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8" r:id="rId4"/>
    <p:sldId id="309" r:id="rId5"/>
    <p:sldId id="311" r:id="rId6"/>
    <p:sldId id="310" r:id="rId7"/>
    <p:sldId id="312" r:id="rId8"/>
    <p:sldId id="313" r:id="rId9"/>
    <p:sldId id="314" r:id="rId10"/>
    <p:sldId id="315" r:id="rId11"/>
    <p:sldId id="316" r:id="rId12"/>
    <p:sldId id="317" r:id="rId13"/>
    <p:sldId id="318" r:id="rId14"/>
    <p:sldId id="319" r:id="rId15"/>
    <p:sldId id="320" r:id="rId16"/>
    <p:sldId id="258" r:id="rId17"/>
    <p:sldId id="321" r:id="rId18"/>
    <p:sldId id="323" r:id="rId19"/>
    <p:sldId id="322" r:id="rId20"/>
    <p:sldId id="324" r:id="rId21"/>
    <p:sldId id="325" r:id="rId22"/>
    <p:sldId id="326" r:id="rId23"/>
    <p:sldId id="327" r:id="rId24"/>
    <p:sldId id="328" r:id="rId25"/>
    <p:sldId id="329" r:id="rId26"/>
    <p:sldId id="330" r:id="rId27"/>
    <p:sldId id="331" r:id="rId28"/>
    <p:sldId id="332" r:id="rId29"/>
    <p:sldId id="333" r:id="rId30"/>
    <p:sldId id="337" r:id="rId31"/>
    <p:sldId id="338" r:id="rId32"/>
    <p:sldId id="339" r:id="rId33"/>
    <p:sldId id="340" r:id="rId34"/>
    <p:sldId id="341" r:id="rId35"/>
    <p:sldId id="334" r:id="rId36"/>
    <p:sldId id="335" r:id="rId37"/>
    <p:sldId id="349" r:id="rId38"/>
    <p:sldId id="336" r:id="rId39"/>
    <p:sldId id="342" r:id="rId40"/>
    <p:sldId id="343" r:id="rId41"/>
    <p:sldId id="344" r:id="rId42"/>
    <p:sldId id="350" r:id="rId43"/>
    <p:sldId id="351" r:id="rId44"/>
    <p:sldId id="346" r:id="rId45"/>
    <p:sldId id="345" r:id="rId46"/>
    <p:sldId id="347" r:id="rId47"/>
    <p:sldId id="352" r:id="rId48"/>
    <p:sldId id="353" r:id="rId49"/>
    <p:sldId id="354" r:id="rId50"/>
    <p:sldId id="348" r:id="rId5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17/02/2021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51183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17/02/2021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71680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17/02/2021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03639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17/02/2021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320038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FC44CDB-9A21-4E88-8BDB-B447A25B5913}" type="datetimeFigureOut">
              <a:rPr lang="fr-FR" smtClean="0"/>
              <a:t>17/02/2021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35750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FC44CDB-9A21-4E88-8BDB-B447A25B5913}" type="datetimeFigureOut">
              <a:rPr lang="fr-FR" smtClean="0"/>
              <a:t>17/02/2021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42740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FC44CDB-9A21-4E88-8BDB-B447A25B5913}" type="datetimeFigureOut">
              <a:rPr lang="fr-FR" smtClean="0"/>
              <a:t>17/02/2021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1038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FC44CDB-9A21-4E88-8BDB-B447A25B5913}" type="datetimeFigureOut">
              <a:rPr lang="fr-FR" smtClean="0"/>
              <a:t>17/02/2021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223464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FC44CDB-9A21-4E88-8BDB-B447A25B5913}" type="datetimeFigureOut">
              <a:rPr lang="fr-FR" smtClean="0"/>
              <a:t>17/02/2021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340650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FC44CDB-9A21-4E88-8BDB-B447A25B5913}" type="datetimeFigureOut">
              <a:rPr lang="fr-FR" smtClean="0"/>
              <a:t>17/02/2021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58266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FC44CDB-9A21-4E88-8BDB-B447A25B5913}" type="datetimeFigureOut">
              <a:rPr lang="fr-FR" smtClean="0"/>
              <a:t>17/02/2021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270126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44CDB-9A21-4E88-8BDB-B447A25B5913}" type="datetimeFigureOut">
              <a:rPr lang="fr-FR" smtClean="0"/>
              <a:t>17/02/2021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0B12A-D4BF-4DA7-96FD-FB44697C51A8}" type="slidenum">
              <a:rPr lang="fr-FR" smtClean="0"/>
              <a:t>‹N°›</a:t>
            </a:fld>
            <a:endParaRPr lang="fr-FR"/>
          </a:p>
        </p:txBody>
      </p:sp>
    </p:spTree>
    <p:extLst>
      <p:ext uri="{BB962C8B-B14F-4D97-AF65-F5344CB8AC3E}">
        <p14:creationId xmlns:p14="http://schemas.microsoft.com/office/powerpoint/2010/main" val="3781999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r.wikipedia.org/wiki/Bi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CHPITRE 4</a:t>
            </a:r>
            <a:endParaRPr lang="fr-FR" b="1" dirty="0"/>
          </a:p>
        </p:txBody>
      </p:sp>
      <p:sp>
        <p:nvSpPr>
          <p:cNvPr id="3" name="Sous-titre 2"/>
          <p:cNvSpPr>
            <a:spLocks noGrp="1"/>
          </p:cNvSpPr>
          <p:nvPr>
            <p:ph type="subTitle" idx="1"/>
          </p:nvPr>
        </p:nvSpPr>
        <p:spPr/>
        <p:txBody>
          <a:bodyPr/>
          <a:lstStyle/>
          <a:p>
            <a:r>
              <a:rPr lang="fr-FR" dirty="0" smtClean="0"/>
              <a:t>Le réseaux Internet et les protocoles TCP/IP</a:t>
            </a:r>
            <a:endParaRPr lang="fr-FR" dirty="0"/>
          </a:p>
        </p:txBody>
      </p:sp>
    </p:spTree>
    <p:extLst>
      <p:ext uri="{BB962C8B-B14F-4D97-AF65-F5344CB8AC3E}">
        <p14:creationId xmlns:p14="http://schemas.microsoft.com/office/powerpoint/2010/main" val="78980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301"/>
            <a:ext cx="10515600" cy="1325563"/>
          </a:xfrm>
        </p:spPr>
        <p:txBody>
          <a:bodyPr/>
          <a:lstStyle/>
          <a:p>
            <a:r>
              <a:rPr lang="fr-FR" dirty="0"/>
              <a:t>5</a:t>
            </a:r>
            <a:r>
              <a:rPr lang="fr-FR" dirty="0" smtClean="0"/>
              <a:t>.  Les sous-réseaux:</a:t>
            </a:r>
            <a:endParaRPr lang="fr-FR" dirty="0"/>
          </a:p>
        </p:txBody>
      </p:sp>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 </a:t>
            </a:r>
          </a:p>
          <a:p>
            <a:pPr lvl="0"/>
            <a:endParaRPr lang="fr-FR" sz="3200" dirty="0"/>
          </a:p>
        </p:txBody>
      </p:sp>
      <p:sp>
        <p:nvSpPr>
          <p:cNvPr id="3" name="ZoneTexte 2"/>
          <p:cNvSpPr txBox="1"/>
          <p:nvPr/>
        </p:nvSpPr>
        <p:spPr>
          <a:xfrm>
            <a:off x="386862" y="947238"/>
            <a:ext cx="4196862" cy="6001643"/>
          </a:xfrm>
          <a:prstGeom prst="rect">
            <a:avLst/>
          </a:prstGeom>
          <a:noFill/>
        </p:spPr>
        <p:txBody>
          <a:bodyPr wrap="square" rtlCol="0">
            <a:spAutoFit/>
          </a:bodyPr>
          <a:lstStyle/>
          <a:p>
            <a:r>
              <a:rPr lang="fr-FR" sz="2400" dirty="0" smtClean="0"/>
              <a:t>Soit un  paquet IP arrivant du réseau Interner destiné à la machine  X.Y.1.2.</a:t>
            </a:r>
          </a:p>
          <a:p>
            <a:endParaRPr lang="fr-FR" sz="2400" dirty="0"/>
          </a:p>
          <a:p>
            <a:r>
              <a:rPr lang="fr-FR" sz="2400" dirty="0" smtClean="0"/>
              <a:t>Au niveau du routeur R:</a:t>
            </a:r>
          </a:p>
          <a:p>
            <a:pPr marL="457200" indent="-457200">
              <a:buAutoNum type="arabicPeriod"/>
            </a:pPr>
            <a:r>
              <a:rPr lang="fr-FR" sz="2400" dirty="0" smtClean="0"/>
              <a:t>une décapsulation se fait permettant à R d’extraire l’@ de destination X.Y.1.2. </a:t>
            </a:r>
          </a:p>
          <a:p>
            <a:pPr marL="457200" indent="-457200">
              <a:buAutoNum type="arabicPeriod"/>
            </a:pPr>
            <a:r>
              <a:rPr lang="fr-FR" sz="2400" dirty="0" smtClean="0"/>
              <a:t>le routeur R, exécute ensuite un ET logique entre X.Y.1.2 et le masque de sous réseau pour identifier l’interface de sortie.</a:t>
            </a:r>
          </a:p>
          <a:p>
            <a:pPr marL="457200" indent="-457200">
              <a:buAutoNum type="arabicPeriod"/>
            </a:pPr>
            <a:r>
              <a:rPr lang="fr-FR" sz="2400" dirty="0" smtClean="0"/>
              <a:t>R dirige le paquet vers l’interface bleu correspondant au SR X.Y.1.0</a:t>
            </a:r>
            <a:endParaRPr lang="fr-FR"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910" y="832338"/>
            <a:ext cx="711922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llipse 3"/>
          <p:cNvSpPr/>
          <p:nvPr/>
        </p:nvSpPr>
        <p:spPr>
          <a:xfrm>
            <a:off x="7408985" y="3317631"/>
            <a:ext cx="234461" cy="269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7397262" y="3868616"/>
            <a:ext cx="246185" cy="2696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7" name="ZoneTexte 6"/>
          <p:cNvSpPr txBox="1"/>
          <p:nvPr/>
        </p:nvSpPr>
        <p:spPr>
          <a:xfrm>
            <a:off x="5591908" y="5347393"/>
            <a:ext cx="2051538" cy="646331"/>
          </a:xfrm>
          <a:prstGeom prst="rect">
            <a:avLst/>
          </a:prstGeom>
          <a:noFill/>
        </p:spPr>
        <p:txBody>
          <a:bodyPr wrap="square" rtlCol="0">
            <a:spAutoFit/>
          </a:bodyPr>
          <a:lstStyle/>
          <a:p>
            <a:r>
              <a:rPr lang="fr-FR" dirty="0" smtClean="0"/>
              <a:t>Masque réseau :</a:t>
            </a:r>
          </a:p>
          <a:p>
            <a:r>
              <a:rPr lang="fr-FR" dirty="0" smtClean="0"/>
              <a:t>255.255.0.0</a:t>
            </a:r>
            <a:endParaRPr lang="fr-FR" dirty="0"/>
          </a:p>
        </p:txBody>
      </p:sp>
      <p:sp>
        <p:nvSpPr>
          <p:cNvPr id="9" name="ZoneTexte 8"/>
          <p:cNvSpPr txBox="1"/>
          <p:nvPr/>
        </p:nvSpPr>
        <p:spPr>
          <a:xfrm>
            <a:off x="8245524" y="420469"/>
            <a:ext cx="2656938" cy="646331"/>
          </a:xfrm>
          <a:prstGeom prst="rect">
            <a:avLst/>
          </a:prstGeom>
          <a:noFill/>
        </p:spPr>
        <p:txBody>
          <a:bodyPr wrap="square" rtlCol="0">
            <a:spAutoFit/>
          </a:bodyPr>
          <a:lstStyle/>
          <a:p>
            <a:r>
              <a:rPr lang="fr-FR" dirty="0" smtClean="0"/>
              <a:t>Masque sous-réseau :</a:t>
            </a:r>
          </a:p>
          <a:p>
            <a:r>
              <a:rPr lang="fr-FR" dirty="0" smtClean="0"/>
              <a:t>255.255</a:t>
            </a:r>
            <a:r>
              <a:rPr lang="fr-FR" dirty="0" smtClean="0">
                <a:solidFill>
                  <a:srgbClr val="00B0F0"/>
                </a:solidFill>
              </a:rPr>
              <a:t>.255.</a:t>
            </a:r>
            <a:r>
              <a:rPr lang="fr-FR" dirty="0" smtClean="0"/>
              <a:t>0</a:t>
            </a:r>
            <a:endParaRPr lang="fr-FR" dirty="0"/>
          </a:p>
        </p:txBody>
      </p:sp>
      <p:sp>
        <p:nvSpPr>
          <p:cNvPr id="10" name="ZoneTexte 9"/>
          <p:cNvSpPr txBox="1"/>
          <p:nvPr/>
        </p:nvSpPr>
        <p:spPr>
          <a:xfrm>
            <a:off x="8045400" y="6150590"/>
            <a:ext cx="2656938" cy="646331"/>
          </a:xfrm>
          <a:prstGeom prst="rect">
            <a:avLst/>
          </a:prstGeom>
          <a:noFill/>
        </p:spPr>
        <p:txBody>
          <a:bodyPr wrap="square" rtlCol="0">
            <a:spAutoFit/>
          </a:bodyPr>
          <a:lstStyle/>
          <a:p>
            <a:r>
              <a:rPr lang="fr-FR" dirty="0" smtClean="0"/>
              <a:t>Masque sous-réseau :</a:t>
            </a:r>
          </a:p>
          <a:p>
            <a:r>
              <a:rPr lang="fr-FR" dirty="0" smtClean="0"/>
              <a:t>255.255</a:t>
            </a:r>
            <a:r>
              <a:rPr lang="fr-FR" dirty="0" smtClean="0">
                <a:solidFill>
                  <a:srgbClr val="FFC000"/>
                </a:solidFill>
              </a:rPr>
              <a:t>.255.</a:t>
            </a:r>
            <a:r>
              <a:rPr lang="fr-FR" dirty="0" smtClean="0"/>
              <a:t>0</a:t>
            </a:r>
            <a:endParaRPr lang="fr-FR" dirty="0"/>
          </a:p>
        </p:txBody>
      </p:sp>
    </p:spTree>
    <p:extLst>
      <p:ext uri="{BB962C8B-B14F-4D97-AF65-F5344CB8AC3E}">
        <p14:creationId xmlns:p14="http://schemas.microsoft.com/office/powerpoint/2010/main" val="2462222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6523" y="374283"/>
            <a:ext cx="10515600" cy="1325563"/>
          </a:xfrm>
        </p:spPr>
        <p:txBody>
          <a:bodyPr>
            <a:normAutofit fontScale="90000"/>
          </a:bodyPr>
          <a:lstStyle/>
          <a:p>
            <a:r>
              <a:rPr lang="fr-FR" dirty="0" smtClean="0"/>
              <a:t>6. </a:t>
            </a:r>
            <a:r>
              <a:rPr lang="fr-FR" b="1" dirty="0"/>
              <a:t>A </a:t>
            </a:r>
            <a:r>
              <a:rPr lang="fr-FR" b="1" dirty="0" err="1"/>
              <a:t>quois</a:t>
            </a:r>
            <a:r>
              <a:rPr lang="fr-FR" b="1" dirty="0"/>
              <a:t> sert </a:t>
            </a:r>
            <a:r>
              <a:rPr lang="fr-FR" b="1" dirty="0" smtClean="0"/>
              <a:t>Le </a:t>
            </a:r>
            <a:r>
              <a:rPr lang="fr-FR" b="1" dirty="0"/>
              <a:t>masque de sous réseau (</a:t>
            </a:r>
            <a:r>
              <a:rPr lang="fr-FR" b="1" dirty="0" err="1"/>
              <a:t>subnet</a:t>
            </a:r>
            <a:r>
              <a:rPr lang="fr-FR" b="1" dirty="0"/>
              <a:t> </a:t>
            </a:r>
            <a:r>
              <a:rPr lang="fr-FR" b="1" dirty="0" err="1"/>
              <a:t>netmask</a:t>
            </a:r>
            <a:r>
              <a:rPr lang="fr-FR" b="1" dirty="0" smtClean="0"/>
              <a:t>) ?</a:t>
            </a:r>
            <a:r>
              <a:rPr lang="fr-FR" b="1" i="1" dirty="0"/>
              <a:t/>
            </a:r>
            <a:br>
              <a:rPr lang="fr-FR" b="1" i="1" dirty="0"/>
            </a:br>
            <a:endParaRPr lang="fr-FR" dirty="0"/>
          </a:p>
        </p:txBody>
      </p:sp>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 </a:t>
            </a:r>
          </a:p>
          <a:p>
            <a:pPr lvl="0"/>
            <a:endParaRPr lang="fr-FR" sz="3200" dirty="0"/>
          </a:p>
        </p:txBody>
      </p:sp>
      <p:sp>
        <p:nvSpPr>
          <p:cNvPr id="3" name="ZoneTexte 2"/>
          <p:cNvSpPr txBox="1"/>
          <p:nvPr/>
        </p:nvSpPr>
        <p:spPr>
          <a:xfrm>
            <a:off x="422031" y="1791300"/>
            <a:ext cx="11347938" cy="3046988"/>
          </a:xfrm>
          <a:prstGeom prst="rect">
            <a:avLst/>
          </a:prstGeom>
          <a:noFill/>
        </p:spPr>
        <p:txBody>
          <a:bodyPr wrap="square" rtlCol="0">
            <a:spAutoFit/>
          </a:bodyPr>
          <a:lstStyle/>
          <a:p>
            <a:r>
              <a:rPr lang="fr-FR" sz="2400" dirty="0"/>
              <a:t>Nous avons déjà vu plusieurs aspects importants des masques qu'il faudra toujours essayer de garder à l'esprit :</a:t>
            </a:r>
            <a:br>
              <a:rPr lang="fr-FR" sz="2400" dirty="0"/>
            </a:br>
            <a:endParaRPr lang="fr-FR" sz="2400" dirty="0"/>
          </a:p>
          <a:p>
            <a:r>
              <a:rPr lang="fr-FR" sz="2400" dirty="0"/>
              <a:t>- Codés sur 4 octets, soit 32 bits,</a:t>
            </a:r>
            <a:br>
              <a:rPr lang="fr-FR" sz="2400" dirty="0"/>
            </a:br>
            <a:r>
              <a:rPr lang="fr-FR" sz="2400" dirty="0"/>
              <a:t>- Ils permettent de faire la séparation entre la partie réseau et la partie machine de l'adresse IP,</a:t>
            </a:r>
            <a:br>
              <a:rPr lang="fr-FR" sz="2400" dirty="0"/>
            </a:br>
            <a:r>
              <a:rPr lang="fr-FR" sz="2400" dirty="0"/>
              <a:t>- La partie réseau est représentée par des bits à 1, et la partie machine par des bits à 0,</a:t>
            </a:r>
            <a:br>
              <a:rPr lang="fr-FR" sz="2400" dirty="0"/>
            </a:br>
            <a:r>
              <a:rPr lang="fr-FR" sz="2400" dirty="0"/>
              <a:t>- Le masque ne représente rien sans l'adresse IP à laquelle il est associé.</a:t>
            </a:r>
          </a:p>
        </p:txBody>
      </p:sp>
    </p:spTree>
    <p:extLst>
      <p:ext uri="{BB962C8B-B14F-4D97-AF65-F5344CB8AC3E}">
        <p14:creationId xmlns:p14="http://schemas.microsoft.com/office/powerpoint/2010/main" val="4291077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6523" y="374283"/>
            <a:ext cx="10515600" cy="1325563"/>
          </a:xfrm>
        </p:spPr>
        <p:txBody>
          <a:bodyPr>
            <a:normAutofit fontScale="90000"/>
          </a:bodyPr>
          <a:lstStyle/>
          <a:p>
            <a:r>
              <a:rPr lang="fr-FR" dirty="0" smtClean="0"/>
              <a:t>6. </a:t>
            </a:r>
            <a:r>
              <a:rPr lang="fr-FR" b="1" dirty="0"/>
              <a:t>A </a:t>
            </a:r>
            <a:r>
              <a:rPr lang="fr-FR" b="1" dirty="0" err="1"/>
              <a:t>quois</a:t>
            </a:r>
            <a:r>
              <a:rPr lang="fr-FR" b="1" dirty="0"/>
              <a:t> sert </a:t>
            </a:r>
            <a:r>
              <a:rPr lang="fr-FR" b="1" dirty="0" smtClean="0"/>
              <a:t>Le </a:t>
            </a:r>
            <a:r>
              <a:rPr lang="fr-FR" b="1" dirty="0"/>
              <a:t>masque de sous réseau (</a:t>
            </a:r>
            <a:r>
              <a:rPr lang="fr-FR" b="1" dirty="0" err="1"/>
              <a:t>subnet</a:t>
            </a:r>
            <a:r>
              <a:rPr lang="fr-FR" b="1" dirty="0"/>
              <a:t> </a:t>
            </a:r>
            <a:r>
              <a:rPr lang="fr-FR" b="1" dirty="0" err="1"/>
              <a:t>netmask</a:t>
            </a:r>
            <a:r>
              <a:rPr lang="fr-FR" b="1" dirty="0" smtClean="0"/>
              <a:t>) ?</a:t>
            </a:r>
            <a:r>
              <a:rPr lang="fr-FR" b="1" i="1" dirty="0"/>
              <a:t/>
            </a:r>
            <a:br>
              <a:rPr lang="fr-FR" b="1" i="1" dirty="0"/>
            </a:br>
            <a:endParaRPr lang="fr-FR" dirty="0"/>
          </a:p>
        </p:txBody>
      </p:sp>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 </a:t>
            </a:r>
          </a:p>
          <a:p>
            <a:pPr lvl="0"/>
            <a:endParaRPr lang="fr-FR" sz="3200" dirty="0"/>
          </a:p>
        </p:txBody>
      </p:sp>
      <p:sp>
        <p:nvSpPr>
          <p:cNvPr id="3" name="ZoneTexte 2"/>
          <p:cNvSpPr txBox="1"/>
          <p:nvPr/>
        </p:nvSpPr>
        <p:spPr>
          <a:xfrm>
            <a:off x="422031" y="1791300"/>
            <a:ext cx="11347938" cy="830997"/>
          </a:xfrm>
          <a:prstGeom prst="rect">
            <a:avLst/>
          </a:prstGeom>
          <a:noFill/>
        </p:spPr>
        <p:txBody>
          <a:bodyPr wrap="square" rtlCol="0">
            <a:spAutoFit/>
          </a:bodyPr>
          <a:lstStyle/>
          <a:p>
            <a:pPr marL="457200" indent="-457200">
              <a:buAutoNum type="arabicParenR"/>
            </a:pPr>
            <a:r>
              <a:rPr lang="fr-FR" sz="2400" b="1" i="1" dirty="0" smtClean="0"/>
              <a:t>Identifier </a:t>
            </a:r>
            <a:r>
              <a:rPr lang="fr-FR" sz="2400" b="1" i="1" dirty="0"/>
              <a:t>le sous réseau de la </a:t>
            </a:r>
            <a:r>
              <a:rPr lang="fr-FR" sz="2400" b="1" i="1" dirty="0" smtClean="0"/>
              <a:t>destination :  </a:t>
            </a:r>
            <a:r>
              <a:rPr lang="fr-FR" sz="2400" dirty="0" smtClean="0"/>
              <a:t>en exécutant un et logique avec l’adresse IP</a:t>
            </a:r>
          </a:p>
        </p:txBody>
      </p:sp>
      <p:sp>
        <p:nvSpPr>
          <p:cNvPr id="15" name="ZoneTexte 14"/>
          <p:cNvSpPr txBox="1"/>
          <p:nvPr/>
        </p:nvSpPr>
        <p:spPr>
          <a:xfrm>
            <a:off x="316523" y="2713751"/>
            <a:ext cx="11347938" cy="4154984"/>
          </a:xfrm>
          <a:prstGeom prst="rect">
            <a:avLst/>
          </a:prstGeom>
          <a:noFill/>
        </p:spPr>
        <p:txBody>
          <a:bodyPr wrap="square" rtlCol="0">
            <a:spAutoFit/>
          </a:bodyPr>
          <a:lstStyle/>
          <a:p>
            <a:r>
              <a:rPr lang="fr-FR" sz="2400" b="1" i="1" dirty="0"/>
              <a:t>2) Déterminer le nombre de machine par sous réseau</a:t>
            </a:r>
            <a:endParaRPr lang="fr-FR" sz="2400" dirty="0"/>
          </a:p>
          <a:p>
            <a:r>
              <a:rPr lang="fr-FR" sz="2400" dirty="0" smtClean="0"/>
              <a:t>Dans </a:t>
            </a:r>
            <a:r>
              <a:rPr lang="fr-FR" sz="2400" dirty="0"/>
              <a:t>le sous-réseau X.Y.1.0 dont le masque est de 255.255.255.0, le dernier octet est réservé pour les hôtes. Ce qui nous donne 2^8 = 256 adresses </a:t>
            </a:r>
            <a:r>
              <a:rPr lang="fr-FR" sz="2400" dirty="0" smtClean="0"/>
              <a:t>disponibles.</a:t>
            </a:r>
            <a:endParaRPr lang="fr-FR" sz="2400" dirty="0"/>
          </a:p>
          <a:p>
            <a:r>
              <a:rPr lang="fr-FR" sz="2400" dirty="0"/>
              <a:t>X.Y.1.0     -----------	 réservé pour le sous réseau</a:t>
            </a:r>
          </a:p>
          <a:p>
            <a:r>
              <a:rPr lang="fr-FR" sz="2400" dirty="0"/>
              <a:t>X.Y.1.1</a:t>
            </a:r>
          </a:p>
          <a:p>
            <a:r>
              <a:rPr lang="fr-FR" sz="2400" dirty="0"/>
              <a:t>X.Y.1.2</a:t>
            </a:r>
          </a:p>
          <a:p>
            <a:r>
              <a:rPr lang="fr-FR" sz="2400" dirty="0"/>
              <a:t>….</a:t>
            </a:r>
          </a:p>
          <a:p>
            <a:r>
              <a:rPr lang="fr-FR" sz="2400" dirty="0"/>
              <a:t>….</a:t>
            </a:r>
          </a:p>
          <a:p>
            <a:r>
              <a:rPr lang="fr-FR" sz="2400" dirty="0"/>
              <a:t>X.Y.1.254</a:t>
            </a:r>
          </a:p>
          <a:p>
            <a:r>
              <a:rPr lang="fr-FR" sz="2400" dirty="0"/>
              <a:t>X.Y.1.255    ----------- réservé pour le broadcast</a:t>
            </a:r>
          </a:p>
          <a:p>
            <a:endParaRPr lang="fr-FR" sz="2400" dirty="0" smtClean="0"/>
          </a:p>
        </p:txBody>
      </p:sp>
    </p:spTree>
    <p:extLst>
      <p:ext uri="{BB962C8B-B14F-4D97-AF65-F5344CB8AC3E}">
        <p14:creationId xmlns:p14="http://schemas.microsoft.com/office/powerpoint/2010/main" val="2099497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6523" y="374283"/>
            <a:ext cx="10515600" cy="1325563"/>
          </a:xfrm>
        </p:spPr>
        <p:txBody>
          <a:bodyPr>
            <a:normAutofit/>
          </a:bodyPr>
          <a:lstStyle/>
          <a:p>
            <a:r>
              <a:rPr lang="fr-FR" dirty="0"/>
              <a:t>7</a:t>
            </a:r>
            <a:r>
              <a:rPr lang="fr-FR" dirty="0" smtClean="0"/>
              <a:t>. </a:t>
            </a:r>
            <a:r>
              <a:rPr lang="fr-FR" b="1" dirty="0" smtClean="0"/>
              <a:t>masque </a:t>
            </a:r>
            <a:r>
              <a:rPr lang="fr-FR" b="1" dirty="0"/>
              <a:t>de sous réseau </a:t>
            </a:r>
            <a:r>
              <a:rPr lang="fr-FR" b="1" dirty="0" smtClean="0"/>
              <a:t>(notation oblique /) </a:t>
            </a:r>
            <a:r>
              <a:rPr lang="fr-FR" b="1" i="1" dirty="0"/>
              <a:t/>
            </a:r>
            <a:br>
              <a:rPr lang="fr-FR" b="1" i="1" dirty="0"/>
            </a:br>
            <a:endParaRPr lang="fr-FR" dirty="0"/>
          </a:p>
        </p:txBody>
      </p:sp>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 </a:t>
            </a:r>
          </a:p>
          <a:p>
            <a:pPr lvl="0"/>
            <a:endParaRPr lang="fr-FR" sz="3200" dirty="0"/>
          </a:p>
        </p:txBody>
      </p:sp>
      <p:sp>
        <p:nvSpPr>
          <p:cNvPr id="15" name="ZoneTexte 14"/>
          <p:cNvSpPr txBox="1"/>
          <p:nvPr/>
        </p:nvSpPr>
        <p:spPr>
          <a:xfrm>
            <a:off x="316523" y="1787628"/>
            <a:ext cx="11347938" cy="4524315"/>
          </a:xfrm>
          <a:prstGeom prst="rect">
            <a:avLst/>
          </a:prstGeom>
          <a:noFill/>
        </p:spPr>
        <p:txBody>
          <a:bodyPr wrap="square" rtlCol="0">
            <a:spAutoFit/>
          </a:bodyPr>
          <a:lstStyle/>
          <a:p>
            <a:r>
              <a:rPr lang="fr-FR" sz="2400" dirty="0"/>
              <a:t>Une autre notation est souvent utilisée pour représenter les masques. On la rencontre souvent car elle est plus rapide à écrire. Dans celle-ci, on note directement le nombre de bits significatifs en décimal</a:t>
            </a:r>
            <a:r>
              <a:rPr lang="fr-FR" sz="2400" dirty="0" smtClean="0"/>
              <a:t>.</a:t>
            </a:r>
          </a:p>
          <a:p>
            <a:r>
              <a:rPr lang="fr-FR" sz="2400" dirty="0" smtClean="0"/>
              <a:t> </a:t>
            </a:r>
            <a:r>
              <a:rPr lang="fr-FR" sz="2400" dirty="0"/>
              <a:t>Ainsi, pour notre exemple 192.168.25.0/255.255.255.0, on peut aussi écrire 192.168.25.0/</a:t>
            </a:r>
            <a:r>
              <a:rPr lang="fr-FR" sz="2400" b="1" dirty="0"/>
              <a:t>24</a:t>
            </a:r>
            <a:r>
              <a:rPr lang="fr-FR" sz="2400" dirty="0"/>
              <a:t>, car 24 bits sont significatifs de la partie réseau de l'adresse. De même les écritures suivantes sont équivalentes :</a:t>
            </a:r>
          </a:p>
          <a:p>
            <a:r>
              <a:rPr lang="fr-FR" sz="2400" dirty="0"/>
              <a:t> </a:t>
            </a:r>
          </a:p>
          <a:p>
            <a:r>
              <a:rPr lang="fr-FR" sz="2400" dirty="0"/>
              <a:t>10.0.0.0/255.0.0.0 = </a:t>
            </a:r>
            <a:r>
              <a:rPr lang="fr-FR" sz="2400" dirty="0" smtClean="0"/>
              <a:t>10.0.0.0/</a:t>
            </a:r>
            <a:r>
              <a:rPr lang="fr-FR" sz="2400" b="1" dirty="0" smtClean="0"/>
              <a:t>8</a:t>
            </a:r>
          </a:p>
          <a:p>
            <a:endParaRPr lang="fr-FR" sz="2400" dirty="0"/>
          </a:p>
          <a:p>
            <a:r>
              <a:rPr lang="fr-FR" sz="2400" dirty="0"/>
              <a:t>192.168.25.32 /255.255.255.248 = </a:t>
            </a:r>
            <a:r>
              <a:rPr lang="fr-FR" sz="2400" dirty="0" smtClean="0"/>
              <a:t>192.168.25.32/</a:t>
            </a:r>
            <a:r>
              <a:rPr lang="fr-FR" sz="2400" b="1" dirty="0" smtClean="0"/>
              <a:t>29  (@du 5 </a:t>
            </a:r>
            <a:r>
              <a:rPr lang="fr-FR" sz="2400" b="1" dirty="0" err="1" smtClean="0"/>
              <a:t>eme</a:t>
            </a:r>
            <a:r>
              <a:rPr lang="fr-FR" sz="2400" b="1" dirty="0" smtClean="0"/>
              <a:t> SR)    </a:t>
            </a:r>
            <a:r>
              <a:rPr lang="fr-FR" sz="2400" dirty="0" smtClean="0"/>
              <a:t>Car </a:t>
            </a:r>
            <a:r>
              <a:rPr lang="fr-FR" sz="2400" dirty="0"/>
              <a:t>248 en binaire = 11111000</a:t>
            </a:r>
          </a:p>
          <a:p>
            <a:r>
              <a:rPr lang="fr-FR" sz="2400" dirty="0"/>
              <a:t>29 = 24 bit à 1 des 255.255.255 + 5 bits à 1 de 248</a:t>
            </a:r>
            <a:endParaRPr lang="fr-FR" sz="2400" dirty="0" smtClean="0"/>
          </a:p>
        </p:txBody>
      </p:sp>
    </p:spTree>
    <p:extLst>
      <p:ext uri="{BB962C8B-B14F-4D97-AF65-F5344CB8AC3E}">
        <p14:creationId xmlns:p14="http://schemas.microsoft.com/office/powerpoint/2010/main" val="3982966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6523" y="374283"/>
            <a:ext cx="10515600" cy="1325563"/>
          </a:xfrm>
        </p:spPr>
        <p:txBody>
          <a:bodyPr>
            <a:normAutofit/>
          </a:bodyPr>
          <a:lstStyle/>
          <a:p>
            <a:r>
              <a:rPr lang="fr-FR" dirty="0" smtClean="0"/>
              <a:t>8. </a:t>
            </a:r>
            <a:r>
              <a:rPr lang="fr-FR" b="1" dirty="0"/>
              <a:t>Comment bien choisir son masque </a:t>
            </a:r>
            <a:r>
              <a:rPr lang="fr-FR" b="1" dirty="0" smtClean="0"/>
              <a:t>?</a:t>
            </a:r>
            <a:r>
              <a:rPr lang="fr-FR" b="1" i="1" dirty="0"/>
              <a:t/>
            </a:r>
            <a:br>
              <a:rPr lang="fr-FR" b="1" i="1" dirty="0"/>
            </a:br>
            <a:endParaRPr lang="fr-FR" dirty="0"/>
          </a:p>
        </p:txBody>
      </p:sp>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 </a:t>
            </a:r>
          </a:p>
          <a:p>
            <a:pPr lvl="0"/>
            <a:endParaRPr lang="fr-FR" sz="3200" dirty="0"/>
          </a:p>
        </p:txBody>
      </p:sp>
      <p:sp>
        <p:nvSpPr>
          <p:cNvPr id="15" name="ZoneTexte 14"/>
          <p:cNvSpPr txBox="1"/>
          <p:nvPr/>
        </p:nvSpPr>
        <p:spPr>
          <a:xfrm>
            <a:off x="316523" y="1787628"/>
            <a:ext cx="11347938" cy="4524315"/>
          </a:xfrm>
          <a:prstGeom prst="rect">
            <a:avLst/>
          </a:prstGeom>
          <a:noFill/>
        </p:spPr>
        <p:txBody>
          <a:bodyPr wrap="square" rtlCol="0">
            <a:spAutoFit/>
          </a:bodyPr>
          <a:lstStyle/>
          <a:p>
            <a:r>
              <a:rPr lang="fr-FR" sz="2400" dirty="0"/>
              <a:t>Etant donné que le masque détermine le nombre de machines qu'il pourra y avoir sur un réseau, c'est souvent de cette information que l'on part pour choisir le masque. </a:t>
            </a:r>
            <a:endParaRPr lang="fr-FR" sz="2400" dirty="0" smtClean="0"/>
          </a:p>
          <a:p>
            <a:r>
              <a:rPr lang="fr-FR" sz="2400" dirty="0" smtClean="0"/>
              <a:t>Etant </a:t>
            </a:r>
            <a:r>
              <a:rPr lang="fr-FR" sz="2400" dirty="0"/>
              <a:t>donné que l'on travail en binaire, le nombre de machines possible au sein d'un réseau sera une puissance de 2. </a:t>
            </a:r>
            <a:endParaRPr lang="fr-FR" sz="2400" dirty="0" smtClean="0"/>
          </a:p>
          <a:p>
            <a:r>
              <a:rPr lang="fr-FR" sz="2400" dirty="0" smtClean="0"/>
              <a:t>Pour </a:t>
            </a:r>
            <a:r>
              <a:rPr lang="fr-FR" sz="2400" dirty="0"/>
              <a:t>un nombre de machines donné, il faudra donc choisir </a:t>
            </a:r>
            <a:r>
              <a:rPr lang="fr-FR" sz="2400" b="1" dirty="0"/>
              <a:t>la puissance de 2 supérieures </a:t>
            </a:r>
            <a:r>
              <a:rPr lang="fr-FR" sz="2400" dirty="0"/>
              <a:t>pour pouvoir adresser les machines. De plus, il faudra prévoir un certain nombre d'adresses supplémentaires pour accueillir de nouvelles machines</a:t>
            </a:r>
            <a:r>
              <a:rPr lang="fr-FR" sz="2400" dirty="0" smtClean="0"/>
              <a:t>.</a:t>
            </a:r>
          </a:p>
          <a:p>
            <a:endParaRPr lang="fr-FR" sz="2400" dirty="0" smtClean="0"/>
          </a:p>
          <a:p>
            <a:r>
              <a:rPr lang="fr-FR" sz="2400" b="1" dirty="0" smtClean="0"/>
              <a:t>Problème : </a:t>
            </a:r>
            <a:endParaRPr lang="fr-FR" sz="2400" b="1" dirty="0"/>
          </a:p>
          <a:p>
            <a:r>
              <a:rPr lang="fr-FR" sz="2400" dirty="0" smtClean="0"/>
              <a:t>Disons </a:t>
            </a:r>
            <a:r>
              <a:rPr lang="fr-FR" sz="2400" dirty="0"/>
              <a:t>que l'on possède le réseau 190.3.0.0/255.255.0.0 et que l'on veut faire </a:t>
            </a:r>
            <a:r>
              <a:rPr lang="fr-FR" sz="2400" dirty="0" smtClean="0"/>
              <a:t>des sous- </a:t>
            </a:r>
            <a:r>
              <a:rPr lang="fr-FR" sz="2400" dirty="0"/>
              <a:t>réseaux de 2000 machines au sein chaque sous réseau.  </a:t>
            </a:r>
            <a:r>
              <a:rPr lang="fr-FR" sz="2400" dirty="0" smtClean="0"/>
              <a:t>Quel masque de sous-réseau permettra cette configuration ?</a:t>
            </a:r>
            <a:endParaRPr lang="fr-FR" sz="2400" dirty="0"/>
          </a:p>
        </p:txBody>
      </p:sp>
    </p:spTree>
    <p:extLst>
      <p:ext uri="{BB962C8B-B14F-4D97-AF65-F5344CB8AC3E}">
        <p14:creationId xmlns:p14="http://schemas.microsoft.com/office/powerpoint/2010/main" val="3630476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6523" y="374283"/>
            <a:ext cx="10515600" cy="1325563"/>
          </a:xfrm>
        </p:spPr>
        <p:txBody>
          <a:bodyPr>
            <a:normAutofit/>
          </a:bodyPr>
          <a:lstStyle/>
          <a:p>
            <a:r>
              <a:rPr lang="fr-FR" dirty="0" smtClean="0"/>
              <a:t>8. </a:t>
            </a:r>
            <a:r>
              <a:rPr lang="fr-FR" b="1" dirty="0"/>
              <a:t>Comment bien choisir son masque </a:t>
            </a:r>
            <a:r>
              <a:rPr lang="fr-FR" b="1" dirty="0" smtClean="0"/>
              <a:t>?</a:t>
            </a:r>
            <a:r>
              <a:rPr lang="fr-FR" b="1" i="1" dirty="0"/>
              <a:t/>
            </a:r>
            <a:br>
              <a:rPr lang="fr-FR" b="1" i="1" dirty="0"/>
            </a:br>
            <a:endParaRPr lang="fr-FR" dirty="0"/>
          </a:p>
        </p:txBody>
      </p:sp>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 </a:t>
            </a:r>
          </a:p>
          <a:p>
            <a:pPr lvl="0"/>
            <a:endParaRPr lang="fr-FR" sz="3200" dirty="0"/>
          </a:p>
        </p:txBody>
      </p:sp>
      <p:sp>
        <p:nvSpPr>
          <p:cNvPr id="15" name="ZoneTexte 14"/>
          <p:cNvSpPr txBox="1"/>
          <p:nvPr/>
        </p:nvSpPr>
        <p:spPr>
          <a:xfrm>
            <a:off x="316523" y="1787628"/>
            <a:ext cx="11347938" cy="4154984"/>
          </a:xfrm>
          <a:prstGeom prst="rect">
            <a:avLst/>
          </a:prstGeom>
          <a:noFill/>
        </p:spPr>
        <p:txBody>
          <a:bodyPr wrap="square" rtlCol="0">
            <a:spAutoFit/>
          </a:bodyPr>
          <a:lstStyle/>
          <a:p>
            <a:r>
              <a:rPr lang="fr-FR" sz="2400" b="1" dirty="0" smtClean="0"/>
              <a:t>Problème : </a:t>
            </a:r>
            <a:endParaRPr lang="fr-FR" sz="2400" b="1" dirty="0"/>
          </a:p>
          <a:p>
            <a:r>
              <a:rPr lang="fr-FR" sz="2400" dirty="0" smtClean="0"/>
              <a:t>Disons </a:t>
            </a:r>
            <a:r>
              <a:rPr lang="fr-FR" sz="2400" dirty="0"/>
              <a:t>que l'on possède le réseau 190.3.0.0/255.255.0.0 et que l'on veut faire des réseaux de 2000 machines au sein chaque sous réseau.  </a:t>
            </a:r>
            <a:r>
              <a:rPr lang="fr-FR" sz="2400" dirty="0" smtClean="0"/>
              <a:t>Quel masque de sous-réseau permettra cette configuration ?</a:t>
            </a:r>
          </a:p>
          <a:p>
            <a:endParaRPr lang="fr-FR" sz="2400" dirty="0"/>
          </a:p>
          <a:p>
            <a:r>
              <a:rPr lang="fr-FR" sz="2400" dirty="0"/>
              <a:t>La puissance de 2 supérieure à 2000 est 2</a:t>
            </a:r>
            <a:r>
              <a:rPr lang="fr-FR" sz="2400" baseline="30000" dirty="0"/>
              <a:t>11</a:t>
            </a:r>
            <a:r>
              <a:rPr lang="fr-FR" sz="2400" dirty="0"/>
              <a:t>= 2048.  Pour identifier 2048-2=2046 adresses, il nous faut 11 bits. Donc, dans notre masque, 11 bits seront à 0 pour identifier la partie machine et les 5 bits restants seront à 1, ce qui donne :</a:t>
            </a:r>
          </a:p>
          <a:p>
            <a:endParaRPr lang="fr-FR" sz="2400" dirty="0" smtClean="0"/>
          </a:p>
          <a:p>
            <a:endParaRPr lang="fr-FR" sz="2400" dirty="0"/>
          </a:p>
          <a:p>
            <a:r>
              <a:rPr lang="fr-FR" sz="2400" dirty="0" smtClean="0"/>
              <a:t>11111111.11111111.11111000.00000000 = 255.255. (128+64+32+16+8).0 (/21)</a:t>
            </a:r>
            <a:endParaRPr lang="fr-FR" sz="2400" dirty="0"/>
          </a:p>
        </p:txBody>
      </p:sp>
      <p:sp>
        <p:nvSpPr>
          <p:cNvPr id="4" name="Rectangle 3"/>
          <p:cNvSpPr/>
          <p:nvPr/>
        </p:nvSpPr>
        <p:spPr>
          <a:xfrm>
            <a:off x="7031008" y="5134708"/>
            <a:ext cx="2171607" cy="3751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ln w="0"/>
                <a:solidFill>
                  <a:schemeClr val="tx1"/>
                </a:solidFill>
                <a:effectLst>
                  <a:outerShdw blurRad="38100" dist="19050" dir="2700000" algn="tl" rotWithShape="0">
                    <a:schemeClr val="dk1">
                      <a:alpha val="40000"/>
                    </a:schemeClr>
                  </a:outerShdw>
                </a:effectLst>
              </a:rPr>
              <a:t>248</a:t>
            </a:r>
            <a:endParaRPr lang="fr-FR" sz="3200" dirty="0">
              <a:solidFill>
                <a:schemeClr val="tx1"/>
              </a:solidFill>
            </a:endParaRPr>
          </a:p>
        </p:txBody>
      </p:sp>
    </p:spTree>
    <p:extLst>
      <p:ext uri="{BB962C8B-B14F-4D97-AF65-F5344CB8AC3E}">
        <p14:creationId xmlns:p14="http://schemas.microsoft.com/office/powerpoint/2010/main" val="3489293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Exercice1/ Série 4</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1870829757"/>
              </p:ext>
            </p:extLst>
          </p:nvPr>
        </p:nvGraphicFramePr>
        <p:xfrm>
          <a:off x="838200" y="1467950"/>
          <a:ext cx="10995211" cy="5166882"/>
        </p:xfrm>
        <a:graphic>
          <a:graphicData uri="http://schemas.openxmlformats.org/drawingml/2006/table">
            <a:tbl>
              <a:tblPr firstRow="1" bandRow="1">
                <a:tableStyleId>{5C22544A-7EE6-4342-B048-85BDC9FD1C3A}</a:tableStyleId>
              </a:tblPr>
              <a:tblGrid>
                <a:gridCol w="5504667"/>
                <a:gridCol w="2650526"/>
                <a:gridCol w="2840018"/>
              </a:tblGrid>
              <a:tr h="738126">
                <a:tc>
                  <a:txBody>
                    <a:bodyPr/>
                    <a:lstStyle/>
                    <a:p>
                      <a:r>
                        <a:rPr lang="fr-FR" sz="3200" b="0" dirty="0" smtClean="0">
                          <a:ln>
                            <a:solidFill>
                              <a:schemeClr val="tx1"/>
                            </a:solidFill>
                          </a:ln>
                          <a:solidFill>
                            <a:schemeClr val="tx1"/>
                          </a:solidFill>
                        </a:rPr>
                        <a:t>Adresse</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noFill/>
                          </a:ln>
                          <a:solidFill>
                            <a:schemeClr val="tx1"/>
                          </a:solidFill>
                        </a:rPr>
                        <a:t>Attribuée?</a:t>
                      </a:r>
                      <a:endParaRPr lang="fr-FR" sz="3200" b="0" dirty="0">
                        <a:ln>
                          <a:no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Motif</a:t>
                      </a:r>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0.1.1.1 classe A</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non</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ID réseau nul</a:t>
                      </a:r>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18.1.0.1</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oui classe A</a:t>
                      </a:r>
                      <a:endParaRPr lang="fr-FR" sz="3200" b="0" dirty="0">
                        <a:ln>
                          <a:solidFill>
                            <a:schemeClr val="tx1"/>
                          </a:solidFill>
                        </a:ln>
                        <a:solidFill>
                          <a:schemeClr val="tx1"/>
                        </a:solidFill>
                      </a:endParaRPr>
                    </a:p>
                  </a:txBody>
                  <a:tcPr>
                    <a:solidFill>
                      <a:schemeClr val="accent1"/>
                    </a:solidFill>
                  </a:tcPr>
                </a:tc>
                <a:tc>
                  <a:txBody>
                    <a:bodyPr/>
                    <a:lstStyle/>
                    <a:p>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126.200.15.89</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oui classe A</a:t>
                      </a:r>
                      <a:endParaRPr lang="fr-FR" sz="3200" b="0" dirty="0">
                        <a:ln>
                          <a:solidFill>
                            <a:schemeClr val="tx1"/>
                          </a:solidFill>
                        </a:ln>
                        <a:solidFill>
                          <a:schemeClr val="tx1"/>
                        </a:solidFill>
                      </a:endParaRPr>
                    </a:p>
                  </a:txBody>
                  <a:tcPr>
                    <a:solidFill>
                      <a:schemeClr val="accent1"/>
                    </a:solidFill>
                  </a:tcPr>
                </a:tc>
                <a:tc>
                  <a:txBody>
                    <a:bodyPr/>
                    <a:lstStyle/>
                    <a:p>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129.</a:t>
                      </a:r>
                      <a:r>
                        <a:rPr lang="fr-FR" sz="3200" b="0" dirty="0" smtClean="0">
                          <a:ln>
                            <a:solidFill>
                              <a:schemeClr val="tx1"/>
                            </a:solidFill>
                          </a:ln>
                          <a:solidFill>
                            <a:srgbClr val="FF0000"/>
                          </a:solidFill>
                        </a:rPr>
                        <a:t>256</a:t>
                      </a:r>
                      <a:r>
                        <a:rPr lang="fr-FR" sz="3200" b="0" dirty="0" smtClean="0">
                          <a:ln>
                            <a:solidFill>
                              <a:schemeClr val="tx1"/>
                            </a:solidFill>
                          </a:ln>
                          <a:solidFill>
                            <a:schemeClr val="tx1"/>
                          </a:solidFill>
                        </a:rPr>
                        <a:t>.58.84</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Non </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Octet</a:t>
                      </a:r>
                      <a:r>
                        <a:rPr lang="fr-FR" sz="3200" b="0" baseline="0" dirty="0" smtClean="0">
                          <a:ln>
                            <a:solidFill>
                              <a:schemeClr val="tx1"/>
                            </a:solidFill>
                          </a:ln>
                          <a:solidFill>
                            <a:schemeClr val="tx1"/>
                          </a:solidFill>
                        </a:rPr>
                        <a:t> 2&gt;255</a:t>
                      </a:r>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10.255.255.255 classe</a:t>
                      </a:r>
                      <a:r>
                        <a:rPr lang="fr-FR" sz="3200" b="0" baseline="0" dirty="0" smtClean="0">
                          <a:ln>
                            <a:solidFill>
                              <a:schemeClr val="tx1"/>
                            </a:solidFill>
                          </a:ln>
                          <a:solidFill>
                            <a:schemeClr val="tx1"/>
                          </a:solidFill>
                        </a:rPr>
                        <a:t> A</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Non </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diffusion</a:t>
                      </a:r>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185.27.1.25</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Oui classe B</a:t>
                      </a:r>
                      <a:endParaRPr lang="fr-FR" sz="3200" b="0" dirty="0">
                        <a:ln>
                          <a:solidFill>
                            <a:schemeClr val="tx1"/>
                          </a:solidFill>
                        </a:ln>
                        <a:solidFill>
                          <a:schemeClr val="tx1"/>
                        </a:solidFill>
                      </a:endParaRPr>
                    </a:p>
                  </a:txBody>
                  <a:tcPr>
                    <a:solidFill>
                      <a:schemeClr val="accent1"/>
                    </a:solidFill>
                  </a:tcPr>
                </a:tc>
                <a:tc>
                  <a:txBody>
                    <a:bodyPr/>
                    <a:lstStyle/>
                    <a:p>
                      <a:endParaRPr lang="fr-FR" sz="3200" b="0" dirty="0">
                        <a:ln>
                          <a:solidFill>
                            <a:schemeClr val="tx1"/>
                          </a:solidFill>
                        </a:ln>
                        <a:solidFill>
                          <a:schemeClr val="tx1"/>
                        </a:solidFill>
                      </a:endParaRPr>
                    </a:p>
                  </a:txBody>
                  <a:tcPr>
                    <a:solidFill>
                      <a:schemeClr val="accent1"/>
                    </a:solidFill>
                  </a:tcPr>
                </a:tc>
              </a:tr>
            </a:tbl>
          </a:graphicData>
        </a:graphic>
      </p:graphicFrame>
    </p:spTree>
    <p:extLst>
      <p:ext uri="{BB962C8B-B14F-4D97-AF65-F5344CB8AC3E}">
        <p14:creationId xmlns:p14="http://schemas.microsoft.com/office/powerpoint/2010/main" val="2605259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Exercice1/ Série 4</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1058041215"/>
              </p:ext>
            </p:extLst>
          </p:nvPr>
        </p:nvGraphicFramePr>
        <p:xfrm>
          <a:off x="838200" y="1467950"/>
          <a:ext cx="9788771" cy="5166882"/>
        </p:xfrm>
        <a:graphic>
          <a:graphicData uri="http://schemas.openxmlformats.org/drawingml/2006/table">
            <a:tbl>
              <a:tblPr firstRow="1" bandRow="1">
                <a:tableStyleId>{5C22544A-7EE6-4342-B048-85BDC9FD1C3A}</a:tableStyleId>
              </a:tblPr>
              <a:tblGrid>
                <a:gridCol w="4900672"/>
                <a:gridCol w="2146483"/>
                <a:gridCol w="2741616"/>
              </a:tblGrid>
              <a:tr h="738126">
                <a:tc>
                  <a:txBody>
                    <a:bodyPr/>
                    <a:lstStyle/>
                    <a:p>
                      <a:r>
                        <a:rPr lang="fr-FR" sz="3200" b="0" dirty="0" smtClean="0">
                          <a:ln>
                            <a:solidFill>
                              <a:schemeClr val="tx1"/>
                            </a:solidFill>
                          </a:ln>
                          <a:solidFill>
                            <a:schemeClr val="tx1"/>
                          </a:solidFill>
                        </a:rPr>
                        <a:t>Adresse</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noFill/>
                          </a:ln>
                          <a:solidFill>
                            <a:schemeClr val="tx1"/>
                          </a:solidFill>
                        </a:rPr>
                        <a:t>Attribuée?</a:t>
                      </a:r>
                      <a:endParaRPr lang="fr-FR" sz="3200" b="0" dirty="0">
                        <a:ln>
                          <a:no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Motif</a:t>
                      </a:r>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255.100.1.1</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Non </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non classée</a:t>
                      </a:r>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234.10.20.30 classe D</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oui</a:t>
                      </a:r>
                      <a:endParaRPr lang="fr-FR" sz="3200" b="0" dirty="0">
                        <a:ln>
                          <a:solidFill>
                            <a:schemeClr val="tx1"/>
                          </a:solidFill>
                        </a:ln>
                        <a:solidFill>
                          <a:schemeClr val="tx1"/>
                        </a:solidFill>
                      </a:endParaRPr>
                    </a:p>
                  </a:txBody>
                  <a:tcPr>
                    <a:solidFill>
                      <a:schemeClr val="accent1"/>
                    </a:solidFill>
                  </a:tcPr>
                </a:tc>
                <a:tc>
                  <a:txBody>
                    <a:bodyPr/>
                    <a:lstStyle/>
                    <a:p>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64.255.11.48</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oui</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A</a:t>
                      </a:r>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220.87.56.95</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oui </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C</a:t>
                      </a:r>
                      <a:endParaRPr lang="fr-FR" sz="3200" b="0" dirty="0">
                        <a:ln>
                          <a:solidFill>
                            <a:schemeClr val="tx1"/>
                          </a:solidFill>
                        </a:ln>
                        <a:solidFill>
                          <a:schemeClr val="tx1"/>
                        </a:solidFill>
                      </a:endParaRPr>
                    </a:p>
                  </a:txBody>
                  <a:tcPr>
                    <a:solidFill>
                      <a:schemeClr val="accent1"/>
                    </a:solidFill>
                  </a:tcPr>
                </a:tc>
              </a:tr>
              <a:tr h="738126">
                <a:tc>
                  <a:txBody>
                    <a:bodyPr/>
                    <a:lstStyle/>
                    <a:p>
                      <a:r>
                        <a:rPr lang="fr-FR" sz="3200" b="0" dirty="0" smtClean="0">
                          <a:ln>
                            <a:solidFill>
                              <a:schemeClr val="tx1"/>
                            </a:solidFill>
                          </a:ln>
                          <a:solidFill>
                            <a:schemeClr val="tx1"/>
                          </a:solidFill>
                        </a:rPr>
                        <a:t>10.0.0.0 classe A</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Non </a:t>
                      </a:r>
                      <a:endParaRPr lang="fr-FR" sz="3200" b="0" dirty="0">
                        <a:ln>
                          <a:solidFill>
                            <a:schemeClr val="tx1"/>
                          </a:solidFill>
                        </a:ln>
                        <a:solidFill>
                          <a:schemeClr val="tx1"/>
                        </a:solidFill>
                      </a:endParaRPr>
                    </a:p>
                  </a:txBody>
                  <a:tcPr>
                    <a:solidFill>
                      <a:schemeClr val="accent1"/>
                    </a:solidFill>
                  </a:tcPr>
                </a:tc>
                <a:tc>
                  <a:txBody>
                    <a:bodyPr/>
                    <a:lstStyle/>
                    <a:p>
                      <a:r>
                        <a:rPr lang="fr-FR" sz="3200" b="0" dirty="0" smtClean="0">
                          <a:ln>
                            <a:solidFill>
                              <a:schemeClr val="tx1"/>
                            </a:solidFill>
                          </a:ln>
                          <a:solidFill>
                            <a:schemeClr val="tx1"/>
                          </a:solidFill>
                        </a:rPr>
                        <a:t>@ réseau</a:t>
                      </a:r>
                      <a:endParaRPr lang="fr-FR" sz="3200" b="0" dirty="0">
                        <a:ln>
                          <a:solidFill>
                            <a:schemeClr val="tx1"/>
                          </a:solidFill>
                        </a:ln>
                        <a:solidFill>
                          <a:schemeClr val="tx1"/>
                        </a:solidFill>
                      </a:endParaRPr>
                    </a:p>
                  </a:txBody>
                  <a:tcPr>
                    <a:solidFill>
                      <a:schemeClr val="accent1"/>
                    </a:solidFill>
                  </a:tcPr>
                </a:tc>
              </a:tr>
              <a:tr h="738126">
                <a:tc>
                  <a:txBody>
                    <a:bodyPr/>
                    <a:lstStyle/>
                    <a:p>
                      <a:endParaRPr lang="fr-FR" sz="3200" b="0" dirty="0">
                        <a:ln>
                          <a:solidFill>
                            <a:schemeClr val="tx1"/>
                          </a:solidFill>
                        </a:ln>
                        <a:solidFill>
                          <a:schemeClr val="tx1"/>
                        </a:solidFill>
                      </a:endParaRPr>
                    </a:p>
                  </a:txBody>
                  <a:tcPr>
                    <a:solidFill>
                      <a:schemeClr val="accent1"/>
                    </a:solidFill>
                  </a:tcPr>
                </a:tc>
                <a:tc>
                  <a:txBody>
                    <a:bodyPr/>
                    <a:lstStyle/>
                    <a:p>
                      <a:endParaRPr lang="fr-FR" sz="3200" b="0">
                        <a:ln>
                          <a:solidFill>
                            <a:schemeClr val="tx1"/>
                          </a:solidFill>
                        </a:ln>
                        <a:solidFill>
                          <a:schemeClr val="tx1"/>
                        </a:solidFill>
                      </a:endParaRPr>
                    </a:p>
                  </a:txBody>
                  <a:tcPr>
                    <a:solidFill>
                      <a:schemeClr val="accent1"/>
                    </a:solidFill>
                  </a:tcPr>
                </a:tc>
                <a:tc>
                  <a:txBody>
                    <a:bodyPr/>
                    <a:lstStyle/>
                    <a:p>
                      <a:endParaRPr lang="fr-FR" sz="3200" b="0" dirty="0">
                        <a:ln>
                          <a:solidFill>
                            <a:schemeClr val="tx1"/>
                          </a:solidFill>
                        </a:ln>
                        <a:solidFill>
                          <a:schemeClr val="tx1"/>
                        </a:solidFill>
                      </a:endParaRPr>
                    </a:p>
                  </a:txBody>
                  <a:tcPr>
                    <a:solidFill>
                      <a:schemeClr val="accent1"/>
                    </a:solidFill>
                  </a:tcPr>
                </a:tc>
              </a:tr>
            </a:tbl>
          </a:graphicData>
        </a:graphic>
      </p:graphicFrame>
    </p:spTree>
    <p:extLst>
      <p:ext uri="{BB962C8B-B14F-4D97-AF65-F5344CB8AC3E}">
        <p14:creationId xmlns:p14="http://schemas.microsoft.com/office/powerpoint/2010/main" val="830380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 </a:t>
            </a:r>
          </a:p>
          <a:p>
            <a:pPr lvl="0"/>
            <a:endParaRPr lang="fr-FR" sz="3200" dirty="0"/>
          </a:p>
        </p:txBody>
      </p:sp>
      <p:sp>
        <p:nvSpPr>
          <p:cNvPr id="15" name="ZoneTexte 14"/>
          <p:cNvSpPr txBox="1"/>
          <p:nvPr/>
        </p:nvSpPr>
        <p:spPr>
          <a:xfrm>
            <a:off x="211016" y="181566"/>
            <a:ext cx="11347938" cy="6001643"/>
          </a:xfrm>
          <a:prstGeom prst="rect">
            <a:avLst/>
          </a:prstGeom>
          <a:noFill/>
        </p:spPr>
        <p:txBody>
          <a:bodyPr wrap="square" rtlCol="0">
            <a:spAutoFit/>
          </a:bodyPr>
          <a:lstStyle/>
          <a:p>
            <a:pPr marL="457200" indent="-457200">
              <a:buAutoNum type="arabicPeriod" startAt="2"/>
            </a:pPr>
            <a:r>
              <a:rPr lang="fr-FR" sz="2400" dirty="0" smtClean="0"/>
              <a:t>La </a:t>
            </a:r>
            <a:r>
              <a:rPr lang="fr-FR" sz="2400" dirty="0"/>
              <a:t>machine ORDI1 a l'adresse IP : 184.65</a:t>
            </a:r>
            <a:r>
              <a:rPr lang="fr-FR" sz="2400" b="1" dirty="0">
                <a:solidFill>
                  <a:srgbClr val="FF0000"/>
                </a:solidFill>
              </a:rPr>
              <a:t>.94</a:t>
            </a:r>
            <a:r>
              <a:rPr lang="fr-FR" sz="2400" dirty="0"/>
              <a:t>.20 masque </a:t>
            </a:r>
            <a:r>
              <a:rPr lang="fr-FR" sz="2400" dirty="0" smtClean="0"/>
              <a:t>255.255.</a:t>
            </a:r>
            <a:r>
              <a:rPr lang="fr-FR" sz="2400" b="1" dirty="0" smtClean="0">
                <a:solidFill>
                  <a:srgbClr val="FF0000"/>
                </a:solidFill>
              </a:rPr>
              <a:t>240</a:t>
            </a:r>
            <a:r>
              <a:rPr lang="fr-FR" sz="2400" dirty="0" smtClean="0"/>
              <a:t>.0 = /20</a:t>
            </a:r>
            <a:r>
              <a:rPr lang="fr-FR" sz="2400" dirty="0"/>
              <a:t/>
            </a:r>
            <a:br>
              <a:rPr lang="fr-FR" sz="2400" dirty="0"/>
            </a:br>
            <a:r>
              <a:rPr lang="fr-FR" sz="2400" dirty="0"/>
              <a:t>Les adresses IP suivantes sont-elles situées sur le même </a:t>
            </a:r>
            <a:r>
              <a:rPr lang="fr-FR" sz="2400" dirty="0" smtClean="0"/>
              <a:t>sous-réseau </a:t>
            </a:r>
            <a:r>
              <a:rPr lang="fr-FR" sz="2400" dirty="0"/>
              <a:t>que ORDI1</a:t>
            </a:r>
            <a:r>
              <a:rPr lang="fr-FR" sz="2400" dirty="0" smtClean="0"/>
              <a:t>?</a:t>
            </a:r>
          </a:p>
          <a:p>
            <a:pPr marL="457200" indent="-457200">
              <a:buAutoNum type="arabicPeriod" startAt="2"/>
            </a:pPr>
            <a:endParaRPr lang="fr-FR" sz="2400" dirty="0" smtClean="0"/>
          </a:p>
          <a:p>
            <a:r>
              <a:rPr lang="fr-FR" sz="2400" dirty="0" smtClean="0"/>
              <a:t>L’@ORD1 est de classe B (/16) 255.255.11110000.0 , on en déduit qui il existe des SR</a:t>
            </a:r>
          </a:p>
          <a:p>
            <a:r>
              <a:rPr lang="fr-FR" sz="2400" dirty="0" smtClean="0"/>
              <a:t>Les SR sont définis sue les 4 bits de poids fort du 3eme octet.</a:t>
            </a:r>
          </a:p>
          <a:p>
            <a:r>
              <a:rPr lang="fr-FR" sz="2400" dirty="0" smtClean="0"/>
              <a:t>A quel SR appartient ORD1 ?</a:t>
            </a:r>
          </a:p>
          <a:p>
            <a:r>
              <a:rPr lang="fr-FR" sz="2400" dirty="0" smtClean="0"/>
              <a:t>94 = 01011110</a:t>
            </a:r>
          </a:p>
          <a:p>
            <a:r>
              <a:rPr lang="fr-FR" sz="2400" dirty="0" smtClean="0"/>
              <a:t>240=11110000</a:t>
            </a:r>
          </a:p>
          <a:p>
            <a:endParaRPr lang="fr-FR" sz="2400" dirty="0"/>
          </a:p>
          <a:p>
            <a:r>
              <a:rPr lang="fr-FR" sz="2400" dirty="0" smtClean="0"/>
              <a:t>         01010000 = 80, ORD1 appartient au SR 80, chercher l’</a:t>
            </a:r>
            <a:r>
              <a:rPr lang="fr-FR" sz="2400" dirty="0" err="1" smtClean="0"/>
              <a:t>interval</a:t>
            </a:r>
            <a:r>
              <a:rPr lang="fr-FR" sz="2400" dirty="0" smtClean="0"/>
              <a:t> qui définit </a:t>
            </a:r>
            <a:r>
              <a:rPr lang="fr-FR" sz="2400" dirty="0" err="1" smtClean="0"/>
              <a:t>tte</a:t>
            </a:r>
            <a:r>
              <a:rPr lang="fr-FR" sz="2400" dirty="0" smtClean="0"/>
              <a:t> les @IP valides du SR 80 :[184.65.</a:t>
            </a:r>
            <a:r>
              <a:rPr lang="fr-FR" sz="2400" dirty="0" smtClean="0">
                <a:solidFill>
                  <a:srgbClr val="FF0000"/>
                </a:solidFill>
              </a:rPr>
              <a:t>0101</a:t>
            </a:r>
            <a:r>
              <a:rPr lang="fr-FR" sz="2400" dirty="0" smtClean="0"/>
              <a:t>0000.00000001-184.65.</a:t>
            </a:r>
            <a:r>
              <a:rPr lang="fr-FR" sz="2400" dirty="0" smtClean="0">
                <a:solidFill>
                  <a:srgbClr val="FF0000"/>
                </a:solidFill>
              </a:rPr>
              <a:t>0101</a:t>
            </a:r>
            <a:r>
              <a:rPr lang="fr-FR" sz="2400" dirty="0" smtClean="0"/>
              <a:t>1111.11111110]</a:t>
            </a:r>
          </a:p>
          <a:p>
            <a:r>
              <a:rPr lang="fr-FR" sz="2400" dirty="0" smtClean="0"/>
              <a:t>[184.65.80.1-184.65.95.254]</a:t>
            </a:r>
          </a:p>
          <a:p>
            <a:endParaRPr lang="fr-FR" sz="2400" dirty="0" smtClean="0"/>
          </a:p>
          <a:p>
            <a:r>
              <a:rPr lang="fr-FR" sz="2400" dirty="0" smtClean="0"/>
              <a:t>184.65.75.1 ? non  </a:t>
            </a:r>
            <a:r>
              <a:rPr lang="fr-FR" sz="2400" dirty="0"/>
              <a:t>	184.65.78.1 ? </a:t>
            </a:r>
            <a:r>
              <a:rPr lang="fr-FR" sz="2400" dirty="0" smtClean="0"/>
              <a:t>non</a:t>
            </a:r>
            <a:r>
              <a:rPr lang="fr-FR" sz="2400" dirty="0"/>
              <a:t>	184.65.80.1 ?  </a:t>
            </a:r>
            <a:r>
              <a:rPr lang="fr-FR" sz="2400" dirty="0" smtClean="0"/>
              <a:t>Oui, c’est la 1ere @IP</a:t>
            </a:r>
            <a:endParaRPr lang="fr-FR" sz="2400" dirty="0"/>
          </a:p>
          <a:p>
            <a:r>
              <a:rPr lang="fr-FR" sz="2400" dirty="0"/>
              <a:t>184.65.100.1 ?  </a:t>
            </a:r>
            <a:r>
              <a:rPr lang="fr-FR" sz="2400" dirty="0" smtClean="0"/>
              <a:t>non</a:t>
            </a:r>
            <a:r>
              <a:rPr lang="fr-FR" sz="2400" dirty="0"/>
              <a:t>	184.65.87.1 </a:t>
            </a:r>
            <a:r>
              <a:rPr lang="fr-FR" sz="2400" dirty="0" smtClean="0"/>
              <a:t>?oui </a:t>
            </a:r>
            <a:r>
              <a:rPr lang="fr-FR" sz="2400" dirty="0"/>
              <a:t>	184.65.96.1 ?  </a:t>
            </a:r>
            <a:r>
              <a:rPr lang="fr-FR" sz="2400" dirty="0" smtClean="0"/>
              <a:t>non</a:t>
            </a:r>
            <a:endParaRPr lang="fr-FR" sz="2400" dirty="0"/>
          </a:p>
          <a:p>
            <a:r>
              <a:rPr lang="fr-FR" sz="2400" dirty="0"/>
              <a:t>184.65.90.1 </a:t>
            </a:r>
            <a:r>
              <a:rPr lang="fr-FR" sz="2400" dirty="0" smtClean="0"/>
              <a:t>?oui  </a:t>
            </a:r>
            <a:r>
              <a:rPr lang="fr-FR" sz="2400" dirty="0"/>
              <a:t>	184.65.94.1 </a:t>
            </a:r>
            <a:r>
              <a:rPr lang="fr-FR" sz="2400" dirty="0" smtClean="0"/>
              <a:t>?oui  </a:t>
            </a:r>
            <a:r>
              <a:rPr lang="fr-FR" sz="2400" dirty="0"/>
              <a:t>	184.65.98.1 ?  </a:t>
            </a:r>
            <a:r>
              <a:rPr lang="fr-FR" sz="2400" dirty="0" smtClean="0"/>
              <a:t>non</a:t>
            </a:r>
            <a:endParaRPr lang="fr-FR" sz="2400" dirty="0"/>
          </a:p>
        </p:txBody>
      </p:sp>
      <p:cxnSp>
        <p:nvCxnSpPr>
          <p:cNvPr id="6" name="Connecteur droit 5"/>
          <p:cNvCxnSpPr/>
          <p:nvPr/>
        </p:nvCxnSpPr>
        <p:spPr>
          <a:xfrm flipV="1">
            <a:off x="211016" y="3364523"/>
            <a:ext cx="2461846" cy="234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754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Exercice2/ Série 4</a:t>
            </a:r>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2007337440"/>
              </p:ext>
            </p:extLst>
          </p:nvPr>
        </p:nvGraphicFramePr>
        <p:xfrm>
          <a:off x="164124" y="1441940"/>
          <a:ext cx="11887198" cy="6904557"/>
        </p:xfrm>
        <a:graphic>
          <a:graphicData uri="http://schemas.openxmlformats.org/drawingml/2006/table">
            <a:tbl>
              <a:tblPr>
                <a:tableStyleId>{5C22544A-7EE6-4342-B048-85BDC9FD1C3A}</a:tableStyleId>
              </a:tblPr>
              <a:tblGrid>
                <a:gridCol w="2146610"/>
                <a:gridCol w="2377268"/>
                <a:gridCol w="1737600"/>
                <a:gridCol w="2620722"/>
                <a:gridCol w="1697024"/>
                <a:gridCol w="1307974"/>
              </a:tblGrid>
              <a:tr h="736879">
                <a:tc>
                  <a:txBody>
                    <a:bodyPr/>
                    <a:lstStyle/>
                    <a:p>
                      <a:pPr>
                        <a:spcAft>
                          <a:spcPts val="0"/>
                        </a:spcAft>
                      </a:pPr>
                      <a:r>
                        <a:rPr lang="fr-FR" sz="2400" dirty="0">
                          <a:effectLst/>
                        </a:rPr>
                        <a:t>Adresse IP</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a:effectLst/>
                        </a:rPr>
                        <a:t>Adresse masque</a:t>
                      </a:r>
                      <a:endParaRPr lang="fr-FR" sz="240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a:effectLst/>
                        </a:rPr>
                        <a:t>Adr réseau</a:t>
                      </a:r>
                      <a:endParaRPr lang="fr-FR" sz="240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a:effectLst/>
                        </a:rPr>
                        <a:t>Adr sous-réseau</a:t>
                      </a:r>
                      <a:endParaRPr lang="fr-FR" sz="240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a:effectLst/>
                        </a:rPr>
                        <a:t>Adr hôte</a:t>
                      </a:r>
                      <a:endParaRPr lang="fr-FR" sz="240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a:effectLst/>
                        </a:rPr>
                        <a:t>Classe</a:t>
                      </a:r>
                      <a:endParaRPr lang="fr-FR" sz="2400">
                        <a:effectLst/>
                        <a:latin typeface="Times New Roman" panose="02020603050405020304" pitchFamily="18" charset="0"/>
                        <a:ea typeface="Times New Roman" panose="02020603050405020304" pitchFamily="18" charset="0"/>
                      </a:endParaRPr>
                    </a:p>
                  </a:txBody>
                  <a:tcPr marL="38100" marR="38100" marT="38100" marB="38100"/>
                </a:tc>
              </a:tr>
              <a:tr h="736879">
                <a:tc>
                  <a:txBody>
                    <a:bodyPr/>
                    <a:lstStyle/>
                    <a:p>
                      <a:pPr>
                        <a:spcAft>
                          <a:spcPts val="0"/>
                        </a:spcAft>
                      </a:pPr>
                      <a:r>
                        <a:rPr lang="fr-FR" sz="2400">
                          <a:effectLst/>
                        </a:rPr>
                        <a:t>132.208.17.5</a:t>
                      </a:r>
                      <a:endParaRPr lang="fr-FR" sz="240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255.255.</a:t>
                      </a:r>
                      <a:r>
                        <a:rPr lang="fr-FR" sz="2400" dirty="0" smtClean="0">
                          <a:solidFill>
                            <a:srgbClr val="FF0000"/>
                          </a:solidFill>
                          <a:effectLst/>
                        </a:rPr>
                        <a:t>255</a:t>
                      </a:r>
                      <a:r>
                        <a:rPr lang="fr-FR" sz="2400" dirty="0" smtClean="0">
                          <a:effectLst/>
                        </a:rPr>
                        <a:t>.0 =/24</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132.208.0.0/16</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132.208.17.0/24</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132.208.17.5/24</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B</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r>
              <a:tr h="736879">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88.3.4.4</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/16</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88.0.0.0/8</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88.3.0.0/16</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88.3.4.4/16</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A</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r>
              <a:tr h="736879">
                <a:tc>
                  <a:txBody>
                    <a:bodyPr/>
                    <a:lstStyle/>
                    <a:p>
                      <a:pPr>
                        <a:spcAft>
                          <a:spcPts val="0"/>
                        </a:spcAft>
                      </a:pPr>
                      <a:r>
                        <a:rPr lang="fr-FR" sz="2400" dirty="0" smtClean="0">
                          <a:effectLst/>
                        </a:rPr>
                        <a:t>195.3.4.136</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255.255.255.240=/28</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195.3.4.0/24</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NUM SR = 8 = 1000</a:t>
                      </a:r>
                    </a:p>
                    <a:p>
                      <a:pPr>
                        <a:spcAft>
                          <a:spcPts val="0"/>
                        </a:spcAft>
                      </a:pPr>
                      <a:r>
                        <a:rPr lang="fr-FR" sz="2400" dirty="0" smtClean="0">
                          <a:effectLst/>
                          <a:latin typeface="Times New Roman" panose="02020603050405020304" pitchFamily="18" charset="0"/>
                          <a:ea typeface="Times New Roman" panose="02020603050405020304" pitchFamily="18" charset="0"/>
                        </a:rPr>
                        <a:t>195.3.4.128/28</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195.3.4.136/28</a:t>
                      </a:r>
                    </a:p>
                    <a:p>
                      <a:pPr>
                        <a:spcAft>
                          <a:spcPts val="0"/>
                        </a:spcAft>
                      </a:pPr>
                      <a:r>
                        <a:rPr lang="fr-FR" sz="2400" dirty="0" smtClean="0">
                          <a:effectLst/>
                          <a:latin typeface="Times New Roman" panose="02020603050405020304" pitchFamily="18" charset="0"/>
                          <a:ea typeface="Times New Roman" panose="02020603050405020304" pitchFamily="18" charset="0"/>
                        </a:rPr>
                        <a:t>1000SR/1000H</a:t>
                      </a:r>
                      <a:endParaRPr lang="fr-FR" sz="2400" dirty="0">
                        <a:effectLst/>
                        <a:latin typeface="Times New Roman" panose="02020603050405020304" pitchFamily="18" charset="0"/>
                        <a:ea typeface="Times New Roman" panose="02020603050405020304" pitchFamily="18" charset="0"/>
                      </a:endParaRPr>
                    </a:p>
                    <a:p>
                      <a:pPr>
                        <a:spcAft>
                          <a:spcPts val="0"/>
                        </a:spcAft>
                      </a:pPr>
                      <a:r>
                        <a:rPr lang="fr-FR" sz="2400" dirty="0" err="1" smtClean="0">
                          <a:effectLst/>
                          <a:latin typeface="Times New Roman" panose="02020603050405020304" pitchFamily="18" charset="0"/>
                          <a:ea typeface="Times New Roman" panose="02020603050405020304" pitchFamily="18" charset="0"/>
                        </a:rPr>
                        <a:t>Num</a:t>
                      </a:r>
                      <a:r>
                        <a:rPr lang="fr-FR" sz="2400" baseline="0" dirty="0" smtClean="0">
                          <a:effectLst/>
                          <a:latin typeface="Times New Roman" panose="02020603050405020304" pitchFamily="18" charset="0"/>
                          <a:ea typeface="Times New Roman" panose="02020603050405020304" pitchFamily="18" charset="0"/>
                        </a:rPr>
                        <a:t> Hot = 8</a:t>
                      </a:r>
                      <a:endParaRPr lang="fr-FR" sz="2400" dirty="0" smtClean="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C</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r>
              <a:tr h="736879">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X.Y.25.5</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255.255.0.0 =/16</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X.Y.0.0/16</a:t>
                      </a:r>
                    </a:p>
                    <a:p>
                      <a:pPr>
                        <a:spcAft>
                          <a:spcPts val="0"/>
                        </a:spcAft>
                      </a:pPr>
                      <a:r>
                        <a:rPr lang="fr-FR" sz="2400" dirty="0" smtClean="0">
                          <a:effectLst/>
                          <a:latin typeface="Times New Roman" panose="02020603050405020304" pitchFamily="18" charset="0"/>
                          <a:ea typeface="Times New Roman" panose="02020603050405020304" pitchFamily="18" charset="0"/>
                        </a:rPr>
                        <a:t>X[128-191]</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Pas de SR</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25.5/16</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a:effectLst/>
                        </a:rPr>
                        <a:t>B</a:t>
                      </a:r>
                      <a:endParaRPr lang="fr-FR" sz="2400">
                        <a:effectLst/>
                        <a:latin typeface="Times New Roman" panose="02020603050405020304" pitchFamily="18" charset="0"/>
                        <a:ea typeface="Times New Roman" panose="02020603050405020304" pitchFamily="18" charset="0"/>
                      </a:endParaRPr>
                    </a:p>
                  </a:txBody>
                  <a:tcPr marL="38100" marR="38100" marT="38100" marB="38100"/>
                </a:tc>
              </a:tr>
              <a:tr h="736879">
                <a:tc>
                  <a:txBody>
                    <a:bodyPr/>
                    <a:lstStyle/>
                    <a:p>
                      <a:pPr>
                        <a:spcAft>
                          <a:spcPts val="0"/>
                        </a:spcAft>
                      </a:pPr>
                      <a:r>
                        <a:rPr lang="fr-FR" sz="2400" dirty="0">
                          <a:effectLst/>
                        </a:rPr>
                        <a:t>83.3.2.4</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a:effectLst/>
                        </a:rPr>
                        <a:t>255.</a:t>
                      </a:r>
                      <a:r>
                        <a:rPr lang="fr-FR" sz="2400" dirty="0">
                          <a:solidFill>
                            <a:srgbClr val="FF0000"/>
                          </a:solidFill>
                          <a:effectLst/>
                        </a:rPr>
                        <a:t>255.255</a:t>
                      </a:r>
                      <a:r>
                        <a:rPr lang="fr-FR" sz="2400" dirty="0">
                          <a:effectLst/>
                        </a:rPr>
                        <a:t>.0</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83.0.0.0/8</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83.3.2.0/24</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83.3.2.4/24</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A</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r>
              <a:tr h="736879">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132.208.</a:t>
                      </a:r>
                      <a:r>
                        <a:rPr lang="fr-FR" sz="2400" dirty="0" smtClean="0">
                          <a:solidFill>
                            <a:srgbClr val="FF0000"/>
                          </a:solidFill>
                          <a:effectLst/>
                          <a:latin typeface="Times New Roman" panose="02020603050405020304" pitchFamily="18" charset="0"/>
                          <a:ea typeface="Times New Roman" panose="02020603050405020304" pitchFamily="18" charset="0"/>
                        </a:rPr>
                        <a:t>10110011.5 = 132.208.179.5</a:t>
                      </a:r>
                      <a:endParaRPr lang="fr-FR" sz="2400" dirty="0">
                        <a:solidFill>
                          <a:srgbClr val="FF0000"/>
                        </a:solidFill>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255.255.</a:t>
                      </a:r>
                      <a:r>
                        <a:rPr lang="fr-FR" sz="2400" dirty="0" smtClean="0">
                          <a:solidFill>
                            <a:srgbClr val="FF0000"/>
                          </a:solidFill>
                          <a:effectLst/>
                        </a:rPr>
                        <a:t>240</a:t>
                      </a:r>
                      <a:r>
                        <a:rPr lang="fr-FR" sz="2400" dirty="0" smtClean="0">
                          <a:effectLst/>
                        </a:rPr>
                        <a:t>.0 = 255.255.11110000.0</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132.208.0.0/16</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err="1" smtClean="0">
                          <a:effectLst/>
                        </a:rPr>
                        <a:t>Num</a:t>
                      </a:r>
                      <a:r>
                        <a:rPr lang="fr-FR" sz="2400" dirty="0" smtClean="0">
                          <a:effectLst/>
                        </a:rPr>
                        <a:t> SR =11</a:t>
                      </a:r>
                    </a:p>
                    <a:p>
                      <a:pPr>
                        <a:spcAft>
                          <a:spcPts val="0"/>
                        </a:spcAft>
                      </a:pPr>
                      <a:r>
                        <a:rPr lang="fr-FR" sz="2400" dirty="0" smtClean="0">
                          <a:effectLst/>
                        </a:rPr>
                        <a:t>132.208.176.0/20</a:t>
                      </a:r>
                    </a:p>
                    <a:p>
                      <a:pPr>
                        <a:spcAft>
                          <a:spcPts val="0"/>
                        </a:spcAft>
                      </a:pP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c>
                  <a:txBody>
                    <a:bodyPr/>
                    <a:lstStyle/>
                    <a:p>
                      <a:pPr>
                        <a:spcAft>
                          <a:spcPts val="0"/>
                        </a:spcAft>
                      </a:pPr>
                      <a:r>
                        <a:rPr lang="fr-FR" sz="2400" dirty="0" smtClean="0">
                          <a:effectLst/>
                        </a:rPr>
                        <a:t>3.5 </a:t>
                      </a:r>
                    </a:p>
                    <a:p>
                      <a:pPr>
                        <a:spcAft>
                          <a:spcPts val="0"/>
                        </a:spcAft>
                      </a:pPr>
                      <a:r>
                        <a:rPr lang="fr-FR" sz="2400" dirty="0" smtClean="0">
                          <a:effectLst/>
                        </a:rPr>
                        <a:t>132.208.179.5</a:t>
                      </a:r>
                    </a:p>
                  </a:txBody>
                  <a:tcPr marL="38100" marR="38100" marT="38100" marB="38100"/>
                </a:tc>
                <a:tc>
                  <a:txBody>
                    <a:bodyPr/>
                    <a:lstStyle/>
                    <a:p>
                      <a:pPr>
                        <a:spcAft>
                          <a:spcPts val="0"/>
                        </a:spcAft>
                      </a:pPr>
                      <a:r>
                        <a:rPr lang="fr-FR" sz="2400" dirty="0" smtClean="0">
                          <a:effectLst/>
                          <a:latin typeface="Times New Roman" panose="02020603050405020304" pitchFamily="18" charset="0"/>
                          <a:ea typeface="Times New Roman" panose="02020603050405020304" pitchFamily="18" charset="0"/>
                        </a:rPr>
                        <a:t>B</a:t>
                      </a:r>
                      <a:endParaRPr lang="fr-FR" sz="2400" dirty="0">
                        <a:effectLst/>
                        <a:latin typeface="Times New Roman" panose="02020603050405020304" pitchFamily="18" charset="0"/>
                        <a:ea typeface="Times New Roman" panose="02020603050405020304" pitchFamily="18" charset="0"/>
                      </a:endParaRPr>
                    </a:p>
                  </a:txBody>
                  <a:tcPr marL="38100" marR="38100" marT="38100" marB="38100"/>
                </a:tc>
              </a:tr>
            </a:tbl>
          </a:graphicData>
        </a:graphic>
      </p:graphicFrame>
    </p:spTree>
    <p:extLst>
      <p:ext uri="{BB962C8B-B14F-4D97-AF65-F5344CB8AC3E}">
        <p14:creationId xmlns:p14="http://schemas.microsoft.com/office/powerpoint/2010/main" val="427597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La pile TCP/IP: </a:t>
            </a:r>
            <a:r>
              <a:rPr lang="fr-FR" dirty="0"/>
              <a:t>Transport Control Protocol / Internet Protocol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809" y="1114426"/>
            <a:ext cx="6738695" cy="52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284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9. Le protocole IP </a:t>
            </a:r>
            <a:r>
              <a:rPr lang="fr-FR" dirty="0"/>
              <a:t>(Internet Protocol, RFC 791)</a:t>
            </a:r>
          </a:p>
        </p:txBody>
      </p:sp>
      <p:sp>
        <p:nvSpPr>
          <p:cNvPr id="3" name="Espace réservé du contenu 2"/>
          <p:cNvSpPr>
            <a:spLocks noGrp="1"/>
          </p:cNvSpPr>
          <p:nvPr>
            <p:ph idx="1"/>
          </p:nvPr>
        </p:nvSpPr>
        <p:spPr/>
        <p:txBody>
          <a:bodyPr/>
          <a:lstStyle/>
          <a:p>
            <a:r>
              <a:rPr lang="fr-FR" dirty="0"/>
              <a:t>le protocole </a:t>
            </a:r>
            <a:r>
              <a:rPr lang="fr-FR" dirty="0" smtClean="0"/>
              <a:t>IP est </a:t>
            </a:r>
            <a:r>
              <a:rPr lang="fr-FR" dirty="0"/>
              <a:t>au cœur du fonctionnement d'un internet. Il assure </a:t>
            </a:r>
            <a:r>
              <a:rPr lang="fr-FR" dirty="0">
                <a:solidFill>
                  <a:srgbClr val="FF0000"/>
                </a:solidFill>
                <a:effectLst>
                  <a:outerShdw blurRad="38100" dist="38100" dir="2700000" algn="tl">
                    <a:srgbClr val="000000">
                      <a:alpha val="43137"/>
                    </a:srgbClr>
                  </a:outerShdw>
                </a:effectLst>
              </a:rPr>
              <a:t>sans connexion </a:t>
            </a:r>
            <a:r>
              <a:rPr lang="fr-FR" dirty="0"/>
              <a:t>un service non fiable de délivrance de datagrammes IP. Le service est non fiable car il n'existe aucune garantie pour que les datagrammes IP arrivent à destination</a:t>
            </a:r>
            <a:r>
              <a:rPr lang="fr-FR" dirty="0" smtClean="0"/>
              <a:t>. </a:t>
            </a:r>
            <a:r>
              <a:rPr lang="fr-FR" dirty="0"/>
              <a:t>On parle de remise au mieux </a:t>
            </a:r>
            <a:r>
              <a:rPr lang="fr-FR" dirty="0">
                <a:solidFill>
                  <a:srgbClr val="FF0000"/>
                </a:solidFill>
                <a:effectLst>
                  <a:outerShdw blurRad="38100" dist="38100" dir="2700000" algn="tl">
                    <a:srgbClr val="000000">
                      <a:alpha val="43137"/>
                    </a:srgbClr>
                  </a:outerShdw>
                </a:effectLst>
              </a:rPr>
              <a:t>(best effort </a:t>
            </a:r>
            <a:r>
              <a:rPr lang="fr-FR" dirty="0" err="1" smtClean="0">
                <a:solidFill>
                  <a:srgbClr val="FF0000"/>
                </a:solidFill>
                <a:effectLst>
                  <a:outerShdw blurRad="38100" dist="38100" dir="2700000" algn="tl">
                    <a:srgbClr val="000000">
                      <a:alpha val="43137"/>
                    </a:srgbClr>
                  </a:outerShdw>
                </a:effectLst>
              </a:rPr>
              <a:t>delivery</a:t>
            </a:r>
            <a:r>
              <a:rPr lang="fr-FR" dirty="0" smtClean="0">
                <a:solidFill>
                  <a:srgbClr val="FF0000"/>
                </a:solidFill>
                <a:effectLst>
                  <a:outerShdw blurRad="38100" dist="38100" dir="2700000" algn="tl">
                    <a:srgbClr val="000000">
                      <a:alpha val="43137"/>
                    </a:srgbClr>
                  </a:outerShdw>
                </a:effectLst>
              </a:rPr>
              <a:t>)</a:t>
            </a:r>
            <a:r>
              <a:rPr lang="fr-FR" dirty="0" smtClean="0"/>
              <a:t>.</a:t>
            </a:r>
          </a:p>
          <a:p>
            <a:pPr marL="0" indent="0">
              <a:buNone/>
            </a:pPr>
            <a:endParaRPr lang="fr-FR" dirty="0" smtClean="0"/>
          </a:p>
          <a:p>
            <a:r>
              <a:rPr lang="fr-FR" dirty="0"/>
              <a:t>Le mode de transmission est </a:t>
            </a:r>
            <a:r>
              <a:rPr lang="fr-FR" dirty="0">
                <a:solidFill>
                  <a:srgbClr val="FF0000"/>
                </a:solidFill>
                <a:effectLst>
                  <a:outerShdw blurRad="38100" dist="38100" dir="2700000" algn="tl">
                    <a:srgbClr val="000000">
                      <a:alpha val="43137"/>
                    </a:srgbClr>
                  </a:outerShdw>
                </a:effectLst>
              </a:rPr>
              <a:t>non connecté </a:t>
            </a:r>
            <a:r>
              <a:rPr lang="fr-FR" dirty="0"/>
              <a:t>car IP traite chaque datagramme indépendamment de ceux qui le précèdent et le </a:t>
            </a:r>
            <a:r>
              <a:rPr lang="fr-FR" dirty="0" smtClean="0"/>
              <a:t>suivent.</a:t>
            </a:r>
          </a:p>
        </p:txBody>
      </p:sp>
    </p:spTree>
    <p:extLst>
      <p:ext uri="{BB962C8B-B14F-4D97-AF65-F5344CB8AC3E}">
        <p14:creationId xmlns:p14="http://schemas.microsoft.com/office/powerpoint/2010/main" val="1454398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9. Le protocole IP </a:t>
            </a:r>
            <a:r>
              <a:rPr lang="fr-FR" dirty="0"/>
              <a:t>(Internet Protocol, RFC 791)</a:t>
            </a:r>
          </a:p>
        </p:txBody>
      </p:sp>
      <p:sp>
        <p:nvSpPr>
          <p:cNvPr id="3" name="Espace réservé du contenu 2"/>
          <p:cNvSpPr>
            <a:spLocks noGrp="1"/>
          </p:cNvSpPr>
          <p:nvPr>
            <p:ph idx="1"/>
          </p:nvPr>
        </p:nvSpPr>
        <p:spPr/>
        <p:txBody>
          <a:bodyPr/>
          <a:lstStyle/>
          <a:p>
            <a:r>
              <a:rPr lang="fr-FR" dirty="0"/>
              <a:t>Le rôle du protocole IP est centré autour des trois fonctionnalités suivantes :</a:t>
            </a:r>
          </a:p>
          <a:p>
            <a:pPr marL="0" indent="0">
              <a:buNone/>
            </a:pPr>
            <a:r>
              <a:rPr lang="fr-FR" dirty="0"/>
              <a:t> </a:t>
            </a:r>
          </a:p>
          <a:p>
            <a:pPr marL="514350" lvl="0" indent="-514350">
              <a:buFont typeface="+mj-lt"/>
              <a:buAutoNum type="arabicPeriod"/>
            </a:pPr>
            <a:r>
              <a:rPr lang="fr-FR" dirty="0"/>
              <a:t>définir le format du datagramme IP qui est l'unité de base des données circulant sur Internet</a:t>
            </a:r>
          </a:p>
          <a:p>
            <a:pPr marL="514350" lvl="0" indent="-514350">
              <a:buFont typeface="+mj-lt"/>
              <a:buAutoNum type="arabicPeriod"/>
            </a:pPr>
            <a:r>
              <a:rPr lang="fr-FR" dirty="0"/>
              <a:t>définir le routage dans Internet</a:t>
            </a:r>
          </a:p>
          <a:p>
            <a:pPr marL="514350" lvl="0" indent="-514350">
              <a:buFont typeface="+mj-lt"/>
              <a:buAutoNum type="arabicPeriod"/>
            </a:pPr>
            <a:r>
              <a:rPr lang="fr-FR" dirty="0"/>
              <a:t>définir la gestion de la remise non fiable des datagrammes.</a:t>
            </a:r>
          </a:p>
          <a:p>
            <a:endParaRPr lang="fr-FR" dirty="0" smtClean="0"/>
          </a:p>
        </p:txBody>
      </p:sp>
    </p:spTree>
    <p:extLst>
      <p:ext uri="{BB962C8B-B14F-4D97-AF65-F5344CB8AC3E}">
        <p14:creationId xmlns:p14="http://schemas.microsoft.com/office/powerpoint/2010/main" val="3104244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10. Le Datagramme IP</a:t>
            </a:r>
            <a:endParaRPr lang="fr-FR" dirty="0"/>
          </a:p>
        </p:txBody>
      </p:sp>
      <p:sp>
        <p:nvSpPr>
          <p:cNvPr id="3" name="Espace réservé du contenu 2"/>
          <p:cNvSpPr>
            <a:spLocks noGrp="1"/>
          </p:cNvSpPr>
          <p:nvPr>
            <p:ph idx="1"/>
          </p:nvPr>
        </p:nvSpPr>
        <p:spPr>
          <a:xfrm>
            <a:off x="838200" y="1825625"/>
            <a:ext cx="10515600" cy="863787"/>
          </a:xfrm>
        </p:spPr>
        <p:txBody>
          <a:bodyPr/>
          <a:lstStyle/>
          <a:p>
            <a:pPr marL="0" indent="0">
              <a:buNone/>
            </a:pPr>
            <a:r>
              <a:rPr lang="fr-FR" dirty="0"/>
              <a:t>Un datagramme IP est constitué d’un en-tête suivi d'un champ de données. </a:t>
            </a:r>
            <a:endParaRPr lang="fr-FR"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178" y="2689412"/>
            <a:ext cx="8489127" cy="40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5992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49382"/>
            <a:ext cx="1218565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77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10. Le Datagramme IP</a:t>
            </a:r>
            <a:endParaRPr lang="fr-FR" dirty="0"/>
          </a:p>
        </p:txBody>
      </p:sp>
      <p:sp>
        <p:nvSpPr>
          <p:cNvPr id="3" name="Espace réservé du contenu 2"/>
          <p:cNvSpPr>
            <a:spLocks noGrp="1"/>
          </p:cNvSpPr>
          <p:nvPr>
            <p:ph idx="1"/>
          </p:nvPr>
        </p:nvSpPr>
        <p:spPr>
          <a:xfrm>
            <a:off x="838200" y="1825625"/>
            <a:ext cx="10515600" cy="4596690"/>
          </a:xfrm>
        </p:spPr>
        <p:txBody>
          <a:bodyPr>
            <a:normAutofit/>
          </a:bodyPr>
          <a:lstStyle/>
          <a:p>
            <a:pPr lvl="0"/>
            <a:r>
              <a:rPr lang="fr-FR" dirty="0"/>
              <a:t>Le champ version codé sur 4 bits : permet d’identifier la version du protocole IP </a:t>
            </a:r>
            <a:r>
              <a:rPr lang="fr-FR" dirty="0" smtClean="0"/>
              <a:t>utilisé</a:t>
            </a:r>
          </a:p>
          <a:p>
            <a:pPr marL="0" lvl="0" indent="0">
              <a:buNone/>
            </a:pPr>
            <a:endParaRPr lang="fr-FR" dirty="0" smtClean="0"/>
          </a:p>
          <a:p>
            <a:pPr lvl="0"/>
            <a:r>
              <a:rPr lang="fr-FR" dirty="0" smtClean="0"/>
              <a:t>Le </a:t>
            </a:r>
            <a:r>
              <a:rPr lang="fr-FR" dirty="0"/>
              <a:t>champ longueur d'en-tête codé sur 4 bits : indique la longueur de l'en-tête du datagramme IP, en multiple de 32 bits. Ce champ est nécessaire car un en-tête peut avoir une taille supérieure à 20 octets (taille de l'en-tête classique) à cause des options que l'on peut y ajouter. la taille maximale fait : (2</a:t>
            </a:r>
            <a:r>
              <a:rPr lang="fr-FR" baseline="30000" dirty="0"/>
              <a:t>3</a:t>
            </a:r>
            <a:r>
              <a:rPr lang="fr-FR" dirty="0"/>
              <a:t> + 2</a:t>
            </a:r>
            <a:r>
              <a:rPr lang="fr-FR" baseline="30000" dirty="0"/>
              <a:t>2</a:t>
            </a:r>
            <a:r>
              <a:rPr lang="fr-FR" dirty="0"/>
              <a:t> + 2</a:t>
            </a:r>
            <a:r>
              <a:rPr lang="fr-FR" baseline="30000" dirty="0"/>
              <a:t>1</a:t>
            </a:r>
            <a:r>
              <a:rPr lang="fr-FR" dirty="0"/>
              <a:t> + 2</a:t>
            </a:r>
            <a:r>
              <a:rPr lang="fr-FR" baseline="30000" dirty="0"/>
              <a:t>0</a:t>
            </a:r>
            <a:r>
              <a:rPr lang="fr-FR" dirty="0"/>
              <a:t>) </a:t>
            </a:r>
            <a:r>
              <a:rPr lang="fr-FR" i="1" dirty="0"/>
              <a:t>× </a:t>
            </a:r>
            <a:r>
              <a:rPr lang="fr-FR" dirty="0"/>
              <a:t>4 = 60 </a:t>
            </a:r>
            <a:r>
              <a:rPr lang="fr-FR" dirty="0" smtClean="0"/>
              <a:t>octets</a:t>
            </a:r>
          </a:p>
          <a:p>
            <a:pPr lvl="0"/>
            <a:endParaRPr lang="fr-FR" dirty="0"/>
          </a:p>
        </p:txBody>
      </p:sp>
    </p:spTree>
    <p:extLst>
      <p:ext uri="{BB962C8B-B14F-4D97-AF65-F5344CB8AC3E}">
        <p14:creationId xmlns:p14="http://schemas.microsoft.com/office/powerpoint/2010/main" val="2909413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10. Le Datagramme IP</a:t>
            </a:r>
            <a:endParaRPr lang="fr-FR" dirty="0"/>
          </a:p>
        </p:txBody>
      </p:sp>
      <p:sp>
        <p:nvSpPr>
          <p:cNvPr id="3" name="Espace réservé du contenu 2"/>
          <p:cNvSpPr>
            <a:spLocks noGrp="1"/>
          </p:cNvSpPr>
          <p:nvPr>
            <p:ph idx="1"/>
          </p:nvPr>
        </p:nvSpPr>
        <p:spPr>
          <a:xfrm>
            <a:off x="128195" y="1500187"/>
            <a:ext cx="10515600" cy="4596690"/>
          </a:xfrm>
        </p:spPr>
        <p:txBody>
          <a:bodyPr>
            <a:normAutofit/>
          </a:bodyPr>
          <a:lstStyle/>
          <a:p>
            <a:pPr lvl="0"/>
            <a:r>
              <a:rPr lang="fr-FR" dirty="0"/>
              <a:t>Le champ TOS(Type Of Service) codé sur 8 bits (4 utiles) : indique la façon dont le datagramme doit être traité et se décompose en six sous champs comme suit : </a:t>
            </a:r>
            <a:endParaRPr lang="fr-FR" dirty="0" smtClean="0"/>
          </a:p>
          <a:p>
            <a:pPr lvl="0"/>
            <a:endParaRPr lang="fr-FR" dirty="0"/>
          </a:p>
          <a:p>
            <a:pPr lvl="0"/>
            <a:endParaRPr lang="fr-FR" dirty="0" smtClean="0"/>
          </a:p>
          <a:p>
            <a:pPr lvl="0"/>
            <a:r>
              <a:rPr lang="fr-FR" dirty="0"/>
              <a:t>Le champ priorité varie de 0 (000) priorité normale (valeur par défaut) à 7 (111) priorité maximale pour la supervision du réseau et permet d'indiquer l'importance de chaque datagramme. </a:t>
            </a:r>
          </a:p>
          <a:p>
            <a:pPr marL="0" lvl="0" indent="0">
              <a:buNone/>
            </a:pPr>
            <a:endParaRPr lang="fr-FR" dirty="0" smtClean="0"/>
          </a:p>
          <a:p>
            <a:pPr marL="0" lvl="0" indent="0">
              <a:buNone/>
            </a:pP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189" y="2336464"/>
            <a:ext cx="6385279" cy="126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6705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10. Le Datagramme IP</a:t>
            </a:r>
            <a:endParaRPr lang="fr-FR" dirty="0"/>
          </a:p>
        </p:txBody>
      </p:sp>
      <p:sp>
        <p:nvSpPr>
          <p:cNvPr id="3" name="Espace réservé du contenu 2"/>
          <p:cNvSpPr>
            <a:spLocks noGrp="1"/>
          </p:cNvSpPr>
          <p:nvPr>
            <p:ph idx="1"/>
          </p:nvPr>
        </p:nvSpPr>
        <p:spPr>
          <a:xfrm>
            <a:off x="128195" y="1500187"/>
            <a:ext cx="10515600" cy="5105008"/>
          </a:xfrm>
        </p:spPr>
        <p:txBody>
          <a:bodyPr>
            <a:normAutofit fontScale="92500" lnSpcReduction="10000"/>
          </a:bodyPr>
          <a:lstStyle/>
          <a:p>
            <a:pPr lvl="0"/>
            <a:r>
              <a:rPr lang="fr-FR" dirty="0"/>
              <a:t>Le champ TOS(Type Of Service) codé sur 8 bits (4 utiles) : indique la façon dont le datagramme doit être traité et se décompose en six sous champs comme suit : </a:t>
            </a:r>
            <a:endParaRPr lang="fr-FR" dirty="0" smtClean="0"/>
          </a:p>
          <a:p>
            <a:pPr lvl="0"/>
            <a:endParaRPr lang="fr-FR" dirty="0"/>
          </a:p>
          <a:p>
            <a:pPr lvl="0"/>
            <a:endParaRPr lang="fr-FR" dirty="0" smtClean="0"/>
          </a:p>
          <a:p>
            <a:pPr lvl="0"/>
            <a:r>
              <a:rPr lang="fr-FR" dirty="0" smtClean="0"/>
              <a:t>D </a:t>
            </a:r>
            <a:r>
              <a:rPr lang="fr-FR" dirty="0"/>
              <a:t>est mis à 1 pour essayer de minimiser le délai d'acheminement (par exemple choisir un câble sous-marin plutôt qu'une liaison satellite</a:t>
            </a:r>
            <a:r>
              <a:rPr lang="fr-FR" dirty="0" smtClean="0"/>
              <a:t>)</a:t>
            </a:r>
          </a:p>
          <a:p>
            <a:pPr lvl="0"/>
            <a:r>
              <a:rPr lang="fr-FR" dirty="0" smtClean="0"/>
              <a:t> </a:t>
            </a:r>
            <a:r>
              <a:rPr lang="fr-FR" dirty="0"/>
              <a:t>T est mis à 1 pour maximiser le débit de transmission, </a:t>
            </a:r>
            <a:endParaRPr lang="fr-FR" dirty="0" smtClean="0"/>
          </a:p>
          <a:p>
            <a:pPr lvl="0"/>
            <a:r>
              <a:rPr lang="fr-FR" dirty="0" smtClean="0"/>
              <a:t>R </a:t>
            </a:r>
            <a:r>
              <a:rPr lang="fr-FR" dirty="0"/>
              <a:t>est mis à 1 pour assurer une plus grande fiabilité </a:t>
            </a:r>
            <a:endParaRPr lang="fr-FR" dirty="0" smtClean="0"/>
          </a:p>
          <a:p>
            <a:pPr lvl="0"/>
            <a:r>
              <a:rPr lang="fr-FR" dirty="0" smtClean="0"/>
              <a:t>C </a:t>
            </a:r>
            <a:r>
              <a:rPr lang="fr-FR" dirty="0"/>
              <a:t>est mis à 1 pour minimiser les coûts de </a:t>
            </a:r>
            <a:r>
              <a:rPr lang="fr-FR" dirty="0" smtClean="0"/>
              <a:t>transmission.</a:t>
            </a:r>
          </a:p>
          <a:p>
            <a:pPr lvl="0"/>
            <a:r>
              <a:rPr lang="fr-FR" dirty="0"/>
              <a:t>Si les quatre bits sont à 1, alors c'est la sécurité de la transmission qui doit être maximisée</a:t>
            </a:r>
            <a:endParaRPr lang="fr-FR" dirty="0" smtClean="0"/>
          </a:p>
          <a:p>
            <a:pPr lvl="0"/>
            <a:endParaRPr lang="fr-FR" dirty="0" smtClean="0"/>
          </a:p>
          <a:p>
            <a:pPr marL="0" lvl="0" indent="0">
              <a:buNone/>
            </a:pP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521" y="2204222"/>
            <a:ext cx="6385279" cy="126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374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34" y="-1"/>
            <a:ext cx="11865685" cy="609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0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10. Le Datagramme IP</a:t>
            </a:r>
            <a:endParaRPr lang="fr-FR" dirty="0"/>
          </a:p>
        </p:txBody>
      </p:sp>
      <p:sp>
        <p:nvSpPr>
          <p:cNvPr id="3" name="Espace réservé du contenu 2"/>
          <p:cNvSpPr>
            <a:spLocks noGrp="1"/>
          </p:cNvSpPr>
          <p:nvPr>
            <p:ph idx="1"/>
          </p:nvPr>
        </p:nvSpPr>
        <p:spPr>
          <a:xfrm>
            <a:off x="128195" y="1500187"/>
            <a:ext cx="10515600" cy="5105008"/>
          </a:xfrm>
        </p:spPr>
        <p:txBody>
          <a:bodyPr>
            <a:normAutofit fontScale="92500" lnSpcReduction="20000"/>
          </a:bodyPr>
          <a:lstStyle/>
          <a:p>
            <a:pPr lvl="0"/>
            <a:r>
              <a:rPr lang="fr-FR" dirty="0"/>
              <a:t>Le champ longueur totale contient la taille totale en octets du datagramme, et comme ce champ est </a:t>
            </a:r>
            <a:r>
              <a:rPr lang="fr-FR" dirty="0" smtClean="0"/>
              <a:t>sur </a:t>
            </a:r>
            <a:r>
              <a:rPr lang="fr-FR" dirty="0"/>
              <a:t>2 </a:t>
            </a:r>
            <a:r>
              <a:rPr lang="fr-FR" dirty="0" smtClean="0"/>
              <a:t>octets, </a:t>
            </a:r>
            <a:r>
              <a:rPr lang="fr-FR" dirty="0"/>
              <a:t>on en déduit que la taille complète d'un datagramme ne peut dépasser 65535 octets. Utilisée avec la longueur de l'en-tête elle permet de déterminer où commencent exactement les données transportées.</a:t>
            </a:r>
          </a:p>
          <a:p>
            <a:endParaRPr lang="fr-FR" dirty="0"/>
          </a:p>
          <a:p>
            <a:pPr lvl="0"/>
            <a:r>
              <a:rPr lang="fr-FR" dirty="0"/>
              <a:t>Les champs identification (16 bits), drapeaux (3bits) et déplacement de fragment (13 bits) interviennent dans le processus de </a:t>
            </a:r>
            <a:r>
              <a:rPr lang="fr-FR" u="sng" dirty="0"/>
              <a:t>fragmentation des datagrammes IP </a:t>
            </a:r>
            <a:r>
              <a:rPr lang="fr-FR" dirty="0"/>
              <a:t>et sont décrits </a:t>
            </a:r>
            <a:r>
              <a:rPr lang="fr-FR" dirty="0" smtClean="0"/>
              <a:t>plus loin dans le cours.</a:t>
            </a:r>
            <a:endParaRPr lang="fr-FR" dirty="0"/>
          </a:p>
          <a:p>
            <a:endParaRPr lang="fr-FR" dirty="0"/>
          </a:p>
          <a:p>
            <a:pPr lvl="0"/>
            <a:r>
              <a:rPr lang="fr-FR" dirty="0"/>
              <a:t>Le champ durée de vie (TTL) codé sur 8 bits indique le nombre maximal de routeurs que peut traverser le datagramme. il est initialisé à N (souvent 32 ou 64) par la station émettrice et décrémenté de 1 (il perd une vie) par chaque routeur qui le reçoit et le réexpédie. </a:t>
            </a:r>
            <a:r>
              <a:rPr lang="fr-FR" dirty="0" smtClean="0"/>
              <a:t>Si TTL = 0 alors le datagramme est détruit.</a:t>
            </a:r>
          </a:p>
          <a:p>
            <a:pPr marL="0" lvl="0" indent="0">
              <a:buNone/>
            </a:pPr>
            <a:endParaRPr lang="fr-FR" dirty="0" smtClean="0"/>
          </a:p>
          <a:p>
            <a:pPr marL="0" lvl="0" indent="0">
              <a:buNone/>
            </a:pPr>
            <a:endParaRPr lang="fr-FR" dirty="0"/>
          </a:p>
        </p:txBody>
      </p:sp>
    </p:spTree>
    <p:extLst>
      <p:ext uri="{BB962C8B-B14F-4D97-AF65-F5344CB8AC3E}">
        <p14:creationId xmlns:p14="http://schemas.microsoft.com/office/powerpoint/2010/main" val="32582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10. Le Datagramme IP</a:t>
            </a:r>
            <a:endParaRPr lang="fr-FR" dirty="0"/>
          </a:p>
        </p:txBody>
      </p:sp>
      <p:sp>
        <p:nvSpPr>
          <p:cNvPr id="3" name="Espace réservé du contenu 2"/>
          <p:cNvSpPr>
            <a:spLocks noGrp="1"/>
          </p:cNvSpPr>
          <p:nvPr>
            <p:ph idx="1"/>
          </p:nvPr>
        </p:nvSpPr>
        <p:spPr>
          <a:xfrm>
            <a:off x="128195" y="1500187"/>
            <a:ext cx="10515600" cy="5105008"/>
          </a:xfrm>
        </p:spPr>
        <p:txBody>
          <a:bodyPr>
            <a:normAutofit/>
          </a:bodyPr>
          <a:lstStyle/>
          <a:p>
            <a:r>
              <a:rPr lang="fr-FR" dirty="0"/>
              <a:t>Le champ protocole codé sur 8 bits identifie le protocole de plus haut niveau qui a servi a créé ce datagramme. </a:t>
            </a:r>
            <a:r>
              <a:rPr lang="fr-FR" dirty="0" smtClean="0"/>
              <a:t>(1 </a:t>
            </a:r>
            <a:r>
              <a:rPr lang="fr-FR" dirty="0"/>
              <a:t>pour ICMP, 2 pour IGMP, 6 pour TCP et 17 pour </a:t>
            </a:r>
            <a:r>
              <a:rPr lang="fr-FR" dirty="0" smtClean="0"/>
              <a:t>UDP). </a:t>
            </a:r>
          </a:p>
          <a:p>
            <a:r>
              <a:rPr lang="fr-FR" dirty="0" smtClean="0"/>
              <a:t>Le </a:t>
            </a:r>
            <a:r>
              <a:rPr lang="fr-FR" dirty="0"/>
              <a:t>champ Total de contrôle d’en tête (HEADER CHECKSUM) : codé sur 16 bits pour s’assurer de l’intégrité de l’en-tête. Lors du calcul de ce “ checksum ” ce champ est à 0. </a:t>
            </a:r>
            <a:r>
              <a:rPr lang="fr-FR" dirty="0" smtClean="0"/>
              <a:t>En cas d’erreur, le </a:t>
            </a:r>
            <a:r>
              <a:rPr lang="fr-FR" dirty="0"/>
              <a:t>datagramme est oublié (“ </a:t>
            </a:r>
            <a:r>
              <a:rPr lang="fr-FR" dirty="0" err="1"/>
              <a:t>discard</a:t>
            </a:r>
            <a:r>
              <a:rPr lang="fr-FR" dirty="0"/>
              <a:t> </a:t>
            </a:r>
            <a:r>
              <a:rPr lang="fr-FR" dirty="0" smtClean="0"/>
              <a:t>”).</a:t>
            </a:r>
          </a:p>
          <a:p>
            <a:r>
              <a:rPr lang="fr-FR" dirty="0"/>
              <a:t>Les adresses IP source et destination </a:t>
            </a:r>
            <a:r>
              <a:rPr lang="fr-FR" dirty="0" smtClean="0"/>
              <a:t>codées </a:t>
            </a:r>
            <a:r>
              <a:rPr lang="fr-FR" dirty="0"/>
              <a:t>sur 32 </a:t>
            </a:r>
            <a:r>
              <a:rPr lang="fr-FR" dirty="0" smtClean="0"/>
              <a:t>bits.</a:t>
            </a:r>
          </a:p>
          <a:p>
            <a:r>
              <a:rPr lang="fr-FR" dirty="0"/>
              <a:t>Le champ options est une liste de longueur variable, mais toujours complétée par des bits de bourrage pour atteindre une taille multiple de 32 bits pour être en conformité avec la convention qui définit le champ longueur de l'en-tête. </a:t>
            </a:r>
          </a:p>
          <a:p>
            <a:pPr marL="0" indent="0">
              <a:buNone/>
            </a:pPr>
            <a:endParaRPr lang="fr-FR" dirty="0" smtClean="0"/>
          </a:p>
          <a:p>
            <a:pPr marL="0" lvl="0" indent="0">
              <a:buNone/>
            </a:pPr>
            <a:endParaRPr lang="fr-FR" dirty="0"/>
          </a:p>
        </p:txBody>
      </p:sp>
    </p:spTree>
    <p:extLst>
      <p:ext uri="{BB962C8B-B14F-4D97-AF65-F5344CB8AC3E}">
        <p14:creationId xmlns:p14="http://schemas.microsoft.com/office/powerpoint/2010/main" val="1243841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a:t>
            </a:r>
            <a:r>
              <a:rPr lang="fr-FR" dirty="0" smtClean="0"/>
              <a:t>. Adressage IP</a:t>
            </a:r>
            <a:endParaRPr lang="fr-FR" dirty="0"/>
          </a:p>
        </p:txBody>
      </p:sp>
      <p:sp>
        <p:nvSpPr>
          <p:cNvPr id="4" name="Titre 1"/>
          <p:cNvSpPr txBox="1">
            <a:spLocks/>
          </p:cNvSpPr>
          <p:nvPr/>
        </p:nvSpPr>
        <p:spPr>
          <a:xfrm>
            <a:off x="838200" y="1559860"/>
            <a:ext cx="10515600" cy="188669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Dans un réseau informatique, chaque ordinateur, ou plus généralement chaque périphérique réseau, dispose d'une adresse IP unique (codée sur 32bits pour IPv4</a:t>
            </a:r>
            <a:r>
              <a:rPr lang="fr-FR" sz="3200" dirty="0" smtClean="0"/>
              <a:t>). Tandis que ‘une </a:t>
            </a:r>
            <a:r>
              <a:rPr lang="fr-FR" sz="3200" dirty="0"/>
              <a:t>adresse IPv6 </a:t>
            </a:r>
            <a:r>
              <a:rPr lang="fr-FR" sz="3200" dirty="0" smtClean="0"/>
              <a:t>en contient </a:t>
            </a:r>
            <a:r>
              <a:rPr lang="fr-FR" sz="3200" dirty="0"/>
              <a:t>128 </a:t>
            </a:r>
            <a:r>
              <a:rPr lang="fr-FR" sz="3200" dirty="0" smtClean="0">
                <a:hlinkClick r:id="rId2" tooltip="Bit"/>
              </a:rPr>
              <a:t>bits</a:t>
            </a:r>
            <a:r>
              <a:rPr lang="fr-FR" sz="3200" dirty="0" smtClean="0"/>
              <a:t>. </a:t>
            </a:r>
            <a:r>
              <a:rPr lang="fr-FR" sz="3200" dirty="0"/>
              <a:t>On dispose ainsi de 2</a:t>
            </a:r>
            <a:r>
              <a:rPr lang="fr-FR" sz="3200" baseline="30000" dirty="0"/>
              <a:t>128</a:t>
            </a:r>
            <a:r>
              <a:rPr lang="fr-FR" sz="3200" dirty="0"/>
              <a:t> ≈ 3,4×10</a:t>
            </a:r>
            <a:r>
              <a:rPr lang="fr-FR" sz="3200" baseline="30000" dirty="0"/>
              <a:t>38</a:t>
            </a:r>
            <a:r>
              <a:rPr lang="fr-FR" sz="3200" dirty="0"/>
              <a:t> = 340 sextillions d'adresses IPv6, contre 2</a:t>
            </a:r>
            <a:r>
              <a:rPr lang="fr-FR" sz="3200" baseline="30000" dirty="0"/>
              <a:t>32</a:t>
            </a:r>
            <a:r>
              <a:rPr lang="fr-FR" sz="3200" dirty="0"/>
              <a:t> ≈ 4 milliards d'adresses IPv4.</a:t>
            </a:r>
          </a:p>
        </p:txBody>
      </p:sp>
      <p:sp>
        <p:nvSpPr>
          <p:cNvPr id="5" name="Titre 1"/>
          <p:cNvSpPr txBox="1">
            <a:spLocks/>
          </p:cNvSpPr>
          <p:nvPr/>
        </p:nvSpPr>
        <p:spPr>
          <a:xfrm>
            <a:off x="838200" y="3446558"/>
            <a:ext cx="10515600" cy="2495774"/>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 </a:t>
            </a:r>
          </a:p>
          <a:p>
            <a:r>
              <a:rPr lang="fr-FR" sz="3200" b="1" dirty="0" smtClean="0"/>
              <a:t>@IP =    197</a:t>
            </a:r>
            <a:r>
              <a:rPr lang="fr-FR" sz="3200" b="1" dirty="0"/>
              <a:t>	.        75    .         200  .         </a:t>
            </a:r>
            <a:r>
              <a:rPr lang="fr-FR" sz="3200" b="1" dirty="0" smtClean="0"/>
              <a:t>22   (notation décimale)</a:t>
            </a:r>
            <a:endParaRPr lang="fr-FR" sz="3200" dirty="0"/>
          </a:p>
          <a:p>
            <a:r>
              <a:rPr lang="fr-FR" sz="3200" b="1" dirty="0" smtClean="0"/>
              <a:t>           11000101</a:t>
            </a:r>
            <a:r>
              <a:rPr lang="fr-FR" sz="3200" b="1" dirty="0"/>
              <a:t>. 01001011. 11001000. </a:t>
            </a:r>
            <a:r>
              <a:rPr lang="fr-FR" sz="3200" b="1" dirty="0" smtClean="0"/>
              <a:t>00010110 (notation binaire)</a:t>
            </a:r>
            <a:endParaRPr lang="fr-FR" sz="3200" dirty="0"/>
          </a:p>
          <a:p>
            <a:r>
              <a:rPr lang="fr-FR" sz="3200" dirty="0"/>
              <a:t> </a:t>
            </a:r>
          </a:p>
          <a:p>
            <a:pPr lvl="0"/>
            <a:r>
              <a:rPr lang="fr-FR" sz="3200" dirty="0" smtClean="0"/>
              <a:t>une </a:t>
            </a:r>
            <a:r>
              <a:rPr lang="fr-FR" sz="3200" b="1" dirty="0"/>
              <a:t>adresse de réseau</a:t>
            </a:r>
            <a:r>
              <a:rPr lang="fr-FR" sz="3200" dirty="0"/>
              <a:t> dans les bits de poids forts (dont le nombre est à fixer par l'administrateur), </a:t>
            </a:r>
          </a:p>
          <a:p>
            <a:pPr lvl="0"/>
            <a:r>
              <a:rPr lang="fr-FR" sz="3200" dirty="0"/>
              <a:t>une </a:t>
            </a:r>
            <a:r>
              <a:rPr lang="fr-FR" sz="3200" b="1" dirty="0"/>
              <a:t>adresse de machine</a:t>
            </a:r>
            <a:r>
              <a:rPr lang="fr-FR" sz="3200" dirty="0"/>
              <a:t> dans les bits de poids faibles.</a:t>
            </a:r>
          </a:p>
        </p:txBody>
      </p:sp>
    </p:spTree>
    <p:extLst>
      <p:ext uri="{BB962C8B-B14F-4D97-AF65-F5344CB8AC3E}">
        <p14:creationId xmlns:p14="http://schemas.microsoft.com/office/powerpoint/2010/main" val="1013765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11. La fragmentation des datagrammes IP</a:t>
            </a:r>
            <a:endParaRPr lang="fr-FR" dirty="0"/>
          </a:p>
        </p:txBody>
      </p:sp>
      <p:sp>
        <p:nvSpPr>
          <p:cNvPr id="3" name="Espace réservé du contenu 2"/>
          <p:cNvSpPr>
            <a:spLocks noGrp="1"/>
          </p:cNvSpPr>
          <p:nvPr>
            <p:ph idx="1"/>
          </p:nvPr>
        </p:nvSpPr>
        <p:spPr>
          <a:xfrm>
            <a:off x="128195" y="1500187"/>
            <a:ext cx="10515600" cy="2001296"/>
          </a:xfrm>
        </p:spPr>
        <p:txBody>
          <a:bodyPr>
            <a:normAutofit lnSpcReduction="10000"/>
          </a:bodyPr>
          <a:lstStyle/>
          <a:p>
            <a:r>
              <a:rPr lang="fr-FR" dirty="0"/>
              <a:t>On appelle la taille maximale d'une trame d'un réseau le </a:t>
            </a:r>
            <a:r>
              <a:rPr lang="fr-FR" dirty="0">
                <a:effectLst>
                  <a:outerShdw blurRad="38100" dist="38100" dir="2700000" algn="tl">
                    <a:srgbClr val="000000">
                      <a:alpha val="43137"/>
                    </a:srgbClr>
                  </a:outerShdw>
                </a:effectLst>
              </a:rPr>
              <a:t>MTU (Maximum Transfert Unit) </a:t>
            </a:r>
            <a:r>
              <a:rPr lang="fr-FR" dirty="0" smtClean="0">
                <a:effectLst>
                  <a:outerShdw blurRad="38100" dist="38100" dir="2700000" algn="tl">
                    <a:srgbClr val="000000">
                      <a:alpha val="43137"/>
                    </a:srgbClr>
                  </a:outerShdw>
                </a:effectLst>
              </a:rPr>
              <a:t>: </a:t>
            </a:r>
            <a:r>
              <a:rPr lang="fr-FR" dirty="0" smtClean="0"/>
              <a:t>la taille maximale d’un datagramme IP qui peut traverser un réseau (LAN) sans subir de fragmentation. Par exemple, pour les réseaux Ethernet le MTU = 1500 </a:t>
            </a:r>
            <a:r>
              <a:rPr lang="fr-FR" dirty="0"/>
              <a:t>octets </a:t>
            </a:r>
            <a:r>
              <a:rPr lang="fr-FR" dirty="0" smtClean="0"/>
              <a:t> et  4470 octets pour FDDI.</a:t>
            </a:r>
          </a:p>
          <a:p>
            <a:pPr marL="0" indent="0">
              <a:buNone/>
            </a:pPr>
            <a:endParaRPr lang="fr-FR" dirty="0" smtClean="0"/>
          </a:p>
          <a:p>
            <a:pPr marL="0" lvl="0" indent="0">
              <a:buNone/>
            </a:pP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74" y="3381935"/>
            <a:ext cx="9785965" cy="329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191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11. La fragmentation des datagrammes IP</a:t>
            </a:r>
            <a:endParaRPr lang="fr-FR" dirty="0"/>
          </a:p>
        </p:txBody>
      </p:sp>
      <p:sp>
        <p:nvSpPr>
          <p:cNvPr id="3" name="Espace réservé du contenu 2"/>
          <p:cNvSpPr>
            <a:spLocks noGrp="1"/>
          </p:cNvSpPr>
          <p:nvPr>
            <p:ph idx="1"/>
          </p:nvPr>
        </p:nvSpPr>
        <p:spPr>
          <a:xfrm>
            <a:off x="248273" y="2341753"/>
            <a:ext cx="10515600" cy="2001296"/>
          </a:xfrm>
        </p:spPr>
        <p:txBody>
          <a:bodyPr>
            <a:normAutofit/>
          </a:bodyPr>
          <a:lstStyle/>
          <a:p>
            <a:r>
              <a:rPr lang="fr-FR" dirty="0" smtClean="0"/>
              <a:t>Le datagramme initial généré par la station A </a:t>
            </a:r>
            <a:r>
              <a:rPr lang="fr-FR" dirty="0" err="1" smtClean="0"/>
              <a:t>a</a:t>
            </a:r>
            <a:r>
              <a:rPr lang="fr-FR" dirty="0" smtClean="0"/>
              <a:t> une taille de 1320 octet. R1 : (Réseau 1)1320 &lt; (réseau2)620------R1 va procéder à une fragmentation du datagramme d’origine:</a:t>
            </a:r>
          </a:p>
          <a:p>
            <a:pPr marL="0" indent="0">
              <a:buNone/>
            </a:pPr>
            <a:endParaRPr lang="fr-FR" dirty="0" smtClean="0"/>
          </a:p>
          <a:p>
            <a:pPr marL="0" lvl="0" indent="0">
              <a:buNone/>
            </a:pP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66" y="42061"/>
            <a:ext cx="10477341" cy="234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849" y="3576193"/>
            <a:ext cx="8860457" cy="350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2818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11. La fragmentation des datagrammes IP</a:t>
            </a:r>
            <a:endParaRPr lang="fr-FR" dirty="0"/>
          </a:p>
        </p:txBody>
      </p:sp>
      <p:sp>
        <p:nvSpPr>
          <p:cNvPr id="3" name="Espace réservé du contenu 2"/>
          <p:cNvSpPr>
            <a:spLocks noGrp="1"/>
          </p:cNvSpPr>
          <p:nvPr>
            <p:ph idx="1"/>
          </p:nvPr>
        </p:nvSpPr>
        <p:spPr>
          <a:xfrm>
            <a:off x="128195" y="1500187"/>
            <a:ext cx="10515600" cy="5023276"/>
          </a:xfrm>
        </p:spPr>
        <p:txBody>
          <a:bodyPr>
            <a:normAutofit fontScale="85000" lnSpcReduction="20000"/>
          </a:bodyPr>
          <a:lstStyle/>
          <a:p>
            <a:pPr marL="0" indent="0">
              <a:buNone/>
            </a:pPr>
            <a:r>
              <a:rPr lang="fr-FR" sz="3900" dirty="0" smtClean="0"/>
              <a:t>Règles de fragmentation IP:</a:t>
            </a:r>
          </a:p>
          <a:p>
            <a:pPr marL="0" indent="0">
              <a:buNone/>
            </a:pPr>
            <a:endParaRPr lang="fr-FR" dirty="0"/>
          </a:p>
          <a:p>
            <a:r>
              <a:rPr lang="fr-FR" dirty="0" smtClean="0"/>
              <a:t>Seul les routeurs prennent la décision de fragmenter;</a:t>
            </a:r>
          </a:p>
          <a:p>
            <a:r>
              <a:rPr lang="fr-FR" dirty="0" smtClean="0"/>
              <a:t>La </a:t>
            </a:r>
            <a:r>
              <a:rPr lang="fr-FR" dirty="0"/>
              <a:t>taille d'un fragment est choisie la plus grande possible tout en étant un multiple de 8 octets (sauf pour le dernier fragment</a:t>
            </a:r>
            <a:r>
              <a:rPr lang="fr-FR" dirty="0" smtClean="0"/>
              <a:t>); </a:t>
            </a:r>
          </a:p>
          <a:p>
            <a:r>
              <a:rPr lang="fr-FR" dirty="0" smtClean="0"/>
              <a:t>Un </a:t>
            </a:r>
            <a:r>
              <a:rPr lang="fr-FR" dirty="0"/>
              <a:t>datagramme fragmenté n'est réassemblé que lorsqu'il arrive à destination </a:t>
            </a:r>
            <a:r>
              <a:rPr lang="fr-FR" dirty="0" smtClean="0"/>
              <a:t>finale;</a:t>
            </a:r>
          </a:p>
          <a:p>
            <a:r>
              <a:rPr lang="fr-FR" dirty="0" smtClean="0"/>
              <a:t>C’est la station de destination finale qui rassemble tous les fragments une fois qu’ils sont tous reçus;</a:t>
            </a:r>
          </a:p>
          <a:p>
            <a:r>
              <a:rPr lang="fr-FR" dirty="0" smtClean="0"/>
              <a:t>Chaque </a:t>
            </a:r>
            <a:r>
              <a:rPr lang="fr-FR" dirty="0"/>
              <a:t>fragment est routé de manière totalement indépendante des autres fragments du datagramme d'où il provient. </a:t>
            </a:r>
            <a:endParaRPr lang="fr-FR" dirty="0" smtClean="0"/>
          </a:p>
          <a:p>
            <a:r>
              <a:rPr lang="fr-FR" dirty="0" smtClean="0"/>
              <a:t>Le </a:t>
            </a:r>
            <a:r>
              <a:rPr lang="fr-FR" dirty="0"/>
              <a:t>destinataire final qui reçoit un premier fragment d'un datagramme arme un temporisateur de réassemblage, c'est-à-dire un délai maximal d'attente de tous les fragments. Si, passé ce délai, tous les fragments ne sont pas arrivés il détruit les fragments reçus et ne traite pas le datagramme.</a:t>
            </a:r>
          </a:p>
          <a:p>
            <a:pPr marL="0" indent="0">
              <a:buNone/>
            </a:pPr>
            <a:endParaRPr lang="fr-FR" dirty="0" smtClean="0"/>
          </a:p>
          <a:p>
            <a:pPr marL="0" lvl="0" indent="0">
              <a:buNone/>
            </a:pPr>
            <a:endParaRPr lang="fr-FR" dirty="0"/>
          </a:p>
        </p:txBody>
      </p:sp>
    </p:spTree>
    <p:extLst>
      <p:ext uri="{BB962C8B-B14F-4D97-AF65-F5344CB8AC3E}">
        <p14:creationId xmlns:p14="http://schemas.microsoft.com/office/powerpoint/2010/main" val="1191028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11. La fragmentation des datagrammes IP</a:t>
            </a:r>
            <a:endParaRPr lang="fr-FR" dirty="0"/>
          </a:p>
        </p:txBody>
      </p:sp>
      <p:sp>
        <p:nvSpPr>
          <p:cNvPr id="3" name="Espace réservé du contenu 2"/>
          <p:cNvSpPr>
            <a:spLocks noGrp="1"/>
          </p:cNvSpPr>
          <p:nvPr>
            <p:ph idx="1"/>
          </p:nvPr>
        </p:nvSpPr>
        <p:spPr>
          <a:xfrm>
            <a:off x="128195" y="1500187"/>
            <a:ext cx="10515600" cy="5023276"/>
          </a:xfrm>
        </p:spPr>
        <p:txBody>
          <a:bodyPr>
            <a:normAutofit fontScale="85000" lnSpcReduction="20000"/>
          </a:bodyPr>
          <a:lstStyle/>
          <a:p>
            <a:pPr marL="0" indent="0">
              <a:buNone/>
            </a:pPr>
            <a:r>
              <a:rPr lang="fr-FR" sz="3900" dirty="0" smtClean="0"/>
              <a:t>Champs d’un datagramme IP qui gèrent la fragmentation:</a:t>
            </a:r>
          </a:p>
          <a:p>
            <a:pPr marL="0" indent="0">
              <a:buNone/>
            </a:pPr>
            <a:endParaRPr lang="fr-FR" dirty="0"/>
          </a:p>
          <a:p>
            <a:r>
              <a:rPr lang="fr-FR" dirty="0"/>
              <a:t>Le processus de fragmentation-réassemblage est rendu possible grâce aux différents champs </a:t>
            </a:r>
            <a:r>
              <a:rPr lang="fr-FR" dirty="0" smtClean="0"/>
              <a:t>suivants:</a:t>
            </a:r>
          </a:p>
          <a:p>
            <a:r>
              <a:rPr lang="fr-FR" dirty="0"/>
              <a:t>le champ </a:t>
            </a:r>
            <a:r>
              <a:rPr lang="fr-FR" b="1" dirty="0"/>
              <a:t>identification</a:t>
            </a:r>
            <a:r>
              <a:rPr lang="fr-FR" dirty="0"/>
              <a:t> est un entier qui identifie de manière unique chaque datagramme émis et qui est recopié dans le champ identification de chacun des fragments si ce datagramme est </a:t>
            </a:r>
            <a:r>
              <a:rPr lang="fr-FR" dirty="0" smtClean="0"/>
              <a:t>fragmenté.</a:t>
            </a:r>
          </a:p>
          <a:p>
            <a:r>
              <a:rPr lang="fr-FR" dirty="0"/>
              <a:t>Le champ </a:t>
            </a:r>
            <a:r>
              <a:rPr lang="fr-FR" b="1" dirty="0"/>
              <a:t>drapeaux</a:t>
            </a:r>
            <a:r>
              <a:rPr lang="fr-FR" dirty="0"/>
              <a:t> comprend trois bits dont deux qui contrôlent la fragmentation. </a:t>
            </a:r>
            <a:r>
              <a:rPr lang="fr-FR" dirty="0" smtClean="0"/>
              <a:t>				DF : Do not Fragment</a:t>
            </a:r>
          </a:p>
          <a:p>
            <a:pPr marL="0" lvl="8" indent="0">
              <a:spcBef>
                <a:spcPts val="1000"/>
              </a:spcBef>
              <a:buNone/>
            </a:pPr>
            <a:endParaRPr lang="fr-FR" dirty="0" smtClean="0"/>
          </a:p>
          <a:p>
            <a:pPr marL="0" lvl="8" indent="0">
              <a:spcBef>
                <a:spcPts val="1000"/>
              </a:spcBef>
              <a:buNone/>
            </a:pPr>
            <a:r>
              <a:rPr lang="fr-FR" dirty="0" smtClean="0"/>
              <a:t>                                      				                      </a:t>
            </a:r>
            <a:r>
              <a:rPr lang="fr-FR" sz="2800" dirty="0" smtClean="0"/>
              <a:t>NF </a:t>
            </a:r>
            <a:r>
              <a:rPr lang="fr-FR" sz="2800" dirty="0"/>
              <a:t>: </a:t>
            </a:r>
            <a:r>
              <a:rPr lang="fr-FR" sz="2800" dirty="0" err="1"/>
              <a:t>Next</a:t>
            </a:r>
            <a:r>
              <a:rPr lang="fr-FR" sz="2800" dirty="0"/>
              <a:t> </a:t>
            </a:r>
            <a:r>
              <a:rPr lang="fr-FR" sz="2800" dirty="0" smtClean="0"/>
              <a:t>Fragment</a:t>
            </a:r>
          </a:p>
          <a:p>
            <a:pPr marL="457200" lvl="8" indent="-457200">
              <a:spcBef>
                <a:spcPts val="1000"/>
              </a:spcBef>
            </a:pPr>
            <a:r>
              <a:rPr lang="fr-FR" sz="2800" dirty="0"/>
              <a:t>Le champ </a:t>
            </a:r>
            <a:r>
              <a:rPr lang="fr-FR" sz="2800" b="1" dirty="0" smtClean="0"/>
              <a:t>déplacement </a:t>
            </a:r>
            <a:r>
              <a:rPr lang="fr-FR" sz="2800" dirty="0" smtClean="0"/>
              <a:t>de fragment </a:t>
            </a:r>
            <a:r>
              <a:rPr lang="fr-FR" sz="2800" b="1" dirty="0" smtClean="0"/>
              <a:t>(offset)</a:t>
            </a:r>
            <a:r>
              <a:rPr lang="fr-FR" sz="2800" dirty="0" smtClean="0"/>
              <a:t> </a:t>
            </a:r>
            <a:r>
              <a:rPr lang="fr-FR" sz="2800" dirty="0"/>
              <a:t>précise la localisation du début du fragment dans le datagramme initial. </a:t>
            </a:r>
          </a:p>
          <a:p>
            <a:pPr marL="0" lvl="0" indent="0">
              <a:buNone/>
            </a:pPr>
            <a:r>
              <a:rPr lang="fr-FR" dirty="0" smtClean="0"/>
              <a:t>	</a:t>
            </a:r>
            <a:endParaRPr lang="fr-FR" dirty="0"/>
          </a:p>
        </p:txBody>
      </p:sp>
      <p:sp>
        <p:nvSpPr>
          <p:cNvPr id="4" name="Rectangle 3"/>
          <p:cNvSpPr/>
          <p:nvPr/>
        </p:nvSpPr>
        <p:spPr>
          <a:xfrm>
            <a:off x="3692563" y="4342433"/>
            <a:ext cx="731520" cy="40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N</a:t>
            </a:r>
            <a:r>
              <a:rPr lang="fr-FR" sz="2800" dirty="0" smtClean="0">
                <a:solidFill>
                  <a:schemeClr val="tx1"/>
                </a:solidFill>
              </a:rPr>
              <a:t>F</a:t>
            </a:r>
            <a:endParaRPr lang="fr-FR" sz="2800" dirty="0">
              <a:solidFill>
                <a:schemeClr val="tx1"/>
              </a:solidFill>
            </a:endParaRPr>
          </a:p>
        </p:txBody>
      </p:sp>
      <p:sp>
        <p:nvSpPr>
          <p:cNvPr id="6" name="Rectangle 5"/>
          <p:cNvSpPr/>
          <p:nvPr/>
        </p:nvSpPr>
        <p:spPr>
          <a:xfrm>
            <a:off x="4424083" y="4339071"/>
            <a:ext cx="731520" cy="408790"/>
          </a:xfrm>
          <a:prstGeom prst="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2982558" y="4342433"/>
            <a:ext cx="731520" cy="40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solidFill>
                  <a:schemeClr val="tx1"/>
                </a:solidFill>
              </a:rPr>
              <a:t>DF</a:t>
            </a:r>
            <a:endParaRPr lang="fr-FR" sz="2800" dirty="0">
              <a:solidFill>
                <a:schemeClr val="tx1"/>
              </a:solidFill>
            </a:endParaRPr>
          </a:p>
        </p:txBody>
      </p:sp>
    </p:spTree>
    <p:extLst>
      <p:ext uri="{BB962C8B-B14F-4D97-AF65-F5344CB8AC3E}">
        <p14:creationId xmlns:p14="http://schemas.microsoft.com/office/powerpoint/2010/main" val="2631605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11. La fragmentation des datagrammes IP</a:t>
            </a: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3" y="1520191"/>
            <a:ext cx="8093831" cy="533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9380" y="2045970"/>
            <a:ext cx="4412620" cy="79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36481"/>
          <a:stretch/>
        </p:blipFill>
        <p:spPr bwMode="auto">
          <a:xfrm>
            <a:off x="7779379" y="2937510"/>
            <a:ext cx="4412621"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p:cNvSpPr txBox="1"/>
          <p:nvPr/>
        </p:nvSpPr>
        <p:spPr>
          <a:xfrm>
            <a:off x="8178604" y="4617720"/>
            <a:ext cx="3297116" cy="2092881"/>
          </a:xfrm>
          <a:prstGeom prst="rect">
            <a:avLst/>
          </a:prstGeom>
          <a:noFill/>
        </p:spPr>
        <p:txBody>
          <a:bodyPr wrap="square" rtlCol="0">
            <a:spAutoFit/>
          </a:bodyPr>
          <a:lstStyle/>
          <a:p>
            <a:r>
              <a:rPr lang="fr-FR" sz="2800" dirty="0" smtClean="0"/>
              <a:t>Drapeau(H1-H4):</a:t>
            </a:r>
          </a:p>
          <a:p>
            <a:r>
              <a:rPr lang="fr-FR" sz="2800" dirty="0" smtClean="0"/>
              <a:t>DF= 0, NF=1</a:t>
            </a:r>
          </a:p>
          <a:p>
            <a:r>
              <a:rPr lang="fr-FR" sz="2800" dirty="0" smtClean="0"/>
              <a:t>Drapeau(H5):</a:t>
            </a:r>
            <a:endParaRPr lang="fr-FR" sz="2800" dirty="0"/>
          </a:p>
          <a:p>
            <a:r>
              <a:rPr lang="fr-FR" sz="2800" dirty="0"/>
              <a:t>DF= 0, </a:t>
            </a:r>
            <a:r>
              <a:rPr lang="fr-FR" sz="2800" dirty="0" smtClean="0"/>
              <a:t>NF=0</a:t>
            </a:r>
            <a:endParaRPr lang="fr-FR" sz="2800" dirty="0"/>
          </a:p>
          <a:p>
            <a:endParaRPr lang="fr-FR" dirty="0"/>
          </a:p>
        </p:txBody>
      </p:sp>
    </p:spTree>
    <p:extLst>
      <p:ext uri="{BB962C8B-B14F-4D97-AF65-F5344CB8AC3E}">
        <p14:creationId xmlns:p14="http://schemas.microsoft.com/office/powerpoint/2010/main" val="3134988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4</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988037935"/>
              </p:ext>
            </p:extLst>
          </p:nvPr>
        </p:nvGraphicFramePr>
        <p:xfrm>
          <a:off x="656493" y="1395047"/>
          <a:ext cx="10257692" cy="4953636"/>
        </p:xfrm>
        <a:graphic>
          <a:graphicData uri="http://schemas.openxmlformats.org/drawingml/2006/table">
            <a:tbl>
              <a:tblPr>
                <a:tableStyleId>{5C22544A-7EE6-4342-B048-85BDC9FD1C3A}</a:tableStyleId>
              </a:tblPr>
              <a:tblGrid>
                <a:gridCol w="1211269"/>
                <a:gridCol w="1323222"/>
                <a:gridCol w="2203297"/>
                <a:gridCol w="1772589"/>
                <a:gridCol w="3747315"/>
              </a:tblGrid>
              <a:tr h="974322">
                <a:tc>
                  <a:txBody>
                    <a:bodyPr/>
                    <a:lstStyle/>
                    <a:p>
                      <a:pPr>
                        <a:spcAft>
                          <a:spcPts val="0"/>
                        </a:spcAft>
                      </a:pPr>
                      <a:r>
                        <a:rPr lang="fr-FR" sz="2400" dirty="0">
                          <a:ln>
                            <a:solidFill>
                              <a:schemeClr val="tx1"/>
                            </a:solidFill>
                          </a:ln>
                          <a:effectLst/>
                        </a:rPr>
                        <a:t>0100</a:t>
                      </a:r>
                    </a:p>
                    <a:p>
                      <a:pPr>
                        <a:spcAft>
                          <a:spcPts val="0"/>
                        </a:spcAft>
                      </a:pPr>
                      <a:r>
                        <a:rPr lang="fr-FR" sz="2400" dirty="0">
                          <a:ln>
                            <a:solidFill>
                              <a:schemeClr val="tx1"/>
                            </a:solidFill>
                          </a:ln>
                          <a:effectLst/>
                        </a:rPr>
                        <a:t>Ver</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fr-FR" sz="2400" dirty="0">
                          <a:ln>
                            <a:solidFill>
                              <a:schemeClr val="tx1"/>
                            </a:solidFill>
                          </a:ln>
                          <a:effectLst/>
                        </a:rPr>
                        <a:t>0101</a:t>
                      </a:r>
                    </a:p>
                    <a:p>
                      <a:pPr>
                        <a:spcAft>
                          <a:spcPts val="0"/>
                        </a:spcAft>
                      </a:pPr>
                      <a:r>
                        <a:rPr lang="fr-FR" sz="2400" dirty="0" err="1">
                          <a:ln>
                            <a:solidFill>
                              <a:schemeClr val="tx1"/>
                            </a:solidFill>
                          </a:ln>
                          <a:effectLst/>
                        </a:rPr>
                        <a:t>LongE</a:t>
                      </a:r>
                      <a:r>
                        <a:rPr lang="fr-FR" sz="2400" dirty="0">
                          <a:ln>
                            <a:solidFill>
                              <a:schemeClr val="tx1"/>
                            </a:solidFill>
                          </a:ln>
                          <a:effectLst/>
                        </a:rPr>
                        <a:t> </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fr-FR" sz="2400" dirty="0">
                          <a:ln>
                            <a:solidFill>
                              <a:schemeClr val="tx1"/>
                            </a:solidFill>
                          </a:ln>
                          <a:effectLst/>
                        </a:rPr>
                        <a:t>11111111</a:t>
                      </a:r>
                    </a:p>
                    <a:p>
                      <a:pPr>
                        <a:spcAft>
                          <a:spcPts val="0"/>
                        </a:spcAft>
                      </a:pPr>
                      <a:r>
                        <a:rPr lang="fr-FR" sz="2400" dirty="0">
                          <a:ln>
                            <a:solidFill>
                              <a:schemeClr val="tx1"/>
                            </a:solidFill>
                          </a:ln>
                          <a:effectLst/>
                        </a:rPr>
                        <a:t>TOS</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gridSpan="2">
                  <a:txBody>
                    <a:bodyPr/>
                    <a:lstStyle/>
                    <a:p>
                      <a:pPr>
                        <a:spcAft>
                          <a:spcPts val="0"/>
                        </a:spcAft>
                      </a:pPr>
                      <a:r>
                        <a:rPr lang="fr-FR" sz="2400" dirty="0">
                          <a:ln>
                            <a:solidFill>
                              <a:schemeClr val="tx1"/>
                            </a:solidFill>
                          </a:ln>
                          <a:effectLst/>
                        </a:rPr>
                        <a:t>     0000     0001           0000 0000 Longueur totale</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hMerge="1">
                  <a:txBody>
                    <a:bodyPr/>
                    <a:lstStyle/>
                    <a:p>
                      <a:endParaRPr lang="fr-FR"/>
                    </a:p>
                  </a:txBody>
                  <a:tcPr/>
                </a:tc>
              </a:tr>
              <a:tr h="974322">
                <a:tc gridSpan="3">
                  <a:txBody>
                    <a:bodyPr/>
                    <a:lstStyle/>
                    <a:p>
                      <a:pPr>
                        <a:spcAft>
                          <a:spcPts val="0"/>
                        </a:spcAft>
                      </a:pPr>
                      <a:r>
                        <a:rPr lang="fr-FR" sz="2400" dirty="0">
                          <a:ln>
                            <a:solidFill>
                              <a:schemeClr val="tx1"/>
                            </a:solidFill>
                          </a:ln>
                          <a:effectLst/>
                        </a:rPr>
                        <a:t>0000 0000  0000 0101</a:t>
                      </a:r>
                    </a:p>
                    <a:p>
                      <a:pPr>
                        <a:spcAft>
                          <a:spcPts val="0"/>
                        </a:spcAft>
                      </a:pPr>
                      <a:r>
                        <a:rPr lang="fr-FR" sz="2400" dirty="0">
                          <a:ln>
                            <a:solidFill>
                              <a:schemeClr val="tx1"/>
                            </a:solidFill>
                          </a:ln>
                          <a:effectLst/>
                        </a:rPr>
                        <a:t>identification</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hMerge="1">
                  <a:txBody>
                    <a:bodyPr/>
                    <a:lstStyle/>
                    <a:p>
                      <a:endParaRPr lang="fr-FR"/>
                    </a:p>
                  </a:txBody>
                  <a:tcPr/>
                </a:tc>
                <a:tc hMerge="1">
                  <a:txBody>
                    <a:bodyPr/>
                    <a:lstStyle/>
                    <a:p>
                      <a:endParaRPr lang="fr-FR"/>
                    </a:p>
                  </a:txBody>
                  <a:tcPr/>
                </a:tc>
                <a:tc>
                  <a:txBody>
                    <a:bodyPr/>
                    <a:lstStyle/>
                    <a:p>
                      <a:pPr>
                        <a:spcAft>
                          <a:spcPts val="0"/>
                        </a:spcAft>
                      </a:pPr>
                      <a:r>
                        <a:rPr lang="fr-FR" sz="2400" dirty="0">
                          <a:ln>
                            <a:solidFill>
                              <a:schemeClr val="tx1"/>
                            </a:solidFill>
                          </a:ln>
                          <a:effectLst/>
                        </a:rPr>
                        <a:t>0 1 0</a:t>
                      </a:r>
                    </a:p>
                    <a:p>
                      <a:pPr>
                        <a:spcAft>
                          <a:spcPts val="0"/>
                        </a:spcAft>
                      </a:pPr>
                      <a:r>
                        <a:rPr lang="fr-FR" sz="2400" dirty="0">
                          <a:ln>
                            <a:solidFill>
                              <a:schemeClr val="tx1"/>
                            </a:solidFill>
                          </a:ln>
                          <a:effectLst/>
                        </a:rPr>
                        <a:t>drapeaux</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a:txBody>
                    <a:bodyPr/>
                    <a:lstStyle/>
                    <a:p>
                      <a:pPr>
                        <a:spcAft>
                          <a:spcPts val="0"/>
                        </a:spcAft>
                      </a:pPr>
                      <a:r>
                        <a:rPr lang="fr-FR" sz="2400" dirty="0">
                          <a:ln>
                            <a:solidFill>
                              <a:schemeClr val="tx1"/>
                            </a:solidFill>
                          </a:ln>
                          <a:effectLst/>
                        </a:rPr>
                        <a:t>00000 0100 0000</a:t>
                      </a:r>
                    </a:p>
                    <a:p>
                      <a:pPr>
                        <a:spcAft>
                          <a:spcPts val="0"/>
                        </a:spcAft>
                      </a:pPr>
                      <a:r>
                        <a:rPr lang="fr-FR" sz="2400" dirty="0">
                          <a:ln>
                            <a:solidFill>
                              <a:schemeClr val="tx1"/>
                            </a:solidFill>
                          </a:ln>
                          <a:effectLst/>
                        </a:rPr>
                        <a:t>Déplacement</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r>
              <a:tr h="974322">
                <a:tc gridSpan="2">
                  <a:txBody>
                    <a:bodyPr/>
                    <a:lstStyle/>
                    <a:p>
                      <a:pPr>
                        <a:spcAft>
                          <a:spcPts val="0"/>
                        </a:spcAft>
                      </a:pPr>
                      <a:r>
                        <a:rPr lang="fr-FR" sz="2400">
                          <a:ln>
                            <a:solidFill>
                              <a:schemeClr val="tx1"/>
                            </a:solidFill>
                          </a:ln>
                          <a:effectLst/>
                        </a:rPr>
                        <a:t>0001    0000</a:t>
                      </a:r>
                    </a:p>
                    <a:p>
                      <a:pPr>
                        <a:spcAft>
                          <a:spcPts val="0"/>
                        </a:spcAft>
                      </a:pPr>
                      <a:r>
                        <a:rPr lang="fr-FR" sz="2400">
                          <a:ln>
                            <a:solidFill>
                              <a:schemeClr val="tx1"/>
                            </a:solidFill>
                          </a:ln>
                          <a:effectLst/>
                        </a:rPr>
                        <a:t>TTL</a:t>
                      </a:r>
                      <a:endParaRPr lang="fr-FR" sz="240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hMerge="1">
                  <a:txBody>
                    <a:bodyPr/>
                    <a:lstStyle/>
                    <a:p>
                      <a:endParaRPr lang="fr-FR"/>
                    </a:p>
                  </a:txBody>
                  <a:tcPr/>
                </a:tc>
                <a:tc>
                  <a:txBody>
                    <a:bodyPr/>
                    <a:lstStyle/>
                    <a:p>
                      <a:pPr>
                        <a:spcAft>
                          <a:spcPts val="0"/>
                        </a:spcAft>
                      </a:pPr>
                      <a:r>
                        <a:rPr lang="fr-FR" sz="2400" dirty="0">
                          <a:ln>
                            <a:solidFill>
                              <a:schemeClr val="tx1"/>
                            </a:solidFill>
                          </a:ln>
                          <a:effectLst/>
                        </a:rPr>
                        <a:t>0000   0110</a:t>
                      </a:r>
                    </a:p>
                    <a:p>
                      <a:pPr>
                        <a:spcAft>
                          <a:spcPts val="0"/>
                        </a:spcAft>
                      </a:pPr>
                      <a:r>
                        <a:rPr lang="fr-FR" sz="2400" dirty="0">
                          <a:ln>
                            <a:solidFill>
                              <a:schemeClr val="tx1"/>
                            </a:solidFill>
                          </a:ln>
                          <a:effectLst/>
                        </a:rPr>
                        <a:t>Protocole</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gridSpan="2">
                  <a:txBody>
                    <a:bodyPr/>
                    <a:lstStyle/>
                    <a:p>
                      <a:pPr>
                        <a:spcAft>
                          <a:spcPts val="0"/>
                        </a:spcAft>
                      </a:pPr>
                      <a:r>
                        <a:rPr lang="fr-FR" sz="2400">
                          <a:ln>
                            <a:solidFill>
                              <a:schemeClr val="tx1"/>
                            </a:solidFill>
                          </a:ln>
                          <a:effectLst/>
                        </a:rPr>
                        <a:t> </a:t>
                      </a:r>
                    </a:p>
                    <a:p>
                      <a:pPr>
                        <a:spcAft>
                          <a:spcPts val="0"/>
                        </a:spcAft>
                      </a:pPr>
                      <a:r>
                        <a:rPr lang="fr-FR" sz="2400">
                          <a:ln>
                            <a:solidFill>
                              <a:schemeClr val="tx1"/>
                            </a:solidFill>
                          </a:ln>
                          <a:effectLst/>
                        </a:rPr>
                        <a:t>     Total de contrôle d’erreur</a:t>
                      </a:r>
                      <a:endParaRPr lang="fr-FR" sz="240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hMerge="1">
                  <a:txBody>
                    <a:bodyPr/>
                    <a:lstStyle/>
                    <a:p>
                      <a:endParaRPr lang="fr-FR"/>
                    </a:p>
                  </a:txBody>
                  <a:tcPr/>
                </a:tc>
              </a:tr>
              <a:tr h="487159">
                <a:tc gridSpan="5">
                  <a:txBody>
                    <a:bodyPr/>
                    <a:lstStyle/>
                    <a:p>
                      <a:pPr>
                        <a:spcAft>
                          <a:spcPts val="0"/>
                        </a:spcAft>
                      </a:pPr>
                      <a:r>
                        <a:rPr lang="fr-FR" sz="2400" dirty="0">
                          <a:ln>
                            <a:solidFill>
                              <a:schemeClr val="tx1"/>
                            </a:solidFill>
                          </a:ln>
                          <a:effectLst/>
                        </a:rPr>
                        <a:t>01001111.  11110000. 00001111. 10001001</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552274">
                <a:tc gridSpan="5">
                  <a:txBody>
                    <a:bodyPr/>
                    <a:lstStyle/>
                    <a:p>
                      <a:pPr>
                        <a:spcAft>
                          <a:spcPts val="0"/>
                        </a:spcAft>
                      </a:pPr>
                      <a:r>
                        <a:rPr lang="fr-FR" sz="2400" dirty="0">
                          <a:ln>
                            <a:solidFill>
                              <a:schemeClr val="tx1"/>
                            </a:solidFill>
                          </a:ln>
                          <a:effectLst/>
                        </a:rPr>
                        <a:t>11001000.  1110 0001. 10001100. 11111111</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991237">
                <a:tc gridSpan="5">
                  <a:txBody>
                    <a:bodyPr/>
                    <a:lstStyle/>
                    <a:p>
                      <a:pPr>
                        <a:spcAft>
                          <a:spcPts val="0"/>
                        </a:spcAft>
                      </a:pPr>
                      <a:r>
                        <a:rPr lang="fr-FR" sz="2400" dirty="0">
                          <a:ln>
                            <a:solidFill>
                              <a:schemeClr val="tx1"/>
                            </a:solidFill>
                          </a:ln>
                          <a:effectLst/>
                        </a:rPr>
                        <a:t>Données</a:t>
                      </a:r>
                      <a:endParaRPr lang="fr-FR" sz="2400" dirty="0">
                        <a:ln>
                          <a:solidFill>
                            <a:schemeClr val="tx1"/>
                          </a:solidFill>
                        </a:ln>
                        <a:effectLst/>
                        <a:latin typeface="Times New Roman" panose="02020603050405020304" pitchFamily="18" charset="0"/>
                        <a:ea typeface="Times New Roman" panose="02020603050405020304" pitchFamily="18" charset="0"/>
                      </a:endParaRP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Tree>
    <p:extLst>
      <p:ext uri="{BB962C8B-B14F-4D97-AF65-F5344CB8AC3E}">
        <p14:creationId xmlns:p14="http://schemas.microsoft.com/office/powerpoint/2010/main" val="199860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4</a:t>
            </a:r>
            <a:endParaRPr lang="fr-FR" dirty="0"/>
          </a:p>
        </p:txBody>
      </p:sp>
      <p:sp>
        <p:nvSpPr>
          <p:cNvPr id="3" name="Espace réservé du contenu 2"/>
          <p:cNvSpPr>
            <a:spLocks noGrp="1"/>
          </p:cNvSpPr>
          <p:nvPr>
            <p:ph idx="1"/>
          </p:nvPr>
        </p:nvSpPr>
        <p:spPr>
          <a:xfrm>
            <a:off x="128195" y="1500187"/>
            <a:ext cx="10515600" cy="5105008"/>
          </a:xfrm>
        </p:spPr>
        <p:txBody>
          <a:bodyPr>
            <a:normAutofit/>
          </a:bodyPr>
          <a:lstStyle/>
          <a:p>
            <a:pPr marL="0" indent="0">
              <a:buNone/>
            </a:pPr>
            <a:endParaRPr lang="fr-FR" dirty="0" smtClean="0"/>
          </a:p>
          <a:p>
            <a:pPr marL="514350" lvl="0" indent="-514350">
              <a:buFont typeface="+mj-lt"/>
              <a:buAutoNum type="arabicPeriod"/>
            </a:pPr>
            <a:r>
              <a:rPr lang="fr-FR" dirty="0"/>
              <a:t>A quel protocole est destiné le datagramme IP, justifier </a:t>
            </a:r>
            <a:r>
              <a:rPr lang="fr-FR" dirty="0" smtClean="0"/>
              <a:t>?</a:t>
            </a:r>
          </a:p>
          <a:p>
            <a:r>
              <a:rPr lang="fr-FR" dirty="0" smtClean="0">
                <a:ln>
                  <a:solidFill>
                    <a:schemeClr val="tx1"/>
                  </a:solidFill>
                </a:ln>
              </a:rPr>
              <a:t>Protocole = </a:t>
            </a:r>
            <a:r>
              <a:rPr lang="fr-FR" dirty="0">
                <a:ln>
                  <a:solidFill>
                    <a:schemeClr val="tx1"/>
                  </a:solidFill>
                </a:ln>
              </a:rPr>
              <a:t>0000   </a:t>
            </a:r>
            <a:r>
              <a:rPr lang="fr-FR" dirty="0" smtClean="0">
                <a:ln>
                  <a:solidFill>
                    <a:schemeClr val="tx1"/>
                  </a:solidFill>
                </a:ln>
              </a:rPr>
              <a:t>0110 bin  = 6 </a:t>
            </a:r>
            <a:r>
              <a:rPr lang="fr-FR" dirty="0" err="1" smtClean="0">
                <a:ln>
                  <a:solidFill>
                    <a:schemeClr val="tx1"/>
                  </a:solidFill>
                </a:ln>
              </a:rPr>
              <a:t>dec</a:t>
            </a:r>
            <a:r>
              <a:rPr lang="fr-FR" dirty="0" smtClean="0">
                <a:ln>
                  <a:solidFill>
                    <a:schemeClr val="tx1"/>
                  </a:solidFill>
                </a:ln>
              </a:rPr>
              <a:t> -------TCP</a:t>
            </a:r>
            <a:endParaRPr lang="fr-FR" dirty="0">
              <a:ln>
                <a:solidFill>
                  <a:schemeClr val="tx1"/>
                </a:solidFill>
              </a:ln>
            </a:endParaRPr>
          </a:p>
          <a:p>
            <a:pPr marL="0" lvl="0" indent="0">
              <a:buNone/>
            </a:pPr>
            <a:r>
              <a:rPr lang="fr-FR" dirty="0" smtClean="0"/>
              <a:t>2. Qu’indiquent </a:t>
            </a:r>
            <a:r>
              <a:rPr lang="fr-FR" dirty="0"/>
              <a:t>les valeurs des champs drapeaux et déplacement </a:t>
            </a:r>
            <a:r>
              <a:rPr lang="fr-FR" dirty="0" smtClean="0"/>
              <a:t>?</a:t>
            </a:r>
          </a:p>
          <a:p>
            <a:pPr fontAlgn="t"/>
            <a:r>
              <a:rPr lang="fr-FR" dirty="0" smtClean="0"/>
              <a:t>Drapeaux = 0 </a:t>
            </a:r>
            <a:r>
              <a:rPr lang="fr-FR" dirty="0"/>
              <a:t>1 </a:t>
            </a:r>
            <a:r>
              <a:rPr lang="fr-FR" strike="sngStrike" dirty="0" smtClean="0"/>
              <a:t>0,</a:t>
            </a:r>
            <a:r>
              <a:rPr lang="fr-FR" dirty="0" smtClean="0"/>
              <a:t>DF= 0, NF= 1, ce datagramme est un fragment</a:t>
            </a:r>
            <a:endParaRPr lang="fr-FR" strike="sngStrike" dirty="0"/>
          </a:p>
          <a:p>
            <a:pPr fontAlgn="t"/>
            <a:r>
              <a:rPr lang="fr-FR" dirty="0" smtClean="0"/>
              <a:t>Déplacement= 00000 </a:t>
            </a:r>
            <a:r>
              <a:rPr lang="fr-FR" dirty="0"/>
              <a:t>0100 </a:t>
            </a:r>
            <a:r>
              <a:rPr lang="fr-FR" dirty="0" smtClean="0"/>
              <a:t>0000 bin = 64 octet</a:t>
            </a:r>
          </a:p>
          <a:p>
            <a:pPr marL="0" lvl="0" indent="0">
              <a:buNone/>
            </a:pPr>
            <a:r>
              <a:rPr lang="fr-FR" dirty="0" smtClean="0"/>
              <a:t>3. Donner </a:t>
            </a:r>
            <a:r>
              <a:rPr lang="fr-FR" dirty="0"/>
              <a:t>la longueur totale du datagramme d’origine, à l’envoi </a:t>
            </a:r>
            <a:r>
              <a:rPr lang="fr-FR" dirty="0" smtClean="0"/>
              <a:t>?</a:t>
            </a:r>
          </a:p>
          <a:p>
            <a:pPr marL="0" lvl="0" indent="0">
              <a:buNone/>
            </a:pPr>
            <a:r>
              <a:rPr lang="fr-FR" dirty="0" smtClean="0"/>
              <a:t>LT (fragment) = </a:t>
            </a:r>
            <a:r>
              <a:rPr lang="fr-FR" dirty="0" smtClean="0">
                <a:ln>
                  <a:solidFill>
                    <a:schemeClr val="tx1"/>
                  </a:solidFill>
                </a:ln>
              </a:rPr>
              <a:t> </a:t>
            </a:r>
            <a:r>
              <a:rPr lang="fr-FR" dirty="0">
                <a:ln>
                  <a:solidFill>
                    <a:schemeClr val="tx1"/>
                  </a:solidFill>
                </a:ln>
              </a:rPr>
              <a:t>0000     0001           0000 0000 </a:t>
            </a:r>
            <a:r>
              <a:rPr lang="fr-FR" dirty="0" smtClean="0">
                <a:ln>
                  <a:solidFill>
                    <a:schemeClr val="tx1"/>
                  </a:solidFill>
                </a:ln>
              </a:rPr>
              <a:t>= 256 octet= 236+20</a:t>
            </a:r>
          </a:p>
          <a:p>
            <a:pPr>
              <a:spcAft>
                <a:spcPts val="0"/>
              </a:spcAft>
            </a:pPr>
            <a:r>
              <a:rPr lang="fr-FR" dirty="0" smtClean="0">
                <a:ln>
                  <a:solidFill>
                    <a:schemeClr val="tx1"/>
                  </a:solidFill>
                </a:ln>
              </a:rPr>
              <a:t>LE = 0101= 5*4 = 20 octet en plus offset = 64octet</a:t>
            </a:r>
          </a:p>
          <a:p>
            <a:pPr>
              <a:spcAft>
                <a:spcPts val="0"/>
              </a:spcAft>
            </a:pPr>
            <a:r>
              <a:rPr lang="fr-FR" dirty="0" smtClean="0">
                <a:ln>
                  <a:solidFill>
                    <a:schemeClr val="tx1"/>
                  </a:solidFill>
                </a:ln>
              </a:rPr>
              <a:t>LT (datagramme d’origine) &gt; 20+ 64+236 = 320 octet</a:t>
            </a:r>
            <a:endParaRPr lang="fr-FR" dirty="0">
              <a:ln>
                <a:solidFill>
                  <a:schemeClr val="tx1"/>
                </a:solidFill>
              </a:ln>
            </a:endParaRPr>
          </a:p>
          <a:p>
            <a:pPr marL="0" indent="0">
              <a:spcAft>
                <a:spcPts val="0"/>
              </a:spcAft>
              <a:buNone/>
            </a:pPr>
            <a:endParaRPr lang="fr-FR" dirty="0">
              <a:ln>
                <a:solidFill>
                  <a:schemeClr val="tx1"/>
                </a:solidFill>
              </a:ln>
              <a:latin typeface="Times New Roman" panose="02020603050405020304" pitchFamily="18" charset="0"/>
              <a:ea typeface="Times New Roman" panose="02020603050405020304" pitchFamily="18" charset="0"/>
            </a:endParaRPr>
          </a:p>
          <a:p>
            <a:pPr marL="0" lvl="0" indent="0">
              <a:buNone/>
            </a:pPr>
            <a:endParaRPr lang="fr-FR" dirty="0"/>
          </a:p>
          <a:p>
            <a:pPr marL="0" lvl="0" indent="0">
              <a:buNone/>
            </a:pPr>
            <a:endParaRPr lang="fr-FR" dirty="0"/>
          </a:p>
        </p:txBody>
      </p:sp>
    </p:spTree>
    <p:extLst>
      <p:ext uri="{BB962C8B-B14F-4D97-AF65-F5344CB8AC3E}">
        <p14:creationId xmlns:p14="http://schemas.microsoft.com/office/powerpoint/2010/main" val="1750019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4</a:t>
            </a:r>
            <a:endParaRPr lang="fr-FR" dirty="0"/>
          </a:p>
        </p:txBody>
      </p:sp>
      <p:sp>
        <p:nvSpPr>
          <p:cNvPr id="3" name="Espace réservé du contenu 2"/>
          <p:cNvSpPr>
            <a:spLocks noGrp="1"/>
          </p:cNvSpPr>
          <p:nvPr>
            <p:ph idx="1"/>
          </p:nvPr>
        </p:nvSpPr>
        <p:spPr>
          <a:xfrm>
            <a:off x="128195" y="1500187"/>
            <a:ext cx="10515600" cy="5105008"/>
          </a:xfrm>
        </p:spPr>
        <p:txBody>
          <a:bodyPr>
            <a:normAutofit fontScale="92500" lnSpcReduction="10000"/>
          </a:bodyPr>
          <a:lstStyle/>
          <a:p>
            <a:pPr marL="0" indent="0">
              <a:buNone/>
            </a:pPr>
            <a:endParaRPr lang="fr-FR" dirty="0" smtClean="0"/>
          </a:p>
          <a:p>
            <a:pPr marL="0" lvl="0" indent="0">
              <a:buNone/>
            </a:pPr>
            <a:r>
              <a:rPr lang="fr-FR" dirty="0" smtClean="0"/>
              <a:t>4. Interpréter </a:t>
            </a:r>
            <a:r>
              <a:rPr lang="fr-FR" dirty="0"/>
              <a:t>la valeur du champ TOS ? </a:t>
            </a:r>
            <a:endParaRPr lang="fr-FR" dirty="0" smtClean="0"/>
          </a:p>
          <a:p>
            <a:pPr marL="0" indent="0">
              <a:buNone/>
            </a:pPr>
            <a:r>
              <a:rPr lang="fr-FR" dirty="0" smtClean="0"/>
              <a:t>TOS =(</a:t>
            </a:r>
            <a:r>
              <a:rPr lang="fr-FR" dirty="0" smtClean="0">
                <a:ln>
                  <a:solidFill>
                    <a:schemeClr val="tx1"/>
                  </a:solidFill>
                </a:ln>
              </a:rPr>
              <a:t>111) priorité maximale  , (DTRC) = 1111  sécurité maximale      </a:t>
            </a:r>
            <a:r>
              <a:rPr lang="fr-FR" strike="sngStrike" dirty="0" smtClean="0">
                <a:ln>
                  <a:solidFill>
                    <a:schemeClr val="tx1"/>
                  </a:solidFill>
                </a:ln>
              </a:rPr>
              <a:t>1</a:t>
            </a:r>
            <a:endParaRPr lang="fr-FR" strike="sngStrike" dirty="0">
              <a:ln>
                <a:solidFill>
                  <a:schemeClr val="tx1"/>
                </a:solidFill>
              </a:ln>
            </a:endParaRPr>
          </a:p>
          <a:p>
            <a:pPr marL="0" lvl="0" indent="0">
              <a:buNone/>
            </a:pPr>
            <a:endParaRPr lang="fr-FR" dirty="0" smtClean="0"/>
          </a:p>
          <a:p>
            <a:pPr marL="0" lvl="0" indent="0">
              <a:buNone/>
            </a:pPr>
            <a:r>
              <a:rPr lang="fr-FR" dirty="0" smtClean="0"/>
              <a:t>5. Donner  </a:t>
            </a:r>
            <a:r>
              <a:rPr lang="fr-FR" dirty="0"/>
              <a:t>l’adresse IP (en décimal) des réseaux  source et destination, ainsi que leurs classes?  </a:t>
            </a:r>
            <a:endParaRPr lang="fr-FR" dirty="0" smtClean="0"/>
          </a:p>
          <a:p>
            <a:pPr marL="0" indent="0">
              <a:buNone/>
            </a:pPr>
            <a:r>
              <a:rPr lang="fr-FR" dirty="0" smtClean="0">
                <a:ln>
                  <a:solidFill>
                    <a:schemeClr val="tx1"/>
                  </a:solidFill>
                </a:ln>
                <a:latin typeface="Times New Roman" panose="02020603050405020304" pitchFamily="18" charset="0"/>
                <a:ea typeface="Times New Roman" panose="02020603050405020304" pitchFamily="18" charset="0"/>
              </a:rPr>
              <a:t>@IP source = </a:t>
            </a:r>
            <a:r>
              <a:rPr lang="fr-FR" dirty="0">
                <a:ln>
                  <a:solidFill>
                    <a:schemeClr val="tx1"/>
                  </a:solidFill>
                </a:ln>
              </a:rPr>
              <a:t>01001111.  11110000. 00001111. </a:t>
            </a:r>
            <a:r>
              <a:rPr lang="fr-FR" dirty="0" smtClean="0">
                <a:ln>
                  <a:solidFill>
                    <a:schemeClr val="tx1"/>
                  </a:solidFill>
                </a:ln>
              </a:rPr>
              <a:t>10001001</a:t>
            </a:r>
          </a:p>
          <a:p>
            <a:pPr marL="0" indent="0">
              <a:buNone/>
            </a:pPr>
            <a:r>
              <a:rPr lang="fr-FR" dirty="0">
                <a:ln>
                  <a:solidFill>
                    <a:schemeClr val="tx1"/>
                  </a:solidFill>
                </a:ln>
                <a:latin typeface="Times New Roman" panose="02020603050405020304" pitchFamily="18" charset="0"/>
                <a:ea typeface="Times New Roman" panose="02020603050405020304" pitchFamily="18" charset="0"/>
              </a:rPr>
              <a:t>	</a:t>
            </a:r>
            <a:r>
              <a:rPr lang="fr-FR" dirty="0" smtClean="0">
                <a:ln>
                  <a:solidFill>
                    <a:schemeClr val="tx1"/>
                  </a:solidFill>
                </a:ln>
                <a:latin typeface="Times New Roman" panose="02020603050405020304" pitchFamily="18" charset="0"/>
                <a:ea typeface="Times New Roman" panose="02020603050405020304" pitchFamily="18" charset="0"/>
              </a:rPr>
              <a:t>	= 79.240.15.137 classe A</a:t>
            </a:r>
            <a:endParaRPr lang="fr-FR" dirty="0">
              <a:ln>
                <a:solidFill>
                  <a:schemeClr val="tx1"/>
                </a:solidFill>
              </a:ln>
              <a:latin typeface="Times New Roman" panose="02020603050405020304" pitchFamily="18" charset="0"/>
              <a:ea typeface="Times New Roman" panose="02020603050405020304" pitchFamily="18" charset="0"/>
            </a:endParaRPr>
          </a:p>
          <a:p>
            <a:pPr marL="0" indent="0">
              <a:buNone/>
            </a:pPr>
            <a:r>
              <a:rPr lang="fr-FR" dirty="0" smtClean="0">
                <a:ln>
                  <a:solidFill>
                    <a:schemeClr val="tx1"/>
                  </a:solidFill>
                </a:ln>
                <a:latin typeface="Times New Roman" panose="02020603050405020304" pitchFamily="18" charset="0"/>
                <a:ea typeface="Times New Roman" panose="02020603050405020304" pitchFamily="18" charset="0"/>
              </a:rPr>
              <a:t>@IP destination = </a:t>
            </a:r>
            <a:r>
              <a:rPr lang="fr-FR" dirty="0">
                <a:ln>
                  <a:solidFill>
                    <a:schemeClr val="tx1"/>
                  </a:solidFill>
                </a:ln>
              </a:rPr>
              <a:t>11001000.  1110 0001. 10001100. </a:t>
            </a:r>
            <a:r>
              <a:rPr lang="fr-FR" dirty="0" smtClean="0">
                <a:ln>
                  <a:solidFill>
                    <a:schemeClr val="tx1"/>
                  </a:solidFill>
                </a:ln>
              </a:rPr>
              <a:t>11111111</a:t>
            </a:r>
          </a:p>
          <a:p>
            <a:pPr marL="0" indent="0">
              <a:buNone/>
            </a:pPr>
            <a:r>
              <a:rPr lang="fr-FR" dirty="0">
                <a:ln>
                  <a:solidFill>
                    <a:schemeClr val="tx1"/>
                  </a:solidFill>
                </a:ln>
                <a:latin typeface="Times New Roman" panose="02020603050405020304" pitchFamily="18" charset="0"/>
                <a:ea typeface="Times New Roman" panose="02020603050405020304" pitchFamily="18" charset="0"/>
              </a:rPr>
              <a:t>	</a:t>
            </a:r>
            <a:r>
              <a:rPr lang="fr-FR" dirty="0" smtClean="0">
                <a:ln>
                  <a:solidFill>
                    <a:schemeClr val="tx1"/>
                  </a:solidFill>
                </a:ln>
                <a:latin typeface="Times New Roman" panose="02020603050405020304" pitchFamily="18" charset="0"/>
                <a:ea typeface="Times New Roman" panose="02020603050405020304" pitchFamily="18" charset="0"/>
              </a:rPr>
              <a:t>		= 200.225.140.255 classe C (@ diffusion)</a:t>
            </a:r>
            <a:endParaRPr lang="fr-FR" dirty="0">
              <a:ln>
                <a:solidFill>
                  <a:schemeClr val="tx1"/>
                </a:solidFill>
              </a:ln>
              <a:latin typeface="Times New Roman" panose="02020603050405020304" pitchFamily="18" charset="0"/>
              <a:ea typeface="Times New Roman" panose="02020603050405020304" pitchFamily="18" charset="0"/>
            </a:endParaRPr>
          </a:p>
          <a:p>
            <a:pPr marL="0" lvl="0" indent="0">
              <a:buNone/>
            </a:pPr>
            <a:r>
              <a:rPr lang="fr-FR" dirty="0" smtClean="0"/>
              <a:t>6. A </a:t>
            </a:r>
            <a:r>
              <a:rPr lang="fr-FR" dirty="0"/>
              <a:t>qui est destiné ce datagramme </a:t>
            </a:r>
            <a:r>
              <a:rPr lang="fr-FR" dirty="0" smtClean="0"/>
              <a:t>? À toutes les machines du réseau 200.225.140.0 /24</a:t>
            </a:r>
            <a:endParaRPr lang="fr-FR" dirty="0"/>
          </a:p>
        </p:txBody>
      </p:sp>
    </p:spTree>
    <p:extLst>
      <p:ext uri="{BB962C8B-B14F-4D97-AF65-F5344CB8AC3E}">
        <p14:creationId xmlns:p14="http://schemas.microsoft.com/office/powerpoint/2010/main" val="1590296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12. Le routage IP</a:t>
            </a:r>
            <a:endParaRPr lang="fr-FR" dirty="0"/>
          </a:p>
        </p:txBody>
      </p:sp>
      <p:sp>
        <p:nvSpPr>
          <p:cNvPr id="3" name="Espace réservé du contenu 2"/>
          <p:cNvSpPr>
            <a:spLocks noGrp="1"/>
          </p:cNvSpPr>
          <p:nvPr>
            <p:ph idx="1"/>
          </p:nvPr>
        </p:nvSpPr>
        <p:spPr>
          <a:xfrm>
            <a:off x="128195" y="1500187"/>
            <a:ext cx="10515600" cy="5105008"/>
          </a:xfrm>
        </p:spPr>
        <p:txBody>
          <a:bodyPr>
            <a:normAutofit/>
          </a:bodyPr>
          <a:lstStyle/>
          <a:p>
            <a:pPr algn="just"/>
            <a:r>
              <a:rPr lang="fr-FR" dirty="0" smtClean="0"/>
              <a:t>D'une </a:t>
            </a:r>
            <a:r>
              <a:rPr lang="fr-FR" dirty="0"/>
              <a:t>manière générale on distingue la </a:t>
            </a:r>
            <a:r>
              <a:rPr lang="fr-FR" u="sng" dirty="0">
                <a:effectLst>
                  <a:outerShdw blurRad="38100" dist="38100" dir="2700000" algn="tl">
                    <a:srgbClr val="000000">
                      <a:alpha val="43137"/>
                    </a:srgbClr>
                  </a:outerShdw>
                </a:effectLst>
              </a:rPr>
              <a:t>remise directe</a:t>
            </a:r>
            <a:r>
              <a:rPr lang="fr-FR" dirty="0"/>
              <a:t>, qui correspond au transfert d'un datagramme entre deux ordinateurs du même réseau, et la </a:t>
            </a:r>
            <a:r>
              <a:rPr lang="fr-FR" u="sng" dirty="0">
                <a:effectLst>
                  <a:outerShdw blurRad="38100" dist="38100" dir="2700000" algn="tl">
                    <a:srgbClr val="000000">
                      <a:alpha val="43137"/>
                    </a:srgbClr>
                  </a:outerShdw>
                </a:effectLst>
              </a:rPr>
              <a:t>remise indirecte </a:t>
            </a:r>
            <a:r>
              <a:rPr lang="fr-FR" dirty="0"/>
              <a:t>qui est mise en </a:t>
            </a:r>
            <a:r>
              <a:rPr lang="fr-FR" dirty="0" smtClean="0"/>
              <a:t>œuvre </a:t>
            </a:r>
            <a:r>
              <a:rPr lang="fr-FR" dirty="0"/>
              <a:t>dans tous les autres cas, c'est-à-dire quand au moins un routeur sépare l'expéditeur initial et le destinataire final</a:t>
            </a:r>
            <a:r>
              <a:rPr lang="fr-FR" dirty="0" smtClean="0"/>
              <a:t>.</a:t>
            </a:r>
          </a:p>
          <a:p>
            <a:pPr algn="just"/>
            <a:r>
              <a:rPr lang="fr-FR" dirty="0"/>
              <a:t>Pour sa part, la remise indirecte nécessite de déterminer vers quel routeur envoyer un datagramme IP en fonction de sa destination finale. Ceci est rendu possible par l'utilisation d'une table de routage spécifique à chaque routeur qui permet de déterminer vers quelle voie de sortie envoyer un datagramme destiné à un réseau quelconque</a:t>
            </a:r>
            <a:endParaRPr lang="fr-FR" dirty="0" smtClean="0"/>
          </a:p>
          <a:p>
            <a:pPr marL="0" lvl="0" indent="0">
              <a:buNone/>
            </a:pPr>
            <a:endParaRPr lang="fr-FR" dirty="0"/>
          </a:p>
        </p:txBody>
      </p:sp>
    </p:spTree>
    <p:extLst>
      <p:ext uri="{BB962C8B-B14F-4D97-AF65-F5344CB8AC3E}">
        <p14:creationId xmlns:p14="http://schemas.microsoft.com/office/powerpoint/2010/main" val="3553756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12. Le routage IP</a:t>
            </a:r>
            <a:endParaRPr lang="fr-FR" dirty="0"/>
          </a:p>
        </p:txBody>
      </p:sp>
      <p:sp>
        <p:nvSpPr>
          <p:cNvPr id="3" name="Espace réservé du contenu 2"/>
          <p:cNvSpPr>
            <a:spLocks noGrp="1"/>
          </p:cNvSpPr>
          <p:nvPr>
            <p:ph idx="1"/>
          </p:nvPr>
        </p:nvSpPr>
        <p:spPr>
          <a:xfrm>
            <a:off x="128195" y="1500187"/>
            <a:ext cx="10515600" cy="5105008"/>
          </a:xfrm>
        </p:spPr>
        <p:txBody>
          <a:bodyPr>
            <a:normAutofit/>
          </a:bodyPr>
          <a:lstStyle/>
          <a:p>
            <a:r>
              <a:rPr lang="fr-FR" dirty="0"/>
              <a:t>D'un point de vue fonctionnel une table de routage contient des paires d'adresses du type (D;R) où D est l'adresse IP d'une machine ou d'un réseau de destination et R l'adresse IP du routeur suivant sur la route menant à cette destination. </a:t>
            </a:r>
            <a:endParaRPr lang="fr-FR" dirty="0" smtClean="0"/>
          </a:p>
          <a:p>
            <a:r>
              <a:rPr lang="fr-FR" dirty="0" smtClean="0"/>
              <a:t>Cette </a:t>
            </a:r>
            <a:r>
              <a:rPr lang="fr-FR" dirty="0"/>
              <a:t>technique, dans laquelle un routeur ne connaît pas le chemin complet menant à une destination, mais simplement la première étape de ce chemin, est appelée </a:t>
            </a:r>
            <a:r>
              <a:rPr lang="fr-FR" b="1" dirty="0"/>
              <a:t>routage par sauts successifs</a:t>
            </a:r>
            <a:r>
              <a:rPr lang="fr-FR" dirty="0"/>
              <a:t> (</a:t>
            </a:r>
            <a:r>
              <a:rPr lang="fr-FR" dirty="0" err="1"/>
              <a:t>next</a:t>
            </a:r>
            <a:r>
              <a:rPr lang="fr-FR" dirty="0"/>
              <a:t>-hop </a:t>
            </a:r>
            <a:r>
              <a:rPr lang="fr-FR" dirty="0" err="1"/>
              <a:t>routing</a:t>
            </a:r>
            <a:r>
              <a:rPr lang="fr-FR" dirty="0" smtClean="0"/>
              <a:t>).</a:t>
            </a:r>
          </a:p>
          <a:p>
            <a:endParaRPr lang="fr-FR" dirty="0"/>
          </a:p>
          <a:p>
            <a:r>
              <a:rPr lang="fr-FR" dirty="0" smtClean="0"/>
              <a:t>Une </a:t>
            </a:r>
            <a:r>
              <a:rPr lang="fr-FR" dirty="0"/>
              <a:t>table de routage contient aussi une route par défaut qui spécifie un routeur par défaut vers lequel sont envoyés tous les datagrammes pour lesquels il n'existe pas de route dans la table.</a:t>
            </a:r>
          </a:p>
          <a:p>
            <a:endParaRPr lang="fr-FR" dirty="0"/>
          </a:p>
        </p:txBody>
      </p:sp>
    </p:spTree>
    <p:extLst>
      <p:ext uri="{BB962C8B-B14F-4D97-AF65-F5344CB8AC3E}">
        <p14:creationId xmlns:p14="http://schemas.microsoft.com/office/powerpoint/2010/main" val="103208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Classe d’adresse IP</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8908228" cy="4550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au 2"/>
          <p:cNvGraphicFramePr>
            <a:graphicFrameLocks noGrp="1"/>
          </p:cNvGraphicFramePr>
          <p:nvPr>
            <p:extLst>
              <p:ext uri="{D42A27DB-BD31-4B8C-83A1-F6EECF244321}">
                <p14:modId xmlns:p14="http://schemas.microsoft.com/office/powerpoint/2010/main" val="5745602"/>
              </p:ext>
            </p:extLst>
          </p:nvPr>
        </p:nvGraphicFramePr>
        <p:xfrm>
          <a:off x="6766559" y="182878"/>
          <a:ext cx="5214425" cy="1753222"/>
        </p:xfrm>
        <a:graphic>
          <a:graphicData uri="http://schemas.openxmlformats.org/drawingml/2006/table">
            <a:tbl>
              <a:tblPr firstRow="1" firstCol="1" lastRow="1" lastCol="1" bandRow="1" bandCol="1">
                <a:tableStyleId>{5C22544A-7EE6-4342-B048-85BDC9FD1C3A}</a:tableStyleId>
              </a:tblPr>
              <a:tblGrid>
                <a:gridCol w="814205"/>
                <a:gridCol w="4400220"/>
              </a:tblGrid>
              <a:tr h="309820">
                <a:tc>
                  <a:txBody>
                    <a:bodyPr/>
                    <a:lstStyle/>
                    <a:p>
                      <a:pPr>
                        <a:spcAft>
                          <a:spcPts val="0"/>
                        </a:spcAft>
                      </a:pPr>
                      <a:r>
                        <a:rPr lang="fr-FR" sz="1800" dirty="0">
                          <a:solidFill>
                            <a:schemeClr val="tx1"/>
                          </a:solidFill>
                          <a:effectLst/>
                        </a:rPr>
                        <a:t>Classe </a:t>
                      </a:r>
                      <a:endParaRPr lang="fr-FR"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dirty="0">
                          <a:solidFill>
                            <a:schemeClr val="tx1"/>
                          </a:solidFill>
                          <a:effectLst/>
                        </a:rPr>
                        <a:t>Adresses</a:t>
                      </a:r>
                      <a:endParaRPr lang="fr-FR"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303365">
                <a:tc>
                  <a:txBody>
                    <a:bodyPr/>
                    <a:lstStyle/>
                    <a:p>
                      <a:pPr algn="ctr">
                        <a:spcAft>
                          <a:spcPts val="0"/>
                        </a:spcAft>
                      </a:pPr>
                      <a:r>
                        <a:rPr lang="fr-FR" sz="1800">
                          <a:solidFill>
                            <a:schemeClr val="tx1"/>
                          </a:solidFill>
                          <a:effectLst/>
                        </a:rPr>
                        <a:t>A</a:t>
                      </a:r>
                      <a:endParaRPr lang="fr-FR" sz="180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dirty="0">
                          <a:solidFill>
                            <a:schemeClr val="tx1"/>
                          </a:solidFill>
                          <a:effectLst/>
                        </a:rPr>
                        <a:t> 0.0.0.0 à 127.255.255.255</a:t>
                      </a:r>
                      <a:endParaRPr lang="fr-FR"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258184">
                <a:tc>
                  <a:txBody>
                    <a:bodyPr/>
                    <a:lstStyle/>
                    <a:p>
                      <a:pPr algn="ctr">
                        <a:spcAft>
                          <a:spcPts val="0"/>
                        </a:spcAft>
                      </a:pPr>
                      <a:r>
                        <a:rPr lang="fr-FR" sz="1800">
                          <a:solidFill>
                            <a:schemeClr val="tx1"/>
                          </a:solidFill>
                          <a:effectLst/>
                        </a:rPr>
                        <a:t>B</a:t>
                      </a:r>
                      <a:endParaRPr lang="fr-FR" sz="180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dirty="0">
                          <a:solidFill>
                            <a:schemeClr val="tx1"/>
                          </a:solidFill>
                          <a:effectLst/>
                        </a:rPr>
                        <a:t> 128.0.0.0 à 191.255.255.255</a:t>
                      </a:r>
                      <a:endParaRPr lang="fr-FR"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258184">
                <a:tc>
                  <a:txBody>
                    <a:bodyPr/>
                    <a:lstStyle/>
                    <a:p>
                      <a:pPr algn="ctr">
                        <a:spcAft>
                          <a:spcPts val="0"/>
                        </a:spcAft>
                      </a:pPr>
                      <a:r>
                        <a:rPr lang="fr-FR" sz="1800">
                          <a:solidFill>
                            <a:schemeClr val="tx1"/>
                          </a:solidFill>
                          <a:effectLst/>
                        </a:rPr>
                        <a:t>C</a:t>
                      </a:r>
                      <a:endParaRPr lang="fr-FR" sz="180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dirty="0">
                          <a:solidFill>
                            <a:schemeClr val="tx1"/>
                          </a:solidFill>
                          <a:effectLst/>
                        </a:rPr>
                        <a:t> 192.0.0.0 à 223.255.255.255</a:t>
                      </a:r>
                      <a:endParaRPr lang="fr-FR"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317077">
                <a:tc>
                  <a:txBody>
                    <a:bodyPr/>
                    <a:lstStyle/>
                    <a:p>
                      <a:pPr algn="ctr">
                        <a:spcAft>
                          <a:spcPts val="0"/>
                        </a:spcAft>
                      </a:pPr>
                      <a:r>
                        <a:rPr lang="fr-FR" sz="1800">
                          <a:solidFill>
                            <a:schemeClr val="tx1"/>
                          </a:solidFill>
                          <a:effectLst/>
                        </a:rPr>
                        <a:t>D</a:t>
                      </a:r>
                      <a:endParaRPr lang="fr-FR" sz="180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dirty="0">
                          <a:solidFill>
                            <a:schemeClr val="tx1"/>
                          </a:solidFill>
                          <a:effectLst/>
                        </a:rPr>
                        <a:t> 224.0.0.0 à 239.255.255.255 </a:t>
                      </a:r>
                      <a:endParaRPr lang="fr-FR"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r h="258184">
                <a:tc>
                  <a:txBody>
                    <a:bodyPr/>
                    <a:lstStyle/>
                    <a:p>
                      <a:pPr algn="ctr">
                        <a:spcAft>
                          <a:spcPts val="0"/>
                        </a:spcAft>
                      </a:pPr>
                      <a:r>
                        <a:rPr lang="fr-FR" sz="1800">
                          <a:solidFill>
                            <a:schemeClr val="tx1"/>
                          </a:solidFill>
                          <a:effectLst/>
                        </a:rPr>
                        <a:t>E</a:t>
                      </a:r>
                      <a:endParaRPr lang="fr-FR" sz="180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c>
                  <a:txBody>
                    <a:bodyPr/>
                    <a:lstStyle/>
                    <a:p>
                      <a:pPr>
                        <a:spcAft>
                          <a:spcPts val="0"/>
                        </a:spcAft>
                      </a:pPr>
                      <a:r>
                        <a:rPr lang="fr-FR" sz="1800" dirty="0">
                          <a:solidFill>
                            <a:schemeClr val="tx1"/>
                          </a:solidFill>
                          <a:effectLst/>
                        </a:rPr>
                        <a:t>240.0.0.0 à 247.255.255.255</a:t>
                      </a:r>
                      <a:endParaRPr lang="fr-FR"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solidFill>
                  </a:tcPr>
                </a:tc>
              </a:tr>
            </a:tbl>
          </a:graphicData>
        </a:graphic>
      </p:graphicFrame>
    </p:spTree>
    <p:extLst>
      <p:ext uri="{BB962C8B-B14F-4D97-AF65-F5344CB8AC3E}">
        <p14:creationId xmlns:p14="http://schemas.microsoft.com/office/powerpoint/2010/main" val="16574917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14389"/>
            <a:ext cx="11423764" cy="305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4302581"/>
            <a:ext cx="11385307" cy="255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llipse 5"/>
          <p:cNvSpPr/>
          <p:nvPr/>
        </p:nvSpPr>
        <p:spPr>
          <a:xfrm>
            <a:off x="2594610" y="2217420"/>
            <a:ext cx="205740" cy="194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086100" y="4892040"/>
            <a:ext cx="205740" cy="194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4537710" y="2205990"/>
            <a:ext cx="205740" cy="1943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 name="Ellipse 12"/>
          <p:cNvSpPr/>
          <p:nvPr/>
        </p:nvSpPr>
        <p:spPr>
          <a:xfrm>
            <a:off x="3086100" y="5875020"/>
            <a:ext cx="205740" cy="1943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Ellipse 13"/>
          <p:cNvSpPr/>
          <p:nvPr/>
        </p:nvSpPr>
        <p:spPr>
          <a:xfrm>
            <a:off x="7280910" y="2617470"/>
            <a:ext cx="205740" cy="19431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5" name="Ellipse 14"/>
          <p:cNvSpPr/>
          <p:nvPr/>
        </p:nvSpPr>
        <p:spPr>
          <a:xfrm>
            <a:off x="3086100" y="6342200"/>
            <a:ext cx="205740" cy="19431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ZoneTexte 6"/>
          <p:cNvSpPr txBox="1"/>
          <p:nvPr/>
        </p:nvSpPr>
        <p:spPr>
          <a:xfrm>
            <a:off x="434340" y="3543300"/>
            <a:ext cx="10801350" cy="923330"/>
          </a:xfrm>
          <a:prstGeom prst="rect">
            <a:avLst/>
          </a:prstGeom>
          <a:noFill/>
        </p:spPr>
        <p:txBody>
          <a:bodyPr wrap="square" rtlCol="0">
            <a:spAutoFit/>
          </a:bodyPr>
          <a:lstStyle/>
          <a:p>
            <a:r>
              <a:rPr lang="fr-FR" b="1" dirty="0"/>
              <a:t>U</a:t>
            </a:r>
            <a:r>
              <a:rPr lang="fr-FR" dirty="0"/>
              <a:t> La route est en service.</a:t>
            </a:r>
          </a:p>
          <a:p>
            <a:r>
              <a:rPr lang="fr-FR" b="1" dirty="0"/>
              <a:t>G</a:t>
            </a:r>
            <a:r>
              <a:rPr lang="fr-FR" dirty="0"/>
              <a:t> La route est un routeur (</a:t>
            </a:r>
            <a:r>
              <a:rPr lang="fr-FR" dirty="0" err="1"/>
              <a:t>gateway</a:t>
            </a:r>
            <a:r>
              <a:rPr lang="fr-FR" dirty="0"/>
              <a:t>). </a:t>
            </a:r>
            <a:r>
              <a:rPr lang="fr-FR" b="1" dirty="0" smtClean="0"/>
              <a:t>H</a:t>
            </a:r>
            <a:r>
              <a:rPr lang="fr-FR" dirty="0" smtClean="0"/>
              <a:t> </a:t>
            </a:r>
            <a:r>
              <a:rPr lang="fr-FR" dirty="0"/>
              <a:t>La route est un ordinateur (host), la destination est une adresse d'ordinateur. </a:t>
            </a:r>
          </a:p>
        </p:txBody>
      </p:sp>
    </p:spTree>
    <p:extLst>
      <p:ext uri="{BB962C8B-B14F-4D97-AF65-F5344CB8AC3E}">
        <p14:creationId xmlns:p14="http://schemas.microsoft.com/office/powerpoint/2010/main" val="1848644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09245"/>
            <a:ext cx="10515600" cy="1325563"/>
          </a:xfrm>
        </p:spPr>
        <p:txBody>
          <a:bodyPr/>
          <a:lstStyle/>
          <a:p>
            <a:r>
              <a:rPr lang="fr-FR" dirty="0" smtClean="0"/>
              <a:t>Exercice 5</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610552"/>
            <a:ext cx="9925051" cy="610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951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09245"/>
            <a:ext cx="10515600" cy="1325563"/>
          </a:xfrm>
        </p:spPr>
        <p:txBody>
          <a:bodyPr/>
          <a:lstStyle/>
          <a:p>
            <a:r>
              <a:rPr lang="fr-FR" dirty="0" smtClean="0"/>
              <a:t>Exercice 5</a:t>
            </a:r>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1367893376"/>
              </p:ext>
            </p:extLst>
          </p:nvPr>
        </p:nvGraphicFramePr>
        <p:xfrm>
          <a:off x="1467224" y="1093262"/>
          <a:ext cx="4540922" cy="2468880"/>
        </p:xfrm>
        <a:graphic>
          <a:graphicData uri="http://schemas.openxmlformats.org/drawingml/2006/table">
            <a:tbl>
              <a:tblPr firstRow="1" bandRow="1">
                <a:tableStyleId>{21E4AEA4-8DFA-4A89-87EB-49C32662AFE0}</a:tableStyleId>
              </a:tblPr>
              <a:tblGrid>
                <a:gridCol w="2270461"/>
                <a:gridCol w="2270461"/>
              </a:tblGrid>
              <a:tr h="342635">
                <a:tc>
                  <a:txBody>
                    <a:bodyPr/>
                    <a:lstStyle/>
                    <a:p>
                      <a:r>
                        <a:rPr lang="fr-FR" dirty="0" smtClean="0">
                          <a:solidFill>
                            <a:schemeClr val="tx1"/>
                          </a:solidFill>
                        </a:rPr>
                        <a:t>@ réseau</a:t>
                      </a:r>
                      <a:endParaRPr lang="fr-FR" dirty="0">
                        <a:solidFill>
                          <a:schemeClr val="tx1"/>
                        </a:solidFill>
                      </a:endParaRPr>
                    </a:p>
                  </a:txBody>
                  <a:tcPr/>
                </a:tc>
                <a:tc>
                  <a:txBody>
                    <a:bodyPr/>
                    <a:lstStyle/>
                    <a:p>
                      <a:r>
                        <a:rPr lang="fr-FR" dirty="0" smtClean="0">
                          <a:solidFill>
                            <a:schemeClr val="tx1"/>
                          </a:solidFill>
                        </a:rPr>
                        <a:t>sortie</a:t>
                      </a:r>
                      <a:endParaRPr lang="fr-FR" dirty="0">
                        <a:solidFill>
                          <a:schemeClr val="tx1"/>
                        </a:solidFill>
                      </a:endParaRPr>
                    </a:p>
                  </a:txBody>
                  <a:tcPr/>
                </a:tc>
              </a:tr>
              <a:tr h="342635">
                <a:tc>
                  <a:txBody>
                    <a:bodyPr/>
                    <a:lstStyle/>
                    <a:p>
                      <a:r>
                        <a:rPr lang="fr-FR" dirty="0" smtClean="0">
                          <a:solidFill>
                            <a:schemeClr val="tx1"/>
                          </a:solidFill>
                        </a:rPr>
                        <a:t>195.19.20.0</a:t>
                      </a:r>
                      <a:endParaRPr lang="fr-FR" dirty="0">
                        <a:solidFill>
                          <a:schemeClr val="tx1"/>
                        </a:solidFill>
                      </a:endParaRPr>
                    </a:p>
                  </a:txBody>
                  <a:tcPr/>
                </a:tc>
                <a:tc>
                  <a:txBody>
                    <a:bodyPr/>
                    <a:lstStyle/>
                    <a:p>
                      <a:r>
                        <a:rPr lang="fr-FR" dirty="0" smtClean="0">
                          <a:solidFill>
                            <a:schemeClr val="tx1"/>
                          </a:solidFill>
                        </a:rPr>
                        <a:t>Directe (195.19.20.28)</a:t>
                      </a:r>
                      <a:endParaRPr lang="fr-FR" dirty="0">
                        <a:solidFill>
                          <a:schemeClr val="tx1"/>
                        </a:solidFill>
                      </a:endParaRPr>
                    </a:p>
                  </a:txBody>
                  <a:tcPr/>
                </a:tc>
              </a:tr>
              <a:tr h="342635">
                <a:tc>
                  <a:txBody>
                    <a:bodyPr/>
                    <a:lstStyle/>
                    <a:p>
                      <a:r>
                        <a:rPr lang="fr-FR" dirty="0" smtClean="0">
                          <a:solidFill>
                            <a:schemeClr val="tx1"/>
                          </a:solidFill>
                        </a:rPr>
                        <a:t>205.2.3.0</a:t>
                      </a:r>
                      <a:endParaRPr lang="fr-FR" dirty="0">
                        <a:solidFill>
                          <a:schemeClr val="tx1"/>
                        </a:solidFill>
                      </a:endParaRPr>
                    </a:p>
                  </a:txBody>
                  <a:tcPr/>
                </a:tc>
                <a:tc>
                  <a:txBody>
                    <a:bodyPr/>
                    <a:lstStyle/>
                    <a:p>
                      <a:r>
                        <a:rPr lang="fr-FR" dirty="0" smtClean="0">
                          <a:solidFill>
                            <a:schemeClr val="tx1"/>
                          </a:solidFill>
                        </a:rPr>
                        <a:t>199.71.35.9</a:t>
                      </a:r>
                      <a:endParaRPr lang="fr-FR" dirty="0">
                        <a:solidFill>
                          <a:schemeClr val="tx1"/>
                        </a:solidFill>
                      </a:endParaRPr>
                    </a:p>
                  </a:txBody>
                  <a:tcPr/>
                </a:tc>
              </a:tr>
              <a:tr h="342635">
                <a:tc>
                  <a:txBody>
                    <a:bodyPr/>
                    <a:lstStyle/>
                    <a:p>
                      <a:r>
                        <a:rPr lang="fr-FR" dirty="0" smtClean="0">
                          <a:solidFill>
                            <a:schemeClr val="tx1"/>
                          </a:solidFill>
                        </a:rPr>
                        <a:t>199.71.35.0</a:t>
                      </a:r>
                      <a:endParaRPr lang="fr-FR" dirty="0">
                        <a:solidFill>
                          <a:schemeClr val="tx1"/>
                        </a:solidFill>
                      </a:endParaRPr>
                    </a:p>
                  </a:txBody>
                  <a:tcPr/>
                </a:tc>
                <a:tc>
                  <a:txBody>
                    <a:bodyPr/>
                    <a:lstStyle/>
                    <a:p>
                      <a:r>
                        <a:rPr lang="fr-FR" dirty="0" smtClean="0">
                          <a:solidFill>
                            <a:schemeClr val="tx1"/>
                          </a:solidFill>
                        </a:rPr>
                        <a:t>Directe(199.71.35.15)</a:t>
                      </a:r>
                      <a:endParaRPr lang="fr-FR" dirty="0">
                        <a:solidFill>
                          <a:schemeClr val="tx1"/>
                        </a:solidFill>
                      </a:endParaRPr>
                    </a:p>
                  </a:txBody>
                  <a:tcPr/>
                </a:tc>
              </a:tr>
              <a:tr h="342635">
                <a:tc>
                  <a:txBody>
                    <a:bodyPr/>
                    <a:lstStyle/>
                    <a:p>
                      <a:r>
                        <a:rPr lang="fr-FR" dirty="0" smtClean="0">
                          <a:solidFill>
                            <a:schemeClr val="tx1"/>
                          </a:solidFill>
                        </a:rPr>
                        <a:t>220.20.15.0</a:t>
                      </a:r>
                      <a:endParaRPr lang="fr-FR" dirty="0">
                        <a:solidFill>
                          <a:schemeClr val="tx1"/>
                        </a:solidFill>
                      </a:endParaRPr>
                    </a:p>
                  </a:txBody>
                  <a:tcPr/>
                </a:tc>
                <a:tc>
                  <a:txBody>
                    <a:bodyPr/>
                    <a:lstStyle/>
                    <a:p>
                      <a:r>
                        <a:rPr lang="fr-FR" dirty="0" smtClean="0">
                          <a:solidFill>
                            <a:schemeClr val="tx1"/>
                          </a:solidFill>
                        </a:rPr>
                        <a:t>199.71.35.9</a:t>
                      </a:r>
                      <a:endParaRPr lang="fr-FR" dirty="0">
                        <a:solidFill>
                          <a:schemeClr val="tx1"/>
                        </a:solidFill>
                      </a:endParaRPr>
                    </a:p>
                  </a:txBody>
                  <a:tcPr/>
                </a:tc>
              </a:tr>
              <a:tr h="342635">
                <a:tc>
                  <a:txBody>
                    <a:bodyPr/>
                    <a:lstStyle/>
                    <a:p>
                      <a:r>
                        <a:rPr lang="fr-FR" dirty="0" smtClean="0">
                          <a:solidFill>
                            <a:schemeClr val="tx1"/>
                          </a:solidFill>
                        </a:rPr>
                        <a:t>Autres(internet) default</a:t>
                      </a:r>
                      <a:endParaRPr lang="fr-FR" dirty="0">
                        <a:solidFill>
                          <a:schemeClr val="tx1"/>
                        </a:solidFill>
                      </a:endParaRPr>
                    </a:p>
                  </a:txBody>
                  <a:tcPr/>
                </a:tc>
                <a:tc>
                  <a:txBody>
                    <a:bodyPr/>
                    <a:lstStyle/>
                    <a:p>
                      <a:r>
                        <a:rPr lang="fr-FR" dirty="0" smtClean="0">
                          <a:solidFill>
                            <a:schemeClr val="tx1"/>
                          </a:solidFill>
                        </a:rPr>
                        <a:t>195.19.20.31</a:t>
                      </a:r>
                      <a:endParaRPr lang="fr-FR" dirty="0">
                        <a:solidFill>
                          <a:schemeClr val="tx1"/>
                        </a:solidFill>
                      </a:endParaRPr>
                    </a:p>
                  </a:txBody>
                  <a:tcPr/>
                </a:tc>
              </a:tr>
            </a:tbl>
          </a:graphicData>
        </a:graphic>
      </p:graphicFrame>
      <p:sp>
        <p:nvSpPr>
          <p:cNvPr id="4" name="ZoneTexte 3"/>
          <p:cNvSpPr txBox="1"/>
          <p:nvPr/>
        </p:nvSpPr>
        <p:spPr>
          <a:xfrm>
            <a:off x="623944" y="831652"/>
            <a:ext cx="1108037" cy="523220"/>
          </a:xfrm>
          <a:prstGeom prst="rect">
            <a:avLst/>
          </a:prstGeom>
          <a:noFill/>
        </p:spPr>
        <p:txBody>
          <a:bodyPr wrap="square" rtlCol="0">
            <a:spAutoFit/>
          </a:bodyPr>
          <a:lstStyle/>
          <a:p>
            <a:r>
              <a:rPr lang="fr-FR" sz="2800" dirty="0" smtClean="0"/>
              <a:t>R 1</a:t>
            </a:r>
            <a:endParaRPr lang="fr-FR" sz="2800" dirty="0"/>
          </a:p>
        </p:txBody>
      </p:sp>
      <p:graphicFrame>
        <p:nvGraphicFramePr>
          <p:cNvPr id="6" name="Tableau 5"/>
          <p:cNvGraphicFramePr>
            <a:graphicFrameLocks noGrp="1"/>
          </p:cNvGraphicFramePr>
          <p:nvPr>
            <p:extLst>
              <p:ext uri="{D42A27DB-BD31-4B8C-83A1-F6EECF244321}">
                <p14:modId xmlns:p14="http://schemas.microsoft.com/office/powerpoint/2010/main" val="2125284709"/>
              </p:ext>
            </p:extLst>
          </p:nvPr>
        </p:nvGraphicFramePr>
        <p:xfrm>
          <a:off x="6863378" y="794968"/>
          <a:ext cx="4830184" cy="2743200"/>
        </p:xfrm>
        <a:graphic>
          <a:graphicData uri="http://schemas.openxmlformats.org/drawingml/2006/table">
            <a:tbl>
              <a:tblPr firstRow="1" bandRow="1">
                <a:tableStyleId>{21E4AEA4-8DFA-4A89-87EB-49C32662AFE0}</a:tableStyleId>
              </a:tblPr>
              <a:tblGrid>
                <a:gridCol w="2449916"/>
                <a:gridCol w="2380268"/>
              </a:tblGrid>
              <a:tr h="342635">
                <a:tc>
                  <a:txBody>
                    <a:bodyPr/>
                    <a:lstStyle/>
                    <a:p>
                      <a:r>
                        <a:rPr lang="fr-FR" dirty="0" smtClean="0">
                          <a:solidFill>
                            <a:schemeClr val="tx1"/>
                          </a:solidFill>
                        </a:rPr>
                        <a:t>@ réseau</a:t>
                      </a:r>
                      <a:endParaRPr lang="fr-FR" dirty="0">
                        <a:solidFill>
                          <a:schemeClr val="tx1"/>
                        </a:solidFill>
                      </a:endParaRPr>
                    </a:p>
                  </a:txBody>
                  <a:tcPr/>
                </a:tc>
                <a:tc>
                  <a:txBody>
                    <a:bodyPr/>
                    <a:lstStyle/>
                    <a:p>
                      <a:r>
                        <a:rPr lang="fr-FR" dirty="0" smtClean="0">
                          <a:solidFill>
                            <a:schemeClr val="tx1"/>
                          </a:solidFill>
                        </a:rPr>
                        <a:t>sortie</a:t>
                      </a:r>
                      <a:endParaRPr lang="fr-FR" dirty="0">
                        <a:solidFill>
                          <a:schemeClr val="tx1"/>
                        </a:solidFill>
                      </a:endParaRPr>
                    </a:p>
                  </a:txBody>
                  <a:tcPr/>
                </a:tc>
              </a:tr>
              <a:tr h="342635">
                <a:tc>
                  <a:txBody>
                    <a:bodyPr/>
                    <a:lstStyle/>
                    <a:p>
                      <a:r>
                        <a:rPr lang="fr-FR" dirty="0" smtClean="0">
                          <a:solidFill>
                            <a:schemeClr val="tx1"/>
                          </a:solidFill>
                        </a:rPr>
                        <a:t>195.19.20.0</a:t>
                      </a:r>
                      <a:endParaRPr lang="fr-FR" dirty="0">
                        <a:solidFill>
                          <a:schemeClr val="tx1"/>
                        </a:solidFill>
                      </a:endParaRPr>
                    </a:p>
                  </a:txBody>
                  <a:tcPr/>
                </a:tc>
                <a:tc>
                  <a:txBody>
                    <a:bodyPr/>
                    <a:lstStyle/>
                    <a:p>
                      <a:r>
                        <a:rPr lang="fr-FR" dirty="0" smtClean="0">
                          <a:solidFill>
                            <a:schemeClr val="tx1"/>
                          </a:solidFill>
                        </a:rPr>
                        <a:t>Directe(195.19.20.31)</a:t>
                      </a:r>
                      <a:endParaRPr lang="fr-FR" dirty="0">
                        <a:solidFill>
                          <a:schemeClr val="tx1"/>
                        </a:solidFill>
                      </a:endParaRPr>
                    </a:p>
                  </a:txBody>
                  <a:tcPr/>
                </a:tc>
              </a:tr>
              <a:tr h="342635">
                <a:tc>
                  <a:txBody>
                    <a:bodyPr/>
                    <a:lstStyle/>
                    <a:p>
                      <a:r>
                        <a:rPr lang="fr-FR" dirty="0" smtClean="0">
                          <a:solidFill>
                            <a:schemeClr val="tx1"/>
                          </a:solidFill>
                        </a:rPr>
                        <a:t>205.2.3.0</a:t>
                      </a:r>
                      <a:endParaRPr lang="fr-FR" dirty="0">
                        <a:solidFill>
                          <a:schemeClr val="tx1"/>
                        </a:solidFill>
                      </a:endParaRPr>
                    </a:p>
                  </a:txBody>
                  <a:tcPr/>
                </a:tc>
                <a:tc>
                  <a:txBody>
                    <a:bodyPr/>
                    <a:lstStyle/>
                    <a:p>
                      <a:r>
                        <a:rPr lang="fr-FR" dirty="0" smtClean="0">
                          <a:solidFill>
                            <a:schemeClr val="tx1"/>
                          </a:solidFill>
                        </a:rPr>
                        <a:t>195.19.20.28</a:t>
                      </a:r>
                      <a:endParaRPr lang="fr-FR" dirty="0">
                        <a:solidFill>
                          <a:schemeClr val="tx1"/>
                        </a:solidFill>
                      </a:endParaRPr>
                    </a:p>
                  </a:txBody>
                  <a:tcPr/>
                </a:tc>
              </a:tr>
              <a:tr h="342635">
                <a:tc>
                  <a:txBody>
                    <a:bodyPr/>
                    <a:lstStyle/>
                    <a:p>
                      <a:r>
                        <a:rPr lang="fr-FR" dirty="0" smtClean="0">
                          <a:solidFill>
                            <a:schemeClr val="tx1"/>
                          </a:solidFill>
                        </a:rPr>
                        <a:t>199.71.35.0</a:t>
                      </a:r>
                      <a:endParaRPr lang="fr-F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195.19.20.28</a:t>
                      </a:r>
                    </a:p>
                    <a:p>
                      <a:endParaRPr lang="fr-FR" dirty="0">
                        <a:solidFill>
                          <a:schemeClr val="tx1"/>
                        </a:solidFill>
                      </a:endParaRPr>
                    </a:p>
                  </a:txBody>
                  <a:tcPr/>
                </a:tc>
              </a:tr>
              <a:tr h="342635">
                <a:tc>
                  <a:txBody>
                    <a:bodyPr/>
                    <a:lstStyle/>
                    <a:p>
                      <a:r>
                        <a:rPr lang="fr-FR" dirty="0" smtClean="0">
                          <a:solidFill>
                            <a:schemeClr val="tx1"/>
                          </a:solidFill>
                        </a:rPr>
                        <a:t>220.20.15.0</a:t>
                      </a:r>
                      <a:endParaRPr lang="fr-F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195.19.20.28</a:t>
                      </a:r>
                    </a:p>
                    <a:p>
                      <a:endParaRPr lang="fr-FR" dirty="0">
                        <a:solidFill>
                          <a:schemeClr val="tx1"/>
                        </a:solidFill>
                      </a:endParaRPr>
                    </a:p>
                  </a:txBody>
                  <a:tcPr/>
                </a:tc>
              </a:tr>
              <a:tr h="342635">
                <a:tc>
                  <a:txBody>
                    <a:bodyPr/>
                    <a:lstStyle/>
                    <a:p>
                      <a:r>
                        <a:rPr lang="fr-FR" dirty="0" smtClean="0">
                          <a:solidFill>
                            <a:schemeClr val="tx1"/>
                          </a:solidFill>
                        </a:rPr>
                        <a:t>Autres(internet) default</a:t>
                      </a:r>
                      <a:endParaRPr lang="fr-FR" dirty="0">
                        <a:solidFill>
                          <a:schemeClr val="tx1"/>
                        </a:solidFill>
                      </a:endParaRPr>
                    </a:p>
                  </a:txBody>
                  <a:tcPr/>
                </a:tc>
                <a:tc>
                  <a:txBody>
                    <a:bodyPr/>
                    <a:lstStyle/>
                    <a:p>
                      <a:r>
                        <a:rPr lang="fr-FR" dirty="0" smtClean="0">
                          <a:solidFill>
                            <a:schemeClr val="tx1"/>
                          </a:solidFill>
                        </a:rPr>
                        <a:t>222.19.20.55</a:t>
                      </a:r>
                      <a:endParaRPr lang="fr-FR" dirty="0">
                        <a:solidFill>
                          <a:schemeClr val="tx1"/>
                        </a:solidFill>
                      </a:endParaRPr>
                    </a:p>
                  </a:txBody>
                  <a:tcPr/>
                </a:tc>
              </a:tr>
            </a:tbl>
          </a:graphicData>
        </a:graphic>
      </p:graphicFrame>
      <p:sp>
        <p:nvSpPr>
          <p:cNvPr id="7" name="ZoneTexte 6"/>
          <p:cNvSpPr txBox="1"/>
          <p:nvPr/>
        </p:nvSpPr>
        <p:spPr>
          <a:xfrm>
            <a:off x="6669741" y="175436"/>
            <a:ext cx="1108037" cy="523220"/>
          </a:xfrm>
          <a:prstGeom prst="rect">
            <a:avLst/>
          </a:prstGeom>
          <a:noFill/>
        </p:spPr>
        <p:txBody>
          <a:bodyPr wrap="square" rtlCol="0">
            <a:spAutoFit/>
          </a:bodyPr>
          <a:lstStyle/>
          <a:p>
            <a:r>
              <a:rPr lang="fr-FR" sz="2800" dirty="0" smtClean="0"/>
              <a:t>R 2</a:t>
            </a:r>
            <a:endParaRPr lang="fr-FR" sz="2800" dirty="0"/>
          </a:p>
        </p:txBody>
      </p:sp>
      <p:graphicFrame>
        <p:nvGraphicFramePr>
          <p:cNvPr id="8" name="Tableau 7"/>
          <p:cNvGraphicFramePr>
            <a:graphicFrameLocks noGrp="1"/>
          </p:cNvGraphicFramePr>
          <p:nvPr>
            <p:extLst>
              <p:ext uri="{D42A27DB-BD31-4B8C-83A1-F6EECF244321}">
                <p14:modId xmlns:p14="http://schemas.microsoft.com/office/powerpoint/2010/main" val="3527080082"/>
              </p:ext>
            </p:extLst>
          </p:nvPr>
        </p:nvGraphicFramePr>
        <p:xfrm>
          <a:off x="1177962" y="3736679"/>
          <a:ext cx="4830184" cy="2194560"/>
        </p:xfrm>
        <a:graphic>
          <a:graphicData uri="http://schemas.openxmlformats.org/drawingml/2006/table">
            <a:tbl>
              <a:tblPr firstRow="1" bandRow="1">
                <a:tableStyleId>{21E4AEA4-8DFA-4A89-87EB-49C32662AFE0}</a:tableStyleId>
              </a:tblPr>
              <a:tblGrid>
                <a:gridCol w="2449916"/>
                <a:gridCol w="2380268"/>
              </a:tblGrid>
              <a:tr h="342635">
                <a:tc>
                  <a:txBody>
                    <a:bodyPr/>
                    <a:lstStyle/>
                    <a:p>
                      <a:r>
                        <a:rPr lang="fr-FR" dirty="0" smtClean="0">
                          <a:solidFill>
                            <a:schemeClr val="tx1"/>
                          </a:solidFill>
                        </a:rPr>
                        <a:t>@ réseau</a:t>
                      </a:r>
                      <a:endParaRPr lang="fr-FR" dirty="0">
                        <a:solidFill>
                          <a:schemeClr val="tx1"/>
                        </a:solidFill>
                      </a:endParaRPr>
                    </a:p>
                  </a:txBody>
                  <a:tcPr/>
                </a:tc>
                <a:tc>
                  <a:txBody>
                    <a:bodyPr/>
                    <a:lstStyle/>
                    <a:p>
                      <a:r>
                        <a:rPr lang="fr-FR" dirty="0" smtClean="0">
                          <a:solidFill>
                            <a:schemeClr val="tx1"/>
                          </a:solidFill>
                        </a:rPr>
                        <a:t>sortie</a:t>
                      </a:r>
                      <a:endParaRPr lang="fr-FR" dirty="0">
                        <a:solidFill>
                          <a:schemeClr val="tx1"/>
                        </a:solidFill>
                      </a:endParaRPr>
                    </a:p>
                  </a:txBody>
                  <a:tcPr/>
                </a:tc>
              </a:tr>
              <a:tr h="342635">
                <a:tc>
                  <a:txBody>
                    <a:bodyPr/>
                    <a:lstStyle/>
                    <a:p>
                      <a:r>
                        <a:rPr lang="fr-FR" dirty="0" smtClean="0">
                          <a:solidFill>
                            <a:schemeClr val="tx1"/>
                          </a:solidFill>
                        </a:rPr>
                        <a:t>195.19.20.0</a:t>
                      </a:r>
                      <a:endParaRPr lang="fr-FR" dirty="0">
                        <a:solidFill>
                          <a:schemeClr val="tx1"/>
                        </a:solidFill>
                      </a:endParaRPr>
                    </a:p>
                  </a:txBody>
                  <a:tcPr/>
                </a:tc>
                <a:tc>
                  <a:txBody>
                    <a:bodyPr/>
                    <a:lstStyle/>
                    <a:p>
                      <a:r>
                        <a:rPr lang="fr-FR" dirty="0" smtClean="0">
                          <a:solidFill>
                            <a:schemeClr val="tx1"/>
                          </a:solidFill>
                        </a:rPr>
                        <a:t>199.71.35.15</a:t>
                      </a:r>
                      <a:endParaRPr lang="fr-FR" dirty="0">
                        <a:solidFill>
                          <a:schemeClr val="tx1"/>
                        </a:solidFill>
                      </a:endParaRPr>
                    </a:p>
                  </a:txBody>
                  <a:tcPr/>
                </a:tc>
              </a:tr>
              <a:tr h="342635">
                <a:tc>
                  <a:txBody>
                    <a:bodyPr/>
                    <a:lstStyle/>
                    <a:p>
                      <a:r>
                        <a:rPr lang="fr-FR" dirty="0" smtClean="0">
                          <a:solidFill>
                            <a:schemeClr val="tx1"/>
                          </a:solidFill>
                        </a:rPr>
                        <a:t>205.2.3.0</a:t>
                      </a:r>
                      <a:endParaRPr lang="fr-FR" dirty="0">
                        <a:solidFill>
                          <a:schemeClr val="tx1"/>
                        </a:solidFill>
                      </a:endParaRPr>
                    </a:p>
                  </a:txBody>
                  <a:tcPr/>
                </a:tc>
                <a:tc>
                  <a:txBody>
                    <a:bodyPr/>
                    <a:lstStyle/>
                    <a:p>
                      <a:r>
                        <a:rPr lang="fr-FR" dirty="0" smtClean="0">
                          <a:solidFill>
                            <a:schemeClr val="tx1"/>
                          </a:solidFill>
                        </a:rPr>
                        <a:t>directe</a:t>
                      </a:r>
                      <a:endParaRPr lang="fr-FR" dirty="0">
                        <a:solidFill>
                          <a:schemeClr val="tx1"/>
                        </a:solidFill>
                      </a:endParaRPr>
                    </a:p>
                  </a:txBody>
                  <a:tcPr/>
                </a:tc>
              </a:tr>
              <a:tr h="342635">
                <a:tc>
                  <a:txBody>
                    <a:bodyPr/>
                    <a:lstStyle/>
                    <a:p>
                      <a:r>
                        <a:rPr lang="fr-FR" dirty="0" smtClean="0">
                          <a:solidFill>
                            <a:schemeClr val="tx1"/>
                          </a:solidFill>
                        </a:rPr>
                        <a:t>199.71.35.0</a:t>
                      </a:r>
                      <a:endParaRPr lang="fr-FR" dirty="0">
                        <a:solidFill>
                          <a:schemeClr val="tx1"/>
                        </a:solidFill>
                      </a:endParaRPr>
                    </a:p>
                  </a:txBody>
                  <a:tcPr/>
                </a:tc>
                <a:tc>
                  <a:txBody>
                    <a:bodyPr/>
                    <a:lstStyle/>
                    <a:p>
                      <a:r>
                        <a:rPr lang="fr-FR" dirty="0" smtClean="0">
                          <a:solidFill>
                            <a:schemeClr val="tx1"/>
                          </a:solidFill>
                        </a:rPr>
                        <a:t>directe</a:t>
                      </a:r>
                      <a:endParaRPr lang="fr-FR" dirty="0">
                        <a:solidFill>
                          <a:schemeClr val="tx1"/>
                        </a:solidFill>
                      </a:endParaRPr>
                    </a:p>
                  </a:txBody>
                  <a:tcPr/>
                </a:tc>
              </a:tr>
              <a:tr h="342635">
                <a:tc>
                  <a:txBody>
                    <a:bodyPr/>
                    <a:lstStyle/>
                    <a:p>
                      <a:r>
                        <a:rPr lang="fr-FR" dirty="0" smtClean="0">
                          <a:solidFill>
                            <a:schemeClr val="tx1"/>
                          </a:solidFill>
                        </a:rPr>
                        <a:t>220.20.15.0</a:t>
                      </a:r>
                      <a:endParaRPr lang="fr-FR" dirty="0">
                        <a:solidFill>
                          <a:schemeClr val="tx1"/>
                        </a:solidFill>
                      </a:endParaRPr>
                    </a:p>
                  </a:txBody>
                  <a:tcPr/>
                </a:tc>
                <a:tc>
                  <a:txBody>
                    <a:bodyPr/>
                    <a:lstStyle/>
                    <a:p>
                      <a:r>
                        <a:rPr lang="fr-FR" dirty="0" smtClean="0">
                          <a:solidFill>
                            <a:schemeClr val="tx1"/>
                          </a:solidFill>
                        </a:rPr>
                        <a:t>directe</a:t>
                      </a:r>
                      <a:endParaRPr lang="fr-FR" dirty="0">
                        <a:solidFill>
                          <a:schemeClr val="tx1"/>
                        </a:solidFill>
                      </a:endParaRPr>
                    </a:p>
                  </a:txBody>
                  <a:tcPr/>
                </a:tc>
              </a:tr>
              <a:tr h="342635">
                <a:tc>
                  <a:txBody>
                    <a:bodyPr/>
                    <a:lstStyle/>
                    <a:p>
                      <a:r>
                        <a:rPr lang="fr-FR" dirty="0" smtClean="0">
                          <a:solidFill>
                            <a:schemeClr val="tx1"/>
                          </a:solidFill>
                        </a:rPr>
                        <a:t>Autres(internet) default</a:t>
                      </a:r>
                      <a:endParaRPr lang="fr-FR" dirty="0">
                        <a:solidFill>
                          <a:schemeClr val="tx1"/>
                        </a:solidFill>
                      </a:endParaRPr>
                    </a:p>
                  </a:txBody>
                  <a:tcPr/>
                </a:tc>
                <a:tc>
                  <a:txBody>
                    <a:bodyPr/>
                    <a:lstStyle/>
                    <a:p>
                      <a:r>
                        <a:rPr lang="fr-FR" dirty="0" smtClean="0">
                          <a:solidFill>
                            <a:schemeClr val="tx1"/>
                          </a:solidFill>
                        </a:rPr>
                        <a:t>199.71.35.15</a:t>
                      </a:r>
                      <a:endParaRPr lang="fr-FR" dirty="0">
                        <a:solidFill>
                          <a:schemeClr val="tx1"/>
                        </a:solidFill>
                      </a:endParaRPr>
                    </a:p>
                  </a:txBody>
                  <a:tcPr/>
                </a:tc>
              </a:tr>
            </a:tbl>
          </a:graphicData>
        </a:graphic>
      </p:graphicFrame>
      <p:sp>
        <p:nvSpPr>
          <p:cNvPr id="9" name="ZoneTexte 8"/>
          <p:cNvSpPr txBox="1"/>
          <p:nvPr/>
        </p:nvSpPr>
        <p:spPr>
          <a:xfrm>
            <a:off x="0" y="3565023"/>
            <a:ext cx="1108037" cy="523220"/>
          </a:xfrm>
          <a:prstGeom prst="rect">
            <a:avLst/>
          </a:prstGeom>
          <a:noFill/>
        </p:spPr>
        <p:txBody>
          <a:bodyPr wrap="square" rtlCol="0">
            <a:spAutoFit/>
          </a:bodyPr>
          <a:lstStyle/>
          <a:p>
            <a:r>
              <a:rPr lang="fr-FR" sz="2800" dirty="0" smtClean="0"/>
              <a:t>R 3</a:t>
            </a:r>
            <a:endParaRPr lang="fr-FR" sz="2800" dirty="0"/>
          </a:p>
        </p:txBody>
      </p:sp>
      <p:graphicFrame>
        <p:nvGraphicFramePr>
          <p:cNvPr id="10" name="Tableau 9"/>
          <p:cNvGraphicFramePr>
            <a:graphicFrameLocks noGrp="1"/>
          </p:cNvGraphicFramePr>
          <p:nvPr>
            <p:extLst>
              <p:ext uri="{D42A27DB-BD31-4B8C-83A1-F6EECF244321}">
                <p14:modId xmlns:p14="http://schemas.microsoft.com/office/powerpoint/2010/main" val="3272673607"/>
              </p:ext>
            </p:extLst>
          </p:nvPr>
        </p:nvGraphicFramePr>
        <p:xfrm>
          <a:off x="6863378" y="3736679"/>
          <a:ext cx="4830184" cy="3017520"/>
        </p:xfrm>
        <a:graphic>
          <a:graphicData uri="http://schemas.openxmlformats.org/drawingml/2006/table">
            <a:tbl>
              <a:tblPr firstRow="1" bandRow="1">
                <a:tableStyleId>{21E4AEA4-8DFA-4A89-87EB-49C32662AFE0}</a:tableStyleId>
              </a:tblPr>
              <a:tblGrid>
                <a:gridCol w="2449916"/>
                <a:gridCol w="2380268"/>
              </a:tblGrid>
              <a:tr h="342635">
                <a:tc>
                  <a:txBody>
                    <a:bodyPr/>
                    <a:lstStyle/>
                    <a:p>
                      <a:r>
                        <a:rPr lang="fr-FR" dirty="0" smtClean="0">
                          <a:solidFill>
                            <a:schemeClr val="tx1"/>
                          </a:solidFill>
                        </a:rPr>
                        <a:t>@ réseau</a:t>
                      </a:r>
                      <a:endParaRPr lang="fr-FR" dirty="0">
                        <a:solidFill>
                          <a:schemeClr val="tx1"/>
                        </a:solidFill>
                      </a:endParaRPr>
                    </a:p>
                  </a:txBody>
                  <a:tcPr/>
                </a:tc>
                <a:tc>
                  <a:txBody>
                    <a:bodyPr/>
                    <a:lstStyle/>
                    <a:p>
                      <a:r>
                        <a:rPr lang="fr-FR" dirty="0" smtClean="0">
                          <a:solidFill>
                            <a:schemeClr val="tx1"/>
                          </a:solidFill>
                        </a:rPr>
                        <a:t>sortie</a:t>
                      </a:r>
                      <a:endParaRPr lang="fr-FR" dirty="0">
                        <a:solidFill>
                          <a:schemeClr val="tx1"/>
                        </a:solidFill>
                      </a:endParaRPr>
                    </a:p>
                  </a:txBody>
                  <a:tcPr/>
                </a:tc>
              </a:tr>
              <a:tr h="342635">
                <a:tc>
                  <a:txBody>
                    <a:bodyPr/>
                    <a:lstStyle/>
                    <a:p>
                      <a:r>
                        <a:rPr lang="fr-FR" dirty="0" smtClean="0">
                          <a:solidFill>
                            <a:schemeClr val="tx1"/>
                          </a:solidFill>
                        </a:rPr>
                        <a:t>195.19.20.0</a:t>
                      </a:r>
                      <a:endParaRPr lang="fr-FR" dirty="0">
                        <a:solidFill>
                          <a:schemeClr val="tx1"/>
                        </a:solidFill>
                      </a:endParaRPr>
                    </a:p>
                  </a:txBody>
                  <a:tcPr/>
                </a:tc>
                <a:tc>
                  <a:txBody>
                    <a:bodyPr/>
                    <a:lstStyle/>
                    <a:p>
                      <a:r>
                        <a:rPr lang="fr-FR" dirty="0" smtClean="0">
                          <a:solidFill>
                            <a:schemeClr val="tx1"/>
                          </a:solidFill>
                        </a:rPr>
                        <a:t>222.19.20.50</a:t>
                      </a:r>
                      <a:endParaRPr lang="fr-FR" dirty="0">
                        <a:solidFill>
                          <a:schemeClr val="tx1"/>
                        </a:solidFill>
                      </a:endParaRPr>
                    </a:p>
                  </a:txBody>
                  <a:tcPr/>
                </a:tc>
              </a:tr>
              <a:tr h="342635">
                <a:tc>
                  <a:txBody>
                    <a:bodyPr/>
                    <a:lstStyle/>
                    <a:p>
                      <a:r>
                        <a:rPr lang="fr-FR" dirty="0" smtClean="0">
                          <a:solidFill>
                            <a:schemeClr val="tx1"/>
                          </a:solidFill>
                        </a:rPr>
                        <a:t>205.2.3.0</a:t>
                      </a:r>
                      <a:endParaRPr lang="fr-F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222.19.20.50</a:t>
                      </a:r>
                    </a:p>
                    <a:p>
                      <a:endParaRPr lang="fr-FR" dirty="0">
                        <a:solidFill>
                          <a:schemeClr val="tx1"/>
                        </a:solidFill>
                      </a:endParaRPr>
                    </a:p>
                  </a:txBody>
                  <a:tcPr/>
                </a:tc>
              </a:tr>
              <a:tr h="342635">
                <a:tc>
                  <a:txBody>
                    <a:bodyPr/>
                    <a:lstStyle/>
                    <a:p>
                      <a:r>
                        <a:rPr lang="fr-FR" dirty="0" smtClean="0">
                          <a:solidFill>
                            <a:schemeClr val="tx1"/>
                          </a:solidFill>
                        </a:rPr>
                        <a:t>199.71.35.0</a:t>
                      </a:r>
                      <a:endParaRPr lang="fr-F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222.19.20.50</a:t>
                      </a:r>
                    </a:p>
                    <a:p>
                      <a:endParaRPr lang="fr-FR" dirty="0">
                        <a:solidFill>
                          <a:schemeClr val="tx1"/>
                        </a:solidFill>
                      </a:endParaRPr>
                    </a:p>
                  </a:txBody>
                  <a:tcPr/>
                </a:tc>
              </a:tr>
              <a:tr h="342635">
                <a:tc>
                  <a:txBody>
                    <a:bodyPr/>
                    <a:lstStyle/>
                    <a:p>
                      <a:r>
                        <a:rPr lang="fr-FR" dirty="0" smtClean="0">
                          <a:solidFill>
                            <a:schemeClr val="tx1"/>
                          </a:solidFill>
                        </a:rPr>
                        <a:t>220.20.15.0</a:t>
                      </a:r>
                      <a:endParaRPr lang="fr-F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222.19.20.50</a:t>
                      </a:r>
                    </a:p>
                    <a:p>
                      <a:endParaRPr lang="fr-FR" dirty="0">
                        <a:solidFill>
                          <a:schemeClr val="tx1"/>
                        </a:solidFill>
                      </a:endParaRPr>
                    </a:p>
                  </a:txBody>
                  <a:tcPr/>
                </a:tc>
              </a:tr>
              <a:tr h="342635">
                <a:tc>
                  <a:txBody>
                    <a:bodyPr/>
                    <a:lstStyle/>
                    <a:p>
                      <a:r>
                        <a:rPr lang="fr-FR" dirty="0" smtClean="0">
                          <a:solidFill>
                            <a:schemeClr val="tx1"/>
                          </a:solidFill>
                        </a:rPr>
                        <a:t>Autres(internet) default</a:t>
                      </a:r>
                      <a:endParaRPr lang="fr-FR" dirty="0">
                        <a:solidFill>
                          <a:schemeClr val="tx1"/>
                        </a:solidFill>
                      </a:endParaRPr>
                    </a:p>
                  </a:txBody>
                  <a:tcPr/>
                </a:tc>
                <a:tc>
                  <a:txBody>
                    <a:bodyPr/>
                    <a:lstStyle/>
                    <a:p>
                      <a:r>
                        <a:rPr lang="fr-FR" dirty="0" smtClean="0">
                          <a:solidFill>
                            <a:schemeClr val="tx1"/>
                          </a:solidFill>
                        </a:rPr>
                        <a:t>Directe(221.20.19.40)</a:t>
                      </a:r>
                      <a:endParaRPr lang="fr-FR" dirty="0">
                        <a:solidFill>
                          <a:schemeClr val="tx1"/>
                        </a:solidFill>
                      </a:endParaRPr>
                    </a:p>
                  </a:txBody>
                  <a:tcPr/>
                </a:tc>
              </a:tr>
            </a:tbl>
          </a:graphicData>
        </a:graphic>
      </p:graphicFrame>
      <p:sp>
        <p:nvSpPr>
          <p:cNvPr id="11" name="ZoneTexte 10"/>
          <p:cNvSpPr txBox="1"/>
          <p:nvPr/>
        </p:nvSpPr>
        <p:spPr>
          <a:xfrm>
            <a:off x="6115722" y="3840704"/>
            <a:ext cx="1108037" cy="523220"/>
          </a:xfrm>
          <a:prstGeom prst="rect">
            <a:avLst/>
          </a:prstGeom>
          <a:noFill/>
        </p:spPr>
        <p:txBody>
          <a:bodyPr wrap="square" rtlCol="0">
            <a:spAutoFit/>
          </a:bodyPr>
          <a:lstStyle/>
          <a:p>
            <a:r>
              <a:rPr lang="fr-FR" sz="2800" dirty="0" smtClean="0"/>
              <a:t>R 4</a:t>
            </a:r>
            <a:endParaRPr lang="fr-FR" sz="2800" dirty="0"/>
          </a:p>
        </p:txBody>
      </p:sp>
    </p:spTree>
    <p:extLst>
      <p:ext uri="{BB962C8B-B14F-4D97-AF65-F5344CB8AC3E}">
        <p14:creationId xmlns:p14="http://schemas.microsoft.com/office/powerpoint/2010/main" val="3317981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Exo5 Q3</a:t>
            </a:r>
            <a:endParaRPr lang="fr-FR" dirty="0"/>
          </a:p>
        </p:txBody>
      </p:sp>
      <p:sp>
        <p:nvSpPr>
          <p:cNvPr id="3" name="Espace réservé du contenu 2"/>
          <p:cNvSpPr>
            <a:spLocks noGrp="1"/>
          </p:cNvSpPr>
          <p:nvPr>
            <p:ph idx="1"/>
          </p:nvPr>
        </p:nvSpPr>
        <p:spPr>
          <a:xfrm>
            <a:off x="331918" y="2047865"/>
            <a:ext cx="10515600" cy="4514299"/>
          </a:xfrm>
        </p:spPr>
        <p:txBody>
          <a:bodyPr>
            <a:normAutofit fontScale="92500" lnSpcReduction="20000"/>
          </a:bodyPr>
          <a:lstStyle/>
          <a:p>
            <a:r>
              <a:rPr lang="fr-FR" dirty="0" smtClean="0"/>
              <a:t>222.19.20.0/24 classe C</a:t>
            </a:r>
          </a:p>
          <a:p>
            <a:r>
              <a:rPr lang="fr-FR" dirty="0" smtClean="0"/>
              <a:t>Etude des besoins : Nombre de SR = 6 ayant </a:t>
            </a:r>
            <a:r>
              <a:rPr lang="fr-FR" dirty="0"/>
              <a:t>5</a:t>
            </a:r>
            <a:r>
              <a:rPr lang="fr-FR" dirty="0" smtClean="0"/>
              <a:t> hôte au max y compris les interfaces des routeurs directement connectés au LAN</a:t>
            </a:r>
          </a:p>
          <a:p>
            <a:r>
              <a:rPr lang="fr-FR" dirty="0" smtClean="0"/>
              <a:t>Masque de SR : 255.255.255.</a:t>
            </a:r>
            <a:r>
              <a:rPr lang="fr-FR" dirty="0" smtClean="0">
                <a:solidFill>
                  <a:srgbClr val="FF0000"/>
                </a:solidFill>
              </a:rPr>
              <a:t>11100000</a:t>
            </a:r>
            <a:r>
              <a:rPr lang="fr-FR" dirty="0" smtClean="0"/>
              <a:t>=255.255.255.224/27 </a:t>
            </a:r>
          </a:p>
          <a:p>
            <a:r>
              <a:rPr lang="fr-FR" dirty="0" smtClean="0"/>
              <a:t>Ou 255.255.255.240 /28 ou /29</a:t>
            </a:r>
            <a:endParaRPr lang="fr-FR" dirty="0" smtClean="0"/>
          </a:p>
          <a:p>
            <a:r>
              <a:rPr lang="fr-FR" dirty="0" smtClean="0"/>
              <a:t>SR1 =220.20.15.0 = 222.19.20.0 /27</a:t>
            </a:r>
          </a:p>
          <a:p>
            <a:r>
              <a:rPr lang="fr-FR" dirty="0" smtClean="0"/>
              <a:t>SR2= 205.2.3.0=222.19.20.32/27</a:t>
            </a:r>
          </a:p>
          <a:p>
            <a:r>
              <a:rPr lang="fr-FR" dirty="0" smtClean="0"/>
              <a:t>SR3=199.71.35.0=222.19.20.64/27</a:t>
            </a:r>
          </a:p>
          <a:p>
            <a:r>
              <a:rPr lang="fr-FR" dirty="0" smtClean="0"/>
              <a:t>SR4= 195.19.20.0=222.19.20.96/27</a:t>
            </a:r>
          </a:p>
          <a:p>
            <a:r>
              <a:rPr lang="fr-FR" dirty="0" smtClean="0"/>
              <a:t>SR5 (RTC) =222.19.20.0 = 222.19.20.128/27</a:t>
            </a:r>
          </a:p>
          <a:p>
            <a:r>
              <a:rPr lang="fr-FR" dirty="0" smtClean="0"/>
              <a:t>SR6 (internet) = 221.20.19.0 = 222.19.20.160/27</a:t>
            </a:r>
          </a:p>
          <a:p>
            <a:endParaRPr lang="fr-FR" dirty="0" smtClean="0"/>
          </a:p>
          <a:p>
            <a:endParaRPr lang="fr-FR" dirty="0"/>
          </a:p>
          <a:p>
            <a:endParaRPr lang="fr-FR" dirty="0"/>
          </a:p>
        </p:txBody>
      </p:sp>
    </p:spTree>
    <p:extLst>
      <p:ext uri="{BB962C8B-B14F-4D97-AF65-F5344CB8AC3E}">
        <p14:creationId xmlns:p14="http://schemas.microsoft.com/office/powerpoint/2010/main" val="3917884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13. Le Protocole ARP (</a:t>
            </a:r>
            <a:r>
              <a:rPr lang="fr-FR" dirty="0" err="1" smtClean="0"/>
              <a:t>Address</a:t>
            </a:r>
            <a:r>
              <a:rPr lang="fr-FR" dirty="0" smtClean="0"/>
              <a:t> </a:t>
            </a:r>
            <a:r>
              <a:rPr lang="fr-FR" dirty="0" err="1" smtClean="0"/>
              <a:t>Resolution</a:t>
            </a:r>
            <a:r>
              <a:rPr lang="fr-FR" dirty="0" smtClean="0"/>
              <a:t> Protocol) RFC 826</a:t>
            </a:r>
            <a:endParaRPr lang="fr-FR" dirty="0"/>
          </a:p>
        </p:txBody>
      </p:sp>
      <p:sp>
        <p:nvSpPr>
          <p:cNvPr id="3" name="Espace réservé du contenu 2"/>
          <p:cNvSpPr>
            <a:spLocks noGrp="1"/>
          </p:cNvSpPr>
          <p:nvPr>
            <p:ph idx="1"/>
          </p:nvPr>
        </p:nvSpPr>
        <p:spPr>
          <a:xfrm>
            <a:off x="299645" y="3919696"/>
            <a:ext cx="10515600" cy="2938304"/>
          </a:xfrm>
        </p:spPr>
        <p:txBody>
          <a:bodyPr>
            <a:normAutofit fontScale="92500"/>
          </a:bodyPr>
          <a:lstStyle/>
          <a:p>
            <a:r>
              <a:rPr lang="fr-FR" dirty="0"/>
              <a:t>la station Ethernet A (</a:t>
            </a:r>
            <a:r>
              <a:rPr lang="fr-FR" i="1" dirty="0"/>
              <a:t>IA</a:t>
            </a:r>
            <a:r>
              <a:rPr lang="fr-FR" dirty="0"/>
              <a:t>, </a:t>
            </a:r>
            <a:r>
              <a:rPr lang="fr-FR" i="1" dirty="0"/>
              <a:t>PA</a:t>
            </a:r>
            <a:r>
              <a:rPr lang="fr-FR" dirty="0"/>
              <a:t>) a besoin de connaître l’adresse physique de la station Ethernet B (</a:t>
            </a:r>
            <a:r>
              <a:rPr lang="fr-FR" i="1" dirty="0"/>
              <a:t>IB</a:t>
            </a:r>
            <a:r>
              <a:rPr lang="fr-FR" dirty="0"/>
              <a:t>, </a:t>
            </a:r>
            <a:r>
              <a:rPr lang="fr-FR" i="1" dirty="0"/>
              <a:t>PB</a:t>
            </a:r>
            <a:r>
              <a:rPr lang="fr-FR" dirty="0"/>
              <a:t>), pour ce faire elle envoie un datagramme de format spécial, dédie à ARP, </a:t>
            </a:r>
            <a:r>
              <a:rPr lang="fr-FR" dirty="0" smtClean="0"/>
              <a:t>qui lui </a:t>
            </a:r>
            <a:r>
              <a:rPr lang="fr-FR" dirty="0"/>
              <a:t>permet de poser la question (“ Arp question ”) à l’ensemble des machines </a:t>
            </a:r>
            <a:r>
              <a:rPr lang="fr-FR" dirty="0" smtClean="0"/>
              <a:t>actives</a:t>
            </a:r>
            <a:r>
              <a:rPr lang="fr-FR" dirty="0"/>
              <a:t> </a:t>
            </a:r>
            <a:r>
              <a:rPr lang="fr-FR" dirty="0" smtClean="0"/>
              <a:t>“ </a:t>
            </a:r>
            <a:r>
              <a:rPr lang="fr-FR" dirty="0"/>
              <a:t>broadcast </a:t>
            </a:r>
            <a:r>
              <a:rPr lang="fr-FR" dirty="0" smtClean="0"/>
              <a:t> </a:t>
            </a:r>
            <a:r>
              <a:rPr lang="fr-FR" dirty="0" err="1" smtClean="0"/>
              <a:t>Niv</a:t>
            </a:r>
            <a:r>
              <a:rPr lang="fr-FR" dirty="0" smtClean="0"/>
              <a:t> 2”.</a:t>
            </a:r>
            <a:endParaRPr lang="fr-FR" dirty="0"/>
          </a:p>
          <a:p>
            <a:r>
              <a:rPr lang="fr-FR" dirty="0"/>
              <a:t>Toutes les machines du LAN écoutent cet échange et peuvent mettre à jour leur table de conversion (adresse </a:t>
            </a:r>
            <a:r>
              <a:rPr lang="fr-FR" dirty="0" smtClean="0"/>
              <a:t>IP, </a:t>
            </a:r>
            <a:r>
              <a:rPr lang="fr-FR" dirty="0"/>
              <a:t>adresse Ethernet) pour la machine </a:t>
            </a:r>
            <a:r>
              <a:rPr lang="fr-FR" dirty="0" smtClean="0"/>
              <a:t>A</a:t>
            </a:r>
            <a:endParaRPr lang="fr-F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820" y="1027906"/>
            <a:ext cx="7832800" cy="28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150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13. Le Protocole ARP (</a:t>
            </a:r>
            <a:r>
              <a:rPr lang="fr-FR" dirty="0" err="1" smtClean="0"/>
              <a:t>Address</a:t>
            </a:r>
            <a:r>
              <a:rPr lang="fr-FR" dirty="0" smtClean="0"/>
              <a:t> </a:t>
            </a:r>
            <a:r>
              <a:rPr lang="fr-FR" dirty="0" err="1" smtClean="0"/>
              <a:t>Resolution</a:t>
            </a:r>
            <a:r>
              <a:rPr lang="fr-FR" dirty="0" smtClean="0"/>
              <a:t> Protocol) RFC 826</a:t>
            </a:r>
            <a:endParaRPr lang="fr-FR" dirty="0"/>
          </a:p>
        </p:txBody>
      </p:sp>
      <p:sp>
        <p:nvSpPr>
          <p:cNvPr id="3" name="Espace réservé du contenu 2"/>
          <p:cNvSpPr>
            <a:spLocks noGrp="1"/>
          </p:cNvSpPr>
          <p:nvPr>
            <p:ph idx="1"/>
          </p:nvPr>
        </p:nvSpPr>
        <p:spPr>
          <a:xfrm>
            <a:off x="173915" y="3943351"/>
            <a:ext cx="10515600" cy="3051810"/>
          </a:xfrm>
        </p:spPr>
        <p:txBody>
          <a:bodyPr>
            <a:normAutofit/>
          </a:bodyPr>
          <a:lstStyle/>
          <a:p>
            <a:r>
              <a:rPr lang="fr-FR" dirty="0" smtClean="0"/>
              <a:t>La </a:t>
            </a:r>
            <a:r>
              <a:rPr lang="fr-FR" dirty="0"/>
              <a:t>réponse de B est du type “ unicast </a:t>
            </a:r>
            <a:r>
              <a:rPr lang="fr-FR" dirty="0" smtClean="0"/>
              <a:t>”.</a:t>
            </a:r>
          </a:p>
          <a:p>
            <a:r>
              <a:rPr lang="fr-FR" dirty="0"/>
              <a:t>Si la station B ne répond pas, la station continuera à poser la question à </a:t>
            </a:r>
            <a:r>
              <a:rPr lang="fr-FR" dirty="0" err="1"/>
              <a:t>intervals</a:t>
            </a:r>
            <a:r>
              <a:rPr lang="fr-FR" dirty="0"/>
              <a:t> réguliers pendant un temps infini.  Il n’est pas besoin d’utiliser ARP préalablement à chaque échange, car heureusement le résultat est mémorisé.</a:t>
            </a:r>
          </a:p>
          <a:p>
            <a:endParaRPr lang="fr-FR"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491" y="1203504"/>
            <a:ext cx="6967538" cy="283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730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14. </a:t>
            </a:r>
            <a:r>
              <a:rPr lang="fr-FR" dirty="0"/>
              <a:t>Le service de nommage DNS (Domain Name Service)</a:t>
            </a:r>
          </a:p>
        </p:txBody>
      </p:sp>
      <p:sp>
        <p:nvSpPr>
          <p:cNvPr id="3" name="Espace réservé du contenu 2"/>
          <p:cNvSpPr>
            <a:spLocks noGrp="1"/>
          </p:cNvSpPr>
          <p:nvPr>
            <p:ph idx="1"/>
          </p:nvPr>
        </p:nvSpPr>
        <p:spPr>
          <a:xfrm>
            <a:off x="219634" y="2114550"/>
            <a:ext cx="11713285" cy="4411979"/>
          </a:xfrm>
        </p:spPr>
        <p:txBody>
          <a:bodyPr>
            <a:normAutofit fontScale="92500" lnSpcReduction="10000"/>
          </a:bodyPr>
          <a:lstStyle/>
          <a:p>
            <a:r>
              <a:rPr lang="fr-FR" dirty="0"/>
              <a:t>Lorsque vous vous adressez à une machine de l’Internet, il est souvent plus pratique de mémoriser un nom symbolique plutôt que son adresse IP. Toutefois, on peut utiliser indifféremment l’une ou l’autre des deux formes d’adresse. Ceci est possible grâce au service </a:t>
            </a:r>
            <a:r>
              <a:rPr lang="fr-FR" b="1" dirty="0"/>
              <a:t>DNS (Domain Name Service)</a:t>
            </a:r>
            <a:r>
              <a:rPr lang="fr-FR" dirty="0"/>
              <a:t>, qui est chargé de convertir si besoin les adresses IP en noms symboliques ou les noms symboliques en adresses IP</a:t>
            </a:r>
            <a:r>
              <a:rPr lang="fr-FR" dirty="0" smtClean="0"/>
              <a:t>.</a:t>
            </a:r>
          </a:p>
          <a:p>
            <a:endParaRPr lang="fr-FR" dirty="0" smtClean="0"/>
          </a:p>
          <a:p>
            <a:r>
              <a:rPr lang="fr-FR" dirty="0"/>
              <a:t>Chaque serveur DNS gère les noms d’hôtes correspondants à une plage d’adresses IP. C’est ce que l’on appelle une </a:t>
            </a:r>
            <a:r>
              <a:rPr lang="fr-FR" b="1" dirty="0"/>
              <a:t>zone.</a:t>
            </a:r>
            <a:r>
              <a:rPr lang="fr-FR" dirty="0"/>
              <a:t> Le DNS qui contrôle cette zone est appelé </a:t>
            </a:r>
            <a:r>
              <a:rPr lang="fr-FR" b="1" dirty="0"/>
              <a:t>serveur primaire de la zone DNS</a:t>
            </a:r>
            <a:r>
              <a:rPr lang="fr-FR" dirty="0" smtClean="0"/>
              <a:t>.</a:t>
            </a:r>
          </a:p>
          <a:p>
            <a:pPr marL="0" indent="0">
              <a:buNone/>
            </a:pPr>
            <a:endParaRPr lang="fr-FR" dirty="0"/>
          </a:p>
          <a:p>
            <a:r>
              <a:rPr lang="fr-FR" dirty="0"/>
              <a:t>Une zone contient un ou plusieurs domaines et chaque domaine contient des sous-domaines.</a:t>
            </a:r>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1502923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187237" cy="7497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278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91" y="461175"/>
            <a:ext cx="9950824" cy="6581981"/>
          </a:xfrm>
          <a:prstGeom prst="rect">
            <a:avLst/>
          </a:prstGeom>
        </p:spPr>
      </p:pic>
      <p:sp>
        <p:nvSpPr>
          <p:cNvPr id="3" name="Rectangle 2"/>
          <p:cNvSpPr/>
          <p:nvPr/>
        </p:nvSpPr>
        <p:spPr>
          <a:xfrm>
            <a:off x="1323191" y="3105835"/>
            <a:ext cx="9563548" cy="369332"/>
          </a:xfrm>
          <a:prstGeom prst="rect">
            <a:avLst/>
          </a:prstGeom>
        </p:spPr>
        <p:txBody>
          <a:bodyPr wrap="square">
            <a:spAutoFit/>
          </a:bodyPr>
          <a:lstStyle/>
          <a:p>
            <a:pPr>
              <a:spcAft>
                <a:spcPts val="0"/>
              </a:spcAft>
            </a:pPr>
            <a:r>
              <a:rPr lang="fr-FR" dirty="0">
                <a:solidFill>
                  <a:srgbClr val="000000"/>
                </a:solidFill>
                <a:latin typeface="Times New Roman" panose="02020603050405020304" pitchFamily="18" charset="0"/>
                <a:ea typeface="Times New Roman" panose="02020603050405020304" pitchFamily="18" charset="0"/>
                <a:cs typeface="AHAKOP+TimesNewRoman"/>
              </a:rPr>
              <a:t>Réseau 1 Ethernet 25.10.1.0		</a:t>
            </a:r>
            <a:r>
              <a:rPr lang="fr-FR" dirty="0" smtClean="0">
                <a:solidFill>
                  <a:srgbClr val="000000"/>
                </a:solidFill>
                <a:latin typeface="Times New Roman" panose="02020603050405020304" pitchFamily="18" charset="0"/>
                <a:ea typeface="Times New Roman" panose="02020603050405020304" pitchFamily="18" charset="0"/>
                <a:cs typeface="AHAKOP+TimesNewRoman"/>
              </a:rPr>
              <a:t>                                     Réseau </a:t>
            </a:r>
            <a:r>
              <a:rPr lang="fr-FR" dirty="0">
                <a:solidFill>
                  <a:srgbClr val="000000"/>
                </a:solidFill>
                <a:latin typeface="Times New Roman" panose="02020603050405020304" pitchFamily="18" charset="0"/>
                <a:ea typeface="Times New Roman" panose="02020603050405020304" pitchFamily="18" charset="0"/>
                <a:cs typeface="AHAKOP+TimesNewRoman"/>
              </a:rPr>
              <a:t>2 </a:t>
            </a:r>
            <a:r>
              <a:rPr lang="fr-FR" dirty="0" err="1">
                <a:solidFill>
                  <a:srgbClr val="000000"/>
                </a:solidFill>
                <a:latin typeface="Times New Roman" panose="02020603050405020304" pitchFamily="18" charset="0"/>
                <a:ea typeface="Times New Roman" panose="02020603050405020304" pitchFamily="18" charset="0"/>
                <a:cs typeface="AHAKOP+TimesNewRoman"/>
              </a:rPr>
              <a:t>Token</a:t>
            </a:r>
            <a:r>
              <a:rPr lang="fr-FR" dirty="0">
                <a:solidFill>
                  <a:srgbClr val="000000"/>
                </a:solidFill>
                <a:latin typeface="Times New Roman" panose="02020603050405020304" pitchFamily="18" charset="0"/>
                <a:ea typeface="Times New Roman" panose="02020603050405020304" pitchFamily="18" charset="0"/>
                <a:cs typeface="AHAKOP+TimesNewRoman"/>
              </a:rPr>
              <a:t> Ring 25.10.2.0</a:t>
            </a:r>
            <a:endParaRPr lang="fr-FR"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8594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EXO7:</a:t>
            </a:r>
            <a:endParaRPr lang="fr-FR" dirty="0"/>
          </a:p>
        </p:txBody>
      </p:sp>
      <p:sp>
        <p:nvSpPr>
          <p:cNvPr id="3" name="Espace réservé du contenu 2"/>
          <p:cNvSpPr>
            <a:spLocks noGrp="1"/>
          </p:cNvSpPr>
          <p:nvPr>
            <p:ph idx="1"/>
          </p:nvPr>
        </p:nvSpPr>
        <p:spPr>
          <a:xfrm>
            <a:off x="219634" y="2114550"/>
            <a:ext cx="11713285" cy="4411979"/>
          </a:xfrm>
        </p:spPr>
        <p:txBody>
          <a:bodyPr>
            <a:normAutofit/>
          </a:bodyPr>
          <a:lstStyle/>
          <a:p>
            <a:pPr marL="0" indent="0">
              <a:buNone/>
            </a:pPr>
            <a:r>
              <a:rPr lang="fr-FR" dirty="0" smtClean="0"/>
              <a:t>1/ Un routeur : 2 réseau différents + </a:t>
            </a:r>
            <a:r>
              <a:rPr lang="fr-FR" dirty="0" err="1" smtClean="0"/>
              <a:t>acces</a:t>
            </a:r>
            <a:r>
              <a:rPr lang="fr-FR" dirty="0" smtClean="0"/>
              <a:t> vers Internet</a:t>
            </a:r>
          </a:p>
          <a:p>
            <a:pPr marL="0" indent="0">
              <a:buNone/>
            </a:pPr>
            <a:r>
              <a:rPr lang="fr-FR" dirty="0" smtClean="0"/>
              <a:t>2/Réseau 1: IEEE 802.3 Trame Ethernet (BUS </a:t>
            </a:r>
            <a:r>
              <a:rPr lang="fr-FR" dirty="0" err="1" smtClean="0"/>
              <a:t>cable</a:t>
            </a:r>
            <a:r>
              <a:rPr lang="fr-FR" dirty="0" smtClean="0"/>
              <a:t> coaxial , ETOILE paire torsadée)</a:t>
            </a:r>
          </a:p>
          <a:p>
            <a:pPr marL="0" indent="0">
              <a:buNone/>
            </a:pPr>
            <a:r>
              <a:rPr lang="fr-FR" dirty="0" smtClean="0"/>
              <a:t>Réseau 2: IEEE 802.5 </a:t>
            </a:r>
            <a:r>
              <a:rPr lang="fr-FR" dirty="0" err="1" smtClean="0"/>
              <a:t>Token</a:t>
            </a:r>
            <a:r>
              <a:rPr lang="fr-FR" dirty="0" smtClean="0"/>
              <a:t> Ring (Anneau paire torsadée, FDDI fibre optique )</a:t>
            </a:r>
          </a:p>
          <a:p>
            <a:pPr marL="0" indent="0">
              <a:buNone/>
            </a:pPr>
            <a:r>
              <a:rPr lang="fr-FR" dirty="0" smtClean="0"/>
              <a:t>3/Pour permettre une connectivité entre B et le serveur Web:</a:t>
            </a:r>
          </a:p>
          <a:p>
            <a:pPr marL="0" indent="0">
              <a:buNone/>
            </a:pPr>
            <a:r>
              <a:rPr lang="fr-FR" dirty="0" smtClean="0"/>
              <a:t>3.1 définir le bon masque: 255.255.255.0 /24</a:t>
            </a:r>
          </a:p>
          <a:p>
            <a:pPr marL="0" indent="0">
              <a:buNone/>
            </a:pPr>
            <a:r>
              <a:rPr lang="fr-FR" dirty="0" smtClean="0"/>
              <a:t>3.2 définir la passerelle </a:t>
            </a:r>
            <a:r>
              <a:rPr lang="fr-FR" dirty="0" err="1" smtClean="0"/>
              <a:t>gateway</a:t>
            </a:r>
            <a:r>
              <a:rPr lang="fr-FR" dirty="0" smtClean="0"/>
              <a:t> : 25.10.1.1 (</a:t>
            </a:r>
            <a:r>
              <a:rPr lang="fr-FR" dirty="0" err="1" smtClean="0"/>
              <a:t>ping</a:t>
            </a:r>
            <a:r>
              <a:rPr lang="fr-FR" dirty="0" smtClean="0"/>
              <a:t> B-serveur Web)</a:t>
            </a:r>
          </a:p>
          <a:p>
            <a:pPr marL="0" indent="0">
              <a:buNone/>
            </a:pPr>
            <a:r>
              <a:rPr lang="fr-FR" dirty="0" smtClean="0"/>
              <a:t>3.3 définir un serveur DNS : 25.10.1.33 ( consulter les pages web du site www.usthb.dz)</a:t>
            </a:r>
            <a:endParaRPr lang="fr-FR" dirty="0"/>
          </a:p>
          <a:p>
            <a:endParaRPr lang="fr-FR" dirty="0"/>
          </a:p>
          <a:p>
            <a:endParaRPr lang="fr-FR" dirty="0"/>
          </a:p>
        </p:txBody>
      </p:sp>
    </p:spTree>
    <p:extLst>
      <p:ext uri="{BB962C8B-B14F-4D97-AF65-F5344CB8AC3E}">
        <p14:creationId xmlns:p14="http://schemas.microsoft.com/office/powerpoint/2010/main" val="247317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Classe d’adresse IP et masque réseau</a:t>
            </a:r>
            <a:endParaRPr lang="fr-FR" dirty="0"/>
          </a:p>
        </p:txBody>
      </p:sp>
      <p:sp>
        <p:nvSpPr>
          <p:cNvPr id="4" name="ZoneTexte 3"/>
          <p:cNvSpPr txBox="1"/>
          <p:nvPr/>
        </p:nvSpPr>
        <p:spPr>
          <a:xfrm>
            <a:off x="574431" y="1690688"/>
            <a:ext cx="10779369" cy="4339650"/>
          </a:xfrm>
          <a:prstGeom prst="rect">
            <a:avLst/>
          </a:prstGeom>
          <a:noFill/>
        </p:spPr>
        <p:txBody>
          <a:bodyPr wrap="square" rtlCol="0">
            <a:spAutoFit/>
          </a:bodyPr>
          <a:lstStyle/>
          <a:p>
            <a:pPr marL="285750" lvl="0" indent="-285750">
              <a:buFont typeface="Arial" panose="020B0604020202020204" pitchFamily="34" charset="0"/>
              <a:buChar char="•"/>
            </a:pPr>
            <a:r>
              <a:rPr lang="fr-FR" dirty="0" smtClean="0"/>
              <a:t>D</a:t>
            </a:r>
            <a:r>
              <a:rPr lang="fr-FR" sz="2000" dirty="0" smtClean="0"/>
              <a:t>ans une adresse de </a:t>
            </a:r>
            <a:r>
              <a:rPr lang="fr-FR" sz="2000" dirty="0"/>
              <a:t>classe </a:t>
            </a:r>
            <a:r>
              <a:rPr lang="fr-FR" sz="2000" dirty="0" smtClean="0"/>
              <a:t>A, on </a:t>
            </a:r>
            <a:r>
              <a:rPr lang="fr-FR" sz="2000" dirty="0"/>
              <a:t>dispose de </a:t>
            </a:r>
            <a:r>
              <a:rPr lang="fr-FR" sz="2000" dirty="0" smtClean="0"/>
              <a:t>8 </a:t>
            </a:r>
            <a:r>
              <a:rPr lang="fr-FR" sz="2000" dirty="0"/>
              <a:t>bits pour identifier le réseau et de 24 bits pour identifier l’hôte. </a:t>
            </a:r>
            <a:r>
              <a:rPr lang="fr-FR" sz="2000" dirty="0" smtClean="0"/>
              <a:t>Le masque réseau est de : 255.0.0.0  ou en notation oblique : /8</a:t>
            </a:r>
          </a:p>
          <a:p>
            <a:pPr marL="342900" lvl="0" indent="-342900">
              <a:buFont typeface="Arial" panose="020B0604020202020204" pitchFamily="34" charset="0"/>
              <a:buChar char="•"/>
            </a:pPr>
            <a:endParaRPr lang="fr-FR" sz="2000" dirty="0"/>
          </a:p>
          <a:p>
            <a:pPr lvl="0"/>
            <a:r>
              <a:rPr lang="fr-FR" sz="2000" dirty="0" smtClean="0"/>
              <a:t>	10.10.10.1 </a:t>
            </a:r>
          </a:p>
          <a:p>
            <a:pPr lvl="0"/>
            <a:r>
              <a:rPr lang="fr-FR" sz="2000" dirty="0" smtClean="0"/>
              <a:t>	255.0. 0. 0</a:t>
            </a:r>
          </a:p>
          <a:p>
            <a:pPr lvl="0"/>
            <a:r>
              <a:rPr lang="fr-FR" sz="2000" dirty="0" smtClean="0"/>
              <a:t>	10.0.0.0</a:t>
            </a:r>
          </a:p>
          <a:p>
            <a:pPr marL="342900" lvl="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a:p>
          <a:p>
            <a:pPr marL="342900" lvl="0" indent="-342900">
              <a:buFont typeface="Arial" panose="020B0604020202020204" pitchFamily="34" charset="0"/>
              <a:buChar char="•"/>
            </a:pPr>
            <a:r>
              <a:rPr lang="fr-FR" sz="2000" dirty="0" smtClean="0"/>
              <a:t>Dans une adresse de </a:t>
            </a:r>
            <a:r>
              <a:rPr lang="fr-FR" sz="2000" dirty="0"/>
              <a:t>classe B.  </a:t>
            </a:r>
            <a:r>
              <a:rPr lang="fr-FR" sz="2000" dirty="0" smtClean="0"/>
              <a:t>Les 16 premiers bits identifient </a:t>
            </a:r>
            <a:r>
              <a:rPr lang="fr-FR" sz="2000" dirty="0"/>
              <a:t>le réseau et </a:t>
            </a:r>
            <a:r>
              <a:rPr lang="fr-FR" sz="2000" dirty="0" smtClean="0"/>
              <a:t> les 16 derniers bits identifient </a:t>
            </a:r>
            <a:r>
              <a:rPr lang="fr-FR" sz="2000" dirty="0"/>
              <a:t>la machine. </a:t>
            </a:r>
            <a:r>
              <a:rPr lang="fr-FR" sz="2000" dirty="0" smtClean="0"/>
              <a:t>Le masque réseau est de 255.255.0.0 ou en notation oblique : /16</a:t>
            </a:r>
            <a:endParaRPr lang="fr-FR" sz="2000" dirty="0"/>
          </a:p>
          <a:p>
            <a:r>
              <a:rPr lang="fr-FR" dirty="0"/>
              <a:t> </a:t>
            </a:r>
          </a:p>
          <a:p>
            <a:pPr marL="342900" indent="-342900">
              <a:buFont typeface="Arial" panose="020B0604020202020204" pitchFamily="34" charset="0"/>
              <a:buChar char="•"/>
            </a:pPr>
            <a:r>
              <a:rPr lang="fr-FR" sz="2000" dirty="0"/>
              <a:t>Dans une adresse de classe </a:t>
            </a:r>
            <a:r>
              <a:rPr lang="fr-FR" sz="2000" dirty="0" smtClean="0"/>
              <a:t>C. Les 24 premiers bits </a:t>
            </a:r>
            <a:r>
              <a:rPr lang="fr-FR" sz="2000" dirty="0"/>
              <a:t>pour </a:t>
            </a:r>
            <a:r>
              <a:rPr lang="fr-FR" sz="2000" dirty="0" smtClean="0"/>
              <a:t>identifient </a:t>
            </a:r>
            <a:r>
              <a:rPr lang="fr-FR" sz="2000" dirty="0"/>
              <a:t>le réseau et </a:t>
            </a:r>
            <a:r>
              <a:rPr lang="fr-FR" sz="2000" dirty="0" smtClean="0"/>
              <a:t> les 8 bits restants  identifient </a:t>
            </a:r>
            <a:r>
              <a:rPr lang="fr-FR" sz="2000" dirty="0"/>
              <a:t>la machine. Le masque réseau est de </a:t>
            </a:r>
            <a:r>
              <a:rPr lang="fr-FR" sz="2000" dirty="0" smtClean="0"/>
              <a:t>255.255.255.0 </a:t>
            </a:r>
            <a:r>
              <a:rPr lang="fr-FR" sz="2000" dirty="0"/>
              <a:t>ou en notation oblique : </a:t>
            </a:r>
            <a:r>
              <a:rPr lang="fr-FR" sz="2000" dirty="0" smtClean="0"/>
              <a:t>/24</a:t>
            </a:r>
            <a:endParaRPr lang="fr-FR" sz="2000" dirty="0"/>
          </a:p>
          <a:p>
            <a:endParaRPr lang="fr-FR" dirty="0"/>
          </a:p>
        </p:txBody>
      </p:sp>
      <p:cxnSp>
        <p:nvCxnSpPr>
          <p:cNvPr id="6" name="Connecteur droit 5"/>
          <p:cNvCxnSpPr/>
          <p:nvPr/>
        </p:nvCxnSpPr>
        <p:spPr>
          <a:xfrm>
            <a:off x="1453662" y="3235569"/>
            <a:ext cx="17936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1554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14. </a:t>
            </a:r>
            <a:r>
              <a:rPr lang="fr-FR" dirty="0"/>
              <a:t>Le service de nommage DNS (Domain Name Service)</a:t>
            </a:r>
          </a:p>
        </p:txBody>
      </p:sp>
      <p:sp>
        <p:nvSpPr>
          <p:cNvPr id="3" name="Espace réservé du contenu 2"/>
          <p:cNvSpPr>
            <a:spLocks noGrp="1"/>
          </p:cNvSpPr>
          <p:nvPr>
            <p:ph idx="1"/>
          </p:nvPr>
        </p:nvSpPr>
        <p:spPr>
          <a:xfrm>
            <a:off x="219634" y="2114550"/>
            <a:ext cx="11713285" cy="4411979"/>
          </a:xfrm>
        </p:spPr>
        <p:txBody>
          <a:bodyPr>
            <a:normAutofit fontScale="92500" lnSpcReduction="10000"/>
          </a:bodyPr>
          <a:lstStyle/>
          <a:p>
            <a:r>
              <a:rPr lang="fr-FR" dirty="0"/>
              <a:t>Lorsqu'un serveur de noms reçoit une demande, il vérifie si le nom appartient à l'un des sous domaines qu'il gère. Si c'est le cas, il traduit le nom en une adresse en fonction de sa base de données et renvoie la réponse au demandeur. </a:t>
            </a:r>
            <a:endParaRPr lang="fr-FR" dirty="0" smtClean="0"/>
          </a:p>
          <a:p>
            <a:r>
              <a:rPr lang="fr-FR" dirty="0" smtClean="0"/>
              <a:t>Sinon</a:t>
            </a:r>
            <a:r>
              <a:rPr lang="fr-FR" dirty="0"/>
              <a:t>, il s'adresse à un serveur de nom racine qui connaît le nom et l'adresse IP de chaque serveur de noms pour les domaines de second niveau. Ce serveur de nom racine lui renvoie alors l'adresse d'un serveur de noms à contacter, et ainsi de suite, par interrogations successives de serveurs de noms, il sera capable de fournir l'adresse demandée. </a:t>
            </a:r>
            <a:endParaRPr lang="fr-FR" dirty="0" smtClean="0"/>
          </a:p>
          <a:p>
            <a:r>
              <a:rPr lang="fr-FR" dirty="0" smtClean="0"/>
              <a:t>Pour </a:t>
            </a:r>
            <a:r>
              <a:rPr lang="fr-FR" dirty="0"/>
              <a:t>éviter de faire trop souvent de telles requêtes, tout serveur de noms stocke dans une mémoire cache les correspondances (numéro IP, nom de machine) de manière à pouvoir fournir la réponse immédiatement si une même demande lui parvient ultérieurement</a:t>
            </a:r>
          </a:p>
          <a:p>
            <a:endParaRPr lang="fr-FR" dirty="0"/>
          </a:p>
          <a:p>
            <a:endParaRPr lang="fr-FR" dirty="0"/>
          </a:p>
        </p:txBody>
      </p:sp>
    </p:spTree>
    <p:extLst>
      <p:ext uri="{BB962C8B-B14F-4D97-AF65-F5344CB8AC3E}">
        <p14:creationId xmlns:p14="http://schemas.microsoft.com/office/powerpoint/2010/main" val="224439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Les adresses IP particulières :</a:t>
            </a:r>
            <a:endParaRPr lang="fr-FR" dirty="0"/>
          </a:p>
        </p:txBody>
      </p:sp>
      <p:sp>
        <p:nvSpPr>
          <p:cNvPr id="4" name="Titre 1"/>
          <p:cNvSpPr txBox="1">
            <a:spLocks/>
          </p:cNvSpPr>
          <p:nvPr/>
        </p:nvSpPr>
        <p:spPr>
          <a:xfrm>
            <a:off x="838200" y="1559860"/>
            <a:ext cx="10515600" cy="12067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dirty="0"/>
              <a:t>Les adresses de réseaux sont affectées par un organisme international à but non lucratif : ICANN (Internet Corporation for </a:t>
            </a:r>
            <a:r>
              <a:rPr lang="fr-FR" sz="2800" dirty="0" err="1"/>
              <a:t>Assigned</a:t>
            </a:r>
            <a:r>
              <a:rPr lang="fr-FR" sz="2800" dirty="0"/>
              <a:t> </a:t>
            </a:r>
            <a:r>
              <a:rPr lang="fr-FR" sz="2800" dirty="0" err="1"/>
              <a:t>Names</a:t>
            </a:r>
            <a:r>
              <a:rPr lang="fr-FR" sz="2800" dirty="0"/>
              <a:t> and </a:t>
            </a:r>
            <a:r>
              <a:rPr lang="fr-FR" sz="2800" dirty="0" err="1"/>
              <a:t>Numbers</a:t>
            </a:r>
            <a:r>
              <a:rPr lang="fr-FR" sz="2800" dirty="0"/>
              <a:t>). </a:t>
            </a:r>
          </a:p>
        </p:txBody>
      </p:sp>
      <p:sp>
        <p:nvSpPr>
          <p:cNvPr id="5" name="Titre 1"/>
          <p:cNvSpPr txBox="1">
            <a:spLocks/>
          </p:cNvSpPr>
          <p:nvPr/>
        </p:nvSpPr>
        <p:spPr>
          <a:xfrm>
            <a:off x="838200" y="2989357"/>
            <a:ext cx="10515600" cy="298941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0" indent="-457200">
              <a:buFont typeface="Arial" panose="020B0604020202020204" pitchFamily="34" charset="0"/>
              <a:buChar char="•"/>
            </a:pPr>
            <a:r>
              <a:rPr lang="fr-FR" sz="3200" dirty="0"/>
              <a:t>&lt;id. de réseau nul&gt;.&lt;id. de machine&gt; est utilisée pour désigner une machine sur son réseau lors d'un boot (processus d’amorçage</a:t>
            </a:r>
            <a:r>
              <a:rPr lang="fr-FR" sz="3200" dirty="0" smtClean="0"/>
              <a:t>).</a:t>
            </a:r>
          </a:p>
          <a:p>
            <a:pPr lvl="0"/>
            <a:r>
              <a:rPr lang="fr-FR" sz="3200" dirty="0"/>
              <a:t>	</a:t>
            </a:r>
            <a:r>
              <a:rPr lang="fr-FR" sz="3200" dirty="0" smtClean="0"/>
              <a:t>						0.0.0.1 /8</a:t>
            </a:r>
            <a:endParaRPr lang="fr-FR" sz="3200" dirty="0"/>
          </a:p>
          <a:p>
            <a:r>
              <a:rPr lang="fr-FR" sz="3200" dirty="0"/>
              <a:t> </a:t>
            </a:r>
          </a:p>
          <a:p>
            <a:pPr marL="457200" lvl="0" indent="-457200">
              <a:buFont typeface="Arial" panose="020B0604020202020204" pitchFamily="34" charset="0"/>
              <a:buChar char="•"/>
            </a:pPr>
            <a:r>
              <a:rPr lang="fr-FR" sz="3200" dirty="0"/>
              <a:t>&lt;id. de réseau&gt;.&lt;id. de machine nul&gt; n'est jamais affectée à une machine car elle permet de désigner le réseau lui-même</a:t>
            </a:r>
            <a:r>
              <a:rPr lang="fr-FR" sz="3200" dirty="0" smtClean="0"/>
              <a:t>.</a:t>
            </a:r>
          </a:p>
          <a:p>
            <a:pPr lvl="0"/>
            <a:r>
              <a:rPr lang="fr-FR" sz="3200" dirty="0"/>
              <a:t>	</a:t>
            </a:r>
            <a:r>
              <a:rPr lang="fr-FR" sz="3200" dirty="0" smtClean="0"/>
              <a:t>						10.0.0.0 /8</a:t>
            </a:r>
            <a:endParaRPr lang="fr-FR" sz="3200" dirty="0"/>
          </a:p>
        </p:txBody>
      </p:sp>
    </p:spTree>
    <p:extLst>
      <p:ext uri="{BB962C8B-B14F-4D97-AF65-F5344CB8AC3E}">
        <p14:creationId xmlns:p14="http://schemas.microsoft.com/office/powerpoint/2010/main" val="3835777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301"/>
            <a:ext cx="10515600" cy="1325563"/>
          </a:xfrm>
        </p:spPr>
        <p:txBody>
          <a:bodyPr/>
          <a:lstStyle/>
          <a:p>
            <a:r>
              <a:rPr lang="fr-FR" dirty="0" smtClean="0"/>
              <a:t>4.  Les adresses IP particulières :</a:t>
            </a:r>
            <a:endParaRPr lang="fr-FR" dirty="0"/>
          </a:p>
        </p:txBody>
      </p:sp>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a:buFont typeface="Arial" panose="020B0604020202020204" pitchFamily="34" charset="0"/>
              <a:buChar char="•"/>
            </a:pPr>
            <a:r>
              <a:rPr lang="fr-FR" sz="4000" dirty="0"/>
              <a:t>&lt;id. de réseau&gt;.&lt;id. de machine avec tous ses bits à 1&gt; est une adresse de diffusion ou de </a:t>
            </a:r>
            <a:r>
              <a:rPr lang="fr-FR" sz="4000" dirty="0" smtClean="0"/>
              <a:t>broadcast. </a:t>
            </a:r>
            <a:r>
              <a:rPr lang="fr-FR" sz="4000" dirty="0"/>
              <a:t>Un datagramme adressé à cette adresse sera ainsi envoyé à toutes les machines du réseau</a:t>
            </a:r>
            <a:r>
              <a:rPr lang="fr-FR" sz="4000" dirty="0" smtClean="0"/>
              <a:t>.</a:t>
            </a:r>
          </a:p>
          <a:p>
            <a:pPr marL="571500" lvl="0" indent="-571500">
              <a:buFont typeface="Arial" panose="020B0604020202020204" pitchFamily="34" charset="0"/>
              <a:buChar char="•"/>
            </a:pPr>
            <a:endParaRPr lang="fr-FR" sz="4000" dirty="0"/>
          </a:p>
          <a:p>
            <a:pPr lvl="0"/>
            <a:r>
              <a:rPr lang="fr-FR" sz="4000" dirty="0" smtClean="0"/>
              <a:t>	</a:t>
            </a:r>
            <a:r>
              <a:rPr lang="fr-FR" sz="4000" dirty="0" err="1" smtClean="0"/>
              <a:t>Eg</a:t>
            </a:r>
            <a:r>
              <a:rPr lang="fr-FR" sz="4000" dirty="0" smtClean="0"/>
              <a:t> : le réseau 10.0.0.0/8 , l’adresse de diffusion est : 		10.255.255.255</a:t>
            </a:r>
            <a:endParaRPr lang="fr-FR" sz="4000" dirty="0"/>
          </a:p>
          <a:p>
            <a:r>
              <a:rPr lang="fr-FR" sz="4000" dirty="0"/>
              <a:t> </a:t>
            </a:r>
          </a:p>
          <a:p>
            <a:pPr marL="571500" lvl="0" indent="-571500">
              <a:buFont typeface="Arial" panose="020B0604020202020204" pitchFamily="34" charset="0"/>
              <a:buChar char="•"/>
            </a:pPr>
            <a:r>
              <a:rPr lang="fr-FR" sz="4000" dirty="0"/>
              <a:t>255.255.255.255 est une adresse de diffusion locale, car elle désigne toutes les machines du réseau auquel appartient l'ordinateur qui utilise cette adresse. L'avantage par rapport à l'adresse précédente est que l'émetteur n'est pas obligé de connaître l'adresse du réseau auquel il appartient.</a:t>
            </a:r>
          </a:p>
          <a:p>
            <a:r>
              <a:rPr lang="fr-FR" sz="4000" dirty="0"/>
              <a:t> </a:t>
            </a:r>
          </a:p>
          <a:p>
            <a:pPr lvl="0"/>
            <a:endParaRPr lang="fr-FR" sz="3200" dirty="0"/>
          </a:p>
        </p:txBody>
      </p:sp>
    </p:spTree>
    <p:extLst>
      <p:ext uri="{BB962C8B-B14F-4D97-AF65-F5344CB8AC3E}">
        <p14:creationId xmlns:p14="http://schemas.microsoft.com/office/powerpoint/2010/main" val="320598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301"/>
            <a:ext cx="10515600" cy="1325563"/>
          </a:xfrm>
        </p:spPr>
        <p:txBody>
          <a:bodyPr/>
          <a:lstStyle/>
          <a:p>
            <a:r>
              <a:rPr lang="fr-FR" dirty="0" smtClean="0"/>
              <a:t>4.  Les adresses IP particulières :</a:t>
            </a:r>
            <a:endParaRPr lang="fr-FR" dirty="0"/>
          </a:p>
        </p:txBody>
      </p:sp>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a:buFont typeface="Arial" panose="020B0604020202020204" pitchFamily="34" charset="0"/>
              <a:buChar char="•"/>
            </a:pPr>
            <a:r>
              <a:rPr lang="fr-FR" sz="4000" dirty="0"/>
              <a:t>127.0.0.1 est une adresse de bouclage (</a:t>
            </a:r>
            <a:r>
              <a:rPr lang="fr-FR" sz="4000" dirty="0" err="1"/>
              <a:t>loopback</a:t>
            </a:r>
            <a:r>
              <a:rPr lang="fr-FR" sz="4000" dirty="0"/>
              <a:t>) qui est utilisée pour permettre les communications interprocessus sur un même ordinateur ou réaliser des tests de logiciels.</a:t>
            </a:r>
          </a:p>
          <a:p>
            <a:r>
              <a:rPr lang="fr-FR" sz="4000" dirty="0"/>
              <a:t> </a:t>
            </a:r>
          </a:p>
          <a:p>
            <a:pPr marL="571500" lvl="0" indent="-571500">
              <a:buFont typeface="Arial" panose="020B0604020202020204" pitchFamily="34" charset="0"/>
              <a:buChar char="•"/>
            </a:pPr>
            <a:r>
              <a:rPr lang="fr-FR" sz="4000" dirty="0"/>
              <a:t>Les adresses de classe A de 10.0.0.0 à 10.255.255.255, de classe B de 172.16.0.0 à 172.31.255.255 et de classe C de 192.168.0.0 à 192.168.255.255 sont réservées à la constitution de réseaux privés autrement appelés </a:t>
            </a:r>
            <a:r>
              <a:rPr lang="fr-FR" sz="4000" b="1" dirty="0"/>
              <a:t>intranet</a:t>
            </a:r>
            <a:r>
              <a:rPr lang="fr-FR" sz="4000" dirty="0"/>
              <a:t>.</a:t>
            </a:r>
          </a:p>
          <a:p>
            <a:r>
              <a:rPr lang="fr-FR" sz="4000" dirty="0"/>
              <a:t> </a:t>
            </a:r>
          </a:p>
          <a:p>
            <a:pPr lvl="0"/>
            <a:endParaRPr lang="fr-FR" sz="3200" dirty="0"/>
          </a:p>
        </p:txBody>
      </p:sp>
    </p:spTree>
    <p:extLst>
      <p:ext uri="{BB962C8B-B14F-4D97-AF65-F5344CB8AC3E}">
        <p14:creationId xmlns:p14="http://schemas.microsoft.com/office/powerpoint/2010/main" val="88933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301"/>
            <a:ext cx="10515600" cy="1325563"/>
          </a:xfrm>
        </p:spPr>
        <p:txBody>
          <a:bodyPr/>
          <a:lstStyle/>
          <a:p>
            <a:r>
              <a:rPr lang="fr-FR" dirty="0"/>
              <a:t>5</a:t>
            </a:r>
            <a:r>
              <a:rPr lang="fr-FR" dirty="0" smtClean="0"/>
              <a:t>.  Les sous-réseaux:</a:t>
            </a:r>
            <a:endParaRPr lang="fr-FR" dirty="0"/>
          </a:p>
        </p:txBody>
      </p:sp>
      <p:sp>
        <p:nvSpPr>
          <p:cNvPr id="5" name="Titre 1"/>
          <p:cNvSpPr txBox="1">
            <a:spLocks/>
          </p:cNvSpPr>
          <p:nvPr/>
        </p:nvSpPr>
        <p:spPr>
          <a:xfrm>
            <a:off x="838200" y="1301262"/>
            <a:ext cx="10515600" cy="5322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 </a:t>
            </a:r>
          </a:p>
          <a:p>
            <a:pPr lvl="0"/>
            <a:endParaRPr lang="fr-FR" sz="3200" dirty="0"/>
          </a:p>
        </p:txBody>
      </p:sp>
      <p:sp>
        <p:nvSpPr>
          <p:cNvPr id="3" name="ZoneTexte 2"/>
          <p:cNvSpPr txBox="1"/>
          <p:nvPr/>
        </p:nvSpPr>
        <p:spPr>
          <a:xfrm>
            <a:off x="386861" y="1146244"/>
            <a:ext cx="11418277" cy="5632311"/>
          </a:xfrm>
          <a:prstGeom prst="rect">
            <a:avLst/>
          </a:prstGeom>
          <a:noFill/>
        </p:spPr>
        <p:txBody>
          <a:bodyPr wrap="square" rtlCol="0">
            <a:spAutoFit/>
          </a:bodyPr>
          <a:lstStyle/>
          <a:p>
            <a:r>
              <a:rPr lang="fr-FR" sz="2400" dirty="0"/>
              <a:t>Le système des adresses IP permet également la définition d'adresses de sous-réseaux en découpant la partie réservée à l'adresse des machines sur un réseau en deux parties dont la première sera un identificateur de sous-réseau. Ainsi, un seul réseau de classe B, sur lequel on pourrait nommer 65 534 machines pourra être décomposé en </a:t>
            </a:r>
            <a:r>
              <a:rPr lang="fr-FR" sz="2400" dirty="0" smtClean="0">
                <a:solidFill>
                  <a:srgbClr val="FF0000"/>
                </a:solidFill>
              </a:rPr>
              <a:t>256</a:t>
            </a:r>
            <a:r>
              <a:rPr lang="fr-FR" sz="2400" dirty="0" smtClean="0"/>
              <a:t> </a:t>
            </a:r>
            <a:r>
              <a:rPr lang="fr-FR" sz="2400" dirty="0"/>
              <a:t>sous-réseaux de 254 machines, de la manière décrite ci-dessous :</a:t>
            </a:r>
          </a:p>
          <a:p>
            <a:r>
              <a:rPr lang="fr-FR" sz="2400" dirty="0"/>
              <a:t> </a:t>
            </a:r>
          </a:p>
          <a:p>
            <a:r>
              <a:rPr lang="fr-FR" sz="2400" b="1" dirty="0"/>
              <a:t>&lt;id. de réseau sur 16 bits&gt;.&lt;id. de sous-réseau sur 8 bits&gt;.&lt;id. de machine sur 8 bits</a:t>
            </a:r>
            <a:r>
              <a:rPr lang="fr-FR" sz="2400" b="1" dirty="0" smtClean="0"/>
              <a:t>&gt;</a:t>
            </a:r>
          </a:p>
          <a:p>
            <a:endParaRPr lang="fr-FR" sz="2400" b="1" dirty="0"/>
          </a:p>
          <a:p>
            <a:endParaRPr lang="fr-FR" sz="2400" b="1" dirty="0" smtClean="0"/>
          </a:p>
          <a:p>
            <a:r>
              <a:rPr lang="fr-FR" sz="2400" dirty="0"/>
              <a:t>L'administrateur d'un réseau peut décider de découper où il veut la zone des identificateurs de machines, ce découpage facilite le travail des routeurs. On peut également adopter le même principe pour un réseau de classe C. Cette technique a pour effet de provoquer un routage hiérarchique.</a:t>
            </a:r>
          </a:p>
          <a:p>
            <a:endParaRPr lang="fr-FR" sz="2400" dirty="0"/>
          </a:p>
          <a:p>
            <a:endParaRPr lang="fr-FR" sz="2400" dirty="0"/>
          </a:p>
        </p:txBody>
      </p:sp>
    </p:spTree>
    <p:extLst>
      <p:ext uri="{BB962C8B-B14F-4D97-AF65-F5344CB8AC3E}">
        <p14:creationId xmlns:p14="http://schemas.microsoft.com/office/powerpoint/2010/main" val="2017822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4014</TotalTime>
  <Words>2797</Words>
  <Application>Microsoft Office PowerPoint</Application>
  <PresentationFormat>Grand écran</PresentationFormat>
  <Paragraphs>439</Paragraphs>
  <Slides>50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50</vt:i4>
      </vt:variant>
    </vt:vector>
  </HeadingPairs>
  <TitlesOfParts>
    <vt:vector size="56" baseType="lpstr">
      <vt:lpstr>AHAKOP+TimesNewRoman</vt:lpstr>
      <vt:lpstr>Arial</vt:lpstr>
      <vt:lpstr>Calibri</vt:lpstr>
      <vt:lpstr>Calibri Light</vt:lpstr>
      <vt:lpstr>Times New Roman</vt:lpstr>
      <vt:lpstr>Thème Office</vt:lpstr>
      <vt:lpstr>CHPITRE 4</vt:lpstr>
      <vt:lpstr>1. La pile TCP/IP: Transport Control Protocol / Internet Protocol</vt:lpstr>
      <vt:lpstr>2. Adressage IP</vt:lpstr>
      <vt:lpstr>3. Classe d’adresse IP</vt:lpstr>
      <vt:lpstr>3. Classe d’adresse IP et masque réseau</vt:lpstr>
      <vt:lpstr>4.  Les adresses IP particulières :</vt:lpstr>
      <vt:lpstr>4.  Les adresses IP particulières :</vt:lpstr>
      <vt:lpstr>4.  Les adresses IP particulières :</vt:lpstr>
      <vt:lpstr>5.  Les sous-réseaux:</vt:lpstr>
      <vt:lpstr>5.  Les sous-réseaux:</vt:lpstr>
      <vt:lpstr>6. A quois sert Le masque de sous réseau (subnet netmask) ? </vt:lpstr>
      <vt:lpstr>6. A quois sert Le masque de sous réseau (subnet netmask) ? </vt:lpstr>
      <vt:lpstr>7. masque de sous réseau (notation oblique /)  </vt:lpstr>
      <vt:lpstr>8. Comment bien choisir son masque ? </vt:lpstr>
      <vt:lpstr>8. Comment bien choisir son masque ? </vt:lpstr>
      <vt:lpstr>Exercice1/ Série 4</vt:lpstr>
      <vt:lpstr>Exercice1/ Série 4</vt:lpstr>
      <vt:lpstr>Présentation PowerPoint</vt:lpstr>
      <vt:lpstr>Exercice2/ Série 4</vt:lpstr>
      <vt:lpstr>9. Le protocole IP (Internet Protocol, RFC 791)</vt:lpstr>
      <vt:lpstr>9. Le protocole IP (Internet Protocol, RFC 791)</vt:lpstr>
      <vt:lpstr>10. Le Datagramme IP</vt:lpstr>
      <vt:lpstr>Présentation PowerPoint</vt:lpstr>
      <vt:lpstr>10. Le Datagramme IP</vt:lpstr>
      <vt:lpstr>10. Le Datagramme IP</vt:lpstr>
      <vt:lpstr>10. Le Datagramme IP</vt:lpstr>
      <vt:lpstr>Présentation PowerPoint</vt:lpstr>
      <vt:lpstr>10. Le Datagramme IP</vt:lpstr>
      <vt:lpstr>10. Le Datagramme IP</vt:lpstr>
      <vt:lpstr>11. La fragmentation des datagrammes IP</vt:lpstr>
      <vt:lpstr>11. La fragmentation des datagrammes IP</vt:lpstr>
      <vt:lpstr>11. La fragmentation des datagrammes IP</vt:lpstr>
      <vt:lpstr>11. La fragmentation des datagrammes IP</vt:lpstr>
      <vt:lpstr>11. La fragmentation des datagrammes IP</vt:lpstr>
      <vt:lpstr>Exercice 4</vt:lpstr>
      <vt:lpstr>Exercice 4</vt:lpstr>
      <vt:lpstr>Exercice 4</vt:lpstr>
      <vt:lpstr>12. Le routage IP</vt:lpstr>
      <vt:lpstr>12. Le routage IP</vt:lpstr>
      <vt:lpstr>Présentation PowerPoint</vt:lpstr>
      <vt:lpstr>Exercice 5</vt:lpstr>
      <vt:lpstr>Exercice 5</vt:lpstr>
      <vt:lpstr>Exo5 Q3</vt:lpstr>
      <vt:lpstr>13. Le Protocole ARP (Address Resolution Protocol) RFC 826</vt:lpstr>
      <vt:lpstr>13. Le Protocole ARP (Address Resolution Protocol) RFC 826</vt:lpstr>
      <vt:lpstr>14. Le service de nommage DNS (Domain Name Service)</vt:lpstr>
      <vt:lpstr>Présentation PowerPoint</vt:lpstr>
      <vt:lpstr>Présentation PowerPoint</vt:lpstr>
      <vt:lpstr>EXO7:</vt:lpstr>
      <vt:lpstr>14. Le service de nommage DNS (Domain Name Service)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CHPITRE 1(couche 1 - OSI : Physique)</dc:title>
  <dc:creator>user</dc:creator>
  <cp:lastModifiedBy>user</cp:lastModifiedBy>
  <cp:revision>153</cp:revision>
  <dcterms:created xsi:type="dcterms:W3CDTF">2020-12-24T17:35:22Z</dcterms:created>
  <dcterms:modified xsi:type="dcterms:W3CDTF">2021-02-17T12:06:11Z</dcterms:modified>
</cp:coreProperties>
</file>