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51183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71680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03639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20038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35750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FC44CDB-9A21-4E88-8BDB-B447A25B5913}"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42740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FC44CDB-9A21-4E88-8BDB-B447A25B5913}" type="datetimeFigureOut">
              <a:rPr lang="fr-FR" smtClean="0"/>
              <a:t>07/11/2021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1038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C44CDB-9A21-4E88-8BDB-B447A25B5913}" type="datetimeFigureOut">
              <a:rPr lang="fr-FR" smtClean="0"/>
              <a:t>07/11/2021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23464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C44CDB-9A21-4E88-8BDB-B447A25B5913}" type="datetimeFigureOut">
              <a:rPr lang="fr-FR" smtClean="0"/>
              <a:t>07/11/2021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34065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158266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FC44CDB-9A21-4E88-8BDB-B447A25B5913}" type="datetimeFigureOut">
              <a:rPr lang="fr-FR" smtClean="0"/>
              <a:t>07/11/2021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D0B12A-D4BF-4DA7-96FD-FB44697C51A8}" type="slidenum">
              <a:rPr lang="fr-FR" smtClean="0"/>
              <a:t>‹N°›</a:t>
            </a:fld>
            <a:endParaRPr lang="fr-FR"/>
          </a:p>
        </p:txBody>
      </p:sp>
    </p:spTree>
    <p:extLst>
      <p:ext uri="{BB962C8B-B14F-4D97-AF65-F5344CB8AC3E}">
        <p14:creationId xmlns:p14="http://schemas.microsoft.com/office/powerpoint/2010/main" val="270126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44CDB-9A21-4E88-8BDB-B447A25B5913}" type="datetimeFigureOut">
              <a:rPr lang="fr-FR" smtClean="0"/>
              <a:t>07/11/2021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0B12A-D4BF-4DA7-96FD-FB44697C51A8}" type="slidenum">
              <a:rPr lang="fr-FR" smtClean="0"/>
              <a:t>‹N°›</a:t>
            </a:fld>
            <a:endParaRPr lang="fr-FR"/>
          </a:p>
        </p:txBody>
      </p:sp>
    </p:spTree>
    <p:extLst>
      <p:ext uri="{BB962C8B-B14F-4D97-AF65-F5344CB8AC3E}">
        <p14:creationId xmlns:p14="http://schemas.microsoft.com/office/powerpoint/2010/main" val="378199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image.slidesharecdn.com/01-transmission-de-donnees-120820070003-phpapp01/95/rseaux-de-transmission-des-donnes-14-728.jpg?cb=1345723508"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CHPITRE 1</a:t>
            </a:r>
            <a:r>
              <a:rPr lang="fr-FR" sz="1600" dirty="0" smtClean="0"/>
              <a:t>(couche 1 - OSI : Physique)</a:t>
            </a:r>
            <a:endParaRPr lang="fr-FR" dirty="0"/>
          </a:p>
        </p:txBody>
      </p:sp>
      <p:sp>
        <p:nvSpPr>
          <p:cNvPr id="3" name="Sous-titre 2"/>
          <p:cNvSpPr>
            <a:spLocks noGrp="1"/>
          </p:cNvSpPr>
          <p:nvPr>
            <p:ph type="subTitle" idx="1"/>
          </p:nvPr>
        </p:nvSpPr>
        <p:spPr/>
        <p:txBody>
          <a:bodyPr/>
          <a:lstStyle/>
          <a:p>
            <a:r>
              <a:rPr lang="fr-FR" dirty="0"/>
              <a:t>Transmission de données</a:t>
            </a:r>
          </a:p>
        </p:txBody>
      </p:sp>
    </p:spTree>
    <p:extLst>
      <p:ext uri="{BB962C8B-B14F-4D97-AF65-F5344CB8AC3E}">
        <p14:creationId xmlns:p14="http://schemas.microsoft.com/office/powerpoint/2010/main" val="7898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Caractéristiques d’une transmission:</a:t>
            </a:r>
            <a:endParaRPr lang="fr-FR" dirty="0"/>
          </a:p>
        </p:txBody>
      </p:sp>
      <p:pic>
        <p:nvPicPr>
          <p:cNvPr id="1025" name="Picture 1" descr="Représentation électrique des données (1/2)                                     Amplitude (V)                             ..."/>
          <p:cNvPicPr>
            <a:picLocks noChangeAspect="1" noChangeArrowheads="1"/>
          </p:cNvPicPr>
          <p:nvPr/>
        </p:nvPicPr>
        <p:blipFill>
          <a:blip r:embed="rId2" r:link="rId3">
            <a:extLst>
              <a:ext uri="{28A0092B-C50C-407E-A947-70E740481C1C}">
                <a14:useLocalDpi xmlns:a14="http://schemas.microsoft.com/office/drawing/2010/main" val="0"/>
              </a:ext>
            </a:extLst>
          </a:blip>
          <a:srcRect l="24855" t="16580" r="9518" b="51036"/>
          <a:stretch>
            <a:fillRect/>
          </a:stretch>
        </p:blipFill>
        <p:spPr bwMode="auto">
          <a:xfrm>
            <a:off x="5840689" y="3826933"/>
            <a:ext cx="5513112" cy="2251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Espace réservé du contenu 7"/>
          <p:cNvSpPr>
            <a:spLocks noGrp="1"/>
          </p:cNvSpPr>
          <p:nvPr>
            <p:ph idx="1"/>
          </p:nvPr>
        </p:nvSpPr>
        <p:spPr>
          <a:xfrm>
            <a:off x="838200" y="1825625"/>
            <a:ext cx="10515600" cy="3017308"/>
          </a:xfrm>
        </p:spPr>
        <p:txBody>
          <a:bodyPr>
            <a:normAutofit lnSpcReduction="10000"/>
          </a:bodyPr>
          <a:lstStyle/>
          <a:p>
            <a:pPr marL="0" indent="0" eaLnBrk="0" fontAlgn="base" hangingPunct="0">
              <a:lnSpc>
                <a:spcPct val="100000"/>
              </a:lnSpc>
              <a:spcBef>
                <a:spcPct val="0"/>
              </a:spcBef>
              <a:spcAft>
                <a:spcPct val="0"/>
              </a:spcAft>
              <a:buNone/>
            </a:pPr>
            <a:r>
              <a:rPr lang="fr-FR" b="1" dirty="0" smtClean="0">
                <a:solidFill>
                  <a:srgbClr val="FF0000"/>
                </a:solidFill>
              </a:rPr>
              <a:t>5.1 La valence, notée </a:t>
            </a:r>
            <a:r>
              <a:rPr lang="fr-FR" b="1" dirty="0">
                <a:solidFill>
                  <a:srgbClr val="FF0000"/>
                </a:solidFill>
              </a:rPr>
              <a:t>: </a:t>
            </a:r>
            <a:r>
              <a:rPr lang="fr-FR" b="1" dirty="0" smtClean="0">
                <a:solidFill>
                  <a:srgbClr val="FF0000"/>
                </a:solidFill>
              </a:rPr>
              <a:t>V</a:t>
            </a:r>
            <a:endParaRPr lang="fr-FR" dirty="0">
              <a:solidFill>
                <a:srgbClr val="FF0000"/>
              </a:solidFill>
            </a:endParaRPr>
          </a:p>
          <a:p>
            <a:pPr marL="0" lvl="0" indent="0" eaLnBrk="0" fontAlgn="base" hangingPunct="0">
              <a:lnSpc>
                <a:spcPct val="100000"/>
              </a:lnSpc>
              <a:spcBef>
                <a:spcPct val="0"/>
              </a:spcBef>
              <a:spcAft>
                <a:spcPct val="0"/>
              </a:spcAft>
              <a:buNone/>
            </a:pPr>
            <a:endParaRPr lang="fr-FR" altLang="fr-FR" dirty="0" smtClean="0">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None/>
            </a:pPr>
            <a:r>
              <a:rPr lang="fr-FR" altLang="fr-FR" dirty="0" smtClean="0">
                <a:latin typeface="Arial" panose="020B0604020202020204" pitchFamily="34" charset="0"/>
                <a:ea typeface="Times New Roman" panose="02020603050405020304" pitchFamily="18" charset="0"/>
              </a:rPr>
              <a:t>La </a:t>
            </a:r>
            <a:r>
              <a:rPr lang="fr-FR" altLang="fr-FR" dirty="0">
                <a:latin typeface="Arial" panose="020B0604020202020204" pitchFamily="34" charset="0"/>
                <a:ea typeface="Times New Roman" panose="02020603050405020304" pitchFamily="18" charset="0"/>
              </a:rPr>
              <a:t>valence V d’un signal </a:t>
            </a:r>
            <a:r>
              <a:rPr lang="fr-FR" altLang="fr-FR" b="1" u="sng" dirty="0">
                <a:latin typeface="Arial" panose="020B0604020202020204" pitchFamily="34" charset="0"/>
                <a:ea typeface="Times New Roman" panose="02020603050405020304" pitchFamily="18" charset="0"/>
              </a:rPr>
              <a:t>est le nombre d’états électrique </a:t>
            </a:r>
            <a:r>
              <a:rPr lang="fr-FR" altLang="fr-FR" dirty="0">
                <a:latin typeface="Arial" panose="020B0604020202020204" pitchFamily="34" charset="0"/>
                <a:ea typeface="Times New Roman" panose="02020603050405020304" pitchFamily="18" charset="0"/>
              </a:rPr>
              <a:t>que peut prendre ce signal. </a:t>
            </a:r>
            <a:endParaRPr lang="fr-FR" altLang="fr-FR" sz="2400" dirty="0">
              <a:latin typeface="Arial" panose="020B0604020202020204" pitchFamily="34" charset="0"/>
            </a:endParaRPr>
          </a:p>
          <a:p>
            <a:pPr marL="0" lvl="0" indent="0" eaLnBrk="0" fontAlgn="base" hangingPunct="0">
              <a:lnSpc>
                <a:spcPct val="100000"/>
              </a:lnSpc>
              <a:spcBef>
                <a:spcPct val="0"/>
              </a:spcBef>
              <a:spcAft>
                <a:spcPct val="0"/>
              </a:spcAft>
              <a:buNone/>
            </a:pPr>
            <a:r>
              <a:rPr lang="fr-FR" altLang="fr-FR" dirty="0">
                <a:latin typeface="Arial" panose="020B0604020202020204" pitchFamily="34" charset="0"/>
                <a:ea typeface="Times New Roman" panose="02020603050405020304" pitchFamily="18" charset="0"/>
              </a:rPr>
              <a:t>Dans le cas ou V est égale à 2, on a deux </a:t>
            </a:r>
            <a:r>
              <a:rPr lang="fr-FR" altLang="fr-FR" dirty="0" smtClean="0">
                <a:latin typeface="Arial" panose="020B0604020202020204" pitchFamily="34" charset="0"/>
                <a:ea typeface="Times New Roman" panose="02020603050405020304" pitchFamily="18" charset="0"/>
              </a:rPr>
              <a:t>états (signal bivalent)</a:t>
            </a:r>
            <a:r>
              <a:rPr lang="fr-FR" altLang="fr-FR" dirty="0">
                <a:latin typeface="Arial" panose="020B0604020202020204" pitchFamily="34" charset="0"/>
                <a:ea typeface="Times New Roman" panose="02020603050405020304" pitchFamily="18" charset="0"/>
              </a:rPr>
              <a:t> : </a:t>
            </a:r>
            <a:endParaRPr lang="fr-FR" altLang="fr-FR" sz="2400" dirty="0">
              <a:latin typeface="Arial" panose="020B0604020202020204" pitchFamily="34" charset="0"/>
            </a:endParaRPr>
          </a:p>
          <a:p>
            <a:pPr marL="0" lvl="0" indent="0" eaLnBrk="0" fontAlgn="base" hangingPunct="0">
              <a:lnSpc>
                <a:spcPct val="100000"/>
              </a:lnSpc>
              <a:spcBef>
                <a:spcPct val="0"/>
              </a:spcBef>
              <a:spcAft>
                <a:spcPct val="0"/>
              </a:spcAft>
              <a:buNone/>
            </a:pPr>
            <a:r>
              <a:rPr lang="fr-FR" altLang="fr-FR" dirty="0" smtClean="0">
                <a:latin typeface="Arial" panose="020B0604020202020204" pitchFamily="34" charset="0"/>
                <a:ea typeface="Times New Roman" panose="02020603050405020304" pitchFamily="18" charset="0"/>
              </a:rPr>
              <a:t>bit </a:t>
            </a:r>
            <a:r>
              <a:rPr lang="fr-FR" altLang="fr-FR" dirty="0">
                <a:latin typeface="Arial" panose="020B0604020202020204" pitchFamily="34" charset="0"/>
                <a:ea typeface="Times New Roman" panose="02020603050405020304" pitchFamily="18" charset="0"/>
              </a:rPr>
              <a:t>0   ------------------------    0 volt</a:t>
            </a:r>
            <a:endParaRPr lang="fr-FR" altLang="fr-FR" sz="2400" dirty="0">
              <a:latin typeface="Arial" panose="020B0604020202020204" pitchFamily="34" charset="0"/>
            </a:endParaRPr>
          </a:p>
          <a:p>
            <a:pPr marL="0" lvl="0" indent="0" eaLnBrk="0" fontAlgn="base" hangingPunct="0">
              <a:lnSpc>
                <a:spcPct val="100000"/>
              </a:lnSpc>
              <a:spcBef>
                <a:spcPct val="0"/>
              </a:spcBef>
              <a:spcAft>
                <a:spcPct val="0"/>
              </a:spcAft>
              <a:buNone/>
            </a:pPr>
            <a:r>
              <a:rPr lang="fr-FR" altLang="fr-FR" dirty="0" smtClean="0">
                <a:latin typeface="Arial" panose="020B0604020202020204" pitchFamily="34" charset="0"/>
                <a:ea typeface="Times New Roman" panose="02020603050405020304" pitchFamily="18" charset="0"/>
              </a:rPr>
              <a:t>bit </a:t>
            </a:r>
            <a:r>
              <a:rPr lang="fr-FR" altLang="fr-FR" dirty="0">
                <a:latin typeface="Arial" panose="020B0604020202020204" pitchFamily="34" charset="0"/>
                <a:ea typeface="Times New Roman" panose="02020603050405020304" pitchFamily="18" charset="0"/>
              </a:rPr>
              <a:t>1 --------------------------   v volt</a:t>
            </a: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98683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Caractéristiques d’une transmission:</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Espace réservé du contenu 7"/>
          <p:cNvSpPr>
            <a:spLocks noGrp="1"/>
          </p:cNvSpPr>
          <p:nvPr>
            <p:ph idx="1"/>
          </p:nvPr>
        </p:nvSpPr>
        <p:spPr>
          <a:xfrm>
            <a:off x="838200" y="1825624"/>
            <a:ext cx="10515600" cy="4834819"/>
          </a:xfrm>
        </p:spPr>
        <p:txBody>
          <a:bodyPr>
            <a:normAutofit fontScale="92500" lnSpcReduction="20000"/>
          </a:bodyPr>
          <a:lstStyle/>
          <a:p>
            <a:pPr marL="0" indent="0" eaLnBrk="0" fontAlgn="base" hangingPunct="0">
              <a:lnSpc>
                <a:spcPct val="100000"/>
              </a:lnSpc>
              <a:spcBef>
                <a:spcPct val="0"/>
              </a:spcBef>
              <a:spcAft>
                <a:spcPct val="0"/>
              </a:spcAft>
              <a:buNone/>
            </a:pPr>
            <a:r>
              <a:rPr lang="fr-FR" b="1" dirty="0" smtClean="0">
                <a:solidFill>
                  <a:srgbClr val="FF0000"/>
                </a:solidFill>
              </a:rPr>
              <a:t>5.2 </a:t>
            </a:r>
            <a:r>
              <a:rPr lang="fr-FR" b="1" dirty="0">
                <a:solidFill>
                  <a:srgbClr val="FF0000"/>
                </a:solidFill>
              </a:rPr>
              <a:t>Vitesse de transmission ou (Rapidité de modulation</a:t>
            </a:r>
            <a:r>
              <a:rPr lang="fr-FR" b="1" dirty="0" smtClean="0">
                <a:solidFill>
                  <a:srgbClr val="FF0000"/>
                </a:solidFill>
              </a:rPr>
              <a:t>) R [bauds]</a:t>
            </a:r>
          </a:p>
          <a:p>
            <a:pPr marL="0" indent="0" eaLnBrk="0" fontAlgn="base" hangingPunct="0">
              <a:lnSpc>
                <a:spcPct val="100000"/>
              </a:lnSpc>
              <a:spcBef>
                <a:spcPct val="0"/>
              </a:spcBef>
              <a:spcAft>
                <a:spcPct val="0"/>
              </a:spcAft>
              <a:buNone/>
            </a:pPr>
            <a:endParaRPr lang="fr-FR" b="1" dirty="0">
              <a:solidFill>
                <a:srgbClr val="FF0000"/>
              </a:solidFill>
            </a:endParaRPr>
          </a:p>
          <a:p>
            <a:pPr marL="0" indent="0" algn="ctr" eaLnBrk="0" fontAlgn="base" hangingPunct="0">
              <a:lnSpc>
                <a:spcPct val="100000"/>
              </a:lnSpc>
              <a:spcBef>
                <a:spcPct val="0"/>
              </a:spcBef>
              <a:spcAft>
                <a:spcPct val="0"/>
              </a:spcAft>
              <a:buNone/>
            </a:pPr>
            <a:r>
              <a:rPr lang="fr-FR" b="1" dirty="0" smtClean="0">
                <a:solidFill>
                  <a:srgbClr val="FF0000"/>
                </a:solidFill>
              </a:rPr>
              <a:t>R=1/</a:t>
            </a:r>
            <a:r>
              <a:rPr lang="fr-FR" dirty="0">
                <a:solidFill>
                  <a:srgbClr val="FF0000"/>
                </a:solidFill>
                <a:sym typeface="Symbol" panose="05050102010706020507" pitchFamily="18" charset="2"/>
              </a:rPr>
              <a:t> </a:t>
            </a:r>
            <a:endParaRPr lang="fr-FR" dirty="0">
              <a:solidFill>
                <a:srgbClr val="FF0000"/>
              </a:solidFill>
            </a:endParaRPr>
          </a:p>
          <a:p>
            <a:pPr marL="0" indent="0" eaLnBrk="0" fontAlgn="base" hangingPunct="0">
              <a:lnSpc>
                <a:spcPct val="100000"/>
              </a:lnSpc>
              <a:spcBef>
                <a:spcPct val="0"/>
              </a:spcBef>
              <a:spcAft>
                <a:spcPct val="0"/>
              </a:spcAft>
              <a:buNone/>
            </a:pPr>
            <a:endParaRPr lang="fr-FR" altLang="fr-FR" dirty="0" smtClean="0">
              <a:latin typeface="Arial" panose="020B0604020202020204" pitchFamily="34" charset="0"/>
              <a:ea typeface="Times New Roman" panose="02020603050405020304" pitchFamily="18" charset="0"/>
            </a:endParaRPr>
          </a:p>
          <a:p>
            <a:pPr marL="0" indent="0" eaLnBrk="0" fontAlgn="base" hangingPunct="0">
              <a:lnSpc>
                <a:spcPct val="100000"/>
              </a:lnSpc>
              <a:spcBef>
                <a:spcPct val="0"/>
              </a:spcBef>
              <a:spcAft>
                <a:spcPct val="0"/>
              </a:spcAft>
              <a:buNone/>
            </a:pPr>
            <a:r>
              <a:rPr lang="fr-FR" altLang="fr-FR" dirty="0" smtClean="0">
                <a:latin typeface="Arial" panose="020B0604020202020204" pitchFamily="34" charset="0"/>
                <a:ea typeface="Times New Roman" panose="02020603050405020304" pitchFamily="18" charset="0"/>
              </a:rPr>
              <a:t>Etat (moment élémentaire) </a:t>
            </a:r>
            <a:r>
              <a:rPr lang="fr-FR" sz="2400" dirty="0"/>
              <a:t>notée  </a:t>
            </a:r>
            <a:r>
              <a:rPr lang="fr-FR" sz="2400" b="1" i="1" dirty="0"/>
              <a:t>t ou </a:t>
            </a:r>
            <a:r>
              <a:rPr lang="fr-FR" sz="2400" dirty="0" smtClean="0">
                <a:sym typeface="Symbol" panose="05050102010706020507" pitchFamily="18" charset="2"/>
              </a:rPr>
              <a:t>: représente</a:t>
            </a:r>
            <a:r>
              <a:rPr lang="fr-FR" sz="2400" dirty="0" smtClean="0"/>
              <a:t> </a:t>
            </a:r>
            <a:r>
              <a:rPr lang="fr-FR" sz="2400" dirty="0"/>
              <a:t>la plus petite portion de temps où le signal échangée entre deux ETCD est </a:t>
            </a:r>
            <a:r>
              <a:rPr lang="fr-FR" sz="2400" b="1" dirty="0">
                <a:solidFill>
                  <a:srgbClr val="FF0000"/>
                </a:solidFill>
              </a:rPr>
              <a:t>constant.</a:t>
            </a:r>
            <a:r>
              <a:rPr lang="fr-FR" sz="2400" dirty="0">
                <a:solidFill>
                  <a:srgbClr val="FF0000"/>
                </a:solidFill>
              </a:rPr>
              <a:t> </a:t>
            </a:r>
            <a:endParaRPr lang="fr-FR" sz="2400" dirty="0" smtClean="0">
              <a:solidFill>
                <a:srgbClr val="FF0000"/>
              </a:solidFill>
            </a:endParaRPr>
          </a:p>
          <a:p>
            <a:pPr marL="0" indent="0" eaLnBrk="0" fontAlgn="base" hangingPunct="0">
              <a:lnSpc>
                <a:spcPct val="100000"/>
              </a:lnSpc>
              <a:spcBef>
                <a:spcPct val="0"/>
              </a:spcBef>
              <a:spcAft>
                <a:spcPct val="0"/>
              </a:spcAft>
              <a:buNone/>
            </a:pPr>
            <a:endParaRPr lang="fr-FR" sz="2400" dirty="0">
              <a:solidFill>
                <a:srgbClr val="FF0000"/>
              </a:solidFill>
            </a:endParaRPr>
          </a:p>
          <a:p>
            <a:pPr lvl="0"/>
            <a:r>
              <a:rPr lang="fr-FR" sz="2400" dirty="0"/>
              <a:t>Un état contient un nombre d’informations </a:t>
            </a:r>
            <a:r>
              <a:rPr lang="fr-FR" sz="2400" dirty="0" smtClean="0"/>
              <a:t>(</a:t>
            </a:r>
            <a:r>
              <a:rPr lang="fr-FR" sz="2400" b="1" dirty="0" smtClean="0"/>
              <a:t>n </a:t>
            </a:r>
            <a:r>
              <a:rPr lang="fr-FR" sz="2400" dirty="0" smtClean="0"/>
              <a:t>bits). </a:t>
            </a:r>
            <a:endParaRPr lang="fr-FR" sz="2400" dirty="0"/>
          </a:p>
          <a:p>
            <a:pPr lvl="0"/>
            <a:r>
              <a:rPr lang="fr-FR" sz="2400" dirty="0"/>
              <a:t>Le nombre d’états différents possibles dans un signal est dit </a:t>
            </a:r>
            <a:r>
              <a:rPr lang="fr-FR" sz="2400" b="1" dirty="0"/>
              <a:t>valence</a:t>
            </a:r>
            <a:r>
              <a:rPr lang="fr-FR" sz="2400" dirty="0"/>
              <a:t> du signal.</a:t>
            </a:r>
          </a:p>
          <a:p>
            <a:r>
              <a:rPr lang="fr-FR" sz="2400" dirty="0"/>
              <a:t>On a :</a:t>
            </a:r>
          </a:p>
          <a:p>
            <a:pPr marL="0" indent="0">
              <a:buNone/>
            </a:pPr>
            <a:r>
              <a:rPr lang="fr-FR" sz="2400" b="1" dirty="0" smtClean="0"/>
              <a:t>                                       </a:t>
            </a:r>
            <a:r>
              <a:rPr lang="fr-FR" sz="2400" b="1" dirty="0"/>
              <a:t>V= </a:t>
            </a:r>
            <a:r>
              <a:rPr lang="fr-FR" sz="2400" b="1" dirty="0" smtClean="0"/>
              <a:t>2</a:t>
            </a:r>
            <a:r>
              <a:rPr lang="fr-FR" sz="2400" b="1" baseline="30000" dirty="0" smtClean="0"/>
              <a:t>n</a:t>
            </a:r>
            <a:r>
              <a:rPr lang="fr-FR" sz="2400" b="1" dirty="0" smtClean="0"/>
              <a:t>  (2, 4, 8, 16,…</a:t>
            </a:r>
            <a:r>
              <a:rPr lang="fr-FR" sz="2400" b="1" dirty="0" err="1" smtClean="0"/>
              <a:t>etc</a:t>
            </a:r>
            <a:r>
              <a:rPr lang="fr-FR" sz="2400" b="1" dirty="0" smtClean="0"/>
              <a:t>) ce </a:t>
            </a:r>
            <a:r>
              <a:rPr lang="fr-FR" sz="2400" b="1" dirty="0"/>
              <a:t>qui implique </a:t>
            </a:r>
            <a:r>
              <a:rPr lang="fr-FR" sz="2400" b="1" dirty="0" smtClean="0"/>
              <a:t>n </a:t>
            </a:r>
            <a:r>
              <a:rPr lang="fr-FR" sz="2400" b="1" dirty="0"/>
              <a:t>= log</a:t>
            </a:r>
            <a:r>
              <a:rPr lang="fr-FR" sz="2400" b="1" baseline="-25000" dirty="0"/>
              <a:t>2</a:t>
            </a:r>
            <a:r>
              <a:rPr lang="fr-FR" sz="2400" b="1" dirty="0"/>
              <a:t> V </a:t>
            </a:r>
            <a:endParaRPr lang="fr-FR" sz="2400" dirty="0"/>
          </a:p>
          <a:p>
            <a:r>
              <a:rPr lang="fr-FR" sz="2400" b="1" dirty="0"/>
              <a:t>Exemples </a:t>
            </a:r>
            <a:r>
              <a:rPr lang="fr-FR" sz="2400" b="1" dirty="0" smtClean="0"/>
              <a:t>:</a:t>
            </a:r>
            <a:endParaRPr lang="fr-FR" sz="2400" dirty="0"/>
          </a:p>
          <a:p>
            <a:r>
              <a:rPr lang="fr-FR" sz="2400" dirty="0"/>
              <a:t>    V=2 </a:t>
            </a:r>
            <a:r>
              <a:rPr lang="fr-FR" sz="2400" dirty="0">
                <a:sym typeface="Wingdings" panose="05000000000000000000" pitchFamily="2" charset="2"/>
              </a:rPr>
              <a:t></a:t>
            </a:r>
            <a:r>
              <a:rPr lang="fr-FR" sz="2400" dirty="0"/>
              <a:t> </a:t>
            </a:r>
            <a:r>
              <a:rPr lang="fr-FR" sz="2400" dirty="0" smtClean="0"/>
              <a:t>2 = 2</a:t>
            </a:r>
            <a:r>
              <a:rPr lang="fr-FR" sz="2400" baseline="30000" dirty="0" smtClean="0"/>
              <a:t>1</a:t>
            </a:r>
            <a:r>
              <a:rPr lang="fr-FR" sz="2400" dirty="0" smtClean="0"/>
              <a:t> </a:t>
            </a:r>
            <a:r>
              <a:rPr lang="fr-FR" sz="2400" dirty="0"/>
              <a:t>états à représenter par  0 et </a:t>
            </a:r>
            <a:r>
              <a:rPr lang="fr-FR" sz="2400" dirty="0" smtClean="0"/>
              <a:t>1 / 1 bit par état</a:t>
            </a:r>
            <a:endParaRPr lang="fr-FR" sz="2400" dirty="0"/>
          </a:p>
          <a:p>
            <a:r>
              <a:rPr lang="fr-FR" sz="2400" dirty="0"/>
              <a:t>    V=4 </a:t>
            </a:r>
            <a:r>
              <a:rPr lang="fr-FR" sz="2400" dirty="0">
                <a:sym typeface="Wingdings" panose="05000000000000000000" pitchFamily="2" charset="2"/>
              </a:rPr>
              <a:t></a:t>
            </a:r>
            <a:r>
              <a:rPr lang="fr-FR" sz="2400" dirty="0"/>
              <a:t> 4 </a:t>
            </a:r>
            <a:r>
              <a:rPr lang="fr-FR" sz="2400" dirty="0" smtClean="0"/>
              <a:t>= 2</a:t>
            </a:r>
            <a:r>
              <a:rPr lang="fr-FR" sz="2400" baseline="30000" dirty="0" smtClean="0"/>
              <a:t>2 </a:t>
            </a:r>
            <a:r>
              <a:rPr lang="fr-FR" sz="2400" dirty="0" smtClean="0"/>
              <a:t>états  </a:t>
            </a:r>
            <a:r>
              <a:rPr lang="fr-FR" sz="2400" dirty="0"/>
              <a:t>à représenter en combinant 2 bits </a:t>
            </a:r>
            <a:r>
              <a:rPr lang="fr-FR" sz="2400" dirty="0" smtClean="0"/>
              <a:t>/état {00</a:t>
            </a:r>
            <a:r>
              <a:rPr lang="fr-FR" sz="2400" dirty="0"/>
              <a:t>, 01, 10, 11}</a:t>
            </a:r>
          </a:p>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1666893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Caractéristiques d’une transmission:</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Espace réservé du contenu 7"/>
          <p:cNvSpPr>
            <a:spLocks noGrp="1"/>
          </p:cNvSpPr>
          <p:nvPr>
            <p:ph idx="1"/>
          </p:nvPr>
        </p:nvSpPr>
        <p:spPr>
          <a:xfrm>
            <a:off x="838200" y="1825624"/>
            <a:ext cx="10515600" cy="4834819"/>
          </a:xfrm>
        </p:spPr>
        <p:txBody>
          <a:bodyPr>
            <a:normAutofit fontScale="92500" lnSpcReduction="20000"/>
          </a:bodyPr>
          <a:lstStyle/>
          <a:p>
            <a:pPr lvl="0"/>
            <a:r>
              <a:rPr lang="fr-FR" b="1" dirty="0" smtClean="0">
                <a:solidFill>
                  <a:srgbClr val="FF0000"/>
                </a:solidFill>
              </a:rPr>
              <a:t>5.3 </a:t>
            </a:r>
            <a:r>
              <a:rPr lang="fr-FR" b="1" dirty="0">
                <a:solidFill>
                  <a:srgbClr val="FF0000"/>
                </a:solidFill>
              </a:rPr>
              <a:t>Le débit binaire D</a:t>
            </a:r>
            <a:r>
              <a:rPr lang="fr-FR" dirty="0">
                <a:solidFill>
                  <a:srgbClr val="FF0000"/>
                </a:solidFill>
              </a:rPr>
              <a:t> </a:t>
            </a:r>
            <a:r>
              <a:rPr lang="fr-FR" dirty="0" smtClean="0">
                <a:solidFill>
                  <a:srgbClr val="FF0000"/>
                </a:solidFill>
              </a:rPr>
              <a:t>[B/s]</a:t>
            </a:r>
            <a:endParaRPr lang="fr-FR" dirty="0">
              <a:solidFill>
                <a:srgbClr val="FF0000"/>
              </a:solidFill>
            </a:endParaRPr>
          </a:p>
          <a:p>
            <a:pPr marL="0" lvl="0" indent="0">
              <a:buNone/>
            </a:pPr>
            <a:endParaRPr lang="fr-FR" dirty="0"/>
          </a:p>
          <a:p>
            <a:r>
              <a:rPr lang="fr-FR" dirty="0"/>
              <a:t>       La relation entre </a:t>
            </a:r>
            <a:r>
              <a:rPr lang="fr-FR" b="1" dirty="0"/>
              <a:t>D</a:t>
            </a:r>
            <a:r>
              <a:rPr lang="fr-FR" dirty="0"/>
              <a:t> et </a:t>
            </a:r>
            <a:r>
              <a:rPr lang="fr-FR" b="1" dirty="0"/>
              <a:t>R</a:t>
            </a:r>
            <a:r>
              <a:rPr lang="fr-FR" dirty="0"/>
              <a:t> peut s’exprimer de la façon suivante :     </a:t>
            </a:r>
            <a:endParaRPr lang="fr-FR" dirty="0" smtClean="0"/>
          </a:p>
          <a:p>
            <a:pPr marL="0" indent="0">
              <a:buNone/>
            </a:pPr>
            <a:r>
              <a:rPr lang="fr-FR" dirty="0"/>
              <a:t>	</a:t>
            </a:r>
            <a:r>
              <a:rPr lang="fr-FR" dirty="0" smtClean="0"/>
              <a:t>			  </a:t>
            </a:r>
            <a:r>
              <a:rPr lang="fr-FR" b="1" dirty="0"/>
              <a:t>D = n . R       </a:t>
            </a:r>
            <a:endParaRPr lang="fr-FR" dirty="0"/>
          </a:p>
          <a:p>
            <a:r>
              <a:rPr lang="fr-FR" dirty="0"/>
              <a:t> </a:t>
            </a:r>
          </a:p>
          <a:p>
            <a:r>
              <a:rPr lang="fr-FR" b="1" dirty="0" smtClean="0"/>
              <a:t>Remarque : </a:t>
            </a:r>
            <a:r>
              <a:rPr lang="fr-FR" dirty="0" smtClean="0"/>
              <a:t>Dans le cas où l’on transporte 1 bit par état (cas où V =2), nous obtenons : 		R = D</a:t>
            </a:r>
          </a:p>
          <a:p>
            <a:pPr marL="0" indent="0">
              <a:buNone/>
            </a:pPr>
            <a:endParaRPr lang="fr-FR" dirty="0" smtClean="0"/>
          </a:p>
          <a:p>
            <a:r>
              <a:rPr lang="fr-FR" b="1" dirty="0" smtClean="0"/>
              <a:t>Théorème </a:t>
            </a:r>
            <a:r>
              <a:rPr lang="fr-FR" b="1" dirty="0"/>
              <a:t>de </a:t>
            </a:r>
            <a:r>
              <a:rPr lang="fr-FR" b="1" dirty="0" err="1"/>
              <a:t>Nyquist</a:t>
            </a:r>
            <a:r>
              <a:rPr lang="fr-FR" b="1" dirty="0"/>
              <a:t> : </a:t>
            </a:r>
            <a:endParaRPr lang="fr-FR" dirty="0"/>
          </a:p>
          <a:p>
            <a:r>
              <a:rPr lang="fr-FR" dirty="0"/>
              <a:t>Si un canal de transmission à une </a:t>
            </a:r>
            <a:r>
              <a:rPr lang="fr-FR" dirty="0" smtClean="0"/>
              <a:t>largeur </a:t>
            </a:r>
            <a:r>
              <a:rPr lang="fr-FR" dirty="0"/>
              <a:t>de bande W, la rapidité de modulation maximale admissible sur ce canal est égale à 2W [bauds</a:t>
            </a:r>
            <a:r>
              <a:rPr lang="fr-FR" dirty="0" smtClean="0"/>
              <a:t>]                              </a:t>
            </a:r>
            <a:r>
              <a:rPr lang="fr-FR" b="1" dirty="0"/>
              <a:t>R ≤ 2 W,  </a:t>
            </a:r>
            <a:r>
              <a:rPr lang="fr-FR" dirty="0"/>
              <a:t> i.e.</a:t>
            </a:r>
            <a:r>
              <a:rPr lang="fr-FR" b="1" dirty="0"/>
              <a:t>  </a:t>
            </a:r>
            <a:r>
              <a:rPr lang="fr-FR" b="1" dirty="0" err="1"/>
              <a:t>Rmax</a:t>
            </a:r>
            <a:r>
              <a:rPr lang="fr-FR" b="1" dirty="0"/>
              <a:t> = 2 W </a:t>
            </a:r>
            <a:endParaRPr lang="fr-FR" dirty="0"/>
          </a:p>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3243208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4" name="Objet 3"/>
          <p:cNvGraphicFramePr>
            <a:graphicFrameLocks noChangeAspect="1"/>
          </p:cNvGraphicFramePr>
          <p:nvPr>
            <p:extLst>
              <p:ext uri="{D42A27DB-BD31-4B8C-83A1-F6EECF244321}">
                <p14:modId xmlns:p14="http://schemas.microsoft.com/office/powerpoint/2010/main" val="2118856374"/>
              </p:ext>
            </p:extLst>
          </p:nvPr>
        </p:nvGraphicFramePr>
        <p:xfrm>
          <a:off x="3366718" y="1219200"/>
          <a:ext cx="8485314" cy="4290645"/>
        </p:xfrm>
        <a:graphic>
          <a:graphicData uri="http://schemas.openxmlformats.org/presentationml/2006/ole">
            <mc:AlternateContent xmlns:mc="http://schemas.openxmlformats.org/markup-compatibility/2006">
              <mc:Choice xmlns:v="urn:schemas-microsoft-com:vml" Requires="v">
                <p:oleObj spid="_x0000_s2064" name="Image bitmap" r:id="rId3" imgW="5020376" imgH="2333333" progId="Paint.Picture">
                  <p:embed/>
                </p:oleObj>
              </mc:Choice>
              <mc:Fallback>
                <p:oleObj name="Image bitmap" r:id="rId3" imgW="5020376" imgH="233333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718" y="1219200"/>
                        <a:ext cx="8485314" cy="4290645"/>
                      </a:xfrm>
                      <a:prstGeom prst="rect">
                        <a:avLst/>
                      </a:prstGeom>
                      <a:noFill/>
                      <a:ln>
                        <a:noFill/>
                      </a:ln>
                    </p:spPr>
                  </p:pic>
                </p:oleObj>
              </mc:Fallback>
            </mc:AlternateContent>
          </a:graphicData>
        </a:graphic>
      </p:graphicFrame>
      <p:sp>
        <p:nvSpPr>
          <p:cNvPr id="6" name="ZoneTexte 5"/>
          <p:cNvSpPr txBox="1"/>
          <p:nvPr/>
        </p:nvSpPr>
        <p:spPr>
          <a:xfrm>
            <a:off x="515815" y="1690688"/>
            <a:ext cx="2614247" cy="2585323"/>
          </a:xfrm>
          <a:prstGeom prst="rect">
            <a:avLst/>
          </a:prstGeom>
          <a:noFill/>
        </p:spPr>
        <p:txBody>
          <a:bodyPr wrap="square" rtlCol="0">
            <a:spAutoFit/>
          </a:bodyPr>
          <a:lstStyle/>
          <a:p>
            <a:r>
              <a:rPr lang="fr-FR" dirty="0" smtClean="0"/>
              <a:t>V=4 d’</a:t>
            </a:r>
            <a:r>
              <a:rPr lang="fr-FR" dirty="0" err="1" smtClean="0"/>
              <a:t>apres</a:t>
            </a:r>
            <a:r>
              <a:rPr lang="fr-FR" dirty="0" smtClean="0"/>
              <a:t> le graphe=2^2</a:t>
            </a:r>
            <a:endParaRPr lang="fr-FR" dirty="0"/>
          </a:p>
          <a:p>
            <a:endParaRPr lang="fr-FR" dirty="0" smtClean="0"/>
          </a:p>
          <a:p>
            <a:r>
              <a:rPr lang="fr-FR" dirty="0" smtClean="0"/>
              <a:t> n</a:t>
            </a:r>
            <a:r>
              <a:rPr lang="fr-FR" dirty="0" smtClean="0"/>
              <a:t>= 2</a:t>
            </a:r>
            <a:endParaRPr lang="fr-FR" dirty="0" smtClean="0"/>
          </a:p>
          <a:p>
            <a:r>
              <a:rPr lang="fr-FR" dirty="0" smtClean="0"/>
              <a:t>Débit D = </a:t>
            </a:r>
            <a:r>
              <a:rPr lang="fr-FR" dirty="0" err="1" smtClean="0"/>
              <a:t>R.n</a:t>
            </a:r>
            <a:r>
              <a:rPr lang="fr-FR" dirty="0" smtClean="0"/>
              <a:t>= 1000*2=2000 </a:t>
            </a:r>
            <a:r>
              <a:rPr lang="fr-FR" dirty="0" smtClean="0"/>
              <a:t>B/S</a:t>
            </a:r>
          </a:p>
          <a:p>
            <a:endParaRPr lang="fr-FR" dirty="0"/>
          </a:p>
          <a:p>
            <a:r>
              <a:rPr lang="fr-FR" dirty="0" smtClean="0"/>
              <a:t>Taille du message en bits </a:t>
            </a:r>
            <a:r>
              <a:rPr lang="fr-FR" dirty="0" smtClean="0"/>
              <a:t>= 10 delta = 2*10 =20Bits</a:t>
            </a:r>
            <a:endParaRPr lang="fr-FR" dirty="0"/>
          </a:p>
        </p:txBody>
      </p:sp>
    </p:spTree>
    <p:extLst>
      <p:ext uri="{BB962C8B-B14F-4D97-AF65-F5344CB8AC3E}">
        <p14:creationId xmlns:p14="http://schemas.microsoft.com/office/powerpoint/2010/main" val="3471194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a:t>
            </a:r>
            <a:r>
              <a:rPr lang="fr-FR" dirty="0" smtClean="0"/>
              <a:t>. Caractéristiques d’une transmission:</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Espace réservé du contenu 7"/>
          <p:cNvSpPr>
            <a:spLocks noGrp="1"/>
          </p:cNvSpPr>
          <p:nvPr>
            <p:ph idx="1"/>
          </p:nvPr>
        </p:nvSpPr>
        <p:spPr>
          <a:xfrm>
            <a:off x="838200" y="1825624"/>
            <a:ext cx="10515600" cy="4834819"/>
          </a:xfrm>
        </p:spPr>
        <p:txBody>
          <a:bodyPr>
            <a:normAutofit fontScale="77500" lnSpcReduction="20000"/>
          </a:bodyPr>
          <a:lstStyle/>
          <a:p>
            <a:pPr lvl="0"/>
            <a:r>
              <a:rPr lang="fr-FR" b="1" dirty="0" smtClean="0">
                <a:solidFill>
                  <a:srgbClr val="FF0000"/>
                </a:solidFill>
              </a:rPr>
              <a:t>5.4 </a:t>
            </a:r>
            <a:r>
              <a:rPr lang="fr-FR" b="1" dirty="0">
                <a:solidFill>
                  <a:srgbClr val="FF0000"/>
                </a:solidFill>
              </a:rPr>
              <a:t>Le </a:t>
            </a:r>
            <a:r>
              <a:rPr lang="fr-FR" b="1" dirty="0" smtClean="0">
                <a:solidFill>
                  <a:srgbClr val="FF0000"/>
                </a:solidFill>
              </a:rPr>
              <a:t>temps de transfert</a:t>
            </a:r>
            <a:endParaRPr lang="fr-FR" dirty="0">
              <a:solidFill>
                <a:srgbClr val="FF0000"/>
              </a:solidFill>
            </a:endParaRPr>
          </a:p>
          <a:p>
            <a:pPr marL="0" lvl="0" indent="0">
              <a:buNone/>
            </a:pPr>
            <a:endParaRPr lang="fr-FR" dirty="0"/>
          </a:p>
          <a:p>
            <a:pPr marL="0" indent="0" algn="ctr">
              <a:buNone/>
            </a:pPr>
            <a:r>
              <a:rPr lang="fr-FR" dirty="0"/>
              <a:t> </a:t>
            </a:r>
            <a:r>
              <a:rPr lang="fr-FR" sz="3600" b="1" dirty="0" err="1" smtClean="0"/>
              <a:t>T</a:t>
            </a:r>
            <a:r>
              <a:rPr lang="fr-FR" sz="4600" b="1" baseline="-25000" dirty="0" err="1" smtClean="0"/>
              <a:t>transfert</a:t>
            </a:r>
            <a:r>
              <a:rPr lang="fr-FR" sz="4600" b="1" dirty="0" smtClean="0"/>
              <a:t> </a:t>
            </a:r>
            <a:r>
              <a:rPr lang="fr-FR" sz="4600" b="1" dirty="0"/>
              <a:t>= </a:t>
            </a:r>
            <a:r>
              <a:rPr lang="fr-FR" sz="4600" b="1" dirty="0" err="1"/>
              <a:t>T</a:t>
            </a:r>
            <a:r>
              <a:rPr lang="fr-FR" sz="4600" b="1" baseline="-25000" dirty="0" err="1"/>
              <a:t>émission</a:t>
            </a:r>
            <a:r>
              <a:rPr lang="fr-FR" sz="4600" b="1" dirty="0"/>
              <a:t> + </a:t>
            </a:r>
            <a:r>
              <a:rPr lang="fr-FR" sz="4600" b="1" dirty="0" err="1"/>
              <a:t>T</a:t>
            </a:r>
            <a:r>
              <a:rPr lang="fr-FR" sz="4600" b="1" baseline="-25000" dirty="0" err="1"/>
              <a:t>propagation</a:t>
            </a:r>
            <a:endParaRPr lang="fr-FR" sz="4600" dirty="0"/>
          </a:p>
          <a:p>
            <a:pPr marL="0" indent="0">
              <a:buNone/>
            </a:pPr>
            <a:r>
              <a:rPr lang="fr-FR" dirty="0"/>
              <a:t> </a:t>
            </a:r>
          </a:p>
          <a:p>
            <a:r>
              <a:rPr lang="fr-FR" dirty="0" smtClean="0"/>
              <a:t>Le </a:t>
            </a:r>
            <a:r>
              <a:rPr lang="fr-FR" b="1" dirty="0"/>
              <a:t>temps d’émission </a:t>
            </a:r>
            <a:r>
              <a:rPr lang="fr-FR" dirty="0"/>
              <a:t>dépend du débit binaire ; c’est le délai qui s’écoule entre le début et la fin de la mise d’un message sur une ligne de transmission : </a:t>
            </a:r>
          </a:p>
          <a:p>
            <a:pPr marL="0" indent="0">
              <a:buNone/>
            </a:pPr>
            <a:endParaRPr lang="fr-FR" dirty="0"/>
          </a:p>
          <a:p>
            <a:pPr marL="0" indent="0">
              <a:buNone/>
            </a:pPr>
            <a:r>
              <a:rPr lang="fr-FR" dirty="0" smtClean="0"/>
              <a:t>		T </a:t>
            </a:r>
            <a:r>
              <a:rPr lang="fr-FR" baseline="-25000" dirty="0"/>
              <a:t>émission</a:t>
            </a:r>
            <a:r>
              <a:rPr lang="fr-FR" dirty="0"/>
              <a:t> = Taille du message envoyé / Débit binaire.</a:t>
            </a:r>
          </a:p>
          <a:p>
            <a:endParaRPr lang="fr-FR" dirty="0"/>
          </a:p>
          <a:p>
            <a:r>
              <a:rPr lang="fr-FR" dirty="0" smtClean="0"/>
              <a:t>Le </a:t>
            </a:r>
            <a:r>
              <a:rPr lang="fr-FR" b="1" dirty="0"/>
              <a:t>temps de propagation</a:t>
            </a:r>
            <a:r>
              <a:rPr lang="fr-FR" dirty="0"/>
              <a:t> est le temps nécessaire à un signal pour parcourir un support d’un point à un autre. Ce temps dépend de la nature du support, de la distance couverte et de la fréquence du signal </a:t>
            </a:r>
            <a:r>
              <a:rPr lang="fr-FR" dirty="0" smtClean="0"/>
              <a:t>:</a:t>
            </a:r>
          </a:p>
          <a:p>
            <a:pPr marL="0" indent="0">
              <a:buNone/>
            </a:pPr>
            <a:r>
              <a:rPr lang="fr-FR" dirty="0" smtClean="0"/>
              <a:t>T </a:t>
            </a:r>
            <a:r>
              <a:rPr lang="fr-FR" baseline="-25000" dirty="0"/>
              <a:t>propagation</a:t>
            </a:r>
            <a:r>
              <a:rPr lang="fr-FR" dirty="0"/>
              <a:t> = distance parcourue par le message / vitesse de propagation sur le support</a:t>
            </a:r>
          </a:p>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3070065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(série N°1)</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Espace réservé du contenu 7"/>
          <p:cNvSpPr>
            <a:spLocks noGrp="1"/>
          </p:cNvSpPr>
          <p:nvPr>
            <p:ph idx="1"/>
          </p:nvPr>
        </p:nvSpPr>
        <p:spPr>
          <a:xfrm>
            <a:off x="838200" y="1825624"/>
            <a:ext cx="10515600" cy="4834819"/>
          </a:xfrm>
        </p:spPr>
        <p:txBody>
          <a:bodyPr>
            <a:normAutofit/>
          </a:bodyPr>
          <a:lstStyle/>
          <a:p>
            <a:pPr marL="0" lvl="0" indent="269875" algn="just" eaLnBrk="0" fontAlgn="base" hangingPunct="0">
              <a:lnSpc>
                <a:spcPct val="100000"/>
              </a:lnSpc>
              <a:spcBef>
                <a:spcPct val="0"/>
              </a:spcBef>
              <a:spcAft>
                <a:spcPct val="0"/>
              </a:spcAft>
              <a:buNone/>
            </a:pPr>
            <a:r>
              <a:rPr lang="fr-FR" altLang="fr-FR" dirty="0">
                <a:latin typeface="Arial" panose="020B0604020202020204" pitchFamily="34" charset="0"/>
                <a:ea typeface="Times New Roman" panose="02020603050405020304" pitchFamily="18" charset="0"/>
              </a:rPr>
              <a:t>Deux stations s’échangent de l’information via un satellite de communication situé à 36000 km de la surface de la terre. La vitesse de propagation du signal sur le support de transmission (l’air) entre le satellite et une station terrestre est égale à celle de la lumière, </a:t>
            </a:r>
            <a:r>
              <a:rPr lang="fr-FR" altLang="fr-FR" dirty="0" err="1">
                <a:latin typeface="Arial" panose="020B0604020202020204" pitchFamily="34" charset="0"/>
                <a:ea typeface="Times New Roman" panose="02020603050405020304" pitchFamily="18" charset="0"/>
              </a:rPr>
              <a:t>c-à-d</a:t>
            </a:r>
            <a:r>
              <a:rPr lang="fr-FR" altLang="fr-FR" dirty="0">
                <a:latin typeface="Arial" panose="020B0604020202020204" pitchFamily="34" charset="0"/>
                <a:ea typeface="Times New Roman" panose="02020603050405020304" pitchFamily="18" charset="0"/>
              </a:rPr>
              <a:t> environ 300000 km/s.</a:t>
            </a:r>
            <a:endParaRPr lang="fr-FR" altLang="fr-FR" sz="1600" dirty="0">
              <a:latin typeface="Arial" panose="020B0604020202020204" pitchFamily="34" charset="0"/>
            </a:endParaRPr>
          </a:p>
          <a:p>
            <a:pPr marL="0" lvl="0" indent="269875" algn="just" eaLnBrk="0" fontAlgn="base" hangingPunct="0">
              <a:lnSpc>
                <a:spcPct val="100000"/>
              </a:lnSpc>
              <a:spcBef>
                <a:spcPct val="0"/>
              </a:spcBef>
              <a:spcAft>
                <a:spcPct val="0"/>
              </a:spcAft>
              <a:buNone/>
            </a:pPr>
            <a:r>
              <a:rPr lang="fr-FR" altLang="fr-FR" dirty="0">
                <a:latin typeface="Arial" panose="020B0604020202020204" pitchFamily="34" charset="0"/>
                <a:ea typeface="Times New Roman" panose="02020603050405020304" pitchFamily="18" charset="0"/>
              </a:rPr>
              <a:t>Supposons que l’une des stations émet un message vers l’autre station, d’une taille de 800 bits et avec un débit binaire de 64 Kbit/s:</a:t>
            </a:r>
            <a:endParaRPr lang="fr-FR" altLang="fr-FR" sz="1600" dirty="0">
              <a:latin typeface="Arial" panose="020B0604020202020204" pitchFamily="34" charset="0"/>
            </a:endParaRPr>
          </a:p>
          <a:p>
            <a:pPr marL="0" lvl="0" indent="269875" algn="just" eaLnBrk="0" fontAlgn="base" hangingPunct="0">
              <a:lnSpc>
                <a:spcPct val="100000"/>
              </a:lnSpc>
              <a:spcBef>
                <a:spcPct val="0"/>
              </a:spcBef>
              <a:spcAft>
                <a:spcPct val="0"/>
              </a:spcAft>
              <a:buNone/>
            </a:pPr>
            <a:r>
              <a:rPr lang="fr-FR" altLang="fr-FR" dirty="0">
                <a:latin typeface="Arial" panose="020B0604020202020204" pitchFamily="34" charset="0"/>
                <a:ea typeface="Times New Roman" panose="02020603050405020304" pitchFamily="18" charset="0"/>
              </a:rPr>
              <a:t>1) Calculer alors le temps de transmission de ce message.</a:t>
            </a:r>
            <a:endParaRPr lang="fr-FR" altLang="fr-FR" sz="1600" dirty="0">
              <a:latin typeface="Arial" panose="020B0604020202020204" pitchFamily="34" charset="0"/>
            </a:endParaRPr>
          </a:p>
          <a:p>
            <a:pPr marL="0" lvl="0" indent="269875" algn="just" eaLnBrk="0" fontAlgn="base" hangingPunct="0">
              <a:lnSpc>
                <a:spcPct val="100000"/>
              </a:lnSpc>
              <a:spcBef>
                <a:spcPct val="0"/>
              </a:spcBef>
              <a:spcAft>
                <a:spcPct val="0"/>
              </a:spcAft>
              <a:buNone/>
            </a:pPr>
            <a:r>
              <a:rPr lang="fr-FR" altLang="fr-FR" dirty="0">
                <a:latin typeface="Arial" panose="020B0604020202020204" pitchFamily="34" charset="0"/>
                <a:ea typeface="Times New Roman" panose="02020603050405020304" pitchFamily="18" charset="0"/>
              </a:rPr>
              <a:t>2) Calculer le temps de transfert.</a:t>
            </a:r>
            <a:endParaRPr lang="fr-FR" altLang="fr-FR" sz="4000" dirty="0">
              <a:latin typeface="Arial" panose="020B0604020202020204" pitchFamily="34" charset="0"/>
            </a:endParaRPr>
          </a:p>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Tree>
    <p:extLst>
      <p:ext uri="{BB962C8B-B14F-4D97-AF65-F5344CB8AC3E}">
        <p14:creationId xmlns:p14="http://schemas.microsoft.com/office/powerpoint/2010/main" val="1131219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1 (série N°1)</a:t>
            </a:r>
            <a:endParaRPr lang="fr-FR" dirty="0"/>
          </a:p>
        </p:txBody>
      </p:sp>
      <p:sp>
        <p:nvSpPr>
          <p:cNvPr id="5" name="Rectangle 3"/>
          <p:cNvSpPr>
            <a:spLocks noChangeArrowheads="1"/>
          </p:cNvSpPr>
          <p:nvPr/>
        </p:nvSpPr>
        <p:spPr bwMode="auto">
          <a:xfrm>
            <a:off x="0" y="2047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11" name="Espace réservé du contenu 7"/>
          <p:cNvSpPr>
            <a:spLocks noGrp="1"/>
          </p:cNvSpPr>
          <p:nvPr>
            <p:ph idx="1"/>
          </p:nvPr>
        </p:nvSpPr>
        <p:spPr>
          <a:xfrm>
            <a:off x="838200" y="1825624"/>
            <a:ext cx="10515600" cy="4834819"/>
          </a:xfrm>
        </p:spPr>
        <p:txBody>
          <a:bodyPr>
            <a:normAutofit/>
          </a:bodyPr>
          <a:lstStyle/>
          <a:p>
            <a:pPr marL="0" indent="0" eaLnBrk="0" fontAlgn="base" hangingPunct="0">
              <a:lnSpc>
                <a:spcPct val="100000"/>
              </a:lnSpc>
              <a:spcBef>
                <a:spcPct val="0"/>
              </a:spcBef>
              <a:spcAft>
                <a:spcPct val="0"/>
              </a:spcAft>
              <a:buNone/>
            </a:pPr>
            <a:endParaRPr lang="fr-FR" sz="2400" dirty="0">
              <a:solidFill>
                <a:srgbClr val="FF0000"/>
              </a:solidFill>
            </a:endParaRPr>
          </a:p>
          <a:p>
            <a:pPr marL="0" lvl="0" indent="0" eaLnBrk="0" fontAlgn="base" hangingPunct="0">
              <a:lnSpc>
                <a:spcPct val="100000"/>
              </a:lnSpc>
              <a:spcBef>
                <a:spcPct val="0"/>
              </a:spcBef>
              <a:spcAft>
                <a:spcPct val="0"/>
              </a:spcAft>
              <a:buNone/>
            </a:pPr>
            <a:endParaRPr lang="fr-FR" altLang="fr-FR" sz="2400" dirty="0">
              <a:latin typeface="Arial" panose="020B0604020202020204" pitchFamily="34" charset="0"/>
            </a:endParaRPr>
          </a:p>
          <a:p>
            <a:endParaRPr lang="fr-FR" dirty="0"/>
          </a:p>
        </p:txBody>
      </p:sp>
      <p:sp>
        <p:nvSpPr>
          <p:cNvPr id="3" name="AutoShape 2" descr="ESA - Second space data highway satellite set to be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7172" name="Picture 4" descr="ESA - Second space data highway satellite set to b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645" y="132556"/>
            <a:ext cx="4564240" cy="34187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p:cNvCxnSpPr/>
          <p:nvPr/>
        </p:nvCxnSpPr>
        <p:spPr>
          <a:xfrm flipV="1">
            <a:off x="1803753" y="4458494"/>
            <a:ext cx="4972050" cy="99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a:off x="3880203" y="4979194"/>
            <a:ext cx="2254250" cy="55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 de texte 8"/>
          <p:cNvSpPr txBox="1"/>
          <p:nvPr/>
        </p:nvSpPr>
        <p:spPr>
          <a:xfrm>
            <a:off x="607131" y="1524088"/>
            <a:ext cx="3546122" cy="2853126"/>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400" dirty="0" err="1">
                <a:effectLst/>
                <a:ea typeface="Calibri" panose="020F0502020204030204" pitchFamily="34" charset="0"/>
                <a:cs typeface="Times New Roman" panose="02020603050405020304" pitchFamily="18" charset="0"/>
              </a:rPr>
              <a:t>Dist</a:t>
            </a:r>
            <a:r>
              <a:rPr lang="fr-FR" sz="2400" dirty="0">
                <a:effectLst/>
                <a:ea typeface="Calibri" panose="020F0502020204030204" pitchFamily="34" charset="0"/>
                <a:cs typeface="Times New Roman" panose="02020603050405020304" pitchFamily="18" charset="0"/>
              </a:rPr>
              <a:t> (</a:t>
            </a:r>
            <a:r>
              <a:rPr lang="fr-FR" sz="2400" dirty="0" err="1">
                <a:effectLst/>
                <a:ea typeface="Calibri" panose="020F0502020204030204" pitchFamily="34" charset="0"/>
                <a:cs typeface="Times New Roman" panose="02020603050405020304" pitchFamily="18" charset="0"/>
              </a:rPr>
              <a:t>terre-S</a:t>
            </a:r>
            <a:r>
              <a:rPr lang="fr-FR" sz="2400" dirty="0">
                <a:effectLst/>
                <a:ea typeface="Calibri" panose="020F0502020204030204" pitchFamily="34" charset="0"/>
                <a:cs typeface="Times New Roman" panose="02020603050405020304" pitchFamily="18" charset="0"/>
              </a:rPr>
              <a:t>) = 36000 Km</a:t>
            </a:r>
          </a:p>
          <a:p>
            <a:pPr>
              <a:lnSpc>
                <a:spcPct val="107000"/>
              </a:lnSpc>
              <a:spcAft>
                <a:spcPts val="800"/>
              </a:spcAft>
            </a:pPr>
            <a:r>
              <a:rPr lang="fr-FR" sz="2400" dirty="0">
                <a:effectLst/>
                <a:ea typeface="Calibri" panose="020F0502020204030204" pitchFamily="34" charset="0"/>
                <a:cs typeface="Times New Roman" panose="02020603050405020304" pitchFamily="18" charset="0"/>
              </a:rPr>
              <a:t>V= 3. 10</a:t>
            </a:r>
            <a:r>
              <a:rPr lang="fr-FR" sz="2400" baseline="30000" dirty="0">
                <a:effectLst/>
                <a:ea typeface="Calibri" panose="020F0502020204030204" pitchFamily="34" charset="0"/>
                <a:cs typeface="Times New Roman" panose="02020603050405020304" pitchFamily="18" charset="0"/>
              </a:rPr>
              <a:t>5</a:t>
            </a:r>
            <a:r>
              <a:rPr lang="fr-FR" sz="2400" dirty="0">
                <a:effectLst/>
                <a:ea typeface="Calibri" panose="020F0502020204030204" pitchFamily="34" charset="0"/>
                <a:cs typeface="Times New Roman" panose="02020603050405020304" pitchFamily="18" charset="0"/>
              </a:rPr>
              <a:t> Km/s</a:t>
            </a:r>
          </a:p>
          <a:p>
            <a:pPr>
              <a:lnSpc>
                <a:spcPct val="107000"/>
              </a:lnSpc>
              <a:spcAft>
                <a:spcPts val="800"/>
              </a:spcAft>
            </a:pPr>
            <a:r>
              <a:rPr lang="fr-FR" sz="2400" dirty="0">
                <a:effectLst/>
                <a:ea typeface="Calibri" panose="020F0502020204030204" pitchFamily="34" charset="0"/>
                <a:cs typeface="Times New Roman" panose="02020603050405020304" pitchFamily="18" charset="0"/>
              </a:rPr>
              <a:t>D = 64 Kbit/s    </a:t>
            </a:r>
            <a:endParaRPr lang="fr-FR" sz="2400" dirty="0" smtClean="0">
              <a:effectLst/>
              <a:ea typeface="Calibri" panose="020F0502020204030204" pitchFamily="34" charset="0"/>
              <a:cs typeface="Times New Roman" panose="02020603050405020304" pitchFamily="18" charset="0"/>
            </a:endParaRPr>
          </a:p>
          <a:p>
            <a:pPr>
              <a:lnSpc>
                <a:spcPct val="107000"/>
              </a:lnSpc>
              <a:spcAft>
                <a:spcPts val="800"/>
              </a:spcAft>
            </a:pPr>
            <a:r>
              <a:rPr lang="fr-FR" sz="2400" dirty="0" smtClean="0">
                <a:solidFill>
                  <a:srgbClr val="00B050"/>
                </a:solidFill>
                <a:effectLst/>
                <a:ea typeface="Calibri" panose="020F0502020204030204" pitchFamily="34" charset="0"/>
                <a:cs typeface="Times New Roman" panose="02020603050405020304" pitchFamily="18" charset="0"/>
              </a:rPr>
              <a:t>1Kbits</a:t>
            </a:r>
            <a:r>
              <a:rPr lang="fr-FR" sz="2400" dirty="0">
                <a:solidFill>
                  <a:srgbClr val="00B050"/>
                </a:solidFill>
                <a:effectLst/>
                <a:ea typeface="Calibri" panose="020F0502020204030204" pitchFamily="34" charset="0"/>
                <a:cs typeface="Times New Roman" panose="02020603050405020304" pitchFamily="18" charset="0"/>
              </a:rPr>
              <a:t>= 1024 bits</a:t>
            </a:r>
            <a:endParaRPr lang="fr-FR" sz="2400" dirty="0">
              <a:effectLst/>
              <a:ea typeface="Calibri" panose="020F0502020204030204" pitchFamily="34" charset="0"/>
              <a:cs typeface="Times New Roman" panose="02020603050405020304" pitchFamily="18" charset="0"/>
            </a:endParaRPr>
          </a:p>
          <a:p>
            <a:pPr>
              <a:lnSpc>
                <a:spcPct val="107000"/>
              </a:lnSpc>
              <a:spcAft>
                <a:spcPts val="800"/>
              </a:spcAft>
            </a:pPr>
            <a:r>
              <a:rPr lang="fr-FR" sz="2400" dirty="0">
                <a:effectLst/>
                <a:ea typeface="Calibri" panose="020F0502020204030204" pitchFamily="34" charset="0"/>
                <a:cs typeface="Times New Roman" panose="02020603050405020304" pitchFamily="18" charset="0"/>
              </a:rPr>
              <a:t>Taille du message = 800 bits</a:t>
            </a:r>
          </a:p>
          <a:p>
            <a:pPr>
              <a:lnSpc>
                <a:spcPct val="107000"/>
              </a:lnSpc>
              <a:spcAft>
                <a:spcPts val="800"/>
              </a:spcAft>
            </a:pPr>
            <a:r>
              <a:rPr lang="fr-FR" sz="1100" baseline="30000" dirty="0">
                <a:effectLst/>
                <a:ea typeface="Calibri" panose="020F0502020204030204" pitchFamily="34" charset="0"/>
                <a:cs typeface="Times New Roman" panose="02020603050405020304" pitchFamily="18" charset="0"/>
              </a:rPr>
              <a:t>  </a:t>
            </a:r>
            <a:endParaRPr lang="fr-FR" sz="1100" dirty="0">
              <a:effectLst/>
              <a:ea typeface="Calibri" panose="020F0502020204030204" pitchFamily="34" charset="0"/>
              <a:cs typeface="Times New Roman" panose="02020603050405020304" pitchFamily="18" charset="0"/>
            </a:endParaRPr>
          </a:p>
        </p:txBody>
      </p:sp>
      <p:sp>
        <p:nvSpPr>
          <p:cNvPr id="10" name="Arc plein 9"/>
          <p:cNvSpPr/>
          <p:nvPr/>
        </p:nvSpPr>
        <p:spPr>
          <a:xfrm>
            <a:off x="1530703" y="5386713"/>
            <a:ext cx="2622550" cy="22098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ln>
                  <a:noFill/>
                </a:ln>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TERRE</a:t>
            </a:r>
            <a:endParaRPr lang="fr-FR" sz="1100">
              <a:effectLst/>
              <a:ea typeface="Calibri" panose="020F0502020204030204" pitchFamily="34" charset="0"/>
              <a:cs typeface="Times New Roman" panose="02020603050405020304" pitchFamily="18" charset="0"/>
            </a:endParaRPr>
          </a:p>
        </p:txBody>
      </p:sp>
      <p:pic>
        <p:nvPicPr>
          <p:cNvPr id="12" name="Image 11"/>
          <p:cNvPicPr/>
          <p:nvPr/>
        </p:nvPicPr>
        <p:blipFill>
          <a:blip r:embed="rId3" cstate="print">
            <a:extLst>
              <a:ext uri="{28A0092B-C50C-407E-A947-70E740481C1C}">
                <a14:useLocalDpi xmlns:a14="http://schemas.microsoft.com/office/drawing/2010/main" val="0"/>
              </a:ext>
            </a:extLst>
          </a:blip>
          <a:stretch>
            <a:fillRect/>
          </a:stretch>
        </p:blipFill>
        <p:spPr>
          <a:xfrm>
            <a:off x="5976409" y="4419743"/>
            <a:ext cx="1701800" cy="1205230"/>
          </a:xfrm>
          <a:prstGeom prst="rect">
            <a:avLst/>
          </a:prstGeom>
        </p:spPr>
      </p:pic>
    </p:spTree>
    <p:extLst>
      <p:ext uri="{BB962C8B-B14F-4D97-AF65-F5344CB8AC3E}">
        <p14:creationId xmlns:p14="http://schemas.microsoft.com/office/powerpoint/2010/main" val="523548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EXO 1 : solution </a:t>
            </a:r>
            <a:endParaRPr lang="fr-FR" dirty="0"/>
          </a:p>
        </p:txBody>
      </p:sp>
      <p:sp>
        <p:nvSpPr>
          <p:cNvPr id="3" name="Espace réservé du contenu 2"/>
          <p:cNvSpPr>
            <a:spLocks noGrp="1"/>
          </p:cNvSpPr>
          <p:nvPr>
            <p:ph idx="1"/>
          </p:nvPr>
        </p:nvSpPr>
        <p:spPr/>
        <p:txBody>
          <a:bodyPr/>
          <a:lstStyle/>
          <a:p>
            <a:r>
              <a:rPr lang="fr-FR" dirty="0" smtClean="0"/>
              <a:t>T transmission = T </a:t>
            </a:r>
            <a:r>
              <a:rPr lang="fr-FR" dirty="0" err="1" smtClean="0"/>
              <a:t>emission</a:t>
            </a:r>
            <a:r>
              <a:rPr lang="fr-FR" dirty="0" smtClean="0"/>
              <a:t> = taille message / débit binaire</a:t>
            </a:r>
          </a:p>
          <a:p>
            <a:r>
              <a:rPr lang="fr-FR" dirty="0" smtClean="0"/>
              <a:t> </a:t>
            </a:r>
            <a:r>
              <a:rPr lang="fr-FR" dirty="0" smtClean="0"/>
              <a:t>c’est le temps nécessaire pour charger le message sur l’air</a:t>
            </a:r>
            <a:r>
              <a:rPr lang="fr-FR" dirty="0" smtClean="0"/>
              <a:t>.</a:t>
            </a:r>
          </a:p>
          <a:p>
            <a:r>
              <a:rPr lang="fr-FR" dirty="0" smtClean="0"/>
              <a:t>T </a:t>
            </a:r>
            <a:r>
              <a:rPr lang="fr-FR" dirty="0" err="1" smtClean="0"/>
              <a:t>emission</a:t>
            </a:r>
            <a:r>
              <a:rPr lang="fr-FR" dirty="0" smtClean="0"/>
              <a:t> = 800/ 64*1024 = 0,012=12 ms</a:t>
            </a:r>
            <a:endParaRPr lang="fr-FR" dirty="0" smtClean="0"/>
          </a:p>
          <a:p>
            <a:endParaRPr lang="fr-FR" dirty="0"/>
          </a:p>
          <a:p>
            <a:r>
              <a:rPr lang="fr-FR" dirty="0" smtClean="0"/>
              <a:t>T propagation = </a:t>
            </a:r>
            <a:r>
              <a:rPr lang="fr-FR" dirty="0" smtClean="0"/>
              <a:t>distance </a:t>
            </a:r>
            <a:r>
              <a:rPr lang="fr-FR" dirty="0" smtClean="0"/>
              <a:t>/ vitesse = </a:t>
            </a:r>
            <a:r>
              <a:rPr lang="fr-FR" dirty="0" smtClean="0">
                <a:solidFill>
                  <a:srgbClr val="FF0000"/>
                </a:solidFill>
              </a:rPr>
              <a:t>2*</a:t>
            </a:r>
            <a:r>
              <a:rPr lang="fr-FR" dirty="0" smtClean="0"/>
              <a:t>36000/3*10^5 =</a:t>
            </a:r>
            <a:endParaRPr lang="fr-FR" dirty="0" smtClean="0"/>
          </a:p>
          <a:p>
            <a:r>
              <a:rPr lang="fr-FR" dirty="0" smtClean="0">
                <a:solidFill>
                  <a:srgbClr val="FF0000"/>
                </a:solidFill>
              </a:rPr>
              <a:t>Le messag</a:t>
            </a:r>
            <a:r>
              <a:rPr lang="fr-FR" dirty="0" smtClean="0">
                <a:solidFill>
                  <a:srgbClr val="FF0000"/>
                </a:solidFill>
              </a:rPr>
              <a:t>e va aller de A vers </a:t>
            </a:r>
            <a:r>
              <a:rPr lang="fr-FR" dirty="0" err="1" smtClean="0">
                <a:solidFill>
                  <a:srgbClr val="FF0000"/>
                </a:solidFill>
              </a:rPr>
              <a:t>sat</a:t>
            </a:r>
            <a:r>
              <a:rPr lang="fr-FR" dirty="0" smtClean="0">
                <a:solidFill>
                  <a:srgbClr val="FF0000"/>
                </a:solidFill>
              </a:rPr>
              <a:t> et puis du </a:t>
            </a:r>
            <a:r>
              <a:rPr lang="fr-FR" dirty="0" err="1" smtClean="0">
                <a:solidFill>
                  <a:srgbClr val="FF0000"/>
                </a:solidFill>
              </a:rPr>
              <a:t>sat</a:t>
            </a:r>
            <a:r>
              <a:rPr lang="fr-FR" dirty="0" smtClean="0">
                <a:solidFill>
                  <a:srgbClr val="FF0000"/>
                </a:solidFill>
              </a:rPr>
              <a:t> ver B</a:t>
            </a:r>
            <a:endParaRPr lang="fr-FR" dirty="0" smtClean="0">
              <a:solidFill>
                <a:srgbClr val="FF0000"/>
              </a:solidFill>
            </a:endParaRPr>
          </a:p>
          <a:p>
            <a:r>
              <a:rPr lang="fr-FR" dirty="0" smtClean="0"/>
              <a:t>T </a:t>
            </a:r>
            <a:r>
              <a:rPr lang="fr-FR" dirty="0" err="1" smtClean="0"/>
              <a:t>propag</a:t>
            </a:r>
            <a:r>
              <a:rPr lang="fr-FR" dirty="0" smtClean="0"/>
              <a:t> = </a:t>
            </a:r>
            <a:r>
              <a:rPr lang="fr-FR" dirty="0" smtClean="0"/>
              <a:t>0,24 = 240 ms</a:t>
            </a:r>
            <a:endParaRPr lang="fr-FR" dirty="0" smtClean="0"/>
          </a:p>
          <a:p>
            <a:r>
              <a:rPr lang="fr-FR" dirty="0" smtClean="0"/>
              <a:t>T transfert = T </a:t>
            </a:r>
            <a:r>
              <a:rPr lang="fr-FR" dirty="0" err="1" smtClean="0"/>
              <a:t>emission</a:t>
            </a:r>
            <a:r>
              <a:rPr lang="fr-FR" dirty="0" smtClean="0"/>
              <a:t> + T </a:t>
            </a:r>
            <a:r>
              <a:rPr lang="fr-FR" dirty="0" err="1" smtClean="0"/>
              <a:t>propag</a:t>
            </a:r>
            <a:r>
              <a:rPr lang="fr-FR" smtClean="0"/>
              <a:t> </a:t>
            </a:r>
            <a:r>
              <a:rPr lang="fr-FR" smtClean="0"/>
              <a:t>=12+240 = 250 ms</a:t>
            </a:r>
            <a:r>
              <a:rPr lang="fr-FR" dirty="0" smtClean="0"/>
              <a:t>.</a:t>
            </a:r>
          </a:p>
          <a:p>
            <a:endParaRPr lang="fr-FR" dirty="0"/>
          </a:p>
        </p:txBody>
      </p:sp>
    </p:spTree>
    <p:extLst>
      <p:ext uri="{BB962C8B-B14F-4D97-AF65-F5344CB8AC3E}">
        <p14:creationId xmlns:p14="http://schemas.microsoft.com/office/powerpoint/2010/main" val="238232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Canal de transmission</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4" y="1690688"/>
            <a:ext cx="7516260" cy="1096731"/>
          </a:xfrm>
          <a:prstGeom prst="rect">
            <a:avLst/>
          </a:prstGeom>
        </p:spPr>
      </p:pic>
      <p:sp>
        <p:nvSpPr>
          <p:cNvPr id="6" name="ZoneTexte 5"/>
          <p:cNvSpPr txBox="1"/>
          <p:nvPr/>
        </p:nvSpPr>
        <p:spPr>
          <a:xfrm>
            <a:off x="6755801" y="2291066"/>
            <a:ext cx="2441985" cy="369332"/>
          </a:xfrm>
          <a:prstGeom prst="rect">
            <a:avLst/>
          </a:prstGeom>
          <a:noFill/>
        </p:spPr>
        <p:txBody>
          <a:bodyPr wrap="square" rtlCol="0">
            <a:spAutoFit/>
          </a:bodyPr>
          <a:lstStyle/>
          <a:p>
            <a:r>
              <a:rPr lang="fr-FR" dirty="0" smtClean="0"/>
              <a:t>Voie de transmission</a:t>
            </a:r>
            <a:endParaRPr lang="fr-FR" dirty="0"/>
          </a:p>
        </p:txBody>
      </p:sp>
      <p:sp>
        <p:nvSpPr>
          <p:cNvPr id="7" name="ZoneTexte 6"/>
          <p:cNvSpPr txBox="1"/>
          <p:nvPr/>
        </p:nvSpPr>
        <p:spPr>
          <a:xfrm>
            <a:off x="7003228" y="2737192"/>
            <a:ext cx="2441985" cy="369332"/>
          </a:xfrm>
          <a:prstGeom prst="rect">
            <a:avLst/>
          </a:prstGeom>
          <a:noFill/>
        </p:spPr>
        <p:txBody>
          <a:bodyPr wrap="square" rtlCol="0">
            <a:spAutoFit/>
          </a:bodyPr>
          <a:lstStyle/>
          <a:p>
            <a:r>
              <a:rPr lang="fr-FR" dirty="0" smtClean="0"/>
              <a:t>Circuit de données</a:t>
            </a:r>
            <a:endParaRPr lang="fr-FR" dirty="0"/>
          </a:p>
        </p:txBody>
      </p:sp>
      <p:sp>
        <p:nvSpPr>
          <p:cNvPr id="8" name="Titre 1"/>
          <p:cNvSpPr txBox="1">
            <a:spLocks/>
          </p:cNvSpPr>
          <p:nvPr/>
        </p:nvSpPr>
        <p:spPr>
          <a:xfrm>
            <a:off x="314661" y="3387796"/>
            <a:ext cx="10515600" cy="288391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smtClean="0"/>
              <a:t>ETTD = Terminaux</a:t>
            </a:r>
          </a:p>
          <a:p>
            <a:endParaRPr lang="fr-FR" sz="2400" dirty="0" smtClean="0"/>
          </a:p>
          <a:p>
            <a:r>
              <a:rPr lang="fr-FR" sz="2400" dirty="0" smtClean="0"/>
              <a:t>L’ETCD </a:t>
            </a:r>
            <a:r>
              <a:rPr lang="fr-FR" sz="2400" dirty="0"/>
              <a:t> </a:t>
            </a:r>
            <a:r>
              <a:rPr lang="fr-FR" sz="2400" dirty="0" smtClean="0"/>
              <a:t>:</a:t>
            </a:r>
          </a:p>
          <a:p>
            <a:endParaRPr lang="fr-FR" sz="2400" dirty="0"/>
          </a:p>
          <a:p>
            <a:pPr marL="342900" lvl="0" indent="-342900">
              <a:buFont typeface="Wingdings" panose="05000000000000000000" pitchFamily="2" charset="2"/>
              <a:buChar char="Ø"/>
            </a:pPr>
            <a:r>
              <a:rPr lang="fr-FR" sz="2400" dirty="0"/>
              <a:t>L’adaptation du signal numérique entre l’ETTD et la ligne de transmission, ce qui correspond soit à un codage et une modulation (dans le cas où il envoie des données), soit à une démodulation et un décodage (dans le cas ou il reçoit des données).</a:t>
            </a:r>
          </a:p>
          <a:p>
            <a:pPr marL="342900" lvl="0" indent="-342900">
              <a:buFont typeface="Wingdings" panose="05000000000000000000" pitchFamily="2" charset="2"/>
              <a:buChar char="Ø"/>
            </a:pPr>
            <a:r>
              <a:rPr lang="fr-FR" sz="2400" dirty="0"/>
              <a:t>La gestion de la ligne, </a:t>
            </a:r>
            <a:r>
              <a:rPr lang="fr-FR" sz="2400" dirty="0" err="1"/>
              <a:t>çàd</a:t>
            </a:r>
            <a:r>
              <a:rPr lang="fr-FR" sz="2400" dirty="0"/>
              <a:t> établissement, maintien et libération de la liaison.</a:t>
            </a:r>
          </a:p>
          <a:p>
            <a:endParaRPr lang="fr-FR" sz="2400" dirty="0"/>
          </a:p>
        </p:txBody>
      </p:sp>
    </p:spTree>
    <p:extLst>
      <p:ext uri="{BB962C8B-B14F-4D97-AF65-F5344CB8AC3E}">
        <p14:creationId xmlns:p14="http://schemas.microsoft.com/office/powerpoint/2010/main" val="1040284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2. Comment </a:t>
            </a:r>
            <a:r>
              <a:rPr lang="fr-FR" b="1" dirty="0"/>
              <a:t>sont transmises les données sur un canal ?</a:t>
            </a:r>
            <a:r>
              <a:rPr lang="fr-FR" dirty="0"/>
              <a:t/>
            </a:r>
            <a:br>
              <a:rPr lang="fr-FR" dirty="0"/>
            </a:br>
            <a:endParaRPr lang="fr-FR" dirty="0"/>
          </a:p>
        </p:txBody>
      </p:sp>
      <p:sp>
        <p:nvSpPr>
          <p:cNvPr id="3" name="Espace réservé du contenu 2"/>
          <p:cNvSpPr>
            <a:spLocks noGrp="1"/>
          </p:cNvSpPr>
          <p:nvPr>
            <p:ph idx="1"/>
          </p:nvPr>
        </p:nvSpPr>
        <p:spPr/>
        <p:txBody>
          <a:bodyPr>
            <a:normAutofit lnSpcReduction="10000"/>
          </a:bodyPr>
          <a:lstStyle/>
          <a:p>
            <a:r>
              <a:rPr lang="fr-FR" dirty="0"/>
              <a:t>La transmission de données sur un support physique se fait par propagation d’un phénomène vibratoire (lumière,  son, électricité). Il en résulte un signal ondulatoire de la grandeur physique que l’on fait varier :</a:t>
            </a:r>
          </a:p>
          <a:p>
            <a:pPr lvl="0"/>
            <a:r>
              <a:rPr lang="fr-FR" dirty="0"/>
              <a:t>Dans le cas de la lumière, il s’agit d’une onde lumineuse</a:t>
            </a:r>
            <a:r>
              <a:rPr lang="fr-FR" dirty="0" smtClean="0"/>
              <a:t>.</a:t>
            </a:r>
          </a:p>
          <a:p>
            <a:pPr lvl="0"/>
            <a:endParaRPr lang="fr-FR" dirty="0"/>
          </a:p>
          <a:p>
            <a:pPr lvl="0"/>
            <a:r>
              <a:rPr lang="fr-FR" dirty="0"/>
              <a:t>Dans le cas du son, il s’agit d’une onde acoustique</a:t>
            </a:r>
            <a:r>
              <a:rPr lang="fr-FR" dirty="0" smtClean="0"/>
              <a:t>.</a:t>
            </a:r>
          </a:p>
          <a:p>
            <a:pPr marL="0" lvl="0" indent="0">
              <a:buNone/>
            </a:pPr>
            <a:endParaRPr lang="fr-FR" dirty="0"/>
          </a:p>
          <a:p>
            <a:pPr lvl="0"/>
            <a:r>
              <a:rPr lang="fr-FR" dirty="0"/>
              <a:t>Dans le cas de la tension ou l’intensité d’un courant électrique, il s’agit d’une onde électrique.</a:t>
            </a:r>
          </a:p>
          <a:p>
            <a:pPr marL="0" indent="0">
              <a:buNone/>
            </a:pPr>
            <a:endParaRPr lang="fr-FR" dirty="0"/>
          </a:p>
        </p:txBody>
      </p:sp>
    </p:spTree>
    <p:extLst>
      <p:ext uri="{BB962C8B-B14F-4D97-AF65-F5344CB8AC3E}">
        <p14:creationId xmlns:p14="http://schemas.microsoft.com/office/powerpoint/2010/main" val="2605259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Type de Transmission  : Numérique</a:t>
            </a:r>
            <a:endParaRPr lang="fr-FR" dirty="0"/>
          </a:p>
        </p:txBody>
      </p:sp>
      <p:sp>
        <p:nvSpPr>
          <p:cNvPr id="3" name="Espace réservé du contenu 2"/>
          <p:cNvSpPr>
            <a:spLocks noGrp="1"/>
          </p:cNvSpPr>
          <p:nvPr>
            <p:ph idx="1"/>
          </p:nvPr>
        </p:nvSpPr>
        <p:spPr/>
        <p:txBody>
          <a:bodyPr/>
          <a:lstStyle/>
          <a:p>
            <a:r>
              <a:rPr lang="fr-FR" dirty="0"/>
              <a:t>Lorsque l’information est représentée par la variation d’une seule grandeur physique (tension électrique, intensité lumineuse, etc.), on parle alors de </a:t>
            </a:r>
            <a:r>
              <a:rPr lang="fr-FR" b="1" dirty="0"/>
              <a:t>transmission numérique.</a:t>
            </a:r>
            <a:endParaRPr lang="fr-FR" dirty="0"/>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853" y="2872292"/>
            <a:ext cx="3322006" cy="2103381"/>
          </a:xfrm>
          <a:prstGeom prst="rect">
            <a:avLst/>
          </a:prstGeom>
        </p:spPr>
      </p:pic>
    </p:spTree>
    <p:extLst>
      <p:ext uri="{BB962C8B-B14F-4D97-AF65-F5344CB8AC3E}">
        <p14:creationId xmlns:p14="http://schemas.microsoft.com/office/powerpoint/2010/main" val="378099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Type de Transmission : analogique</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a:t>Lorsque l’information est représentée par des ondes é</a:t>
            </a:r>
            <a:r>
              <a:rPr lang="fr-FR" dirty="0" smtClean="0"/>
              <a:t>lectromagnétiques</a:t>
            </a:r>
            <a:r>
              <a:rPr lang="fr-FR" dirty="0"/>
              <a:t>,  on parle alors de </a:t>
            </a:r>
            <a:r>
              <a:rPr lang="fr-FR" b="1" dirty="0"/>
              <a:t>transmission analogique</a:t>
            </a:r>
            <a:r>
              <a:rPr lang="fr-FR" dirty="0"/>
              <a:t>. Les </a:t>
            </a:r>
            <a:r>
              <a:rPr lang="fr-FR" b="1" dirty="0"/>
              <a:t>ondes électromagnétiques</a:t>
            </a:r>
            <a:r>
              <a:rPr lang="fr-FR" dirty="0"/>
              <a:t> sont caractérisées par leur </a:t>
            </a:r>
            <a:r>
              <a:rPr lang="fr-FR" b="1" dirty="0"/>
              <a:t>fréquence</a:t>
            </a:r>
            <a:r>
              <a:rPr lang="fr-FR" dirty="0"/>
              <a:t>, leur </a:t>
            </a:r>
            <a:r>
              <a:rPr lang="fr-FR" b="1" dirty="0"/>
              <a:t>amplitude</a:t>
            </a:r>
            <a:r>
              <a:rPr lang="fr-FR" dirty="0"/>
              <a:t> et leur </a:t>
            </a:r>
            <a:r>
              <a:rPr lang="fr-FR" b="1" dirty="0"/>
              <a:t>phase</a:t>
            </a:r>
            <a:r>
              <a:rPr lang="fr-FR" dirty="0"/>
              <a:t>. Le signal est obtenu par la fonction </a:t>
            </a:r>
            <a:r>
              <a:rPr lang="fr-FR" dirty="0" smtClean="0"/>
              <a:t>:</a:t>
            </a:r>
          </a:p>
          <a:p>
            <a:r>
              <a:rPr lang="fr-FR" dirty="0"/>
              <a:t>Le signal est obtenu par la fonction :</a:t>
            </a:r>
          </a:p>
          <a:p>
            <a:pPr marL="0" indent="0">
              <a:buNone/>
            </a:pPr>
            <a:r>
              <a:rPr lang="fr-FR" b="1" dirty="0" smtClean="0"/>
              <a:t>	</a:t>
            </a:r>
            <a:r>
              <a:rPr lang="fr-FR" b="1" dirty="0" smtClean="0">
                <a:solidFill>
                  <a:srgbClr val="FF0000"/>
                </a:solidFill>
              </a:rPr>
              <a:t>y</a:t>
            </a:r>
            <a:r>
              <a:rPr lang="fr-FR" dirty="0" smtClean="0"/>
              <a:t> </a:t>
            </a:r>
            <a:r>
              <a:rPr lang="fr-FR" dirty="0"/>
              <a:t>=  </a:t>
            </a:r>
            <a:r>
              <a:rPr lang="fr-FR" i="1" dirty="0"/>
              <a:t>A</a:t>
            </a:r>
            <a:r>
              <a:rPr lang="fr-FR" dirty="0"/>
              <a:t> </a:t>
            </a:r>
            <a:r>
              <a:rPr lang="fr-FR" b="1" dirty="0" smtClean="0"/>
              <a:t>SIN </a:t>
            </a:r>
            <a:r>
              <a:rPr lang="fr-FR" dirty="0"/>
              <a:t>(2</a:t>
            </a:r>
            <a:r>
              <a:rPr lang="fr-FR" dirty="0">
                <a:sym typeface="Symbol" panose="05050102010706020507" pitchFamily="18" charset="2"/>
              </a:rPr>
              <a:t></a:t>
            </a:r>
            <a:r>
              <a:rPr lang="fr-FR" dirty="0"/>
              <a:t> f </a:t>
            </a:r>
            <a:r>
              <a:rPr lang="fr-FR" b="1" dirty="0"/>
              <a:t> </a:t>
            </a:r>
            <a:r>
              <a:rPr lang="fr-FR" b="1" dirty="0" smtClean="0">
                <a:solidFill>
                  <a:srgbClr val="FF0000"/>
                </a:solidFill>
              </a:rPr>
              <a:t>t</a:t>
            </a:r>
            <a:r>
              <a:rPr lang="fr-FR" dirty="0" smtClean="0"/>
              <a:t> </a:t>
            </a:r>
            <a:r>
              <a:rPr lang="fr-FR" dirty="0"/>
              <a:t>+ </a:t>
            </a:r>
            <a:r>
              <a:rPr lang="fr-FR" dirty="0">
                <a:sym typeface="Symbol" panose="05050102010706020507" pitchFamily="18" charset="2"/>
              </a:rPr>
              <a:t></a:t>
            </a:r>
            <a:r>
              <a:rPr lang="fr-FR" dirty="0"/>
              <a:t>)</a:t>
            </a:r>
          </a:p>
          <a:p>
            <a:r>
              <a:rPr lang="fr-FR" dirty="0"/>
              <a:t>où </a:t>
            </a:r>
            <a:r>
              <a:rPr lang="fr-FR" i="1" dirty="0"/>
              <a:t>A</a:t>
            </a:r>
            <a:r>
              <a:rPr lang="fr-FR" dirty="0"/>
              <a:t> est l’amplitude, </a:t>
            </a:r>
            <a:endParaRPr lang="fr-FR" dirty="0" smtClean="0"/>
          </a:p>
          <a:p>
            <a:r>
              <a:rPr lang="fr-FR" i="1" dirty="0" smtClean="0"/>
              <a:t>f</a:t>
            </a:r>
            <a:r>
              <a:rPr lang="fr-FR" i="1" dirty="0"/>
              <a:t>= 1/p</a:t>
            </a:r>
            <a:r>
              <a:rPr lang="fr-FR" dirty="0"/>
              <a:t>  la fréquence (en Hertz) et </a:t>
            </a:r>
            <a:endParaRPr lang="fr-FR" dirty="0" smtClean="0"/>
          </a:p>
          <a:p>
            <a:r>
              <a:rPr lang="fr-FR" i="1" dirty="0" smtClean="0"/>
              <a:t>p</a:t>
            </a:r>
            <a:r>
              <a:rPr lang="fr-FR" dirty="0" smtClean="0"/>
              <a:t> </a:t>
            </a:r>
            <a:r>
              <a:rPr lang="fr-FR" dirty="0"/>
              <a:t>la période (en secondes),  </a:t>
            </a:r>
            <a:endParaRPr lang="fr-FR" dirty="0" smtClean="0"/>
          </a:p>
          <a:p>
            <a:r>
              <a:rPr lang="fr-FR" dirty="0" smtClean="0">
                <a:sym typeface="Symbol" panose="05050102010706020507" pitchFamily="18" charset="2"/>
              </a:rPr>
              <a:t></a:t>
            </a:r>
            <a:r>
              <a:rPr lang="fr-FR" dirty="0" smtClean="0"/>
              <a:t> </a:t>
            </a:r>
            <a:r>
              <a:rPr lang="fr-FR" dirty="0"/>
              <a:t>la phase (en radian</a:t>
            </a:r>
            <a:r>
              <a:rPr lang="fr-FR" dirty="0" smtClean="0"/>
              <a:t>)=0, </a:t>
            </a:r>
            <a:r>
              <a:rPr lang="el-GR" dirty="0" smtClean="0"/>
              <a:t>π</a:t>
            </a:r>
            <a:r>
              <a:rPr lang="fr-FR" dirty="0"/>
              <a:t>, </a:t>
            </a:r>
            <a:r>
              <a:rPr lang="el-GR" dirty="0" smtClean="0"/>
              <a:t>π</a:t>
            </a:r>
            <a:r>
              <a:rPr lang="fr-FR" dirty="0" smtClean="0"/>
              <a:t>/2</a:t>
            </a:r>
            <a:endParaRPr lang="fr-FR" dirty="0"/>
          </a:p>
          <a:p>
            <a:pPr algn="just"/>
            <a:endParaRPr lang="fr-FR" dirty="0"/>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621" y="3668357"/>
            <a:ext cx="5316300" cy="2362799"/>
          </a:xfrm>
          <a:prstGeom prst="rect">
            <a:avLst/>
          </a:prstGeom>
        </p:spPr>
      </p:pic>
    </p:spTree>
    <p:extLst>
      <p:ext uri="{BB962C8B-B14F-4D97-AF65-F5344CB8AC3E}">
        <p14:creationId xmlns:p14="http://schemas.microsoft.com/office/powerpoint/2010/main" val="1770694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Caractéristiques d’un canal transmission:</a:t>
            </a:r>
            <a:endParaRPr lang="fr-FR" dirty="0"/>
          </a:p>
        </p:txBody>
      </p:sp>
      <p:sp>
        <p:nvSpPr>
          <p:cNvPr id="3" name="Espace réservé du contenu 2"/>
          <p:cNvSpPr>
            <a:spLocks noGrp="1"/>
          </p:cNvSpPr>
          <p:nvPr>
            <p:ph idx="1"/>
          </p:nvPr>
        </p:nvSpPr>
        <p:spPr/>
        <p:txBody>
          <a:bodyPr>
            <a:normAutofit fontScale="92500" lnSpcReduction="10000"/>
          </a:bodyPr>
          <a:lstStyle/>
          <a:p>
            <a:pPr lvl="0"/>
            <a:r>
              <a:rPr lang="fr-FR" b="1" dirty="0" smtClean="0">
                <a:solidFill>
                  <a:srgbClr val="FF0000"/>
                </a:solidFill>
              </a:rPr>
              <a:t>4.1 Bande passante, notée : W, mesurée en Hertz</a:t>
            </a:r>
            <a:endParaRPr lang="fr-FR" b="1" dirty="0">
              <a:solidFill>
                <a:srgbClr val="FF0000"/>
              </a:solidFill>
            </a:endParaRPr>
          </a:p>
          <a:p>
            <a:pPr marL="0" indent="0">
              <a:buNone/>
            </a:pPr>
            <a:endParaRPr lang="fr-FR" dirty="0"/>
          </a:p>
          <a:p>
            <a:r>
              <a:rPr lang="fr-FR" dirty="0"/>
              <a:t>La bande passante d’une voie de transmission ou  </a:t>
            </a:r>
            <a:r>
              <a:rPr lang="fr-FR" u="sng" dirty="0"/>
              <a:t>largeur de bande </a:t>
            </a:r>
            <a:r>
              <a:rPr lang="fr-FR" dirty="0"/>
              <a:t>est l’intervalle de fréquence dans lequel les signaux sont convenablement reçus. </a:t>
            </a:r>
            <a:endParaRPr lang="fr-FR" dirty="0" smtClean="0"/>
          </a:p>
          <a:p>
            <a:endParaRPr lang="fr-FR" dirty="0"/>
          </a:p>
          <a:p>
            <a:r>
              <a:rPr lang="fr-FR" dirty="0" smtClean="0"/>
              <a:t>On </a:t>
            </a:r>
            <a:r>
              <a:rPr lang="fr-FR" dirty="0"/>
              <a:t>définit en général </a:t>
            </a:r>
            <a:r>
              <a:rPr lang="fr-FR" i="1" dirty="0"/>
              <a:t>la bande passante </a:t>
            </a:r>
            <a:r>
              <a:rPr lang="fr-FR" dirty="0" smtClean="0"/>
              <a:t>du </a:t>
            </a:r>
            <a:r>
              <a:rPr lang="fr-FR" dirty="0"/>
              <a:t>circuit par :W = f2 - f1</a:t>
            </a:r>
          </a:p>
          <a:p>
            <a:pPr marL="0" indent="0">
              <a:buNone/>
            </a:pPr>
            <a:endParaRPr lang="fr-FR" dirty="0"/>
          </a:p>
          <a:p>
            <a:r>
              <a:rPr lang="fr-FR" b="1" i="1" dirty="0"/>
              <a:t>Exemple </a:t>
            </a:r>
            <a:r>
              <a:rPr lang="fr-FR" i="1" dirty="0"/>
              <a:t>: La ligne téléphonique usuelle ne laisse passer que les </a:t>
            </a:r>
            <a:r>
              <a:rPr lang="fr-FR" i="1" dirty="0" smtClean="0"/>
              <a:t>signaux dans la plage </a:t>
            </a:r>
            <a:r>
              <a:rPr lang="fr-FR" i="1" dirty="0"/>
              <a:t>de fréquences allant de 300 Hz à 3400 Hz. La bande passante est donc égale à 3100 Hz.</a:t>
            </a:r>
            <a:endParaRPr lang="fr-FR" dirty="0"/>
          </a:p>
          <a:p>
            <a:pPr algn="just"/>
            <a:endParaRPr lang="fr-FR" dirty="0"/>
          </a:p>
          <a:p>
            <a:endParaRPr lang="fr-FR" dirty="0"/>
          </a:p>
        </p:txBody>
      </p:sp>
    </p:spTree>
    <p:extLst>
      <p:ext uri="{BB962C8B-B14F-4D97-AF65-F5344CB8AC3E}">
        <p14:creationId xmlns:p14="http://schemas.microsoft.com/office/powerpoint/2010/main" val="3498956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Caractéristiques d’un canal transmission:</a:t>
            </a:r>
            <a:endParaRPr lang="fr-FR" dirty="0"/>
          </a:p>
        </p:txBody>
      </p:sp>
      <p:sp>
        <p:nvSpPr>
          <p:cNvPr id="3" name="Espace réservé du contenu 2"/>
          <p:cNvSpPr>
            <a:spLocks noGrp="1"/>
          </p:cNvSpPr>
          <p:nvPr>
            <p:ph idx="1"/>
          </p:nvPr>
        </p:nvSpPr>
        <p:spPr/>
        <p:txBody>
          <a:bodyPr>
            <a:normAutofit/>
          </a:bodyPr>
          <a:lstStyle/>
          <a:p>
            <a:pPr lvl="0"/>
            <a:r>
              <a:rPr lang="fr-FR" b="1" dirty="0" smtClean="0">
                <a:solidFill>
                  <a:srgbClr val="FF0000"/>
                </a:solidFill>
              </a:rPr>
              <a:t>4.2 Rapport </a:t>
            </a:r>
            <a:r>
              <a:rPr lang="fr-FR" b="1" dirty="0">
                <a:solidFill>
                  <a:srgbClr val="FF0000"/>
                </a:solidFill>
              </a:rPr>
              <a:t>Signal sur Bruit (S/B</a:t>
            </a:r>
            <a:r>
              <a:rPr lang="fr-FR" b="1" dirty="0" smtClean="0">
                <a:solidFill>
                  <a:srgbClr val="FF0000"/>
                </a:solidFill>
              </a:rPr>
              <a:t>), mesuré en Décibel</a:t>
            </a:r>
            <a:endParaRPr lang="fr-FR" dirty="0">
              <a:solidFill>
                <a:srgbClr val="FF0000"/>
              </a:solidFill>
            </a:endParaRPr>
          </a:p>
          <a:p>
            <a:endParaRPr lang="fr-FR" dirty="0"/>
          </a:p>
          <a:p>
            <a:r>
              <a:rPr lang="fr-FR" dirty="0"/>
              <a:t>Le rapport Signal sur Bruit est une caractéristique du canal, c’est le rapport de l’énergie du signal sur l’énergie du bruit. Ce rapport varie dans le temps puisque le bruit n’est pas constant mais on l’estime par une valeur moyenne sur un intervalle de temps. Son unité est le décibel (</a:t>
            </a:r>
            <a:r>
              <a:rPr lang="fr-FR" dirty="0" err="1"/>
              <a:t>db</a:t>
            </a:r>
            <a:r>
              <a:rPr lang="fr-FR" dirty="0"/>
              <a:t>).</a:t>
            </a:r>
          </a:p>
          <a:p>
            <a:pPr algn="just"/>
            <a:endParaRPr lang="fr-FR" dirty="0"/>
          </a:p>
          <a:p>
            <a:endParaRPr lang="fr-FR" dirty="0"/>
          </a:p>
        </p:txBody>
      </p:sp>
    </p:spTree>
    <p:extLst>
      <p:ext uri="{BB962C8B-B14F-4D97-AF65-F5344CB8AC3E}">
        <p14:creationId xmlns:p14="http://schemas.microsoft.com/office/powerpoint/2010/main" val="1050178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Caractéristiques d’un canal transmission:</a:t>
            </a:r>
            <a:endParaRPr lang="fr-FR" dirty="0"/>
          </a:p>
        </p:txBody>
      </p:sp>
      <p:sp>
        <p:nvSpPr>
          <p:cNvPr id="3" name="Espace réservé du contenu 2"/>
          <p:cNvSpPr>
            <a:spLocks noGrp="1"/>
          </p:cNvSpPr>
          <p:nvPr>
            <p:ph idx="1"/>
          </p:nvPr>
        </p:nvSpPr>
        <p:spPr>
          <a:ln>
            <a:solidFill>
              <a:srgbClr val="FF0000"/>
            </a:solidFill>
          </a:ln>
        </p:spPr>
        <p:txBody>
          <a:bodyPr>
            <a:normAutofit/>
          </a:bodyPr>
          <a:lstStyle/>
          <a:p>
            <a:pPr lvl="0"/>
            <a:r>
              <a:rPr lang="fr-FR" b="1" dirty="0" smtClean="0">
                <a:solidFill>
                  <a:srgbClr val="FF0000"/>
                </a:solidFill>
              </a:rPr>
              <a:t>4.3 La Capacité, notée C, mesurée en bits par seconde</a:t>
            </a:r>
            <a:endParaRPr lang="fr-FR" dirty="0">
              <a:solidFill>
                <a:srgbClr val="FF0000"/>
              </a:solidFill>
            </a:endParaRPr>
          </a:p>
          <a:p>
            <a:pPr marL="0" indent="0">
              <a:buNone/>
            </a:pPr>
            <a:endParaRPr lang="fr-FR" dirty="0"/>
          </a:p>
          <a:p>
            <a:r>
              <a:rPr lang="fr-FR" dirty="0"/>
              <a:t>La capacité d’une voie est la quantité d’informations en (bits) pouvant être transmise sur la voie en une seconde</a:t>
            </a:r>
            <a:r>
              <a:rPr lang="fr-FR" dirty="0" smtClean="0"/>
              <a:t>. Elle est définie par la formule de Shannon suivante:</a:t>
            </a:r>
            <a:endParaRPr lang="fr-FR" dirty="0"/>
          </a:p>
          <a:p>
            <a:pPr marL="0" indent="0" algn="ctr">
              <a:buNone/>
            </a:pPr>
            <a:r>
              <a:rPr lang="fr-FR" dirty="0"/>
              <a:t> </a:t>
            </a:r>
            <a:r>
              <a:rPr lang="nl-NL" b="1" dirty="0" smtClean="0"/>
              <a:t>C =</a:t>
            </a:r>
            <a:r>
              <a:rPr lang="nl-NL" b="1" dirty="0" err="1" smtClean="0"/>
              <a:t>D</a:t>
            </a:r>
            <a:r>
              <a:rPr lang="nl-NL" sz="2000" b="1" dirty="0" err="1" smtClean="0"/>
              <a:t>max</a:t>
            </a:r>
            <a:r>
              <a:rPr lang="nl-NL" b="1" dirty="0" smtClean="0"/>
              <a:t>= </a:t>
            </a:r>
            <a:r>
              <a:rPr lang="nl-NL" b="1" dirty="0"/>
              <a:t>W log</a:t>
            </a:r>
            <a:r>
              <a:rPr lang="nl-NL" b="1" baseline="-25000" dirty="0"/>
              <a:t>2</a:t>
            </a:r>
            <a:r>
              <a:rPr lang="nl-NL" b="1" dirty="0"/>
              <a:t> (1 + </a:t>
            </a:r>
            <a:r>
              <a:rPr lang="nl-NL" b="1" dirty="0" smtClean="0"/>
              <a:t>(S </a:t>
            </a:r>
            <a:r>
              <a:rPr lang="nl-NL" b="1" dirty="0"/>
              <a:t>/ </a:t>
            </a:r>
            <a:r>
              <a:rPr lang="nl-NL" b="1" dirty="0" smtClean="0"/>
              <a:t>B))</a:t>
            </a:r>
            <a:endParaRPr lang="fr-FR" dirty="0"/>
          </a:p>
          <a:p>
            <a:r>
              <a:rPr lang="fr-FR" dirty="0" smtClean="0"/>
              <a:t>Où</a:t>
            </a:r>
            <a:r>
              <a:rPr lang="fr-FR" dirty="0"/>
              <a:t> : </a:t>
            </a:r>
            <a:r>
              <a:rPr lang="fr-FR" b="1" dirty="0"/>
              <a:t>C</a:t>
            </a:r>
            <a:r>
              <a:rPr lang="fr-FR" dirty="0"/>
              <a:t> la capacité en bps  , </a:t>
            </a:r>
            <a:r>
              <a:rPr lang="fr-FR" b="1" dirty="0"/>
              <a:t>W= f</a:t>
            </a:r>
            <a:r>
              <a:rPr lang="fr-FR" b="1" baseline="-25000" dirty="0"/>
              <a:t>2</a:t>
            </a:r>
            <a:r>
              <a:rPr lang="fr-FR" b="1" dirty="0"/>
              <a:t>- f</a:t>
            </a:r>
            <a:r>
              <a:rPr lang="fr-FR" b="1" baseline="-25000" dirty="0"/>
              <a:t>1</a:t>
            </a:r>
            <a:r>
              <a:rPr lang="fr-FR" b="1" dirty="0"/>
              <a:t> </a:t>
            </a:r>
            <a:r>
              <a:rPr lang="fr-FR" dirty="0"/>
              <a:t> la largeur de bande en (HZ)  et </a:t>
            </a:r>
            <a:r>
              <a:rPr lang="fr-FR" b="1" dirty="0"/>
              <a:t>S / B</a:t>
            </a:r>
            <a:r>
              <a:rPr lang="fr-FR" dirty="0"/>
              <a:t> représente le rapport signal sur le bruit de la voie.</a:t>
            </a:r>
          </a:p>
          <a:p>
            <a:endParaRPr lang="fr-FR" b="1" i="1" dirty="0" smtClean="0"/>
          </a:p>
          <a:p>
            <a:pPr marL="0" indent="0" algn="just">
              <a:buNone/>
            </a:pPr>
            <a:endParaRPr lang="fr-FR" dirty="0"/>
          </a:p>
          <a:p>
            <a:endParaRPr lang="fr-FR" dirty="0"/>
          </a:p>
        </p:txBody>
      </p:sp>
    </p:spTree>
    <p:extLst>
      <p:ext uri="{BB962C8B-B14F-4D97-AF65-F5344CB8AC3E}">
        <p14:creationId xmlns:p14="http://schemas.microsoft.com/office/powerpoint/2010/main" val="2509355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Caractéristiques d’un canal transmission:</a:t>
            </a:r>
            <a:endParaRPr lang="fr-FR" dirty="0"/>
          </a:p>
        </p:txBody>
      </p:sp>
      <p:sp>
        <p:nvSpPr>
          <p:cNvPr id="3" name="Espace réservé du contenu 2"/>
          <p:cNvSpPr>
            <a:spLocks noGrp="1"/>
          </p:cNvSpPr>
          <p:nvPr>
            <p:ph idx="1"/>
          </p:nvPr>
        </p:nvSpPr>
        <p:spPr>
          <a:xfrm>
            <a:off x="838200" y="1825625"/>
            <a:ext cx="10515600" cy="3843655"/>
          </a:xfrm>
          <a:ln>
            <a:solidFill>
              <a:srgbClr val="FF0000"/>
            </a:solidFill>
          </a:ln>
        </p:spPr>
        <p:txBody>
          <a:bodyPr>
            <a:normAutofit/>
          </a:bodyPr>
          <a:lstStyle/>
          <a:p>
            <a:pPr lvl="0"/>
            <a:r>
              <a:rPr lang="fr-FR" b="1" dirty="0" smtClean="0">
                <a:solidFill>
                  <a:srgbClr val="FF0000"/>
                </a:solidFill>
              </a:rPr>
              <a:t>4.4 Le </a:t>
            </a:r>
            <a:r>
              <a:rPr lang="fr-FR" b="1" dirty="0">
                <a:solidFill>
                  <a:srgbClr val="FF0000"/>
                </a:solidFill>
              </a:rPr>
              <a:t>débit </a:t>
            </a:r>
            <a:r>
              <a:rPr lang="fr-FR" b="1" dirty="0" smtClean="0">
                <a:solidFill>
                  <a:srgbClr val="FF0000"/>
                </a:solidFill>
              </a:rPr>
              <a:t>binaire, noté : D, mesurée en Bps</a:t>
            </a:r>
            <a:endParaRPr lang="fr-FR" dirty="0">
              <a:solidFill>
                <a:srgbClr val="FF0000"/>
              </a:solidFill>
            </a:endParaRPr>
          </a:p>
          <a:p>
            <a:pPr marL="0" indent="0">
              <a:buNone/>
            </a:pPr>
            <a:r>
              <a:rPr lang="fr-FR" b="1" dirty="0"/>
              <a:t> </a:t>
            </a:r>
            <a:endParaRPr lang="fr-FR" dirty="0"/>
          </a:p>
          <a:p>
            <a:r>
              <a:rPr lang="fr-FR" dirty="0"/>
              <a:t> Le débit binaire D d’un circuit de données est égale au nombre de bits transmis </a:t>
            </a:r>
            <a:r>
              <a:rPr lang="fr-FR" u="sng" dirty="0">
                <a:solidFill>
                  <a:srgbClr val="FF0000"/>
                </a:solidFill>
              </a:rPr>
              <a:t>effectivement</a:t>
            </a:r>
            <a:r>
              <a:rPr lang="fr-FR" dirty="0"/>
              <a:t> par seconde.</a:t>
            </a:r>
          </a:p>
          <a:p>
            <a:r>
              <a:rPr lang="fr-FR" dirty="0"/>
              <a:t> </a:t>
            </a:r>
            <a:r>
              <a:rPr lang="fr-FR" dirty="0" smtClean="0"/>
              <a:t>Si </a:t>
            </a:r>
            <a:r>
              <a:rPr lang="fr-FR" dirty="0"/>
              <a:t>T est le temps de transmission d’un bit alors D = 1/T [b/s] </a:t>
            </a:r>
            <a:r>
              <a:rPr lang="fr-FR" dirty="0" smtClean="0"/>
              <a:t>.</a:t>
            </a:r>
          </a:p>
          <a:p>
            <a:r>
              <a:rPr lang="fr-FR" u="sng" dirty="0" smtClean="0"/>
              <a:t>Capacité Vs Débit</a:t>
            </a:r>
          </a:p>
          <a:p>
            <a:r>
              <a:rPr lang="fr-FR" dirty="0" smtClean="0"/>
              <a:t>Soit un amphi théâtre pouvant contenir 500 étudiant mais à l’instant t, il contient que 100 étudiants.</a:t>
            </a:r>
            <a:endParaRPr lang="fr-FR" dirty="0"/>
          </a:p>
          <a:p>
            <a:endParaRPr lang="fr-FR" b="1" i="1" dirty="0" smtClean="0"/>
          </a:p>
          <a:p>
            <a:pPr marL="0" indent="0" algn="just">
              <a:buNone/>
            </a:pPr>
            <a:endParaRPr lang="fr-FR" dirty="0"/>
          </a:p>
          <a:p>
            <a:endParaRPr lang="fr-FR" dirty="0"/>
          </a:p>
        </p:txBody>
      </p:sp>
    </p:spTree>
    <p:extLst>
      <p:ext uri="{BB962C8B-B14F-4D97-AF65-F5344CB8AC3E}">
        <p14:creationId xmlns:p14="http://schemas.microsoft.com/office/powerpoint/2010/main" val="145033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796</Words>
  <Application>Microsoft Office PowerPoint</Application>
  <PresentationFormat>Grand écran</PresentationFormat>
  <Paragraphs>131</Paragraphs>
  <Slides>17</Slides>
  <Notes>0</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17</vt:i4>
      </vt:variant>
    </vt:vector>
  </HeadingPairs>
  <TitlesOfParts>
    <vt:vector size="25" baseType="lpstr">
      <vt:lpstr>Arial</vt:lpstr>
      <vt:lpstr>Calibri</vt:lpstr>
      <vt:lpstr>Calibri Light</vt:lpstr>
      <vt:lpstr>Symbol</vt:lpstr>
      <vt:lpstr>Times New Roman</vt:lpstr>
      <vt:lpstr>Wingdings</vt:lpstr>
      <vt:lpstr>Thème Office</vt:lpstr>
      <vt:lpstr>Image bitmap</vt:lpstr>
      <vt:lpstr>CHPITRE 1(couche 1 - OSI : Physique)</vt:lpstr>
      <vt:lpstr>1. Canal de transmission</vt:lpstr>
      <vt:lpstr>2. Comment sont transmises les données sur un canal ? </vt:lpstr>
      <vt:lpstr>3. Type de Transmission  : Numérique</vt:lpstr>
      <vt:lpstr>3. Type de Transmission : analogique</vt:lpstr>
      <vt:lpstr>4. Caractéristiques d’un canal transmission:</vt:lpstr>
      <vt:lpstr>4. Caractéristiques d’un canal transmission:</vt:lpstr>
      <vt:lpstr>4. Caractéristiques d’un canal transmission:</vt:lpstr>
      <vt:lpstr>4. Caractéristiques d’un canal transmission:</vt:lpstr>
      <vt:lpstr>5. Caractéristiques d’une transmission:</vt:lpstr>
      <vt:lpstr>5. Caractéristiques d’une transmission:</vt:lpstr>
      <vt:lpstr>5. Caractéristiques d’une transmission:</vt:lpstr>
      <vt:lpstr>Exemple</vt:lpstr>
      <vt:lpstr>5. Caractéristiques d’une transmission:</vt:lpstr>
      <vt:lpstr>Exercice 1 (série N°1)</vt:lpstr>
      <vt:lpstr>Exercice 1 (série N°1)</vt:lpstr>
      <vt:lpstr>EXO 1 :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CHPITRE 1(couche 1 - OSI : Physique)</dc:title>
  <dc:creator>user</dc:creator>
  <cp:lastModifiedBy>user</cp:lastModifiedBy>
  <cp:revision>31</cp:revision>
  <dcterms:created xsi:type="dcterms:W3CDTF">2020-12-24T17:35:22Z</dcterms:created>
  <dcterms:modified xsi:type="dcterms:W3CDTF">2021-11-07T10:03:31Z</dcterms:modified>
</cp:coreProperties>
</file>