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5" r:id="rId4"/>
    <p:sldId id="258" r:id="rId5"/>
    <p:sldId id="296" r:id="rId6"/>
    <p:sldId id="297" r:id="rId7"/>
    <p:sldId id="298" r:id="rId8"/>
    <p:sldId id="299" r:id="rId9"/>
    <p:sldId id="300" r:id="rId10"/>
    <p:sldId id="301" r:id="rId11"/>
    <p:sldId id="272" r:id="rId12"/>
    <p:sldId id="302" r:id="rId13"/>
    <p:sldId id="304" r:id="rId14"/>
    <p:sldId id="305" r:id="rId15"/>
    <p:sldId id="307" r:id="rId16"/>
    <p:sldId id="308" r:id="rId17"/>
    <p:sldId id="309" r:id="rId18"/>
    <p:sldId id="310" r:id="rId19"/>
    <p:sldId id="311" r:id="rId20"/>
    <p:sldId id="312" r:id="rId21"/>
    <p:sldId id="313" r:id="rId22"/>
    <p:sldId id="315" r:id="rId23"/>
    <p:sldId id="316" r:id="rId24"/>
    <p:sldId id="323" r:id="rId25"/>
    <p:sldId id="317" r:id="rId26"/>
    <p:sldId id="332" r:id="rId27"/>
    <p:sldId id="318" r:id="rId28"/>
    <p:sldId id="333" r:id="rId29"/>
    <p:sldId id="319" r:id="rId30"/>
    <p:sldId id="320" r:id="rId31"/>
    <p:sldId id="321" r:id="rId32"/>
    <p:sldId id="322" r:id="rId33"/>
    <p:sldId id="324" r:id="rId34"/>
    <p:sldId id="326" r:id="rId35"/>
    <p:sldId id="327" r:id="rId36"/>
    <p:sldId id="328" r:id="rId37"/>
    <p:sldId id="334" r:id="rId38"/>
    <p:sldId id="329" r:id="rId39"/>
    <p:sldId id="330" r:id="rId40"/>
    <p:sldId id="335" r:id="rId41"/>
    <p:sldId id="331" r:id="rId4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9" d="100"/>
          <a:sy n="89"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BFC44CDB-9A21-4E88-8BDB-B447A25B5913}" type="datetimeFigureOut">
              <a:rPr lang="fr-FR" smtClean="0"/>
              <a:t>30/11/2021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511838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FC44CDB-9A21-4E88-8BDB-B447A25B5913}" type="datetimeFigureOut">
              <a:rPr lang="fr-FR" smtClean="0"/>
              <a:t>30/11/2021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716800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FC44CDB-9A21-4E88-8BDB-B447A25B5913}" type="datetimeFigureOut">
              <a:rPr lang="fr-FR" smtClean="0"/>
              <a:t>30/11/2021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1036392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FC44CDB-9A21-4E88-8BDB-B447A25B5913}" type="datetimeFigureOut">
              <a:rPr lang="fr-FR" smtClean="0"/>
              <a:t>30/11/2021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320038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FC44CDB-9A21-4E88-8BDB-B447A25B5913}" type="datetimeFigureOut">
              <a:rPr lang="fr-FR" smtClean="0"/>
              <a:t>30/11/2021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135750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FC44CDB-9A21-4E88-8BDB-B447A25B5913}" type="datetimeFigureOut">
              <a:rPr lang="fr-FR" smtClean="0"/>
              <a:t>30/11/2021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4274096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FC44CDB-9A21-4E88-8BDB-B447A25B5913}" type="datetimeFigureOut">
              <a:rPr lang="fr-FR" smtClean="0"/>
              <a:t>30/11/2021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11038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BFC44CDB-9A21-4E88-8BDB-B447A25B5913}" type="datetimeFigureOut">
              <a:rPr lang="fr-FR" smtClean="0"/>
              <a:t>30/11/2021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223464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FC44CDB-9A21-4E88-8BDB-B447A25B5913}" type="datetimeFigureOut">
              <a:rPr lang="fr-FR" smtClean="0"/>
              <a:t>30/11/2021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3406506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FC44CDB-9A21-4E88-8BDB-B447A25B5913}" type="datetimeFigureOut">
              <a:rPr lang="fr-FR" smtClean="0"/>
              <a:t>30/11/2021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1582667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FC44CDB-9A21-4E88-8BDB-B447A25B5913}" type="datetimeFigureOut">
              <a:rPr lang="fr-FR" smtClean="0"/>
              <a:t>30/11/2021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2701266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44CDB-9A21-4E88-8BDB-B447A25B5913}" type="datetimeFigureOut">
              <a:rPr lang="fr-FR" smtClean="0"/>
              <a:t>30/11/2021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D0B12A-D4BF-4DA7-96FD-FB44697C51A8}" type="slidenum">
              <a:rPr lang="fr-FR" smtClean="0"/>
              <a:t>‹N°›</a:t>
            </a:fld>
            <a:endParaRPr lang="fr-FR"/>
          </a:p>
        </p:txBody>
      </p:sp>
    </p:spTree>
    <p:extLst>
      <p:ext uri="{BB962C8B-B14F-4D97-AF65-F5344CB8AC3E}">
        <p14:creationId xmlns:p14="http://schemas.microsoft.com/office/powerpoint/2010/main" val="3781999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CHPITRE 1</a:t>
            </a:r>
            <a:r>
              <a:rPr lang="fr-FR" sz="1600" b="1" dirty="0" smtClean="0"/>
              <a:t>(Suite)</a:t>
            </a:r>
            <a:endParaRPr lang="fr-FR" b="1" dirty="0"/>
          </a:p>
        </p:txBody>
      </p:sp>
      <p:sp>
        <p:nvSpPr>
          <p:cNvPr id="3" name="Sous-titre 2"/>
          <p:cNvSpPr>
            <a:spLocks noGrp="1"/>
          </p:cNvSpPr>
          <p:nvPr>
            <p:ph type="subTitle" idx="1"/>
          </p:nvPr>
        </p:nvSpPr>
        <p:spPr/>
        <p:txBody>
          <a:bodyPr/>
          <a:lstStyle/>
          <a:p>
            <a:r>
              <a:rPr lang="fr-FR" dirty="0"/>
              <a:t>Transmission de données</a:t>
            </a:r>
          </a:p>
        </p:txBody>
      </p:sp>
    </p:spTree>
    <p:extLst>
      <p:ext uri="{BB962C8B-B14F-4D97-AF65-F5344CB8AC3E}">
        <p14:creationId xmlns:p14="http://schemas.microsoft.com/office/powerpoint/2010/main" val="789809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Série 1- exercice 3</a:t>
            </a:r>
            <a:br>
              <a:rPr lang="fr-FR" dirty="0" smtClean="0"/>
            </a:br>
            <a:r>
              <a:rPr lang="fr-FR" dirty="0" smtClean="0"/>
              <a:t>Codage</a:t>
            </a:r>
            <a:endParaRPr lang="fr-FR" dirty="0"/>
          </a:p>
        </p:txBody>
      </p:sp>
      <p:sp>
        <p:nvSpPr>
          <p:cNvPr id="8" name="Titre 1"/>
          <p:cNvSpPr txBox="1">
            <a:spLocks/>
          </p:cNvSpPr>
          <p:nvPr/>
        </p:nvSpPr>
        <p:spPr>
          <a:xfrm>
            <a:off x="5519946" y="711279"/>
            <a:ext cx="5490883" cy="5755342"/>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dirty="0" smtClean="0"/>
              <a:t>0000 (A1, f, 0)               1110 (A4, f, </a:t>
            </a:r>
            <a:r>
              <a:rPr lang="el-GR" sz="2400" dirty="0" smtClean="0"/>
              <a:t>π</a:t>
            </a:r>
            <a:r>
              <a:rPr lang="fr-FR" sz="2400" dirty="0" smtClean="0"/>
              <a:t>/2)</a:t>
            </a:r>
          </a:p>
          <a:p>
            <a:r>
              <a:rPr lang="fr-FR" sz="2400" dirty="0"/>
              <a:t>	 </a:t>
            </a:r>
            <a:r>
              <a:rPr lang="fr-FR" sz="2400" dirty="0" smtClean="0"/>
              <a:t>                    1111(A4, f, 3</a:t>
            </a:r>
            <a:r>
              <a:rPr lang="el-GR" sz="2400" dirty="0" smtClean="0"/>
              <a:t>π</a:t>
            </a:r>
            <a:r>
              <a:rPr lang="fr-FR" sz="2400" dirty="0" smtClean="0"/>
              <a:t>/2)</a:t>
            </a:r>
          </a:p>
          <a:p>
            <a:endParaRPr lang="fr-FR" sz="2400" dirty="0" smtClean="0"/>
          </a:p>
          <a:p>
            <a:r>
              <a:rPr lang="fr-FR" sz="2400" dirty="0" smtClean="0"/>
              <a:t>0001(A1, </a:t>
            </a:r>
            <a:r>
              <a:rPr lang="fr-FR" sz="2400" dirty="0"/>
              <a:t>f, </a:t>
            </a:r>
            <a:r>
              <a:rPr lang="el-GR" sz="2400" dirty="0" smtClean="0"/>
              <a:t>π</a:t>
            </a:r>
            <a:r>
              <a:rPr lang="fr-FR" sz="2400" dirty="0" smtClean="0"/>
              <a:t>)</a:t>
            </a:r>
            <a:endParaRPr lang="fr-FR" sz="2400" dirty="0"/>
          </a:p>
          <a:p>
            <a:endParaRPr lang="fr-FR" sz="2400" dirty="0" smtClean="0"/>
          </a:p>
          <a:p>
            <a:r>
              <a:rPr lang="fr-FR" sz="2400" dirty="0" smtClean="0"/>
              <a:t>0010(A1, </a:t>
            </a:r>
            <a:r>
              <a:rPr lang="fr-FR" sz="2400" dirty="0"/>
              <a:t>f, </a:t>
            </a:r>
            <a:r>
              <a:rPr lang="el-GR" sz="2400" dirty="0" smtClean="0"/>
              <a:t>π</a:t>
            </a:r>
            <a:r>
              <a:rPr lang="fr-FR" sz="2400" dirty="0" smtClean="0"/>
              <a:t>/2)</a:t>
            </a:r>
            <a:endParaRPr lang="fr-FR" sz="2400" dirty="0"/>
          </a:p>
          <a:p>
            <a:endParaRPr lang="fr-FR" sz="2400" dirty="0" smtClean="0"/>
          </a:p>
          <a:p>
            <a:r>
              <a:rPr lang="fr-FR" sz="2400" dirty="0" smtClean="0"/>
              <a:t>0011(A1, </a:t>
            </a:r>
            <a:r>
              <a:rPr lang="fr-FR" sz="2400" dirty="0"/>
              <a:t>f, </a:t>
            </a:r>
            <a:r>
              <a:rPr lang="fr-FR" sz="2400" dirty="0" smtClean="0"/>
              <a:t>3</a:t>
            </a:r>
            <a:r>
              <a:rPr lang="el-GR" sz="2400" dirty="0" smtClean="0"/>
              <a:t>π</a:t>
            </a:r>
            <a:r>
              <a:rPr lang="fr-FR" sz="2400" dirty="0" smtClean="0"/>
              <a:t>/2)</a:t>
            </a:r>
            <a:endParaRPr lang="fr-FR" sz="2400" dirty="0"/>
          </a:p>
          <a:p>
            <a:endParaRPr lang="fr-FR" sz="2400" dirty="0" smtClean="0"/>
          </a:p>
          <a:p>
            <a:r>
              <a:rPr lang="fr-FR" sz="2400" dirty="0" smtClean="0"/>
              <a:t>0100 </a:t>
            </a:r>
            <a:r>
              <a:rPr lang="fr-FR" sz="2400" dirty="0"/>
              <a:t>(</a:t>
            </a:r>
            <a:r>
              <a:rPr lang="fr-FR" sz="2400" dirty="0" smtClean="0"/>
              <a:t>A2, </a:t>
            </a:r>
            <a:r>
              <a:rPr lang="fr-FR" sz="2400" dirty="0"/>
              <a:t>f, 0)</a:t>
            </a:r>
          </a:p>
          <a:p>
            <a:endParaRPr lang="fr-FR" sz="2400" dirty="0" smtClean="0"/>
          </a:p>
          <a:p>
            <a:r>
              <a:rPr lang="fr-FR" sz="2400" dirty="0" smtClean="0"/>
              <a:t>0101 </a:t>
            </a:r>
            <a:r>
              <a:rPr lang="fr-FR" sz="2400" dirty="0"/>
              <a:t>(</a:t>
            </a:r>
            <a:r>
              <a:rPr lang="fr-FR" sz="2400" dirty="0" smtClean="0"/>
              <a:t>A2, </a:t>
            </a:r>
            <a:r>
              <a:rPr lang="fr-FR" sz="2400" dirty="0"/>
              <a:t>f, </a:t>
            </a:r>
            <a:r>
              <a:rPr lang="el-GR" sz="2400" dirty="0"/>
              <a:t>π</a:t>
            </a:r>
            <a:r>
              <a:rPr lang="fr-FR" sz="2400" dirty="0" smtClean="0"/>
              <a:t>)</a:t>
            </a:r>
            <a:endParaRPr lang="fr-FR" sz="2400" dirty="0"/>
          </a:p>
          <a:p>
            <a:endParaRPr lang="fr-FR" sz="2400" dirty="0" smtClean="0">
              <a:solidFill>
                <a:srgbClr val="FF0000"/>
              </a:solidFill>
            </a:endParaRPr>
          </a:p>
          <a:p>
            <a:r>
              <a:rPr lang="fr-FR" sz="2400" dirty="0" smtClean="0">
                <a:solidFill>
                  <a:srgbClr val="FF0000"/>
                </a:solidFill>
              </a:rPr>
              <a:t>0110(A2, </a:t>
            </a:r>
            <a:r>
              <a:rPr lang="fr-FR" sz="2400" dirty="0">
                <a:solidFill>
                  <a:srgbClr val="FF0000"/>
                </a:solidFill>
              </a:rPr>
              <a:t>f, </a:t>
            </a:r>
            <a:r>
              <a:rPr lang="el-GR" sz="2400" dirty="0" smtClean="0">
                <a:solidFill>
                  <a:srgbClr val="FF0000"/>
                </a:solidFill>
              </a:rPr>
              <a:t>π</a:t>
            </a:r>
            <a:r>
              <a:rPr lang="fr-FR" sz="2400" dirty="0" smtClean="0">
                <a:solidFill>
                  <a:srgbClr val="FF0000"/>
                </a:solidFill>
              </a:rPr>
              <a:t>/2)</a:t>
            </a:r>
            <a:endParaRPr lang="fr-FR" sz="2400" dirty="0">
              <a:solidFill>
                <a:srgbClr val="FF0000"/>
              </a:solidFill>
            </a:endParaRPr>
          </a:p>
          <a:p>
            <a:endParaRPr lang="fr-FR" sz="2400" dirty="0" smtClean="0"/>
          </a:p>
          <a:p>
            <a:r>
              <a:rPr lang="fr-FR" sz="2400" dirty="0" smtClean="0"/>
              <a:t>0111(A2, f,3 </a:t>
            </a:r>
            <a:r>
              <a:rPr lang="el-GR" sz="2400" dirty="0" smtClean="0"/>
              <a:t>π</a:t>
            </a:r>
            <a:r>
              <a:rPr lang="fr-FR" sz="2400" dirty="0" smtClean="0"/>
              <a:t>/2)</a:t>
            </a:r>
            <a:endParaRPr lang="fr-FR" sz="2400" dirty="0"/>
          </a:p>
          <a:p>
            <a:endParaRPr lang="fr-FR" sz="2400" dirty="0" smtClean="0"/>
          </a:p>
          <a:p>
            <a:r>
              <a:rPr lang="fr-FR" sz="2400" dirty="0" smtClean="0">
                <a:solidFill>
                  <a:srgbClr val="FF0000"/>
                </a:solidFill>
              </a:rPr>
              <a:t>1000 </a:t>
            </a:r>
            <a:r>
              <a:rPr lang="fr-FR" sz="2400" dirty="0">
                <a:solidFill>
                  <a:srgbClr val="FF0000"/>
                </a:solidFill>
              </a:rPr>
              <a:t>(</a:t>
            </a:r>
            <a:r>
              <a:rPr lang="fr-FR" sz="2400" dirty="0" smtClean="0">
                <a:solidFill>
                  <a:srgbClr val="FF0000"/>
                </a:solidFill>
              </a:rPr>
              <a:t>A3, </a:t>
            </a:r>
            <a:r>
              <a:rPr lang="fr-FR" sz="2400" dirty="0">
                <a:solidFill>
                  <a:srgbClr val="FF0000"/>
                </a:solidFill>
              </a:rPr>
              <a:t>f, 0)</a:t>
            </a:r>
          </a:p>
          <a:p>
            <a:endParaRPr lang="fr-FR" sz="2400" dirty="0" smtClean="0"/>
          </a:p>
          <a:p>
            <a:r>
              <a:rPr lang="fr-FR" sz="2400" dirty="0" smtClean="0"/>
              <a:t>1001 </a:t>
            </a:r>
            <a:r>
              <a:rPr lang="fr-FR" sz="2400" dirty="0"/>
              <a:t>(</a:t>
            </a:r>
            <a:r>
              <a:rPr lang="fr-FR" sz="2400" dirty="0" smtClean="0"/>
              <a:t>A3, </a:t>
            </a:r>
            <a:r>
              <a:rPr lang="fr-FR" sz="2400" dirty="0"/>
              <a:t>f, </a:t>
            </a:r>
            <a:r>
              <a:rPr lang="el-GR" sz="2400" dirty="0"/>
              <a:t>π</a:t>
            </a:r>
            <a:r>
              <a:rPr lang="fr-FR" sz="2400" dirty="0" smtClean="0"/>
              <a:t>)</a:t>
            </a:r>
            <a:endParaRPr lang="fr-FR" sz="2400" dirty="0"/>
          </a:p>
          <a:p>
            <a:endParaRPr lang="fr-FR" sz="2400" dirty="0" smtClean="0"/>
          </a:p>
          <a:p>
            <a:r>
              <a:rPr lang="fr-FR" sz="2400" dirty="0" smtClean="0"/>
              <a:t>1010 </a:t>
            </a:r>
            <a:r>
              <a:rPr lang="fr-FR" sz="2400" dirty="0"/>
              <a:t>(</a:t>
            </a:r>
            <a:r>
              <a:rPr lang="fr-FR" sz="2400" dirty="0" smtClean="0"/>
              <a:t>A3, </a:t>
            </a:r>
            <a:r>
              <a:rPr lang="fr-FR" sz="2400" dirty="0"/>
              <a:t>f, </a:t>
            </a:r>
            <a:r>
              <a:rPr lang="el-GR" sz="2400" dirty="0" smtClean="0"/>
              <a:t>π</a:t>
            </a:r>
            <a:r>
              <a:rPr lang="fr-FR" sz="2400" dirty="0" smtClean="0"/>
              <a:t>/2)</a:t>
            </a:r>
            <a:endParaRPr lang="fr-FR" sz="2400" dirty="0"/>
          </a:p>
          <a:p>
            <a:endParaRPr lang="fr-FR" sz="2400" dirty="0" smtClean="0"/>
          </a:p>
          <a:p>
            <a:r>
              <a:rPr lang="fr-FR" sz="2400" dirty="0" smtClean="0"/>
              <a:t>1011 </a:t>
            </a:r>
            <a:r>
              <a:rPr lang="fr-FR" sz="2400" dirty="0"/>
              <a:t>(</a:t>
            </a:r>
            <a:r>
              <a:rPr lang="fr-FR" sz="2400" dirty="0" smtClean="0"/>
              <a:t>A3, </a:t>
            </a:r>
            <a:r>
              <a:rPr lang="fr-FR" sz="2400" dirty="0"/>
              <a:t>f, </a:t>
            </a:r>
            <a:r>
              <a:rPr lang="fr-FR" sz="2400" dirty="0" smtClean="0"/>
              <a:t>3</a:t>
            </a:r>
            <a:r>
              <a:rPr lang="el-GR" sz="2400" dirty="0" smtClean="0"/>
              <a:t>π</a:t>
            </a:r>
            <a:r>
              <a:rPr lang="fr-FR" sz="2400" dirty="0" smtClean="0"/>
              <a:t>/2)</a:t>
            </a:r>
            <a:endParaRPr lang="fr-FR" sz="2400" dirty="0"/>
          </a:p>
          <a:p>
            <a:endParaRPr lang="fr-FR" sz="2400" dirty="0" smtClean="0"/>
          </a:p>
          <a:p>
            <a:r>
              <a:rPr lang="fr-FR" sz="2400" dirty="0" smtClean="0"/>
              <a:t>1100 </a:t>
            </a:r>
            <a:r>
              <a:rPr lang="fr-FR" sz="2400" dirty="0"/>
              <a:t>(</a:t>
            </a:r>
            <a:r>
              <a:rPr lang="fr-FR" sz="2400" dirty="0" smtClean="0"/>
              <a:t>A4, </a:t>
            </a:r>
            <a:r>
              <a:rPr lang="fr-FR" sz="2400" dirty="0"/>
              <a:t>f, 0)</a:t>
            </a:r>
          </a:p>
          <a:p>
            <a:endParaRPr lang="fr-FR" sz="2400" dirty="0" smtClean="0"/>
          </a:p>
          <a:p>
            <a:r>
              <a:rPr lang="fr-FR" sz="2400" dirty="0" smtClean="0">
                <a:solidFill>
                  <a:srgbClr val="FF0000"/>
                </a:solidFill>
              </a:rPr>
              <a:t>1101 </a:t>
            </a:r>
            <a:r>
              <a:rPr lang="fr-FR" sz="2400" dirty="0">
                <a:solidFill>
                  <a:srgbClr val="FF0000"/>
                </a:solidFill>
              </a:rPr>
              <a:t>(</a:t>
            </a:r>
            <a:r>
              <a:rPr lang="fr-FR" sz="2400" dirty="0" smtClean="0">
                <a:solidFill>
                  <a:srgbClr val="FF0000"/>
                </a:solidFill>
              </a:rPr>
              <a:t>A4, </a:t>
            </a:r>
            <a:r>
              <a:rPr lang="fr-FR" sz="2400" dirty="0">
                <a:solidFill>
                  <a:srgbClr val="FF0000"/>
                </a:solidFill>
              </a:rPr>
              <a:t>f, </a:t>
            </a:r>
            <a:r>
              <a:rPr lang="el-GR" sz="2400" dirty="0">
                <a:solidFill>
                  <a:srgbClr val="FF0000"/>
                </a:solidFill>
              </a:rPr>
              <a:t>π</a:t>
            </a:r>
            <a:r>
              <a:rPr lang="fr-FR" sz="2400" dirty="0" smtClean="0">
                <a:solidFill>
                  <a:srgbClr val="FF0000"/>
                </a:solidFill>
              </a:rPr>
              <a:t>)</a:t>
            </a:r>
            <a:endParaRPr lang="fr-FR" sz="2400" dirty="0">
              <a:solidFill>
                <a:srgbClr val="FF0000"/>
              </a:solidFill>
            </a:endParaRPr>
          </a:p>
          <a:p>
            <a:endParaRPr lang="fr-FR" sz="2400" dirty="0"/>
          </a:p>
        </p:txBody>
      </p:sp>
    </p:spTree>
    <p:extLst>
      <p:ext uri="{BB962C8B-B14F-4D97-AF65-F5344CB8AC3E}">
        <p14:creationId xmlns:p14="http://schemas.microsoft.com/office/powerpoint/2010/main" val="3610469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2030" y="164409"/>
            <a:ext cx="10515600" cy="1325563"/>
          </a:xfrm>
        </p:spPr>
        <p:txBody>
          <a:bodyPr>
            <a:normAutofit/>
          </a:bodyPr>
          <a:lstStyle/>
          <a:p>
            <a:r>
              <a:rPr lang="fr-FR" b="1" dirty="0" smtClean="0"/>
              <a:t>5. Le MULTIPLEXAGE</a:t>
            </a:r>
            <a:endParaRPr lang="fr-FR" dirty="0"/>
          </a:p>
        </p:txBody>
      </p:sp>
      <p:sp>
        <p:nvSpPr>
          <p:cNvPr id="3" name="Espace réservé du contenu 2"/>
          <p:cNvSpPr>
            <a:spLocks noGrp="1"/>
          </p:cNvSpPr>
          <p:nvPr>
            <p:ph idx="1"/>
          </p:nvPr>
        </p:nvSpPr>
        <p:spPr>
          <a:xfrm>
            <a:off x="402030" y="1201681"/>
            <a:ext cx="10515600" cy="5532606"/>
          </a:xfrm>
        </p:spPr>
        <p:txBody>
          <a:bodyPr>
            <a:normAutofit lnSpcReduction="10000"/>
          </a:bodyPr>
          <a:lstStyle/>
          <a:p>
            <a:pPr marL="0" indent="0">
              <a:buNone/>
            </a:pPr>
            <a:r>
              <a:rPr lang="fr-FR" dirty="0"/>
              <a:t>Pour optimiser l’usage des canaux de transmission, les opérateurs ont développé des techniques qui regroupent plusieurs communications sur un même support de transmission. On parle alors de </a:t>
            </a:r>
            <a:r>
              <a:rPr lang="fr-FR" b="1" dirty="0"/>
              <a:t>partage de canal</a:t>
            </a:r>
            <a:r>
              <a:rPr lang="fr-FR" dirty="0"/>
              <a:t>. </a:t>
            </a:r>
            <a:endParaRPr lang="fr-FR" dirty="0" smtClean="0"/>
          </a:p>
          <a:p>
            <a:r>
              <a:rPr lang="fr-FR" dirty="0"/>
              <a:t>Le partage de canal peut être réalisé suivant deux types d’allocation :</a:t>
            </a:r>
          </a:p>
          <a:p>
            <a:r>
              <a:rPr lang="fr-FR" b="1" dirty="0"/>
              <a:t>L’allocation statique </a:t>
            </a:r>
            <a:r>
              <a:rPr lang="fr-FR" dirty="0"/>
              <a:t>: Lorsqu’une fraction de la capacité de transmission de la ligne est mise de façon permanente à la disposition de chaque voie ou canal de transmission.</a:t>
            </a:r>
          </a:p>
          <a:p>
            <a:r>
              <a:rPr lang="fr-FR" b="1" dirty="0"/>
              <a:t>L’allocation dynamique</a:t>
            </a:r>
            <a:r>
              <a:rPr lang="fr-FR" dirty="0"/>
              <a:t> : lorsque les durées d’allocation sont variables suivant le trafic de chaque voie.</a:t>
            </a:r>
          </a:p>
          <a:p>
            <a:r>
              <a:rPr lang="fr-FR" dirty="0"/>
              <a:t>Le partage statique met en œuvre des équipements de type </a:t>
            </a:r>
            <a:r>
              <a:rPr lang="fr-FR" dirty="0">
                <a:effectLst>
                  <a:outerShdw blurRad="38100" dist="38100" dir="2700000" algn="tl">
                    <a:srgbClr val="000000">
                      <a:alpha val="43137"/>
                    </a:srgbClr>
                  </a:outerShdw>
                </a:effectLst>
              </a:rPr>
              <a:t>multiplexeur</a:t>
            </a:r>
            <a:r>
              <a:rPr lang="fr-FR" dirty="0"/>
              <a:t>. Le partage dynamique peut être réalisé à l’aide d’équipements spécialisés de type </a:t>
            </a:r>
            <a:r>
              <a:rPr lang="fr-FR" dirty="0">
                <a:effectLst>
                  <a:outerShdw blurRad="38100" dist="38100" dir="2700000" algn="tl">
                    <a:srgbClr val="000000">
                      <a:alpha val="43137"/>
                    </a:srgbClr>
                  </a:outerShdw>
                </a:effectLst>
              </a:rPr>
              <a:t>concentrateurs.</a:t>
            </a:r>
          </a:p>
          <a:p>
            <a:pPr marL="0" indent="0">
              <a:buNone/>
            </a:pPr>
            <a:endParaRPr lang="fr-FR" dirty="0" smtClean="0"/>
          </a:p>
          <a:p>
            <a:pPr marL="0" indent="0">
              <a:buNone/>
            </a:pPr>
            <a:endParaRPr lang="fr-FR" dirty="0"/>
          </a:p>
        </p:txBody>
      </p:sp>
    </p:spTree>
    <p:extLst>
      <p:ext uri="{BB962C8B-B14F-4D97-AF65-F5344CB8AC3E}">
        <p14:creationId xmlns:p14="http://schemas.microsoft.com/office/powerpoint/2010/main" val="647031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2030" y="164409"/>
            <a:ext cx="10515600" cy="1325563"/>
          </a:xfrm>
        </p:spPr>
        <p:txBody>
          <a:bodyPr>
            <a:normAutofit/>
          </a:bodyPr>
          <a:lstStyle/>
          <a:p>
            <a:r>
              <a:rPr lang="fr-FR" b="1" dirty="0" smtClean="0"/>
              <a:t>5. Le MULTIPLEXAGE</a:t>
            </a:r>
            <a:endParaRPr lang="fr-FR" dirty="0"/>
          </a:p>
        </p:txBody>
      </p:sp>
      <p:sp>
        <p:nvSpPr>
          <p:cNvPr id="3" name="Espace réservé du contenu 2"/>
          <p:cNvSpPr>
            <a:spLocks noGrp="1"/>
          </p:cNvSpPr>
          <p:nvPr>
            <p:ph idx="1"/>
          </p:nvPr>
        </p:nvSpPr>
        <p:spPr>
          <a:xfrm>
            <a:off x="402030" y="1201681"/>
            <a:ext cx="10515600" cy="5532606"/>
          </a:xfrm>
        </p:spPr>
        <p:txBody>
          <a:bodyPr>
            <a:normAutofit/>
          </a:bodyPr>
          <a:lstStyle/>
          <a:p>
            <a:pPr marL="0" indent="0">
              <a:buNone/>
            </a:pPr>
            <a:r>
              <a:rPr lang="fr-FR" dirty="0"/>
              <a:t>Le multiplexage consiste à faire transiter sur une seule et même ligne de liaison, dite voie </a:t>
            </a:r>
            <a:r>
              <a:rPr lang="fr-FR" dirty="0">
                <a:solidFill>
                  <a:srgbClr val="FF0000"/>
                </a:solidFill>
              </a:rPr>
              <a:t>haute </a:t>
            </a:r>
            <a:r>
              <a:rPr lang="fr-FR" dirty="0" smtClean="0">
                <a:solidFill>
                  <a:srgbClr val="FF0000"/>
                </a:solidFill>
              </a:rPr>
              <a:t>vitesse (ligne composite) (ligne partagée)</a:t>
            </a:r>
            <a:r>
              <a:rPr lang="fr-FR" dirty="0" smtClean="0"/>
              <a:t>, </a:t>
            </a:r>
            <a:r>
              <a:rPr lang="fr-FR" dirty="0"/>
              <a:t>des communications appartenant à plusieurs paires d'équipements émetteurs et récepteurs</a:t>
            </a:r>
            <a:r>
              <a:rPr lang="fr-FR" dirty="0" smtClean="0"/>
              <a:t>,. </a:t>
            </a:r>
            <a:r>
              <a:rPr lang="fr-FR" dirty="0"/>
              <a:t>Chaque émetteur (</a:t>
            </a:r>
            <a:r>
              <a:rPr lang="fr-FR" dirty="0" err="1"/>
              <a:t>resp</a:t>
            </a:r>
            <a:r>
              <a:rPr lang="fr-FR" dirty="0"/>
              <a:t>. Récepteur) est raccordé à un multiplexeur (</a:t>
            </a:r>
            <a:r>
              <a:rPr lang="fr-FR" dirty="0" err="1"/>
              <a:t>resp</a:t>
            </a:r>
            <a:r>
              <a:rPr lang="fr-FR" dirty="0"/>
              <a:t>. démultiplexeur) par une liaison dite voie </a:t>
            </a:r>
            <a:r>
              <a:rPr lang="fr-FR" dirty="0">
                <a:solidFill>
                  <a:srgbClr val="FF0000"/>
                </a:solidFill>
              </a:rPr>
              <a:t>basse vitesse</a:t>
            </a:r>
            <a:r>
              <a:rPr lang="fr-FR" dirty="0"/>
              <a:t>.</a:t>
            </a:r>
          </a:p>
          <a:p>
            <a:pPr marL="0" indent="0">
              <a:buNone/>
            </a:pPr>
            <a:endParaRPr lang="fr-FR" dirty="0" smtClean="0"/>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3511278"/>
            <a:ext cx="9726930" cy="2198908"/>
          </a:xfrm>
          <a:prstGeom prst="rect">
            <a:avLst/>
          </a:prstGeom>
        </p:spPr>
      </p:pic>
    </p:spTree>
    <p:extLst>
      <p:ext uri="{BB962C8B-B14F-4D97-AF65-F5344CB8AC3E}">
        <p14:creationId xmlns:p14="http://schemas.microsoft.com/office/powerpoint/2010/main" val="3346294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2030" y="164409"/>
            <a:ext cx="10515600" cy="1325563"/>
          </a:xfrm>
        </p:spPr>
        <p:txBody>
          <a:bodyPr>
            <a:normAutofit/>
          </a:bodyPr>
          <a:lstStyle/>
          <a:p>
            <a:r>
              <a:rPr lang="fr-FR" b="1" dirty="0" smtClean="0"/>
              <a:t>5.1 Le Multiplexage Fréquentiel</a:t>
            </a:r>
            <a:endParaRPr lang="fr-FR" dirty="0"/>
          </a:p>
        </p:txBody>
      </p:sp>
      <p:sp>
        <p:nvSpPr>
          <p:cNvPr id="3" name="Espace réservé du contenu 2"/>
          <p:cNvSpPr>
            <a:spLocks noGrp="1"/>
          </p:cNvSpPr>
          <p:nvPr>
            <p:ph idx="1"/>
          </p:nvPr>
        </p:nvSpPr>
        <p:spPr>
          <a:xfrm>
            <a:off x="402030" y="1201681"/>
            <a:ext cx="10515600" cy="2341619"/>
          </a:xfrm>
        </p:spPr>
        <p:txBody>
          <a:bodyPr>
            <a:normAutofit fontScale="92500" lnSpcReduction="10000"/>
          </a:bodyPr>
          <a:lstStyle/>
          <a:p>
            <a:r>
              <a:rPr lang="fr-FR" dirty="0"/>
              <a:t>Appelé aussi </a:t>
            </a:r>
            <a:r>
              <a:rPr lang="fr-FR" i="1" dirty="0"/>
              <a:t>MRF</a:t>
            </a:r>
            <a:r>
              <a:rPr lang="fr-FR" dirty="0"/>
              <a:t> (</a:t>
            </a:r>
            <a:r>
              <a:rPr lang="fr-FR" i="1" dirty="0"/>
              <a:t>Multiplexage par répartition de </a:t>
            </a:r>
            <a:r>
              <a:rPr lang="fr-FR" i="1" dirty="0" smtClean="0"/>
              <a:t>fréquence)</a:t>
            </a:r>
            <a:r>
              <a:rPr lang="fr-FR" dirty="0" smtClean="0"/>
              <a:t> </a:t>
            </a:r>
            <a:r>
              <a:rPr lang="fr-FR" dirty="0"/>
              <a:t>ou en anglais </a:t>
            </a:r>
            <a:r>
              <a:rPr lang="fr-FR" i="1" dirty="0" smtClean="0"/>
              <a:t>FDM</a:t>
            </a:r>
            <a:r>
              <a:rPr lang="fr-FR" dirty="0" smtClean="0"/>
              <a:t> (</a:t>
            </a:r>
            <a:r>
              <a:rPr lang="fr-FR" i="1" dirty="0" err="1" smtClean="0"/>
              <a:t>Frequency</a:t>
            </a:r>
            <a:r>
              <a:rPr lang="fr-FR" i="1" dirty="0" smtClean="0"/>
              <a:t> </a:t>
            </a:r>
            <a:r>
              <a:rPr lang="fr-FR" i="1" dirty="0"/>
              <a:t>Division </a:t>
            </a:r>
            <a:r>
              <a:rPr lang="fr-FR" i="1" dirty="0" err="1"/>
              <a:t>Multiplexing</a:t>
            </a:r>
            <a:r>
              <a:rPr lang="fr-FR" dirty="0"/>
              <a:t>), </a:t>
            </a:r>
            <a:endParaRPr lang="fr-FR" dirty="0" smtClean="0"/>
          </a:p>
          <a:p>
            <a:r>
              <a:rPr lang="fr-FR" dirty="0" smtClean="0"/>
              <a:t>le </a:t>
            </a:r>
            <a:r>
              <a:rPr lang="fr-FR" dirty="0"/>
              <a:t>multiplexage fréquentiel permet de diviser ou partager la bande de fréquences disponibles sur la voie haute vitesse en une série de canaux de plus faible largeur </a:t>
            </a:r>
            <a:endParaRPr lang="fr-FR" dirty="0" smtClean="0"/>
          </a:p>
          <a:p>
            <a:r>
              <a:rPr lang="fr-FR" dirty="0" smtClean="0"/>
              <a:t> </a:t>
            </a:r>
            <a:endParaRPr lang="fr-FR" dirty="0"/>
          </a:p>
          <a:p>
            <a:pPr marL="0" indent="0">
              <a:buNone/>
            </a:pPr>
            <a:endParaRPr lang="fr-FR" dirty="0" smtClean="0"/>
          </a:p>
          <a:p>
            <a:pPr marL="0" indent="0">
              <a:buNone/>
            </a:pPr>
            <a:endParaRPr lang="fr-FR" dirty="0"/>
          </a:p>
        </p:txBody>
      </p:sp>
      <p:pic>
        <p:nvPicPr>
          <p:cNvPr id="7170" name="Picture 2" descr="image002"/>
          <p:cNvPicPr>
            <a:picLocks noChangeAspect="1" noChangeArrowheads="1"/>
          </p:cNvPicPr>
          <p:nvPr/>
        </p:nvPicPr>
        <p:blipFill>
          <a:blip r:embed="rId2">
            <a:lum bright="-16000" contrast="34000"/>
            <a:extLst>
              <a:ext uri="{28A0092B-C50C-407E-A947-70E740481C1C}">
                <a14:useLocalDpi xmlns:a14="http://schemas.microsoft.com/office/drawing/2010/main" val="0"/>
              </a:ext>
            </a:extLst>
          </a:blip>
          <a:srcRect/>
          <a:stretch>
            <a:fillRect/>
          </a:stretch>
        </p:blipFill>
        <p:spPr bwMode="auto">
          <a:xfrm>
            <a:off x="465349" y="2880360"/>
            <a:ext cx="11381107" cy="3760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8298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2030" y="164409"/>
            <a:ext cx="10515600" cy="1325563"/>
          </a:xfrm>
        </p:spPr>
        <p:txBody>
          <a:bodyPr>
            <a:normAutofit/>
          </a:bodyPr>
          <a:lstStyle/>
          <a:p>
            <a:r>
              <a:rPr lang="fr-FR" b="1" dirty="0" smtClean="0"/>
              <a:t>5.1 Le Multiplexage Fréquentiel</a:t>
            </a:r>
            <a:endParaRPr lang="fr-FR" dirty="0"/>
          </a:p>
        </p:txBody>
      </p:sp>
      <p:sp>
        <p:nvSpPr>
          <p:cNvPr id="3" name="Espace réservé du contenu 2"/>
          <p:cNvSpPr>
            <a:spLocks noGrp="1"/>
          </p:cNvSpPr>
          <p:nvPr>
            <p:ph idx="1"/>
          </p:nvPr>
        </p:nvSpPr>
        <p:spPr>
          <a:xfrm>
            <a:off x="402030" y="1201681"/>
            <a:ext cx="10515600" cy="5119109"/>
          </a:xfrm>
        </p:spPr>
        <p:txBody>
          <a:bodyPr>
            <a:normAutofit fontScale="92500" lnSpcReduction="10000"/>
          </a:bodyPr>
          <a:lstStyle/>
          <a:p>
            <a:r>
              <a:rPr lang="fr-FR" dirty="0"/>
              <a:t>Soit </a:t>
            </a:r>
            <a:r>
              <a:rPr lang="fr-FR" b="1" i="1" dirty="0" err="1"/>
              <a:t>Bp</a:t>
            </a:r>
            <a:r>
              <a:rPr lang="fr-FR" dirty="0"/>
              <a:t> la bande passante de la voie haute vitesse et  </a:t>
            </a:r>
            <a:r>
              <a:rPr lang="fr-FR" b="1" i="1" dirty="0" err="1"/>
              <a:t>Bp</a:t>
            </a:r>
            <a:r>
              <a:rPr lang="fr-FR" b="1" i="1" baseline="-25000" dirty="0" err="1"/>
              <a:t>i</a:t>
            </a:r>
            <a:r>
              <a:rPr lang="fr-FR" dirty="0"/>
              <a:t> la bande passante de la ligne basse vitesse (i).</a:t>
            </a:r>
          </a:p>
          <a:p>
            <a:r>
              <a:rPr lang="fr-FR" dirty="0"/>
              <a:t>On a :   </a:t>
            </a:r>
            <a:r>
              <a:rPr lang="fr-FR" dirty="0">
                <a:solidFill>
                  <a:srgbClr val="FF0000"/>
                </a:solidFill>
                <a:sym typeface="Symbol" panose="05050102010706020507" pitchFamily="18" charset="2"/>
              </a:rPr>
              <a:t></a:t>
            </a:r>
            <a:r>
              <a:rPr lang="fr-FR" dirty="0">
                <a:solidFill>
                  <a:srgbClr val="FF0000"/>
                </a:solidFill>
              </a:rPr>
              <a:t> </a:t>
            </a:r>
            <a:r>
              <a:rPr lang="fr-FR" dirty="0" err="1">
                <a:solidFill>
                  <a:srgbClr val="FF0000"/>
                </a:solidFill>
              </a:rPr>
              <a:t>Bp</a:t>
            </a:r>
            <a:r>
              <a:rPr lang="fr-FR" baseline="-25000" dirty="0" err="1">
                <a:solidFill>
                  <a:srgbClr val="FF0000"/>
                </a:solidFill>
              </a:rPr>
              <a:t>i</a:t>
            </a:r>
            <a:r>
              <a:rPr lang="fr-FR" dirty="0">
                <a:solidFill>
                  <a:srgbClr val="FF0000"/>
                </a:solidFill>
              </a:rPr>
              <a:t>  </a:t>
            </a:r>
            <a:r>
              <a:rPr lang="fr-FR" dirty="0">
                <a:solidFill>
                  <a:srgbClr val="FF0000"/>
                </a:solidFill>
                <a:sym typeface="Symbol" panose="05050102010706020507" pitchFamily="18" charset="2"/>
              </a:rPr>
              <a:t></a:t>
            </a:r>
            <a:r>
              <a:rPr lang="fr-FR" dirty="0">
                <a:solidFill>
                  <a:srgbClr val="FF0000"/>
                </a:solidFill>
              </a:rPr>
              <a:t>   BP</a:t>
            </a:r>
          </a:p>
          <a:p>
            <a:r>
              <a:rPr lang="fr-FR" dirty="0"/>
              <a:t>D’où, si C est la capacité de la ligne </a:t>
            </a:r>
            <a:r>
              <a:rPr lang="fr-FR" dirty="0" smtClean="0"/>
              <a:t>composite(haute vitesse) </a:t>
            </a:r>
            <a:r>
              <a:rPr lang="fr-FR" dirty="0"/>
              <a:t>et Di le débit du </a:t>
            </a:r>
            <a:r>
              <a:rPr lang="fr-FR" dirty="0" err="1"/>
              <a:t>ième</a:t>
            </a:r>
            <a:r>
              <a:rPr lang="fr-FR" dirty="0"/>
              <a:t> terminal (ligne basse vitesse), alors :</a:t>
            </a:r>
          </a:p>
          <a:p>
            <a:r>
              <a:rPr lang="fr-FR" dirty="0">
                <a:solidFill>
                  <a:srgbClr val="FF0000"/>
                </a:solidFill>
              </a:rPr>
              <a:t>C </a:t>
            </a:r>
            <a:r>
              <a:rPr lang="fr-FR" dirty="0">
                <a:solidFill>
                  <a:srgbClr val="FF0000"/>
                </a:solidFill>
                <a:sym typeface="Symbol" panose="05050102010706020507" pitchFamily="18" charset="2"/>
              </a:rPr>
              <a:t></a:t>
            </a:r>
            <a:r>
              <a:rPr lang="fr-FR" dirty="0">
                <a:solidFill>
                  <a:srgbClr val="FF0000"/>
                </a:solidFill>
              </a:rPr>
              <a:t> </a:t>
            </a:r>
            <a:r>
              <a:rPr lang="fr-FR" dirty="0">
                <a:solidFill>
                  <a:srgbClr val="FF0000"/>
                </a:solidFill>
                <a:sym typeface="Symbol" panose="05050102010706020507" pitchFamily="18" charset="2"/>
              </a:rPr>
              <a:t></a:t>
            </a:r>
            <a:r>
              <a:rPr lang="fr-FR" dirty="0">
                <a:solidFill>
                  <a:srgbClr val="FF0000"/>
                </a:solidFill>
              </a:rPr>
              <a:t> D</a:t>
            </a:r>
            <a:r>
              <a:rPr lang="fr-FR" baseline="-25000" dirty="0">
                <a:solidFill>
                  <a:srgbClr val="FF0000"/>
                </a:solidFill>
              </a:rPr>
              <a:t>i  </a:t>
            </a:r>
            <a:r>
              <a:rPr lang="fr-FR" dirty="0"/>
              <a:t>, et la rapidité de modulation du multiplexeur est : </a:t>
            </a:r>
            <a:r>
              <a:rPr lang="fr-FR" dirty="0" err="1">
                <a:solidFill>
                  <a:srgbClr val="FF0000"/>
                </a:solidFill>
              </a:rPr>
              <a:t>R</a:t>
            </a:r>
            <a:r>
              <a:rPr lang="fr-FR" baseline="-25000" dirty="0" err="1">
                <a:solidFill>
                  <a:srgbClr val="FF0000"/>
                </a:solidFill>
              </a:rPr>
              <a:t>Mux</a:t>
            </a:r>
            <a:r>
              <a:rPr lang="fr-FR" dirty="0">
                <a:solidFill>
                  <a:srgbClr val="FF0000"/>
                </a:solidFill>
              </a:rPr>
              <a:t> =</a:t>
            </a:r>
            <a:r>
              <a:rPr lang="fr-FR" dirty="0">
                <a:solidFill>
                  <a:srgbClr val="FF0000"/>
                </a:solidFill>
                <a:sym typeface="Symbol" panose="05050102010706020507" pitchFamily="18" charset="2"/>
              </a:rPr>
              <a:t></a:t>
            </a:r>
            <a:r>
              <a:rPr lang="fr-FR" dirty="0">
                <a:solidFill>
                  <a:srgbClr val="FF0000"/>
                </a:solidFill>
              </a:rPr>
              <a:t> R</a:t>
            </a:r>
            <a:r>
              <a:rPr lang="fr-FR" baseline="-25000" dirty="0">
                <a:solidFill>
                  <a:srgbClr val="FF0000"/>
                </a:solidFill>
              </a:rPr>
              <a:t>i</a:t>
            </a:r>
            <a:endParaRPr lang="fr-FR" dirty="0">
              <a:solidFill>
                <a:srgbClr val="FF0000"/>
              </a:solidFill>
            </a:endParaRPr>
          </a:p>
          <a:p>
            <a:r>
              <a:rPr lang="fr-FR" dirty="0"/>
              <a:t> </a:t>
            </a:r>
          </a:p>
          <a:p>
            <a:r>
              <a:rPr lang="fr-FR" b="1" dirty="0"/>
              <a:t>Remarque :</a:t>
            </a:r>
            <a:r>
              <a:rPr lang="fr-FR" dirty="0"/>
              <a:t> Le multiplexage fréquentiel est uniquement possible avec la transmission analogique (Fourrier a montré (avec la transformée de Fourrier) la possibilité de retrouver des signaux analogiques (</a:t>
            </a:r>
            <a:r>
              <a:rPr lang="fr-FR" dirty="0" err="1"/>
              <a:t>sinusoidaux</a:t>
            </a:r>
            <a:r>
              <a:rPr lang="fr-FR" dirty="0"/>
              <a:t>) à partir d’une somme de signaux. Ceci n’est pas possible avec un signal numérique).</a:t>
            </a:r>
          </a:p>
          <a:p>
            <a:pPr marL="0" indent="0">
              <a:buNone/>
            </a:pPr>
            <a:r>
              <a:rPr lang="fr-FR" dirty="0" smtClean="0"/>
              <a:t> </a:t>
            </a:r>
            <a:endParaRPr lang="fr-FR" dirty="0"/>
          </a:p>
          <a:p>
            <a:pPr marL="0" indent="0">
              <a:buNone/>
            </a:pPr>
            <a:endParaRPr lang="fr-FR" dirty="0" smtClean="0"/>
          </a:p>
          <a:p>
            <a:pPr marL="0" indent="0">
              <a:buNone/>
            </a:pPr>
            <a:endParaRPr lang="fr-FR" dirty="0"/>
          </a:p>
        </p:txBody>
      </p:sp>
    </p:spTree>
    <p:extLst>
      <p:ext uri="{BB962C8B-B14F-4D97-AF65-F5344CB8AC3E}">
        <p14:creationId xmlns:p14="http://schemas.microsoft.com/office/powerpoint/2010/main" val="24102947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2030" y="164409"/>
            <a:ext cx="10515600" cy="1325563"/>
          </a:xfrm>
        </p:spPr>
        <p:txBody>
          <a:bodyPr>
            <a:normAutofit/>
          </a:bodyPr>
          <a:lstStyle/>
          <a:p>
            <a:r>
              <a:rPr lang="fr-FR" b="1" dirty="0" smtClean="0"/>
              <a:t>5.1 Le Multiplexage Fréquentiel (exemple 2) </a:t>
            </a:r>
            <a:endParaRPr lang="fr-FR" dirty="0"/>
          </a:p>
        </p:txBody>
      </p:sp>
      <p:sp>
        <p:nvSpPr>
          <p:cNvPr id="3" name="Espace réservé du contenu 2"/>
          <p:cNvSpPr>
            <a:spLocks noGrp="1"/>
          </p:cNvSpPr>
          <p:nvPr>
            <p:ph idx="1"/>
          </p:nvPr>
        </p:nvSpPr>
        <p:spPr>
          <a:xfrm>
            <a:off x="402030" y="1201681"/>
            <a:ext cx="11622330" cy="5050529"/>
          </a:xfrm>
        </p:spPr>
        <p:txBody>
          <a:bodyPr>
            <a:normAutofit/>
          </a:bodyPr>
          <a:lstStyle/>
          <a:p>
            <a:r>
              <a:rPr lang="fr-FR" dirty="0" smtClean="0"/>
              <a:t>On </a:t>
            </a:r>
            <a:r>
              <a:rPr lang="fr-FR" dirty="0"/>
              <a:t>trouve également un bon exemple de l’utilisation de FDM avec ADSL (</a:t>
            </a:r>
            <a:r>
              <a:rPr lang="fr-FR" dirty="0" err="1"/>
              <a:t>Asynchronous</a:t>
            </a:r>
            <a:r>
              <a:rPr lang="fr-FR" dirty="0"/>
              <a:t> Digital </a:t>
            </a:r>
            <a:r>
              <a:rPr lang="fr-FR" dirty="0" err="1"/>
              <a:t>Subscriber</a:t>
            </a:r>
            <a:r>
              <a:rPr lang="fr-FR" dirty="0"/>
              <a:t> Line). </a:t>
            </a:r>
            <a:endParaRPr lang="fr-FR" dirty="0" smtClean="0"/>
          </a:p>
          <a:p>
            <a:r>
              <a:rPr lang="fr-FR" dirty="0" smtClean="0"/>
              <a:t>ADSL </a:t>
            </a:r>
            <a:r>
              <a:rPr lang="fr-FR"/>
              <a:t>est </a:t>
            </a:r>
            <a:r>
              <a:rPr lang="fr-FR" smtClean="0"/>
              <a:t>née </a:t>
            </a:r>
            <a:r>
              <a:rPr lang="fr-FR" dirty="0"/>
              <a:t>de l’observation qu’une ligne téléphonique possède une bande passante d’environ 1 Mhz dans laquelle seule, une largeur de bande de 4 </a:t>
            </a:r>
            <a:r>
              <a:rPr lang="fr-FR" dirty="0" err="1"/>
              <a:t>Khz</a:t>
            </a:r>
            <a:r>
              <a:rPr lang="fr-FR" dirty="0"/>
              <a:t> est utilisée pour les communications téléphoniques. Il reste donc une bande passante importante disponible pour un autre usage. C’est un multiplexage en fréquence qui va permettre son utilisation.</a:t>
            </a:r>
          </a:p>
          <a:p>
            <a:pPr marL="0" indent="0">
              <a:buNone/>
            </a:pPr>
            <a:endParaRPr lang="fr-FR" dirty="0"/>
          </a:p>
        </p:txBody>
      </p:sp>
    </p:spTree>
    <p:extLst>
      <p:ext uri="{BB962C8B-B14F-4D97-AF65-F5344CB8AC3E}">
        <p14:creationId xmlns:p14="http://schemas.microsoft.com/office/powerpoint/2010/main" val="4194216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2030" y="164409"/>
            <a:ext cx="10515600" cy="1325563"/>
          </a:xfrm>
        </p:spPr>
        <p:txBody>
          <a:bodyPr>
            <a:normAutofit/>
          </a:bodyPr>
          <a:lstStyle/>
          <a:p>
            <a:r>
              <a:rPr lang="fr-FR" b="1" dirty="0" smtClean="0"/>
              <a:t>5.2 Le Multiplexage Temporel </a:t>
            </a:r>
            <a:endParaRPr lang="fr-FR" dirty="0"/>
          </a:p>
        </p:txBody>
      </p:sp>
      <p:sp>
        <p:nvSpPr>
          <p:cNvPr id="3" name="Espace réservé du contenu 2"/>
          <p:cNvSpPr>
            <a:spLocks noGrp="1"/>
          </p:cNvSpPr>
          <p:nvPr>
            <p:ph idx="1"/>
          </p:nvPr>
        </p:nvSpPr>
        <p:spPr>
          <a:xfrm>
            <a:off x="402030" y="1201681"/>
            <a:ext cx="11622330" cy="5050529"/>
          </a:xfrm>
        </p:spPr>
        <p:txBody>
          <a:bodyPr>
            <a:normAutofit/>
          </a:bodyPr>
          <a:lstStyle/>
          <a:p>
            <a:r>
              <a:rPr lang="fr-FR" dirty="0" smtClean="0"/>
              <a:t>appelé </a:t>
            </a:r>
            <a:r>
              <a:rPr lang="fr-FR" dirty="0"/>
              <a:t>aussi </a:t>
            </a:r>
            <a:r>
              <a:rPr lang="fr-FR" i="1" dirty="0"/>
              <a:t>MRT</a:t>
            </a:r>
            <a:r>
              <a:rPr lang="fr-FR" dirty="0"/>
              <a:t> (</a:t>
            </a:r>
            <a:r>
              <a:rPr lang="fr-FR" i="1" dirty="0"/>
              <a:t>Multiplexage par </a:t>
            </a:r>
            <a:r>
              <a:rPr lang="fr-FR" i="1" dirty="0" smtClean="0"/>
              <a:t>Répartition </a:t>
            </a:r>
            <a:r>
              <a:rPr lang="fr-FR" i="1" dirty="0"/>
              <a:t>dans le </a:t>
            </a:r>
            <a:r>
              <a:rPr lang="fr-FR" i="1" dirty="0" smtClean="0"/>
              <a:t>Temps)</a:t>
            </a:r>
            <a:r>
              <a:rPr lang="fr-FR" dirty="0" smtClean="0"/>
              <a:t> </a:t>
            </a:r>
            <a:r>
              <a:rPr lang="fr-FR" dirty="0"/>
              <a:t>ou en anglais </a:t>
            </a:r>
            <a:r>
              <a:rPr lang="fr-FR" i="1" dirty="0"/>
              <a:t>TDM</a:t>
            </a:r>
            <a:r>
              <a:rPr lang="fr-FR" dirty="0"/>
              <a:t>, </a:t>
            </a:r>
            <a:r>
              <a:rPr lang="fr-FR" dirty="0" smtClean="0"/>
              <a:t>(</a:t>
            </a:r>
            <a:r>
              <a:rPr lang="fr-FR" i="1" dirty="0" smtClean="0"/>
              <a:t>Time </a:t>
            </a:r>
            <a:r>
              <a:rPr lang="fr-FR" i="1" dirty="0"/>
              <a:t>Division </a:t>
            </a:r>
            <a:r>
              <a:rPr lang="fr-FR" i="1" dirty="0" err="1"/>
              <a:t>Multiplexing</a:t>
            </a:r>
            <a:r>
              <a:rPr lang="fr-FR" dirty="0"/>
              <a:t>) permet d'échantillonner les signaux des différentes voies basse vitesse et de les transmettre </a:t>
            </a:r>
            <a:r>
              <a:rPr lang="fr-FR" dirty="0">
                <a:solidFill>
                  <a:srgbClr val="FF0000"/>
                </a:solidFill>
              </a:rPr>
              <a:t>successivement</a:t>
            </a:r>
            <a:r>
              <a:rPr lang="fr-FR" dirty="0"/>
              <a:t> sur la voie haute vitesse en leur allouant </a:t>
            </a:r>
            <a:r>
              <a:rPr lang="fr-FR" dirty="0">
                <a:solidFill>
                  <a:srgbClr val="FF0000"/>
                </a:solidFill>
              </a:rPr>
              <a:t>la totalité de la bande </a:t>
            </a:r>
            <a:r>
              <a:rPr lang="fr-FR" dirty="0" smtClean="0">
                <a:solidFill>
                  <a:srgbClr val="FF0000"/>
                </a:solidFill>
              </a:rPr>
              <a:t>passante</a:t>
            </a:r>
            <a:r>
              <a:rPr lang="fr-FR" dirty="0" smtClean="0"/>
              <a:t>.</a:t>
            </a:r>
          </a:p>
          <a:p>
            <a:r>
              <a:rPr lang="fr-FR" dirty="0" smtClean="0"/>
              <a:t>L’allocation </a:t>
            </a:r>
            <a:r>
              <a:rPr lang="fr-FR" dirty="0"/>
              <a:t>complète de la ligne aux différentes voies est effectuée périodiquement, pendant des intervalles de temps constants appelés </a:t>
            </a:r>
            <a:r>
              <a:rPr lang="fr-FR" b="1" dirty="0">
                <a:solidFill>
                  <a:srgbClr val="FF0000"/>
                </a:solidFill>
              </a:rPr>
              <a:t>quantums</a:t>
            </a:r>
            <a:r>
              <a:rPr lang="fr-FR" b="1" dirty="0" smtClean="0">
                <a:solidFill>
                  <a:srgbClr val="FF0000"/>
                </a:solidFill>
              </a:rPr>
              <a:t>.</a:t>
            </a:r>
          </a:p>
          <a:p>
            <a:r>
              <a:rPr lang="fr-FR" dirty="0"/>
              <a:t>Ce type de multiplexage est généralement réservé aux signaux numériques : les messages de chaque voie sont mémorisés sous forme de bits ou caractères dans des </a:t>
            </a:r>
            <a:r>
              <a:rPr lang="fr-FR" dirty="0">
                <a:effectLst>
                  <a:outerShdw blurRad="38100" dist="38100" dir="2700000" algn="tl">
                    <a:srgbClr val="000000">
                      <a:alpha val="43137"/>
                    </a:srgbClr>
                  </a:outerShdw>
                </a:effectLst>
              </a:rPr>
              <a:t>mémoires tampons </a:t>
            </a:r>
            <a:r>
              <a:rPr lang="fr-FR" dirty="0"/>
              <a:t>du multiplexeur, puis transmises séquentiellement sur la voie composite. </a:t>
            </a:r>
          </a:p>
          <a:p>
            <a:endParaRPr lang="fr-FR" b="1" dirty="0" smtClean="0">
              <a:solidFill>
                <a:srgbClr val="FF0000"/>
              </a:solidFill>
            </a:endParaRPr>
          </a:p>
          <a:p>
            <a:pPr marL="0" indent="0">
              <a:buNone/>
            </a:pPr>
            <a:endParaRPr lang="fr-FR" dirty="0"/>
          </a:p>
          <a:p>
            <a:endParaRPr lang="fr-FR" dirty="0"/>
          </a:p>
        </p:txBody>
      </p:sp>
    </p:spTree>
    <p:extLst>
      <p:ext uri="{BB962C8B-B14F-4D97-AF65-F5344CB8AC3E}">
        <p14:creationId xmlns:p14="http://schemas.microsoft.com/office/powerpoint/2010/main" val="2607521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2030" y="164409"/>
            <a:ext cx="10515600" cy="1325563"/>
          </a:xfrm>
        </p:spPr>
        <p:txBody>
          <a:bodyPr>
            <a:normAutofit/>
          </a:bodyPr>
          <a:lstStyle/>
          <a:p>
            <a:r>
              <a:rPr lang="fr-FR" b="1" dirty="0" smtClean="0"/>
              <a:t>5.2 Le Multiplexage Temporel </a:t>
            </a:r>
            <a:endParaRPr lang="fr-FR" dirty="0"/>
          </a:p>
        </p:txBody>
      </p:sp>
      <p:sp>
        <p:nvSpPr>
          <p:cNvPr id="3" name="Espace réservé du contenu 2"/>
          <p:cNvSpPr>
            <a:spLocks noGrp="1"/>
          </p:cNvSpPr>
          <p:nvPr>
            <p:ph idx="1"/>
          </p:nvPr>
        </p:nvSpPr>
        <p:spPr>
          <a:xfrm>
            <a:off x="208392" y="1361327"/>
            <a:ext cx="11622330" cy="5050529"/>
          </a:xfrm>
        </p:spPr>
        <p:txBody>
          <a:bodyPr>
            <a:normAutofit/>
          </a:bodyPr>
          <a:lstStyle/>
          <a:p>
            <a:r>
              <a:rPr lang="fr-FR" dirty="0" smtClean="0"/>
              <a:t>Dans la figure suivante, un </a:t>
            </a:r>
            <a:r>
              <a:rPr lang="fr-FR" dirty="0"/>
              <a:t>système TDM est utilisé pour multiplexer quatre (4) signaux numériques. </a:t>
            </a:r>
            <a:endParaRPr lang="fr-FR" dirty="0" smtClean="0"/>
          </a:p>
          <a:p>
            <a:r>
              <a:rPr lang="fr-FR" dirty="0" smtClean="0"/>
              <a:t>Si </a:t>
            </a:r>
            <a:r>
              <a:rPr lang="fr-FR" dirty="0"/>
              <a:t>chacun des canaux transmet à 1200 bps à la sortie du multiplexeur, la vitesse minimale de transmission doit être égale à 4800 bps.</a:t>
            </a:r>
          </a:p>
          <a:p>
            <a:endParaRPr lang="fr-FR" b="1" dirty="0" smtClean="0">
              <a:solidFill>
                <a:srgbClr val="FF0000"/>
              </a:solidFill>
            </a:endParaRPr>
          </a:p>
          <a:p>
            <a:pPr marL="0" indent="0">
              <a:buNone/>
            </a:pPr>
            <a:endParaRPr lang="fr-FR" dirty="0"/>
          </a:p>
          <a:p>
            <a:endParaRPr lang="fr-FR" dirty="0"/>
          </a:p>
        </p:txBody>
      </p:sp>
      <p:pic>
        <p:nvPicPr>
          <p:cNvPr id="1026" name="Picture 2" descr="image018"/>
          <p:cNvPicPr>
            <a:picLocks noChangeAspect="1" noChangeArrowheads="1"/>
          </p:cNvPicPr>
          <p:nvPr/>
        </p:nvPicPr>
        <p:blipFill>
          <a:blip r:embed="rId2">
            <a:lum bright="-20000" contrast="42000"/>
            <a:extLst>
              <a:ext uri="{28A0092B-C50C-407E-A947-70E740481C1C}">
                <a14:useLocalDpi xmlns:a14="http://schemas.microsoft.com/office/drawing/2010/main" val="0"/>
              </a:ext>
            </a:extLst>
          </a:blip>
          <a:srcRect/>
          <a:stretch>
            <a:fillRect/>
          </a:stretch>
        </p:blipFill>
        <p:spPr bwMode="auto">
          <a:xfrm>
            <a:off x="2435992" y="3496235"/>
            <a:ext cx="6693428" cy="2785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34278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2030" y="164409"/>
            <a:ext cx="10515600" cy="1325563"/>
          </a:xfrm>
        </p:spPr>
        <p:txBody>
          <a:bodyPr>
            <a:normAutofit/>
          </a:bodyPr>
          <a:lstStyle/>
          <a:p>
            <a:r>
              <a:rPr lang="fr-FR" b="1" dirty="0" smtClean="0"/>
              <a:t>5.2 Le Multiplexage Temporel </a:t>
            </a:r>
            <a:endParaRPr lang="fr-FR" dirty="0"/>
          </a:p>
        </p:txBody>
      </p:sp>
      <p:sp>
        <p:nvSpPr>
          <p:cNvPr id="3" name="Espace réservé du contenu 2"/>
          <p:cNvSpPr>
            <a:spLocks noGrp="1"/>
          </p:cNvSpPr>
          <p:nvPr>
            <p:ph idx="1"/>
          </p:nvPr>
        </p:nvSpPr>
        <p:spPr>
          <a:xfrm>
            <a:off x="208392" y="1361327"/>
            <a:ext cx="11622330" cy="5050529"/>
          </a:xfrm>
        </p:spPr>
        <p:txBody>
          <a:bodyPr>
            <a:normAutofit/>
          </a:bodyPr>
          <a:lstStyle/>
          <a:p>
            <a:r>
              <a:rPr lang="fr-FR" dirty="0"/>
              <a:t>Deux techniques de multiplexage sont utilisées :</a:t>
            </a:r>
          </a:p>
          <a:p>
            <a:endParaRPr lang="fr-FR" dirty="0"/>
          </a:p>
          <a:p>
            <a:pPr lvl="0"/>
            <a:r>
              <a:rPr lang="fr-FR" b="1" dirty="0"/>
              <a:t>Multiplexage temporel synchrone: </a:t>
            </a:r>
            <a:r>
              <a:rPr lang="fr-FR" dirty="0"/>
              <a:t>Les </a:t>
            </a:r>
            <a:r>
              <a:rPr lang="fr-FR" dirty="0" smtClean="0"/>
              <a:t>quantums </a:t>
            </a:r>
            <a:r>
              <a:rPr lang="fr-FR" dirty="0"/>
              <a:t>sont égaux et alloués périodiquement à chaque équipement (adressage implicite), existence d’une mémoire dédiée à chaque ligne ou ETTD pour le stockage de l’information en attente de transfert.</a:t>
            </a:r>
          </a:p>
          <a:p>
            <a:pPr lvl="0"/>
            <a:r>
              <a:rPr lang="fr-FR" b="1" dirty="0" smtClean="0"/>
              <a:t>Multiplexage temporel asynchrone (statique) :</a:t>
            </a:r>
            <a:r>
              <a:rPr lang="fr-FR" dirty="0" smtClean="0"/>
              <a:t> Dès qu’il y a quelque chose de prêt à envoyer sur la mémoire, il est automatiquement envoyé. Cela nécessite de rajouter l’adresse de la provenance.</a:t>
            </a:r>
          </a:p>
          <a:p>
            <a:endParaRPr lang="fr-FR" b="1" dirty="0" smtClean="0">
              <a:solidFill>
                <a:srgbClr val="FF0000"/>
              </a:solidFill>
            </a:endParaRPr>
          </a:p>
          <a:p>
            <a:pPr marL="0" indent="0">
              <a:buNone/>
            </a:pPr>
            <a:endParaRPr lang="fr-FR" dirty="0"/>
          </a:p>
          <a:p>
            <a:endParaRPr lang="fr-FR" dirty="0"/>
          </a:p>
        </p:txBody>
      </p:sp>
    </p:spTree>
    <p:extLst>
      <p:ext uri="{BB962C8B-B14F-4D97-AF65-F5344CB8AC3E}">
        <p14:creationId xmlns:p14="http://schemas.microsoft.com/office/powerpoint/2010/main" val="153096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2030" y="164409"/>
            <a:ext cx="10515600" cy="1325563"/>
          </a:xfrm>
        </p:spPr>
        <p:txBody>
          <a:bodyPr>
            <a:normAutofit/>
          </a:bodyPr>
          <a:lstStyle/>
          <a:p>
            <a:r>
              <a:rPr lang="fr-FR" b="1" dirty="0" smtClean="0"/>
              <a:t>5.2.1 Le Multiplexage Temporel Synchrone</a:t>
            </a:r>
            <a:endParaRPr lang="fr-FR" dirty="0"/>
          </a:p>
        </p:txBody>
      </p:sp>
      <p:sp>
        <p:nvSpPr>
          <p:cNvPr id="3" name="Espace réservé du contenu 2"/>
          <p:cNvSpPr>
            <a:spLocks noGrp="1"/>
          </p:cNvSpPr>
          <p:nvPr>
            <p:ph idx="1"/>
          </p:nvPr>
        </p:nvSpPr>
        <p:spPr>
          <a:xfrm>
            <a:off x="208392" y="1361327"/>
            <a:ext cx="11622330" cy="5050529"/>
          </a:xfrm>
        </p:spPr>
        <p:txBody>
          <a:bodyPr>
            <a:normAutofit/>
          </a:bodyPr>
          <a:lstStyle/>
          <a:p>
            <a:endParaRPr lang="fr-FR" b="1" dirty="0" smtClean="0">
              <a:solidFill>
                <a:srgbClr val="FF0000"/>
              </a:solidFill>
            </a:endParaRPr>
          </a:p>
          <a:p>
            <a:pPr marL="0" indent="0">
              <a:buNone/>
            </a:pPr>
            <a:endParaRPr lang="fr-FR" dirty="0"/>
          </a:p>
          <a:p>
            <a:endParaRPr lang="fr-FR" dirty="0"/>
          </a:p>
        </p:txBody>
      </p:sp>
      <p:pic>
        <p:nvPicPr>
          <p:cNvPr id="8" name="Image 7" descr="Chapitre 8. Multiplexage : utilisation de la largeur de bande PDF Free  Download"/>
          <p:cNvPicPr/>
          <p:nvPr/>
        </p:nvPicPr>
        <p:blipFill>
          <a:blip r:embed="rId2">
            <a:extLst>
              <a:ext uri="{28A0092B-C50C-407E-A947-70E740481C1C}">
                <a14:useLocalDpi xmlns:a14="http://schemas.microsoft.com/office/drawing/2010/main" val="0"/>
              </a:ext>
            </a:extLst>
          </a:blip>
          <a:srcRect/>
          <a:stretch>
            <a:fillRect/>
          </a:stretch>
        </p:blipFill>
        <p:spPr bwMode="auto">
          <a:xfrm>
            <a:off x="2182906" y="1489972"/>
            <a:ext cx="5760720" cy="4371975"/>
          </a:xfrm>
          <a:prstGeom prst="rect">
            <a:avLst/>
          </a:prstGeom>
          <a:noFill/>
          <a:ln>
            <a:noFill/>
          </a:ln>
        </p:spPr>
      </p:pic>
      <p:sp>
        <p:nvSpPr>
          <p:cNvPr id="9" name="ZoneTexte 8"/>
          <p:cNvSpPr txBox="1"/>
          <p:nvPr/>
        </p:nvSpPr>
        <p:spPr>
          <a:xfrm>
            <a:off x="8810513" y="2226833"/>
            <a:ext cx="3130475" cy="1477328"/>
          </a:xfrm>
          <a:prstGeom prst="rect">
            <a:avLst/>
          </a:prstGeom>
          <a:noFill/>
        </p:spPr>
        <p:txBody>
          <a:bodyPr wrap="square" rtlCol="0">
            <a:spAutoFit/>
          </a:bodyPr>
          <a:lstStyle/>
          <a:p>
            <a:r>
              <a:rPr lang="fr-FR" dirty="0" smtClean="0"/>
              <a:t>Scrutation :un tour complet des terminaux (4, 3, 2, 1)</a:t>
            </a:r>
          </a:p>
          <a:p>
            <a:endParaRPr lang="fr-FR" dirty="0"/>
          </a:p>
          <a:p>
            <a:r>
              <a:rPr lang="fr-FR" dirty="0" smtClean="0"/>
              <a:t>Dans cet exemple, il y a 3 scrutation</a:t>
            </a:r>
            <a:endParaRPr lang="fr-FR" dirty="0"/>
          </a:p>
        </p:txBody>
      </p:sp>
    </p:spTree>
    <p:extLst>
      <p:ext uri="{BB962C8B-B14F-4D97-AF65-F5344CB8AC3E}">
        <p14:creationId xmlns:p14="http://schemas.microsoft.com/office/powerpoint/2010/main" val="191358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Série 1- exercice 2</a:t>
            </a:r>
            <a:endParaRPr lang="fr-FR" dirty="0"/>
          </a:p>
        </p:txBody>
      </p:sp>
      <p:sp>
        <p:nvSpPr>
          <p:cNvPr id="8" name="Titre 1"/>
          <p:cNvSpPr txBox="1">
            <a:spLocks/>
          </p:cNvSpPr>
          <p:nvPr/>
        </p:nvSpPr>
        <p:spPr>
          <a:xfrm>
            <a:off x="838200" y="1537481"/>
            <a:ext cx="10515600" cy="49924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b="1" dirty="0"/>
              <a:t>Exercice 2</a:t>
            </a:r>
          </a:p>
          <a:p>
            <a:r>
              <a:rPr lang="fr-FR" sz="2800" dirty="0"/>
              <a:t>Pour un signal ayant deux états distincts, d’une durée de 5 ms:</a:t>
            </a:r>
          </a:p>
          <a:p>
            <a:r>
              <a:rPr lang="fr-FR" sz="2800" dirty="0"/>
              <a:t>1) Représenter le message 110001011010 en mode de transmission en bande de base avec le code Non Retour à Zéro.</a:t>
            </a:r>
          </a:p>
          <a:p>
            <a:pPr marL="457200" indent="-457200">
              <a:buAutoNum type="arabicPlain"/>
            </a:pPr>
            <a:r>
              <a:rPr lang="fr-FR" sz="2400" dirty="0" smtClean="0"/>
              <a:t>+V</a:t>
            </a:r>
          </a:p>
          <a:p>
            <a:r>
              <a:rPr lang="fr-FR" sz="2400" dirty="0" smtClean="0"/>
              <a:t>0     - V</a:t>
            </a:r>
            <a:endParaRPr lang="fr-FR" sz="2400" dirty="0"/>
          </a:p>
        </p:txBody>
      </p:sp>
    </p:spTree>
    <p:extLst>
      <p:ext uri="{BB962C8B-B14F-4D97-AF65-F5344CB8AC3E}">
        <p14:creationId xmlns:p14="http://schemas.microsoft.com/office/powerpoint/2010/main" val="1040284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2030" y="164409"/>
            <a:ext cx="10515600" cy="1325563"/>
          </a:xfrm>
        </p:spPr>
        <p:txBody>
          <a:bodyPr>
            <a:normAutofit/>
          </a:bodyPr>
          <a:lstStyle/>
          <a:p>
            <a:r>
              <a:rPr lang="fr-FR" b="1" dirty="0" smtClean="0"/>
              <a:t>5.2.1 Le Multiplexage Temporel Asynchrone</a:t>
            </a:r>
            <a:endParaRPr lang="fr-FR" dirty="0"/>
          </a:p>
        </p:txBody>
      </p:sp>
      <p:sp>
        <p:nvSpPr>
          <p:cNvPr id="3" name="Espace réservé du contenu 2"/>
          <p:cNvSpPr>
            <a:spLocks noGrp="1"/>
          </p:cNvSpPr>
          <p:nvPr>
            <p:ph idx="1"/>
          </p:nvPr>
        </p:nvSpPr>
        <p:spPr>
          <a:xfrm>
            <a:off x="208392" y="1361327"/>
            <a:ext cx="11622330" cy="5050529"/>
          </a:xfrm>
        </p:spPr>
        <p:txBody>
          <a:bodyPr>
            <a:normAutofit/>
          </a:bodyPr>
          <a:lstStyle/>
          <a:p>
            <a:endParaRPr lang="fr-FR" b="1" dirty="0" smtClean="0">
              <a:solidFill>
                <a:srgbClr val="FF0000"/>
              </a:solidFill>
            </a:endParaRPr>
          </a:p>
          <a:p>
            <a:pPr marL="0" indent="0">
              <a:buNone/>
            </a:pPr>
            <a:endParaRPr lang="fr-FR" dirty="0"/>
          </a:p>
          <a:p>
            <a:endParaRPr lang="fr-FR" dirty="0"/>
          </a:p>
        </p:txBody>
      </p:sp>
      <p:sp>
        <p:nvSpPr>
          <p:cNvPr id="4" name="ZoneTexte 3"/>
          <p:cNvSpPr txBox="1"/>
          <p:nvPr/>
        </p:nvSpPr>
        <p:spPr>
          <a:xfrm>
            <a:off x="1108038" y="1827261"/>
            <a:ext cx="6927924" cy="2246769"/>
          </a:xfrm>
          <a:prstGeom prst="rect">
            <a:avLst/>
          </a:prstGeom>
          <a:noFill/>
        </p:spPr>
        <p:txBody>
          <a:bodyPr wrap="square" rtlCol="0">
            <a:spAutoFit/>
          </a:bodyPr>
          <a:lstStyle/>
          <a:p>
            <a:pPr lvl="0" eaLnBrk="0" fontAlgn="base" hangingPunct="0">
              <a:spcBef>
                <a:spcPct val="0"/>
              </a:spcBef>
              <a:spcAft>
                <a:spcPct val="0"/>
              </a:spcAft>
            </a:pPr>
            <a:r>
              <a:rPr lang="fr-FR" dirty="0"/>
              <a:t>Soit trois terminaux T1, T2, T3 reliés à un multiplexeur</a:t>
            </a:r>
            <a:r>
              <a:rPr lang="fr-FR" dirty="0" smtClean="0"/>
              <a:t>.</a:t>
            </a:r>
          </a:p>
          <a:p>
            <a:pPr lvl="0" eaLnBrk="0" fontAlgn="base" hangingPunct="0">
              <a:spcBef>
                <a:spcPct val="0"/>
              </a:spcBef>
              <a:spcAft>
                <a:spcPct val="0"/>
              </a:spcAft>
            </a:pPr>
            <a:endParaRPr lang="fr-FR" altLang="fr-FR" dirty="0" smtClean="0">
              <a:latin typeface="Arial" panose="020B0604020202020204" pitchFamily="34" charset="0"/>
              <a:ea typeface="Times New Roman" panose="02020603050405020304" pitchFamily="18" charset="0"/>
            </a:endParaRPr>
          </a:p>
          <a:p>
            <a:pPr lvl="0" eaLnBrk="0" fontAlgn="base" hangingPunct="0">
              <a:spcBef>
                <a:spcPct val="0"/>
              </a:spcBef>
              <a:spcAft>
                <a:spcPct val="0"/>
              </a:spcAft>
            </a:pPr>
            <a:r>
              <a:rPr lang="fr-FR" altLang="fr-FR" dirty="0" smtClean="0">
                <a:latin typeface="Arial" panose="020B0604020202020204" pitchFamily="34" charset="0"/>
                <a:ea typeface="Times New Roman" panose="02020603050405020304" pitchFamily="18" charset="0"/>
              </a:rPr>
              <a:t>T1 </a:t>
            </a:r>
            <a:r>
              <a:rPr lang="fr-FR" altLang="fr-FR" dirty="0">
                <a:latin typeface="Arial" panose="020B0604020202020204" pitchFamily="34" charset="0"/>
                <a:ea typeface="Times New Roman" panose="02020603050405020304" pitchFamily="18" charset="0"/>
              </a:rPr>
              <a:t>émet le message A</a:t>
            </a:r>
            <a:endParaRPr lang="fr-FR" altLang="fr-FR" sz="1600" dirty="0">
              <a:latin typeface="Arial" panose="020B0604020202020204" pitchFamily="34" charset="0"/>
            </a:endParaRPr>
          </a:p>
          <a:p>
            <a:pPr lvl="0" eaLnBrk="0" fontAlgn="base" hangingPunct="0">
              <a:spcBef>
                <a:spcPct val="0"/>
              </a:spcBef>
              <a:spcAft>
                <a:spcPct val="0"/>
              </a:spcAft>
            </a:pPr>
            <a:r>
              <a:rPr lang="fr-FR" altLang="fr-FR" dirty="0">
                <a:latin typeface="Arial" panose="020B0604020202020204" pitchFamily="34" charset="0"/>
                <a:ea typeface="Times New Roman" panose="02020603050405020304" pitchFamily="18" charset="0"/>
              </a:rPr>
              <a:t>T3 émet le message D</a:t>
            </a:r>
          </a:p>
          <a:p>
            <a:pPr lvl="0" eaLnBrk="0" fontAlgn="base" hangingPunct="0">
              <a:spcBef>
                <a:spcPct val="0"/>
              </a:spcBef>
              <a:spcAft>
                <a:spcPct val="0"/>
              </a:spcAft>
            </a:pPr>
            <a:r>
              <a:rPr lang="fr-FR" altLang="fr-FR" dirty="0">
                <a:latin typeface="Arial" panose="020B0604020202020204" pitchFamily="34" charset="0"/>
                <a:ea typeface="Times New Roman" panose="02020603050405020304" pitchFamily="18" charset="0"/>
              </a:rPr>
              <a:t>T1 émet le message </a:t>
            </a:r>
            <a:r>
              <a:rPr lang="fr-FR" altLang="fr-FR" dirty="0" smtClean="0">
                <a:latin typeface="Arial" panose="020B0604020202020204" pitchFamily="34" charset="0"/>
                <a:ea typeface="Times New Roman" panose="02020603050405020304" pitchFamily="18" charset="0"/>
              </a:rPr>
              <a:t>B</a:t>
            </a:r>
          </a:p>
          <a:p>
            <a:pPr lvl="0" eaLnBrk="0" fontAlgn="base" hangingPunct="0">
              <a:spcBef>
                <a:spcPct val="0"/>
              </a:spcBef>
              <a:spcAft>
                <a:spcPct val="0"/>
              </a:spcAft>
            </a:pPr>
            <a:r>
              <a:rPr lang="fr-FR" altLang="fr-FR" sz="1600" dirty="0" smtClean="0">
                <a:latin typeface="Arial" panose="020B0604020202020204" pitchFamily="34" charset="0"/>
              </a:rPr>
              <a:t>T2 </a:t>
            </a:r>
            <a:r>
              <a:rPr lang="fr-FR" altLang="fr-FR" sz="1600" dirty="0">
                <a:latin typeface="Arial" panose="020B0604020202020204" pitchFamily="34" charset="0"/>
                <a:ea typeface="Times New Roman" panose="02020603050405020304" pitchFamily="18" charset="0"/>
              </a:rPr>
              <a:t>émet le message </a:t>
            </a:r>
            <a:r>
              <a:rPr lang="fr-FR" altLang="fr-FR" sz="1600" dirty="0" smtClean="0">
                <a:latin typeface="Arial" panose="020B0604020202020204" pitchFamily="34" charset="0"/>
              </a:rPr>
              <a:t>C</a:t>
            </a:r>
          </a:p>
          <a:p>
            <a:pPr lvl="0" eaLnBrk="0" fontAlgn="base" hangingPunct="0">
              <a:spcBef>
                <a:spcPct val="0"/>
              </a:spcBef>
              <a:spcAft>
                <a:spcPct val="0"/>
              </a:spcAft>
            </a:pPr>
            <a:r>
              <a:rPr lang="fr-FR" altLang="fr-FR" sz="1600" dirty="0" smtClean="0">
                <a:latin typeface="Arial" panose="020B0604020202020204" pitchFamily="34" charset="0"/>
              </a:rPr>
              <a:t>T1 </a:t>
            </a:r>
            <a:r>
              <a:rPr lang="fr-FR" altLang="fr-FR" sz="1600" dirty="0">
                <a:latin typeface="Arial" panose="020B0604020202020204" pitchFamily="34" charset="0"/>
                <a:ea typeface="Times New Roman" panose="02020603050405020304" pitchFamily="18" charset="0"/>
              </a:rPr>
              <a:t>émet le message </a:t>
            </a:r>
            <a:r>
              <a:rPr lang="fr-FR" altLang="fr-FR" sz="1600" dirty="0" smtClean="0">
                <a:latin typeface="Arial" panose="020B0604020202020204" pitchFamily="34" charset="0"/>
              </a:rPr>
              <a:t>E </a:t>
            </a:r>
            <a:endParaRPr lang="fr-FR" altLang="fr-FR" sz="4000" dirty="0">
              <a:latin typeface="Arial" panose="020B0604020202020204" pitchFamily="34" charset="0"/>
            </a:endParaRPr>
          </a:p>
          <a:p>
            <a:endParaRPr lang="fr-FR" dirty="0"/>
          </a:p>
        </p:txBody>
      </p:sp>
      <p:graphicFrame>
        <p:nvGraphicFramePr>
          <p:cNvPr id="7" name="Tableau 6"/>
          <p:cNvGraphicFramePr>
            <a:graphicFrameLocks noGrp="1"/>
          </p:cNvGraphicFramePr>
          <p:nvPr>
            <p:extLst>
              <p:ext uri="{D42A27DB-BD31-4B8C-83A1-F6EECF244321}">
                <p14:modId xmlns:p14="http://schemas.microsoft.com/office/powerpoint/2010/main" val="348049902"/>
              </p:ext>
            </p:extLst>
          </p:nvPr>
        </p:nvGraphicFramePr>
        <p:xfrm>
          <a:off x="1816847" y="4239653"/>
          <a:ext cx="8940800" cy="741680"/>
        </p:xfrm>
        <a:graphic>
          <a:graphicData uri="http://schemas.openxmlformats.org/drawingml/2006/table">
            <a:tbl>
              <a:tblPr firstRow="1" bandRow="1">
                <a:tableStyleId>{5C22544A-7EE6-4342-B048-85BDC9FD1C3A}</a:tableStyleId>
              </a:tblPr>
              <a:tblGrid>
                <a:gridCol w="1456825"/>
                <a:gridCol w="331335"/>
                <a:gridCol w="894080"/>
                <a:gridCol w="894080"/>
                <a:gridCol w="894080"/>
                <a:gridCol w="894080"/>
                <a:gridCol w="894080"/>
                <a:gridCol w="894080"/>
                <a:gridCol w="894080"/>
                <a:gridCol w="894080"/>
              </a:tblGrid>
              <a:tr h="370840">
                <a:tc>
                  <a:txBody>
                    <a:bodyPr/>
                    <a:lstStyle/>
                    <a:p>
                      <a:r>
                        <a:rPr lang="fr-FR" dirty="0" smtClean="0"/>
                        <a:t>Synchrone</a:t>
                      </a:r>
                      <a:endParaRPr lang="fr-FR" dirty="0"/>
                    </a:p>
                  </a:txBody>
                  <a:tcPr/>
                </a:tc>
                <a:tc>
                  <a:txBody>
                    <a:bodyPr/>
                    <a:lstStyle/>
                    <a:p>
                      <a:r>
                        <a:rPr lang="fr-FR" dirty="0" smtClean="0"/>
                        <a:t>A</a:t>
                      </a:r>
                      <a:endParaRPr lang="fr-FR" dirty="0"/>
                    </a:p>
                  </a:txBody>
                  <a:tcPr/>
                </a:tc>
                <a:tc>
                  <a:txBody>
                    <a:bodyPr/>
                    <a:lstStyle/>
                    <a:p>
                      <a:r>
                        <a:rPr lang="fr-FR" dirty="0" smtClean="0"/>
                        <a:t>silence</a:t>
                      </a:r>
                      <a:endParaRPr lang="fr-FR" dirty="0"/>
                    </a:p>
                  </a:txBody>
                  <a:tcPr/>
                </a:tc>
                <a:tc>
                  <a:txBody>
                    <a:bodyPr/>
                    <a:lstStyle/>
                    <a:p>
                      <a:r>
                        <a:rPr lang="fr-FR" dirty="0" smtClean="0"/>
                        <a:t>D</a:t>
                      </a:r>
                      <a:endParaRPr lang="fr-FR" dirty="0"/>
                    </a:p>
                  </a:txBody>
                  <a:tcPr/>
                </a:tc>
                <a:tc>
                  <a:txBody>
                    <a:bodyPr/>
                    <a:lstStyle/>
                    <a:p>
                      <a:r>
                        <a:rPr lang="fr-FR" dirty="0" smtClean="0"/>
                        <a:t>B</a:t>
                      </a:r>
                      <a:endParaRPr lang="fr-FR" dirty="0"/>
                    </a:p>
                  </a:txBody>
                  <a:tcPr/>
                </a:tc>
                <a:tc>
                  <a:txBody>
                    <a:bodyPr/>
                    <a:lstStyle/>
                    <a:p>
                      <a:r>
                        <a:rPr lang="fr-FR" dirty="0" smtClean="0"/>
                        <a:t>C</a:t>
                      </a:r>
                      <a:endParaRPr lang="fr-FR" dirty="0"/>
                    </a:p>
                  </a:txBody>
                  <a:tcPr/>
                </a:tc>
                <a:tc>
                  <a:txBody>
                    <a:bodyPr/>
                    <a:lstStyle/>
                    <a:p>
                      <a:r>
                        <a:rPr lang="fr-FR" dirty="0" smtClean="0"/>
                        <a:t>silence</a:t>
                      </a:r>
                      <a:endParaRPr lang="fr-FR" dirty="0"/>
                    </a:p>
                  </a:txBody>
                  <a:tcPr/>
                </a:tc>
                <a:tc>
                  <a:txBody>
                    <a:bodyPr/>
                    <a:lstStyle/>
                    <a:p>
                      <a:r>
                        <a:rPr lang="fr-FR" dirty="0" smtClean="0"/>
                        <a:t>E</a:t>
                      </a:r>
                      <a:endParaRPr lang="fr-FR" dirty="0"/>
                    </a:p>
                  </a:txBody>
                  <a:tcPr/>
                </a:tc>
                <a:tc>
                  <a:txBody>
                    <a:bodyPr/>
                    <a:lstStyle/>
                    <a:p>
                      <a:r>
                        <a:rPr lang="fr-FR" dirty="0" smtClean="0"/>
                        <a:t>silence</a:t>
                      </a:r>
                      <a:endParaRPr lang="fr-FR" dirty="0"/>
                    </a:p>
                  </a:txBody>
                  <a:tcPr/>
                </a:tc>
                <a:tc>
                  <a:txBody>
                    <a:bodyPr/>
                    <a:lstStyle/>
                    <a:p>
                      <a:r>
                        <a:rPr lang="fr-FR" dirty="0" smtClean="0"/>
                        <a:t>silence</a:t>
                      </a:r>
                      <a:endParaRPr lang="fr-FR" dirty="0"/>
                    </a:p>
                  </a:txBody>
                  <a:tcPr/>
                </a:tc>
              </a:tr>
              <a:tr h="370840">
                <a:tc>
                  <a:txBody>
                    <a:bodyPr/>
                    <a:lstStyle/>
                    <a:p>
                      <a:r>
                        <a:rPr lang="fr-FR" dirty="0" smtClean="0"/>
                        <a:t>Asynchrone</a:t>
                      </a:r>
                      <a:endParaRPr lang="fr-FR" dirty="0"/>
                    </a:p>
                  </a:txBody>
                  <a:tcPr/>
                </a:tc>
                <a:tc>
                  <a:txBody>
                    <a:bodyPr/>
                    <a:lstStyle/>
                    <a:p>
                      <a:r>
                        <a:rPr lang="fr-FR" dirty="0" smtClean="0"/>
                        <a:t>A</a:t>
                      </a:r>
                      <a:endParaRPr lang="fr-FR" dirty="0"/>
                    </a:p>
                  </a:txBody>
                  <a:tcPr/>
                </a:tc>
                <a:tc>
                  <a:txBody>
                    <a:bodyPr/>
                    <a:lstStyle/>
                    <a:p>
                      <a:r>
                        <a:rPr lang="fr-FR" dirty="0" smtClean="0"/>
                        <a:t>D</a:t>
                      </a:r>
                      <a:endParaRPr lang="fr-FR" dirty="0"/>
                    </a:p>
                  </a:txBody>
                  <a:tcPr/>
                </a:tc>
                <a:tc>
                  <a:txBody>
                    <a:bodyPr/>
                    <a:lstStyle/>
                    <a:p>
                      <a:r>
                        <a:rPr lang="fr-FR" dirty="0" smtClean="0"/>
                        <a:t>B</a:t>
                      </a:r>
                      <a:endParaRPr lang="fr-FR" dirty="0"/>
                    </a:p>
                  </a:txBody>
                  <a:tcPr/>
                </a:tc>
                <a:tc>
                  <a:txBody>
                    <a:bodyPr/>
                    <a:lstStyle/>
                    <a:p>
                      <a:r>
                        <a:rPr lang="fr-FR" dirty="0" smtClean="0"/>
                        <a:t>C</a:t>
                      </a:r>
                      <a:endParaRPr lang="fr-FR" dirty="0"/>
                    </a:p>
                  </a:txBody>
                  <a:tcPr/>
                </a:tc>
                <a:tc>
                  <a:txBody>
                    <a:bodyPr/>
                    <a:lstStyle/>
                    <a:p>
                      <a:r>
                        <a:rPr lang="fr-FR" dirty="0" smtClean="0"/>
                        <a:t>E</a:t>
                      </a:r>
                      <a:endParaRPr lang="fr-FR" dirty="0"/>
                    </a:p>
                  </a:txBody>
                  <a:tcPr/>
                </a:tc>
                <a:tc>
                  <a:txBody>
                    <a:bodyPr/>
                    <a:lstStyle/>
                    <a:p>
                      <a:r>
                        <a:rPr lang="fr-FR" dirty="0" smtClean="0"/>
                        <a:t>fin</a:t>
                      </a:r>
                      <a:endParaRPr lang="fr-FR" dirty="0"/>
                    </a:p>
                  </a:txBody>
                  <a:tcPr/>
                </a:tc>
                <a:tc>
                  <a:txBody>
                    <a:bodyPr/>
                    <a:lstStyle/>
                    <a:p>
                      <a:endParaRPr lang="fr-FR"/>
                    </a:p>
                  </a:txBody>
                  <a:tcPr/>
                </a:tc>
                <a:tc>
                  <a:txBody>
                    <a:bodyPr/>
                    <a:lstStyle/>
                    <a:p>
                      <a:endParaRPr lang="fr-FR"/>
                    </a:p>
                  </a:txBody>
                  <a:tcPr/>
                </a:tc>
                <a:tc>
                  <a:txBody>
                    <a:bodyPr/>
                    <a:lstStyle/>
                    <a:p>
                      <a:endParaRPr lang="fr-FR" dirty="0"/>
                    </a:p>
                  </a:txBody>
                  <a:tcPr/>
                </a:tc>
              </a:tr>
            </a:tbl>
          </a:graphicData>
        </a:graphic>
      </p:graphicFrame>
    </p:spTree>
    <p:extLst>
      <p:ext uri="{BB962C8B-B14F-4D97-AF65-F5344CB8AC3E}">
        <p14:creationId xmlns:p14="http://schemas.microsoft.com/office/powerpoint/2010/main" val="2840624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2030" y="164409"/>
            <a:ext cx="10515600" cy="1325563"/>
          </a:xfrm>
        </p:spPr>
        <p:txBody>
          <a:bodyPr>
            <a:normAutofit/>
          </a:bodyPr>
          <a:lstStyle/>
          <a:p>
            <a:r>
              <a:rPr lang="fr-FR" b="1" dirty="0" smtClean="0"/>
              <a:t>5.3 Concentration et diffusion</a:t>
            </a:r>
            <a:endParaRPr lang="fr-FR" dirty="0"/>
          </a:p>
        </p:txBody>
      </p:sp>
      <p:sp>
        <p:nvSpPr>
          <p:cNvPr id="3" name="Espace réservé du contenu 2"/>
          <p:cNvSpPr>
            <a:spLocks noGrp="1"/>
          </p:cNvSpPr>
          <p:nvPr>
            <p:ph idx="1"/>
          </p:nvPr>
        </p:nvSpPr>
        <p:spPr>
          <a:xfrm>
            <a:off x="208392" y="1361327"/>
            <a:ext cx="11622330" cy="5050529"/>
          </a:xfrm>
        </p:spPr>
        <p:txBody>
          <a:bodyPr>
            <a:normAutofit/>
          </a:bodyPr>
          <a:lstStyle/>
          <a:p>
            <a:endParaRPr lang="fr-FR" b="1" dirty="0" smtClean="0">
              <a:solidFill>
                <a:srgbClr val="FF0000"/>
              </a:solidFill>
            </a:endParaRPr>
          </a:p>
          <a:p>
            <a:pPr marL="0" indent="0">
              <a:buNone/>
            </a:pPr>
            <a:endParaRPr lang="fr-FR" dirty="0"/>
          </a:p>
          <a:p>
            <a:endParaRPr lang="fr-FR" dirty="0"/>
          </a:p>
        </p:txBody>
      </p:sp>
      <p:sp>
        <p:nvSpPr>
          <p:cNvPr id="4" name="ZoneTexte 3"/>
          <p:cNvSpPr txBox="1"/>
          <p:nvPr/>
        </p:nvSpPr>
        <p:spPr>
          <a:xfrm>
            <a:off x="849854" y="1645920"/>
            <a:ext cx="10067776" cy="5170646"/>
          </a:xfrm>
          <a:prstGeom prst="rect">
            <a:avLst/>
          </a:prstGeom>
          <a:noFill/>
        </p:spPr>
        <p:txBody>
          <a:bodyPr wrap="square" rtlCol="0">
            <a:spAutoFit/>
          </a:bodyPr>
          <a:lstStyle/>
          <a:p>
            <a:pPr algn="just"/>
            <a:r>
              <a:rPr lang="fr-FR" sz="2400" dirty="0"/>
              <a:t>La </a:t>
            </a:r>
            <a:r>
              <a:rPr lang="fr-FR" sz="2400" i="1" dirty="0"/>
              <a:t>concentration</a:t>
            </a:r>
            <a:r>
              <a:rPr lang="fr-FR" sz="2400" dirty="0"/>
              <a:t> consiste en la réception d’informations sur plusieurs lignes pour remettre l’ensemble sur une seule (la ligne est partagée dans le temps). La </a:t>
            </a:r>
            <a:r>
              <a:rPr lang="fr-FR" sz="2400" i="1" dirty="0"/>
              <a:t>diffusion</a:t>
            </a:r>
            <a:r>
              <a:rPr lang="fr-FR" sz="2400" dirty="0"/>
              <a:t> est l’opération inverse</a:t>
            </a:r>
            <a:r>
              <a:rPr lang="fr-FR" sz="2400" dirty="0" smtClean="0"/>
              <a:t>. Concentration ≠ diffusion</a:t>
            </a:r>
          </a:p>
          <a:p>
            <a:pPr algn="just"/>
            <a:endParaRPr lang="fr-FR" sz="2400" dirty="0"/>
          </a:p>
          <a:p>
            <a:pPr algn="just"/>
            <a:endParaRPr lang="fr-FR" sz="2400" dirty="0"/>
          </a:p>
          <a:p>
            <a:pPr algn="just"/>
            <a:r>
              <a:rPr lang="fr-FR" sz="2400" dirty="0"/>
              <a:t>Un concentrateur est un multiplexeur asynchrone temporel intelligent, permettant d’assurer les fonctions de concentration et de diffusion. Il alloue dynamiquement (à la demande) les tranches de temps aux ETTD qui ont en besoin. Pour cela, il doit assurer le stockage des données temporairement sur des mémoires tampons avant leur émission. Les blocs de données doivent explicitement contenir des informations de </a:t>
            </a:r>
            <a:r>
              <a:rPr lang="fr-FR" sz="2400" dirty="0" smtClean="0"/>
              <a:t>l’expéditeur (@MAC). </a:t>
            </a:r>
            <a:r>
              <a:rPr lang="fr-FR" sz="2400" dirty="0"/>
              <a:t>Le concentrateur doit être capable de désynchroniser le traitement des différentes lignes qu’il multiplexe.</a:t>
            </a:r>
          </a:p>
          <a:p>
            <a:pPr algn="just"/>
            <a:endParaRPr lang="fr-FR" dirty="0"/>
          </a:p>
        </p:txBody>
      </p:sp>
    </p:spTree>
    <p:extLst>
      <p:ext uri="{BB962C8B-B14F-4D97-AF65-F5344CB8AC3E}">
        <p14:creationId xmlns:p14="http://schemas.microsoft.com/office/powerpoint/2010/main" val="28137847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Série 1- exercice 4</a:t>
            </a:r>
            <a:endParaRPr lang="fr-FR" dirty="0"/>
          </a:p>
        </p:txBody>
      </p:sp>
      <p:sp>
        <p:nvSpPr>
          <p:cNvPr id="3" name="Espace réservé du contenu 2"/>
          <p:cNvSpPr>
            <a:spLocks noGrp="1"/>
          </p:cNvSpPr>
          <p:nvPr>
            <p:ph idx="1"/>
          </p:nvPr>
        </p:nvSpPr>
        <p:spPr>
          <a:xfrm>
            <a:off x="838200" y="1825625"/>
            <a:ext cx="10515600" cy="4671994"/>
          </a:xfrm>
          <a:ln w="28575">
            <a:solidFill>
              <a:schemeClr val="tx1"/>
            </a:solidFill>
          </a:ln>
        </p:spPr>
        <p:txBody>
          <a:bodyPr>
            <a:normAutofit fontScale="92500" lnSpcReduction="10000"/>
          </a:bodyPr>
          <a:lstStyle/>
          <a:p>
            <a:r>
              <a:rPr lang="fr-FR" dirty="0"/>
              <a:t>Soit la </a:t>
            </a:r>
            <a:r>
              <a:rPr lang="fr-FR" dirty="0" smtClean="0"/>
              <a:t>représentation </a:t>
            </a:r>
            <a:r>
              <a:rPr lang="fr-FR" dirty="0"/>
              <a:t>suivante des deux messages M1 et M2 suivants transmis sur </a:t>
            </a:r>
            <a:r>
              <a:rPr lang="fr-FR" dirty="0" smtClean="0"/>
              <a:t>les lignes basses vitesse reliant chaque modem au MUX </a:t>
            </a:r>
            <a:r>
              <a:rPr lang="fr-FR" dirty="0" err="1" smtClean="0"/>
              <a:t>tq</a:t>
            </a:r>
            <a:r>
              <a:rPr lang="fr-FR" dirty="0" smtClean="0"/>
              <a:t> </a:t>
            </a:r>
            <a:r>
              <a:rPr lang="fr-FR" dirty="0" smtClean="0">
                <a:solidFill>
                  <a:srgbClr val="FF0000"/>
                </a:solidFill>
              </a:rPr>
              <a:t> les modems ont les même caractéristiques:</a:t>
            </a:r>
            <a:endParaRPr lang="fr-FR" dirty="0">
              <a:solidFill>
                <a:srgbClr val="FF0000"/>
              </a:solidFill>
            </a:endParaRPr>
          </a:p>
          <a:p>
            <a:r>
              <a:rPr lang="fr-FR" dirty="0" smtClean="0"/>
              <a:t>M1 </a:t>
            </a:r>
            <a:r>
              <a:rPr lang="fr-FR" dirty="0" smtClean="0">
                <a:solidFill>
                  <a:srgbClr val="FF0000"/>
                </a:solidFill>
              </a:rPr>
              <a:t>(signal discontinu)</a:t>
            </a:r>
            <a:r>
              <a:rPr lang="fr-FR" dirty="0"/>
              <a:t> : </a:t>
            </a:r>
            <a:r>
              <a:rPr lang="fr-FR" dirty="0" smtClean="0"/>
              <a:t>10011100 (8 bits)</a:t>
            </a:r>
            <a:r>
              <a:rPr lang="fr-FR" dirty="0"/>
              <a:t>	</a:t>
            </a:r>
            <a:endParaRPr lang="fr-FR" dirty="0" smtClean="0"/>
          </a:p>
          <a:p>
            <a:r>
              <a:rPr lang="fr-FR" dirty="0" smtClean="0"/>
              <a:t>M2</a:t>
            </a:r>
            <a:r>
              <a:rPr lang="fr-FR" dirty="0"/>
              <a:t> </a:t>
            </a:r>
            <a:r>
              <a:rPr lang="fr-FR" dirty="0" smtClean="0"/>
              <a:t> </a:t>
            </a:r>
            <a:r>
              <a:rPr lang="fr-FR" dirty="0" smtClean="0">
                <a:solidFill>
                  <a:srgbClr val="FF0000"/>
                </a:solidFill>
              </a:rPr>
              <a:t>(signal continu) </a:t>
            </a:r>
            <a:r>
              <a:rPr lang="fr-FR" dirty="0" smtClean="0"/>
              <a:t>: 001000110101 (12 bits) </a:t>
            </a:r>
          </a:p>
          <a:p>
            <a:r>
              <a:rPr lang="fr-FR" dirty="0" smtClean="0"/>
              <a:t>Unité de temps c’est : ms</a:t>
            </a:r>
          </a:p>
          <a:p>
            <a:r>
              <a:rPr lang="fr-FR" dirty="0" smtClean="0"/>
              <a:t>Δ = 1ms </a:t>
            </a:r>
          </a:p>
          <a:p>
            <a:endParaRPr lang="fr-FR" dirty="0"/>
          </a:p>
          <a:p>
            <a:pPr marL="514350" indent="-514350">
              <a:buAutoNum type="arabicParenR"/>
            </a:pPr>
            <a:r>
              <a:rPr lang="fr-FR" dirty="0" smtClean="0"/>
              <a:t>Technique de modulation :</a:t>
            </a:r>
          </a:p>
          <a:p>
            <a:pPr marL="0" indent="0">
              <a:buNone/>
            </a:pPr>
            <a:r>
              <a:rPr lang="fr-FR" dirty="0" smtClean="0"/>
              <a:t>M1 = (A2,f,0),(A1,f,0), (A1,f,</a:t>
            </a:r>
            <a:r>
              <a:rPr lang="el-GR" dirty="0" smtClean="0"/>
              <a:t>π</a:t>
            </a:r>
            <a:r>
              <a:rPr lang="fr-FR" dirty="0" smtClean="0"/>
              <a:t>),(A2,f,</a:t>
            </a:r>
            <a:r>
              <a:rPr lang="el-GR" dirty="0"/>
              <a:t> </a:t>
            </a:r>
            <a:r>
              <a:rPr lang="el-GR" dirty="0" smtClean="0"/>
              <a:t>π</a:t>
            </a:r>
            <a:r>
              <a:rPr lang="fr-FR" dirty="0" smtClean="0"/>
              <a:t>)=ASK+PSK</a:t>
            </a:r>
          </a:p>
          <a:p>
            <a:pPr marL="0" indent="0">
              <a:buNone/>
            </a:pPr>
            <a:r>
              <a:rPr lang="fr-FR" dirty="0" smtClean="0"/>
              <a:t>M2= (A1,2f,</a:t>
            </a:r>
            <a:r>
              <a:rPr lang="el-GR" dirty="0"/>
              <a:t> </a:t>
            </a:r>
            <a:r>
              <a:rPr lang="el-GR" dirty="0" smtClean="0"/>
              <a:t>π</a:t>
            </a:r>
            <a:r>
              <a:rPr lang="fr-FR" dirty="0" smtClean="0"/>
              <a:t>),(A1,2f,0),(A2,2f,0),(A1,f,0) = ASK+FSK+PSK</a:t>
            </a:r>
            <a:endParaRPr lang="fr-FR" dirty="0"/>
          </a:p>
        </p:txBody>
      </p:sp>
      <p:cxnSp>
        <p:nvCxnSpPr>
          <p:cNvPr id="5" name="Connecteur droit 4"/>
          <p:cNvCxnSpPr/>
          <p:nvPr/>
        </p:nvCxnSpPr>
        <p:spPr>
          <a:xfrm flipV="1">
            <a:off x="6153374" y="4378362"/>
            <a:ext cx="1161826" cy="10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flipV="1">
            <a:off x="6153374" y="5292762"/>
            <a:ext cx="1161826" cy="10758"/>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204035" y="4161622"/>
            <a:ext cx="584501" cy="474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M1</a:t>
            </a:r>
            <a:endParaRPr lang="fr-FR"/>
          </a:p>
        </p:txBody>
      </p:sp>
      <p:sp>
        <p:nvSpPr>
          <p:cNvPr id="9" name="Rectangle 8"/>
          <p:cNvSpPr/>
          <p:nvPr/>
        </p:nvSpPr>
        <p:spPr>
          <a:xfrm>
            <a:off x="7183416" y="5055300"/>
            <a:ext cx="605120" cy="474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M2</a:t>
            </a:r>
            <a:endParaRPr lang="fr-FR"/>
          </a:p>
        </p:txBody>
      </p:sp>
      <p:cxnSp>
        <p:nvCxnSpPr>
          <p:cNvPr id="10" name="Connecteur droit 9"/>
          <p:cNvCxnSpPr/>
          <p:nvPr/>
        </p:nvCxnSpPr>
        <p:spPr>
          <a:xfrm>
            <a:off x="7828429" y="4409842"/>
            <a:ext cx="3258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7788536" y="5292762"/>
            <a:ext cx="473336" cy="10758"/>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165050" y="4076355"/>
            <a:ext cx="785312" cy="1691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MUX</a:t>
            </a:r>
            <a:endParaRPr lang="fr-FR"/>
          </a:p>
        </p:txBody>
      </p:sp>
      <p:cxnSp>
        <p:nvCxnSpPr>
          <p:cNvPr id="16" name="Connecteur droit 15"/>
          <p:cNvCxnSpPr/>
          <p:nvPr/>
        </p:nvCxnSpPr>
        <p:spPr>
          <a:xfrm flipV="1">
            <a:off x="8961119" y="4791344"/>
            <a:ext cx="1871831" cy="430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6271708" y="4076355"/>
            <a:ext cx="871370" cy="369332"/>
          </a:xfrm>
          <a:prstGeom prst="rect">
            <a:avLst/>
          </a:prstGeom>
          <a:noFill/>
        </p:spPr>
        <p:txBody>
          <a:bodyPr wrap="square" rtlCol="0">
            <a:spAutoFit/>
          </a:bodyPr>
          <a:lstStyle/>
          <a:p>
            <a:r>
              <a:rPr lang="fr-FR" smtClean="0"/>
              <a:t>BV</a:t>
            </a:r>
            <a:endParaRPr lang="fr-FR"/>
          </a:p>
        </p:txBody>
      </p:sp>
      <p:sp>
        <p:nvSpPr>
          <p:cNvPr id="18" name="ZoneTexte 17"/>
          <p:cNvSpPr txBox="1"/>
          <p:nvPr/>
        </p:nvSpPr>
        <p:spPr>
          <a:xfrm>
            <a:off x="6234056" y="4834374"/>
            <a:ext cx="871370" cy="369332"/>
          </a:xfrm>
          <a:prstGeom prst="rect">
            <a:avLst/>
          </a:prstGeom>
          <a:noFill/>
        </p:spPr>
        <p:txBody>
          <a:bodyPr wrap="square" rtlCol="0">
            <a:spAutoFit/>
          </a:bodyPr>
          <a:lstStyle/>
          <a:p>
            <a:r>
              <a:rPr lang="fr-FR" smtClean="0"/>
              <a:t>BV</a:t>
            </a:r>
            <a:endParaRPr lang="fr-FR"/>
          </a:p>
        </p:txBody>
      </p:sp>
      <p:sp>
        <p:nvSpPr>
          <p:cNvPr id="19" name="ZoneTexte 18"/>
          <p:cNvSpPr txBox="1"/>
          <p:nvPr/>
        </p:nvSpPr>
        <p:spPr>
          <a:xfrm>
            <a:off x="9536649" y="4394698"/>
            <a:ext cx="871370" cy="369332"/>
          </a:xfrm>
          <a:prstGeom prst="rect">
            <a:avLst/>
          </a:prstGeom>
          <a:noFill/>
        </p:spPr>
        <p:txBody>
          <a:bodyPr wrap="square" rtlCol="0">
            <a:spAutoFit/>
          </a:bodyPr>
          <a:lstStyle/>
          <a:p>
            <a:r>
              <a:rPr lang="fr-FR"/>
              <a:t>H</a:t>
            </a:r>
            <a:r>
              <a:rPr lang="fr-FR" smtClean="0"/>
              <a:t>V</a:t>
            </a:r>
            <a:endParaRPr lang="fr-FR"/>
          </a:p>
        </p:txBody>
      </p:sp>
      <p:sp>
        <p:nvSpPr>
          <p:cNvPr id="20" name="Rectangle 19"/>
          <p:cNvSpPr/>
          <p:nvPr/>
        </p:nvSpPr>
        <p:spPr>
          <a:xfrm>
            <a:off x="10468976" y="4076355"/>
            <a:ext cx="785312" cy="1691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DMUX</a:t>
            </a:r>
            <a:endParaRPr lang="fr-FR"/>
          </a:p>
        </p:txBody>
      </p:sp>
      <p:sp>
        <p:nvSpPr>
          <p:cNvPr id="8" name="Flèche vers le bas 7"/>
          <p:cNvSpPr/>
          <p:nvPr/>
        </p:nvSpPr>
        <p:spPr>
          <a:xfrm>
            <a:off x="7708973" y="4033731"/>
            <a:ext cx="564778" cy="298813"/>
          </a:xfrm>
          <a:prstGeom prst="downArrow">
            <a:avLst>
              <a:gd name="adj1" fmla="val 50000"/>
              <a:gd name="adj2" fmla="val 5209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èche vers le bas 21"/>
          <p:cNvSpPr/>
          <p:nvPr/>
        </p:nvSpPr>
        <p:spPr>
          <a:xfrm>
            <a:off x="7697094" y="4916650"/>
            <a:ext cx="564778" cy="298813"/>
          </a:xfrm>
          <a:prstGeom prst="downArrow">
            <a:avLst>
              <a:gd name="adj1" fmla="val 50000"/>
              <a:gd name="adj2" fmla="val 5209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88607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Série 1- exercice 4</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M1 (signal discontinu)</a:t>
            </a:r>
            <a:r>
              <a:rPr lang="fr-FR" dirty="0"/>
              <a:t> : </a:t>
            </a:r>
            <a:r>
              <a:rPr lang="fr-FR" dirty="0" smtClean="0"/>
              <a:t>10/01/11/00 (8 bits)</a:t>
            </a:r>
            <a:r>
              <a:rPr lang="fr-FR" dirty="0"/>
              <a:t>	</a:t>
            </a:r>
            <a:endParaRPr lang="fr-FR" dirty="0" smtClean="0"/>
          </a:p>
          <a:p>
            <a:r>
              <a:rPr lang="fr-FR" dirty="0" smtClean="0"/>
              <a:t>M2</a:t>
            </a:r>
            <a:r>
              <a:rPr lang="fr-FR" dirty="0"/>
              <a:t> </a:t>
            </a:r>
            <a:r>
              <a:rPr lang="fr-FR" dirty="0" smtClean="0"/>
              <a:t> (signal continu) : 001/000/110/101 (12 bits)</a:t>
            </a:r>
          </a:p>
          <a:p>
            <a:r>
              <a:rPr lang="fr-FR" dirty="0" err="1" smtClean="0"/>
              <a:t>Δi</a:t>
            </a:r>
            <a:r>
              <a:rPr lang="fr-FR" dirty="0" smtClean="0"/>
              <a:t> = 1ms------------------Ri=1/0,001=1000 bauds</a:t>
            </a:r>
          </a:p>
          <a:p>
            <a:r>
              <a:rPr lang="fr-FR" dirty="0" smtClean="0"/>
              <a:t>R1=R2=1000bauds</a:t>
            </a:r>
          </a:p>
          <a:p>
            <a:r>
              <a:rPr lang="fr-FR" dirty="0" smtClean="0"/>
              <a:t>D=n *R;  </a:t>
            </a:r>
          </a:p>
          <a:p>
            <a:endParaRPr lang="fr-FR" dirty="0"/>
          </a:p>
          <a:p>
            <a:endParaRPr lang="fr-FR" dirty="0" smtClean="0"/>
          </a:p>
          <a:p>
            <a:r>
              <a:rPr lang="fr-FR" dirty="0" smtClean="0"/>
              <a:t>V1 = 8/4 = 2 bit par delta  n1=2; D1=n1*R1 = =2* 1000 bps=2000b/s</a:t>
            </a:r>
          </a:p>
          <a:p>
            <a:r>
              <a:rPr lang="fr-FR" dirty="0" smtClean="0"/>
              <a:t>V2= 12/4 =3 bit par delta ----n2= 3;D2=n2*R2= 3*1000= 3000 bps</a:t>
            </a:r>
            <a:endParaRPr lang="fr-FR" dirty="0"/>
          </a:p>
          <a:p>
            <a:pPr marL="0" indent="0">
              <a:buNone/>
            </a:pPr>
            <a:endParaRPr lang="fr-FR" dirty="0"/>
          </a:p>
          <a:p>
            <a:endParaRPr lang="fr-FR" dirty="0"/>
          </a:p>
        </p:txBody>
      </p:sp>
    </p:spTree>
    <p:extLst>
      <p:ext uri="{BB962C8B-B14F-4D97-AF65-F5344CB8AC3E}">
        <p14:creationId xmlns:p14="http://schemas.microsoft.com/office/powerpoint/2010/main" val="776128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4614" y="0"/>
            <a:ext cx="10515600" cy="1325563"/>
          </a:xfrm>
        </p:spPr>
        <p:txBody>
          <a:bodyPr/>
          <a:lstStyle/>
          <a:p>
            <a:r>
              <a:rPr lang="fr-FR" dirty="0" smtClean="0"/>
              <a:t>Série 1- exercice 4</a:t>
            </a:r>
            <a:endParaRPr lang="fr-FR" dirty="0"/>
          </a:p>
        </p:txBody>
      </p:sp>
      <p:sp>
        <p:nvSpPr>
          <p:cNvPr id="3" name="Espace réservé du contenu 2"/>
          <p:cNvSpPr>
            <a:spLocks noGrp="1"/>
          </p:cNvSpPr>
          <p:nvPr>
            <p:ph idx="1"/>
          </p:nvPr>
        </p:nvSpPr>
        <p:spPr>
          <a:xfrm>
            <a:off x="834614" y="1933201"/>
            <a:ext cx="10515600" cy="4351338"/>
          </a:xfrm>
        </p:spPr>
        <p:txBody>
          <a:bodyPr>
            <a:normAutofit fontScale="85000" lnSpcReduction="20000"/>
          </a:bodyPr>
          <a:lstStyle/>
          <a:p>
            <a:r>
              <a:rPr lang="fr-FR" dirty="0" smtClean="0">
                <a:solidFill>
                  <a:srgbClr val="7030A0"/>
                </a:solidFill>
              </a:rPr>
              <a:t>M1 (signal discontinu)</a:t>
            </a:r>
            <a:r>
              <a:rPr lang="fr-FR" dirty="0">
                <a:solidFill>
                  <a:srgbClr val="7030A0"/>
                </a:solidFill>
              </a:rPr>
              <a:t> : </a:t>
            </a:r>
            <a:r>
              <a:rPr lang="fr-FR" dirty="0" smtClean="0">
                <a:solidFill>
                  <a:srgbClr val="7030A0"/>
                </a:solidFill>
              </a:rPr>
              <a:t>10/01              /11/00 (8 bits)</a:t>
            </a:r>
            <a:r>
              <a:rPr lang="fr-FR" dirty="0">
                <a:solidFill>
                  <a:srgbClr val="7030A0"/>
                </a:solidFill>
              </a:rPr>
              <a:t>	</a:t>
            </a:r>
            <a:endParaRPr lang="fr-FR" dirty="0" smtClean="0">
              <a:solidFill>
                <a:srgbClr val="7030A0"/>
              </a:solidFill>
            </a:endParaRPr>
          </a:p>
          <a:p>
            <a:r>
              <a:rPr lang="fr-FR" dirty="0" smtClean="0">
                <a:solidFill>
                  <a:srgbClr val="7030A0"/>
                </a:solidFill>
              </a:rPr>
              <a:t>M2</a:t>
            </a:r>
            <a:r>
              <a:rPr lang="fr-FR" dirty="0">
                <a:solidFill>
                  <a:srgbClr val="7030A0"/>
                </a:solidFill>
              </a:rPr>
              <a:t> </a:t>
            </a:r>
            <a:r>
              <a:rPr lang="fr-FR" dirty="0" smtClean="0">
                <a:solidFill>
                  <a:srgbClr val="7030A0"/>
                </a:solidFill>
              </a:rPr>
              <a:t> (signal continu) : 001/000               /110/101 (12 bits)</a:t>
            </a:r>
          </a:p>
          <a:p>
            <a:r>
              <a:rPr lang="fr-FR" dirty="0" err="1" smtClean="0"/>
              <a:t>Δi</a:t>
            </a:r>
            <a:r>
              <a:rPr lang="fr-FR" dirty="0" smtClean="0"/>
              <a:t> = 1ms------------------R1=R2= (1/0,001) = 1000 bauds</a:t>
            </a:r>
            <a:endParaRPr lang="fr-FR" dirty="0"/>
          </a:p>
          <a:p>
            <a:r>
              <a:rPr lang="fr-FR" dirty="0" smtClean="0"/>
              <a:t>3°) TDM, Quantum =??</a:t>
            </a:r>
          </a:p>
          <a:p>
            <a:r>
              <a:rPr lang="fr-FR" dirty="0" smtClean="0"/>
              <a:t>2 Scrutations = (PC1+PC2) +(PC1+PC2)</a:t>
            </a:r>
          </a:p>
          <a:p>
            <a:r>
              <a:rPr lang="fr-FR" dirty="0" smtClean="0"/>
              <a:t>Taille des buffer : 4bits pour PC1 et 6 bits pour PC2</a:t>
            </a:r>
          </a:p>
          <a:p>
            <a:r>
              <a:rPr lang="fr-FR" dirty="0" smtClean="0"/>
              <a:t>Q = 2 états= 2*</a:t>
            </a:r>
            <a:r>
              <a:rPr lang="el-GR" dirty="0" smtClean="0"/>
              <a:t>Δ</a:t>
            </a:r>
            <a:r>
              <a:rPr lang="fr-FR" dirty="0" err="1" smtClean="0"/>
              <a:t>mux</a:t>
            </a:r>
            <a:r>
              <a:rPr lang="fr-FR" dirty="0" smtClean="0"/>
              <a:t>-----------</a:t>
            </a:r>
            <a:r>
              <a:rPr lang="fr-FR" dirty="0" err="1" smtClean="0"/>
              <a:t>Rmux</a:t>
            </a:r>
            <a:r>
              <a:rPr lang="fr-FR" dirty="0" smtClean="0"/>
              <a:t>=R1+R2 = 2000 bauds</a:t>
            </a:r>
          </a:p>
          <a:p>
            <a:r>
              <a:rPr lang="el-GR" dirty="0"/>
              <a:t>Δ</a:t>
            </a:r>
            <a:r>
              <a:rPr lang="fr-FR" dirty="0" err="1" smtClean="0"/>
              <a:t>mux</a:t>
            </a:r>
            <a:r>
              <a:rPr lang="fr-FR" dirty="0" smtClean="0"/>
              <a:t>= 1/2000 = 0,5ms</a:t>
            </a:r>
          </a:p>
          <a:p>
            <a:r>
              <a:rPr lang="fr-FR" dirty="0" smtClean="0"/>
              <a:t>Q=2*0,5= 1ms</a:t>
            </a:r>
            <a:endParaRPr lang="fr-FR" dirty="0"/>
          </a:p>
          <a:p>
            <a:endParaRPr lang="fr-FR" dirty="0" smtClean="0"/>
          </a:p>
          <a:p>
            <a:r>
              <a:rPr lang="fr-FR" dirty="0" smtClean="0"/>
              <a:t>Remarque : le MUX est </a:t>
            </a:r>
            <a:r>
              <a:rPr lang="fr-FR" dirty="0" err="1" smtClean="0"/>
              <a:t>tjr</a:t>
            </a:r>
            <a:r>
              <a:rPr lang="fr-FR" dirty="0" smtClean="0"/>
              <a:t> plus rapide que les modems</a:t>
            </a:r>
          </a:p>
          <a:p>
            <a:endParaRPr lang="fr-FR" dirty="0" smtClean="0"/>
          </a:p>
          <a:p>
            <a:endParaRPr lang="fr-FR" dirty="0" smtClean="0"/>
          </a:p>
          <a:p>
            <a:pPr marL="0" indent="0">
              <a:buNone/>
            </a:pPr>
            <a:endParaRPr lang="fr-FR" dirty="0"/>
          </a:p>
          <a:p>
            <a:endParaRPr lang="fr-FR" dirty="0"/>
          </a:p>
        </p:txBody>
      </p:sp>
    </p:spTree>
    <p:extLst>
      <p:ext uri="{BB962C8B-B14F-4D97-AF65-F5344CB8AC3E}">
        <p14:creationId xmlns:p14="http://schemas.microsoft.com/office/powerpoint/2010/main" val="3898276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Série 1- exercice 4</a:t>
            </a:r>
            <a:endParaRPr lang="fr-FR" dirty="0"/>
          </a:p>
        </p:txBody>
      </p:sp>
      <p:sp>
        <p:nvSpPr>
          <p:cNvPr id="3" name="Espace réservé du contenu 2"/>
          <p:cNvSpPr>
            <a:spLocks noGrp="1"/>
          </p:cNvSpPr>
          <p:nvPr>
            <p:ph idx="1"/>
          </p:nvPr>
        </p:nvSpPr>
        <p:spPr>
          <a:xfrm>
            <a:off x="838200" y="1825625"/>
            <a:ext cx="4572896" cy="4351338"/>
          </a:xfrm>
        </p:spPr>
        <p:txBody>
          <a:bodyPr/>
          <a:lstStyle/>
          <a:p>
            <a:r>
              <a:rPr lang="fr-FR" dirty="0" smtClean="0"/>
              <a:t>M1 (signal discontinu)</a:t>
            </a:r>
            <a:r>
              <a:rPr lang="fr-FR" dirty="0"/>
              <a:t> : </a:t>
            </a:r>
            <a:r>
              <a:rPr lang="fr-FR" dirty="0" smtClean="0"/>
              <a:t>10011100 (8 bits)</a:t>
            </a:r>
            <a:r>
              <a:rPr lang="fr-FR" dirty="0"/>
              <a:t>	</a:t>
            </a:r>
            <a:endParaRPr lang="fr-FR" dirty="0" smtClean="0"/>
          </a:p>
          <a:p>
            <a:r>
              <a:rPr lang="fr-FR" dirty="0" smtClean="0"/>
              <a:t>M2</a:t>
            </a:r>
            <a:r>
              <a:rPr lang="fr-FR" dirty="0"/>
              <a:t> </a:t>
            </a:r>
            <a:r>
              <a:rPr lang="fr-FR" dirty="0" smtClean="0"/>
              <a:t> (signal continu) : 001000110101 (12 bits)</a:t>
            </a:r>
          </a:p>
          <a:p>
            <a:pPr marL="0" indent="0">
              <a:buNone/>
            </a:pPr>
            <a:endParaRPr lang="fr-FR" dirty="0" smtClean="0"/>
          </a:p>
          <a:p>
            <a:endParaRPr lang="fr-FR" dirty="0"/>
          </a:p>
          <a:p>
            <a:pPr marL="0" indent="0">
              <a:buNone/>
            </a:pPr>
            <a:endParaRPr lang="fr-FR" dirty="0"/>
          </a:p>
          <a:p>
            <a:endParaRPr lang="fr-FR" dirty="0"/>
          </a:p>
        </p:txBody>
      </p:sp>
    </p:spTree>
    <p:extLst>
      <p:ext uri="{BB962C8B-B14F-4D97-AF65-F5344CB8AC3E}">
        <p14:creationId xmlns:p14="http://schemas.microsoft.com/office/powerpoint/2010/main" val="1586701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560902"/>
            <a:ext cx="12392808" cy="7429660"/>
          </a:xfrm>
          <a:prstGeom prst="rect">
            <a:avLst/>
          </a:prstGeom>
        </p:spPr>
      </p:pic>
    </p:spTree>
    <p:extLst>
      <p:ext uri="{BB962C8B-B14F-4D97-AF65-F5344CB8AC3E}">
        <p14:creationId xmlns:p14="http://schemas.microsoft.com/office/powerpoint/2010/main" val="2816162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Série 1- exercice 5</a:t>
            </a:r>
            <a:endParaRPr lang="fr-FR" dirty="0"/>
          </a:p>
        </p:txBody>
      </p:sp>
      <p:sp>
        <p:nvSpPr>
          <p:cNvPr id="3" name="Espace réservé du contenu 2"/>
          <p:cNvSpPr>
            <a:spLocks noGrp="1"/>
          </p:cNvSpPr>
          <p:nvPr>
            <p:ph idx="1"/>
          </p:nvPr>
        </p:nvSpPr>
        <p:spPr/>
        <p:txBody>
          <a:bodyPr>
            <a:normAutofit/>
          </a:bodyPr>
          <a:lstStyle/>
          <a:p>
            <a:r>
              <a:rPr lang="fr-FR" dirty="0" smtClean="0"/>
              <a:t>S1=011100,</a:t>
            </a:r>
          </a:p>
          <a:p>
            <a:r>
              <a:rPr lang="fr-FR" dirty="0" smtClean="0"/>
              <a:t>V1= 4 car (f, 2A, 2 phases)------2 bits par </a:t>
            </a:r>
            <a:r>
              <a:rPr lang="el-GR" dirty="0" smtClean="0"/>
              <a:t>Δ</a:t>
            </a:r>
            <a:endParaRPr lang="fr-FR" dirty="0"/>
          </a:p>
          <a:p>
            <a:r>
              <a:rPr lang="fr-FR" dirty="0" smtClean="0"/>
              <a:t>Codage  </a:t>
            </a:r>
          </a:p>
          <a:p>
            <a:r>
              <a:rPr lang="fr-FR" dirty="0" smtClean="0"/>
              <a:t>00 (A1,f,0)</a:t>
            </a:r>
          </a:p>
          <a:p>
            <a:r>
              <a:rPr lang="fr-FR" dirty="0" smtClean="0"/>
              <a:t>01 (A1, f, </a:t>
            </a:r>
            <a:r>
              <a:rPr lang="el-GR" dirty="0" smtClean="0"/>
              <a:t>π</a:t>
            </a:r>
            <a:r>
              <a:rPr lang="fr-FR" dirty="0" smtClean="0"/>
              <a:t>)</a:t>
            </a:r>
          </a:p>
          <a:p>
            <a:r>
              <a:rPr lang="fr-FR" dirty="0" smtClean="0"/>
              <a:t>10 </a:t>
            </a:r>
            <a:r>
              <a:rPr lang="fr-FR" dirty="0"/>
              <a:t>(</a:t>
            </a:r>
            <a:r>
              <a:rPr lang="fr-FR" dirty="0" smtClean="0"/>
              <a:t>A2,f,0</a:t>
            </a:r>
            <a:r>
              <a:rPr lang="fr-FR" dirty="0"/>
              <a:t>)</a:t>
            </a:r>
            <a:endParaRPr lang="fr-FR" dirty="0" smtClean="0"/>
          </a:p>
          <a:p>
            <a:r>
              <a:rPr lang="fr-FR" dirty="0"/>
              <a:t>11 (</a:t>
            </a:r>
            <a:r>
              <a:rPr lang="fr-FR" dirty="0" smtClean="0"/>
              <a:t>A2, </a:t>
            </a:r>
            <a:r>
              <a:rPr lang="fr-FR" dirty="0"/>
              <a:t>f, </a:t>
            </a:r>
            <a:r>
              <a:rPr lang="el-GR" dirty="0"/>
              <a:t>π</a:t>
            </a:r>
            <a:r>
              <a:rPr lang="fr-FR" dirty="0" smtClean="0"/>
              <a:t>)</a:t>
            </a:r>
          </a:p>
          <a:p>
            <a:r>
              <a:rPr lang="fr-FR" dirty="0" smtClean="0"/>
              <a:t>R1=R2=1/</a:t>
            </a:r>
            <a:r>
              <a:rPr lang="el-GR" dirty="0"/>
              <a:t> </a:t>
            </a:r>
            <a:r>
              <a:rPr lang="el-GR" dirty="0" smtClean="0"/>
              <a:t>Δ</a:t>
            </a:r>
            <a:r>
              <a:rPr lang="fr-FR" dirty="0" smtClean="0"/>
              <a:t>i ------------------------ </a:t>
            </a:r>
            <a:r>
              <a:rPr lang="el-GR" dirty="0"/>
              <a:t>Δ</a:t>
            </a:r>
            <a:r>
              <a:rPr lang="fr-FR" dirty="0" smtClean="0"/>
              <a:t>i=0,4 ms</a:t>
            </a:r>
            <a:endParaRPr lang="fr-FR" dirty="0"/>
          </a:p>
          <a:p>
            <a:endParaRPr lang="fr-FR" dirty="0" smtClean="0"/>
          </a:p>
        </p:txBody>
      </p:sp>
    </p:spTree>
    <p:extLst>
      <p:ext uri="{BB962C8B-B14F-4D97-AF65-F5344CB8AC3E}">
        <p14:creationId xmlns:p14="http://schemas.microsoft.com/office/powerpoint/2010/main" val="3966679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cstate="print">
            <a:extLst>
              <a:ext uri="{28A0092B-C50C-407E-A947-70E740481C1C}">
                <a14:useLocalDpi xmlns:a14="http://schemas.microsoft.com/office/drawing/2010/main" val="0"/>
              </a:ext>
            </a:extLst>
          </a:blip>
          <a:stretch>
            <a:fillRect/>
          </a:stretch>
        </p:blipFill>
        <p:spPr>
          <a:xfrm rot="16200000">
            <a:off x="2666999" y="-2667001"/>
            <a:ext cx="6858002" cy="12191999"/>
          </a:xfrm>
          <a:prstGeom prst="rect">
            <a:avLst/>
          </a:prstGeom>
          <a:noFill/>
          <a:ln>
            <a:noFill/>
          </a:ln>
        </p:spPr>
      </p:pic>
    </p:spTree>
    <p:extLst>
      <p:ext uri="{BB962C8B-B14F-4D97-AF65-F5344CB8AC3E}">
        <p14:creationId xmlns:p14="http://schemas.microsoft.com/office/powerpoint/2010/main" val="3241503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Série 1- exercice 5</a:t>
            </a:r>
            <a:endParaRPr lang="fr-FR" dirty="0"/>
          </a:p>
        </p:txBody>
      </p:sp>
      <p:sp>
        <p:nvSpPr>
          <p:cNvPr id="3" name="Espace réservé du contenu 2"/>
          <p:cNvSpPr>
            <a:spLocks noGrp="1"/>
          </p:cNvSpPr>
          <p:nvPr>
            <p:ph idx="1"/>
          </p:nvPr>
        </p:nvSpPr>
        <p:spPr>
          <a:xfrm>
            <a:off x="838200" y="1825625"/>
            <a:ext cx="4035014" cy="4351338"/>
          </a:xfrm>
        </p:spPr>
        <p:txBody>
          <a:bodyPr>
            <a:normAutofit fontScale="92500" lnSpcReduction="20000"/>
          </a:bodyPr>
          <a:lstStyle/>
          <a:p>
            <a:endParaRPr lang="fr-FR" dirty="0"/>
          </a:p>
          <a:p>
            <a:pPr marL="0" indent="0">
              <a:buNone/>
            </a:pPr>
            <a:r>
              <a:rPr lang="fr-FR" dirty="0" smtClean="0"/>
              <a:t>M1--------------------V1= 4                             S1= 01/11/00</a:t>
            </a:r>
          </a:p>
          <a:p>
            <a:pPr marL="0" indent="0">
              <a:buNone/>
            </a:pPr>
            <a:r>
              <a:rPr lang="fr-FR" dirty="0" smtClean="0"/>
              <a:t>M2--------------------V2= 2                              S2= 1/0/0/0/1/1</a:t>
            </a:r>
          </a:p>
          <a:p>
            <a:pPr marL="0" indent="0">
              <a:buNone/>
            </a:pPr>
            <a:r>
              <a:rPr lang="fr-FR" dirty="0" smtClean="0"/>
              <a:t>0 ---------------(A1,0)</a:t>
            </a:r>
          </a:p>
          <a:p>
            <a:pPr marL="0" indent="0">
              <a:buNone/>
            </a:pPr>
            <a:r>
              <a:rPr lang="fr-FR" dirty="0" smtClean="0"/>
              <a:t>1 --------------------(A2,0)</a:t>
            </a:r>
          </a:p>
          <a:p>
            <a:pPr marL="0" indent="0">
              <a:buNone/>
            </a:pPr>
            <a:r>
              <a:rPr lang="fr-FR" dirty="0" smtClean="0"/>
              <a:t>Modulation d’amplitude</a:t>
            </a:r>
          </a:p>
          <a:p>
            <a:pPr marL="0" indent="0">
              <a:buNone/>
            </a:pPr>
            <a:endParaRPr lang="fr-FR" dirty="0"/>
          </a:p>
          <a:p>
            <a:pPr marL="0" indent="0">
              <a:buNone/>
            </a:pPr>
            <a:r>
              <a:rPr lang="fr-FR" dirty="0" smtClean="0">
                <a:solidFill>
                  <a:srgbClr val="FF0000"/>
                </a:solidFill>
              </a:rPr>
              <a:t>Les graphes représentent la transmission des messages s1 et s2 sur les lignes BV.</a:t>
            </a:r>
          </a:p>
          <a:p>
            <a:pPr marL="0" indent="0">
              <a:buNone/>
            </a:pPr>
            <a:endParaRPr lang="fr-FR" dirty="0"/>
          </a:p>
          <a:p>
            <a:pPr marL="0" indent="0">
              <a:buNone/>
            </a:pPr>
            <a:endParaRPr lang="fr-FR" dirty="0"/>
          </a:p>
          <a:p>
            <a:endParaRPr lang="fr-FR" dirty="0"/>
          </a:p>
        </p:txBody>
      </p:sp>
      <p:pic>
        <p:nvPicPr>
          <p:cNvPr id="6" name="Image 5"/>
          <p:cNvPicPr/>
          <p:nvPr/>
        </p:nvPicPr>
        <p:blipFill>
          <a:blip r:embed="rId2" cstate="print">
            <a:extLst>
              <a:ext uri="{28A0092B-C50C-407E-A947-70E740481C1C}">
                <a14:useLocalDpi xmlns:a14="http://schemas.microsoft.com/office/drawing/2010/main" val="0"/>
              </a:ext>
            </a:extLst>
          </a:blip>
          <a:stretch>
            <a:fillRect/>
          </a:stretch>
        </p:blipFill>
        <p:spPr>
          <a:xfrm rot="16200000">
            <a:off x="5922058" y="88106"/>
            <a:ext cx="5319713" cy="6858000"/>
          </a:xfrm>
          <a:prstGeom prst="rect">
            <a:avLst/>
          </a:prstGeom>
          <a:noFill/>
          <a:ln>
            <a:noFill/>
          </a:ln>
        </p:spPr>
      </p:pic>
    </p:spTree>
    <p:extLst>
      <p:ext uri="{BB962C8B-B14F-4D97-AF65-F5344CB8AC3E}">
        <p14:creationId xmlns:p14="http://schemas.microsoft.com/office/powerpoint/2010/main" val="465189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Zone de texte 3"/>
          <p:cNvSpPr txBox="1">
            <a:spLocks noChangeArrowheads="1"/>
          </p:cNvSpPr>
          <p:nvPr/>
        </p:nvSpPr>
        <p:spPr bwMode="auto">
          <a:xfrm>
            <a:off x="1093787" y="457200"/>
            <a:ext cx="5368943" cy="552346"/>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110001011010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100" dirty="0" smtClean="0">
                <a:latin typeface="Calibri" panose="020F0502020204030204" pitchFamily="34" charset="0"/>
                <a:cs typeface="Times New Roman" panose="02020603050405020304" pitchFamily="18" charset="0"/>
              </a:rPr>
              <a:t>1------------------- +V</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rPr>
              <a:t>0</a:t>
            </a:r>
            <a:r>
              <a:rPr kumimoji="0" lang="fr-FR" altLang="fr-FR" sz="1100" b="0" i="0" u="none" strike="noStrike" cap="none" normalizeH="0" dirty="0" smtClean="0">
                <a:ln>
                  <a:noFill/>
                </a:ln>
                <a:solidFill>
                  <a:schemeClr val="tx1"/>
                </a:solidFill>
                <a:effectLst/>
                <a:latin typeface="Calibri" panose="020F0502020204030204" pitchFamily="34" charset="0"/>
                <a:cs typeface="Times New Roman" panose="02020603050405020304" pitchFamily="18" charset="0"/>
              </a:rPr>
              <a:t> -------------------- -V</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cxnSp>
        <p:nvCxnSpPr>
          <p:cNvPr id="30" name="Connecteur droit 29"/>
          <p:cNvCxnSpPr>
            <a:cxnSpLocks noChangeShapeType="1"/>
          </p:cNvCxnSpPr>
          <p:nvPr/>
        </p:nvCxnSpPr>
        <p:spPr bwMode="auto">
          <a:xfrm flipV="1">
            <a:off x="1561465" y="1218565"/>
            <a:ext cx="0" cy="2171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 name="Connecteur droit 30"/>
          <p:cNvCxnSpPr>
            <a:cxnSpLocks noChangeShapeType="1"/>
          </p:cNvCxnSpPr>
          <p:nvPr/>
        </p:nvCxnSpPr>
        <p:spPr bwMode="auto">
          <a:xfrm>
            <a:off x="1215390" y="2304415"/>
            <a:ext cx="495363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2" name="Connecteur droit 31"/>
          <p:cNvCxnSpPr>
            <a:cxnSpLocks noChangeShapeType="1"/>
          </p:cNvCxnSpPr>
          <p:nvPr/>
        </p:nvCxnSpPr>
        <p:spPr bwMode="auto">
          <a:xfrm>
            <a:off x="1843405" y="1910715"/>
            <a:ext cx="279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3" name="Connecteur droit 32"/>
          <p:cNvCxnSpPr>
            <a:cxnSpLocks noChangeShapeType="1"/>
          </p:cNvCxnSpPr>
          <p:nvPr/>
        </p:nvCxnSpPr>
        <p:spPr bwMode="auto">
          <a:xfrm>
            <a:off x="1568450" y="1913890"/>
            <a:ext cx="27876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4" name="Connecteur droit 33"/>
          <p:cNvCxnSpPr>
            <a:cxnSpLocks noChangeShapeType="1"/>
          </p:cNvCxnSpPr>
          <p:nvPr/>
        </p:nvCxnSpPr>
        <p:spPr bwMode="auto">
          <a:xfrm>
            <a:off x="2120900" y="1905000"/>
            <a:ext cx="0" cy="8445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5" name="Connecteur droit 34"/>
          <p:cNvCxnSpPr>
            <a:cxnSpLocks noChangeShapeType="1"/>
          </p:cNvCxnSpPr>
          <p:nvPr/>
        </p:nvCxnSpPr>
        <p:spPr bwMode="auto">
          <a:xfrm>
            <a:off x="2124075" y="2748915"/>
            <a:ext cx="27876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6" name="Connecteur droit 35"/>
          <p:cNvCxnSpPr>
            <a:cxnSpLocks noChangeShapeType="1"/>
          </p:cNvCxnSpPr>
          <p:nvPr/>
        </p:nvCxnSpPr>
        <p:spPr bwMode="auto">
          <a:xfrm>
            <a:off x="2393315" y="2748915"/>
            <a:ext cx="279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7" name="Connecteur droit 36"/>
          <p:cNvCxnSpPr>
            <a:cxnSpLocks noChangeShapeType="1"/>
          </p:cNvCxnSpPr>
          <p:nvPr/>
        </p:nvCxnSpPr>
        <p:spPr bwMode="auto">
          <a:xfrm>
            <a:off x="4069715" y="2704465"/>
            <a:ext cx="27876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8" name="Zone de texte 18"/>
          <p:cNvSpPr txBox="1">
            <a:spLocks noChangeArrowheads="1"/>
          </p:cNvSpPr>
          <p:nvPr/>
        </p:nvSpPr>
        <p:spPr bwMode="auto">
          <a:xfrm>
            <a:off x="561023" y="2585029"/>
            <a:ext cx="571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39" name="Zone de texte 19"/>
          <p:cNvSpPr txBox="1">
            <a:spLocks noChangeArrowheads="1"/>
          </p:cNvSpPr>
          <p:nvPr/>
        </p:nvSpPr>
        <p:spPr bwMode="auto">
          <a:xfrm>
            <a:off x="608330" y="1804988"/>
            <a:ext cx="571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cxnSp>
        <p:nvCxnSpPr>
          <p:cNvPr id="40" name="Connecteur droit 39"/>
          <p:cNvCxnSpPr>
            <a:cxnSpLocks noChangeShapeType="1"/>
          </p:cNvCxnSpPr>
          <p:nvPr/>
        </p:nvCxnSpPr>
        <p:spPr bwMode="auto">
          <a:xfrm>
            <a:off x="1497965" y="2704465"/>
            <a:ext cx="139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1" name="Connecteur droit 40"/>
          <p:cNvCxnSpPr>
            <a:cxnSpLocks noChangeShapeType="1"/>
          </p:cNvCxnSpPr>
          <p:nvPr/>
        </p:nvCxnSpPr>
        <p:spPr bwMode="auto">
          <a:xfrm>
            <a:off x="1497965" y="1913890"/>
            <a:ext cx="139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2" name="Ellipse 41"/>
          <p:cNvSpPr>
            <a:spLocks noChangeArrowheads="1"/>
          </p:cNvSpPr>
          <p:nvPr/>
        </p:nvSpPr>
        <p:spPr bwMode="auto">
          <a:xfrm flipV="1">
            <a:off x="1523365" y="2280920"/>
            <a:ext cx="69850" cy="5715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fr-FR" dirty="0"/>
          </a:p>
        </p:txBody>
      </p:sp>
      <p:sp>
        <p:nvSpPr>
          <p:cNvPr id="43" name="Ellipse 42"/>
          <p:cNvSpPr>
            <a:spLocks noChangeArrowheads="1"/>
          </p:cNvSpPr>
          <p:nvPr/>
        </p:nvSpPr>
        <p:spPr bwMode="auto">
          <a:xfrm flipV="1">
            <a:off x="1802765" y="2280920"/>
            <a:ext cx="69215" cy="5715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fr-FR" dirty="0"/>
          </a:p>
        </p:txBody>
      </p:sp>
      <p:sp>
        <p:nvSpPr>
          <p:cNvPr id="44" name="Ellipse 43"/>
          <p:cNvSpPr>
            <a:spLocks noChangeArrowheads="1"/>
          </p:cNvSpPr>
          <p:nvPr/>
        </p:nvSpPr>
        <p:spPr bwMode="auto">
          <a:xfrm flipV="1">
            <a:off x="2370455" y="2280920"/>
            <a:ext cx="69850" cy="5715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fr-FR" dirty="0"/>
          </a:p>
        </p:txBody>
      </p:sp>
      <p:sp>
        <p:nvSpPr>
          <p:cNvPr id="45" name="Ellipse 44"/>
          <p:cNvSpPr>
            <a:spLocks noChangeArrowheads="1"/>
          </p:cNvSpPr>
          <p:nvPr/>
        </p:nvSpPr>
        <p:spPr bwMode="auto">
          <a:xfrm flipV="1">
            <a:off x="2081530" y="2279015"/>
            <a:ext cx="69850" cy="5715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fr-FR" dirty="0"/>
          </a:p>
        </p:txBody>
      </p:sp>
      <p:sp>
        <p:nvSpPr>
          <p:cNvPr id="46" name="Ellipse 45"/>
          <p:cNvSpPr>
            <a:spLocks noChangeArrowheads="1"/>
          </p:cNvSpPr>
          <p:nvPr/>
        </p:nvSpPr>
        <p:spPr bwMode="auto">
          <a:xfrm flipV="1">
            <a:off x="2639695" y="2272665"/>
            <a:ext cx="69850" cy="5715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fr-FR" dirty="0"/>
          </a:p>
        </p:txBody>
      </p:sp>
      <p:sp>
        <p:nvSpPr>
          <p:cNvPr id="47" name="Ellipse 46"/>
          <p:cNvSpPr>
            <a:spLocks noChangeArrowheads="1"/>
          </p:cNvSpPr>
          <p:nvPr/>
        </p:nvSpPr>
        <p:spPr bwMode="auto">
          <a:xfrm flipV="1">
            <a:off x="2899410" y="2272665"/>
            <a:ext cx="69850" cy="5715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fr-FR" dirty="0"/>
          </a:p>
        </p:txBody>
      </p:sp>
      <p:sp>
        <p:nvSpPr>
          <p:cNvPr id="48" name="Ellipse 47"/>
          <p:cNvSpPr>
            <a:spLocks noChangeArrowheads="1"/>
          </p:cNvSpPr>
          <p:nvPr/>
        </p:nvSpPr>
        <p:spPr bwMode="auto">
          <a:xfrm flipV="1">
            <a:off x="3170555" y="2272665"/>
            <a:ext cx="69850" cy="5715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fr-FR" dirty="0"/>
          </a:p>
        </p:txBody>
      </p:sp>
      <p:sp>
        <p:nvSpPr>
          <p:cNvPr id="49" name="Ellipse 48"/>
          <p:cNvSpPr>
            <a:spLocks noChangeArrowheads="1"/>
          </p:cNvSpPr>
          <p:nvPr/>
        </p:nvSpPr>
        <p:spPr bwMode="auto">
          <a:xfrm flipV="1">
            <a:off x="3440430" y="2272665"/>
            <a:ext cx="69215" cy="5715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fr-FR" dirty="0"/>
          </a:p>
        </p:txBody>
      </p:sp>
      <p:sp>
        <p:nvSpPr>
          <p:cNvPr id="50" name="Ellipse 49"/>
          <p:cNvSpPr>
            <a:spLocks noChangeArrowheads="1"/>
          </p:cNvSpPr>
          <p:nvPr/>
        </p:nvSpPr>
        <p:spPr bwMode="auto">
          <a:xfrm flipV="1">
            <a:off x="3728720" y="2271395"/>
            <a:ext cx="69850" cy="5715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fr-FR" dirty="0"/>
          </a:p>
        </p:txBody>
      </p:sp>
      <p:cxnSp>
        <p:nvCxnSpPr>
          <p:cNvPr id="51" name="Connecteur droit 50"/>
          <p:cNvCxnSpPr>
            <a:cxnSpLocks noChangeShapeType="1"/>
          </p:cNvCxnSpPr>
          <p:nvPr/>
        </p:nvCxnSpPr>
        <p:spPr bwMode="auto">
          <a:xfrm>
            <a:off x="4349750" y="1904365"/>
            <a:ext cx="27876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2" name="Connecteur droit 51"/>
          <p:cNvCxnSpPr>
            <a:cxnSpLocks noChangeShapeType="1"/>
          </p:cNvCxnSpPr>
          <p:nvPr/>
        </p:nvCxnSpPr>
        <p:spPr bwMode="auto">
          <a:xfrm>
            <a:off x="2952750" y="1860550"/>
            <a:ext cx="6350" cy="889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3" name="Connecteur droit 52"/>
          <p:cNvCxnSpPr>
            <a:cxnSpLocks noChangeShapeType="1"/>
          </p:cNvCxnSpPr>
          <p:nvPr/>
        </p:nvCxnSpPr>
        <p:spPr bwMode="auto">
          <a:xfrm>
            <a:off x="4075430" y="1885315"/>
            <a:ext cx="0" cy="4000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4" name="Connecteur droit 53"/>
          <p:cNvCxnSpPr>
            <a:cxnSpLocks noChangeShapeType="1"/>
          </p:cNvCxnSpPr>
          <p:nvPr/>
        </p:nvCxnSpPr>
        <p:spPr bwMode="auto">
          <a:xfrm>
            <a:off x="3522345" y="1872615"/>
            <a:ext cx="279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5" name="Ellipse 54"/>
          <p:cNvSpPr>
            <a:spLocks noChangeArrowheads="1"/>
          </p:cNvSpPr>
          <p:nvPr/>
        </p:nvSpPr>
        <p:spPr bwMode="auto">
          <a:xfrm flipV="1">
            <a:off x="4039870" y="2279015"/>
            <a:ext cx="69850" cy="5715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fr-FR" dirty="0"/>
          </a:p>
        </p:txBody>
      </p:sp>
      <p:sp>
        <p:nvSpPr>
          <p:cNvPr id="56" name="Ellipse 55"/>
          <p:cNvSpPr>
            <a:spLocks noChangeArrowheads="1"/>
          </p:cNvSpPr>
          <p:nvPr/>
        </p:nvSpPr>
        <p:spPr bwMode="auto">
          <a:xfrm flipV="1">
            <a:off x="4316095" y="2280920"/>
            <a:ext cx="69850" cy="5715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fr-FR" dirty="0"/>
          </a:p>
        </p:txBody>
      </p:sp>
      <p:cxnSp>
        <p:nvCxnSpPr>
          <p:cNvPr id="57" name="Connecteur droit 56"/>
          <p:cNvCxnSpPr>
            <a:cxnSpLocks noChangeShapeType="1"/>
          </p:cNvCxnSpPr>
          <p:nvPr/>
        </p:nvCxnSpPr>
        <p:spPr bwMode="auto">
          <a:xfrm>
            <a:off x="4069080" y="2329815"/>
            <a:ext cx="0" cy="4000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8" name="Connecteur droit 57"/>
          <p:cNvCxnSpPr>
            <a:cxnSpLocks noChangeShapeType="1"/>
          </p:cNvCxnSpPr>
          <p:nvPr/>
        </p:nvCxnSpPr>
        <p:spPr bwMode="auto">
          <a:xfrm>
            <a:off x="3237230" y="2755265"/>
            <a:ext cx="27876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9" name="Connecteur droit 58"/>
          <p:cNvCxnSpPr>
            <a:cxnSpLocks noChangeShapeType="1"/>
          </p:cNvCxnSpPr>
          <p:nvPr/>
        </p:nvCxnSpPr>
        <p:spPr bwMode="auto">
          <a:xfrm flipH="1">
            <a:off x="4348480" y="1885950"/>
            <a:ext cx="0" cy="8191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60" name="Ellipse 59"/>
          <p:cNvSpPr>
            <a:spLocks noChangeArrowheads="1"/>
          </p:cNvSpPr>
          <p:nvPr/>
        </p:nvSpPr>
        <p:spPr bwMode="auto">
          <a:xfrm flipV="1">
            <a:off x="4872355" y="2280920"/>
            <a:ext cx="69850" cy="5715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fr-FR" dirty="0"/>
          </a:p>
        </p:txBody>
      </p:sp>
      <p:sp>
        <p:nvSpPr>
          <p:cNvPr id="61" name="Ellipse 60"/>
          <p:cNvSpPr>
            <a:spLocks noChangeArrowheads="1"/>
          </p:cNvSpPr>
          <p:nvPr/>
        </p:nvSpPr>
        <p:spPr bwMode="auto">
          <a:xfrm flipV="1">
            <a:off x="4624070" y="2272665"/>
            <a:ext cx="69850" cy="5715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fr-FR" dirty="0"/>
          </a:p>
        </p:txBody>
      </p:sp>
      <p:cxnSp>
        <p:nvCxnSpPr>
          <p:cNvPr id="62" name="Connecteur droit 61"/>
          <p:cNvCxnSpPr>
            <a:cxnSpLocks noChangeShapeType="1"/>
          </p:cNvCxnSpPr>
          <p:nvPr/>
        </p:nvCxnSpPr>
        <p:spPr bwMode="auto">
          <a:xfrm>
            <a:off x="2945130" y="1872615"/>
            <a:ext cx="279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3" name="Connecteur droit 62"/>
          <p:cNvCxnSpPr>
            <a:cxnSpLocks noChangeShapeType="1"/>
          </p:cNvCxnSpPr>
          <p:nvPr/>
        </p:nvCxnSpPr>
        <p:spPr bwMode="auto">
          <a:xfrm>
            <a:off x="3225800" y="1860550"/>
            <a:ext cx="0" cy="8953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4" name="Connecteur droit 63"/>
          <p:cNvCxnSpPr>
            <a:cxnSpLocks noChangeShapeType="1"/>
          </p:cNvCxnSpPr>
          <p:nvPr/>
        </p:nvCxnSpPr>
        <p:spPr bwMode="auto">
          <a:xfrm>
            <a:off x="3510915" y="1860550"/>
            <a:ext cx="635" cy="8953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65" name="Ellipse 64"/>
          <p:cNvSpPr>
            <a:spLocks noChangeArrowheads="1"/>
          </p:cNvSpPr>
          <p:nvPr/>
        </p:nvSpPr>
        <p:spPr bwMode="auto">
          <a:xfrm flipV="1">
            <a:off x="5151755" y="2279015"/>
            <a:ext cx="69850" cy="5715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fr-FR" dirty="0"/>
          </a:p>
        </p:txBody>
      </p:sp>
      <p:sp>
        <p:nvSpPr>
          <p:cNvPr id="66" name="Ellipse 65"/>
          <p:cNvSpPr>
            <a:spLocks noChangeArrowheads="1"/>
          </p:cNvSpPr>
          <p:nvPr/>
        </p:nvSpPr>
        <p:spPr bwMode="auto">
          <a:xfrm flipV="1">
            <a:off x="5420995" y="2280920"/>
            <a:ext cx="69850" cy="5715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fr-FR" dirty="0"/>
          </a:p>
        </p:txBody>
      </p:sp>
      <p:sp>
        <p:nvSpPr>
          <p:cNvPr id="67" name="Ellipse 66"/>
          <p:cNvSpPr>
            <a:spLocks noChangeArrowheads="1"/>
          </p:cNvSpPr>
          <p:nvPr/>
        </p:nvSpPr>
        <p:spPr bwMode="auto">
          <a:xfrm flipV="1">
            <a:off x="5699760" y="2280920"/>
            <a:ext cx="69850" cy="5715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fr-FR" dirty="0"/>
          </a:p>
        </p:txBody>
      </p:sp>
      <p:cxnSp>
        <p:nvCxnSpPr>
          <p:cNvPr id="68" name="Connecteur droit 67"/>
          <p:cNvCxnSpPr>
            <a:cxnSpLocks noChangeShapeType="1"/>
          </p:cNvCxnSpPr>
          <p:nvPr/>
        </p:nvCxnSpPr>
        <p:spPr bwMode="auto">
          <a:xfrm>
            <a:off x="3801110" y="1872615"/>
            <a:ext cx="27876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9" name="Connecteur droit 68"/>
          <p:cNvCxnSpPr>
            <a:cxnSpLocks noChangeShapeType="1"/>
          </p:cNvCxnSpPr>
          <p:nvPr/>
        </p:nvCxnSpPr>
        <p:spPr bwMode="auto">
          <a:xfrm>
            <a:off x="4625340" y="1910715"/>
            <a:ext cx="0" cy="8001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0" name="Ellipse 69"/>
          <p:cNvSpPr>
            <a:spLocks noChangeArrowheads="1"/>
          </p:cNvSpPr>
          <p:nvPr/>
        </p:nvSpPr>
        <p:spPr bwMode="auto">
          <a:xfrm flipV="1">
            <a:off x="6000115" y="2263140"/>
            <a:ext cx="69850" cy="5715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fr-FR" dirty="0"/>
          </a:p>
        </p:txBody>
      </p:sp>
      <p:sp>
        <p:nvSpPr>
          <p:cNvPr id="71" name="Zone de texte 57"/>
          <p:cNvSpPr txBox="1">
            <a:spLocks noChangeArrowheads="1"/>
          </p:cNvSpPr>
          <p:nvPr/>
        </p:nvSpPr>
        <p:spPr bwMode="auto">
          <a:xfrm>
            <a:off x="385763" y="604838"/>
            <a:ext cx="7048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tension</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72" name="Zone de texte 58"/>
          <p:cNvSpPr txBox="1">
            <a:spLocks noChangeArrowheads="1"/>
          </p:cNvSpPr>
          <p:nvPr/>
        </p:nvSpPr>
        <p:spPr bwMode="auto">
          <a:xfrm>
            <a:off x="4989513" y="1919288"/>
            <a:ext cx="5588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temps</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cxnSp>
        <p:nvCxnSpPr>
          <p:cNvPr id="73" name="Connecteur droit 72"/>
          <p:cNvCxnSpPr>
            <a:cxnSpLocks noChangeShapeType="1"/>
          </p:cNvCxnSpPr>
          <p:nvPr/>
        </p:nvCxnSpPr>
        <p:spPr bwMode="auto">
          <a:xfrm>
            <a:off x="2665730" y="2755265"/>
            <a:ext cx="279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4" name="Connecteur droit 73"/>
          <p:cNvCxnSpPr>
            <a:cxnSpLocks noChangeShapeType="1"/>
          </p:cNvCxnSpPr>
          <p:nvPr/>
        </p:nvCxnSpPr>
        <p:spPr bwMode="auto">
          <a:xfrm>
            <a:off x="4647565" y="2710815"/>
            <a:ext cx="27876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5" name="Connecteur droit 74"/>
          <p:cNvCxnSpPr>
            <a:cxnSpLocks noChangeShapeType="1"/>
          </p:cNvCxnSpPr>
          <p:nvPr/>
        </p:nvCxnSpPr>
        <p:spPr bwMode="auto">
          <a:xfrm flipH="1">
            <a:off x="4926965" y="2317750"/>
            <a:ext cx="0" cy="4127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6" name="Rectangle 4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sp>
        <p:nvSpPr>
          <p:cNvPr id="77" name="ZoneTexte 76"/>
          <p:cNvSpPr txBox="1"/>
          <p:nvPr/>
        </p:nvSpPr>
        <p:spPr>
          <a:xfrm>
            <a:off x="3084830" y="4279949"/>
            <a:ext cx="3377901" cy="1200329"/>
          </a:xfrm>
          <a:prstGeom prst="rect">
            <a:avLst/>
          </a:prstGeom>
          <a:noFill/>
        </p:spPr>
        <p:txBody>
          <a:bodyPr wrap="square" rtlCol="0">
            <a:spAutoFit/>
          </a:bodyPr>
          <a:lstStyle/>
          <a:p>
            <a:r>
              <a:rPr lang="fr-FR" dirty="0" smtClean="0"/>
              <a:t>D = n*R = 1*1/5*10^-3= 200 Bit /s</a:t>
            </a:r>
          </a:p>
          <a:p>
            <a:endParaRPr lang="fr-FR" dirty="0"/>
          </a:p>
          <a:p>
            <a:r>
              <a:rPr lang="fr-FR" dirty="0" smtClean="0"/>
              <a:t>T transmission = 12*5 = 60ms a partir du graphe </a:t>
            </a:r>
            <a:endParaRPr lang="fr-FR" dirty="0"/>
          </a:p>
        </p:txBody>
      </p:sp>
    </p:spTree>
    <p:extLst>
      <p:ext uri="{BB962C8B-B14F-4D97-AF65-F5344CB8AC3E}">
        <p14:creationId xmlns:p14="http://schemas.microsoft.com/office/powerpoint/2010/main" val="35316461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Série 1- exercice 5</a:t>
            </a:r>
            <a:endParaRPr lang="fr-FR" dirty="0"/>
          </a:p>
        </p:txBody>
      </p:sp>
      <p:sp>
        <p:nvSpPr>
          <p:cNvPr id="3" name="Espace réservé du contenu 2"/>
          <p:cNvSpPr>
            <a:spLocks noGrp="1"/>
          </p:cNvSpPr>
          <p:nvPr>
            <p:ph idx="1"/>
          </p:nvPr>
        </p:nvSpPr>
        <p:spPr>
          <a:xfrm>
            <a:off x="838200" y="1825624"/>
            <a:ext cx="10515600" cy="4833359"/>
          </a:xfrm>
        </p:spPr>
        <p:txBody>
          <a:bodyPr/>
          <a:lstStyle/>
          <a:p>
            <a:endParaRPr lang="fr-FR" dirty="0"/>
          </a:p>
          <a:p>
            <a:pPr marL="0" indent="0">
              <a:buNone/>
            </a:pPr>
            <a:r>
              <a:rPr lang="fr-FR" dirty="0" smtClean="0"/>
              <a:t>M1--------------------V1=  4                            S1= 0111/00</a:t>
            </a:r>
          </a:p>
          <a:p>
            <a:pPr marL="0" indent="0">
              <a:buNone/>
            </a:pPr>
            <a:r>
              <a:rPr lang="fr-FR" dirty="0" smtClean="0"/>
              <a:t>M2--------------------V2= 2                              S2= 10/00/11</a:t>
            </a:r>
          </a:p>
          <a:p>
            <a:pPr marL="0" indent="0">
              <a:buNone/>
            </a:pPr>
            <a:endParaRPr lang="fr-FR" dirty="0"/>
          </a:p>
          <a:p>
            <a:pPr marL="0" indent="0">
              <a:buNone/>
            </a:pPr>
            <a:r>
              <a:rPr lang="fr-FR" dirty="0" smtClean="0"/>
              <a:t>Le quantum ?</a:t>
            </a:r>
          </a:p>
          <a:p>
            <a:pPr marL="0" indent="0">
              <a:buNone/>
            </a:pPr>
            <a:r>
              <a:rPr lang="fr-FR" dirty="0" smtClean="0"/>
              <a:t>Q=2 </a:t>
            </a:r>
            <a:r>
              <a:rPr lang="el-GR" dirty="0" smtClean="0"/>
              <a:t>Δ</a:t>
            </a:r>
            <a:r>
              <a:rPr lang="fr-FR" dirty="0" smtClean="0"/>
              <a:t> </a:t>
            </a:r>
            <a:r>
              <a:rPr lang="fr-FR" dirty="0" err="1" smtClean="0"/>
              <a:t>mux</a:t>
            </a:r>
            <a:r>
              <a:rPr lang="fr-FR" dirty="0" smtClean="0"/>
              <a:t>= 2*(1/(2*2500))=0,4 ms</a:t>
            </a:r>
          </a:p>
        </p:txBody>
      </p:sp>
    </p:spTree>
    <p:extLst>
      <p:ext uri="{BB962C8B-B14F-4D97-AF65-F5344CB8AC3E}">
        <p14:creationId xmlns:p14="http://schemas.microsoft.com/office/powerpoint/2010/main" val="19344490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Série 1- exercice 5</a:t>
            </a:r>
            <a:endParaRPr lang="fr-FR" dirty="0"/>
          </a:p>
        </p:txBody>
      </p:sp>
      <p:pic>
        <p:nvPicPr>
          <p:cNvPr id="5" name="Image 4"/>
          <p:cNvPicPr/>
          <p:nvPr/>
        </p:nvPicPr>
        <p:blipFill>
          <a:blip r:embed="rId2" cstate="print">
            <a:extLst>
              <a:ext uri="{28A0092B-C50C-407E-A947-70E740481C1C}">
                <a14:useLocalDpi xmlns:a14="http://schemas.microsoft.com/office/drawing/2010/main" val="0"/>
              </a:ext>
            </a:extLst>
          </a:blip>
          <a:stretch>
            <a:fillRect/>
          </a:stretch>
        </p:blipFill>
        <p:spPr>
          <a:xfrm rot="10800000">
            <a:off x="-1" y="0"/>
            <a:ext cx="12192000" cy="6858000"/>
          </a:xfrm>
          <a:prstGeom prst="rect">
            <a:avLst/>
          </a:prstGeom>
        </p:spPr>
      </p:pic>
    </p:spTree>
    <p:extLst>
      <p:ext uri="{BB962C8B-B14F-4D97-AF65-F5344CB8AC3E}">
        <p14:creationId xmlns:p14="http://schemas.microsoft.com/office/powerpoint/2010/main" val="3220644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Série 1- exercice 5</a:t>
            </a:r>
            <a:endParaRPr lang="fr-FR" dirty="0"/>
          </a:p>
        </p:txBody>
      </p:sp>
      <p:sp>
        <p:nvSpPr>
          <p:cNvPr id="3" name="Espace réservé du contenu 2"/>
          <p:cNvSpPr>
            <a:spLocks noGrp="1"/>
          </p:cNvSpPr>
          <p:nvPr>
            <p:ph idx="1"/>
          </p:nvPr>
        </p:nvSpPr>
        <p:spPr/>
        <p:txBody>
          <a:bodyPr>
            <a:normAutofit/>
          </a:bodyPr>
          <a:lstStyle/>
          <a:p>
            <a:endParaRPr lang="fr-FR" dirty="0"/>
          </a:p>
          <a:p>
            <a:pPr marL="0" indent="0">
              <a:buNone/>
            </a:pPr>
            <a:r>
              <a:rPr lang="fr-FR" dirty="0" smtClean="0"/>
              <a:t>M1--------------------V1=  4------n1=2                            S1= 01/11/00</a:t>
            </a:r>
          </a:p>
          <a:p>
            <a:pPr marL="0" indent="0">
              <a:buNone/>
            </a:pPr>
            <a:r>
              <a:rPr lang="fr-FR" dirty="0" smtClean="0"/>
              <a:t>D1= n1*R1=2*2500=5000 bps</a:t>
            </a:r>
          </a:p>
          <a:p>
            <a:pPr marL="0" indent="0">
              <a:buNone/>
            </a:pPr>
            <a:endParaRPr lang="fr-FR" dirty="0" smtClean="0"/>
          </a:p>
          <a:p>
            <a:pPr marL="0" indent="0">
              <a:buNone/>
            </a:pPr>
            <a:r>
              <a:rPr lang="fr-FR" dirty="0" smtClean="0"/>
              <a:t>Distance :</a:t>
            </a:r>
          </a:p>
          <a:p>
            <a:pPr marL="0" indent="0">
              <a:buNone/>
            </a:pPr>
            <a:r>
              <a:rPr lang="fr-FR" dirty="0" smtClean="0"/>
              <a:t>T transfert (S1)= T émission + T propagation = 3ms</a:t>
            </a:r>
          </a:p>
          <a:p>
            <a:pPr marL="0" indent="0">
              <a:buNone/>
            </a:pPr>
            <a:r>
              <a:rPr lang="fr-FR" dirty="0"/>
              <a:t>	</a:t>
            </a:r>
            <a:r>
              <a:rPr lang="fr-FR" dirty="0" smtClean="0"/>
              <a:t>	    = (6/5000)+(Distance/ 120 000) = 0,003</a:t>
            </a:r>
          </a:p>
          <a:p>
            <a:pPr marL="0" indent="0">
              <a:buNone/>
            </a:pPr>
            <a:r>
              <a:rPr lang="fr-FR" dirty="0" smtClean="0"/>
              <a:t>Distance  = (0,003 –(6/5000))*120000 = 216 km</a:t>
            </a:r>
          </a:p>
          <a:p>
            <a:endParaRPr lang="fr-FR" dirty="0"/>
          </a:p>
        </p:txBody>
      </p:sp>
    </p:spTree>
    <p:extLst>
      <p:ext uri="{BB962C8B-B14F-4D97-AF65-F5344CB8AC3E}">
        <p14:creationId xmlns:p14="http://schemas.microsoft.com/office/powerpoint/2010/main" val="1010883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Série 1- exercice 6</a:t>
            </a:r>
            <a:endParaRPr lang="fr-FR" dirty="0"/>
          </a:p>
        </p:txBody>
      </p:sp>
      <p:sp>
        <p:nvSpPr>
          <p:cNvPr id="3" name="Espace réservé du contenu 2"/>
          <p:cNvSpPr>
            <a:spLocks noGrp="1"/>
          </p:cNvSpPr>
          <p:nvPr>
            <p:ph idx="1"/>
          </p:nvPr>
        </p:nvSpPr>
        <p:spPr/>
        <p:txBody>
          <a:bodyPr/>
          <a:lstStyle/>
          <a:p>
            <a:endParaRPr lang="fr-FR" dirty="0"/>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807" y="1237785"/>
            <a:ext cx="7119594" cy="1857285"/>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333" y="3421731"/>
            <a:ext cx="9295974" cy="3101732"/>
          </a:xfrm>
          <a:prstGeom prst="rect">
            <a:avLst/>
          </a:prstGeom>
        </p:spPr>
      </p:pic>
    </p:spTree>
    <p:extLst>
      <p:ext uri="{BB962C8B-B14F-4D97-AF65-F5344CB8AC3E}">
        <p14:creationId xmlns:p14="http://schemas.microsoft.com/office/powerpoint/2010/main" val="2841125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Série 1- exercice 6</a:t>
            </a:r>
            <a:endParaRPr lang="fr-FR" dirty="0"/>
          </a:p>
        </p:txBody>
      </p:sp>
      <p:sp>
        <p:nvSpPr>
          <p:cNvPr id="3" name="Espace réservé du contenu 2"/>
          <p:cNvSpPr>
            <a:spLocks noGrp="1"/>
          </p:cNvSpPr>
          <p:nvPr>
            <p:ph idx="1"/>
          </p:nvPr>
        </p:nvSpPr>
        <p:spPr/>
        <p:txBody>
          <a:bodyPr>
            <a:normAutofit/>
          </a:bodyPr>
          <a:lstStyle/>
          <a:p>
            <a:endParaRPr lang="fr-FR" dirty="0"/>
          </a:p>
          <a:p>
            <a:r>
              <a:rPr lang="fr-FR" dirty="0"/>
              <a:t>1. Quel type de transmission est utilisé ? Justifiez</a:t>
            </a:r>
            <a:r>
              <a:rPr lang="fr-FR" dirty="0" smtClean="0"/>
              <a:t>.</a:t>
            </a:r>
          </a:p>
          <a:p>
            <a:endParaRPr lang="fr-FR" dirty="0" smtClean="0"/>
          </a:p>
          <a:p>
            <a:r>
              <a:rPr lang="fr-FR" dirty="0" smtClean="0"/>
              <a:t>2</a:t>
            </a:r>
            <a:r>
              <a:rPr lang="fr-FR" dirty="0"/>
              <a:t>. En supposant qu’on envoie 8 bits par quantum, donnez sa valeur</a:t>
            </a:r>
            <a:r>
              <a:rPr lang="fr-FR" dirty="0" smtClean="0"/>
              <a:t>.</a:t>
            </a:r>
          </a:p>
          <a:p>
            <a:endParaRPr lang="fr-FR" dirty="0"/>
          </a:p>
          <a:p>
            <a:endParaRPr lang="fr-FR" dirty="0" smtClean="0"/>
          </a:p>
          <a:p>
            <a:r>
              <a:rPr lang="fr-FR" dirty="0" smtClean="0"/>
              <a:t>Q </a:t>
            </a:r>
            <a:r>
              <a:rPr lang="fr-FR" dirty="0" smtClean="0"/>
              <a:t>on envoi 8 Bits ???</a:t>
            </a:r>
          </a:p>
          <a:p>
            <a:pPr marL="0" indent="0">
              <a:buNone/>
            </a:pPr>
            <a:endParaRPr lang="fr-FR" dirty="0"/>
          </a:p>
        </p:txBody>
      </p:sp>
    </p:spTree>
    <p:extLst>
      <p:ext uri="{BB962C8B-B14F-4D97-AF65-F5344CB8AC3E}">
        <p14:creationId xmlns:p14="http://schemas.microsoft.com/office/powerpoint/2010/main" val="2746390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Série 1- exercice 6</a:t>
            </a:r>
            <a:endParaRPr lang="fr-FR" dirty="0"/>
          </a:p>
        </p:txBody>
      </p:sp>
      <p:sp>
        <p:nvSpPr>
          <p:cNvPr id="3" name="Espace réservé du contenu 2"/>
          <p:cNvSpPr>
            <a:spLocks noGrp="1"/>
          </p:cNvSpPr>
          <p:nvPr>
            <p:ph idx="1"/>
          </p:nvPr>
        </p:nvSpPr>
        <p:spPr/>
        <p:txBody>
          <a:bodyPr/>
          <a:lstStyle/>
          <a:p>
            <a:endParaRPr lang="fr-FR" dirty="0"/>
          </a:p>
          <a:p>
            <a:r>
              <a:rPr lang="fr-FR" dirty="0"/>
              <a:t>3. Donnez les messages correspondants à chaque terminal en supposant que le message M envoyé sur la ligne principale est  </a:t>
            </a:r>
            <a:r>
              <a:rPr lang="fr-FR" dirty="0" smtClean="0"/>
              <a:t>10001110/01001110/11000011 </a:t>
            </a:r>
          </a:p>
          <a:p>
            <a:r>
              <a:rPr lang="fr-FR" dirty="0" smtClean="0"/>
              <a:t>A partie du message et du graphe on déduit : TDM</a:t>
            </a:r>
          </a:p>
          <a:p>
            <a:r>
              <a:rPr lang="fr-FR" dirty="0" smtClean="0"/>
              <a:t>T1 = </a:t>
            </a:r>
            <a:r>
              <a:rPr lang="fr-FR" dirty="0" smtClean="0"/>
              <a:t>T1=T2=</a:t>
            </a:r>
            <a:r>
              <a:rPr lang="fr-FR" dirty="0"/>
              <a:t>		</a:t>
            </a:r>
            <a:r>
              <a:rPr lang="fr-FR" dirty="0" smtClean="0"/>
              <a:t>T2=T3=     </a:t>
            </a:r>
            <a:r>
              <a:rPr lang="fr-FR" dirty="0" smtClean="0"/>
              <a:t>T3</a:t>
            </a:r>
            <a:r>
              <a:rPr lang="fr-FR" dirty="0" smtClean="0"/>
              <a:t>=</a:t>
            </a:r>
            <a:endParaRPr lang="fr-FR" dirty="0" smtClean="0"/>
          </a:p>
          <a:p>
            <a:endParaRPr lang="fr-FR" dirty="0"/>
          </a:p>
        </p:txBody>
      </p:sp>
    </p:spTree>
    <p:extLst>
      <p:ext uri="{BB962C8B-B14F-4D97-AF65-F5344CB8AC3E}">
        <p14:creationId xmlns:p14="http://schemas.microsoft.com/office/powerpoint/2010/main" val="3826620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Série 1- exercice 6</a:t>
            </a:r>
            <a:endParaRPr lang="fr-FR" dirty="0"/>
          </a:p>
        </p:txBody>
      </p:sp>
      <p:sp>
        <p:nvSpPr>
          <p:cNvPr id="3" name="Espace réservé du contenu 2"/>
          <p:cNvSpPr>
            <a:spLocks noGrp="1"/>
          </p:cNvSpPr>
          <p:nvPr>
            <p:ph idx="1"/>
          </p:nvPr>
        </p:nvSpPr>
        <p:spPr/>
        <p:txBody>
          <a:bodyPr/>
          <a:lstStyle/>
          <a:p>
            <a:endParaRPr lang="fr-FR" dirty="0"/>
          </a:p>
          <a:p>
            <a:r>
              <a:rPr lang="fr-FR" dirty="0"/>
              <a:t>4. Donnez la rapidité de modulation d’un </a:t>
            </a:r>
            <a:r>
              <a:rPr lang="fr-FR" dirty="0" smtClean="0"/>
              <a:t>terminal</a:t>
            </a:r>
          </a:p>
          <a:p>
            <a:r>
              <a:rPr lang="fr-FR" dirty="0" err="1" smtClean="0"/>
              <a:t>Δmux</a:t>
            </a:r>
            <a:r>
              <a:rPr lang="fr-FR" dirty="0" smtClean="0"/>
              <a:t>=0,75ms</a:t>
            </a:r>
            <a:endParaRPr lang="fr-FR" dirty="0"/>
          </a:p>
        </p:txBody>
      </p:sp>
    </p:spTree>
    <p:extLst>
      <p:ext uri="{BB962C8B-B14F-4D97-AF65-F5344CB8AC3E}">
        <p14:creationId xmlns:p14="http://schemas.microsoft.com/office/powerpoint/2010/main" val="3134069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rotWithShape="1">
          <a:blip r:embed="rId2" cstate="print">
            <a:extLst>
              <a:ext uri="{28A0092B-C50C-407E-A947-70E740481C1C}">
                <a14:useLocalDpi xmlns:a14="http://schemas.microsoft.com/office/drawing/2010/main" val="0"/>
              </a:ext>
            </a:extLst>
          </a:blip>
          <a:srcRect l="471" t="6068" r="-471" b="-6068"/>
          <a:stretch/>
        </p:blipFill>
        <p:spPr>
          <a:xfrm>
            <a:off x="1043492" y="1144376"/>
            <a:ext cx="10709893" cy="5825137"/>
          </a:xfrm>
          <a:prstGeom prst="rect">
            <a:avLst/>
          </a:prstGeom>
        </p:spPr>
      </p:pic>
      <p:sp>
        <p:nvSpPr>
          <p:cNvPr id="3" name="ZoneTexte 2"/>
          <p:cNvSpPr txBox="1"/>
          <p:nvPr/>
        </p:nvSpPr>
        <p:spPr>
          <a:xfrm>
            <a:off x="505609" y="602428"/>
            <a:ext cx="7175351" cy="369332"/>
          </a:xfrm>
          <a:prstGeom prst="rect">
            <a:avLst/>
          </a:prstGeom>
          <a:noFill/>
        </p:spPr>
        <p:txBody>
          <a:bodyPr wrap="square" rtlCol="0">
            <a:spAutoFit/>
          </a:bodyPr>
          <a:lstStyle/>
          <a:p>
            <a:r>
              <a:rPr lang="el-GR" dirty="0" smtClean="0"/>
              <a:t>Δ</a:t>
            </a:r>
            <a:r>
              <a:rPr lang="fr-FR" dirty="0" smtClean="0"/>
              <a:t>i=1/444=0,00225=2,25 ms</a:t>
            </a:r>
            <a:endParaRPr lang="fr-FR" dirty="0"/>
          </a:p>
        </p:txBody>
      </p:sp>
    </p:spTree>
    <p:extLst>
      <p:ext uri="{BB962C8B-B14F-4D97-AF65-F5344CB8AC3E}">
        <p14:creationId xmlns:p14="http://schemas.microsoft.com/office/powerpoint/2010/main" val="826998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Série 1- exercice 6</a:t>
            </a:r>
            <a:endParaRPr lang="fr-FR" dirty="0"/>
          </a:p>
        </p:txBody>
      </p:sp>
      <p:sp>
        <p:nvSpPr>
          <p:cNvPr id="3" name="Espace réservé du contenu 2"/>
          <p:cNvSpPr>
            <a:spLocks noGrp="1"/>
          </p:cNvSpPr>
          <p:nvPr>
            <p:ph idx="1"/>
          </p:nvPr>
        </p:nvSpPr>
        <p:spPr/>
        <p:txBody>
          <a:bodyPr/>
          <a:lstStyle/>
          <a:p>
            <a:r>
              <a:rPr lang="fr-FR" dirty="0" smtClean="0"/>
              <a:t>5</a:t>
            </a:r>
            <a:r>
              <a:rPr lang="fr-FR" dirty="0"/>
              <a:t>. Représentez </a:t>
            </a:r>
            <a:r>
              <a:rPr lang="fr-FR" dirty="0" smtClean="0">
                <a:solidFill>
                  <a:srgbClr val="FF0000"/>
                </a:solidFill>
              </a:rPr>
              <a:t>sur la ligne basse </a:t>
            </a:r>
            <a:r>
              <a:rPr lang="fr-FR" dirty="0" err="1" smtClean="0">
                <a:solidFill>
                  <a:srgbClr val="FF0000"/>
                </a:solidFill>
              </a:rPr>
              <a:t>vitesse</a:t>
            </a:r>
            <a:r>
              <a:rPr lang="fr-FR" dirty="0" err="1" smtClean="0"/>
              <a:t>le</a:t>
            </a:r>
            <a:r>
              <a:rPr lang="fr-FR" dirty="0" smtClean="0"/>
              <a:t> </a:t>
            </a:r>
            <a:r>
              <a:rPr lang="fr-FR" dirty="0"/>
              <a:t>message transmis par T1 en code Manchester.</a:t>
            </a:r>
          </a:p>
          <a:p>
            <a:r>
              <a:rPr lang="fr-FR" dirty="0" smtClean="0"/>
              <a:t>T1 = 10 00 11 10 / 11 00 00 11</a:t>
            </a:r>
          </a:p>
          <a:p>
            <a:r>
              <a:rPr lang="fr-FR" dirty="0" smtClean="0"/>
              <a:t>V=2</a:t>
            </a:r>
          </a:p>
          <a:p>
            <a:r>
              <a:rPr lang="fr-FR" dirty="0" smtClean="0"/>
              <a:t>1 V2----V1</a:t>
            </a:r>
          </a:p>
          <a:p>
            <a:r>
              <a:rPr lang="fr-FR" dirty="0" smtClean="0"/>
              <a:t>0 V1-----V2</a:t>
            </a:r>
          </a:p>
          <a:p>
            <a:endParaRPr lang="fr-FR" dirty="0" smtClean="0"/>
          </a:p>
          <a:p>
            <a:endParaRPr lang="fr-FR" dirty="0"/>
          </a:p>
        </p:txBody>
      </p:sp>
    </p:spTree>
    <p:extLst>
      <p:ext uri="{BB962C8B-B14F-4D97-AF65-F5344CB8AC3E}">
        <p14:creationId xmlns:p14="http://schemas.microsoft.com/office/powerpoint/2010/main" val="4178841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Série 1- exercice 6</a:t>
            </a:r>
            <a:endParaRPr lang="fr-FR" dirty="0"/>
          </a:p>
        </p:txBody>
      </p:sp>
      <p:sp>
        <p:nvSpPr>
          <p:cNvPr id="3" name="Espace réservé du contenu 2"/>
          <p:cNvSpPr>
            <a:spLocks noGrp="1"/>
          </p:cNvSpPr>
          <p:nvPr>
            <p:ph idx="1"/>
          </p:nvPr>
        </p:nvSpPr>
        <p:spPr/>
        <p:txBody>
          <a:bodyPr/>
          <a:lstStyle/>
          <a:p>
            <a:endParaRPr lang="fr-FR" dirty="0"/>
          </a:p>
          <a:p>
            <a:r>
              <a:rPr lang="fr-FR" dirty="0"/>
              <a:t>6. Calculez le temps de transmission du message </a:t>
            </a:r>
            <a:r>
              <a:rPr lang="fr-FR" dirty="0" smtClean="0"/>
              <a:t>« RESEAUX</a:t>
            </a:r>
            <a:r>
              <a:rPr lang="fr-FR" dirty="0"/>
              <a:t> </a:t>
            </a:r>
            <a:r>
              <a:rPr lang="fr-FR" dirty="0" smtClean="0"/>
              <a:t> », </a:t>
            </a:r>
            <a:r>
              <a:rPr lang="fr-FR" dirty="0"/>
              <a:t>codé en ASCII avec contrôle de parité par caractère, transmis par le terminal </a:t>
            </a:r>
            <a:r>
              <a:rPr lang="fr-FR" dirty="0" smtClean="0"/>
              <a:t>T3</a:t>
            </a:r>
          </a:p>
          <a:p>
            <a:r>
              <a:rPr lang="fr-FR" dirty="0" smtClean="0"/>
              <a:t>T3</a:t>
            </a:r>
            <a:r>
              <a:rPr lang="fr-FR" dirty="0" smtClean="0">
                <a:sym typeface="Wingdings" panose="05000000000000000000" pitchFamily="2" charset="2"/>
              </a:rPr>
              <a:t>:01001110 (R )……………………………………………..</a:t>
            </a:r>
          </a:p>
          <a:p>
            <a:r>
              <a:rPr lang="fr-FR" dirty="0" smtClean="0">
                <a:sym typeface="Wingdings" panose="05000000000000000000" pitchFamily="2" charset="2"/>
              </a:rPr>
              <a:t>Codage ASCII---</a:t>
            </a:r>
          </a:p>
          <a:p>
            <a:r>
              <a:rPr lang="fr-FR" dirty="0" smtClean="0">
                <a:sym typeface="Wingdings" panose="05000000000000000000" pitchFamily="2" charset="2"/>
              </a:rPr>
              <a:t>---RESEAUX </a:t>
            </a:r>
          </a:p>
          <a:p>
            <a:r>
              <a:rPr lang="fr-FR" dirty="0" smtClean="0">
                <a:sym typeface="Wingdings" panose="05000000000000000000" pitchFamily="2" charset="2"/>
              </a:rPr>
              <a:t>R ----------------- 0100111</a:t>
            </a:r>
            <a:r>
              <a:rPr lang="fr-FR" dirty="0" smtClean="0">
                <a:solidFill>
                  <a:srgbClr val="FF0000"/>
                </a:solidFill>
                <a:sym typeface="Wingdings" panose="05000000000000000000" pitchFamily="2" charset="2"/>
              </a:rPr>
              <a:t>0 (1octet)</a:t>
            </a:r>
          </a:p>
          <a:p>
            <a:r>
              <a:rPr lang="fr-FR" dirty="0" smtClean="0">
                <a:solidFill>
                  <a:srgbClr val="FF0000"/>
                </a:solidFill>
                <a:sym typeface="Wingdings" panose="05000000000000000000" pitchFamily="2" charset="2"/>
              </a:rPr>
              <a:t>E ----------------- 1111001</a:t>
            </a:r>
            <a:r>
              <a:rPr lang="fr-FR" dirty="0" smtClean="0">
                <a:sym typeface="Wingdings" panose="05000000000000000000" pitchFamily="2" charset="2"/>
              </a:rPr>
              <a:t>1 (2 </a:t>
            </a:r>
            <a:r>
              <a:rPr lang="fr-FR" dirty="0" err="1" smtClean="0">
                <a:sym typeface="Wingdings" panose="05000000000000000000" pitchFamily="2" charset="2"/>
              </a:rPr>
              <a:t>eme</a:t>
            </a:r>
            <a:r>
              <a:rPr lang="fr-FR" dirty="0" smtClean="0">
                <a:sym typeface="Wingdings" panose="05000000000000000000" pitchFamily="2" charset="2"/>
              </a:rPr>
              <a:t> octet)</a:t>
            </a:r>
          </a:p>
          <a:p>
            <a:endParaRPr lang="fr-FR" dirty="0">
              <a:sym typeface="Wingdings" panose="05000000000000000000" pitchFamily="2" charset="2"/>
            </a:endParaRPr>
          </a:p>
          <a:p>
            <a:endParaRPr lang="fr-FR" dirty="0"/>
          </a:p>
        </p:txBody>
      </p:sp>
    </p:spTree>
    <p:extLst>
      <p:ext uri="{BB962C8B-B14F-4D97-AF65-F5344CB8AC3E}">
        <p14:creationId xmlns:p14="http://schemas.microsoft.com/office/powerpoint/2010/main" val="1113913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Exercice2</a:t>
            </a:r>
            <a:endParaRPr lang="fr-FR" dirty="0"/>
          </a:p>
        </p:txBody>
      </p:sp>
      <p:sp>
        <p:nvSpPr>
          <p:cNvPr id="3" name="Espace réservé du contenu 2"/>
          <p:cNvSpPr>
            <a:spLocks noGrp="1"/>
          </p:cNvSpPr>
          <p:nvPr>
            <p:ph idx="1"/>
          </p:nvPr>
        </p:nvSpPr>
        <p:spPr>
          <a:xfrm>
            <a:off x="838200" y="1463040"/>
            <a:ext cx="10515600" cy="4713923"/>
          </a:xfrm>
        </p:spPr>
        <p:txBody>
          <a:bodyPr>
            <a:normAutofit fontScale="77500" lnSpcReduction="20000"/>
          </a:bodyPr>
          <a:lstStyle/>
          <a:p>
            <a:pPr marL="0" indent="0">
              <a:buNone/>
            </a:pPr>
            <a:r>
              <a:rPr lang="fr-FR" dirty="0"/>
              <a:t>2) Représenter ce même signal avec huit états distincts.</a:t>
            </a:r>
          </a:p>
          <a:p>
            <a:pPr marL="0" lvl="0" indent="0">
              <a:buNone/>
            </a:pPr>
            <a:r>
              <a:rPr lang="fr-FR" dirty="0" smtClean="0"/>
              <a:t>V= 8=2 </a:t>
            </a:r>
            <a:r>
              <a:rPr lang="fr-FR" baseline="30000" dirty="0" smtClean="0"/>
              <a:t>3</a:t>
            </a:r>
            <a:r>
              <a:rPr lang="fr-FR" dirty="0" smtClean="0"/>
              <a:t> 		on envoi n=3 bits par </a:t>
            </a:r>
            <a:r>
              <a:rPr lang="el-GR" dirty="0" smtClean="0"/>
              <a:t>Δ</a:t>
            </a:r>
            <a:r>
              <a:rPr lang="fr-FR" dirty="0" smtClean="0"/>
              <a:t> , D=N*R = 3*200 = 600 b/s</a:t>
            </a:r>
            <a:endParaRPr lang="fr-FR" baseline="30000" dirty="0" smtClean="0"/>
          </a:p>
          <a:p>
            <a:r>
              <a:rPr lang="fr-FR" dirty="0" smtClean="0"/>
              <a:t>110/001/011/010 T </a:t>
            </a:r>
            <a:r>
              <a:rPr lang="fr-FR" dirty="0" err="1" smtClean="0"/>
              <a:t>trans</a:t>
            </a:r>
            <a:r>
              <a:rPr lang="fr-FR" dirty="0" smtClean="0"/>
              <a:t>= 20 ms</a:t>
            </a:r>
          </a:p>
          <a:p>
            <a:r>
              <a:rPr lang="fr-FR" dirty="0" smtClean="0"/>
              <a:t>Valeur de tensions (V1, V2, V3, V4, -V1, -V2, -V3, -V4) </a:t>
            </a:r>
          </a:p>
          <a:p>
            <a:r>
              <a:rPr lang="fr-FR" dirty="0" smtClean="0"/>
              <a:t>CODAGE :</a:t>
            </a:r>
          </a:p>
          <a:p>
            <a:r>
              <a:rPr lang="fr-FR" dirty="0" smtClean="0"/>
              <a:t>000 V1</a:t>
            </a:r>
          </a:p>
          <a:p>
            <a:r>
              <a:rPr lang="fr-FR" dirty="0" smtClean="0">
                <a:solidFill>
                  <a:srgbClr val="FF0000"/>
                </a:solidFill>
              </a:rPr>
              <a:t>001 V2</a:t>
            </a:r>
          </a:p>
          <a:p>
            <a:r>
              <a:rPr lang="fr-FR" dirty="0" smtClean="0">
                <a:solidFill>
                  <a:srgbClr val="FF0000"/>
                </a:solidFill>
              </a:rPr>
              <a:t>010 V3</a:t>
            </a:r>
          </a:p>
          <a:p>
            <a:r>
              <a:rPr lang="fr-FR" dirty="0" smtClean="0">
                <a:solidFill>
                  <a:srgbClr val="FF0000"/>
                </a:solidFill>
              </a:rPr>
              <a:t>011 V4</a:t>
            </a:r>
          </a:p>
          <a:p>
            <a:r>
              <a:rPr lang="fr-FR" dirty="0" smtClean="0"/>
              <a:t>100 -V1</a:t>
            </a:r>
          </a:p>
          <a:p>
            <a:r>
              <a:rPr lang="fr-FR" dirty="0" smtClean="0"/>
              <a:t>101 –V2</a:t>
            </a:r>
          </a:p>
          <a:p>
            <a:r>
              <a:rPr lang="fr-FR" dirty="0" smtClean="0">
                <a:solidFill>
                  <a:srgbClr val="FF0000"/>
                </a:solidFill>
              </a:rPr>
              <a:t>110 –V3</a:t>
            </a:r>
          </a:p>
          <a:p>
            <a:r>
              <a:rPr lang="fr-FR" dirty="0" smtClean="0"/>
              <a:t>111 –V4</a:t>
            </a:r>
            <a:endParaRPr lang="fr-FR" dirty="0"/>
          </a:p>
          <a:p>
            <a:pPr marL="0" indent="0">
              <a:buNone/>
            </a:pPr>
            <a:endParaRPr lang="fr-FR" dirty="0"/>
          </a:p>
        </p:txBody>
      </p:sp>
      <p:sp>
        <p:nvSpPr>
          <p:cNvPr id="4" name="ZoneTexte 3"/>
          <p:cNvSpPr txBox="1"/>
          <p:nvPr/>
        </p:nvSpPr>
        <p:spPr>
          <a:xfrm>
            <a:off x="3056536" y="4238482"/>
            <a:ext cx="3377901" cy="369332"/>
          </a:xfrm>
          <a:prstGeom prst="rect">
            <a:avLst/>
          </a:prstGeom>
          <a:noFill/>
        </p:spPr>
        <p:txBody>
          <a:bodyPr wrap="square" rtlCol="0">
            <a:spAutoFit/>
          </a:bodyPr>
          <a:lstStyle/>
          <a:p>
            <a:endParaRPr lang="fr-FR" dirty="0"/>
          </a:p>
        </p:txBody>
      </p:sp>
      <p:cxnSp>
        <p:nvCxnSpPr>
          <p:cNvPr id="5" name="Connecteur droit 4"/>
          <p:cNvCxnSpPr>
            <a:cxnSpLocks noChangeShapeType="1"/>
          </p:cNvCxnSpPr>
          <p:nvPr/>
        </p:nvCxnSpPr>
        <p:spPr bwMode="auto">
          <a:xfrm flipV="1">
            <a:off x="5713917" y="3305548"/>
            <a:ext cx="0" cy="2171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 name="Connecteur droit 5"/>
          <p:cNvCxnSpPr>
            <a:cxnSpLocks noChangeShapeType="1"/>
          </p:cNvCxnSpPr>
          <p:nvPr/>
        </p:nvCxnSpPr>
        <p:spPr bwMode="auto">
          <a:xfrm>
            <a:off x="5367842" y="4391398"/>
            <a:ext cx="495363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 name="Connecteur droit 6"/>
          <p:cNvCxnSpPr>
            <a:cxnSpLocks noChangeShapeType="1"/>
          </p:cNvCxnSpPr>
          <p:nvPr/>
        </p:nvCxnSpPr>
        <p:spPr bwMode="auto">
          <a:xfrm>
            <a:off x="5955217" y="3674969"/>
            <a:ext cx="279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 name="Connecteur droit 7"/>
          <p:cNvCxnSpPr>
            <a:cxnSpLocks noChangeShapeType="1"/>
          </p:cNvCxnSpPr>
          <p:nvPr/>
        </p:nvCxnSpPr>
        <p:spPr bwMode="auto">
          <a:xfrm>
            <a:off x="5745667" y="5454761"/>
            <a:ext cx="27876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 name="Connecteur droit 8"/>
          <p:cNvCxnSpPr>
            <a:cxnSpLocks noChangeShapeType="1"/>
          </p:cNvCxnSpPr>
          <p:nvPr/>
        </p:nvCxnSpPr>
        <p:spPr bwMode="auto">
          <a:xfrm>
            <a:off x="5955217" y="3674969"/>
            <a:ext cx="34607" cy="18022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 name="Connecteur droit 9"/>
          <p:cNvCxnSpPr>
            <a:cxnSpLocks noChangeShapeType="1"/>
          </p:cNvCxnSpPr>
          <p:nvPr/>
        </p:nvCxnSpPr>
        <p:spPr bwMode="auto">
          <a:xfrm>
            <a:off x="6267002" y="3028613"/>
            <a:ext cx="27876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 name="Connecteur droit 12"/>
          <p:cNvCxnSpPr>
            <a:cxnSpLocks noChangeShapeType="1"/>
          </p:cNvCxnSpPr>
          <p:nvPr/>
        </p:nvCxnSpPr>
        <p:spPr bwMode="auto">
          <a:xfrm>
            <a:off x="5650417" y="4791448"/>
            <a:ext cx="139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4" name="Connecteur droit 13"/>
          <p:cNvCxnSpPr>
            <a:cxnSpLocks noChangeShapeType="1"/>
          </p:cNvCxnSpPr>
          <p:nvPr/>
        </p:nvCxnSpPr>
        <p:spPr bwMode="auto">
          <a:xfrm>
            <a:off x="5650417" y="4000873"/>
            <a:ext cx="139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5" name="Ellipse 14"/>
          <p:cNvSpPr>
            <a:spLocks noChangeArrowheads="1"/>
          </p:cNvSpPr>
          <p:nvPr/>
        </p:nvSpPr>
        <p:spPr bwMode="auto">
          <a:xfrm flipV="1">
            <a:off x="5675817" y="4367903"/>
            <a:ext cx="69850" cy="5715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fr-FR" dirty="0"/>
          </a:p>
        </p:txBody>
      </p:sp>
      <p:sp>
        <p:nvSpPr>
          <p:cNvPr id="16" name="Ellipse 15"/>
          <p:cNvSpPr>
            <a:spLocks noChangeArrowheads="1"/>
          </p:cNvSpPr>
          <p:nvPr/>
        </p:nvSpPr>
        <p:spPr bwMode="auto">
          <a:xfrm flipV="1">
            <a:off x="5955217" y="4367903"/>
            <a:ext cx="69215" cy="5715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fr-FR" dirty="0"/>
          </a:p>
        </p:txBody>
      </p:sp>
      <p:sp>
        <p:nvSpPr>
          <p:cNvPr id="17" name="Ellipse 16"/>
          <p:cNvSpPr>
            <a:spLocks noChangeArrowheads="1"/>
          </p:cNvSpPr>
          <p:nvPr/>
        </p:nvSpPr>
        <p:spPr bwMode="auto">
          <a:xfrm flipV="1">
            <a:off x="6522907" y="4367903"/>
            <a:ext cx="69850" cy="5715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fr-FR" dirty="0"/>
          </a:p>
        </p:txBody>
      </p:sp>
      <p:sp>
        <p:nvSpPr>
          <p:cNvPr id="18" name="Ellipse 17"/>
          <p:cNvSpPr>
            <a:spLocks noChangeArrowheads="1"/>
          </p:cNvSpPr>
          <p:nvPr/>
        </p:nvSpPr>
        <p:spPr bwMode="auto">
          <a:xfrm flipV="1">
            <a:off x="6233982" y="4365998"/>
            <a:ext cx="69850" cy="5715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fr-FR" dirty="0"/>
          </a:p>
        </p:txBody>
      </p:sp>
      <p:sp>
        <p:nvSpPr>
          <p:cNvPr id="19" name="Ellipse 18"/>
          <p:cNvSpPr>
            <a:spLocks noChangeArrowheads="1"/>
          </p:cNvSpPr>
          <p:nvPr/>
        </p:nvSpPr>
        <p:spPr bwMode="auto">
          <a:xfrm flipV="1">
            <a:off x="6792147" y="4359648"/>
            <a:ext cx="69850" cy="5715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fr-FR" dirty="0"/>
          </a:p>
        </p:txBody>
      </p:sp>
      <p:sp>
        <p:nvSpPr>
          <p:cNvPr id="20" name="Ellipse 19"/>
          <p:cNvSpPr>
            <a:spLocks noChangeArrowheads="1"/>
          </p:cNvSpPr>
          <p:nvPr/>
        </p:nvSpPr>
        <p:spPr bwMode="auto">
          <a:xfrm flipV="1">
            <a:off x="7051862" y="4359648"/>
            <a:ext cx="69850" cy="5715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fr-FR" dirty="0"/>
          </a:p>
        </p:txBody>
      </p:sp>
      <p:sp>
        <p:nvSpPr>
          <p:cNvPr id="21" name="Ellipse 20"/>
          <p:cNvSpPr>
            <a:spLocks noChangeArrowheads="1"/>
          </p:cNvSpPr>
          <p:nvPr/>
        </p:nvSpPr>
        <p:spPr bwMode="auto">
          <a:xfrm flipV="1">
            <a:off x="7323007" y="4359648"/>
            <a:ext cx="69850" cy="5715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fr-FR" dirty="0"/>
          </a:p>
        </p:txBody>
      </p:sp>
      <p:cxnSp>
        <p:nvCxnSpPr>
          <p:cNvPr id="25" name="Connecteur droit 24"/>
          <p:cNvCxnSpPr>
            <a:cxnSpLocks noChangeShapeType="1"/>
          </p:cNvCxnSpPr>
          <p:nvPr/>
        </p:nvCxnSpPr>
        <p:spPr bwMode="auto">
          <a:xfrm>
            <a:off x="6274938" y="3070281"/>
            <a:ext cx="0" cy="6292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5" name="Connecteur droit 34"/>
          <p:cNvCxnSpPr>
            <a:cxnSpLocks noChangeShapeType="1"/>
          </p:cNvCxnSpPr>
          <p:nvPr/>
        </p:nvCxnSpPr>
        <p:spPr bwMode="auto">
          <a:xfrm>
            <a:off x="6538782" y="3384923"/>
            <a:ext cx="279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6" name="Connecteur droit 35"/>
          <p:cNvCxnSpPr>
            <a:cxnSpLocks noChangeShapeType="1"/>
          </p:cNvCxnSpPr>
          <p:nvPr/>
        </p:nvCxnSpPr>
        <p:spPr bwMode="auto">
          <a:xfrm>
            <a:off x="6545767" y="3036083"/>
            <a:ext cx="12065" cy="3488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7" name="Connecteur droit 36"/>
          <p:cNvCxnSpPr>
            <a:cxnSpLocks noChangeShapeType="1"/>
          </p:cNvCxnSpPr>
          <p:nvPr/>
        </p:nvCxnSpPr>
        <p:spPr bwMode="auto">
          <a:xfrm>
            <a:off x="6847262" y="3386035"/>
            <a:ext cx="635" cy="8953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8" name="Ellipse 37"/>
          <p:cNvSpPr>
            <a:spLocks noChangeArrowheads="1"/>
          </p:cNvSpPr>
          <p:nvPr/>
        </p:nvSpPr>
        <p:spPr bwMode="auto">
          <a:xfrm flipV="1">
            <a:off x="9304207" y="4365998"/>
            <a:ext cx="69850" cy="5715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fr-FR" dirty="0"/>
          </a:p>
        </p:txBody>
      </p:sp>
      <p:sp>
        <p:nvSpPr>
          <p:cNvPr id="39" name="Ellipse 38"/>
          <p:cNvSpPr>
            <a:spLocks noChangeArrowheads="1"/>
          </p:cNvSpPr>
          <p:nvPr/>
        </p:nvSpPr>
        <p:spPr bwMode="auto">
          <a:xfrm flipV="1">
            <a:off x="9573447" y="4367903"/>
            <a:ext cx="69850" cy="5715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fr-FR" dirty="0"/>
          </a:p>
        </p:txBody>
      </p:sp>
      <p:sp>
        <p:nvSpPr>
          <p:cNvPr id="40" name="Ellipse 39"/>
          <p:cNvSpPr>
            <a:spLocks noChangeArrowheads="1"/>
          </p:cNvSpPr>
          <p:nvPr/>
        </p:nvSpPr>
        <p:spPr bwMode="auto">
          <a:xfrm flipV="1">
            <a:off x="9852212" y="4367903"/>
            <a:ext cx="69850" cy="5715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fr-FR" dirty="0"/>
          </a:p>
        </p:txBody>
      </p:sp>
      <p:sp>
        <p:nvSpPr>
          <p:cNvPr id="43" name="Ellipse 42"/>
          <p:cNvSpPr>
            <a:spLocks noChangeArrowheads="1"/>
          </p:cNvSpPr>
          <p:nvPr/>
        </p:nvSpPr>
        <p:spPr bwMode="auto">
          <a:xfrm flipV="1">
            <a:off x="10152567" y="4350123"/>
            <a:ext cx="69850" cy="57150"/>
          </a:xfrm>
          <a:prstGeom prst="ellipse">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fr-FR" dirty="0"/>
          </a:p>
        </p:txBody>
      </p:sp>
      <p:sp>
        <p:nvSpPr>
          <p:cNvPr id="44" name="Zone de texte 58"/>
          <p:cNvSpPr txBox="1">
            <a:spLocks noChangeArrowheads="1"/>
          </p:cNvSpPr>
          <p:nvPr/>
        </p:nvSpPr>
        <p:spPr bwMode="auto">
          <a:xfrm>
            <a:off x="9141965" y="4006271"/>
            <a:ext cx="5588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temps</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52592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Série 1- exercice 6</a:t>
            </a:r>
            <a:endParaRPr lang="fr-FR" dirty="0"/>
          </a:p>
        </p:txBody>
      </p:sp>
      <p:sp>
        <p:nvSpPr>
          <p:cNvPr id="3" name="Espace réservé du contenu 2"/>
          <p:cNvSpPr>
            <a:spLocks noGrp="1"/>
          </p:cNvSpPr>
          <p:nvPr>
            <p:ph idx="1"/>
          </p:nvPr>
        </p:nvSpPr>
        <p:spPr/>
        <p:txBody>
          <a:bodyPr/>
          <a:lstStyle/>
          <a:p>
            <a:endParaRPr lang="fr-FR" dirty="0"/>
          </a:p>
          <a:p>
            <a:r>
              <a:rPr lang="fr-FR" dirty="0"/>
              <a:t>6. Calculez le temps de transmission du message </a:t>
            </a:r>
            <a:r>
              <a:rPr lang="fr-FR" dirty="0" smtClean="0"/>
              <a:t>« RESEAUX</a:t>
            </a:r>
            <a:r>
              <a:rPr lang="fr-FR" dirty="0"/>
              <a:t> </a:t>
            </a:r>
            <a:r>
              <a:rPr lang="fr-FR" dirty="0" smtClean="0"/>
              <a:t> », </a:t>
            </a:r>
            <a:r>
              <a:rPr lang="fr-FR" dirty="0"/>
              <a:t>codé en ASCII avec contrôle de parité par caractère, transmis par le terminal </a:t>
            </a:r>
            <a:r>
              <a:rPr lang="fr-FR" dirty="0" smtClean="0"/>
              <a:t>T3 (V=4) </a:t>
            </a:r>
            <a:r>
              <a:rPr lang="fr-FR" dirty="0" smtClean="0">
                <a:solidFill>
                  <a:srgbClr val="FF0000"/>
                </a:solidFill>
              </a:rPr>
              <a:t>(basse vitesse)</a:t>
            </a:r>
          </a:p>
          <a:p>
            <a:endParaRPr lang="fr-FR" dirty="0">
              <a:solidFill>
                <a:srgbClr val="FF0000"/>
              </a:solidFill>
            </a:endParaRPr>
          </a:p>
          <a:p>
            <a:r>
              <a:rPr lang="fr-FR" dirty="0" smtClean="0"/>
              <a:t>Taille (RESEAX) = 8*7 = 56 </a:t>
            </a:r>
            <a:r>
              <a:rPr lang="fr-FR" dirty="0" smtClean="0"/>
              <a:t>bits, </a:t>
            </a:r>
            <a:r>
              <a:rPr lang="fr-FR" dirty="0" err="1" smtClean="0"/>
              <a:t>Debit</a:t>
            </a:r>
            <a:r>
              <a:rPr lang="fr-FR" dirty="0" smtClean="0"/>
              <a:t> = N*R= 2*444=888 bps</a:t>
            </a:r>
          </a:p>
          <a:p>
            <a:r>
              <a:rPr lang="fr-FR" dirty="0" smtClean="0"/>
              <a:t>Trans = taille /</a:t>
            </a:r>
            <a:r>
              <a:rPr lang="fr-FR" dirty="0" err="1" smtClean="0"/>
              <a:t>debit</a:t>
            </a:r>
            <a:r>
              <a:rPr lang="fr-FR" dirty="0" smtClean="0"/>
              <a:t>= 56/888 = 63ms</a:t>
            </a:r>
            <a:endParaRPr lang="fr-FR" dirty="0" smtClean="0"/>
          </a:p>
          <a:p>
            <a:endParaRPr lang="fr-FR" dirty="0"/>
          </a:p>
        </p:txBody>
      </p:sp>
    </p:spTree>
    <p:extLst>
      <p:ext uri="{BB962C8B-B14F-4D97-AF65-F5344CB8AC3E}">
        <p14:creationId xmlns:p14="http://schemas.microsoft.com/office/powerpoint/2010/main" val="19087855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Série 1- exercice 6</a:t>
            </a:r>
            <a:endParaRPr lang="fr-FR" dirty="0"/>
          </a:p>
        </p:txBody>
      </p:sp>
      <p:sp>
        <p:nvSpPr>
          <p:cNvPr id="3" name="Espace réservé du contenu 2"/>
          <p:cNvSpPr>
            <a:spLocks noGrp="1"/>
          </p:cNvSpPr>
          <p:nvPr>
            <p:ph idx="1"/>
          </p:nvPr>
        </p:nvSpPr>
        <p:spPr/>
        <p:txBody>
          <a:bodyPr/>
          <a:lstStyle/>
          <a:p>
            <a:endParaRPr lang="fr-FR" dirty="0"/>
          </a:p>
          <a:p>
            <a:r>
              <a:rPr lang="fr-FR" dirty="0"/>
              <a:t>7. Donnez le temps de transmission du message ‘RESEAUX ‘ par le multiplexeur</a:t>
            </a:r>
            <a:r>
              <a:rPr lang="fr-FR" dirty="0" smtClean="0"/>
              <a:t>. (haute vitesse) DTM</a:t>
            </a:r>
          </a:p>
          <a:p>
            <a:r>
              <a:rPr lang="fr-FR" dirty="0" smtClean="0"/>
              <a:t>1octet (8bits)    --------------------1 scrutation </a:t>
            </a:r>
          </a:p>
          <a:p>
            <a:r>
              <a:rPr lang="fr-FR" dirty="0" smtClean="0"/>
              <a:t>7 octets (RESEAUX)------------------------- </a:t>
            </a:r>
            <a:r>
              <a:rPr lang="fr-FR" dirty="0" smtClean="0"/>
              <a:t>7scrutations</a:t>
            </a:r>
          </a:p>
          <a:p>
            <a:endParaRPr lang="fr-FR" dirty="0"/>
          </a:p>
          <a:p>
            <a:r>
              <a:rPr lang="fr-FR" dirty="0" smtClean="0"/>
              <a:t>Trans (RESEAUX)=7*Q*3=21*Q= 63 ms (</a:t>
            </a:r>
            <a:r>
              <a:rPr lang="fr-FR" dirty="0" err="1" smtClean="0"/>
              <a:t>inconvenient</a:t>
            </a:r>
            <a:r>
              <a:rPr lang="fr-FR" smtClean="0"/>
              <a:t> du TDM)</a:t>
            </a:r>
            <a:endParaRPr lang="fr-FR" dirty="0" smtClean="0"/>
          </a:p>
          <a:p>
            <a:endParaRPr lang="fr-FR" dirty="0"/>
          </a:p>
        </p:txBody>
      </p:sp>
    </p:spTree>
    <p:extLst>
      <p:ext uri="{BB962C8B-B14F-4D97-AF65-F5344CB8AC3E}">
        <p14:creationId xmlns:p14="http://schemas.microsoft.com/office/powerpoint/2010/main" val="2553381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Exercice2</a:t>
            </a:r>
            <a:endParaRPr lang="fr-FR" dirty="0"/>
          </a:p>
        </p:txBody>
      </p:sp>
      <p:sp>
        <p:nvSpPr>
          <p:cNvPr id="3" name="Espace réservé du contenu 2"/>
          <p:cNvSpPr>
            <a:spLocks noGrp="1"/>
          </p:cNvSpPr>
          <p:nvPr>
            <p:ph idx="1"/>
          </p:nvPr>
        </p:nvSpPr>
        <p:spPr>
          <a:xfrm>
            <a:off x="838200" y="1463040"/>
            <a:ext cx="10515600" cy="4713923"/>
          </a:xfrm>
        </p:spPr>
        <p:txBody>
          <a:bodyPr>
            <a:normAutofit lnSpcReduction="10000"/>
          </a:bodyPr>
          <a:lstStyle/>
          <a:p>
            <a:r>
              <a:rPr lang="fr-FR" dirty="0"/>
              <a:t>3) Calculer le débit binaire et le temps de transmission pour chacun des deux cas. </a:t>
            </a:r>
          </a:p>
          <a:p>
            <a:r>
              <a:rPr lang="fr-FR" dirty="0" smtClean="0"/>
              <a:t>La </a:t>
            </a:r>
            <a:r>
              <a:rPr lang="fr-FR" dirty="0"/>
              <a:t>ligne de transmission utilisée est d’une largeur de bande de 2200 Hz:</a:t>
            </a:r>
          </a:p>
          <a:p>
            <a:r>
              <a:rPr lang="fr-FR" dirty="0"/>
              <a:t>4) Trouver le débit maximal de transmission</a:t>
            </a:r>
            <a:r>
              <a:rPr lang="fr-FR" dirty="0" smtClean="0"/>
              <a:t>.</a:t>
            </a:r>
          </a:p>
          <a:p>
            <a:endParaRPr lang="fr-FR" dirty="0"/>
          </a:p>
          <a:p>
            <a:r>
              <a:rPr lang="fr-FR" dirty="0" smtClean="0"/>
              <a:t>C=2W log (1+S/B)</a:t>
            </a:r>
          </a:p>
          <a:p>
            <a:r>
              <a:rPr lang="fr-FR" dirty="0" err="1" smtClean="0"/>
              <a:t>Theoreme</a:t>
            </a:r>
            <a:r>
              <a:rPr lang="fr-FR" dirty="0" smtClean="0"/>
              <a:t> de </a:t>
            </a:r>
            <a:r>
              <a:rPr lang="fr-FR" dirty="0" err="1" smtClean="0"/>
              <a:t>nyquist</a:t>
            </a:r>
            <a:r>
              <a:rPr lang="fr-FR" dirty="0" smtClean="0"/>
              <a:t> : D max= n </a:t>
            </a:r>
            <a:r>
              <a:rPr lang="fr-FR" dirty="0" err="1" smtClean="0"/>
              <a:t>Rmax</a:t>
            </a:r>
            <a:r>
              <a:rPr lang="fr-FR" dirty="0"/>
              <a:t> </a:t>
            </a:r>
            <a:r>
              <a:rPr lang="fr-FR" dirty="0" smtClean="0"/>
              <a:t>&lt;= n 2 W</a:t>
            </a:r>
          </a:p>
          <a:p>
            <a:r>
              <a:rPr lang="fr-FR" dirty="0" smtClean="0"/>
              <a:t>V=2 : </a:t>
            </a:r>
            <a:r>
              <a:rPr lang="fr-FR" dirty="0" err="1" smtClean="0"/>
              <a:t>Dmax</a:t>
            </a:r>
            <a:r>
              <a:rPr lang="fr-FR" dirty="0" smtClean="0"/>
              <a:t>= 1*2*2200 &lt;= 4400 bps</a:t>
            </a:r>
          </a:p>
          <a:p>
            <a:r>
              <a:rPr lang="fr-FR" dirty="0" smtClean="0"/>
              <a:t>V=8 : </a:t>
            </a:r>
            <a:r>
              <a:rPr lang="fr-FR" dirty="0" err="1" smtClean="0"/>
              <a:t>Dmax</a:t>
            </a:r>
            <a:r>
              <a:rPr lang="fr-FR" dirty="0" smtClean="0"/>
              <a:t>= 3*2*2200 &lt;= 13200 bps</a:t>
            </a:r>
            <a:endParaRPr lang="fr-FR" dirty="0"/>
          </a:p>
          <a:p>
            <a:pPr marL="0" indent="0">
              <a:buNone/>
            </a:pPr>
            <a:endParaRPr lang="fr-FR" dirty="0"/>
          </a:p>
        </p:txBody>
      </p:sp>
    </p:spTree>
    <p:extLst>
      <p:ext uri="{BB962C8B-B14F-4D97-AF65-F5344CB8AC3E}">
        <p14:creationId xmlns:p14="http://schemas.microsoft.com/office/powerpoint/2010/main" val="481196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Exercice2</a:t>
            </a:r>
            <a:endParaRPr lang="fr-FR" dirty="0"/>
          </a:p>
        </p:txBody>
      </p:sp>
      <p:sp>
        <p:nvSpPr>
          <p:cNvPr id="3" name="Espace réservé du contenu 2"/>
          <p:cNvSpPr>
            <a:spLocks noGrp="1"/>
          </p:cNvSpPr>
          <p:nvPr>
            <p:ph idx="1"/>
          </p:nvPr>
        </p:nvSpPr>
        <p:spPr>
          <a:xfrm>
            <a:off x="838200" y="1463040"/>
            <a:ext cx="10515600" cy="4713923"/>
          </a:xfrm>
        </p:spPr>
        <p:txBody>
          <a:bodyPr>
            <a:normAutofit/>
          </a:bodyPr>
          <a:lstStyle/>
          <a:p>
            <a:r>
              <a:rPr lang="fr-FR" dirty="0"/>
              <a:t>L'échange   d'informations  s'effectue    dans    des    conditions  défavorables, où on a un bruit continu pendant 4 ms.</a:t>
            </a:r>
          </a:p>
          <a:p>
            <a:r>
              <a:rPr lang="fr-FR" dirty="0"/>
              <a:t>5) Quel serait alors le nombre de bits mal reçus (en supposant que le débit est maximal).</a:t>
            </a:r>
          </a:p>
          <a:p>
            <a:pPr marL="0" indent="0">
              <a:buNone/>
            </a:pPr>
            <a:r>
              <a:rPr lang="fr-FR" dirty="0" err="1" smtClean="0"/>
              <a:t>Dmax</a:t>
            </a:r>
            <a:r>
              <a:rPr lang="fr-FR" dirty="0" smtClean="0"/>
              <a:t> (V=2)= 4400 bps</a:t>
            </a:r>
          </a:p>
          <a:p>
            <a:pPr marL="0" indent="0">
              <a:buNone/>
            </a:pPr>
            <a:endParaRPr lang="fr-FR" dirty="0"/>
          </a:p>
          <a:p>
            <a:pPr marL="0" indent="0">
              <a:buNone/>
            </a:pPr>
            <a:r>
              <a:rPr lang="fr-FR" dirty="0" smtClean="0"/>
              <a:t>4400 bits ------------------------------1seconde</a:t>
            </a:r>
          </a:p>
          <a:p>
            <a:pPr marL="0" indent="0">
              <a:buNone/>
            </a:pPr>
            <a:r>
              <a:rPr lang="fr-FR" dirty="0"/>
              <a:t>x</a:t>
            </a:r>
            <a:r>
              <a:rPr lang="fr-FR" dirty="0" smtClean="0"/>
              <a:t> ------------------------------------ 0,004 seconde</a:t>
            </a:r>
          </a:p>
          <a:p>
            <a:pPr marL="0" indent="0">
              <a:buNone/>
            </a:pPr>
            <a:r>
              <a:rPr lang="fr-FR" dirty="0" smtClean="0"/>
              <a:t>Le nombre de bits mal reçus X= 4400*0,004= 17,6 = 18 bits</a:t>
            </a:r>
            <a:endParaRPr lang="fr-FR" dirty="0"/>
          </a:p>
        </p:txBody>
      </p:sp>
    </p:spTree>
    <p:extLst>
      <p:ext uri="{BB962C8B-B14F-4D97-AF65-F5344CB8AC3E}">
        <p14:creationId xmlns:p14="http://schemas.microsoft.com/office/powerpoint/2010/main" val="70505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Série 1- exercice 3</a:t>
            </a:r>
            <a:endParaRPr lang="fr-FR" dirty="0"/>
          </a:p>
        </p:txBody>
      </p:sp>
      <p:sp>
        <p:nvSpPr>
          <p:cNvPr id="8" name="Titre 1"/>
          <p:cNvSpPr txBox="1">
            <a:spLocks/>
          </p:cNvSpPr>
          <p:nvPr/>
        </p:nvSpPr>
        <p:spPr>
          <a:xfrm>
            <a:off x="504713" y="742278"/>
            <a:ext cx="10515600" cy="2345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dirty="0"/>
              <a:t>Soit </a:t>
            </a:r>
            <a:r>
              <a:rPr lang="fr-FR" sz="2400" dirty="0" smtClean="0">
                <a:solidFill>
                  <a:srgbClr val="FF0000"/>
                </a:solidFill>
                <a:effectLst>
                  <a:outerShdw blurRad="38100" dist="38100" dir="2700000" algn="tl">
                    <a:srgbClr val="000000">
                      <a:alpha val="43137"/>
                    </a:srgbClr>
                  </a:outerShdw>
                </a:effectLst>
              </a:rPr>
              <a:t>la portion du signal </a:t>
            </a:r>
            <a:r>
              <a:rPr lang="fr-FR" sz="2400" dirty="0">
                <a:solidFill>
                  <a:srgbClr val="FF0000"/>
                </a:solidFill>
                <a:effectLst>
                  <a:outerShdw blurRad="38100" dist="38100" dir="2700000" algn="tl">
                    <a:srgbClr val="000000">
                      <a:alpha val="43137"/>
                    </a:srgbClr>
                  </a:outerShdw>
                </a:effectLst>
              </a:rPr>
              <a:t>analogique </a:t>
            </a:r>
            <a:r>
              <a:rPr lang="fr-FR" sz="2400" dirty="0"/>
              <a:t>suivant, véhiculant le message binaire 011010001101</a:t>
            </a:r>
          </a:p>
          <a:p>
            <a:r>
              <a:rPr lang="fr-FR" sz="2400" dirty="0"/>
              <a:t>sur une ligne de transmission d’une capacité de </a:t>
            </a:r>
            <a:r>
              <a:rPr lang="fr-FR" sz="2400" dirty="0" smtClean="0"/>
              <a:t>C = 4000 </a:t>
            </a:r>
            <a:r>
              <a:rPr lang="fr-FR" sz="2400" dirty="0"/>
              <a:t>bit/s.</a:t>
            </a:r>
          </a:p>
          <a:p>
            <a:endParaRPr lang="fr-FR" sz="2400" dirty="0"/>
          </a:p>
        </p:txBody>
      </p:sp>
      <p:pic>
        <p:nvPicPr>
          <p:cNvPr id="46" name="Imag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976" y="2690905"/>
            <a:ext cx="7278786" cy="2436742"/>
          </a:xfrm>
          <a:prstGeom prst="rect">
            <a:avLst/>
          </a:prstGeom>
        </p:spPr>
      </p:pic>
      <p:sp>
        <p:nvSpPr>
          <p:cNvPr id="4" name="ZoneTexte 3"/>
          <p:cNvSpPr txBox="1"/>
          <p:nvPr/>
        </p:nvSpPr>
        <p:spPr>
          <a:xfrm>
            <a:off x="1021976" y="2280621"/>
            <a:ext cx="7874598" cy="369332"/>
          </a:xfrm>
          <a:prstGeom prst="rect">
            <a:avLst/>
          </a:prstGeom>
          <a:noFill/>
        </p:spPr>
        <p:txBody>
          <a:bodyPr wrap="square" rtlCol="0">
            <a:spAutoFit/>
          </a:bodyPr>
          <a:lstStyle/>
          <a:p>
            <a:r>
              <a:rPr lang="fr-FR" dirty="0" smtClean="0"/>
              <a:t>011                       010                        001                              101</a:t>
            </a:r>
            <a:endParaRPr lang="fr-FR" dirty="0"/>
          </a:p>
        </p:txBody>
      </p:sp>
    </p:spTree>
    <p:extLst>
      <p:ext uri="{BB962C8B-B14F-4D97-AF65-F5344CB8AC3E}">
        <p14:creationId xmlns:p14="http://schemas.microsoft.com/office/powerpoint/2010/main" val="3262387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Série 1- exercice 3</a:t>
            </a:r>
            <a:endParaRPr lang="fr-FR" dirty="0"/>
          </a:p>
        </p:txBody>
      </p:sp>
      <p:sp>
        <p:nvSpPr>
          <p:cNvPr id="8" name="Titre 1"/>
          <p:cNvSpPr txBox="1">
            <a:spLocks/>
          </p:cNvSpPr>
          <p:nvPr/>
        </p:nvSpPr>
        <p:spPr>
          <a:xfrm>
            <a:off x="483198" y="796066"/>
            <a:ext cx="10515600" cy="5680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AutoNum type="arabicParenR"/>
            </a:pPr>
            <a:r>
              <a:rPr lang="fr-FR" sz="2400" dirty="0" smtClean="0"/>
              <a:t>La valence v= ?</a:t>
            </a:r>
          </a:p>
          <a:p>
            <a:pPr marL="457200" indent="-457200">
              <a:buAutoNum type="arabicParenR"/>
            </a:pPr>
            <a:endParaRPr lang="fr-FR" sz="2400" dirty="0"/>
          </a:p>
          <a:p>
            <a:r>
              <a:rPr lang="fr-FR" sz="2400" dirty="0" smtClean="0"/>
              <a:t>D’après le graphes, nous avons: </a:t>
            </a:r>
          </a:p>
          <a:p>
            <a:r>
              <a:rPr lang="fr-FR" sz="2400" dirty="0" smtClean="0"/>
              <a:t>État1 (A3,f,0)</a:t>
            </a:r>
          </a:p>
          <a:p>
            <a:r>
              <a:rPr lang="fr-FR" sz="2400" dirty="0" smtClean="0"/>
              <a:t>Etat 2 (A2,f,0)</a:t>
            </a:r>
          </a:p>
          <a:p>
            <a:r>
              <a:rPr lang="fr-FR" sz="2400" dirty="0" smtClean="0"/>
              <a:t>Etat 3 (A2,f,</a:t>
            </a:r>
            <a:r>
              <a:rPr lang="el-GR" sz="2400" dirty="0" smtClean="0"/>
              <a:t>π</a:t>
            </a:r>
            <a:r>
              <a:rPr lang="fr-FR" sz="2400" dirty="0" smtClean="0"/>
              <a:t>)</a:t>
            </a:r>
          </a:p>
          <a:p>
            <a:r>
              <a:rPr lang="fr-FR" sz="2400" dirty="0" smtClean="0"/>
              <a:t>Etat 4(A4,f,</a:t>
            </a:r>
            <a:r>
              <a:rPr lang="el-GR" sz="2400" dirty="0" smtClean="0"/>
              <a:t>π</a:t>
            </a:r>
            <a:r>
              <a:rPr lang="fr-FR" sz="2400" dirty="0" smtClean="0"/>
              <a:t>)</a:t>
            </a:r>
          </a:p>
          <a:p>
            <a:endParaRPr lang="fr-FR" sz="2400" dirty="0"/>
          </a:p>
          <a:p>
            <a:r>
              <a:rPr lang="fr-FR" sz="2400" dirty="0" smtClean="0"/>
              <a:t>Mais avec 4 amplitudes, 1 fréquence et 2 phases (0, </a:t>
            </a:r>
            <a:r>
              <a:rPr lang="el-GR" sz="2400" dirty="0" smtClean="0"/>
              <a:t>π</a:t>
            </a:r>
            <a:r>
              <a:rPr lang="fr-FR" sz="2400" dirty="0" smtClean="0"/>
              <a:t>) on peut avoir : 4*1*2 =8 états différents ------------------------V=8 ----------------------n=3</a:t>
            </a:r>
          </a:p>
          <a:p>
            <a:endParaRPr lang="fr-FR" sz="2400" dirty="0"/>
          </a:p>
          <a:p>
            <a:r>
              <a:rPr lang="fr-FR" sz="2400" dirty="0" smtClean="0"/>
              <a:t>2) Le procédé de modulation : dans ce graphe on fait varier l’amplitude et la phase, la fréquence ne change pas.</a:t>
            </a:r>
            <a:endParaRPr lang="fr-FR" sz="2400" dirty="0"/>
          </a:p>
        </p:txBody>
      </p:sp>
    </p:spTree>
    <p:extLst>
      <p:ext uri="{BB962C8B-B14F-4D97-AF65-F5344CB8AC3E}">
        <p14:creationId xmlns:p14="http://schemas.microsoft.com/office/powerpoint/2010/main" val="14242067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Série 1- exercice 3</a:t>
            </a:r>
            <a:endParaRPr lang="fr-FR" dirty="0"/>
          </a:p>
        </p:txBody>
      </p:sp>
      <p:sp>
        <p:nvSpPr>
          <p:cNvPr id="8" name="Titre 1"/>
          <p:cNvSpPr txBox="1">
            <a:spLocks/>
          </p:cNvSpPr>
          <p:nvPr/>
        </p:nvSpPr>
        <p:spPr>
          <a:xfrm>
            <a:off x="483198" y="1538344"/>
            <a:ext cx="10515600" cy="49377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dirty="0" smtClean="0"/>
              <a:t>3) Le débit ? D= n R</a:t>
            </a:r>
          </a:p>
          <a:p>
            <a:endParaRPr lang="fr-FR" sz="2400" dirty="0"/>
          </a:p>
          <a:p>
            <a:r>
              <a:rPr lang="fr-FR" sz="2400" dirty="0" smtClean="0"/>
              <a:t>On connait le n=3 et d’</a:t>
            </a:r>
            <a:r>
              <a:rPr lang="fr-FR" sz="2400" dirty="0" err="1" smtClean="0"/>
              <a:t>apres</a:t>
            </a:r>
            <a:r>
              <a:rPr lang="fr-FR" sz="2400" dirty="0" smtClean="0"/>
              <a:t> le graphe </a:t>
            </a:r>
            <a:r>
              <a:rPr lang="el-GR" sz="2400" dirty="0" smtClean="0"/>
              <a:t>Δ</a:t>
            </a:r>
            <a:r>
              <a:rPr lang="fr-FR" sz="2400" dirty="0" smtClean="0"/>
              <a:t> =1ms----------------R= 1/0,001 =1000 bauds</a:t>
            </a:r>
          </a:p>
          <a:p>
            <a:endParaRPr lang="fr-FR" sz="2400" dirty="0"/>
          </a:p>
          <a:p>
            <a:r>
              <a:rPr lang="fr-FR" sz="2400" dirty="0" smtClean="0"/>
              <a:t>D= 3 .1000 = 3000 bps</a:t>
            </a:r>
          </a:p>
          <a:p>
            <a:endParaRPr lang="fr-FR" sz="2400" dirty="0" smtClean="0"/>
          </a:p>
          <a:p>
            <a:r>
              <a:rPr lang="fr-FR" sz="2400" dirty="0" smtClean="0"/>
              <a:t>4) D = C ?</a:t>
            </a:r>
          </a:p>
          <a:p>
            <a:r>
              <a:rPr lang="fr-FR" sz="2400" dirty="0" smtClean="0"/>
              <a:t>D= n R,</a:t>
            </a:r>
          </a:p>
          <a:p>
            <a:endParaRPr lang="fr-FR" sz="2400" dirty="0" smtClean="0"/>
          </a:p>
          <a:p>
            <a:r>
              <a:rPr lang="fr-FR" sz="2400" dirty="0" smtClean="0"/>
              <a:t> on va jouer sur le n. Au lieu d’envoyer 3 bits par </a:t>
            </a:r>
            <a:r>
              <a:rPr lang="el-GR" sz="2400" dirty="0" smtClean="0"/>
              <a:t>Δ</a:t>
            </a:r>
            <a:r>
              <a:rPr lang="fr-FR" sz="2400" dirty="0" smtClean="0"/>
              <a:t>, on envoi 4</a:t>
            </a:r>
          </a:p>
          <a:p>
            <a:r>
              <a:rPr lang="fr-FR" sz="2400" dirty="0" smtClean="0"/>
              <a:t>n=4---------------------------V=16 états : 4amplitudes*1 fréquence*4 phases (0, </a:t>
            </a:r>
            <a:r>
              <a:rPr lang="el-GR" sz="2400" dirty="0" smtClean="0"/>
              <a:t>π</a:t>
            </a:r>
            <a:r>
              <a:rPr lang="fr-FR" sz="2400" dirty="0" smtClean="0"/>
              <a:t>, </a:t>
            </a:r>
            <a:r>
              <a:rPr lang="el-GR" sz="2400" dirty="0" smtClean="0"/>
              <a:t>π</a:t>
            </a:r>
            <a:r>
              <a:rPr lang="fr-FR" sz="2400" dirty="0" smtClean="0"/>
              <a:t>/2, 3</a:t>
            </a:r>
            <a:r>
              <a:rPr lang="el-GR" sz="2400" dirty="0" smtClean="0"/>
              <a:t>π</a:t>
            </a:r>
            <a:r>
              <a:rPr lang="fr-FR" sz="2400" dirty="0" smtClean="0"/>
              <a:t>/2)</a:t>
            </a:r>
          </a:p>
          <a:p>
            <a:endParaRPr lang="fr-FR" sz="2400" dirty="0"/>
          </a:p>
          <a:p>
            <a:r>
              <a:rPr lang="fr-FR" sz="2400" dirty="0" smtClean="0"/>
              <a:t>0110               1000                        1101</a:t>
            </a:r>
            <a:endParaRPr lang="fr-FR" sz="2400" dirty="0"/>
          </a:p>
          <a:p>
            <a:endParaRPr lang="fr-FR" sz="2400" dirty="0" smtClean="0"/>
          </a:p>
          <a:p>
            <a:endParaRPr lang="fr-FR" sz="2400" dirty="0"/>
          </a:p>
          <a:p>
            <a:endParaRPr lang="fr-FR" sz="2400" dirty="0"/>
          </a:p>
        </p:txBody>
      </p:sp>
    </p:spTree>
    <p:extLst>
      <p:ext uri="{BB962C8B-B14F-4D97-AF65-F5344CB8AC3E}">
        <p14:creationId xmlns:p14="http://schemas.microsoft.com/office/powerpoint/2010/main" val="207466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27335</TotalTime>
  <Words>1600</Words>
  <Application>Microsoft Office PowerPoint</Application>
  <PresentationFormat>Grand écran</PresentationFormat>
  <Paragraphs>313</Paragraphs>
  <Slides>41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41</vt:i4>
      </vt:variant>
    </vt:vector>
  </HeadingPairs>
  <TitlesOfParts>
    <vt:vector size="48" baseType="lpstr">
      <vt:lpstr>Arial</vt:lpstr>
      <vt:lpstr>Calibri</vt:lpstr>
      <vt:lpstr>Calibri Light</vt:lpstr>
      <vt:lpstr>Symbol</vt:lpstr>
      <vt:lpstr>Times New Roman</vt:lpstr>
      <vt:lpstr>Wingdings</vt:lpstr>
      <vt:lpstr>Thème Office</vt:lpstr>
      <vt:lpstr>CHPITRE 1(Suite)</vt:lpstr>
      <vt:lpstr>Série 1- exercice 2</vt:lpstr>
      <vt:lpstr>Présentation PowerPoint</vt:lpstr>
      <vt:lpstr>Exercice2</vt:lpstr>
      <vt:lpstr>Exercice2</vt:lpstr>
      <vt:lpstr>Exercice2</vt:lpstr>
      <vt:lpstr>Série 1- exercice 3</vt:lpstr>
      <vt:lpstr>Série 1- exercice 3</vt:lpstr>
      <vt:lpstr>Série 1- exercice 3</vt:lpstr>
      <vt:lpstr>Série 1- exercice 3 Codage</vt:lpstr>
      <vt:lpstr>5. Le MULTIPLEXAGE</vt:lpstr>
      <vt:lpstr>5. Le MULTIPLEXAGE</vt:lpstr>
      <vt:lpstr>5.1 Le Multiplexage Fréquentiel</vt:lpstr>
      <vt:lpstr>5.1 Le Multiplexage Fréquentiel</vt:lpstr>
      <vt:lpstr>5.1 Le Multiplexage Fréquentiel (exemple 2) </vt:lpstr>
      <vt:lpstr>5.2 Le Multiplexage Temporel </vt:lpstr>
      <vt:lpstr>5.2 Le Multiplexage Temporel </vt:lpstr>
      <vt:lpstr>5.2 Le Multiplexage Temporel </vt:lpstr>
      <vt:lpstr>5.2.1 Le Multiplexage Temporel Synchrone</vt:lpstr>
      <vt:lpstr>5.2.1 Le Multiplexage Temporel Asynchrone</vt:lpstr>
      <vt:lpstr>5.3 Concentration et diffusion</vt:lpstr>
      <vt:lpstr>Série 1- exercice 4</vt:lpstr>
      <vt:lpstr>Série 1- exercice 4</vt:lpstr>
      <vt:lpstr>Série 1- exercice 4</vt:lpstr>
      <vt:lpstr>Série 1- exercice 4</vt:lpstr>
      <vt:lpstr>Présentation PowerPoint</vt:lpstr>
      <vt:lpstr>Série 1- exercice 5</vt:lpstr>
      <vt:lpstr>Présentation PowerPoint</vt:lpstr>
      <vt:lpstr>Série 1- exercice 5</vt:lpstr>
      <vt:lpstr>Série 1- exercice 5</vt:lpstr>
      <vt:lpstr>Série 1- exercice 5</vt:lpstr>
      <vt:lpstr>Série 1- exercice 5</vt:lpstr>
      <vt:lpstr>Série 1- exercice 6</vt:lpstr>
      <vt:lpstr>Série 1- exercice 6</vt:lpstr>
      <vt:lpstr>Série 1- exercice 6</vt:lpstr>
      <vt:lpstr>Série 1- exercice 6</vt:lpstr>
      <vt:lpstr>Présentation PowerPoint</vt:lpstr>
      <vt:lpstr>Série 1- exercice 6</vt:lpstr>
      <vt:lpstr>Série 1- exercice 6</vt:lpstr>
      <vt:lpstr>Série 1- exercice 6</vt:lpstr>
      <vt:lpstr>Série 1- exercice 6</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CHPITRE 1(couche 1 - OSI : Physique)</dc:title>
  <dc:creator>user</dc:creator>
  <cp:lastModifiedBy>user</cp:lastModifiedBy>
  <cp:revision>166</cp:revision>
  <dcterms:created xsi:type="dcterms:W3CDTF">2020-12-24T17:35:22Z</dcterms:created>
  <dcterms:modified xsi:type="dcterms:W3CDTF">2021-11-30T12:27:13Z</dcterms:modified>
</cp:coreProperties>
</file>