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59"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90" r:id="rId23"/>
    <p:sldId id="291" r:id="rId24"/>
    <p:sldId id="292" r:id="rId25"/>
    <p:sldId id="293" r:id="rId26"/>
    <p:sldId id="294" r:id="rId27"/>
    <p:sldId id="270" r:id="rId28"/>
    <p:sldId id="295" r:id="rId29"/>
    <p:sldId id="271"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7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FC44CDB-9A21-4E88-8BDB-B447A25B5913}" type="datetimeFigureOut">
              <a:rPr lang="fr-FR" smtClean="0"/>
              <a:t>11/11/2021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511838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FC44CDB-9A21-4E88-8BDB-B447A25B5913}" type="datetimeFigureOut">
              <a:rPr lang="fr-FR" smtClean="0"/>
              <a:t>11/11/2021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71680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FC44CDB-9A21-4E88-8BDB-B447A25B5913}" type="datetimeFigureOut">
              <a:rPr lang="fr-FR" smtClean="0"/>
              <a:t>11/11/2021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103639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FC44CDB-9A21-4E88-8BDB-B447A25B5913}" type="datetimeFigureOut">
              <a:rPr lang="fr-FR" smtClean="0"/>
              <a:t>11/11/2021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320038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FC44CDB-9A21-4E88-8BDB-B447A25B5913}" type="datetimeFigureOut">
              <a:rPr lang="fr-FR" smtClean="0"/>
              <a:t>11/11/2021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135750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FC44CDB-9A21-4E88-8BDB-B447A25B5913}" type="datetimeFigureOut">
              <a:rPr lang="fr-FR" smtClean="0"/>
              <a:t>11/11/2021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427409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FC44CDB-9A21-4E88-8BDB-B447A25B5913}" type="datetimeFigureOut">
              <a:rPr lang="fr-FR" smtClean="0"/>
              <a:t>11/11/2021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11038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FC44CDB-9A21-4E88-8BDB-B447A25B5913}" type="datetimeFigureOut">
              <a:rPr lang="fr-FR" smtClean="0"/>
              <a:t>11/11/2021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223464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FC44CDB-9A21-4E88-8BDB-B447A25B5913}" type="datetimeFigureOut">
              <a:rPr lang="fr-FR" smtClean="0"/>
              <a:t>11/11/2021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340650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FC44CDB-9A21-4E88-8BDB-B447A25B5913}" type="datetimeFigureOut">
              <a:rPr lang="fr-FR" smtClean="0"/>
              <a:t>11/11/2021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158266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FC44CDB-9A21-4E88-8BDB-B447A25B5913}" type="datetimeFigureOut">
              <a:rPr lang="fr-FR" smtClean="0"/>
              <a:t>11/11/2021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270126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44CDB-9A21-4E88-8BDB-B447A25B5913}" type="datetimeFigureOut">
              <a:rPr lang="fr-FR" smtClean="0"/>
              <a:t>11/11/2021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0B12A-D4BF-4DA7-96FD-FB44697C51A8}" type="slidenum">
              <a:rPr lang="fr-FR" smtClean="0"/>
              <a:t>‹N°›</a:t>
            </a:fld>
            <a:endParaRPr lang="fr-FR"/>
          </a:p>
        </p:txBody>
      </p:sp>
    </p:spTree>
    <p:extLst>
      <p:ext uri="{BB962C8B-B14F-4D97-AF65-F5344CB8AC3E}">
        <p14:creationId xmlns:p14="http://schemas.microsoft.com/office/powerpoint/2010/main" val="3781999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https://image.slidesharecdn.com/01-transmission-de-donnees-120820070003-phpapp01/95/rseaux-de-transmission-des-donnes-14-728.jpg?cb=1345723508" TargetMode="External"/><Relationship Id="rId5" Type="http://schemas.openxmlformats.org/officeDocument/2006/relationships/image" Target="../media/image3.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CHPITRE 1</a:t>
            </a:r>
            <a:r>
              <a:rPr lang="fr-FR" sz="1600" b="1" dirty="0" smtClean="0"/>
              <a:t>(Suite)</a:t>
            </a:r>
            <a:endParaRPr lang="fr-FR" b="1" dirty="0"/>
          </a:p>
        </p:txBody>
      </p:sp>
      <p:sp>
        <p:nvSpPr>
          <p:cNvPr id="3" name="Sous-titre 2"/>
          <p:cNvSpPr>
            <a:spLocks noGrp="1"/>
          </p:cNvSpPr>
          <p:nvPr>
            <p:ph type="subTitle" idx="1"/>
          </p:nvPr>
        </p:nvSpPr>
        <p:spPr/>
        <p:txBody>
          <a:bodyPr/>
          <a:lstStyle/>
          <a:p>
            <a:r>
              <a:rPr lang="fr-FR" dirty="0"/>
              <a:t>Transmission de données</a:t>
            </a:r>
          </a:p>
        </p:txBody>
      </p:sp>
    </p:spTree>
    <p:extLst>
      <p:ext uri="{BB962C8B-B14F-4D97-AF65-F5344CB8AC3E}">
        <p14:creationId xmlns:p14="http://schemas.microsoft.com/office/powerpoint/2010/main" val="789809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6.2 Transmission numérique</a:t>
            </a:r>
            <a:endParaRPr lang="fr-FR" dirty="0"/>
          </a:p>
        </p:txBody>
      </p:sp>
      <p:sp>
        <p:nvSpPr>
          <p:cNvPr id="3" name="Espace réservé du contenu 2"/>
          <p:cNvSpPr>
            <a:spLocks noGrp="1"/>
          </p:cNvSpPr>
          <p:nvPr>
            <p:ph idx="1"/>
          </p:nvPr>
        </p:nvSpPr>
        <p:spPr>
          <a:xfrm>
            <a:off x="402030" y="1147893"/>
            <a:ext cx="10515600" cy="3574714"/>
          </a:xfrm>
        </p:spPr>
        <p:txBody>
          <a:bodyPr>
            <a:normAutofit/>
          </a:bodyPr>
          <a:lstStyle/>
          <a:p>
            <a:pPr lvl="0"/>
            <a:r>
              <a:rPr lang="fr-FR" b="1" dirty="0"/>
              <a:t>Codage tout ou rien (unipolaire) :</a:t>
            </a:r>
            <a:r>
              <a:rPr lang="fr-FR" dirty="0"/>
              <a:t> c'est le plus simple, un courant nul code le 0 et un courant positif indique le 1. </a:t>
            </a:r>
            <a:endParaRPr lang="fr-FR" dirty="0" smtClean="0"/>
          </a:p>
          <a:p>
            <a:pPr lvl="0"/>
            <a:r>
              <a:rPr lang="fr-FR" dirty="0" smtClean="0"/>
              <a:t>Ses </a:t>
            </a:r>
            <a:r>
              <a:rPr lang="fr-FR" dirty="0"/>
              <a:t>inconvénients</a:t>
            </a:r>
            <a:r>
              <a:rPr lang="fr-FR" b="1" dirty="0"/>
              <a:t> </a:t>
            </a:r>
            <a:r>
              <a:rPr lang="fr-FR" dirty="0"/>
              <a:t>sont</a:t>
            </a:r>
            <a:r>
              <a:rPr lang="fr-FR" b="1" dirty="0"/>
              <a:t> </a:t>
            </a:r>
            <a:r>
              <a:rPr lang="fr-FR" dirty="0"/>
              <a:t>: </a:t>
            </a:r>
            <a:endParaRPr lang="fr-FR" dirty="0" smtClean="0"/>
          </a:p>
          <a:p>
            <a:pPr marL="0" lvl="0" indent="0">
              <a:buNone/>
            </a:pPr>
            <a:endParaRPr lang="fr-FR" dirty="0" smtClean="0"/>
          </a:p>
          <a:p>
            <a:pPr lvl="1"/>
            <a:r>
              <a:rPr lang="fr-FR" dirty="0" smtClean="0"/>
              <a:t>consommation </a:t>
            </a:r>
            <a:r>
              <a:rPr lang="fr-FR" dirty="0"/>
              <a:t>d’électricité importante dans le cas où on émet  une série de 1, </a:t>
            </a:r>
            <a:endParaRPr lang="fr-FR" dirty="0" smtClean="0"/>
          </a:p>
          <a:p>
            <a:pPr lvl="1"/>
            <a:r>
              <a:rPr lang="fr-FR" dirty="0" smtClean="0"/>
              <a:t>problème </a:t>
            </a:r>
            <a:r>
              <a:rPr lang="fr-FR" dirty="0"/>
              <a:t>de détection du signal, </a:t>
            </a:r>
            <a:endParaRPr lang="fr-FR" dirty="0" smtClean="0"/>
          </a:p>
          <a:p>
            <a:pPr lvl="1"/>
            <a:r>
              <a:rPr lang="fr-FR" dirty="0" smtClean="0"/>
              <a:t>problème </a:t>
            </a:r>
            <a:r>
              <a:rPr lang="fr-FR" dirty="0"/>
              <a:t>de </a:t>
            </a:r>
            <a:r>
              <a:rPr lang="fr-FR" dirty="0" smtClean="0"/>
              <a:t>synchronisation </a:t>
            </a:r>
            <a:r>
              <a:rPr lang="fr-FR" dirty="0"/>
              <a:t>lors d’une longue série de 1 ou de 0.</a:t>
            </a:r>
          </a:p>
          <a:p>
            <a:pPr marL="0" indent="0">
              <a:buNone/>
            </a:pPr>
            <a:endParaRPr lang="fr-FR" dirty="0"/>
          </a:p>
        </p:txBody>
      </p:sp>
      <p:pic>
        <p:nvPicPr>
          <p:cNvPr id="7" name="Image 6" descr="Alternate Mark Inversion — Wikipédia"/>
          <p:cNvPicPr/>
          <p:nvPr/>
        </p:nvPicPr>
        <p:blipFill rotWithShape="1">
          <a:blip r:embed="rId2">
            <a:extLst>
              <a:ext uri="{28A0092B-C50C-407E-A947-70E740481C1C}">
                <a14:useLocalDpi xmlns:a14="http://schemas.microsoft.com/office/drawing/2010/main" val="0"/>
              </a:ext>
            </a:extLst>
          </a:blip>
          <a:srcRect b="25974"/>
          <a:stretch/>
        </p:blipFill>
        <p:spPr bwMode="auto">
          <a:xfrm>
            <a:off x="2936259" y="4722607"/>
            <a:ext cx="5760085" cy="16700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44459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6.2 Transmission numérique</a:t>
            </a:r>
            <a:endParaRPr lang="fr-FR" dirty="0"/>
          </a:p>
        </p:txBody>
      </p:sp>
      <p:sp>
        <p:nvSpPr>
          <p:cNvPr id="3" name="Espace réservé du contenu 2"/>
          <p:cNvSpPr>
            <a:spLocks noGrp="1"/>
          </p:cNvSpPr>
          <p:nvPr>
            <p:ph idx="1"/>
          </p:nvPr>
        </p:nvSpPr>
        <p:spPr>
          <a:xfrm>
            <a:off x="402030" y="1147893"/>
            <a:ext cx="10515600" cy="1971825"/>
          </a:xfrm>
        </p:spPr>
        <p:txBody>
          <a:bodyPr>
            <a:normAutofit/>
          </a:bodyPr>
          <a:lstStyle/>
          <a:p>
            <a:pPr lvl="0"/>
            <a:r>
              <a:rPr lang="fr-FR" b="1" dirty="0"/>
              <a:t>Code bipolaire :</a:t>
            </a:r>
            <a:r>
              <a:rPr lang="fr-FR" dirty="0"/>
              <a:t> c'est aussi un code tout ou rien dans lequel le 0 est représenté par un courant nul, mais le 1 est représenté par un courant alternativement positif ou négatif pour éviter de maintenir des courants continus.</a:t>
            </a:r>
          </a:p>
          <a:p>
            <a:pPr marL="0" indent="0">
              <a:buNone/>
            </a:pPr>
            <a:endParaRPr lang="fr-FR" dirty="0"/>
          </a:p>
        </p:txBody>
      </p:sp>
      <p:sp>
        <p:nvSpPr>
          <p:cNvPr id="4" name="AutoShape 2" descr="Codage en lig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8" name="Image 7" descr="Alternate Mark Inversion — Wikipédia"/>
          <p:cNvPicPr/>
          <p:nvPr/>
        </p:nvPicPr>
        <p:blipFill rotWithShape="1">
          <a:blip r:embed="rId2">
            <a:extLst>
              <a:ext uri="{28A0092B-C50C-407E-A947-70E740481C1C}">
                <a14:useLocalDpi xmlns:a14="http://schemas.microsoft.com/office/drawing/2010/main" val="0"/>
              </a:ext>
            </a:extLst>
          </a:blip>
          <a:srcRect l="13229" t="59046" b="-1"/>
          <a:stretch/>
        </p:blipFill>
        <p:spPr bwMode="auto">
          <a:xfrm>
            <a:off x="2284524" y="3119718"/>
            <a:ext cx="7870695" cy="18280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69103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6.2 Transmission numérique</a:t>
            </a:r>
            <a:endParaRPr lang="fr-FR" dirty="0"/>
          </a:p>
        </p:txBody>
      </p:sp>
      <p:sp>
        <p:nvSpPr>
          <p:cNvPr id="3" name="Espace réservé du contenu 2"/>
          <p:cNvSpPr>
            <a:spLocks noGrp="1"/>
          </p:cNvSpPr>
          <p:nvPr>
            <p:ph idx="1"/>
          </p:nvPr>
        </p:nvSpPr>
        <p:spPr>
          <a:xfrm>
            <a:off x="460375" y="1387737"/>
            <a:ext cx="10515600" cy="2377440"/>
          </a:xfrm>
        </p:spPr>
        <p:txBody>
          <a:bodyPr>
            <a:normAutofit fontScale="77500" lnSpcReduction="20000"/>
          </a:bodyPr>
          <a:lstStyle/>
          <a:p>
            <a:pPr lvl="0"/>
            <a:r>
              <a:rPr lang="fr-FR" b="1" dirty="0"/>
              <a:t>Codage NRZ (No Return to </a:t>
            </a:r>
            <a:r>
              <a:rPr lang="fr-FR" b="1" dirty="0" err="1"/>
              <a:t>Zero</a:t>
            </a:r>
            <a:r>
              <a:rPr lang="fr-FR" b="1" dirty="0"/>
              <a:t>) : </a:t>
            </a:r>
            <a:endParaRPr lang="fr-FR" b="1" dirty="0" smtClean="0"/>
          </a:p>
          <a:p>
            <a:pPr lvl="0"/>
            <a:r>
              <a:rPr lang="fr-FR" dirty="0" smtClean="0"/>
              <a:t>Le </a:t>
            </a:r>
            <a:r>
              <a:rPr lang="fr-FR" dirty="0"/>
              <a:t>codage NRZ </a:t>
            </a:r>
            <a:r>
              <a:rPr lang="fr-FR" dirty="0" smtClean="0"/>
              <a:t>(</a:t>
            </a:r>
            <a:r>
              <a:rPr lang="fr-FR" i="1" dirty="0" smtClean="0"/>
              <a:t>No </a:t>
            </a:r>
            <a:r>
              <a:rPr lang="fr-FR" i="1" dirty="0"/>
              <a:t>R</a:t>
            </a:r>
            <a:r>
              <a:rPr lang="fr-FR" i="1" dirty="0" smtClean="0"/>
              <a:t>eturn </a:t>
            </a:r>
            <a:r>
              <a:rPr lang="fr-FR" i="1" dirty="0"/>
              <a:t>to </a:t>
            </a:r>
            <a:r>
              <a:rPr lang="fr-FR" i="1" dirty="0" err="1"/>
              <a:t>Z</a:t>
            </a:r>
            <a:r>
              <a:rPr lang="fr-FR" i="1" dirty="0" err="1" smtClean="0"/>
              <a:t>ero</a:t>
            </a:r>
            <a:r>
              <a:rPr lang="fr-FR" dirty="0"/>
              <a:t>) </a:t>
            </a:r>
            <a:r>
              <a:rPr lang="fr-FR" dirty="0" smtClean="0"/>
              <a:t> </a:t>
            </a:r>
            <a:r>
              <a:rPr lang="fr-FR" dirty="0"/>
              <a:t>consiste à coder un 1 avec un signal +V et un 0 par un signal –V. De cette façon, la composante continue du signal est nulle (s’il y a globalement autant de 1 que de 0), ce qui donne une consommation moins importante. Comme le signal n’est jamais nul, cela permet au récepteur de détecter ou non l’absence du signal. </a:t>
            </a:r>
            <a:endParaRPr lang="fr-FR" dirty="0" smtClean="0"/>
          </a:p>
          <a:p>
            <a:pPr lvl="0"/>
            <a:r>
              <a:rPr lang="fr-FR" dirty="0" smtClean="0"/>
              <a:t>Son </a:t>
            </a:r>
            <a:r>
              <a:rPr lang="fr-FR" dirty="0"/>
              <a:t>défaut est que le signal continu gène la synchronisation entre émetteur et récepteur. </a:t>
            </a:r>
          </a:p>
          <a:p>
            <a:pPr marL="0" indent="0">
              <a:buNone/>
            </a:pPr>
            <a:endParaRPr lang="fr-FR" dirty="0"/>
          </a:p>
        </p:txBody>
      </p:sp>
      <p:sp>
        <p:nvSpPr>
          <p:cNvPr id="4" name="AutoShape 2" descr="Codage en lig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Image 5" descr="fig44"/>
          <p:cNvPicPr/>
          <p:nvPr/>
        </p:nvPicPr>
        <p:blipFill rotWithShape="1">
          <a:blip r:embed="rId2">
            <a:extLst>
              <a:ext uri="{28A0092B-C50C-407E-A947-70E740481C1C}">
                <a14:useLocalDpi xmlns:a14="http://schemas.microsoft.com/office/drawing/2010/main" val="0"/>
              </a:ext>
            </a:extLst>
          </a:blip>
          <a:srcRect t="1" b="48957"/>
          <a:stretch/>
        </p:blipFill>
        <p:spPr bwMode="auto">
          <a:xfrm>
            <a:off x="1184517" y="3496235"/>
            <a:ext cx="9067315" cy="24957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69376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6.2 Transmission numérique</a:t>
            </a:r>
            <a:endParaRPr lang="fr-FR" dirty="0"/>
          </a:p>
        </p:txBody>
      </p:sp>
      <p:sp>
        <p:nvSpPr>
          <p:cNvPr id="4" name="AutoShape 2" descr="Codage en lig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contenu 8"/>
          <p:cNvSpPr>
            <a:spLocks noGrp="1"/>
          </p:cNvSpPr>
          <p:nvPr>
            <p:ph idx="1"/>
          </p:nvPr>
        </p:nvSpPr>
        <p:spPr>
          <a:xfrm>
            <a:off x="838200" y="1825625"/>
            <a:ext cx="10515600" cy="1584549"/>
          </a:xfrm>
        </p:spPr>
        <p:txBody>
          <a:bodyPr/>
          <a:lstStyle/>
          <a:p>
            <a:r>
              <a:rPr lang="fr-FR" b="1" dirty="0"/>
              <a:t>Codage RZ (Return to </a:t>
            </a:r>
            <a:r>
              <a:rPr lang="fr-FR" b="1" dirty="0" err="1"/>
              <a:t>Zero</a:t>
            </a:r>
            <a:r>
              <a:rPr lang="fr-FR" b="1" dirty="0"/>
              <a:t>) :</a:t>
            </a:r>
            <a:r>
              <a:rPr lang="fr-FR" dirty="0"/>
              <a:t> Le 0 est codé par un courant nul et le 1 par un courant positif qui est annulé au milieu de l'intervalle de temps prévu pour la transmission d'un </a:t>
            </a:r>
            <a:r>
              <a:rPr lang="fr-FR" dirty="0" smtClean="0"/>
              <a:t>bit.</a:t>
            </a:r>
            <a:endParaRPr lang="fr-FR" dirty="0"/>
          </a:p>
        </p:txBody>
      </p:sp>
      <p:pic>
        <p:nvPicPr>
          <p:cNvPr id="12" name="Image 11"/>
          <p:cNvPicPr/>
          <p:nvPr/>
        </p:nvPicPr>
        <p:blipFill rotWithShape="1">
          <a:blip r:embed="rId2">
            <a:extLst>
              <a:ext uri="{28A0092B-C50C-407E-A947-70E740481C1C}">
                <a14:useLocalDpi xmlns:a14="http://schemas.microsoft.com/office/drawing/2010/main" val="0"/>
              </a:ext>
            </a:extLst>
          </a:blip>
          <a:srcRect l="-1196" t="48728" r="1196" b="35812"/>
          <a:stretch/>
        </p:blipFill>
        <p:spPr bwMode="auto">
          <a:xfrm>
            <a:off x="2560320" y="4296971"/>
            <a:ext cx="6369760" cy="1372310"/>
          </a:xfrm>
          <a:prstGeom prst="rect">
            <a:avLst/>
          </a:prstGeom>
          <a:noFill/>
          <a:ln>
            <a:noFill/>
          </a:ln>
          <a:extLst>
            <a:ext uri="{53640926-AAD7-44D8-BBD7-CCE9431645EC}">
              <a14:shadowObscured xmlns:a14="http://schemas.microsoft.com/office/drawing/2010/main"/>
            </a:ext>
          </a:extLst>
        </p:spPr>
      </p:pic>
      <p:sp>
        <p:nvSpPr>
          <p:cNvPr id="10" name="ZoneTexte 9"/>
          <p:cNvSpPr txBox="1"/>
          <p:nvPr/>
        </p:nvSpPr>
        <p:spPr>
          <a:xfrm>
            <a:off x="3022905" y="3745827"/>
            <a:ext cx="5561703" cy="369332"/>
          </a:xfrm>
          <a:prstGeom prst="rect">
            <a:avLst/>
          </a:prstGeom>
          <a:noFill/>
        </p:spPr>
        <p:txBody>
          <a:bodyPr wrap="square" rtlCol="0">
            <a:spAutoFit/>
          </a:bodyPr>
          <a:lstStyle/>
          <a:p>
            <a:r>
              <a:rPr lang="fr-FR" dirty="0" smtClean="0"/>
              <a:t>0      1        1     0       0      1       0</a:t>
            </a:r>
            <a:endParaRPr lang="fr-FR" dirty="0"/>
          </a:p>
        </p:txBody>
      </p:sp>
    </p:spTree>
    <p:extLst>
      <p:ext uri="{BB962C8B-B14F-4D97-AF65-F5344CB8AC3E}">
        <p14:creationId xmlns:p14="http://schemas.microsoft.com/office/powerpoint/2010/main" val="1484285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6.2 Transmission numérique</a:t>
            </a:r>
            <a:endParaRPr lang="fr-FR" dirty="0"/>
          </a:p>
        </p:txBody>
      </p:sp>
      <p:sp>
        <p:nvSpPr>
          <p:cNvPr id="4" name="AutoShape 2" descr="Codage en lig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contenu 8"/>
          <p:cNvSpPr>
            <a:spLocks noGrp="1"/>
          </p:cNvSpPr>
          <p:nvPr>
            <p:ph idx="1"/>
          </p:nvPr>
        </p:nvSpPr>
        <p:spPr>
          <a:xfrm>
            <a:off x="838200" y="1366221"/>
            <a:ext cx="10515600" cy="2043953"/>
          </a:xfrm>
        </p:spPr>
        <p:txBody>
          <a:bodyPr>
            <a:normAutofit fontScale="62500" lnSpcReduction="20000"/>
          </a:bodyPr>
          <a:lstStyle/>
          <a:p>
            <a:r>
              <a:rPr lang="fr-FR" b="1" dirty="0"/>
              <a:t>Codage </a:t>
            </a:r>
            <a:r>
              <a:rPr lang="fr-FR" b="1" dirty="0" smtClean="0"/>
              <a:t>Manchester </a:t>
            </a:r>
            <a:r>
              <a:rPr lang="fr-FR" b="1" dirty="0"/>
              <a:t>:</a:t>
            </a:r>
            <a:r>
              <a:rPr lang="fr-FR" dirty="0"/>
              <a:t> Pour transmettre un 1, il s’agira par exemple de considérer un front </a:t>
            </a:r>
            <a:r>
              <a:rPr lang="fr-FR" dirty="0" smtClean="0"/>
              <a:t>descendant </a:t>
            </a:r>
            <a:r>
              <a:rPr lang="fr-FR" dirty="0"/>
              <a:t>et pour un 0 considérer un front </a:t>
            </a:r>
            <a:r>
              <a:rPr lang="fr-FR" dirty="0" smtClean="0"/>
              <a:t>montant.</a:t>
            </a:r>
          </a:p>
          <a:p>
            <a:r>
              <a:rPr lang="fr-FR" dirty="0"/>
              <a:t>La synchronisation des échanges entre émetteur et récepteur est toujours assurée, </a:t>
            </a:r>
            <a:endParaRPr lang="fr-FR" dirty="0" smtClean="0"/>
          </a:p>
          <a:p>
            <a:r>
              <a:rPr lang="fr-FR" dirty="0" smtClean="0"/>
              <a:t>La </a:t>
            </a:r>
            <a:r>
              <a:rPr lang="fr-FR" dirty="0"/>
              <a:t>présence de parasites peut endommager le signal et le rendre incompréhensible par le récepteur, </a:t>
            </a:r>
            <a:endParaRPr lang="fr-FR" dirty="0" smtClean="0"/>
          </a:p>
          <a:p>
            <a:r>
              <a:rPr lang="fr-FR" dirty="0" smtClean="0"/>
              <a:t>le </a:t>
            </a:r>
            <a:r>
              <a:rPr lang="fr-FR" dirty="0"/>
              <a:t>codage Manchester présente un inconvénient : il nécessite un débit sur le canal de transmission deux fois plus élevé que le codage binaire. Pour 10 Mbit/s transmis, on a besoin d’une fréquence à 10 Mhz.</a:t>
            </a:r>
          </a:p>
        </p:txBody>
      </p:sp>
      <p:pic>
        <p:nvPicPr>
          <p:cNvPr id="8" name="Image 7" descr="Codage Manchester — Wikipédia"/>
          <p:cNvPicPr/>
          <p:nvPr/>
        </p:nvPicPr>
        <p:blipFill>
          <a:blip r:embed="rId2">
            <a:extLst>
              <a:ext uri="{28A0092B-C50C-407E-A947-70E740481C1C}">
                <a14:useLocalDpi xmlns:a14="http://schemas.microsoft.com/office/drawing/2010/main" val="0"/>
              </a:ext>
            </a:extLst>
          </a:blip>
          <a:srcRect/>
          <a:stretch>
            <a:fillRect/>
          </a:stretch>
        </p:blipFill>
        <p:spPr bwMode="auto">
          <a:xfrm>
            <a:off x="3536913" y="3872342"/>
            <a:ext cx="3676650" cy="1974850"/>
          </a:xfrm>
          <a:prstGeom prst="rect">
            <a:avLst/>
          </a:prstGeom>
          <a:noFill/>
          <a:ln>
            <a:noFill/>
          </a:ln>
        </p:spPr>
      </p:pic>
      <p:sp>
        <p:nvSpPr>
          <p:cNvPr id="3" name="ZoneTexte 2"/>
          <p:cNvSpPr txBox="1"/>
          <p:nvPr/>
        </p:nvSpPr>
        <p:spPr>
          <a:xfrm>
            <a:off x="460375" y="4185138"/>
            <a:ext cx="2962763" cy="1477328"/>
          </a:xfrm>
          <a:prstGeom prst="rect">
            <a:avLst/>
          </a:prstGeom>
          <a:noFill/>
        </p:spPr>
        <p:txBody>
          <a:bodyPr wrap="square" rtlCol="0">
            <a:spAutoFit/>
          </a:bodyPr>
          <a:lstStyle/>
          <a:p>
            <a:r>
              <a:rPr lang="fr-FR" dirty="0" smtClean="0"/>
              <a:t>Delta = delta (unipolaire)/2</a:t>
            </a:r>
          </a:p>
          <a:p>
            <a:r>
              <a:rPr lang="fr-FR" dirty="0" smtClean="0"/>
              <a:t>R = 1/delta</a:t>
            </a:r>
          </a:p>
          <a:p>
            <a:r>
              <a:rPr lang="fr-FR" dirty="0" smtClean="0"/>
              <a:t>R = 2 * 1/delta (unipolaire)</a:t>
            </a:r>
          </a:p>
          <a:p>
            <a:r>
              <a:rPr lang="fr-FR" dirty="0" smtClean="0"/>
              <a:t>D  = n R= n 2 * 1/ delta (unipolaire)</a:t>
            </a:r>
            <a:endParaRPr lang="fr-FR" dirty="0"/>
          </a:p>
        </p:txBody>
      </p:sp>
    </p:spTree>
    <p:extLst>
      <p:ext uri="{BB962C8B-B14F-4D97-AF65-F5344CB8AC3E}">
        <p14:creationId xmlns:p14="http://schemas.microsoft.com/office/powerpoint/2010/main" val="2129960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7.  Les support  de Transmission (TP)</a:t>
            </a:r>
            <a:endParaRPr lang="fr-FR" dirty="0"/>
          </a:p>
        </p:txBody>
      </p:sp>
      <p:sp>
        <p:nvSpPr>
          <p:cNvPr id="4" name="AutoShape 2" descr="Codage en lig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contenu 8"/>
          <p:cNvSpPr>
            <a:spLocks noGrp="1"/>
          </p:cNvSpPr>
          <p:nvPr>
            <p:ph idx="1"/>
          </p:nvPr>
        </p:nvSpPr>
        <p:spPr>
          <a:xfrm>
            <a:off x="838200" y="1366221"/>
            <a:ext cx="10515600" cy="2043953"/>
          </a:xfrm>
        </p:spPr>
        <p:txBody>
          <a:bodyPr>
            <a:normAutofit/>
          </a:bodyPr>
          <a:lstStyle/>
          <a:p>
            <a:r>
              <a:rPr lang="fr-FR" b="1" dirty="0" smtClean="0"/>
              <a:t>Le câble coaxial</a:t>
            </a:r>
          </a:p>
          <a:p>
            <a:r>
              <a:rPr lang="fr-FR" b="1" dirty="0" smtClean="0"/>
              <a:t>La paire torsadée</a:t>
            </a:r>
          </a:p>
          <a:p>
            <a:r>
              <a:rPr lang="fr-FR" b="1" dirty="0" smtClean="0"/>
              <a:t>La fibre optique</a:t>
            </a:r>
            <a:endParaRPr lang="fr-FR" dirty="0"/>
          </a:p>
        </p:txBody>
      </p:sp>
    </p:spTree>
    <p:extLst>
      <p:ext uri="{BB962C8B-B14F-4D97-AF65-F5344CB8AC3E}">
        <p14:creationId xmlns:p14="http://schemas.microsoft.com/office/powerpoint/2010/main" val="3142435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8. Les </a:t>
            </a:r>
            <a:r>
              <a:rPr lang="fr-FR" b="1" dirty="0"/>
              <a:t>modes de Transmission de données</a:t>
            </a:r>
            <a:endParaRPr lang="fr-FR" dirty="0"/>
          </a:p>
        </p:txBody>
      </p:sp>
      <p:sp>
        <p:nvSpPr>
          <p:cNvPr id="4" name="AutoShape 2" descr="Codage en lig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contenu 8"/>
          <p:cNvSpPr>
            <a:spLocks noGrp="1"/>
          </p:cNvSpPr>
          <p:nvPr>
            <p:ph idx="1"/>
          </p:nvPr>
        </p:nvSpPr>
        <p:spPr>
          <a:xfrm>
            <a:off x="838200" y="1366221"/>
            <a:ext cx="10515600" cy="4679577"/>
          </a:xfrm>
        </p:spPr>
        <p:txBody>
          <a:bodyPr>
            <a:normAutofit/>
          </a:bodyPr>
          <a:lstStyle/>
          <a:p>
            <a:pPr marL="0" indent="0">
              <a:buNone/>
            </a:pPr>
            <a:endParaRPr lang="fr-FR" dirty="0"/>
          </a:p>
          <a:p>
            <a:r>
              <a:rPr lang="fr-FR" dirty="0"/>
              <a:t>La transmission de données entre deux machines peut s’effectuer de différentes manières. Elle est caractérisée par </a:t>
            </a:r>
            <a:r>
              <a:rPr lang="fr-FR" dirty="0" smtClean="0"/>
              <a:t>:</a:t>
            </a:r>
          </a:p>
          <a:p>
            <a:pPr marL="0" indent="0">
              <a:buNone/>
            </a:pPr>
            <a:endParaRPr lang="fr-FR" dirty="0"/>
          </a:p>
          <a:p>
            <a:pPr lvl="1"/>
            <a:r>
              <a:rPr lang="fr-FR" dirty="0" smtClean="0"/>
              <a:t>1. Le </a:t>
            </a:r>
            <a:r>
              <a:rPr lang="fr-FR" dirty="0"/>
              <a:t>sens des échanges.</a:t>
            </a:r>
          </a:p>
          <a:p>
            <a:pPr lvl="1"/>
            <a:r>
              <a:rPr lang="fr-FR" dirty="0" smtClean="0"/>
              <a:t>2.Le </a:t>
            </a:r>
            <a:r>
              <a:rPr lang="fr-FR" dirty="0"/>
              <a:t>mode de transmission : il s’agit du nombre de bit envoyés simultanément.</a:t>
            </a:r>
          </a:p>
          <a:p>
            <a:pPr lvl="1"/>
            <a:r>
              <a:rPr lang="fr-FR" dirty="0" smtClean="0"/>
              <a:t>3.La </a:t>
            </a:r>
            <a:r>
              <a:rPr lang="fr-FR" dirty="0"/>
              <a:t>synchronisation entre émetteur et récepteur.</a:t>
            </a:r>
          </a:p>
          <a:p>
            <a:endParaRPr lang="fr-FR" dirty="0"/>
          </a:p>
        </p:txBody>
      </p:sp>
    </p:spTree>
    <p:extLst>
      <p:ext uri="{BB962C8B-B14F-4D97-AF65-F5344CB8AC3E}">
        <p14:creationId xmlns:p14="http://schemas.microsoft.com/office/powerpoint/2010/main" val="4123489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8. Les </a:t>
            </a:r>
            <a:r>
              <a:rPr lang="fr-FR" b="1" dirty="0"/>
              <a:t>modes de Transmission de </a:t>
            </a:r>
            <a:r>
              <a:rPr lang="fr-FR" b="1" dirty="0" smtClean="0"/>
              <a:t>données</a:t>
            </a:r>
            <a:br>
              <a:rPr lang="fr-FR" b="1" dirty="0" smtClean="0"/>
            </a:br>
            <a:r>
              <a:rPr lang="fr-FR" b="1" dirty="0" smtClean="0"/>
              <a:t>8.1 sens des échanges</a:t>
            </a:r>
            <a:endParaRPr lang="fr-FR" dirty="0"/>
          </a:p>
        </p:txBody>
      </p:sp>
      <p:sp>
        <p:nvSpPr>
          <p:cNvPr id="4" name="AutoShape 2" descr="Codage en lig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contenu 8"/>
          <p:cNvSpPr>
            <a:spLocks noGrp="1"/>
          </p:cNvSpPr>
          <p:nvPr>
            <p:ph idx="1"/>
          </p:nvPr>
        </p:nvSpPr>
        <p:spPr>
          <a:xfrm>
            <a:off x="838200" y="1366222"/>
            <a:ext cx="10515600" cy="2506532"/>
          </a:xfrm>
        </p:spPr>
        <p:txBody>
          <a:bodyPr>
            <a:normAutofit lnSpcReduction="10000"/>
          </a:bodyPr>
          <a:lstStyle/>
          <a:p>
            <a:pPr marL="0" indent="0">
              <a:buNone/>
            </a:pPr>
            <a:endParaRPr lang="fr-FR" dirty="0"/>
          </a:p>
          <a:p>
            <a:pPr algn="just"/>
            <a:r>
              <a:rPr lang="fr-FR" b="1" dirty="0"/>
              <a:t>(a) Liaison Simplex : </a:t>
            </a:r>
            <a:r>
              <a:rPr lang="fr-FR" dirty="0" smtClean="0"/>
              <a:t>les </a:t>
            </a:r>
            <a:r>
              <a:rPr lang="fr-FR" dirty="0"/>
              <a:t>données circulent dans </a:t>
            </a:r>
            <a:r>
              <a:rPr lang="fr-FR" dirty="0">
                <a:solidFill>
                  <a:srgbClr val="FF0000"/>
                </a:solidFill>
              </a:rPr>
              <a:t>un seul sens</a:t>
            </a:r>
            <a:r>
              <a:rPr lang="fr-FR" dirty="0"/>
              <a:t>, c’est à dire de l’émetteur vers le récepteur, Ce mode est très utile lorsque les données n’ont pas besoin de circuler dans les deux sens (par exemple de votre ordinateur vers l’imprimante ou de la souris vers l’ordinateur, radio, TV, …).</a:t>
            </a:r>
          </a:p>
          <a:p>
            <a:endParaRPr lang="fr-FR" dirty="0"/>
          </a:p>
        </p:txBody>
      </p:sp>
      <p:pic>
        <p:nvPicPr>
          <p:cNvPr id="13314" name="Picture 2"/>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5557296" y="3400970"/>
            <a:ext cx="3575946" cy="303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164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dage en lig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contenu 8"/>
          <p:cNvSpPr>
            <a:spLocks noGrp="1"/>
          </p:cNvSpPr>
          <p:nvPr>
            <p:ph idx="1"/>
          </p:nvPr>
        </p:nvSpPr>
        <p:spPr>
          <a:xfrm>
            <a:off x="741381" y="1369838"/>
            <a:ext cx="10515600" cy="3697013"/>
          </a:xfrm>
        </p:spPr>
        <p:txBody>
          <a:bodyPr>
            <a:normAutofit/>
          </a:bodyPr>
          <a:lstStyle/>
          <a:p>
            <a:pPr marL="0" indent="0">
              <a:buNone/>
            </a:pPr>
            <a:endParaRPr lang="fr-FR" dirty="0"/>
          </a:p>
          <a:p>
            <a:pPr algn="just"/>
            <a:r>
              <a:rPr lang="fr-FR" b="1" dirty="0"/>
              <a:t>(b) Liaison Half duplex : </a:t>
            </a:r>
            <a:r>
              <a:rPr lang="fr-FR" dirty="0"/>
              <a:t>caractérise une liaison dans laquelle les données circulent dans un sens ou l’autre, mais pas les deux simultanément. Ainsi, avec ce genre de liaison, chaque extrémité de la liaison émet à son tour. Ce type de liaison permet d’avoir une liaison bidirectionnelle utilisant la capacité totale de la ligne</a:t>
            </a:r>
            <a:r>
              <a:rPr lang="fr-FR" dirty="0" smtClean="0"/>
              <a:t>.</a:t>
            </a:r>
          </a:p>
          <a:p>
            <a:pPr marL="0" indent="0" algn="just">
              <a:buNone/>
            </a:pPr>
            <a:r>
              <a:rPr lang="fr-FR" dirty="0" smtClean="0"/>
              <a:t>	Exemple: </a:t>
            </a:r>
          </a:p>
          <a:p>
            <a:pPr marL="0" indent="0" algn="just">
              <a:buNone/>
            </a:pPr>
            <a:r>
              <a:rPr lang="fr-FR" dirty="0" smtClean="0"/>
              <a:t>		Le talkie-walkie</a:t>
            </a:r>
            <a:endParaRPr lang="fr-FR" dirty="0"/>
          </a:p>
          <a:p>
            <a:endParaRPr lang="fr-FR" dirty="0"/>
          </a:p>
        </p:txBody>
      </p:sp>
      <p:pic>
        <p:nvPicPr>
          <p:cNvPr id="14339" name="Picture 3"/>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352235" y="3756237"/>
            <a:ext cx="3179501" cy="26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txBox="1">
            <a:spLocks/>
          </p:cNvSpPr>
          <p:nvPr/>
        </p:nvSpPr>
        <p:spPr>
          <a:xfrm>
            <a:off x="864608" y="3365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smtClean="0"/>
              <a:t>8. Les modes de Transmission de données</a:t>
            </a:r>
            <a:br>
              <a:rPr lang="fr-FR" b="1" smtClean="0"/>
            </a:br>
            <a:r>
              <a:rPr lang="fr-FR" b="1" smtClean="0"/>
              <a:t>8.1 sens des échanges</a:t>
            </a:r>
            <a:endParaRPr lang="fr-FR" dirty="0"/>
          </a:p>
        </p:txBody>
      </p:sp>
    </p:spTree>
    <p:extLst>
      <p:ext uri="{BB962C8B-B14F-4D97-AF65-F5344CB8AC3E}">
        <p14:creationId xmlns:p14="http://schemas.microsoft.com/office/powerpoint/2010/main" val="2175764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dage en lig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contenu 8"/>
          <p:cNvSpPr>
            <a:spLocks noGrp="1"/>
          </p:cNvSpPr>
          <p:nvPr>
            <p:ph idx="1"/>
          </p:nvPr>
        </p:nvSpPr>
        <p:spPr>
          <a:xfrm>
            <a:off x="838200" y="1366221"/>
            <a:ext cx="10515600" cy="2936837"/>
          </a:xfrm>
        </p:spPr>
        <p:txBody>
          <a:bodyPr>
            <a:normAutofit fontScale="92500" lnSpcReduction="10000"/>
          </a:bodyPr>
          <a:lstStyle/>
          <a:p>
            <a:pPr marL="0" indent="0">
              <a:buNone/>
            </a:pPr>
            <a:endParaRPr lang="fr-FR" dirty="0"/>
          </a:p>
          <a:p>
            <a:pPr algn="just"/>
            <a:r>
              <a:rPr lang="fr-FR" b="1" dirty="0"/>
              <a:t>(c) Liaison Full duplex : </a:t>
            </a:r>
            <a:r>
              <a:rPr lang="fr-FR" dirty="0"/>
              <a:t>caractérise une liaison dans laquelle les données circulent de façon bidirectionnelle et simultanément. Ainsi, chaque extrémité</a:t>
            </a:r>
            <a:r>
              <a:rPr lang="fr-FR" b="1" dirty="0"/>
              <a:t> </a:t>
            </a:r>
            <a:r>
              <a:rPr lang="fr-FR" dirty="0"/>
              <a:t>de la ligne peut émettre et recevoir en même temps, ce qui signifie que la bande passante est divisée par deux pour chaque sens d’émission des données si un même support est utilisé pour les transmissions.  </a:t>
            </a:r>
            <a:endParaRPr lang="fr-FR" dirty="0" smtClean="0"/>
          </a:p>
          <a:p>
            <a:pPr algn="just"/>
            <a:r>
              <a:rPr lang="fr-FR" dirty="0" smtClean="0"/>
              <a:t>Exemple: le téléphone</a:t>
            </a:r>
            <a:endParaRPr lang="fr-FR" dirty="0"/>
          </a:p>
          <a:p>
            <a:endParaRPr lang="fr-FR" dirty="0"/>
          </a:p>
        </p:txBody>
      </p:sp>
      <p:pic>
        <p:nvPicPr>
          <p:cNvPr id="6" name="Picture 2"/>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6113517" y="3749976"/>
            <a:ext cx="3159574" cy="264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1"/>
          <p:cNvSpPr>
            <a:spLocks noGrp="1"/>
          </p:cNvSpPr>
          <p:nvPr>
            <p:ph type="title"/>
          </p:nvPr>
        </p:nvSpPr>
        <p:spPr>
          <a:xfrm>
            <a:off x="402030" y="164409"/>
            <a:ext cx="10515600" cy="1325563"/>
          </a:xfrm>
        </p:spPr>
        <p:txBody>
          <a:bodyPr>
            <a:normAutofit/>
          </a:bodyPr>
          <a:lstStyle/>
          <a:p>
            <a:r>
              <a:rPr lang="fr-FR" b="1" dirty="0" smtClean="0"/>
              <a:t>8. Les </a:t>
            </a:r>
            <a:r>
              <a:rPr lang="fr-FR" b="1" dirty="0"/>
              <a:t>modes de Transmission de </a:t>
            </a:r>
            <a:r>
              <a:rPr lang="fr-FR" b="1" dirty="0" smtClean="0"/>
              <a:t>données</a:t>
            </a:r>
            <a:br>
              <a:rPr lang="fr-FR" b="1" dirty="0" smtClean="0"/>
            </a:br>
            <a:r>
              <a:rPr lang="fr-FR" b="1" dirty="0" smtClean="0"/>
              <a:t>8.1 sens des échanges</a:t>
            </a:r>
            <a:endParaRPr lang="fr-FR" dirty="0"/>
          </a:p>
        </p:txBody>
      </p:sp>
    </p:spTree>
    <p:extLst>
      <p:ext uri="{BB962C8B-B14F-4D97-AF65-F5344CB8AC3E}">
        <p14:creationId xmlns:p14="http://schemas.microsoft.com/office/powerpoint/2010/main" val="512180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6</a:t>
            </a:r>
            <a:r>
              <a:rPr lang="fr-FR" dirty="0" smtClean="0"/>
              <a:t>. Types de  transmission</a:t>
            </a:r>
            <a:endParaRPr lang="fr-FR" dirty="0"/>
          </a:p>
        </p:txBody>
      </p:sp>
      <p:sp>
        <p:nvSpPr>
          <p:cNvPr id="8" name="Titre 1"/>
          <p:cNvSpPr txBox="1">
            <a:spLocks/>
          </p:cNvSpPr>
          <p:nvPr/>
        </p:nvSpPr>
        <p:spPr>
          <a:xfrm>
            <a:off x="838200" y="1537481"/>
            <a:ext cx="10515600" cy="28839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indent="-228600">
              <a:spcBef>
                <a:spcPts val="1000"/>
              </a:spcBef>
              <a:buFont typeface="Arial" panose="020B0604020202020204" pitchFamily="34" charset="0"/>
              <a:buChar char="•"/>
            </a:pPr>
            <a:r>
              <a:rPr lang="fr-FR" sz="2800" dirty="0">
                <a:latin typeface="+mn-lt"/>
                <a:ea typeface="+mn-ea"/>
                <a:cs typeface="+mn-cs"/>
              </a:rPr>
              <a:t>Lorsque des données sont transmises, elles peuvent se trouver sous deux formes : analogique ou numérique. D’où les deux types de transmission analogique et numérique.</a:t>
            </a:r>
          </a:p>
          <a:p>
            <a:endParaRPr lang="fr-FR" sz="2400" dirty="0"/>
          </a:p>
        </p:txBody>
      </p:sp>
    </p:spTree>
    <p:extLst>
      <p:ext uri="{BB962C8B-B14F-4D97-AF65-F5344CB8AC3E}">
        <p14:creationId xmlns:p14="http://schemas.microsoft.com/office/powerpoint/2010/main" val="1040284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dage en lig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contenu 8"/>
          <p:cNvSpPr>
            <a:spLocks noGrp="1"/>
          </p:cNvSpPr>
          <p:nvPr>
            <p:ph idx="1"/>
          </p:nvPr>
        </p:nvSpPr>
        <p:spPr>
          <a:xfrm>
            <a:off x="838200" y="1366221"/>
            <a:ext cx="10515600" cy="2936837"/>
          </a:xfrm>
        </p:spPr>
        <p:txBody>
          <a:bodyPr>
            <a:normAutofit fontScale="92500" lnSpcReduction="10000"/>
          </a:bodyPr>
          <a:lstStyle/>
          <a:p>
            <a:pPr marL="0" indent="0">
              <a:buNone/>
            </a:pPr>
            <a:endParaRPr lang="fr-FR" dirty="0"/>
          </a:p>
          <a:p>
            <a:pPr algn="just"/>
            <a:r>
              <a:rPr lang="fr-FR" dirty="0"/>
              <a:t>Le mode de transmission désigne le nombre d'unités élémentaires d'informations (bits) pouvant être simultanément transmises par le canal de communication. En effet, un processeur (donc l'ordinateur en général) ne traite jamais (dans le cas des processeurs récents) un seul bit à la fois ; il permet généralement d'en traiter plusieurs (la plupart du temps 8, soit un octet), c'est la raison pour laquelle la liaison de base sur un ordinateur est une liaison parallèle. </a:t>
            </a:r>
          </a:p>
          <a:p>
            <a:pPr algn="just"/>
            <a:endParaRPr lang="fr-FR" dirty="0"/>
          </a:p>
        </p:txBody>
      </p:sp>
      <p:sp>
        <p:nvSpPr>
          <p:cNvPr id="8" name="Titre 1"/>
          <p:cNvSpPr>
            <a:spLocks noGrp="1"/>
          </p:cNvSpPr>
          <p:nvPr>
            <p:ph type="title"/>
          </p:nvPr>
        </p:nvSpPr>
        <p:spPr>
          <a:xfrm>
            <a:off x="402030" y="164409"/>
            <a:ext cx="10515600" cy="1325563"/>
          </a:xfrm>
        </p:spPr>
        <p:txBody>
          <a:bodyPr>
            <a:normAutofit/>
          </a:bodyPr>
          <a:lstStyle/>
          <a:p>
            <a:r>
              <a:rPr lang="fr-FR" b="1" dirty="0" smtClean="0"/>
              <a:t>8. Les </a:t>
            </a:r>
            <a:r>
              <a:rPr lang="fr-FR" b="1" dirty="0"/>
              <a:t>modes de Transmission de </a:t>
            </a:r>
            <a:r>
              <a:rPr lang="fr-FR" b="1" dirty="0" smtClean="0"/>
              <a:t>données</a:t>
            </a:r>
            <a:br>
              <a:rPr lang="fr-FR" b="1" dirty="0" smtClean="0"/>
            </a:br>
            <a:r>
              <a:rPr lang="fr-FR" b="1" dirty="0" smtClean="0"/>
              <a:t>8.2 le mode de transmission</a:t>
            </a:r>
            <a:endParaRPr lang="fr-FR" dirty="0"/>
          </a:p>
        </p:txBody>
      </p:sp>
    </p:spTree>
    <p:extLst>
      <p:ext uri="{BB962C8B-B14F-4D97-AF65-F5344CB8AC3E}">
        <p14:creationId xmlns:p14="http://schemas.microsoft.com/office/powerpoint/2010/main" val="286659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dage en lig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contenu 8"/>
          <p:cNvSpPr>
            <a:spLocks noGrp="1"/>
          </p:cNvSpPr>
          <p:nvPr>
            <p:ph idx="1"/>
          </p:nvPr>
        </p:nvSpPr>
        <p:spPr>
          <a:xfrm>
            <a:off x="838200" y="1366221"/>
            <a:ext cx="10515600" cy="3603812"/>
          </a:xfrm>
        </p:spPr>
        <p:txBody>
          <a:bodyPr>
            <a:normAutofit fontScale="85000" lnSpcReduction="10000"/>
          </a:bodyPr>
          <a:lstStyle/>
          <a:p>
            <a:pPr marL="0" indent="0">
              <a:buNone/>
            </a:pPr>
            <a:endParaRPr lang="fr-FR" dirty="0"/>
          </a:p>
          <a:p>
            <a:r>
              <a:rPr lang="fr-FR" b="1" dirty="0"/>
              <a:t>(a) Liaison parallèle </a:t>
            </a:r>
            <a:r>
              <a:rPr lang="fr-FR" dirty="0"/>
              <a:t>: On désigne par liaison </a:t>
            </a:r>
            <a:r>
              <a:rPr lang="fr-FR" b="1" dirty="0"/>
              <a:t>parallèle</a:t>
            </a:r>
            <a:r>
              <a:rPr lang="fr-FR" dirty="0"/>
              <a:t> la transmission simultanée de </a:t>
            </a:r>
            <a:r>
              <a:rPr lang="fr-FR" i="1" dirty="0"/>
              <a:t>N</a:t>
            </a:r>
            <a:r>
              <a:rPr lang="fr-FR" dirty="0"/>
              <a:t> bits. Ces bits sont envoyés simultanément sur </a:t>
            </a:r>
            <a:r>
              <a:rPr lang="fr-FR" i="1" dirty="0"/>
              <a:t>N</a:t>
            </a:r>
            <a:r>
              <a:rPr lang="fr-FR" dirty="0"/>
              <a:t> voies différentes (la liaison parallèle nécessite généralement 10 fils).  </a:t>
            </a:r>
          </a:p>
          <a:p>
            <a:r>
              <a:rPr lang="fr-FR" dirty="0"/>
              <a:t>Ces voies peuvent être: </a:t>
            </a:r>
          </a:p>
          <a:p>
            <a:pPr lvl="0"/>
            <a:r>
              <a:rPr lang="fr-FR" i="1" dirty="0"/>
              <a:t>N</a:t>
            </a:r>
            <a:r>
              <a:rPr lang="fr-FR" dirty="0"/>
              <a:t> lignes physiques: auquel cas chaque bit est envoyé sur une ligne physique (c'est la raison pour laquelle les câbles parallèles sont composés de plusieurs fils en nappe) </a:t>
            </a:r>
          </a:p>
          <a:p>
            <a:pPr lvl="0"/>
            <a:r>
              <a:rPr lang="fr-FR" dirty="0"/>
              <a:t>une ligne physique divisée en plusieurs sous-canaux par division de la bande passante. Ainsi, chaque bit est transmis sur une fréquence différente.</a:t>
            </a:r>
          </a:p>
          <a:p>
            <a:pPr marL="0" indent="0" algn="just">
              <a:buNone/>
            </a:pPr>
            <a:endParaRPr lang="fr-FR" dirty="0"/>
          </a:p>
        </p:txBody>
      </p:sp>
      <p:sp>
        <p:nvSpPr>
          <p:cNvPr id="8" name="Titre 1"/>
          <p:cNvSpPr>
            <a:spLocks noGrp="1"/>
          </p:cNvSpPr>
          <p:nvPr>
            <p:ph type="title"/>
          </p:nvPr>
        </p:nvSpPr>
        <p:spPr>
          <a:xfrm>
            <a:off x="402030" y="164409"/>
            <a:ext cx="10515600" cy="1325563"/>
          </a:xfrm>
        </p:spPr>
        <p:txBody>
          <a:bodyPr>
            <a:normAutofit/>
          </a:bodyPr>
          <a:lstStyle/>
          <a:p>
            <a:r>
              <a:rPr lang="fr-FR" b="1" dirty="0" smtClean="0"/>
              <a:t>8. Les </a:t>
            </a:r>
            <a:r>
              <a:rPr lang="fr-FR" b="1" dirty="0"/>
              <a:t>modes de Transmission de </a:t>
            </a:r>
            <a:r>
              <a:rPr lang="fr-FR" b="1" dirty="0" smtClean="0"/>
              <a:t>données</a:t>
            </a:r>
            <a:br>
              <a:rPr lang="fr-FR" b="1" dirty="0" smtClean="0"/>
            </a:br>
            <a:r>
              <a:rPr lang="fr-FR" b="1" dirty="0" smtClean="0"/>
              <a:t>8.2 le mode de transmission</a:t>
            </a:r>
            <a:endParaRPr lang="fr-FR" dirty="0"/>
          </a:p>
        </p:txBody>
      </p:sp>
      <p:pic>
        <p:nvPicPr>
          <p:cNvPr id="15362" name="Picture 2"/>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4612080" y="4970033"/>
            <a:ext cx="3359336" cy="187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559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dage en lig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contenu 8"/>
          <p:cNvSpPr>
            <a:spLocks noGrp="1"/>
          </p:cNvSpPr>
          <p:nvPr>
            <p:ph idx="1"/>
          </p:nvPr>
        </p:nvSpPr>
        <p:spPr>
          <a:xfrm>
            <a:off x="838200" y="1366221"/>
            <a:ext cx="10515600" cy="2538805"/>
          </a:xfrm>
        </p:spPr>
        <p:txBody>
          <a:bodyPr>
            <a:normAutofit fontScale="92500"/>
          </a:bodyPr>
          <a:lstStyle/>
          <a:p>
            <a:pPr marL="0" indent="0">
              <a:buNone/>
            </a:pPr>
            <a:endParaRPr lang="fr-FR" dirty="0"/>
          </a:p>
          <a:p>
            <a:pPr algn="just"/>
            <a:r>
              <a:rPr lang="fr-FR" b="1" dirty="0"/>
              <a:t> (b) Liaison série :</a:t>
            </a:r>
            <a:r>
              <a:rPr lang="fr-FR" dirty="0"/>
              <a:t> Dans une liaison en série, les données sont envoyées bit par bit sur la voie de transmission. Toutefois, étant donné que la plupart des processeurs traitent les informations de façon parallèle, il s'agit de transformer des données arrivant de façon parallèle en données en série au niveau de l'émetteur, et inversement au niveau du récepteur. </a:t>
            </a:r>
          </a:p>
          <a:p>
            <a:pPr marL="0" indent="0" algn="just">
              <a:buNone/>
            </a:pPr>
            <a:endParaRPr lang="fr-FR" dirty="0"/>
          </a:p>
        </p:txBody>
      </p:sp>
      <p:sp>
        <p:nvSpPr>
          <p:cNvPr id="8" name="Titre 1"/>
          <p:cNvSpPr>
            <a:spLocks noGrp="1"/>
          </p:cNvSpPr>
          <p:nvPr>
            <p:ph type="title"/>
          </p:nvPr>
        </p:nvSpPr>
        <p:spPr>
          <a:xfrm>
            <a:off x="402030" y="164409"/>
            <a:ext cx="10515600" cy="1325563"/>
          </a:xfrm>
        </p:spPr>
        <p:txBody>
          <a:bodyPr>
            <a:normAutofit/>
          </a:bodyPr>
          <a:lstStyle/>
          <a:p>
            <a:r>
              <a:rPr lang="fr-FR" b="1" dirty="0" smtClean="0"/>
              <a:t>8. Les </a:t>
            </a:r>
            <a:r>
              <a:rPr lang="fr-FR" b="1" dirty="0"/>
              <a:t>modes de Transmission de </a:t>
            </a:r>
            <a:r>
              <a:rPr lang="fr-FR" b="1" dirty="0" smtClean="0"/>
              <a:t>données</a:t>
            </a:r>
            <a:br>
              <a:rPr lang="fr-FR" b="1" dirty="0" smtClean="0"/>
            </a:br>
            <a:r>
              <a:rPr lang="fr-FR" b="1" dirty="0" smtClean="0"/>
              <a:t>8.2 le mode de transmission</a:t>
            </a:r>
            <a:endParaRPr lang="fr-FR" dirty="0"/>
          </a:p>
        </p:txBody>
      </p:sp>
      <p:pic>
        <p:nvPicPr>
          <p:cNvPr id="16386" name="Picture 2"/>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4412055" y="3994262"/>
            <a:ext cx="2495550"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6313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dage en lig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contenu 8"/>
          <p:cNvSpPr>
            <a:spLocks noGrp="1"/>
          </p:cNvSpPr>
          <p:nvPr>
            <p:ph idx="1"/>
          </p:nvPr>
        </p:nvSpPr>
        <p:spPr>
          <a:xfrm>
            <a:off x="838200" y="1366222"/>
            <a:ext cx="10515600" cy="1602890"/>
          </a:xfrm>
        </p:spPr>
        <p:txBody>
          <a:bodyPr>
            <a:normAutofit/>
          </a:bodyPr>
          <a:lstStyle/>
          <a:p>
            <a:pPr marL="0" indent="0">
              <a:buNone/>
            </a:pPr>
            <a:endParaRPr lang="fr-FR" dirty="0"/>
          </a:p>
          <a:p>
            <a:pPr lvl="0"/>
            <a:r>
              <a:rPr lang="fr-FR" b="1" dirty="0"/>
              <a:t>La transformation </a:t>
            </a:r>
            <a:r>
              <a:rPr lang="fr-FR" b="1" dirty="0" smtClean="0"/>
              <a:t>parallèle/série</a:t>
            </a:r>
            <a:r>
              <a:rPr lang="fr-FR" dirty="0" smtClean="0"/>
              <a:t>  et </a:t>
            </a:r>
            <a:r>
              <a:rPr lang="fr-FR" b="1" dirty="0" smtClean="0"/>
              <a:t>série/parallèle</a:t>
            </a:r>
            <a:r>
              <a:rPr lang="fr-FR" dirty="0" smtClean="0"/>
              <a:t> se </a:t>
            </a:r>
            <a:r>
              <a:rPr lang="fr-FR" dirty="0"/>
              <a:t>fait grâce à un registre de décalage. </a:t>
            </a:r>
          </a:p>
        </p:txBody>
      </p:sp>
      <p:sp>
        <p:nvSpPr>
          <p:cNvPr id="8" name="Titre 1"/>
          <p:cNvSpPr>
            <a:spLocks noGrp="1"/>
          </p:cNvSpPr>
          <p:nvPr>
            <p:ph type="title"/>
          </p:nvPr>
        </p:nvSpPr>
        <p:spPr>
          <a:xfrm>
            <a:off x="402030" y="164409"/>
            <a:ext cx="10515600" cy="1325563"/>
          </a:xfrm>
        </p:spPr>
        <p:txBody>
          <a:bodyPr>
            <a:normAutofit/>
          </a:bodyPr>
          <a:lstStyle/>
          <a:p>
            <a:r>
              <a:rPr lang="fr-FR" b="1" dirty="0" smtClean="0"/>
              <a:t>8. Les </a:t>
            </a:r>
            <a:r>
              <a:rPr lang="fr-FR" b="1" dirty="0"/>
              <a:t>modes de Transmission de </a:t>
            </a:r>
            <a:r>
              <a:rPr lang="fr-FR" b="1" dirty="0" smtClean="0"/>
              <a:t>données</a:t>
            </a:r>
            <a:br>
              <a:rPr lang="fr-FR" b="1" dirty="0" smtClean="0"/>
            </a:br>
            <a:r>
              <a:rPr lang="fr-FR" b="1" dirty="0" smtClean="0"/>
              <a:t>8.2 le mode de transmission</a:t>
            </a:r>
            <a:endParaRPr lang="fr-FR" dirty="0"/>
          </a:p>
        </p:txBody>
      </p:sp>
      <p:pic>
        <p:nvPicPr>
          <p:cNvPr id="17410" name="Picture 2"/>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130804" y="3865102"/>
            <a:ext cx="4366354" cy="1725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3"/>
          <p:cNvPicPr>
            <a:picLocks noChangeAspect="1" noChangeArrowheads="1"/>
          </p:cNvPicPr>
          <p:nvPr/>
        </p:nvPicPr>
        <p:blipFill>
          <a:blip r:embed="rId3">
            <a:lum contrast="-12000"/>
            <a:extLst>
              <a:ext uri="{28A0092B-C50C-407E-A947-70E740481C1C}">
                <a14:useLocalDpi xmlns:a14="http://schemas.microsoft.com/office/drawing/2010/main" val="0"/>
              </a:ext>
            </a:extLst>
          </a:blip>
          <a:srcRect/>
          <a:stretch>
            <a:fillRect/>
          </a:stretch>
        </p:blipFill>
        <p:spPr bwMode="auto">
          <a:xfrm>
            <a:off x="5497158" y="3865102"/>
            <a:ext cx="4388244" cy="1725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9904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dage en lig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contenu 8"/>
          <p:cNvSpPr>
            <a:spLocks noGrp="1"/>
          </p:cNvSpPr>
          <p:nvPr>
            <p:ph idx="1"/>
          </p:nvPr>
        </p:nvSpPr>
        <p:spPr>
          <a:xfrm>
            <a:off x="838200" y="1366221"/>
            <a:ext cx="10515600" cy="5077610"/>
          </a:xfrm>
        </p:spPr>
        <p:txBody>
          <a:bodyPr>
            <a:normAutofit/>
          </a:bodyPr>
          <a:lstStyle/>
          <a:p>
            <a:pPr marL="0" indent="0">
              <a:buNone/>
            </a:pPr>
            <a:endParaRPr lang="fr-FR" dirty="0"/>
          </a:p>
          <a:p>
            <a:pPr algn="just"/>
            <a:r>
              <a:rPr lang="fr-FR" dirty="0"/>
              <a:t>La fonction de synchronisation sur une voie de communication a pour but d’assurer un prélèvement de l’information par le récepteur aux instants où le signal est significatif.</a:t>
            </a:r>
          </a:p>
          <a:p>
            <a:pPr algn="just"/>
            <a:r>
              <a:rPr lang="fr-FR" dirty="0"/>
              <a:t>Le récepteur doit être synchronisé pour que le début et la fin des instants de prélèvements de l’info correspondent aux changements d’état : c’est la </a:t>
            </a:r>
            <a:r>
              <a:rPr lang="fr-FR" b="1" dirty="0"/>
              <a:t>synchronisation bit</a:t>
            </a:r>
            <a:r>
              <a:rPr lang="fr-FR" dirty="0"/>
              <a:t>. Dès que le récepteur reçoit bien les bits d’information, il doit encore reconnaître le début et la fin de chaque caractère : c’est la</a:t>
            </a:r>
            <a:r>
              <a:rPr lang="fr-FR" b="1" dirty="0"/>
              <a:t> synchronisation-caractère</a:t>
            </a:r>
            <a:r>
              <a:rPr lang="fr-FR" dirty="0"/>
              <a:t>.</a:t>
            </a:r>
          </a:p>
          <a:p>
            <a:r>
              <a:rPr lang="fr-FR" dirty="0"/>
              <a:t> On distingue alors deux types de transmission : la transmission asynchrone et la transmission synchrone.</a:t>
            </a:r>
          </a:p>
          <a:p>
            <a:endParaRPr lang="fr-FR" dirty="0"/>
          </a:p>
        </p:txBody>
      </p:sp>
      <p:sp>
        <p:nvSpPr>
          <p:cNvPr id="8" name="Titre 1"/>
          <p:cNvSpPr>
            <a:spLocks noGrp="1"/>
          </p:cNvSpPr>
          <p:nvPr>
            <p:ph type="title"/>
          </p:nvPr>
        </p:nvSpPr>
        <p:spPr>
          <a:xfrm>
            <a:off x="402030" y="164409"/>
            <a:ext cx="10515600" cy="1325563"/>
          </a:xfrm>
        </p:spPr>
        <p:txBody>
          <a:bodyPr>
            <a:normAutofit/>
          </a:bodyPr>
          <a:lstStyle/>
          <a:p>
            <a:r>
              <a:rPr lang="fr-FR" b="1" dirty="0" smtClean="0"/>
              <a:t>8. Les </a:t>
            </a:r>
            <a:r>
              <a:rPr lang="fr-FR" b="1" dirty="0"/>
              <a:t>modes de Transmission de </a:t>
            </a:r>
            <a:r>
              <a:rPr lang="fr-FR" b="1" dirty="0" smtClean="0"/>
              <a:t>données</a:t>
            </a:r>
            <a:br>
              <a:rPr lang="fr-FR" b="1" dirty="0" smtClean="0"/>
            </a:br>
            <a:r>
              <a:rPr lang="fr-FR" b="1" dirty="0" smtClean="0"/>
              <a:t>8.3 la synchronisation</a:t>
            </a:r>
            <a:endParaRPr lang="fr-FR" dirty="0"/>
          </a:p>
        </p:txBody>
      </p:sp>
    </p:spTree>
    <p:extLst>
      <p:ext uri="{BB962C8B-B14F-4D97-AF65-F5344CB8AC3E}">
        <p14:creationId xmlns:p14="http://schemas.microsoft.com/office/powerpoint/2010/main" val="1623435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dage en lig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contenu 8"/>
          <p:cNvSpPr>
            <a:spLocks noGrp="1"/>
          </p:cNvSpPr>
          <p:nvPr>
            <p:ph idx="1"/>
          </p:nvPr>
        </p:nvSpPr>
        <p:spPr>
          <a:xfrm>
            <a:off x="838200" y="1366221"/>
            <a:ext cx="10515600" cy="5077610"/>
          </a:xfrm>
        </p:spPr>
        <p:txBody>
          <a:bodyPr>
            <a:normAutofit/>
          </a:bodyPr>
          <a:lstStyle/>
          <a:p>
            <a:pPr marL="0" indent="0">
              <a:buNone/>
            </a:pPr>
            <a:endParaRPr lang="fr-FR" dirty="0"/>
          </a:p>
          <a:p>
            <a:pPr lvl="0" algn="just"/>
            <a:r>
              <a:rPr lang="fr-FR" b="1" dirty="0"/>
              <a:t>Transmission asynchrone : </a:t>
            </a:r>
            <a:r>
              <a:rPr lang="fr-FR" dirty="0"/>
              <a:t>Chaque caractère est émis de façon irrégulière dans le temps (exemple : caractères saisis au clavier</a:t>
            </a:r>
            <a:r>
              <a:rPr lang="fr-FR" dirty="0" smtClean="0"/>
              <a:t>).</a:t>
            </a:r>
          </a:p>
          <a:p>
            <a:pPr lvl="0" algn="just"/>
            <a:r>
              <a:rPr lang="fr-FR" dirty="0" smtClean="0"/>
              <a:t> </a:t>
            </a:r>
            <a:r>
              <a:rPr lang="fr-FR" dirty="0"/>
              <a:t>L’intervalle de temps entre l’envoi de deux caractères est </a:t>
            </a:r>
            <a:r>
              <a:rPr lang="fr-FR" dirty="0" smtClean="0"/>
              <a:t>quelconque (irrégulier). </a:t>
            </a:r>
            <a:r>
              <a:rPr lang="fr-FR" dirty="0"/>
              <a:t>Il n’y a synchronisation entre l’émetteur et le récepteur que pendant la transmission de chaque caractère. Il est donc nécessaire d’ajouter une information indiquant le début de la transmission du caractère (appelée </a:t>
            </a:r>
            <a:r>
              <a:rPr lang="fr-FR" i="1" dirty="0"/>
              <a:t>bit START</a:t>
            </a:r>
            <a:r>
              <a:rPr lang="fr-FR" dirty="0"/>
              <a:t>) et l’envoi d’une information de fin de transmission du caractère (un ou plusieurs bits </a:t>
            </a:r>
            <a:r>
              <a:rPr lang="fr-FR" i="1" dirty="0"/>
              <a:t>STOP</a:t>
            </a:r>
            <a:r>
              <a:rPr lang="fr-FR" dirty="0"/>
              <a:t>).</a:t>
            </a:r>
          </a:p>
          <a:p>
            <a:pPr marL="0" indent="0">
              <a:buNone/>
            </a:pPr>
            <a:endParaRPr lang="fr-FR" dirty="0"/>
          </a:p>
        </p:txBody>
      </p:sp>
      <p:sp>
        <p:nvSpPr>
          <p:cNvPr id="8" name="Titre 1"/>
          <p:cNvSpPr>
            <a:spLocks noGrp="1"/>
          </p:cNvSpPr>
          <p:nvPr>
            <p:ph type="title"/>
          </p:nvPr>
        </p:nvSpPr>
        <p:spPr>
          <a:xfrm>
            <a:off x="402030" y="164409"/>
            <a:ext cx="10515600" cy="1325563"/>
          </a:xfrm>
        </p:spPr>
        <p:txBody>
          <a:bodyPr>
            <a:normAutofit/>
          </a:bodyPr>
          <a:lstStyle/>
          <a:p>
            <a:r>
              <a:rPr lang="fr-FR" b="1" dirty="0" smtClean="0"/>
              <a:t>8. Les </a:t>
            </a:r>
            <a:r>
              <a:rPr lang="fr-FR" b="1" dirty="0"/>
              <a:t>modes de Transmission de </a:t>
            </a:r>
            <a:r>
              <a:rPr lang="fr-FR" b="1" dirty="0" smtClean="0"/>
              <a:t>données</a:t>
            </a:r>
            <a:br>
              <a:rPr lang="fr-FR" b="1" dirty="0" smtClean="0"/>
            </a:br>
            <a:r>
              <a:rPr lang="fr-FR" b="1" dirty="0" smtClean="0"/>
              <a:t>8.3 la synchronisation</a:t>
            </a:r>
            <a:endParaRPr lang="fr-FR" dirty="0"/>
          </a:p>
        </p:txBody>
      </p:sp>
    </p:spTree>
    <p:extLst>
      <p:ext uri="{BB962C8B-B14F-4D97-AF65-F5344CB8AC3E}">
        <p14:creationId xmlns:p14="http://schemas.microsoft.com/office/powerpoint/2010/main" val="693997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dage en lig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contenu 8"/>
          <p:cNvSpPr>
            <a:spLocks noGrp="1"/>
          </p:cNvSpPr>
          <p:nvPr>
            <p:ph idx="1"/>
          </p:nvPr>
        </p:nvSpPr>
        <p:spPr>
          <a:xfrm>
            <a:off x="838200" y="1366221"/>
            <a:ext cx="10515600" cy="5077610"/>
          </a:xfrm>
        </p:spPr>
        <p:txBody>
          <a:bodyPr>
            <a:normAutofit/>
          </a:bodyPr>
          <a:lstStyle/>
          <a:p>
            <a:pPr marL="0" indent="0">
              <a:buNone/>
            </a:pPr>
            <a:endParaRPr lang="fr-FR" dirty="0"/>
          </a:p>
          <a:p>
            <a:pPr lvl="0" algn="just"/>
            <a:r>
              <a:rPr lang="fr-FR" b="1" dirty="0"/>
              <a:t>Transmission synchrone : </a:t>
            </a:r>
            <a:r>
              <a:rPr lang="fr-FR" dirty="0"/>
              <a:t>Les bits de l’information sont émis de façon régulière, sans séparation entre les caractères successifs. Pour cela, le récepteur possède une horloge bit de même fréquence que celle de l’émetteur. La synchronisation caractère est réalisée par la reconnaissance de séquences particulières de bits/ou par l’insertion régulière d’éléments de synchronisation en cours de la transmission</a:t>
            </a:r>
          </a:p>
        </p:txBody>
      </p:sp>
      <p:sp>
        <p:nvSpPr>
          <p:cNvPr id="8" name="Titre 1"/>
          <p:cNvSpPr>
            <a:spLocks noGrp="1"/>
          </p:cNvSpPr>
          <p:nvPr>
            <p:ph type="title"/>
          </p:nvPr>
        </p:nvSpPr>
        <p:spPr>
          <a:xfrm>
            <a:off x="402030" y="164409"/>
            <a:ext cx="10515600" cy="1325563"/>
          </a:xfrm>
        </p:spPr>
        <p:txBody>
          <a:bodyPr>
            <a:normAutofit/>
          </a:bodyPr>
          <a:lstStyle/>
          <a:p>
            <a:r>
              <a:rPr lang="fr-FR" b="1" dirty="0" smtClean="0"/>
              <a:t>8. Les </a:t>
            </a:r>
            <a:r>
              <a:rPr lang="fr-FR" b="1" dirty="0"/>
              <a:t>modes de Transmission de </a:t>
            </a:r>
            <a:r>
              <a:rPr lang="fr-FR" b="1" dirty="0" smtClean="0"/>
              <a:t>données</a:t>
            </a:r>
            <a:br>
              <a:rPr lang="fr-FR" b="1" dirty="0" smtClean="0"/>
            </a:br>
            <a:r>
              <a:rPr lang="fr-FR" b="1" dirty="0" smtClean="0"/>
              <a:t>8.3 la synchronisation</a:t>
            </a:r>
            <a:endParaRPr lang="fr-FR" dirty="0"/>
          </a:p>
        </p:txBody>
      </p:sp>
    </p:spTree>
    <p:extLst>
      <p:ext uri="{BB962C8B-B14F-4D97-AF65-F5344CB8AC3E}">
        <p14:creationId xmlns:p14="http://schemas.microsoft.com/office/powerpoint/2010/main" val="3525250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1 (série N°1- suite)</a:t>
            </a:r>
            <a:endParaRPr lang="fr-FR" dirty="0"/>
          </a:p>
        </p:txBody>
      </p:sp>
      <p:sp>
        <p:nvSpPr>
          <p:cNvPr id="5" name="Rectangle 3"/>
          <p:cNvSpPr>
            <a:spLocks noChangeArrowheads="1"/>
          </p:cNvSpPr>
          <p:nvPr/>
        </p:nvSpPr>
        <p:spPr bwMode="auto">
          <a:xfrm>
            <a:off x="0" y="2047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1" name="Espace réservé du contenu 7"/>
          <p:cNvSpPr>
            <a:spLocks noGrp="1"/>
          </p:cNvSpPr>
          <p:nvPr>
            <p:ph idx="1"/>
          </p:nvPr>
        </p:nvSpPr>
        <p:spPr>
          <a:xfrm>
            <a:off x="838200" y="1825624"/>
            <a:ext cx="10515600" cy="4834819"/>
          </a:xfrm>
        </p:spPr>
        <p:txBody>
          <a:bodyPr>
            <a:normAutofit/>
          </a:bodyPr>
          <a:lstStyle/>
          <a:p>
            <a:r>
              <a:rPr lang="fr-FR" dirty="0"/>
              <a:t>L’une des méthodes les plus simples pour la détection d’erreurs de transmission consiste à faire retourner par le récepteur une copie du message qu’il reçoit. L’émetteur compare alors les deux messages:</a:t>
            </a:r>
          </a:p>
          <a:p>
            <a:r>
              <a:rPr lang="fr-FR" dirty="0"/>
              <a:t>3) Calculer le temps de communication en supposant que le support de transmission est exploité en </a:t>
            </a:r>
            <a:r>
              <a:rPr lang="fr-FR" dirty="0" err="1"/>
              <a:t>half</a:t>
            </a:r>
            <a:r>
              <a:rPr lang="fr-FR" dirty="0"/>
              <a:t> duplex, puis en full duplex.</a:t>
            </a:r>
          </a:p>
          <a:p>
            <a:pPr marL="0" lvl="0" indent="269875" algn="just" eaLnBrk="0" fontAlgn="base" hangingPunct="0">
              <a:lnSpc>
                <a:spcPct val="100000"/>
              </a:lnSpc>
              <a:spcBef>
                <a:spcPct val="0"/>
              </a:spcBef>
              <a:spcAft>
                <a:spcPct val="0"/>
              </a:spcAft>
              <a:buNone/>
            </a:pPr>
            <a:r>
              <a:rPr lang="fr-FR" altLang="fr-FR" dirty="0" smtClean="0">
                <a:latin typeface="Arial" panose="020B0604020202020204" pitchFamily="34" charset="0"/>
                <a:ea typeface="Times New Roman" panose="02020603050405020304" pitchFamily="18" charset="0"/>
              </a:rPr>
              <a:t>.</a:t>
            </a:r>
            <a:endParaRPr lang="fr-FR" altLang="fr-FR" sz="4000" dirty="0">
              <a:latin typeface="Arial" panose="020B0604020202020204" pitchFamily="34" charset="0"/>
            </a:endParaRPr>
          </a:p>
          <a:p>
            <a:pPr marL="0" indent="0" eaLnBrk="0" fontAlgn="base" hangingPunct="0">
              <a:lnSpc>
                <a:spcPct val="100000"/>
              </a:lnSpc>
              <a:spcBef>
                <a:spcPct val="0"/>
              </a:spcBef>
              <a:spcAft>
                <a:spcPct val="0"/>
              </a:spcAft>
              <a:buNone/>
            </a:pPr>
            <a:endParaRPr lang="fr-FR" sz="2400" dirty="0">
              <a:solidFill>
                <a:srgbClr val="FF0000"/>
              </a:solidFill>
            </a:endParaRPr>
          </a:p>
          <a:p>
            <a:pPr marL="0" lvl="0" indent="0" eaLnBrk="0" fontAlgn="base" hangingPunct="0">
              <a:lnSpc>
                <a:spcPct val="100000"/>
              </a:lnSpc>
              <a:spcBef>
                <a:spcPct val="0"/>
              </a:spcBef>
              <a:spcAft>
                <a:spcPct val="0"/>
              </a:spcAft>
              <a:buNone/>
            </a:pPr>
            <a:endParaRPr lang="fr-FR" altLang="fr-FR" sz="2400" dirty="0">
              <a:latin typeface="Arial" panose="020B0604020202020204" pitchFamily="34" charset="0"/>
            </a:endParaRPr>
          </a:p>
          <a:p>
            <a:endParaRPr lang="fr-FR" dirty="0"/>
          </a:p>
        </p:txBody>
      </p:sp>
    </p:spTree>
    <p:extLst>
      <p:ext uri="{BB962C8B-B14F-4D97-AF65-F5344CB8AC3E}">
        <p14:creationId xmlns:p14="http://schemas.microsoft.com/office/powerpoint/2010/main" val="1131219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Cas 1 : </a:t>
            </a:r>
            <a:r>
              <a:rPr lang="fr-FR" dirty="0" err="1" smtClean="0"/>
              <a:t>half</a:t>
            </a:r>
            <a:r>
              <a:rPr lang="fr-FR" dirty="0" smtClean="0"/>
              <a:t> </a:t>
            </a:r>
            <a:r>
              <a:rPr lang="fr-FR" dirty="0" err="1" smtClean="0"/>
              <a:t>dupex</a:t>
            </a:r>
            <a:r>
              <a:rPr lang="fr-FR" dirty="0" smtClean="0"/>
              <a:t> : A-------B puis de B-------A</a:t>
            </a:r>
          </a:p>
          <a:p>
            <a:r>
              <a:rPr lang="fr-FR" dirty="0" smtClean="0"/>
              <a:t>Temps communication = </a:t>
            </a:r>
            <a:r>
              <a:rPr lang="fr-FR" dirty="0" err="1" smtClean="0"/>
              <a:t>Temission</a:t>
            </a:r>
            <a:r>
              <a:rPr lang="fr-FR" dirty="0" smtClean="0"/>
              <a:t> A + </a:t>
            </a:r>
            <a:r>
              <a:rPr lang="fr-FR" dirty="0" err="1" smtClean="0"/>
              <a:t>Tpropag</a:t>
            </a:r>
            <a:r>
              <a:rPr lang="fr-FR" dirty="0" smtClean="0"/>
              <a:t>(A-B)+T </a:t>
            </a:r>
            <a:r>
              <a:rPr lang="fr-FR" dirty="0" err="1" smtClean="0"/>
              <a:t>emission</a:t>
            </a:r>
            <a:r>
              <a:rPr lang="fr-FR" dirty="0" smtClean="0"/>
              <a:t> B+ T </a:t>
            </a:r>
            <a:r>
              <a:rPr lang="fr-FR" dirty="0" err="1" smtClean="0"/>
              <a:t>propag</a:t>
            </a:r>
            <a:r>
              <a:rPr lang="fr-FR" dirty="0" smtClean="0"/>
              <a:t> (B-A) = 2*T transfert= 2*252=504 ms</a:t>
            </a:r>
          </a:p>
          <a:p>
            <a:endParaRPr lang="fr-FR" dirty="0"/>
          </a:p>
          <a:p>
            <a:endParaRPr lang="fr-FR" dirty="0" smtClean="0"/>
          </a:p>
          <a:p>
            <a:r>
              <a:rPr lang="fr-FR" dirty="0" smtClean="0"/>
              <a:t>Cas2 : Full duplex A-----B et B----A en simultané</a:t>
            </a:r>
          </a:p>
          <a:p>
            <a:r>
              <a:rPr lang="fr-FR" dirty="0" err="1" smtClean="0"/>
              <a:t>Temp</a:t>
            </a:r>
            <a:r>
              <a:rPr lang="fr-FR" dirty="0" smtClean="0"/>
              <a:t> de communication = </a:t>
            </a:r>
            <a:r>
              <a:rPr lang="fr-FR" dirty="0" err="1" smtClean="0"/>
              <a:t>Temission</a:t>
            </a:r>
            <a:r>
              <a:rPr lang="fr-FR" dirty="0" smtClean="0"/>
              <a:t> A + T </a:t>
            </a:r>
            <a:r>
              <a:rPr lang="fr-FR" dirty="0" err="1" smtClean="0"/>
              <a:t>propag</a:t>
            </a:r>
            <a:r>
              <a:rPr lang="fr-FR" dirty="0" smtClean="0"/>
              <a:t> A----B +T </a:t>
            </a:r>
            <a:r>
              <a:rPr lang="fr-FR" dirty="0" err="1" smtClean="0"/>
              <a:t>propag</a:t>
            </a:r>
            <a:r>
              <a:rPr lang="fr-FR" dirty="0" smtClean="0"/>
              <a:t> (B---A) = 252 + 240 = 492 ms</a:t>
            </a:r>
            <a:endParaRPr lang="fr-FR" dirty="0"/>
          </a:p>
        </p:txBody>
      </p:sp>
    </p:spTree>
    <p:extLst>
      <p:ext uri="{BB962C8B-B14F-4D97-AF65-F5344CB8AC3E}">
        <p14:creationId xmlns:p14="http://schemas.microsoft.com/office/powerpoint/2010/main" val="1135768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1 (série N°1)</a:t>
            </a:r>
            <a:endParaRPr lang="fr-FR" dirty="0"/>
          </a:p>
        </p:txBody>
      </p:sp>
      <p:sp>
        <p:nvSpPr>
          <p:cNvPr id="5" name="Rectangle 3"/>
          <p:cNvSpPr>
            <a:spLocks noChangeArrowheads="1"/>
          </p:cNvSpPr>
          <p:nvPr/>
        </p:nvSpPr>
        <p:spPr bwMode="auto">
          <a:xfrm>
            <a:off x="0" y="2047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1" name="Espace réservé du contenu 7"/>
          <p:cNvSpPr>
            <a:spLocks noGrp="1"/>
          </p:cNvSpPr>
          <p:nvPr>
            <p:ph idx="1"/>
          </p:nvPr>
        </p:nvSpPr>
        <p:spPr>
          <a:xfrm>
            <a:off x="838200" y="1825624"/>
            <a:ext cx="10515600" cy="4834819"/>
          </a:xfrm>
        </p:spPr>
        <p:txBody>
          <a:bodyPr>
            <a:normAutofit/>
          </a:bodyPr>
          <a:lstStyle/>
          <a:p>
            <a:pPr marL="0" indent="0" eaLnBrk="0" fontAlgn="base" hangingPunct="0">
              <a:lnSpc>
                <a:spcPct val="100000"/>
              </a:lnSpc>
              <a:spcBef>
                <a:spcPct val="0"/>
              </a:spcBef>
              <a:spcAft>
                <a:spcPct val="0"/>
              </a:spcAft>
              <a:buNone/>
            </a:pPr>
            <a:endParaRPr lang="fr-FR" sz="2400" dirty="0">
              <a:solidFill>
                <a:srgbClr val="FF0000"/>
              </a:solidFill>
            </a:endParaRPr>
          </a:p>
          <a:p>
            <a:pPr marL="0" lvl="0" indent="0" eaLnBrk="0" fontAlgn="base" hangingPunct="0">
              <a:lnSpc>
                <a:spcPct val="100000"/>
              </a:lnSpc>
              <a:spcBef>
                <a:spcPct val="0"/>
              </a:spcBef>
              <a:spcAft>
                <a:spcPct val="0"/>
              </a:spcAft>
              <a:buNone/>
            </a:pPr>
            <a:endParaRPr lang="fr-FR" altLang="fr-FR" sz="2400" dirty="0">
              <a:latin typeface="Arial" panose="020B0604020202020204" pitchFamily="34" charset="0"/>
            </a:endParaRPr>
          </a:p>
          <a:p>
            <a:endParaRPr lang="fr-FR" dirty="0"/>
          </a:p>
        </p:txBody>
      </p:sp>
      <p:sp>
        <p:nvSpPr>
          <p:cNvPr id="3" name="AutoShape 2" descr="ESA - Second space data highway satellite set to be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172" name="Picture 4" descr="ESA - Second space data highway satellite set to b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1645" y="132556"/>
            <a:ext cx="4564240" cy="341877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droit avec flèche 6"/>
          <p:cNvCxnSpPr/>
          <p:nvPr/>
        </p:nvCxnSpPr>
        <p:spPr>
          <a:xfrm flipV="1">
            <a:off x="1803753" y="4458494"/>
            <a:ext cx="4972050" cy="996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flipH="1">
            <a:off x="3880203" y="4979194"/>
            <a:ext cx="2254250" cy="557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 de texte 8"/>
          <p:cNvSpPr txBox="1"/>
          <p:nvPr/>
        </p:nvSpPr>
        <p:spPr>
          <a:xfrm>
            <a:off x="607131" y="1524088"/>
            <a:ext cx="3546122" cy="2853126"/>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400" dirty="0" err="1">
                <a:effectLst/>
                <a:ea typeface="Calibri" panose="020F0502020204030204" pitchFamily="34" charset="0"/>
                <a:cs typeface="Times New Roman" panose="02020603050405020304" pitchFamily="18" charset="0"/>
              </a:rPr>
              <a:t>Dist</a:t>
            </a:r>
            <a:r>
              <a:rPr lang="fr-FR" sz="2400" dirty="0">
                <a:effectLst/>
                <a:ea typeface="Calibri" panose="020F0502020204030204" pitchFamily="34" charset="0"/>
                <a:cs typeface="Times New Roman" panose="02020603050405020304" pitchFamily="18" charset="0"/>
              </a:rPr>
              <a:t> (</a:t>
            </a:r>
            <a:r>
              <a:rPr lang="fr-FR" sz="2400" dirty="0" err="1">
                <a:effectLst/>
                <a:ea typeface="Calibri" panose="020F0502020204030204" pitchFamily="34" charset="0"/>
                <a:cs typeface="Times New Roman" panose="02020603050405020304" pitchFamily="18" charset="0"/>
              </a:rPr>
              <a:t>terre-S</a:t>
            </a:r>
            <a:r>
              <a:rPr lang="fr-FR" sz="2400" dirty="0">
                <a:effectLst/>
                <a:ea typeface="Calibri" panose="020F0502020204030204" pitchFamily="34" charset="0"/>
                <a:cs typeface="Times New Roman" panose="02020603050405020304" pitchFamily="18" charset="0"/>
              </a:rPr>
              <a:t>) = 36000 Km</a:t>
            </a:r>
          </a:p>
          <a:p>
            <a:pPr>
              <a:lnSpc>
                <a:spcPct val="107000"/>
              </a:lnSpc>
              <a:spcAft>
                <a:spcPts val="800"/>
              </a:spcAft>
            </a:pPr>
            <a:r>
              <a:rPr lang="fr-FR" sz="2400" dirty="0">
                <a:effectLst/>
                <a:ea typeface="Calibri" panose="020F0502020204030204" pitchFamily="34" charset="0"/>
                <a:cs typeface="Times New Roman" panose="02020603050405020304" pitchFamily="18" charset="0"/>
              </a:rPr>
              <a:t>V= 3. 10</a:t>
            </a:r>
            <a:r>
              <a:rPr lang="fr-FR" sz="2400" baseline="30000" dirty="0">
                <a:effectLst/>
                <a:ea typeface="Calibri" panose="020F0502020204030204" pitchFamily="34" charset="0"/>
                <a:cs typeface="Times New Roman" panose="02020603050405020304" pitchFamily="18" charset="0"/>
              </a:rPr>
              <a:t>5</a:t>
            </a:r>
            <a:r>
              <a:rPr lang="fr-FR" sz="2400" dirty="0">
                <a:effectLst/>
                <a:ea typeface="Calibri" panose="020F0502020204030204" pitchFamily="34" charset="0"/>
                <a:cs typeface="Times New Roman" panose="02020603050405020304" pitchFamily="18" charset="0"/>
              </a:rPr>
              <a:t> Km/s</a:t>
            </a:r>
          </a:p>
          <a:p>
            <a:pPr>
              <a:lnSpc>
                <a:spcPct val="107000"/>
              </a:lnSpc>
              <a:spcAft>
                <a:spcPts val="800"/>
              </a:spcAft>
            </a:pPr>
            <a:r>
              <a:rPr lang="fr-FR" sz="2400" dirty="0">
                <a:effectLst/>
                <a:ea typeface="Calibri" panose="020F0502020204030204" pitchFamily="34" charset="0"/>
                <a:cs typeface="Times New Roman" panose="02020603050405020304" pitchFamily="18" charset="0"/>
              </a:rPr>
              <a:t>D = 64 Kbit/s    </a:t>
            </a:r>
            <a:r>
              <a:rPr lang="fr-FR" sz="2400" dirty="0">
                <a:solidFill>
                  <a:srgbClr val="00B050"/>
                </a:solidFill>
                <a:effectLst/>
                <a:ea typeface="Calibri" panose="020F0502020204030204" pitchFamily="34" charset="0"/>
                <a:cs typeface="Times New Roman" panose="02020603050405020304" pitchFamily="18" charset="0"/>
              </a:rPr>
              <a:t>1Kbits= 1024 bits</a:t>
            </a:r>
            <a:endParaRPr lang="fr-FR" sz="2400" dirty="0">
              <a:effectLst/>
              <a:ea typeface="Calibri" panose="020F0502020204030204" pitchFamily="34" charset="0"/>
              <a:cs typeface="Times New Roman" panose="02020603050405020304" pitchFamily="18" charset="0"/>
            </a:endParaRPr>
          </a:p>
          <a:p>
            <a:pPr>
              <a:lnSpc>
                <a:spcPct val="107000"/>
              </a:lnSpc>
              <a:spcAft>
                <a:spcPts val="800"/>
              </a:spcAft>
            </a:pPr>
            <a:r>
              <a:rPr lang="fr-FR" sz="2400" dirty="0">
                <a:effectLst/>
                <a:ea typeface="Calibri" panose="020F0502020204030204" pitchFamily="34" charset="0"/>
                <a:cs typeface="Times New Roman" panose="02020603050405020304" pitchFamily="18" charset="0"/>
              </a:rPr>
              <a:t>Taille du message = 800 bits</a:t>
            </a:r>
          </a:p>
          <a:p>
            <a:pPr>
              <a:lnSpc>
                <a:spcPct val="107000"/>
              </a:lnSpc>
              <a:spcAft>
                <a:spcPts val="800"/>
              </a:spcAft>
            </a:pPr>
            <a:r>
              <a:rPr lang="fr-FR" sz="1100" baseline="30000" dirty="0">
                <a:effectLst/>
                <a:ea typeface="Calibri" panose="020F0502020204030204" pitchFamily="34" charset="0"/>
                <a:cs typeface="Times New Roman" panose="02020603050405020304" pitchFamily="18" charset="0"/>
              </a:rPr>
              <a:t>  </a:t>
            </a:r>
            <a:endParaRPr lang="fr-FR" sz="1100" dirty="0">
              <a:effectLst/>
              <a:ea typeface="Calibri" panose="020F0502020204030204" pitchFamily="34" charset="0"/>
              <a:cs typeface="Times New Roman" panose="02020603050405020304" pitchFamily="18" charset="0"/>
            </a:endParaRPr>
          </a:p>
        </p:txBody>
      </p:sp>
      <p:sp>
        <p:nvSpPr>
          <p:cNvPr id="10" name="Arc plein 9"/>
          <p:cNvSpPr/>
          <p:nvPr/>
        </p:nvSpPr>
        <p:spPr>
          <a:xfrm>
            <a:off x="1530703" y="5386713"/>
            <a:ext cx="2622550" cy="220980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a:ln>
                  <a:noFill/>
                </a:ln>
                <a:solidFill>
                  <a:srgbClr val="000000"/>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TERRE</a:t>
            </a:r>
            <a:endParaRPr lang="fr-FR" sz="1100">
              <a:effectLst/>
              <a:ea typeface="Calibri" panose="020F0502020204030204" pitchFamily="34" charset="0"/>
              <a:cs typeface="Times New Roman" panose="02020603050405020304" pitchFamily="18" charset="0"/>
            </a:endParaRPr>
          </a:p>
        </p:txBody>
      </p:sp>
      <p:pic>
        <p:nvPicPr>
          <p:cNvPr id="12" name="Image 11"/>
          <p:cNvPicPr/>
          <p:nvPr/>
        </p:nvPicPr>
        <p:blipFill>
          <a:blip r:embed="rId3" cstate="print">
            <a:extLst>
              <a:ext uri="{28A0092B-C50C-407E-A947-70E740481C1C}">
                <a14:useLocalDpi xmlns:a14="http://schemas.microsoft.com/office/drawing/2010/main" val="0"/>
              </a:ext>
            </a:extLst>
          </a:blip>
          <a:stretch>
            <a:fillRect/>
          </a:stretch>
        </p:blipFill>
        <p:spPr>
          <a:xfrm>
            <a:off x="5976409" y="4419743"/>
            <a:ext cx="1701800" cy="1205230"/>
          </a:xfrm>
          <a:prstGeom prst="rect">
            <a:avLst/>
          </a:prstGeom>
        </p:spPr>
      </p:pic>
    </p:spTree>
    <p:extLst>
      <p:ext uri="{BB962C8B-B14F-4D97-AF65-F5344CB8AC3E}">
        <p14:creationId xmlns:p14="http://schemas.microsoft.com/office/powerpoint/2010/main" val="523548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6.1. Transmission analogique (modulation de base)</a:t>
            </a:r>
            <a:endParaRPr lang="fr-FR" dirty="0"/>
          </a:p>
        </p:txBody>
      </p:sp>
      <p:sp>
        <p:nvSpPr>
          <p:cNvPr id="3" name="Espace réservé du contenu 2"/>
          <p:cNvSpPr>
            <a:spLocks noGrp="1"/>
          </p:cNvSpPr>
          <p:nvPr>
            <p:ph idx="1"/>
          </p:nvPr>
        </p:nvSpPr>
        <p:spPr/>
        <p:txBody>
          <a:bodyPr>
            <a:normAutofit/>
          </a:bodyPr>
          <a:lstStyle/>
          <a:p>
            <a:pPr lvl="0"/>
            <a:r>
              <a:rPr lang="fr-FR" dirty="0" smtClean="0"/>
              <a:t>Est </a:t>
            </a:r>
            <a:r>
              <a:rPr lang="fr-FR" dirty="0"/>
              <a:t>généralement appelée "</a:t>
            </a:r>
            <a:r>
              <a:rPr lang="fr-FR" b="1" dirty="0"/>
              <a:t>transmission par modulation d’onde porteuse</a:t>
            </a:r>
            <a:r>
              <a:rPr lang="fr-FR" dirty="0"/>
              <a:t> </a:t>
            </a:r>
            <a:r>
              <a:rPr lang="fr-FR" dirty="0" smtClean="0"/>
              <a:t>» dans laquelle, on fait varier </a:t>
            </a:r>
            <a:r>
              <a:rPr lang="fr-FR" dirty="0"/>
              <a:t>l’une de ses caractéristiques (amplitude, fréquence ou phase</a:t>
            </a:r>
            <a:r>
              <a:rPr lang="fr-FR" dirty="0" smtClean="0"/>
              <a:t>).</a:t>
            </a:r>
          </a:p>
          <a:p>
            <a:pPr marL="0" lvl="0" indent="0">
              <a:buNone/>
            </a:pPr>
            <a:endParaRPr lang="fr-FR" dirty="0" smtClean="0"/>
          </a:p>
          <a:p>
            <a:r>
              <a:rPr lang="fr-FR" dirty="0" smtClean="0"/>
              <a:t>Comme </a:t>
            </a:r>
            <a:r>
              <a:rPr lang="fr-FR" dirty="0"/>
              <a:t>les signaux manipulés à l’intérieur d’un ordinateur </a:t>
            </a:r>
            <a:r>
              <a:rPr lang="fr-FR" dirty="0" smtClean="0"/>
              <a:t>sont </a:t>
            </a:r>
            <a:r>
              <a:rPr lang="fr-FR" dirty="0"/>
              <a:t>numériques, pour  transmettre ces données </a:t>
            </a:r>
            <a:r>
              <a:rPr lang="fr-FR" dirty="0" smtClean="0"/>
              <a:t>sous </a:t>
            </a:r>
            <a:r>
              <a:rPr lang="fr-FR" dirty="0"/>
              <a:t>forme analogique, on utilise un ETCD spécifique appelé </a:t>
            </a:r>
            <a:r>
              <a:rPr lang="fr-FR" b="1" dirty="0" smtClean="0"/>
              <a:t>Modem</a:t>
            </a:r>
            <a:r>
              <a:rPr lang="fr-FR" dirty="0"/>
              <a:t>.</a:t>
            </a:r>
            <a:r>
              <a:rPr lang="fr-FR" dirty="0" smtClean="0"/>
              <a:t> </a:t>
            </a:r>
            <a:endParaRPr lang="fr-FR" dirty="0"/>
          </a:p>
          <a:p>
            <a:pPr marL="0" indent="0">
              <a:buNone/>
            </a:pPr>
            <a:endParaRPr lang="fr-FR" dirty="0"/>
          </a:p>
        </p:txBody>
      </p:sp>
    </p:spTree>
    <p:extLst>
      <p:ext uri="{BB962C8B-B14F-4D97-AF65-F5344CB8AC3E}">
        <p14:creationId xmlns:p14="http://schemas.microsoft.com/office/powerpoint/2010/main" val="2605259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6.1. Transmission analogique</a:t>
            </a:r>
            <a:endParaRPr lang="fr-FR" dirty="0"/>
          </a:p>
        </p:txBody>
      </p:sp>
      <p:sp>
        <p:nvSpPr>
          <p:cNvPr id="3" name="Espace réservé du contenu 2"/>
          <p:cNvSpPr>
            <a:spLocks noGrp="1"/>
          </p:cNvSpPr>
          <p:nvPr>
            <p:ph idx="1"/>
          </p:nvPr>
        </p:nvSpPr>
        <p:spPr>
          <a:xfrm>
            <a:off x="402030" y="1201681"/>
            <a:ext cx="10515600" cy="4351338"/>
          </a:xfrm>
        </p:spPr>
        <p:txBody>
          <a:bodyPr>
            <a:normAutofit/>
          </a:bodyPr>
          <a:lstStyle/>
          <a:p>
            <a:pPr marL="0" indent="0">
              <a:buNone/>
            </a:pPr>
            <a:r>
              <a:rPr lang="fr-FR" dirty="0" smtClean="0"/>
              <a:t>Le rôle du </a:t>
            </a:r>
            <a:r>
              <a:rPr lang="fr-FR" b="1" dirty="0" smtClean="0"/>
              <a:t>Modem :</a:t>
            </a:r>
          </a:p>
          <a:p>
            <a:r>
              <a:rPr lang="fr-FR" b="1" dirty="0" smtClean="0"/>
              <a:t>A </a:t>
            </a:r>
            <a:r>
              <a:rPr lang="fr-FR" b="1" dirty="0"/>
              <a:t>l’émission :</a:t>
            </a:r>
            <a:r>
              <a:rPr lang="fr-FR" dirty="0"/>
              <a:t> de convertir des donnée numériques (un ensemble de 0 et1) </a:t>
            </a:r>
            <a:r>
              <a:rPr lang="fr-FR" dirty="0" smtClean="0"/>
              <a:t>en </a:t>
            </a:r>
            <a:r>
              <a:rPr lang="fr-FR" dirty="0"/>
              <a:t>signaux analogiques. On appelle ce procédé « </a:t>
            </a:r>
            <a:r>
              <a:rPr lang="fr-FR" b="1" dirty="0"/>
              <a:t>la modulation</a:t>
            </a:r>
            <a:r>
              <a:rPr lang="fr-FR" dirty="0"/>
              <a:t> ».</a:t>
            </a:r>
          </a:p>
          <a:p>
            <a:r>
              <a:rPr lang="fr-FR" dirty="0" smtClean="0"/>
              <a:t> </a:t>
            </a:r>
            <a:r>
              <a:rPr lang="fr-FR" b="1" dirty="0"/>
              <a:t>A la réception</a:t>
            </a:r>
            <a:r>
              <a:rPr lang="fr-FR" dirty="0"/>
              <a:t> </a:t>
            </a:r>
            <a:r>
              <a:rPr lang="fr-FR" b="1" dirty="0"/>
              <a:t>: </a:t>
            </a:r>
            <a:r>
              <a:rPr lang="fr-FR" dirty="0"/>
              <a:t>de convertir le signal analogique en données numériques. Ce procédé est appelé «</a:t>
            </a:r>
            <a:r>
              <a:rPr lang="fr-FR" b="1" dirty="0"/>
              <a:t>démodulation </a:t>
            </a:r>
            <a:r>
              <a:rPr lang="fr-FR" dirty="0"/>
              <a:t>».</a:t>
            </a:r>
          </a:p>
          <a:p>
            <a:r>
              <a:rPr lang="fr-FR" dirty="0"/>
              <a:t>C’est pour cela que le modem est en réalité l’acronyme de </a:t>
            </a:r>
            <a:r>
              <a:rPr lang="fr-FR" b="1" dirty="0"/>
              <a:t>Modulateur/Démodulateur</a:t>
            </a:r>
            <a:r>
              <a:rPr lang="fr-FR" dirty="0"/>
              <a:t>. </a:t>
            </a:r>
          </a:p>
          <a:p>
            <a:pPr marL="0" lvl="0" indent="0">
              <a:buNone/>
            </a:pPr>
            <a:endParaRPr lang="fr-FR" dirty="0" smtClean="0"/>
          </a:p>
          <a:p>
            <a:pPr marL="0" indent="0">
              <a:buNone/>
            </a:pPr>
            <a:endParaRPr lang="fr-FR" dirty="0"/>
          </a:p>
        </p:txBody>
      </p:sp>
      <p:pic>
        <p:nvPicPr>
          <p:cNvPr id="3074" name="Picture 2" descr="Which of the following is used for modulation and demodu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755" y="4747708"/>
            <a:ext cx="7762875"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031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6.1. Transmission analogique</a:t>
            </a:r>
            <a:endParaRPr lang="fr-FR" b="1" dirty="0"/>
          </a:p>
        </p:txBody>
      </p:sp>
      <p:sp>
        <p:nvSpPr>
          <p:cNvPr id="3" name="Espace réservé du contenu 2"/>
          <p:cNvSpPr>
            <a:spLocks noGrp="1"/>
          </p:cNvSpPr>
          <p:nvPr>
            <p:ph idx="1"/>
          </p:nvPr>
        </p:nvSpPr>
        <p:spPr/>
        <p:txBody>
          <a:bodyPr/>
          <a:lstStyle/>
          <a:p>
            <a:r>
              <a:rPr lang="fr-FR" dirty="0"/>
              <a:t>Dans un modem, selon le paramètre de l’onde porteuse que l’on fait varier, on distinguera trois types de transmission analogique : </a:t>
            </a:r>
            <a:endParaRPr lang="fr-FR" dirty="0" smtClean="0"/>
          </a:p>
          <a:p>
            <a:pPr marL="0" indent="0">
              <a:buNone/>
            </a:pPr>
            <a:endParaRPr lang="fr-FR" dirty="0"/>
          </a:p>
          <a:p>
            <a:pPr lvl="0"/>
            <a:r>
              <a:rPr lang="fr-FR" dirty="0"/>
              <a:t>Modulation </a:t>
            </a:r>
            <a:r>
              <a:rPr lang="fr-FR" u="sng" dirty="0"/>
              <a:t>d’amplitude</a:t>
            </a:r>
            <a:r>
              <a:rPr lang="fr-FR" dirty="0"/>
              <a:t> ou ASK (Amplitude Shift </a:t>
            </a:r>
            <a:r>
              <a:rPr lang="fr-FR" dirty="0" err="1"/>
              <a:t>Keying</a:t>
            </a:r>
            <a:r>
              <a:rPr lang="fr-FR" dirty="0"/>
              <a:t>), </a:t>
            </a:r>
          </a:p>
          <a:p>
            <a:pPr lvl="0"/>
            <a:r>
              <a:rPr lang="fr-FR" dirty="0"/>
              <a:t>Modulation </a:t>
            </a:r>
            <a:r>
              <a:rPr lang="fr-FR" u="sng" dirty="0"/>
              <a:t>de fréquence </a:t>
            </a:r>
            <a:r>
              <a:rPr lang="fr-FR" dirty="0"/>
              <a:t>ou FSK (</a:t>
            </a:r>
            <a:r>
              <a:rPr lang="fr-FR" dirty="0" err="1"/>
              <a:t>Frequency</a:t>
            </a:r>
            <a:r>
              <a:rPr lang="fr-FR" dirty="0"/>
              <a:t>  Shift </a:t>
            </a:r>
            <a:r>
              <a:rPr lang="fr-FR" dirty="0" err="1"/>
              <a:t>Keying</a:t>
            </a:r>
            <a:r>
              <a:rPr lang="fr-FR" dirty="0"/>
              <a:t>), et     </a:t>
            </a:r>
          </a:p>
          <a:p>
            <a:pPr lvl="0"/>
            <a:r>
              <a:rPr lang="fr-FR" dirty="0"/>
              <a:t>Modulation </a:t>
            </a:r>
            <a:r>
              <a:rPr lang="fr-FR" u="sng" dirty="0"/>
              <a:t>de la phase </a:t>
            </a:r>
            <a:r>
              <a:rPr lang="fr-FR" dirty="0"/>
              <a:t>ou PSK (Phase Shift </a:t>
            </a:r>
            <a:r>
              <a:rPr lang="fr-FR" dirty="0" err="1"/>
              <a:t>Keying</a:t>
            </a:r>
            <a:r>
              <a:rPr lang="fr-FR" dirty="0"/>
              <a:t>). </a:t>
            </a:r>
          </a:p>
          <a:p>
            <a:endParaRPr lang="fr-FR" dirty="0"/>
          </a:p>
        </p:txBody>
      </p:sp>
    </p:spTree>
    <p:extLst>
      <p:ext uri="{BB962C8B-B14F-4D97-AF65-F5344CB8AC3E}">
        <p14:creationId xmlns:p14="http://schemas.microsoft.com/office/powerpoint/2010/main" val="3780999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6.1. Transmission analogique</a:t>
            </a:r>
            <a:endParaRPr lang="fr-FR" dirty="0"/>
          </a:p>
        </p:txBody>
      </p:sp>
      <p:sp>
        <p:nvSpPr>
          <p:cNvPr id="3" name="Espace réservé du contenu 2"/>
          <p:cNvSpPr>
            <a:spLocks noGrp="1"/>
          </p:cNvSpPr>
          <p:nvPr>
            <p:ph idx="1"/>
          </p:nvPr>
        </p:nvSpPr>
        <p:spPr>
          <a:xfrm>
            <a:off x="402030" y="1201681"/>
            <a:ext cx="10515600" cy="4351338"/>
          </a:xfrm>
        </p:spPr>
        <p:txBody>
          <a:bodyPr>
            <a:normAutofit/>
          </a:bodyPr>
          <a:lstStyle/>
          <a:p>
            <a:pPr marL="0" lvl="0" indent="0">
              <a:buNone/>
            </a:pPr>
            <a:r>
              <a:rPr lang="fr-FR" b="1" dirty="0" smtClean="0"/>
              <a:t>6.1.1 </a:t>
            </a:r>
            <a:r>
              <a:rPr lang="fr-FR" b="1" dirty="0"/>
              <a:t>modulation d’amplitude</a:t>
            </a:r>
            <a:r>
              <a:rPr lang="fr-FR" dirty="0"/>
              <a:t> ou l’</a:t>
            </a:r>
            <a:r>
              <a:rPr lang="fr-FR" b="1" dirty="0"/>
              <a:t>ASK</a:t>
            </a:r>
            <a:r>
              <a:rPr lang="fr-FR" dirty="0"/>
              <a:t>: L’amplitude du signal varie du simple ou double suivant que l’on veuille transmettre un 0 ou un 1</a:t>
            </a:r>
            <a:r>
              <a:rPr lang="fr-FR" dirty="0" smtClean="0"/>
              <a:t>. valence =2</a:t>
            </a:r>
            <a:endParaRPr lang="fr-FR" dirty="0"/>
          </a:p>
          <a:p>
            <a:pPr marL="0" lvl="0" indent="0">
              <a:buNone/>
            </a:pPr>
            <a:endParaRPr lang="fr-FR" dirty="0" smtClean="0"/>
          </a:p>
          <a:p>
            <a:pPr marL="0" indent="0">
              <a:buNone/>
            </a:pPr>
            <a:endParaRPr lang="fr-FR" dirty="0"/>
          </a:p>
        </p:txBody>
      </p:sp>
      <p:graphicFrame>
        <p:nvGraphicFramePr>
          <p:cNvPr id="4" name="Objet 3"/>
          <p:cNvGraphicFramePr>
            <a:graphicFrameLocks noChangeAspect="1"/>
          </p:cNvGraphicFramePr>
          <p:nvPr>
            <p:extLst>
              <p:ext uri="{D42A27DB-BD31-4B8C-83A1-F6EECF244321}">
                <p14:modId xmlns:p14="http://schemas.microsoft.com/office/powerpoint/2010/main" val="4250289595"/>
              </p:ext>
            </p:extLst>
          </p:nvPr>
        </p:nvGraphicFramePr>
        <p:xfrm>
          <a:off x="2489779" y="2156293"/>
          <a:ext cx="9300982" cy="4083142"/>
        </p:xfrm>
        <a:graphic>
          <a:graphicData uri="http://schemas.openxmlformats.org/presentationml/2006/ole">
            <mc:AlternateContent xmlns:mc="http://schemas.openxmlformats.org/markup-compatibility/2006">
              <mc:Choice xmlns:v="urn:schemas-microsoft-com:vml" Requires="v">
                <p:oleObj spid="_x0000_s4120" name="Image bitmap" r:id="rId3" imgW="4982270" imgH="1819529" progId="Paint.Picture">
                  <p:embed/>
                </p:oleObj>
              </mc:Choice>
              <mc:Fallback>
                <p:oleObj name="Image bitmap" r:id="rId3" imgW="4982270" imgH="1819529"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779" y="2156293"/>
                        <a:ext cx="9300982" cy="4083142"/>
                      </a:xfrm>
                      <a:prstGeom prst="rect">
                        <a:avLst/>
                      </a:prstGeom>
                      <a:noFill/>
                      <a:ln>
                        <a:noFill/>
                      </a:ln>
                    </p:spPr>
                  </p:pic>
                </p:oleObj>
              </mc:Fallback>
            </mc:AlternateContent>
          </a:graphicData>
        </a:graphic>
      </p:graphicFrame>
      <p:sp>
        <p:nvSpPr>
          <p:cNvPr id="5" name="ZoneTexte 4"/>
          <p:cNvSpPr txBox="1"/>
          <p:nvPr/>
        </p:nvSpPr>
        <p:spPr>
          <a:xfrm>
            <a:off x="402030" y="2527244"/>
            <a:ext cx="2087749" cy="1477328"/>
          </a:xfrm>
          <a:prstGeom prst="rect">
            <a:avLst/>
          </a:prstGeom>
          <a:noFill/>
        </p:spPr>
        <p:txBody>
          <a:bodyPr wrap="square" rtlCol="0">
            <a:spAutoFit/>
          </a:bodyPr>
          <a:lstStyle/>
          <a:p>
            <a:r>
              <a:rPr lang="fr-FR" b="1" dirty="0" smtClean="0"/>
              <a:t>0	 +</a:t>
            </a:r>
            <a:r>
              <a:rPr lang="fr-FR" b="1" dirty="0" err="1" smtClean="0"/>
              <a:t>Vl</a:t>
            </a:r>
            <a:endParaRPr lang="fr-FR" b="1" dirty="0" smtClean="0"/>
          </a:p>
          <a:p>
            <a:r>
              <a:rPr lang="fr-FR" b="1" dirty="0" smtClean="0"/>
              <a:t>Y=VI sin(2</a:t>
            </a:r>
            <a:r>
              <a:rPr lang="el-GR" b="1" dirty="0"/>
              <a:t>π</a:t>
            </a:r>
            <a:r>
              <a:rPr lang="fr-FR" b="1" dirty="0"/>
              <a:t>ft+0)</a:t>
            </a:r>
          </a:p>
          <a:p>
            <a:endParaRPr lang="fr-FR" b="1" dirty="0" smtClean="0"/>
          </a:p>
          <a:p>
            <a:pPr marL="342900" indent="-342900">
              <a:buAutoNum type="arabicPlain"/>
            </a:pPr>
            <a:r>
              <a:rPr lang="fr-FR" b="1" dirty="0" smtClean="0"/>
              <a:t>+</a:t>
            </a:r>
            <a:r>
              <a:rPr lang="fr-FR" b="1" dirty="0" err="1" smtClean="0"/>
              <a:t>Vh</a:t>
            </a:r>
            <a:endParaRPr lang="fr-FR" b="1" dirty="0" smtClean="0"/>
          </a:p>
          <a:p>
            <a:r>
              <a:rPr lang="fr-FR" b="1" dirty="0" smtClean="0"/>
              <a:t>Y=</a:t>
            </a:r>
            <a:r>
              <a:rPr lang="fr-FR" b="1" dirty="0" err="1" smtClean="0"/>
              <a:t>Vh</a:t>
            </a:r>
            <a:r>
              <a:rPr lang="fr-FR" b="1" dirty="0" smtClean="0"/>
              <a:t> sin(2</a:t>
            </a:r>
            <a:r>
              <a:rPr lang="el-GR" b="1" dirty="0" smtClean="0"/>
              <a:t>π</a:t>
            </a:r>
            <a:r>
              <a:rPr lang="fr-FR" b="1" dirty="0" smtClean="0"/>
              <a:t>ft+0)</a:t>
            </a:r>
            <a:endParaRPr lang="fr-FR" b="1" dirty="0"/>
          </a:p>
        </p:txBody>
      </p:sp>
      <p:pic>
        <p:nvPicPr>
          <p:cNvPr id="6" name="Picture 1" descr="Représentation électrique des données (1/2)                                     Amplitude (V)                             ..."/>
          <p:cNvPicPr>
            <a:picLocks noChangeAspect="1" noChangeArrowheads="1"/>
          </p:cNvPicPr>
          <p:nvPr/>
        </p:nvPicPr>
        <p:blipFill>
          <a:blip r:embed="rId5" r:link="rId6">
            <a:extLst>
              <a:ext uri="{28A0092B-C50C-407E-A947-70E740481C1C}">
                <a14:useLocalDpi xmlns:a14="http://schemas.microsoft.com/office/drawing/2010/main" val="0"/>
              </a:ext>
            </a:extLst>
          </a:blip>
          <a:srcRect l="24855" t="16580" r="9518" b="51036"/>
          <a:stretch>
            <a:fillRect/>
          </a:stretch>
        </p:blipFill>
        <p:spPr bwMode="auto">
          <a:xfrm>
            <a:off x="6678888" y="4606925"/>
            <a:ext cx="5513112" cy="225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430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6.1. Transmission analogique</a:t>
            </a:r>
            <a:endParaRPr lang="fr-FR" dirty="0"/>
          </a:p>
        </p:txBody>
      </p:sp>
      <p:sp>
        <p:nvSpPr>
          <p:cNvPr id="3" name="Espace réservé du contenu 2"/>
          <p:cNvSpPr>
            <a:spLocks noGrp="1"/>
          </p:cNvSpPr>
          <p:nvPr>
            <p:ph idx="1"/>
          </p:nvPr>
        </p:nvSpPr>
        <p:spPr>
          <a:xfrm>
            <a:off x="402030" y="1201681"/>
            <a:ext cx="10515600" cy="4351338"/>
          </a:xfrm>
        </p:spPr>
        <p:txBody>
          <a:bodyPr>
            <a:normAutofit/>
          </a:bodyPr>
          <a:lstStyle/>
          <a:p>
            <a:pPr marL="0" lvl="0" indent="0">
              <a:buNone/>
            </a:pPr>
            <a:r>
              <a:rPr lang="fr-FR" b="1" dirty="0" smtClean="0"/>
              <a:t>6.1.2 </a:t>
            </a:r>
            <a:r>
              <a:rPr lang="fr-FR" b="1" dirty="0"/>
              <a:t>La modulation de fréquence</a:t>
            </a:r>
            <a:r>
              <a:rPr lang="fr-FR" dirty="0"/>
              <a:t> ou </a:t>
            </a:r>
            <a:r>
              <a:rPr lang="fr-FR" b="1" dirty="0"/>
              <a:t>FSK </a:t>
            </a:r>
            <a:r>
              <a:rPr lang="fr-FR" dirty="0"/>
              <a:t>: La fréquence du signal varie du simple ou double suivant que l’on transmette un 0 ou un </a:t>
            </a:r>
            <a:r>
              <a:rPr lang="fr-FR" dirty="0" smtClean="0"/>
              <a:t>1, valence=2</a:t>
            </a:r>
          </a:p>
          <a:p>
            <a:pPr marL="0" indent="0">
              <a:buNone/>
            </a:pPr>
            <a:endParaRPr lang="fr-FR" dirty="0"/>
          </a:p>
        </p:txBody>
      </p:sp>
      <p:sp>
        <p:nvSpPr>
          <p:cNvPr id="5" name="ZoneTexte 4"/>
          <p:cNvSpPr txBox="1"/>
          <p:nvPr/>
        </p:nvSpPr>
        <p:spPr>
          <a:xfrm>
            <a:off x="402030" y="2527244"/>
            <a:ext cx="1932379" cy="1754326"/>
          </a:xfrm>
          <a:prstGeom prst="rect">
            <a:avLst/>
          </a:prstGeom>
          <a:noFill/>
        </p:spPr>
        <p:txBody>
          <a:bodyPr wrap="square" rtlCol="0">
            <a:spAutoFit/>
          </a:bodyPr>
          <a:lstStyle/>
          <a:p>
            <a:r>
              <a:rPr lang="fr-FR" b="1" dirty="0" smtClean="0"/>
              <a:t>0	 2F</a:t>
            </a:r>
          </a:p>
          <a:p>
            <a:r>
              <a:rPr lang="fr-FR" b="1" dirty="0" smtClean="0"/>
              <a:t>Y=V sin(2</a:t>
            </a:r>
            <a:r>
              <a:rPr lang="el-GR" b="1" dirty="0" smtClean="0"/>
              <a:t>π</a:t>
            </a:r>
            <a:r>
              <a:rPr lang="fr-FR" b="1" dirty="0" smtClean="0"/>
              <a:t>2Ft+0</a:t>
            </a:r>
            <a:r>
              <a:rPr lang="fr-FR" b="1" dirty="0"/>
              <a:t>)</a:t>
            </a:r>
          </a:p>
          <a:p>
            <a:endParaRPr lang="fr-FR" b="1" dirty="0" smtClean="0"/>
          </a:p>
          <a:p>
            <a:pPr marL="342900" indent="-342900">
              <a:buAutoNum type="arabicPlain"/>
            </a:pPr>
            <a:r>
              <a:rPr lang="fr-FR" b="1" dirty="0" smtClean="0"/>
              <a:t>F</a:t>
            </a:r>
          </a:p>
          <a:p>
            <a:r>
              <a:rPr lang="fr-FR" b="1" dirty="0" smtClean="0"/>
              <a:t>Y=V sin(2</a:t>
            </a:r>
            <a:r>
              <a:rPr lang="el-GR" b="1" dirty="0" smtClean="0"/>
              <a:t>π</a:t>
            </a:r>
            <a:r>
              <a:rPr lang="fr-FR" b="1" dirty="0" smtClean="0"/>
              <a:t>Ft+0</a:t>
            </a:r>
            <a:r>
              <a:rPr lang="fr-FR" b="1" dirty="0"/>
              <a:t>)</a:t>
            </a:r>
          </a:p>
          <a:p>
            <a:endParaRPr lang="fr-FR" b="1" dirty="0"/>
          </a:p>
        </p:txBody>
      </p:sp>
      <p:graphicFrame>
        <p:nvGraphicFramePr>
          <p:cNvPr id="7" name="Objet 6"/>
          <p:cNvGraphicFramePr>
            <a:graphicFrameLocks noChangeAspect="1"/>
          </p:cNvGraphicFramePr>
          <p:nvPr>
            <p:extLst>
              <p:ext uri="{D42A27DB-BD31-4B8C-83A1-F6EECF244321}">
                <p14:modId xmlns:p14="http://schemas.microsoft.com/office/powerpoint/2010/main" val="1871410978"/>
              </p:ext>
            </p:extLst>
          </p:nvPr>
        </p:nvGraphicFramePr>
        <p:xfrm>
          <a:off x="2227753" y="2151529"/>
          <a:ext cx="9776686" cy="3980330"/>
        </p:xfrm>
        <a:graphic>
          <a:graphicData uri="http://schemas.openxmlformats.org/presentationml/2006/ole">
            <mc:AlternateContent xmlns:mc="http://schemas.openxmlformats.org/markup-compatibility/2006">
              <mc:Choice xmlns:v="urn:schemas-microsoft-com:vml" Requires="v">
                <p:oleObj spid="_x0000_s5145" name="Image bitmap" r:id="rId3" imgW="4990476" imgH="1828571" progId="Paint.Picture">
                  <p:embed/>
                </p:oleObj>
              </mc:Choice>
              <mc:Fallback>
                <p:oleObj name="Image bitmap" r:id="rId3" imgW="4990476" imgH="1828571"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753" y="2151529"/>
                        <a:ext cx="9776686" cy="3980330"/>
                      </a:xfrm>
                      <a:prstGeom prst="rect">
                        <a:avLst/>
                      </a:prstGeom>
                      <a:noFill/>
                    </p:spPr>
                  </p:pic>
                </p:oleObj>
              </mc:Fallback>
            </mc:AlternateContent>
          </a:graphicData>
        </a:graphic>
      </p:graphicFrame>
    </p:spTree>
    <p:extLst>
      <p:ext uri="{BB962C8B-B14F-4D97-AF65-F5344CB8AC3E}">
        <p14:creationId xmlns:p14="http://schemas.microsoft.com/office/powerpoint/2010/main" val="2657938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6.1. Transmission analogique</a:t>
            </a:r>
            <a:endParaRPr lang="fr-FR" dirty="0"/>
          </a:p>
        </p:txBody>
      </p:sp>
      <p:sp>
        <p:nvSpPr>
          <p:cNvPr id="3" name="Espace réservé du contenu 2"/>
          <p:cNvSpPr>
            <a:spLocks noGrp="1"/>
          </p:cNvSpPr>
          <p:nvPr>
            <p:ph idx="1"/>
          </p:nvPr>
        </p:nvSpPr>
        <p:spPr>
          <a:xfrm>
            <a:off x="402030" y="1201681"/>
            <a:ext cx="10515600" cy="4351338"/>
          </a:xfrm>
        </p:spPr>
        <p:txBody>
          <a:bodyPr>
            <a:normAutofit/>
          </a:bodyPr>
          <a:lstStyle/>
          <a:p>
            <a:pPr lvl="0"/>
            <a:r>
              <a:rPr lang="fr-FR" b="1" dirty="0" smtClean="0"/>
              <a:t>6.1.3 La modulation </a:t>
            </a:r>
            <a:r>
              <a:rPr lang="fr-FR" b="1" dirty="0"/>
              <a:t>de phase</a:t>
            </a:r>
            <a:r>
              <a:rPr lang="fr-FR" dirty="0"/>
              <a:t> ou </a:t>
            </a:r>
            <a:r>
              <a:rPr lang="fr-FR" b="1" dirty="0"/>
              <a:t>PSK</a:t>
            </a:r>
            <a:r>
              <a:rPr lang="fr-FR" dirty="0"/>
              <a:t> : La phase du signal varie en fonction du bit à envoyer</a:t>
            </a:r>
            <a:r>
              <a:rPr lang="fr-FR" dirty="0" smtClean="0"/>
              <a:t>. Valence = 4------2bits par delta</a:t>
            </a:r>
            <a:endParaRPr lang="fr-FR" dirty="0"/>
          </a:p>
          <a:p>
            <a:pPr marL="0" indent="0">
              <a:buNone/>
            </a:pPr>
            <a:endParaRPr lang="fr-FR" dirty="0"/>
          </a:p>
        </p:txBody>
      </p:sp>
      <p:sp>
        <p:nvSpPr>
          <p:cNvPr id="5" name="ZoneTexte 4"/>
          <p:cNvSpPr txBox="1"/>
          <p:nvPr/>
        </p:nvSpPr>
        <p:spPr>
          <a:xfrm>
            <a:off x="397267" y="1992923"/>
            <a:ext cx="8981870" cy="369332"/>
          </a:xfrm>
          <a:prstGeom prst="rect">
            <a:avLst/>
          </a:prstGeom>
          <a:noFill/>
        </p:spPr>
        <p:txBody>
          <a:bodyPr wrap="square" rtlCol="0">
            <a:spAutoFit/>
          </a:bodyPr>
          <a:lstStyle/>
          <a:p>
            <a:pPr marL="342900" indent="-342900">
              <a:buAutoNum type="arabicPlain" startAt="10"/>
            </a:pPr>
            <a:r>
              <a:rPr lang="el-GR" b="1" dirty="0" smtClean="0"/>
              <a:t>ϕ</a:t>
            </a:r>
            <a:r>
              <a:rPr lang="fr-FR" b="1" dirty="0" smtClean="0"/>
              <a:t>=</a:t>
            </a:r>
            <a:r>
              <a:rPr lang="el-GR" b="1" dirty="0" smtClean="0"/>
              <a:t>π</a:t>
            </a:r>
            <a:r>
              <a:rPr lang="fr-FR" b="1" dirty="0" smtClean="0"/>
              <a:t>            11=3</a:t>
            </a:r>
            <a:r>
              <a:rPr lang="el-GR" b="1" dirty="0" smtClean="0"/>
              <a:t>π</a:t>
            </a:r>
            <a:r>
              <a:rPr lang="fr-FR" b="1" dirty="0" smtClean="0"/>
              <a:t>/2         00      </a:t>
            </a:r>
            <a:r>
              <a:rPr lang="el-GR" b="1" dirty="0" smtClean="0"/>
              <a:t>ϕ</a:t>
            </a:r>
            <a:r>
              <a:rPr lang="fr-FR" b="1" dirty="0" smtClean="0"/>
              <a:t>= 0                01          </a:t>
            </a:r>
            <a:r>
              <a:rPr lang="el-GR" b="1" dirty="0" smtClean="0"/>
              <a:t>ϕ</a:t>
            </a:r>
            <a:r>
              <a:rPr lang="fr-FR" b="1" dirty="0" smtClean="0"/>
              <a:t>=</a:t>
            </a:r>
            <a:r>
              <a:rPr lang="el-GR" b="1" dirty="0" smtClean="0"/>
              <a:t>π</a:t>
            </a:r>
            <a:r>
              <a:rPr lang="fr-FR" b="1" dirty="0" smtClean="0"/>
              <a:t>/2</a:t>
            </a:r>
            <a:endParaRPr lang="fr-FR" b="1" dirty="0"/>
          </a:p>
        </p:txBody>
      </p:sp>
      <p:graphicFrame>
        <p:nvGraphicFramePr>
          <p:cNvPr id="4" name="Objet 3"/>
          <p:cNvGraphicFramePr>
            <a:graphicFrameLocks noChangeAspect="1"/>
          </p:cNvGraphicFramePr>
          <p:nvPr>
            <p:extLst>
              <p:ext uri="{D42A27DB-BD31-4B8C-83A1-F6EECF244321}">
                <p14:modId xmlns:p14="http://schemas.microsoft.com/office/powerpoint/2010/main" val="3518406242"/>
              </p:ext>
            </p:extLst>
          </p:nvPr>
        </p:nvGraphicFramePr>
        <p:xfrm>
          <a:off x="694477" y="2993284"/>
          <a:ext cx="9599060" cy="3842876"/>
        </p:xfrm>
        <a:graphic>
          <a:graphicData uri="http://schemas.openxmlformats.org/presentationml/2006/ole">
            <mc:AlternateContent xmlns:mc="http://schemas.openxmlformats.org/markup-compatibility/2006">
              <mc:Choice xmlns:v="urn:schemas-microsoft-com:vml" Requires="v">
                <p:oleObj spid="_x0000_s6169" name="Image bitmap" r:id="rId3" imgW="4944165" imgH="1790476" progId="Paint.Picture">
                  <p:embed/>
                </p:oleObj>
              </mc:Choice>
              <mc:Fallback>
                <p:oleObj name="Image bitmap" r:id="rId3" imgW="4944165" imgH="1790476"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477" y="2993284"/>
                        <a:ext cx="9599060" cy="3842876"/>
                      </a:xfrm>
                      <a:prstGeom prst="rect">
                        <a:avLst/>
                      </a:prstGeom>
                      <a:noFill/>
                      <a:ln>
                        <a:noFill/>
                      </a:ln>
                    </p:spPr>
                  </p:pic>
                </p:oleObj>
              </mc:Fallback>
            </mc:AlternateContent>
          </a:graphicData>
        </a:graphic>
      </p:graphicFrame>
      <p:grpSp>
        <p:nvGrpSpPr>
          <p:cNvPr id="8" name="Groupe 7"/>
          <p:cNvGrpSpPr/>
          <p:nvPr/>
        </p:nvGrpSpPr>
        <p:grpSpPr>
          <a:xfrm>
            <a:off x="9779392" y="1479214"/>
            <a:ext cx="2276475" cy="2009775"/>
            <a:chOff x="0" y="0"/>
            <a:chExt cx="2276475" cy="2009775"/>
          </a:xfrm>
        </p:grpSpPr>
        <p:cxnSp>
          <p:nvCxnSpPr>
            <p:cNvPr id="9" name="Connecteur droit 8"/>
            <p:cNvCxnSpPr/>
            <p:nvPr/>
          </p:nvCxnSpPr>
          <p:spPr>
            <a:xfrm flipH="1">
              <a:off x="1143000" y="276225"/>
              <a:ext cx="0" cy="1552575"/>
            </a:xfrm>
            <a:prstGeom prst="line">
              <a:avLst/>
            </a:prstGeom>
            <a:noFill/>
            <a:ln w="6350" cap="flat" cmpd="sng" algn="ctr">
              <a:solidFill>
                <a:srgbClr val="5B9BD5"/>
              </a:solidFill>
              <a:prstDash val="solid"/>
              <a:miter lim="800000"/>
            </a:ln>
            <a:effectLst/>
          </p:spPr>
        </p:cxnSp>
        <p:cxnSp>
          <p:nvCxnSpPr>
            <p:cNvPr id="10" name="Connecteur droit 9"/>
            <p:cNvCxnSpPr/>
            <p:nvPr/>
          </p:nvCxnSpPr>
          <p:spPr>
            <a:xfrm>
              <a:off x="285750" y="1028700"/>
              <a:ext cx="1704975" cy="0"/>
            </a:xfrm>
            <a:prstGeom prst="line">
              <a:avLst/>
            </a:prstGeom>
            <a:noFill/>
            <a:ln w="6350" cap="flat" cmpd="sng" algn="ctr">
              <a:solidFill>
                <a:srgbClr val="5B9BD5"/>
              </a:solidFill>
              <a:prstDash val="solid"/>
              <a:miter lim="800000"/>
            </a:ln>
            <a:effectLst/>
          </p:spPr>
        </p:cxnSp>
        <p:grpSp>
          <p:nvGrpSpPr>
            <p:cNvPr id="11" name="Groupe 10"/>
            <p:cNvGrpSpPr/>
            <p:nvPr/>
          </p:nvGrpSpPr>
          <p:grpSpPr>
            <a:xfrm>
              <a:off x="0" y="0"/>
              <a:ext cx="2276475" cy="2009775"/>
              <a:chOff x="0" y="0"/>
              <a:chExt cx="2276475" cy="2009775"/>
            </a:xfrm>
          </p:grpSpPr>
          <p:cxnSp>
            <p:nvCxnSpPr>
              <p:cNvPr id="12" name="Connecteur droit avec flèche 11"/>
              <p:cNvCxnSpPr/>
              <p:nvPr/>
            </p:nvCxnSpPr>
            <p:spPr>
              <a:xfrm flipH="1">
                <a:off x="819150" y="742950"/>
                <a:ext cx="647700" cy="561975"/>
              </a:xfrm>
              <a:prstGeom prst="straightConnector1">
                <a:avLst/>
              </a:prstGeom>
              <a:noFill/>
              <a:ln w="6350" cap="flat" cmpd="sng" algn="ctr">
                <a:solidFill>
                  <a:srgbClr val="5B9BD5"/>
                </a:solidFill>
                <a:prstDash val="solid"/>
                <a:miter lim="800000"/>
                <a:headEnd type="triangle"/>
                <a:tailEnd type="triangle"/>
              </a:ln>
              <a:effectLst/>
            </p:spPr>
          </p:cxnSp>
          <p:cxnSp>
            <p:nvCxnSpPr>
              <p:cNvPr id="13" name="Connecteur droit avec flèche 12"/>
              <p:cNvCxnSpPr/>
              <p:nvPr/>
            </p:nvCxnSpPr>
            <p:spPr>
              <a:xfrm>
                <a:off x="828675" y="742950"/>
                <a:ext cx="638175" cy="590550"/>
              </a:xfrm>
              <a:prstGeom prst="straightConnector1">
                <a:avLst/>
              </a:prstGeom>
              <a:noFill/>
              <a:ln w="6350" cap="flat" cmpd="sng" algn="ctr">
                <a:solidFill>
                  <a:srgbClr val="5B9BD5"/>
                </a:solidFill>
                <a:prstDash val="solid"/>
                <a:miter lim="800000"/>
                <a:headEnd type="triangle"/>
                <a:tailEnd type="triangle"/>
              </a:ln>
              <a:effectLst/>
            </p:spPr>
          </p:cxnSp>
          <p:sp>
            <p:nvSpPr>
              <p:cNvPr id="14" name="Zone de texte 34"/>
              <p:cNvSpPr txBox="1"/>
              <p:nvPr/>
            </p:nvSpPr>
            <p:spPr>
              <a:xfrm>
                <a:off x="1990725" y="914400"/>
                <a:ext cx="285750" cy="2571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0</a:t>
                </a:r>
              </a:p>
            </p:txBody>
          </p:sp>
          <p:sp>
            <p:nvSpPr>
              <p:cNvPr id="15" name="Zone de texte 35"/>
              <p:cNvSpPr txBox="1"/>
              <p:nvPr/>
            </p:nvSpPr>
            <p:spPr>
              <a:xfrm>
                <a:off x="952500" y="0"/>
                <a:ext cx="447675" cy="32385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b="1" dirty="0">
                    <a:effectLst/>
                    <a:latin typeface="Calibri" panose="020F0502020204030204" pitchFamily="34" charset="0"/>
                    <a:ea typeface="Calibri" panose="020F0502020204030204" pitchFamily="34" charset="0"/>
                    <a:cs typeface="Times New Roman" panose="02020603050405020304" pitchFamily="18" charset="0"/>
                  </a:rPr>
                  <a:t>π/2</a:t>
                </a:r>
              </a:p>
            </p:txBody>
          </p:sp>
          <p:sp>
            <p:nvSpPr>
              <p:cNvPr id="16" name="Zone de texte 36"/>
              <p:cNvSpPr txBox="1"/>
              <p:nvPr/>
            </p:nvSpPr>
            <p:spPr>
              <a:xfrm>
                <a:off x="0" y="895350"/>
                <a:ext cx="285750" cy="2571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π</a:t>
                </a:r>
              </a:p>
            </p:txBody>
          </p:sp>
          <p:sp>
            <p:nvSpPr>
              <p:cNvPr id="17" name="Zone de texte 37"/>
              <p:cNvSpPr txBox="1"/>
              <p:nvPr/>
            </p:nvSpPr>
            <p:spPr>
              <a:xfrm>
                <a:off x="914400" y="1752600"/>
                <a:ext cx="504825" cy="2571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b="1" dirty="0">
                    <a:effectLst/>
                    <a:latin typeface="Calibri" panose="020F0502020204030204" pitchFamily="34" charset="0"/>
                    <a:ea typeface="Calibri" panose="020F0502020204030204" pitchFamily="34" charset="0"/>
                    <a:cs typeface="Times New Roman" panose="02020603050405020304" pitchFamily="18" charset="0"/>
                  </a:rPr>
                  <a:t>3π/2</a:t>
                </a:r>
              </a:p>
            </p:txBody>
          </p:sp>
          <p:sp>
            <p:nvSpPr>
              <p:cNvPr id="18" name="Zone de texte 38"/>
              <p:cNvSpPr txBox="1"/>
              <p:nvPr/>
            </p:nvSpPr>
            <p:spPr>
              <a:xfrm>
                <a:off x="1504950" y="647700"/>
                <a:ext cx="504825" cy="2571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π/4</a:t>
                </a:r>
              </a:p>
            </p:txBody>
          </p:sp>
          <p:sp>
            <p:nvSpPr>
              <p:cNvPr id="19" name="Zone de texte 39"/>
              <p:cNvSpPr txBox="1"/>
              <p:nvPr/>
            </p:nvSpPr>
            <p:spPr>
              <a:xfrm>
                <a:off x="285750" y="628650"/>
                <a:ext cx="504825" cy="2571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3π/4</a:t>
                </a:r>
              </a:p>
            </p:txBody>
          </p:sp>
          <p:sp>
            <p:nvSpPr>
              <p:cNvPr id="20" name="Zone de texte 40"/>
              <p:cNvSpPr txBox="1"/>
              <p:nvPr/>
            </p:nvSpPr>
            <p:spPr>
              <a:xfrm>
                <a:off x="276225" y="1152525"/>
                <a:ext cx="504825" cy="2571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5π/4</a:t>
                </a:r>
              </a:p>
            </p:txBody>
          </p:sp>
          <p:sp>
            <p:nvSpPr>
              <p:cNvPr id="21" name="Zone de texte 41"/>
              <p:cNvSpPr txBox="1"/>
              <p:nvPr/>
            </p:nvSpPr>
            <p:spPr>
              <a:xfrm>
                <a:off x="1533525" y="1162050"/>
                <a:ext cx="504825" cy="2571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7π/4</a:t>
                </a:r>
              </a:p>
            </p:txBody>
          </p:sp>
        </p:grpSp>
      </p:grpSp>
    </p:spTree>
    <p:extLst>
      <p:ext uri="{BB962C8B-B14F-4D97-AF65-F5344CB8AC3E}">
        <p14:creationId xmlns:p14="http://schemas.microsoft.com/office/powerpoint/2010/main" val="2164929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6.2 Transmission numérique</a:t>
            </a:r>
            <a:endParaRPr lang="fr-FR" dirty="0"/>
          </a:p>
        </p:txBody>
      </p:sp>
      <p:sp>
        <p:nvSpPr>
          <p:cNvPr id="3" name="Espace réservé du contenu 2"/>
          <p:cNvSpPr>
            <a:spLocks noGrp="1"/>
          </p:cNvSpPr>
          <p:nvPr>
            <p:ph idx="1"/>
          </p:nvPr>
        </p:nvSpPr>
        <p:spPr>
          <a:xfrm>
            <a:off x="402030" y="1201681"/>
            <a:ext cx="10515600" cy="1304851"/>
          </a:xfrm>
        </p:spPr>
        <p:txBody>
          <a:bodyPr>
            <a:normAutofit/>
          </a:bodyPr>
          <a:lstStyle/>
          <a:p>
            <a:r>
              <a:rPr lang="fr-FR" dirty="0"/>
              <a:t>Cette transformation de l’information binaire sous forme d’un signal à deux états est réalisée par l’ETCD, appelé aussi </a:t>
            </a:r>
            <a:r>
              <a:rPr lang="fr-FR" b="1" dirty="0"/>
              <a:t>codeur bande de </a:t>
            </a:r>
            <a:r>
              <a:rPr lang="fr-FR" b="1" dirty="0" smtClean="0"/>
              <a:t>base</a:t>
            </a:r>
            <a:r>
              <a:rPr lang="fr-FR" dirty="0"/>
              <a:t>.</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411" y="2695666"/>
            <a:ext cx="7476065" cy="1833303"/>
          </a:xfrm>
          <a:prstGeom prst="rect">
            <a:avLst/>
          </a:prstGeom>
        </p:spPr>
      </p:pic>
      <p:sp>
        <p:nvSpPr>
          <p:cNvPr id="22" name="Espace réservé du contenu 2"/>
          <p:cNvSpPr txBox="1">
            <a:spLocks/>
          </p:cNvSpPr>
          <p:nvPr/>
        </p:nvSpPr>
        <p:spPr>
          <a:xfrm>
            <a:off x="574152" y="4848523"/>
            <a:ext cx="10515600"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t>Codage des signaux :</a:t>
            </a:r>
            <a:r>
              <a:rPr lang="fr-FR" dirty="0"/>
              <a:t> Pour que la transmission soit optimale, il est nécessaire que le signal soit codé de façon à faciliter sa transmission sur le support physique. Plusieurs catégories de codage existent :</a:t>
            </a:r>
          </a:p>
          <a:p>
            <a:pPr marL="0" indent="0">
              <a:buNone/>
            </a:pPr>
            <a:endParaRPr lang="fr-FR" dirty="0"/>
          </a:p>
        </p:txBody>
      </p:sp>
    </p:spTree>
    <p:extLst>
      <p:ext uri="{BB962C8B-B14F-4D97-AF65-F5344CB8AC3E}">
        <p14:creationId xmlns:p14="http://schemas.microsoft.com/office/powerpoint/2010/main" val="148748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TotalTime>
  <Words>967</Words>
  <Application>Microsoft Office PowerPoint</Application>
  <PresentationFormat>Grand écran</PresentationFormat>
  <Paragraphs>141</Paragraphs>
  <Slides>29</Slides>
  <Notes>0</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29</vt:i4>
      </vt:variant>
    </vt:vector>
  </HeadingPairs>
  <TitlesOfParts>
    <vt:vector size="35" baseType="lpstr">
      <vt:lpstr>Arial</vt:lpstr>
      <vt:lpstr>Calibri</vt:lpstr>
      <vt:lpstr>Calibri Light</vt:lpstr>
      <vt:lpstr>Times New Roman</vt:lpstr>
      <vt:lpstr>Thème Office</vt:lpstr>
      <vt:lpstr>Image bitmap</vt:lpstr>
      <vt:lpstr>CHPITRE 1(Suite)</vt:lpstr>
      <vt:lpstr>6. Types de  transmission</vt:lpstr>
      <vt:lpstr>6.1. Transmission analogique (modulation de base)</vt:lpstr>
      <vt:lpstr>6.1. Transmission analogique</vt:lpstr>
      <vt:lpstr>6.1. Transmission analogique</vt:lpstr>
      <vt:lpstr>6.1. Transmission analogique</vt:lpstr>
      <vt:lpstr>6.1. Transmission analogique</vt:lpstr>
      <vt:lpstr>6.1. Transmission analogique</vt:lpstr>
      <vt:lpstr>6.2 Transmission numérique</vt:lpstr>
      <vt:lpstr>6.2 Transmission numérique</vt:lpstr>
      <vt:lpstr>6.2 Transmission numérique</vt:lpstr>
      <vt:lpstr>6.2 Transmission numérique</vt:lpstr>
      <vt:lpstr>6.2 Transmission numérique</vt:lpstr>
      <vt:lpstr>6.2 Transmission numérique</vt:lpstr>
      <vt:lpstr>7.  Les support  de Transmission (TP)</vt:lpstr>
      <vt:lpstr>8. Les modes de Transmission de données</vt:lpstr>
      <vt:lpstr>8. Les modes de Transmission de données 8.1 sens des échanges</vt:lpstr>
      <vt:lpstr>Présentation PowerPoint</vt:lpstr>
      <vt:lpstr>8. Les modes de Transmission de données 8.1 sens des échanges</vt:lpstr>
      <vt:lpstr>8. Les modes de Transmission de données 8.2 le mode de transmission</vt:lpstr>
      <vt:lpstr>8. Les modes de Transmission de données 8.2 le mode de transmission</vt:lpstr>
      <vt:lpstr>8. Les modes de Transmission de données 8.2 le mode de transmission</vt:lpstr>
      <vt:lpstr>8. Les modes de Transmission de données 8.2 le mode de transmission</vt:lpstr>
      <vt:lpstr>8. Les modes de Transmission de données 8.3 la synchronisation</vt:lpstr>
      <vt:lpstr>8. Les modes de Transmission de données 8.3 la synchronisation</vt:lpstr>
      <vt:lpstr>8. Les modes de Transmission de données 8.3 la synchronisation</vt:lpstr>
      <vt:lpstr>Exercice 1 (série N°1- suite)</vt:lpstr>
      <vt:lpstr>Présentation PowerPoint</vt:lpstr>
      <vt:lpstr>Exercice 1 (série N°1)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CHPITRE 1(couche 1 - OSI : Physique)</dc:title>
  <dc:creator>user</dc:creator>
  <cp:lastModifiedBy>user</cp:lastModifiedBy>
  <cp:revision>58</cp:revision>
  <dcterms:created xsi:type="dcterms:W3CDTF">2020-12-24T17:35:22Z</dcterms:created>
  <dcterms:modified xsi:type="dcterms:W3CDTF">2021-11-11T12:34:57Z</dcterms:modified>
</cp:coreProperties>
</file>