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17721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356452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62918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1940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390298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24A384E-E749-414C-BABD-2516AF32BCB6}" type="datetimeFigureOut">
              <a:rPr lang="fr-FR" smtClean="0"/>
              <a:t>21/02/2021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56936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4A384E-E749-414C-BABD-2516AF32BCB6}" type="datetimeFigureOut">
              <a:rPr lang="fr-FR" smtClean="0"/>
              <a:t>21/02/2021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62843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24A384E-E749-414C-BABD-2516AF32BCB6}" type="datetimeFigureOut">
              <a:rPr lang="fr-FR" smtClean="0"/>
              <a:t>21/02/2021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73230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4A384E-E749-414C-BABD-2516AF32BCB6}" type="datetimeFigureOut">
              <a:rPr lang="fr-FR" smtClean="0"/>
              <a:t>21/02/2021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317964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4A384E-E749-414C-BABD-2516AF32BCB6}" type="datetimeFigureOut">
              <a:rPr lang="fr-FR" smtClean="0"/>
              <a:t>21/02/2021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231139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4A384E-E749-414C-BABD-2516AF32BCB6}" type="datetimeFigureOut">
              <a:rPr lang="fr-FR" smtClean="0"/>
              <a:t>21/02/2021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AAA0F2-E40B-4696-9D4E-DF61E7E5F136}" type="slidenum">
              <a:rPr lang="fr-FR" smtClean="0"/>
              <a:t>‹N°›</a:t>
            </a:fld>
            <a:endParaRPr lang="fr-FR"/>
          </a:p>
        </p:txBody>
      </p:sp>
    </p:spTree>
    <p:extLst>
      <p:ext uri="{BB962C8B-B14F-4D97-AF65-F5344CB8AC3E}">
        <p14:creationId xmlns:p14="http://schemas.microsoft.com/office/powerpoint/2010/main" val="419744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A384E-E749-414C-BABD-2516AF32BCB6}" type="datetimeFigureOut">
              <a:rPr lang="fr-FR" smtClean="0"/>
              <a:t>21/02/2021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AA0F2-E40B-4696-9D4E-DF61E7E5F136}" type="slidenum">
              <a:rPr lang="fr-FR" smtClean="0"/>
              <a:t>‹N°›</a:t>
            </a:fld>
            <a:endParaRPr lang="fr-FR"/>
          </a:p>
        </p:txBody>
      </p:sp>
    </p:spTree>
    <p:extLst>
      <p:ext uri="{BB962C8B-B14F-4D97-AF65-F5344CB8AC3E}">
        <p14:creationId xmlns:p14="http://schemas.microsoft.com/office/powerpoint/2010/main" val="43058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 2 </a:t>
            </a:r>
            <a:endParaRPr lang="fr-FR" dirty="0"/>
          </a:p>
        </p:txBody>
      </p:sp>
      <p:sp>
        <p:nvSpPr>
          <p:cNvPr id="3" name="Sous-titre 2"/>
          <p:cNvSpPr>
            <a:spLocks noGrp="1"/>
          </p:cNvSpPr>
          <p:nvPr>
            <p:ph type="subTitle" idx="1"/>
          </p:nvPr>
        </p:nvSpPr>
        <p:spPr/>
        <p:txBody>
          <a:bodyPr/>
          <a:lstStyle/>
          <a:p>
            <a:r>
              <a:rPr lang="fr-FR" sz="4000" b="1" dirty="0"/>
              <a:t>Codage et protection contre les </a:t>
            </a:r>
            <a:r>
              <a:rPr lang="fr-FR" sz="4000" b="1" dirty="0" smtClean="0"/>
              <a:t>erreurs</a:t>
            </a:r>
          </a:p>
          <a:p>
            <a:r>
              <a:rPr lang="fr-FR" b="1" dirty="0" smtClean="0"/>
              <a:t>(Sous couche LLC )</a:t>
            </a:r>
            <a:endParaRPr lang="fr-FR" dirty="0"/>
          </a:p>
          <a:p>
            <a:endParaRPr lang="fr-FR" dirty="0"/>
          </a:p>
        </p:txBody>
      </p:sp>
    </p:spTree>
    <p:extLst>
      <p:ext uri="{BB962C8B-B14F-4D97-AF65-F5344CB8AC3E}">
        <p14:creationId xmlns:p14="http://schemas.microsoft.com/office/powerpoint/2010/main" val="176233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838200" y="989704"/>
            <a:ext cx="10515600" cy="5187259"/>
          </a:xfrm>
        </p:spPr>
        <p:txBody>
          <a:bodyPr>
            <a:normAutofit/>
          </a:bodyPr>
          <a:lstStyle/>
          <a:p>
            <a:endParaRPr lang="fr-FR" dirty="0" smtClean="0"/>
          </a:p>
          <a:p>
            <a:endParaRPr lang="fr-FR" dirty="0"/>
          </a:p>
          <a:p>
            <a:r>
              <a:rPr lang="fr-FR" b="1" dirty="0" smtClean="0"/>
              <a:t>5.2 </a:t>
            </a:r>
            <a:r>
              <a:rPr lang="fr-FR" b="1" dirty="0"/>
              <a:t> le mode </a:t>
            </a:r>
            <a:r>
              <a:rPr lang="fr-FR" b="1" dirty="0" err="1"/>
              <a:t>Echoplex</a:t>
            </a:r>
            <a:r>
              <a:rPr lang="fr-FR" b="1" dirty="0"/>
              <a:t> :</a:t>
            </a:r>
            <a:endParaRPr lang="fr-FR" dirty="0"/>
          </a:p>
          <a:p>
            <a:r>
              <a:rPr lang="fr-FR" dirty="0" smtClean="0"/>
              <a:t>Ce </a:t>
            </a:r>
            <a:r>
              <a:rPr lang="fr-FR" dirty="0"/>
              <a:t>mode permet dans le cas d’un mécanisme de transmission le plus élémentaire d’échanger des informations entre deux machines informatiques avec un taux d’erreur nul. Lors d’une communication, les caractères transmis d’une machine vers une autre sont retransmis à l’arrivée vers la machine émettrice. De ce fait, si une erreur se produit dans la transmission ou la retransmission le caractère en erreur est automatiquement détecté et retransmis. Le mécanisme des échanges est montré par la figure ci-dessous</a:t>
            </a:r>
          </a:p>
          <a:p>
            <a:pPr marL="0" indent="0">
              <a:buNone/>
            </a:pPr>
            <a:endParaRPr lang="fr-FR" dirty="0"/>
          </a:p>
        </p:txBody>
      </p:sp>
    </p:spTree>
    <p:extLst>
      <p:ext uri="{BB962C8B-B14F-4D97-AF65-F5344CB8AC3E}">
        <p14:creationId xmlns:p14="http://schemas.microsoft.com/office/powerpoint/2010/main" val="185771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
            <a:ext cx="290320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Objet 2"/>
          <p:cNvGraphicFramePr>
            <a:graphicFrameLocks noChangeAspect="1"/>
          </p:cNvGraphicFramePr>
          <p:nvPr>
            <p:extLst>
              <p:ext uri="{D42A27DB-BD31-4B8C-83A1-F6EECF244321}">
                <p14:modId xmlns:p14="http://schemas.microsoft.com/office/powerpoint/2010/main" val="3347608272"/>
              </p:ext>
            </p:extLst>
          </p:nvPr>
        </p:nvGraphicFramePr>
        <p:xfrm>
          <a:off x="0" y="0"/>
          <a:ext cx="12229183" cy="6777318"/>
        </p:xfrm>
        <a:graphic>
          <a:graphicData uri="http://schemas.openxmlformats.org/presentationml/2006/ole">
            <mc:AlternateContent xmlns:mc="http://schemas.openxmlformats.org/markup-compatibility/2006">
              <mc:Choice xmlns:v="urn:schemas-microsoft-com:vml" Requires="v">
                <p:oleObj spid="_x0000_s4104" name="Image bitmap" r:id="rId3" imgW="4610744" imgH="4001058" progId="Paint.Picture">
                  <p:embed/>
                </p:oleObj>
              </mc:Choice>
              <mc:Fallback>
                <p:oleObj name="Image bitmap" r:id="rId3" imgW="4610744" imgH="4001058"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229183" cy="6777318"/>
                      </a:xfrm>
                      <a:prstGeom prst="rect">
                        <a:avLst/>
                      </a:prstGeom>
                      <a:noFill/>
                    </p:spPr>
                  </p:pic>
                </p:oleObj>
              </mc:Fallback>
            </mc:AlternateContent>
          </a:graphicData>
        </a:graphic>
      </p:graphicFrame>
    </p:spTree>
    <p:extLst>
      <p:ext uri="{BB962C8B-B14F-4D97-AF65-F5344CB8AC3E}">
        <p14:creationId xmlns:p14="http://schemas.microsoft.com/office/powerpoint/2010/main" val="261947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838200" y="989704"/>
            <a:ext cx="10515600" cy="5187259"/>
          </a:xfrm>
        </p:spPr>
        <p:txBody>
          <a:bodyPr>
            <a:normAutofit fontScale="85000" lnSpcReduction="20000"/>
          </a:bodyPr>
          <a:lstStyle/>
          <a:p>
            <a:endParaRPr lang="fr-FR" dirty="0" smtClean="0"/>
          </a:p>
          <a:p>
            <a:endParaRPr lang="fr-FR" dirty="0"/>
          </a:p>
          <a:p>
            <a:r>
              <a:rPr lang="fr-FR" b="1" dirty="0" smtClean="0"/>
              <a:t>5.3 Méthodes </a:t>
            </a:r>
            <a:r>
              <a:rPr lang="fr-FR" b="1" dirty="0"/>
              <a:t>de corrections des erreurs par retransmission : concepts de base</a:t>
            </a:r>
            <a:endParaRPr lang="fr-FR" dirty="0"/>
          </a:p>
          <a:p>
            <a:endParaRPr lang="fr-FR" dirty="0"/>
          </a:p>
          <a:p>
            <a:pPr marL="0" indent="0">
              <a:buNone/>
            </a:pPr>
            <a:r>
              <a:rPr lang="fr-FR" dirty="0"/>
              <a:t>Consiste à renvoyer à chaque réception d’un message de données M, un message court appelé « ACK » qui est positif si le message ne comporte pas d’erreurs et négatifs sinon dans ce cas l’émetteur </a:t>
            </a:r>
            <a:r>
              <a:rPr lang="fr-FR" dirty="0" err="1"/>
              <a:t>ré-émet</a:t>
            </a:r>
            <a:r>
              <a:rPr lang="fr-FR" dirty="0"/>
              <a:t> le message.</a:t>
            </a:r>
          </a:p>
          <a:p>
            <a:r>
              <a:rPr lang="fr-FR" b="1" dirty="0" smtClean="0"/>
              <a:t>Inconvénients</a:t>
            </a:r>
            <a:r>
              <a:rPr lang="fr-FR" b="1" dirty="0"/>
              <a:t> : </a:t>
            </a:r>
            <a:endParaRPr lang="fr-FR" dirty="0"/>
          </a:p>
          <a:p>
            <a:r>
              <a:rPr lang="fr-FR" b="1" dirty="0"/>
              <a:t>Cas où l’ACK est perdu :</a:t>
            </a:r>
            <a:r>
              <a:rPr lang="fr-FR" dirty="0"/>
              <a:t> dans ce cas on implémente un temporisateur qui s’enclenche dés que le message est envoyé, si après « t » secondes l’ACK n’a pas été reçu, on conclue que le message a été perdu ou que l’ACK a été perdu. On procède au renvoi du message.</a:t>
            </a:r>
          </a:p>
          <a:p>
            <a:pPr marL="0" indent="0">
              <a:buNone/>
            </a:pPr>
            <a:endParaRPr lang="fr-FR" dirty="0"/>
          </a:p>
          <a:p>
            <a:r>
              <a:rPr lang="fr-FR" b="1" dirty="0"/>
              <a:t>Problématique : </a:t>
            </a:r>
            <a:r>
              <a:rPr lang="fr-FR" dirty="0"/>
              <a:t>difficulté d’estimer le temps de transfert. </a:t>
            </a:r>
          </a:p>
          <a:p>
            <a:pPr marL="0" indent="0">
              <a:buNone/>
            </a:pPr>
            <a:endParaRPr lang="fr-FR" dirty="0"/>
          </a:p>
        </p:txBody>
      </p:sp>
    </p:spTree>
    <p:extLst>
      <p:ext uri="{BB962C8B-B14F-4D97-AF65-F5344CB8AC3E}">
        <p14:creationId xmlns:p14="http://schemas.microsoft.com/office/powerpoint/2010/main" val="2496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838200" y="989704"/>
            <a:ext cx="10515600" cy="5187259"/>
          </a:xfrm>
        </p:spPr>
        <p:txBody>
          <a:bodyPr>
            <a:normAutofit lnSpcReduction="10000"/>
          </a:bodyPr>
          <a:lstStyle/>
          <a:p>
            <a:endParaRPr lang="fr-FR" dirty="0" smtClean="0"/>
          </a:p>
          <a:p>
            <a:endParaRPr lang="fr-FR" dirty="0"/>
          </a:p>
          <a:p>
            <a:pPr marL="0" lvl="0" indent="0">
              <a:buNone/>
            </a:pPr>
            <a:r>
              <a:rPr lang="fr-FR" b="1" dirty="0" smtClean="0"/>
              <a:t>5.4 Parité </a:t>
            </a:r>
            <a:r>
              <a:rPr lang="fr-FR" b="1" dirty="0"/>
              <a:t>transversale (ou verticale) </a:t>
            </a:r>
            <a:r>
              <a:rPr lang="fr-FR" b="1" dirty="0" smtClean="0"/>
              <a:t> VRC : Vertical </a:t>
            </a:r>
            <a:r>
              <a:rPr lang="fr-FR" b="1" dirty="0" err="1"/>
              <a:t>R</a:t>
            </a:r>
            <a:r>
              <a:rPr lang="fr-FR" b="1" dirty="0" err="1" smtClean="0"/>
              <a:t>edundancy</a:t>
            </a:r>
            <a:r>
              <a:rPr lang="fr-FR" b="1" dirty="0" smtClean="0"/>
              <a:t> </a:t>
            </a:r>
            <a:r>
              <a:rPr lang="fr-FR" b="1" dirty="0" err="1" smtClean="0"/>
              <a:t>Cheking</a:t>
            </a:r>
            <a:endParaRPr lang="fr-FR" b="1" dirty="0"/>
          </a:p>
          <a:p>
            <a:r>
              <a:rPr lang="fr-FR" dirty="0"/>
              <a:t>L'information est sectionnée en blocs de m bits qui sont généralement des caractères, et on ajoute à chaque bloc un bit de parité (</a:t>
            </a:r>
            <a:r>
              <a:rPr lang="fr-FR" i="1" dirty="0"/>
              <a:t>r</a:t>
            </a:r>
            <a:r>
              <a:rPr lang="fr-FR" dirty="0"/>
              <a:t>=1) de telle sorte que la somme des </a:t>
            </a:r>
            <a:r>
              <a:rPr lang="fr-FR" i="1" dirty="0"/>
              <a:t>m</a:t>
            </a:r>
            <a:r>
              <a:rPr lang="fr-FR" dirty="0"/>
              <a:t>+1 bits modulo 2 soit nulle (parité paire) ou égale à 1 (parité impaire). </a:t>
            </a:r>
          </a:p>
          <a:p>
            <a:r>
              <a:rPr lang="fr-FR" dirty="0"/>
              <a:t> </a:t>
            </a:r>
          </a:p>
          <a:p>
            <a:r>
              <a:rPr lang="fr-FR" dirty="0"/>
              <a:t>Exemple d'envoi de 4 caractères de longueur 3 </a:t>
            </a:r>
            <a:r>
              <a:rPr lang="fr-FR" dirty="0" smtClean="0"/>
              <a:t>(</a:t>
            </a:r>
            <a:r>
              <a:rPr lang="fr-FR" i="1" dirty="0"/>
              <a:t>K</a:t>
            </a:r>
            <a:r>
              <a:rPr lang="fr-FR" dirty="0" smtClean="0"/>
              <a:t>=3</a:t>
            </a:r>
            <a:r>
              <a:rPr lang="fr-FR" dirty="0"/>
              <a:t>). </a:t>
            </a:r>
            <a:r>
              <a:rPr lang="fr-FR" dirty="0" smtClean="0"/>
              <a:t>C(4,3)</a:t>
            </a:r>
            <a:endParaRPr lang="fr-FR" dirty="0"/>
          </a:p>
          <a:p>
            <a:r>
              <a:rPr lang="fr-FR" dirty="0"/>
              <a:t>Information utile : 110 001 011 000, </a:t>
            </a:r>
          </a:p>
          <a:p>
            <a:r>
              <a:rPr lang="fr-FR" dirty="0"/>
              <a:t>Information envoyée : 110</a:t>
            </a:r>
            <a:r>
              <a:rPr lang="fr-FR" b="1" dirty="0"/>
              <a:t>0</a:t>
            </a:r>
            <a:r>
              <a:rPr lang="fr-FR" dirty="0"/>
              <a:t> 001</a:t>
            </a:r>
            <a:r>
              <a:rPr lang="fr-FR" b="1" dirty="0"/>
              <a:t>1 </a:t>
            </a:r>
            <a:r>
              <a:rPr lang="fr-FR" dirty="0"/>
              <a:t>011</a:t>
            </a:r>
            <a:r>
              <a:rPr lang="fr-FR" b="1" dirty="0"/>
              <a:t>0 </a:t>
            </a:r>
            <a:r>
              <a:rPr lang="fr-FR" dirty="0"/>
              <a:t>000</a:t>
            </a:r>
            <a:r>
              <a:rPr lang="fr-FR" b="1" dirty="0"/>
              <a:t>0</a:t>
            </a:r>
            <a:r>
              <a:rPr lang="fr-FR" dirty="0"/>
              <a:t>. </a:t>
            </a:r>
          </a:p>
          <a:p>
            <a:pPr marL="0" indent="0">
              <a:buNone/>
            </a:pPr>
            <a:endParaRPr lang="fr-FR" dirty="0"/>
          </a:p>
        </p:txBody>
      </p:sp>
    </p:spTree>
    <p:extLst>
      <p:ext uri="{BB962C8B-B14F-4D97-AF65-F5344CB8AC3E}">
        <p14:creationId xmlns:p14="http://schemas.microsoft.com/office/powerpoint/2010/main" val="194857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709108" y="911917"/>
            <a:ext cx="10515600" cy="4604272"/>
          </a:xfrm>
        </p:spPr>
        <p:txBody>
          <a:bodyPr>
            <a:normAutofit fontScale="92500"/>
          </a:bodyPr>
          <a:lstStyle/>
          <a:p>
            <a:endParaRPr lang="fr-FR" dirty="0" smtClean="0"/>
          </a:p>
          <a:p>
            <a:endParaRPr lang="fr-FR" dirty="0"/>
          </a:p>
          <a:p>
            <a:pPr lvl="0"/>
            <a:r>
              <a:rPr lang="fr-FR" b="1" dirty="0" smtClean="0"/>
              <a:t>5.5Parité </a:t>
            </a:r>
            <a:r>
              <a:rPr lang="fr-FR" b="1" dirty="0"/>
              <a:t>longitudinale (ou horizontale) </a:t>
            </a:r>
            <a:r>
              <a:rPr lang="fr-FR" b="1" dirty="0" smtClean="0">
                <a:solidFill>
                  <a:srgbClr val="FF0000"/>
                </a:solidFill>
              </a:rPr>
              <a:t>VRC</a:t>
            </a:r>
            <a:r>
              <a:rPr lang="fr-FR" b="1" dirty="0" smtClean="0"/>
              <a:t>/</a:t>
            </a:r>
            <a:r>
              <a:rPr lang="fr-FR" b="1" dirty="0" smtClean="0">
                <a:solidFill>
                  <a:srgbClr val="0070C0"/>
                </a:solidFill>
              </a:rPr>
              <a:t>LRC</a:t>
            </a:r>
            <a:endParaRPr lang="fr-FR" b="1" dirty="0">
              <a:solidFill>
                <a:srgbClr val="0070C0"/>
              </a:solidFill>
            </a:endParaRPr>
          </a:p>
          <a:p>
            <a:r>
              <a:rPr lang="fr-FR" dirty="0"/>
              <a:t> </a:t>
            </a:r>
            <a:r>
              <a:rPr lang="fr-FR" dirty="0" smtClean="0"/>
              <a:t>On </a:t>
            </a:r>
            <a:r>
              <a:rPr lang="fr-FR" dirty="0"/>
              <a:t>applique la même méthode aux bits de poids identique sur la totalité d'un message découpé en ‘caractères’. On combine généralement la parité transversale et parité longitudinale de la façon suivante : les caractères munis de leur bit de parité transversale sont regroupés en blocs, et on ajoute à la fin de chaque bloc un caractère supplémentaire pour la parité longitudinale (ce contrôle est appelé LRC/VRC pour Vertical </a:t>
            </a:r>
            <a:r>
              <a:rPr lang="fr-FR" dirty="0" err="1"/>
              <a:t>Redundancy</a:t>
            </a:r>
            <a:r>
              <a:rPr lang="fr-FR" dirty="0"/>
              <a:t> </a:t>
            </a:r>
            <a:r>
              <a:rPr lang="fr-FR" dirty="0" err="1"/>
              <a:t>Checking</a:t>
            </a:r>
            <a:r>
              <a:rPr lang="fr-FR" dirty="0"/>
              <a:t> / Longitudinal </a:t>
            </a:r>
            <a:r>
              <a:rPr lang="fr-FR" dirty="0" err="1"/>
              <a:t>Redundancy</a:t>
            </a:r>
            <a:r>
              <a:rPr lang="fr-FR" dirty="0"/>
              <a:t> </a:t>
            </a:r>
            <a:r>
              <a:rPr lang="fr-FR" dirty="0" err="1"/>
              <a:t>Checking</a:t>
            </a:r>
            <a:r>
              <a:rPr lang="fr-FR" dirty="0"/>
              <a:t>). </a:t>
            </a:r>
            <a:endParaRPr lang="fr-FR" dirty="0" smtClean="0"/>
          </a:p>
          <a:p>
            <a:r>
              <a:rPr lang="fr-FR" dirty="0" smtClean="0"/>
              <a:t>110</a:t>
            </a:r>
            <a:r>
              <a:rPr lang="fr-FR" dirty="0" smtClean="0">
                <a:solidFill>
                  <a:srgbClr val="FF0000"/>
                </a:solidFill>
              </a:rPr>
              <a:t>0 </a:t>
            </a:r>
            <a:r>
              <a:rPr lang="fr-FR" dirty="0" smtClean="0"/>
              <a:t>001</a:t>
            </a:r>
            <a:r>
              <a:rPr lang="fr-FR" dirty="0" smtClean="0">
                <a:solidFill>
                  <a:srgbClr val="FF0000"/>
                </a:solidFill>
              </a:rPr>
              <a:t>1</a:t>
            </a:r>
            <a:r>
              <a:rPr lang="fr-FR" dirty="0" smtClean="0"/>
              <a:t> 011</a:t>
            </a:r>
            <a:r>
              <a:rPr lang="fr-FR" dirty="0" smtClean="0">
                <a:solidFill>
                  <a:srgbClr val="FF0000"/>
                </a:solidFill>
              </a:rPr>
              <a:t>0</a:t>
            </a:r>
            <a:r>
              <a:rPr lang="fr-FR" dirty="0" smtClean="0"/>
              <a:t> 000</a:t>
            </a:r>
            <a:r>
              <a:rPr lang="fr-FR" dirty="0" smtClean="0">
                <a:solidFill>
                  <a:srgbClr val="FF0000"/>
                </a:solidFill>
              </a:rPr>
              <a:t>0 </a:t>
            </a:r>
            <a:r>
              <a:rPr lang="fr-FR" dirty="0" smtClean="0">
                <a:solidFill>
                  <a:srgbClr val="0070C0"/>
                </a:solidFill>
              </a:rPr>
              <a:t>1001(LRC)</a:t>
            </a:r>
            <a:endParaRPr lang="fr-FR" dirty="0">
              <a:solidFill>
                <a:srgbClr val="FF0000"/>
              </a:solidFill>
            </a:endParaRPr>
          </a:p>
          <a:p>
            <a:pPr marL="0" indent="0">
              <a:buNone/>
            </a:pP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225" y="4981426"/>
            <a:ext cx="6996357" cy="187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99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7063" y="6166625"/>
            <a:ext cx="2207942" cy="346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rot="5400000">
            <a:off x="755004" y="5896172"/>
            <a:ext cx="1979406" cy="279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6096000" y="3343477"/>
            <a:ext cx="182879" cy="75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1155550" y="1592877"/>
            <a:ext cx="10515600" cy="2509014"/>
          </a:xfrm>
        </p:spPr>
        <p:txBody>
          <a:bodyPr>
            <a:normAutofit fontScale="92500" lnSpcReduction="10000"/>
          </a:bodyPr>
          <a:lstStyle/>
          <a:p>
            <a:endParaRPr lang="fr-FR" dirty="0" smtClean="0"/>
          </a:p>
          <a:p>
            <a:r>
              <a:rPr lang="fr-FR" b="1" dirty="0" smtClean="0"/>
              <a:t>Principe</a:t>
            </a:r>
            <a:r>
              <a:rPr lang="fr-FR" b="1" dirty="0"/>
              <a:t> : </a:t>
            </a:r>
            <a:r>
              <a:rPr lang="fr-FR" dirty="0"/>
              <a:t>une erreur simple modifie simultanément la parité d’une ligne et d’une colonne.</a:t>
            </a:r>
          </a:p>
          <a:p>
            <a:r>
              <a:rPr lang="fr-FR" b="1" dirty="0"/>
              <a:t>Correction :</a:t>
            </a:r>
            <a:r>
              <a:rPr lang="fr-FR" dirty="0"/>
              <a:t> inverser le bit situé à l’intersection de la ligne et de la colonne ayan une parité incorrecte.</a:t>
            </a:r>
          </a:p>
          <a:p>
            <a:r>
              <a:rPr lang="fr-FR" dirty="0"/>
              <a:t>Exemple </a:t>
            </a:r>
            <a:r>
              <a:rPr lang="fr-FR" dirty="0" smtClean="0"/>
              <a:t>: (</a:t>
            </a:r>
            <a:r>
              <a:rPr lang="fr-FR" dirty="0" err="1" smtClean="0"/>
              <a:t>Emeteur</a:t>
            </a:r>
            <a:r>
              <a:rPr lang="fr-FR" dirty="0" smtClean="0"/>
              <a:t>) </a:t>
            </a:r>
            <a:r>
              <a:rPr lang="fr-FR" dirty="0" smtClean="0"/>
              <a:t>110</a:t>
            </a:r>
            <a:r>
              <a:rPr lang="fr-FR" dirty="0" smtClean="0">
                <a:solidFill>
                  <a:srgbClr val="FF0000"/>
                </a:solidFill>
              </a:rPr>
              <a:t>0 </a:t>
            </a:r>
            <a:r>
              <a:rPr lang="fr-FR" dirty="0" smtClean="0"/>
              <a:t>001</a:t>
            </a:r>
            <a:r>
              <a:rPr lang="fr-FR" dirty="0" smtClean="0">
                <a:solidFill>
                  <a:srgbClr val="FF0000"/>
                </a:solidFill>
              </a:rPr>
              <a:t>1</a:t>
            </a:r>
            <a:r>
              <a:rPr lang="fr-FR" dirty="0" smtClean="0"/>
              <a:t> 011</a:t>
            </a:r>
            <a:r>
              <a:rPr lang="fr-FR" dirty="0" smtClean="0">
                <a:solidFill>
                  <a:srgbClr val="FF0000"/>
                </a:solidFill>
              </a:rPr>
              <a:t>0</a:t>
            </a:r>
            <a:r>
              <a:rPr lang="fr-FR" dirty="0" smtClean="0"/>
              <a:t> 000</a:t>
            </a:r>
            <a:r>
              <a:rPr lang="fr-FR" dirty="0" smtClean="0">
                <a:solidFill>
                  <a:srgbClr val="FF0000"/>
                </a:solidFill>
              </a:rPr>
              <a:t>0 </a:t>
            </a:r>
            <a:r>
              <a:rPr lang="fr-FR" dirty="0" smtClean="0">
                <a:solidFill>
                  <a:srgbClr val="0070C0"/>
                </a:solidFill>
              </a:rPr>
              <a:t>1001(LRC)</a:t>
            </a:r>
            <a:r>
              <a:rPr lang="fr-FR" dirty="0"/>
              <a:t> </a:t>
            </a:r>
          </a:p>
          <a:p>
            <a:pPr marL="0" indent="0">
              <a:buNone/>
            </a:pPr>
            <a:endParaRPr lang="fr-FR" dirty="0"/>
          </a:p>
        </p:txBody>
      </p:sp>
      <p:sp>
        <p:nvSpPr>
          <p:cNvPr id="6" name="ZoneTexte 5"/>
          <p:cNvSpPr txBox="1"/>
          <p:nvPr/>
        </p:nvSpPr>
        <p:spPr>
          <a:xfrm>
            <a:off x="943677" y="4102542"/>
            <a:ext cx="8526332" cy="4031873"/>
          </a:xfrm>
          <a:prstGeom prst="rect">
            <a:avLst/>
          </a:prstGeom>
          <a:noFill/>
        </p:spPr>
        <p:txBody>
          <a:bodyPr wrap="square" rtlCol="0">
            <a:spAutoFit/>
          </a:bodyPr>
          <a:lstStyle/>
          <a:p>
            <a:r>
              <a:rPr lang="fr-FR" sz="3200" dirty="0" smtClean="0"/>
              <a:t>Récepteur : 1100 0011 01</a:t>
            </a:r>
            <a:r>
              <a:rPr lang="fr-FR" sz="3200" dirty="0" smtClean="0">
                <a:solidFill>
                  <a:schemeClr val="accent6"/>
                </a:solidFill>
              </a:rPr>
              <a:t>0</a:t>
            </a:r>
            <a:r>
              <a:rPr lang="fr-FR" sz="3200" dirty="0" smtClean="0"/>
              <a:t>0 0000 1001</a:t>
            </a:r>
          </a:p>
          <a:p>
            <a:endParaRPr lang="fr-FR" sz="3200" dirty="0"/>
          </a:p>
          <a:p>
            <a:r>
              <a:rPr lang="fr-FR" sz="3200" dirty="0" smtClean="0"/>
              <a:t>1 0 0 0 1   LRC( récepteur) = 1011</a:t>
            </a:r>
          </a:p>
          <a:p>
            <a:r>
              <a:rPr lang="fr-FR" sz="3200" dirty="0" smtClean="0"/>
              <a:t>1 0 1 0 0</a:t>
            </a:r>
          </a:p>
          <a:p>
            <a:r>
              <a:rPr lang="fr-FR" sz="3200" dirty="0" smtClean="0"/>
              <a:t>0 1 </a:t>
            </a:r>
            <a:r>
              <a:rPr lang="fr-FR" sz="3200" dirty="0" smtClean="0">
                <a:solidFill>
                  <a:schemeClr val="accent6"/>
                </a:solidFill>
              </a:rPr>
              <a:t>0</a:t>
            </a:r>
            <a:r>
              <a:rPr lang="fr-FR" sz="3200" dirty="0" smtClean="0"/>
              <a:t> 0 1</a:t>
            </a:r>
          </a:p>
          <a:p>
            <a:r>
              <a:rPr lang="fr-FR" sz="3200" dirty="0" smtClean="0"/>
              <a:t>0 1 0 0 1</a:t>
            </a:r>
          </a:p>
          <a:p>
            <a:endParaRPr lang="fr-FR" sz="3200" dirty="0" smtClean="0"/>
          </a:p>
          <a:p>
            <a:endParaRPr lang="fr-FR" sz="32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994" y="4636520"/>
            <a:ext cx="6996357" cy="187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43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35336"/>
          </a:xfrm>
        </p:spPr>
        <p:txBody>
          <a:bodyPr>
            <a:normAutofit fontScale="90000"/>
          </a:bodyPr>
          <a:lstStyle/>
          <a:p>
            <a:r>
              <a:rPr lang="fr-FR" b="1" dirty="0" smtClean="0"/>
              <a:t>Exo 1 / Série 2</a:t>
            </a:r>
            <a:endParaRPr lang="fr-FR" dirty="0"/>
          </a:p>
        </p:txBody>
      </p:sp>
      <p:sp>
        <p:nvSpPr>
          <p:cNvPr id="3" name="Espace réservé du contenu 2"/>
          <p:cNvSpPr>
            <a:spLocks noGrp="1"/>
          </p:cNvSpPr>
          <p:nvPr>
            <p:ph idx="1"/>
          </p:nvPr>
        </p:nvSpPr>
        <p:spPr>
          <a:xfrm>
            <a:off x="623047" y="1000462"/>
            <a:ext cx="10515600" cy="4604272"/>
          </a:xfrm>
        </p:spPr>
        <p:txBody>
          <a:bodyPr>
            <a:normAutofit lnSpcReduction="10000"/>
          </a:bodyPr>
          <a:lstStyle/>
          <a:p>
            <a:pPr lvl="0"/>
            <a:r>
              <a:rPr lang="fr-FR" dirty="0" smtClean="0"/>
              <a:t>1)Donner </a:t>
            </a:r>
            <a:r>
              <a:rPr lang="fr-FR" dirty="0"/>
              <a:t>le message codé correspondant au message utile suivant, lorsque la technique VRC est utilisée pour le traitement des erreurs de transmission et que les caractères du message sont codés en BCD </a:t>
            </a:r>
            <a:r>
              <a:rPr lang="fr-FR" dirty="0" smtClean="0"/>
              <a:t>(n=4bits</a:t>
            </a:r>
            <a:r>
              <a:rPr lang="fr-FR" dirty="0"/>
              <a:t>) :</a:t>
            </a:r>
          </a:p>
          <a:p>
            <a:r>
              <a:rPr lang="fr-FR" dirty="0"/>
              <a:t>M = </a:t>
            </a:r>
            <a:r>
              <a:rPr lang="fr-FR" dirty="0" smtClean="0"/>
              <a:t>0011/0111/0110/0100, M(VRC) = 0011</a:t>
            </a:r>
            <a:r>
              <a:rPr lang="fr-FR" dirty="0" smtClean="0">
                <a:solidFill>
                  <a:srgbClr val="FF0000"/>
                </a:solidFill>
              </a:rPr>
              <a:t>0</a:t>
            </a:r>
            <a:r>
              <a:rPr lang="fr-FR" dirty="0" smtClean="0"/>
              <a:t> 0111</a:t>
            </a:r>
            <a:r>
              <a:rPr lang="fr-FR" dirty="0" smtClean="0">
                <a:solidFill>
                  <a:srgbClr val="FF0000"/>
                </a:solidFill>
              </a:rPr>
              <a:t>1</a:t>
            </a:r>
            <a:r>
              <a:rPr lang="fr-FR" dirty="0" smtClean="0"/>
              <a:t> 0110</a:t>
            </a:r>
            <a:r>
              <a:rPr lang="fr-FR" dirty="0" smtClean="0">
                <a:solidFill>
                  <a:srgbClr val="FF0000"/>
                </a:solidFill>
              </a:rPr>
              <a:t>0</a:t>
            </a:r>
            <a:r>
              <a:rPr lang="fr-FR" dirty="0" smtClean="0"/>
              <a:t> 0100</a:t>
            </a:r>
            <a:r>
              <a:rPr lang="fr-FR" dirty="0" smtClean="0">
                <a:solidFill>
                  <a:srgbClr val="FF0000"/>
                </a:solidFill>
              </a:rPr>
              <a:t>1</a:t>
            </a:r>
          </a:p>
          <a:p>
            <a:r>
              <a:rPr lang="fr-FR" dirty="0" smtClean="0"/>
              <a:t>0 0 0 0</a:t>
            </a:r>
          </a:p>
          <a:p>
            <a:r>
              <a:rPr lang="fr-FR" dirty="0" smtClean="0"/>
              <a:t>0 1 1 1</a:t>
            </a:r>
          </a:p>
          <a:p>
            <a:r>
              <a:rPr lang="fr-FR" dirty="0" smtClean="0"/>
              <a:t>1 1 1 0</a:t>
            </a:r>
          </a:p>
          <a:p>
            <a:r>
              <a:rPr lang="fr-FR" dirty="0" smtClean="0"/>
              <a:t>1 1 0 0</a:t>
            </a:r>
          </a:p>
          <a:p>
            <a:r>
              <a:rPr lang="fr-FR" dirty="0" smtClean="0">
                <a:solidFill>
                  <a:srgbClr val="FF0000"/>
                </a:solidFill>
              </a:rPr>
              <a:t>0 1 0 1   VRC</a:t>
            </a:r>
            <a:endParaRPr lang="fr-FR" dirty="0">
              <a:solidFill>
                <a:srgbClr val="FF0000"/>
              </a:solidFill>
            </a:endParaRPr>
          </a:p>
          <a:p>
            <a:pPr marL="0" indent="0">
              <a:buNone/>
            </a:pPr>
            <a:endParaRPr lang="fr-FR" dirty="0"/>
          </a:p>
        </p:txBody>
      </p:sp>
    </p:spTree>
    <p:extLst>
      <p:ext uri="{BB962C8B-B14F-4D97-AF65-F5344CB8AC3E}">
        <p14:creationId xmlns:p14="http://schemas.microsoft.com/office/powerpoint/2010/main" val="40117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35336"/>
          </a:xfrm>
        </p:spPr>
        <p:txBody>
          <a:bodyPr>
            <a:normAutofit fontScale="90000"/>
          </a:bodyPr>
          <a:lstStyle/>
          <a:p>
            <a:r>
              <a:rPr lang="fr-FR" b="1" dirty="0" smtClean="0"/>
              <a:t>Exo 1 / Série 2</a:t>
            </a:r>
            <a:endParaRPr lang="fr-FR" dirty="0"/>
          </a:p>
        </p:txBody>
      </p:sp>
      <p:sp>
        <p:nvSpPr>
          <p:cNvPr id="3" name="Espace réservé du contenu 2"/>
          <p:cNvSpPr>
            <a:spLocks noGrp="1"/>
          </p:cNvSpPr>
          <p:nvPr>
            <p:ph idx="1"/>
          </p:nvPr>
        </p:nvSpPr>
        <p:spPr>
          <a:xfrm>
            <a:off x="623047" y="1000462"/>
            <a:ext cx="10515600" cy="4604272"/>
          </a:xfrm>
        </p:spPr>
        <p:txBody>
          <a:bodyPr>
            <a:normAutofit/>
          </a:bodyPr>
          <a:lstStyle/>
          <a:p>
            <a:pPr lvl="0"/>
            <a:r>
              <a:rPr lang="fr-FR" dirty="0" smtClean="0"/>
              <a:t>2) Refaite </a:t>
            </a:r>
            <a:r>
              <a:rPr lang="fr-FR" dirty="0"/>
              <a:t>la même chose avec la technique </a:t>
            </a:r>
            <a:r>
              <a:rPr lang="fr-FR" dirty="0" smtClean="0"/>
              <a:t>VRC/LRC</a:t>
            </a:r>
          </a:p>
          <a:p>
            <a:pPr lvl="0"/>
            <a:r>
              <a:rPr lang="fr-FR" dirty="0" smtClean="0"/>
              <a:t>M </a:t>
            </a:r>
            <a:r>
              <a:rPr lang="fr-FR" dirty="0"/>
              <a:t>= </a:t>
            </a:r>
            <a:r>
              <a:rPr lang="fr-FR" dirty="0" smtClean="0"/>
              <a:t>0011/0111/0110/0100, </a:t>
            </a:r>
          </a:p>
          <a:p>
            <a:pPr lvl="0"/>
            <a:r>
              <a:rPr lang="fr-FR" dirty="0" smtClean="0"/>
              <a:t>M(VRC/LRC) = 0011</a:t>
            </a:r>
            <a:r>
              <a:rPr lang="fr-FR" dirty="0" smtClean="0">
                <a:solidFill>
                  <a:srgbClr val="FF0000"/>
                </a:solidFill>
              </a:rPr>
              <a:t>0</a:t>
            </a:r>
            <a:r>
              <a:rPr lang="fr-FR" dirty="0" smtClean="0"/>
              <a:t> 0111</a:t>
            </a:r>
            <a:r>
              <a:rPr lang="fr-FR" dirty="0" smtClean="0">
                <a:solidFill>
                  <a:srgbClr val="FF0000"/>
                </a:solidFill>
              </a:rPr>
              <a:t>1</a:t>
            </a:r>
            <a:r>
              <a:rPr lang="fr-FR" dirty="0" smtClean="0"/>
              <a:t> 0110</a:t>
            </a:r>
            <a:r>
              <a:rPr lang="fr-FR" dirty="0" smtClean="0">
                <a:solidFill>
                  <a:srgbClr val="FF0000"/>
                </a:solidFill>
              </a:rPr>
              <a:t>0</a:t>
            </a:r>
            <a:r>
              <a:rPr lang="fr-FR" dirty="0" smtClean="0"/>
              <a:t> 0100</a:t>
            </a:r>
            <a:r>
              <a:rPr lang="fr-FR" dirty="0" smtClean="0">
                <a:solidFill>
                  <a:srgbClr val="FF0000"/>
                </a:solidFill>
              </a:rPr>
              <a:t>1 </a:t>
            </a:r>
            <a:r>
              <a:rPr lang="fr-FR" dirty="0" smtClean="0">
                <a:solidFill>
                  <a:srgbClr val="0070C0"/>
                </a:solidFill>
              </a:rPr>
              <a:t>01100</a:t>
            </a:r>
            <a:endParaRPr lang="fr-FR" dirty="0" smtClean="0">
              <a:solidFill>
                <a:srgbClr val="FF0000"/>
              </a:solidFill>
            </a:endParaRPr>
          </a:p>
          <a:p>
            <a:pPr marL="0" lvl="0" indent="0">
              <a:buNone/>
            </a:pPr>
            <a:r>
              <a:rPr lang="fr-FR" dirty="0" smtClean="0">
                <a:solidFill>
                  <a:srgbClr val="0070C0"/>
                </a:solidFill>
              </a:rPr>
              <a:t>               LRC</a:t>
            </a:r>
          </a:p>
          <a:p>
            <a:r>
              <a:rPr lang="fr-FR" dirty="0" smtClean="0"/>
              <a:t>0 0 0 0 </a:t>
            </a:r>
            <a:r>
              <a:rPr lang="fr-FR" dirty="0" smtClean="0">
                <a:solidFill>
                  <a:srgbClr val="0070C0"/>
                </a:solidFill>
              </a:rPr>
              <a:t>0</a:t>
            </a:r>
            <a:endParaRPr lang="fr-FR" dirty="0" smtClean="0"/>
          </a:p>
          <a:p>
            <a:r>
              <a:rPr lang="fr-FR" dirty="0" smtClean="0"/>
              <a:t>0 1 1 1 </a:t>
            </a:r>
            <a:r>
              <a:rPr lang="fr-FR" dirty="0" smtClean="0">
                <a:solidFill>
                  <a:srgbClr val="0070C0"/>
                </a:solidFill>
              </a:rPr>
              <a:t>1</a:t>
            </a:r>
            <a:endParaRPr lang="fr-FR" dirty="0" smtClean="0"/>
          </a:p>
          <a:p>
            <a:r>
              <a:rPr lang="fr-FR" dirty="0" smtClean="0"/>
              <a:t>1 1 1 0 </a:t>
            </a:r>
            <a:r>
              <a:rPr lang="fr-FR" dirty="0" smtClean="0">
                <a:solidFill>
                  <a:srgbClr val="0070C0"/>
                </a:solidFill>
              </a:rPr>
              <a:t>1</a:t>
            </a:r>
            <a:endParaRPr lang="fr-FR" dirty="0" smtClean="0"/>
          </a:p>
          <a:p>
            <a:r>
              <a:rPr lang="fr-FR" dirty="0" smtClean="0"/>
              <a:t>1 1 0 0 </a:t>
            </a:r>
            <a:r>
              <a:rPr lang="fr-FR" dirty="0" smtClean="0">
                <a:solidFill>
                  <a:srgbClr val="0070C0"/>
                </a:solidFill>
              </a:rPr>
              <a:t>0</a:t>
            </a:r>
            <a:endParaRPr lang="fr-FR" dirty="0" smtClean="0"/>
          </a:p>
          <a:p>
            <a:r>
              <a:rPr lang="fr-FR" dirty="0" smtClean="0">
                <a:solidFill>
                  <a:srgbClr val="FF0000"/>
                </a:solidFill>
              </a:rPr>
              <a:t>0 1 0 1 </a:t>
            </a:r>
            <a:r>
              <a:rPr lang="fr-FR" dirty="0" smtClean="0">
                <a:solidFill>
                  <a:srgbClr val="0070C0"/>
                </a:solidFill>
              </a:rPr>
              <a:t>0</a:t>
            </a:r>
            <a:r>
              <a:rPr lang="fr-FR" dirty="0" smtClean="0">
                <a:solidFill>
                  <a:srgbClr val="FF0000"/>
                </a:solidFill>
              </a:rPr>
              <a:t>     VRC</a:t>
            </a:r>
            <a:endParaRPr lang="fr-FR" dirty="0">
              <a:solidFill>
                <a:srgbClr val="FF0000"/>
              </a:solidFill>
            </a:endParaRPr>
          </a:p>
          <a:p>
            <a:pPr marL="0" indent="0">
              <a:buNone/>
            </a:pPr>
            <a:endParaRPr lang="fr-FR" dirty="0"/>
          </a:p>
        </p:txBody>
      </p:sp>
    </p:spTree>
    <p:extLst>
      <p:ext uri="{BB962C8B-B14F-4D97-AF65-F5344CB8AC3E}">
        <p14:creationId xmlns:p14="http://schemas.microsoft.com/office/powerpoint/2010/main" val="147914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35336"/>
          </a:xfrm>
        </p:spPr>
        <p:txBody>
          <a:bodyPr>
            <a:normAutofit fontScale="90000"/>
          </a:bodyPr>
          <a:lstStyle/>
          <a:p>
            <a:r>
              <a:rPr lang="fr-FR" b="1" dirty="0" smtClean="0"/>
              <a:t>Exo 1 / Série 2</a:t>
            </a:r>
            <a:endParaRPr lang="fr-FR" dirty="0"/>
          </a:p>
        </p:txBody>
      </p:sp>
      <p:sp>
        <p:nvSpPr>
          <p:cNvPr id="3" name="Espace réservé du contenu 2"/>
          <p:cNvSpPr>
            <a:spLocks noGrp="1"/>
          </p:cNvSpPr>
          <p:nvPr>
            <p:ph idx="1"/>
          </p:nvPr>
        </p:nvSpPr>
        <p:spPr>
          <a:xfrm>
            <a:off x="623047" y="1000462"/>
            <a:ext cx="10515600" cy="5507914"/>
          </a:xfrm>
        </p:spPr>
        <p:txBody>
          <a:bodyPr>
            <a:normAutofit/>
          </a:bodyPr>
          <a:lstStyle/>
          <a:p>
            <a:pPr lvl="0"/>
            <a:r>
              <a:rPr lang="fr-FR" dirty="0" smtClean="0"/>
              <a:t>3) Vérifier </a:t>
            </a:r>
            <a:r>
              <a:rPr lang="fr-FR" dirty="0"/>
              <a:t>si les messages suivants reçus par un récepteur sont corrects lorsque celui-ci utilise la technique VRC/LRC</a:t>
            </a:r>
          </a:p>
          <a:p>
            <a:r>
              <a:rPr lang="fr-FR" dirty="0"/>
              <a:t>M1 = </a:t>
            </a:r>
            <a:r>
              <a:rPr lang="fr-FR" dirty="0" smtClean="0"/>
              <a:t>m1=00110/01100/01001/</a:t>
            </a:r>
            <a:r>
              <a:rPr lang="fr-FR" dirty="0" smtClean="0">
                <a:solidFill>
                  <a:srgbClr val="0070C0"/>
                </a:solidFill>
              </a:rPr>
              <a:t>01110</a:t>
            </a:r>
            <a:r>
              <a:rPr lang="fr-FR" dirty="0" smtClean="0"/>
              <a:t>     </a:t>
            </a:r>
          </a:p>
          <a:p>
            <a:r>
              <a:rPr lang="fr-FR" dirty="0" smtClean="0"/>
              <a:t>M2 </a:t>
            </a:r>
            <a:r>
              <a:rPr lang="fr-FR" dirty="0"/>
              <a:t>= </a:t>
            </a:r>
            <a:r>
              <a:rPr lang="fr-FR" dirty="0" smtClean="0"/>
              <a:t>01111/01100/01001/</a:t>
            </a:r>
            <a:r>
              <a:rPr lang="fr-FR" dirty="0" smtClean="0">
                <a:solidFill>
                  <a:srgbClr val="0070C0"/>
                </a:solidFill>
              </a:rPr>
              <a:t>01010</a:t>
            </a:r>
            <a:endParaRPr lang="fr-FR" dirty="0">
              <a:solidFill>
                <a:srgbClr val="0070C0"/>
              </a:solidFill>
            </a:endParaRPr>
          </a:p>
          <a:p>
            <a:pPr marL="0" lvl="0" indent="0">
              <a:buNone/>
            </a:pPr>
            <a:r>
              <a:rPr lang="fr-FR" dirty="0" smtClean="0">
                <a:solidFill>
                  <a:srgbClr val="0070C0"/>
                </a:solidFill>
              </a:rPr>
              <a:t>              LRC</a:t>
            </a:r>
          </a:p>
          <a:p>
            <a:r>
              <a:rPr lang="fr-FR" dirty="0" smtClean="0"/>
              <a:t>0 0 0 </a:t>
            </a:r>
            <a:r>
              <a:rPr lang="fr-FR" dirty="0" smtClean="0">
                <a:solidFill>
                  <a:srgbClr val="0070C0"/>
                </a:solidFill>
              </a:rPr>
              <a:t>0				</a:t>
            </a:r>
            <a:r>
              <a:rPr lang="fr-FR" dirty="0" smtClean="0"/>
              <a:t>0 0 0 0</a:t>
            </a:r>
          </a:p>
          <a:p>
            <a:r>
              <a:rPr lang="fr-FR" dirty="0" smtClean="0"/>
              <a:t>0 1 1 </a:t>
            </a:r>
            <a:r>
              <a:rPr lang="fr-FR" dirty="0" smtClean="0">
                <a:solidFill>
                  <a:srgbClr val="0070C0"/>
                </a:solidFill>
              </a:rPr>
              <a:t>0				</a:t>
            </a:r>
            <a:r>
              <a:rPr lang="fr-FR" dirty="0" smtClean="0"/>
              <a:t>1 1 1 1</a:t>
            </a:r>
          </a:p>
          <a:p>
            <a:r>
              <a:rPr lang="fr-FR" dirty="0" smtClean="0"/>
              <a:t>1 1 0 </a:t>
            </a:r>
            <a:r>
              <a:rPr lang="fr-FR" dirty="0" smtClean="0">
                <a:solidFill>
                  <a:srgbClr val="0070C0"/>
                </a:solidFill>
              </a:rPr>
              <a:t>0				</a:t>
            </a:r>
            <a:r>
              <a:rPr lang="fr-FR" dirty="0" smtClean="0"/>
              <a:t>1 1 0 0</a:t>
            </a:r>
          </a:p>
          <a:p>
            <a:r>
              <a:rPr lang="fr-FR" dirty="0" smtClean="0"/>
              <a:t>1 0 0 </a:t>
            </a:r>
            <a:r>
              <a:rPr lang="fr-FR" dirty="0" smtClean="0">
                <a:solidFill>
                  <a:srgbClr val="0070C0"/>
                </a:solidFill>
              </a:rPr>
              <a:t>1				</a:t>
            </a:r>
            <a:r>
              <a:rPr lang="fr-FR" dirty="0" smtClean="0"/>
              <a:t>1 0 0 1</a:t>
            </a:r>
            <a:r>
              <a:rPr lang="fr-FR" dirty="0" smtClean="0">
                <a:solidFill>
                  <a:srgbClr val="0070C0"/>
                </a:solidFill>
              </a:rPr>
              <a:t>			</a:t>
            </a:r>
            <a:endParaRPr lang="fr-FR" dirty="0" smtClean="0"/>
          </a:p>
          <a:p>
            <a:r>
              <a:rPr lang="fr-FR" dirty="0" smtClean="0">
                <a:solidFill>
                  <a:srgbClr val="FF0000"/>
                </a:solidFill>
              </a:rPr>
              <a:t>0 0 1 1      VRC			1 0 1 0</a:t>
            </a:r>
          </a:p>
          <a:p>
            <a:pPr marL="0" indent="0">
              <a:buNone/>
            </a:pPr>
            <a:r>
              <a:rPr lang="fr-FR" dirty="0" smtClean="0"/>
              <a:t>M1 est mal reçu car PB LRC, M2 est bien reçu.</a:t>
            </a:r>
          </a:p>
          <a:p>
            <a:endParaRPr lang="fr-FR" dirty="0">
              <a:solidFill>
                <a:srgbClr val="FF0000"/>
              </a:solidFill>
            </a:endParaRPr>
          </a:p>
          <a:p>
            <a:pPr marL="0" indent="0">
              <a:buNone/>
            </a:pPr>
            <a:endParaRPr lang="fr-FR" dirty="0"/>
          </a:p>
        </p:txBody>
      </p:sp>
    </p:spTree>
    <p:extLst>
      <p:ext uri="{BB962C8B-B14F-4D97-AF65-F5344CB8AC3E}">
        <p14:creationId xmlns:p14="http://schemas.microsoft.com/office/powerpoint/2010/main" val="86388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a:t>Codage et représentation de l’information textuelle </a:t>
            </a:r>
          </a:p>
        </p:txBody>
      </p:sp>
      <p:sp>
        <p:nvSpPr>
          <p:cNvPr id="3" name="Espace réservé du contenu 2"/>
          <p:cNvSpPr>
            <a:spLocks noGrp="1"/>
          </p:cNvSpPr>
          <p:nvPr>
            <p:ph idx="1"/>
          </p:nvPr>
        </p:nvSpPr>
        <p:spPr/>
        <p:txBody>
          <a:bodyPr>
            <a:normAutofit fontScale="70000" lnSpcReduction="20000"/>
          </a:bodyPr>
          <a:lstStyle/>
          <a:p>
            <a:r>
              <a:rPr lang="fr-FR" dirty="0"/>
              <a:t>Un code est caractérisé par sa longueur, qui n’est autre que le nombre de bits représentant chaque caractère. </a:t>
            </a:r>
            <a:endParaRPr lang="fr-FR" dirty="0" smtClean="0"/>
          </a:p>
          <a:p>
            <a:r>
              <a:rPr lang="fr-FR" dirty="0" smtClean="0"/>
              <a:t>Les </a:t>
            </a:r>
            <a:r>
              <a:rPr lang="fr-FR" dirty="0"/>
              <a:t>codes les plus fréquents en téléinformatique ont des longueurs de 5, 6 ou 7 ou 8 bits permettant de coder respectivement 32, 64, 128 ou 256 caractères différents.</a:t>
            </a:r>
          </a:p>
          <a:p>
            <a:pPr marL="0" indent="0">
              <a:buNone/>
            </a:pPr>
            <a:r>
              <a:rPr lang="fr-FR" dirty="0"/>
              <a:t> </a:t>
            </a:r>
          </a:p>
          <a:p>
            <a:pPr lvl="0"/>
            <a:r>
              <a:rPr lang="fr-FR" dirty="0"/>
              <a:t>Code </a:t>
            </a:r>
            <a:r>
              <a:rPr lang="fr-FR" b="1" dirty="0"/>
              <a:t>CCITT</a:t>
            </a:r>
            <a:r>
              <a:rPr lang="fr-FR" dirty="0"/>
              <a:t>   (comité consultatif international télégraphique et téléphonique-) Ce code, encore appelé code Baudot est utilisé pour la transmission sur le réseau télégraphique (TELEX). C’est un code à 5 bits qui ne permet donc que 32 combinaisons </a:t>
            </a:r>
          </a:p>
          <a:p>
            <a:pPr lvl="0"/>
            <a:r>
              <a:rPr lang="fr-FR" dirty="0"/>
              <a:t>Code </a:t>
            </a:r>
            <a:r>
              <a:rPr lang="fr-FR" b="1" dirty="0"/>
              <a:t>DCB</a:t>
            </a:r>
            <a:r>
              <a:rPr lang="fr-FR" dirty="0"/>
              <a:t> (décimal code binaire) ce code à 6 bits a été très utilisé pour la transmission avec des terminaux asynchrones.</a:t>
            </a:r>
          </a:p>
          <a:p>
            <a:pPr lvl="0"/>
            <a:r>
              <a:rPr lang="fr-FR" dirty="0"/>
              <a:t>Code </a:t>
            </a:r>
            <a:r>
              <a:rPr lang="fr-FR" b="1" dirty="0"/>
              <a:t>CCITT n°5</a:t>
            </a:r>
            <a:r>
              <a:rPr lang="fr-FR" dirty="0"/>
              <a:t> à 7 bits, appelé aussi code </a:t>
            </a:r>
            <a:r>
              <a:rPr lang="fr-FR" b="1" dirty="0"/>
              <a:t>ASCII</a:t>
            </a:r>
            <a:r>
              <a:rPr lang="fr-FR" dirty="0"/>
              <a:t> (American Standard Code for Information </a:t>
            </a:r>
            <a:r>
              <a:rPr lang="fr-FR" dirty="0" err="1"/>
              <a:t>Interchange</a:t>
            </a:r>
            <a:r>
              <a:rPr lang="fr-FR" dirty="0"/>
              <a:t>) ou encore alphabet international n°5 est très utilisé et permet de coder 128 caractères</a:t>
            </a:r>
          </a:p>
          <a:p>
            <a:pPr lvl="0"/>
            <a:r>
              <a:rPr lang="fr-FR" dirty="0"/>
              <a:t>Code </a:t>
            </a:r>
            <a:r>
              <a:rPr lang="fr-FR" b="1" dirty="0"/>
              <a:t>EBCDIC </a:t>
            </a:r>
            <a:r>
              <a:rPr lang="fr-FR" dirty="0"/>
              <a:t>ce code (Extended </a:t>
            </a:r>
            <a:r>
              <a:rPr lang="fr-FR" dirty="0" err="1"/>
              <a:t>Binary</a:t>
            </a:r>
            <a:r>
              <a:rPr lang="fr-FR" dirty="0"/>
              <a:t> </a:t>
            </a:r>
            <a:r>
              <a:rPr lang="fr-FR" dirty="0" err="1"/>
              <a:t>Coded</a:t>
            </a:r>
            <a:r>
              <a:rPr lang="fr-FR" dirty="0"/>
              <a:t> </a:t>
            </a:r>
            <a:r>
              <a:rPr lang="fr-FR" dirty="0" err="1"/>
              <a:t>Decimal</a:t>
            </a:r>
            <a:r>
              <a:rPr lang="fr-FR" dirty="0"/>
              <a:t> </a:t>
            </a:r>
            <a:r>
              <a:rPr lang="fr-FR" dirty="0" err="1"/>
              <a:t>Interchange</a:t>
            </a:r>
            <a:r>
              <a:rPr lang="fr-FR" dirty="0"/>
              <a:t> Code) à 8 bits et très utilisé du fait que chaque caractère est représenté par un octet.</a:t>
            </a:r>
          </a:p>
          <a:p>
            <a:endParaRPr lang="fr-FR" dirty="0"/>
          </a:p>
        </p:txBody>
      </p:sp>
    </p:spTree>
    <p:extLst>
      <p:ext uri="{BB962C8B-B14F-4D97-AF65-F5344CB8AC3E}">
        <p14:creationId xmlns:p14="http://schemas.microsoft.com/office/powerpoint/2010/main" val="350190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Codage et représentation de l’information textuelle </a:t>
            </a:r>
            <a:endParaRPr lang="fr-FR" dirty="0"/>
          </a:p>
        </p:txBody>
      </p:sp>
      <p:sp>
        <p:nvSpPr>
          <p:cNvPr id="3" name="Espace réservé du contenu 2"/>
          <p:cNvSpPr>
            <a:spLocks noGrp="1"/>
          </p:cNvSpPr>
          <p:nvPr>
            <p:ph idx="1"/>
          </p:nvPr>
        </p:nvSpPr>
        <p:spPr>
          <a:xfrm>
            <a:off x="838200" y="1825624"/>
            <a:ext cx="10515600" cy="4940935"/>
          </a:xfrm>
        </p:spPr>
        <p:txBody>
          <a:bodyPr>
            <a:normAutofit fontScale="85000" lnSpcReduction="10000"/>
          </a:bodyPr>
          <a:lstStyle/>
          <a:p>
            <a:r>
              <a:rPr lang="fr-FR" dirty="0"/>
              <a:t>Nous avons vu dans le chapitre précédent que les lignes de transmission n’étaient pas parfaites et que des erreurs pouvaient être introduites sur les symboles d’une suite binaire. Les origines de ces erreurs peuvent être recensées et dépendent :</a:t>
            </a:r>
          </a:p>
          <a:p>
            <a:r>
              <a:rPr lang="fr-FR" dirty="0" smtClean="0"/>
              <a:t>du </a:t>
            </a:r>
            <a:r>
              <a:rPr lang="fr-FR" dirty="0"/>
              <a:t>nombre de répéteur</a:t>
            </a:r>
          </a:p>
          <a:p>
            <a:r>
              <a:rPr lang="fr-FR" dirty="0" smtClean="0"/>
              <a:t>du </a:t>
            </a:r>
            <a:r>
              <a:rPr lang="fr-FR" dirty="0"/>
              <a:t>support de transmission</a:t>
            </a:r>
          </a:p>
          <a:p>
            <a:r>
              <a:rPr lang="fr-FR" dirty="0" smtClean="0"/>
              <a:t>du </a:t>
            </a:r>
            <a:r>
              <a:rPr lang="fr-FR" dirty="0"/>
              <a:t>débit, du type de codage, modulation ...</a:t>
            </a:r>
          </a:p>
          <a:p>
            <a:r>
              <a:rPr lang="fr-FR" dirty="0"/>
              <a:t>Ce taux varie de 10 </a:t>
            </a:r>
            <a:r>
              <a:rPr lang="fr-FR" baseline="30000" dirty="0"/>
              <a:t>-7</a:t>
            </a:r>
            <a:r>
              <a:rPr lang="fr-FR" dirty="0"/>
              <a:t> à 10 </a:t>
            </a:r>
            <a:r>
              <a:rPr lang="fr-FR" baseline="30000" dirty="0"/>
              <a:t>-9</a:t>
            </a:r>
            <a:r>
              <a:rPr lang="fr-FR" dirty="0"/>
              <a:t> .</a:t>
            </a:r>
          </a:p>
          <a:p>
            <a:r>
              <a:rPr lang="fr-FR" dirty="0" smtClean="0"/>
              <a:t>Il existe deux stratégies possibles pour détecter les erreurs, la destination peut :</a:t>
            </a:r>
          </a:p>
          <a:p>
            <a:pPr marL="0" indent="0">
              <a:buNone/>
            </a:pPr>
            <a:endParaRPr lang="fr-FR" dirty="0" smtClean="0"/>
          </a:p>
          <a:p>
            <a:pPr lvl="1"/>
            <a:r>
              <a:rPr lang="fr-FR" dirty="0" smtClean="0"/>
              <a:t>Détecter les erreurs, puis demander une retransmission (c’est les codes détecteurs d’erreurs)</a:t>
            </a:r>
          </a:p>
          <a:p>
            <a:pPr marL="457200" lvl="1" indent="0">
              <a:buNone/>
            </a:pPr>
            <a:endParaRPr lang="fr-FR" dirty="0" smtClean="0"/>
          </a:p>
          <a:p>
            <a:pPr lvl="1"/>
            <a:r>
              <a:rPr lang="fr-FR" dirty="0" smtClean="0"/>
              <a:t>Détecter et corriger les erreurs (les codes correcteurs d’erreurs)</a:t>
            </a:r>
          </a:p>
          <a:p>
            <a:endParaRPr lang="fr-FR" dirty="0"/>
          </a:p>
        </p:txBody>
      </p:sp>
    </p:spTree>
    <p:extLst>
      <p:ext uri="{BB962C8B-B14F-4D97-AF65-F5344CB8AC3E}">
        <p14:creationId xmlns:p14="http://schemas.microsoft.com/office/powerpoint/2010/main" val="162805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Principe générale</a:t>
            </a:r>
            <a:r>
              <a:rPr lang="fr-FR" dirty="0"/>
              <a:t> :</a:t>
            </a:r>
          </a:p>
        </p:txBody>
      </p:sp>
      <p:sp>
        <p:nvSpPr>
          <p:cNvPr id="3" name="Espace réservé du contenu 2"/>
          <p:cNvSpPr>
            <a:spLocks noGrp="1"/>
          </p:cNvSpPr>
          <p:nvPr>
            <p:ph idx="1"/>
          </p:nvPr>
        </p:nvSpPr>
        <p:spPr/>
        <p:txBody>
          <a:bodyPr>
            <a:normAutofit/>
          </a:bodyPr>
          <a:lstStyle/>
          <a:p>
            <a:pPr lvl="0"/>
            <a:r>
              <a:rPr lang="fr-FR" dirty="0"/>
              <a:t>Chaque suite de bits à transmettre est augmentée par une autre suite de bits dite de </a:t>
            </a:r>
            <a:r>
              <a:rPr lang="fr-FR" b="1" dirty="0"/>
              <a:t>redondance</a:t>
            </a:r>
            <a:r>
              <a:rPr lang="fr-FR" dirty="0"/>
              <a:t> ou de </a:t>
            </a:r>
            <a:r>
              <a:rPr lang="fr-FR" b="1" dirty="0"/>
              <a:t>contrôle.</a:t>
            </a:r>
            <a:endParaRPr lang="fr-FR" dirty="0"/>
          </a:p>
          <a:p>
            <a:pPr lvl="0"/>
            <a:r>
              <a:rPr lang="fr-FR" dirty="0"/>
              <a:t>Pour chaque suite de k bits transmise, on ajoute r bits. On dit alors que l’on utilise un code </a:t>
            </a:r>
            <a:r>
              <a:rPr lang="fr-FR" sz="4000" dirty="0"/>
              <a:t>C(n</a:t>
            </a:r>
            <a:r>
              <a:rPr lang="fr-FR" sz="4000" dirty="0" smtClean="0"/>
              <a:t>, </a:t>
            </a:r>
            <a:r>
              <a:rPr lang="fr-FR" sz="4000" dirty="0" smtClean="0">
                <a:solidFill>
                  <a:srgbClr val="FF0000"/>
                </a:solidFill>
              </a:rPr>
              <a:t>k</a:t>
            </a:r>
            <a:r>
              <a:rPr lang="fr-FR" sz="4000" dirty="0"/>
              <a:t>) avec n =</a:t>
            </a:r>
            <a:r>
              <a:rPr lang="fr-FR" sz="4000" dirty="0">
                <a:solidFill>
                  <a:srgbClr val="FF0000"/>
                </a:solidFill>
              </a:rPr>
              <a:t> k </a:t>
            </a:r>
            <a:r>
              <a:rPr lang="fr-FR" sz="4000" dirty="0"/>
              <a:t>+r .</a:t>
            </a:r>
          </a:p>
          <a:p>
            <a:r>
              <a:rPr lang="fr-FR" dirty="0"/>
              <a:t>n: taille de l’alphabet du code ;</a:t>
            </a:r>
          </a:p>
          <a:p>
            <a:r>
              <a:rPr lang="fr-FR" dirty="0"/>
              <a:t>k : taille de l’information utile.</a:t>
            </a:r>
          </a:p>
          <a:p>
            <a:r>
              <a:rPr lang="fr-FR" b="1" dirty="0"/>
              <a:t>Exemple :  </a:t>
            </a:r>
            <a:r>
              <a:rPr lang="fr-FR" dirty="0"/>
              <a:t>un code </a:t>
            </a:r>
            <a:r>
              <a:rPr lang="fr-FR" b="1" dirty="0"/>
              <a:t>C(4,</a:t>
            </a:r>
            <a:r>
              <a:rPr lang="fr-FR" b="1" dirty="0">
                <a:solidFill>
                  <a:srgbClr val="FF0000"/>
                </a:solidFill>
              </a:rPr>
              <a:t>2</a:t>
            </a:r>
            <a:r>
              <a:rPr lang="fr-FR" b="1" dirty="0"/>
              <a:t>)</a:t>
            </a:r>
            <a:r>
              <a:rPr lang="fr-FR" dirty="0"/>
              <a:t> : </a:t>
            </a:r>
            <a:r>
              <a:rPr lang="fr-FR" dirty="0" smtClean="0"/>
              <a:t>m1=</a:t>
            </a:r>
            <a:r>
              <a:rPr lang="fr-FR" b="1" dirty="0" smtClean="0">
                <a:solidFill>
                  <a:srgbClr val="FF0000"/>
                </a:solidFill>
              </a:rPr>
              <a:t>00</a:t>
            </a:r>
            <a:r>
              <a:rPr lang="fr-FR" dirty="0" smtClean="0"/>
              <a:t>10, m2=</a:t>
            </a:r>
            <a:r>
              <a:rPr lang="fr-FR" b="1" dirty="0" smtClean="0">
                <a:solidFill>
                  <a:srgbClr val="FF0000"/>
                </a:solidFill>
              </a:rPr>
              <a:t>10</a:t>
            </a:r>
            <a:r>
              <a:rPr lang="fr-FR" dirty="0" smtClean="0"/>
              <a:t>00, m3=</a:t>
            </a:r>
            <a:r>
              <a:rPr lang="fr-FR" b="1" dirty="0" smtClean="0">
                <a:solidFill>
                  <a:srgbClr val="FF0000"/>
                </a:solidFill>
              </a:rPr>
              <a:t>01</a:t>
            </a:r>
            <a:r>
              <a:rPr lang="fr-FR" dirty="0" smtClean="0"/>
              <a:t>11, m4=</a:t>
            </a:r>
            <a:r>
              <a:rPr lang="fr-FR" b="1" dirty="0" smtClean="0">
                <a:solidFill>
                  <a:srgbClr val="FF0000"/>
                </a:solidFill>
              </a:rPr>
              <a:t>11</a:t>
            </a:r>
            <a:r>
              <a:rPr lang="fr-FR" dirty="0" smtClean="0"/>
              <a:t>10.</a:t>
            </a:r>
          </a:p>
          <a:p>
            <a:r>
              <a:rPr lang="fr-FR" dirty="0" err="1" smtClean="0"/>
              <a:t>Dh</a:t>
            </a:r>
            <a:r>
              <a:rPr lang="fr-FR" dirty="0" smtClean="0"/>
              <a:t> de C(4,2)</a:t>
            </a:r>
            <a:r>
              <a:rPr lang="fr-FR" dirty="0" smtClean="0">
                <a:solidFill>
                  <a:srgbClr val="FF0000"/>
                </a:solidFill>
              </a:rPr>
              <a:t>=2 car</a:t>
            </a:r>
            <a:r>
              <a:rPr lang="fr-FR" dirty="0" smtClean="0"/>
              <a:t> D(m1,m2)=2, D(m1,m3)=2, D(m1,m4)=2,D(m2,m3)=4,D(m2,m4)=2, D(m3,m4)=2</a:t>
            </a:r>
            <a:endParaRPr lang="fr-FR" dirty="0"/>
          </a:p>
          <a:p>
            <a:endParaRPr lang="fr-FR" dirty="0"/>
          </a:p>
        </p:txBody>
      </p:sp>
    </p:spTree>
    <p:extLst>
      <p:ext uri="{BB962C8B-B14F-4D97-AF65-F5344CB8AC3E}">
        <p14:creationId xmlns:p14="http://schemas.microsoft.com/office/powerpoint/2010/main" val="290389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t>
            </a:r>
            <a:r>
              <a:rPr lang="fr-FR" dirty="0"/>
              <a:t>Généralités sur les codes </a:t>
            </a:r>
          </a:p>
        </p:txBody>
      </p:sp>
      <p:sp>
        <p:nvSpPr>
          <p:cNvPr id="3" name="Espace réservé du contenu 2"/>
          <p:cNvSpPr>
            <a:spLocks noGrp="1"/>
          </p:cNvSpPr>
          <p:nvPr>
            <p:ph idx="1"/>
          </p:nvPr>
        </p:nvSpPr>
        <p:spPr/>
        <p:txBody>
          <a:bodyPr>
            <a:normAutofit/>
          </a:bodyPr>
          <a:lstStyle/>
          <a:p>
            <a:r>
              <a:rPr lang="fr-FR" dirty="0"/>
              <a:t>Un code de longueur N est un ensemble C de séquences de N bits. Une séquence de N bits n'appartenant pas à C sera dite invalide. </a:t>
            </a:r>
          </a:p>
          <a:p>
            <a:r>
              <a:rPr lang="fr-FR" dirty="0"/>
              <a:t>A la réception d'une séquence de N bits, deux cas sont possibles : </a:t>
            </a:r>
          </a:p>
          <a:p>
            <a:r>
              <a:rPr lang="fr-FR" dirty="0" smtClean="0"/>
              <a:t> </a:t>
            </a:r>
            <a:r>
              <a:rPr lang="fr-FR" dirty="0"/>
              <a:t>La séquence correspond à un élément du code et la transmission sera considérée comme étant correcte (on n'est pas sûr de l'exactitude de la transmission), </a:t>
            </a:r>
          </a:p>
          <a:p>
            <a:r>
              <a:rPr lang="fr-FR" dirty="0" smtClean="0"/>
              <a:t>La </a:t>
            </a:r>
            <a:r>
              <a:rPr lang="fr-FR" dirty="0"/>
              <a:t>séquence n'est pas valide. On est en présence d'une erreur (c'est une certitude), et le récepteur peut alors soit corriger l'erreur (code détecteur et correcteur d'erreurs), soit demander une retransmission (code détecteur d'erreurs). </a:t>
            </a:r>
          </a:p>
          <a:p>
            <a:endParaRPr lang="fr-FR" dirty="0"/>
          </a:p>
        </p:txBody>
      </p:sp>
    </p:spTree>
    <p:extLst>
      <p:ext uri="{BB962C8B-B14F-4D97-AF65-F5344CB8AC3E}">
        <p14:creationId xmlns:p14="http://schemas.microsoft.com/office/powerpoint/2010/main" val="3890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a:t>
            </a:r>
            <a:r>
              <a:rPr lang="fr-FR" dirty="0" smtClean="0"/>
              <a:t>. </a:t>
            </a:r>
            <a:r>
              <a:rPr lang="fr-FR" dirty="0"/>
              <a:t>Généralités sur les codes </a:t>
            </a:r>
            <a:r>
              <a:rPr lang="fr-FR" dirty="0" smtClean="0"/>
              <a:t>/ opérations</a:t>
            </a:r>
            <a:endParaRPr lang="fr-FR" dirty="0"/>
          </a:p>
        </p:txBody>
      </p:sp>
      <p:sp>
        <p:nvSpPr>
          <p:cNvPr id="3" name="Espace réservé du contenu 2"/>
          <p:cNvSpPr>
            <a:spLocks noGrp="1"/>
          </p:cNvSpPr>
          <p:nvPr>
            <p:ph idx="1"/>
          </p:nvPr>
        </p:nvSpPr>
        <p:spPr>
          <a:xfrm>
            <a:off x="838200" y="1804109"/>
            <a:ext cx="10515600" cy="2294555"/>
          </a:xfrm>
        </p:spPr>
        <p:txBody>
          <a:bodyPr>
            <a:normAutofit/>
          </a:bodyPr>
          <a:lstStyle/>
          <a:p>
            <a:r>
              <a:rPr lang="fr-FR" dirty="0"/>
              <a:t>0+0=0		 0.0=0 </a:t>
            </a:r>
          </a:p>
          <a:p>
            <a:r>
              <a:rPr lang="fr-FR" dirty="0"/>
              <a:t>0+1=1		 0.1=0 </a:t>
            </a:r>
          </a:p>
          <a:p>
            <a:r>
              <a:rPr lang="fr-FR" dirty="0"/>
              <a:t>1+0=1 		1.0=0 </a:t>
            </a:r>
          </a:p>
          <a:p>
            <a:r>
              <a:rPr lang="fr-FR" dirty="0"/>
              <a:t>1+1=0 		1.1=1 </a:t>
            </a:r>
          </a:p>
          <a:p>
            <a:endParaRPr lang="fr-FR" dirty="0"/>
          </a:p>
        </p:txBody>
      </p:sp>
      <p:sp>
        <p:nvSpPr>
          <p:cNvPr id="4" name="Text Box 2"/>
          <p:cNvSpPr txBox="1">
            <a:spLocks noChangeArrowheads="1"/>
          </p:cNvSpPr>
          <p:nvPr/>
        </p:nvSpPr>
        <p:spPr bwMode="auto">
          <a:xfrm>
            <a:off x="745807" y="4098664"/>
            <a:ext cx="2094212" cy="1151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fr-FR" altLang="fr-FR" sz="2400" b="0" i="0" u="none" strike="noStrike" cap="none" normalizeH="0" baseline="0" dirty="0" smtClean="0">
                <a:ln>
                  <a:noFill/>
                </a:ln>
                <a:solidFill>
                  <a:schemeClr val="tx1"/>
                </a:solidFill>
                <a:effectLst/>
                <a:latin typeface="Calibri" panose="020F0502020204030204" pitchFamily="34" charset="0"/>
              </a:rPr>
              <a:t>Somme modulo 2 (XOR)</a:t>
            </a:r>
            <a:endParaRPr kumimoji="0" lang="fr-FR" altLang="fr-FR" sz="2400" b="0" i="0" u="none" strike="noStrike" cap="none" normalizeH="0" baseline="0" dirty="0" smtClean="0">
              <a:ln>
                <a:noFill/>
              </a:ln>
              <a:solidFill>
                <a:schemeClr val="tx1"/>
              </a:solidFill>
              <a:effectLst/>
              <a:latin typeface="Arial" panose="020B0604020202020204" pitchFamily="34" charset="0"/>
            </a:endParaRPr>
          </a:p>
        </p:txBody>
      </p:sp>
      <p:sp>
        <p:nvSpPr>
          <p:cNvPr id="5" name="Text Box 3"/>
          <p:cNvSpPr txBox="1">
            <a:spLocks noChangeArrowheads="1"/>
          </p:cNvSpPr>
          <p:nvPr/>
        </p:nvSpPr>
        <p:spPr bwMode="auto">
          <a:xfrm>
            <a:off x="3432531" y="4098664"/>
            <a:ext cx="1741898" cy="755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fr-FR" altLang="fr-FR" sz="2000" b="0" i="0" u="none" strike="noStrike" cap="none" normalizeH="0" baseline="0" dirty="0" smtClean="0">
                <a:ln>
                  <a:noFill/>
                </a:ln>
                <a:solidFill>
                  <a:schemeClr val="tx1"/>
                </a:solidFill>
                <a:effectLst/>
                <a:latin typeface="Calibri" panose="020F0502020204030204" pitchFamily="34" charset="0"/>
              </a:rPr>
              <a:t>Multiplication modulo 2</a:t>
            </a:r>
            <a:endParaRPr kumimoji="0" lang="fr-FR" altLang="fr-FR"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06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Définitions </a:t>
            </a:r>
            <a:r>
              <a:rPr lang="fr-FR" dirty="0"/>
              <a:t> : </a:t>
            </a:r>
            <a:br>
              <a:rPr lang="fr-FR" dirty="0"/>
            </a:br>
            <a:r>
              <a:rPr lang="fr-FR" dirty="0"/>
              <a:t> </a:t>
            </a:r>
          </a:p>
        </p:txBody>
      </p:sp>
      <p:sp>
        <p:nvSpPr>
          <p:cNvPr id="3" name="Espace réservé du contenu 2"/>
          <p:cNvSpPr>
            <a:spLocks noGrp="1"/>
          </p:cNvSpPr>
          <p:nvPr>
            <p:ph idx="1"/>
          </p:nvPr>
        </p:nvSpPr>
        <p:spPr/>
        <p:txBody>
          <a:bodyPr>
            <a:normAutofit lnSpcReduction="10000"/>
          </a:bodyPr>
          <a:lstStyle/>
          <a:p>
            <a:pPr lvl="0"/>
            <a:r>
              <a:rPr lang="fr-FR" b="1" dirty="0"/>
              <a:t>Poids de </a:t>
            </a:r>
            <a:r>
              <a:rPr lang="fr-FR" b="1" dirty="0" err="1"/>
              <a:t>Hamming</a:t>
            </a:r>
            <a:r>
              <a:rPr lang="fr-FR" b="1" dirty="0"/>
              <a:t> </a:t>
            </a:r>
            <a:r>
              <a:rPr lang="fr-FR" b="1" dirty="0" smtClean="0"/>
              <a:t>(m)</a:t>
            </a:r>
            <a:r>
              <a:rPr lang="fr-FR" dirty="0" smtClean="0"/>
              <a:t>: </a:t>
            </a:r>
            <a:r>
              <a:rPr lang="fr-FR" dirty="0"/>
              <a:t>Le poids de </a:t>
            </a:r>
            <a:r>
              <a:rPr lang="fr-FR" dirty="0" err="1"/>
              <a:t>Hamming</a:t>
            </a:r>
            <a:r>
              <a:rPr lang="fr-FR" dirty="0"/>
              <a:t> d’un vecteur représente le nombre de 1 qu’il contient</a:t>
            </a:r>
            <a:r>
              <a:rPr lang="fr-FR" dirty="0" smtClean="0"/>
              <a:t>.</a:t>
            </a:r>
          </a:p>
          <a:p>
            <a:pPr lvl="0"/>
            <a:r>
              <a:rPr lang="fr-FR" dirty="0" smtClean="0"/>
              <a:t>Ex : m=011101 --------------- Le poids de </a:t>
            </a:r>
            <a:r>
              <a:rPr lang="fr-FR" dirty="0" err="1" smtClean="0"/>
              <a:t>Hamming</a:t>
            </a:r>
            <a:r>
              <a:rPr lang="fr-FR" dirty="0" smtClean="0"/>
              <a:t> du mot m est 4</a:t>
            </a:r>
            <a:endParaRPr lang="fr-FR" dirty="0"/>
          </a:p>
          <a:p>
            <a:pPr lvl="0"/>
            <a:r>
              <a:rPr lang="fr-FR" b="1" dirty="0"/>
              <a:t>Distance de </a:t>
            </a:r>
            <a:r>
              <a:rPr lang="fr-FR" b="1" dirty="0" err="1" smtClean="0"/>
              <a:t>Hamming</a:t>
            </a:r>
            <a:r>
              <a:rPr lang="fr-FR" b="1" dirty="0" smtClean="0"/>
              <a:t> (M, M’) </a:t>
            </a:r>
            <a:r>
              <a:rPr lang="fr-FR" dirty="0"/>
              <a:t>: C’est le nombre de bits en lesquels 2 mots d’un code diffèrent (on peut dire aussi que c’est le nombre de bits de leur somme modulo 2).</a:t>
            </a:r>
          </a:p>
          <a:p>
            <a:r>
              <a:rPr lang="fr-FR" dirty="0" smtClean="0"/>
              <a:t>Ex : M = 10001001  et M’ = 10110001  =&gt; </a:t>
            </a:r>
            <a:r>
              <a:rPr lang="fr-FR" dirty="0" err="1" smtClean="0"/>
              <a:t>D</a:t>
            </a:r>
            <a:r>
              <a:rPr lang="fr-FR" baseline="-25000" dirty="0" err="1" smtClean="0"/>
              <a:t>h</a:t>
            </a:r>
            <a:r>
              <a:rPr lang="fr-FR" dirty="0" smtClean="0"/>
              <a:t>(M, M’) = 3</a:t>
            </a:r>
          </a:p>
          <a:p>
            <a:pPr marL="0" indent="0">
              <a:buNone/>
            </a:pPr>
            <a:r>
              <a:rPr lang="fr-FR" dirty="0" smtClean="0"/>
              <a:t>	10001001</a:t>
            </a:r>
          </a:p>
          <a:p>
            <a:pPr marL="0" indent="0">
              <a:buNone/>
            </a:pPr>
            <a:r>
              <a:rPr lang="fr-FR" dirty="0" smtClean="0"/>
              <a:t>XOR 	10110001</a:t>
            </a:r>
          </a:p>
          <a:p>
            <a:pPr marL="0" indent="0">
              <a:buNone/>
            </a:pPr>
            <a:r>
              <a:rPr lang="fr-FR" dirty="0" smtClean="0"/>
              <a:t>	00</a:t>
            </a:r>
            <a:r>
              <a:rPr lang="fr-FR" dirty="0" smtClean="0">
                <a:solidFill>
                  <a:srgbClr val="FF0000"/>
                </a:solidFill>
              </a:rPr>
              <a:t>111</a:t>
            </a:r>
            <a:r>
              <a:rPr lang="fr-FR" dirty="0" smtClean="0"/>
              <a:t>000</a:t>
            </a:r>
            <a:endParaRPr lang="fr-FR" dirty="0" smtClean="0"/>
          </a:p>
        </p:txBody>
      </p:sp>
      <p:cxnSp>
        <p:nvCxnSpPr>
          <p:cNvPr id="13" name="Connecteur droit 12"/>
          <p:cNvCxnSpPr/>
          <p:nvPr/>
        </p:nvCxnSpPr>
        <p:spPr>
          <a:xfrm>
            <a:off x="1688951" y="5604734"/>
            <a:ext cx="1807284"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040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Définitions:</a:t>
            </a:r>
            <a:r>
              <a:rPr lang="fr-FR" dirty="0"/>
              <a:t/>
            </a:r>
            <a:br>
              <a:rPr lang="fr-FR" dirty="0"/>
            </a:br>
            <a:r>
              <a:rPr lang="fr-FR" dirty="0"/>
              <a:t> </a:t>
            </a:r>
          </a:p>
        </p:txBody>
      </p:sp>
      <p:sp>
        <p:nvSpPr>
          <p:cNvPr id="3" name="Espace réservé du contenu 2"/>
          <p:cNvSpPr>
            <a:spLocks noGrp="1"/>
          </p:cNvSpPr>
          <p:nvPr>
            <p:ph idx="1"/>
          </p:nvPr>
        </p:nvSpPr>
        <p:spPr>
          <a:xfrm>
            <a:off x="838200" y="989704"/>
            <a:ext cx="10515600" cy="5187259"/>
          </a:xfrm>
        </p:spPr>
        <p:txBody>
          <a:bodyPr>
            <a:normAutofit lnSpcReduction="10000"/>
          </a:bodyPr>
          <a:lstStyle/>
          <a:p>
            <a:r>
              <a:rPr lang="fr-FR" dirty="0"/>
              <a:t>La distance de </a:t>
            </a:r>
            <a:r>
              <a:rPr lang="fr-FR" dirty="0" err="1"/>
              <a:t>Hamming</a:t>
            </a:r>
            <a:r>
              <a:rPr lang="fr-FR" dirty="0"/>
              <a:t>  notée </a:t>
            </a:r>
            <a:r>
              <a:rPr lang="fr-FR" dirty="0" err="1"/>
              <a:t>Dh</a:t>
            </a:r>
            <a:r>
              <a:rPr lang="fr-FR" dirty="0"/>
              <a:t> d'un code C est le minimum des distances entre 2 séquences quelconques de ce code. </a:t>
            </a:r>
            <a:endParaRPr lang="fr-FR" dirty="0" smtClean="0"/>
          </a:p>
          <a:p>
            <a:r>
              <a:rPr lang="fr-FR" dirty="0" smtClean="0">
                <a:solidFill>
                  <a:srgbClr val="FF0000"/>
                </a:solidFill>
              </a:rPr>
              <a:t>THEOREME</a:t>
            </a:r>
            <a:endParaRPr lang="fr-FR" dirty="0">
              <a:solidFill>
                <a:srgbClr val="FF0000"/>
              </a:solidFill>
            </a:endParaRPr>
          </a:p>
          <a:p>
            <a:pPr marL="0" indent="0">
              <a:buNone/>
            </a:pPr>
            <a:r>
              <a:rPr lang="fr-FR" dirty="0"/>
              <a:t>Soit un code </a:t>
            </a:r>
            <a:r>
              <a:rPr lang="fr-FR" b="1" dirty="0"/>
              <a:t>C(</a:t>
            </a:r>
            <a:r>
              <a:rPr lang="fr-FR" b="1" dirty="0" err="1"/>
              <a:t>n,k</a:t>
            </a:r>
            <a:r>
              <a:rPr lang="fr-FR" b="1" dirty="0"/>
              <a:t>)</a:t>
            </a:r>
            <a:r>
              <a:rPr lang="fr-FR" dirty="0"/>
              <a:t> tel que sa distance de </a:t>
            </a:r>
            <a:r>
              <a:rPr lang="fr-FR" dirty="0" err="1"/>
              <a:t>hamming</a:t>
            </a:r>
            <a:r>
              <a:rPr lang="fr-FR" dirty="0"/>
              <a:t> minimale est égale à </a:t>
            </a:r>
            <a:r>
              <a:rPr lang="fr-FR" i="1" dirty="0" err="1"/>
              <a:t>D</a:t>
            </a:r>
            <a:r>
              <a:rPr lang="fr-FR" i="1" baseline="-25000" dirty="0" err="1"/>
              <a:t>min</a:t>
            </a:r>
            <a:r>
              <a:rPr lang="fr-FR" i="1" baseline="-25000" dirty="0"/>
              <a:t> </a:t>
            </a:r>
            <a:r>
              <a:rPr lang="fr-FR" dirty="0" smtClean="0"/>
              <a:t>:</a:t>
            </a:r>
          </a:p>
          <a:p>
            <a:r>
              <a:rPr lang="fr-FR" dirty="0" smtClean="0"/>
              <a:t>Si </a:t>
            </a:r>
            <a:r>
              <a:rPr lang="fr-FR" i="1" dirty="0" err="1" smtClean="0"/>
              <a:t>D</a:t>
            </a:r>
            <a:r>
              <a:rPr lang="fr-FR" i="1" baseline="-25000" dirty="0" err="1" smtClean="0"/>
              <a:t>min</a:t>
            </a:r>
            <a:r>
              <a:rPr lang="fr-FR" i="1" baseline="-25000" dirty="0" smtClean="0"/>
              <a:t> = </a:t>
            </a:r>
            <a:r>
              <a:rPr lang="fr-FR" i="1" dirty="0" smtClean="0"/>
              <a:t>2d+1, </a:t>
            </a:r>
            <a:r>
              <a:rPr lang="fr-FR" dirty="0"/>
              <a:t>alors la </a:t>
            </a:r>
            <a:r>
              <a:rPr lang="fr-FR" i="1" dirty="0"/>
              <a:t>détection</a:t>
            </a:r>
            <a:r>
              <a:rPr lang="fr-FR" dirty="0"/>
              <a:t> est d’ordre </a:t>
            </a:r>
            <a:r>
              <a:rPr lang="fr-FR" i="1" dirty="0">
                <a:sym typeface="Symbol" panose="05050102010706020507" pitchFamily="18" charset="2"/>
              </a:rPr>
              <a:t></a:t>
            </a:r>
            <a:r>
              <a:rPr lang="fr-FR" dirty="0"/>
              <a:t> </a:t>
            </a:r>
            <a:r>
              <a:rPr lang="fr-FR" i="1" dirty="0"/>
              <a:t>2d </a:t>
            </a:r>
            <a:r>
              <a:rPr lang="fr-FR" dirty="0"/>
              <a:t>et la </a:t>
            </a:r>
            <a:r>
              <a:rPr lang="fr-FR" i="1" dirty="0"/>
              <a:t>correction</a:t>
            </a:r>
            <a:r>
              <a:rPr lang="fr-FR" dirty="0"/>
              <a:t> est d’ordre </a:t>
            </a:r>
            <a:r>
              <a:rPr lang="fr-FR" i="1" dirty="0">
                <a:sym typeface="Symbol" panose="05050102010706020507" pitchFamily="18" charset="2"/>
              </a:rPr>
              <a:t></a:t>
            </a:r>
            <a:r>
              <a:rPr lang="fr-FR" i="1" dirty="0"/>
              <a:t> d</a:t>
            </a:r>
            <a:r>
              <a:rPr lang="fr-FR" dirty="0"/>
              <a:t>. </a:t>
            </a:r>
            <a:endParaRPr lang="fr-FR" dirty="0" smtClean="0"/>
          </a:p>
          <a:p>
            <a:r>
              <a:rPr lang="fr-FR" dirty="0" smtClean="0"/>
              <a:t>Si </a:t>
            </a:r>
            <a:r>
              <a:rPr lang="fr-FR" i="1" dirty="0" err="1" smtClean="0"/>
              <a:t>D</a:t>
            </a:r>
            <a:r>
              <a:rPr lang="fr-FR" i="1" baseline="-25000" dirty="0" err="1" smtClean="0"/>
              <a:t>min</a:t>
            </a:r>
            <a:r>
              <a:rPr lang="fr-FR" i="1" baseline="-25000" dirty="0" smtClean="0"/>
              <a:t> = </a:t>
            </a:r>
            <a:r>
              <a:rPr lang="fr-FR" i="1" dirty="0" smtClean="0"/>
              <a:t>2d, </a:t>
            </a:r>
            <a:r>
              <a:rPr lang="fr-FR" dirty="0" smtClean="0"/>
              <a:t>alors la </a:t>
            </a:r>
            <a:r>
              <a:rPr lang="fr-FR" i="1" dirty="0" smtClean="0"/>
              <a:t>détection</a:t>
            </a:r>
            <a:r>
              <a:rPr lang="fr-FR" dirty="0" smtClean="0"/>
              <a:t> est d’ordre </a:t>
            </a:r>
            <a:r>
              <a:rPr lang="fr-FR" i="1" dirty="0" smtClean="0">
                <a:sym typeface="Symbol" panose="05050102010706020507" pitchFamily="18" charset="2"/>
              </a:rPr>
              <a:t></a:t>
            </a:r>
            <a:r>
              <a:rPr lang="fr-FR" dirty="0" smtClean="0"/>
              <a:t> </a:t>
            </a:r>
            <a:r>
              <a:rPr lang="fr-FR" i="1" dirty="0" smtClean="0"/>
              <a:t>2d-1 </a:t>
            </a:r>
            <a:r>
              <a:rPr lang="fr-FR" dirty="0" smtClean="0"/>
              <a:t>et la </a:t>
            </a:r>
            <a:r>
              <a:rPr lang="fr-FR" i="1" dirty="0" smtClean="0"/>
              <a:t>correction</a:t>
            </a:r>
            <a:r>
              <a:rPr lang="fr-FR" dirty="0" smtClean="0"/>
              <a:t> est d’ordre </a:t>
            </a:r>
            <a:r>
              <a:rPr lang="fr-FR" i="1" dirty="0" smtClean="0">
                <a:sym typeface="Symbol" panose="05050102010706020507" pitchFamily="18" charset="2"/>
              </a:rPr>
              <a:t></a:t>
            </a:r>
            <a:r>
              <a:rPr lang="fr-FR" i="1" dirty="0" smtClean="0"/>
              <a:t> d-1</a:t>
            </a:r>
            <a:r>
              <a:rPr lang="fr-FR" dirty="0" smtClean="0"/>
              <a:t>. </a:t>
            </a:r>
          </a:p>
          <a:p>
            <a:r>
              <a:rPr lang="fr-FR" dirty="0"/>
              <a:t>Considérons le code suivant </a:t>
            </a:r>
            <a:r>
              <a:rPr lang="fr-FR" i="1" dirty="0"/>
              <a:t>{0</a:t>
            </a:r>
            <a:r>
              <a:rPr lang="fr-FR" i="1" dirty="0">
                <a:sym typeface="Symbol" panose="05050102010706020507" pitchFamily="18" charset="2"/>
              </a:rPr>
              <a:t></a:t>
            </a:r>
            <a:r>
              <a:rPr lang="fr-FR" i="1" dirty="0"/>
              <a:t>0000 ; 1</a:t>
            </a:r>
            <a:r>
              <a:rPr lang="fr-FR" i="1" dirty="0">
                <a:sym typeface="Symbol" panose="05050102010706020507" pitchFamily="18" charset="2"/>
              </a:rPr>
              <a:t></a:t>
            </a:r>
            <a:r>
              <a:rPr lang="fr-FR" i="1" dirty="0"/>
              <a:t>1111}, k = 1, n = 4</a:t>
            </a:r>
            <a:r>
              <a:rPr lang="fr-FR" dirty="0"/>
              <a:t>. Ce code possède 3 bits de contrôles. </a:t>
            </a:r>
          </a:p>
          <a:p>
            <a:r>
              <a:rPr lang="fr-FR" dirty="0"/>
              <a:t>On a </a:t>
            </a:r>
            <a:r>
              <a:rPr lang="fr-FR" i="1" dirty="0" err="1"/>
              <a:t>D</a:t>
            </a:r>
            <a:r>
              <a:rPr lang="fr-FR" i="1" baseline="-25000" dirty="0" err="1"/>
              <a:t>min</a:t>
            </a:r>
            <a:r>
              <a:rPr lang="fr-FR" i="1" dirty="0"/>
              <a:t>= 4</a:t>
            </a:r>
            <a:r>
              <a:rPr lang="fr-FR" dirty="0"/>
              <a:t>.  Donc, détection d’ordre </a:t>
            </a:r>
            <a:r>
              <a:rPr lang="fr-FR" dirty="0">
                <a:sym typeface="Symbol" panose="05050102010706020507" pitchFamily="18" charset="2"/>
              </a:rPr>
              <a:t></a:t>
            </a:r>
            <a:r>
              <a:rPr lang="fr-FR" dirty="0"/>
              <a:t> 3 et correction d’ordre </a:t>
            </a:r>
            <a:r>
              <a:rPr lang="fr-FR" dirty="0">
                <a:sym typeface="Symbol" panose="05050102010706020507" pitchFamily="18" charset="2"/>
              </a:rPr>
              <a:t></a:t>
            </a:r>
            <a:r>
              <a:rPr lang="fr-FR" dirty="0"/>
              <a:t> 1.</a:t>
            </a:r>
          </a:p>
          <a:p>
            <a:endParaRPr lang="fr-FR" dirty="0" smtClean="0"/>
          </a:p>
          <a:p>
            <a:endParaRPr lang="fr-FR" dirty="0"/>
          </a:p>
          <a:p>
            <a:pPr marL="0" indent="0">
              <a:buNone/>
            </a:pPr>
            <a:endParaRPr lang="fr-FR" dirty="0"/>
          </a:p>
        </p:txBody>
      </p:sp>
      <p:cxnSp>
        <p:nvCxnSpPr>
          <p:cNvPr id="16" name="Connecteur droit 15"/>
          <p:cNvCxnSpPr/>
          <p:nvPr/>
        </p:nvCxnSpPr>
        <p:spPr>
          <a:xfrm>
            <a:off x="838200" y="1798268"/>
            <a:ext cx="10515600" cy="30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38200" y="4649045"/>
            <a:ext cx="10515600" cy="30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5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a:t>
            </a:r>
            <a:r>
              <a:rPr lang="fr-FR" b="1" dirty="0"/>
              <a:t>Méthodes simples de détection et de corrections des erreurs </a:t>
            </a:r>
            <a:r>
              <a:rPr lang="fr-FR" dirty="0"/>
              <a:t> </a:t>
            </a:r>
          </a:p>
        </p:txBody>
      </p:sp>
      <p:sp>
        <p:nvSpPr>
          <p:cNvPr id="3" name="Espace réservé du contenu 2"/>
          <p:cNvSpPr>
            <a:spLocks noGrp="1"/>
          </p:cNvSpPr>
          <p:nvPr>
            <p:ph idx="1"/>
          </p:nvPr>
        </p:nvSpPr>
        <p:spPr>
          <a:xfrm>
            <a:off x="838200" y="989704"/>
            <a:ext cx="10515600" cy="5187259"/>
          </a:xfrm>
        </p:spPr>
        <p:txBody>
          <a:bodyPr>
            <a:normAutofit lnSpcReduction="10000"/>
          </a:bodyPr>
          <a:lstStyle/>
          <a:p>
            <a:endParaRPr lang="fr-FR" dirty="0" smtClean="0"/>
          </a:p>
          <a:p>
            <a:endParaRPr lang="fr-FR" dirty="0"/>
          </a:p>
          <a:p>
            <a:pPr marL="0" indent="0">
              <a:buNone/>
            </a:pPr>
            <a:r>
              <a:rPr lang="fr-FR" b="1" dirty="0" smtClean="0"/>
              <a:t>5.1 </a:t>
            </a:r>
            <a:r>
              <a:rPr lang="fr-FR" b="1" dirty="0"/>
              <a:t>vérification par répétition :  </a:t>
            </a:r>
            <a:endParaRPr lang="fr-FR" dirty="0"/>
          </a:p>
          <a:p>
            <a:r>
              <a:rPr lang="fr-FR" dirty="0" smtClean="0"/>
              <a:t>Consiste </a:t>
            </a:r>
            <a:r>
              <a:rPr lang="fr-FR" dirty="0"/>
              <a:t>à faire suivre le message d’une réplique du message d’origine, à la réception. Le récepteur compare les deux copies, il est accepté que s’il y ‘a identité. Dans le cas contraire, il est demandé à l’émetteur de retransmettre le message.</a:t>
            </a:r>
          </a:p>
          <a:p>
            <a:r>
              <a:rPr lang="fr-FR" dirty="0"/>
              <a:t>On peut améliorer cette méthode on procédant à la correction, on envoyant un nombre impaire de copies au récepteur, le récepteur détermine le nombre majoritaire de copies identiques et les considère comme étant le message d’origine ou au pire des cas renvoie une copie à l’émetteur pour vérification.</a:t>
            </a:r>
          </a:p>
          <a:p>
            <a:pPr marL="0" indent="0">
              <a:buNone/>
            </a:pPr>
            <a:endParaRPr lang="fr-FR" dirty="0"/>
          </a:p>
        </p:txBody>
      </p:sp>
    </p:spTree>
    <p:extLst>
      <p:ext uri="{BB962C8B-B14F-4D97-AF65-F5344CB8AC3E}">
        <p14:creationId xmlns:p14="http://schemas.microsoft.com/office/powerpoint/2010/main" val="12507339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11355</TotalTime>
  <Words>806</Words>
  <Application>Microsoft Office PowerPoint</Application>
  <PresentationFormat>Grand écran</PresentationFormat>
  <Paragraphs>134</Paragraphs>
  <Slides>18</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18</vt:i4>
      </vt:variant>
    </vt:vector>
  </HeadingPairs>
  <TitlesOfParts>
    <vt:vector size="25" baseType="lpstr">
      <vt:lpstr>Arial</vt:lpstr>
      <vt:lpstr>Calibri</vt:lpstr>
      <vt:lpstr>Calibri Light</vt:lpstr>
      <vt:lpstr>Symbol</vt:lpstr>
      <vt:lpstr>Thème Office</vt:lpstr>
      <vt:lpstr>Equation.3</vt:lpstr>
      <vt:lpstr>Image Paintbrush</vt:lpstr>
      <vt:lpstr>CHAPITRE 2 </vt:lpstr>
      <vt:lpstr>1. Codage et représentation de l’information textuelle </vt:lpstr>
      <vt:lpstr>1. Codage et représentation de l’information textuelle </vt:lpstr>
      <vt:lpstr>2. Principe générale :</vt:lpstr>
      <vt:lpstr>3. Généralités sur les codes </vt:lpstr>
      <vt:lpstr>4. Généralités sur les codes / opérations</vt:lpstr>
      <vt:lpstr>Définitions  :   </vt:lpstr>
      <vt:lpstr>Définitions:  </vt:lpstr>
      <vt:lpstr>5. Méthodes simples de détection et de corrections des erreurs  </vt:lpstr>
      <vt:lpstr>5. Méthodes simples de détection et de corrections des erreurs  </vt:lpstr>
      <vt:lpstr>Présentation PowerPoint</vt:lpstr>
      <vt:lpstr>5. Méthodes simples de détection et de corrections des erreurs  </vt:lpstr>
      <vt:lpstr>5. Méthodes simples de détection et de corrections des erreurs  </vt:lpstr>
      <vt:lpstr>5. Méthodes simples de détection et de corrections des erreurs  </vt:lpstr>
      <vt:lpstr>5. Méthodes simples de détection et de corrections des erreurs  </vt:lpstr>
      <vt:lpstr>Exo 1 / Série 2</vt:lpstr>
      <vt:lpstr>Exo 1 / Série 2</vt:lpstr>
      <vt:lpstr>Exo 1 / Série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2 </dc:title>
  <dc:creator>user</dc:creator>
  <cp:lastModifiedBy>user</cp:lastModifiedBy>
  <cp:revision>23</cp:revision>
  <dcterms:created xsi:type="dcterms:W3CDTF">2021-02-21T18:00:22Z</dcterms:created>
  <dcterms:modified xsi:type="dcterms:W3CDTF">2021-03-01T15:15:45Z</dcterms:modified>
</cp:coreProperties>
</file>