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64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65" r:id="rId10"/>
    <p:sldId id="267" r:id="rId11"/>
    <p:sldId id="288" r:id="rId12"/>
    <p:sldId id="289" r:id="rId13"/>
    <p:sldId id="290" r:id="rId14"/>
    <p:sldId id="287" r:id="rId15"/>
    <p:sldId id="268" r:id="rId16"/>
    <p:sldId id="283" r:id="rId17"/>
    <p:sldId id="269" r:id="rId18"/>
    <p:sldId id="285" r:id="rId19"/>
    <p:sldId id="284" r:id="rId20"/>
    <p:sldId id="272" r:id="rId21"/>
    <p:sldId id="291" r:id="rId22"/>
    <p:sldId id="273" r:id="rId23"/>
    <p:sldId id="281" r:id="rId24"/>
    <p:sldId id="275" r:id="rId25"/>
    <p:sldId id="276" r:id="rId26"/>
    <p:sldId id="277" r:id="rId27"/>
    <p:sldId id="278" r:id="rId28"/>
    <p:sldId id="279" r:id="rId29"/>
    <p:sldId id="286" r:id="rId30"/>
    <p:sldId id="280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16"/>
    <p:restoredTop sz="94640"/>
  </p:normalViewPr>
  <p:slideViewPr>
    <p:cSldViewPr snapToGrid="0">
      <p:cViewPr varScale="1">
        <p:scale>
          <a:sx n="107" d="100"/>
          <a:sy n="107" d="100"/>
        </p:scale>
        <p:origin x="12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2EC1D-CF98-0D44-9ED5-CF3ADB1150D9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2CF62-7832-5447-BEA7-DC59A00FD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33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5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94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7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17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7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6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5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9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341462B0-365F-8018-E782-DED5B098419B}"/>
              </a:ext>
            </a:extLst>
          </p:cNvPr>
          <p:cNvSpPr txBox="1"/>
          <p:nvPr/>
        </p:nvSpPr>
        <p:spPr>
          <a:xfrm>
            <a:off x="2529815" y="557214"/>
            <a:ext cx="7172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Pré-Analyse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Exploratoire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2F373047-2151-DEA0-79CF-0A0184526C93}"/>
              </a:ext>
            </a:extLst>
          </p:cNvPr>
          <p:cNvSpPr txBox="1">
            <a:spLocks/>
          </p:cNvSpPr>
          <p:nvPr/>
        </p:nvSpPr>
        <p:spPr>
          <a:xfrm>
            <a:off x="2671763" y="3083195"/>
            <a:ext cx="7172325" cy="81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Projet d’expansion à l’international</a:t>
            </a:r>
            <a:endParaRPr lang="fr-FR" sz="2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8CE72CD-B504-08E7-1584-A86F74BCC398}"/>
              </a:ext>
            </a:extLst>
          </p:cNvPr>
          <p:cNvSpPr txBox="1"/>
          <p:nvPr/>
        </p:nvSpPr>
        <p:spPr>
          <a:xfrm>
            <a:off x="5795157" y="5149689"/>
            <a:ext cx="6093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datacatalog.worldbank.org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education-statistics</a:t>
            </a: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0C95DB-661A-A605-73F1-6FE8785AF561}"/>
              </a:ext>
            </a:extLst>
          </p:cNvPr>
          <p:cNvSpPr txBox="1"/>
          <p:nvPr/>
        </p:nvSpPr>
        <p:spPr>
          <a:xfrm>
            <a:off x="7766462" y="6528615"/>
            <a:ext cx="44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Date de soutenance : 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22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Novembre 2022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E2C156-5103-E5CF-B1DD-508D80151B49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3E8E32-4A38-D331-9985-BACF1BB1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09" y="1091115"/>
            <a:ext cx="6091382" cy="1554407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742080-236C-FC24-9D20-3964C331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157" y="3902593"/>
            <a:ext cx="5795157" cy="14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6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:a16="http://schemas.microsoft.com/office/drawing/2014/main" id="{0D42ACDE-5343-AA82-7F28-9F83283B1949}"/>
              </a:ext>
            </a:extLst>
          </p:cNvPr>
          <p:cNvSpPr/>
          <p:nvPr/>
        </p:nvSpPr>
        <p:spPr>
          <a:xfrm rot="10800000">
            <a:off x="168735" y="299218"/>
            <a:ext cx="3621212" cy="4087827"/>
          </a:xfrm>
          <a:prstGeom prst="triangle">
            <a:avLst>
              <a:gd name="adj" fmla="val 491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37292A-67FD-6EAA-7AC3-D4EA27F08FF4}"/>
              </a:ext>
            </a:extLst>
          </p:cNvPr>
          <p:cNvSpPr txBox="1"/>
          <p:nvPr/>
        </p:nvSpPr>
        <p:spPr>
          <a:xfrm>
            <a:off x="218188" y="436830"/>
            <a:ext cx="3224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Réduction temporelle(2010-2015)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6EC8B9-F081-DE91-B1CE-988A5DFF4946}"/>
              </a:ext>
            </a:extLst>
          </p:cNvPr>
          <p:cNvSpPr txBox="1"/>
          <p:nvPr/>
        </p:nvSpPr>
        <p:spPr>
          <a:xfrm>
            <a:off x="949838" y="2223961"/>
            <a:ext cx="19477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Filtrer avec les indicateurs candidats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93EC5EE-F902-1005-36EE-E02A261FEFF9}"/>
              </a:ext>
            </a:extLst>
          </p:cNvPr>
          <p:cNvSpPr txBox="1"/>
          <p:nvPr/>
        </p:nvSpPr>
        <p:spPr>
          <a:xfrm>
            <a:off x="815381" y="1102921"/>
            <a:ext cx="23279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Supprimer les groupes de pays et les groupes de revenus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D122EE9-9697-17B1-904E-84B7EE9E1495}"/>
              </a:ext>
            </a:extLst>
          </p:cNvPr>
          <p:cNvSpPr/>
          <p:nvPr/>
        </p:nvSpPr>
        <p:spPr>
          <a:xfrm>
            <a:off x="865236" y="3814368"/>
            <a:ext cx="2228207" cy="139176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Lignes: 1519</a:t>
            </a:r>
          </a:p>
          <a:p>
            <a:pPr algn="ctr"/>
            <a:r>
              <a:rPr lang="fr-FR" sz="1600" dirty="0"/>
              <a:t>Colonnes: 10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C722B0A-EC9E-10FB-A525-34F015D2D9C4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CD6247-7D02-F9CD-1D36-983AF190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47" y="0"/>
            <a:ext cx="8465164" cy="3819422"/>
          </a:xfrm>
          <a:prstGeom prst="rect">
            <a:avLst/>
          </a:prstGeom>
        </p:spPr>
      </p:pic>
      <p:pic>
        <p:nvPicPr>
          <p:cNvPr id="2" name="Image 1" descr="Une image contenant table&#10;&#10;Description générée automatiquement">
            <a:extLst>
              <a:ext uri="{FF2B5EF4-FFF2-40B4-BE49-F238E27FC236}">
                <a16:creationId xmlns:a16="http://schemas.microsoft.com/office/drawing/2014/main" id="{75BBBB38-1AE3-95D3-9D41-6FCCAF8F4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695" y="4244619"/>
            <a:ext cx="68199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7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AC71FDF-6FDE-B85A-8AB9-21B8990E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07" y="3311365"/>
            <a:ext cx="8246339" cy="342845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66D39A9-D8B8-7162-E867-6752DC82B2D1}"/>
              </a:ext>
            </a:extLst>
          </p:cNvPr>
          <p:cNvSpPr txBox="1"/>
          <p:nvPr/>
        </p:nvSpPr>
        <p:spPr>
          <a:xfrm>
            <a:off x="0" y="0"/>
            <a:ext cx="6448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Pourcentage de remplissage de chaque indicateurs candidats par année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666A4AEF-0C8F-EAF1-4AAB-3A134EE17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10" y="577516"/>
            <a:ext cx="8106429" cy="2509132"/>
          </a:xfrm>
          <a:prstGeom prst="rect">
            <a:avLst/>
          </a:prstGeom>
        </p:spPr>
      </p:pic>
      <p:sp>
        <p:nvSpPr>
          <p:cNvPr id="12" name="Flèche courbée vers la gauche 11">
            <a:extLst>
              <a:ext uri="{FF2B5EF4-FFF2-40B4-BE49-F238E27FC236}">
                <a16:creationId xmlns:a16="http://schemas.microsoft.com/office/drawing/2014/main" id="{B98B75D1-A7B5-6D68-3711-A7C13A5CDB82}"/>
              </a:ext>
            </a:extLst>
          </p:cNvPr>
          <p:cNvSpPr/>
          <p:nvPr/>
        </p:nvSpPr>
        <p:spPr>
          <a:xfrm>
            <a:off x="10455441" y="2373492"/>
            <a:ext cx="926433" cy="27180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FADB32-10B9-B423-2616-9F6AFAE2C699}"/>
              </a:ext>
            </a:extLst>
          </p:cNvPr>
          <p:cNvSpPr txBox="1"/>
          <p:nvPr/>
        </p:nvSpPr>
        <p:spPr>
          <a:xfrm>
            <a:off x="8534727" y="3086648"/>
            <a:ext cx="1920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Eliminer </a:t>
            </a:r>
            <a:r>
              <a:rPr lang="fr-FR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l'indicator</a:t>
            </a:r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computers (per 100 people)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4EE9D75-F132-BB09-7513-C9592689E656}"/>
              </a:ext>
            </a:extLst>
          </p:cNvPr>
          <p:cNvSpPr/>
          <p:nvPr/>
        </p:nvSpPr>
        <p:spPr>
          <a:xfrm>
            <a:off x="8986550" y="5277132"/>
            <a:ext cx="2228207" cy="139176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Lignes: 1302</a:t>
            </a:r>
          </a:p>
          <a:p>
            <a:pPr algn="ctr"/>
            <a:r>
              <a:rPr lang="fr-FR" sz="1600" dirty="0"/>
              <a:t>Colonnes: 10</a:t>
            </a:r>
          </a:p>
        </p:txBody>
      </p:sp>
    </p:spTree>
    <p:extLst>
      <p:ext uri="{BB962C8B-B14F-4D97-AF65-F5344CB8AC3E}">
        <p14:creationId xmlns:p14="http://schemas.microsoft.com/office/powerpoint/2010/main" val="4876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F1EBBB2-8CB0-8C0D-06AD-7C0F0951D12E}"/>
              </a:ext>
            </a:extLst>
          </p:cNvPr>
          <p:cNvSpPr txBox="1"/>
          <p:nvPr/>
        </p:nvSpPr>
        <p:spPr>
          <a:xfrm>
            <a:off x="0" y="0"/>
            <a:ext cx="3498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 de donnée par pays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68CC7C-627E-DE1A-8A37-C4D86779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8" y="338554"/>
            <a:ext cx="6845967" cy="2384639"/>
          </a:xfrm>
          <a:prstGeom prst="rect">
            <a:avLst/>
          </a:prstGeom>
        </p:spPr>
      </p:pic>
      <p:sp>
        <p:nvSpPr>
          <p:cNvPr id="8" name="Flèche courbée vers la gauche 7">
            <a:extLst>
              <a:ext uri="{FF2B5EF4-FFF2-40B4-BE49-F238E27FC236}">
                <a16:creationId xmlns:a16="http://schemas.microsoft.com/office/drawing/2014/main" id="{56740F40-803D-B0A6-8CCB-DD0C8CFA428E}"/>
              </a:ext>
            </a:extLst>
          </p:cNvPr>
          <p:cNvSpPr/>
          <p:nvPr/>
        </p:nvSpPr>
        <p:spPr>
          <a:xfrm>
            <a:off x="10189190" y="4046701"/>
            <a:ext cx="926433" cy="27180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F12B7D-4997-2C6F-A2F3-16151EC39D72}"/>
              </a:ext>
            </a:extLst>
          </p:cNvPr>
          <p:cNvSpPr txBox="1"/>
          <p:nvPr/>
        </p:nvSpPr>
        <p:spPr>
          <a:xfrm>
            <a:off x="8979777" y="4667973"/>
            <a:ext cx="192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Supprimer les pays avec aucune donnée</a:t>
            </a:r>
          </a:p>
        </p:txBody>
      </p:sp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33D543DE-9E92-EDEA-6D6B-6B1C6675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08" y="2950832"/>
            <a:ext cx="6701589" cy="3878709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F6C2F38B-387E-928B-DF23-78F7677E29CA}"/>
              </a:ext>
            </a:extLst>
          </p:cNvPr>
          <p:cNvSpPr/>
          <p:nvPr/>
        </p:nvSpPr>
        <p:spPr>
          <a:xfrm>
            <a:off x="7330562" y="5372980"/>
            <a:ext cx="2228207" cy="139176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Lignes: 1284</a:t>
            </a:r>
          </a:p>
          <a:p>
            <a:pPr algn="ctr"/>
            <a:r>
              <a:rPr lang="fr-FR" sz="1600" dirty="0"/>
              <a:t>Colonnes: 10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894033-654B-7F9F-0323-4BA37E725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698" y="451379"/>
            <a:ext cx="3888637" cy="42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71A0786-25B8-877F-5021-5C5734FD4F03}"/>
              </a:ext>
            </a:extLst>
          </p:cNvPr>
          <p:cNvSpPr txBox="1"/>
          <p:nvPr/>
        </p:nvSpPr>
        <p:spPr>
          <a:xfrm>
            <a:off x="7763094" y="13701"/>
            <a:ext cx="44958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valeurs manquantes par indicateur par pays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6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8D3C8B0-CA14-A665-3002-16E0BFFB9D8D}"/>
              </a:ext>
            </a:extLst>
          </p:cNvPr>
          <p:cNvSpPr txBox="1"/>
          <p:nvPr/>
        </p:nvSpPr>
        <p:spPr>
          <a:xfrm>
            <a:off x="-1" y="0"/>
            <a:ext cx="802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Suppression des indicateurs avec aucune données pour toutes les années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B851AB31-C868-9E09-4975-1A8B93954248}"/>
              </a:ext>
            </a:extLst>
          </p:cNvPr>
          <p:cNvSpPr/>
          <p:nvPr/>
        </p:nvSpPr>
        <p:spPr>
          <a:xfrm>
            <a:off x="219426" y="1503948"/>
            <a:ext cx="4692316" cy="1540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Suppression des indicateurs  avec aucune données pour toutes les années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2B3F6DB-C9CD-9A5C-05C7-4BBD2529F2BA}"/>
              </a:ext>
            </a:extLst>
          </p:cNvPr>
          <p:cNvSpPr/>
          <p:nvPr/>
        </p:nvSpPr>
        <p:spPr>
          <a:xfrm>
            <a:off x="4428774" y="4736124"/>
            <a:ext cx="2498558" cy="19650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Lignes: </a:t>
            </a:r>
            <a:r>
              <a:rPr lang="fr-F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1121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Colonnes: 10</a:t>
            </a:r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4AA1BF73-468A-FEE9-2C77-F531AA1D2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4" y="653717"/>
            <a:ext cx="6754562" cy="39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0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77B3DD4E-567E-8416-F0EF-7272A60C9D06}"/>
              </a:ext>
            </a:extLst>
          </p:cNvPr>
          <p:cNvSpPr txBox="1"/>
          <p:nvPr/>
        </p:nvSpPr>
        <p:spPr>
          <a:xfrm>
            <a:off x="348916" y="156411"/>
            <a:ext cx="439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Remplacer les valeurs manquantes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3A3A7C3-C503-C7EF-BB94-EFA4EF343903}"/>
              </a:ext>
            </a:extLst>
          </p:cNvPr>
          <p:cNvSpPr/>
          <p:nvPr/>
        </p:nvSpPr>
        <p:spPr>
          <a:xfrm>
            <a:off x="559681" y="525745"/>
            <a:ext cx="2498558" cy="19650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Remplacer les valeurs </a:t>
            </a:r>
          </a:p>
          <a:p>
            <a:pPr algn="ctr"/>
            <a:r>
              <a:rPr lang="fr-FR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manquante par la valeur </a:t>
            </a:r>
          </a:p>
          <a:p>
            <a:pPr algn="ctr"/>
            <a:r>
              <a:rPr lang="fr-FR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d'avant ou d'après</a:t>
            </a:r>
            <a:endParaRPr lang="fr-F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Image 21" descr="Une image contenant table&#10;&#10;Description générée automatiquement">
            <a:extLst>
              <a:ext uri="{FF2B5EF4-FFF2-40B4-BE49-F238E27FC236}">
                <a16:creationId xmlns:a16="http://schemas.microsoft.com/office/drawing/2014/main" id="{C8C62B6F-4242-D3D8-0041-AC88691C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19" y="1453320"/>
            <a:ext cx="7772400" cy="3731211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B31FC6EC-8FA9-B9E0-ADB3-254189550AAD}"/>
              </a:ext>
            </a:extLst>
          </p:cNvPr>
          <p:cNvSpPr/>
          <p:nvPr/>
        </p:nvSpPr>
        <p:spPr>
          <a:xfrm>
            <a:off x="534827" y="4631695"/>
            <a:ext cx="2498558" cy="19650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Calculer la moyenne sur les 6 années</a:t>
            </a:r>
          </a:p>
        </p:txBody>
      </p:sp>
      <p:sp>
        <p:nvSpPr>
          <p:cNvPr id="4" name="Flèche vers la droite 3">
            <a:extLst>
              <a:ext uri="{FF2B5EF4-FFF2-40B4-BE49-F238E27FC236}">
                <a16:creationId xmlns:a16="http://schemas.microsoft.com/office/drawing/2014/main" id="{C956238D-CC14-A278-77B5-A4B9E083F0DD}"/>
              </a:ext>
            </a:extLst>
          </p:cNvPr>
          <p:cNvSpPr/>
          <p:nvPr/>
        </p:nvSpPr>
        <p:spPr>
          <a:xfrm rot="5400000">
            <a:off x="755377" y="3400927"/>
            <a:ext cx="2057458" cy="320634"/>
          </a:xfrm>
          <a:prstGeom prst="rightArrow">
            <a:avLst>
              <a:gd name="adj1" fmla="val 72222"/>
              <a:gd name="adj2" fmla="val 87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80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F753156-C58F-4B34-6BA2-E20EB0743AA5}"/>
              </a:ext>
            </a:extLst>
          </p:cNvPr>
          <p:cNvSpPr txBox="1"/>
          <p:nvPr/>
        </p:nvSpPr>
        <p:spPr>
          <a:xfrm>
            <a:off x="0" y="57850"/>
            <a:ext cx="6617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Statistiques des indicateurs </a:t>
            </a:r>
            <a:r>
              <a:rPr lang="fr-FR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pertinents</a:t>
            </a:r>
            <a:endParaRPr lang="fr-FR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B5477F-30F0-4280-53D4-9A15382B9654}"/>
              </a:ext>
            </a:extLst>
          </p:cNvPr>
          <p:cNvSpPr txBox="1"/>
          <p:nvPr/>
        </p:nvSpPr>
        <p:spPr>
          <a:xfrm>
            <a:off x="4623315" y="635029"/>
            <a:ext cx="294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Indicateurs </a:t>
            </a: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ducatif (lycée) 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78463B8-56F8-519C-893C-82A9597A19D3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C50FDA-861B-CA27-759B-5C0AE0EC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6" y="988062"/>
            <a:ext cx="10547684" cy="560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3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27E0A36-9589-0488-25A6-CEB88061CA98}"/>
              </a:ext>
            </a:extLst>
          </p:cNvPr>
          <p:cNvSpPr txBox="1"/>
          <p:nvPr/>
        </p:nvSpPr>
        <p:spPr>
          <a:xfrm>
            <a:off x="4105138" y="282452"/>
            <a:ext cx="34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Indicateurs </a:t>
            </a: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ducatif (supérieur) 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46B69E-2A51-0D74-3493-DFACFAAA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13" y="851902"/>
            <a:ext cx="10223165" cy="550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7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1C0149A-4704-3368-D2FA-8742D6EA36B6}"/>
              </a:ext>
            </a:extLst>
          </p:cNvPr>
          <p:cNvSpPr txBox="1"/>
          <p:nvPr/>
        </p:nvSpPr>
        <p:spPr>
          <a:xfrm>
            <a:off x="4664035" y="0"/>
            <a:ext cx="263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Indicateurs économique 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F85285-2A93-99ED-2A2B-452388AFE268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8AD538-C8DC-0D0B-CC8A-9A6EACC10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05" y="417458"/>
            <a:ext cx="10592130" cy="565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6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C8D91AB3-6C6E-B834-F171-A8243D0BB23A}"/>
              </a:ext>
            </a:extLst>
          </p:cNvPr>
          <p:cNvSpPr txBox="1"/>
          <p:nvPr/>
        </p:nvSpPr>
        <p:spPr>
          <a:xfrm>
            <a:off x="4664035" y="0"/>
            <a:ext cx="263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Indicateurs économique 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0990F6-3D9B-4A8D-A5B1-F18CC779EB3A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600959-2301-DF58-B276-5A1C6C76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54" y="521550"/>
            <a:ext cx="10804227" cy="58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1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853B84A-1E4F-E701-DB59-5572B1C52793}"/>
              </a:ext>
            </a:extLst>
          </p:cNvPr>
          <p:cNvSpPr txBox="1"/>
          <p:nvPr/>
        </p:nvSpPr>
        <p:spPr>
          <a:xfrm>
            <a:off x="4632861" y="164262"/>
            <a:ext cx="2926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Indicateurs </a:t>
            </a: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démographique</a:t>
            </a:r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502A9C-A8B2-BDF4-CD39-145F21DC9A23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80EA05-67DE-FE2F-8003-BF00F620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60" y="709529"/>
            <a:ext cx="10274265" cy="55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13971-9910-6615-EE65-62699EA4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0"/>
            <a:ext cx="10287000" cy="49392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Points abordés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A4D44-284F-074A-74F6-73F0C683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6" y="702467"/>
            <a:ext cx="11399044" cy="5722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4859655" algn="l"/>
              </a:tabLst>
            </a:pPr>
            <a:r>
              <a:rPr lang="fr-FR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I-Rappel de la problématique</a:t>
            </a:r>
            <a:endParaRPr lang="fr-FR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859655" algn="l"/>
              </a:tabLst>
            </a:pPr>
            <a:r>
              <a:rPr lang="fr-FR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II-Le contenu des jeux de données</a:t>
            </a:r>
          </a:p>
          <a:p>
            <a:pPr>
              <a:tabLst>
                <a:tab pos="4859655" algn="l"/>
              </a:tabLst>
            </a:pPr>
            <a:r>
              <a:rPr lang="fr-F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des différents jeux de données</a:t>
            </a:r>
            <a:endParaRPr lang="fr-FR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859655" algn="l"/>
              </a:tabLst>
            </a:pPr>
            <a:r>
              <a:rPr lang="fr-F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III-</a:t>
            </a:r>
            <a:r>
              <a:rPr lang="fr-F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pré-exploratoire du jeu de donnée </a:t>
            </a:r>
            <a:r>
              <a:rPr lang="fr-FR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EdStatsData.csv</a:t>
            </a:r>
            <a:r>
              <a:rPr lang="fr-FR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r-F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859655" algn="l"/>
              </a:tabLst>
            </a:pPr>
            <a:r>
              <a:rPr lang="fr-F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du jeu de données </a:t>
            </a:r>
            <a:r>
              <a:rPr lang="fr-FR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EdStatsData.csv</a:t>
            </a:r>
            <a:endParaRPr lang="fr-FR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Choix des Indicateurs pertinents</a:t>
            </a:r>
          </a:p>
          <a:p>
            <a:r>
              <a:rPr lang="fr-FR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Statistiques des indicateurs pertinents</a:t>
            </a:r>
          </a:p>
          <a:p>
            <a:pPr>
              <a:tabLst>
                <a:tab pos="4859655" algn="l"/>
              </a:tabLst>
            </a:pPr>
            <a:r>
              <a:rPr lang="fr-F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Score</a:t>
            </a:r>
          </a:p>
          <a:p>
            <a:pPr marL="0" indent="0">
              <a:buNone/>
              <a:tabLst>
                <a:tab pos="4859655" algn="l"/>
              </a:tabLst>
            </a:pPr>
            <a:r>
              <a:rPr lang="fr-F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IV-Projection</a:t>
            </a:r>
          </a:p>
          <a:p>
            <a:pPr>
              <a:tabLst>
                <a:tab pos="4859655" algn="l"/>
              </a:tabLst>
            </a:pPr>
            <a:r>
              <a:rPr lang="fr-FR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Indicateurs projection</a:t>
            </a:r>
          </a:p>
          <a:p>
            <a:pPr>
              <a:tabLst>
                <a:tab pos="4859655" algn="l"/>
              </a:tabLst>
            </a:pPr>
            <a:r>
              <a:rPr lang="fr-FR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 du score projection</a:t>
            </a:r>
            <a:endParaRPr lang="fr-FR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859655" algn="l"/>
              </a:tabLst>
            </a:pPr>
            <a:r>
              <a:rPr lang="fr-FR" sz="2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fr-F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-Les conclusions sur la pertinence de l’usage du jeu de données.</a:t>
            </a:r>
            <a:endParaRPr lang="fr-FR" sz="2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AA8C4C-6A29-034D-BE37-BCF8C55A614B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</p:spTree>
    <p:extLst>
      <p:ext uri="{BB962C8B-B14F-4D97-AF65-F5344CB8AC3E}">
        <p14:creationId xmlns:p14="http://schemas.microsoft.com/office/powerpoint/2010/main" val="405227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2672ABF-112E-726D-C4F7-298A57F8B955}"/>
              </a:ext>
            </a:extLst>
          </p:cNvPr>
          <p:cNvSpPr txBox="1"/>
          <p:nvPr/>
        </p:nvSpPr>
        <p:spPr>
          <a:xfrm>
            <a:off x="-1978" y="0"/>
            <a:ext cx="609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Statistiques descriptives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4425EB-3F6E-D7BF-069E-FF3DFD000B43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A66A0AA9-A506-3887-D875-F74E0127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06" y="1638795"/>
            <a:ext cx="10026853" cy="267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9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1BE1F9-0E0E-EBAC-75CF-3E3F0CEBB5BF}"/>
              </a:ext>
            </a:extLst>
          </p:cNvPr>
          <p:cNvSpPr txBox="1"/>
          <p:nvPr/>
        </p:nvSpPr>
        <p:spPr>
          <a:xfrm>
            <a:off x="546266" y="122663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Valeurs manquantes du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 descr="Une image contenant texte, store&#10;&#10;Description générée automatiquement">
            <a:extLst>
              <a:ext uri="{FF2B5EF4-FFF2-40B4-BE49-F238E27FC236}">
                <a16:creationId xmlns:a16="http://schemas.microsoft.com/office/drawing/2014/main" id="{56F5B8E0-A881-D6D9-CA3B-57546147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43" y="1683875"/>
            <a:ext cx="5652655" cy="394748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D519CE7-163D-B32B-B9DC-39BD5E27B775}"/>
              </a:ext>
            </a:extLst>
          </p:cNvPr>
          <p:cNvSpPr txBox="1"/>
          <p:nvPr/>
        </p:nvSpPr>
        <p:spPr>
          <a:xfrm>
            <a:off x="7818746" y="2218035"/>
            <a:ext cx="40316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majorité des pays n'ayant pas les 6 indicateurs renseignés sont:</a:t>
            </a:r>
          </a:p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 pays à faible potentiel de population   cible des 15-24 ans.</a:t>
            </a:r>
          </a:p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niveau de vie est faible.</a:t>
            </a:r>
          </a:p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pourcentage des utilisateurs d'internet est en dessous de la moyenne </a:t>
            </a:r>
          </a:p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taux de scolarisation n'est pas connu</a:t>
            </a:r>
          </a:p>
          <a:p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8C301AC-74CB-54EF-D2F0-37C0C9D74B33}"/>
              </a:ext>
            </a:extLst>
          </p:cNvPr>
          <p:cNvSpPr/>
          <p:nvPr/>
        </p:nvSpPr>
        <p:spPr>
          <a:xfrm>
            <a:off x="8252308" y="40422"/>
            <a:ext cx="2783282" cy="20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de pays qui ont des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valaeurs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manquantes : 38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86AA854-CEA2-035D-2924-7FA853EE1302}"/>
              </a:ext>
            </a:extLst>
          </p:cNvPr>
          <p:cNvSpPr/>
          <p:nvPr/>
        </p:nvSpPr>
        <p:spPr>
          <a:xfrm>
            <a:off x="10319656" y="4803358"/>
            <a:ext cx="1872343" cy="2054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de pays restant : 142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B466AB5-6316-A7E2-A9EE-FD24BAC2FFEC}"/>
              </a:ext>
            </a:extLst>
          </p:cNvPr>
          <p:cNvSpPr/>
          <p:nvPr/>
        </p:nvSpPr>
        <p:spPr>
          <a:xfrm>
            <a:off x="5806880" y="4785157"/>
            <a:ext cx="2783282" cy="20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ne conserve que les pays avec les 6 indicateurs renseignés</a:t>
            </a:r>
            <a:endParaRPr lang="fr-F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èche vers la droite 18">
            <a:extLst>
              <a:ext uri="{FF2B5EF4-FFF2-40B4-BE49-F238E27FC236}">
                <a16:creationId xmlns:a16="http://schemas.microsoft.com/office/drawing/2014/main" id="{0ABB00BE-A19C-796D-E37F-6ED59963EC3C}"/>
              </a:ext>
            </a:extLst>
          </p:cNvPr>
          <p:cNvSpPr/>
          <p:nvPr/>
        </p:nvSpPr>
        <p:spPr>
          <a:xfrm>
            <a:off x="8759089" y="5677191"/>
            <a:ext cx="1391640" cy="306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441882-2ECB-4157-1666-0392AC5D302B}"/>
              </a:ext>
            </a:extLst>
          </p:cNvPr>
          <p:cNvSpPr/>
          <p:nvPr/>
        </p:nvSpPr>
        <p:spPr>
          <a:xfrm>
            <a:off x="546266" y="74310"/>
            <a:ext cx="3706738" cy="92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Constitution du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202080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859EC72-AED6-514B-4A12-E998D9CDBE58}"/>
              </a:ext>
            </a:extLst>
          </p:cNvPr>
          <p:cNvSpPr txBox="1"/>
          <p:nvPr/>
        </p:nvSpPr>
        <p:spPr>
          <a:xfrm>
            <a:off x="0" y="38466"/>
            <a:ext cx="1118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859655" algn="l"/>
              </a:tabLst>
            </a:pPr>
            <a:r>
              <a:rPr lang="fr-F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DE6331-BEDA-1B54-B014-AC5AA61764AA}"/>
              </a:ext>
            </a:extLst>
          </p:cNvPr>
          <p:cNvSpPr txBox="1"/>
          <p:nvPr/>
        </p:nvSpPr>
        <p:spPr>
          <a:xfrm>
            <a:off x="3559629" y="46305"/>
            <a:ext cx="3066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Normaliser entre 0 et 1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40406EA-B489-FFA2-3616-1CD10C054CA2}"/>
              </a:ext>
            </a:extLst>
          </p:cNvPr>
          <p:cNvSpPr txBox="1"/>
          <p:nvPr/>
        </p:nvSpPr>
        <p:spPr>
          <a:xfrm>
            <a:off x="4187537" y="2961175"/>
            <a:ext cx="1810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859655" algn="l"/>
              </a:tabLst>
            </a:pP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 du s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86423C-AEFA-A7B7-CD91-DBCE775A16E5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BEC5F9F8-FF05-C5FB-930E-D4D0F72A1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29" y="415637"/>
            <a:ext cx="8178882" cy="2636320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60F4917D-EA13-58BE-EBE6-543784ED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32" y="3439514"/>
            <a:ext cx="8083880" cy="3141487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D704B65A-0E3A-24A9-43DB-2C04C593B401}"/>
              </a:ext>
            </a:extLst>
          </p:cNvPr>
          <p:cNvSpPr/>
          <p:nvPr/>
        </p:nvSpPr>
        <p:spPr>
          <a:xfrm>
            <a:off x="453490" y="855024"/>
            <a:ext cx="2657846" cy="2475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Grandeurs différentes, pour pouvoir comparer on normalise entre 0 et 1 </a:t>
            </a:r>
          </a:p>
        </p:txBody>
      </p:sp>
    </p:spTree>
    <p:extLst>
      <p:ext uri="{BB962C8B-B14F-4D97-AF65-F5344CB8AC3E}">
        <p14:creationId xmlns:p14="http://schemas.microsoft.com/office/powerpoint/2010/main" val="418859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B1BC593-C1F8-F32D-DB5F-5ABD9220E140}"/>
              </a:ext>
            </a:extLst>
          </p:cNvPr>
          <p:cNvSpPr txBox="1"/>
          <p:nvPr/>
        </p:nvSpPr>
        <p:spPr>
          <a:xfrm>
            <a:off x="909506" y="4705354"/>
            <a:ext cx="10286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L'analyse indiquer que les pays à cibler en priorité sont:</a:t>
            </a:r>
            <a:endParaRPr lang="fr-FR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1-C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hina </a:t>
            </a:r>
          </a:p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2-India </a:t>
            </a:r>
          </a:p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3-United states </a:t>
            </a:r>
          </a:p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4-Indonesia</a:t>
            </a:r>
          </a:p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5-Brazil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4C8CA9-2BDA-B419-B275-BF85C3617EA0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pic>
        <p:nvPicPr>
          <p:cNvPr id="4" name="Image 3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DA2907E1-6547-272B-702D-E285EC5B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60" y="125351"/>
            <a:ext cx="7772400" cy="44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4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C502A11-42F7-2FD5-3C71-081645F7114F}"/>
              </a:ext>
            </a:extLst>
          </p:cNvPr>
          <p:cNvSpPr txBox="1"/>
          <p:nvPr/>
        </p:nvSpPr>
        <p:spPr>
          <a:xfrm>
            <a:off x="146463" y="1076893"/>
            <a:ext cx="11899074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Indicateur projection:</a:t>
            </a:r>
          </a:p>
          <a:p>
            <a:pPr algn="l"/>
            <a:endParaRPr lang="fr-F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Wittgenstein Projection: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schooling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Age 15-19. Total</a:t>
            </a: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Wittgenstein Projection: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schooling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Age 20-24. Total</a:t>
            </a: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Wittgenstein Projection: Percentage of the population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15-19 by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attainment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Total</a:t>
            </a: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Wittgenstein Projection: Percentage of the population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20-24 by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attainment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Total</a:t>
            </a: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Wittgenstein Projection: Population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15-19 in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thousands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attainment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Total</a:t>
            </a: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Wittgenstein Projection: Population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20-24 in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thousands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attainment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Total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A9693A-DBE9-76B9-F769-188F94C9A8BE}"/>
              </a:ext>
            </a:extLst>
          </p:cNvPr>
          <p:cNvSpPr txBox="1"/>
          <p:nvPr/>
        </p:nvSpPr>
        <p:spPr>
          <a:xfrm>
            <a:off x="146463" y="207221"/>
            <a:ext cx="6097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II-Projection(2025-2050)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9F96342-1C2A-3117-BD35-BDE1C7404921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</p:spTree>
    <p:extLst>
      <p:ext uri="{BB962C8B-B14F-4D97-AF65-F5344CB8AC3E}">
        <p14:creationId xmlns:p14="http://schemas.microsoft.com/office/powerpoint/2010/main" val="1468212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4057935F-F3D1-0C23-6338-447FC5861342}"/>
              </a:ext>
            </a:extLst>
          </p:cNvPr>
          <p:cNvSpPr/>
          <p:nvPr/>
        </p:nvSpPr>
        <p:spPr>
          <a:xfrm rot="10800000">
            <a:off x="6210" y="565157"/>
            <a:ext cx="4391230" cy="5477273"/>
          </a:xfrm>
          <a:prstGeom prst="triangle">
            <a:avLst>
              <a:gd name="adj" fmla="val 491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C405B2-17D2-9C5E-E1E0-3E6B57C28C3A}"/>
              </a:ext>
            </a:extLst>
          </p:cNvPr>
          <p:cNvSpPr txBox="1"/>
          <p:nvPr/>
        </p:nvSpPr>
        <p:spPr>
          <a:xfrm>
            <a:off x="586747" y="624009"/>
            <a:ext cx="3224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Réduction temporelle(2025-2050)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78687C-5BF9-8596-EE4B-F1CF8A995204}"/>
              </a:ext>
            </a:extLst>
          </p:cNvPr>
          <p:cNvSpPr txBox="1"/>
          <p:nvPr/>
        </p:nvSpPr>
        <p:spPr>
          <a:xfrm>
            <a:off x="469402" y="1250342"/>
            <a:ext cx="34048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Filtrer avec les indicateurs projection et le top 5 des pays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9CA1548-074D-82EE-A912-396D48D18A3C}"/>
              </a:ext>
            </a:extLst>
          </p:cNvPr>
          <p:cNvSpPr txBox="1"/>
          <p:nvPr/>
        </p:nvSpPr>
        <p:spPr>
          <a:xfrm>
            <a:off x="1084826" y="1922876"/>
            <a:ext cx="22282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Remplacer les valeurs </a:t>
            </a:r>
          </a:p>
          <a:p>
            <a:pPr algn="ctr"/>
            <a:r>
              <a:rPr lang="fr-F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manquante par la valeur </a:t>
            </a:r>
          </a:p>
          <a:p>
            <a:pPr algn="ctr"/>
            <a:r>
              <a:rPr lang="fr-F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d'avant ou d'après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719414-E3F2-3B53-42E4-43D5B7C84E5A}"/>
              </a:ext>
            </a:extLst>
          </p:cNvPr>
          <p:cNvSpPr txBox="1"/>
          <p:nvPr/>
        </p:nvSpPr>
        <p:spPr>
          <a:xfrm>
            <a:off x="1294940" y="3200110"/>
            <a:ext cx="18431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Calculer la moyenne sur </a:t>
            </a:r>
          </a:p>
          <a:p>
            <a:pPr algn="ctr"/>
            <a:r>
              <a:rPr lang="fr-F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6 années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CB72E3-3F51-A444-51D0-83ABC6F984E4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A68CE9FA-0C8C-0D63-6B1C-3811EF65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81" y="1449973"/>
            <a:ext cx="7772400" cy="23239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61B28B-1F5A-2DB0-EB2A-B72E7A7E2F48}"/>
              </a:ext>
            </a:extLst>
          </p:cNvPr>
          <p:cNvSpPr txBox="1"/>
          <p:nvPr/>
        </p:nvSpPr>
        <p:spPr>
          <a:xfrm>
            <a:off x="1557457" y="4285817"/>
            <a:ext cx="1340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Préparation du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score</a:t>
            </a:r>
          </a:p>
        </p:txBody>
      </p:sp>
    </p:spTree>
    <p:extLst>
      <p:ext uri="{BB962C8B-B14F-4D97-AF65-F5344CB8AC3E}">
        <p14:creationId xmlns:p14="http://schemas.microsoft.com/office/powerpoint/2010/main" val="45689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4148BB3-2E4A-4F9C-45BC-764FDC76B44F}"/>
              </a:ext>
            </a:extLst>
          </p:cNvPr>
          <p:cNvSpPr txBox="1"/>
          <p:nvPr/>
        </p:nvSpPr>
        <p:spPr>
          <a:xfrm>
            <a:off x="-1" y="0"/>
            <a:ext cx="3066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</a:t>
            </a:r>
            <a:r>
              <a:rPr lang="fr-FR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core projection</a:t>
            </a:r>
            <a:endParaRPr lang="fr-FR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B54488-BFA2-0AA9-19AD-D06B2A2839E9}"/>
              </a:ext>
            </a:extLst>
          </p:cNvPr>
          <p:cNvSpPr txBox="1"/>
          <p:nvPr/>
        </p:nvSpPr>
        <p:spPr>
          <a:xfrm>
            <a:off x="4010892" y="197738"/>
            <a:ext cx="3066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Normaliser entre 0 et 1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EB667F3-74D5-DE30-C368-F5A40AA98E5E}"/>
              </a:ext>
            </a:extLst>
          </p:cNvPr>
          <p:cNvSpPr txBox="1"/>
          <p:nvPr/>
        </p:nvSpPr>
        <p:spPr>
          <a:xfrm>
            <a:off x="4067300" y="3429000"/>
            <a:ext cx="3010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859655" algn="l"/>
              </a:tabLst>
            </a:pP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 du s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 projection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0EA69C6-BE64-DD2D-0928-8C49D1B6D59C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B7955139-BE80-DF28-21BF-8D5BD32E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47" y="664579"/>
            <a:ext cx="8490692" cy="2579212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78BD94BB-671E-1514-FF40-80081C65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08" y="3885688"/>
            <a:ext cx="8636901" cy="26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41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C933939-C1A5-18DB-9E0D-7569E07E831D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1581E0-8925-012A-D4A2-07F4A2F1E732}"/>
              </a:ext>
            </a:extLst>
          </p:cNvPr>
          <p:cNvSpPr txBox="1"/>
          <p:nvPr/>
        </p:nvSpPr>
        <p:spPr>
          <a:xfrm>
            <a:off x="353150" y="4337523"/>
            <a:ext cx="105396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L'analyse indiquer que les pays à cibler en priorité sont classé dans le même ordre :</a:t>
            </a:r>
            <a:endParaRPr lang="fr-F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1-C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hina </a:t>
            </a:r>
          </a:p>
          <a:p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2-India </a:t>
            </a:r>
          </a:p>
          <a:p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3-United states </a:t>
            </a:r>
          </a:p>
          <a:p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4-Indonesia</a:t>
            </a:r>
          </a:p>
          <a:p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5-Brazil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3B50BA-A481-1D60-EC51-5716037B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82" y="0"/>
            <a:ext cx="9475401" cy="44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78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2A11FC2-AA40-7590-EDE1-0F742305CA33}"/>
              </a:ext>
            </a:extLst>
          </p:cNvPr>
          <p:cNvSpPr txBox="1"/>
          <p:nvPr/>
        </p:nvSpPr>
        <p:spPr>
          <a:xfrm>
            <a:off x="331860" y="875809"/>
            <a:ext cx="6097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9576BC-91DA-BEC2-58F6-F65E94702DE4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2124684-E4A5-C162-7171-D18E8C4BB11C}"/>
              </a:ext>
            </a:extLst>
          </p:cNvPr>
          <p:cNvSpPr/>
          <p:nvPr/>
        </p:nvSpPr>
        <p:spPr>
          <a:xfrm>
            <a:off x="220849" y="1933801"/>
            <a:ext cx="2658979" cy="17566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Priorisation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94F339C-516C-3114-D14B-88C89F8BB270}"/>
              </a:ext>
            </a:extLst>
          </p:cNvPr>
          <p:cNvCxnSpPr>
            <a:cxnSpLocks/>
          </p:cNvCxnSpPr>
          <p:nvPr/>
        </p:nvCxnSpPr>
        <p:spPr>
          <a:xfrm flipV="1">
            <a:off x="2029505" y="1730012"/>
            <a:ext cx="1083329" cy="24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3B082F0-3573-C649-877B-609EEEBF4FDD}"/>
              </a:ext>
            </a:extLst>
          </p:cNvPr>
          <p:cNvCxnSpPr>
            <a:cxnSpLocks/>
          </p:cNvCxnSpPr>
          <p:nvPr/>
        </p:nvCxnSpPr>
        <p:spPr>
          <a:xfrm flipV="1">
            <a:off x="2690440" y="2244436"/>
            <a:ext cx="1038412" cy="13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93D0347-3F49-BC80-8A09-305A623734D4}"/>
              </a:ext>
            </a:extLst>
          </p:cNvPr>
          <p:cNvCxnSpPr>
            <a:cxnSpLocks/>
          </p:cNvCxnSpPr>
          <p:nvPr/>
        </p:nvCxnSpPr>
        <p:spPr>
          <a:xfrm>
            <a:off x="2638499" y="3352987"/>
            <a:ext cx="864722" cy="44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B92E2679-8D11-3801-05F4-8CA30B9A6CFE}"/>
              </a:ext>
            </a:extLst>
          </p:cNvPr>
          <p:cNvSpPr txBox="1"/>
          <p:nvPr/>
        </p:nvSpPr>
        <p:spPr>
          <a:xfrm>
            <a:off x="3112834" y="1543309"/>
            <a:ext cx="972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1-India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772DE97-B2EC-B302-F4BA-61D5B103A5FC}"/>
              </a:ext>
            </a:extLst>
          </p:cNvPr>
          <p:cNvSpPr txBox="1"/>
          <p:nvPr/>
        </p:nvSpPr>
        <p:spPr>
          <a:xfrm>
            <a:off x="3818196" y="2059770"/>
            <a:ext cx="1094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2-C</a:t>
            </a:r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hina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4FF023F-91ED-C105-1C18-B40BA972659B}"/>
              </a:ext>
            </a:extLst>
          </p:cNvPr>
          <p:cNvSpPr txBox="1"/>
          <p:nvPr/>
        </p:nvSpPr>
        <p:spPr>
          <a:xfrm>
            <a:off x="3645467" y="2715662"/>
            <a:ext cx="173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3-United states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8453F1D-F969-FB5D-86A9-B38B03832236}"/>
              </a:ext>
            </a:extLst>
          </p:cNvPr>
          <p:cNvSpPr txBox="1"/>
          <p:nvPr/>
        </p:nvSpPr>
        <p:spPr>
          <a:xfrm>
            <a:off x="5606254" y="294881"/>
            <a:ext cx="47565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Pertinence du jeu de données</a:t>
            </a:r>
            <a:endParaRPr lang="fr-F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Tous les pays sont renseignés dans le jeu de données.</a:t>
            </a: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Suffisamment de données relatives à l'éducation.</a:t>
            </a: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 des données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7254D49-0C68-A3BB-53AA-174601757094}"/>
              </a:ext>
            </a:extLst>
          </p:cNvPr>
          <p:cNvSpPr txBox="1"/>
          <p:nvPr/>
        </p:nvSpPr>
        <p:spPr>
          <a:xfrm>
            <a:off x="5606254" y="2883943"/>
            <a:ext cx="60939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Limites</a:t>
            </a:r>
            <a:endParaRPr lang="fr-F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-Certains indicateur utilisable (beaucoup de valeurs manquantes).</a:t>
            </a:r>
          </a:p>
          <a:p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-Manque d'indicateur business (dépenses utilisation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d'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inernet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----P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roportion d’élèves et 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tudiant se forment a distance).</a:t>
            </a:r>
          </a:p>
          <a:p>
            <a:pPr algn="l"/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Manque d'information sur la société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academy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 peuvent guider l'étude (l'emplacement géographique , la langue et la concurrence).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B97218A-10DC-9636-5399-0A2518D62CD0}"/>
              </a:ext>
            </a:extLst>
          </p:cNvPr>
          <p:cNvCxnSpPr>
            <a:cxnSpLocks/>
          </p:cNvCxnSpPr>
          <p:nvPr/>
        </p:nvCxnSpPr>
        <p:spPr>
          <a:xfrm flipV="1">
            <a:off x="2844819" y="2924043"/>
            <a:ext cx="835946" cy="2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971CCF9-5933-9827-B3E5-03C784EB2381}"/>
              </a:ext>
            </a:extLst>
          </p:cNvPr>
          <p:cNvCxnSpPr>
            <a:cxnSpLocks/>
          </p:cNvCxnSpPr>
          <p:nvPr/>
        </p:nvCxnSpPr>
        <p:spPr>
          <a:xfrm>
            <a:off x="2078308" y="3639240"/>
            <a:ext cx="819271" cy="51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7631C14-93AF-4F16-B2AE-D3E8287FDFCD}"/>
              </a:ext>
            </a:extLst>
          </p:cNvPr>
          <p:cNvSpPr txBox="1"/>
          <p:nvPr/>
        </p:nvSpPr>
        <p:spPr>
          <a:xfrm>
            <a:off x="3645467" y="363437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4-Indonesia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4CD2D3-844D-5DDA-1D42-FF1C5863D8A2}"/>
              </a:ext>
            </a:extLst>
          </p:cNvPr>
          <p:cNvSpPr txBox="1"/>
          <p:nvPr/>
        </p:nvSpPr>
        <p:spPr>
          <a:xfrm>
            <a:off x="3032579" y="4120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5-Brazil</a:t>
            </a:r>
          </a:p>
        </p:txBody>
      </p:sp>
    </p:spTree>
    <p:extLst>
      <p:ext uri="{BB962C8B-B14F-4D97-AF65-F5344CB8AC3E}">
        <p14:creationId xmlns:p14="http://schemas.microsoft.com/office/powerpoint/2010/main" val="2869175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E657FEB-BC88-CD1E-B869-7AF71533668A}"/>
              </a:ext>
            </a:extLst>
          </p:cNvPr>
          <p:cNvSpPr txBox="1"/>
          <p:nvPr/>
        </p:nvSpPr>
        <p:spPr>
          <a:xfrm>
            <a:off x="541421" y="733926"/>
            <a:ext cx="1102092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Amélioration: 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Jeu de donnée plus récent 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de données éducatives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Vérifier l'hypothèse de travail avec les décideur 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Connaitre la stratégie de l'entreprise en terme de langue , marché ciblé et proximité géographique d'implantation 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 indicateur concurrence</a:t>
            </a:r>
          </a:p>
        </p:txBody>
      </p:sp>
    </p:spTree>
    <p:extLst>
      <p:ext uri="{BB962C8B-B14F-4D97-AF65-F5344CB8AC3E}">
        <p14:creationId xmlns:p14="http://schemas.microsoft.com/office/powerpoint/2010/main" val="315123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6F948-2A80-4536-B8FF-D0D7461A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99410"/>
            <a:ext cx="10287000" cy="605589"/>
          </a:xfrm>
        </p:spPr>
        <p:txBody>
          <a:bodyPr>
            <a:normAutofit fontScale="90000"/>
          </a:bodyPr>
          <a:lstStyle/>
          <a:p>
            <a:b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211625-2D2B-4304-A5B6-1C25C65A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13" y="1667625"/>
            <a:ext cx="10287000" cy="389096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73455" algn="l"/>
              </a:tabLst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 start-up de la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EdTech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nommée </a:t>
            </a:r>
            <a:r>
              <a:rPr lang="fr-FR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academy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proposant des contenus de formation en ligne pour un public de niveau lycée et université a des objectifs d’expansion à l’international. </a:t>
            </a:r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Avant de se lancer dans le projet, la start-up commence par réaliser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 analyse près exploratoire afin de déterminer si les données sur l’éducation de la banque mondiale permettent d’informer le projet d’expansion et cela en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explorant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questions suivantes :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Quels sont les pays avec un fort potentiel de clients pour leurs services ?</a:t>
            </a:r>
            <a:endParaRPr lang="fr-F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chacun de ces pays, quelle sera l’évolution de ce potentiel de clients ?</a:t>
            </a:r>
            <a:endParaRPr lang="fr-F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Dans quels pays l'entreprise doit-elle opérer en priorité ?</a:t>
            </a:r>
            <a:endParaRPr lang="fr-F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DAB0FAC-780D-2F7C-A2D7-AB9D697C23D3}"/>
              </a:ext>
            </a:extLst>
          </p:cNvPr>
          <p:cNvSpPr txBox="1">
            <a:spLocks/>
          </p:cNvSpPr>
          <p:nvPr/>
        </p:nvSpPr>
        <p:spPr>
          <a:xfrm>
            <a:off x="519113" y="717883"/>
            <a:ext cx="10591800" cy="60559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I-Rappel de la problématique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2331C2-5CA8-CA3F-C712-A2EF986BFCDA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</p:spTree>
    <p:extLst>
      <p:ext uri="{BB962C8B-B14F-4D97-AF65-F5344CB8AC3E}">
        <p14:creationId xmlns:p14="http://schemas.microsoft.com/office/powerpoint/2010/main" val="4084209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CC046DD-AF93-2CE0-F172-EC3C881365B9}"/>
              </a:ext>
            </a:extLst>
          </p:cNvPr>
          <p:cNvSpPr txBox="1"/>
          <p:nvPr/>
        </p:nvSpPr>
        <p:spPr>
          <a:xfrm>
            <a:off x="270165" y="373474"/>
            <a:ext cx="609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Outils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180FA4-4F44-701C-A707-3409119BE93D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9E0F18-A4E6-08B0-1D7C-33954E95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16" y="486638"/>
            <a:ext cx="5600700" cy="287020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FB4880B-7D3A-E93F-3DC5-D178A68A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5" y="3756483"/>
            <a:ext cx="3174836" cy="23664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6A89B5E-37A4-AD54-934E-6B8224C4D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984" y="3585855"/>
            <a:ext cx="3744851" cy="24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8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EE1A-4809-4F34-ADEC-B0C38D36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47" y="372979"/>
            <a:ext cx="11141242" cy="723650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I-Le contenu des jeux de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ABA35-0787-6171-C66F-2E783B357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82" y="1308915"/>
            <a:ext cx="11272836" cy="4851253"/>
          </a:xfrm>
        </p:spPr>
        <p:txBody>
          <a:bodyPr>
            <a:normAutofit/>
          </a:bodyPr>
          <a:lstStyle/>
          <a:p>
            <a:r>
              <a:rPr lang="fr-FR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EdStatsCountry.csv</a:t>
            </a:r>
            <a:r>
              <a:rPr lang="fr-F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contient des données économiques globales et dates de référence.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fr-FR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EdStatsCountry-Series.csv</a:t>
            </a:r>
            <a:r>
              <a:rPr lang="fr-F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contient des informations sur la source des données indicateurs par pays.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fr-FR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EdStatsData.csv</a:t>
            </a:r>
            <a:r>
              <a:rPr lang="fr-F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donne l'évolution de plusieurs indicateurs pour les pays et régions du monde, avec projection.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fr-FR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EdStatsFootNote.csv</a:t>
            </a:r>
            <a:r>
              <a:rPr lang="fr-F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donne des informations sur l’année d'origine, l’incertitude et une description des données par pays.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fr-FR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EdStatsSeries.csv</a:t>
            </a:r>
            <a:r>
              <a:rPr lang="fr-F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donne des données descriptives sur les indicateurs socio-économiques disponibles dans 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A9D61C-ECA1-7C8B-67A4-2F72F46E7C0D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</p:spTree>
    <p:extLst>
      <p:ext uri="{BB962C8B-B14F-4D97-AF65-F5344CB8AC3E}">
        <p14:creationId xmlns:p14="http://schemas.microsoft.com/office/powerpoint/2010/main" val="58158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3C9D412B-C01A-34C2-646E-2A0528F05C00}"/>
              </a:ext>
            </a:extLst>
          </p:cNvPr>
          <p:cNvSpPr txBox="1"/>
          <p:nvPr/>
        </p:nvSpPr>
        <p:spPr>
          <a:xfrm>
            <a:off x="1744579" y="2438798"/>
            <a:ext cx="79794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859655" algn="l"/>
              </a:tabLst>
            </a:pPr>
            <a:r>
              <a:rPr lang="fr-F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III-</a:t>
            </a:r>
            <a:r>
              <a:rPr lang="fr-FR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fr-FR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prè</a:t>
            </a:r>
            <a:r>
              <a:rPr lang="fr-FR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-exploratoire du jeu de donnée </a:t>
            </a:r>
            <a:r>
              <a:rPr lang="fr-FR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EdStatsData.csv</a:t>
            </a:r>
            <a:r>
              <a:rPr lang="fr-FR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r-FR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279DB2-85F4-C2E7-21FD-BED4EFE66EA4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</p:spTree>
    <p:extLst>
      <p:ext uri="{BB962C8B-B14F-4D97-AF65-F5344CB8AC3E}">
        <p14:creationId xmlns:p14="http://schemas.microsoft.com/office/powerpoint/2010/main" val="9180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F73E05D-50A1-7E87-33E4-FC99E1DD31A2}"/>
              </a:ext>
            </a:extLst>
          </p:cNvPr>
          <p:cNvSpPr txBox="1"/>
          <p:nvPr/>
        </p:nvSpPr>
        <p:spPr>
          <a:xfrm>
            <a:off x="-1" y="111962"/>
            <a:ext cx="7567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859655" algn="l"/>
              </a:tabLst>
            </a:pPr>
            <a:r>
              <a:rPr lang="fr-FR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du jeu de données </a:t>
            </a:r>
            <a:r>
              <a:rPr lang="fr-FR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EdStatsData.csv</a:t>
            </a:r>
            <a:endParaRPr lang="fr-FR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EF5192F-1F44-CE42-0028-F4035F077797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9495D4-5ECA-6976-175A-81CB6D79BD7E}"/>
              </a:ext>
            </a:extLst>
          </p:cNvPr>
          <p:cNvSpPr/>
          <p:nvPr/>
        </p:nvSpPr>
        <p:spPr>
          <a:xfrm>
            <a:off x="9095421" y="3408826"/>
            <a:ext cx="2999874" cy="290133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Toutes les variables 'année' contiennent des données exploitables, sauf 2017 et la dernière colonnes elles sont vide et devrait être supprimée.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16DB89-7844-5FDB-9F17-F5018D959695}"/>
              </a:ext>
            </a:extLst>
          </p:cNvPr>
          <p:cNvSpPr/>
          <p:nvPr/>
        </p:nvSpPr>
        <p:spPr>
          <a:xfrm>
            <a:off x="98339" y="783812"/>
            <a:ext cx="3184521" cy="248458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Taille :(886930, 70)</a:t>
            </a:r>
            <a:r>
              <a:rPr lang="fr-FR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6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ligne = données d’un </a:t>
            </a:r>
          </a:p>
          <a:p>
            <a:pPr algn="ctr"/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indicateur pour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pays </a:t>
            </a:r>
          </a:p>
          <a:p>
            <a:pPr algn="ctr"/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 plusieurs années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9AC98C91-A93E-959A-2520-D3943ADB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00" y="573627"/>
            <a:ext cx="8810800" cy="25801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A875257-2D57-B1B4-E1DD-B28DBF5E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035"/>
            <a:ext cx="9095421" cy="31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5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331C05F-61B0-46F9-CB18-D1573FE0D7AD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F46E8F-CD66-4432-6FA9-2BCBE6A4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0" y="1380760"/>
            <a:ext cx="4954998" cy="36036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B343D07-7EF4-2B63-4475-084AC8962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42" y="1317860"/>
            <a:ext cx="6106511" cy="366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8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439129A-E076-B6E5-5BF0-123DF05BD795}"/>
              </a:ext>
            </a:extLst>
          </p:cNvPr>
          <p:cNvSpPr txBox="1"/>
          <p:nvPr/>
        </p:nvSpPr>
        <p:spPr>
          <a:xfrm>
            <a:off x="0" y="523181"/>
            <a:ext cx="121920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 1 :</a:t>
            </a:r>
            <a:endParaRPr lang="fr-FR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 jeu de données donne l'évolution de plusieurs indicateurs sur une période de 1970 à 2016 pour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tous les pays du monde et certaines macros régions du monde. il est donc intéressant pour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notre problématique. </a:t>
            </a:r>
          </a:p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 années 2020 à 2100 sont des années de prédictions.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jeu de données contient 886 930 lignes et 70 colonnes.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Aucun doublon.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 colonnes code et nom des pays et code et nom des indicateurs sont 100% complètes.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L'année comportant le maximum de données est l'année 2010.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 années 1970 à 1998 ne contiennent pas beaucoup de données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 années 2016 et 2017 sont  inexploitables.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dernière année exploitable est 2015.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variable 'Country Name' contient 242 pays et régions.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5CB6D4E-8325-701A-B410-CBBBEBB58795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</p:spTree>
    <p:extLst>
      <p:ext uri="{BB962C8B-B14F-4D97-AF65-F5344CB8AC3E}">
        <p14:creationId xmlns:p14="http://schemas.microsoft.com/office/powerpoint/2010/main" val="396112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FB77FE1-F85A-8063-1728-1795F86E9887}"/>
              </a:ext>
            </a:extLst>
          </p:cNvPr>
          <p:cNvSpPr txBox="1"/>
          <p:nvPr/>
        </p:nvSpPr>
        <p:spPr>
          <a:xfrm>
            <a:off x="0" y="195344"/>
            <a:ext cx="609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Choix des Indicateurs candidats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5368A1-9996-D68E-973C-2C31F3CA331F}"/>
              </a:ext>
            </a:extLst>
          </p:cNvPr>
          <p:cNvSpPr txBox="1"/>
          <p:nvPr/>
        </p:nvSpPr>
        <p:spPr>
          <a:xfrm>
            <a:off x="1192273" y="1148430"/>
            <a:ext cx="81773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Educatif:</a:t>
            </a:r>
            <a:endParaRPr lang="fr-F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Enrolment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sexes (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(SE.SEC.ENRL)</a:t>
            </a:r>
          </a:p>
          <a:p>
            <a:pPr algn="l"/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Enrolment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tertiary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 programmes,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sexes (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):(SE.SEC.ENRL)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Economique:</a:t>
            </a:r>
            <a:endParaRPr lang="fr-F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capita, PPP (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$):( NY.GDP.PCAP.PP.CD)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GNI per capita, PPP (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$):( NY.GNP.PCAP.PP.CD)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Numérique:</a:t>
            </a:r>
            <a:endParaRPr lang="fr-F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(per 100 people):(IT.NET.USER.P2)</a:t>
            </a:r>
          </a:p>
          <a:p>
            <a:pPr algn="l"/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computers (per 100 people):(IT.CMP.PCMP.P2)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Démographique:</a:t>
            </a:r>
            <a:endParaRPr lang="fr-F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Population, âges 15-24, total:(SP.POP.1524.TO.UN)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1208A38-406A-16DB-06A7-07338D67F938}"/>
              </a:ext>
            </a:extLst>
          </p:cNvPr>
          <p:cNvSpPr txBox="1"/>
          <p:nvPr/>
        </p:nvSpPr>
        <p:spPr>
          <a:xfrm>
            <a:off x="0" y="6581001"/>
            <a:ext cx="579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rgbClr val="271A38"/>
                </a:solidFill>
                <a:effectLst/>
                <a:latin typeface="Inter"/>
              </a:rPr>
              <a:t>Projet 2:Analysez des données de systèmes éducatifs</a:t>
            </a:r>
          </a:p>
        </p:txBody>
      </p:sp>
    </p:spTree>
    <p:extLst>
      <p:ext uri="{BB962C8B-B14F-4D97-AF65-F5344CB8AC3E}">
        <p14:creationId xmlns:p14="http://schemas.microsoft.com/office/powerpoint/2010/main" val="30695874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11289</TotalTime>
  <Words>1402</Words>
  <Application>Microsoft Macintosh PowerPoint</Application>
  <PresentationFormat>Grand écran</PresentationFormat>
  <Paragraphs>192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9" baseType="lpstr">
      <vt:lpstr>Arial</vt:lpstr>
      <vt:lpstr>Calibri</vt:lpstr>
      <vt:lpstr>Helvetica Neue</vt:lpstr>
      <vt:lpstr>Inter</vt:lpstr>
      <vt:lpstr>Symbol</vt:lpstr>
      <vt:lpstr>Times New Roman</vt:lpstr>
      <vt:lpstr>Trade Gothic Next Cond</vt:lpstr>
      <vt:lpstr>Trade Gothic Next Light</vt:lpstr>
      <vt:lpstr>AfterglowVTI</vt:lpstr>
      <vt:lpstr>Présentation PowerPoint</vt:lpstr>
      <vt:lpstr>Points abordés</vt:lpstr>
      <vt:lpstr> </vt:lpstr>
      <vt:lpstr>II-Le contenu des jeux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soraya kahlouche</dc:creator>
  <cp:lastModifiedBy>soraya kahlouche</cp:lastModifiedBy>
  <cp:revision>22</cp:revision>
  <dcterms:created xsi:type="dcterms:W3CDTF">2022-11-10T07:07:53Z</dcterms:created>
  <dcterms:modified xsi:type="dcterms:W3CDTF">2022-11-22T02:59:24Z</dcterms:modified>
</cp:coreProperties>
</file>