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sldIdLst>
    <p:sldId id="256" r:id="rId2"/>
    <p:sldId id="258" r:id="rId3"/>
    <p:sldId id="259" r:id="rId4"/>
    <p:sldId id="260" r:id="rId5"/>
    <p:sldId id="285" r:id="rId6"/>
    <p:sldId id="281" r:id="rId7"/>
    <p:sldId id="289" r:id="rId8"/>
    <p:sldId id="283" r:id="rId9"/>
    <p:sldId id="261" r:id="rId10"/>
    <p:sldId id="263" r:id="rId11"/>
    <p:sldId id="294" r:id="rId12"/>
    <p:sldId id="262" r:id="rId13"/>
    <p:sldId id="297" r:id="rId14"/>
    <p:sldId id="298" r:id="rId15"/>
    <p:sldId id="299" r:id="rId16"/>
    <p:sldId id="300" r:id="rId17"/>
    <p:sldId id="301" r:id="rId18"/>
    <p:sldId id="302" r:id="rId19"/>
    <p:sldId id="303" r:id="rId20"/>
    <p:sldId id="304" r:id="rId21"/>
    <p:sldId id="305" r:id="rId22"/>
    <p:sldId id="291" r:id="rId23"/>
    <p:sldId id="266" r:id="rId24"/>
    <p:sldId id="287" r:id="rId25"/>
    <p:sldId id="280" r:id="rId26"/>
    <p:sldId id="282" r:id="rId27"/>
    <p:sldId id="279" r:id="rId28"/>
    <p:sldId id="292" r:id="rId29"/>
    <p:sldId id="277" r:id="rId30"/>
    <p:sldId id="276" r:id="rId31"/>
    <p:sldId id="275" r:id="rId32"/>
    <p:sldId id="274" r:id="rId33"/>
    <p:sldId id="273" r:id="rId34"/>
    <p:sldId id="272" r:id="rId35"/>
    <p:sldId id="271" r:id="rId36"/>
    <p:sldId id="270" r:id="rId37"/>
    <p:sldId id="269" r:id="rId38"/>
    <p:sldId id="268" r:id="rId39"/>
    <p:sldId id="267" r:id="rId40"/>
    <p:sldId id="265" r:id="rId41"/>
    <p:sldId id="264" r:id="rId42"/>
    <p:sldId id="290" r:id="rId43"/>
    <p:sldId id="306" r:id="rId4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599"/>
  </p:normalViewPr>
  <p:slideViewPr>
    <p:cSldViewPr snapToGrid="0">
      <p:cViewPr varScale="1">
        <p:scale>
          <a:sx n="106" d="100"/>
          <a:sy n="106" d="100"/>
        </p:scale>
        <p:origin x="79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p:nvPr/>
        </p:nvSpPr>
        <p:spPr>
          <a:xfrm>
            <a:off x="5796401" y="3378954"/>
            <a:ext cx="6394567" cy="3479046"/>
          </a:xfrm>
          <a:custGeom>
            <a:avLst/>
            <a:gdLst>
              <a:gd name="connsiteX0" fmla="*/ 5171297 w 6394567"/>
              <a:gd name="connsiteY0" fmla="*/ 284 h 3479046"/>
              <a:gd name="connsiteX1" fmla="*/ 6394290 w 6394567"/>
              <a:gd name="connsiteY1" fmla="*/ 430072 h 3479046"/>
              <a:gd name="connsiteX2" fmla="*/ 6394567 w 6394567"/>
              <a:gd name="connsiteY2" fmla="*/ 430316 h 3479046"/>
              <a:gd name="connsiteX3" fmla="*/ 6394567 w 6394567"/>
              <a:gd name="connsiteY3" fmla="*/ 3479046 h 3479046"/>
              <a:gd name="connsiteX4" fmla="*/ 0 w 6394567"/>
              <a:gd name="connsiteY4" fmla="*/ 3479046 h 3479046"/>
              <a:gd name="connsiteX5" fmla="*/ 3916974 w 6394567"/>
              <a:gd name="connsiteY5" fmla="*/ 405504 h 3479046"/>
              <a:gd name="connsiteX6" fmla="*/ 3959456 w 6394567"/>
              <a:gd name="connsiteY6" fmla="*/ 373857 h 3479046"/>
              <a:gd name="connsiteX7" fmla="*/ 5052215 w 6394567"/>
              <a:gd name="connsiteY7" fmla="*/ 1756 h 3479046"/>
              <a:gd name="connsiteX8" fmla="*/ 5171297 w 6394567"/>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F32C74-82F4-2A29-889B-EF23CEE6AA4F}"/>
              </a:ext>
            </a:extLst>
          </p:cNvPr>
          <p:cNvSpPr>
            <a:spLocks noGrp="1"/>
          </p:cNvSpPr>
          <p:nvPr>
            <p:ph type="ctrTitle"/>
          </p:nvPr>
        </p:nvSpPr>
        <p:spPr>
          <a:xfrm>
            <a:off x="1066801" y="1122363"/>
            <a:ext cx="6211185" cy="2305246"/>
          </a:xfrm>
        </p:spPr>
        <p:txBody>
          <a:bodyPr anchor="b">
            <a:normAutofit/>
          </a:bodyPr>
          <a:lstStyle>
            <a:lvl1pPr algn="l">
              <a:lnSpc>
                <a:spcPct val="100000"/>
              </a:lnSpc>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4ACADD6-278F-604C-8A38-BBBAFC6754E8}"/>
              </a:ext>
            </a:extLst>
          </p:cNvPr>
          <p:cNvSpPr>
            <a:spLocks noGrp="1"/>
          </p:cNvSpPr>
          <p:nvPr>
            <p:ph type="subTitle" idx="1"/>
          </p:nvPr>
        </p:nvSpPr>
        <p:spPr>
          <a:xfrm>
            <a:off x="1066802" y="3549048"/>
            <a:ext cx="5029198" cy="1956278"/>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C43946B-3F5A-C916-B62B-8D5938EA8285}"/>
              </a:ext>
            </a:extLst>
          </p:cNvPr>
          <p:cNvSpPr>
            <a:spLocks noGrp="1"/>
          </p:cNvSpPr>
          <p:nvPr>
            <p:ph type="dt" sz="half" idx="10"/>
          </p:nvPr>
        </p:nvSpPr>
        <p:spPr/>
        <p:txBody>
          <a:bodyPr/>
          <a:lstStyle/>
          <a:p>
            <a:fld id="{1E351CED-465B-40B5-ADCE-957C918F227B}" type="datetimeFigureOut">
              <a:rPr lang="en-US" smtClean="0"/>
              <a:t>2/4/23</a:t>
            </a:fld>
            <a:endParaRPr lang="en-US"/>
          </a:p>
        </p:txBody>
      </p:sp>
      <p:sp>
        <p:nvSpPr>
          <p:cNvPr id="5" name="Footer Placeholder 4">
            <a:extLst>
              <a:ext uri="{FF2B5EF4-FFF2-40B4-BE49-F238E27FC236}">
                <a16:creationId xmlns:a16="http://schemas.microsoft.com/office/drawing/2014/main" id="{5986539F-2DB8-FCDA-C884-9C3CD29B8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AA7B3-5D3B-D493-8F6F-1FEBB8576D62}"/>
              </a:ext>
            </a:extLst>
          </p:cNvPr>
          <p:cNvSpPr>
            <a:spLocks noGrp="1"/>
          </p:cNvSpPr>
          <p:nvPr>
            <p:ph type="sldNum" sz="quarter" idx="12"/>
          </p:nvPr>
        </p:nvSpPr>
        <p:spPr/>
        <p:txBody>
          <a:bodyPr/>
          <a:lstStyle/>
          <a:p>
            <a:fld id="{5A33CB2A-1702-4C1D-9CC4-8D472D39F19E}" type="slidenum">
              <a:rPr lang="en-US" smtClean="0"/>
              <a:t>‹N°›</a:t>
            </a:fld>
            <a:endParaRPr lang="en-US"/>
          </a:p>
        </p:txBody>
      </p:sp>
    </p:spTree>
    <p:extLst>
      <p:ext uri="{BB962C8B-B14F-4D97-AF65-F5344CB8AC3E}">
        <p14:creationId xmlns:p14="http://schemas.microsoft.com/office/powerpoint/2010/main" val="359128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0D2E-0561-F284-F89A-AAE3CD09AC24}"/>
              </a:ext>
            </a:extLst>
          </p:cNvPr>
          <p:cNvSpPr>
            <a:spLocks noGrp="1"/>
          </p:cNvSpPr>
          <p:nvPr>
            <p:ph type="title"/>
          </p:nvPr>
        </p:nvSpPr>
        <p:spPr>
          <a:xfrm>
            <a:off x="1066800" y="936841"/>
            <a:ext cx="10239338" cy="95366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657C4C-16EC-2477-6332-830F53011D33}"/>
              </a:ext>
            </a:extLst>
          </p:cNvPr>
          <p:cNvSpPr>
            <a:spLocks noGrp="1"/>
          </p:cNvSpPr>
          <p:nvPr>
            <p:ph type="body" orient="vert" idx="1"/>
          </p:nvPr>
        </p:nvSpPr>
        <p:spPr>
          <a:xfrm>
            <a:off x="1069848" y="2139696"/>
            <a:ext cx="10239338" cy="367768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0940D3-6996-1C08-F1AF-87C354657912}"/>
              </a:ext>
            </a:extLst>
          </p:cNvPr>
          <p:cNvSpPr>
            <a:spLocks noGrp="1"/>
          </p:cNvSpPr>
          <p:nvPr>
            <p:ph type="dt" sz="half" idx="10"/>
          </p:nvPr>
        </p:nvSpPr>
        <p:spPr/>
        <p:txBody>
          <a:bodyPr/>
          <a:lstStyle/>
          <a:p>
            <a:fld id="{1E351CED-465B-40B5-ADCE-957C918F227B}" type="datetimeFigureOut">
              <a:rPr lang="en-US" smtClean="0"/>
              <a:t>2/4/23</a:t>
            </a:fld>
            <a:endParaRPr lang="en-US"/>
          </a:p>
        </p:txBody>
      </p:sp>
      <p:sp>
        <p:nvSpPr>
          <p:cNvPr id="5" name="Footer Placeholder 4">
            <a:extLst>
              <a:ext uri="{FF2B5EF4-FFF2-40B4-BE49-F238E27FC236}">
                <a16:creationId xmlns:a16="http://schemas.microsoft.com/office/drawing/2014/main" id="{4C3676C3-588F-B636-8CE0-AA2CBFBCE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EF8A9-EB1E-B344-A4B8-B58D0633630B}"/>
              </a:ext>
            </a:extLst>
          </p:cNvPr>
          <p:cNvSpPr>
            <a:spLocks noGrp="1"/>
          </p:cNvSpPr>
          <p:nvPr>
            <p:ph type="sldNum" sz="quarter" idx="12"/>
          </p:nvPr>
        </p:nvSpPr>
        <p:spPr/>
        <p:txBody>
          <a:bodyPr/>
          <a:lstStyle/>
          <a:p>
            <a:fld id="{5A33CB2A-1702-4C1D-9CC4-8D472D39F19E}" type="slidenum">
              <a:rPr lang="en-US" smtClean="0"/>
              <a:t>‹N°›</a:t>
            </a:fld>
            <a:endParaRPr lang="en-US"/>
          </a:p>
        </p:txBody>
      </p:sp>
    </p:spTree>
    <p:extLst>
      <p:ext uri="{BB962C8B-B14F-4D97-AF65-F5344CB8AC3E}">
        <p14:creationId xmlns:p14="http://schemas.microsoft.com/office/powerpoint/2010/main" val="2212118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EF3A28-33E4-2796-AE7A-1234569F5CE0}"/>
              </a:ext>
            </a:extLst>
          </p:cNvPr>
          <p:cNvSpPr>
            <a:spLocks noGrp="1"/>
          </p:cNvSpPr>
          <p:nvPr>
            <p:ph type="title" orient="vert"/>
          </p:nvPr>
        </p:nvSpPr>
        <p:spPr>
          <a:xfrm>
            <a:off x="8844950" y="1081177"/>
            <a:ext cx="2508849" cy="463382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D185FC-2BBB-E997-A5CD-F2C6CF6B7C68}"/>
              </a:ext>
            </a:extLst>
          </p:cNvPr>
          <p:cNvSpPr>
            <a:spLocks noGrp="1"/>
          </p:cNvSpPr>
          <p:nvPr>
            <p:ph type="body" orient="vert" idx="1"/>
          </p:nvPr>
        </p:nvSpPr>
        <p:spPr>
          <a:xfrm>
            <a:off x="1066800" y="1081177"/>
            <a:ext cx="7505700" cy="46338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E314B3C-96CD-071C-C2AD-2C7E04F819C0}"/>
              </a:ext>
            </a:extLst>
          </p:cNvPr>
          <p:cNvSpPr>
            <a:spLocks noGrp="1"/>
          </p:cNvSpPr>
          <p:nvPr>
            <p:ph type="dt" sz="half" idx="10"/>
          </p:nvPr>
        </p:nvSpPr>
        <p:spPr/>
        <p:txBody>
          <a:bodyPr/>
          <a:lstStyle/>
          <a:p>
            <a:fld id="{1E351CED-465B-40B5-ADCE-957C918F227B}" type="datetimeFigureOut">
              <a:rPr lang="en-US" smtClean="0"/>
              <a:t>2/4/23</a:t>
            </a:fld>
            <a:endParaRPr lang="en-US"/>
          </a:p>
        </p:txBody>
      </p:sp>
      <p:sp>
        <p:nvSpPr>
          <p:cNvPr id="5" name="Footer Placeholder 4">
            <a:extLst>
              <a:ext uri="{FF2B5EF4-FFF2-40B4-BE49-F238E27FC236}">
                <a16:creationId xmlns:a16="http://schemas.microsoft.com/office/drawing/2014/main" id="{F5AA2B04-F5E0-C5A3-C77D-6AE9A9E91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55BC2-C712-C4A4-50EC-E10D88344310}"/>
              </a:ext>
            </a:extLst>
          </p:cNvPr>
          <p:cNvSpPr>
            <a:spLocks noGrp="1"/>
          </p:cNvSpPr>
          <p:nvPr>
            <p:ph type="sldNum" sz="quarter" idx="12"/>
          </p:nvPr>
        </p:nvSpPr>
        <p:spPr/>
        <p:txBody>
          <a:bodyPr/>
          <a:lstStyle/>
          <a:p>
            <a:fld id="{5A33CB2A-1702-4C1D-9CC4-8D472D39F19E}" type="slidenum">
              <a:rPr lang="en-US" smtClean="0"/>
              <a:t>‹N°›</a:t>
            </a:fld>
            <a:endParaRPr lang="en-US"/>
          </a:p>
        </p:txBody>
      </p:sp>
    </p:spTree>
    <p:extLst>
      <p:ext uri="{BB962C8B-B14F-4D97-AF65-F5344CB8AC3E}">
        <p14:creationId xmlns:p14="http://schemas.microsoft.com/office/powerpoint/2010/main" val="3793371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4769-9A55-AF9B-4CE4-DFA07E711CF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E45D9E-DBB4-B890-88D5-B4C03599EC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AE15260-1C0B-A965-3114-D7C40D18BDF4}"/>
              </a:ext>
            </a:extLst>
          </p:cNvPr>
          <p:cNvSpPr>
            <a:spLocks noGrp="1"/>
          </p:cNvSpPr>
          <p:nvPr>
            <p:ph type="dt" sz="half" idx="10"/>
          </p:nvPr>
        </p:nvSpPr>
        <p:spPr/>
        <p:txBody>
          <a:bodyPr/>
          <a:lstStyle/>
          <a:p>
            <a:fld id="{1E351CED-465B-40B5-ADCE-957C918F227B}" type="datetimeFigureOut">
              <a:rPr lang="en-US" smtClean="0"/>
              <a:t>2/4/23</a:t>
            </a:fld>
            <a:endParaRPr lang="en-US"/>
          </a:p>
        </p:txBody>
      </p:sp>
      <p:sp>
        <p:nvSpPr>
          <p:cNvPr id="5" name="Footer Placeholder 4">
            <a:extLst>
              <a:ext uri="{FF2B5EF4-FFF2-40B4-BE49-F238E27FC236}">
                <a16:creationId xmlns:a16="http://schemas.microsoft.com/office/drawing/2014/main" id="{19AAF4D1-0334-3F24-69B4-06C7BD742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BA76D-3B8B-429D-9B32-54D6A6297C0A}"/>
              </a:ext>
            </a:extLst>
          </p:cNvPr>
          <p:cNvSpPr>
            <a:spLocks noGrp="1"/>
          </p:cNvSpPr>
          <p:nvPr>
            <p:ph type="sldNum" sz="quarter" idx="12"/>
          </p:nvPr>
        </p:nvSpPr>
        <p:spPr/>
        <p:txBody>
          <a:bodyPr/>
          <a:lstStyle/>
          <a:p>
            <a:fld id="{5A33CB2A-1702-4C1D-9CC4-8D472D39F19E}" type="slidenum">
              <a:rPr lang="en-US" smtClean="0"/>
              <a:t>‹N°›</a:t>
            </a:fld>
            <a:endParaRPr lang="en-US"/>
          </a:p>
        </p:txBody>
      </p:sp>
    </p:spTree>
    <p:extLst>
      <p:ext uri="{BB962C8B-B14F-4D97-AF65-F5344CB8AC3E}">
        <p14:creationId xmlns:p14="http://schemas.microsoft.com/office/powerpoint/2010/main" val="291092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8D9C414-4A2F-78AF-ED60-6130D4C563B3}"/>
              </a:ext>
            </a:extLst>
          </p:cNvPr>
          <p:cNvSpPr/>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23000">
                <a:schemeClr val="bg2"/>
              </a:gs>
              <a:gs pos="100000">
                <a:schemeClr val="accent1">
                  <a:lumMod val="60000"/>
                  <a:lumOff val="4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13410AE4-7FC7-589E-B6D3-0DA7B5FC5CE3}"/>
              </a:ext>
            </a:extLst>
          </p:cNvPr>
          <p:cNvSpPr/>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33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381CBD-08D9-3C9A-7620-24F2D6404893}"/>
              </a:ext>
            </a:extLst>
          </p:cNvPr>
          <p:cNvSpPr>
            <a:spLocks noGrp="1"/>
          </p:cNvSpPr>
          <p:nvPr>
            <p:ph type="title"/>
          </p:nvPr>
        </p:nvSpPr>
        <p:spPr>
          <a:xfrm>
            <a:off x="1066800" y="1709738"/>
            <a:ext cx="6455434" cy="2981274"/>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D5AE2B-1716-CEEC-73F8-E81F59192562}"/>
              </a:ext>
            </a:extLst>
          </p:cNvPr>
          <p:cNvSpPr>
            <a:spLocks noGrp="1"/>
          </p:cNvSpPr>
          <p:nvPr>
            <p:ph type="body" idx="1"/>
          </p:nvPr>
        </p:nvSpPr>
        <p:spPr>
          <a:xfrm>
            <a:off x="1066800" y="4759252"/>
            <a:ext cx="5397260" cy="955748"/>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CF3052-6EE8-979F-04FB-1B8DF81F29B9}"/>
              </a:ext>
            </a:extLst>
          </p:cNvPr>
          <p:cNvSpPr>
            <a:spLocks noGrp="1"/>
          </p:cNvSpPr>
          <p:nvPr>
            <p:ph type="dt" sz="half" idx="10"/>
          </p:nvPr>
        </p:nvSpPr>
        <p:spPr/>
        <p:txBody>
          <a:bodyPr/>
          <a:lstStyle/>
          <a:p>
            <a:fld id="{1E351CED-465B-40B5-ADCE-957C918F227B}" type="datetimeFigureOut">
              <a:rPr lang="en-US" smtClean="0"/>
              <a:t>2/4/23</a:t>
            </a:fld>
            <a:endParaRPr lang="en-US"/>
          </a:p>
        </p:txBody>
      </p:sp>
      <p:sp>
        <p:nvSpPr>
          <p:cNvPr id="5" name="Footer Placeholder 4">
            <a:extLst>
              <a:ext uri="{FF2B5EF4-FFF2-40B4-BE49-F238E27FC236}">
                <a16:creationId xmlns:a16="http://schemas.microsoft.com/office/drawing/2014/main" id="{7D986285-161A-6869-27C2-0A159C234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ED64F-5DAB-238D-C34A-1DCCB12221DD}"/>
              </a:ext>
            </a:extLst>
          </p:cNvPr>
          <p:cNvSpPr>
            <a:spLocks noGrp="1"/>
          </p:cNvSpPr>
          <p:nvPr>
            <p:ph type="sldNum" sz="quarter" idx="12"/>
          </p:nvPr>
        </p:nvSpPr>
        <p:spPr/>
        <p:txBody>
          <a:bodyPr/>
          <a:lstStyle/>
          <a:p>
            <a:fld id="{5A33CB2A-1702-4C1D-9CC4-8D472D39F19E}" type="slidenum">
              <a:rPr lang="en-US" smtClean="0"/>
              <a:t>‹N°›</a:t>
            </a:fld>
            <a:endParaRPr lang="en-US"/>
          </a:p>
        </p:txBody>
      </p:sp>
    </p:spTree>
    <p:extLst>
      <p:ext uri="{BB962C8B-B14F-4D97-AF65-F5344CB8AC3E}">
        <p14:creationId xmlns:p14="http://schemas.microsoft.com/office/powerpoint/2010/main" val="4091792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484D0-7460-7B08-F1EE-96EABE40212A}"/>
              </a:ext>
            </a:extLst>
          </p:cNvPr>
          <p:cNvSpPr>
            <a:spLocks noGrp="1"/>
          </p:cNvSpPr>
          <p:nvPr>
            <p:ph type="title"/>
          </p:nvPr>
        </p:nvSpPr>
        <p:spPr>
          <a:xfrm>
            <a:off x="1066799" y="936841"/>
            <a:ext cx="10092477" cy="95366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80B7F9-8ECB-7079-A11E-51D3903E2B1A}"/>
              </a:ext>
            </a:extLst>
          </p:cNvPr>
          <p:cNvSpPr>
            <a:spLocks noGrp="1"/>
          </p:cNvSpPr>
          <p:nvPr>
            <p:ph sz="half" idx="1"/>
          </p:nvPr>
        </p:nvSpPr>
        <p:spPr>
          <a:xfrm>
            <a:off x="1066800"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4E97161-CAF5-CA48-D814-7ACD43AB99E1}"/>
              </a:ext>
            </a:extLst>
          </p:cNvPr>
          <p:cNvSpPr>
            <a:spLocks noGrp="1"/>
          </p:cNvSpPr>
          <p:nvPr>
            <p:ph sz="half" idx="2"/>
          </p:nvPr>
        </p:nvSpPr>
        <p:spPr>
          <a:xfrm>
            <a:off x="6349795"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23BD680-4E7A-5155-3CAE-6BD44EE8BA83}"/>
              </a:ext>
            </a:extLst>
          </p:cNvPr>
          <p:cNvSpPr>
            <a:spLocks noGrp="1"/>
          </p:cNvSpPr>
          <p:nvPr>
            <p:ph type="dt" sz="half" idx="10"/>
          </p:nvPr>
        </p:nvSpPr>
        <p:spPr/>
        <p:txBody>
          <a:bodyPr/>
          <a:lstStyle/>
          <a:p>
            <a:fld id="{1E351CED-465B-40B5-ADCE-957C918F227B}" type="datetimeFigureOut">
              <a:rPr lang="en-US" smtClean="0"/>
              <a:t>2/4/23</a:t>
            </a:fld>
            <a:endParaRPr lang="en-US"/>
          </a:p>
        </p:txBody>
      </p:sp>
      <p:sp>
        <p:nvSpPr>
          <p:cNvPr id="6" name="Footer Placeholder 5">
            <a:extLst>
              <a:ext uri="{FF2B5EF4-FFF2-40B4-BE49-F238E27FC236}">
                <a16:creationId xmlns:a16="http://schemas.microsoft.com/office/drawing/2014/main" id="{4F6A152D-EFF2-B3AA-3F25-14E1136734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D6032-FD7A-BFFD-9BE5-48EDBEFBD147}"/>
              </a:ext>
            </a:extLst>
          </p:cNvPr>
          <p:cNvSpPr>
            <a:spLocks noGrp="1"/>
          </p:cNvSpPr>
          <p:nvPr>
            <p:ph type="sldNum" sz="quarter" idx="12"/>
          </p:nvPr>
        </p:nvSpPr>
        <p:spPr/>
        <p:txBody>
          <a:bodyPr/>
          <a:lstStyle/>
          <a:p>
            <a:fld id="{5A33CB2A-1702-4C1D-9CC4-8D472D39F19E}" type="slidenum">
              <a:rPr lang="en-US" smtClean="0"/>
              <a:t>‹N°›</a:t>
            </a:fld>
            <a:endParaRPr lang="en-US"/>
          </a:p>
        </p:txBody>
      </p:sp>
    </p:spTree>
    <p:extLst>
      <p:ext uri="{BB962C8B-B14F-4D97-AF65-F5344CB8AC3E}">
        <p14:creationId xmlns:p14="http://schemas.microsoft.com/office/powerpoint/2010/main" val="1457172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7F4D-4855-340E-03F3-4860885EC671}"/>
              </a:ext>
            </a:extLst>
          </p:cNvPr>
          <p:cNvSpPr>
            <a:spLocks noGrp="1"/>
          </p:cNvSpPr>
          <p:nvPr>
            <p:ph type="title"/>
          </p:nvPr>
        </p:nvSpPr>
        <p:spPr>
          <a:xfrm>
            <a:off x="1066800" y="963283"/>
            <a:ext cx="10096500" cy="91600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3CEB472-7426-C288-B5F6-0A1232DCED65}"/>
              </a:ext>
            </a:extLst>
          </p:cNvPr>
          <p:cNvSpPr>
            <a:spLocks noGrp="1"/>
          </p:cNvSpPr>
          <p:nvPr>
            <p:ph type="body" idx="1"/>
          </p:nvPr>
        </p:nvSpPr>
        <p:spPr>
          <a:xfrm>
            <a:off x="1066801" y="1879287"/>
            <a:ext cx="4739628"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194F9C-B6FA-97C3-F618-0CF956CB53B2}"/>
              </a:ext>
            </a:extLst>
          </p:cNvPr>
          <p:cNvSpPr>
            <a:spLocks noGrp="1"/>
          </p:cNvSpPr>
          <p:nvPr>
            <p:ph sz="half" idx="2"/>
          </p:nvPr>
        </p:nvSpPr>
        <p:spPr>
          <a:xfrm>
            <a:off x="1066801" y="2505075"/>
            <a:ext cx="4739628"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F5665C-7910-AFA2-350F-42C06ED5AF47}"/>
              </a:ext>
            </a:extLst>
          </p:cNvPr>
          <p:cNvSpPr>
            <a:spLocks noGrp="1"/>
          </p:cNvSpPr>
          <p:nvPr>
            <p:ph type="body" sz="quarter" idx="3"/>
          </p:nvPr>
        </p:nvSpPr>
        <p:spPr>
          <a:xfrm>
            <a:off x="6400330" y="1879287"/>
            <a:ext cx="4762970"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71352E-1DE0-F0CD-6F81-1D8FF59C2B0D}"/>
              </a:ext>
            </a:extLst>
          </p:cNvPr>
          <p:cNvSpPr>
            <a:spLocks noGrp="1"/>
          </p:cNvSpPr>
          <p:nvPr>
            <p:ph sz="quarter" idx="4"/>
          </p:nvPr>
        </p:nvSpPr>
        <p:spPr>
          <a:xfrm>
            <a:off x="6400330" y="2505075"/>
            <a:ext cx="4762970"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38F7E4-7D9E-4736-3269-4F0C46996125}"/>
              </a:ext>
            </a:extLst>
          </p:cNvPr>
          <p:cNvSpPr>
            <a:spLocks noGrp="1"/>
          </p:cNvSpPr>
          <p:nvPr>
            <p:ph type="dt" sz="half" idx="10"/>
          </p:nvPr>
        </p:nvSpPr>
        <p:spPr/>
        <p:txBody>
          <a:bodyPr/>
          <a:lstStyle/>
          <a:p>
            <a:fld id="{1E351CED-465B-40B5-ADCE-957C918F227B}" type="datetimeFigureOut">
              <a:rPr lang="en-US" smtClean="0"/>
              <a:t>2/4/23</a:t>
            </a:fld>
            <a:endParaRPr lang="en-US"/>
          </a:p>
        </p:txBody>
      </p:sp>
      <p:sp>
        <p:nvSpPr>
          <p:cNvPr id="8" name="Footer Placeholder 7">
            <a:extLst>
              <a:ext uri="{FF2B5EF4-FFF2-40B4-BE49-F238E27FC236}">
                <a16:creationId xmlns:a16="http://schemas.microsoft.com/office/drawing/2014/main" id="{218386CF-9A84-8D2A-BC47-C951DD9949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80844D-FE1F-49E7-3BBD-527FB72ECD1D}"/>
              </a:ext>
            </a:extLst>
          </p:cNvPr>
          <p:cNvSpPr>
            <a:spLocks noGrp="1"/>
          </p:cNvSpPr>
          <p:nvPr>
            <p:ph type="sldNum" sz="quarter" idx="12"/>
          </p:nvPr>
        </p:nvSpPr>
        <p:spPr/>
        <p:txBody>
          <a:bodyPr/>
          <a:lstStyle/>
          <a:p>
            <a:fld id="{5A33CB2A-1702-4C1D-9CC4-8D472D39F19E}" type="slidenum">
              <a:rPr lang="en-US" smtClean="0"/>
              <a:t>‹N°›</a:t>
            </a:fld>
            <a:endParaRPr lang="en-US"/>
          </a:p>
        </p:txBody>
      </p:sp>
    </p:spTree>
    <p:extLst>
      <p:ext uri="{BB962C8B-B14F-4D97-AF65-F5344CB8AC3E}">
        <p14:creationId xmlns:p14="http://schemas.microsoft.com/office/powerpoint/2010/main" val="450064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F691C-93A5-1364-00A9-A470C289F365}"/>
              </a:ext>
            </a:extLst>
          </p:cNvPr>
          <p:cNvSpPr>
            <a:spLocks noGrp="1"/>
          </p:cNvSpPr>
          <p:nvPr>
            <p:ph type="title"/>
          </p:nvPr>
        </p:nvSpPr>
        <p:spPr>
          <a:xfrm>
            <a:off x="1066800" y="1357223"/>
            <a:ext cx="8886884" cy="1043078"/>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6E055BD-4154-B9D1-0B5B-B1E3A06B6B31}"/>
              </a:ext>
            </a:extLst>
          </p:cNvPr>
          <p:cNvSpPr>
            <a:spLocks noGrp="1"/>
          </p:cNvSpPr>
          <p:nvPr>
            <p:ph type="dt" sz="half" idx="10"/>
          </p:nvPr>
        </p:nvSpPr>
        <p:spPr/>
        <p:txBody>
          <a:bodyPr/>
          <a:lstStyle/>
          <a:p>
            <a:fld id="{1E351CED-465B-40B5-ADCE-957C918F227B}" type="datetimeFigureOut">
              <a:rPr lang="en-US" smtClean="0"/>
              <a:t>2/4/23</a:t>
            </a:fld>
            <a:endParaRPr lang="en-US"/>
          </a:p>
        </p:txBody>
      </p:sp>
      <p:sp>
        <p:nvSpPr>
          <p:cNvPr id="4" name="Footer Placeholder 3">
            <a:extLst>
              <a:ext uri="{FF2B5EF4-FFF2-40B4-BE49-F238E27FC236}">
                <a16:creationId xmlns:a16="http://schemas.microsoft.com/office/drawing/2014/main" id="{0C2A9E4A-03D1-7A8B-233D-014A3248F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2CEFC4-D276-DF45-F395-F5BD2EA70114}"/>
              </a:ext>
            </a:extLst>
          </p:cNvPr>
          <p:cNvSpPr>
            <a:spLocks noGrp="1"/>
          </p:cNvSpPr>
          <p:nvPr>
            <p:ph type="sldNum" sz="quarter" idx="12"/>
          </p:nvPr>
        </p:nvSpPr>
        <p:spPr/>
        <p:txBody>
          <a:bodyPr/>
          <a:lstStyle/>
          <a:p>
            <a:fld id="{5A33CB2A-1702-4C1D-9CC4-8D472D39F19E}" type="slidenum">
              <a:rPr lang="en-US" smtClean="0"/>
              <a:t>‹N°›</a:t>
            </a:fld>
            <a:endParaRPr lang="en-US"/>
          </a:p>
        </p:txBody>
      </p:sp>
    </p:spTree>
    <p:extLst>
      <p:ext uri="{BB962C8B-B14F-4D97-AF65-F5344CB8AC3E}">
        <p14:creationId xmlns:p14="http://schemas.microsoft.com/office/powerpoint/2010/main" val="319993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12C0AD-76F4-FCE4-2717-0A9AA4351B6D}"/>
              </a:ext>
            </a:extLst>
          </p:cNvPr>
          <p:cNvSpPr>
            <a:spLocks noGrp="1"/>
          </p:cNvSpPr>
          <p:nvPr>
            <p:ph type="dt" sz="half" idx="10"/>
          </p:nvPr>
        </p:nvSpPr>
        <p:spPr/>
        <p:txBody>
          <a:bodyPr/>
          <a:lstStyle/>
          <a:p>
            <a:fld id="{1E351CED-465B-40B5-ADCE-957C918F227B}" type="datetimeFigureOut">
              <a:rPr lang="en-US" smtClean="0"/>
              <a:t>2/4/23</a:t>
            </a:fld>
            <a:endParaRPr lang="en-US"/>
          </a:p>
        </p:txBody>
      </p:sp>
      <p:sp>
        <p:nvSpPr>
          <p:cNvPr id="3" name="Footer Placeholder 2">
            <a:extLst>
              <a:ext uri="{FF2B5EF4-FFF2-40B4-BE49-F238E27FC236}">
                <a16:creationId xmlns:a16="http://schemas.microsoft.com/office/drawing/2014/main" id="{BE83BB66-3F41-7F1D-5108-B3F679A88E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AA6DA0-07AE-4BE4-B82F-7936D0E3E37D}"/>
              </a:ext>
            </a:extLst>
          </p:cNvPr>
          <p:cNvSpPr>
            <a:spLocks noGrp="1"/>
          </p:cNvSpPr>
          <p:nvPr>
            <p:ph type="sldNum" sz="quarter" idx="12"/>
          </p:nvPr>
        </p:nvSpPr>
        <p:spPr/>
        <p:txBody>
          <a:bodyPr/>
          <a:lstStyle/>
          <a:p>
            <a:fld id="{5A33CB2A-1702-4C1D-9CC4-8D472D39F19E}" type="slidenum">
              <a:rPr lang="en-US" smtClean="0"/>
              <a:t>‹N°›</a:t>
            </a:fld>
            <a:endParaRPr lang="en-US"/>
          </a:p>
        </p:txBody>
      </p:sp>
    </p:spTree>
    <p:extLst>
      <p:ext uri="{BB962C8B-B14F-4D97-AF65-F5344CB8AC3E}">
        <p14:creationId xmlns:p14="http://schemas.microsoft.com/office/powerpoint/2010/main" val="3573617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FB75-C953-0BD0-4E2E-717767426228}"/>
              </a:ext>
            </a:extLst>
          </p:cNvPr>
          <p:cNvSpPr>
            <a:spLocks noGrp="1"/>
          </p:cNvSpPr>
          <p:nvPr>
            <p:ph type="title"/>
          </p:nvPr>
        </p:nvSpPr>
        <p:spPr>
          <a:xfrm>
            <a:off x="1066800" y="770626"/>
            <a:ext cx="3705225" cy="1286774"/>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8E1AA52-60F3-40F2-673B-5848F4253FF0}"/>
              </a:ext>
            </a:extLst>
          </p:cNvPr>
          <p:cNvSpPr>
            <a:spLocks noGrp="1"/>
          </p:cNvSpPr>
          <p:nvPr>
            <p:ph idx="1"/>
          </p:nvPr>
        </p:nvSpPr>
        <p:spPr>
          <a:xfrm>
            <a:off x="5183188" y="1075426"/>
            <a:ext cx="5980112" cy="47683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0167E8-C561-5A72-AED3-442F66DDEE31}"/>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DBFED3-7CB3-1B8B-9504-13A121CAD015}"/>
              </a:ext>
            </a:extLst>
          </p:cNvPr>
          <p:cNvSpPr>
            <a:spLocks noGrp="1"/>
          </p:cNvSpPr>
          <p:nvPr>
            <p:ph type="dt" sz="half" idx="10"/>
          </p:nvPr>
        </p:nvSpPr>
        <p:spPr/>
        <p:txBody>
          <a:bodyPr/>
          <a:lstStyle/>
          <a:p>
            <a:fld id="{1E351CED-465B-40B5-ADCE-957C918F227B}" type="datetimeFigureOut">
              <a:rPr lang="en-US" smtClean="0"/>
              <a:t>2/4/23</a:t>
            </a:fld>
            <a:endParaRPr lang="en-US"/>
          </a:p>
        </p:txBody>
      </p:sp>
      <p:sp>
        <p:nvSpPr>
          <p:cNvPr id="6" name="Footer Placeholder 5">
            <a:extLst>
              <a:ext uri="{FF2B5EF4-FFF2-40B4-BE49-F238E27FC236}">
                <a16:creationId xmlns:a16="http://schemas.microsoft.com/office/drawing/2014/main" id="{152456C9-19A0-4441-B1AF-B7AFBF642F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8898EA-84CC-411C-0012-D314953696B9}"/>
              </a:ext>
            </a:extLst>
          </p:cNvPr>
          <p:cNvSpPr>
            <a:spLocks noGrp="1"/>
          </p:cNvSpPr>
          <p:nvPr>
            <p:ph type="sldNum" sz="quarter" idx="12"/>
          </p:nvPr>
        </p:nvSpPr>
        <p:spPr/>
        <p:txBody>
          <a:bodyPr/>
          <a:lstStyle/>
          <a:p>
            <a:fld id="{5A33CB2A-1702-4C1D-9CC4-8D472D39F19E}" type="slidenum">
              <a:rPr lang="en-US" smtClean="0"/>
              <a:t>‹N°›</a:t>
            </a:fld>
            <a:endParaRPr lang="en-US"/>
          </a:p>
        </p:txBody>
      </p:sp>
    </p:spTree>
    <p:extLst>
      <p:ext uri="{BB962C8B-B14F-4D97-AF65-F5344CB8AC3E}">
        <p14:creationId xmlns:p14="http://schemas.microsoft.com/office/powerpoint/2010/main" val="3029345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C1E10-1458-2553-05B4-313F7E26D210}"/>
              </a:ext>
            </a:extLst>
          </p:cNvPr>
          <p:cNvSpPr>
            <a:spLocks noGrp="1"/>
          </p:cNvSpPr>
          <p:nvPr>
            <p:ph type="title"/>
          </p:nvPr>
        </p:nvSpPr>
        <p:spPr>
          <a:xfrm>
            <a:off x="1066800" y="782128"/>
            <a:ext cx="3705225" cy="1275272"/>
          </a:xfrm>
        </p:spPr>
        <p:txBody>
          <a:bodyPr anchor="b">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3C0F677-F177-6DED-1920-685B9D9FF254}"/>
              </a:ext>
            </a:extLst>
          </p:cNvPr>
          <p:cNvSpPr>
            <a:spLocks noGrp="1"/>
          </p:cNvSpPr>
          <p:nvPr>
            <p:ph type="pic" idx="1"/>
          </p:nvPr>
        </p:nvSpPr>
        <p:spPr>
          <a:xfrm>
            <a:off x="5183188" y="1143000"/>
            <a:ext cx="5980112"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C4D1CB1-2109-480E-8904-4077C94D6E7D}"/>
              </a:ext>
            </a:extLst>
          </p:cNvPr>
          <p:cNvSpPr>
            <a:spLocks noGrp="1"/>
          </p:cNvSpPr>
          <p:nvPr>
            <p:ph type="body" sz="half" idx="2"/>
          </p:nvPr>
        </p:nvSpPr>
        <p:spPr>
          <a:xfrm>
            <a:off x="1066800" y="2057400"/>
            <a:ext cx="3705225" cy="3657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B0DB38-7CB9-2140-BC21-6D2E7DD0B6B5}"/>
              </a:ext>
            </a:extLst>
          </p:cNvPr>
          <p:cNvSpPr>
            <a:spLocks noGrp="1"/>
          </p:cNvSpPr>
          <p:nvPr>
            <p:ph type="dt" sz="half" idx="10"/>
          </p:nvPr>
        </p:nvSpPr>
        <p:spPr/>
        <p:txBody>
          <a:bodyPr/>
          <a:lstStyle/>
          <a:p>
            <a:fld id="{1E351CED-465B-40B5-ADCE-957C918F227B}" type="datetimeFigureOut">
              <a:rPr lang="en-US" smtClean="0"/>
              <a:t>2/4/23</a:t>
            </a:fld>
            <a:endParaRPr lang="en-US"/>
          </a:p>
        </p:txBody>
      </p:sp>
      <p:sp>
        <p:nvSpPr>
          <p:cNvPr id="6" name="Footer Placeholder 5">
            <a:extLst>
              <a:ext uri="{FF2B5EF4-FFF2-40B4-BE49-F238E27FC236}">
                <a16:creationId xmlns:a16="http://schemas.microsoft.com/office/drawing/2014/main" id="{C7B448AD-3B1D-4B5E-CAB9-BB5FD2CDE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EF53D-CF5A-87A2-E973-3B8CCDEBAA2B}"/>
              </a:ext>
            </a:extLst>
          </p:cNvPr>
          <p:cNvSpPr>
            <a:spLocks noGrp="1"/>
          </p:cNvSpPr>
          <p:nvPr>
            <p:ph type="sldNum" sz="quarter" idx="12"/>
          </p:nvPr>
        </p:nvSpPr>
        <p:spPr/>
        <p:txBody>
          <a:bodyPr/>
          <a:lstStyle/>
          <a:p>
            <a:fld id="{5A33CB2A-1702-4C1D-9CC4-8D472D39F19E}" type="slidenum">
              <a:rPr lang="en-US" smtClean="0"/>
              <a:t>‹N°›</a:t>
            </a:fld>
            <a:endParaRPr lang="en-US"/>
          </a:p>
        </p:txBody>
      </p:sp>
    </p:spTree>
    <p:extLst>
      <p:ext uri="{BB962C8B-B14F-4D97-AF65-F5344CB8AC3E}">
        <p14:creationId xmlns:p14="http://schemas.microsoft.com/office/powerpoint/2010/main" val="2374702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1F4A25-A386-9574-775C-E5E5F9FC352A}"/>
              </a:ext>
            </a:extLst>
          </p:cNvPr>
          <p:cNvSpPr>
            <a:spLocks noGrp="1"/>
          </p:cNvSpPr>
          <p:nvPr>
            <p:ph type="title"/>
          </p:nvPr>
        </p:nvSpPr>
        <p:spPr>
          <a:xfrm>
            <a:off x="1066800" y="936841"/>
            <a:ext cx="8886884" cy="95366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4F7885F-2B7B-74DB-9996-E0ACEBC9DB25}"/>
              </a:ext>
            </a:extLst>
          </p:cNvPr>
          <p:cNvSpPr>
            <a:spLocks noGrp="1"/>
          </p:cNvSpPr>
          <p:nvPr>
            <p:ph type="body" idx="1"/>
          </p:nvPr>
        </p:nvSpPr>
        <p:spPr>
          <a:xfrm>
            <a:off x="1069848" y="2139696"/>
            <a:ext cx="8883836" cy="36776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804F519-BA47-2B81-CC1C-7E1F119EC69E}"/>
              </a:ext>
            </a:extLst>
          </p:cNvPr>
          <p:cNvSpPr>
            <a:spLocks noGrp="1"/>
          </p:cNvSpPr>
          <p:nvPr>
            <p:ph type="dt" sz="half" idx="2"/>
          </p:nvPr>
        </p:nvSpPr>
        <p:spPr>
          <a:xfrm rot="5400000">
            <a:off x="10477379" y="4629744"/>
            <a:ext cx="2653508" cy="365125"/>
          </a:xfrm>
          <a:prstGeom prst="rect">
            <a:avLst/>
          </a:prstGeom>
        </p:spPr>
        <p:txBody>
          <a:bodyPr vert="horz" lIns="91440" tIns="45720" rIns="91440" bIns="45720" rtlCol="0" anchor="ctr"/>
          <a:lstStyle>
            <a:lvl1pPr algn="r">
              <a:defRPr sz="900">
                <a:solidFill>
                  <a:schemeClr val="tx1"/>
                </a:solidFill>
              </a:defRPr>
            </a:lvl1pPr>
          </a:lstStyle>
          <a:p>
            <a:fld id="{1E351CED-465B-40B5-ADCE-957C918F227B}" type="datetimeFigureOut">
              <a:rPr lang="en-US" smtClean="0"/>
              <a:t>2/4/23</a:t>
            </a:fld>
            <a:endParaRPr lang="en-US"/>
          </a:p>
        </p:txBody>
      </p:sp>
      <p:sp>
        <p:nvSpPr>
          <p:cNvPr id="5" name="Footer Placeholder 4">
            <a:extLst>
              <a:ext uri="{FF2B5EF4-FFF2-40B4-BE49-F238E27FC236}">
                <a16:creationId xmlns:a16="http://schemas.microsoft.com/office/drawing/2014/main" id="{BE952D7B-C352-1630-4C3D-7D5983C04D4A}"/>
              </a:ext>
            </a:extLst>
          </p:cNvPr>
          <p:cNvSpPr>
            <a:spLocks noGrp="1"/>
          </p:cNvSpPr>
          <p:nvPr>
            <p:ph type="ftr" sz="quarter" idx="3"/>
          </p:nvPr>
        </p:nvSpPr>
        <p:spPr>
          <a:xfrm>
            <a:off x="8610602" y="6318446"/>
            <a:ext cx="2743198"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F96E04F0-DF9B-480B-CC46-BAE7A81FB7E6}"/>
              </a:ext>
            </a:extLst>
          </p:cNvPr>
          <p:cNvSpPr>
            <a:spLocks noGrp="1"/>
          </p:cNvSpPr>
          <p:nvPr>
            <p:ph type="sldNum" sz="quarter" idx="4"/>
          </p:nvPr>
        </p:nvSpPr>
        <p:spPr>
          <a:xfrm>
            <a:off x="11353800" y="6318446"/>
            <a:ext cx="615696" cy="365125"/>
          </a:xfrm>
          <a:prstGeom prst="rect">
            <a:avLst/>
          </a:prstGeom>
        </p:spPr>
        <p:txBody>
          <a:bodyPr vert="horz" lIns="91440" tIns="45720" rIns="91440" bIns="45720" rtlCol="0" anchor="ctr"/>
          <a:lstStyle>
            <a:lvl1pPr algn="r">
              <a:defRPr sz="1600" b="1">
                <a:solidFill>
                  <a:schemeClr val="tx1"/>
                </a:solidFill>
              </a:defRPr>
            </a:lvl1pPr>
          </a:lstStyle>
          <a:p>
            <a:fld id="{5A33CB2A-1702-4C1D-9CC4-8D472D39F19E}" type="slidenum">
              <a:rPr lang="en-US" smtClean="0"/>
              <a:t>‹N°›</a:t>
            </a:fld>
            <a:endParaRPr lang="en-US"/>
          </a:p>
        </p:txBody>
      </p:sp>
    </p:spTree>
    <p:extLst>
      <p:ext uri="{BB962C8B-B14F-4D97-AF65-F5344CB8AC3E}">
        <p14:creationId xmlns:p14="http://schemas.microsoft.com/office/powerpoint/2010/main" val="316245602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5" r:id="rId6"/>
    <p:sldLayoutId id="2147483680" r:id="rId7"/>
    <p:sldLayoutId id="2147483681" r:id="rId8"/>
    <p:sldLayoutId id="2147483682" r:id="rId9"/>
    <p:sldLayoutId id="2147483684" r:id="rId10"/>
    <p:sldLayoutId id="2147483683" r:id="rId11"/>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8.png"/></Relationships>
</file>

<file path=ppt/slides/_rels/slide3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13AE4BC-2211-4D4F-3686-2ACF60F9CA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rt 3D ondulé">
            <a:extLst>
              <a:ext uri="{FF2B5EF4-FFF2-40B4-BE49-F238E27FC236}">
                <a16:creationId xmlns:a16="http://schemas.microsoft.com/office/drawing/2014/main" id="{AA3EF63C-42D0-30DF-2F5B-66565552C611}"/>
              </a:ext>
            </a:extLst>
          </p:cNvPr>
          <p:cNvPicPr>
            <a:picLocks noChangeAspect="1"/>
          </p:cNvPicPr>
          <p:nvPr/>
        </p:nvPicPr>
        <p:blipFill rotWithShape="1">
          <a:blip r:embed="rId2"/>
          <a:srcRect t="20450" b="6969"/>
          <a:stretch/>
        </p:blipFill>
        <p:spPr>
          <a:xfrm>
            <a:off x="20" y="11"/>
            <a:ext cx="12191979" cy="649694"/>
          </a:xfrm>
          <a:prstGeom prst="rect">
            <a:avLst/>
          </a:prstGeom>
        </p:spPr>
      </p:pic>
      <p:sp>
        <p:nvSpPr>
          <p:cNvPr id="11" name="Freeform: Shape 10">
            <a:extLst>
              <a:ext uri="{FF2B5EF4-FFF2-40B4-BE49-F238E27FC236}">
                <a16:creationId xmlns:a16="http://schemas.microsoft.com/office/drawing/2014/main" id="{FDF8B7E8-12B2-753C-7477-05B85D1D08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540000" flipH="1">
            <a:off x="3729474" y="2822080"/>
            <a:ext cx="8481958" cy="4109294"/>
          </a:xfrm>
          <a:custGeom>
            <a:avLst/>
            <a:gdLst>
              <a:gd name="connsiteX0" fmla="*/ 2129133 w 8481958"/>
              <a:gd name="connsiteY0" fmla="*/ 1770 h 4109294"/>
              <a:gd name="connsiteX1" fmla="*/ 54314 w 8481958"/>
              <a:gd name="connsiteY1" fmla="*/ 918720 h 4109294"/>
              <a:gd name="connsiteX2" fmla="*/ 0 w 8481958"/>
              <a:gd name="connsiteY2" fmla="*/ 978213 h 4109294"/>
              <a:gd name="connsiteX3" fmla="*/ 54654 w 8481958"/>
              <a:gd name="connsiteY3" fmla="*/ 4109294 h 4109294"/>
              <a:gd name="connsiteX4" fmla="*/ 8481958 w 8481958"/>
              <a:gd name="connsiteY4" fmla="*/ 3962195 h 4109294"/>
              <a:gd name="connsiteX5" fmla="*/ 4000639 w 8481958"/>
              <a:gd name="connsiteY5" fmla="*/ 570502 h 4109294"/>
              <a:gd name="connsiteX6" fmla="*/ 3936789 w 8481958"/>
              <a:gd name="connsiteY6" fmla="*/ 524650 h 4109294"/>
              <a:gd name="connsiteX7" fmla="*/ 2305851 w 8481958"/>
              <a:gd name="connsiteY7" fmla="*/ 872 h 4109294"/>
              <a:gd name="connsiteX8" fmla="*/ 2129133 w 8481958"/>
              <a:gd name="connsiteY8" fmla="*/ 1770 h 4109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81958" h="4109294">
                <a:moveTo>
                  <a:pt x="2129133" y="1770"/>
                </a:moveTo>
                <a:cubicBezTo>
                  <a:pt x="1364196" y="27835"/>
                  <a:pt x="614660" y="341491"/>
                  <a:pt x="54314" y="918720"/>
                </a:cubicBezTo>
                <a:lnTo>
                  <a:pt x="0" y="978213"/>
                </a:lnTo>
                <a:lnTo>
                  <a:pt x="54654" y="4109294"/>
                </a:lnTo>
                <a:lnTo>
                  <a:pt x="8481958" y="3962195"/>
                </a:lnTo>
                <a:lnTo>
                  <a:pt x="4000639" y="570502"/>
                </a:lnTo>
                <a:lnTo>
                  <a:pt x="3936789" y="524650"/>
                </a:lnTo>
                <a:cubicBezTo>
                  <a:pt x="3438692" y="185770"/>
                  <a:pt x="2871718" y="14402"/>
                  <a:pt x="2305851" y="872"/>
                </a:cubicBezTo>
                <a:cubicBezTo>
                  <a:pt x="2246907" y="-538"/>
                  <a:pt x="2187974" y="-235"/>
                  <a:pt x="2129133" y="1770"/>
                </a:cubicBezTo>
                <a:close/>
              </a:path>
            </a:pathLst>
          </a:custGeom>
          <a:gradFill>
            <a:gsLst>
              <a:gs pos="18000">
                <a:schemeClr val="bg2">
                  <a:alpha val="79000"/>
                </a:schemeClr>
              </a:gs>
              <a:gs pos="100000">
                <a:schemeClr val="accent1">
                  <a:lumMod val="60000"/>
                  <a:lumOff val="40000"/>
                  <a:alpha val="84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ous-titre 2">
            <a:extLst>
              <a:ext uri="{FF2B5EF4-FFF2-40B4-BE49-F238E27FC236}">
                <a16:creationId xmlns:a16="http://schemas.microsoft.com/office/drawing/2014/main" id="{D1855FEA-30E8-8FEC-53C0-B07838A8C0D2}"/>
              </a:ext>
            </a:extLst>
          </p:cNvPr>
          <p:cNvSpPr>
            <a:spLocks noGrp="1"/>
          </p:cNvSpPr>
          <p:nvPr>
            <p:ph type="subTitle" idx="1"/>
          </p:nvPr>
        </p:nvSpPr>
        <p:spPr>
          <a:xfrm>
            <a:off x="1" y="6497052"/>
            <a:ext cx="1082841" cy="360947"/>
          </a:xfrm>
        </p:spPr>
        <p:txBody>
          <a:bodyPr anchor="b">
            <a:normAutofit/>
          </a:bodyPr>
          <a:lstStyle/>
          <a:p>
            <a:r>
              <a:rPr lang="fr-FR" sz="1600" b="1" cap="small" dirty="0">
                <a:latin typeface="Times New Roman" panose="02020603050405020304" pitchFamily="18" charset="0"/>
                <a:cs typeface="Times New Roman" panose="02020603050405020304" pitchFamily="18" charset="0"/>
              </a:rPr>
              <a:t>Projet 3 </a:t>
            </a:r>
            <a:endParaRPr lang="fr-FR" sz="1600" dirty="0">
              <a:latin typeface="Times New Roman" panose="02020603050405020304" pitchFamily="18" charset="0"/>
              <a:cs typeface="Times New Roman" panose="02020603050405020304" pitchFamily="18" charset="0"/>
            </a:endParaRPr>
          </a:p>
        </p:txBody>
      </p:sp>
      <p:sp>
        <p:nvSpPr>
          <p:cNvPr id="6" name="ZoneTexte 5">
            <a:extLst>
              <a:ext uri="{FF2B5EF4-FFF2-40B4-BE49-F238E27FC236}">
                <a16:creationId xmlns:a16="http://schemas.microsoft.com/office/drawing/2014/main" id="{F3A324E6-AF5C-C14C-0877-A1D4CE71C31A}"/>
              </a:ext>
            </a:extLst>
          </p:cNvPr>
          <p:cNvSpPr txBox="1"/>
          <p:nvPr/>
        </p:nvSpPr>
        <p:spPr>
          <a:xfrm>
            <a:off x="59194" y="4384287"/>
            <a:ext cx="6240245" cy="1938992"/>
          </a:xfrm>
          <a:prstGeom prst="rect">
            <a:avLst/>
          </a:prstGeom>
          <a:noFill/>
        </p:spPr>
        <p:txBody>
          <a:bodyPr wrap="square">
            <a:spAutoFit/>
          </a:bodyPr>
          <a:lstStyle/>
          <a:p>
            <a:r>
              <a:rPr lang="fr-FR" sz="2400" i="1" dirty="0">
                <a:solidFill>
                  <a:schemeClr val="tx1"/>
                </a:solidFill>
                <a:latin typeface="Times New Roman" panose="02020603050405020304" pitchFamily="18" charset="0"/>
                <a:ea typeface="Malgun Gothic" panose="020B0503020000020004" pitchFamily="34" charset="-127"/>
                <a:cs typeface="Times New Roman" panose="02020603050405020304" pitchFamily="18" charset="0"/>
              </a:rPr>
              <a:t>-Idée d’application</a:t>
            </a:r>
          </a:p>
          <a:p>
            <a:r>
              <a:rPr lang="fr-FR" sz="2400" i="1" dirty="0">
                <a:latin typeface="Times New Roman" panose="02020603050405020304" pitchFamily="18" charset="0"/>
                <a:ea typeface="Malgun Gothic" panose="020B0503020000020004" pitchFamily="34" charset="-127"/>
                <a:cs typeface="Times New Roman" panose="02020603050405020304" pitchFamily="18" charset="0"/>
              </a:rPr>
              <a:t>-</a:t>
            </a:r>
            <a:r>
              <a:rPr lang="fr-FR" sz="2400" i="1" dirty="0">
                <a:effectLst/>
                <a:latin typeface="Times New Roman" panose="02020603050405020304" pitchFamily="18" charset="0"/>
                <a:cs typeface="Times New Roman" panose="02020603050405020304" pitchFamily="18" charset="0"/>
              </a:rPr>
              <a:t>Présentation du jeu de donnée OpenFoodFacts</a:t>
            </a:r>
            <a:endParaRPr lang="fr-FR" sz="2400" i="1" dirty="0">
              <a:solidFill>
                <a:schemeClr val="tx1"/>
              </a:solidFill>
              <a:latin typeface="Times New Roman" panose="02020603050405020304" pitchFamily="18" charset="0"/>
              <a:ea typeface="Malgun Gothic" panose="020B0503020000020004" pitchFamily="34" charset="-127"/>
              <a:cs typeface="Times New Roman" panose="02020603050405020304" pitchFamily="18" charset="0"/>
            </a:endParaRPr>
          </a:p>
          <a:p>
            <a:r>
              <a:rPr lang="fr-FR" sz="2400" i="1" dirty="0">
                <a:solidFill>
                  <a:schemeClr val="tx1"/>
                </a:solidFill>
                <a:latin typeface="Times New Roman" panose="02020603050405020304" pitchFamily="18" charset="0"/>
                <a:ea typeface="Malgun Gothic" panose="020B0503020000020004" pitchFamily="34" charset="-127"/>
                <a:cs typeface="Times New Roman" panose="02020603050405020304" pitchFamily="18" charset="0"/>
              </a:rPr>
              <a:t>-Nettoyage des données</a:t>
            </a:r>
          </a:p>
          <a:p>
            <a:r>
              <a:rPr lang="fr-FR" sz="2400" i="1" dirty="0">
                <a:solidFill>
                  <a:schemeClr val="tx1"/>
                </a:solidFill>
                <a:latin typeface="Times New Roman" panose="02020603050405020304" pitchFamily="18" charset="0"/>
                <a:ea typeface="Malgun Gothic" panose="020B0503020000020004" pitchFamily="34" charset="-127"/>
                <a:cs typeface="Times New Roman" panose="02020603050405020304" pitchFamily="18" charset="0"/>
              </a:rPr>
              <a:t>-Analyse des données</a:t>
            </a:r>
          </a:p>
          <a:p>
            <a:r>
              <a:rPr lang="fr-FR" sz="2400" i="1" dirty="0">
                <a:solidFill>
                  <a:schemeClr val="tx1"/>
                </a:solidFill>
                <a:latin typeface="Times New Roman" panose="02020603050405020304" pitchFamily="18" charset="0"/>
                <a:ea typeface="Malgun Gothic" panose="020B0503020000020004" pitchFamily="34" charset="-127"/>
                <a:cs typeface="Times New Roman" panose="02020603050405020304" pitchFamily="18" charset="0"/>
              </a:rPr>
              <a:t>-Conclusions</a:t>
            </a:r>
          </a:p>
        </p:txBody>
      </p:sp>
      <p:sp>
        <p:nvSpPr>
          <p:cNvPr id="13" name="ZoneTexte 12">
            <a:extLst>
              <a:ext uri="{FF2B5EF4-FFF2-40B4-BE49-F238E27FC236}">
                <a16:creationId xmlns:a16="http://schemas.microsoft.com/office/drawing/2014/main" id="{4F93D7B4-3814-6008-20F4-FEA0BE276934}"/>
              </a:ext>
            </a:extLst>
          </p:cNvPr>
          <p:cNvSpPr txBox="1"/>
          <p:nvPr/>
        </p:nvSpPr>
        <p:spPr>
          <a:xfrm>
            <a:off x="9050144" y="6497051"/>
            <a:ext cx="2980170" cy="369332"/>
          </a:xfrm>
          <a:prstGeom prst="rect">
            <a:avLst/>
          </a:prstGeom>
          <a:noFill/>
        </p:spPr>
        <p:txBody>
          <a:bodyPr wrap="square" rtlCol="0">
            <a:spAutoFit/>
          </a:bodyPr>
          <a:lstStyle/>
          <a:p>
            <a:r>
              <a:rPr lang="fr-FR" dirty="0"/>
              <a:t>Date:</a:t>
            </a:r>
          </a:p>
        </p:txBody>
      </p:sp>
      <p:pic>
        <p:nvPicPr>
          <p:cNvPr id="15" name="Image 14">
            <a:extLst>
              <a:ext uri="{FF2B5EF4-FFF2-40B4-BE49-F238E27FC236}">
                <a16:creationId xmlns:a16="http://schemas.microsoft.com/office/drawing/2014/main" id="{40BFE0A5-30A4-DAAE-7585-D37360F65069}"/>
              </a:ext>
            </a:extLst>
          </p:cNvPr>
          <p:cNvPicPr>
            <a:picLocks noChangeAspect="1"/>
          </p:cNvPicPr>
          <p:nvPr/>
        </p:nvPicPr>
        <p:blipFill>
          <a:blip r:embed="rId3"/>
          <a:stretch>
            <a:fillRect/>
          </a:stretch>
        </p:blipFill>
        <p:spPr>
          <a:xfrm>
            <a:off x="4209866" y="723515"/>
            <a:ext cx="3048000" cy="1562100"/>
          </a:xfrm>
          <a:prstGeom prst="rect">
            <a:avLst/>
          </a:prstGeom>
        </p:spPr>
      </p:pic>
      <p:sp>
        <p:nvSpPr>
          <p:cNvPr id="17" name="ZoneTexte 16">
            <a:extLst>
              <a:ext uri="{FF2B5EF4-FFF2-40B4-BE49-F238E27FC236}">
                <a16:creationId xmlns:a16="http://schemas.microsoft.com/office/drawing/2014/main" id="{ABDD0F93-4694-D7C6-DEF1-0F1718E739D2}"/>
              </a:ext>
            </a:extLst>
          </p:cNvPr>
          <p:cNvSpPr txBox="1"/>
          <p:nvPr/>
        </p:nvSpPr>
        <p:spPr>
          <a:xfrm>
            <a:off x="3273449" y="2239362"/>
            <a:ext cx="5261419" cy="954107"/>
          </a:xfrm>
          <a:prstGeom prst="rect">
            <a:avLst/>
          </a:prstGeom>
          <a:noFill/>
        </p:spPr>
        <p:txBody>
          <a:bodyPr wrap="square">
            <a:spAutoFit/>
          </a:bodyPr>
          <a:lstStyle/>
          <a:p>
            <a:r>
              <a:rPr lang="fr-FR" sz="2800" b="1" cap="small" dirty="0"/>
              <a:t>Concevez une application au service de la santé publique</a:t>
            </a:r>
            <a:endParaRPr lang="fr-FR" sz="2800" b="1" dirty="0"/>
          </a:p>
        </p:txBody>
      </p:sp>
      <p:pic>
        <p:nvPicPr>
          <p:cNvPr id="19" name="Image 18">
            <a:extLst>
              <a:ext uri="{FF2B5EF4-FFF2-40B4-BE49-F238E27FC236}">
                <a16:creationId xmlns:a16="http://schemas.microsoft.com/office/drawing/2014/main" id="{8D8B0471-5EBA-487C-E929-F0B19107BD35}"/>
              </a:ext>
            </a:extLst>
          </p:cNvPr>
          <p:cNvPicPr>
            <a:picLocks noChangeAspect="1"/>
          </p:cNvPicPr>
          <p:nvPr/>
        </p:nvPicPr>
        <p:blipFill>
          <a:blip r:embed="rId4"/>
          <a:stretch>
            <a:fillRect/>
          </a:stretch>
        </p:blipFill>
        <p:spPr>
          <a:xfrm>
            <a:off x="8193505" y="4923151"/>
            <a:ext cx="3759200" cy="863600"/>
          </a:xfrm>
          <a:prstGeom prst="rect">
            <a:avLst/>
          </a:prstGeom>
        </p:spPr>
      </p:pic>
      <p:sp>
        <p:nvSpPr>
          <p:cNvPr id="20" name="ZoneTexte 19">
            <a:extLst>
              <a:ext uri="{FF2B5EF4-FFF2-40B4-BE49-F238E27FC236}">
                <a16:creationId xmlns:a16="http://schemas.microsoft.com/office/drawing/2014/main" id="{A8902A00-1350-C2D7-E74F-EBDA7443A6DA}"/>
              </a:ext>
            </a:extLst>
          </p:cNvPr>
          <p:cNvSpPr txBox="1"/>
          <p:nvPr/>
        </p:nvSpPr>
        <p:spPr>
          <a:xfrm>
            <a:off x="6872680" y="5170285"/>
            <a:ext cx="1386662" cy="369332"/>
          </a:xfrm>
          <a:prstGeom prst="rect">
            <a:avLst/>
          </a:prstGeom>
          <a:noFill/>
        </p:spPr>
        <p:txBody>
          <a:bodyPr wrap="none" rtlCol="0">
            <a:spAutoFit/>
          </a:bodyPr>
          <a:lstStyle/>
          <a:p>
            <a:r>
              <a:rPr lang="fr-FR" dirty="0"/>
              <a:t>Ressource:</a:t>
            </a:r>
          </a:p>
        </p:txBody>
      </p:sp>
    </p:spTree>
    <p:extLst>
      <p:ext uri="{BB962C8B-B14F-4D97-AF65-F5344CB8AC3E}">
        <p14:creationId xmlns:p14="http://schemas.microsoft.com/office/powerpoint/2010/main" val="1816924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rt 3D ondulé">
            <a:extLst>
              <a:ext uri="{FF2B5EF4-FFF2-40B4-BE49-F238E27FC236}">
                <a16:creationId xmlns:a16="http://schemas.microsoft.com/office/drawing/2014/main" id="{AA3EF63C-42D0-30DF-2F5B-66565552C611}"/>
              </a:ext>
            </a:extLst>
          </p:cNvPr>
          <p:cNvPicPr>
            <a:picLocks noChangeAspect="1"/>
          </p:cNvPicPr>
          <p:nvPr/>
        </p:nvPicPr>
        <p:blipFill rotWithShape="1">
          <a:blip r:embed="rId2"/>
          <a:srcRect t="20450" b="6969"/>
          <a:stretch/>
        </p:blipFill>
        <p:spPr>
          <a:xfrm>
            <a:off x="21" y="11"/>
            <a:ext cx="12191979" cy="613600"/>
          </a:xfrm>
          <a:prstGeom prst="rect">
            <a:avLst/>
          </a:prstGeom>
        </p:spPr>
      </p:pic>
      <p:sp>
        <p:nvSpPr>
          <p:cNvPr id="2" name="ZoneTexte 1">
            <a:extLst>
              <a:ext uri="{FF2B5EF4-FFF2-40B4-BE49-F238E27FC236}">
                <a16:creationId xmlns:a16="http://schemas.microsoft.com/office/drawing/2014/main" id="{982C3491-7FED-2725-B6FC-16F1AD92C9F1}"/>
              </a:ext>
            </a:extLst>
          </p:cNvPr>
          <p:cNvSpPr txBox="1"/>
          <p:nvPr/>
        </p:nvSpPr>
        <p:spPr>
          <a:xfrm>
            <a:off x="0" y="613611"/>
            <a:ext cx="7129463" cy="523220"/>
          </a:xfrm>
          <a:prstGeom prst="rect">
            <a:avLst/>
          </a:prstGeom>
          <a:noFill/>
        </p:spPr>
        <p:txBody>
          <a:bodyPr wrap="square">
            <a:spAutoFit/>
          </a:bodyPr>
          <a:lstStyle/>
          <a:p>
            <a:pPr algn="l"/>
            <a:r>
              <a:rPr lang="fr-FR" sz="2800" b="1" i="0" dirty="0">
                <a:effectLst/>
                <a:latin typeface="Times New Roman" panose="02020603050405020304" pitchFamily="18" charset="0"/>
                <a:cs typeface="Times New Roman" panose="02020603050405020304" pitchFamily="18" charset="0"/>
              </a:rPr>
              <a:t>Nettoyage du jeu de données OpenFoodFacts</a:t>
            </a:r>
          </a:p>
        </p:txBody>
      </p:sp>
      <p:sp>
        <p:nvSpPr>
          <p:cNvPr id="3" name="ZoneTexte 2">
            <a:extLst>
              <a:ext uri="{FF2B5EF4-FFF2-40B4-BE49-F238E27FC236}">
                <a16:creationId xmlns:a16="http://schemas.microsoft.com/office/drawing/2014/main" id="{4768987E-2E84-21E8-391C-A8F8BADC49C7}"/>
              </a:ext>
            </a:extLst>
          </p:cNvPr>
          <p:cNvSpPr txBox="1"/>
          <p:nvPr/>
        </p:nvSpPr>
        <p:spPr>
          <a:xfrm>
            <a:off x="1133009" y="1658518"/>
            <a:ext cx="9538317" cy="4678204"/>
          </a:xfrm>
          <a:prstGeom prst="rect">
            <a:avLst/>
          </a:prstGeom>
          <a:noFill/>
        </p:spPr>
        <p:txBody>
          <a:bodyPr wrap="none" rtlCol="0">
            <a:spAutoFit/>
          </a:bodyPr>
          <a:lstStyle/>
          <a:p>
            <a:pPr marL="285750" indent="-285750">
              <a:buFont typeface="Arial" panose="020B0604020202020204" pitchFamily="34" charset="0"/>
              <a:buChar char="•"/>
            </a:pPr>
            <a:r>
              <a:rPr lang="fr-FR" sz="2000" b="1" dirty="0">
                <a:solidFill>
                  <a:srgbClr val="000000"/>
                </a:solidFill>
                <a:latin typeface="Times New Roman" panose="02020603050405020304" pitchFamily="18" charset="0"/>
                <a:cs typeface="Times New Roman" panose="02020603050405020304" pitchFamily="18" charset="0"/>
              </a:rPr>
              <a:t>P</a:t>
            </a:r>
            <a:r>
              <a:rPr lang="fr-FR" sz="2000" b="1" i="0" dirty="0">
                <a:solidFill>
                  <a:srgbClr val="000000"/>
                </a:solidFill>
                <a:effectLst/>
                <a:latin typeface="Times New Roman" panose="02020603050405020304" pitchFamily="18" charset="0"/>
                <a:cs typeface="Times New Roman" panose="02020603050405020304" pitchFamily="18" charset="0"/>
              </a:rPr>
              <a:t>roteins_100g:</a:t>
            </a:r>
          </a:p>
          <a:p>
            <a:r>
              <a:rPr lang="fr-FR" sz="2000" i="1" dirty="0">
                <a:solidFill>
                  <a:srgbClr val="000000"/>
                </a:solidFill>
                <a:effectLst/>
                <a:latin typeface="Times New Roman" panose="02020603050405020304" pitchFamily="18" charset="0"/>
                <a:cs typeface="Times New Roman" panose="02020603050405020304" pitchFamily="18" charset="0"/>
              </a:rPr>
              <a:t>-Remplacer les valeurs manquantes par la moyenne</a:t>
            </a:r>
          </a:p>
          <a:p>
            <a:endParaRPr lang="fr-FR" dirty="0"/>
          </a:p>
          <a:p>
            <a:pPr marL="285750" indent="-285750">
              <a:buFont typeface="Arial" panose="020B0604020202020204" pitchFamily="34" charset="0"/>
              <a:buChar char="•"/>
            </a:pPr>
            <a:r>
              <a:rPr lang="fr-FR" sz="2000" b="1" dirty="0">
                <a:solidFill>
                  <a:srgbClr val="000000"/>
                </a:solidFill>
                <a:latin typeface="Times New Roman" panose="02020603050405020304" pitchFamily="18" charset="0"/>
                <a:cs typeface="Times New Roman" panose="02020603050405020304" pitchFamily="18" charset="0"/>
              </a:rPr>
              <a:t>C</a:t>
            </a:r>
            <a:r>
              <a:rPr lang="fr-FR" sz="2000" b="1" i="0" dirty="0">
                <a:solidFill>
                  <a:srgbClr val="000000"/>
                </a:solidFill>
                <a:effectLst/>
                <a:latin typeface="Times New Roman" panose="02020603050405020304" pitchFamily="18" charset="0"/>
                <a:cs typeface="Times New Roman" panose="02020603050405020304" pitchFamily="18" charset="0"/>
              </a:rPr>
              <a:t>arbohydrates_100g</a:t>
            </a:r>
            <a:endParaRPr lang="fr-FR" sz="2000" dirty="0">
              <a:latin typeface="Times New Roman" panose="02020603050405020304" pitchFamily="18" charset="0"/>
              <a:cs typeface="Times New Roman" panose="02020603050405020304" pitchFamily="18" charset="0"/>
            </a:endParaRPr>
          </a:p>
          <a:p>
            <a:r>
              <a:rPr lang="fr-FR" sz="2000" dirty="0">
                <a:latin typeface="Times New Roman" panose="02020603050405020304" pitchFamily="18" charset="0"/>
                <a:cs typeface="Times New Roman" panose="02020603050405020304" pitchFamily="18" charset="0"/>
              </a:rPr>
              <a:t>-</a:t>
            </a:r>
            <a:r>
              <a:rPr lang="fr-FR" sz="2000" i="1" dirty="0">
                <a:latin typeface="Times New Roman" panose="02020603050405020304" pitchFamily="18" charset="0"/>
                <a:cs typeface="Times New Roman" panose="02020603050405020304" pitchFamily="18" charset="0"/>
              </a:rPr>
              <a:t>Remplacer les valeurs manquantes pas la valeur de sucre ou </a:t>
            </a:r>
            <a:r>
              <a:rPr lang="fr-FR" sz="2000" i="1" dirty="0" err="1">
                <a:latin typeface="Times New Roman" panose="02020603050405020304" pitchFamily="18" charset="0"/>
                <a:cs typeface="Times New Roman" panose="02020603050405020304" pitchFamily="18" charset="0"/>
              </a:rPr>
              <a:t>sucre+fibre</a:t>
            </a:r>
            <a:endParaRPr lang="fr-FR" sz="2000" i="1" dirty="0">
              <a:latin typeface="Times New Roman" panose="02020603050405020304" pitchFamily="18" charset="0"/>
              <a:cs typeface="Times New Roman" panose="02020603050405020304" pitchFamily="18" charset="0"/>
            </a:endParaRPr>
          </a:p>
          <a:p>
            <a:r>
              <a:rPr lang="fr-FR" sz="2000" i="1" dirty="0">
                <a:latin typeface="Times New Roman" panose="02020603050405020304" pitchFamily="18" charset="0"/>
                <a:cs typeface="Times New Roman" panose="02020603050405020304" pitchFamily="18" charset="0"/>
              </a:rPr>
              <a:t>-Remplacer le reste des valeurs manquantes par la médiane de la catégorie </a:t>
            </a:r>
            <a:r>
              <a:rPr lang="fr-FR" sz="2000" i="1" dirty="0" err="1">
                <a:latin typeface="Times New Roman" panose="02020603050405020304" pitchFamily="18" charset="0"/>
                <a:cs typeface="Times New Roman" panose="02020603050405020304" pitchFamily="18" charset="0"/>
              </a:rPr>
              <a:t>Sugary</a:t>
            </a:r>
            <a:r>
              <a:rPr lang="fr-FR" sz="2000" i="1" dirty="0">
                <a:latin typeface="Times New Roman" panose="02020603050405020304" pitchFamily="18" charset="0"/>
                <a:cs typeface="Times New Roman" panose="02020603050405020304" pitchFamily="18" charset="0"/>
              </a:rPr>
              <a:t> snacks</a:t>
            </a:r>
          </a:p>
          <a:p>
            <a:pPr marL="342900" indent="-342900">
              <a:buFont typeface="Arial" panose="020B0604020202020204" pitchFamily="34" charset="0"/>
              <a:buChar char="•"/>
            </a:pPr>
            <a:r>
              <a:rPr lang="fr-FR" sz="2000" b="1" dirty="0">
                <a:latin typeface="Times New Roman" panose="02020603050405020304" pitchFamily="18" charset="0"/>
                <a:cs typeface="Times New Roman" panose="02020603050405020304" pitchFamily="18" charset="0"/>
              </a:rPr>
              <a:t>Sugars_100g:</a:t>
            </a:r>
          </a:p>
          <a:p>
            <a:r>
              <a:rPr lang="fr-FR" sz="2000" i="1" dirty="0">
                <a:solidFill>
                  <a:srgbClr val="000000"/>
                </a:solidFill>
                <a:latin typeface="Times New Roman" panose="02020603050405020304" pitchFamily="18" charset="0"/>
                <a:cs typeface="Times New Roman" panose="02020603050405020304" pitchFamily="18" charset="0"/>
              </a:rPr>
              <a:t>-Supprimer les lignes avec des NAN</a:t>
            </a:r>
            <a:endParaRPr lang="fr-FR" sz="20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fr-FR" sz="2000" b="1" dirty="0">
                <a:solidFill>
                  <a:srgbClr val="000000"/>
                </a:solidFill>
                <a:latin typeface="Times New Roman" panose="02020603050405020304" pitchFamily="18" charset="0"/>
                <a:cs typeface="Times New Roman" panose="02020603050405020304" pitchFamily="18" charset="0"/>
              </a:rPr>
              <a:t>F</a:t>
            </a:r>
            <a:r>
              <a:rPr lang="fr-FR" sz="2000" b="1" i="0" dirty="0">
                <a:solidFill>
                  <a:srgbClr val="000000"/>
                </a:solidFill>
                <a:effectLst/>
                <a:latin typeface="Times New Roman" panose="02020603050405020304" pitchFamily="18" charset="0"/>
                <a:cs typeface="Times New Roman" panose="02020603050405020304" pitchFamily="18" charset="0"/>
              </a:rPr>
              <a:t>iber_100g</a:t>
            </a:r>
          </a:p>
          <a:p>
            <a:r>
              <a:rPr lang="fr-FR" sz="2000" b="1" i="1" dirty="0">
                <a:solidFill>
                  <a:srgbClr val="000000"/>
                </a:solidFill>
                <a:latin typeface="Times New Roman" panose="02020603050405020304" pitchFamily="18" charset="0"/>
                <a:cs typeface="Times New Roman" panose="02020603050405020304" pitchFamily="18" charset="0"/>
              </a:rPr>
              <a:t>-</a:t>
            </a:r>
            <a:r>
              <a:rPr lang="fr-FR" sz="2000" i="1" dirty="0">
                <a:solidFill>
                  <a:srgbClr val="000000"/>
                </a:solidFill>
                <a:latin typeface="Times New Roman" panose="02020603050405020304" pitchFamily="18" charset="0"/>
                <a:cs typeface="Times New Roman" panose="02020603050405020304" pitchFamily="18" charset="0"/>
              </a:rPr>
              <a:t>Remplacer les valeur manquantes pas 0</a:t>
            </a:r>
          </a:p>
          <a:p>
            <a:pPr marL="342900" indent="-342900">
              <a:buFont typeface="Arial" panose="020B0604020202020204" pitchFamily="34" charset="0"/>
              <a:buChar char="•"/>
            </a:pPr>
            <a:r>
              <a:rPr lang="fr-FR" sz="2000" b="1" dirty="0">
                <a:solidFill>
                  <a:srgbClr val="000000"/>
                </a:solidFill>
                <a:latin typeface="Times New Roman" panose="02020603050405020304" pitchFamily="18" charset="0"/>
                <a:cs typeface="Times New Roman" panose="02020603050405020304" pitchFamily="18" charset="0"/>
              </a:rPr>
              <a:t>F</a:t>
            </a:r>
            <a:r>
              <a:rPr lang="fr-FR" sz="2000" b="1" i="0" dirty="0">
                <a:solidFill>
                  <a:srgbClr val="000000"/>
                </a:solidFill>
                <a:effectLst/>
                <a:latin typeface="Times New Roman" panose="02020603050405020304" pitchFamily="18" charset="0"/>
                <a:cs typeface="Times New Roman" panose="02020603050405020304" pitchFamily="18" charset="0"/>
              </a:rPr>
              <a:t>at_100g</a:t>
            </a:r>
          </a:p>
          <a:p>
            <a:r>
              <a:rPr lang="fr-FR" sz="2000" i="1" dirty="0">
                <a:solidFill>
                  <a:srgbClr val="000000"/>
                </a:solidFill>
                <a:latin typeface="Times New Roman" panose="02020603050405020304" pitchFamily="18" charset="0"/>
                <a:cs typeface="Times New Roman" panose="02020603050405020304" pitchFamily="18" charset="0"/>
              </a:rPr>
              <a:t>-Remplacer les valeur manquantes par les valeurs de </a:t>
            </a:r>
            <a:r>
              <a:rPr lang="fr-FR" sz="2000" i="1" dirty="0">
                <a:latin typeface="Times New Roman" panose="02020603050405020304" pitchFamily="18" charset="0"/>
                <a:cs typeface="Times New Roman" panose="02020603050405020304" pitchFamily="18" charset="0"/>
              </a:rPr>
              <a:t>'saturated-fat_100g</a:t>
            </a:r>
          </a:p>
          <a:p>
            <a:r>
              <a:rPr lang="fr-FR" sz="2000" i="1" dirty="0">
                <a:solidFill>
                  <a:srgbClr val="000000"/>
                </a:solidFill>
                <a:latin typeface="Times New Roman" panose="02020603050405020304" pitchFamily="18" charset="0"/>
                <a:cs typeface="Times New Roman" panose="02020603050405020304" pitchFamily="18" charset="0"/>
              </a:rPr>
              <a:t>-</a:t>
            </a:r>
            <a:r>
              <a:rPr lang="fr-FR" sz="2000" i="1" dirty="0">
                <a:solidFill>
                  <a:srgbClr val="000000"/>
                </a:solidFill>
                <a:effectLst/>
                <a:latin typeface="Times New Roman" panose="02020603050405020304" pitchFamily="18" charset="0"/>
                <a:cs typeface="Times New Roman" panose="02020603050405020304" pitchFamily="18" charset="0"/>
              </a:rPr>
              <a:t>Remplacer le reste des valeurs manquantes par la médiane de la catégorie Fat and sauces</a:t>
            </a:r>
          </a:p>
          <a:p>
            <a:pPr marL="342900" indent="-342900">
              <a:buFont typeface="Arial" panose="020B0604020202020204" pitchFamily="34" charset="0"/>
              <a:buChar char="•"/>
            </a:pPr>
            <a:r>
              <a:rPr lang="fr-FR" sz="2000" b="1" dirty="0">
                <a:solidFill>
                  <a:srgbClr val="000000"/>
                </a:solidFill>
                <a:latin typeface="Times New Roman" panose="02020603050405020304" pitchFamily="18" charset="0"/>
                <a:cs typeface="Times New Roman" panose="02020603050405020304" pitchFamily="18" charset="0"/>
              </a:rPr>
              <a:t>Saturated-fat_100g:</a:t>
            </a:r>
          </a:p>
          <a:p>
            <a:r>
              <a:rPr lang="fr-FR" sz="2000" i="1" dirty="0">
                <a:solidFill>
                  <a:srgbClr val="000000"/>
                </a:solidFill>
                <a:latin typeface="Times New Roman" panose="02020603050405020304" pitchFamily="18" charset="0"/>
                <a:cs typeface="Times New Roman" panose="02020603050405020304" pitchFamily="18" charset="0"/>
              </a:rPr>
              <a:t>-Supprimer les lignes avec des NAN</a:t>
            </a:r>
            <a:endParaRPr lang="fr-FR" sz="2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1807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rt 3D ondulé">
            <a:extLst>
              <a:ext uri="{FF2B5EF4-FFF2-40B4-BE49-F238E27FC236}">
                <a16:creationId xmlns:a16="http://schemas.microsoft.com/office/drawing/2014/main" id="{AA3EF63C-42D0-30DF-2F5B-66565552C611}"/>
              </a:ext>
            </a:extLst>
          </p:cNvPr>
          <p:cNvPicPr>
            <a:picLocks noChangeAspect="1"/>
          </p:cNvPicPr>
          <p:nvPr/>
        </p:nvPicPr>
        <p:blipFill rotWithShape="1">
          <a:blip r:embed="rId2"/>
          <a:srcRect t="20450" b="6969"/>
          <a:stretch/>
        </p:blipFill>
        <p:spPr>
          <a:xfrm>
            <a:off x="21" y="11"/>
            <a:ext cx="12191979" cy="613600"/>
          </a:xfrm>
          <a:prstGeom prst="rect">
            <a:avLst/>
          </a:prstGeom>
        </p:spPr>
      </p:pic>
      <p:sp>
        <p:nvSpPr>
          <p:cNvPr id="2" name="ZoneTexte 1">
            <a:extLst>
              <a:ext uri="{FF2B5EF4-FFF2-40B4-BE49-F238E27FC236}">
                <a16:creationId xmlns:a16="http://schemas.microsoft.com/office/drawing/2014/main" id="{982C3491-7FED-2725-B6FC-16F1AD92C9F1}"/>
              </a:ext>
            </a:extLst>
          </p:cNvPr>
          <p:cNvSpPr txBox="1"/>
          <p:nvPr/>
        </p:nvSpPr>
        <p:spPr>
          <a:xfrm>
            <a:off x="0" y="613611"/>
            <a:ext cx="7129463" cy="523220"/>
          </a:xfrm>
          <a:prstGeom prst="rect">
            <a:avLst/>
          </a:prstGeom>
          <a:noFill/>
        </p:spPr>
        <p:txBody>
          <a:bodyPr wrap="square">
            <a:spAutoFit/>
          </a:bodyPr>
          <a:lstStyle/>
          <a:p>
            <a:pPr algn="l"/>
            <a:r>
              <a:rPr lang="fr-FR" sz="2800" b="1" i="0" dirty="0">
                <a:effectLst/>
                <a:latin typeface="Times New Roman" panose="02020603050405020304" pitchFamily="18" charset="0"/>
                <a:cs typeface="Times New Roman" panose="02020603050405020304" pitchFamily="18" charset="0"/>
              </a:rPr>
              <a:t>Nettoyage du jeu de données OpenFoodFacts</a:t>
            </a:r>
          </a:p>
        </p:txBody>
      </p:sp>
      <p:pic>
        <p:nvPicPr>
          <p:cNvPr id="6" name="Image 5">
            <a:extLst>
              <a:ext uri="{FF2B5EF4-FFF2-40B4-BE49-F238E27FC236}">
                <a16:creationId xmlns:a16="http://schemas.microsoft.com/office/drawing/2014/main" id="{39A19291-2953-07A6-1C4D-561D35112F3B}"/>
              </a:ext>
            </a:extLst>
          </p:cNvPr>
          <p:cNvPicPr>
            <a:picLocks noChangeAspect="1"/>
          </p:cNvPicPr>
          <p:nvPr/>
        </p:nvPicPr>
        <p:blipFill>
          <a:blip r:embed="rId3"/>
          <a:stretch>
            <a:fillRect/>
          </a:stretch>
        </p:blipFill>
        <p:spPr>
          <a:xfrm>
            <a:off x="770334" y="1136831"/>
            <a:ext cx="4501812" cy="5200650"/>
          </a:xfrm>
          <a:prstGeom prst="rect">
            <a:avLst/>
          </a:prstGeom>
        </p:spPr>
      </p:pic>
      <p:pic>
        <p:nvPicPr>
          <p:cNvPr id="8" name="Image 7" descr="Une image contenant texte&#10;&#10;Description générée automatiquement">
            <a:extLst>
              <a:ext uri="{FF2B5EF4-FFF2-40B4-BE49-F238E27FC236}">
                <a16:creationId xmlns:a16="http://schemas.microsoft.com/office/drawing/2014/main" id="{79485F53-DC74-EA80-0CA4-5F36AB4BA183}"/>
              </a:ext>
            </a:extLst>
          </p:cNvPr>
          <p:cNvPicPr>
            <a:picLocks noChangeAspect="1"/>
          </p:cNvPicPr>
          <p:nvPr/>
        </p:nvPicPr>
        <p:blipFill>
          <a:blip r:embed="rId4"/>
          <a:stretch>
            <a:fillRect/>
          </a:stretch>
        </p:blipFill>
        <p:spPr>
          <a:xfrm>
            <a:off x="5818021" y="2413167"/>
            <a:ext cx="4036235" cy="1388812"/>
          </a:xfrm>
          <a:prstGeom prst="rect">
            <a:avLst/>
          </a:prstGeom>
        </p:spPr>
      </p:pic>
    </p:spTree>
    <p:extLst>
      <p:ext uri="{BB962C8B-B14F-4D97-AF65-F5344CB8AC3E}">
        <p14:creationId xmlns:p14="http://schemas.microsoft.com/office/powerpoint/2010/main" val="2760212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rt 3D ondulé">
            <a:extLst>
              <a:ext uri="{FF2B5EF4-FFF2-40B4-BE49-F238E27FC236}">
                <a16:creationId xmlns:a16="http://schemas.microsoft.com/office/drawing/2014/main" id="{AA3EF63C-42D0-30DF-2F5B-66565552C611}"/>
              </a:ext>
            </a:extLst>
          </p:cNvPr>
          <p:cNvPicPr>
            <a:picLocks noChangeAspect="1"/>
          </p:cNvPicPr>
          <p:nvPr/>
        </p:nvPicPr>
        <p:blipFill rotWithShape="1">
          <a:blip r:embed="rId2"/>
          <a:srcRect t="20450" b="6969"/>
          <a:stretch/>
        </p:blipFill>
        <p:spPr>
          <a:xfrm>
            <a:off x="21" y="11"/>
            <a:ext cx="12191979" cy="613600"/>
          </a:xfrm>
          <a:prstGeom prst="rect">
            <a:avLst/>
          </a:prstGeom>
        </p:spPr>
      </p:pic>
      <p:sp>
        <p:nvSpPr>
          <p:cNvPr id="17" name="ZoneTexte 16">
            <a:extLst>
              <a:ext uri="{FF2B5EF4-FFF2-40B4-BE49-F238E27FC236}">
                <a16:creationId xmlns:a16="http://schemas.microsoft.com/office/drawing/2014/main" id="{ABDD0F93-4694-D7C6-DEF1-0F1718E739D2}"/>
              </a:ext>
            </a:extLst>
          </p:cNvPr>
          <p:cNvSpPr txBox="1"/>
          <p:nvPr/>
        </p:nvSpPr>
        <p:spPr>
          <a:xfrm>
            <a:off x="0" y="504036"/>
            <a:ext cx="11572876" cy="646331"/>
          </a:xfrm>
          <a:prstGeom prst="rect">
            <a:avLst/>
          </a:prstGeom>
          <a:noFill/>
        </p:spPr>
        <p:txBody>
          <a:bodyPr wrap="square">
            <a:spAutoFit/>
          </a:bodyPr>
          <a:lstStyle/>
          <a:p>
            <a:r>
              <a:rPr lang="fr-FR" sz="3600" b="1" dirty="0">
                <a:latin typeface="Times New Roman" panose="02020603050405020304" pitchFamily="18" charset="0"/>
                <a:cs typeface="Times New Roman" panose="02020603050405020304" pitchFamily="18" charset="0"/>
              </a:rPr>
              <a:t>A</a:t>
            </a:r>
            <a:r>
              <a:rPr lang="fr-FR" sz="3600" b="1" i="0" dirty="0">
                <a:effectLst/>
                <a:latin typeface="Times New Roman" panose="02020603050405020304" pitchFamily="18" charset="0"/>
                <a:cs typeface="Times New Roman" panose="02020603050405020304" pitchFamily="18" charset="0"/>
              </a:rPr>
              <a:t>nalyse exploratoire: </a:t>
            </a:r>
            <a:r>
              <a:rPr lang="fr-FR" sz="3600" b="1" i="1" dirty="0">
                <a:effectLst/>
                <a:latin typeface="Times New Roman" panose="02020603050405020304" pitchFamily="18" charset="0"/>
                <a:cs typeface="Times New Roman" panose="02020603050405020304" pitchFamily="18" charset="0"/>
              </a:rPr>
              <a:t>analyse univariée</a:t>
            </a:r>
            <a:r>
              <a:rPr lang="fr-FR" sz="3600" i="1" dirty="0">
                <a:effectLst/>
                <a:latin typeface="Times New Roman" panose="02020603050405020304" pitchFamily="18" charset="0"/>
                <a:cs typeface="Times New Roman" panose="02020603050405020304" pitchFamily="18" charset="0"/>
              </a:rPr>
              <a:t> </a:t>
            </a:r>
            <a:r>
              <a:rPr lang="fr-FR" sz="2800" i="1" dirty="0">
                <a:effectLst/>
                <a:latin typeface="Times New Roman" panose="02020603050405020304" pitchFamily="18" charset="0"/>
                <a:cs typeface="Times New Roman" panose="02020603050405020304" pitchFamily="18" charset="0"/>
              </a:rPr>
              <a:t>(variables quantitatives)</a:t>
            </a:r>
            <a:endParaRPr lang="fr-FR" sz="2800" b="1" i="1" dirty="0">
              <a:effectLst/>
              <a:latin typeface="Times New Roman" panose="02020603050405020304" pitchFamily="18" charset="0"/>
              <a:cs typeface="Times New Roman" panose="02020603050405020304" pitchFamily="18" charset="0"/>
            </a:endParaRPr>
          </a:p>
        </p:txBody>
      </p:sp>
      <p:sp>
        <p:nvSpPr>
          <p:cNvPr id="5" name="Sous-titre 2">
            <a:extLst>
              <a:ext uri="{FF2B5EF4-FFF2-40B4-BE49-F238E27FC236}">
                <a16:creationId xmlns:a16="http://schemas.microsoft.com/office/drawing/2014/main" id="{F4169AB6-5FB4-B0D0-7E4B-30FF3E0466FE}"/>
              </a:ext>
            </a:extLst>
          </p:cNvPr>
          <p:cNvSpPr>
            <a:spLocks noGrp="1"/>
          </p:cNvSpPr>
          <p:nvPr>
            <p:ph type="subTitle" idx="1"/>
          </p:nvPr>
        </p:nvSpPr>
        <p:spPr>
          <a:xfrm>
            <a:off x="11109159" y="6497053"/>
            <a:ext cx="1082841" cy="360947"/>
          </a:xfrm>
        </p:spPr>
        <p:txBody>
          <a:bodyPr anchor="b">
            <a:normAutofit/>
          </a:bodyPr>
          <a:lstStyle/>
          <a:p>
            <a:r>
              <a:rPr lang="fr-FR" sz="1600" b="1" cap="small" dirty="0">
                <a:latin typeface="Times New Roman" panose="02020603050405020304" pitchFamily="18" charset="0"/>
                <a:cs typeface="Times New Roman" panose="02020603050405020304" pitchFamily="18" charset="0"/>
              </a:rPr>
              <a:t>Projet 3 </a:t>
            </a:r>
            <a:endParaRPr lang="fr-FR" sz="1600" dirty="0">
              <a:latin typeface="Times New Roman" panose="02020603050405020304" pitchFamily="18" charset="0"/>
              <a:cs typeface="Times New Roman" panose="02020603050405020304" pitchFamily="18" charset="0"/>
            </a:endParaRPr>
          </a:p>
        </p:txBody>
      </p:sp>
      <p:pic>
        <p:nvPicPr>
          <p:cNvPr id="7" name="Image 6">
            <a:extLst>
              <a:ext uri="{FF2B5EF4-FFF2-40B4-BE49-F238E27FC236}">
                <a16:creationId xmlns:a16="http://schemas.microsoft.com/office/drawing/2014/main" id="{FB454EE2-5179-2109-68BE-8128193DAE1E}"/>
              </a:ext>
            </a:extLst>
          </p:cNvPr>
          <p:cNvPicPr>
            <a:picLocks noChangeAspect="1"/>
          </p:cNvPicPr>
          <p:nvPr/>
        </p:nvPicPr>
        <p:blipFill>
          <a:blip r:embed="rId3"/>
          <a:stretch>
            <a:fillRect/>
          </a:stretch>
        </p:blipFill>
        <p:spPr>
          <a:xfrm>
            <a:off x="353011" y="1687123"/>
            <a:ext cx="8227227" cy="4210404"/>
          </a:xfrm>
          <a:prstGeom prst="rect">
            <a:avLst/>
          </a:prstGeom>
        </p:spPr>
      </p:pic>
      <p:sp>
        <p:nvSpPr>
          <p:cNvPr id="9" name="ZoneTexte 8">
            <a:extLst>
              <a:ext uri="{FF2B5EF4-FFF2-40B4-BE49-F238E27FC236}">
                <a16:creationId xmlns:a16="http://schemas.microsoft.com/office/drawing/2014/main" id="{21109569-1A85-A0D1-0AD2-CA9C35C353C0}"/>
              </a:ext>
            </a:extLst>
          </p:cNvPr>
          <p:cNvSpPr txBox="1"/>
          <p:nvPr/>
        </p:nvSpPr>
        <p:spPr>
          <a:xfrm>
            <a:off x="8580238" y="1530167"/>
            <a:ext cx="3468021" cy="4524315"/>
          </a:xfrm>
          <a:prstGeom prst="rect">
            <a:avLst/>
          </a:prstGeom>
          <a:noFill/>
        </p:spPr>
        <p:txBody>
          <a:bodyPr wrap="square">
            <a:spAutoFit/>
          </a:bodyPr>
          <a:lstStyle/>
          <a:p>
            <a:pPr marL="342900" indent="-342900">
              <a:buFont typeface="Courier New" panose="02070309020205020404" pitchFamily="49" charset="0"/>
              <a:buChar char="o"/>
            </a:pPr>
            <a:r>
              <a:rPr lang="fr-FR" sz="2400" b="1" dirty="0">
                <a:latin typeface="Times New Roman" panose="02020603050405020304" pitchFamily="18" charset="0"/>
                <a:cs typeface="Times New Roman" panose="02020603050405020304" pitchFamily="18" charset="0"/>
              </a:rPr>
              <a:t>Toute les distributions ont un pic autour de zéro. Cela peut être interprété que certains produits ne contiennent aucune graisse, ni sucre, ni glucide.</a:t>
            </a:r>
          </a:p>
          <a:p>
            <a:r>
              <a:rPr lang="fr-FR" sz="2400" b="1" dirty="0">
                <a:latin typeface="Times New Roman" panose="02020603050405020304" pitchFamily="18" charset="0"/>
                <a:cs typeface="Times New Roman" panose="02020603050405020304" pitchFamily="18" charset="0"/>
              </a:rPr>
              <a:t>    </a:t>
            </a:r>
          </a:p>
          <a:p>
            <a:pPr marL="342900" indent="-342900">
              <a:buFont typeface="Courier New" panose="02070309020205020404" pitchFamily="49" charset="0"/>
              <a:buChar char="o"/>
            </a:pPr>
            <a:r>
              <a:rPr lang="fr-FR" sz="2400" b="1" dirty="0">
                <a:latin typeface="Times New Roman" panose="02020603050405020304" pitchFamily="18" charset="0"/>
                <a:cs typeface="Times New Roman" panose="02020603050405020304" pitchFamily="18" charset="0"/>
              </a:rPr>
              <a:t>Aucune des distributions ne semble être normale</a:t>
            </a:r>
          </a:p>
        </p:txBody>
      </p:sp>
    </p:spTree>
    <p:extLst>
      <p:ext uri="{BB962C8B-B14F-4D97-AF65-F5344CB8AC3E}">
        <p14:creationId xmlns:p14="http://schemas.microsoft.com/office/powerpoint/2010/main" val="2896120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rt 3D ondulé">
            <a:extLst>
              <a:ext uri="{FF2B5EF4-FFF2-40B4-BE49-F238E27FC236}">
                <a16:creationId xmlns:a16="http://schemas.microsoft.com/office/drawing/2014/main" id="{AA3EF63C-42D0-30DF-2F5B-66565552C611}"/>
              </a:ext>
            </a:extLst>
          </p:cNvPr>
          <p:cNvPicPr>
            <a:picLocks noChangeAspect="1"/>
          </p:cNvPicPr>
          <p:nvPr/>
        </p:nvPicPr>
        <p:blipFill rotWithShape="1">
          <a:blip r:embed="rId2"/>
          <a:srcRect t="20450" b="6969"/>
          <a:stretch/>
        </p:blipFill>
        <p:spPr>
          <a:xfrm>
            <a:off x="21" y="11"/>
            <a:ext cx="12191979" cy="613600"/>
          </a:xfrm>
          <a:prstGeom prst="rect">
            <a:avLst/>
          </a:prstGeom>
        </p:spPr>
      </p:pic>
      <p:sp>
        <p:nvSpPr>
          <p:cNvPr id="17" name="ZoneTexte 16">
            <a:extLst>
              <a:ext uri="{FF2B5EF4-FFF2-40B4-BE49-F238E27FC236}">
                <a16:creationId xmlns:a16="http://schemas.microsoft.com/office/drawing/2014/main" id="{ABDD0F93-4694-D7C6-DEF1-0F1718E739D2}"/>
              </a:ext>
            </a:extLst>
          </p:cNvPr>
          <p:cNvSpPr txBox="1"/>
          <p:nvPr/>
        </p:nvSpPr>
        <p:spPr>
          <a:xfrm>
            <a:off x="0" y="504036"/>
            <a:ext cx="11572876" cy="646331"/>
          </a:xfrm>
          <a:prstGeom prst="rect">
            <a:avLst/>
          </a:prstGeom>
          <a:noFill/>
        </p:spPr>
        <p:txBody>
          <a:bodyPr wrap="square">
            <a:spAutoFit/>
          </a:bodyPr>
          <a:lstStyle/>
          <a:p>
            <a:r>
              <a:rPr lang="fr-FR" sz="3600" b="1" dirty="0">
                <a:latin typeface="Times New Roman" panose="02020603050405020304" pitchFamily="18" charset="0"/>
                <a:cs typeface="Times New Roman" panose="02020603050405020304" pitchFamily="18" charset="0"/>
              </a:rPr>
              <a:t>A</a:t>
            </a:r>
            <a:r>
              <a:rPr lang="fr-FR" sz="3600" b="1" i="0" dirty="0">
                <a:effectLst/>
                <a:latin typeface="Times New Roman" panose="02020603050405020304" pitchFamily="18" charset="0"/>
                <a:cs typeface="Times New Roman" panose="02020603050405020304" pitchFamily="18" charset="0"/>
              </a:rPr>
              <a:t>nalyse exploratoire: </a:t>
            </a:r>
            <a:r>
              <a:rPr lang="fr-FR" sz="3600" b="1" i="1" dirty="0">
                <a:effectLst/>
                <a:latin typeface="Times New Roman" panose="02020603050405020304" pitchFamily="18" charset="0"/>
                <a:cs typeface="Times New Roman" panose="02020603050405020304" pitchFamily="18" charset="0"/>
              </a:rPr>
              <a:t>analyse univariée</a:t>
            </a:r>
            <a:r>
              <a:rPr lang="fr-FR" sz="3600" i="1" dirty="0">
                <a:effectLst/>
                <a:latin typeface="Times New Roman" panose="02020603050405020304" pitchFamily="18" charset="0"/>
                <a:cs typeface="Times New Roman" panose="02020603050405020304" pitchFamily="18" charset="0"/>
              </a:rPr>
              <a:t> </a:t>
            </a:r>
            <a:r>
              <a:rPr lang="fr-FR" sz="2800" i="1" dirty="0">
                <a:effectLst/>
                <a:latin typeface="Times New Roman" panose="02020603050405020304" pitchFamily="18" charset="0"/>
                <a:cs typeface="Times New Roman" panose="02020603050405020304" pitchFamily="18" charset="0"/>
              </a:rPr>
              <a:t>(variables quantitatives)</a:t>
            </a:r>
            <a:endParaRPr lang="fr-FR" sz="2800" b="1" i="1" dirty="0">
              <a:effectLst/>
              <a:latin typeface="Times New Roman" panose="02020603050405020304" pitchFamily="18" charset="0"/>
              <a:cs typeface="Times New Roman" panose="02020603050405020304" pitchFamily="18" charset="0"/>
            </a:endParaRPr>
          </a:p>
        </p:txBody>
      </p:sp>
      <p:sp>
        <p:nvSpPr>
          <p:cNvPr id="5" name="Sous-titre 2">
            <a:extLst>
              <a:ext uri="{FF2B5EF4-FFF2-40B4-BE49-F238E27FC236}">
                <a16:creationId xmlns:a16="http://schemas.microsoft.com/office/drawing/2014/main" id="{F4169AB6-5FB4-B0D0-7E4B-30FF3E0466FE}"/>
              </a:ext>
            </a:extLst>
          </p:cNvPr>
          <p:cNvSpPr>
            <a:spLocks noGrp="1"/>
          </p:cNvSpPr>
          <p:nvPr>
            <p:ph type="subTitle" idx="1"/>
          </p:nvPr>
        </p:nvSpPr>
        <p:spPr>
          <a:xfrm>
            <a:off x="11109159" y="6497053"/>
            <a:ext cx="1082841" cy="360947"/>
          </a:xfrm>
        </p:spPr>
        <p:txBody>
          <a:bodyPr anchor="b">
            <a:normAutofit/>
          </a:bodyPr>
          <a:lstStyle/>
          <a:p>
            <a:r>
              <a:rPr lang="fr-FR" sz="1600" b="1" cap="small" dirty="0">
                <a:latin typeface="Times New Roman" panose="02020603050405020304" pitchFamily="18" charset="0"/>
                <a:cs typeface="Times New Roman" panose="02020603050405020304" pitchFamily="18" charset="0"/>
              </a:rPr>
              <a:t>Projet 3 </a:t>
            </a:r>
            <a:endParaRPr lang="fr-FR" sz="1600" dirty="0">
              <a:latin typeface="Times New Roman" panose="02020603050405020304" pitchFamily="18" charset="0"/>
              <a:cs typeface="Times New Roman" panose="02020603050405020304" pitchFamily="18" charset="0"/>
            </a:endParaRPr>
          </a:p>
        </p:txBody>
      </p:sp>
      <p:pic>
        <p:nvPicPr>
          <p:cNvPr id="3" name="Image 2">
            <a:extLst>
              <a:ext uri="{FF2B5EF4-FFF2-40B4-BE49-F238E27FC236}">
                <a16:creationId xmlns:a16="http://schemas.microsoft.com/office/drawing/2014/main" id="{01A4870D-1F66-70F9-1C30-7B3B629FE41B}"/>
              </a:ext>
            </a:extLst>
          </p:cNvPr>
          <p:cNvPicPr>
            <a:picLocks noChangeAspect="1"/>
          </p:cNvPicPr>
          <p:nvPr/>
        </p:nvPicPr>
        <p:blipFill>
          <a:blip r:embed="rId3"/>
          <a:stretch>
            <a:fillRect/>
          </a:stretch>
        </p:blipFill>
        <p:spPr>
          <a:xfrm>
            <a:off x="985252" y="1865287"/>
            <a:ext cx="4566418" cy="2429987"/>
          </a:xfrm>
          <a:prstGeom prst="rect">
            <a:avLst/>
          </a:prstGeom>
        </p:spPr>
      </p:pic>
      <p:pic>
        <p:nvPicPr>
          <p:cNvPr id="8" name="Image 7">
            <a:extLst>
              <a:ext uri="{FF2B5EF4-FFF2-40B4-BE49-F238E27FC236}">
                <a16:creationId xmlns:a16="http://schemas.microsoft.com/office/drawing/2014/main" id="{28186490-0ED8-5FB8-D0A0-FD56511199B4}"/>
              </a:ext>
            </a:extLst>
          </p:cNvPr>
          <p:cNvPicPr>
            <a:picLocks noChangeAspect="1"/>
          </p:cNvPicPr>
          <p:nvPr/>
        </p:nvPicPr>
        <p:blipFill>
          <a:blip r:embed="rId4"/>
          <a:stretch>
            <a:fillRect/>
          </a:stretch>
        </p:blipFill>
        <p:spPr>
          <a:xfrm>
            <a:off x="263023" y="4695730"/>
            <a:ext cx="7772400" cy="1923529"/>
          </a:xfrm>
          <a:prstGeom prst="rect">
            <a:avLst/>
          </a:prstGeom>
        </p:spPr>
      </p:pic>
      <p:sp>
        <p:nvSpPr>
          <p:cNvPr id="11" name="ZoneTexte 10">
            <a:extLst>
              <a:ext uri="{FF2B5EF4-FFF2-40B4-BE49-F238E27FC236}">
                <a16:creationId xmlns:a16="http://schemas.microsoft.com/office/drawing/2014/main" id="{621719A9-993B-08EC-B543-2BF9083FCE84}"/>
              </a:ext>
            </a:extLst>
          </p:cNvPr>
          <p:cNvSpPr txBox="1"/>
          <p:nvPr/>
        </p:nvSpPr>
        <p:spPr>
          <a:xfrm>
            <a:off x="263023" y="1200505"/>
            <a:ext cx="2024144" cy="461665"/>
          </a:xfrm>
          <a:prstGeom prst="rect">
            <a:avLst/>
          </a:prstGeom>
          <a:noFill/>
        </p:spPr>
        <p:txBody>
          <a:bodyPr wrap="none" rtlCol="0">
            <a:spAutoFit/>
          </a:bodyPr>
          <a:lstStyle/>
          <a:p>
            <a:r>
              <a:rPr lang="fr-FR" sz="2400" b="1" dirty="0">
                <a:latin typeface="Times New Roman" panose="02020603050405020304" pitchFamily="18" charset="0"/>
                <a:cs typeface="Times New Roman" panose="02020603050405020304" pitchFamily="18" charset="0"/>
              </a:rPr>
              <a:t>nutriscore_fr:</a:t>
            </a:r>
          </a:p>
        </p:txBody>
      </p:sp>
      <p:sp>
        <p:nvSpPr>
          <p:cNvPr id="12" name="ZoneTexte 11">
            <a:extLst>
              <a:ext uri="{FF2B5EF4-FFF2-40B4-BE49-F238E27FC236}">
                <a16:creationId xmlns:a16="http://schemas.microsoft.com/office/drawing/2014/main" id="{00D47519-3014-47F8-27A1-EFC4B6E4797C}"/>
              </a:ext>
            </a:extLst>
          </p:cNvPr>
          <p:cNvSpPr txBox="1"/>
          <p:nvPr/>
        </p:nvSpPr>
        <p:spPr>
          <a:xfrm>
            <a:off x="7892717" y="2271009"/>
            <a:ext cx="3216442" cy="1384995"/>
          </a:xfrm>
          <a:prstGeom prst="rect">
            <a:avLst/>
          </a:prstGeom>
          <a:noFill/>
        </p:spPr>
        <p:txBody>
          <a:bodyPr wrap="square" rtlCol="0">
            <a:spAutoFit/>
          </a:bodyPr>
          <a:lstStyle/>
          <a:p>
            <a:r>
              <a:rPr lang="fr-FR" sz="2800" i="0" dirty="0">
                <a:solidFill>
                  <a:srgbClr val="000000"/>
                </a:solidFill>
                <a:effectLst/>
                <a:latin typeface="Times New Roman" panose="02020603050405020304" pitchFamily="18" charset="0"/>
                <a:cs typeface="Times New Roman" panose="02020603050405020304" pitchFamily="18" charset="0"/>
              </a:rPr>
              <a:t>La distribution est de type bimodale avec un mode autour de 0</a:t>
            </a:r>
            <a:endParaRPr lang="fr-FR" sz="2800" dirty="0"/>
          </a:p>
        </p:txBody>
      </p:sp>
    </p:spTree>
    <p:extLst>
      <p:ext uri="{BB962C8B-B14F-4D97-AF65-F5344CB8AC3E}">
        <p14:creationId xmlns:p14="http://schemas.microsoft.com/office/powerpoint/2010/main" val="1667904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rt 3D ondulé">
            <a:extLst>
              <a:ext uri="{FF2B5EF4-FFF2-40B4-BE49-F238E27FC236}">
                <a16:creationId xmlns:a16="http://schemas.microsoft.com/office/drawing/2014/main" id="{AA3EF63C-42D0-30DF-2F5B-66565552C611}"/>
              </a:ext>
            </a:extLst>
          </p:cNvPr>
          <p:cNvPicPr>
            <a:picLocks noChangeAspect="1"/>
          </p:cNvPicPr>
          <p:nvPr/>
        </p:nvPicPr>
        <p:blipFill rotWithShape="1">
          <a:blip r:embed="rId2"/>
          <a:srcRect t="20450" b="6969"/>
          <a:stretch/>
        </p:blipFill>
        <p:spPr>
          <a:xfrm>
            <a:off x="21" y="11"/>
            <a:ext cx="12191979" cy="613600"/>
          </a:xfrm>
          <a:prstGeom prst="rect">
            <a:avLst/>
          </a:prstGeom>
        </p:spPr>
      </p:pic>
      <p:sp>
        <p:nvSpPr>
          <p:cNvPr id="17" name="ZoneTexte 16">
            <a:extLst>
              <a:ext uri="{FF2B5EF4-FFF2-40B4-BE49-F238E27FC236}">
                <a16:creationId xmlns:a16="http://schemas.microsoft.com/office/drawing/2014/main" id="{ABDD0F93-4694-D7C6-DEF1-0F1718E739D2}"/>
              </a:ext>
            </a:extLst>
          </p:cNvPr>
          <p:cNvSpPr txBox="1"/>
          <p:nvPr/>
        </p:nvSpPr>
        <p:spPr>
          <a:xfrm>
            <a:off x="0" y="504036"/>
            <a:ext cx="11572876" cy="646331"/>
          </a:xfrm>
          <a:prstGeom prst="rect">
            <a:avLst/>
          </a:prstGeom>
          <a:noFill/>
        </p:spPr>
        <p:txBody>
          <a:bodyPr wrap="square">
            <a:spAutoFit/>
          </a:bodyPr>
          <a:lstStyle/>
          <a:p>
            <a:r>
              <a:rPr lang="fr-FR" sz="3600" b="1" dirty="0">
                <a:latin typeface="Times New Roman" panose="02020603050405020304" pitchFamily="18" charset="0"/>
                <a:cs typeface="Times New Roman" panose="02020603050405020304" pitchFamily="18" charset="0"/>
              </a:rPr>
              <a:t>A</a:t>
            </a:r>
            <a:r>
              <a:rPr lang="fr-FR" sz="3600" b="1" i="0" dirty="0">
                <a:effectLst/>
                <a:latin typeface="Times New Roman" panose="02020603050405020304" pitchFamily="18" charset="0"/>
                <a:cs typeface="Times New Roman" panose="02020603050405020304" pitchFamily="18" charset="0"/>
              </a:rPr>
              <a:t>nalyse exploratoire: </a:t>
            </a:r>
            <a:r>
              <a:rPr lang="fr-FR" sz="3600" b="1" i="1" dirty="0">
                <a:effectLst/>
                <a:latin typeface="Times New Roman" panose="02020603050405020304" pitchFamily="18" charset="0"/>
                <a:cs typeface="Times New Roman" panose="02020603050405020304" pitchFamily="18" charset="0"/>
              </a:rPr>
              <a:t>analyse univariée</a:t>
            </a:r>
            <a:r>
              <a:rPr lang="fr-FR" sz="3600" i="1" dirty="0">
                <a:effectLst/>
                <a:latin typeface="Times New Roman" panose="02020603050405020304" pitchFamily="18" charset="0"/>
                <a:cs typeface="Times New Roman" panose="02020603050405020304" pitchFamily="18" charset="0"/>
              </a:rPr>
              <a:t> </a:t>
            </a:r>
            <a:r>
              <a:rPr lang="fr-FR" sz="2800" i="1" dirty="0">
                <a:effectLst/>
                <a:latin typeface="Times New Roman" panose="02020603050405020304" pitchFamily="18" charset="0"/>
                <a:cs typeface="Times New Roman" panose="02020603050405020304" pitchFamily="18" charset="0"/>
              </a:rPr>
              <a:t>(variables quantitatives)</a:t>
            </a:r>
            <a:endParaRPr lang="fr-FR" sz="2800" b="1" i="1" dirty="0">
              <a:effectLst/>
              <a:latin typeface="Times New Roman" panose="02020603050405020304" pitchFamily="18" charset="0"/>
              <a:cs typeface="Times New Roman" panose="02020603050405020304" pitchFamily="18" charset="0"/>
            </a:endParaRPr>
          </a:p>
        </p:txBody>
      </p:sp>
      <p:sp>
        <p:nvSpPr>
          <p:cNvPr id="5" name="Sous-titre 2">
            <a:extLst>
              <a:ext uri="{FF2B5EF4-FFF2-40B4-BE49-F238E27FC236}">
                <a16:creationId xmlns:a16="http://schemas.microsoft.com/office/drawing/2014/main" id="{F4169AB6-5FB4-B0D0-7E4B-30FF3E0466FE}"/>
              </a:ext>
            </a:extLst>
          </p:cNvPr>
          <p:cNvSpPr>
            <a:spLocks noGrp="1"/>
          </p:cNvSpPr>
          <p:nvPr>
            <p:ph type="subTitle" idx="1"/>
          </p:nvPr>
        </p:nvSpPr>
        <p:spPr>
          <a:xfrm>
            <a:off x="11109159" y="6497053"/>
            <a:ext cx="1082841" cy="360947"/>
          </a:xfrm>
        </p:spPr>
        <p:txBody>
          <a:bodyPr anchor="b">
            <a:normAutofit/>
          </a:bodyPr>
          <a:lstStyle/>
          <a:p>
            <a:r>
              <a:rPr lang="fr-FR" sz="1600" b="1" cap="small" dirty="0">
                <a:latin typeface="Times New Roman" panose="02020603050405020304" pitchFamily="18" charset="0"/>
                <a:cs typeface="Times New Roman" panose="02020603050405020304" pitchFamily="18" charset="0"/>
              </a:rPr>
              <a:t>Projet 3 </a:t>
            </a:r>
            <a:endParaRPr lang="fr-FR" sz="1600" dirty="0">
              <a:latin typeface="Times New Roman" panose="02020603050405020304" pitchFamily="18" charset="0"/>
              <a:cs typeface="Times New Roman" panose="02020603050405020304" pitchFamily="18" charset="0"/>
            </a:endParaRPr>
          </a:p>
        </p:txBody>
      </p:sp>
      <p:sp>
        <p:nvSpPr>
          <p:cNvPr id="11" name="ZoneTexte 10">
            <a:extLst>
              <a:ext uri="{FF2B5EF4-FFF2-40B4-BE49-F238E27FC236}">
                <a16:creationId xmlns:a16="http://schemas.microsoft.com/office/drawing/2014/main" id="{621719A9-993B-08EC-B543-2BF9083FCE84}"/>
              </a:ext>
            </a:extLst>
          </p:cNvPr>
          <p:cNvSpPr txBox="1"/>
          <p:nvPr/>
        </p:nvSpPr>
        <p:spPr>
          <a:xfrm>
            <a:off x="263023" y="1200505"/>
            <a:ext cx="1415772" cy="461665"/>
          </a:xfrm>
          <a:prstGeom prst="rect">
            <a:avLst/>
          </a:prstGeom>
          <a:noFill/>
        </p:spPr>
        <p:txBody>
          <a:bodyPr wrap="none" rtlCol="0">
            <a:spAutoFit/>
          </a:bodyPr>
          <a:lstStyle/>
          <a:p>
            <a:r>
              <a:rPr lang="fr-FR" sz="2400" b="1" dirty="0">
                <a:latin typeface="Times New Roman" panose="02020603050405020304" pitchFamily="18" charset="0"/>
                <a:cs typeface="Times New Roman" panose="02020603050405020304" pitchFamily="18" charset="0"/>
              </a:rPr>
              <a:t>fat_100g:</a:t>
            </a:r>
          </a:p>
        </p:txBody>
      </p:sp>
      <p:pic>
        <p:nvPicPr>
          <p:cNvPr id="6" name="Image 5">
            <a:extLst>
              <a:ext uri="{FF2B5EF4-FFF2-40B4-BE49-F238E27FC236}">
                <a16:creationId xmlns:a16="http://schemas.microsoft.com/office/drawing/2014/main" id="{22714F5C-B742-BD76-D58F-1AE29B968144}"/>
              </a:ext>
            </a:extLst>
          </p:cNvPr>
          <p:cNvPicPr>
            <a:picLocks noChangeAspect="1"/>
          </p:cNvPicPr>
          <p:nvPr/>
        </p:nvPicPr>
        <p:blipFill>
          <a:blip r:embed="rId3"/>
          <a:stretch>
            <a:fillRect/>
          </a:stretch>
        </p:blipFill>
        <p:spPr>
          <a:xfrm>
            <a:off x="600241" y="1773033"/>
            <a:ext cx="4465054" cy="2328207"/>
          </a:xfrm>
          <a:prstGeom prst="rect">
            <a:avLst/>
          </a:prstGeom>
        </p:spPr>
      </p:pic>
      <p:pic>
        <p:nvPicPr>
          <p:cNvPr id="9" name="Image 8">
            <a:extLst>
              <a:ext uri="{FF2B5EF4-FFF2-40B4-BE49-F238E27FC236}">
                <a16:creationId xmlns:a16="http://schemas.microsoft.com/office/drawing/2014/main" id="{B51471A2-3E85-1AA2-1CEC-A5338DF5FEE6}"/>
              </a:ext>
            </a:extLst>
          </p:cNvPr>
          <p:cNvPicPr>
            <a:picLocks noChangeAspect="1"/>
          </p:cNvPicPr>
          <p:nvPr/>
        </p:nvPicPr>
        <p:blipFill>
          <a:blip r:embed="rId4"/>
          <a:stretch>
            <a:fillRect/>
          </a:stretch>
        </p:blipFill>
        <p:spPr>
          <a:xfrm>
            <a:off x="0" y="4522201"/>
            <a:ext cx="7772400" cy="2270588"/>
          </a:xfrm>
          <a:prstGeom prst="rect">
            <a:avLst/>
          </a:prstGeom>
        </p:spPr>
      </p:pic>
      <p:sp>
        <p:nvSpPr>
          <p:cNvPr id="13" name="ZoneTexte 12">
            <a:extLst>
              <a:ext uri="{FF2B5EF4-FFF2-40B4-BE49-F238E27FC236}">
                <a16:creationId xmlns:a16="http://schemas.microsoft.com/office/drawing/2014/main" id="{009C40EA-E91A-15BE-48CC-50DA581405BD}"/>
              </a:ext>
            </a:extLst>
          </p:cNvPr>
          <p:cNvSpPr txBox="1"/>
          <p:nvPr/>
        </p:nvSpPr>
        <p:spPr>
          <a:xfrm>
            <a:off x="6845968" y="1738676"/>
            <a:ext cx="4031583" cy="1815882"/>
          </a:xfrm>
          <a:prstGeom prst="rect">
            <a:avLst/>
          </a:prstGeom>
          <a:noFill/>
        </p:spPr>
        <p:txBody>
          <a:bodyPr wrap="square">
            <a:spAutoFit/>
          </a:bodyPr>
          <a:lstStyle/>
          <a:p>
            <a:r>
              <a:rPr lang="fr-FR" sz="2800" i="0" dirty="0">
                <a:solidFill>
                  <a:srgbClr val="000000"/>
                </a:solidFill>
                <a:effectLst/>
                <a:latin typeface="Times New Roman" panose="02020603050405020304" pitchFamily="18" charset="0"/>
                <a:cs typeface="Times New Roman" panose="02020603050405020304" pitchFamily="18" charset="0"/>
              </a:rPr>
              <a:t>La</a:t>
            </a:r>
            <a:r>
              <a:rPr lang="fr-FR" sz="2800" b="0" i="0" dirty="0">
                <a:solidFill>
                  <a:srgbClr val="000000"/>
                </a:solidFill>
                <a:effectLst/>
                <a:latin typeface="Times New Roman" panose="02020603050405020304" pitchFamily="18" charset="0"/>
                <a:cs typeface="Times New Roman" panose="02020603050405020304" pitchFamily="18" charset="0"/>
              </a:rPr>
              <a:t> majorité des produits contiennent peu de lipides. La distribution est très excentrée vers la gauche. </a:t>
            </a:r>
            <a:endParaRPr lang="fr-FR" sz="2800" dirty="0"/>
          </a:p>
        </p:txBody>
      </p:sp>
    </p:spTree>
    <p:extLst>
      <p:ext uri="{BB962C8B-B14F-4D97-AF65-F5344CB8AC3E}">
        <p14:creationId xmlns:p14="http://schemas.microsoft.com/office/powerpoint/2010/main" val="647880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rt 3D ondulé">
            <a:extLst>
              <a:ext uri="{FF2B5EF4-FFF2-40B4-BE49-F238E27FC236}">
                <a16:creationId xmlns:a16="http://schemas.microsoft.com/office/drawing/2014/main" id="{AA3EF63C-42D0-30DF-2F5B-66565552C611}"/>
              </a:ext>
            </a:extLst>
          </p:cNvPr>
          <p:cNvPicPr>
            <a:picLocks noChangeAspect="1"/>
          </p:cNvPicPr>
          <p:nvPr/>
        </p:nvPicPr>
        <p:blipFill rotWithShape="1">
          <a:blip r:embed="rId2"/>
          <a:srcRect t="20450" b="6969"/>
          <a:stretch/>
        </p:blipFill>
        <p:spPr>
          <a:xfrm>
            <a:off x="21" y="11"/>
            <a:ext cx="12191979" cy="613600"/>
          </a:xfrm>
          <a:prstGeom prst="rect">
            <a:avLst/>
          </a:prstGeom>
        </p:spPr>
      </p:pic>
      <p:sp>
        <p:nvSpPr>
          <p:cNvPr id="17" name="ZoneTexte 16">
            <a:extLst>
              <a:ext uri="{FF2B5EF4-FFF2-40B4-BE49-F238E27FC236}">
                <a16:creationId xmlns:a16="http://schemas.microsoft.com/office/drawing/2014/main" id="{ABDD0F93-4694-D7C6-DEF1-0F1718E739D2}"/>
              </a:ext>
            </a:extLst>
          </p:cNvPr>
          <p:cNvSpPr txBox="1"/>
          <p:nvPr/>
        </p:nvSpPr>
        <p:spPr>
          <a:xfrm>
            <a:off x="0" y="504036"/>
            <a:ext cx="11572876" cy="646331"/>
          </a:xfrm>
          <a:prstGeom prst="rect">
            <a:avLst/>
          </a:prstGeom>
          <a:noFill/>
        </p:spPr>
        <p:txBody>
          <a:bodyPr wrap="square">
            <a:spAutoFit/>
          </a:bodyPr>
          <a:lstStyle/>
          <a:p>
            <a:r>
              <a:rPr lang="fr-FR" sz="3600" b="1" dirty="0">
                <a:latin typeface="Times New Roman" panose="02020603050405020304" pitchFamily="18" charset="0"/>
                <a:cs typeface="Times New Roman" panose="02020603050405020304" pitchFamily="18" charset="0"/>
              </a:rPr>
              <a:t>A</a:t>
            </a:r>
            <a:r>
              <a:rPr lang="fr-FR" sz="3600" b="1" i="0" dirty="0">
                <a:effectLst/>
                <a:latin typeface="Times New Roman" panose="02020603050405020304" pitchFamily="18" charset="0"/>
                <a:cs typeface="Times New Roman" panose="02020603050405020304" pitchFamily="18" charset="0"/>
              </a:rPr>
              <a:t>nalyse exploratoire: </a:t>
            </a:r>
            <a:r>
              <a:rPr lang="fr-FR" sz="3600" b="1" i="1" dirty="0">
                <a:effectLst/>
                <a:latin typeface="Times New Roman" panose="02020603050405020304" pitchFamily="18" charset="0"/>
                <a:cs typeface="Times New Roman" panose="02020603050405020304" pitchFamily="18" charset="0"/>
              </a:rPr>
              <a:t>analyse univariée</a:t>
            </a:r>
            <a:r>
              <a:rPr lang="fr-FR" sz="3600" i="1" dirty="0">
                <a:effectLst/>
                <a:latin typeface="Times New Roman" panose="02020603050405020304" pitchFamily="18" charset="0"/>
                <a:cs typeface="Times New Roman" panose="02020603050405020304" pitchFamily="18" charset="0"/>
              </a:rPr>
              <a:t> </a:t>
            </a:r>
            <a:r>
              <a:rPr lang="fr-FR" sz="2800" i="1" dirty="0">
                <a:effectLst/>
                <a:latin typeface="Times New Roman" panose="02020603050405020304" pitchFamily="18" charset="0"/>
                <a:cs typeface="Times New Roman" panose="02020603050405020304" pitchFamily="18" charset="0"/>
              </a:rPr>
              <a:t>(variables quantitatives)</a:t>
            </a:r>
            <a:endParaRPr lang="fr-FR" sz="2800" b="1" i="1" dirty="0">
              <a:effectLst/>
              <a:latin typeface="Times New Roman" panose="02020603050405020304" pitchFamily="18" charset="0"/>
              <a:cs typeface="Times New Roman" panose="02020603050405020304" pitchFamily="18" charset="0"/>
            </a:endParaRPr>
          </a:p>
        </p:txBody>
      </p:sp>
      <p:sp>
        <p:nvSpPr>
          <p:cNvPr id="5" name="Sous-titre 2">
            <a:extLst>
              <a:ext uri="{FF2B5EF4-FFF2-40B4-BE49-F238E27FC236}">
                <a16:creationId xmlns:a16="http://schemas.microsoft.com/office/drawing/2014/main" id="{F4169AB6-5FB4-B0D0-7E4B-30FF3E0466FE}"/>
              </a:ext>
            </a:extLst>
          </p:cNvPr>
          <p:cNvSpPr>
            <a:spLocks noGrp="1"/>
          </p:cNvSpPr>
          <p:nvPr>
            <p:ph type="subTitle" idx="1"/>
          </p:nvPr>
        </p:nvSpPr>
        <p:spPr>
          <a:xfrm>
            <a:off x="11109159" y="6497053"/>
            <a:ext cx="1082841" cy="360947"/>
          </a:xfrm>
        </p:spPr>
        <p:txBody>
          <a:bodyPr anchor="b">
            <a:normAutofit/>
          </a:bodyPr>
          <a:lstStyle/>
          <a:p>
            <a:r>
              <a:rPr lang="fr-FR" sz="1600" b="1" cap="small" dirty="0">
                <a:latin typeface="Times New Roman" panose="02020603050405020304" pitchFamily="18" charset="0"/>
                <a:cs typeface="Times New Roman" panose="02020603050405020304" pitchFamily="18" charset="0"/>
              </a:rPr>
              <a:t>Projet 3 </a:t>
            </a:r>
            <a:endParaRPr lang="fr-FR" sz="1600" dirty="0">
              <a:latin typeface="Times New Roman" panose="02020603050405020304" pitchFamily="18" charset="0"/>
              <a:cs typeface="Times New Roman" panose="02020603050405020304" pitchFamily="18" charset="0"/>
            </a:endParaRPr>
          </a:p>
        </p:txBody>
      </p:sp>
      <p:sp>
        <p:nvSpPr>
          <p:cNvPr id="11" name="ZoneTexte 10">
            <a:extLst>
              <a:ext uri="{FF2B5EF4-FFF2-40B4-BE49-F238E27FC236}">
                <a16:creationId xmlns:a16="http://schemas.microsoft.com/office/drawing/2014/main" id="{621719A9-993B-08EC-B543-2BF9083FCE84}"/>
              </a:ext>
            </a:extLst>
          </p:cNvPr>
          <p:cNvSpPr txBox="1"/>
          <p:nvPr/>
        </p:nvSpPr>
        <p:spPr>
          <a:xfrm>
            <a:off x="263023" y="1200505"/>
            <a:ext cx="2869696" cy="461665"/>
          </a:xfrm>
          <a:prstGeom prst="rect">
            <a:avLst/>
          </a:prstGeom>
          <a:noFill/>
        </p:spPr>
        <p:txBody>
          <a:bodyPr wrap="none" rtlCol="0">
            <a:spAutoFit/>
          </a:bodyPr>
          <a:lstStyle/>
          <a:p>
            <a:r>
              <a:rPr lang="fr-FR" sz="2400" b="1" dirty="0">
                <a:latin typeface="Times New Roman" panose="02020603050405020304" pitchFamily="18" charset="0"/>
                <a:cs typeface="Times New Roman" panose="02020603050405020304" pitchFamily="18" charset="0"/>
              </a:rPr>
              <a:t>saturated-fat_100g:</a:t>
            </a:r>
          </a:p>
        </p:txBody>
      </p:sp>
      <p:pic>
        <p:nvPicPr>
          <p:cNvPr id="3" name="Image 2">
            <a:extLst>
              <a:ext uri="{FF2B5EF4-FFF2-40B4-BE49-F238E27FC236}">
                <a16:creationId xmlns:a16="http://schemas.microsoft.com/office/drawing/2014/main" id="{36DCF74F-BCF7-BE65-0DFC-0540391E1A61}"/>
              </a:ext>
            </a:extLst>
          </p:cNvPr>
          <p:cNvPicPr>
            <a:picLocks noChangeAspect="1"/>
          </p:cNvPicPr>
          <p:nvPr/>
        </p:nvPicPr>
        <p:blipFill>
          <a:blip r:embed="rId3"/>
          <a:stretch>
            <a:fillRect/>
          </a:stretch>
        </p:blipFill>
        <p:spPr>
          <a:xfrm>
            <a:off x="0" y="4537228"/>
            <a:ext cx="7772400" cy="2320772"/>
          </a:xfrm>
          <a:prstGeom prst="rect">
            <a:avLst/>
          </a:prstGeom>
        </p:spPr>
      </p:pic>
      <p:pic>
        <p:nvPicPr>
          <p:cNvPr id="7" name="Image 6">
            <a:extLst>
              <a:ext uri="{FF2B5EF4-FFF2-40B4-BE49-F238E27FC236}">
                <a16:creationId xmlns:a16="http://schemas.microsoft.com/office/drawing/2014/main" id="{67D160DF-2984-322B-BD5E-D695AFF48724}"/>
              </a:ext>
            </a:extLst>
          </p:cNvPr>
          <p:cNvPicPr>
            <a:picLocks noChangeAspect="1"/>
          </p:cNvPicPr>
          <p:nvPr/>
        </p:nvPicPr>
        <p:blipFill>
          <a:blip r:embed="rId4"/>
          <a:stretch>
            <a:fillRect/>
          </a:stretch>
        </p:blipFill>
        <p:spPr>
          <a:xfrm>
            <a:off x="1454090" y="1801424"/>
            <a:ext cx="4641910" cy="2425358"/>
          </a:xfrm>
          <a:prstGeom prst="rect">
            <a:avLst/>
          </a:prstGeom>
        </p:spPr>
      </p:pic>
      <p:sp>
        <p:nvSpPr>
          <p:cNvPr id="9" name="ZoneTexte 8">
            <a:extLst>
              <a:ext uri="{FF2B5EF4-FFF2-40B4-BE49-F238E27FC236}">
                <a16:creationId xmlns:a16="http://schemas.microsoft.com/office/drawing/2014/main" id="{B5242CDE-0EA2-373B-1A3E-FEC010822F27}"/>
              </a:ext>
            </a:extLst>
          </p:cNvPr>
          <p:cNvSpPr txBox="1"/>
          <p:nvPr/>
        </p:nvSpPr>
        <p:spPr>
          <a:xfrm>
            <a:off x="7216778" y="1980013"/>
            <a:ext cx="4409299" cy="4401205"/>
          </a:xfrm>
          <a:prstGeom prst="rect">
            <a:avLst/>
          </a:prstGeom>
          <a:noFill/>
        </p:spPr>
        <p:txBody>
          <a:bodyPr wrap="square">
            <a:spAutoFit/>
          </a:bodyPr>
          <a:lstStyle/>
          <a:p>
            <a:r>
              <a:rPr lang="fr-FR" sz="2800" b="0" i="0" dirty="0">
                <a:solidFill>
                  <a:srgbClr val="000000"/>
                </a:solidFill>
                <a:effectLst/>
                <a:latin typeface="Times New Roman" panose="02020603050405020304" pitchFamily="18" charset="0"/>
                <a:cs typeface="Times New Roman" panose="02020603050405020304" pitchFamily="18" charset="0"/>
              </a:rPr>
              <a:t>Les graisses saturées est un critère essentiel à surveiller pour une alimentation saine.</a:t>
            </a:r>
            <a:r>
              <a:rPr lang="fr-FR" sz="2800" b="1" dirty="0">
                <a:solidFill>
                  <a:srgbClr val="000000"/>
                </a:solidFill>
                <a:latin typeface="Times New Roman" panose="02020603050405020304" pitchFamily="18" charset="0"/>
                <a:cs typeface="Times New Roman" panose="02020603050405020304" pitchFamily="18" charset="0"/>
              </a:rPr>
              <a:t> </a:t>
            </a:r>
            <a:r>
              <a:rPr lang="fr-FR" sz="2800" dirty="0">
                <a:solidFill>
                  <a:srgbClr val="000000"/>
                </a:solidFill>
                <a:latin typeface="Times New Roman" panose="02020603050405020304" pitchFamily="18" charset="0"/>
                <a:cs typeface="Times New Roman" panose="02020603050405020304" pitchFamily="18" charset="0"/>
              </a:rPr>
              <a:t>Là</a:t>
            </a:r>
            <a:r>
              <a:rPr lang="fr-FR" sz="2800" b="0" i="0" dirty="0">
                <a:solidFill>
                  <a:srgbClr val="000000"/>
                </a:solidFill>
                <a:effectLst/>
                <a:latin typeface="Times New Roman" panose="02020603050405020304" pitchFamily="18" charset="0"/>
                <a:cs typeface="Times New Roman" panose="02020603050405020304" pitchFamily="18" charset="0"/>
              </a:rPr>
              <a:t> aussi la distribution est très excentrée vers la gauche.</a:t>
            </a:r>
          </a:p>
          <a:p>
            <a:endParaRPr lang="fr-FR" sz="2800" b="1" i="1" dirty="0">
              <a:solidFill>
                <a:srgbClr val="000000"/>
              </a:solidFill>
              <a:effectLst/>
              <a:latin typeface="Times New Roman" panose="02020603050405020304" pitchFamily="18" charset="0"/>
              <a:cs typeface="Times New Roman" panose="02020603050405020304" pitchFamily="18" charset="0"/>
            </a:endParaRPr>
          </a:p>
          <a:p>
            <a:r>
              <a:rPr lang="fr-FR" sz="2800" b="1" i="1" dirty="0">
                <a:solidFill>
                  <a:srgbClr val="000000"/>
                </a:solidFill>
                <a:effectLst/>
                <a:latin typeface="Times New Roman" panose="02020603050405020304" pitchFamily="18" charset="0"/>
                <a:cs typeface="Times New Roman" panose="02020603050405020304" pitchFamily="18" charset="0"/>
              </a:rPr>
              <a:t>-</a:t>
            </a:r>
            <a:r>
              <a:rPr lang="fr-FR" sz="2800" i="1" dirty="0">
                <a:solidFill>
                  <a:srgbClr val="000000"/>
                </a:solidFill>
                <a:effectLst/>
                <a:latin typeface="Times New Roman" panose="02020603050405020304" pitchFamily="18" charset="0"/>
                <a:cs typeface="Times New Roman" panose="02020603050405020304" pitchFamily="18" charset="0"/>
              </a:rPr>
              <a:t>Le produit le plus nocif en termes de taux de graisses saturées est l'huile de coco. </a:t>
            </a:r>
          </a:p>
          <a:p>
            <a:endParaRPr lang="fr-FR" sz="28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640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rt 3D ondulé">
            <a:extLst>
              <a:ext uri="{FF2B5EF4-FFF2-40B4-BE49-F238E27FC236}">
                <a16:creationId xmlns:a16="http://schemas.microsoft.com/office/drawing/2014/main" id="{AA3EF63C-42D0-30DF-2F5B-66565552C611}"/>
              </a:ext>
            </a:extLst>
          </p:cNvPr>
          <p:cNvPicPr>
            <a:picLocks noChangeAspect="1"/>
          </p:cNvPicPr>
          <p:nvPr/>
        </p:nvPicPr>
        <p:blipFill rotWithShape="1">
          <a:blip r:embed="rId2"/>
          <a:srcRect t="20450" b="6969"/>
          <a:stretch/>
        </p:blipFill>
        <p:spPr>
          <a:xfrm>
            <a:off x="21" y="11"/>
            <a:ext cx="12191979" cy="613600"/>
          </a:xfrm>
          <a:prstGeom prst="rect">
            <a:avLst/>
          </a:prstGeom>
        </p:spPr>
      </p:pic>
      <p:sp>
        <p:nvSpPr>
          <p:cNvPr id="17" name="ZoneTexte 16">
            <a:extLst>
              <a:ext uri="{FF2B5EF4-FFF2-40B4-BE49-F238E27FC236}">
                <a16:creationId xmlns:a16="http://schemas.microsoft.com/office/drawing/2014/main" id="{ABDD0F93-4694-D7C6-DEF1-0F1718E739D2}"/>
              </a:ext>
            </a:extLst>
          </p:cNvPr>
          <p:cNvSpPr txBox="1"/>
          <p:nvPr/>
        </p:nvSpPr>
        <p:spPr>
          <a:xfrm>
            <a:off x="0" y="504036"/>
            <a:ext cx="11572876" cy="646331"/>
          </a:xfrm>
          <a:prstGeom prst="rect">
            <a:avLst/>
          </a:prstGeom>
          <a:noFill/>
        </p:spPr>
        <p:txBody>
          <a:bodyPr wrap="square">
            <a:spAutoFit/>
          </a:bodyPr>
          <a:lstStyle/>
          <a:p>
            <a:r>
              <a:rPr lang="fr-FR" sz="3600" b="1" dirty="0">
                <a:latin typeface="Times New Roman" panose="02020603050405020304" pitchFamily="18" charset="0"/>
                <a:cs typeface="Times New Roman" panose="02020603050405020304" pitchFamily="18" charset="0"/>
              </a:rPr>
              <a:t>A</a:t>
            </a:r>
            <a:r>
              <a:rPr lang="fr-FR" sz="3600" b="1" i="0" dirty="0">
                <a:effectLst/>
                <a:latin typeface="Times New Roman" panose="02020603050405020304" pitchFamily="18" charset="0"/>
                <a:cs typeface="Times New Roman" panose="02020603050405020304" pitchFamily="18" charset="0"/>
              </a:rPr>
              <a:t>nalyse exploratoire: </a:t>
            </a:r>
            <a:r>
              <a:rPr lang="fr-FR" sz="3600" b="1" i="1" dirty="0">
                <a:effectLst/>
                <a:latin typeface="Times New Roman" panose="02020603050405020304" pitchFamily="18" charset="0"/>
                <a:cs typeface="Times New Roman" panose="02020603050405020304" pitchFamily="18" charset="0"/>
              </a:rPr>
              <a:t>analyse univariée</a:t>
            </a:r>
            <a:r>
              <a:rPr lang="fr-FR" sz="3600" i="1" dirty="0">
                <a:effectLst/>
                <a:latin typeface="Times New Roman" panose="02020603050405020304" pitchFamily="18" charset="0"/>
                <a:cs typeface="Times New Roman" panose="02020603050405020304" pitchFamily="18" charset="0"/>
              </a:rPr>
              <a:t> </a:t>
            </a:r>
            <a:r>
              <a:rPr lang="fr-FR" sz="2800" i="1" dirty="0">
                <a:effectLst/>
                <a:latin typeface="Times New Roman" panose="02020603050405020304" pitchFamily="18" charset="0"/>
                <a:cs typeface="Times New Roman" panose="02020603050405020304" pitchFamily="18" charset="0"/>
              </a:rPr>
              <a:t>(variables quantitatives)</a:t>
            </a:r>
            <a:endParaRPr lang="fr-FR" sz="2800" b="1" i="1" dirty="0">
              <a:effectLst/>
              <a:latin typeface="Times New Roman" panose="02020603050405020304" pitchFamily="18" charset="0"/>
              <a:cs typeface="Times New Roman" panose="02020603050405020304" pitchFamily="18" charset="0"/>
            </a:endParaRPr>
          </a:p>
        </p:txBody>
      </p:sp>
      <p:sp>
        <p:nvSpPr>
          <p:cNvPr id="5" name="Sous-titre 2">
            <a:extLst>
              <a:ext uri="{FF2B5EF4-FFF2-40B4-BE49-F238E27FC236}">
                <a16:creationId xmlns:a16="http://schemas.microsoft.com/office/drawing/2014/main" id="{F4169AB6-5FB4-B0D0-7E4B-30FF3E0466FE}"/>
              </a:ext>
            </a:extLst>
          </p:cNvPr>
          <p:cNvSpPr>
            <a:spLocks noGrp="1"/>
          </p:cNvSpPr>
          <p:nvPr>
            <p:ph type="subTitle" idx="1"/>
          </p:nvPr>
        </p:nvSpPr>
        <p:spPr>
          <a:xfrm>
            <a:off x="11109159" y="6497053"/>
            <a:ext cx="1082841" cy="360947"/>
          </a:xfrm>
        </p:spPr>
        <p:txBody>
          <a:bodyPr anchor="b">
            <a:normAutofit/>
          </a:bodyPr>
          <a:lstStyle/>
          <a:p>
            <a:r>
              <a:rPr lang="fr-FR" sz="1600" b="1" cap="small" dirty="0">
                <a:latin typeface="Times New Roman" panose="02020603050405020304" pitchFamily="18" charset="0"/>
                <a:cs typeface="Times New Roman" panose="02020603050405020304" pitchFamily="18" charset="0"/>
              </a:rPr>
              <a:t>Projet 3 </a:t>
            </a:r>
            <a:endParaRPr lang="fr-FR" sz="1600" dirty="0">
              <a:latin typeface="Times New Roman" panose="02020603050405020304" pitchFamily="18" charset="0"/>
              <a:cs typeface="Times New Roman" panose="02020603050405020304" pitchFamily="18" charset="0"/>
            </a:endParaRPr>
          </a:p>
        </p:txBody>
      </p:sp>
      <p:sp>
        <p:nvSpPr>
          <p:cNvPr id="11" name="ZoneTexte 10">
            <a:extLst>
              <a:ext uri="{FF2B5EF4-FFF2-40B4-BE49-F238E27FC236}">
                <a16:creationId xmlns:a16="http://schemas.microsoft.com/office/drawing/2014/main" id="{621719A9-993B-08EC-B543-2BF9083FCE84}"/>
              </a:ext>
            </a:extLst>
          </p:cNvPr>
          <p:cNvSpPr txBox="1"/>
          <p:nvPr/>
        </p:nvSpPr>
        <p:spPr>
          <a:xfrm>
            <a:off x="263023" y="1200505"/>
            <a:ext cx="3057247" cy="461665"/>
          </a:xfrm>
          <a:prstGeom prst="rect">
            <a:avLst/>
          </a:prstGeom>
          <a:noFill/>
        </p:spPr>
        <p:txBody>
          <a:bodyPr wrap="none" rtlCol="0">
            <a:spAutoFit/>
          </a:bodyPr>
          <a:lstStyle/>
          <a:p>
            <a:r>
              <a:rPr lang="fr-FR" sz="2400" b="1" dirty="0">
                <a:latin typeface="Times New Roman" panose="02020603050405020304" pitchFamily="18" charset="0"/>
                <a:cs typeface="Times New Roman" panose="02020603050405020304" pitchFamily="18" charset="0"/>
              </a:rPr>
              <a:t>carbohydrates_100g:</a:t>
            </a:r>
          </a:p>
        </p:txBody>
      </p:sp>
      <p:pic>
        <p:nvPicPr>
          <p:cNvPr id="3" name="Image 2">
            <a:extLst>
              <a:ext uri="{FF2B5EF4-FFF2-40B4-BE49-F238E27FC236}">
                <a16:creationId xmlns:a16="http://schemas.microsoft.com/office/drawing/2014/main" id="{13D0DFF5-6A99-59D3-2A3A-CD9BEAB86DE3}"/>
              </a:ext>
            </a:extLst>
          </p:cNvPr>
          <p:cNvPicPr>
            <a:picLocks noChangeAspect="1"/>
          </p:cNvPicPr>
          <p:nvPr/>
        </p:nvPicPr>
        <p:blipFill>
          <a:blip r:embed="rId3"/>
          <a:stretch>
            <a:fillRect/>
          </a:stretch>
        </p:blipFill>
        <p:spPr>
          <a:xfrm>
            <a:off x="263023" y="1954128"/>
            <a:ext cx="4237284" cy="2208797"/>
          </a:xfrm>
          <a:prstGeom prst="rect">
            <a:avLst/>
          </a:prstGeom>
        </p:spPr>
      </p:pic>
      <p:pic>
        <p:nvPicPr>
          <p:cNvPr id="7" name="Image 6">
            <a:extLst>
              <a:ext uri="{FF2B5EF4-FFF2-40B4-BE49-F238E27FC236}">
                <a16:creationId xmlns:a16="http://schemas.microsoft.com/office/drawing/2014/main" id="{46A238B9-0DAA-43D8-D877-7A0867C745D2}"/>
              </a:ext>
            </a:extLst>
          </p:cNvPr>
          <p:cNvPicPr>
            <a:picLocks noChangeAspect="1"/>
          </p:cNvPicPr>
          <p:nvPr/>
        </p:nvPicPr>
        <p:blipFill>
          <a:blip r:embed="rId4"/>
          <a:stretch>
            <a:fillRect/>
          </a:stretch>
        </p:blipFill>
        <p:spPr>
          <a:xfrm>
            <a:off x="0" y="4473164"/>
            <a:ext cx="7772400" cy="2384836"/>
          </a:xfrm>
          <a:prstGeom prst="rect">
            <a:avLst/>
          </a:prstGeom>
        </p:spPr>
      </p:pic>
      <p:sp>
        <p:nvSpPr>
          <p:cNvPr id="9" name="ZoneTexte 8">
            <a:extLst>
              <a:ext uri="{FF2B5EF4-FFF2-40B4-BE49-F238E27FC236}">
                <a16:creationId xmlns:a16="http://schemas.microsoft.com/office/drawing/2014/main" id="{C0AB2B35-00A2-8B5C-A4A7-ADE273D038E6}"/>
              </a:ext>
            </a:extLst>
          </p:cNvPr>
          <p:cNvSpPr txBox="1"/>
          <p:nvPr/>
        </p:nvSpPr>
        <p:spPr>
          <a:xfrm>
            <a:off x="7170821" y="2188801"/>
            <a:ext cx="4237284" cy="1815882"/>
          </a:xfrm>
          <a:prstGeom prst="rect">
            <a:avLst/>
          </a:prstGeom>
          <a:noFill/>
        </p:spPr>
        <p:txBody>
          <a:bodyPr wrap="square">
            <a:spAutoFit/>
          </a:bodyPr>
          <a:lstStyle/>
          <a:p>
            <a:r>
              <a:rPr lang="fr-FR" sz="2800" b="0" i="0" dirty="0">
                <a:solidFill>
                  <a:srgbClr val="000000"/>
                </a:solidFill>
                <a:effectLst/>
                <a:latin typeface="Times New Roman" panose="02020603050405020304" pitchFamily="18" charset="0"/>
                <a:cs typeface="Times New Roman" panose="02020603050405020304" pitchFamily="18" charset="0"/>
              </a:rPr>
              <a:t>La distribution est légèrement bimodale. La majorité des produits contiennent peu de glucides.</a:t>
            </a:r>
          </a:p>
        </p:txBody>
      </p:sp>
    </p:spTree>
    <p:extLst>
      <p:ext uri="{BB962C8B-B14F-4D97-AF65-F5344CB8AC3E}">
        <p14:creationId xmlns:p14="http://schemas.microsoft.com/office/powerpoint/2010/main" val="1279016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rt 3D ondulé">
            <a:extLst>
              <a:ext uri="{FF2B5EF4-FFF2-40B4-BE49-F238E27FC236}">
                <a16:creationId xmlns:a16="http://schemas.microsoft.com/office/drawing/2014/main" id="{AA3EF63C-42D0-30DF-2F5B-66565552C611}"/>
              </a:ext>
            </a:extLst>
          </p:cNvPr>
          <p:cNvPicPr>
            <a:picLocks noChangeAspect="1"/>
          </p:cNvPicPr>
          <p:nvPr/>
        </p:nvPicPr>
        <p:blipFill rotWithShape="1">
          <a:blip r:embed="rId2"/>
          <a:srcRect t="20450" b="6969"/>
          <a:stretch/>
        </p:blipFill>
        <p:spPr>
          <a:xfrm>
            <a:off x="21" y="11"/>
            <a:ext cx="12191979" cy="613600"/>
          </a:xfrm>
          <a:prstGeom prst="rect">
            <a:avLst/>
          </a:prstGeom>
        </p:spPr>
      </p:pic>
      <p:sp>
        <p:nvSpPr>
          <p:cNvPr id="17" name="ZoneTexte 16">
            <a:extLst>
              <a:ext uri="{FF2B5EF4-FFF2-40B4-BE49-F238E27FC236}">
                <a16:creationId xmlns:a16="http://schemas.microsoft.com/office/drawing/2014/main" id="{ABDD0F93-4694-D7C6-DEF1-0F1718E739D2}"/>
              </a:ext>
            </a:extLst>
          </p:cNvPr>
          <p:cNvSpPr txBox="1"/>
          <p:nvPr/>
        </p:nvSpPr>
        <p:spPr>
          <a:xfrm>
            <a:off x="0" y="504036"/>
            <a:ext cx="11572876" cy="646331"/>
          </a:xfrm>
          <a:prstGeom prst="rect">
            <a:avLst/>
          </a:prstGeom>
          <a:noFill/>
        </p:spPr>
        <p:txBody>
          <a:bodyPr wrap="square">
            <a:spAutoFit/>
          </a:bodyPr>
          <a:lstStyle/>
          <a:p>
            <a:r>
              <a:rPr lang="fr-FR" sz="3600" b="1" dirty="0">
                <a:latin typeface="Times New Roman" panose="02020603050405020304" pitchFamily="18" charset="0"/>
                <a:cs typeface="Times New Roman" panose="02020603050405020304" pitchFamily="18" charset="0"/>
              </a:rPr>
              <a:t>A</a:t>
            </a:r>
            <a:r>
              <a:rPr lang="fr-FR" sz="3600" b="1" i="0" dirty="0">
                <a:effectLst/>
                <a:latin typeface="Times New Roman" panose="02020603050405020304" pitchFamily="18" charset="0"/>
                <a:cs typeface="Times New Roman" panose="02020603050405020304" pitchFamily="18" charset="0"/>
              </a:rPr>
              <a:t>nalyse exploratoire: </a:t>
            </a:r>
            <a:r>
              <a:rPr lang="fr-FR" sz="3600" b="1" i="1" dirty="0">
                <a:effectLst/>
                <a:latin typeface="Times New Roman" panose="02020603050405020304" pitchFamily="18" charset="0"/>
                <a:cs typeface="Times New Roman" panose="02020603050405020304" pitchFamily="18" charset="0"/>
              </a:rPr>
              <a:t>analyse univariée</a:t>
            </a:r>
            <a:r>
              <a:rPr lang="fr-FR" sz="3600" i="1" dirty="0">
                <a:effectLst/>
                <a:latin typeface="Times New Roman" panose="02020603050405020304" pitchFamily="18" charset="0"/>
                <a:cs typeface="Times New Roman" panose="02020603050405020304" pitchFamily="18" charset="0"/>
              </a:rPr>
              <a:t> </a:t>
            </a:r>
            <a:r>
              <a:rPr lang="fr-FR" sz="2800" i="1" dirty="0">
                <a:effectLst/>
                <a:latin typeface="Times New Roman" panose="02020603050405020304" pitchFamily="18" charset="0"/>
                <a:cs typeface="Times New Roman" panose="02020603050405020304" pitchFamily="18" charset="0"/>
              </a:rPr>
              <a:t>(variables quantitatives)</a:t>
            </a:r>
            <a:endParaRPr lang="fr-FR" sz="2800" b="1" i="1" dirty="0">
              <a:effectLst/>
              <a:latin typeface="Times New Roman" panose="02020603050405020304" pitchFamily="18" charset="0"/>
              <a:cs typeface="Times New Roman" panose="02020603050405020304" pitchFamily="18" charset="0"/>
            </a:endParaRPr>
          </a:p>
        </p:txBody>
      </p:sp>
      <p:sp>
        <p:nvSpPr>
          <p:cNvPr id="5" name="Sous-titre 2">
            <a:extLst>
              <a:ext uri="{FF2B5EF4-FFF2-40B4-BE49-F238E27FC236}">
                <a16:creationId xmlns:a16="http://schemas.microsoft.com/office/drawing/2014/main" id="{F4169AB6-5FB4-B0D0-7E4B-30FF3E0466FE}"/>
              </a:ext>
            </a:extLst>
          </p:cNvPr>
          <p:cNvSpPr>
            <a:spLocks noGrp="1"/>
          </p:cNvSpPr>
          <p:nvPr>
            <p:ph type="subTitle" idx="1"/>
          </p:nvPr>
        </p:nvSpPr>
        <p:spPr>
          <a:xfrm>
            <a:off x="11109159" y="6497053"/>
            <a:ext cx="1082841" cy="360947"/>
          </a:xfrm>
        </p:spPr>
        <p:txBody>
          <a:bodyPr anchor="b">
            <a:normAutofit/>
          </a:bodyPr>
          <a:lstStyle/>
          <a:p>
            <a:r>
              <a:rPr lang="fr-FR" sz="1600" b="1" cap="small" dirty="0">
                <a:latin typeface="Times New Roman" panose="02020603050405020304" pitchFamily="18" charset="0"/>
                <a:cs typeface="Times New Roman" panose="02020603050405020304" pitchFamily="18" charset="0"/>
              </a:rPr>
              <a:t>Projet 3 </a:t>
            </a:r>
            <a:endParaRPr lang="fr-FR" sz="1600" dirty="0">
              <a:latin typeface="Times New Roman" panose="02020603050405020304" pitchFamily="18" charset="0"/>
              <a:cs typeface="Times New Roman" panose="02020603050405020304" pitchFamily="18" charset="0"/>
            </a:endParaRPr>
          </a:p>
        </p:txBody>
      </p:sp>
      <p:sp>
        <p:nvSpPr>
          <p:cNvPr id="11" name="ZoneTexte 10">
            <a:extLst>
              <a:ext uri="{FF2B5EF4-FFF2-40B4-BE49-F238E27FC236}">
                <a16:creationId xmlns:a16="http://schemas.microsoft.com/office/drawing/2014/main" id="{621719A9-993B-08EC-B543-2BF9083FCE84}"/>
              </a:ext>
            </a:extLst>
          </p:cNvPr>
          <p:cNvSpPr txBox="1"/>
          <p:nvPr/>
        </p:nvSpPr>
        <p:spPr>
          <a:xfrm>
            <a:off x="263023" y="1200505"/>
            <a:ext cx="1912703" cy="461665"/>
          </a:xfrm>
          <a:prstGeom prst="rect">
            <a:avLst/>
          </a:prstGeom>
          <a:noFill/>
        </p:spPr>
        <p:txBody>
          <a:bodyPr wrap="none" rtlCol="0">
            <a:spAutoFit/>
          </a:bodyPr>
          <a:lstStyle/>
          <a:p>
            <a:r>
              <a:rPr lang="fr-FR" sz="2400" b="1" dirty="0">
                <a:latin typeface="Times New Roman" panose="02020603050405020304" pitchFamily="18" charset="0"/>
                <a:cs typeface="Times New Roman" panose="02020603050405020304" pitchFamily="18" charset="0"/>
              </a:rPr>
              <a:t>sugars_100g:</a:t>
            </a:r>
          </a:p>
        </p:txBody>
      </p:sp>
      <p:pic>
        <p:nvPicPr>
          <p:cNvPr id="3" name="Image 2">
            <a:extLst>
              <a:ext uri="{FF2B5EF4-FFF2-40B4-BE49-F238E27FC236}">
                <a16:creationId xmlns:a16="http://schemas.microsoft.com/office/drawing/2014/main" id="{644C6ABB-F52F-8B03-8C1C-127EC9AB1214}"/>
              </a:ext>
            </a:extLst>
          </p:cNvPr>
          <p:cNvPicPr>
            <a:picLocks noChangeAspect="1"/>
          </p:cNvPicPr>
          <p:nvPr/>
        </p:nvPicPr>
        <p:blipFill>
          <a:blip r:embed="rId3"/>
          <a:stretch>
            <a:fillRect/>
          </a:stretch>
        </p:blipFill>
        <p:spPr>
          <a:xfrm>
            <a:off x="263023" y="2016291"/>
            <a:ext cx="4295274" cy="2194325"/>
          </a:xfrm>
          <a:prstGeom prst="rect">
            <a:avLst/>
          </a:prstGeom>
        </p:spPr>
      </p:pic>
      <p:pic>
        <p:nvPicPr>
          <p:cNvPr id="7" name="Image 6">
            <a:extLst>
              <a:ext uri="{FF2B5EF4-FFF2-40B4-BE49-F238E27FC236}">
                <a16:creationId xmlns:a16="http://schemas.microsoft.com/office/drawing/2014/main" id="{B3712D36-6F8C-042B-1C43-E85BF052F415}"/>
              </a:ext>
            </a:extLst>
          </p:cNvPr>
          <p:cNvPicPr>
            <a:picLocks noChangeAspect="1"/>
          </p:cNvPicPr>
          <p:nvPr/>
        </p:nvPicPr>
        <p:blipFill>
          <a:blip r:embed="rId4"/>
          <a:stretch>
            <a:fillRect/>
          </a:stretch>
        </p:blipFill>
        <p:spPr>
          <a:xfrm>
            <a:off x="0" y="4454824"/>
            <a:ext cx="7772400" cy="2403165"/>
          </a:xfrm>
          <a:prstGeom prst="rect">
            <a:avLst/>
          </a:prstGeom>
        </p:spPr>
      </p:pic>
      <p:sp>
        <p:nvSpPr>
          <p:cNvPr id="9" name="ZoneTexte 8">
            <a:extLst>
              <a:ext uri="{FF2B5EF4-FFF2-40B4-BE49-F238E27FC236}">
                <a16:creationId xmlns:a16="http://schemas.microsoft.com/office/drawing/2014/main" id="{50275343-B8E0-0FAC-F6AA-F79638E828F1}"/>
              </a:ext>
            </a:extLst>
          </p:cNvPr>
          <p:cNvSpPr txBox="1"/>
          <p:nvPr/>
        </p:nvSpPr>
        <p:spPr>
          <a:xfrm>
            <a:off x="6364705" y="1504226"/>
            <a:ext cx="5454316" cy="3108543"/>
          </a:xfrm>
          <a:prstGeom prst="rect">
            <a:avLst/>
          </a:prstGeom>
          <a:noFill/>
        </p:spPr>
        <p:txBody>
          <a:bodyPr wrap="square">
            <a:spAutoFit/>
          </a:bodyPr>
          <a:lstStyle/>
          <a:p>
            <a:r>
              <a:rPr lang="fr-FR" sz="2800" b="0" i="0" dirty="0">
                <a:solidFill>
                  <a:srgbClr val="000000"/>
                </a:solidFill>
                <a:effectLst/>
                <a:latin typeface="Times New Roman" panose="02020603050405020304" pitchFamily="18" charset="0"/>
                <a:cs typeface="Times New Roman" panose="02020603050405020304" pitchFamily="18" charset="0"/>
              </a:rPr>
              <a:t>On retrouve un peu la même distribution que celle des graisses saturées, la plupart des produits ont un taux de sucre relativement faible. Dans le cadre d'une alimentation équilibrée, il faut surtout surveiller la quantité sucres.</a:t>
            </a:r>
            <a:endParaRPr lang="fr-FR" sz="2800" dirty="0"/>
          </a:p>
        </p:txBody>
      </p:sp>
    </p:spTree>
    <p:extLst>
      <p:ext uri="{BB962C8B-B14F-4D97-AF65-F5344CB8AC3E}">
        <p14:creationId xmlns:p14="http://schemas.microsoft.com/office/powerpoint/2010/main" val="1591318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rt 3D ondulé">
            <a:extLst>
              <a:ext uri="{FF2B5EF4-FFF2-40B4-BE49-F238E27FC236}">
                <a16:creationId xmlns:a16="http://schemas.microsoft.com/office/drawing/2014/main" id="{AA3EF63C-42D0-30DF-2F5B-66565552C611}"/>
              </a:ext>
            </a:extLst>
          </p:cNvPr>
          <p:cNvPicPr>
            <a:picLocks noChangeAspect="1"/>
          </p:cNvPicPr>
          <p:nvPr/>
        </p:nvPicPr>
        <p:blipFill rotWithShape="1">
          <a:blip r:embed="rId2"/>
          <a:srcRect t="20450" b="6969"/>
          <a:stretch/>
        </p:blipFill>
        <p:spPr>
          <a:xfrm>
            <a:off x="21" y="11"/>
            <a:ext cx="12191979" cy="613600"/>
          </a:xfrm>
          <a:prstGeom prst="rect">
            <a:avLst/>
          </a:prstGeom>
        </p:spPr>
      </p:pic>
      <p:sp>
        <p:nvSpPr>
          <p:cNvPr id="17" name="ZoneTexte 16">
            <a:extLst>
              <a:ext uri="{FF2B5EF4-FFF2-40B4-BE49-F238E27FC236}">
                <a16:creationId xmlns:a16="http://schemas.microsoft.com/office/drawing/2014/main" id="{ABDD0F93-4694-D7C6-DEF1-0F1718E739D2}"/>
              </a:ext>
            </a:extLst>
          </p:cNvPr>
          <p:cNvSpPr txBox="1"/>
          <p:nvPr/>
        </p:nvSpPr>
        <p:spPr>
          <a:xfrm>
            <a:off x="0" y="504036"/>
            <a:ext cx="11572876" cy="646331"/>
          </a:xfrm>
          <a:prstGeom prst="rect">
            <a:avLst/>
          </a:prstGeom>
          <a:noFill/>
        </p:spPr>
        <p:txBody>
          <a:bodyPr wrap="square">
            <a:spAutoFit/>
          </a:bodyPr>
          <a:lstStyle/>
          <a:p>
            <a:r>
              <a:rPr lang="fr-FR" sz="3600" b="1" dirty="0">
                <a:latin typeface="Times New Roman" panose="02020603050405020304" pitchFamily="18" charset="0"/>
                <a:cs typeface="Times New Roman" panose="02020603050405020304" pitchFamily="18" charset="0"/>
              </a:rPr>
              <a:t>A</a:t>
            </a:r>
            <a:r>
              <a:rPr lang="fr-FR" sz="3600" b="1" i="0" dirty="0">
                <a:effectLst/>
                <a:latin typeface="Times New Roman" panose="02020603050405020304" pitchFamily="18" charset="0"/>
                <a:cs typeface="Times New Roman" panose="02020603050405020304" pitchFamily="18" charset="0"/>
              </a:rPr>
              <a:t>nalyse exploratoire: </a:t>
            </a:r>
            <a:r>
              <a:rPr lang="fr-FR" sz="3600" b="1" i="1" dirty="0">
                <a:effectLst/>
                <a:latin typeface="Times New Roman" panose="02020603050405020304" pitchFamily="18" charset="0"/>
                <a:cs typeface="Times New Roman" panose="02020603050405020304" pitchFamily="18" charset="0"/>
              </a:rPr>
              <a:t>analyse univariée</a:t>
            </a:r>
            <a:r>
              <a:rPr lang="fr-FR" sz="3600" i="1" dirty="0">
                <a:effectLst/>
                <a:latin typeface="Times New Roman" panose="02020603050405020304" pitchFamily="18" charset="0"/>
                <a:cs typeface="Times New Roman" panose="02020603050405020304" pitchFamily="18" charset="0"/>
              </a:rPr>
              <a:t> </a:t>
            </a:r>
            <a:r>
              <a:rPr lang="fr-FR" sz="2800" i="1" dirty="0">
                <a:effectLst/>
                <a:latin typeface="Times New Roman" panose="02020603050405020304" pitchFamily="18" charset="0"/>
                <a:cs typeface="Times New Roman" panose="02020603050405020304" pitchFamily="18" charset="0"/>
              </a:rPr>
              <a:t>(variables quantitatives)</a:t>
            </a:r>
            <a:endParaRPr lang="fr-FR" sz="2800" b="1" i="1" dirty="0">
              <a:effectLst/>
              <a:latin typeface="Times New Roman" panose="02020603050405020304" pitchFamily="18" charset="0"/>
              <a:cs typeface="Times New Roman" panose="02020603050405020304" pitchFamily="18" charset="0"/>
            </a:endParaRPr>
          </a:p>
        </p:txBody>
      </p:sp>
      <p:sp>
        <p:nvSpPr>
          <p:cNvPr id="5" name="Sous-titre 2">
            <a:extLst>
              <a:ext uri="{FF2B5EF4-FFF2-40B4-BE49-F238E27FC236}">
                <a16:creationId xmlns:a16="http://schemas.microsoft.com/office/drawing/2014/main" id="{F4169AB6-5FB4-B0D0-7E4B-30FF3E0466FE}"/>
              </a:ext>
            </a:extLst>
          </p:cNvPr>
          <p:cNvSpPr>
            <a:spLocks noGrp="1"/>
          </p:cNvSpPr>
          <p:nvPr>
            <p:ph type="subTitle" idx="1"/>
          </p:nvPr>
        </p:nvSpPr>
        <p:spPr>
          <a:xfrm>
            <a:off x="11109159" y="6497053"/>
            <a:ext cx="1082841" cy="360947"/>
          </a:xfrm>
        </p:spPr>
        <p:txBody>
          <a:bodyPr anchor="b">
            <a:normAutofit/>
          </a:bodyPr>
          <a:lstStyle/>
          <a:p>
            <a:r>
              <a:rPr lang="fr-FR" sz="1600" b="1" cap="small" dirty="0">
                <a:latin typeface="Times New Roman" panose="02020603050405020304" pitchFamily="18" charset="0"/>
                <a:cs typeface="Times New Roman" panose="02020603050405020304" pitchFamily="18" charset="0"/>
              </a:rPr>
              <a:t>Projet 3 </a:t>
            </a:r>
            <a:endParaRPr lang="fr-FR" sz="1600" dirty="0">
              <a:latin typeface="Times New Roman" panose="02020603050405020304" pitchFamily="18" charset="0"/>
              <a:cs typeface="Times New Roman" panose="02020603050405020304" pitchFamily="18" charset="0"/>
            </a:endParaRPr>
          </a:p>
        </p:txBody>
      </p:sp>
      <p:sp>
        <p:nvSpPr>
          <p:cNvPr id="11" name="ZoneTexte 10">
            <a:extLst>
              <a:ext uri="{FF2B5EF4-FFF2-40B4-BE49-F238E27FC236}">
                <a16:creationId xmlns:a16="http://schemas.microsoft.com/office/drawing/2014/main" id="{621719A9-993B-08EC-B543-2BF9083FCE84}"/>
              </a:ext>
            </a:extLst>
          </p:cNvPr>
          <p:cNvSpPr txBox="1"/>
          <p:nvPr/>
        </p:nvSpPr>
        <p:spPr>
          <a:xfrm>
            <a:off x="263023" y="1200505"/>
            <a:ext cx="1765227" cy="461665"/>
          </a:xfrm>
          <a:prstGeom prst="rect">
            <a:avLst/>
          </a:prstGeom>
          <a:noFill/>
        </p:spPr>
        <p:txBody>
          <a:bodyPr wrap="none" rtlCol="0">
            <a:spAutoFit/>
          </a:bodyPr>
          <a:lstStyle/>
          <a:p>
            <a:r>
              <a:rPr lang="fr-FR" sz="2400" b="1" dirty="0">
                <a:latin typeface="Times New Roman" panose="02020603050405020304" pitchFamily="18" charset="0"/>
                <a:cs typeface="Times New Roman" panose="02020603050405020304" pitchFamily="18" charset="0"/>
              </a:rPr>
              <a:t>fiber_100g :</a:t>
            </a:r>
          </a:p>
        </p:txBody>
      </p:sp>
      <p:pic>
        <p:nvPicPr>
          <p:cNvPr id="3" name="Image 2">
            <a:extLst>
              <a:ext uri="{FF2B5EF4-FFF2-40B4-BE49-F238E27FC236}">
                <a16:creationId xmlns:a16="http://schemas.microsoft.com/office/drawing/2014/main" id="{2604F108-82B6-6737-F8D2-33537B2E1A5F}"/>
              </a:ext>
            </a:extLst>
          </p:cNvPr>
          <p:cNvPicPr>
            <a:picLocks noChangeAspect="1"/>
          </p:cNvPicPr>
          <p:nvPr/>
        </p:nvPicPr>
        <p:blipFill>
          <a:blip r:embed="rId3"/>
          <a:stretch>
            <a:fillRect/>
          </a:stretch>
        </p:blipFill>
        <p:spPr>
          <a:xfrm>
            <a:off x="0" y="1833812"/>
            <a:ext cx="4824663" cy="2445605"/>
          </a:xfrm>
          <a:prstGeom prst="rect">
            <a:avLst/>
          </a:prstGeom>
        </p:spPr>
      </p:pic>
      <p:pic>
        <p:nvPicPr>
          <p:cNvPr id="7" name="Image 6">
            <a:extLst>
              <a:ext uri="{FF2B5EF4-FFF2-40B4-BE49-F238E27FC236}">
                <a16:creationId xmlns:a16="http://schemas.microsoft.com/office/drawing/2014/main" id="{9D762C2E-137C-0C06-AA74-D30D10B1A852}"/>
              </a:ext>
            </a:extLst>
          </p:cNvPr>
          <p:cNvPicPr>
            <a:picLocks noChangeAspect="1"/>
          </p:cNvPicPr>
          <p:nvPr/>
        </p:nvPicPr>
        <p:blipFill>
          <a:blip r:embed="rId4"/>
          <a:stretch>
            <a:fillRect/>
          </a:stretch>
        </p:blipFill>
        <p:spPr>
          <a:xfrm>
            <a:off x="0" y="4584430"/>
            <a:ext cx="7772400" cy="2273559"/>
          </a:xfrm>
          <a:prstGeom prst="rect">
            <a:avLst/>
          </a:prstGeom>
        </p:spPr>
      </p:pic>
      <p:sp>
        <p:nvSpPr>
          <p:cNvPr id="9" name="ZoneTexte 8">
            <a:extLst>
              <a:ext uri="{FF2B5EF4-FFF2-40B4-BE49-F238E27FC236}">
                <a16:creationId xmlns:a16="http://schemas.microsoft.com/office/drawing/2014/main" id="{5C0D5576-B994-6B38-307E-7D66C77005C0}"/>
              </a:ext>
            </a:extLst>
          </p:cNvPr>
          <p:cNvSpPr txBox="1"/>
          <p:nvPr/>
        </p:nvSpPr>
        <p:spPr>
          <a:xfrm>
            <a:off x="6188746" y="2809900"/>
            <a:ext cx="5084844" cy="954107"/>
          </a:xfrm>
          <a:prstGeom prst="rect">
            <a:avLst/>
          </a:prstGeom>
          <a:noFill/>
        </p:spPr>
        <p:txBody>
          <a:bodyPr wrap="square">
            <a:spAutoFit/>
          </a:bodyPr>
          <a:lstStyle/>
          <a:p>
            <a:pPr algn="l" rtl="0"/>
            <a:r>
              <a:rPr lang="fr-FR" sz="2800" i="0" dirty="0">
                <a:solidFill>
                  <a:srgbClr val="000000"/>
                </a:solidFill>
                <a:effectLst/>
                <a:latin typeface="Times New Roman" panose="02020603050405020304" pitchFamily="18" charset="0"/>
                <a:cs typeface="Times New Roman" panose="02020603050405020304" pitchFamily="18" charset="0"/>
              </a:rPr>
              <a:t>Distribution</a:t>
            </a:r>
            <a:r>
              <a:rPr lang="fr-FR" sz="2800" b="0" i="0" dirty="0">
                <a:solidFill>
                  <a:srgbClr val="000000"/>
                </a:solidFill>
                <a:effectLst/>
                <a:latin typeface="Times New Roman" panose="02020603050405020304" pitchFamily="18" charset="0"/>
                <a:cs typeface="Times New Roman" panose="02020603050405020304" pitchFamily="18" charset="0"/>
              </a:rPr>
              <a:t> excentrée vers la gauche et concentrée entre 0 et 5g</a:t>
            </a:r>
            <a:r>
              <a:rPr lang="fr-FR" sz="1800" b="0" i="0" dirty="0">
                <a:solidFill>
                  <a:srgbClr val="000000"/>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291549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rt 3D ondulé">
            <a:extLst>
              <a:ext uri="{FF2B5EF4-FFF2-40B4-BE49-F238E27FC236}">
                <a16:creationId xmlns:a16="http://schemas.microsoft.com/office/drawing/2014/main" id="{AA3EF63C-42D0-30DF-2F5B-66565552C611}"/>
              </a:ext>
            </a:extLst>
          </p:cNvPr>
          <p:cNvPicPr>
            <a:picLocks noChangeAspect="1"/>
          </p:cNvPicPr>
          <p:nvPr/>
        </p:nvPicPr>
        <p:blipFill rotWithShape="1">
          <a:blip r:embed="rId2"/>
          <a:srcRect t="20450" b="6969"/>
          <a:stretch/>
        </p:blipFill>
        <p:spPr>
          <a:xfrm>
            <a:off x="21" y="11"/>
            <a:ext cx="12191979" cy="613600"/>
          </a:xfrm>
          <a:prstGeom prst="rect">
            <a:avLst/>
          </a:prstGeom>
        </p:spPr>
      </p:pic>
      <p:sp>
        <p:nvSpPr>
          <p:cNvPr id="17" name="ZoneTexte 16">
            <a:extLst>
              <a:ext uri="{FF2B5EF4-FFF2-40B4-BE49-F238E27FC236}">
                <a16:creationId xmlns:a16="http://schemas.microsoft.com/office/drawing/2014/main" id="{ABDD0F93-4694-D7C6-DEF1-0F1718E739D2}"/>
              </a:ext>
            </a:extLst>
          </p:cNvPr>
          <p:cNvSpPr txBox="1"/>
          <p:nvPr/>
        </p:nvSpPr>
        <p:spPr>
          <a:xfrm>
            <a:off x="0" y="504036"/>
            <a:ext cx="11572876" cy="646331"/>
          </a:xfrm>
          <a:prstGeom prst="rect">
            <a:avLst/>
          </a:prstGeom>
          <a:noFill/>
        </p:spPr>
        <p:txBody>
          <a:bodyPr wrap="square">
            <a:spAutoFit/>
          </a:bodyPr>
          <a:lstStyle/>
          <a:p>
            <a:r>
              <a:rPr lang="fr-FR" sz="3600" b="1" dirty="0">
                <a:latin typeface="Times New Roman" panose="02020603050405020304" pitchFamily="18" charset="0"/>
                <a:cs typeface="Times New Roman" panose="02020603050405020304" pitchFamily="18" charset="0"/>
              </a:rPr>
              <a:t>A</a:t>
            </a:r>
            <a:r>
              <a:rPr lang="fr-FR" sz="3600" b="1" i="0" dirty="0">
                <a:effectLst/>
                <a:latin typeface="Times New Roman" panose="02020603050405020304" pitchFamily="18" charset="0"/>
                <a:cs typeface="Times New Roman" panose="02020603050405020304" pitchFamily="18" charset="0"/>
              </a:rPr>
              <a:t>nalyse exploratoire: </a:t>
            </a:r>
            <a:r>
              <a:rPr lang="fr-FR" sz="3600" b="1" i="1" dirty="0">
                <a:effectLst/>
                <a:latin typeface="Times New Roman" panose="02020603050405020304" pitchFamily="18" charset="0"/>
                <a:cs typeface="Times New Roman" panose="02020603050405020304" pitchFamily="18" charset="0"/>
              </a:rPr>
              <a:t>analyse univariée</a:t>
            </a:r>
            <a:r>
              <a:rPr lang="fr-FR" sz="3600" i="1" dirty="0">
                <a:effectLst/>
                <a:latin typeface="Times New Roman" panose="02020603050405020304" pitchFamily="18" charset="0"/>
                <a:cs typeface="Times New Roman" panose="02020603050405020304" pitchFamily="18" charset="0"/>
              </a:rPr>
              <a:t> </a:t>
            </a:r>
            <a:r>
              <a:rPr lang="fr-FR" sz="2800" i="1" dirty="0">
                <a:effectLst/>
                <a:latin typeface="Times New Roman" panose="02020603050405020304" pitchFamily="18" charset="0"/>
                <a:cs typeface="Times New Roman" panose="02020603050405020304" pitchFamily="18" charset="0"/>
              </a:rPr>
              <a:t>(variables quantitatives)</a:t>
            </a:r>
            <a:endParaRPr lang="fr-FR" sz="2800" b="1" i="1" dirty="0">
              <a:effectLst/>
              <a:latin typeface="Times New Roman" panose="02020603050405020304" pitchFamily="18" charset="0"/>
              <a:cs typeface="Times New Roman" panose="02020603050405020304" pitchFamily="18" charset="0"/>
            </a:endParaRPr>
          </a:p>
        </p:txBody>
      </p:sp>
      <p:sp>
        <p:nvSpPr>
          <p:cNvPr id="5" name="Sous-titre 2">
            <a:extLst>
              <a:ext uri="{FF2B5EF4-FFF2-40B4-BE49-F238E27FC236}">
                <a16:creationId xmlns:a16="http://schemas.microsoft.com/office/drawing/2014/main" id="{F4169AB6-5FB4-B0D0-7E4B-30FF3E0466FE}"/>
              </a:ext>
            </a:extLst>
          </p:cNvPr>
          <p:cNvSpPr>
            <a:spLocks noGrp="1"/>
          </p:cNvSpPr>
          <p:nvPr>
            <p:ph type="subTitle" idx="1"/>
          </p:nvPr>
        </p:nvSpPr>
        <p:spPr>
          <a:xfrm>
            <a:off x="11109159" y="6497053"/>
            <a:ext cx="1082841" cy="360947"/>
          </a:xfrm>
        </p:spPr>
        <p:txBody>
          <a:bodyPr anchor="b">
            <a:normAutofit/>
          </a:bodyPr>
          <a:lstStyle/>
          <a:p>
            <a:r>
              <a:rPr lang="fr-FR" sz="1600" b="1" cap="small" dirty="0">
                <a:latin typeface="Times New Roman" panose="02020603050405020304" pitchFamily="18" charset="0"/>
                <a:cs typeface="Times New Roman" panose="02020603050405020304" pitchFamily="18" charset="0"/>
              </a:rPr>
              <a:t>Projet 3 </a:t>
            </a:r>
            <a:endParaRPr lang="fr-FR" sz="1600" dirty="0">
              <a:latin typeface="Times New Roman" panose="02020603050405020304" pitchFamily="18" charset="0"/>
              <a:cs typeface="Times New Roman" panose="02020603050405020304" pitchFamily="18" charset="0"/>
            </a:endParaRPr>
          </a:p>
        </p:txBody>
      </p:sp>
      <p:sp>
        <p:nvSpPr>
          <p:cNvPr id="11" name="ZoneTexte 10">
            <a:extLst>
              <a:ext uri="{FF2B5EF4-FFF2-40B4-BE49-F238E27FC236}">
                <a16:creationId xmlns:a16="http://schemas.microsoft.com/office/drawing/2014/main" id="{621719A9-993B-08EC-B543-2BF9083FCE84}"/>
              </a:ext>
            </a:extLst>
          </p:cNvPr>
          <p:cNvSpPr txBox="1"/>
          <p:nvPr/>
        </p:nvSpPr>
        <p:spPr>
          <a:xfrm>
            <a:off x="263023" y="1200505"/>
            <a:ext cx="2128340" cy="461665"/>
          </a:xfrm>
          <a:prstGeom prst="rect">
            <a:avLst/>
          </a:prstGeom>
          <a:noFill/>
        </p:spPr>
        <p:txBody>
          <a:bodyPr wrap="none" rtlCol="0">
            <a:spAutoFit/>
          </a:bodyPr>
          <a:lstStyle/>
          <a:p>
            <a:r>
              <a:rPr lang="fr-FR" sz="2400" b="1" dirty="0">
                <a:latin typeface="Times New Roman" panose="02020603050405020304" pitchFamily="18" charset="0"/>
                <a:cs typeface="Times New Roman" panose="02020603050405020304" pitchFamily="18" charset="0"/>
              </a:rPr>
              <a:t>proteins_100g:</a:t>
            </a:r>
          </a:p>
        </p:txBody>
      </p:sp>
      <p:pic>
        <p:nvPicPr>
          <p:cNvPr id="3" name="Image 2" descr="Une image contenant table&#10;&#10;Description générée automatiquement">
            <a:extLst>
              <a:ext uri="{FF2B5EF4-FFF2-40B4-BE49-F238E27FC236}">
                <a16:creationId xmlns:a16="http://schemas.microsoft.com/office/drawing/2014/main" id="{1EEACFA8-C9CB-0287-C44F-8AC7C09AB16E}"/>
              </a:ext>
            </a:extLst>
          </p:cNvPr>
          <p:cNvPicPr>
            <a:picLocks noChangeAspect="1"/>
          </p:cNvPicPr>
          <p:nvPr/>
        </p:nvPicPr>
        <p:blipFill>
          <a:blip r:embed="rId3"/>
          <a:stretch>
            <a:fillRect/>
          </a:stretch>
        </p:blipFill>
        <p:spPr>
          <a:xfrm>
            <a:off x="0" y="4400143"/>
            <a:ext cx="7772400" cy="2457846"/>
          </a:xfrm>
          <a:prstGeom prst="rect">
            <a:avLst/>
          </a:prstGeom>
        </p:spPr>
      </p:pic>
      <p:pic>
        <p:nvPicPr>
          <p:cNvPr id="7" name="Image 6">
            <a:extLst>
              <a:ext uri="{FF2B5EF4-FFF2-40B4-BE49-F238E27FC236}">
                <a16:creationId xmlns:a16="http://schemas.microsoft.com/office/drawing/2014/main" id="{220EFC1C-F75A-9BE1-B5FB-8303C0791307}"/>
              </a:ext>
            </a:extLst>
          </p:cNvPr>
          <p:cNvPicPr>
            <a:picLocks noChangeAspect="1"/>
          </p:cNvPicPr>
          <p:nvPr/>
        </p:nvPicPr>
        <p:blipFill>
          <a:blip r:embed="rId4"/>
          <a:stretch>
            <a:fillRect/>
          </a:stretch>
        </p:blipFill>
        <p:spPr>
          <a:xfrm>
            <a:off x="431130" y="1712308"/>
            <a:ext cx="5103395" cy="2660280"/>
          </a:xfrm>
          <a:prstGeom prst="rect">
            <a:avLst/>
          </a:prstGeom>
        </p:spPr>
      </p:pic>
      <p:sp>
        <p:nvSpPr>
          <p:cNvPr id="9" name="ZoneTexte 8">
            <a:extLst>
              <a:ext uri="{FF2B5EF4-FFF2-40B4-BE49-F238E27FC236}">
                <a16:creationId xmlns:a16="http://schemas.microsoft.com/office/drawing/2014/main" id="{0BAE522A-7936-9F06-540C-0D7A1337F79A}"/>
              </a:ext>
            </a:extLst>
          </p:cNvPr>
          <p:cNvSpPr txBox="1"/>
          <p:nvPr/>
        </p:nvSpPr>
        <p:spPr>
          <a:xfrm>
            <a:off x="6379745" y="2245576"/>
            <a:ext cx="5687928" cy="1815882"/>
          </a:xfrm>
          <a:prstGeom prst="rect">
            <a:avLst/>
          </a:prstGeom>
          <a:noFill/>
        </p:spPr>
        <p:txBody>
          <a:bodyPr wrap="square">
            <a:spAutoFit/>
          </a:bodyPr>
          <a:lstStyle/>
          <a:p>
            <a:pPr algn="l" rtl="0"/>
            <a:r>
              <a:rPr lang="fr-FR" sz="2800" i="0" dirty="0">
                <a:solidFill>
                  <a:srgbClr val="000000"/>
                </a:solidFill>
                <a:effectLst/>
                <a:latin typeface="Times New Roman" panose="02020603050405020304" pitchFamily="18" charset="0"/>
                <a:cs typeface="Times New Roman" panose="02020603050405020304" pitchFamily="18" charset="0"/>
              </a:rPr>
              <a:t>Encore</a:t>
            </a:r>
            <a:r>
              <a:rPr lang="fr-FR" sz="2800" b="0" i="0" dirty="0">
                <a:solidFill>
                  <a:srgbClr val="000000"/>
                </a:solidFill>
                <a:effectLst/>
                <a:latin typeface="Times New Roman" panose="02020603050405020304" pitchFamily="18" charset="0"/>
                <a:cs typeface="Times New Roman" panose="02020603050405020304" pitchFamily="18" charset="0"/>
              </a:rPr>
              <a:t> une fois, une distribution très excentrée vers la gauche et la plupart des produits contiennent moins de 30% de protéines.</a:t>
            </a:r>
          </a:p>
        </p:txBody>
      </p:sp>
    </p:spTree>
    <p:extLst>
      <p:ext uri="{BB962C8B-B14F-4D97-AF65-F5344CB8AC3E}">
        <p14:creationId xmlns:p14="http://schemas.microsoft.com/office/powerpoint/2010/main" val="2179373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rt 3D ondulé">
            <a:extLst>
              <a:ext uri="{FF2B5EF4-FFF2-40B4-BE49-F238E27FC236}">
                <a16:creationId xmlns:a16="http://schemas.microsoft.com/office/drawing/2014/main" id="{AA3EF63C-42D0-30DF-2F5B-66565552C611}"/>
              </a:ext>
            </a:extLst>
          </p:cNvPr>
          <p:cNvPicPr>
            <a:picLocks noChangeAspect="1"/>
          </p:cNvPicPr>
          <p:nvPr/>
        </p:nvPicPr>
        <p:blipFill rotWithShape="1">
          <a:blip r:embed="rId2"/>
          <a:srcRect t="20450" b="6969"/>
          <a:stretch/>
        </p:blipFill>
        <p:spPr>
          <a:xfrm>
            <a:off x="21" y="11"/>
            <a:ext cx="12191979" cy="613600"/>
          </a:xfrm>
          <a:prstGeom prst="rect">
            <a:avLst/>
          </a:prstGeom>
        </p:spPr>
      </p:pic>
      <p:sp>
        <p:nvSpPr>
          <p:cNvPr id="17" name="ZoneTexte 16">
            <a:extLst>
              <a:ext uri="{FF2B5EF4-FFF2-40B4-BE49-F238E27FC236}">
                <a16:creationId xmlns:a16="http://schemas.microsoft.com/office/drawing/2014/main" id="{ABDD0F93-4694-D7C6-DEF1-0F1718E739D2}"/>
              </a:ext>
            </a:extLst>
          </p:cNvPr>
          <p:cNvSpPr txBox="1"/>
          <p:nvPr/>
        </p:nvSpPr>
        <p:spPr>
          <a:xfrm>
            <a:off x="0" y="613611"/>
            <a:ext cx="2986088" cy="523220"/>
          </a:xfrm>
          <a:prstGeom prst="rect">
            <a:avLst/>
          </a:prstGeom>
          <a:noFill/>
        </p:spPr>
        <p:txBody>
          <a:bodyPr wrap="square">
            <a:spAutoFit/>
          </a:bodyPr>
          <a:lstStyle/>
          <a:p>
            <a:r>
              <a:rPr lang="fr-FR" sz="2800" b="1" dirty="0">
                <a:latin typeface="Times New Roman" panose="02020603050405020304" pitchFamily="18" charset="0"/>
                <a:ea typeface="Malgun Gothic" panose="020B0503020000020004" pitchFamily="34" charset="-127"/>
                <a:cs typeface="Times New Roman" panose="02020603050405020304" pitchFamily="18" charset="0"/>
              </a:rPr>
              <a:t>Idée d’application</a:t>
            </a:r>
          </a:p>
        </p:txBody>
      </p:sp>
      <p:sp>
        <p:nvSpPr>
          <p:cNvPr id="6" name="ZoneTexte 5">
            <a:extLst>
              <a:ext uri="{FF2B5EF4-FFF2-40B4-BE49-F238E27FC236}">
                <a16:creationId xmlns:a16="http://schemas.microsoft.com/office/drawing/2014/main" id="{083231A0-04A9-64EA-490F-73AFD929A0EB}"/>
              </a:ext>
            </a:extLst>
          </p:cNvPr>
          <p:cNvSpPr txBox="1"/>
          <p:nvPr/>
        </p:nvSpPr>
        <p:spPr>
          <a:xfrm>
            <a:off x="1407695" y="2498376"/>
            <a:ext cx="7976937" cy="1384995"/>
          </a:xfrm>
          <a:prstGeom prst="rect">
            <a:avLst/>
          </a:prstGeom>
          <a:noFill/>
        </p:spPr>
        <p:txBody>
          <a:bodyPr wrap="square">
            <a:spAutoFit/>
          </a:bodyPr>
          <a:lstStyle/>
          <a:p>
            <a:pPr algn="ctr"/>
            <a:r>
              <a:rPr lang="fr-FR" sz="2800" b="1" i="0" dirty="0">
                <a:effectLst/>
                <a:latin typeface="Times New Roman" panose="02020603050405020304" pitchFamily="18" charset="0"/>
                <a:cs typeface="Times New Roman" panose="02020603050405020304" pitchFamily="18" charset="0"/>
              </a:rPr>
              <a:t>Application de conseils nutritionnels</a:t>
            </a:r>
          </a:p>
          <a:p>
            <a:pPr algn="ctr"/>
            <a:r>
              <a:rPr lang="fr-FR" sz="2800" b="0" i="0" dirty="0">
                <a:effectLst/>
                <a:latin typeface="Times New Roman" panose="02020603050405020304" pitchFamily="18" charset="0"/>
                <a:cs typeface="Times New Roman" panose="02020603050405020304" pitchFamily="18" charset="0"/>
              </a:rPr>
              <a:t>Proposition de menus sur une journée avec un équilibrage sur la journée</a:t>
            </a:r>
            <a:endParaRPr lang="fr-FR" sz="2800" dirty="0">
              <a:latin typeface="Times New Roman" panose="02020603050405020304" pitchFamily="18" charset="0"/>
              <a:cs typeface="Times New Roman" panose="02020603050405020304" pitchFamily="18" charset="0"/>
            </a:endParaRPr>
          </a:p>
        </p:txBody>
      </p:sp>
      <p:sp>
        <p:nvSpPr>
          <p:cNvPr id="7" name="Sous-titre 2">
            <a:extLst>
              <a:ext uri="{FF2B5EF4-FFF2-40B4-BE49-F238E27FC236}">
                <a16:creationId xmlns:a16="http://schemas.microsoft.com/office/drawing/2014/main" id="{77DE7AC0-783C-4BF3-72EB-DEA7462234FF}"/>
              </a:ext>
            </a:extLst>
          </p:cNvPr>
          <p:cNvSpPr>
            <a:spLocks noGrp="1"/>
          </p:cNvSpPr>
          <p:nvPr>
            <p:ph type="subTitle" idx="1"/>
          </p:nvPr>
        </p:nvSpPr>
        <p:spPr>
          <a:xfrm>
            <a:off x="1" y="6497052"/>
            <a:ext cx="1082841" cy="360947"/>
          </a:xfrm>
        </p:spPr>
        <p:txBody>
          <a:bodyPr anchor="b">
            <a:normAutofit/>
          </a:bodyPr>
          <a:lstStyle/>
          <a:p>
            <a:r>
              <a:rPr lang="fr-FR" sz="1600" b="1" cap="small" dirty="0">
                <a:latin typeface="Times New Roman" panose="02020603050405020304" pitchFamily="18" charset="0"/>
                <a:cs typeface="Times New Roman" panose="02020603050405020304" pitchFamily="18" charset="0"/>
              </a:rPr>
              <a:t>Projet 3 </a:t>
            </a:r>
            <a:endParaRPr lang="fr-FR"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24004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rt 3D ondulé">
            <a:extLst>
              <a:ext uri="{FF2B5EF4-FFF2-40B4-BE49-F238E27FC236}">
                <a16:creationId xmlns:a16="http://schemas.microsoft.com/office/drawing/2014/main" id="{AA3EF63C-42D0-30DF-2F5B-66565552C611}"/>
              </a:ext>
            </a:extLst>
          </p:cNvPr>
          <p:cNvPicPr>
            <a:picLocks noChangeAspect="1"/>
          </p:cNvPicPr>
          <p:nvPr/>
        </p:nvPicPr>
        <p:blipFill rotWithShape="1">
          <a:blip r:embed="rId2"/>
          <a:srcRect t="20450" b="6969"/>
          <a:stretch/>
        </p:blipFill>
        <p:spPr>
          <a:xfrm>
            <a:off x="21" y="11"/>
            <a:ext cx="12191979" cy="613600"/>
          </a:xfrm>
          <a:prstGeom prst="rect">
            <a:avLst/>
          </a:prstGeom>
        </p:spPr>
      </p:pic>
      <p:sp>
        <p:nvSpPr>
          <p:cNvPr id="17" name="ZoneTexte 16">
            <a:extLst>
              <a:ext uri="{FF2B5EF4-FFF2-40B4-BE49-F238E27FC236}">
                <a16:creationId xmlns:a16="http://schemas.microsoft.com/office/drawing/2014/main" id="{ABDD0F93-4694-D7C6-DEF1-0F1718E739D2}"/>
              </a:ext>
            </a:extLst>
          </p:cNvPr>
          <p:cNvSpPr txBox="1"/>
          <p:nvPr/>
        </p:nvSpPr>
        <p:spPr>
          <a:xfrm>
            <a:off x="0" y="504036"/>
            <a:ext cx="11572876" cy="646331"/>
          </a:xfrm>
          <a:prstGeom prst="rect">
            <a:avLst/>
          </a:prstGeom>
          <a:noFill/>
        </p:spPr>
        <p:txBody>
          <a:bodyPr wrap="square">
            <a:spAutoFit/>
          </a:bodyPr>
          <a:lstStyle/>
          <a:p>
            <a:r>
              <a:rPr lang="fr-FR" sz="3600" b="1" dirty="0">
                <a:latin typeface="Times New Roman" panose="02020603050405020304" pitchFamily="18" charset="0"/>
                <a:cs typeface="Times New Roman" panose="02020603050405020304" pitchFamily="18" charset="0"/>
              </a:rPr>
              <a:t>A</a:t>
            </a:r>
            <a:r>
              <a:rPr lang="fr-FR" sz="3600" b="1" i="0" dirty="0">
                <a:effectLst/>
                <a:latin typeface="Times New Roman" panose="02020603050405020304" pitchFamily="18" charset="0"/>
                <a:cs typeface="Times New Roman" panose="02020603050405020304" pitchFamily="18" charset="0"/>
              </a:rPr>
              <a:t>nalyse exploratoire: </a:t>
            </a:r>
            <a:r>
              <a:rPr lang="fr-FR" sz="3600" b="1" i="1" dirty="0">
                <a:effectLst/>
                <a:latin typeface="Times New Roman" panose="02020603050405020304" pitchFamily="18" charset="0"/>
                <a:cs typeface="Times New Roman" panose="02020603050405020304" pitchFamily="18" charset="0"/>
              </a:rPr>
              <a:t>analyse univariée</a:t>
            </a:r>
            <a:r>
              <a:rPr lang="fr-FR" sz="3600" i="1" dirty="0">
                <a:effectLst/>
                <a:latin typeface="Times New Roman" panose="02020603050405020304" pitchFamily="18" charset="0"/>
                <a:cs typeface="Times New Roman" panose="02020603050405020304" pitchFamily="18" charset="0"/>
              </a:rPr>
              <a:t> </a:t>
            </a:r>
            <a:r>
              <a:rPr lang="fr-FR" sz="2800" i="1" dirty="0">
                <a:effectLst/>
                <a:latin typeface="Times New Roman" panose="02020603050405020304" pitchFamily="18" charset="0"/>
                <a:cs typeface="Times New Roman" panose="02020603050405020304" pitchFamily="18" charset="0"/>
              </a:rPr>
              <a:t>(variables quantitatives)</a:t>
            </a:r>
            <a:endParaRPr lang="fr-FR" sz="2800" b="1" i="1" dirty="0">
              <a:effectLst/>
              <a:latin typeface="Times New Roman" panose="02020603050405020304" pitchFamily="18" charset="0"/>
              <a:cs typeface="Times New Roman" panose="02020603050405020304" pitchFamily="18" charset="0"/>
            </a:endParaRPr>
          </a:p>
        </p:txBody>
      </p:sp>
      <p:sp>
        <p:nvSpPr>
          <p:cNvPr id="5" name="Sous-titre 2">
            <a:extLst>
              <a:ext uri="{FF2B5EF4-FFF2-40B4-BE49-F238E27FC236}">
                <a16:creationId xmlns:a16="http://schemas.microsoft.com/office/drawing/2014/main" id="{F4169AB6-5FB4-B0D0-7E4B-30FF3E0466FE}"/>
              </a:ext>
            </a:extLst>
          </p:cNvPr>
          <p:cNvSpPr>
            <a:spLocks noGrp="1"/>
          </p:cNvSpPr>
          <p:nvPr>
            <p:ph type="subTitle" idx="1"/>
          </p:nvPr>
        </p:nvSpPr>
        <p:spPr>
          <a:xfrm>
            <a:off x="11109159" y="6497053"/>
            <a:ext cx="1082841" cy="360947"/>
          </a:xfrm>
        </p:spPr>
        <p:txBody>
          <a:bodyPr anchor="b">
            <a:normAutofit/>
          </a:bodyPr>
          <a:lstStyle/>
          <a:p>
            <a:r>
              <a:rPr lang="fr-FR" sz="1600" b="1" cap="small" dirty="0">
                <a:latin typeface="Times New Roman" panose="02020603050405020304" pitchFamily="18" charset="0"/>
                <a:cs typeface="Times New Roman" panose="02020603050405020304" pitchFamily="18" charset="0"/>
              </a:rPr>
              <a:t>Projet 3 </a:t>
            </a:r>
            <a:endParaRPr lang="fr-FR" sz="1600" dirty="0">
              <a:latin typeface="Times New Roman" panose="02020603050405020304" pitchFamily="18" charset="0"/>
              <a:cs typeface="Times New Roman" panose="02020603050405020304" pitchFamily="18" charset="0"/>
            </a:endParaRPr>
          </a:p>
        </p:txBody>
      </p:sp>
      <p:sp>
        <p:nvSpPr>
          <p:cNvPr id="11" name="ZoneTexte 10">
            <a:extLst>
              <a:ext uri="{FF2B5EF4-FFF2-40B4-BE49-F238E27FC236}">
                <a16:creationId xmlns:a16="http://schemas.microsoft.com/office/drawing/2014/main" id="{621719A9-993B-08EC-B543-2BF9083FCE84}"/>
              </a:ext>
            </a:extLst>
          </p:cNvPr>
          <p:cNvSpPr txBox="1"/>
          <p:nvPr/>
        </p:nvSpPr>
        <p:spPr>
          <a:xfrm>
            <a:off x="263023" y="1200505"/>
            <a:ext cx="287258" cy="461665"/>
          </a:xfrm>
          <a:prstGeom prst="rect">
            <a:avLst/>
          </a:prstGeom>
          <a:noFill/>
        </p:spPr>
        <p:txBody>
          <a:bodyPr wrap="none" rtlCol="0">
            <a:spAutoFit/>
          </a:bodyPr>
          <a:lstStyle/>
          <a:p>
            <a:r>
              <a:rPr lang="fr-FR" sz="2400" b="1" dirty="0">
                <a:latin typeface="Times New Roman" panose="02020603050405020304" pitchFamily="18" charset="0"/>
                <a:cs typeface="Times New Roman" panose="02020603050405020304" pitchFamily="18" charset="0"/>
              </a:rPr>
              <a:t>:</a:t>
            </a:r>
          </a:p>
        </p:txBody>
      </p:sp>
      <p:pic>
        <p:nvPicPr>
          <p:cNvPr id="6" name="Image 5">
            <a:extLst>
              <a:ext uri="{FF2B5EF4-FFF2-40B4-BE49-F238E27FC236}">
                <a16:creationId xmlns:a16="http://schemas.microsoft.com/office/drawing/2014/main" id="{58C54CFD-E9F3-116F-424B-F9E989AC3C3C}"/>
              </a:ext>
            </a:extLst>
          </p:cNvPr>
          <p:cNvPicPr>
            <a:picLocks noChangeAspect="1"/>
          </p:cNvPicPr>
          <p:nvPr/>
        </p:nvPicPr>
        <p:blipFill>
          <a:blip r:embed="rId3"/>
          <a:stretch>
            <a:fillRect/>
          </a:stretch>
        </p:blipFill>
        <p:spPr>
          <a:xfrm>
            <a:off x="0" y="4514179"/>
            <a:ext cx="7772400" cy="2286631"/>
          </a:xfrm>
          <a:prstGeom prst="rect">
            <a:avLst/>
          </a:prstGeom>
        </p:spPr>
      </p:pic>
      <p:pic>
        <p:nvPicPr>
          <p:cNvPr id="8" name="Image 7">
            <a:extLst>
              <a:ext uri="{FF2B5EF4-FFF2-40B4-BE49-F238E27FC236}">
                <a16:creationId xmlns:a16="http://schemas.microsoft.com/office/drawing/2014/main" id="{55A7F2D0-8579-3D1B-0D24-C981081B37CC}"/>
              </a:ext>
            </a:extLst>
          </p:cNvPr>
          <p:cNvPicPr>
            <a:picLocks noChangeAspect="1"/>
          </p:cNvPicPr>
          <p:nvPr/>
        </p:nvPicPr>
        <p:blipFill>
          <a:blip r:embed="rId4"/>
          <a:stretch>
            <a:fillRect/>
          </a:stretch>
        </p:blipFill>
        <p:spPr>
          <a:xfrm>
            <a:off x="142374" y="1837830"/>
            <a:ext cx="4589032" cy="2286631"/>
          </a:xfrm>
          <a:prstGeom prst="rect">
            <a:avLst/>
          </a:prstGeom>
        </p:spPr>
      </p:pic>
      <p:sp>
        <p:nvSpPr>
          <p:cNvPr id="10" name="ZoneTexte 9">
            <a:extLst>
              <a:ext uri="{FF2B5EF4-FFF2-40B4-BE49-F238E27FC236}">
                <a16:creationId xmlns:a16="http://schemas.microsoft.com/office/drawing/2014/main" id="{A2D3C405-7221-CF9B-9B83-6C3657C4830D}"/>
              </a:ext>
            </a:extLst>
          </p:cNvPr>
          <p:cNvSpPr txBox="1"/>
          <p:nvPr/>
        </p:nvSpPr>
        <p:spPr>
          <a:xfrm>
            <a:off x="5917532" y="2136427"/>
            <a:ext cx="5675897" cy="3108543"/>
          </a:xfrm>
          <a:prstGeom prst="rect">
            <a:avLst/>
          </a:prstGeom>
          <a:noFill/>
        </p:spPr>
        <p:txBody>
          <a:bodyPr wrap="square">
            <a:spAutoFit/>
          </a:bodyPr>
          <a:lstStyle/>
          <a:p>
            <a:pPr algn="l" rtl="0"/>
            <a:r>
              <a:rPr lang="fr-FR" sz="2800" i="0" dirty="0">
                <a:solidFill>
                  <a:srgbClr val="000000"/>
                </a:solidFill>
                <a:effectLst/>
                <a:latin typeface="Times New Roman" panose="02020603050405020304" pitchFamily="18" charset="0"/>
                <a:cs typeface="Times New Roman" panose="02020603050405020304" pitchFamily="18" charset="0"/>
              </a:rPr>
              <a:t>La</a:t>
            </a:r>
            <a:r>
              <a:rPr lang="fr-FR" sz="2800" b="0" i="0" dirty="0">
                <a:solidFill>
                  <a:srgbClr val="000000"/>
                </a:solidFill>
                <a:effectLst/>
                <a:latin typeface="Times New Roman" panose="02020603050405020304" pitchFamily="18" charset="0"/>
                <a:cs typeface="Times New Roman" panose="02020603050405020304" pitchFamily="18" charset="0"/>
              </a:rPr>
              <a:t> plupart des aliments ont une teneur en sel inférieure à 2g. La distribution est aussi excentrée vers la gauche.</a:t>
            </a:r>
          </a:p>
          <a:p>
            <a:pPr algn="l" rtl="0"/>
            <a:endParaRPr lang="fr-FR" sz="2800" b="0" i="0" dirty="0">
              <a:solidFill>
                <a:srgbClr val="000000"/>
              </a:solidFill>
              <a:effectLst/>
              <a:latin typeface="Times New Roman" panose="02020603050405020304" pitchFamily="18" charset="0"/>
              <a:cs typeface="Times New Roman" panose="02020603050405020304" pitchFamily="18" charset="0"/>
            </a:endParaRPr>
          </a:p>
          <a:p>
            <a:r>
              <a:rPr lang="fr-FR" sz="2800" b="1" i="1" dirty="0">
                <a:solidFill>
                  <a:srgbClr val="000000"/>
                </a:solidFill>
                <a:effectLst/>
                <a:latin typeface="Times New Roman" panose="02020603050405020304" pitchFamily="18" charset="0"/>
                <a:cs typeface="Times New Roman" panose="02020603050405020304" pitchFamily="18" charset="0"/>
              </a:rPr>
              <a:t>-</a:t>
            </a:r>
            <a:r>
              <a:rPr lang="fr-FR" sz="2800" i="1" dirty="0">
                <a:solidFill>
                  <a:srgbClr val="000000"/>
                </a:solidFill>
                <a:effectLst/>
                <a:latin typeface="Times New Roman" panose="02020603050405020304" pitchFamily="18" charset="0"/>
                <a:cs typeface="Times New Roman" panose="02020603050405020304" pitchFamily="18" charset="0"/>
              </a:rPr>
              <a:t>Les produits les plus salés sont.. les sels</a:t>
            </a:r>
          </a:p>
          <a:p>
            <a:pPr algn="l" rtl="0"/>
            <a:endParaRPr lang="fr-FR" sz="28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89678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rt 3D ondulé">
            <a:extLst>
              <a:ext uri="{FF2B5EF4-FFF2-40B4-BE49-F238E27FC236}">
                <a16:creationId xmlns:a16="http://schemas.microsoft.com/office/drawing/2014/main" id="{AA3EF63C-42D0-30DF-2F5B-66565552C611}"/>
              </a:ext>
            </a:extLst>
          </p:cNvPr>
          <p:cNvPicPr>
            <a:picLocks noChangeAspect="1"/>
          </p:cNvPicPr>
          <p:nvPr/>
        </p:nvPicPr>
        <p:blipFill rotWithShape="1">
          <a:blip r:embed="rId2"/>
          <a:srcRect t="20450" b="6969"/>
          <a:stretch/>
        </p:blipFill>
        <p:spPr>
          <a:xfrm>
            <a:off x="21" y="11"/>
            <a:ext cx="12191979" cy="613600"/>
          </a:xfrm>
          <a:prstGeom prst="rect">
            <a:avLst/>
          </a:prstGeom>
        </p:spPr>
      </p:pic>
      <p:sp>
        <p:nvSpPr>
          <p:cNvPr id="17" name="ZoneTexte 16">
            <a:extLst>
              <a:ext uri="{FF2B5EF4-FFF2-40B4-BE49-F238E27FC236}">
                <a16:creationId xmlns:a16="http://schemas.microsoft.com/office/drawing/2014/main" id="{ABDD0F93-4694-D7C6-DEF1-0F1718E739D2}"/>
              </a:ext>
            </a:extLst>
          </p:cNvPr>
          <p:cNvSpPr txBox="1"/>
          <p:nvPr/>
        </p:nvSpPr>
        <p:spPr>
          <a:xfrm>
            <a:off x="0" y="504036"/>
            <a:ext cx="11572876" cy="646331"/>
          </a:xfrm>
          <a:prstGeom prst="rect">
            <a:avLst/>
          </a:prstGeom>
          <a:noFill/>
        </p:spPr>
        <p:txBody>
          <a:bodyPr wrap="square">
            <a:spAutoFit/>
          </a:bodyPr>
          <a:lstStyle/>
          <a:p>
            <a:r>
              <a:rPr lang="fr-FR" sz="3600" b="1" dirty="0">
                <a:latin typeface="Times New Roman" panose="02020603050405020304" pitchFamily="18" charset="0"/>
                <a:cs typeface="Times New Roman" panose="02020603050405020304" pitchFamily="18" charset="0"/>
              </a:rPr>
              <a:t>A</a:t>
            </a:r>
            <a:r>
              <a:rPr lang="fr-FR" sz="3600" b="1" i="0" dirty="0">
                <a:effectLst/>
                <a:latin typeface="Times New Roman" panose="02020603050405020304" pitchFamily="18" charset="0"/>
                <a:cs typeface="Times New Roman" panose="02020603050405020304" pitchFamily="18" charset="0"/>
              </a:rPr>
              <a:t>nalyse exploratoire: </a:t>
            </a:r>
            <a:r>
              <a:rPr lang="fr-FR" sz="3600" b="1" i="1" dirty="0">
                <a:effectLst/>
                <a:latin typeface="Times New Roman" panose="02020603050405020304" pitchFamily="18" charset="0"/>
                <a:cs typeface="Times New Roman" panose="02020603050405020304" pitchFamily="18" charset="0"/>
              </a:rPr>
              <a:t>analyse univariée</a:t>
            </a:r>
            <a:r>
              <a:rPr lang="fr-FR" sz="3600" i="1" dirty="0">
                <a:effectLst/>
                <a:latin typeface="Times New Roman" panose="02020603050405020304" pitchFamily="18" charset="0"/>
                <a:cs typeface="Times New Roman" panose="02020603050405020304" pitchFamily="18" charset="0"/>
              </a:rPr>
              <a:t> </a:t>
            </a:r>
            <a:r>
              <a:rPr lang="fr-FR" sz="2800" i="1" dirty="0">
                <a:effectLst/>
                <a:latin typeface="Times New Roman" panose="02020603050405020304" pitchFamily="18" charset="0"/>
                <a:cs typeface="Times New Roman" panose="02020603050405020304" pitchFamily="18" charset="0"/>
              </a:rPr>
              <a:t>(variables quantitatives)</a:t>
            </a:r>
            <a:endParaRPr lang="fr-FR" sz="2800" b="1" i="1" dirty="0">
              <a:effectLst/>
              <a:latin typeface="Times New Roman" panose="02020603050405020304" pitchFamily="18" charset="0"/>
              <a:cs typeface="Times New Roman" panose="02020603050405020304" pitchFamily="18" charset="0"/>
            </a:endParaRPr>
          </a:p>
        </p:txBody>
      </p:sp>
      <p:sp>
        <p:nvSpPr>
          <p:cNvPr id="5" name="Sous-titre 2">
            <a:extLst>
              <a:ext uri="{FF2B5EF4-FFF2-40B4-BE49-F238E27FC236}">
                <a16:creationId xmlns:a16="http://schemas.microsoft.com/office/drawing/2014/main" id="{F4169AB6-5FB4-B0D0-7E4B-30FF3E0466FE}"/>
              </a:ext>
            </a:extLst>
          </p:cNvPr>
          <p:cNvSpPr>
            <a:spLocks noGrp="1"/>
          </p:cNvSpPr>
          <p:nvPr>
            <p:ph type="subTitle" idx="1"/>
          </p:nvPr>
        </p:nvSpPr>
        <p:spPr>
          <a:xfrm>
            <a:off x="11109159" y="6497053"/>
            <a:ext cx="1082841" cy="360947"/>
          </a:xfrm>
        </p:spPr>
        <p:txBody>
          <a:bodyPr anchor="b">
            <a:normAutofit/>
          </a:bodyPr>
          <a:lstStyle/>
          <a:p>
            <a:r>
              <a:rPr lang="fr-FR" sz="1600" b="1" cap="small" dirty="0">
                <a:latin typeface="Times New Roman" panose="02020603050405020304" pitchFamily="18" charset="0"/>
                <a:cs typeface="Times New Roman" panose="02020603050405020304" pitchFamily="18" charset="0"/>
              </a:rPr>
              <a:t>Projet 3 </a:t>
            </a:r>
            <a:endParaRPr lang="fr-FR" sz="1600" dirty="0">
              <a:latin typeface="Times New Roman" panose="02020603050405020304" pitchFamily="18" charset="0"/>
              <a:cs typeface="Times New Roman" panose="02020603050405020304" pitchFamily="18" charset="0"/>
            </a:endParaRPr>
          </a:p>
        </p:txBody>
      </p:sp>
      <p:sp>
        <p:nvSpPr>
          <p:cNvPr id="11" name="ZoneTexte 10">
            <a:extLst>
              <a:ext uri="{FF2B5EF4-FFF2-40B4-BE49-F238E27FC236}">
                <a16:creationId xmlns:a16="http://schemas.microsoft.com/office/drawing/2014/main" id="{621719A9-993B-08EC-B543-2BF9083FCE84}"/>
              </a:ext>
            </a:extLst>
          </p:cNvPr>
          <p:cNvSpPr txBox="1"/>
          <p:nvPr/>
        </p:nvSpPr>
        <p:spPr>
          <a:xfrm>
            <a:off x="263023" y="1200505"/>
            <a:ext cx="2722220" cy="461665"/>
          </a:xfrm>
          <a:prstGeom prst="rect">
            <a:avLst/>
          </a:prstGeom>
          <a:noFill/>
        </p:spPr>
        <p:txBody>
          <a:bodyPr wrap="none" rtlCol="0">
            <a:spAutoFit/>
          </a:bodyPr>
          <a:lstStyle/>
          <a:p>
            <a:r>
              <a:rPr lang="fr-FR" sz="2400" b="1" dirty="0">
                <a:latin typeface="Times New Roman" panose="02020603050405020304" pitchFamily="18" charset="0"/>
                <a:cs typeface="Times New Roman" panose="02020603050405020304" pitchFamily="18" charset="0"/>
              </a:rPr>
              <a:t>energy_kcal_100g :</a:t>
            </a:r>
          </a:p>
        </p:txBody>
      </p:sp>
      <p:pic>
        <p:nvPicPr>
          <p:cNvPr id="7" name="Image 6">
            <a:extLst>
              <a:ext uri="{FF2B5EF4-FFF2-40B4-BE49-F238E27FC236}">
                <a16:creationId xmlns:a16="http://schemas.microsoft.com/office/drawing/2014/main" id="{F69C9671-F356-CFC0-9B5C-975F8D5CE7BE}"/>
              </a:ext>
            </a:extLst>
          </p:cNvPr>
          <p:cNvPicPr>
            <a:picLocks noChangeAspect="1"/>
          </p:cNvPicPr>
          <p:nvPr/>
        </p:nvPicPr>
        <p:blipFill>
          <a:blip r:embed="rId3"/>
          <a:stretch>
            <a:fillRect/>
          </a:stretch>
        </p:blipFill>
        <p:spPr>
          <a:xfrm>
            <a:off x="0" y="4832996"/>
            <a:ext cx="7772400" cy="2024993"/>
          </a:xfrm>
          <a:prstGeom prst="rect">
            <a:avLst/>
          </a:prstGeom>
        </p:spPr>
      </p:pic>
      <p:pic>
        <p:nvPicPr>
          <p:cNvPr id="9" name="Image 8">
            <a:extLst>
              <a:ext uri="{FF2B5EF4-FFF2-40B4-BE49-F238E27FC236}">
                <a16:creationId xmlns:a16="http://schemas.microsoft.com/office/drawing/2014/main" id="{476B4BAE-2F04-F42D-EE5C-2BC4B9D59878}"/>
              </a:ext>
            </a:extLst>
          </p:cNvPr>
          <p:cNvPicPr>
            <a:picLocks noChangeAspect="1"/>
          </p:cNvPicPr>
          <p:nvPr/>
        </p:nvPicPr>
        <p:blipFill>
          <a:blip r:embed="rId4"/>
          <a:stretch>
            <a:fillRect/>
          </a:stretch>
        </p:blipFill>
        <p:spPr>
          <a:xfrm>
            <a:off x="263023" y="1981522"/>
            <a:ext cx="4532988" cy="2314717"/>
          </a:xfrm>
          <a:prstGeom prst="rect">
            <a:avLst/>
          </a:prstGeom>
        </p:spPr>
      </p:pic>
      <p:sp>
        <p:nvSpPr>
          <p:cNvPr id="12" name="ZoneTexte 11">
            <a:extLst>
              <a:ext uri="{FF2B5EF4-FFF2-40B4-BE49-F238E27FC236}">
                <a16:creationId xmlns:a16="http://schemas.microsoft.com/office/drawing/2014/main" id="{BCF51036-64AE-5E88-0A23-A0340CB9B9D0}"/>
              </a:ext>
            </a:extLst>
          </p:cNvPr>
          <p:cNvSpPr txBox="1"/>
          <p:nvPr/>
        </p:nvSpPr>
        <p:spPr>
          <a:xfrm>
            <a:off x="5472113" y="1150367"/>
            <a:ext cx="6719887" cy="3539430"/>
          </a:xfrm>
          <a:prstGeom prst="rect">
            <a:avLst/>
          </a:prstGeom>
          <a:noFill/>
        </p:spPr>
        <p:txBody>
          <a:bodyPr wrap="square">
            <a:spAutoFit/>
          </a:bodyPr>
          <a:lstStyle/>
          <a:p>
            <a:r>
              <a:rPr lang="fr-FR" sz="2800" i="0" dirty="0">
                <a:solidFill>
                  <a:srgbClr val="000000"/>
                </a:solidFill>
                <a:effectLst/>
                <a:latin typeface="Times New Roman" panose="02020603050405020304" pitchFamily="18" charset="0"/>
                <a:cs typeface="Times New Roman" panose="02020603050405020304" pitchFamily="18" charset="0"/>
              </a:rPr>
              <a:t>On</a:t>
            </a:r>
            <a:r>
              <a:rPr lang="fr-FR" sz="2800" b="0" i="0" dirty="0">
                <a:solidFill>
                  <a:srgbClr val="000000"/>
                </a:solidFill>
                <a:effectLst/>
                <a:latin typeface="Times New Roman" panose="02020603050405020304" pitchFamily="18" charset="0"/>
                <a:cs typeface="Times New Roman" panose="02020603050405020304" pitchFamily="18" charset="0"/>
              </a:rPr>
              <a:t> observe une distribution plutôt de type pluri-modale (des pics autour de 60, 250 ou 370 calories) et excentrée vers la gauche avec la plupart des produits en dessous de 550kcal.</a:t>
            </a:r>
          </a:p>
          <a:p>
            <a:r>
              <a:rPr lang="fr-FR" sz="2800" b="1" i="1" dirty="0">
                <a:solidFill>
                  <a:srgbClr val="000000"/>
                </a:solidFill>
                <a:effectLst/>
                <a:latin typeface="Times New Roman" panose="02020603050405020304" pitchFamily="18" charset="0"/>
                <a:cs typeface="Times New Roman" panose="02020603050405020304" pitchFamily="18" charset="0"/>
              </a:rPr>
              <a:t>-</a:t>
            </a:r>
            <a:r>
              <a:rPr lang="fr-FR" sz="2800" i="1" dirty="0">
                <a:solidFill>
                  <a:srgbClr val="000000"/>
                </a:solidFill>
                <a:effectLst/>
                <a:latin typeface="Times New Roman" panose="02020603050405020304" pitchFamily="18" charset="0"/>
                <a:cs typeface="Times New Roman" panose="02020603050405020304" pitchFamily="18" charset="0"/>
              </a:rPr>
              <a:t>Les produits les plus caloriques sont les huiles et les beurres composés principalement de lipides (nutriments les plus denses).</a:t>
            </a:r>
            <a:endParaRPr lang="fr-FR" sz="28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02217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rt 3D ondulé">
            <a:extLst>
              <a:ext uri="{FF2B5EF4-FFF2-40B4-BE49-F238E27FC236}">
                <a16:creationId xmlns:a16="http://schemas.microsoft.com/office/drawing/2014/main" id="{AA3EF63C-42D0-30DF-2F5B-66565552C611}"/>
              </a:ext>
            </a:extLst>
          </p:cNvPr>
          <p:cNvPicPr>
            <a:picLocks noChangeAspect="1"/>
          </p:cNvPicPr>
          <p:nvPr/>
        </p:nvPicPr>
        <p:blipFill rotWithShape="1">
          <a:blip r:embed="rId2"/>
          <a:srcRect t="20450" b="6969"/>
          <a:stretch/>
        </p:blipFill>
        <p:spPr>
          <a:xfrm>
            <a:off x="21" y="11"/>
            <a:ext cx="12191979" cy="613600"/>
          </a:xfrm>
          <a:prstGeom prst="rect">
            <a:avLst/>
          </a:prstGeom>
        </p:spPr>
      </p:pic>
      <p:sp>
        <p:nvSpPr>
          <p:cNvPr id="17" name="ZoneTexte 16">
            <a:extLst>
              <a:ext uri="{FF2B5EF4-FFF2-40B4-BE49-F238E27FC236}">
                <a16:creationId xmlns:a16="http://schemas.microsoft.com/office/drawing/2014/main" id="{ABDD0F93-4694-D7C6-DEF1-0F1718E739D2}"/>
              </a:ext>
            </a:extLst>
          </p:cNvPr>
          <p:cNvSpPr txBox="1"/>
          <p:nvPr/>
        </p:nvSpPr>
        <p:spPr>
          <a:xfrm>
            <a:off x="0" y="504036"/>
            <a:ext cx="11572876" cy="646331"/>
          </a:xfrm>
          <a:prstGeom prst="rect">
            <a:avLst/>
          </a:prstGeom>
          <a:noFill/>
        </p:spPr>
        <p:txBody>
          <a:bodyPr wrap="square">
            <a:spAutoFit/>
          </a:bodyPr>
          <a:lstStyle/>
          <a:p>
            <a:r>
              <a:rPr lang="fr-FR" sz="3600" b="1" dirty="0">
                <a:latin typeface="Times New Roman" panose="02020603050405020304" pitchFamily="18" charset="0"/>
                <a:cs typeface="Times New Roman" panose="02020603050405020304" pitchFamily="18" charset="0"/>
              </a:rPr>
              <a:t>A</a:t>
            </a:r>
            <a:r>
              <a:rPr lang="fr-FR" sz="3600" b="1" i="0" dirty="0">
                <a:effectLst/>
                <a:latin typeface="Times New Roman" panose="02020603050405020304" pitchFamily="18" charset="0"/>
                <a:cs typeface="Times New Roman" panose="02020603050405020304" pitchFamily="18" charset="0"/>
              </a:rPr>
              <a:t>nalyse exploratoire: </a:t>
            </a:r>
            <a:r>
              <a:rPr lang="fr-FR" sz="3600" b="1" i="1" dirty="0">
                <a:effectLst/>
                <a:latin typeface="Times New Roman" panose="02020603050405020304" pitchFamily="18" charset="0"/>
                <a:cs typeface="Times New Roman" panose="02020603050405020304" pitchFamily="18" charset="0"/>
              </a:rPr>
              <a:t>analyse univariée</a:t>
            </a:r>
            <a:r>
              <a:rPr lang="fr-FR" sz="3600" i="1" dirty="0">
                <a:effectLst/>
                <a:latin typeface="Times New Roman" panose="02020603050405020304" pitchFamily="18" charset="0"/>
                <a:cs typeface="Times New Roman" panose="02020603050405020304" pitchFamily="18" charset="0"/>
              </a:rPr>
              <a:t> </a:t>
            </a:r>
            <a:r>
              <a:rPr lang="fr-FR" sz="2800" i="1" dirty="0">
                <a:effectLst/>
                <a:latin typeface="Times New Roman" panose="02020603050405020304" pitchFamily="18" charset="0"/>
                <a:cs typeface="Times New Roman" panose="02020603050405020304" pitchFamily="18" charset="0"/>
              </a:rPr>
              <a:t>(variables quantitatives)</a:t>
            </a:r>
            <a:endParaRPr lang="fr-FR" sz="2800" b="1" i="1" dirty="0">
              <a:effectLst/>
              <a:latin typeface="Times New Roman" panose="02020603050405020304" pitchFamily="18" charset="0"/>
              <a:cs typeface="Times New Roman" panose="02020603050405020304" pitchFamily="18" charset="0"/>
            </a:endParaRPr>
          </a:p>
        </p:txBody>
      </p:sp>
      <p:sp>
        <p:nvSpPr>
          <p:cNvPr id="5" name="Sous-titre 2">
            <a:extLst>
              <a:ext uri="{FF2B5EF4-FFF2-40B4-BE49-F238E27FC236}">
                <a16:creationId xmlns:a16="http://schemas.microsoft.com/office/drawing/2014/main" id="{F4169AB6-5FB4-B0D0-7E4B-30FF3E0466FE}"/>
              </a:ext>
            </a:extLst>
          </p:cNvPr>
          <p:cNvSpPr>
            <a:spLocks noGrp="1"/>
          </p:cNvSpPr>
          <p:nvPr>
            <p:ph type="subTitle" idx="1"/>
          </p:nvPr>
        </p:nvSpPr>
        <p:spPr>
          <a:xfrm>
            <a:off x="11109159" y="6497053"/>
            <a:ext cx="1082841" cy="360947"/>
          </a:xfrm>
        </p:spPr>
        <p:txBody>
          <a:bodyPr anchor="b">
            <a:normAutofit/>
          </a:bodyPr>
          <a:lstStyle/>
          <a:p>
            <a:r>
              <a:rPr lang="fr-FR" sz="1600" b="1" cap="small" dirty="0">
                <a:latin typeface="Times New Roman" panose="02020603050405020304" pitchFamily="18" charset="0"/>
                <a:cs typeface="Times New Roman" panose="02020603050405020304" pitchFamily="18" charset="0"/>
              </a:rPr>
              <a:t>Projet 3 </a:t>
            </a:r>
            <a:endParaRPr lang="fr-FR" sz="1600" dirty="0">
              <a:latin typeface="Times New Roman" panose="02020603050405020304" pitchFamily="18" charset="0"/>
              <a:cs typeface="Times New Roman" panose="02020603050405020304" pitchFamily="18" charset="0"/>
            </a:endParaRPr>
          </a:p>
        </p:txBody>
      </p:sp>
      <p:sp>
        <p:nvSpPr>
          <p:cNvPr id="2" name="ZoneTexte 1">
            <a:extLst>
              <a:ext uri="{FF2B5EF4-FFF2-40B4-BE49-F238E27FC236}">
                <a16:creationId xmlns:a16="http://schemas.microsoft.com/office/drawing/2014/main" id="{98226DB9-23A2-E394-7547-046B525BD8F1}"/>
              </a:ext>
            </a:extLst>
          </p:cNvPr>
          <p:cNvSpPr txBox="1"/>
          <p:nvPr/>
        </p:nvSpPr>
        <p:spPr>
          <a:xfrm>
            <a:off x="1358818" y="1150367"/>
            <a:ext cx="9144751" cy="830997"/>
          </a:xfrm>
          <a:prstGeom prst="rect">
            <a:avLst/>
          </a:prstGeom>
          <a:noFill/>
        </p:spPr>
        <p:txBody>
          <a:bodyPr wrap="square" rtlCol="0">
            <a:spAutoFit/>
          </a:bodyPr>
          <a:lstStyle/>
          <a:p>
            <a:r>
              <a:rPr lang="fr-FR" sz="2400" b="0" i="1" dirty="0">
                <a:solidFill>
                  <a:srgbClr val="000000"/>
                </a:solidFill>
                <a:effectLst/>
                <a:latin typeface="Times New Roman" panose="02020603050405020304" pitchFamily="18" charset="0"/>
                <a:cs typeface="Times New Roman" panose="02020603050405020304" pitchFamily="18" charset="0"/>
              </a:rPr>
              <a:t>Les variables quantitatives sont-elles de distribution normale? (hypothèse à valider pour pouvoir appliquer le test ANOVA)</a:t>
            </a:r>
            <a:endParaRPr lang="fr-FR" sz="2400" i="1" dirty="0">
              <a:latin typeface="Times New Roman" panose="02020603050405020304" pitchFamily="18" charset="0"/>
              <a:cs typeface="Times New Roman" panose="02020603050405020304" pitchFamily="18" charset="0"/>
            </a:endParaRPr>
          </a:p>
        </p:txBody>
      </p:sp>
      <p:pic>
        <p:nvPicPr>
          <p:cNvPr id="8" name="Image 7" descr="Une image contenant table&#10;&#10;Description générée automatiquement">
            <a:extLst>
              <a:ext uri="{FF2B5EF4-FFF2-40B4-BE49-F238E27FC236}">
                <a16:creationId xmlns:a16="http://schemas.microsoft.com/office/drawing/2014/main" id="{004072CF-E96F-874A-414D-137B12112FC6}"/>
              </a:ext>
            </a:extLst>
          </p:cNvPr>
          <p:cNvPicPr>
            <a:picLocks noChangeAspect="1"/>
          </p:cNvPicPr>
          <p:nvPr/>
        </p:nvPicPr>
        <p:blipFill>
          <a:blip r:embed="rId3"/>
          <a:stretch>
            <a:fillRect/>
          </a:stretch>
        </p:blipFill>
        <p:spPr>
          <a:xfrm>
            <a:off x="336898" y="2082041"/>
            <a:ext cx="7300756" cy="4775948"/>
          </a:xfrm>
          <a:prstGeom prst="rect">
            <a:avLst/>
          </a:prstGeom>
        </p:spPr>
      </p:pic>
      <p:sp>
        <p:nvSpPr>
          <p:cNvPr id="12" name="ZoneTexte 11">
            <a:extLst>
              <a:ext uri="{FF2B5EF4-FFF2-40B4-BE49-F238E27FC236}">
                <a16:creationId xmlns:a16="http://schemas.microsoft.com/office/drawing/2014/main" id="{F1C0BCB5-04A8-6538-DA38-6FB4798C28FA}"/>
              </a:ext>
            </a:extLst>
          </p:cNvPr>
          <p:cNvSpPr txBox="1"/>
          <p:nvPr/>
        </p:nvSpPr>
        <p:spPr>
          <a:xfrm>
            <a:off x="8355433" y="2518120"/>
            <a:ext cx="3217443" cy="3046988"/>
          </a:xfrm>
          <a:prstGeom prst="rect">
            <a:avLst/>
          </a:prstGeom>
          <a:noFill/>
        </p:spPr>
        <p:txBody>
          <a:bodyPr wrap="square">
            <a:spAutoFit/>
          </a:bodyPr>
          <a:lstStyle/>
          <a:p>
            <a:r>
              <a:rPr lang="fr-FR" sz="3200" b="0" i="0" dirty="0">
                <a:solidFill>
                  <a:srgbClr val="000000"/>
                </a:solidFill>
                <a:effectLst/>
                <a:latin typeface="Times New Roman" panose="02020603050405020304" pitchFamily="18" charset="0"/>
                <a:cs typeface="Times New Roman" panose="02020603050405020304" pitchFamily="18" charset="0"/>
              </a:rPr>
              <a:t>Le test de Kolmogorov Smirnov confirme la non normalité des distributions de données</a:t>
            </a:r>
            <a:endParaRPr lang="fr-FR"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26446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rt 3D ondulé">
            <a:extLst>
              <a:ext uri="{FF2B5EF4-FFF2-40B4-BE49-F238E27FC236}">
                <a16:creationId xmlns:a16="http://schemas.microsoft.com/office/drawing/2014/main" id="{AA3EF63C-42D0-30DF-2F5B-66565552C611}"/>
              </a:ext>
            </a:extLst>
          </p:cNvPr>
          <p:cNvPicPr>
            <a:picLocks noChangeAspect="1"/>
          </p:cNvPicPr>
          <p:nvPr/>
        </p:nvPicPr>
        <p:blipFill rotWithShape="1">
          <a:blip r:embed="rId2"/>
          <a:srcRect t="20450" b="6969"/>
          <a:stretch/>
        </p:blipFill>
        <p:spPr>
          <a:xfrm>
            <a:off x="21" y="11"/>
            <a:ext cx="12191979" cy="613600"/>
          </a:xfrm>
          <a:prstGeom prst="rect">
            <a:avLst/>
          </a:prstGeom>
        </p:spPr>
      </p:pic>
      <p:sp>
        <p:nvSpPr>
          <p:cNvPr id="2" name="ZoneTexte 1">
            <a:extLst>
              <a:ext uri="{FF2B5EF4-FFF2-40B4-BE49-F238E27FC236}">
                <a16:creationId xmlns:a16="http://schemas.microsoft.com/office/drawing/2014/main" id="{3C4AB909-7A21-2D5A-D834-A457156948BC}"/>
              </a:ext>
            </a:extLst>
          </p:cNvPr>
          <p:cNvSpPr txBox="1"/>
          <p:nvPr/>
        </p:nvSpPr>
        <p:spPr>
          <a:xfrm>
            <a:off x="-1" y="504036"/>
            <a:ext cx="10929939" cy="646331"/>
          </a:xfrm>
          <a:prstGeom prst="rect">
            <a:avLst/>
          </a:prstGeom>
          <a:noFill/>
        </p:spPr>
        <p:txBody>
          <a:bodyPr wrap="square">
            <a:spAutoFit/>
          </a:bodyPr>
          <a:lstStyle/>
          <a:p>
            <a:r>
              <a:rPr lang="fr-FR" sz="3600" b="1" dirty="0">
                <a:latin typeface="Times New Roman" panose="02020603050405020304" pitchFamily="18" charset="0"/>
                <a:cs typeface="Times New Roman" panose="02020603050405020304" pitchFamily="18" charset="0"/>
              </a:rPr>
              <a:t>A</a:t>
            </a:r>
            <a:r>
              <a:rPr lang="fr-FR" sz="3600" b="1" i="0" dirty="0">
                <a:effectLst/>
                <a:latin typeface="Times New Roman" panose="02020603050405020304" pitchFamily="18" charset="0"/>
                <a:cs typeface="Times New Roman" panose="02020603050405020304" pitchFamily="18" charset="0"/>
              </a:rPr>
              <a:t>nalyse exploratoire: </a:t>
            </a:r>
            <a:r>
              <a:rPr lang="fr-FR" sz="3600" b="1" i="1" dirty="0">
                <a:effectLst/>
                <a:latin typeface="Times New Roman" panose="02020603050405020304" pitchFamily="18" charset="0"/>
                <a:cs typeface="Times New Roman" panose="02020603050405020304" pitchFamily="18" charset="0"/>
              </a:rPr>
              <a:t>analyse univariée</a:t>
            </a:r>
            <a:r>
              <a:rPr lang="fr-FR" sz="2400" i="1" dirty="0">
                <a:effectLst/>
                <a:latin typeface="Times New Roman" panose="02020603050405020304" pitchFamily="18" charset="0"/>
                <a:cs typeface="Times New Roman" panose="02020603050405020304" pitchFamily="18" charset="0"/>
              </a:rPr>
              <a:t>(variables catégoriales)</a:t>
            </a:r>
          </a:p>
        </p:txBody>
      </p:sp>
      <p:sp>
        <p:nvSpPr>
          <p:cNvPr id="5" name="ZoneTexte 4">
            <a:extLst>
              <a:ext uri="{FF2B5EF4-FFF2-40B4-BE49-F238E27FC236}">
                <a16:creationId xmlns:a16="http://schemas.microsoft.com/office/drawing/2014/main" id="{4A2D225A-20AA-44C3-D3E8-89013074E06C}"/>
              </a:ext>
            </a:extLst>
          </p:cNvPr>
          <p:cNvSpPr txBox="1"/>
          <p:nvPr/>
        </p:nvSpPr>
        <p:spPr>
          <a:xfrm>
            <a:off x="500063" y="1312603"/>
            <a:ext cx="5176837" cy="707886"/>
          </a:xfrm>
          <a:prstGeom prst="rect">
            <a:avLst/>
          </a:prstGeom>
          <a:noFill/>
        </p:spPr>
        <p:txBody>
          <a:bodyPr wrap="square">
            <a:spAutoFit/>
          </a:bodyPr>
          <a:lstStyle/>
          <a:p>
            <a:r>
              <a:rPr lang="fr-FR" sz="2000" b="1" i="1" dirty="0">
                <a:solidFill>
                  <a:srgbClr val="000000"/>
                </a:solidFill>
                <a:effectLst/>
                <a:latin typeface="Times New Roman" panose="02020603050405020304" pitchFamily="18" charset="0"/>
                <a:cs typeface="Times New Roman" panose="02020603050405020304" pitchFamily="18" charset="0"/>
              </a:rPr>
              <a:t>La répartition des notes (entre A et E) du </a:t>
            </a:r>
            <a:r>
              <a:rPr lang="fr-FR" sz="2000" b="1" i="1" dirty="0" err="1">
                <a:solidFill>
                  <a:srgbClr val="000000"/>
                </a:solidFill>
                <a:effectLst/>
                <a:latin typeface="Times New Roman" panose="02020603050405020304" pitchFamily="18" charset="0"/>
                <a:cs typeface="Times New Roman" panose="02020603050405020304" pitchFamily="18" charset="0"/>
              </a:rPr>
              <a:t>nutrition_grade_fr</a:t>
            </a:r>
            <a:endParaRPr lang="fr-FR" sz="2000" b="1" i="1" dirty="0">
              <a:latin typeface="Times New Roman" panose="02020603050405020304" pitchFamily="18" charset="0"/>
              <a:cs typeface="Times New Roman" panose="02020603050405020304" pitchFamily="18" charset="0"/>
            </a:endParaRPr>
          </a:p>
        </p:txBody>
      </p:sp>
      <p:pic>
        <p:nvPicPr>
          <p:cNvPr id="7" name="Image 6">
            <a:extLst>
              <a:ext uri="{FF2B5EF4-FFF2-40B4-BE49-F238E27FC236}">
                <a16:creationId xmlns:a16="http://schemas.microsoft.com/office/drawing/2014/main" id="{23311360-B915-8369-236B-86EF88CC3AA9}"/>
              </a:ext>
            </a:extLst>
          </p:cNvPr>
          <p:cNvPicPr>
            <a:picLocks noChangeAspect="1"/>
          </p:cNvPicPr>
          <p:nvPr/>
        </p:nvPicPr>
        <p:blipFill>
          <a:blip r:embed="rId3"/>
          <a:stretch>
            <a:fillRect/>
          </a:stretch>
        </p:blipFill>
        <p:spPr>
          <a:xfrm>
            <a:off x="157571" y="2448714"/>
            <a:ext cx="5763724" cy="3509174"/>
          </a:xfrm>
          <a:prstGeom prst="rect">
            <a:avLst/>
          </a:prstGeom>
        </p:spPr>
      </p:pic>
      <p:sp>
        <p:nvSpPr>
          <p:cNvPr id="8" name="ZoneTexte 7">
            <a:extLst>
              <a:ext uri="{FF2B5EF4-FFF2-40B4-BE49-F238E27FC236}">
                <a16:creationId xmlns:a16="http://schemas.microsoft.com/office/drawing/2014/main" id="{91D2300E-C6F1-A02D-0905-3CA02BBC4A91}"/>
              </a:ext>
            </a:extLst>
          </p:cNvPr>
          <p:cNvSpPr txBox="1"/>
          <p:nvPr/>
        </p:nvSpPr>
        <p:spPr>
          <a:xfrm>
            <a:off x="6886575" y="1331225"/>
            <a:ext cx="4672013" cy="707886"/>
          </a:xfrm>
          <a:prstGeom prst="rect">
            <a:avLst/>
          </a:prstGeom>
          <a:noFill/>
        </p:spPr>
        <p:txBody>
          <a:bodyPr wrap="square" rtlCol="0">
            <a:spAutoFit/>
          </a:bodyPr>
          <a:lstStyle/>
          <a:p>
            <a:r>
              <a:rPr lang="fr-FR" sz="2000" b="1" i="1" dirty="0">
                <a:solidFill>
                  <a:srgbClr val="000000"/>
                </a:solidFill>
                <a:effectLst/>
                <a:latin typeface="Times New Roman" panose="02020603050405020304" pitchFamily="18" charset="0"/>
                <a:cs typeface="Times New Roman" panose="02020603050405020304" pitchFamily="18" charset="0"/>
              </a:rPr>
              <a:t>la répartition des notes (entre A et E) des produits en pourcentage</a:t>
            </a:r>
            <a:endParaRPr lang="fr-FR" sz="2000" i="1" dirty="0">
              <a:latin typeface="Times New Roman" panose="02020603050405020304" pitchFamily="18" charset="0"/>
              <a:cs typeface="Times New Roman" panose="02020603050405020304" pitchFamily="18" charset="0"/>
            </a:endParaRPr>
          </a:p>
        </p:txBody>
      </p:sp>
      <p:pic>
        <p:nvPicPr>
          <p:cNvPr id="10" name="Image 9">
            <a:extLst>
              <a:ext uri="{FF2B5EF4-FFF2-40B4-BE49-F238E27FC236}">
                <a16:creationId xmlns:a16="http://schemas.microsoft.com/office/drawing/2014/main" id="{364EDC9C-2624-0EAF-0E2B-D60778923ABF}"/>
              </a:ext>
            </a:extLst>
          </p:cNvPr>
          <p:cNvPicPr>
            <a:picLocks noChangeAspect="1"/>
          </p:cNvPicPr>
          <p:nvPr/>
        </p:nvPicPr>
        <p:blipFill>
          <a:blip r:embed="rId4"/>
          <a:stretch>
            <a:fillRect/>
          </a:stretch>
        </p:blipFill>
        <p:spPr>
          <a:xfrm>
            <a:off x="6596063" y="2485696"/>
            <a:ext cx="4962525" cy="3561540"/>
          </a:xfrm>
          <a:prstGeom prst="rect">
            <a:avLst/>
          </a:prstGeom>
        </p:spPr>
      </p:pic>
      <p:sp>
        <p:nvSpPr>
          <p:cNvPr id="11" name="ZoneTexte 10">
            <a:extLst>
              <a:ext uri="{FF2B5EF4-FFF2-40B4-BE49-F238E27FC236}">
                <a16:creationId xmlns:a16="http://schemas.microsoft.com/office/drawing/2014/main" id="{3C197303-A867-EAB3-07DF-4AE90B6F8970}"/>
              </a:ext>
            </a:extLst>
          </p:cNvPr>
          <p:cNvSpPr txBox="1"/>
          <p:nvPr/>
        </p:nvSpPr>
        <p:spPr>
          <a:xfrm>
            <a:off x="1628356" y="6232211"/>
            <a:ext cx="8585877" cy="523220"/>
          </a:xfrm>
          <a:prstGeom prst="rect">
            <a:avLst/>
          </a:prstGeom>
          <a:noFill/>
        </p:spPr>
        <p:txBody>
          <a:bodyPr wrap="none" rtlCol="0">
            <a:spAutoFit/>
          </a:bodyPr>
          <a:lstStyle/>
          <a:p>
            <a:r>
              <a:rPr lang="fr-FR" sz="2800" b="1" i="0" dirty="0">
                <a:solidFill>
                  <a:srgbClr val="000000"/>
                </a:solidFill>
                <a:effectLst/>
                <a:latin typeface="Times New Roman" panose="02020603050405020304" pitchFamily="18" charset="0"/>
                <a:cs typeface="Times New Roman" panose="02020603050405020304" pitchFamily="18" charset="0"/>
              </a:rPr>
              <a:t>La répartition est homogène entre les différentes notes.</a:t>
            </a:r>
            <a:endParaRPr lang="fr-FR" sz="2800" b="1" dirty="0">
              <a:latin typeface="Times New Roman" panose="02020603050405020304" pitchFamily="18" charset="0"/>
              <a:cs typeface="Times New Roman" panose="02020603050405020304" pitchFamily="18" charset="0"/>
            </a:endParaRPr>
          </a:p>
        </p:txBody>
      </p:sp>
      <p:sp>
        <p:nvSpPr>
          <p:cNvPr id="12" name="Sous-titre 2">
            <a:extLst>
              <a:ext uri="{FF2B5EF4-FFF2-40B4-BE49-F238E27FC236}">
                <a16:creationId xmlns:a16="http://schemas.microsoft.com/office/drawing/2014/main" id="{6C1CD171-0FCD-30A0-7DF4-094EFF73D267}"/>
              </a:ext>
            </a:extLst>
          </p:cNvPr>
          <p:cNvSpPr>
            <a:spLocks noGrp="1"/>
          </p:cNvSpPr>
          <p:nvPr>
            <p:ph type="subTitle" idx="1"/>
          </p:nvPr>
        </p:nvSpPr>
        <p:spPr>
          <a:xfrm>
            <a:off x="11109159" y="6493821"/>
            <a:ext cx="1082841" cy="360947"/>
          </a:xfrm>
        </p:spPr>
        <p:txBody>
          <a:bodyPr anchor="b">
            <a:normAutofit/>
          </a:bodyPr>
          <a:lstStyle/>
          <a:p>
            <a:r>
              <a:rPr lang="fr-FR" sz="1600" b="1" cap="small" dirty="0">
                <a:latin typeface="Times New Roman" panose="02020603050405020304" pitchFamily="18" charset="0"/>
                <a:cs typeface="Times New Roman" panose="02020603050405020304" pitchFamily="18" charset="0"/>
              </a:rPr>
              <a:t>Projet 3 </a:t>
            </a:r>
            <a:endParaRPr lang="fr-FR"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28988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rt 3D ondulé">
            <a:extLst>
              <a:ext uri="{FF2B5EF4-FFF2-40B4-BE49-F238E27FC236}">
                <a16:creationId xmlns:a16="http://schemas.microsoft.com/office/drawing/2014/main" id="{AA3EF63C-42D0-30DF-2F5B-66565552C611}"/>
              </a:ext>
            </a:extLst>
          </p:cNvPr>
          <p:cNvPicPr>
            <a:picLocks noChangeAspect="1"/>
          </p:cNvPicPr>
          <p:nvPr/>
        </p:nvPicPr>
        <p:blipFill rotWithShape="1">
          <a:blip r:embed="rId2"/>
          <a:srcRect t="20450" b="6969"/>
          <a:stretch/>
        </p:blipFill>
        <p:spPr>
          <a:xfrm>
            <a:off x="21" y="11"/>
            <a:ext cx="12191979" cy="613600"/>
          </a:xfrm>
          <a:prstGeom prst="rect">
            <a:avLst/>
          </a:prstGeom>
        </p:spPr>
      </p:pic>
      <p:sp>
        <p:nvSpPr>
          <p:cNvPr id="2" name="ZoneTexte 1">
            <a:extLst>
              <a:ext uri="{FF2B5EF4-FFF2-40B4-BE49-F238E27FC236}">
                <a16:creationId xmlns:a16="http://schemas.microsoft.com/office/drawing/2014/main" id="{133790E5-457F-BCD2-38D5-8E0959878FD4}"/>
              </a:ext>
            </a:extLst>
          </p:cNvPr>
          <p:cNvSpPr txBox="1"/>
          <p:nvPr/>
        </p:nvSpPr>
        <p:spPr>
          <a:xfrm>
            <a:off x="-1" y="504036"/>
            <a:ext cx="11401426" cy="646331"/>
          </a:xfrm>
          <a:prstGeom prst="rect">
            <a:avLst/>
          </a:prstGeom>
          <a:noFill/>
        </p:spPr>
        <p:txBody>
          <a:bodyPr wrap="square">
            <a:spAutoFit/>
          </a:bodyPr>
          <a:lstStyle/>
          <a:p>
            <a:r>
              <a:rPr lang="fr-FR" sz="3600" b="1" dirty="0">
                <a:latin typeface="Times New Roman" panose="02020603050405020304" pitchFamily="18" charset="0"/>
                <a:cs typeface="Times New Roman" panose="02020603050405020304" pitchFamily="18" charset="0"/>
              </a:rPr>
              <a:t>A</a:t>
            </a:r>
            <a:r>
              <a:rPr lang="fr-FR" sz="3600" b="1" i="0" dirty="0">
                <a:effectLst/>
                <a:latin typeface="Times New Roman" panose="02020603050405020304" pitchFamily="18" charset="0"/>
                <a:cs typeface="Times New Roman" panose="02020603050405020304" pitchFamily="18" charset="0"/>
              </a:rPr>
              <a:t>nalyse exploratoire: </a:t>
            </a:r>
            <a:r>
              <a:rPr lang="fr-FR" sz="3600" b="1" i="1" dirty="0">
                <a:effectLst/>
                <a:latin typeface="Times New Roman" panose="02020603050405020304" pitchFamily="18" charset="0"/>
                <a:cs typeface="Times New Roman" panose="02020603050405020304" pitchFamily="18" charset="0"/>
              </a:rPr>
              <a:t>analyse univariée </a:t>
            </a:r>
            <a:r>
              <a:rPr lang="fr-FR" sz="2800" i="1" dirty="0">
                <a:effectLst/>
                <a:latin typeface="Times New Roman" panose="02020603050405020304" pitchFamily="18" charset="0"/>
                <a:cs typeface="Times New Roman" panose="02020603050405020304" pitchFamily="18" charset="0"/>
              </a:rPr>
              <a:t>(variables catégoriales)</a:t>
            </a:r>
            <a:endParaRPr lang="fr-FR" sz="2800" b="1" i="1" dirty="0">
              <a:effectLst/>
              <a:latin typeface="Times New Roman" panose="02020603050405020304" pitchFamily="18" charset="0"/>
              <a:cs typeface="Times New Roman" panose="02020603050405020304" pitchFamily="18" charset="0"/>
            </a:endParaRPr>
          </a:p>
        </p:txBody>
      </p:sp>
      <p:pic>
        <p:nvPicPr>
          <p:cNvPr id="5" name="Image 4">
            <a:extLst>
              <a:ext uri="{FF2B5EF4-FFF2-40B4-BE49-F238E27FC236}">
                <a16:creationId xmlns:a16="http://schemas.microsoft.com/office/drawing/2014/main" id="{45450FBB-11C8-DDF4-4EDB-815E2AC7627E}"/>
              </a:ext>
            </a:extLst>
          </p:cNvPr>
          <p:cNvPicPr>
            <a:picLocks noChangeAspect="1"/>
          </p:cNvPicPr>
          <p:nvPr/>
        </p:nvPicPr>
        <p:blipFill>
          <a:blip r:embed="rId3"/>
          <a:stretch>
            <a:fillRect/>
          </a:stretch>
        </p:blipFill>
        <p:spPr>
          <a:xfrm>
            <a:off x="0" y="2737940"/>
            <a:ext cx="6062815" cy="1923543"/>
          </a:xfrm>
          <a:prstGeom prst="rect">
            <a:avLst/>
          </a:prstGeom>
        </p:spPr>
      </p:pic>
      <p:sp>
        <p:nvSpPr>
          <p:cNvPr id="6" name="ZoneTexte 5">
            <a:extLst>
              <a:ext uri="{FF2B5EF4-FFF2-40B4-BE49-F238E27FC236}">
                <a16:creationId xmlns:a16="http://schemas.microsoft.com/office/drawing/2014/main" id="{6F0EB4D5-F092-5AF8-28B4-6B24256F682F}"/>
              </a:ext>
            </a:extLst>
          </p:cNvPr>
          <p:cNvSpPr txBox="1"/>
          <p:nvPr/>
        </p:nvSpPr>
        <p:spPr>
          <a:xfrm>
            <a:off x="314325" y="2016518"/>
            <a:ext cx="5301451" cy="369332"/>
          </a:xfrm>
          <a:prstGeom prst="rect">
            <a:avLst/>
          </a:prstGeom>
          <a:noFill/>
        </p:spPr>
        <p:txBody>
          <a:bodyPr wrap="none" rtlCol="0">
            <a:spAutoFit/>
          </a:bodyPr>
          <a:lstStyle/>
          <a:p>
            <a:r>
              <a:rPr lang="fr-FR" sz="1800" b="1" i="1" dirty="0">
                <a:solidFill>
                  <a:srgbClr val="000000"/>
                </a:solidFill>
                <a:effectLst/>
                <a:latin typeface="Times New Roman" panose="02020603050405020304" pitchFamily="18" charset="0"/>
                <a:cs typeface="Times New Roman" panose="02020603050405020304" pitchFamily="18" charset="0"/>
              </a:rPr>
              <a:t>La répartition des produits </a:t>
            </a:r>
            <a:r>
              <a:rPr lang="fr-FR" b="1" i="1" dirty="0">
                <a:solidFill>
                  <a:srgbClr val="000000"/>
                </a:solidFill>
                <a:latin typeface="Times New Roman" panose="02020603050405020304" pitchFamily="18" charset="0"/>
                <a:cs typeface="Times New Roman" panose="02020603050405020304" pitchFamily="18" charset="0"/>
              </a:rPr>
              <a:t>s</a:t>
            </a:r>
            <a:r>
              <a:rPr lang="fr-FR" sz="1800" b="1" i="1" dirty="0">
                <a:solidFill>
                  <a:srgbClr val="000000"/>
                </a:solidFill>
                <a:effectLst/>
                <a:latin typeface="Times New Roman" panose="02020603050405020304" pitchFamily="18" charset="0"/>
                <a:cs typeface="Times New Roman" panose="02020603050405020304" pitchFamily="18" charset="0"/>
              </a:rPr>
              <a:t>elon les catégories pnns1 </a:t>
            </a:r>
            <a:endParaRPr lang="fr-FR" sz="1800" b="1" i="1" dirty="0">
              <a:latin typeface="Times New Roman" panose="02020603050405020304" pitchFamily="18" charset="0"/>
              <a:cs typeface="Times New Roman" panose="02020603050405020304" pitchFamily="18" charset="0"/>
            </a:endParaRPr>
          </a:p>
        </p:txBody>
      </p:sp>
      <p:sp>
        <p:nvSpPr>
          <p:cNvPr id="7" name="ZoneTexte 6">
            <a:extLst>
              <a:ext uri="{FF2B5EF4-FFF2-40B4-BE49-F238E27FC236}">
                <a16:creationId xmlns:a16="http://schemas.microsoft.com/office/drawing/2014/main" id="{19DD164D-0893-8C46-B289-EAAFE7F084A7}"/>
              </a:ext>
            </a:extLst>
          </p:cNvPr>
          <p:cNvSpPr txBox="1"/>
          <p:nvPr/>
        </p:nvSpPr>
        <p:spPr>
          <a:xfrm>
            <a:off x="165627" y="5013573"/>
            <a:ext cx="6062814" cy="523220"/>
          </a:xfrm>
          <a:prstGeom prst="rect">
            <a:avLst/>
          </a:prstGeom>
          <a:noFill/>
        </p:spPr>
        <p:txBody>
          <a:bodyPr wrap="none" rtlCol="0">
            <a:spAutoFit/>
          </a:bodyPr>
          <a:lstStyle/>
          <a:p>
            <a:r>
              <a:rPr lang="fr-FR" sz="2800" b="1" dirty="0">
                <a:latin typeface="Times New Roman" panose="02020603050405020304" pitchFamily="18" charset="0"/>
                <a:cs typeface="Times New Roman" panose="02020603050405020304" pitchFamily="18" charset="0"/>
              </a:rPr>
              <a:t>79% des produits sont sans catégories.</a:t>
            </a:r>
          </a:p>
        </p:txBody>
      </p:sp>
      <p:pic>
        <p:nvPicPr>
          <p:cNvPr id="9" name="Image 8">
            <a:extLst>
              <a:ext uri="{FF2B5EF4-FFF2-40B4-BE49-F238E27FC236}">
                <a16:creationId xmlns:a16="http://schemas.microsoft.com/office/drawing/2014/main" id="{C76B67C9-FD2C-D73C-B275-7BE44DD3C88A}"/>
              </a:ext>
            </a:extLst>
          </p:cNvPr>
          <p:cNvPicPr>
            <a:picLocks noChangeAspect="1"/>
          </p:cNvPicPr>
          <p:nvPr/>
        </p:nvPicPr>
        <p:blipFill>
          <a:blip r:embed="rId4"/>
          <a:stretch>
            <a:fillRect/>
          </a:stretch>
        </p:blipFill>
        <p:spPr>
          <a:xfrm>
            <a:off x="6627578" y="1542372"/>
            <a:ext cx="5276135" cy="4100513"/>
          </a:xfrm>
          <a:prstGeom prst="rect">
            <a:avLst/>
          </a:prstGeom>
        </p:spPr>
      </p:pic>
      <p:sp>
        <p:nvSpPr>
          <p:cNvPr id="11" name="ZoneTexte 10">
            <a:extLst>
              <a:ext uri="{FF2B5EF4-FFF2-40B4-BE49-F238E27FC236}">
                <a16:creationId xmlns:a16="http://schemas.microsoft.com/office/drawing/2014/main" id="{736B673E-71FB-75B2-AAC4-846AEA444CD2}"/>
              </a:ext>
            </a:extLst>
          </p:cNvPr>
          <p:cNvSpPr txBox="1"/>
          <p:nvPr/>
        </p:nvSpPr>
        <p:spPr>
          <a:xfrm>
            <a:off x="7020126" y="1161703"/>
            <a:ext cx="4491038" cy="369332"/>
          </a:xfrm>
          <a:prstGeom prst="rect">
            <a:avLst/>
          </a:prstGeom>
          <a:noFill/>
        </p:spPr>
        <p:txBody>
          <a:bodyPr wrap="square">
            <a:spAutoFit/>
          </a:bodyPr>
          <a:lstStyle/>
          <a:p>
            <a:r>
              <a:rPr lang="fr-FR" sz="1800" b="1" i="1" dirty="0">
                <a:solidFill>
                  <a:srgbClr val="000000"/>
                </a:solidFill>
                <a:effectLst/>
                <a:latin typeface="Times New Roman" panose="02020603050405020304" pitchFamily="18" charset="0"/>
                <a:cs typeface="Times New Roman" panose="02020603050405020304" pitchFamily="18" charset="0"/>
              </a:rPr>
              <a:t>La répartition des produits </a:t>
            </a:r>
            <a:r>
              <a:rPr lang="fr-FR" b="1" i="1" dirty="0">
                <a:solidFill>
                  <a:srgbClr val="000000"/>
                </a:solidFill>
                <a:latin typeface="Times New Roman" panose="02020603050405020304" pitchFamily="18" charset="0"/>
                <a:cs typeface="Times New Roman" panose="02020603050405020304" pitchFamily="18" charset="0"/>
              </a:rPr>
              <a:t>s</a:t>
            </a:r>
            <a:r>
              <a:rPr lang="fr-FR" sz="1800" b="1" i="1" dirty="0">
                <a:solidFill>
                  <a:srgbClr val="000000"/>
                </a:solidFill>
                <a:effectLst/>
                <a:latin typeface="Times New Roman" panose="02020603050405020304" pitchFamily="18" charset="0"/>
                <a:cs typeface="Times New Roman" panose="02020603050405020304" pitchFamily="18" charset="0"/>
              </a:rPr>
              <a:t>elon les </a:t>
            </a:r>
            <a:r>
              <a:rPr lang="fr-FR" b="1" i="1" dirty="0">
                <a:solidFill>
                  <a:srgbClr val="000000"/>
                </a:solidFill>
                <a:latin typeface="Times New Roman" panose="02020603050405020304" pitchFamily="18" charset="0"/>
                <a:cs typeface="Times New Roman" panose="02020603050405020304" pitchFamily="18" charset="0"/>
              </a:rPr>
              <a:t>marques</a:t>
            </a:r>
            <a:r>
              <a:rPr lang="fr-FR" sz="1800" b="1" i="1" dirty="0">
                <a:solidFill>
                  <a:srgbClr val="000000"/>
                </a:solidFill>
                <a:effectLst/>
                <a:latin typeface="Times New Roman" panose="02020603050405020304" pitchFamily="18" charset="0"/>
                <a:cs typeface="Times New Roman" panose="02020603050405020304" pitchFamily="18" charset="0"/>
              </a:rPr>
              <a:t> </a:t>
            </a:r>
            <a:endParaRPr lang="fr-FR" sz="1800" b="1" i="1" dirty="0">
              <a:latin typeface="Times New Roman" panose="02020603050405020304" pitchFamily="18" charset="0"/>
              <a:cs typeface="Times New Roman" panose="02020603050405020304" pitchFamily="18" charset="0"/>
            </a:endParaRPr>
          </a:p>
        </p:txBody>
      </p:sp>
      <p:sp>
        <p:nvSpPr>
          <p:cNvPr id="12" name="ZoneTexte 11">
            <a:extLst>
              <a:ext uri="{FF2B5EF4-FFF2-40B4-BE49-F238E27FC236}">
                <a16:creationId xmlns:a16="http://schemas.microsoft.com/office/drawing/2014/main" id="{0AAE4019-558C-6795-D3BF-67AFC137A0FC}"/>
              </a:ext>
            </a:extLst>
          </p:cNvPr>
          <p:cNvSpPr txBox="1"/>
          <p:nvPr/>
        </p:nvSpPr>
        <p:spPr>
          <a:xfrm>
            <a:off x="6525109" y="5675988"/>
            <a:ext cx="5962167" cy="954107"/>
          </a:xfrm>
          <a:prstGeom prst="rect">
            <a:avLst/>
          </a:prstGeom>
          <a:noFill/>
        </p:spPr>
        <p:txBody>
          <a:bodyPr wrap="square" rtlCol="0">
            <a:spAutoFit/>
          </a:bodyPr>
          <a:lstStyle/>
          <a:p>
            <a:pPr algn="ctr"/>
            <a:r>
              <a:rPr lang="fr-FR" sz="2800" b="1" i="0" dirty="0">
                <a:solidFill>
                  <a:srgbClr val="000000"/>
                </a:solidFill>
                <a:effectLst/>
                <a:latin typeface="Times New Roman" panose="02020603050405020304" pitchFamily="18" charset="0"/>
                <a:cs typeface="Times New Roman" panose="02020603050405020304" pitchFamily="18" charset="0"/>
              </a:rPr>
              <a:t>Les marques les plus représentées sont Carrfour et Auchan</a:t>
            </a:r>
            <a:endParaRPr lang="fr-FR"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31890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rt 3D ondulé">
            <a:extLst>
              <a:ext uri="{FF2B5EF4-FFF2-40B4-BE49-F238E27FC236}">
                <a16:creationId xmlns:a16="http://schemas.microsoft.com/office/drawing/2014/main" id="{AA3EF63C-42D0-30DF-2F5B-66565552C611}"/>
              </a:ext>
            </a:extLst>
          </p:cNvPr>
          <p:cNvPicPr>
            <a:picLocks noChangeAspect="1"/>
          </p:cNvPicPr>
          <p:nvPr/>
        </p:nvPicPr>
        <p:blipFill rotWithShape="1">
          <a:blip r:embed="rId2"/>
          <a:srcRect t="20450" b="6969"/>
          <a:stretch/>
        </p:blipFill>
        <p:spPr>
          <a:xfrm>
            <a:off x="21" y="11"/>
            <a:ext cx="12191979" cy="613600"/>
          </a:xfrm>
          <a:prstGeom prst="rect">
            <a:avLst/>
          </a:prstGeom>
        </p:spPr>
      </p:pic>
      <p:sp>
        <p:nvSpPr>
          <p:cNvPr id="3" name="ZoneTexte 2">
            <a:extLst>
              <a:ext uri="{FF2B5EF4-FFF2-40B4-BE49-F238E27FC236}">
                <a16:creationId xmlns:a16="http://schemas.microsoft.com/office/drawing/2014/main" id="{B12AECE3-263F-BC27-3E1C-81928871AE9C}"/>
              </a:ext>
            </a:extLst>
          </p:cNvPr>
          <p:cNvSpPr txBox="1"/>
          <p:nvPr/>
        </p:nvSpPr>
        <p:spPr>
          <a:xfrm>
            <a:off x="132159" y="1221012"/>
            <a:ext cx="6725841" cy="461665"/>
          </a:xfrm>
          <a:prstGeom prst="rect">
            <a:avLst/>
          </a:prstGeom>
          <a:noFill/>
        </p:spPr>
        <p:txBody>
          <a:bodyPr wrap="square">
            <a:spAutoFit/>
          </a:bodyPr>
          <a:lstStyle/>
          <a:p>
            <a:pPr marL="342900" indent="-342900" algn="l">
              <a:buFont typeface="Wingdings" pitchFamily="2" charset="2"/>
              <a:buChar char="q"/>
            </a:pPr>
            <a:r>
              <a:rPr lang="fr-FR" sz="2400" b="1" i="0" dirty="0">
                <a:solidFill>
                  <a:srgbClr val="000000"/>
                </a:solidFill>
                <a:effectLst/>
                <a:latin typeface="Times New Roman" panose="02020603050405020304" pitchFamily="18" charset="0"/>
                <a:cs typeface="Times New Roman" panose="02020603050405020304" pitchFamily="18" charset="0"/>
              </a:rPr>
              <a:t>Influence des variables nutritives sur l'énergie</a:t>
            </a:r>
          </a:p>
        </p:txBody>
      </p:sp>
      <p:sp>
        <p:nvSpPr>
          <p:cNvPr id="5" name="ZoneTexte 4">
            <a:extLst>
              <a:ext uri="{FF2B5EF4-FFF2-40B4-BE49-F238E27FC236}">
                <a16:creationId xmlns:a16="http://schemas.microsoft.com/office/drawing/2014/main" id="{001D5047-6B3E-87BB-1BC0-FD55779EF593}"/>
              </a:ext>
            </a:extLst>
          </p:cNvPr>
          <p:cNvSpPr txBox="1"/>
          <p:nvPr/>
        </p:nvSpPr>
        <p:spPr>
          <a:xfrm>
            <a:off x="2381" y="472012"/>
            <a:ext cx="7612857" cy="646331"/>
          </a:xfrm>
          <a:prstGeom prst="rect">
            <a:avLst/>
          </a:prstGeom>
          <a:noFill/>
        </p:spPr>
        <p:txBody>
          <a:bodyPr wrap="square">
            <a:spAutoFit/>
          </a:bodyPr>
          <a:lstStyle/>
          <a:p>
            <a:r>
              <a:rPr lang="fr-FR" sz="3600" b="1" dirty="0">
                <a:latin typeface="Times New Roman" panose="02020603050405020304" pitchFamily="18" charset="0"/>
                <a:cs typeface="Times New Roman" panose="02020603050405020304" pitchFamily="18" charset="0"/>
              </a:rPr>
              <a:t>A</a:t>
            </a:r>
            <a:r>
              <a:rPr lang="fr-FR" sz="3600" b="1" i="0" dirty="0">
                <a:effectLst/>
                <a:latin typeface="Times New Roman" panose="02020603050405020304" pitchFamily="18" charset="0"/>
                <a:cs typeface="Times New Roman" panose="02020603050405020304" pitchFamily="18" charset="0"/>
              </a:rPr>
              <a:t>nalyse exploratoire: </a:t>
            </a:r>
            <a:r>
              <a:rPr lang="fr-FR" sz="3600" b="1" i="1" dirty="0">
                <a:effectLst/>
                <a:latin typeface="Times New Roman" panose="02020603050405020304" pitchFamily="18" charset="0"/>
                <a:cs typeface="Times New Roman" panose="02020603050405020304" pitchFamily="18" charset="0"/>
              </a:rPr>
              <a:t>analyse </a:t>
            </a:r>
            <a:r>
              <a:rPr lang="fr-FR" sz="3600" b="1" i="1" dirty="0">
                <a:latin typeface="Times New Roman" panose="02020603050405020304" pitchFamily="18" charset="0"/>
                <a:cs typeface="Times New Roman" panose="02020603050405020304" pitchFamily="18" charset="0"/>
              </a:rPr>
              <a:t>b</a:t>
            </a:r>
            <a:r>
              <a:rPr lang="fr-FR" sz="3600" b="1" i="1" dirty="0">
                <a:effectLst/>
                <a:latin typeface="Times New Roman" panose="02020603050405020304" pitchFamily="18" charset="0"/>
                <a:cs typeface="Times New Roman" panose="02020603050405020304" pitchFamily="18" charset="0"/>
              </a:rPr>
              <a:t>ivariée</a:t>
            </a:r>
            <a:endParaRPr lang="fr-FR" sz="3600" dirty="0"/>
          </a:p>
        </p:txBody>
      </p:sp>
      <p:pic>
        <p:nvPicPr>
          <p:cNvPr id="7" name="Image 6">
            <a:extLst>
              <a:ext uri="{FF2B5EF4-FFF2-40B4-BE49-F238E27FC236}">
                <a16:creationId xmlns:a16="http://schemas.microsoft.com/office/drawing/2014/main" id="{9D66E02A-14F7-4FDF-D41C-30731B0F3846}"/>
              </a:ext>
            </a:extLst>
          </p:cNvPr>
          <p:cNvPicPr>
            <a:picLocks noChangeAspect="1"/>
          </p:cNvPicPr>
          <p:nvPr/>
        </p:nvPicPr>
        <p:blipFill>
          <a:blip r:embed="rId3"/>
          <a:stretch>
            <a:fillRect/>
          </a:stretch>
        </p:blipFill>
        <p:spPr>
          <a:xfrm>
            <a:off x="283620" y="1785347"/>
            <a:ext cx="3759743" cy="3670790"/>
          </a:xfrm>
          <a:prstGeom prst="rect">
            <a:avLst/>
          </a:prstGeom>
        </p:spPr>
      </p:pic>
      <p:sp>
        <p:nvSpPr>
          <p:cNvPr id="8" name="ZoneTexte 7">
            <a:extLst>
              <a:ext uri="{FF2B5EF4-FFF2-40B4-BE49-F238E27FC236}">
                <a16:creationId xmlns:a16="http://schemas.microsoft.com/office/drawing/2014/main" id="{E39C6DC4-7D75-8590-CB6F-3E8CC6B482C7}"/>
              </a:ext>
            </a:extLst>
          </p:cNvPr>
          <p:cNvSpPr txBox="1"/>
          <p:nvPr/>
        </p:nvSpPr>
        <p:spPr>
          <a:xfrm>
            <a:off x="132159" y="5636988"/>
            <a:ext cx="5000625" cy="1015663"/>
          </a:xfrm>
          <a:prstGeom prst="rect">
            <a:avLst/>
          </a:prstGeom>
          <a:noFill/>
        </p:spPr>
        <p:txBody>
          <a:bodyPr wrap="square" rtlCol="0">
            <a:spAutoFit/>
          </a:bodyPr>
          <a:lstStyle/>
          <a:p>
            <a:r>
              <a:rPr lang="fr-FR" dirty="0"/>
              <a:t>-</a:t>
            </a:r>
            <a:r>
              <a:rPr lang="fr-FR" sz="2000" i="1" dirty="0">
                <a:latin typeface="Times New Roman" panose="02020603050405020304" pitchFamily="18" charset="0"/>
                <a:cs typeface="Times New Roman" panose="02020603050405020304" pitchFamily="18" charset="0"/>
              </a:rPr>
              <a:t>L'apport énergétique est très dépendant du taux de lipides</a:t>
            </a:r>
          </a:p>
          <a:p>
            <a:r>
              <a:rPr lang="fr-FR" sz="2000" i="1" dirty="0">
                <a:latin typeface="Times New Roman" panose="02020603050405020304" pitchFamily="18" charset="0"/>
                <a:cs typeface="Times New Roman" panose="02020603050405020304" pitchFamily="18" charset="0"/>
              </a:rPr>
              <a:t>-Un coefficient de corrélation assez élevé</a:t>
            </a:r>
          </a:p>
        </p:txBody>
      </p:sp>
      <p:pic>
        <p:nvPicPr>
          <p:cNvPr id="10" name="Image 9">
            <a:extLst>
              <a:ext uri="{FF2B5EF4-FFF2-40B4-BE49-F238E27FC236}">
                <a16:creationId xmlns:a16="http://schemas.microsoft.com/office/drawing/2014/main" id="{D4A2A446-C5F4-7E9D-C6F6-7E59CB89707B}"/>
              </a:ext>
            </a:extLst>
          </p:cNvPr>
          <p:cNvPicPr>
            <a:picLocks noChangeAspect="1"/>
          </p:cNvPicPr>
          <p:nvPr/>
        </p:nvPicPr>
        <p:blipFill>
          <a:blip r:embed="rId4"/>
          <a:stretch>
            <a:fillRect/>
          </a:stretch>
        </p:blipFill>
        <p:spPr>
          <a:xfrm>
            <a:off x="6268767" y="1782251"/>
            <a:ext cx="3759743" cy="3676981"/>
          </a:xfrm>
          <a:prstGeom prst="rect">
            <a:avLst/>
          </a:prstGeom>
        </p:spPr>
      </p:pic>
      <p:sp>
        <p:nvSpPr>
          <p:cNvPr id="12" name="ZoneTexte 11">
            <a:extLst>
              <a:ext uri="{FF2B5EF4-FFF2-40B4-BE49-F238E27FC236}">
                <a16:creationId xmlns:a16="http://schemas.microsoft.com/office/drawing/2014/main" id="{247B16C2-8AD2-0E38-79BE-C808F9EA4AF5}"/>
              </a:ext>
            </a:extLst>
          </p:cNvPr>
          <p:cNvSpPr txBox="1"/>
          <p:nvPr/>
        </p:nvSpPr>
        <p:spPr>
          <a:xfrm>
            <a:off x="5264944" y="5705092"/>
            <a:ext cx="6186488" cy="1015663"/>
          </a:xfrm>
          <a:prstGeom prst="rect">
            <a:avLst/>
          </a:prstGeom>
          <a:noFill/>
        </p:spPr>
        <p:txBody>
          <a:bodyPr wrap="square">
            <a:spAutoFit/>
          </a:bodyPr>
          <a:lstStyle/>
          <a:p>
            <a:r>
              <a:rPr lang="fr-FR" sz="2000" i="1" dirty="0">
                <a:solidFill>
                  <a:srgbClr val="000000"/>
                </a:solidFill>
                <a:latin typeface="Times New Roman" panose="02020603050405020304" pitchFamily="18" charset="0"/>
                <a:cs typeface="Times New Roman" panose="02020603050405020304" pitchFamily="18" charset="0"/>
              </a:rPr>
              <a:t>-L</a:t>
            </a:r>
            <a:r>
              <a:rPr lang="fr-FR" sz="2000" b="0" i="1" dirty="0">
                <a:solidFill>
                  <a:srgbClr val="000000"/>
                </a:solidFill>
                <a:effectLst/>
                <a:latin typeface="Times New Roman" panose="02020603050405020304" pitchFamily="18" charset="0"/>
                <a:cs typeface="Times New Roman" panose="02020603050405020304" pitchFamily="18" charset="0"/>
              </a:rPr>
              <a:t>a valeur énergétique est bornée par les produits qui ne contiennent que des glucides (droite du bas) et les produits composés de lipides et de glucides (droite du haut)</a:t>
            </a:r>
            <a:endParaRPr lang="fr-FR" sz="2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84523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rt 3D ondulé">
            <a:extLst>
              <a:ext uri="{FF2B5EF4-FFF2-40B4-BE49-F238E27FC236}">
                <a16:creationId xmlns:a16="http://schemas.microsoft.com/office/drawing/2014/main" id="{AA3EF63C-42D0-30DF-2F5B-66565552C611}"/>
              </a:ext>
            </a:extLst>
          </p:cNvPr>
          <p:cNvPicPr>
            <a:picLocks noChangeAspect="1"/>
          </p:cNvPicPr>
          <p:nvPr/>
        </p:nvPicPr>
        <p:blipFill rotWithShape="1">
          <a:blip r:embed="rId2"/>
          <a:srcRect t="20450" b="6969"/>
          <a:stretch/>
        </p:blipFill>
        <p:spPr>
          <a:xfrm>
            <a:off x="21" y="11"/>
            <a:ext cx="12191979" cy="613600"/>
          </a:xfrm>
          <a:prstGeom prst="rect">
            <a:avLst/>
          </a:prstGeom>
        </p:spPr>
      </p:pic>
      <p:sp>
        <p:nvSpPr>
          <p:cNvPr id="3" name="ZoneTexte 2">
            <a:extLst>
              <a:ext uri="{FF2B5EF4-FFF2-40B4-BE49-F238E27FC236}">
                <a16:creationId xmlns:a16="http://schemas.microsoft.com/office/drawing/2014/main" id="{98EBA074-0DAE-CBBA-B693-535333A2A58B}"/>
              </a:ext>
            </a:extLst>
          </p:cNvPr>
          <p:cNvSpPr txBox="1"/>
          <p:nvPr/>
        </p:nvSpPr>
        <p:spPr>
          <a:xfrm>
            <a:off x="0" y="956934"/>
            <a:ext cx="9415463" cy="461665"/>
          </a:xfrm>
          <a:prstGeom prst="rect">
            <a:avLst/>
          </a:prstGeom>
          <a:noFill/>
        </p:spPr>
        <p:txBody>
          <a:bodyPr wrap="square">
            <a:spAutoFit/>
          </a:bodyPr>
          <a:lstStyle/>
          <a:p>
            <a:pPr marL="285750" indent="-285750" algn="l">
              <a:buFont typeface="Wingdings" pitchFamily="2" charset="2"/>
              <a:buChar char="q"/>
            </a:pPr>
            <a:r>
              <a:rPr lang="fr-FR" sz="2400" b="1" i="0" dirty="0">
                <a:solidFill>
                  <a:srgbClr val="000000"/>
                </a:solidFill>
                <a:effectLst/>
                <a:latin typeface="Times New Roman" panose="02020603050405020304" pitchFamily="18" charset="0"/>
                <a:cs typeface="Times New Roman" panose="02020603050405020304" pitchFamily="18" charset="0"/>
              </a:rPr>
              <a:t>Analyse entre variables nutritives et sous variables nutritives</a:t>
            </a:r>
          </a:p>
        </p:txBody>
      </p:sp>
      <p:sp>
        <p:nvSpPr>
          <p:cNvPr id="6" name="ZoneTexte 5">
            <a:extLst>
              <a:ext uri="{FF2B5EF4-FFF2-40B4-BE49-F238E27FC236}">
                <a16:creationId xmlns:a16="http://schemas.microsoft.com/office/drawing/2014/main" id="{6EB0C00D-CFA1-9075-7B7E-771F407CA810}"/>
              </a:ext>
            </a:extLst>
          </p:cNvPr>
          <p:cNvSpPr txBox="1"/>
          <p:nvPr/>
        </p:nvSpPr>
        <p:spPr>
          <a:xfrm>
            <a:off x="2381" y="472012"/>
            <a:ext cx="7612857" cy="646331"/>
          </a:xfrm>
          <a:prstGeom prst="rect">
            <a:avLst/>
          </a:prstGeom>
          <a:noFill/>
        </p:spPr>
        <p:txBody>
          <a:bodyPr wrap="square">
            <a:spAutoFit/>
          </a:bodyPr>
          <a:lstStyle/>
          <a:p>
            <a:r>
              <a:rPr lang="fr-FR" sz="3600" b="1" dirty="0">
                <a:latin typeface="Times New Roman" panose="02020603050405020304" pitchFamily="18" charset="0"/>
                <a:cs typeface="Times New Roman" panose="02020603050405020304" pitchFamily="18" charset="0"/>
              </a:rPr>
              <a:t>A</a:t>
            </a:r>
            <a:r>
              <a:rPr lang="fr-FR" sz="3600" b="1" i="0" dirty="0">
                <a:effectLst/>
                <a:latin typeface="Times New Roman" panose="02020603050405020304" pitchFamily="18" charset="0"/>
                <a:cs typeface="Times New Roman" panose="02020603050405020304" pitchFamily="18" charset="0"/>
              </a:rPr>
              <a:t>nalyse exploratoire: </a:t>
            </a:r>
            <a:r>
              <a:rPr lang="fr-FR" sz="3600" b="1" i="1" dirty="0">
                <a:effectLst/>
                <a:latin typeface="Times New Roman" panose="02020603050405020304" pitchFamily="18" charset="0"/>
                <a:cs typeface="Times New Roman" panose="02020603050405020304" pitchFamily="18" charset="0"/>
              </a:rPr>
              <a:t>analyse </a:t>
            </a:r>
            <a:r>
              <a:rPr lang="fr-FR" sz="3600" b="1" i="1" dirty="0">
                <a:latin typeface="Times New Roman" panose="02020603050405020304" pitchFamily="18" charset="0"/>
                <a:cs typeface="Times New Roman" panose="02020603050405020304" pitchFamily="18" charset="0"/>
              </a:rPr>
              <a:t>b</a:t>
            </a:r>
            <a:r>
              <a:rPr lang="fr-FR" sz="3600" b="1" i="1" dirty="0">
                <a:effectLst/>
                <a:latin typeface="Times New Roman" panose="02020603050405020304" pitchFamily="18" charset="0"/>
                <a:cs typeface="Times New Roman" panose="02020603050405020304" pitchFamily="18" charset="0"/>
              </a:rPr>
              <a:t>ivariée</a:t>
            </a:r>
            <a:endParaRPr lang="fr-FR" sz="3600" dirty="0"/>
          </a:p>
        </p:txBody>
      </p:sp>
      <p:pic>
        <p:nvPicPr>
          <p:cNvPr id="8" name="Image 7">
            <a:extLst>
              <a:ext uri="{FF2B5EF4-FFF2-40B4-BE49-F238E27FC236}">
                <a16:creationId xmlns:a16="http://schemas.microsoft.com/office/drawing/2014/main" id="{FD4EF8A1-00CE-B5F8-8CB7-D4DF429D3DC4}"/>
              </a:ext>
            </a:extLst>
          </p:cNvPr>
          <p:cNvPicPr>
            <a:picLocks noChangeAspect="1"/>
          </p:cNvPicPr>
          <p:nvPr/>
        </p:nvPicPr>
        <p:blipFill>
          <a:blip r:embed="rId3"/>
          <a:stretch>
            <a:fillRect/>
          </a:stretch>
        </p:blipFill>
        <p:spPr>
          <a:xfrm>
            <a:off x="400112" y="1440174"/>
            <a:ext cx="3686114" cy="3473884"/>
          </a:xfrm>
          <a:prstGeom prst="rect">
            <a:avLst/>
          </a:prstGeom>
        </p:spPr>
      </p:pic>
      <p:sp>
        <p:nvSpPr>
          <p:cNvPr id="9" name="ZoneTexte 8">
            <a:extLst>
              <a:ext uri="{FF2B5EF4-FFF2-40B4-BE49-F238E27FC236}">
                <a16:creationId xmlns:a16="http://schemas.microsoft.com/office/drawing/2014/main" id="{B859D4A0-F15A-1F41-54BF-A352D21A18D5}"/>
              </a:ext>
            </a:extLst>
          </p:cNvPr>
          <p:cNvSpPr txBox="1"/>
          <p:nvPr/>
        </p:nvSpPr>
        <p:spPr>
          <a:xfrm>
            <a:off x="0" y="4935633"/>
            <a:ext cx="5514975" cy="1938992"/>
          </a:xfrm>
          <a:prstGeom prst="rect">
            <a:avLst/>
          </a:prstGeom>
          <a:noFill/>
        </p:spPr>
        <p:txBody>
          <a:bodyPr wrap="square" rtlCol="0">
            <a:spAutoFit/>
          </a:bodyPr>
          <a:lstStyle/>
          <a:p>
            <a:pPr algn="ctr"/>
            <a:r>
              <a:rPr lang="fr-FR" dirty="0">
                <a:solidFill>
                  <a:srgbClr val="000000"/>
                </a:solidFill>
                <a:latin typeface="Helvetica Neue" panose="02000503000000020004" pitchFamily="2" charset="0"/>
              </a:rPr>
              <a:t>-</a:t>
            </a:r>
            <a:r>
              <a:rPr lang="fr-FR" sz="2000" i="1" dirty="0">
                <a:solidFill>
                  <a:srgbClr val="000000"/>
                </a:solidFill>
                <a:latin typeface="Times New Roman" panose="02020603050405020304" pitchFamily="18" charset="0"/>
                <a:cs typeface="Times New Roman" panose="02020603050405020304" pitchFamily="18" charset="0"/>
              </a:rPr>
              <a:t>L</a:t>
            </a:r>
            <a:r>
              <a:rPr lang="fr-FR" sz="2000" b="0" i="1" dirty="0">
                <a:solidFill>
                  <a:srgbClr val="000000"/>
                </a:solidFill>
                <a:effectLst/>
                <a:latin typeface="Times New Roman" panose="02020603050405020304" pitchFamily="18" charset="0"/>
                <a:cs typeface="Times New Roman" panose="02020603050405020304" pitchFamily="18" charset="0"/>
              </a:rPr>
              <a:t>e taux de graisses saturées est </a:t>
            </a:r>
            <a:r>
              <a:rPr lang="fr-FR" sz="2000" i="1" dirty="0">
                <a:solidFill>
                  <a:srgbClr val="000000"/>
                </a:solidFill>
                <a:latin typeface="Times New Roman" panose="02020603050405020304" pitchFamily="18" charset="0"/>
                <a:cs typeface="Times New Roman" panose="02020603050405020304" pitchFamily="18" charset="0"/>
              </a:rPr>
              <a:t>souvent</a:t>
            </a:r>
            <a:r>
              <a:rPr lang="fr-FR" sz="2000" b="0" i="1" dirty="0">
                <a:solidFill>
                  <a:srgbClr val="000000"/>
                </a:solidFill>
                <a:effectLst/>
                <a:latin typeface="Times New Roman" panose="02020603050405020304" pitchFamily="18" charset="0"/>
                <a:cs typeface="Times New Roman" panose="02020603050405020304" pitchFamily="18" charset="0"/>
              </a:rPr>
              <a:t> inférieur au taux de lipides.</a:t>
            </a:r>
          </a:p>
          <a:p>
            <a:pPr algn="ctr"/>
            <a:r>
              <a:rPr lang="fr-FR" sz="2000" i="1" dirty="0">
                <a:solidFill>
                  <a:srgbClr val="000000"/>
                </a:solidFill>
                <a:latin typeface="Times New Roman" panose="02020603050405020304" pitchFamily="18" charset="0"/>
                <a:cs typeface="Times New Roman" panose="02020603050405020304" pitchFamily="18" charset="0"/>
              </a:rPr>
              <a:t>-</a:t>
            </a:r>
            <a:r>
              <a:rPr lang="fr-FR" sz="2000" b="0" i="1" dirty="0">
                <a:solidFill>
                  <a:srgbClr val="000000"/>
                </a:solidFill>
                <a:effectLst/>
                <a:latin typeface="Times New Roman" panose="02020603050405020304" pitchFamily="18" charset="0"/>
                <a:cs typeface="Times New Roman" panose="02020603050405020304" pitchFamily="18" charset="0"/>
              </a:rPr>
              <a:t> Le coefficient de corrélation est plutôt élevé </a:t>
            </a:r>
          </a:p>
          <a:p>
            <a:pPr algn="ctr"/>
            <a:r>
              <a:rPr lang="fr-FR" sz="2000" i="1" dirty="0">
                <a:solidFill>
                  <a:srgbClr val="000000"/>
                </a:solidFill>
                <a:latin typeface="Times New Roman" panose="02020603050405020304" pitchFamily="18" charset="0"/>
                <a:cs typeface="Times New Roman" panose="02020603050405020304" pitchFamily="18" charset="0"/>
              </a:rPr>
              <a:t>-O</a:t>
            </a:r>
            <a:r>
              <a:rPr lang="fr-FR" sz="2000" b="0" i="1" dirty="0">
                <a:solidFill>
                  <a:srgbClr val="000000"/>
                </a:solidFill>
                <a:effectLst/>
                <a:latin typeface="Times New Roman" panose="02020603050405020304" pitchFamily="18" charset="0"/>
                <a:cs typeface="Times New Roman" panose="02020603050405020304" pitchFamily="18" charset="0"/>
              </a:rPr>
              <a:t>n peut avoir des produits avec beaucoup de lipides et peu de graisses saturées (par exemple l'huile d'olive).</a:t>
            </a:r>
            <a:endParaRPr lang="fr-FR" sz="2000" i="1" dirty="0">
              <a:latin typeface="Times New Roman" panose="02020603050405020304" pitchFamily="18" charset="0"/>
              <a:cs typeface="Times New Roman" panose="02020603050405020304" pitchFamily="18" charset="0"/>
            </a:endParaRPr>
          </a:p>
        </p:txBody>
      </p:sp>
      <p:pic>
        <p:nvPicPr>
          <p:cNvPr id="11" name="Image 10">
            <a:extLst>
              <a:ext uri="{FF2B5EF4-FFF2-40B4-BE49-F238E27FC236}">
                <a16:creationId xmlns:a16="http://schemas.microsoft.com/office/drawing/2014/main" id="{BB3A045C-7A4F-774B-D112-4ED0CE0AC7ED}"/>
              </a:ext>
            </a:extLst>
          </p:cNvPr>
          <p:cNvPicPr>
            <a:picLocks noChangeAspect="1"/>
          </p:cNvPicPr>
          <p:nvPr/>
        </p:nvPicPr>
        <p:blipFill>
          <a:blip r:embed="rId4"/>
          <a:stretch>
            <a:fillRect/>
          </a:stretch>
        </p:blipFill>
        <p:spPr>
          <a:xfrm>
            <a:off x="7359032" y="1440174"/>
            <a:ext cx="3670918" cy="3583791"/>
          </a:xfrm>
          <a:prstGeom prst="rect">
            <a:avLst/>
          </a:prstGeom>
        </p:spPr>
      </p:pic>
      <p:sp>
        <p:nvSpPr>
          <p:cNvPr id="13" name="ZoneTexte 12">
            <a:extLst>
              <a:ext uri="{FF2B5EF4-FFF2-40B4-BE49-F238E27FC236}">
                <a16:creationId xmlns:a16="http://schemas.microsoft.com/office/drawing/2014/main" id="{56845244-0D3C-D479-F009-2E8124239D16}"/>
              </a:ext>
            </a:extLst>
          </p:cNvPr>
          <p:cNvSpPr txBox="1"/>
          <p:nvPr/>
        </p:nvSpPr>
        <p:spPr>
          <a:xfrm>
            <a:off x="7193756" y="5579095"/>
            <a:ext cx="4336257" cy="1015663"/>
          </a:xfrm>
          <a:prstGeom prst="rect">
            <a:avLst/>
          </a:prstGeom>
          <a:noFill/>
        </p:spPr>
        <p:txBody>
          <a:bodyPr wrap="square">
            <a:spAutoFit/>
          </a:bodyPr>
          <a:lstStyle/>
          <a:p>
            <a:pPr algn="ctr"/>
            <a:r>
              <a:rPr lang="fr-FR" sz="2000" b="0" i="1" dirty="0">
                <a:solidFill>
                  <a:srgbClr val="000000"/>
                </a:solidFill>
                <a:effectLst/>
                <a:latin typeface="Times New Roman" panose="02020603050405020304" pitchFamily="18" charset="0"/>
                <a:cs typeface="Times New Roman" panose="02020603050405020304" pitchFamily="18" charset="0"/>
              </a:rPr>
              <a:t>-Les sucres sont un type de glucides, ce qui explique le coefficient de corrélation un peu élevé .</a:t>
            </a:r>
            <a:endParaRPr lang="fr-FR" sz="2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71343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rt 3D ondulé">
            <a:extLst>
              <a:ext uri="{FF2B5EF4-FFF2-40B4-BE49-F238E27FC236}">
                <a16:creationId xmlns:a16="http://schemas.microsoft.com/office/drawing/2014/main" id="{AA3EF63C-42D0-30DF-2F5B-66565552C611}"/>
              </a:ext>
            </a:extLst>
          </p:cNvPr>
          <p:cNvPicPr>
            <a:picLocks noChangeAspect="1"/>
          </p:cNvPicPr>
          <p:nvPr/>
        </p:nvPicPr>
        <p:blipFill rotWithShape="1">
          <a:blip r:embed="rId2"/>
          <a:srcRect t="20450" b="6969"/>
          <a:stretch/>
        </p:blipFill>
        <p:spPr>
          <a:xfrm>
            <a:off x="21" y="11"/>
            <a:ext cx="12191979" cy="613600"/>
          </a:xfrm>
          <a:prstGeom prst="rect">
            <a:avLst/>
          </a:prstGeom>
        </p:spPr>
      </p:pic>
      <p:sp>
        <p:nvSpPr>
          <p:cNvPr id="3" name="ZoneTexte 2">
            <a:extLst>
              <a:ext uri="{FF2B5EF4-FFF2-40B4-BE49-F238E27FC236}">
                <a16:creationId xmlns:a16="http://schemas.microsoft.com/office/drawing/2014/main" id="{9E4180A6-1B6C-3B9A-DA83-B0D1000F246C}"/>
              </a:ext>
            </a:extLst>
          </p:cNvPr>
          <p:cNvSpPr txBox="1"/>
          <p:nvPr/>
        </p:nvSpPr>
        <p:spPr>
          <a:xfrm>
            <a:off x="0" y="1085612"/>
            <a:ext cx="8154590" cy="461665"/>
          </a:xfrm>
          <a:prstGeom prst="rect">
            <a:avLst/>
          </a:prstGeom>
          <a:noFill/>
        </p:spPr>
        <p:txBody>
          <a:bodyPr wrap="square">
            <a:spAutoFit/>
          </a:bodyPr>
          <a:lstStyle/>
          <a:p>
            <a:pPr marL="285750" indent="-285750" algn="l">
              <a:buFont typeface="Wingdings" pitchFamily="2" charset="2"/>
              <a:buChar char="q"/>
            </a:pPr>
            <a:r>
              <a:rPr lang="fr-FR" sz="2400" b="1" i="0" dirty="0">
                <a:solidFill>
                  <a:srgbClr val="000000"/>
                </a:solidFill>
                <a:effectLst/>
                <a:latin typeface="Times New Roman" panose="02020603050405020304" pitchFamily="18" charset="0"/>
                <a:cs typeface="Times New Roman" panose="02020603050405020304" pitchFamily="18" charset="0"/>
              </a:rPr>
              <a:t>Influence des variables nutritives sur le score nutrigrade.</a:t>
            </a:r>
          </a:p>
        </p:txBody>
      </p:sp>
      <p:sp>
        <p:nvSpPr>
          <p:cNvPr id="5" name="ZoneTexte 4">
            <a:extLst>
              <a:ext uri="{FF2B5EF4-FFF2-40B4-BE49-F238E27FC236}">
                <a16:creationId xmlns:a16="http://schemas.microsoft.com/office/drawing/2014/main" id="{CA5219B4-7116-D9E7-B8A1-DD64CF78BAD6}"/>
              </a:ext>
            </a:extLst>
          </p:cNvPr>
          <p:cNvSpPr txBox="1"/>
          <p:nvPr/>
        </p:nvSpPr>
        <p:spPr>
          <a:xfrm>
            <a:off x="2381" y="472012"/>
            <a:ext cx="7612857" cy="646331"/>
          </a:xfrm>
          <a:prstGeom prst="rect">
            <a:avLst/>
          </a:prstGeom>
          <a:noFill/>
        </p:spPr>
        <p:txBody>
          <a:bodyPr wrap="square">
            <a:spAutoFit/>
          </a:bodyPr>
          <a:lstStyle/>
          <a:p>
            <a:r>
              <a:rPr lang="fr-FR" sz="3600" b="1" dirty="0">
                <a:latin typeface="Times New Roman" panose="02020603050405020304" pitchFamily="18" charset="0"/>
                <a:cs typeface="Times New Roman" panose="02020603050405020304" pitchFamily="18" charset="0"/>
              </a:rPr>
              <a:t>A</a:t>
            </a:r>
            <a:r>
              <a:rPr lang="fr-FR" sz="3600" b="1" i="0" dirty="0">
                <a:effectLst/>
                <a:latin typeface="Times New Roman" panose="02020603050405020304" pitchFamily="18" charset="0"/>
                <a:cs typeface="Times New Roman" panose="02020603050405020304" pitchFamily="18" charset="0"/>
              </a:rPr>
              <a:t>nalyse exploratoire: </a:t>
            </a:r>
            <a:r>
              <a:rPr lang="fr-FR" sz="3600" b="1" i="1" dirty="0">
                <a:effectLst/>
                <a:latin typeface="Times New Roman" panose="02020603050405020304" pitchFamily="18" charset="0"/>
                <a:cs typeface="Times New Roman" panose="02020603050405020304" pitchFamily="18" charset="0"/>
              </a:rPr>
              <a:t>analyse </a:t>
            </a:r>
            <a:r>
              <a:rPr lang="fr-FR" sz="3600" b="1" i="1" dirty="0">
                <a:latin typeface="Times New Roman" panose="02020603050405020304" pitchFamily="18" charset="0"/>
                <a:cs typeface="Times New Roman" panose="02020603050405020304" pitchFamily="18" charset="0"/>
              </a:rPr>
              <a:t>b</a:t>
            </a:r>
            <a:r>
              <a:rPr lang="fr-FR" sz="3600" b="1" i="1" dirty="0">
                <a:effectLst/>
                <a:latin typeface="Times New Roman" panose="02020603050405020304" pitchFamily="18" charset="0"/>
                <a:cs typeface="Times New Roman" panose="02020603050405020304" pitchFamily="18" charset="0"/>
              </a:rPr>
              <a:t>ivariée</a:t>
            </a:r>
            <a:endParaRPr lang="fr-FR" sz="3600" dirty="0"/>
          </a:p>
        </p:txBody>
      </p:sp>
      <p:sp>
        <p:nvSpPr>
          <p:cNvPr id="6" name="ZoneTexte 5">
            <a:extLst>
              <a:ext uri="{FF2B5EF4-FFF2-40B4-BE49-F238E27FC236}">
                <a16:creationId xmlns:a16="http://schemas.microsoft.com/office/drawing/2014/main" id="{79747F25-3A81-B1A9-6F3B-07310D18DD87}"/>
              </a:ext>
            </a:extLst>
          </p:cNvPr>
          <p:cNvSpPr txBox="1"/>
          <p:nvPr/>
        </p:nvSpPr>
        <p:spPr>
          <a:xfrm>
            <a:off x="0" y="5517127"/>
            <a:ext cx="12192000" cy="1323439"/>
          </a:xfrm>
          <a:prstGeom prst="rect">
            <a:avLst/>
          </a:prstGeom>
          <a:noFill/>
        </p:spPr>
        <p:txBody>
          <a:bodyPr wrap="square">
            <a:spAutoFit/>
          </a:bodyPr>
          <a:lstStyle/>
          <a:p>
            <a:pPr algn="l"/>
            <a:r>
              <a:rPr lang="fr-FR" sz="2000" dirty="0">
                <a:solidFill>
                  <a:srgbClr val="000000"/>
                </a:solidFill>
                <a:latin typeface="Times New Roman" panose="02020603050405020304" pitchFamily="18" charset="0"/>
                <a:cs typeface="Times New Roman" panose="02020603050405020304" pitchFamily="18" charset="0"/>
              </a:rPr>
              <a:t>L</a:t>
            </a:r>
            <a:r>
              <a:rPr lang="fr-FR" sz="2000" b="0" i="0" dirty="0">
                <a:solidFill>
                  <a:srgbClr val="000000"/>
                </a:solidFill>
                <a:effectLst/>
                <a:latin typeface="Times New Roman" panose="02020603050405020304" pitchFamily="18" charset="0"/>
                <a:cs typeface="Times New Roman" panose="02020603050405020304" pitchFamily="18" charset="0"/>
              </a:rPr>
              <a:t>es distributions sont très différentes par rapport au nutrigrade. À l'exception du </a:t>
            </a:r>
            <a:r>
              <a:rPr lang="fr-FR" sz="2000" b="0" i="0" dirty="0" err="1">
                <a:solidFill>
                  <a:srgbClr val="000000"/>
                </a:solidFill>
                <a:effectLst/>
                <a:latin typeface="Times New Roman" panose="02020603050405020304" pitchFamily="18" charset="0"/>
                <a:cs typeface="Times New Roman" panose="02020603050405020304" pitchFamily="18" charset="0"/>
              </a:rPr>
              <a:t>nutriscore</a:t>
            </a:r>
            <a:r>
              <a:rPr lang="fr-FR" sz="2000" b="0" i="0" dirty="0">
                <a:solidFill>
                  <a:srgbClr val="000000"/>
                </a:solidFill>
                <a:effectLst/>
                <a:latin typeface="Times New Roman" panose="02020603050405020304" pitchFamily="18" charset="0"/>
                <a:cs typeface="Times New Roman" panose="02020603050405020304" pitchFamily="18" charset="0"/>
              </a:rPr>
              <a:t> qui est à la base du classement nutrigrade, nous remarquons que les graisses, les graisses saturées et l'énergie (et donc l'énergie provenant des graisses) présentent les distributions les plus différentes le long du nutrigrade.</a:t>
            </a:r>
          </a:p>
          <a:p>
            <a:pPr algn="l"/>
            <a:r>
              <a:rPr lang="fr-FR" sz="2000" b="0" i="0" dirty="0">
                <a:solidFill>
                  <a:srgbClr val="000000"/>
                </a:solidFill>
                <a:effectLst/>
                <a:latin typeface="Times New Roman" panose="02020603050405020304" pitchFamily="18" charset="0"/>
                <a:cs typeface="Times New Roman" panose="02020603050405020304" pitchFamily="18" charset="0"/>
              </a:rPr>
              <a:t>Dans une moindre mesure, le sucre, les glucides, le sel et les fibres présentent également des distributions différentes.</a:t>
            </a:r>
          </a:p>
        </p:txBody>
      </p:sp>
      <p:pic>
        <p:nvPicPr>
          <p:cNvPr id="9" name="Image 8">
            <a:extLst>
              <a:ext uri="{FF2B5EF4-FFF2-40B4-BE49-F238E27FC236}">
                <a16:creationId xmlns:a16="http://schemas.microsoft.com/office/drawing/2014/main" id="{B5DFF9A0-0187-24B0-2DCF-382F172574E9}"/>
              </a:ext>
            </a:extLst>
          </p:cNvPr>
          <p:cNvPicPr>
            <a:picLocks noChangeAspect="1"/>
          </p:cNvPicPr>
          <p:nvPr/>
        </p:nvPicPr>
        <p:blipFill>
          <a:blip r:embed="rId3"/>
          <a:stretch>
            <a:fillRect/>
          </a:stretch>
        </p:blipFill>
        <p:spPr>
          <a:xfrm>
            <a:off x="770020" y="1489035"/>
            <a:ext cx="10395285" cy="3879930"/>
          </a:xfrm>
          <a:prstGeom prst="rect">
            <a:avLst/>
          </a:prstGeom>
        </p:spPr>
      </p:pic>
    </p:spTree>
    <p:extLst>
      <p:ext uri="{BB962C8B-B14F-4D97-AF65-F5344CB8AC3E}">
        <p14:creationId xmlns:p14="http://schemas.microsoft.com/office/powerpoint/2010/main" val="40910686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rt 3D ondulé">
            <a:extLst>
              <a:ext uri="{FF2B5EF4-FFF2-40B4-BE49-F238E27FC236}">
                <a16:creationId xmlns:a16="http://schemas.microsoft.com/office/drawing/2014/main" id="{AA3EF63C-42D0-30DF-2F5B-66565552C611}"/>
              </a:ext>
            </a:extLst>
          </p:cNvPr>
          <p:cNvPicPr>
            <a:picLocks noChangeAspect="1"/>
          </p:cNvPicPr>
          <p:nvPr/>
        </p:nvPicPr>
        <p:blipFill rotWithShape="1">
          <a:blip r:embed="rId2"/>
          <a:srcRect t="20450" b="6969"/>
          <a:stretch/>
        </p:blipFill>
        <p:spPr>
          <a:xfrm>
            <a:off x="21" y="11"/>
            <a:ext cx="12191979" cy="613600"/>
          </a:xfrm>
          <a:prstGeom prst="rect">
            <a:avLst/>
          </a:prstGeom>
        </p:spPr>
      </p:pic>
      <p:sp>
        <p:nvSpPr>
          <p:cNvPr id="17" name="ZoneTexte 16">
            <a:extLst>
              <a:ext uri="{FF2B5EF4-FFF2-40B4-BE49-F238E27FC236}">
                <a16:creationId xmlns:a16="http://schemas.microsoft.com/office/drawing/2014/main" id="{ABDD0F93-4694-D7C6-DEF1-0F1718E739D2}"/>
              </a:ext>
            </a:extLst>
          </p:cNvPr>
          <p:cNvSpPr txBox="1"/>
          <p:nvPr/>
        </p:nvSpPr>
        <p:spPr>
          <a:xfrm>
            <a:off x="0" y="504036"/>
            <a:ext cx="11572876" cy="646331"/>
          </a:xfrm>
          <a:prstGeom prst="rect">
            <a:avLst/>
          </a:prstGeom>
          <a:noFill/>
        </p:spPr>
        <p:txBody>
          <a:bodyPr wrap="square">
            <a:spAutoFit/>
          </a:bodyPr>
          <a:lstStyle/>
          <a:p>
            <a:r>
              <a:rPr lang="fr-FR" sz="3600" b="1" dirty="0">
                <a:latin typeface="Times New Roman" panose="02020603050405020304" pitchFamily="18" charset="0"/>
                <a:cs typeface="Times New Roman" panose="02020603050405020304" pitchFamily="18" charset="0"/>
              </a:rPr>
              <a:t>A</a:t>
            </a:r>
            <a:r>
              <a:rPr lang="fr-FR" sz="3600" b="1" i="0" dirty="0">
                <a:effectLst/>
                <a:latin typeface="Times New Roman" panose="02020603050405020304" pitchFamily="18" charset="0"/>
                <a:cs typeface="Times New Roman" panose="02020603050405020304" pitchFamily="18" charset="0"/>
              </a:rPr>
              <a:t>nalyse exploratoire: </a:t>
            </a:r>
            <a:r>
              <a:rPr lang="fr-FR" sz="3600" b="1" i="1" dirty="0">
                <a:effectLst/>
                <a:latin typeface="Times New Roman" panose="02020603050405020304" pitchFamily="18" charset="0"/>
                <a:cs typeface="Times New Roman" panose="02020603050405020304" pitchFamily="18" charset="0"/>
              </a:rPr>
              <a:t>analyse univariée</a:t>
            </a:r>
            <a:r>
              <a:rPr lang="fr-FR" sz="3600" i="1" dirty="0">
                <a:effectLst/>
                <a:latin typeface="Times New Roman" panose="02020603050405020304" pitchFamily="18" charset="0"/>
                <a:cs typeface="Times New Roman" panose="02020603050405020304" pitchFamily="18" charset="0"/>
              </a:rPr>
              <a:t> </a:t>
            </a:r>
            <a:r>
              <a:rPr lang="fr-FR" sz="2800" i="1" dirty="0">
                <a:effectLst/>
                <a:latin typeface="Times New Roman" panose="02020603050405020304" pitchFamily="18" charset="0"/>
                <a:cs typeface="Times New Roman" panose="02020603050405020304" pitchFamily="18" charset="0"/>
              </a:rPr>
              <a:t>(variables quantitatives)</a:t>
            </a:r>
            <a:endParaRPr lang="fr-FR" sz="2800" b="1" i="1" dirty="0">
              <a:effectLst/>
              <a:latin typeface="Times New Roman" panose="02020603050405020304" pitchFamily="18" charset="0"/>
              <a:cs typeface="Times New Roman" panose="02020603050405020304" pitchFamily="18" charset="0"/>
            </a:endParaRPr>
          </a:p>
        </p:txBody>
      </p:sp>
      <p:sp>
        <p:nvSpPr>
          <p:cNvPr id="5" name="Sous-titre 2">
            <a:extLst>
              <a:ext uri="{FF2B5EF4-FFF2-40B4-BE49-F238E27FC236}">
                <a16:creationId xmlns:a16="http://schemas.microsoft.com/office/drawing/2014/main" id="{F4169AB6-5FB4-B0D0-7E4B-30FF3E0466FE}"/>
              </a:ext>
            </a:extLst>
          </p:cNvPr>
          <p:cNvSpPr>
            <a:spLocks noGrp="1"/>
          </p:cNvSpPr>
          <p:nvPr>
            <p:ph type="subTitle" idx="1"/>
          </p:nvPr>
        </p:nvSpPr>
        <p:spPr>
          <a:xfrm>
            <a:off x="11109159" y="6497053"/>
            <a:ext cx="1082841" cy="360947"/>
          </a:xfrm>
        </p:spPr>
        <p:txBody>
          <a:bodyPr anchor="b">
            <a:normAutofit/>
          </a:bodyPr>
          <a:lstStyle/>
          <a:p>
            <a:r>
              <a:rPr lang="fr-FR" sz="1600" b="1" cap="small" dirty="0">
                <a:latin typeface="Times New Roman" panose="02020603050405020304" pitchFamily="18" charset="0"/>
                <a:cs typeface="Times New Roman" panose="02020603050405020304" pitchFamily="18" charset="0"/>
              </a:rPr>
              <a:t>Projet 3 </a:t>
            </a:r>
            <a:endParaRPr lang="fr-FR" sz="1600" dirty="0">
              <a:latin typeface="Times New Roman" panose="02020603050405020304" pitchFamily="18" charset="0"/>
              <a:cs typeface="Times New Roman" panose="02020603050405020304" pitchFamily="18" charset="0"/>
            </a:endParaRPr>
          </a:p>
        </p:txBody>
      </p:sp>
      <p:sp>
        <p:nvSpPr>
          <p:cNvPr id="6" name="ZoneTexte 5">
            <a:extLst>
              <a:ext uri="{FF2B5EF4-FFF2-40B4-BE49-F238E27FC236}">
                <a16:creationId xmlns:a16="http://schemas.microsoft.com/office/drawing/2014/main" id="{4B9720FD-D521-400B-B663-7D26310CCBD1}"/>
              </a:ext>
            </a:extLst>
          </p:cNvPr>
          <p:cNvSpPr txBox="1"/>
          <p:nvPr/>
        </p:nvSpPr>
        <p:spPr>
          <a:xfrm>
            <a:off x="2479476" y="2792658"/>
            <a:ext cx="7233047" cy="2062103"/>
          </a:xfrm>
          <a:prstGeom prst="rect">
            <a:avLst/>
          </a:prstGeom>
          <a:noFill/>
        </p:spPr>
        <p:txBody>
          <a:bodyPr wrap="square">
            <a:spAutoFit/>
          </a:bodyPr>
          <a:lstStyle/>
          <a:p>
            <a:r>
              <a:rPr lang="fr-FR" sz="3200" b="0" i="0" dirty="0">
                <a:solidFill>
                  <a:srgbClr val="000000"/>
                </a:solidFill>
                <a:effectLst/>
                <a:latin typeface="Times New Roman" panose="02020603050405020304" pitchFamily="18" charset="0"/>
                <a:cs typeface="Times New Roman" panose="02020603050405020304" pitchFamily="18" charset="0"/>
              </a:rPr>
              <a:t>Le test de Kolmogorov Smirnov confirme la non normalité des distributions de données : on ne peut appliquer le test d'analyse de la variance ANOVA.</a:t>
            </a:r>
            <a:endParaRPr lang="fr-FR" sz="3200" dirty="0">
              <a:latin typeface="Times New Roman" panose="02020603050405020304" pitchFamily="18" charset="0"/>
              <a:cs typeface="Times New Roman" panose="02020603050405020304" pitchFamily="18" charset="0"/>
            </a:endParaRPr>
          </a:p>
        </p:txBody>
      </p:sp>
      <p:sp>
        <p:nvSpPr>
          <p:cNvPr id="11" name="ZoneTexte 10">
            <a:extLst>
              <a:ext uri="{FF2B5EF4-FFF2-40B4-BE49-F238E27FC236}">
                <a16:creationId xmlns:a16="http://schemas.microsoft.com/office/drawing/2014/main" id="{D5A9F3F4-BB50-7754-638C-3ADCCC6FC497}"/>
              </a:ext>
            </a:extLst>
          </p:cNvPr>
          <p:cNvSpPr txBox="1"/>
          <p:nvPr/>
        </p:nvSpPr>
        <p:spPr>
          <a:xfrm>
            <a:off x="333970" y="1553490"/>
            <a:ext cx="3223618" cy="523220"/>
          </a:xfrm>
          <a:prstGeom prst="rect">
            <a:avLst/>
          </a:prstGeom>
          <a:noFill/>
        </p:spPr>
        <p:txBody>
          <a:bodyPr wrap="square">
            <a:spAutoFit/>
          </a:bodyPr>
          <a:lstStyle/>
          <a:p>
            <a:r>
              <a:rPr lang="fr-FR" sz="1800" b="0" i="0" dirty="0">
                <a:solidFill>
                  <a:srgbClr val="000000"/>
                </a:solidFill>
                <a:effectLst/>
                <a:latin typeface="Times New Roman" panose="02020603050405020304" pitchFamily="18" charset="0"/>
                <a:cs typeface="Times New Roman" panose="02020603050405020304" pitchFamily="18" charset="0"/>
              </a:rPr>
              <a:t> </a:t>
            </a:r>
            <a:r>
              <a:rPr lang="fr-FR" sz="2800" b="1" dirty="0">
                <a:latin typeface="Times New Roman" panose="02020603050405020304" pitchFamily="18" charset="0"/>
                <a:cs typeface="Times New Roman" panose="02020603050405020304" pitchFamily="18" charset="0"/>
              </a:rPr>
              <a:t>A</a:t>
            </a:r>
            <a:r>
              <a:rPr lang="fr-FR" sz="2800" b="1" i="0" dirty="0">
                <a:effectLst/>
                <a:latin typeface="Times New Roman" panose="02020603050405020304" pitchFamily="18" charset="0"/>
                <a:cs typeface="Times New Roman" panose="02020603050405020304" pitchFamily="18" charset="0"/>
              </a:rPr>
              <a:t>nalyse  </a:t>
            </a:r>
            <a:r>
              <a:rPr lang="fr-FR" sz="2800" b="1" i="0" dirty="0">
                <a:solidFill>
                  <a:srgbClr val="000000"/>
                </a:solidFill>
                <a:effectLst/>
                <a:latin typeface="Times New Roman" panose="02020603050405020304" pitchFamily="18" charset="0"/>
                <a:cs typeface="Times New Roman" panose="02020603050405020304" pitchFamily="18" charset="0"/>
              </a:rPr>
              <a:t> ANOVA</a:t>
            </a:r>
            <a:endParaRPr lang="fr-FR" sz="2800" b="1" dirty="0"/>
          </a:p>
        </p:txBody>
      </p:sp>
    </p:spTree>
    <p:extLst>
      <p:ext uri="{BB962C8B-B14F-4D97-AF65-F5344CB8AC3E}">
        <p14:creationId xmlns:p14="http://schemas.microsoft.com/office/powerpoint/2010/main" val="4582213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rt 3D ondulé">
            <a:extLst>
              <a:ext uri="{FF2B5EF4-FFF2-40B4-BE49-F238E27FC236}">
                <a16:creationId xmlns:a16="http://schemas.microsoft.com/office/drawing/2014/main" id="{AA3EF63C-42D0-30DF-2F5B-66565552C611}"/>
              </a:ext>
            </a:extLst>
          </p:cNvPr>
          <p:cNvPicPr>
            <a:picLocks noChangeAspect="1"/>
          </p:cNvPicPr>
          <p:nvPr/>
        </p:nvPicPr>
        <p:blipFill rotWithShape="1">
          <a:blip r:embed="rId2"/>
          <a:srcRect t="20450" b="6969"/>
          <a:stretch/>
        </p:blipFill>
        <p:spPr>
          <a:xfrm>
            <a:off x="21" y="11"/>
            <a:ext cx="12191979" cy="613600"/>
          </a:xfrm>
          <a:prstGeom prst="rect">
            <a:avLst/>
          </a:prstGeom>
        </p:spPr>
      </p:pic>
      <p:pic>
        <p:nvPicPr>
          <p:cNvPr id="3" name="Image 2">
            <a:extLst>
              <a:ext uri="{FF2B5EF4-FFF2-40B4-BE49-F238E27FC236}">
                <a16:creationId xmlns:a16="http://schemas.microsoft.com/office/drawing/2014/main" id="{D5BCD0E9-1E38-5F38-4768-7E9C33D967AA}"/>
              </a:ext>
            </a:extLst>
          </p:cNvPr>
          <p:cNvPicPr>
            <a:picLocks noChangeAspect="1"/>
          </p:cNvPicPr>
          <p:nvPr/>
        </p:nvPicPr>
        <p:blipFill>
          <a:blip r:embed="rId3"/>
          <a:stretch>
            <a:fillRect/>
          </a:stretch>
        </p:blipFill>
        <p:spPr>
          <a:xfrm>
            <a:off x="1376028" y="1449671"/>
            <a:ext cx="8754825" cy="3826040"/>
          </a:xfrm>
          <a:prstGeom prst="rect">
            <a:avLst/>
          </a:prstGeom>
        </p:spPr>
      </p:pic>
      <p:sp>
        <p:nvSpPr>
          <p:cNvPr id="5" name="ZoneTexte 4">
            <a:extLst>
              <a:ext uri="{FF2B5EF4-FFF2-40B4-BE49-F238E27FC236}">
                <a16:creationId xmlns:a16="http://schemas.microsoft.com/office/drawing/2014/main" id="{1A9013B7-853D-0819-C42B-AB3A43C7DAFE}"/>
              </a:ext>
            </a:extLst>
          </p:cNvPr>
          <p:cNvSpPr txBox="1"/>
          <p:nvPr/>
        </p:nvSpPr>
        <p:spPr>
          <a:xfrm>
            <a:off x="0" y="613611"/>
            <a:ext cx="7746331" cy="646331"/>
          </a:xfrm>
          <a:prstGeom prst="rect">
            <a:avLst/>
          </a:prstGeom>
          <a:noFill/>
        </p:spPr>
        <p:txBody>
          <a:bodyPr wrap="square">
            <a:spAutoFit/>
          </a:bodyPr>
          <a:lstStyle/>
          <a:p>
            <a:r>
              <a:rPr lang="fr-FR" sz="3600" b="1" dirty="0">
                <a:latin typeface="Times New Roman" panose="02020603050405020304" pitchFamily="18" charset="0"/>
                <a:cs typeface="Times New Roman" panose="02020603050405020304" pitchFamily="18" charset="0"/>
              </a:rPr>
              <a:t>A</a:t>
            </a:r>
            <a:r>
              <a:rPr lang="fr-FR" sz="3600" b="1" i="0" dirty="0">
                <a:effectLst/>
                <a:latin typeface="Times New Roman" panose="02020603050405020304" pitchFamily="18" charset="0"/>
                <a:cs typeface="Times New Roman" panose="02020603050405020304" pitchFamily="18" charset="0"/>
              </a:rPr>
              <a:t>nalyse exploratoire: </a:t>
            </a:r>
            <a:r>
              <a:rPr lang="fr-FR" sz="3600" b="1" i="1" dirty="0">
                <a:effectLst/>
                <a:latin typeface="Times New Roman" panose="02020603050405020304" pitchFamily="18" charset="0"/>
                <a:cs typeface="Times New Roman" panose="02020603050405020304" pitchFamily="18" charset="0"/>
              </a:rPr>
              <a:t>analyse </a:t>
            </a:r>
            <a:r>
              <a:rPr lang="fr-FR" sz="3600" b="1" i="1" dirty="0">
                <a:latin typeface="Times New Roman" panose="02020603050405020304" pitchFamily="18" charset="0"/>
                <a:cs typeface="Times New Roman" panose="02020603050405020304" pitchFamily="18" charset="0"/>
              </a:rPr>
              <a:t>b</a:t>
            </a:r>
            <a:r>
              <a:rPr lang="fr-FR" sz="3600" b="1" i="1" dirty="0">
                <a:effectLst/>
                <a:latin typeface="Times New Roman" panose="02020603050405020304" pitchFamily="18" charset="0"/>
                <a:cs typeface="Times New Roman" panose="02020603050405020304" pitchFamily="18" charset="0"/>
              </a:rPr>
              <a:t>ivariée</a:t>
            </a:r>
            <a:endParaRPr lang="fr-FR" sz="3600" dirty="0"/>
          </a:p>
        </p:txBody>
      </p:sp>
      <p:sp>
        <p:nvSpPr>
          <p:cNvPr id="7" name="ZoneTexte 6">
            <a:extLst>
              <a:ext uri="{FF2B5EF4-FFF2-40B4-BE49-F238E27FC236}">
                <a16:creationId xmlns:a16="http://schemas.microsoft.com/office/drawing/2014/main" id="{680F4C95-6812-34F4-6318-ED89D2A9BAEB}"/>
              </a:ext>
            </a:extLst>
          </p:cNvPr>
          <p:cNvSpPr txBox="1"/>
          <p:nvPr/>
        </p:nvSpPr>
        <p:spPr>
          <a:xfrm>
            <a:off x="0" y="5326941"/>
            <a:ext cx="12191979" cy="1569660"/>
          </a:xfrm>
          <a:prstGeom prst="rect">
            <a:avLst/>
          </a:prstGeom>
          <a:noFill/>
        </p:spPr>
        <p:txBody>
          <a:bodyPr wrap="square">
            <a:spAutoFit/>
          </a:bodyPr>
          <a:lstStyle/>
          <a:p>
            <a:pPr algn="l" rtl="0"/>
            <a:r>
              <a:rPr lang="fr-FR" sz="2400" b="0" i="0" dirty="0">
                <a:solidFill>
                  <a:srgbClr val="000000"/>
                </a:solidFill>
                <a:effectLst/>
                <a:latin typeface="Times New Roman" panose="02020603050405020304" pitchFamily="18" charset="0"/>
                <a:cs typeface="Times New Roman" panose="02020603050405020304" pitchFamily="18" charset="0"/>
              </a:rPr>
              <a:t>Nous constatons que le taux de remplissage de 'nutrition_grade_fr' est exactement le même que celui de 'nutrition-score-fr_100g'. Nous supposons que la variable catégorielle 'nutrition_grade_fr' correspond à un encodage de la variable quantitative 'nutrition-score-fr_100g’.Malgré quelques anomalies.</a:t>
            </a:r>
          </a:p>
        </p:txBody>
      </p:sp>
    </p:spTree>
    <p:extLst>
      <p:ext uri="{BB962C8B-B14F-4D97-AF65-F5344CB8AC3E}">
        <p14:creationId xmlns:p14="http://schemas.microsoft.com/office/powerpoint/2010/main" val="903226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rt 3D ondulé">
            <a:extLst>
              <a:ext uri="{FF2B5EF4-FFF2-40B4-BE49-F238E27FC236}">
                <a16:creationId xmlns:a16="http://schemas.microsoft.com/office/drawing/2014/main" id="{AA3EF63C-42D0-30DF-2F5B-66565552C611}"/>
              </a:ext>
            </a:extLst>
          </p:cNvPr>
          <p:cNvPicPr>
            <a:picLocks noChangeAspect="1"/>
          </p:cNvPicPr>
          <p:nvPr/>
        </p:nvPicPr>
        <p:blipFill rotWithShape="1">
          <a:blip r:embed="rId2"/>
          <a:srcRect t="20450" b="6969"/>
          <a:stretch/>
        </p:blipFill>
        <p:spPr>
          <a:xfrm>
            <a:off x="21" y="11"/>
            <a:ext cx="12191979" cy="485013"/>
          </a:xfrm>
          <a:prstGeom prst="rect">
            <a:avLst/>
          </a:prstGeom>
        </p:spPr>
      </p:pic>
      <p:sp>
        <p:nvSpPr>
          <p:cNvPr id="17" name="ZoneTexte 16">
            <a:extLst>
              <a:ext uri="{FF2B5EF4-FFF2-40B4-BE49-F238E27FC236}">
                <a16:creationId xmlns:a16="http://schemas.microsoft.com/office/drawing/2014/main" id="{ABDD0F93-4694-D7C6-DEF1-0F1718E739D2}"/>
              </a:ext>
            </a:extLst>
          </p:cNvPr>
          <p:cNvSpPr txBox="1"/>
          <p:nvPr/>
        </p:nvSpPr>
        <p:spPr>
          <a:xfrm>
            <a:off x="0" y="469985"/>
            <a:ext cx="6003759" cy="584775"/>
          </a:xfrm>
          <a:prstGeom prst="rect">
            <a:avLst/>
          </a:prstGeom>
          <a:noFill/>
        </p:spPr>
        <p:txBody>
          <a:bodyPr wrap="square">
            <a:spAutoFit/>
          </a:bodyPr>
          <a:lstStyle/>
          <a:p>
            <a:pPr algn="l"/>
            <a:r>
              <a:rPr lang="fr-FR" sz="3200" b="1" i="0" dirty="0">
                <a:effectLst/>
                <a:latin typeface="Times New Roman" panose="02020603050405020304" pitchFamily="18" charset="0"/>
                <a:cs typeface="Times New Roman" panose="02020603050405020304" pitchFamily="18" charset="0"/>
              </a:rPr>
              <a:t>Le jeu de donnée OpenFoodFacts</a:t>
            </a:r>
          </a:p>
        </p:txBody>
      </p:sp>
      <p:sp>
        <p:nvSpPr>
          <p:cNvPr id="3" name="ZoneTexte 2">
            <a:extLst>
              <a:ext uri="{FF2B5EF4-FFF2-40B4-BE49-F238E27FC236}">
                <a16:creationId xmlns:a16="http://schemas.microsoft.com/office/drawing/2014/main" id="{D2FA8723-D8A0-AEAD-E7F7-3183DEF63F6E}"/>
              </a:ext>
            </a:extLst>
          </p:cNvPr>
          <p:cNvSpPr txBox="1"/>
          <p:nvPr/>
        </p:nvSpPr>
        <p:spPr>
          <a:xfrm>
            <a:off x="0" y="890728"/>
            <a:ext cx="10768262" cy="1200329"/>
          </a:xfrm>
          <a:prstGeom prst="rect">
            <a:avLst/>
          </a:prstGeom>
          <a:noFill/>
        </p:spPr>
        <p:txBody>
          <a:bodyPr wrap="square" anchor="ctr">
            <a:spAutoFit/>
          </a:bodyPr>
          <a:lstStyle/>
          <a:p>
            <a:pPr marL="342900" indent="-342900" algn="l">
              <a:buFont typeface="Wingdings" pitchFamily="2" charset="2"/>
              <a:buChar char="q"/>
            </a:pPr>
            <a:r>
              <a:rPr lang="fr-FR" sz="2400" b="0" i="0" dirty="0">
                <a:effectLst/>
                <a:latin typeface="Times New Roman" panose="02020603050405020304" pitchFamily="18" charset="0"/>
                <a:cs typeface="Times New Roman" panose="02020603050405020304" pitchFamily="18" charset="0"/>
              </a:rPr>
              <a:t>Données disponibles à l’adresse: https://</a:t>
            </a:r>
            <a:r>
              <a:rPr lang="fr-FR" sz="2400" b="0" i="0" dirty="0" err="1">
                <a:effectLst/>
                <a:latin typeface="Times New Roman" panose="02020603050405020304" pitchFamily="18" charset="0"/>
                <a:cs typeface="Times New Roman" panose="02020603050405020304" pitchFamily="18" charset="0"/>
              </a:rPr>
              <a:t>world.openfoodfacts.org</a:t>
            </a:r>
            <a:r>
              <a:rPr lang="fr-FR" sz="2400" b="0" i="0" dirty="0">
                <a:effectLst/>
                <a:latin typeface="Times New Roman" panose="02020603050405020304" pitchFamily="18" charset="0"/>
                <a:cs typeface="Times New Roman" panose="02020603050405020304" pitchFamily="18" charset="0"/>
              </a:rPr>
              <a:t>/data</a:t>
            </a:r>
          </a:p>
          <a:p>
            <a:pPr algn="l"/>
            <a:endParaRPr lang="fr-FR" sz="2400" b="0" i="0" dirty="0">
              <a:effectLst/>
              <a:latin typeface="Times New Roman" panose="02020603050405020304" pitchFamily="18" charset="0"/>
              <a:cs typeface="Times New Roman" panose="02020603050405020304" pitchFamily="18" charset="0"/>
            </a:endParaRPr>
          </a:p>
          <a:p>
            <a:pPr marL="342900" indent="-342900" algn="l">
              <a:buFont typeface="Wingdings" pitchFamily="2" charset="2"/>
              <a:buChar char="q"/>
            </a:pPr>
            <a:r>
              <a:rPr lang="fr-FR" sz="2400" b="0" i="0" dirty="0">
                <a:effectLst/>
                <a:latin typeface="Times New Roman" panose="02020603050405020304" pitchFamily="18" charset="0"/>
                <a:cs typeface="Times New Roman" panose="02020603050405020304" pitchFamily="18" charset="0"/>
              </a:rPr>
              <a:t>Constitué de </a:t>
            </a:r>
            <a:r>
              <a:rPr lang="fr-FR" sz="2400" b="1" dirty="0">
                <a:latin typeface="Times New Roman" panose="02020603050405020304" pitchFamily="18" charset="0"/>
                <a:cs typeface="Times New Roman" panose="02020603050405020304" pitchFamily="18" charset="0"/>
              </a:rPr>
              <a:t>320772</a:t>
            </a:r>
            <a:r>
              <a:rPr lang="fr-FR" sz="2400" dirty="0">
                <a:latin typeface="Times New Roman" panose="02020603050405020304" pitchFamily="18" charset="0"/>
                <a:cs typeface="Times New Roman" panose="02020603050405020304" pitchFamily="18" charset="0"/>
              </a:rPr>
              <a:t> </a:t>
            </a:r>
            <a:r>
              <a:rPr lang="fr-FR" sz="2400" b="1" i="0" dirty="0">
                <a:effectLst/>
                <a:latin typeface="Times New Roman" panose="02020603050405020304" pitchFamily="18" charset="0"/>
                <a:cs typeface="Times New Roman" panose="02020603050405020304" pitchFamily="18" charset="0"/>
              </a:rPr>
              <a:t>lignes</a:t>
            </a:r>
            <a:r>
              <a:rPr lang="fr-FR" sz="2400" b="0" i="0" dirty="0">
                <a:effectLst/>
                <a:latin typeface="Times New Roman" panose="02020603050405020304" pitchFamily="18" charset="0"/>
                <a:cs typeface="Times New Roman" panose="02020603050405020304" pitchFamily="18" charset="0"/>
              </a:rPr>
              <a:t> et </a:t>
            </a:r>
            <a:r>
              <a:rPr lang="fr-FR" sz="2400" b="1" dirty="0">
                <a:latin typeface="Times New Roman" panose="02020603050405020304" pitchFamily="18" charset="0"/>
                <a:cs typeface="Times New Roman" panose="02020603050405020304" pitchFamily="18" charset="0"/>
              </a:rPr>
              <a:t>162</a:t>
            </a:r>
            <a:r>
              <a:rPr lang="fr-FR" sz="2400" b="0" i="0" dirty="0">
                <a:effectLst/>
                <a:latin typeface="Times New Roman" panose="02020603050405020304" pitchFamily="18" charset="0"/>
                <a:cs typeface="Times New Roman" panose="02020603050405020304" pitchFamily="18" charset="0"/>
              </a:rPr>
              <a:t> </a:t>
            </a:r>
            <a:r>
              <a:rPr lang="fr-FR" sz="2400" b="1" i="0" dirty="0">
                <a:effectLst/>
                <a:latin typeface="Times New Roman" panose="02020603050405020304" pitchFamily="18" charset="0"/>
                <a:cs typeface="Times New Roman" panose="02020603050405020304" pitchFamily="18" charset="0"/>
              </a:rPr>
              <a:t>colonnes</a:t>
            </a:r>
          </a:p>
        </p:txBody>
      </p:sp>
      <p:sp>
        <p:nvSpPr>
          <p:cNvPr id="5" name="Sous-titre 2">
            <a:extLst>
              <a:ext uri="{FF2B5EF4-FFF2-40B4-BE49-F238E27FC236}">
                <a16:creationId xmlns:a16="http://schemas.microsoft.com/office/drawing/2014/main" id="{9D28A755-3466-11D3-6AC4-CF372988E0FD}"/>
              </a:ext>
            </a:extLst>
          </p:cNvPr>
          <p:cNvSpPr>
            <a:spLocks noGrp="1"/>
          </p:cNvSpPr>
          <p:nvPr>
            <p:ph type="subTitle" idx="1"/>
          </p:nvPr>
        </p:nvSpPr>
        <p:spPr>
          <a:xfrm>
            <a:off x="1" y="6497052"/>
            <a:ext cx="1082841" cy="360947"/>
          </a:xfrm>
        </p:spPr>
        <p:txBody>
          <a:bodyPr anchor="b">
            <a:normAutofit/>
          </a:bodyPr>
          <a:lstStyle/>
          <a:p>
            <a:r>
              <a:rPr lang="fr-FR" sz="1600" b="1" cap="small" dirty="0">
                <a:latin typeface="Times New Roman" panose="02020603050405020304" pitchFamily="18" charset="0"/>
                <a:cs typeface="Times New Roman" panose="02020603050405020304" pitchFamily="18" charset="0"/>
              </a:rPr>
              <a:t>Projet 3 </a:t>
            </a:r>
            <a:endParaRPr lang="fr-FR" sz="1600" dirty="0">
              <a:latin typeface="Times New Roman" panose="02020603050405020304" pitchFamily="18" charset="0"/>
              <a:cs typeface="Times New Roman" panose="02020603050405020304" pitchFamily="18" charset="0"/>
            </a:endParaRPr>
          </a:p>
        </p:txBody>
      </p:sp>
      <p:sp>
        <p:nvSpPr>
          <p:cNvPr id="6" name="ZoneTexte 5">
            <a:extLst>
              <a:ext uri="{FF2B5EF4-FFF2-40B4-BE49-F238E27FC236}">
                <a16:creationId xmlns:a16="http://schemas.microsoft.com/office/drawing/2014/main" id="{DB300C1C-7F72-6FDA-8702-5AD983119F5D}"/>
              </a:ext>
            </a:extLst>
          </p:cNvPr>
          <p:cNvSpPr txBox="1"/>
          <p:nvPr/>
        </p:nvSpPr>
        <p:spPr>
          <a:xfrm>
            <a:off x="0" y="2235151"/>
            <a:ext cx="5229893" cy="523220"/>
          </a:xfrm>
          <a:prstGeom prst="rect">
            <a:avLst/>
          </a:prstGeom>
          <a:noFill/>
        </p:spPr>
        <p:txBody>
          <a:bodyPr wrap="none" rtlCol="0">
            <a:spAutoFit/>
          </a:bodyPr>
          <a:lstStyle/>
          <a:p>
            <a:pPr marL="457200" indent="-457200" algn="l">
              <a:buFont typeface="Wingdings" pitchFamily="2" charset="2"/>
              <a:buChar char="q"/>
            </a:pPr>
            <a:r>
              <a:rPr lang="fr-FR" sz="2800" dirty="0">
                <a:latin typeface="Times New Roman" panose="02020603050405020304" pitchFamily="18" charset="0"/>
                <a:cs typeface="Times New Roman" panose="02020603050405020304" pitchFamily="18" charset="0"/>
              </a:rPr>
              <a:t>Les valeurs manquantes:</a:t>
            </a:r>
            <a:r>
              <a:rPr lang="fr-FR" sz="2800" dirty="0"/>
              <a:t>76.2%</a:t>
            </a:r>
            <a:endParaRPr lang="fr-FR" sz="2800" dirty="0">
              <a:latin typeface="Times New Roman" panose="02020603050405020304" pitchFamily="18" charset="0"/>
              <a:cs typeface="Times New Roman" panose="02020603050405020304" pitchFamily="18" charset="0"/>
            </a:endParaRPr>
          </a:p>
        </p:txBody>
      </p:sp>
      <p:pic>
        <p:nvPicPr>
          <p:cNvPr id="8" name="Image 7">
            <a:extLst>
              <a:ext uri="{FF2B5EF4-FFF2-40B4-BE49-F238E27FC236}">
                <a16:creationId xmlns:a16="http://schemas.microsoft.com/office/drawing/2014/main" id="{D8C2FC0E-BFDC-B746-DED2-5F668288A823}"/>
              </a:ext>
            </a:extLst>
          </p:cNvPr>
          <p:cNvPicPr>
            <a:picLocks noChangeAspect="1"/>
          </p:cNvPicPr>
          <p:nvPr/>
        </p:nvPicPr>
        <p:blipFill>
          <a:blip r:embed="rId3"/>
          <a:stretch>
            <a:fillRect/>
          </a:stretch>
        </p:blipFill>
        <p:spPr>
          <a:xfrm>
            <a:off x="5211894" y="2091057"/>
            <a:ext cx="6153151" cy="4538407"/>
          </a:xfrm>
          <a:prstGeom prst="rect">
            <a:avLst/>
          </a:prstGeom>
        </p:spPr>
      </p:pic>
      <p:sp>
        <p:nvSpPr>
          <p:cNvPr id="9" name="ZoneTexte 8">
            <a:extLst>
              <a:ext uri="{FF2B5EF4-FFF2-40B4-BE49-F238E27FC236}">
                <a16:creationId xmlns:a16="http://schemas.microsoft.com/office/drawing/2014/main" id="{436EBB6C-F05C-1409-B879-B16376C0C892}"/>
              </a:ext>
            </a:extLst>
          </p:cNvPr>
          <p:cNvSpPr txBox="1"/>
          <p:nvPr/>
        </p:nvSpPr>
        <p:spPr>
          <a:xfrm>
            <a:off x="32796" y="5967272"/>
            <a:ext cx="2969083" cy="523220"/>
          </a:xfrm>
          <a:prstGeom prst="rect">
            <a:avLst/>
          </a:prstGeom>
          <a:noFill/>
        </p:spPr>
        <p:txBody>
          <a:bodyPr wrap="none" rtlCol="0">
            <a:spAutoFit/>
          </a:bodyPr>
          <a:lstStyle/>
          <a:p>
            <a:pPr marL="457200" indent="-457200">
              <a:buFont typeface="Wingdings" pitchFamily="2" charset="2"/>
              <a:buChar char="q"/>
            </a:pPr>
            <a:r>
              <a:rPr lang="fr-FR" sz="2800" dirty="0">
                <a:solidFill>
                  <a:srgbClr val="000000"/>
                </a:solidFill>
                <a:latin typeface="Times New Roman" panose="02020603050405020304" pitchFamily="18" charset="0"/>
                <a:cs typeface="Times New Roman" panose="02020603050405020304" pitchFamily="18" charset="0"/>
              </a:rPr>
              <a:t>A</a:t>
            </a:r>
            <a:r>
              <a:rPr lang="fr-FR" sz="2800" b="0" i="0" dirty="0">
                <a:solidFill>
                  <a:srgbClr val="000000"/>
                </a:solidFill>
                <a:effectLst/>
                <a:latin typeface="Times New Roman" panose="02020603050405020304" pitchFamily="18" charset="0"/>
                <a:cs typeface="Times New Roman" panose="02020603050405020304" pitchFamily="18" charset="0"/>
              </a:rPr>
              <a:t>ucun doublon</a:t>
            </a:r>
            <a:endParaRPr lang="fr-FR" sz="2800" dirty="0">
              <a:latin typeface="Times New Roman" panose="02020603050405020304" pitchFamily="18" charset="0"/>
              <a:cs typeface="Times New Roman" panose="02020603050405020304" pitchFamily="18" charset="0"/>
            </a:endParaRPr>
          </a:p>
        </p:txBody>
      </p:sp>
      <p:sp>
        <p:nvSpPr>
          <p:cNvPr id="10" name="AutoShape 2">
            <a:extLst>
              <a:ext uri="{FF2B5EF4-FFF2-40B4-BE49-F238E27FC236}">
                <a16:creationId xmlns:a16="http://schemas.microsoft.com/office/drawing/2014/main" id="{59BD61DF-3396-5D24-AF35-E4381AA00AE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12" name="Image 11">
            <a:extLst>
              <a:ext uri="{FF2B5EF4-FFF2-40B4-BE49-F238E27FC236}">
                <a16:creationId xmlns:a16="http://schemas.microsoft.com/office/drawing/2014/main" id="{1C6970EB-D9D5-28CB-67F9-6F829E07DD6E}"/>
              </a:ext>
            </a:extLst>
          </p:cNvPr>
          <p:cNvPicPr>
            <a:picLocks noChangeAspect="1"/>
          </p:cNvPicPr>
          <p:nvPr/>
        </p:nvPicPr>
        <p:blipFill>
          <a:blip r:embed="rId4"/>
          <a:stretch>
            <a:fillRect/>
          </a:stretch>
        </p:blipFill>
        <p:spPr>
          <a:xfrm>
            <a:off x="281201" y="2865084"/>
            <a:ext cx="4420031" cy="2924364"/>
          </a:xfrm>
          <a:prstGeom prst="rect">
            <a:avLst/>
          </a:prstGeom>
        </p:spPr>
      </p:pic>
    </p:spTree>
    <p:extLst>
      <p:ext uri="{BB962C8B-B14F-4D97-AF65-F5344CB8AC3E}">
        <p14:creationId xmlns:p14="http://schemas.microsoft.com/office/powerpoint/2010/main" val="15270333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rt 3D ondulé">
            <a:extLst>
              <a:ext uri="{FF2B5EF4-FFF2-40B4-BE49-F238E27FC236}">
                <a16:creationId xmlns:a16="http://schemas.microsoft.com/office/drawing/2014/main" id="{AA3EF63C-42D0-30DF-2F5B-66565552C611}"/>
              </a:ext>
            </a:extLst>
          </p:cNvPr>
          <p:cNvPicPr>
            <a:picLocks noChangeAspect="1"/>
          </p:cNvPicPr>
          <p:nvPr/>
        </p:nvPicPr>
        <p:blipFill rotWithShape="1">
          <a:blip r:embed="rId2"/>
          <a:srcRect t="20450" b="6969"/>
          <a:stretch/>
        </p:blipFill>
        <p:spPr>
          <a:xfrm>
            <a:off x="21" y="11"/>
            <a:ext cx="12191979" cy="613600"/>
          </a:xfrm>
          <a:prstGeom prst="rect">
            <a:avLst/>
          </a:prstGeom>
        </p:spPr>
      </p:pic>
      <p:sp>
        <p:nvSpPr>
          <p:cNvPr id="2" name="ZoneTexte 1">
            <a:extLst>
              <a:ext uri="{FF2B5EF4-FFF2-40B4-BE49-F238E27FC236}">
                <a16:creationId xmlns:a16="http://schemas.microsoft.com/office/drawing/2014/main" id="{203417C6-7A8A-75B5-AB71-F26E383B0E3D}"/>
              </a:ext>
            </a:extLst>
          </p:cNvPr>
          <p:cNvSpPr txBox="1"/>
          <p:nvPr/>
        </p:nvSpPr>
        <p:spPr>
          <a:xfrm>
            <a:off x="0" y="613611"/>
            <a:ext cx="7746331" cy="646331"/>
          </a:xfrm>
          <a:prstGeom prst="rect">
            <a:avLst/>
          </a:prstGeom>
          <a:noFill/>
        </p:spPr>
        <p:txBody>
          <a:bodyPr wrap="square">
            <a:spAutoFit/>
          </a:bodyPr>
          <a:lstStyle/>
          <a:p>
            <a:r>
              <a:rPr lang="fr-FR" sz="3600" b="1" dirty="0">
                <a:latin typeface="Times New Roman" panose="02020603050405020304" pitchFamily="18" charset="0"/>
                <a:cs typeface="Times New Roman" panose="02020603050405020304" pitchFamily="18" charset="0"/>
              </a:rPr>
              <a:t>A</a:t>
            </a:r>
            <a:r>
              <a:rPr lang="fr-FR" sz="3600" b="1" i="0" dirty="0">
                <a:effectLst/>
                <a:latin typeface="Times New Roman" panose="02020603050405020304" pitchFamily="18" charset="0"/>
                <a:cs typeface="Times New Roman" panose="02020603050405020304" pitchFamily="18" charset="0"/>
              </a:rPr>
              <a:t>nalyse exploratoire: </a:t>
            </a:r>
            <a:r>
              <a:rPr lang="fr-FR" sz="3600" b="1" i="1" dirty="0">
                <a:effectLst/>
                <a:latin typeface="Times New Roman" panose="02020603050405020304" pitchFamily="18" charset="0"/>
                <a:cs typeface="Times New Roman" panose="02020603050405020304" pitchFamily="18" charset="0"/>
              </a:rPr>
              <a:t>analyse </a:t>
            </a:r>
            <a:r>
              <a:rPr lang="fr-FR" sz="3600" b="1" i="1" dirty="0">
                <a:latin typeface="Times New Roman" panose="02020603050405020304" pitchFamily="18" charset="0"/>
                <a:cs typeface="Times New Roman" panose="02020603050405020304" pitchFamily="18" charset="0"/>
              </a:rPr>
              <a:t>b</a:t>
            </a:r>
            <a:r>
              <a:rPr lang="fr-FR" sz="3600" b="1" i="1" dirty="0">
                <a:effectLst/>
                <a:latin typeface="Times New Roman" panose="02020603050405020304" pitchFamily="18" charset="0"/>
                <a:cs typeface="Times New Roman" panose="02020603050405020304" pitchFamily="18" charset="0"/>
              </a:rPr>
              <a:t>ivariée</a:t>
            </a:r>
            <a:endParaRPr lang="fr-FR" sz="3600" dirty="0"/>
          </a:p>
        </p:txBody>
      </p:sp>
      <p:pic>
        <p:nvPicPr>
          <p:cNvPr id="5" name="Image 4" descr="Une image contenant texte, graphiques vectoriels, capture d’écran&#10;&#10;Description générée automatiquement">
            <a:extLst>
              <a:ext uri="{FF2B5EF4-FFF2-40B4-BE49-F238E27FC236}">
                <a16:creationId xmlns:a16="http://schemas.microsoft.com/office/drawing/2014/main" id="{ABA2F5FE-AD5D-7136-8011-3830B2FC2F3D}"/>
              </a:ext>
            </a:extLst>
          </p:cNvPr>
          <p:cNvPicPr>
            <a:picLocks noChangeAspect="1"/>
          </p:cNvPicPr>
          <p:nvPr/>
        </p:nvPicPr>
        <p:blipFill>
          <a:blip r:embed="rId3"/>
          <a:stretch>
            <a:fillRect/>
          </a:stretch>
        </p:blipFill>
        <p:spPr>
          <a:xfrm>
            <a:off x="695048" y="1118927"/>
            <a:ext cx="8388793" cy="5598047"/>
          </a:xfrm>
          <a:prstGeom prst="rect">
            <a:avLst/>
          </a:prstGeom>
        </p:spPr>
      </p:pic>
      <p:sp>
        <p:nvSpPr>
          <p:cNvPr id="7" name="ZoneTexte 6">
            <a:extLst>
              <a:ext uri="{FF2B5EF4-FFF2-40B4-BE49-F238E27FC236}">
                <a16:creationId xmlns:a16="http://schemas.microsoft.com/office/drawing/2014/main" id="{547265E1-A3F6-FC40-0B3B-E92F37621EE8}"/>
              </a:ext>
            </a:extLst>
          </p:cNvPr>
          <p:cNvSpPr txBox="1"/>
          <p:nvPr/>
        </p:nvSpPr>
        <p:spPr>
          <a:xfrm>
            <a:off x="9352545" y="2096768"/>
            <a:ext cx="2719139" cy="3046988"/>
          </a:xfrm>
          <a:prstGeom prst="rect">
            <a:avLst/>
          </a:prstGeom>
          <a:noFill/>
        </p:spPr>
        <p:txBody>
          <a:bodyPr wrap="square">
            <a:spAutoFit/>
          </a:bodyPr>
          <a:lstStyle/>
          <a:p>
            <a:r>
              <a:rPr lang="fr-FR" sz="2400" b="0" i="0" dirty="0">
                <a:solidFill>
                  <a:srgbClr val="000000"/>
                </a:solidFill>
                <a:effectLst/>
                <a:latin typeface="Times New Roman" panose="02020603050405020304" pitchFamily="18" charset="0"/>
                <a:cs typeface="Times New Roman" panose="02020603050405020304" pitchFamily="18" charset="0"/>
              </a:rPr>
              <a:t>Selon ces boîtes à moustaches, nous pouvons émettre l'hypothèse que les catégories pnns1 ne sont homogènes par aucune valeur quantitative.</a:t>
            </a:r>
            <a:endParaRPr lang="fr-F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35708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rt 3D ondulé">
            <a:extLst>
              <a:ext uri="{FF2B5EF4-FFF2-40B4-BE49-F238E27FC236}">
                <a16:creationId xmlns:a16="http://schemas.microsoft.com/office/drawing/2014/main" id="{AA3EF63C-42D0-30DF-2F5B-66565552C611}"/>
              </a:ext>
            </a:extLst>
          </p:cNvPr>
          <p:cNvPicPr>
            <a:picLocks noChangeAspect="1"/>
          </p:cNvPicPr>
          <p:nvPr/>
        </p:nvPicPr>
        <p:blipFill rotWithShape="1">
          <a:blip r:embed="rId2"/>
          <a:srcRect t="20450" b="6969"/>
          <a:stretch/>
        </p:blipFill>
        <p:spPr>
          <a:xfrm>
            <a:off x="21" y="11"/>
            <a:ext cx="12191979" cy="613600"/>
          </a:xfrm>
          <a:prstGeom prst="rect">
            <a:avLst/>
          </a:prstGeom>
        </p:spPr>
      </p:pic>
      <p:pic>
        <p:nvPicPr>
          <p:cNvPr id="3" name="Image 2">
            <a:extLst>
              <a:ext uri="{FF2B5EF4-FFF2-40B4-BE49-F238E27FC236}">
                <a16:creationId xmlns:a16="http://schemas.microsoft.com/office/drawing/2014/main" id="{DE76A451-64AE-08F0-D40C-6DAEB9B4F8DC}"/>
              </a:ext>
            </a:extLst>
          </p:cNvPr>
          <p:cNvPicPr>
            <a:picLocks noChangeAspect="1"/>
          </p:cNvPicPr>
          <p:nvPr/>
        </p:nvPicPr>
        <p:blipFill>
          <a:blip r:embed="rId3"/>
          <a:stretch>
            <a:fillRect/>
          </a:stretch>
        </p:blipFill>
        <p:spPr>
          <a:xfrm>
            <a:off x="1319971" y="1259942"/>
            <a:ext cx="9552057" cy="5279019"/>
          </a:xfrm>
          <a:prstGeom prst="rect">
            <a:avLst/>
          </a:prstGeom>
        </p:spPr>
      </p:pic>
      <p:sp>
        <p:nvSpPr>
          <p:cNvPr id="5" name="ZoneTexte 4">
            <a:extLst>
              <a:ext uri="{FF2B5EF4-FFF2-40B4-BE49-F238E27FC236}">
                <a16:creationId xmlns:a16="http://schemas.microsoft.com/office/drawing/2014/main" id="{3F5A0B1B-35A8-D958-59B1-8B6D42065CAB}"/>
              </a:ext>
            </a:extLst>
          </p:cNvPr>
          <p:cNvSpPr txBox="1"/>
          <p:nvPr/>
        </p:nvSpPr>
        <p:spPr>
          <a:xfrm>
            <a:off x="0" y="613611"/>
            <a:ext cx="7746331" cy="646331"/>
          </a:xfrm>
          <a:prstGeom prst="rect">
            <a:avLst/>
          </a:prstGeom>
          <a:noFill/>
        </p:spPr>
        <p:txBody>
          <a:bodyPr wrap="square">
            <a:spAutoFit/>
          </a:bodyPr>
          <a:lstStyle/>
          <a:p>
            <a:r>
              <a:rPr lang="fr-FR" sz="3600" b="1" dirty="0">
                <a:latin typeface="Times New Roman" panose="02020603050405020304" pitchFamily="18" charset="0"/>
                <a:cs typeface="Times New Roman" panose="02020603050405020304" pitchFamily="18" charset="0"/>
              </a:rPr>
              <a:t>A</a:t>
            </a:r>
            <a:r>
              <a:rPr lang="fr-FR" sz="3600" b="1" i="0" dirty="0">
                <a:effectLst/>
                <a:latin typeface="Times New Roman" panose="02020603050405020304" pitchFamily="18" charset="0"/>
                <a:cs typeface="Times New Roman" panose="02020603050405020304" pitchFamily="18" charset="0"/>
              </a:rPr>
              <a:t>nalyse exploratoire: </a:t>
            </a:r>
            <a:r>
              <a:rPr lang="fr-FR" sz="3600" b="1" i="1" dirty="0">
                <a:effectLst/>
                <a:latin typeface="Times New Roman" panose="02020603050405020304" pitchFamily="18" charset="0"/>
                <a:cs typeface="Times New Roman" panose="02020603050405020304" pitchFamily="18" charset="0"/>
              </a:rPr>
              <a:t>analyse </a:t>
            </a:r>
            <a:r>
              <a:rPr lang="fr-FR" sz="3600" b="1" i="1" dirty="0">
                <a:latin typeface="Times New Roman" panose="02020603050405020304" pitchFamily="18" charset="0"/>
                <a:cs typeface="Times New Roman" panose="02020603050405020304" pitchFamily="18" charset="0"/>
              </a:rPr>
              <a:t>b</a:t>
            </a:r>
            <a:r>
              <a:rPr lang="fr-FR" sz="3600" b="1" i="1" dirty="0">
                <a:effectLst/>
                <a:latin typeface="Times New Roman" panose="02020603050405020304" pitchFamily="18" charset="0"/>
                <a:cs typeface="Times New Roman" panose="02020603050405020304" pitchFamily="18" charset="0"/>
              </a:rPr>
              <a:t>ivariée</a:t>
            </a:r>
            <a:endParaRPr lang="fr-FR" sz="3600" dirty="0"/>
          </a:p>
        </p:txBody>
      </p:sp>
    </p:spTree>
    <p:extLst>
      <p:ext uri="{BB962C8B-B14F-4D97-AF65-F5344CB8AC3E}">
        <p14:creationId xmlns:p14="http://schemas.microsoft.com/office/powerpoint/2010/main" val="7225111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rt 3D ondulé">
            <a:extLst>
              <a:ext uri="{FF2B5EF4-FFF2-40B4-BE49-F238E27FC236}">
                <a16:creationId xmlns:a16="http://schemas.microsoft.com/office/drawing/2014/main" id="{AA3EF63C-42D0-30DF-2F5B-66565552C611}"/>
              </a:ext>
            </a:extLst>
          </p:cNvPr>
          <p:cNvPicPr>
            <a:picLocks noChangeAspect="1"/>
          </p:cNvPicPr>
          <p:nvPr/>
        </p:nvPicPr>
        <p:blipFill rotWithShape="1">
          <a:blip r:embed="rId2"/>
          <a:srcRect t="20450" b="6969"/>
          <a:stretch/>
        </p:blipFill>
        <p:spPr>
          <a:xfrm>
            <a:off x="21" y="60169"/>
            <a:ext cx="12191979" cy="613600"/>
          </a:xfrm>
          <a:prstGeom prst="rect">
            <a:avLst/>
          </a:prstGeom>
        </p:spPr>
      </p:pic>
      <p:pic>
        <p:nvPicPr>
          <p:cNvPr id="3" name="Image 2">
            <a:extLst>
              <a:ext uri="{FF2B5EF4-FFF2-40B4-BE49-F238E27FC236}">
                <a16:creationId xmlns:a16="http://schemas.microsoft.com/office/drawing/2014/main" id="{4694B098-C046-7A93-B56C-FBB2B2572DD6}"/>
              </a:ext>
            </a:extLst>
          </p:cNvPr>
          <p:cNvPicPr>
            <a:picLocks noChangeAspect="1"/>
          </p:cNvPicPr>
          <p:nvPr/>
        </p:nvPicPr>
        <p:blipFill>
          <a:blip r:embed="rId3"/>
          <a:stretch>
            <a:fillRect/>
          </a:stretch>
        </p:blipFill>
        <p:spPr>
          <a:xfrm>
            <a:off x="1262563" y="1422066"/>
            <a:ext cx="9269704" cy="5175740"/>
          </a:xfrm>
          <a:prstGeom prst="rect">
            <a:avLst/>
          </a:prstGeom>
        </p:spPr>
      </p:pic>
      <p:sp>
        <p:nvSpPr>
          <p:cNvPr id="5" name="ZoneTexte 4">
            <a:extLst>
              <a:ext uri="{FF2B5EF4-FFF2-40B4-BE49-F238E27FC236}">
                <a16:creationId xmlns:a16="http://schemas.microsoft.com/office/drawing/2014/main" id="{C1465491-8557-0CD1-44A2-C74DE2D52D85}"/>
              </a:ext>
            </a:extLst>
          </p:cNvPr>
          <p:cNvSpPr txBox="1"/>
          <p:nvPr/>
        </p:nvSpPr>
        <p:spPr>
          <a:xfrm>
            <a:off x="0" y="673769"/>
            <a:ext cx="7746331" cy="646331"/>
          </a:xfrm>
          <a:prstGeom prst="rect">
            <a:avLst/>
          </a:prstGeom>
          <a:noFill/>
        </p:spPr>
        <p:txBody>
          <a:bodyPr wrap="square">
            <a:spAutoFit/>
          </a:bodyPr>
          <a:lstStyle/>
          <a:p>
            <a:r>
              <a:rPr lang="fr-FR" sz="3600" b="1" dirty="0">
                <a:latin typeface="Times New Roman" panose="02020603050405020304" pitchFamily="18" charset="0"/>
                <a:cs typeface="Times New Roman" panose="02020603050405020304" pitchFamily="18" charset="0"/>
              </a:rPr>
              <a:t>A</a:t>
            </a:r>
            <a:r>
              <a:rPr lang="fr-FR" sz="3600" b="1" i="0" dirty="0">
                <a:effectLst/>
                <a:latin typeface="Times New Roman" panose="02020603050405020304" pitchFamily="18" charset="0"/>
                <a:cs typeface="Times New Roman" panose="02020603050405020304" pitchFamily="18" charset="0"/>
              </a:rPr>
              <a:t>nalyse exploratoire: </a:t>
            </a:r>
            <a:r>
              <a:rPr lang="fr-FR" sz="3600" b="1" i="1" dirty="0">
                <a:effectLst/>
                <a:latin typeface="Times New Roman" panose="02020603050405020304" pitchFamily="18" charset="0"/>
                <a:cs typeface="Times New Roman" panose="02020603050405020304" pitchFamily="18" charset="0"/>
              </a:rPr>
              <a:t>analyse </a:t>
            </a:r>
            <a:r>
              <a:rPr lang="fr-FR" sz="3600" b="1" i="1" dirty="0">
                <a:latin typeface="Times New Roman" panose="02020603050405020304" pitchFamily="18" charset="0"/>
                <a:cs typeface="Times New Roman" panose="02020603050405020304" pitchFamily="18" charset="0"/>
              </a:rPr>
              <a:t>b</a:t>
            </a:r>
            <a:r>
              <a:rPr lang="fr-FR" sz="3600" b="1" i="1" dirty="0">
                <a:effectLst/>
                <a:latin typeface="Times New Roman" panose="02020603050405020304" pitchFamily="18" charset="0"/>
                <a:cs typeface="Times New Roman" panose="02020603050405020304" pitchFamily="18" charset="0"/>
              </a:rPr>
              <a:t>ivariée</a:t>
            </a:r>
            <a:endParaRPr lang="fr-FR" sz="3600" dirty="0"/>
          </a:p>
        </p:txBody>
      </p:sp>
    </p:spTree>
    <p:extLst>
      <p:ext uri="{BB962C8B-B14F-4D97-AF65-F5344CB8AC3E}">
        <p14:creationId xmlns:p14="http://schemas.microsoft.com/office/powerpoint/2010/main" val="42284798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rt 3D ondulé">
            <a:extLst>
              <a:ext uri="{FF2B5EF4-FFF2-40B4-BE49-F238E27FC236}">
                <a16:creationId xmlns:a16="http://schemas.microsoft.com/office/drawing/2014/main" id="{AA3EF63C-42D0-30DF-2F5B-66565552C611}"/>
              </a:ext>
            </a:extLst>
          </p:cNvPr>
          <p:cNvPicPr>
            <a:picLocks noChangeAspect="1"/>
          </p:cNvPicPr>
          <p:nvPr/>
        </p:nvPicPr>
        <p:blipFill rotWithShape="1">
          <a:blip r:embed="rId2"/>
          <a:srcRect t="20450" b="6969"/>
          <a:stretch/>
        </p:blipFill>
        <p:spPr>
          <a:xfrm>
            <a:off x="21" y="11"/>
            <a:ext cx="12191979" cy="613600"/>
          </a:xfrm>
          <a:prstGeom prst="rect">
            <a:avLst/>
          </a:prstGeom>
        </p:spPr>
      </p:pic>
      <p:sp>
        <p:nvSpPr>
          <p:cNvPr id="2" name="ZoneTexte 1">
            <a:extLst>
              <a:ext uri="{FF2B5EF4-FFF2-40B4-BE49-F238E27FC236}">
                <a16:creationId xmlns:a16="http://schemas.microsoft.com/office/drawing/2014/main" id="{CC65E3E6-9AD2-848A-4645-CAD0D93541DA}"/>
              </a:ext>
            </a:extLst>
          </p:cNvPr>
          <p:cNvSpPr txBox="1"/>
          <p:nvPr/>
        </p:nvSpPr>
        <p:spPr>
          <a:xfrm>
            <a:off x="-1" y="504036"/>
            <a:ext cx="8315326" cy="646331"/>
          </a:xfrm>
          <a:prstGeom prst="rect">
            <a:avLst/>
          </a:prstGeom>
          <a:noFill/>
        </p:spPr>
        <p:txBody>
          <a:bodyPr wrap="square">
            <a:spAutoFit/>
          </a:bodyPr>
          <a:lstStyle/>
          <a:p>
            <a:r>
              <a:rPr lang="fr-FR" sz="3600" b="1" dirty="0">
                <a:latin typeface="Times New Roman" panose="02020603050405020304" pitchFamily="18" charset="0"/>
                <a:cs typeface="Times New Roman" panose="02020603050405020304" pitchFamily="18" charset="0"/>
              </a:rPr>
              <a:t>A</a:t>
            </a:r>
            <a:r>
              <a:rPr lang="fr-FR" sz="3600" b="1" i="0" dirty="0">
                <a:effectLst/>
                <a:latin typeface="Times New Roman" panose="02020603050405020304" pitchFamily="18" charset="0"/>
                <a:cs typeface="Times New Roman" panose="02020603050405020304" pitchFamily="18" charset="0"/>
              </a:rPr>
              <a:t>nalyse exploratoire: </a:t>
            </a:r>
            <a:r>
              <a:rPr lang="fr-FR" sz="3600" b="1" i="1" dirty="0">
                <a:effectLst/>
                <a:latin typeface="Times New Roman" panose="02020603050405020304" pitchFamily="18" charset="0"/>
                <a:cs typeface="Times New Roman" panose="02020603050405020304" pitchFamily="18" charset="0"/>
              </a:rPr>
              <a:t>analyse multivariée</a:t>
            </a:r>
          </a:p>
        </p:txBody>
      </p:sp>
      <p:pic>
        <p:nvPicPr>
          <p:cNvPr id="5" name="Image 4">
            <a:extLst>
              <a:ext uri="{FF2B5EF4-FFF2-40B4-BE49-F238E27FC236}">
                <a16:creationId xmlns:a16="http://schemas.microsoft.com/office/drawing/2014/main" id="{1CCC2FFE-D46E-BD7F-28EB-AECEF7D3708D}"/>
              </a:ext>
            </a:extLst>
          </p:cNvPr>
          <p:cNvPicPr>
            <a:picLocks noChangeAspect="1"/>
          </p:cNvPicPr>
          <p:nvPr/>
        </p:nvPicPr>
        <p:blipFill>
          <a:blip r:embed="rId3"/>
          <a:stretch>
            <a:fillRect/>
          </a:stretch>
        </p:blipFill>
        <p:spPr>
          <a:xfrm>
            <a:off x="2660984" y="1150367"/>
            <a:ext cx="4942974" cy="4493613"/>
          </a:xfrm>
          <a:prstGeom prst="rect">
            <a:avLst/>
          </a:prstGeom>
        </p:spPr>
      </p:pic>
      <p:pic>
        <p:nvPicPr>
          <p:cNvPr id="7" name="Image 6">
            <a:extLst>
              <a:ext uri="{FF2B5EF4-FFF2-40B4-BE49-F238E27FC236}">
                <a16:creationId xmlns:a16="http://schemas.microsoft.com/office/drawing/2014/main" id="{FC8239DC-4ECE-D2BD-8D6A-1BBBBADF043D}"/>
              </a:ext>
            </a:extLst>
          </p:cNvPr>
          <p:cNvPicPr>
            <a:picLocks noChangeAspect="1"/>
          </p:cNvPicPr>
          <p:nvPr/>
        </p:nvPicPr>
        <p:blipFill>
          <a:blip r:embed="rId4"/>
          <a:stretch>
            <a:fillRect/>
          </a:stretch>
        </p:blipFill>
        <p:spPr>
          <a:xfrm>
            <a:off x="2557670" y="5643980"/>
            <a:ext cx="5046288" cy="950493"/>
          </a:xfrm>
          <a:prstGeom prst="rect">
            <a:avLst/>
          </a:prstGeom>
        </p:spPr>
      </p:pic>
    </p:spTree>
    <p:extLst>
      <p:ext uri="{BB962C8B-B14F-4D97-AF65-F5344CB8AC3E}">
        <p14:creationId xmlns:p14="http://schemas.microsoft.com/office/powerpoint/2010/main" val="34769026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rt 3D ondulé">
            <a:extLst>
              <a:ext uri="{FF2B5EF4-FFF2-40B4-BE49-F238E27FC236}">
                <a16:creationId xmlns:a16="http://schemas.microsoft.com/office/drawing/2014/main" id="{AA3EF63C-42D0-30DF-2F5B-66565552C611}"/>
              </a:ext>
            </a:extLst>
          </p:cNvPr>
          <p:cNvPicPr>
            <a:picLocks noChangeAspect="1"/>
          </p:cNvPicPr>
          <p:nvPr/>
        </p:nvPicPr>
        <p:blipFill rotWithShape="1">
          <a:blip r:embed="rId2"/>
          <a:srcRect t="20450" b="6969"/>
          <a:stretch/>
        </p:blipFill>
        <p:spPr>
          <a:xfrm>
            <a:off x="21" y="16377"/>
            <a:ext cx="12191979" cy="613600"/>
          </a:xfrm>
          <a:prstGeom prst="rect">
            <a:avLst/>
          </a:prstGeom>
        </p:spPr>
      </p:pic>
      <p:pic>
        <p:nvPicPr>
          <p:cNvPr id="3" name="Image 2">
            <a:extLst>
              <a:ext uri="{FF2B5EF4-FFF2-40B4-BE49-F238E27FC236}">
                <a16:creationId xmlns:a16="http://schemas.microsoft.com/office/drawing/2014/main" id="{F1B6DDD4-53E3-8DC1-A530-622FD7B6C4EC}"/>
              </a:ext>
            </a:extLst>
          </p:cNvPr>
          <p:cNvPicPr>
            <a:picLocks noChangeAspect="1"/>
          </p:cNvPicPr>
          <p:nvPr/>
        </p:nvPicPr>
        <p:blipFill>
          <a:blip r:embed="rId3"/>
          <a:stretch>
            <a:fillRect/>
          </a:stretch>
        </p:blipFill>
        <p:spPr>
          <a:xfrm>
            <a:off x="407610" y="1259942"/>
            <a:ext cx="6931109" cy="5369168"/>
          </a:xfrm>
          <a:prstGeom prst="rect">
            <a:avLst/>
          </a:prstGeom>
        </p:spPr>
      </p:pic>
      <p:sp>
        <p:nvSpPr>
          <p:cNvPr id="5" name="ZoneTexte 4">
            <a:extLst>
              <a:ext uri="{FF2B5EF4-FFF2-40B4-BE49-F238E27FC236}">
                <a16:creationId xmlns:a16="http://schemas.microsoft.com/office/drawing/2014/main" id="{B33A6FE4-11F8-CE0F-BE39-9C709BA36F21}"/>
              </a:ext>
            </a:extLst>
          </p:cNvPr>
          <p:cNvSpPr txBox="1"/>
          <p:nvPr/>
        </p:nvSpPr>
        <p:spPr>
          <a:xfrm>
            <a:off x="0" y="613611"/>
            <a:ext cx="7746331" cy="646331"/>
          </a:xfrm>
          <a:prstGeom prst="rect">
            <a:avLst/>
          </a:prstGeom>
          <a:noFill/>
        </p:spPr>
        <p:txBody>
          <a:bodyPr wrap="square">
            <a:spAutoFit/>
          </a:bodyPr>
          <a:lstStyle/>
          <a:p>
            <a:r>
              <a:rPr lang="fr-FR" sz="3600" b="1" dirty="0">
                <a:latin typeface="Times New Roman" panose="02020603050405020304" pitchFamily="18" charset="0"/>
                <a:cs typeface="Times New Roman" panose="02020603050405020304" pitchFamily="18" charset="0"/>
              </a:rPr>
              <a:t>A</a:t>
            </a:r>
            <a:r>
              <a:rPr lang="fr-FR" sz="3600" b="1" i="0" dirty="0">
                <a:effectLst/>
                <a:latin typeface="Times New Roman" panose="02020603050405020304" pitchFamily="18" charset="0"/>
                <a:cs typeface="Times New Roman" panose="02020603050405020304" pitchFamily="18" charset="0"/>
              </a:rPr>
              <a:t>nalyse exploratoire: </a:t>
            </a:r>
            <a:r>
              <a:rPr lang="fr-FR" sz="3600" b="1" i="1" dirty="0">
                <a:effectLst/>
                <a:latin typeface="Times New Roman" panose="02020603050405020304" pitchFamily="18" charset="0"/>
                <a:cs typeface="Times New Roman" panose="02020603050405020304" pitchFamily="18" charset="0"/>
              </a:rPr>
              <a:t>analyse </a:t>
            </a:r>
            <a:r>
              <a:rPr lang="fr-FR" sz="3600" b="1" i="1" dirty="0">
                <a:latin typeface="Times New Roman" panose="02020603050405020304" pitchFamily="18" charset="0"/>
                <a:cs typeface="Times New Roman" panose="02020603050405020304" pitchFamily="18" charset="0"/>
              </a:rPr>
              <a:t>b</a:t>
            </a:r>
            <a:r>
              <a:rPr lang="fr-FR" sz="3600" b="1" i="1" dirty="0">
                <a:effectLst/>
                <a:latin typeface="Times New Roman" panose="02020603050405020304" pitchFamily="18" charset="0"/>
                <a:cs typeface="Times New Roman" panose="02020603050405020304" pitchFamily="18" charset="0"/>
              </a:rPr>
              <a:t>ivariée</a:t>
            </a:r>
            <a:endParaRPr lang="fr-FR" sz="3600" dirty="0"/>
          </a:p>
        </p:txBody>
      </p:sp>
      <p:sp>
        <p:nvSpPr>
          <p:cNvPr id="9" name="ZoneTexte 8">
            <a:extLst>
              <a:ext uri="{FF2B5EF4-FFF2-40B4-BE49-F238E27FC236}">
                <a16:creationId xmlns:a16="http://schemas.microsoft.com/office/drawing/2014/main" id="{D5BCC80F-8FED-3916-1BCB-B54E14B45FF4}"/>
              </a:ext>
            </a:extLst>
          </p:cNvPr>
          <p:cNvSpPr txBox="1"/>
          <p:nvPr/>
        </p:nvSpPr>
        <p:spPr>
          <a:xfrm>
            <a:off x="7973388" y="1259942"/>
            <a:ext cx="3811002" cy="5262979"/>
          </a:xfrm>
          <a:prstGeom prst="rect">
            <a:avLst/>
          </a:prstGeom>
          <a:noFill/>
        </p:spPr>
        <p:txBody>
          <a:bodyPr wrap="square">
            <a:spAutoFit/>
          </a:bodyPr>
          <a:lstStyle/>
          <a:p>
            <a:pPr algn="l"/>
            <a:r>
              <a:rPr lang="fr-FR" sz="2800" b="0" i="0" dirty="0">
                <a:effectLst/>
                <a:latin typeface="Times New Roman" panose="02020603050405020304" pitchFamily="18" charset="0"/>
                <a:cs typeface="Times New Roman" panose="02020603050405020304" pitchFamily="18" charset="0"/>
              </a:rPr>
              <a:t>Nous pouvons observer une corrélation significative entre les caractéristiques suivantes:</a:t>
            </a:r>
          </a:p>
          <a:p>
            <a:pPr algn="l">
              <a:buFont typeface="Arial" panose="020B0604020202020204" pitchFamily="34" charset="0"/>
              <a:buChar char="•"/>
            </a:pPr>
            <a:r>
              <a:rPr lang="fr-FR" sz="2800" b="0" i="0" dirty="0">
                <a:effectLst/>
                <a:latin typeface="Times New Roman" panose="02020603050405020304" pitchFamily="18" charset="0"/>
                <a:cs typeface="Times New Roman" panose="02020603050405020304" pitchFamily="18" charset="0"/>
              </a:rPr>
              <a:t>graisses / graisses saturées (fat/ </a:t>
            </a:r>
            <a:r>
              <a:rPr lang="fr-FR" sz="2800" b="0" i="0" dirty="0" err="1">
                <a:effectLst/>
                <a:latin typeface="Times New Roman" panose="02020603050405020304" pitchFamily="18" charset="0"/>
                <a:cs typeface="Times New Roman" panose="02020603050405020304" pitchFamily="18" charset="0"/>
              </a:rPr>
              <a:t>saturated</a:t>
            </a:r>
            <a:r>
              <a:rPr lang="fr-FR" sz="2800" b="0" i="0" dirty="0">
                <a:effectLst/>
                <a:latin typeface="Times New Roman" panose="02020603050405020304" pitchFamily="18" charset="0"/>
                <a:cs typeface="Times New Roman" panose="02020603050405020304" pitchFamily="18" charset="0"/>
              </a:rPr>
              <a:t>-fat)</a:t>
            </a:r>
          </a:p>
          <a:p>
            <a:pPr algn="l">
              <a:buFont typeface="Arial" panose="020B0604020202020204" pitchFamily="34" charset="0"/>
              <a:buChar char="•"/>
            </a:pPr>
            <a:r>
              <a:rPr lang="fr-FR" sz="2800" b="0" i="0" dirty="0">
                <a:effectLst/>
                <a:latin typeface="Times New Roman" panose="02020603050405020304" pitchFamily="18" charset="0"/>
                <a:cs typeface="Times New Roman" panose="02020603050405020304" pitchFamily="18" charset="0"/>
              </a:rPr>
              <a:t>glucides / sucres (carbohydrates/ </a:t>
            </a:r>
            <a:r>
              <a:rPr lang="fr-FR" sz="2800" b="0" i="0" dirty="0" err="1">
                <a:effectLst/>
                <a:latin typeface="Times New Roman" panose="02020603050405020304" pitchFamily="18" charset="0"/>
                <a:cs typeface="Times New Roman" panose="02020603050405020304" pitchFamily="18" charset="0"/>
              </a:rPr>
              <a:t>sugars</a:t>
            </a:r>
            <a:r>
              <a:rPr lang="fr-FR" sz="2800" b="0" i="0" dirty="0">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fr-FR" sz="2800" b="0" i="0" dirty="0">
                <a:effectLst/>
                <a:latin typeface="Times New Roman" panose="02020603050405020304" pitchFamily="18" charset="0"/>
                <a:cs typeface="Times New Roman" panose="02020603050405020304" pitchFamily="18" charset="0"/>
              </a:rPr>
              <a:t>sel / sodium (</a:t>
            </a:r>
            <a:r>
              <a:rPr lang="fr-FR" sz="2800" b="0" i="0" dirty="0" err="1">
                <a:effectLst/>
                <a:latin typeface="Times New Roman" panose="02020603050405020304" pitchFamily="18" charset="0"/>
                <a:cs typeface="Times New Roman" panose="02020603050405020304" pitchFamily="18" charset="0"/>
              </a:rPr>
              <a:t>salt</a:t>
            </a:r>
            <a:r>
              <a:rPr lang="fr-FR" sz="2800" b="0" i="0" dirty="0">
                <a:effectLst/>
                <a:latin typeface="Times New Roman" panose="02020603050405020304" pitchFamily="18" charset="0"/>
                <a:cs typeface="Times New Roman" panose="02020603050405020304" pitchFamily="18" charset="0"/>
              </a:rPr>
              <a:t>/sodium)</a:t>
            </a:r>
          </a:p>
        </p:txBody>
      </p:sp>
    </p:spTree>
    <p:extLst>
      <p:ext uri="{BB962C8B-B14F-4D97-AF65-F5344CB8AC3E}">
        <p14:creationId xmlns:p14="http://schemas.microsoft.com/office/powerpoint/2010/main" val="3408479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rt 3D ondulé">
            <a:extLst>
              <a:ext uri="{FF2B5EF4-FFF2-40B4-BE49-F238E27FC236}">
                <a16:creationId xmlns:a16="http://schemas.microsoft.com/office/drawing/2014/main" id="{AA3EF63C-42D0-30DF-2F5B-66565552C611}"/>
              </a:ext>
            </a:extLst>
          </p:cNvPr>
          <p:cNvPicPr>
            <a:picLocks noChangeAspect="1"/>
          </p:cNvPicPr>
          <p:nvPr/>
        </p:nvPicPr>
        <p:blipFill rotWithShape="1">
          <a:blip r:embed="rId2"/>
          <a:srcRect t="20450" b="6969"/>
          <a:stretch/>
        </p:blipFill>
        <p:spPr>
          <a:xfrm>
            <a:off x="21" y="11"/>
            <a:ext cx="12191979" cy="613600"/>
          </a:xfrm>
          <a:prstGeom prst="rect">
            <a:avLst/>
          </a:prstGeom>
        </p:spPr>
      </p:pic>
      <p:sp>
        <p:nvSpPr>
          <p:cNvPr id="5" name="ZoneTexte 4">
            <a:extLst>
              <a:ext uri="{FF2B5EF4-FFF2-40B4-BE49-F238E27FC236}">
                <a16:creationId xmlns:a16="http://schemas.microsoft.com/office/drawing/2014/main" id="{1543954F-4F70-9F8E-B4B5-BF53DAF924AB}"/>
              </a:ext>
            </a:extLst>
          </p:cNvPr>
          <p:cNvSpPr txBox="1"/>
          <p:nvPr/>
        </p:nvSpPr>
        <p:spPr>
          <a:xfrm>
            <a:off x="0" y="613611"/>
            <a:ext cx="8265695" cy="646331"/>
          </a:xfrm>
          <a:prstGeom prst="rect">
            <a:avLst/>
          </a:prstGeom>
          <a:noFill/>
        </p:spPr>
        <p:txBody>
          <a:bodyPr wrap="square">
            <a:spAutoFit/>
          </a:bodyPr>
          <a:lstStyle/>
          <a:p>
            <a:r>
              <a:rPr lang="fr-FR" sz="3600" b="1" dirty="0">
                <a:latin typeface="Times New Roman" panose="02020603050405020304" pitchFamily="18" charset="0"/>
                <a:cs typeface="Times New Roman" panose="02020603050405020304" pitchFamily="18" charset="0"/>
              </a:rPr>
              <a:t>A</a:t>
            </a:r>
            <a:r>
              <a:rPr lang="fr-FR" sz="3600" b="1" i="0" dirty="0">
                <a:effectLst/>
                <a:latin typeface="Times New Roman" panose="02020603050405020304" pitchFamily="18" charset="0"/>
                <a:cs typeface="Times New Roman" panose="02020603050405020304" pitchFamily="18" charset="0"/>
              </a:rPr>
              <a:t>nalyse exploratoire: </a:t>
            </a:r>
            <a:r>
              <a:rPr lang="fr-FR" sz="3600" b="1" i="1" dirty="0">
                <a:effectLst/>
                <a:latin typeface="Times New Roman" panose="02020603050405020304" pitchFamily="18" charset="0"/>
                <a:cs typeface="Times New Roman" panose="02020603050405020304" pitchFamily="18" charset="0"/>
              </a:rPr>
              <a:t>analyse multivariée</a:t>
            </a:r>
            <a:endParaRPr lang="fr-FR" sz="3600" dirty="0"/>
          </a:p>
        </p:txBody>
      </p:sp>
      <p:sp>
        <p:nvSpPr>
          <p:cNvPr id="6" name="ZoneTexte 5">
            <a:extLst>
              <a:ext uri="{FF2B5EF4-FFF2-40B4-BE49-F238E27FC236}">
                <a16:creationId xmlns:a16="http://schemas.microsoft.com/office/drawing/2014/main" id="{FEC59377-52C8-F759-F7CB-B1FD684102A9}"/>
              </a:ext>
            </a:extLst>
          </p:cNvPr>
          <p:cNvSpPr txBox="1"/>
          <p:nvPr/>
        </p:nvSpPr>
        <p:spPr>
          <a:xfrm>
            <a:off x="360946" y="1440701"/>
            <a:ext cx="2727029" cy="400110"/>
          </a:xfrm>
          <a:prstGeom prst="rect">
            <a:avLst/>
          </a:prstGeom>
          <a:noFill/>
        </p:spPr>
        <p:txBody>
          <a:bodyPr wrap="none" rtlCol="0">
            <a:spAutoFit/>
          </a:bodyPr>
          <a:lstStyle/>
          <a:p>
            <a:r>
              <a:rPr lang="fr-FR" sz="2000" dirty="0">
                <a:latin typeface="Times New Roman" panose="02020603050405020304" pitchFamily="18" charset="0"/>
                <a:cs typeface="Times New Roman" panose="02020603050405020304" pitchFamily="18" charset="0"/>
              </a:rPr>
              <a:t>Nous réalisons une </a:t>
            </a:r>
            <a:r>
              <a:rPr lang="fr-FR" sz="2000" b="1" i="0" dirty="0">
                <a:solidFill>
                  <a:srgbClr val="000000"/>
                </a:solidFill>
                <a:effectLst/>
                <a:latin typeface="Times New Roman" panose="02020603050405020304" pitchFamily="18" charset="0"/>
                <a:cs typeface="Times New Roman" panose="02020603050405020304" pitchFamily="18" charset="0"/>
              </a:rPr>
              <a:t>ACP</a:t>
            </a:r>
            <a:endParaRPr lang="fr-FR" sz="2000" dirty="0">
              <a:latin typeface="Times New Roman" panose="02020603050405020304" pitchFamily="18" charset="0"/>
              <a:cs typeface="Times New Roman" panose="02020603050405020304" pitchFamily="18" charset="0"/>
            </a:endParaRPr>
          </a:p>
        </p:txBody>
      </p:sp>
      <p:pic>
        <p:nvPicPr>
          <p:cNvPr id="8" name="Image 7" descr="Une image contenant texte, calculatrice&#10;&#10;Description générée automatiquement">
            <a:extLst>
              <a:ext uri="{FF2B5EF4-FFF2-40B4-BE49-F238E27FC236}">
                <a16:creationId xmlns:a16="http://schemas.microsoft.com/office/drawing/2014/main" id="{FD820B2D-B62E-82DA-CF2F-D663C9924178}"/>
              </a:ext>
            </a:extLst>
          </p:cNvPr>
          <p:cNvPicPr>
            <a:picLocks noChangeAspect="1"/>
          </p:cNvPicPr>
          <p:nvPr/>
        </p:nvPicPr>
        <p:blipFill>
          <a:blip r:embed="rId3"/>
          <a:stretch>
            <a:fillRect/>
          </a:stretch>
        </p:blipFill>
        <p:spPr>
          <a:xfrm>
            <a:off x="201613" y="2370390"/>
            <a:ext cx="6946900" cy="3403600"/>
          </a:xfrm>
          <a:prstGeom prst="rect">
            <a:avLst/>
          </a:prstGeom>
        </p:spPr>
      </p:pic>
      <p:sp>
        <p:nvSpPr>
          <p:cNvPr id="10" name="ZoneTexte 9">
            <a:extLst>
              <a:ext uri="{FF2B5EF4-FFF2-40B4-BE49-F238E27FC236}">
                <a16:creationId xmlns:a16="http://schemas.microsoft.com/office/drawing/2014/main" id="{1EC136E4-C650-1551-9043-C1AED391C57F}"/>
              </a:ext>
            </a:extLst>
          </p:cNvPr>
          <p:cNvSpPr txBox="1"/>
          <p:nvPr/>
        </p:nvSpPr>
        <p:spPr>
          <a:xfrm>
            <a:off x="7148513" y="1440701"/>
            <a:ext cx="4910138" cy="5262979"/>
          </a:xfrm>
          <a:prstGeom prst="rect">
            <a:avLst/>
          </a:prstGeom>
          <a:noFill/>
        </p:spPr>
        <p:txBody>
          <a:bodyPr wrap="square">
            <a:spAutoFit/>
          </a:bodyPr>
          <a:lstStyle/>
          <a:p>
            <a:r>
              <a:rPr lang="fr-FR" sz="2800" b="0" i="0" dirty="0">
                <a:solidFill>
                  <a:srgbClr val="000000"/>
                </a:solidFill>
                <a:effectLst/>
                <a:latin typeface="Times New Roman" panose="02020603050405020304" pitchFamily="18" charset="0"/>
                <a:cs typeface="Times New Roman" panose="02020603050405020304" pitchFamily="18" charset="0"/>
              </a:rPr>
              <a:t>Le </a:t>
            </a:r>
            <a:r>
              <a:rPr lang="fr-FR" sz="2800" b="0" i="0" dirty="0" err="1">
                <a:solidFill>
                  <a:srgbClr val="000000"/>
                </a:solidFill>
                <a:effectLst/>
                <a:latin typeface="Times New Roman" panose="02020603050405020304" pitchFamily="18" charset="0"/>
                <a:cs typeface="Times New Roman" panose="02020603050405020304" pitchFamily="18" charset="0"/>
              </a:rPr>
              <a:t>heatmap</a:t>
            </a:r>
            <a:r>
              <a:rPr lang="fr-FR" sz="2800" b="0" i="0" dirty="0">
                <a:solidFill>
                  <a:srgbClr val="000000"/>
                </a:solidFill>
                <a:effectLst/>
                <a:latin typeface="Times New Roman" panose="02020603050405020304" pitchFamily="18" charset="0"/>
                <a:cs typeface="Times New Roman" panose="02020603050405020304" pitchFamily="18" charset="0"/>
              </a:rPr>
              <a:t> montre les corrélations entre les différentes variables et les composantes principales. </a:t>
            </a:r>
            <a:r>
              <a:rPr lang="fr-FR" sz="2800" dirty="0">
                <a:solidFill>
                  <a:srgbClr val="000000"/>
                </a:solidFill>
                <a:latin typeface="Times New Roman" panose="02020603050405020304" pitchFamily="18" charset="0"/>
                <a:cs typeface="Times New Roman" panose="02020603050405020304" pitchFamily="18" charset="0"/>
              </a:rPr>
              <a:t>L</a:t>
            </a:r>
            <a:r>
              <a:rPr lang="fr-FR" sz="2800" b="0" i="0" dirty="0">
                <a:solidFill>
                  <a:srgbClr val="000000"/>
                </a:solidFill>
                <a:effectLst/>
                <a:latin typeface="Times New Roman" panose="02020603050405020304" pitchFamily="18" charset="0"/>
                <a:cs typeface="Times New Roman" panose="02020603050405020304" pitchFamily="18" charset="0"/>
              </a:rPr>
              <a:t>es couleurs plus chaudes indiquent des corrélations positives fortes et les couleurs plus froides des corrélations négatives fortes. Les coefficients plus élevés indiquent une contribution plus importante de la variable à la composante principale.</a:t>
            </a:r>
            <a:endParaRPr lang="fr-FR"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21594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rt 3D ondulé">
            <a:extLst>
              <a:ext uri="{FF2B5EF4-FFF2-40B4-BE49-F238E27FC236}">
                <a16:creationId xmlns:a16="http://schemas.microsoft.com/office/drawing/2014/main" id="{AA3EF63C-42D0-30DF-2F5B-66565552C611}"/>
              </a:ext>
            </a:extLst>
          </p:cNvPr>
          <p:cNvPicPr>
            <a:picLocks noChangeAspect="1"/>
          </p:cNvPicPr>
          <p:nvPr/>
        </p:nvPicPr>
        <p:blipFill rotWithShape="1">
          <a:blip r:embed="rId2"/>
          <a:srcRect t="20450" b="6969"/>
          <a:stretch/>
        </p:blipFill>
        <p:spPr>
          <a:xfrm>
            <a:off x="21" y="11"/>
            <a:ext cx="12191979" cy="613600"/>
          </a:xfrm>
          <a:prstGeom prst="rect">
            <a:avLst/>
          </a:prstGeom>
        </p:spPr>
      </p:pic>
      <p:sp>
        <p:nvSpPr>
          <p:cNvPr id="2" name="ZoneTexte 1">
            <a:extLst>
              <a:ext uri="{FF2B5EF4-FFF2-40B4-BE49-F238E27FC236}">
                <a16:creationId xmlns:a16="http://schemas.microsoft.com/office/drawing/2014/main" id="{CCD3CE20-F924-BFA6-7C51-C45C2330F98F}"/>
              </a:ext>
            </a:extLst>
          </p:cNvPr>
          <p:cNvSpPr txBox="1"/>
          <p:nvPr/>
        </p:nvSpPr>
        <p:spPr>
          <a:xfrm>
            <a:off x="0" y="613611"/>
            <a:ext cx="8265695" cy="646331"/>
          </a:xfrm>
          <a:prstGeom prst="rect">
            <a:avLst/>
          </a:prstGeom>
          <a:noFill/>
        </p:spPr>
        <p:txBody>
          <a:bodyPr wrap="square">
            <a:spAutoFit/>
          </a:bodyPr>
          <a:lstStyle/>
          <a:p>
            <a:r>
              <a:rPr lang="fr-FR" sz="3600" b="1" dirty="0">
                <a:latin typeface="Times New Roman" panose="02020603050405020304" pitchFamily="18" charset="0"/>
                <a:cs typeface="Times New Roman" panose="02020603050405020304" pitchFamily="18" charset="0"/>
              </a:rPr>
              <a:t>A</a:t>
            </a:r>
            <a:r>
              <a:rPr lang="fr-FR" sz="3600" b="1" i="0" dirty="0">
                <a:effectLst/>
                <a:latin typeface="Times New Roman" panose="02020603050405020304" pitchFamily="18" charset="0"/>
                <a:cs typeface="Times New Roman" panose="02020603050405020304" pitchFamily="18" charset="0"/>
              </a:rPr>
              <a:t>nalyse exploratoire: </a:t>
            </a:r>
            <a:r>
              <a:rPr lang="fr-FR" sz="3600" b="1" i="1" dirty="0">
                <a:effectLst/>
                <a:latin typeface="Times New Roman" panose="02020603050405020304" pitchFamily="18" charset="0"/>
                <a:cs typeface="Times New Roman" panose="02020603050405020304" pitchFamily="18" charset="0"/>
              </a:rPr>
              <a:t>analyse multivariée</a:t>
            </a:r>
            <a:endParaRPr lang="fr-FR" sz="3600" dirty="0"/>
          </a:p>
        </p:txBody>
      </p:sp>
      <p:pic>
        <p:nvPicPr>
          <p:cNvPr id="5" name="Image 4">
            <a:extLst>
              <a:ext uri="{FF2B5EF4-FFF2-40B4-BE49-F238E27FC236}">
                <a16:creationId xmlns:a16="http://schemas.microsoft.com/office/drawing/2014/main" id="{ADC8357F-85ED-8CC9-356F-6F55FCC69ECF}"/>
              </a:ext>
            </a:extLst>
          </p:cNvPr>
          <p:cNvPicPr>
            <a:picLocks noChangeAspect="1"/>
          </p:cNvPicPr>
          <p:nvPr/>
        </p:nvPicPr>
        <p:blipFill>
          <a:blip r:embed="rId3"/>
          <a:stretch>
            <a:fillRect/>
          </a:stretch>
        </p:blipFill>
        <p:spPr>
          <a:xfrm>
            <a:off x="5005136" y="1601882"/>
            <a:ext cx="6883400" cy="2667000"/>
          </a:xfrm>
          <a:prstGeom prst="rect">
            <a:avLst/>
          </a:prstGeom>
        </p:spPr>
      </p:pic>
      <p:sp>
        <p:nvSpPr>
          <p:cNvPr id="6" name="ZoneTexte 5">
            <a:extLst>
              <a:ext uri="{FF2B5EF4-FFF2-40B4-BE49-F238E27FC236}">
                <a16:creationId xmlns:a16="http://schemas.microsoft.com/office/drawing/2014/main" id="{F077A36E-1573-8973-ED4C-7E9F8A6DB773}"/>
              </a:ext>
            </a:extLst>
          </p:cNvPr>
          <p:cNvSpPr txBox="1"/>
          <p:nvPr/>
        </p:nvSpPr>
        <p:spPr>
          <a:xfrm>
            <a:off x="0" y="1201772"/>
            <a:ext cx="5900974" cy="400110"/>
          </a:xfrm>
          <a:prstGeom prst="rect">
            <a:avLst/>
          </a:prstGeom>
          <a:noFill/>
        </p:spPr>
        <p:txBody>
          <a:bodyPr wrap="none" rtlCol="0">
            <a:spAutoFit/>
          </a:bodyPr>
          <a:lstStyle/>
          <a:p>
            <a:r>
              <a:rPr lang="fr-FR" sz="2000" dirty="0">
                <a:latin typeface="Times New Roman" panose="02020603050405020304" pitchFamily="18" charset="0"/>
                <a:cs typeface="Times New Roman" panose="02020603050405020304" pitchFamily="18" charset="0"/>
              </a:rPr>
              <a:t>Rapport de variance expliquée dans un graphe d'éboulis</a:t>
            </a:r>
          </a:p>
        </p:txBody>
      </p:sp>
      <p:sp>
        <p:nvSpPr>
          <p:cNvPr id="8" name="ZoneTexte 7">
            <a:extLst>
              <a:ext uri="{FF2B5EF4-FFF2-40B4-BE49-F238E27FC236}">
                <a16:creationId xmlns:a16="http://schemas.microsoft.com/office/drawing/2014/main" id="{44B30DD2-B2BB-22BE-D6DD-038934B62D2E}"/>
              </a:ext>
            </a:extLst>
          </p:cNvPr>
          <p:cNvSpPr txBox="1"/>
          <p:nvPr/>
        </p:nvSpPr>
        <p:spPr>
          <a:xfrm>
            <a:off x="93913" y="4253146"/>
            <a:ext cx="12004174" cy="2677656"/>
          </a:xfrm>
          <a:prstGeom prst="rect">
            <a:avLst/>
          </a:prstGeom>
          <a:noFill/>
        </p:spPr>
        <p:txBody>
          <a:bodyPr wrap="square">
            <a:spAutoFit/>
          </a:bodyPr>
          <a:lstStyle/>
          <a:p>
            <a:r>
              <a:rPr lang="fr-FR" sz="2400" dirty="0">
                <a:latin typeface="Times New Roman" panose="02020603050405020304" pitchFamily="18" charset="0"/>
                <a:cs typeface="Times New Roman" panose="02020603050405020304" pitchFamily="18" charset="0"/>
              </a:rPr>
              <a:t>Il est nécessaire de retenir 4 composantes principales pour explorer les données de manière plus approfondie.</a:t>
            </a:r>
          </a:p>
          <a:p>
            <a:r>
              <a:rPr lang="fr-FR" sz="2400" dirty="0">
                <a:latin typeface="Times New Roman" panose="02020603050405020304" pitchFamily="18" charset="0"/>
                <a:cs typeface="Times New Roman" panose="02020603050405020304" pitchFamily="18" charset="0"/>
              </a:rPr>
              <a:t>la première composante principale est fortement corrélée avec les variables les plus importantes et les trois composantes principales suivantes capturent de moins en moins de variabilité.</a:t>
            </a:r>
          </a:p>
          <a:p>
            <a:r>
              <a:rPr lang="fr-FR" sz="2400" dirty="0">
                <a:latin typeface="Times New Roman" panose="02020603050405020304" pitchFamily="18" charset="0"/>
                <a:cs typeface="Times New Roman" panose="02020603050405020304" pitchFamily="18" charset="0"/>
              </a:rPr>
              <a:t>Avec un PC1 = 32%, PC2 = 24%, PC3 = 15% et PC4 = 12%, nous conservons les quatre composantes principales pour capturer suffisamment de variabilité, étant donné que la somme de ces pourcentages s'élève à 83%.</a:t>
            </a:r>
          </a:p>
        </p:txBody>
      </p:sp>
    </p:spTree>
    <p:extLst>
      <p:ext uri="{BB962C8B-B14F-4D97-AF65-F5344CB8AC3E}">
        <p14:creationId xmlns:p14="http://schemas.microsoft.com/office/powerpoint/2010/main" val="33842718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rt 3D ondulé">
            <a:extLst>
              <a:ext uri="{FF2B5EF4-FFF2-40B4-BE49-F238E27FC236}">
                <a16:creationId xmlns:a16="http://schemas.microsoft.com/office/drawing/2014/main" id="{AA3EF63C-42D0-30DF-2F5B-66565552C611}"/>
              </a:ext>
            </a:extLst>
          </p:cNvPr>
          <p:cNvPicPr>
            <a:picLocks noChangeAspect="1"/>
          </p:cNvPicPr>
          <p:nvPr/>
        </p:nvPicPr>
        <p:blipFill rotWithShape="1">
          <a:blip r:embed="rId2"/>
          <a:srcRect t="20450" b="6969"/>
          <a:stretch/>
        </p:blipFill>
        <p:spPr>
          <a:xfrm>
            <a:off x="21" y="11"/>
            <a:ext cx="12191979" cy="613600"/>
          </a:xfrm>
          <a:prstGeom prst="rect">
            <a:avLst/>
          </a:prstGeom>
        </p:spPr>
      </p:pic>
      <p:sp>
        <p:nvSpPr>
          <p:cNvPr id="2" name="ZoneTexte 1">
            <a:extLst>
              <a:ext uri="{FF2B5EF4-FFF2-40B4-BE49-F238E27FC236}">
                <a16:creationId xmlns:a16="http://schemas.microsoft.com/office/drawing/2014/main" id="{CAC26976-4601-1E4A-06D2-BD0C122EDF92}"/>
              </a:ext>
            </a:extLst>
          </p:cNvPr>
          <p:cNvSpPr txBox="1"/>
          <p:nvPr/>
        </p:nvSpPr>
        <p:spPr>
          <a:xfrm>
            <a:off x="0" y="613611"/>
            <a:ext cx="8265695" cy="646331"/>
          </a:xfrm>
          <a:prstGeom prst="rect">
            <a:avLst/>
          </a:prstGeom>
          <a:noFill/>
        </p:spPr>
        <p:txBody>
          <a:bodyPr wrap="square">
            <a:spAutoFit/>
          </a:bodyPr>
          <a:lstStyle/>
          <a:p>
            <a:r>
              <a:rPr lang="fr-FR" sz="3600" b="1" dirty="0">
                <a:latin typeface="Times New Roman" panose="02020603050405020304" pitchFamily="18" charset="0"/>
                <a:cs typeface="Times New Roman" panose="02020603050405020304" pitchFamily="18" charset="0"/>
              </a:rPr>
              <a:t>A</a:t>
            </a:r>
            <a:r>
              <a:rPr lang="fr-FR" sz="3600" b="1" i="0" dirty="0">
                <a:effectLst/>
                <a:latin typeface="Times New Roman" panose="02020603050405020304" pitchFamily="18" charset="0"/>
                <a:cs typeface="Times New Roman" panose="02020603050405020304" pitchFamily="18" charset="0"/>
              </a:rPr>
              <a:t>nalyse exploratoire: </a:t>
            </a:r>
            <a:r>
              <a:rPr lang="fr-FR" sz="3600" b="1" i="1" dirty="0">
                <a:effectLst/>
                <a:latin typeface="Times New Roman" panose="02020603050405020304" pitchFamily="18" charset="0"/>
                <a:cs typeface="Times New Roman" panose="02020603050405020304" pitchFamily="18" charset="0"/>
              </a:rPr>
              <a:t>analyse multivariée</a:t>
            </a:r>
            <a:endParaRPr lang="fr-FR" sz="3600" dirty="0"/>
          </a:p>
        </p:txBody>
      </p:sp>
      <p:pic>
        <p:nvPicPr>
          <p:cNvPr id="5" name="Image 4">
            <a:extLst>
              <a:ext uri="{FF2B5EF4-FFF2-40B4-BE49-F238E27FC236}">
                <a16:creationId xmlns:a16="http://schemas.microsoft.com/office/drawing/2014/main" id="{7B9534FD-15A2-A3DC-E347-D03D22FAACA9}"/>
              </a:ext>
            </a:extLst>
          </p:cNvPr>
          <p:cNvPicPr>
            <a:picLocks noChangeAspect="1"/>
          </p:cNvPicPr>
          <p:nvPr/>
        </p:nvPicPr>
        <p:blipFill>
          <a:blip r:embed="rId3"/>
          <a:stretch>
            <a:fillRect/>
          </a:stretch>
        </p:blipFill>
        <p:spPr>
          <a:xfrm>
            <a:off x="3365500" y="1455152"/>
            <a:ext cx="4966318" cy="4596732"/>
          </a:xfrm>
          <a:prstGeom prst="rect">
            <a:avLst/>
          </a:prstGeom>
        </p:spPr>
      </p:pic>
    </p:spTree>
    <p:extLst>
      <p:ext uri="{BB962C8B-B14F-4D97-AF65-F5344CB8AC3E}">
        <p14:creationId xmlns:p14="http://schemas.microsoft.com/office/powerpoint/2010/main" val="34024271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rt 3D ondulé">
            <a:extLst>
              <a:ext uri="{FF2B5EF4-FFF2-40B4-BE49-F238E27FC236}">
                <a16:creationId xmlns:a16="http://schemas.microsoft.com/office/drawing/2014/main" id="{AA3EF63C-42D0-30DF-2F5B-66565552C611}"/>
              </a:ext>
            </a:extLst>
          </p:cNvPr>
          <p:cNvPicPr>
            <a:picLocks noChangeAspect="1"/>
          </p:cNvPicPr>
          <p:nvPr/>
        </p:nvPicPr>
        <p:blipFill rotWithShape="1">
          <a:blip r:embed="rId2"/>
          <a:srcRect t="20450" b="6969"/>
          <a:stretch/>
        </p:blipFill>
        <p:spPr>
          <a:xfrm>
            <a:off x="21" y="11"/>
            <a:ext cx="12191979" cy="613600"/>
          </a:xfrm>
          <a:prstGeom prst="rect">
            <a:avLst/>
          </a:prstGeom>
        </p:spPr>
      </p:pic>
      <p:sp>
        <p:nvSpPr>
          <p:cNvPr id="2" name="ZoneTexte 1">
            <a:extLst>
              <a:ext uri="{FF2B5EF4-FFF2-40B4-BE49-F238E27FC236}">
                <a16:creationId xmlns:a16="http://schemas.microsoft.com/office/drawing/2014/main" id="{B03C292E-251E-5B50-88BD-B44A021C5F0C}"/>
              </a:ext>
            </a:extLst>
          </p:cNvPr>
          <p:cNvSpPr txBox="1"/>
          <p:nvPr/>
        </p:nvSpPr>
        <p:spPr>
          <a:xfrm>
            <a:off x="0" y="613611"/>
            <a:ext cx="8265695" cy="646331"/>
          </a:xfrm>
          <a:prstGeom prst="rect">
            <a:avLst/>
          </a:prstGeom>
          <a:noFill/>
        </p:spPr>
        <p:txBody>
          <a:bodyPr wrap="square">
            <a:spAutoFit/>
          </a:bodyPr>
          <a:lstStyle/>
          <a:p>
            <a:r>
              <a:rPr lang="fr-FR" sz="3600" b="1" dirty="0">
                <a:latin typeface="Times New Roman" panose="02020603050405020304" pitchFamily="18" charset="0"/>
                <a:cs typeface="Times New Roman" panose="02020603050405020304" pitchFamily="18" charset="0"/>
              </a:rPr>
              <a:t>A</a:t>
            </a:r>
            <a:r>
              <a:rPr lang="fr-FR" sz="3600" b="1" i="0" dirty="0">
                <a:effectLst/>
                <a:latin typeface="Times New Roman" panose="02020603050405020304" pitchFamily="18" charset="0"/>
                <a:cs typeface="Times New Roman" panose="02020603050405020304" pitchFamily="18" charset="0"/>
              </a:rPr>
              <a:t>nalyse exploratoire: </a:t>
            </a:r>
            <a:r>
              <a:rPr lang="fr-FR" sz="3600" b="1" i="1" dirty="0">
                <a:effectLst/>
                <a:latin typeface="Times New Roman" panose="02020603050405020304" pitchFamily="18" charset="0"/>
                <a:cs typeface="Times New Roman" panose="02020603050405020304" pitchFamily="18" charset="0"/>
              </a:rPr>
              <a:t>analyse multivariée</a:t>
            </a:r>
            <a:endParaRPr lang="fr-FR" sz="3600" dirty="0"/>
          </a:p>
        </p:txBody>
      </p:sp>
      <p:pic>
        <p:nvPicPr>
          <p:cNvPr id="5" name="Image 4">
            <a:extLst>
              <a:ext uri="{FF2B5EF4-FFF2-40B4-BE49-F238E27FC236}">
                <a16:creationId xmlns:a16="http://schemas.microsoft.com/office/drawing/2014/main" id="{DA8EA1AF-41F4-5C49-A71B-034CCC6086BD}"/>
              </a:ext>
            </a:extLst>
          </p:cNvPr>
          <p:cNvPicPr>
            <a:picLocks noChangeAspect="1"/>
          </p:cNvPicPr>
          <p:nvPr/>
        </p:nvPicPr>
        <p:blipFill>
          <a:blip r:embed="rId3"/>
          <a:stretch>
            <a:fillRect/>
          </a:stretch>
        </p:blipFill>
        <p:spPr>
          <a:xfrm>
            <a:off x="3428344" y="1570455"/>
            <a:ext cx="4837351" cy="4433303"/>
          </a:xfrm>
          <a:prstGeom prst="rect">
            <a:avLst/>
          </a:prstGeom>
        </p:spPr>
      </p:pic>
    </p:spTree>
    <p:extLst>
      <p:ext uri="{BB962C8B-B14F-4D97-AF65-F5344CB8AC3E}">
        <p14:creationId xmlns:p14="http://schemas.microsoft.com/office/powerpoint/2010/main" val="11188179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rt 3D ondulé">
            <a:extLst>
              <a:ext uri="{FF2B5EF4-FFF2-40B4-BE49-F238E27FC236}">
                <a16:creationId xmlns:a16="http://schemas.microsoft.com/office/drawing/2014/main" id="{AA3EF63C-42D0-30DF-2F5B-66565552C611}"/>
              </a:ext>
            </a:extLst>
          </p:cNvPr>
          <p:cNvPicPr>
            <a:picLocks noChangeAspect="1"/>
          </p:cNvPicPr>
          <p:nvPr/>
        </p:nvPicPr>
        <p:blipFill rotWithShape="1">
          <a:blip r:embed="rId2"/>
          <a:srcRect t="20450" b="6969"/>
          <a:stretch/>
        </p:blipFill>
        <p:spPr>
          <a:xfrm>
            <a:off x="21" y="11"/>
            <a:ext cx="12191979" cy="613600"/>
          </a:xfrm>
          <a:prstGeom prst="rect">
            <a:avLst/>
          </a:prstGeom>
        </p:spPr>
      </p:pic>
      <p:sp>
        <p:nvSpPr>
          <p:cNvPr id="2" name="ZoneTexte 1">
            <a:extLst>
              <a:ext uri="{FF2B5EF4-FFF2-40B4-BE49-F238E27FC236}">
                <a16:creationId xmlns:a16="http://schemas.microsoft.com/office/drawing/2014/main" id="{253D0D0D-D2CF-35CA-A1FE-B5976C9F9295}"/>
              </a:ext>
            </a:extLst>
          </p:cNvPr>
          <p:cNvSpPr txBox="1"/>
          <p:nvPr/>
        </p:nvSpPr>
        <p:spPr>
          <a:xfrm>
            <a:off x="0" y="613611"/>
            <a:ext cx="8265695" cy="646331"/>
          </a:xfrm>
          <a:prstGeom prst="rect">
            <a:avLst/>
          </a:prstGeom>
          <a:noFill/>
        </p:spPr>
        <p:txBody>
          <a:bodyPr wrap="square">
            <a:spAutoFit/>
          </a:bodyPr>
          <a:lstStyle/>
          <a:p>
            <a:r>
              <a:rPr lang="fr-FR" sz="3600" b="1" dirty="0">
                <a:latin typeface="Times New Roman" panose="02020603050405020304" pitchFamily="18" charset="0"/>
                <a:cs typeface="Times New Roman" panose="02020603050405020304" pitchFamily="18" charset="0"/>
              </a:rPr>
              <a:t>A</a:t>
            </a:r>
            <a:r>
              <a:rPr lang="fr-FR" sz="3600" b="1" i="0" dirty="0">
                <a:effectLst/>
                <a:latin typeface="Times New Roman" panose="02020603050405020304" pitchFamily="18" charset="0"/>
                <a:cs typeface="Times New Roman" panose="02020603050405020304" pitchFamily="18" charset="0"/>
              </a:rPr>
              <a:t>nalyse exploratoire: </a:t>
            </a:r>
            <a:r>
              <a:rPr lang="fr-FR" sz="3600" b="1" i="1" dirty="0">
                <a:effectLst/>
                <a:latin typeface="Times New Roman" panose="02020603050405020304" pitchFamily="18" charset="0"/>
                <a:cs typeface="Times New Roman" panose="02020603050405020304" pitchFamily="18" charset="0"/>
              </a:rPr>
              <a:t>analyse multivariée</a:t>
            </a:r>
            <a:endParaRPr lang="fr-FR" sz="3600" dirty="0"/>
          </a:p>
        </p:txBody>
      </p:sp>
      <p:pic>
        <p:nvPicPr>
          <p:cNvPr id="5" name="Image 4">
            <a:extLst>
              <a:ext uri="{FF2B5EF4-FFF2-40B4-BE49-F238E27FC236}">
                <a16:creationId xmlns:a16="http://schemas.microsoft.com/office/drawing/2014/main" id="{922706AD-4A2C-4CB7-6E10-ECA81B3FD07E}"/>
              </a:ext>
            </a:extLst>
          </p:cNvPr>
          <p:cNvPicPr>
            <a:picLocks noChangeAspect="1"/>
          </p:cNvPicPr>
          <p:nvPr/>
        </p:nvPicPr>
        <p:blipFill>
          <a:blip r:embed="rId3"/>
          <a:stretch>
            <a:fillRect/>
          </a:stretch>
        </p:blipFill>
        <p:spPr>
          <a:xfrm>
            <a:off x="1974850" y="2349500"/>
            <a:ext cx="7772400" cy="2035913"/>
          </a:xfrm>
          <a:prstGeom prst="rect">
            <a:avLst/>
          </a:prstGeom>
        </p:spPr>
      </p:pic>
    </p:spTree>
    <p:extLst>
      <p:ext uri="{BB962C8B-B14F-4D97-AF65-F5344CB8AC3E}">
        <p14:creationId xmlns:p14="http://schemas.microsoft.com/office/powerpoint/2010/main" val="1031975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rt 3D ondulé">
            <a:extLst>
              <a:ext uri="{FF2B5EF4-FFF2-40B4-BE49-F238E27FC236}">
                <a16:creationId xmlns:a16="http://schemas.microsoft.com/office/drawing/2014/main" id="{AA3EF63C-42D0-30DF-2F5B-66565552C611}"/>
              </a:ext>
            </a:extLst>
          </p:cNvPr>
          <p:cNvPicPr>
            <a:picLocks noChangeAspect="1"/>
          </p:cNvPicPr>
          <p:nvPr/>
        </p:nvPicPr>
        <p:blipFill rotWithShape="1">
          <a:blip r:embed="rId2"/>
          <a:srcRect t="20450" b="6969"/>
          <a:stretch/>
        </p:blipFill>
        <p:spPr>
          <a:xfrm>
            <a:off x="21" y="11"/>
            <a:ext cx="12191979" cy="613600"/>
          </a:xfrm>
          <a:prstGeom prst="rect">
            <a:avLst/>
          </a:prstGeom>
        </p:spPr>
      </p:pic>
      <p:sp>
        <p:nvSpPr>
          <p:cNvPr id="17" name="ZoneTexte 16">
            <a:extLst>
              <a:ext uri="{FF2B5EF4-FFF2-40B4-BE49-F238E27FC236}">
                <a16:creationId xmlns:a16="http://schemas.microsoft.com/office/drawing/2014/main" id="{ABDD0F93-4694-D7C6-DEF1-0F1718E739D2}"/>
              </a:ext>
            </a:extLst>
          </p:cNvPr>
          <p:cNvSpPr txBox="1"/>
          <p:nvPr/>
        </p:nvSpPr>
        <p:spPr>
          <a:xfrm>
            <a:off x="0" y="598572"/>
            <a:ext cx="7958139" cy="523220"/>
          </a:xfrm>
          <a:prstGeom prst="rect">
            <a:avLst/>
          </a:prstGeom>
          <a:noFill/>
        </p:spPr>
        <p:txBody>
          <a:bodyPr wrap="square">
            <a:spAutoFit/>
          </a:bodyPr>
          <a:lstStyle/>
          <a:p>
            <a:pPr algn="l"/>
            <a:r>
              <a:rPr lang="fr-FR" sz="2800" b="1" i="0" dirty="0">
                <a:effectLst/>
                <a:latin typeface="Times New Roman" panose="02020603050405020304" pitchFamily="18" charset="0"/>
                <a:cs typeface="Times New Roman" panose="02020603050405020304" pitchFamily="18" charset="0"/>
              </a:rPr>
              <a:t>Nettoyage du jeu de données OpenFoodFacts</a:t>
            </a:r>
          </a:p>
        </p:txBody>
      </p:sp>
      <p:sp>
        <p:nvSpPr>
          <p:cNvPr id="3" name="ZoneTexte 2">
            <a:extLst>
              <a:ext uri="{FF2B5EF4-FFF2-40B4-BE49-F238E27FC236}">
                <a16:creationId xmlns:a16="http://schemas.microsoft.com/office/drawing/2014/main" id="{E7832A31-5536-B425-1E61-990D7546CFF6}"/>
              </a:ext>
            </a:extLst>
          </p:cNvPr>
          <p:cNvSpPr txBox="1"/>
          <p:nvPr/>
        </p:nvSpPr>
        <p:spPr>
          <a:xfrm>
            <a:off x="0" y="1083237"/>
            <a:ext cx="11029949" cy="5386090"/>
          </a:xfrm>
          <a:prstGeom prst="rect">
            <a:avLst/>
          </a:prstGeom>
          <a:noFill/>
        </p:spPr>
        <p:txBody>
          <a:bodyPr wrap="square">
            <a:spAutoFit/>
          </a:bodyPr>
          <a:lstStyle/>
          <a:p>
            <a:pPr marL="342900" indent="-342900">
              <a:buFont typeface="Wingdings" pitchFamily="2" charset="2"/>
              <a:buChar char="q"/>
            </a:pPr>
            <a:r>
              <a:rPr lang="fr-FR" sz="2400" b="1" i="0" dirty="0">
                <a:solidFill>
                  <a:srgbClr val="000000"/>
                </a:solidFill>
                <a:effectLst/>
                <a:latin typeface="Times New Roman" panose="02020603050405020304" pitchFamily="18" charset="0"/>
                <a:cs typeface="Times New Roman" panose="02020603050405020304" pitchFamily="18" charset="0"/>
              </a:rPr>
              <a:t>Suppression des </a:t>
            </a:r>
            <a:r>
              <a:rPr lang="fr-FR" sz="2400" b="1" i="0" dirty="0" err="1">
                <a:solidFill>
                  <a:srgbClr val="000000"/>
                </a:solidFill>
                <a:effectLst/>
                <a:latin typeface="Times New Roman" panose="02020603050405020304" pitchFamily="18" charset="0"/>
                <a:cs typeface="Times New Roman" panose="02020603050405020304" pitchFamily="18" charset="0"/>
              </a:rPr>
              <a:t>feactures</a:t>
            </a:r>
            <a:r>
              <a:rPr lang="fr-FR" sz="2400" b="1" i="0" dirty="0">
                <a:solidFill>
                  <a:srgbClr val="000000"/>
                </a:solidFill>
                <a:effectLst/>
                <a:latin typeface="Times New Roman" panose="02020603050405020304" pitchFamily="18" charset="0"/>
                <a:cs typeface="Times New Roman" panose="02020603050405020304" pitchFamily="18" charset="0"/>
              </a:rPr>
              <a:t> avec plus de 80% </a:t>
            </a:r>
          </a:p>
          <a:p>
            <a:r>
              <a:rPr lang="fr-FR" sz="2400" b="1" i="0" dirty="0">
                <a:solidFill>
                  <a:srgbClr val="000000"/>
                </a:solidFill>
                <a:effectLst/>
                <a:latin typeface="Times New Roman" panose="02020603050405020304" pitchFamily="18" charset="0"/>
                <a:cs typeface="Times New Roman" panose="02020603050405020304" pitchFamily="18" charset="0"/>
              </a:rPr>
              <a:t>de valeurs manquantes:</a:t>
            </a:r>
            <a:endParaRPr lang="fr-FR" sz="2400" b="0" i="0" dirty="0">
              <a:effectLst/>
              <a:latin typeface="Times New Roman" panose="02020603050405020304" pitchFamily="18" charset="0"/>
              <a:cs typeface="Times New Roman" panose="02020603050405020304" pitchFamily="18" charset="0"/>
            </a:endParaRPr>
          </a:p>
          <a:p>
            <a:endParaRPr lang="fr-FR" sz="2800" b="0" i="0" dirty="0">
              <a:effectLst/>
              <a:latin typeface="Times New Roman" panose="02020603050405020304" pitchFamily="18" charset="0"/>
              <a:cs typeface="Times New Roman" panose="02020603050405020304" pitchFamily="18" charset="0"/>
            </a:endParaRPr>
          </a:p>
          <a:p>
            <a:pPr marL="342900" indent="-342900">
              <a:buFont typeface="Wingdings" pitchFamily="2" charset="2"/>
              <a:buChar char="q"/>
            </a:pPr>
            <a:r>
              <a:rPr lang="fr-FR" sz="2400" b="1" i="0" dirty="0">
                <a:solidFill>
                  <a:srgbClr val="000000"/>
                </a:solidFill>
                <a:effectLst/>
                <a:latin typeface="Times New Roman" panose="02020603050405020304" pitchFamily="18" charset="0"/>
                <a:cs typeface="Times New Roman" panose="02020603050405020304" pitchFamily="18" charset="0"/>
              </a:rPr>
              <a:t>Sélection des </a:t>
            </a:r>
            <a:r>
              <a:rPr lang="fr-FR" sz="2400" b="1" i="0" dirty="0" err="1">
                <a:solidFill>
                  <a:srgbClr val="000000"/>
                </a:solidFill>
                <a:effectLst/>
                <a:latin typeface="Times New Roman" panose="02020603050405020304" pitchFamily="18" charset="0"/>
                <a:cs typeface="Times New Roman" panose="02020603050405020304" pitchFamily="18" charset="0"/>
              </a:rPr>
              <a:t>features</a:t>
            </a:r>
            <a:r>
              <a:rPr lang="fr-FR" sz="2400" b="1" i="0" dirty="0">
                <a:solidFill>
                  <a:srgbClr val="000000"/>
                </a:solidFill>
                <a:effectLst/>
                <a:latin typeface="Times New Roman" panose="02020603050405020304" pitchFamily="18" charset="0"/>
                <a:cs typeface="Times New Roman" panose="02020603050405020304" pitchFamily="18" charset="0"/>
              </a:rPr>
              <a:t> pertinentes</a:t>
            </a:r>
          </a:p>
          <a:p>
            <a:pPr algn="l"/>
            <a:endParaRPr lang="fr-FR" sz="2800" dirty="0">
              <a:latin typeface="Times New Roman" panose="02020603050405020304" pitchFamily="18" charset="0"/>
              <a:cs typeface="Times New Roman" panose="02020603050405020304" pitchFamily="18" charset="0"/>
            </a:endParaRPr>
          </a:p>
          <a:p>
            <a:pPr marL="342900" indent="-342900">
              <a:buFont typeface="Wingdings" pitchFamily="2" charset="2"/>
              <a:buChar char="q"/>
            </a:pPr>
            <a:r>
              <a:rPr lang="fr-FR" sz="2400" b="1" i="0" dirty="0">
                <a:solidFill>
                  <a:srgbClr val="000000"/>
                </a:solidFill>
                <a:effectLst/>
                <a:latin typeface="Times New Roman" panose="02020603050405020304" pitchFamily="18" charset="0"/>
                <a:cs typeface="Times New Roman" panose="02020603050405020304" pitchFamily="18" charset="0"/>
              </a:rPr>
              <a:t>Traitement des colonnes semblables</a:t>
            </a:r>
          </a:p>
          <a:p>
            <a:pPr marL="342900" indent="-342900" algn="l">
              <a:buFont typeface="Arial" panose="020B0604020202020204" pitchFamily="34" charset="0"/>
              <a:buChar char="•"/>
            </a:pPr>
            <a:r>
              <a:rPr lang="fr-FR" sz="2400" b="1" i="0" dirty="0">
                <a:solidFill>
                  <a:srgbClr val="000000"/>
                </a:solidFill>
                <a:effectLst/>
                <a:latin typeface="Times New Roman" panose="02020603050405020304" pitchFamily="18" charset="0"/>
                <a:cs typeface="Times New Roman" panose="02020603050405020304" pitchFamily="18" charset="0"/>
              </a:rPr>
              <a:t>pnns_groups_1 et pnns_groups_2</a:t>
            </a:r>
            <a:endParaRPr lang="fr-FR" sz="2400" b="1" dirty="0">
              <a:solidFill>
                <a:srgbClr val="000000"/>
              </a:solidFill>
              <a:latin typeface="Times New Roman" panose="02020603050405020304" pitchFamily="18" charset="0"/>
              <a:cs typeface="Times New Roman" panose="02020603050405020304" pitchFamily="18" charset="0"/>
            </a:endParaRPr>
          </a:p>
          <a:p>
            <a:pPr algn="l"/>
            <a:endParaRPr lang="fr-FR" b="0" i="0" dirty="0">
              <a:solidFill>
                <a:srgbClr val="000000"/>
              </a:solidFill>
              <a:effectLst/>
              <a:latin typeface="Times New Roman" panose="02020603050405020304" pitchFamily="18" charset="0"/>
              <a:cs typeface="Times New Roman" panose="02020603050405020304" pitchFamily="18" charset="0"/>
            </a:endParaRPr>
          </a:p>
          <a:p>
            <a:pPr algn="l"/>
            <a:endParaRPr lang="fr-FR" dirty="0">
              <a:solidFill>
                <a:srgbClr val="000000"/>
              </a:solidFill>
              <a:latin typeface="Times New Roman" panose="02020603050405020304" pitchFamily="18" charset="0"/>
              <a:cs typeface="Times New Roman" panose="02020603050405020304" pitchFamily="18" charset="0"/>
            </a:endParaRPr>
          </a:p>
          <a:p>
            <a:pPr algn="l"/>
            <a:endParaRPr lang="fr-FR" b="0" i="0" dirty="0">
              <a:solidFill>
                <a:srgbClr val="000000"/>
              </a:solidFill>
              <a:effectLst/>
              <a:latin typeface="Times New Roman" panose="02020603050405020304" pitchFamily="18" charset="0"/>
              <a:cs typeface="Times New Roman" panose="02020603050405020304" pitchFamily="18" charset="0"/>
            </a:endParaRPr>
          </a:p>
          <a:p>
            <a:pPr algn="l"/>
            <a:r>
              <a:rPr lang="fr-FR" b="0" i="0" dirty="0">
                <a:solidFill>
                  <a:srgbClr val="000000"/>
                </a:solidFill>
                <a:effectLst/>
                <a:latin typeface="Times New Roman" panose="02020603050405020304" pitchFamily="18" charset="0"/>
                <a:cs typeface="Times New Roman" panose="02020603050405020304" pitchFamily="18" charset="0"/>
              </a:rPr>
              <a:t>Gardons pnns_groups_1’ qui  a un nombre </a:t>
            </a:r>
          </a:p>
          <a:p>
            <a:pPr algn="l"/>
            <a:r>
              <a:rPr lang="fr-FR" b="0" i="0" dirty="0">
                <a:solidFill>
                  <a:srgbClr val="000000"/>
                </a:solidFill>
                <a:effectLst/>
                <a:latin typeface="Times New Roman" panose="02020603050405020304" pitchFamily="18" charset="0"/>
                <a:cs typeface="Times New Roman" panose="02020603050405020304" pitchFamily="18" charset="0"/>
              </a:rPr>
              <a:t>de catégories plus réduit</a:t>
            </a:r>
            <a:endParaRPr lang="fr-FR" b="1" i="0" dirty="0">
              <a:solidFill>
                <a:srgbClr val="000000"/>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fr-FR" sz="2400" b="1" i="0" dirty="0">
                <a:solidFill>
                  <a:srgbClr val="000000"/>
                </a:solidFill>
                <a:effectLst/>
                <a:latin typeface="Times New Roman" panose="02020603050405020304" pitchFamily="18" charset="0"/>
                <a:cs typeface="Times New Roman" panose="02020603050405020304" pitchFamily="18" charset="0"/>
              </a:rPr>
              <a:t>scores nutritionnels FR et UK</a:t>
            </a:r>
            <a:endParaRPr lang="fr-FR" dirty="0"/>
          </a:p>
          <a:p>
            <a:r>
              <a:rPr lang="fr-FR" dirty="0">
                <a:latin typeface="Times New Roman" panose="02020603050405020304" pitchFamily="18" charset="0"/>
                <a:cs typeface="Times New Roman" panose="02020603050405020304" pitchFamily="18" charset="0"/>
              </a:rPr>
              <a:t>Les 2 scores sont identiques dans 66.37% des cas</a:t>
            </a:r>
          </a:p>
          <a:p>
            <a:r>
              <a:rPr lang="fr-FR" b="0" i="0" dirty="0">
                <a:solidFill>
                  <a:srgbClr val="000000"/>
                </a:solidFill>
                <a:effectLst/>
                <a:latin typeface="Times New Roman" panose="02020603050405020304" pitchFamily="18" charset="0"/>
                <a:cs typeface="Times New Roman" panose="02020603050405020304" pitchFamily="18" charset="0"/>
              </a:rPr>
              <a:t>Le score nutritionnel français étant plus adapté au marché français, nous conserverons celui-là.</a:t>
            </a:r>
            <a:endParaRPr lang="fr-FR" dirty="0">
              <a:latin typeface="Times New Roman" panose="02020603050405020304" pitchFamily="18" charset="0"/>
              <a:cs typeface="Times New Roman" panose="02020603050405020304" pitchFamily="18" charset="0"/>
            </a:endParaRPr>
          </a:p>
          <a:p>
            <a:endParaRPr lang="fr-FR" dirty="0"/>
          </a:p>
        </p:txBody>
      </p:sp>
      <p:sp>
        <p:nvSpPr>
          <p:cNvPr id="6" name="Sous-titre 2">
            <a:extLst>
              <a:ext uri="{FF2B5EF4-FFF2-40B4-BE49-F238E27FC236}">
                <a16:creationId xmlns:a16="http://schemas.microsoft.com/office/drawing/2014/main" id="{CB66C5AA-FDD9-D008-C424-97EE4A7822A6}"/>
              </a:ext>
            </a:extLst>
          </p:cNvPr>
          <p:cNvSpPr>
            <a:spLocks noGrp="1"/>
          </p:cNvSpPr>
          <p:nvPr>
            <p:ph type="subTitle" idx="1"/>
          </p:nvPr>
        </p:nvSpPr>
        <p:spPr>
          <a:xfrm>
            <a:off x="0" y="6497042"/>
            <a:ext cx="1082841" cy="360947"/>
          </a:xfrm>
        </p:spPr>
        <p:txBody>
          <a:bodyPr anchor="b">
            <a:normAutofit/>
          </a:bodyPr>
          <a:lstStyle/>
          <a:p>
            <a:r>
              <a:rPr lang="fr-FR" sz="1600" b="1" cap="small" dirty="0">
                <a:latin typeface="Times New Roman" panose="02020603050405020304" pitchFamily="18" charset="0"/>
                <a:cs typeface="Times New Roman" panose="02020603050405020304" pitchFamily="18" charset="0"/>
              </a:rPr>
              <a:t>Projet 3 </a:t>
            </a:r>
            <a:endParaRPr lang="fr-FR" sz="1600" dirty="0">
              <a:latin typeface="Times New Roman" panose="02020603050405020304" pitchFamily="18" charset="0"/>
              <a:cs typeface="Times New Roman" panose="02020603050405020304" pitchFamily="18" charset="0"/>
            </a:endParaRPr>
          </a:p>
        </p:txBody>
      </p:sp>
      <p:sp>
        <p:nvSpPr>
          <p:cNvPr id="14" name="Signalisation droite 13">
            <a:extLst>
              <a:ext uri="{FF2B5EF4-FFF2-40B4-BE49-F238E27FC236}">
                <a16:creationId xmlns:a16="http://schemas.microsoft.com/office/drawing/2014/main" id="{6F027DCE-8CEB-95BC-402A-A54E7D434D39}"/>
              </a:ext>
            </a:extLst>
          </p:cNvPr>
          <p:cNvSpPr/>
          <p:nvPr/>
        </p:nvSpPr>
        <p:spPr>
          <a:xfrm>
            <a:off x="6357936" y="1121792"/>
            <a:ext cx="2190749" cy="70700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i="0" dirty="0">
                <a:solidFill>
                  <a:schemeClr val="tx1"/>
                </a:solidFill>
                <a:effectLst/>
                <a:latin typeface="Helvetica Neue" panose="02000503000000020004" pitchFamily="2" charset="0"/>
              </a:rPr>
              <a:t>320772 </a:t>
            </a:r>
            <a:r>
              <a:rPr lang="fr-FR" sz="1800" b="1" i="0" dirty="0" err="1">
                <a:solidFill>
                  <a:schemeClr val="tx1"/>
                </a:solidFill>
                <a:effectLst/>
                <a:latin typeface="Helvetica Neue" panose="02000503000000020004" pitchFamily="2" charset="0"/>
              </a:rPr>
              <a:t>rows</a:t>
            </a:r>
            <a:endParaRPr lang="fr-FR" b="1" dirty="0">
              <a:solidFill>
                <a:schemeClr val="tx1"/>
              </a:solidFill>
              <a:latin typeface="Helvetica Neue" panose="02000503000000020004" pitchFamily="2" charset="0"/>
            </a:endParaRPr>
          </a:p>
          <a:p>
            <a:pPr algn="ctr"/>
            <a:r>
              <a:rPr lang="fr-FR" sz="1800" b="1" i="0" dirty="0">
                <a:solidFill>
                  <a:schemeClr val="tx1"/>
                </a:solidFill>
                <a:effectLst/>
                <a:latin typeface="Helvetica Neue" panose="02000503000000020004" pitchFamily="2" charset="0"/>
              </a:rPr>
              <a:t>54 </a:t>
            </a:r>
            <a:r>
              <a:rPr lang="fr-FR" sz="1800" b="1" i="0" dirty="0" err="1">
                <a:solidFill>
                  <a:schemeClr val="tx1"/>
                </a:solidFill>
                <a:effectLst/>
                <a:latin typeface="Helvetica Neue" panose="02000503000000020004" pitchFamily="2" charset="0"/>
              </a:rPr>
              <a:t>columns</a:t>
            </a:r>
            <a:endParaRPr lang="fr-FR" sz="1800" b="1" dirty="0">
              <a:solidFill>
                <a:schemeClr val="tx1"/>
              </a:solidFill>
              <a:latin typeface="Times New Roman" panose="02020603050405020304" pitchFamily="18" charset="0"/>
              <a:cs typeface="Times New Roman" panose="02020603050405020304" pitchFamily="18" charset="0"/>
            </a:endParaRPr>
          </a:p>
        </p:txBody>
      </p:sp>
      <p:sp>
        <p:nvSpPr>
          <p:cNvPr id="15" name="Signalisation droite 14">
            <a:extLst>
              <a:ext uri="{FF2B5EF4-FFF2-40B4-BE49-F238E27FC236}">
                <a16:creationId xmlns:a16="http://schemas.microsoft.com/office/drawing/2014/main" id="{1525E150-68E1-9EF9-DE79-0E8C419BA419}"/>
              </a:ext>
            </a:extLst>
          </p:cNvPr>
          <p:cNvSpPr/>
          <p:nvPr/>
        </p:nvSpPr>
        <p:spPr>
          <a:xfrm>
            <a:off x="6357937" y="2242345"/>
            <a:ext cx="2190749" cy="70700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i="0" dirty="0">
                <a:solidFill>
                  <a:schemeClr val="tx1"/>
                </a:solidFill>
                <a:effectLst/>
                <a:latin typeface="Helvetica Neue" panose="02000503000000020004" pitchFamily="2" charset="0"/>
              </a:rPr>
              <a:t>320772 </a:t>
            </a:r>
            <a:r>
              <a:rPr lang="fr-FR" sz="1800" b="1" i="0" dirty="0" err="1">
                <a:solidFill>
                  <a:schemeClr val="tx1"/>
                </a:solidFill>
                <a:effectLst/>
                <a:latin typeface="Helvetica Neue" panose="02000503000000020004" pitchFamily="2" charset="0"/>
              </a:rPr>
              <a:t>rows</a:t>
            </a:r>
            <a:endParaRPr lang="fr-FR" b="1" dirty="0">
              <a:solidFill>
                <a:schemeClr val="tx1"/>
              </a:solidFill>
              <a:latin typeface="Helvetica Neue" panose="02000503000000020004" pitchFamily="2" charset="0"/>
            </a:endParaRPr>
          </a:p>
          <a:p>
            <a:pPr algn="ctr"/>
            <a:r>
              <a:rPr lang="fr-FR" b="1" dirty="0">
                <a:solidFill>
                  <a:schemeClr val="tx1"/>
                </a:solidFill>
                <a:latin typeface="Helvetica Neue" panose="02000503000000020004" pitchFamily="2" charset="0"/>
              </a:rPr>
              <a:t>18</a:t>
            </a:r>
            <a:r>
              <a:rPr lang="fr-FR" sz="1800" b="1" i="0" dirty="0">
                <a:solidFill>
                  <a:schemeClr val="tx1"/>
                </a:solidFill>
                <a:effectLst/>
                <a:latin typeface="Helvetica Neue" panose="02000503000000020004" pitchFamily="2" charset="0"/>
              </a:rPr>
              <a:t> </a:t>
            </a:r>
            <a:r>
              <a:rPr lang="fr-FR" sz="1800" b="1" i="0" dirty="0" err="1">
                <a:solidFill>
                  <a:schemeClr val="tx1"/>
                </a:solidFill>
                <a:effectLst/>
                <a:latin typeface="Helvetica Neue" panose="02000503000000020004" pitchFamily="2" charset="0"/>
              </a:rPr>
              <a:t>columns</a:t>
            </a:r>
            <a:endParaRPr lang="fr-FR" sz="1800" b="1" dirty="0">
              <a:solidFill>
                <a:schemeClr val="tx1"/>
              </a:solidFill>
              <a:latin typeface="Times New Roman" panose="02020603050405020304" pitchFamily="18" charset="0"/>
              <a:cs typeface="Times New Roman" panose="02020603050405020304" pitchFamily="18" charset="0"/>
            </a:endParaRPr>
          </a:p>
        </p:txBody>
      </p:sp>
      <p:sp>
        <p:nvSpPr>
          <p:cNvPr id="16" name="Signalisation droite 15">
            <a:extLst>
              <a:ext uri="{FF2B5EF4-FFF2-40B4-BE49-F238E27FC236}">
                <a16:creationId xmlns:a16="http://schemas.microsoft.com/office/drawing/2014/main" id="{8829237A-D62A-75C6-7299-E0A8366466D4}"/>
              </a:ext>
            </a:extLst>
          </p:cNvPr>
          <p:cNvSpPr/>
          <p:nvPr/>
        </p:nvSpPr>
        <p:spPr>
          <a:xfrm>
            <a:off x="6357936" y="3905992"/>
            <a:ext cx="2190749" cy="70700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i="0" dirty="0">
                <a:solidFill>
                  <a:schemeClr val="tx1"/>
                </a:solidFill>
                <a:effectLst/>
                <a:latin typeface="Helvetica Neue" panose="02000503000000020004" pitchFamily="2" charset="0"/>
              </a:rPr>
              <a:t>320772 </a:t>
            </a:r>
            <a:r>
              <a:rPr lang="fr-FR" sz="1800" b="1" i="0" dirty="0" err="1">
                <a:solidFill>
                  <a:schemeClr val="tx1"/>
                </a:solidFill>
                <a:effectLst/>
                <a:latin typeface="Helvetica Neue" panose="02000503000000020004" pitchFamily="2" charset="0"/>
              </a:rPr>
              <a:t>rows</a:t>
            </a:r>
            <a:endParaRPr lang="fr-FR" b="1" dirty="0">
              <a:solidFill>
                <a:schemeClr val="tx1"/>
              </a:solidFill>
              <a:latin typeface="Helvetica Neue" panose="02000503000000020004" pitchFamily="2" charset="0"/>
            </a:endParaRPr>
          </a:p>
          <a:p>
            <a:pPr algn="ctr"/>
            <a:r>
              <a:rPr lang="fr-FR" b="1" dirty="0">
                <a:solidFill>
                  <a:schemeClr val="tx1"/>
                </a:solidFill>
                <a:latin typeface="Helvetica Neue" panose="02000503000000020004" pitchFamily="2" charset="0"/>
              </a:rPr>
              <a:t>16</a:t>
            </a:r>
            <a:r>
              <a:rPr lang="fr-FR" sz="1800" b="1" i="0" dirty="0">
                <a:solidFill>
                  <a:schemeClr val="tx1"/>
                </a:solidFill>
                <a:effectLst/>
                <a:latin typeface="Helvetica Neue" panose="02000503000000020004" pitchFamily="2" charset="0"/>
              </a:rPr>
              <a:t> </a:t>
            </a:r>
            <a:r>
              <a:rPr lang="fr-FR" sz="1800" b="1" i="0" dirty="0" err="1">
                <a:solidFill>
                  <a:schemeClr val="tx1"/>
                </a:solidFill>
                <a:effectLst/>
                <a:latin typeface="Helvetica Neue" panose="02000503000000020004" pitchFamily="2" charset="0"/>
              </a:rPr>
              <a:t>columns</a:t>
            </a:r>
            <a:endParaRPr lang="fr-FR" sz="1800" b="1" dirty="0">
              <a:solidFill>
                <a:schemeClr val="tx1"/>
              </a:solidFill>
              <a:latin typeface="Times New Roman" panose="02020603050405020304" pitchFamily="18" charset="0"/>
              <a:cs typeface="Times New Roman" panose="02020603050405020304" pitchFamily="18" charset="0"/>
            </a:endParaRPr>
          </a:p>
        </p:txBody>
      </p:sp>
      <p:pic>
        <p:nvPicPr>
          <p:cNvPr id="5" name="Image 4">
            <a:extLst>
              <a:ext uri="{FF2B5EF4-FFF2-40B4-BE49-F238E27FC236}">
                <a16:creationId xmlns:a16="http://schemas.microsoft.com/office/drawing/2014/main" id="{CE75B4DC-10D5-1074-2D74-EC2F4FA83E27}"/>
              </a:ext>
            </a:extLst>
          </p:cNvPr>
          <p:cNvPicPr>
            <a:picLocks noChangeAspect="1"/>
          </p:cNvPicPr>
          <p:nvPr/>
        </p:nvPicPr>
        <p:blipFill>
          <a:blip r:embed="rId3"/>
          <a:stretch>
            <a:fillRect/>
          </a:stretch>
        </p:blipFill>
        <p:spPr>
          <a:xfrm>
            <a:off x="245269" y="3865796"/>
            <a:ext cx="3733800" cy="787400"/>
          </a:xfrm>
          <a:prstGeom prst="rect">
            <a:avLst/>
          </a:prstGeom>
        </p:spPr>
      </p:pic>
    </p:spTree>
    <p:extLst>
      <p:ext uri="{BB962C8B-B14F-4D97-AF65-F5344CB8AC3E}">
        <p14:creationId xmlns:p14="http://schemas.microsoft.com/office/powerpoint/2010/main" val="27737972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rt 3D ondulé">
            <a:extLst>
              <a:ext uri="{FF2B5EF4-FFF2-40B4-BE49-F238E27FC236}">
                <a16:creationId xmlns:a16="http://schemas.microsoft.com/office/drawing/2014/main" id="{AA3EF63C-42D0-30DF-2F5B-66565552C611}"/>
              </a:ext>
            </a:extLst>
          </p:cNvPr>
          <p:cNvPicPr>
            <a:picLocks noChangeAspect="1"/>
          </p:cNvPicPr>
          <p:nvPr/>
        </p:nvPicPr>
        <p:blipFill rotWithShape="1">
          <a:blip r:embed="rId2"/>
          <a:srcRect t="20450" b="6969"/>
          <a:stretch/>
        </p:blipFill>
        <p:spPr>
          <a:xfrm>
            <a:off x="21" y="11"/>
            <a:ext cx="12191979" cy="613600"/>
          </a:xfrm>
          <a:prstGeom prst="rect">
            <a:avLst/>
          </a:prstGeom>
        </p:spPr>
      </p:pic>
      <p:sp>
        <p:nvSpPr>
          <p:cNvPr id="2" name="ZoneTexte 1">
            <a:extLst>
              <a:ext uri="{FF2B5EF4-FFF2-40B4-BE49-F238E27FC236}">
                <a16:creationId xmlns:a16="http://schemas.microsoft.com/office/drawing/2014/main" id="{EBA681BD-0EDF-034D-AEED-B2704A371B4A}"/>
              </a:ext>
            </a:extLst>
          </p:cNvPr>
          <p:cNvSpPr txBox="1"/>
          <p:nvPr/>
        </p:nvSpPr>
        <p:spPr>
          <a:xfrm>
            <a:off x="0" y="613611"/>
            <a:ext cx="8265695" cy="646331"/>
          </a:xfrm>
          <a:prstGeom prst="rect">
            <a:avLst/>
          </a:prstGeom>
          <a:noFill/>
        </p:spPr>
        <p:txBody>
          <a:bodyPr wrap="square">
            <a:spAutoFit/>
          </a:bodyPr>
          <a:lstStyle/>
          <a:p>
            <a:r>
              <a:rPr lang="fr-FR" sz="3600" b="1" dirty="0">
                <a:latin typeface="Times New Roman" panose="02020603050405020304" pitchFamily="18" charset="0"/>
                <a:cs typeface="Times New Roman" panose="02020603050405020304" pitchFamily="18" charset="0"/>
              </a:rPr>
              <a:t>A</a:t>
            </a:r>
            <a:r>
              <a:rPr lang="fr-FR" sz="3600" b="1" i="0" dirty="0">
                <a:effectLst/>
                <a:latin typeface="Times New Roman" panose="02020603050405020304" pitchFamily="18" charset="0"/>
                <a:cs typeface="Times New Roman" panose="02020603050405020304" pitchFamily="18" charset="0"/>
              </a:rPr>
              <a:t>nalyse exploratoire: </a:t>
            </a:r>
            <a:r>
              <a:rPr lang="fr-FR" sz="3600" b="1" i="1" dirty="0">
                <a:effectLst/>
                <a:latin typeface="Times New Roman" panose="02020603050405020304" pitchFamily="18" charset="0"/>
                <a:cs typeface="Times New Roman" panose="02020603050405020304" pitchFamily="18" charset="0"/>
              </a:rPr>
              <a:t>analyse multivariée</a:t>
            </a:r>
            <a:endParaRPr lang="fr-FR" sz="3600" dirty="0"/>
          </a:p>
        </p:txBody>
      </p:sp>
      <p:pic>
        <p:nvPicPr>
          <p:cNvPr id="5" name="Image 4">
            <a:extLst>
              <a:ext uri="{FF2B5EF4-FFF2-40B4-BE49-F238E27FC236}">
                <a16:creationId xmlns:a16="http://schemas.microsoft.com/office/drawing/2014/main" id="{DD3EE4AD-5DEA-A2AC-4F6E-650C72C8E191}"/>
              </a:ext>
            </a:extLst>
          </p:cNvPr>
          <p:cNvPicPr>
            <a:picLocks noChangeAspect="1"/>
          </p:cNvPicPr>
          <p:nvPr/>
        </p:nvPicPr>
        <p:blipFill>
          <a:blip r:embed="rId3"/>
          <a:stretch>
            <a:fillRect/>
          </a:stretch>
        </p:blipFill>
        <p:spPr>
          <a:xfrm>
            <a:off x="1871664" y="1411348"/>
            <a:ext cx="7272336" cy="4969127"/>
          </a:xfrm>
          <a:prstGeom prst="rect">
            <a:avLst/>
          </a:prstGeom>
        </p:spPr>
      </p:pic>
    </p:spTree>
    <p:extLst>
      <p:ext uri="{BB962C8B-B14F-4D97-AF65-F5344CB8AC3E}">
        <p14:creationId xmlns:p14="http://schemas.microsoft.com/office/powerpoint/2010/main" val="30635746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rt 3D ondulé">
            <a:extLst>
              <a:ext uri="{FF2B5EF4-FFF2-40B4-BE49-F238E27FC236}">
                <a16:creationId xmlns:a16="http://schemas.microsoft.com/office/drawing/2014/main" id="{AA3EF63C-42D0-30DF-2F5B-66565552C611}"/>
              </a:ext>
            </a:extLst>
          </p:cNvPr>
          <p:cNvPicPr>
            <a:picLocks noChangeAspect="1"/>
          </p:cNvPicPr>
          <p:nvPr/>
        </p:nvPicPr>
        <p:blipFill rotWithShape="1">
          <a:blip r:embed="rId2"/>
          <a:srcRect t="20450" b="6969"/>
          <a:stretch/>
        </p:blipFill>
        <p:spPr>
          <a:xfrm>
            <a:off x="21" y="11"/>
            <a:ext cx="12191979" cy="613600"/>
          </a:xfrm>
          <a:prstGeom prst="rect">
            <a:avLst/>
          </a:prstGeom>
        </p:spPr>
      </p:pic>
      <p:sp>
        <p:nvSpPr>
          <p:cNvPr id="2" name="ZoneTexte 1">
            <a:extLst>
              <a:ext uri="{FF2B5EF4-FFF2-40B4-BE49-F238E27FC236}">
                <a16:creationId xmlns:a16="http://schemas.microsoft.com/office/drawing/2014/main" id="{D9196FBF-15AB-4A8D-7C78-17DD1D53937A}"/>
              </a:ext>
            </a:extLst>
          </p:cNvPr>
          <p:cNvSpPr txBox="1"/>
          <p:nvPr/>
        </p:nvSpPr>
        <p:spPr>
          <a:xfrm>
            <a:off x="0" y="613611"/>
            <a:ext cx="8265695" cy="646331"/>
          </a:xfrm>
          <a:prstGeom prst="rect">
            <a:avLst/>
          </a:prstGeom>
          <a:noFill/>
        </p:spPr>
        <p:txBody>
          <a:bodyPr wrap="square">
            <a:spAutoFit/>
          </a:bodyPr>
          <a:lstStyle/>
          <a:p>
            <a:r>
              <a:rPr lang="fr-FR" sz="3600" b="1" dirty="0">
                <a:latin typeface="Times New Roman" panose="02020603050405020304" pitchFamily="18" charset="0"/>
                <a:cs typeface="Times New Roman" panose="02020603050405020304" pitchFamily="18" charset="0"/>
              </a:rPr>
              <a:t>A</a:t>
            </a:r>
            <a:r>
              <a:rPr lang="fr-FR" sz="3600" b="1" i="0" dirty="0">
                <a:effectLst/>
                <a:latin typeface="Times New Roman" panose="02020603050405020304" pitchFamily="18" charset="0"/>
                <a:cs typeface="Times New Roman" panose="02020603050405020304" pitchFamily="18" charset="0"/>
              </a:rPr>
              <a:t>nalyse exploratoire: </a:t>
            </a:r>
            <a:r>
              <a:rPr lang="fr-FR" sz="3600" b="1" i="1" dirty="0">
                <a:effectLst/>
                <a:latin typeface="Times New Roman" panose="02020603050405020304" pitchFamily="18" charset="0"/>
                <a:cs typeface="Times New Roman" panose="02020603050405020304" pitchFamily="18" charset="0"/>
              </a:rPr>
              <a:t>analyse multivariée</a:t>
            </a:r>
            <a:endParaRPr lang="fr-FR" sz="3600" dirty="0"/>
          </a:p>
        </p:txBody>
      </p:sp>
      <p:pic>
        <p:nvPicPr>
          <p:cNvPr id="5" name="Image 4">
            <a:extLst>
              <a:ext uri="{FF2B5EF4-FFF2-40B4-BE49-F238E27FC236}">
                <a16:creationId xmlns:a16="http://schemas.microsoft.com/office/drawing/2014/main" id="{2D16B162-9FF0-02D5-E644-7BD00BB5393C}"/>
              </a:ext>
            </a:extLst>
          </p:cNvPr>
          <p:cNvPicPr>
            <a:picLocks noChangeAspect="1"/>
          </p:cNvPicPr>
          <p:nvPr/>
        </p:nvPicPr>
        <p:blipFill>
          <a:blip r:embed="rId3"/>
          <a:stretch>
            <a:fillRect/>
          </a:stretch>
        </p:blipFill>
        <p:spPr>
          <a:xfrm>
            <a:off x="1985963" y="1408245"/>
            <a:ext cx="7395019" cy="5135430"/>
          </a:xfrm>
          <a:prstGeom prst="rect">
            <a:avLst/>
          </a:prstGeom>
        </p:spPr>
      </p:pic>
    </p:spTree>
    <p:extLst>
      <p:ext uri="{BB962C8B-B14F-4D97-AF65-F5344CB8AC3E}">
        <p14:creationId xmlns:p14="http://schemas.microsoft.com/office/powerpoint/2010/main" val="28462428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rt 3D ondulé">
            <a:extLst>
              <a:ext uri="{FF2B5EF4-FFF2-40B4-BE49-F238E27FC236}">
                <a16:creationId xmlns:a16="http://schemas.microsoft.com/office/drawing/2014/main" id="{AA3EF63C-42D0-30DF-2F5B-66565552C611}"/>
              </a:ext>
            </a:extLst>
          </p:cNvPr>
          <p:cNvPicPr>
            <a:picLocks noChangeAspect="1"/>
          </p:cNvPicPr>
          <p:nvPr/>
        </p:nvPicPr>
        <p:blipFill rotWithShape="1">
          <a:blip r:embed="rId2"/>
          <a:srcRect t="20450" b="6969"/>
          <a:stretch/>
        </p:blipFill>
        <p:spPr>
          <a:xfrm>
            <a:off x="21" y="11"/>
            <a:ext cx="12191979" cy="613600"/>
          </a:xfrm>
          <a:prstGeom prst="rect">
            <a:avLst/>
          </a:prstGeom>
        </p:spPr>
      </p:pic>
      <p:sp>
        <p:nvSpPr>
          <p:cNvPr id="6" name="ZoneTexte 5">
            <a:extLst>
              <a:ext uri="{FF2B5EF4-FFF2-40B4-BE49-F238E27FC236}">
                <a16:creationId xmlns:a16="http://schemas.microsoft.com/office/drawing/2014/main" id="{B7459BB8-09B2-C1CC-3B0E-A6B477188ECE}"/>
              </a:ext>
            </a:extLst>
          </p:cNvPr>
          <p:cNvSpPr txBox="1"/>
          <p:nvPr/>
        </p:nvSpPr>
        <p:spPr>
          <a:xfrm>
            <a:off x="360948" y="1741195"/>
            <a:ext cx="10948737" cy="4339650"/>
          </a:xfrm>
          <a:prstGeom prst="rect">
            <a:avLst/>
          </a:prstGeom>
          <a:noFill/>
        </p:spPr>
        <p:txBody>
          <a:bodyPr wrap="square">
            <a:spAutoFit/>
          </a:bodyPr>
          <a:lstStyle/>
          <a:p>
            <a:pPr algn="l"/>
            <a:r>
              <a:rPr lang="fr-FR" sz="3600" b="1" i="1" dirty="0">
                <a:solidFill>
                  <a:srgbClr val="000000"/>
                </a:solidFill>
                <a:effectLst/>
                <a:latin typeface="Times New Roman" panose="02020603050405020304" pitchFamily="18" charset="0"/>
                <a:cs typeface="Times New Roman" panose="02020603050405020304" pitchFamily="18" charset="0"/>
              </a:rPr>
              <a:t>Synthèse des faits pertinents pour l’application</a:t>
            </a:r>
          </a:p>
          <a:p>
            <a:pPr algn="l"/>
            <a:r>
              <a:rPr lang="fr-FR" sz="3600" b="1" i="1" dirty="0">
                <a:solidFill>
                  <a:srgbClr val="000000"/>
                </a:solidFill>
                <a:effectLst/>
                <a:latin typeface="Times New Roman" panose="02020603050405020304" pitchFamily="18" charset="0"/>
                <a:cs typeface="Times New Roman" panose="02020603050405020304" pitchFamily="18" charset="0"/>
              </a:rPr>
              <a:t>Facteurs négatifs : </a:t>
            </a:r>
            <a:r>
              <a:rPr lang="fr-FR" sz="3600" i="1" dirty="0">
                <a:solidFill>
                  <a:srgbClr val="000000"/>
                </a:solidFill>
                <a:effectLst/>
                <a:latin typeface="Times New Roman" panose="02020603050405020304" pitchFamily="18" charset="0"/>
                <a:cs typeface="Times New Roman" panose="02020603050405020304" pitchFamily="18" charset="0"/>
              </a:rPr>
              <a:t>acides gras saturés, sucres</a:t>
            </a:r>
            <a:endParaRPr lang="fr-FR" sz="3600" b="1" i="1" dirty="0">
              <a:solidFill>
                <a:srgbClr val="000000"/>
              </a:solidFill>
              <a:effectLst/>
              <a:latin typeface="Times New Roman" panose="02020603050405020304" pitchFamily="18" charset="0"/>
              <a:cs typeface="Times New Roman" panose="02020603050405020304" pitchFamily="18" charset="0"/>
            </a:endParaRPr>
          </a:p>
          <a:p>
            <a:pPr algn="l"/>
            <a:r>
              <a:rPr lang="fr-FR" sz="3600" b="1" i="1" dirty="0">
                <a:solidFill>
                  <a:srgbClr val="000000"/>
                </a:solidFill>
                <a:effectLst/>
                <a:latin typeface="Times New Roman" panose="02020603050405020304" pitchFamily="18" charset="0"/>
                <a:cs typeface="Times New Roman" panose="02020603050405020304" pitchFamily="18" charset="0"/>
              </a:rPr>
              <a:t>Facteurs positif :</a:t>
            </a:r>
            <a:r>
              <a:rPr lang="fr-FR" sz="3600" i="1" dirty="0">
                <a:solidFill>
                  <a:srgbClr val="000000"/>
                </a:solidFill>
                <a:effectLst/>
                <a:latin typeface="Times New Roman" panose="02020603050405020304" pitchFamily="18" charset="0"/>
                <a:cs typeface="Times New Roman" panose="02020603050405020304" pitchFamily="18" charset="0"/>
              </a:rPr>
              <a:t>fibres </a:t>
            </a:r>
            <a:endParaRPr lang="fr-FR" sz="3600" b="1" i="1" dirty="0">
              <a:solidFill>
                <a:srgbClr val="000000"/>
              </a:solidFill>
              <a:effectLst/>
              <a:latin typeface="Times New Roman" panose="02020603050405020304" pitchFamily="18" charset="0"/>
              <a:cs typeface="Times New Roman" panose="02020603050405020304" pitchFamily="18" charset="0"/>
            </a:endParaRPr>
          </a:p>
          <a:p>
            <a:pPr algn="l"/>
            <a:r>
              <a:rPr lang="fr-FR" sz="3600" b="1" i="1" dirty="0">
                <a:solidFill>
                  <a:srgbClr val="000000"/>
                </a:solidFill>
                <a:effectLst/>
                <a:latin typeface="Times New Roman" panose="02020603050405020304" pitchFamily="18" charset="0"/>
                <a:cs typeface="Times New Roman" panose="02020603050405020304" pitchFamily="18" charset="0"/>
              </a:rPr>
              <a:t>Nombre de produits pris en charge : +300'000 produits</a:t>
            </a:r>
          </a:p>
          <a:p>
            <a:pPr algn="l"/>
            <a:r>
              <a:rPr lang="fr-FR" sz="3600" b="1" i="1" dirty="0">
                <a:solidFill>
                  <a:srgbClr val="000000"/>
                </a:solidFill>
                <a:latin typeface="Times New Roman" panose="02020603050405020304" pitchFamily="18" charset="0"/>
                <a:cs typeface="Times New Roman" panose="02020603050405020304" pitchFamily="18" charset="0"/>
              </a:rPr>
              <a:t>L</a:t>
            </a:r>
            <a:r>
              <a:rPr lang="fr-FR" sz="3600" b="1" i="1" dirty="0">
                <a:solidFill>
                  <a:srgbClr val="000000"/>
                </a:solidFill>
                <a:effectLst/>
                <a:latin typeface="Times New Roman" panose="02020603050405020304" pitchFamily="18" charset="0"/>
                <a:cs typeface="Times New Roman" panose="02020603050405020304" pitchFamily="18" charset="0"/>
              </a:rPr>
              <a:t>’ACP nous à permis de voir les différents regroupement d’aliments qui peuvent nous permettre de constituer des menues équilibrés </a:t>
            </a:r>
          </a:p>
          <a:p>
            <a:pPr algn="l"/>
            <a:endParaRPr lang="fr-FR" sz="2400" b="1" i="0" dirty="0">
              <a:solidFill>
                <a:srgbClr val="000000"/>
              </a:solidFill>
              <a:effectLst/>
              <a:latin typeface="Times New Roman" panose="02020603050405020304" pitchFamily="18" charset="0"/>
              <a:cs typeface="Times New Roman" panose="02020603050405020304" pitchFamily="18" charset="0"/>
            </a:endParaRPr>
          </a:p>
        </p:txBody>
      </p:sp>
      <p:sp>
        <p:nvSpPr>
          <p:cNvPr id="8" name="ZoneTexte 7">
            <a:extLst>
              <a:ext uri="{FF2B5EF4-FFF2-40B4-BE49-F238E27FC236}">
                <a16:creationId xmlns:a16="http://schemas.microsoft.com/office/drawing/2014/main" id="{2EA3E1C6-9D5F-A3B0-2041-DB08C74CEDBB}"/>
              </a:ext>
            </a:extLst>
          </p:cNvPr>
          <p:cNvSpPr txBox="1"/>
          <p:nvPr/>
        </p:nvSpPr>
        <p:spPr>
          <a:xfrm>
            <a:off x="0" y="613611"/>
            <a:ext cx="2827421" cy="646331"/>
          </a:xfrm>
          <a:prstGeom prst="rect">
            <a:avLst/>
          </a:prstGeom>
          <a:noFill/>
        </p:spPr>
        <p:txBody>
          <a:bodyPr wrap="square">
            <a:spAutoFit/>
          </a:bodyPr>
          <a:lstStyle/>
          <a:p>
            <a:r>
              <a:rPr lang="fr-FR" sz="3600" b="1" dirty="0">
                <a:latin typeface="Times New Roman" panose="02020603050405020304" pitchFamily="18" charset="0"/>
                <a:cs typeface="Times New Roman" panose="02020603050405020304" pitchFamily="18" charset="0"/>
              </a:rPr>
              <a:t>Conclusion</a:t>
            </a:r>
            <a:endParaRPr lang="fr-FR" sz="3600" dirty="0"/>
          </a:p>
        </p:txBody>
      </p:sp>
    </p:spTree>
    <p:extLst>
      <p:ext uri="{BB962C8B-B14F-4D97-AF65-F5344CB8AC3E}">
        <p14:creationId xmlns:p14="http://schemas.microsoft.com/office/powerpoint/2010/main" val="23762009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rt 3D ondulé">
            <a:extLst>
              <a:ext uri="{FF2B5EF4-FFF2-40B4-BE49-F238E27FC236}">
                <a16:creationId xmlns:a16="http://schemas.microsoft.com/office/drawing/2014/main" id="{AA3EF63C-42D0-30DF-2F5B-66565552C611}"/>
              </a:ext>
            </a:extLst>
          </p:cNvPr>
          <p:cNvPicPr>
            <a:picLocks noChangeAspect="1"/>
          </p:cNvPicPr>
          <p:nvPr/>
        </p:nvPicPr>
        <p:blipFill rotWithShape="1">
          <a:blip r:embed="rId2"/>
          <a:srcRect t="20450" b="6969"/>
          <a:stretch/>
        </p:blipFill>
        <p:spPr>
          <a:xfrm>
            <a:off x="21" y="11"/>
            <a:ext cx="12191979" cy="613600"/>
          </a:xfrm>
          <a:prstGeom prst="rect">
            <a:avLst/>
          </a:prstGeom>
        </p:spPr>
      </p:pic>
      <p:sp>
        <p:nvSpPr>
          <p:cNvPr id="2" name="ZoneTexte 1">
            <a:extLst>
              <a:ext uri="{FF2B5EF4-FFF2-40B4-BE49-F238E27FC236}">
                <a16:creationId xmlns:a16="http://schemas.microsoft.com/office/drawing/2014/main" id="{D9196FBF-15AB-4A8D-7C78-17DD1D53937A}"/>
              </a:ext>
            </a:extLst>
          </p:cNvPr>
          <p:cNvSpPr txBox="1"/>
          <p:nvPr/>
        </p:nvSpPr>
        <p:spPr>
          <a:xfrm>
            <a:off x="0" y="613611"/>
            <a:ext cx="2827421" cy="646331"/>
          </a:xfrm>
          <a:prstGeom prst="rect">
            <a:avLst/>
          </a:prstGeom>
          <a:noFill/>
        </p:spPr>
        <p:txBody>
          <a:bodyPr wrap="square">
            <a:spAutoFit/>
          </a:bodyPr>
          <a:lstStyle/>
          <a:p>
            <a:r>
              <a:rPr lang="fr-FR" sz="3600" b="1" dirty="0">
                <a:latin typeface="Times New Roman" panose="02020603050405020304" pitchFamily="18" charset="0"/>
                <a:cs typeface="Times New Roman" panose="02020603050405020304" pitchFamily="18" charset="0"/>
              </a:rPr>
              <a:t>Conclusion</a:t>
            </a:r>
            <a:endParaRPr lang="fr-FR" sz="3600" dirty="0"/>
          </a:p>
        </p:txBody>
      </p:sp>
      <p:sp>
        <p:nvSpPr>
          <p:cNvPr id="7" name="ZoneTexte 6">
            <a:extLst>
              <a:ext uri="{FF2B5EF4-FFF2-40B4-BE49-F238E27FC236}">
                <a16:creationId xmlns:a16="http://schemas.microsoft.com/office/drawing/2014/main" id="{EF269083-A468-5A07-599F-06524C145E40}"/>
              </a:ext>
            </a:extLst>
          </p:cNvPr>
          <p:cNvSpPr txBox="1"/>
          <p:nvPr/>
        </p:nvSpPr>
        <p:spPr>
          <a:xfrm>
            <a:off x="661735" y="1873542"/>
            <a:ext cx="10335129" cy="3416320"/>
          </a:xfrm>
          <a:prstGeom prst="rect">
            <a:avLst/>
          </a:prstGeom>
          <a:noFill/>
        </p:spPr>
        <p:txBody>
          <a:bodyPr wrap="square" rtlCol="0">
            <a:spAutoFit/>
          </a:bodyPr>
          <a:lstStyle/>
          <a:p>
            <a:pPr algn="l"/>
            <a:r>
              <a:rPr lang="fr-FR" sz="3600" b="1" i="1" dirty="0">
                <a:solidFill>
                  <a:srgbClr val="000000"/>
                </a:solidFill>
                <a:effectLst/>
                <a:latin typeface="Times New Roman" panose="02020603050405020304" pitchFamily="18" charset="0"/>
                <a:cs typeface="Times New Roman" panose="02020603050405020304" pitchFamily="18" charset="0"/>
              </a:rPr>
              <a:t>Améliorations possibles :</a:t>
            </a:r>
          </a:p>
          <a:p>
            <a:pPr algn="l"/>
            <a:r>
              <a:rPr lang="fr-FR" sz="3600" i="1" dirty="0">
                <a:solidFill>
                  <a:srgbClr val="000000"/>
                </a:solidFill>
                <a:latin typeface="Times New Roman" panose="02020603050405020304" pitchFamily="18" charset="0"/>
                <a:cs typeface="Times New Roman" panose="02020603050405020304" pitchFamily="18" charset="0"/>
              </a:rPr>
              <a:t>I</a:t>
            </a:r>
            <a:r>
              <a:rPr lang="fr-FR" sz="3600" i="1" dirty="0">
                <a:solidFill>
                  <a:srgbClr val="000000"/>
                </a:solidFill>
                <a:effectLst/>
                <a:latin typeface="Times New Roman" panose="02020603050405020304" pitchFamily="18" charset="0"/>
                <a:cs typeface="Times New Roman" panose="02020603050405020304" pitchFamily="18" charset="0"/>
              </a:rPr>
              <a:t>mputation du Nutri-Score  grâce à la formule du Nutri-Score et grâce à des algorithmes d'apprentissage automatique</a:t>
            </a:r>
          </a:p>
          <a:p>
            <a:pPr algn="l"/>
            <a:r>
              <a:rPr lang="fr-FR" sz="3600" i="1" dirty="0">
                <a:solidFill>
                  <a:srgbClr val="000000"/>
                </a:solidFill>
                <a:effectLst/>
                <a:latin typeface="Times New Roman" panose="02020603050405020304" pitchFamily="18" charset="0"/>
                <a:cs typeface="Times New Roman" panose="02020603050405020304" pitchFamily="18" charset="0"/>
              </a:rPr>
              <a:t>Construire un </a:t>
            </a:r>
            <a:r>
              <a:rPr lang="fr-FR" sz="3600" i="1" dirty="0" err="1">
                <a:solidFill>
                  <a:srgbClr val="000000"/>
                </a:solidFill>
                <a:effectLst/>
                <a:latin typeface="Times New Roman" panose="02020603050405020304" pitchFamily="18" charset="0"/>
                <a:cs typeface="Times New Roman" panose="02020603050405020304" pitchFamily="18" charset="0"/>
              </a:rPr>
              <a:t>nutriscore</a:t>
            </a:r>
            <a:r>
              <a:rPr lang="fr-FR" sz="3600" i="1" dirty="0">
                <a:solidFill>
                  <a:srgbClr val="000000"/>
                </a:solidFill>
                <a:effectLst/>
                <a:latin typeface="Times New Roman" panose="02020603050405020304" pitchFamily="18" charset="0"/>
                <a:cs typeface="Times New Roman" panose="02020603050405020304" pitchFamily="18" charset="0"/>
              </a:rPr>
              <a:t> qui peut prendre en compte plusieurs produit choisis </a:t>
            </a:r>
          </a:p>
        </p:txBody>
      </p:sp>
    </p:spTree>
    <p:extLst>
      <p:ext uri="{BB962C8B-B14F-4D97-AF65-F5344CB8AC3E}">
        <p14:creationId xmlns:p14="http://schemas.microsoft.com/office/powerpoint/2010/main" val="1924261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rt 3D ondulé">
            <a:extLst>
              <a:ext uri="{FF2B5EF4-FFF2-40B4-BE49-F238E27FC236}">
                <a16:creationId xmlns:a16="http://schemas.microsoft.com/office/drawing/2014/main" id="{AA3EF63C-42D0-30DF-2F5B-66565552C611}"/>
              </a:ext>
            </a:extLst>
          </p:cNvPr>
          <p:cNvPicPr>
            <a:picLocks noChangeAspect="1"/>
          </p:cNvPicPr>
          <p:nvPr/>
        </p:nvPicPr>
        <p:blipFill rotWithShape="1">
          <a:blip r:embed="rId2"/>
          <a:srcRect t="20450" b="6969"/>
          <a:stretch/>
        </p:blipFill>
        <p:spPr>
          <a:xfrm>
            <a:off x="21" y="11"/>
            <a:ext cx="12191979" cy="613600"/>
          </a:xfrm>
          <a:prstGeom prst="rect">
            <a:avLst/>
          </a:prstGeom>
        </p:spPr>
      </p:pic>
      <p:sp>
        <p:nvSpPr>
          <p:cNvPr id="3" name="ZoneTexte 2">
            <a:extLst>
              <a:ext uri="{FF2B5EF4-FFF2-40B4-BE49-F238E27FC236}">
                <a16:creationId xmlns:a16="http://schemas.microsoft.com/office/drawing/2014/main" id="{92D34216-1FB7-6618-19D2-30BC5834B2D1}"/>
              </a:ext>
            </a:extLst>
          </p:cNvPr>
          <p:cNvSpPr txBox="1"/>
          <p:nvPr/>
        </p:nvSpPr>
        <p:spPr>
          <a:xfrm>
            <a:off x="571500" y="1720353"/>
            <a:ext cx="10801349" cy="4524315"/>
          </a:xfrm>
          <a:prstGeom prst="rect">
            <a:avLst/>
          </a:prstGeom>
          <a:noFill/>
        </p:spPr>
        <p:txBody>
          <a:bodyPr wrap="square">
            <a:spAutoFit/>
          </a:bodyPr>
          <a:lstStyle/>
          <a:p>
            <a:pPr algn="l"/>
            <a:r>
              <a:rPr lang="fr-FR" sz="2400" b="1" i="1" dirty="0">
                <a:effectLst/>
                <a:latin typeface="Times New Roman" panose="02020603050405020304" pitchFamily="18" charset="0"/>
                <a:cs typeface="Times New Roman" panose="02020603050405020304" pitchFamily="18" charset="0"/>
              </a:rPr>
              <a:t>On va travailler principalement avec les colonnes :</a:t>
            </a:r>
          </a:p>
          <a:p>
            <a:pPr algn="l"/>
            <a:endParaRPr lang="fr-FR" sz="2400" dirty="0">
              <a:latin typeface="Times New Roman" panose="02020603050405020304" pitchFamily="18" charset="0"/>
              <a:cs typeface="Times New Roman" panose="02020603050405020304" pitchFamily="18" charset="0"/>
            </a:endParaRPr>
          </a:p>
          <a:p>
            <a:pPr algn="l"/>
            <a:r>
              <a:rPr lang="fr-FR" sz="2400" b="1" dirty="0">
                <a:latin typeface="Times New Roman" panose="02020603050405020304" pitchFamily="18" charset="0"/>
                <a:cs typeface="Times New Roman" panose="02020603050405020304" pitchFamily="18" charset="0"/>
              </a:rPr>
              <a:t>E</a:t>
            </a:r>
            <a:r>
              <a:rPr lang="fr-FR" sz="2400" b="1" i="0" dirty="0">
                <a:effectLst/>
                <a:latin typeface="Times New Roman" panose="02020603050405020304" pitchFamily="18" charset="0"/>
                <a:cs typeface="Times New Roman" panose="02020603050405020304" pitchFamily="18" charset="0"/>
              </a:rPr>
              <a:t>nergy_100g:</a:t>
            </a:r>
            <a:r>
              <a:rPr lang="fr-FR" sz="2400" b="0" i="0" dirty="0">
                <a:effectLst/>
                <a:latin typeface="Times New Roman" panose="02020603050405020304" pitchFamily="18" charset="0"/>
                <a:cs typeface="Times New Roman" panose="02020603050405020304" pitchFamily="18" charset="0"/>
              </a:rPr>
              <a:t>valeur énergétique pour 100g</a:t>
            </a:r>
          </a:p>
          <a:p>
            <a:pPr algn="l"/>
            <a:r>
              <a:rPr lang="fr-FR" sz="2400" b="1" dirty="0">
                <a:latin typeface="Times New Roman" panose="02020603050405020304" pitchFamily="18" charset="0"/>
                <a:cs typeface="Times New Roman" panose="02020603050405020304" pitchFamily="18" charset="0"/>
              </a:rPr>
              <a:t>N</a:t>
            </a:r>
            <a:r>
              <a:rPr lang="fr-FR" sz="2400" b="1" i="0" dirty="0">
                <a:effectLst/>
                <a:latin typeface="Times New Roman" panose="02020603050405020304" pitchFamily="18" charset="0"/>
                <a:cs typeface="Times New Roman" panose="02020603050405020304" pitchFamily="18" charset="0"/>
              </a:rPr>
              <a:t>utrition-score-fr_100g:</a:t>
            </a:r>
            <a:r>
              <a:rPr lang="fr-FR" sz="2400" b="0" i="0" dirty="0">
                <a:effectLst/>
                <a:latin typeface="Times New Roman" panose="02020603050405020304" pitchFamily="18" charset="0"/>
                <a:cs typeface="Times New Roman" panose="02020603050405020304" pitchFamily="18" charset="0"/>
              </a:rPr>
              <a:t>score qui permet de donner une note entre -15 et 40</a:t>
            </a:r>
          </a:p>
          <a:p>
            <a:pPr algn="l"/>
            <a:r>
              <a:rPr lang="fr-FR" sz="2400" b="1" dirty="0">
                <a:latin typeface="Times New Roman" panose="02020603050405020304" pitchFamily="18" charset="0"/>
                <a:cs typeface="Times New Roman" panose="02020603050405020304" pitchFamily="18" charset="0"/>
              </a:rPr>
              <a:t>N</a:t>
            </a:r>
            <a:r>
              <a:rPr lang="fr-FR" sz="2400" b="1" i="0" dirty="0">
                <a:effectLst/>
                <a:latin typeface="Times New Roman" panose="02020603050405020304" pitchFamily="18" charset="0"/>
                <a:cs typeface="Times New Roman" panose="02020603050405020304" pitchFamily="18" charset="0"/>
              </a:rPr>
              <a:t>utrition_grade_fr:</a:t>
            </a:r>
            <a:r>
              <a:rPr lang="fr-FR" sz="2400" b="0" i="0" dirty="0">
                <a:effectLst/>
                <a:latin typeface="Times New Roman" panose="02020603050405020304" pitchFamily="18" charset="0"/>
                <a:cs typeface="Times New Roman" panose="02020603050405020304" pitchFamily="18" charset="0"/>
              </a:rPr>
              <a:t>qui permet de donner le grade NUTRISCORE (A,B,C,D,E)</a:t>
            </a:r>
          </a:p>
          <a:p>
            <a:pPr algn="l"/>
            <a:r>
              <a:rPr lang="fr-FR" sz="2400" b="1" i="0" dirty="0">
                <a:effectLst/>
                <a:latin typeface="Times New Roman" panose="02020603050405020304" pitchFamily="18" charset="0"/>
                <a:cs typeface="Times New Roman" panose="02020603050405020304" pitchFamily="18" charset="0"/>
              </a:rPr>
              <a:t>Fat_100g:</a:t>
            </a:r>
            <a:r>
              <a:rPr lang="fr-FR" sz="2400" b="0" i="0" dirty="0">
                <a:effectLst/>
                <a:latin typeface="Times New Roman" panose="02020603050405020304" pitchFamily="18" charset="0"/>
                <a:cs typeface="Times New Roman" panose="02020603050405020304" pitchFamily="18" charset="0"/>
              </a:rPr>
              <a:t>teneur en graisse pour 100g</a:t>
            </a:r>
          </a:p>
          <a:p>
            <a:pPr algn="l"/>
            <a:r>
              <a:rPr lang="fr-FR" sz="2400" b="1" i="0" dirty="0">
                <a:effectLst/>
                <a:latin typeface="Times New Roman" panose="02020603050405020304" pitchFamily="18" charset="0"/>
                <a:cs typeface="Times New Roman" panose="02020603050405020304" pitchFamily="18" charset="0"/>
              </a:rPr>
              <a:t>Saturated</a:t>
            </a:r>
            <a:r>
              <a:rPr lang="fr-FR" sz="2400" b="1" dirty="0">
                <a:latin typeface="Times New Roman" panose="02020603050405020304" pitchFamily="18" charset="0"/>
                <a:cs typeface="Times New Roman" panose="02020603050405020304" pitchFamily="18" charset="0"/>
              </a:rPr>
              <a:t>_</a:t>
            </a:r>
            <a:r>
              <a:rPr lang="fr-FR" sz="2400" b="1" i="0" dirty="0">
                <a:effectLst/>
                <a:latin typeface="Times New Roman" panose="02020603050405020304" pitchFamily="18" charset="0"/>
                <a:cs typeface="Times New Roman" panose="02020603050405020304" pitchFamily="18" charset="0"/>
              </a:rPr>
              <a:t>fat_100g:</a:t>
            </a:r>
            <a:r>
              <a:rPr lang="fr-FR" sz="2400" b="0" i="0" dirty="0">
                <a:effectLst/>
                <a:latin typeface="Times New Roman" panose="02020603050405020304" pitchFamily="18" charset="0"/>
                <a:cs typeface="Times New Roman" panose="02020603050405020304" pitchFamily="18" charset="0"/>
              </a:rPr>
              <a:t>teneur en graisse saturée pour 100g</a:t>
            </a:r>
          </a:p>
          <a:p>
            <a:pPr algn="l"/>
            <a:r>
              <a:rPr lang="fr-FR" sz="2400" b="1" dirty="0">
                <a:latin typeface="Times New Roman" panose="02020603050405020304" pitchFamily="18" charset="0"/>
                <a:cs typeface="Times New Roman" panose="02020603050405020304" pitchFamily="18" charset="0"/>
              </a:rPr>
              <a:t>C</a:t>
            </a:r>
            <a:r>
              <a:rPr lang="fr-FR" sz="2400" b="1" i="0" dirty="0">
                <a:effectLst/>
                <a:latin typeface="Times New Roman" panose="02020603050405020304" pitchFamily="18" charset="0"/>
                <a:cs typeface="Times New Roman" panose="02020603050405020304" pitchFamily="18" charset="0"/>
              </a:rPr>
              <a:t>arbohydrates_100g:</a:t>
            </a:r>
            <a:r>
              <a:rPr lang="fr-FR" sz="2400" b="0" i="0" dirty="0">
                <a:effectLst/>
                <a:latin typeface="Times New Roman" panose="02020603050405020304" pitchFamily="18" charset="0"/>
                <a:cs typeface="Times New Roman" panose="02020603050405020304" pitchFamily="18" charset="0"/>
              </a:rPr>
              <a:t>teneur en glucide pour 100g</a:t>
            </a:r>
          </a:p>
          <a:p>
            <a:pPr algn="l"/>
            <a:r>
              <a:rPr lang="fr-FR" sz="2400" b="1" i="0" dirty="0">
                <a:effectLst/>
                <a:latin typeface="Times New Roman" panose="02020603050405020304" pitchFamily="18" charset="0"/>
                <a:cs typeface="Times New Roman" panose="02020603050405020304" pitchFamily="18" charset="0"/>
              </a:rPr>
              <a:t>Sugars_100g:</a:t>
            </a:r>
            <a:r>
              <a:rPr lang="fr-FR" sz="2400" b="0" i="0" dirty="0">
                <a:effectLst/>
                <a:latin typeface="Times New Roman" panose="02020603050405020304" pitchFamily="18" charset="0"/>
                <a:cs typeface="Times New Roman" panose="02020603050405020304" pitchFamily="18" charset="0"/>
              </a:rPr>
              <a:t>teneur en sucres pour 100g</a:t>
            </a:r>
          </a:p>
          <a:p>
            <a:pPr algn="l"/>
            <a:r>
              <a:rPr lang="fr-FR" sz="2400" b="1" i="0" dirty="0">
                <a:effectLst/>
                <a:latin typeface="Times New Roman" panose="02020603050405020304" pitchFamily="18" charset="0"/>
                <a:cs typeface="Times New Roman" panose="02020603050405020304" pitchFamily="18" charset="0"/>
              </a:rPr>
              <a:t>Fiber_100g:</a:t>
            </a:r>
            <a:r>
              <a:rPr lang="fr-FR" sz="2400" b="0" i="0" dirty="0">
                <a:effectLst/>
                <a:latin typeface="Times New Roman" panose="02020603050405020304" pitchFamily="18" charset="0"/>
                <a:cs typeface="Times New Roman" panose="02020603050405020304" pitchFamily="18" charset="0"/>
              </a:rPr>
              <a:t>teneur en fibre pour 100g</a:t>
            </a:r>
          </a:p>
          <a:p>
            <a:pPr algn="l"/>
            <a:r>
              <a:rPr lang="fr-FR" sz="2400" b="1" i="0" dirty="0">
                <a:effectLst/>
                <a:latin typeface="Times New Roman" panose="02020603050405020304" pitchFamily="18" charset="0"/>
                <a:cs typeface="Times New Roman" panose="02020603050405020304" pitchFamily="18" charset="0"/>
              </a:rPr>
              <a:t>Proteins_100g:</a:t>
            </a:r>
            <a:r>
              <a:rPr lang="fr-FR" sz="2400" b="0" i="0" dirty="0">
                <a:effectLst/>
                <a:latin typeface="Times New Roman" panose="02020603050405020304" pitchFamily="18" charset="0"/>
                <a:cs typeface="Times New Roman" panose="02020603050405020304" pitchFamily="18" charset="0"/>
              </a:rPr>
              <a:t>teneur en protéines pour 100g</a:t>
            </a:r>
          </a:p>
          <a:p>
            <a:pPr algn="l"/>
            <a:r>
              <a:rPr lang="fr-FR" sz="2400" b="1" dirty="0">
                <a:latin typeface="Times New Roman" panose="02020603050405020304" pitchFamily="18" charset="0"/>
                <a:cs typeface="Times New Roman" panose="02020603050405020304" pitchFamily="18" charset="0"/>
              </a:rPr>
              <a:t>S</a:t>
            </a:r>
            <a:r>
              <a:rPr lang="fr-FR" sz="2400" b="1" i="0" dirty="0">
                <a:effectLst/>
                <a:latin typeface="Times New Roman" panose="02020603050405020304" pitchFamily="18" charset="0"/>
                <a:cs typeface="Times New Roman" panose="02020603050405020304" pitchFamily="18" charset="0"/>
              </a:rPr>
              <a:t>alt_100g:</a:t>
            </a:r>
            <a:r>
              <a:rPr lang="fr-FR" sz="2400" b="0" i="0" dirty="0">
                <a:effectLst/>
                <a:latin typeface="Times New Roman" panose="02020603050405020304" pitchFamily="18" charset="0"/>
                <a:cs typeface="Times New Roman" panose="02020603050405020304" pitchFamily="18" charset="0"/>
              </a:rPr>
              <a:t>teneur en sel pour 100g</a:t>
            </a:r>
          </a:p>
        </p:txBody>
      </p:sp>
      <p:sp>
        <p:nvSpPr>
          <p:cNvPr id="6" name="ZoneTexte 5">
            <a:extLst>
              <a:ext uri="{FF2B5EF4-FFF2-40B4-BE49-F238E27FC236}">
                <a16:creationId xmlns:a16="http://schemas.microsoft.com/office/drawing/2014/main" id="{8E13C9D6-8596-6524-6785-472986A4F421}"/>
              </a:ext>
            </a:extLst>
          </p:cNvPr>
          <p:cNvSpPr txBox="1"/>
          <p:nvPr/>
        </p:nvSpPr>
        <p:spPr>
          <a:xfrm>
            <a:off x="0" y="598572"/>
            <a:ext cx="7958139" cy="523220"/>
          </a:xfrm>
          <a:prstGeom prst="rect">
            <a:avLst/>
          </a:prstGeom>
          <a:noFill/>
        </p:spPr>
        <p:txBody>
          <a:bodyPr wrap="square">
            <a:spAutoFit/>
          </a:bodyPr>
          <a:lstStyle/>
          <a:p>
            <a:pPr algn="l"/>
            <a:r>
              <a:rPr lang="fr-FR" sz="2800" b="1" i="0" dirty="0">
                <a:effectLst/>
                <a:latin typeface="Times New Roman" panose="02020603050405020304" pitchFamily="18" charset="0"/>
                <a:cs typeface="Times New Roman" panose="02020603050405020304" pitchFamily="18" charset="0"/>
              </a:rPr>
              <a:t>Nettoyage du jeu de données OpenFoodFacts</a:t>
            </a:r>
          </a:p>
        </p:txBody>
      </p:sp>
    </p:spTree>
    <p:extLst>
      <p:ext uri="{BB962C8B-B14F-4D97-AF65-F5344CB8AC3E}">
        <p14:creationId xmlns:p14="http://schemas.microsoft.com/office/powerpoint/2010/main" val="109868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rt 3D ondulé">
            <a:extLst>
              <a:ext uri="{FF2B5EF4-FFF2-40B4-BE49-F238E27FC236}">
                <a16:creationId xmlns:a16="http://schemas.microsoft.com/office/drawing/2014/main" id="{AA3EF63C-42D0-30DF-2F5B-66565552C611}"/>
              </a:ext>
            </a:extLst>
          </p:cNvPr>
          <p:cNvPicPr>
            <a:picLocks noChangeAspect="1"/>
          </p:cNvPicPr>
          <p:nvPr/>
        </p:nvPicPr>
        <p:blipFill rotWithShape="1">
          <a:blip r:embed="rId2"/>
          <a:srcRect t="20450" b="6969"/>
          <a:stretch/>
        </p:blipFill>
        <p:spPr>
          <a:xfrm>
            <a:off x="21" y="11"/>
            <a:ext cx="12191979" cy="613600"/>
          </a:xfrm>
          <a:prstGeom prst="rect">
            <a:avLst/>
          </a:prstGeom>
        </p:spPr>
      </p:pic>
      <p:sp>
        <p:nvSpPr>
          <p:cNvPr id="2" name="ZoneTexte 1">
            <a:extLst>
              <a:ext uri="{FF2B5EF4-FFF2-40B4-BE49-F238E27FC236}">
                <a16:creationId xmlns:a16="http://schemas.microsoft.com/office/drawing/2014/main" id="{DB803ADF-7CF5-C9C8-E814-22C4669CB78B}"/>
              </a:ext>
            </a:extLst>
          </p:cNvPr>
          <p:cNvSpPr txBox="1"/>
          <p:nvPr/>
        </p:nvSpPr>
        <p:spPr>
          <a:xfrm>
            <a:off x="0" y="598572"/>
            <a:ext cx="7958139" cy="523220"/>
          </a:xfrm>
          <a:prstGeom prst="rect">
            <a:avLst/>
          </a:prstGeom>
          <a:noFill/>
        </p:spPr>
        <p:txBody>
          <a:bodyPr wrap="square">
            <a:spAutoFit/>
          </a:bodyPr>
          <a:lstStyle/>
          <a:p>
            <a:pPr algn="l"/>
            <a:r>
              <a:rPr lang="fr-FR" sz="2800" b="1" i="0" dirty="0">
                <a:effectLst/>
                <a:latin typeface="Times New Roman" panose="02020603050405020304" pitchFamily="18" charset="0"/>
                <a:cs typeface="Times New Roman" panose="02020603050405020304" pitchFamily="18" charset="0"/>
              </a:rPr>
              <a:t>Nettoyage du jeu de données OpenFoodFacts</a:t>
            </a:r>
          </a:p>
        </p:txBody>
      </p:sp>
      <p:sp>
        <p:nvSpPr>
          <p:cNvPr id="5" name="ZoneTexte 4">
            <a:extLst>
              <a:ext uri="{FF2B5EF4-FFF2-40B4-BE49-F238E27FC236}">
                <a16:creationId xmlns:a16="http://schemas.microsoft.com/office/drawing/2014/main" id="{B693D871-5699-609A-8546-2039EE96369E}"/>
              </a:ext>
            </a:extLst>
          </p:cNvPr>
          <p:cNvSpPr txBox="1"/>
          <p:nvPr/>
        </p:nvSpPr>
        <p:spPr>
          <a:xfrm>
            <a:off x="0" y="1121792"/>
            <a:ext cx="6157912" cy="369332"/>
          </a:xfrm>
          <a:prstGeom prst="rect">
            <a:avLst/>
          </a:prstGeom>
          <a:noFill/>
        </p:spPr>
        <p:txBody>
          <a:bodyPr wrap="square">
            <a:spAutoFit/>
          </a:bodyPr>
          <a:lstStyle/>
          <a:p>
            <a:r>
              <a:rPr lang="fr-FR" b="1" i="1" dirty="0">
                <a:solidFill>
                  <a:srgbClr val="000000"/>
                </a:solidFill>
                <a:effectLst/>
                <a:latin typeface="Times New Roman" panose="02020603050405020304" pitchFamily="18" charset="0"/>
                <a:cs typeface="Times New Roman" panose="02020603050405020304" pitchFamily="18" charset="0"/>
              </a:rPr>
              <a:t>la distribution des valeurs pour les colonnes _100g.</a:t>
            </a:r>
            <a:endParaRPr lang="fr-FR" i="1" dirty="0">
              <a:latin typeface="Times New Roman" panose="02020603050405020304" pitchFamily="18" charset="0"/>
              <a:cs typeface="Times New Roman" panose="02020603050405020304" pitchFamily="18" charset="0"/>
            </a:endParaRPr>
          </a:p>
        </p:txBody>
      </p:sp>
      <p:pic>
        <p:nvPicPr>
          <p:cNvPr id="7" name="Image 6" descr="Une image contenant table&#10;&#10;Description générée automatiquement">
            <a:extLst>
              <a:ext uri="{FF2B5EF4-FFF2-40B4-BE49-F238E27FC236}">
                <a16:creationId xmlns:a16="http://schemas.microsoft.com/office/drawing/2014/main" id="{97E7A9C7-C7D4-ABE2-0D76-B38F80451E83}"/>
              </a:ext>
            </a:extLst>
          </p:cNvPr>
          <p:cNvPicPr>
            <a:picLocks noChangeAspect="1"/>
          </p:cNvPicPr>
          <p:nvPr/>
        </p:nvPicPr>
        <p:blipFill>
          <a:blip r:embed="rId3"/>
          <a:stretch>
            <a:fillRect/>
          </a:stretch>
        </p:blipFill>
        <p:spPr>
          <a:xfrm>
            <a:off x="800097" y="1506609"/>
            <a:ext cx="10183083" cy="5228016"/>
          </a:xfrm>
          <a:prstGeom prst="rect">
            <a:avLst/>
          </a:prstGeom>
        </p:spPr>
      </p:pic>
    </p:spTree>
    <p:extLst>
      <p:ext uri="{BB962C8B-B14F-4D97-AF65-F5344CB8AC3E}">
        <p14:creationId xmlns:p14="http://schemas.microsoft.com/office/powerpoint/2010/main" val="4089963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rt 3D ondulé">
            <a:extLst>
              <a:ext uri="{FF2B5EF4-FFF2-40B4-BE49-F238E27FC236}">
                <a16:creationId xmlns:a16="http://schemas.microsoft.com/office/drawing/2014/main" id="{AA3EF63C-42D0-30DF-2F5B-66565552C611}"/>
              </a:ext>
            </a:extLst>
          </p:cNvPr>
          <p:cNvPicPr>
            <a:picLocks noChangeAspect="1"/>
          </p:cNvPicPr>
          <p:nvPr/>
        </p:nvPicPr>
        <p:blipFill rotWithShape="1">
          <a:blip r:embed="rId2"/>
          <a:srcRect t="20450" b="6969"/>
          <a:stretch/>
        </p:blipFill>
        <p:spPr>
          <a:xfrm>
            <a:off x="21" y="11"/>
            <a:ext cx="12191979" cy="613600"/>
          </a:xfrm>
          <a:prstGeom prst="rect">
            <a:avLst/>
          </a:prstGeom>
        </p:spPr>
      </p:pic>
      <p:sp>
        <p:nvSpPr>
          <p:cNvPr id="17" name="ZoneTexte 16">
            <a:extLst>
              <a:ext uri="{FF2B5EF4-FFF2-40B4-BE49-F238E27FC236}">
                <a16:creationId xmlns:a16="http://schemas.microsoft.com/office/drawing/2014/main" id="{ABDD0F93-4694-D7C6-DEF1-0F1718E739D2}"/>
              </a:ext>
            </a:extLst>
          </p:cNvPr>
          <p:cNvSpPr txBox="1"/>
          <p:nvPr/>
        </p:nvSpPr>
        <p:spPr>
          <a:xfrm>
            <a:off x="0" y="598572"/>
            <a:ext cx="7958139" cy="523220"/>
          </a:xfrm>
          <a:prstGeom prst="rect">
            <a:avLst/>
          </a:prstGeom>
          <a:noFill/>
        </p:spPr>
        <p:txBody>
          <a:bodyPr wrap="square">
            <a:spAutoFit/>
          </a:bodyPr>
          <a:lstStyle/>
          <a:p>
            <a:pPr algn="l"/>
            <a:r>
              <a:rPr lang="fr-FR" sz="2800" b="1" i="0" dirty="0">
                <a:effectLst/>
                <a:latin typeface="Times New Roman" panose="02020603050405020304" pitchFamily="18" charset="0"/>
                <a:cs typeface="Times New Roman" panose="02020603050405020304" pitchFamily="18" charset="0"/>
              </a:rPr>
              <a:t>Nettoyage du jeu de données OpenFoodFacts</a:t>
            </a:r>
          </a:p>
        </p:txBody>
      </p:sp>
      <p:sp>
        <p:nvSpPr>
          <p:cNvPr id="3" name="ZoneTexte 2">
            <a:extLst>
              <a:ext uri="{FF2B5EF4-FFF2-40B4-BE49-F238E27FC236}">
                <a16:creationId xmlns:a16="http://schemas.microsoft.com/office/drawing/2014/main" id="{E7832A31-5536-B425-1E61-990D7546CFF6}"/>
              </a:ext>
            </a:extLst>
          </p:cNvPr>
          <p:cNvSpPr txBox="1"/>
          <p:nvPr/>
        </p:nvSpPr>
        <p:spPr>
          <a:xfrm>
            <a:off x="0" y="1121792"/>
            <a:ext cx="11029949" cy="5909310"/>
          </a:xfrm>
          <a:prstGeom prst="rect">
            <a:avLst/>
          </a:prstGeom>
          <a:noFill/>
        </p:spPr>
        <p:txBody>
          <a:bodyPr wrap="square">
            <a:spAutoFit/>
          </a:bodyPr>
          <a:lstStyle/>
          <a:p>
            <a:pPr marL="457200" indent="-457200">
              <a:buFont typeface="Wingdings" pitchFamily="2" charset="2"/>
              <a:buChar char="q"/>
            </a:pPr>
            <a:r>
              <a:rPr lang="fr-FR" sz="2800" b="1" dirty="0">
                <a:latin typeface="Times New Roman" panose="02020603050405020304" pitchFamily="18" charset="0"/>
                <a:cs typeface="Times New Roman" panose="02020603050405020304" pitchFamily="18" charset="0"/>
              </a:rPr>
              <a:t>S</a:t>
            </a:r>
            <a:r>
              <a:rPr lang="fr-FR" sz="2800" b="1" i="0" dirty="0">
                <a:effectLst/>
                <a:latin typeface="Times New Roman" panose="02020603050405020304" pitchFamily="18" charset="0"/>
                <a:cs typeface="Times New Roman" panose="02020603050405020304" pitchFamily="18" charset="0"/>
              </a:rPr>
              <a:t>uppression des valeurs incohérentes et aberrantes</a:t>
            </a:r>
          </a:p>
          <a:p>
            <a:pPr marL="457200" indent="-457200">
              <a:buFont typeface="Arial" panose="020B0604020202020204" pitchFamily="34" charset="0"/>
              <a:buChar char="•"/>
            </a:pPr>
            <a:r>
              <a:rPr lang="fr-FR" sz="2800" b="0" i="0" dirty="0">
                <a:effectLst/>
                <a:latin typeface="Times New Roman" panose="02020603050405020304" pitchFamily="18" charset="0"/>
                <a:cs typeface="Times New Roman" panose="02020603050405020304" pitchFamily="18" charset="0"/>
              </a:rPr>
              <a:t>ligne où colonne xxxxxxx_100g &gt; 100 et colonne xxxxxx_100g&lt;0</a:t>
            </a:r>
          </a:p>
          <a:p>
            <a:r>
              <a:rPr lang="fr-FR" sz="2000" i="1" dirty="0">
                <a:latin typeface="Times New Roman" panose="02020603050405020304" pitchFamily="18" charset="0"/>
                <a:cs typeface="Times New Roman" panose="02020603050405020304" pitchFamily="18" charset="0"/>
              </a:rPr>
              <a:t>Changer les valeurs incohérentes en NAN</a:t>
            </a:r>
          </a:p>
          <a:p>
            <a:pPr marL="457200" indent="-457200" algn="l">
              <a:buFont typeface="Arial" panose="020B0604020202020204" pitchFamily="34" charset="0"/>
              <a:buChar char="•"/>
            </a:pPr>
            <a:r>
              <a:rPr lang="fr-FR" sz="2800" b="0" i="0" dirty="0">
                <a:effectLst/>
                <a:latin typeface="Times New Roman" panose="02020603050405020304" pitchFamily="18" charset="0"/>
                <a:cs typeface="Times New Roman" panose="02020603050405020304" pitchFamily="18" charset="0"/>
              </a:rPr>
              <a:t>ligne où la somme graisse, sucre, fibres, protéines</a:t>
            </a:r>
            <a:r>
              <a:rPr lang="fr-FR" sz="2800" dirty="0">
                <a:latin typeface="Times New Roman" panose="02020603050405020304" pitchFamily="18" charset="0"/>
                <a:cs typeface="Times New Roman" panose="02020603050405020304" pitchFamily="18" charset="0"/>
              </a:rPr>
              <a:t> </a:t>
            </a:r>
            <a:r>
              <a:rPr lang="fr-FR" sz="2800" b="0" i="0" dirty="0">
                <a:effectLst/>
                <a:latin typeface="Times New Roman" panose="02020603050405020304" pitchFamily="18" charset="0"/>
                <a:cs typeface="Times New Roman" panose="02020603050405020304" pitchFamily="18" charset="0"/>
              </a:rPr>
              <a:t>et sel &gt; 100g</a:t>
            </a:r>
          </a:p>
          <a:p>
            <a:pPr algn="l"/>
            <a:r>
              <a:rPr lang="fr-FR" sz="2000" i="1" dirty="0">
                <a:effectLst/>
                <a:latin typeface="Times New Roman" panose="02020603050405020304" pitchFamily="18" charset="0"/>
                <a:cs typeface="Times New Roman" panose="02020603050405020304" pitchFamily="18" charset="0"/>
              </a:rPr>
              <a:t>Mettre les colonnes où la somme des composants nutritionnels dépasse 100 en NaN</a:t>
            </a:r>
          </a:p>
          <a:p>
            <a:pPr marL="457200" indent="-457200" algn="l">
              <a:buFont typeface="Arial" panose="020B0604020202020204" pitchFamily="34" charset="0"/>
              <a:buChar char="•"/>
            </a:pPr>
            <a:r>
              <a:rPr lang="fr-FR" sz="2400" i="0" dirty="0">
                <a:solidFill>
                  <a:srgbClr val="000000"/>
                </a:solidFill>
                <a:effectLst/>
                <a:latin typeface="Times New Roman" panose="02020603050405020304" pitchFamily="18" charset="0"/>
                <a:cs typeface="Times New Roman" panose="02020603050405020304" pitchFamily="18" charset="0"/>
              </a:rPr>
              <a:t>Colonnes </a:t>
            </a:r>
            <a:r>
              <a:rPr lang="fr-FR" sz="2400" i="0" dirty="0">
                <a:effectLst/>
                <a:latin typeface="Times New Roman" panose="02020603050405020304" pitchFamily="18" charset="0"/>
                <a:cs typeface="Times New Roman" panose="02020603050405020304" pitchFamily="18" charset="0"/>
              </a:rPr>
              <a:t>energy_kcal_100g</a:t>
            </a:r>
          </a:p>
          <a:p>
            <a:pPr algn="l"/>
            <a:r>
              <a:rPr lang="fr-FR" sz="2000" i="1" dirty="0">
                <a:effectLst/>
                <a:latin typeface="Times New Roman" panose="02020603050405020304" pitchFamily="18" charset="0"/>
                <a:cs typeface="Times New Roman" panose="02020603050405020304" pitchFamily="18" charset="0"/>
              </a:rPr>
              <a:t>Remplacer les valeurs d'énergie non comprises dans [0-3765] par NaN</a:t>
            </a:r>
          </a:p>
          <a:p>
            <a:pPr algn="l"/>
            <a:endParaRPr lang="fr-FR" sz="2800" b="1" i="0" dirty="0">
              <a:effectLst/>
              <a:latin typeface="Times New Roman" panose="02020603050405020304" pitchFamily="18" charset="0"/>
              <a:cs typeface="Times New Roman" panose="02020603050405020304" pitchFamily="18" charset="0"/>
            </a:endParaRPr>
          </a:p>
          <a:p>
            <a:pPr algn="l"/>
            <a:r>
              <a:rPr lang="fr-FR" sz="2800" b="1" i="0" dirty="0">
                <a:effectLst/>
                <a:latin typeface="Times New Roman" panose="02020603050405020304" pitchFamily="18" charset="0"/>
                <a:cs typeface="Times New Roman" panose="02020603050405020304" pitchFamily="18" charset="0"/>
              </a:rPr>
              <a:t>Avant:</a:t>
            </a:r>
          </a:p>
          <a:p>
            <a:pPr algn="l"/>
            <a:endParaRPr lang="fr-FR" sz="2800" b="1" dirty="0">
              <a:latin typeface="Times New Roman" panose="02020603050405020304" pitchFamily="18" charset="0"/>
              <a:cs typeface="Times New Roman" panose="02020603050405020304" pitchFamily="18" charset="0"/>
            </a:endParaRPr>
          </a:p>
          <a:p>
            <a:pPr algn="l"/>
            <a:endParaRPr lang="fr-FR" sz="2800" b="1" i="0" dirty="0">
              <a:effectLst/>
              <a:latin typeface="Times New Roman" panose="02020603050405020304" pitchFamily="18" charset="0"/>
              <a:cs typeface="Times New Roman" panose="02020603050405020304" pitchFamily="18" charset="0"/>
            </a:endParaRPr>
          </a:p>
          <a:p>
            <a:pPr algn="l"/>
            <a:r>
              <a:rPr lang="fr-FR" sz="2800" b="1" dirty="0">
                <a:latin typeface="Times New Roman" panose="02020603050405020304" pitchFamily="18" charset="0"/>
                <a:cs typeface="Times New Roman" panose="02020603050405020304" pitchFamily="18" charset="0"/>
              </a:rPr>
              <a:t>Après:</a:t>
            </a:r>
            <a:endParaRPr lang="fr-FR" sz="2800" dirty="0">
              <a:latin typeface="Times New Roman" panose="02020603050405020304" pitchFamily="18" charset="0"/>
              <a:cs typeface="Times New Roman" panose="02020603050405020304" pitchFamily="18" charset="0"/>
            </a:endParaRPr>
          </a:p>
          <a:p>
            <a:pPr algn="l"/>
            <a:endParaRPr lang="fr-FR" sz="2800" b="0" i="0" dirty="0">
              <a:effectLst/>
              <a:latin typeface="Times New Roman" panose="02020603050405020304" pitchFamily="18" charset="0"/>
              <a:cs typeface="Times New Roman" panose="02020603050405020304" pitchFamily="18" charset="0"/>
            </a:endParaRPr>
          </a:p>
          <a:p>
            <a:pPr algn="l"/>
            <a:endParaRPr lang="fr-FR" sz="2400" b="0" i="0" dirty="0">
              <a:effectLst/>
              <a:latin typeface="Times New Roman" panose="02020603050405020304" pitchFamily="18" charset="0"/>
              <a:cs typeface="Times New Roman" panose="02020603050405020304" pitchFamily="18" charset="0"/>
            </a:endParaRPr>
          </a:p>
          <a:p>
            <a:endParaRPr lang="fr-FR" dirty="0"/>
          </a:p>
        </p:txBody>
      </p:sp>
      <p:sp>
        <p:nvSpPr>
          <p:cNvPr id="6" name="Sous-titre 2">
            <a:extLst>
              <a:ext uri="{FF2B5EF4-FFF2-40B4-BE49-F238E27FC236}">
                <a16:creationId xmlns:a16="http://schemas.microsoft.com/office/drawing/2014/main" id="{CB66C5AA-FDD9-D008-C424-97EE4A7822A6}"/>
              </a:ext>
            </a:extLst>
          </p:cNvPr>
          <p:cNvSpPr>
            <a:spLocks noGrp="1"/>
          </p:cNvSpPr>
          <p:nvPr>
            <p:ph type="subTitle" idx="1"/>
          </p:nvPr>
        </p:nvSpPr>
        <p:spPr>
          <a:xfrm>
            <a:off x="11225464" y="6491436"/>
            <a:ext cx="1082841" cy="360947"/>
          </a:xfrm>
        </p:spPr>
        <p:txBody>
          <a:bodyPr anchor="b">
            <a:normAutofit/>
          </a:bodyPr>
          <a:lstStyle/>
          <a:p>
            <a:r>
              <a:rPr lang="fr-FR" sz="1600" b="1" cap="small" dirty="0">
                <a:latin typeface="Times New Roman" panose="02020603050405020304" pitchFamily="18" charset="0"/>
                <a:cs typeface="Times New Roman" panose="02020603050405020304" pitchFamily="18" charset="0"/>
              </a:rPr>
              <a:t>Projet 3 </a:t>
            </a:r>
            <a:endParaRPr lang="fr-FR" sz="1600" dirty="0">
              <a:latin typeface="Times New Roman" panose="02020603050405020304" pitchFamily="18" charset="0"/>
              <a:cs typeface="Times New Roman" panose="02020603050405020304" pitchFamily="18" charset="0"/>
            </a:endParaRPr>
          </a:p>
        </p:txBody>
      </p:sp>
      <p:pic>
        <p:nvPicPr>
          <p:cNvPr id="19" name="Image 18">
            <a:extLst>
              <a:ext uri="{FF2B5EF4-FFF2-40B4-BE49-F238E27FC236}">
                <a16:creationId xmlns:a16="http://schemas.microsoft.com/office/drawing/2014/main" id="{7D6381A9-10F0-A765-67BC-899E3C6F1056}"/>
              </a:ext>
            </a:extLst>
          </p:cNvPr>
          <p:cNvPicPr>
            <a:picLocks noChangeAspect="1"/>
          </p:cNvPicPr>
          <p:nvPr/>
        </p:nvPicPr>
        <p:blipFill>
          <a:blip r:embed="rId3"/>
          <a:stretch>
            <a:fillRect/>
          </a:stretch>
        </p:blipFill>
        <p:spPr>
          <a:xfrm>
            <a:off x="1162051" y="3817685"/>
            <a:ext cx="7772400" cy="1379298"/>
          </a:xfrm>
          <a:prstGeom prst="rect">
            <a:avLst/>
          </a:prstGeom>
        </p:spPr>
      </p:pic>
      <p:pic>
        <p:nvPicPr>
          <p:cNvPr id="25" name="Image 24">
            <a:extLst>
              <a:ext uri="{FF2B5EF4-FFF2-40B4-BE49-F238E27FC236}">
                <a16:creationId xmlns:a16="http://schemas.microsoft.com/office/drawing/2014/main" id="{7DD1BFD8-8ED5-0FC8-7BF6-86DD7481277B}"/>
              </a:ext>
            </a:extLst>
          </p:cNvPr>
          <p:cNvPicPr>
            <a:picLocks noChangeAspect="1"/>
          </p:cNvPicPr>
          <p:nvPr/>
        </p:nvPicPr>
        <p:blipFill>
          <a:blip r:embed="rId4"/>
          <a:stretch>
            <a:fillRect/>
          </a:stretch>
        </p:blipFill>
        <p:spPr>
          <a:xfrm>
            <a:off x="1162051" y="5270661"/>
            <a:ext cx="7772400" cy="1401249"/>
          </a:xfrm>
          <a:prstGeom prst="rect">
            <a:avLst/>
          </a:prstGeom>
        </p:spPr>
      </p:pic>
    </p:spTree>
    <p:extLst>
      <p:ext uri="{BB962C8B-B14F-4D97-AF65-F5344CB8AC3E}">
        <p14:creationId xmlns:p14="http://schemas.microsoft.com/office/powerpoint/2010/main" val="4237337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rt 3D ondulé">
            <a:extLst>
              <a:ext uri="{FF2B5EF4-FFF2-40B4-BE49-F238E27FC236}">
                <a16:creationId xmlns:a16="http://schemas.microsoft.com/office/drawing/2014/main" id="{AA3EF63C-42D0-30DF-2F5B-66565552C611}"/>
              </a:ext>
            </a:extLst>
          </p:cNvPr>
          <p:cNvPicPr>
            <a:picLocks noChangeAspect="1"/>
          </p:cNvPicPr>
          <p:nvPr/>
        </p:nvPicPr>
        <p:blipFill rotWithShape="1">
          <a:blip r:embed="rId2"/>
          <a:srcRect t="20450" b="6969"/>
          <a:stretch/>
        </p:blipFill>
        <p:spPr>
          <a:xfrm>
            <a:off x="21" y="11"/>
            <a:ext cx="12191979" cy="613600"/>
          </a:xfrm>
          <a:prstGeom prst="rect">
            <a:avLst/>
          </a:prstGeom>
        </p:spPr>
      </p:pic>
      <p:sp>
        <p:nvSpPr>
          <p:cNvPr id="3" name="ZoneTexte 2">
            <a:extLst>
              <a:ext uri="{FF2B5EF4-FFF2-40B4-BE49-F238E27FC236}">
                <a16:creationId xmlns:a16="http://schemas.microsoft.com/office/drawing/2014/main" id="{B065D437-C2C3-6DAB-72C6-B3EA956F2D04}"/>
              </a:ext>
            </a:extLst>
          </p:cNvPr>
          <p:cNvSpPr txBox="1"/>
          <p:nvPr/>
        </p:nvSpPr>
        <p:spPr>
          <a:xfrm>
            <a:off x="2005" y="613611"/>
            <a:ext cx="10718132" cy="523220"/>
          </a:xfrm>
          <a:prstGeom prst="rect">
            <a:avLst/>
          </a:prstGeom>
          <a:noFill/>
        </p:spPr>
        <p:txBody>
          <a:bodyPr wrap="square">
            <a:spAutoFit/>
          </a:bodyPr>
          <a:lstStyle/>
          <a:p>
            <a:pPr marL="457200" indent="-457200">
              <a:buFont typeface="Arial" panose="020B0604020202020204" pitchFamily="34" charset="0"/>
              <a:buChar char="•"/>
            </a:pPr>
            <a:r>
              <a:rPr lang="fr-FR" sz="2800" b="1" i="0" dirty="0">
                <a:solidFill>
                  <a:srgbClr val="000000"/>
                </a:solidFill>
                <a:effectLst/>
                <a:latin typeface="Times New Roman" panose="02020603050405020304" pitchFamily="18" charset="0"/>
                <a:cs typeface="Times New Roman" panose="02020603050405020304" pitchFamily="18" charset="0"/>
              </a:rPr>
              <a:t>Colonnes </a:t>
            </a:r>
            <a:r>
              <a:rPr lang="fr-FR" sz="2800" b="1" i="0" dirty="0" err="1">
                <a:solidFill>
                  <a:srgbClr val="000000"/>
                </a:solidFill>
                <a:effectLst/>
                <a:latin typeface="Times New Roman" panose="02020603050405020304" pitchFamily="18" charset="0"/>
                <a:cs typeface="Times New Roman" panose="02020603050405020304" pitchFamily="18" charset="0"/>
              </a:rPr>
              <a:t>nutriscore_fr</a:t>
            </a:r>
            <a:r>
              <a:rPr lang="fr-FR" sz="2800" b="1" i="0" dirty="0">
                <a:solidFill>
                  <a:srgbClr val="000000"/>
                </a:solidFill>
                <a:effectLst/>
                <a:latin typeface="Times New Roman" panose="02020603050405020304" pitchFamily="18" charset="0"/>
                <a:cs typeface="Times New Roman" panose="02020603050405020304" pitchFamily="18" charset="0"/>
              </a:rPr>
              <a:t>: </a:t>
            </a:r>
            <a:r>
              <a:rPr lang="fr-FR" sz="2800" i="0" dirty="0" err="1">
                <a:solidFill>
                  <a:srgbClr val="000000"/>
                </a:solidFill>
                <a:effectLst/>
                <a:latin typeface="Times New Roman" panose="02020603050405020304" pitchFamily="18" charset="0"/>
                <a:cs typeface="Times New Roman" panose="02020603050405020304" pitchFamily="18" charset="0"/>
              </a:rPr>
              <a:t>Nutriscore_fr</a:t>
            </a:r>
            <a:r>
              <a:rPr lang="fr-FR" sz="2800" i="0" dirty="0">
                <a:solidFill>
                  <a:srgbClr val="000000"/>
                </a:solidFill>
                <a:effectLst/>
                <a:latin typeface="Times New Roman" panose="02020603050405020304" pitchFamily="18" charset="0"/>
                <a:cs typeface="Times New Roman" panose="02020603050405020304" pitchFamily="18" charset="0"/>
              </a:rPr>
              <a:t> </a:t>
            </a:r>
            <a:r>
              <a:rPr lang="fr-FR" sz="2800" b="0" i="0" dirty="0">
                <a:solidFill>
                  <a:srgbClr val="000000"/>
                </a:solidFill>
                <a:effectLst/>
                <a:latin typeface="Times New Roman" panose="02020603050405020304" pitchFamily="18" charset="0"/>
                <a:cs typeface="Times New Roman" panose="02020603050405020304" pitchFamily="18" charset="0"/>
              </a:rPr>
              <a:t>doit être entre -15 and 40.</a:t>
            </a:r>
            <a:endParaRPr lang="fr-FR" sz="2800" dirty="0">
              <a:latin typeface="Times New Roman" panose="02020603050405020304" pitchFamily="18" charset="0"/>
              <a:cs typeface="Times New Roman" panose="02020603050405020304" pitchFamily="18" charset="0"/>
            </a:endParaRPr>
          </a:p>
        </p:txBody>
      </p:sp>
      <p:pic>
        <p:nvPicPr>
          <p:cNvPr id="8" name="Image 7">
            <a:extLst>
              <a:ext uri="{FF2B5EF4-FFF2-40B4-BE49-F238E27FC236}">
                <a16:creationId xmlns:a16="http://schemas.microsoft.com/office/drawing/2014/main" id="{4BCCD845-0362-A64A-8CCD-2EE73C75E739}"/>
              </a:ext>
            </a:extLst>
          </p:cNvPr>
          <p:cNvPicPr>
            <a:picLocks noChangeAspect="1"/>
          </p:cNvPicPr>
          <p:nvPr/>
        </p:nvPicPr>
        <p:blipFill>
          <a:blip r:embed="rId3"/>
          <a:stretch>
            <a:fillRect/>
          </a:stretch>
        </p:blipFill>
        <p:spPr>
          <a:xfrm>
            <a:off x="1492249" y="1600200"/>
            <a:ext cx="9482365" cy="2746615"/>
          </a:xfrm>
          <a:prstGeom prst="rect">
            <a:avLst/>
          </a:prstGeom>
        </p:spPr>
      </p:pic>
      <p:sp>
        <p:nvSpPr>
          <p:cNvPr id="10" name="ZoneTexte 9">
            <a:extLst>
              <a:ext uri="{FF2B5EF4-FFF2-40B4-BE49-F238E27FC236}">
                <a16:creationId xmlns:a16="http://schemas.microsoft.com/office/drawing/2014/main" id="{21BE02C0-268D-6216-0EB9-3A66F16CECA8}"/>
              </a:ext>
            </a:extLst>
          </p:cNvPr>
          <p:cNvSpPr txBox="1"/>
          <p:nvPr/>
        </p:nvSpPr>
        <p:spPr>
          <a:xfrm>
            <a:off x="3021931" y="4625518"/>
            <a:ext cx="6952247" cy="523220"/>
          </a:xfrm>
          <a:prstGeom prst="rect">
            <a:avLst/>
          </a:prstGeom>
          <a:noFill/>
        </p:spPr>
        <p:txBody>
          <a:bodyPr wrap="square">
            <a:spAutoFit/>
          </a:bodyPr>
          <a:lstStyle/>
          <a:p>
            <a:r>
              <a:rPr lang="fr-FR" sz="2800" b="0" i="0" dirty="0">
                <a:solidFill>
                  <a:srgbClr val="000000"/>
                </a:solidFill>
                <a:effectLst/>
                <a:latin typeface="Times New Roman" panose="02020603050405020304" pitchFamily="18" charset="0"/>
                <a:cs typeface="Times New Roman" panose="02020603050405020304" pitchFamily="18" charset="0"/>
              </a:rPr>
              <a:t>toutes les valeur sont comprises entre -15 et 40</a:t>
            </a:r>
            <a:endParaRPr lang="fr-FR"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7112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rt 3D ondulé">
            <a:extLst>
              <a:ext uri="{FF2B5EF4-FFF2-40B4-BE49-F238E27FC236}">
                <a16:creationId xmlns:a16="http://schemas.microsoft.com/office/drawing/2014/main" id="{AA3EF63C-42D0-30DF-2F5B-66565552C611}"/>
              </a:ext>
            </a:extLst>
          </p:cNvPr>
          <p:cNvPicPr>
            <a:picLocks noChangeAspect="1"/>
          </p:cNvPicPr>
          <p:nvPr/>
        </p:nvPicPr>
        <p:blipFill rotWithShape="1">
          <a:blip r:embed="rId2"/>
          <a:srcRect t="20450" b="6969"/>
          <a:stretch/>
        </p:blipFill>
        <p:spPr>
          <a:xfrm>
            <a:off x="21" y="11"/>
            <a:ext cx="12191979" cy="613600"/>
          </a:xfrm>
          <a:prstGeom prst="rect">
            <a:avLst/>
          </a:prstGeom>
        </p:spPr>
      </p:pic>
      <p:sp>
        <p:nvSpPr>
          <p:cNvPr id="3" name="ZoneTexte 2">
            <a:extLst>
              <a:ext uri="{FF2B5EF4-FFF2-40B4-BE49-F238E27FC236}">
                <a16:creationId xmlns:a16="http://schemas.microsoft.com/office/drawing/2014/main" id="{6BED2DF5-EC90-BDA9-9EB7-F58E5C9C725C}"/>
              </a:ext>
            </a:extLst>
          </p:cNvPr>
          <p:cNvSpPr txBox="1"/>
          <p:nvPr/>
        </p:nvSpPr>
        <p:spPr>
          <a:xfrm>
            <a:off x="0" y="1136831"/>
            <a:ext cx="7693819" cy="523220"/>
          </a:xfrm>
          <a:prstGeom prst="rect">
            <a:avLst/>
          </a:prstGeom>
          <a:noFill/>
        </p:spPr>
        <p:txBody>
          <a:bodyPr wrap="square">
            <a:spAutoFit/>
          </a:bodyPr>
          <a:lstStyle/>
          <a:p>
            <a:pPr marL="457200" indent="-457200">
              <a:buFont typeface="Wingdings" pitchFamily="2" charset="2"/>
              <a:buChar char="q"/>
            </a:pPr>
            <a:r>
              <a:rPr lang="fr-FR" sz="2800" b="1" dirty="0">
                <a:effectLst/>
                <a:latin typeface="Times New Roman" panose="02020603050405020304" pitchFamily="18" charset="0"/>
                <a:cs typeface="Times New Roman" panose="02020603050405020304" pitchFamily="18" charset="0"/>
              </a:rPr>
              <a:t>Traitement des valeurs manquantes:</a:t>
            </a:r>
            <a:endParaRPr lang="fr-FR" sz="2800" b="1" dirty="0">
              <a:latin typeface="Times New Roman" panose="02020603050405020304" pitchFamily="18" charset="0"/>
              <a:cs typeface="Times New Roman" panose="02020603050405020304" pitchFamily="18" charset="0"/>
            </a:endParaRPr>
          </a:p>
        </p:txBody>
      </p:sp>
      <p:sp>
        <p:nvSpPr>
          <p:cNvPr id="5" name="ZoneTexte 4">
            <a:extLst>
              <a:ext uri="{FF2B5EF4-FFF2-40B4-BE49-F238E27FC236}">
                <a16:creationId xmlns:a16="http://schemas.microsoft.com/office/drawing/2014/main" id="{AE25ABE9-DB08-5B2F-7259-07456DCC514A}"/>
              </a:ext>
            </a:extLst>
          </p:cNvPr>
          <p:cNvSpPr txBox="1"/>
          <p:nvPr/>
        </p:nvSpPr>
        <p:spPr>
          <a:xfrm>
            <a:off x="0" y="613611"/>
            <a:ext cx="7129463" cy="523220"/>
          </a:xfrm>
          <a:prstGeom prst="rect">
            <a:avLst/>
          </a:prstGeom>
          <a:noFill/>
        </p:spPr>
        <p:txBody>
          <a:bodyPr wrap="square">
            <a:spAutoFit/>
          </a:bodyPr>
          <a:lstStyle/>
          <a:p>
            <a:pPr algn="l"/>
            <a:r>
              <a:rPr lang="fr-FR" sz="2800" b="1" i="0" dirty="0">
                <a:effectLst/>
                <a:latin typeface="Times New Roman" panose="02020603050405020304" pitchFamily="18" charset="0"/>
                <a:cs typeface="Times New Roman" panose="02020603050405020304" pitchFamily="18" charset="0"/>
              </a:rPr>
              <a:t>Nettoyage du jeu de données OpenFoodFacts</a:t>
            </a:r>
          </a:p>
        </p:txBody>
      </p:sp>
      <p:sp>
        <p:nvSpPr>
          <p:cNvPr id="6" name="Sous-titre 2">
            <a:extLst>
              <a:ext uri="{FF2B5EF4-FFF2-40B4-BE49-F238E27FC236}">
                <a16:creationId xmlns:a16="http://schemas.microsoft.com/office/drawing/2014/main" id="{33A0622A-C64E-8E85-C98E-B4A26BC2076D}"/>
              </a:ext>
            </a:extLst>
          </p:cNvPr>
          <p:cNvSpPr>
            <a:spLocks noGrp="1"/>
          </p:cNvSpPr>
          <p:nvPr>
            <p:ph type="subTitle" idx="1"/>
          </p:nvPr>
        </p:nvSpPr>
        <p:spPr>
          <a:xfrm>
            <a:off x="11109159" y="6497042"/>
            <a:ext cx="1082841" cy="360947"/>
          </a:xfrm>
        </p:spPr>
        <p:txBody>
          <a:bodyPr anchor="b">
            <a:normAutofit/>
          </a:bodyPr>
          <a:lstStyle/>
          <a:p>
            <a:r>
              <a:rPr lang="fr-FR" sz="1600" b="1" cap="small" dirty="0">
                <a:latin typeface="Times New Roman" panose="02020603050405020304" pitchFamily="18" charset="0"/>
                <a:cs typeface="Times New Roman" panose="02020603050405020304" pitchFamily="18" charset="0"/>
              </a:rPr>
              <a:t>Projet 3 </a:t>
            </a:r>
            <a:endParaRPr lang="fr-FR" sz="1600" dirty="0">
              <a:latin typeface="Times New Roman" panose="02020603050405020304" pitchFamily="18" charset="0"/>
              <a:cs typeface="Times New Roman" panose="02020603050405020304" pitchFamily="18" charset="0"/>
            </a:endParaRPr>
          </a:p>
        </p:txBody>
      </p:sp>
      <p:sp>
        <p:nvSpPr>
          <p:cNvPr id="7" name="ZoneTexte 6">
            <a:extLst>
              <a:ext uri="{FF2B5EF4-FFF2-40B4-BE49-F238E27FC236}">
                <a16:creationId xmlns:a16="http://schemas.microsoft.com/office/drawing/2014/main" id="{69AD5291-6CE9-D567-D422-2F6320421964}"/>
              </a:ext>
            </a:extLst>
          </p:cNvPr>
          <p:cNvSpPr txBox="1"/>
          <p:nvPr/>
        </p:nvSpPr>
        <p:spPr>
          <a:xfrm>
            <a:off x="0" y="1829328"/>
            <a:ext cx="10166684" cy="1323439"/>
          </a:xfrm>
          <a:prstGeom prst="rect">
            <a:avLst/>
          </a:prstGeom>
          <a:noFill/>
        </p:spPr>
        <p:txBody>
          <a:bodyPr wrap="square" rtlCol="0">
            <a:spAutoFit/>
          </a:bodyPr>
          <a:lstStyle/>
          <a:p>
            <a:pPr marL="342900" indent="-342900">
              <a:buFont typeface="Arial" panose="020B0604020202020204" pitchFamily="34" charset="0"/>
              <a:buChar char="•"/>
            </a:pPr>
            <a:r>
              <a:rPr lang="fr-FR" sz="2000" b="1" i="0" dirty="0">
                <a:solidFill>
                  <a:srgbClr val="000000"/>
                </a:solidFill>
                <a:effectLst/>
                <a:latin typeface="Times New Roman" panose="02020603050405020304" pitchFamily="18" charset="0"/>
                <a:cs typeface="Times New Roman" panose="02020603050405020304" pitchFamily="18" charset="0"/>
              </a:rPr>
              <a:t>Colonnes enrgy_kcal</a:t>
            </a:r>
            <a:r>
              <a:rPr lang="fr-FR" sz="2000" b="1" dirty="0">
                <a:solidFill>
                  <a:srgbClr val="000000"/>
                </a:solidFill>
                <a:latin typeface="Times New Roman" panose="02020603050405020304" pitchFamily="18" charset="0"/>
                <a:cs typeface="Times New Roman" panose="02020603050405020304" pitchFamily="18" charset="0"/>
              </a:rPr>
              <a:t>_100g:</a:t>
            </a:r>
            <a:r>
              <a:rPr lang="fr-FR" sz="2000" b="1" i="0" dirty="0">
                <a:solidFill>
                  <a:srgbClr val="000000"/>
                </a:solidFill>
                <a:effectLst/>
                <a:latin typeface="Times New Roman" panose="02020603050405020304" pitchFamily="18" charset="0"/>
                <a:cs typeface="Times New Roman" panose="02020603050405020304" pitchFamily="18" charset="0"/>
              </a:rPr>
              <a:t> </a:t>
            </a:r>
          </a:p>
          <a:p>
            <a:r>
              <a:rPr lang="fr-FR" sz="2000" b="1" i="1" dirty="0">
                <a:solidFill>
                  <a:srgbClr val="000000"/>
                </a:solidFill>
                <a:latin typeface="Times New Roman" panose="02020603050405020304" pitchFamily="18" charset="0"/>
                <a:cs typeface="Times New Roman" panose="02020603050405020304" pitchFamily="18" charset="0"/>
              </a:rPr>
              <a:t>-</a:t>
            </a:r>
            <a:r>
              <a:rPr lang="fr-FR" sz="2000" i="1" dirty="0">
                <a:solidFill>
                  <a:srgbClr val="000000"/>
                </a:solidFill>
                <a:latin typeface="Times New Roman" panose="02020603050405020304" pitchFamily="18" charset="0"/>
                <a:cs typeface="Times New Roman" panose="02020603050405020304" pitchFamily="18" charset="0"/>
              </a:rPr>
              <a:t>Remplir</a:t>
            </a:r>
            <a:r>
              <a:rPr lang="fr-FR" sz="2000" i="1" dirty="0">
                <a:solidFill>
                  <a:srgbClr val="000000"/>
                </a:solidFill>
                <a:effectLst/>
                <a:latin typeface="Times New Roman" panose="02020603050405020304" pitchFamily="18" charset="0"/>
                <a:cs typeface="Times New Roman" panose="02020603050405020304" pitchFamily="18" charset="0"/>
              </a:rPr>
              <a:t> des valeurs manquantes dans enrgy_kcal</a:t>
            </a:r>
            <a:r>
              <a:rPr lang="fr-FR" sz="2000" i="1" dirty="0">
                <a:solidFill>
                  <a:srgbClr val="000000"/>
                </a:solidFill>
                <a:latin typeface="Times New Roman" panose="02020603050405020304" pitchFamily="18" charset="0"/>
                <a:cs typeface="Times New Roman" panose="02020603050405020304" pitchFamily="18" charset="0"/>
              </a:rPr>
              <a:t>_100g</a:t>
            </a:r>
            <a:r>
              <a:rPr lang="fr-FR" sz="2000" i="1" dirty="0">
                <a:solidFill>
                  <a:srgbClr val="000000"/>
                </a:solidFill>
                <a:effectLst/>
                <a:latin typeface="Times New Roman" panose="02020603050405020304" pitchFamily="18" charset="0"/>
                <a:cs typeface="Times New Roman" panose="02020603050405020304" pitchFamily="18" charset="0"/>
              </a:rPr>
              <a:t> par celle calculée à partir des principaux composants nutritionnels.</a:t>
            </a:r>
          </a:p>
          <a:p>
            <a:r>
              <a:rPr lang="fr-FR" sz="2000" i="1" dirty="0">
                <a:solidFill>
                  <a:srgbClr val="000000"/>
                </a:solidFill>
                <a:latin typeface="Times New Roman" panose="02020603050405020304" pitchFamily="18" charset="0"/>
                <a:cs typeface="Times New Roman" panose="02020603050405020304" pitchFamily="18" charset="0"/>
              </a:rPr>
              <a:t>-</a:t>
            </a:r>
            <a:r>
              <a:rPr lang="fr-FR" sz="2000" i="1" dirty="0">
                <a:solidFill>
                  <a:srgbClr val="000000"/>
                </a:solidFill>
                <a:effectLst/>
                <a:latin typeface="Times New Roman" panose="02020603050405020304" pitchFamily="18" charset="0"/>
                <a:cs typeface="Times New Roman" panose="02020603050405020304" pitchFamily="18" charset="0"/>
              </a:rPr>
              <a:t>Remplacer le reste des valeurs manquantes par la moyenne</a:t>
            </a:r>
          </a:p>
        </p:txBody>
      </p:sp>
      <p:pic>
        <p:nvPicPr>
          <p:cNvPr id="10" name="Image 9">
            <a:extLst>
              <a:ext uri="{FF2B5EF4-FFF2-40B4-BE49-F238E27FC236}">
                <a16:creationId xmlns:a16="http://schemas.microsoft.com/office/drawing/2014/main" id="{379CFB88-B39C-2933-4798-A2C0405E50C7}"/>
              </a:ext>
            </a:extLst>
          </p:cNvPr>
          <p:cNvPicPr>
            <a:picLocks noChangeAspect="1"/>
          </p:cNvPicPr>
          <p:nvPr/>
        </p:nvPicPr>
        <p:blipFill>
          <a:blip r:embed="rId3"/>
          <a:stretch>
            <a:fillRect/>
          </a:stretch>
        </p:blipFill>
        <p:spPr>
          <a:xfrm>
            <a:off x="6253914" y="2805548"/>
            <a:ext cx="5054600" cy="3492500"/>
          </a:xfrm>
          <a:prstGeom prst="rect">
            <a:avLst/>
          </a:prstGeom>
        </p:spPr>
      </p:pic>
      <p:sp>
        <p:nvSpPr>
          <p:cNvPr id="12" name="ZoneTexte 11">
            <a:extLst>
              <a:ext uri="{FF2B5EF4-FFF2-40B4-BE49-F238E27FC236}">
                <a16:creationId xmlns:a16="http://schemas.microsoft.com/office/drawing/2014/main" id="{90587388-5885-A097-6BC1-71E0BBDFF845}"/>
              </a:ext>
            </a:extLst>
          </p:cNvPr>
          <p:cNvSpPr txBox="1"/>
          <p:nvPr/>
        </p:nvSpPr>
        <p:spPr>
          <a:xfrm>
            <a:off x="37349" y="3326953"/>
            <a:ext cx="5715000" cy="3170099"/>
          </a:xfrm>
          <a:prstGeom prst="rect">
            <a:avLst/>
          </a:prstGeom>
          <a:noFill/>
        </p:spPr>
        <p:txBody>
          <a:bodyPr wrap="square" rtlCol="0">
            <a:spAutoFit/>
          </a:bodyPr>
          <a:lstStyle/>
          <a:p>
            <a:pPr marL="342900" indent="-342900">
              <a:buFont typeface="Arial" panose="020B0604020202020204" pitchFamily="34" charset="0"/>
              <a:buChar char="•"/>
            </a:pPr>
            <a:r>
              <a:rPr lang="fr-FR" sz="2000" b="1" i="0" dirty="0">
                <a:solidFill>
                  <a:srgbClr val="000000"/>
                </a:solidFill>
                <a:effectLst/>
                <a:latin typeface="Times New Roman" panose="02020603050405020304" pitchFamily="18" charset="0"/>
                <a:cs typeface="Times New Roman" panose="02020603050405020304" pitchFamily="18" charset="0"/>
              </a:rPr>
              <a:t>Colonnes salt_100g:</a:t>
            </a:r>
            <a:endParaRPr lang="fr-FR" sz="2000" b="1" dirty="0">
              <a:latin typeface="Times New Roman" panose="02020603050405020304" pitchFamily="18" charset="0"/>
              <a:cs typeface="Times New Roman" panose="02020603050405020304" pitchFamily="18" charset="0"/>
            </a:endParaRPr>
          </a:p>
          <a:p>
            <a:r>
              <a:rPr lang="fr-FR" sz="2000" dirty="0">
                <a:latin typeface="Times New Roman" panose="02020603050405020304" pitchFamily="18" charset="0"/>
                <a:cs typeface="Times New Roman" panose="02020603050405020304" pitchFamily="18" charset="0"/>
              </a:rPr>
              <a:t>La corrélation entre 'salt_100g' et 'sodium_100g’ et de  0.9999999972140002</a:t>
            </a:r>
          </a:p>
          <a:p>
            <a:endParaRPr lang="fr-FR" sz="2000" dirty="0">
              <a:latin typeface="Times New Roman" panose="02020603050405020304" pitchFamily="18" charset="0"/>
              <a:cs typeface="Times New Roman" panose="02020603050405020304" pitchFamily="18" charset="0"/>
            </a:endParaRPr>
          </a:p>
          <a:p>
            <a:r>
              <a:rPr lang="fr-FR" sz="2000" i="1" dirty="0">
                <a:latin typeface="Times New Roman" panose="02020603050405020304" pitchFamily="18" charset="0"/>
                <a:cs typeface="Times New Roman" panose="02020603050405020304" pitchFamily="18" charset="0"/>
              </a:rPr>
              <a:t>-Le sel contient 38,7% de sodium. Nous remplaçons la valeur de la colonne de sel  par la valeur de la colonne de sodium/0,387 Lorsque elle n'est pas renseigné.</a:t>
            </a:r>
          </a:p>
          <a:p>
            <a:r>
              <a:rPr lang="fr-FR" sz="2000" i="1" dirty="0">
                <a:latin typeface="Times New Roman" panose="02020603050405020304" pitchFamily="18" charset="0"/>
                <a:cs typeface="Times New Roman" panose="02020603050405020304" pitchFamily="18" charset="0"/>
              </a:rPr>
              <a:t>-Remplacer le reste des valeurs manquantes par la médiane de la catégorie </a:t>
            </a:r>
            <a:r>
              <a:rPr lang="fr-FR" sz="2000" i="1" dirty="0" err="1">
                <a:latin typeface="Times New Roman" panose="02020603050405020304" pitchFamily="18" charset="0"/>
                <a:cs typeface="Times New Roman" panose="02020603050405020304" pitchFamily="18" charset="0"/>
              </a:rPr>
              <a:t>Salty</a:t>
            </a:r>
            <a:r>
              <a:rPr lang="fr-FR" sz="2000" i="1" dirty="0">
                <a:latin typeface="Times New Roman" panose="02020603050405020304" pitchFamily="18" charset="0"/>
                <a:cs typeface="Times New Roman" panose="02020603050405020304" pitchFamily="18" charset="0"/>
              </a:rPr>
              <a:t> snacks</a:t>
            </a:r>
          </a:p>
        </p:txBody>
      </p:sp>
    </p:spTree>
    <p:extLst>
      <p:ext uri="{BB962C8B-B14F-4D97-AF65-F5344CB8AC3E}">
        <p14:creationId xmlns:p14="http://schemas.microsoft.com/office/powerpoint/2010/main" val="2509825390"/>
      </p:ext>
    </p:extLst>
  </p:cSld>
  <p:clrMapOvr>
    <a:masterClrMapping/>
  </p:clrMapOvr>
</p:sld>
</file>

<file path=ppt/theme/theme1.xml><?xml version="1.0" encoding="utf-8"?>
<a:theme xmlns:a="http://schemas.openxmlformats.org/drawingml/2006/main" name="SwellVTI">
  <a:themeElements>
    <a:clrScheme name="AnalogousFromRegularSeed_2SEEDS">
      <a:dk1>
        <a:srgbClr val="000000"/>
      </a:dk1>
      <a:lt1>
        <a:srgbClr val="FFFFFF"/>
      </a:lt1>
      <a:dk2>
        <a:srgbClr val="23323E"/>
      </a:dk2>
      <a:lt2>
        <a:srgbClr val="E8E3E2"/>
      </a:lt2>
      <a:accent1>
        <a:srgbClr val="3B94B1"/>
      </a:accent1>
      <a:accent2>
        <a:srgbClr val="46B4A1"/>
      </a:accent2>
      <a:accent3>
        <a:srgbClr val="4D74C3"/>
      </a:accent3>
      <a:accent4>
        <a:srgbClr val="B13B58"/>
      </a:accent4>
      <a:accent5>
        <a:srgbClr val="C3604D"/>
      </a:accent5>
      <a:accent6>
        <a:srgbClr val="B1803B"/>
      </a:accent6>
      <a:hlink>
        <a:srgbClr val="BF5F3F"/>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ellVTI" id="{8361A04D-931A-43DC-973B-1B0B1DD5DECC}" vid="{6DDB23E8-D18E-4BDA-98D6-324466149EBD}"/>
    </a:ext>
  </a:extLst>
</a:theme>
</file>

<file path=docProps/app.xml><?xml version="1.0" encoding="utf-8"?>
<Properties xmlns="http://schemas.openxmlformats.org/officeDocument/2006/extended-properties" xmlns:vt="http://schemas.openxmlformats.org/officeDocument/2006/docPropsVTypes">
  <TotalTime>15739</TotalTime>
  <Words>1920</Words>
  <Application>Microsoft Macintosh PowerPoint</Application>
  <PresentationFormat>Grand écran</PresentationFormat>
  <Paragraphs>217</Paragraphs>
  <Slides>43</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43</vt:i4>
      </vt:variant>
    </vt:vector>
  </HeadingPairs>
  <TitlesOfParts>
    <vt:vector size="50" baseType="lpstr">
      <vt:lpstr>Arial</vt:lpstr>
      <vt:lpstr>Courier New</vt:lpstr>
      <vt:lpstr>Helvetica Neue</vt:lpstr>
      <vt:lpstr>Neue Haas Grotesk Text Pro</vt:lpstr>
      <vt:lpstr>Times New Roman</vt:lpstr>
      <vt:lpstr>Wingdings</vt:lpstr>
      <vt:lpstr>SwellVTI</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soraya kahlouche</dc:creator>
  <cp:lastModifiedBy>soraya kahlouche</cp:lastModifiedBy>
  <cp:revision>9</cp:revision>
  <dcterms:created xsi:type="dcterms:W3CDTF">2022-12-10T17:34:55Z</dcterms:created>
  <dcterms:modified xsi:type="dcterms:W3CDTF">2023-02-04T17:14:35Z</dcterms:modified>
</cp:coreProperties>
</file>