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sldIdLst>
    <p:sldId id="274" r:id="rId2"/>
    <p:sldId id="256" r:id="rId3"/>
    <p:sldId id="258" r:id="rId4"/>
    <p:sldId id="300" r:id="rId5"/>
    <p:sldId id="301" r:id="rId6"/>
    <p:sldId id="260" r:id="rId7"/>
    <p:sldId id="305" r:id="rId8"/>
    <p:sldId id="264" r:id="rId9"/>
    <p:sldId id="320" r:id="rId10"/>
    <p:sldId id="321" r:id="rId11"/>
    <p:sldId id="303" r:id="rId12"/>
    <p:sldId id="297" r:id="rId13"/>
    <p:sldId id="261" r:id="rId14"/>
    <p:sldId id="298" r:id="rId15"/>
    <p:sldId id="316" r:id="rId16"/>
    <p:sldId id="263" r:id="rId17"/>
    <p:sldId id="309" r:id="rId18"/>
    <p:sldId id="318" r:id="rId19"/>
    <p:sldId id="317" r:id="rId20"/>
    <p:sldId id="319" r:id="rId21"/>
    <p:sldId id="310" r:id="rId22"/>
    <p:sldId id="306" r:id="rId23"/>
    <p:sldId id="308" r:id="rId24"/>
    <p:sldId id="322" r:id="rId25"/>
    <p:sldId id="324" r:id="rId26"/>
    <p:sldId id="323" r:id="rId27"/>
    <p:sldId id="325" r:id="rId28"/>
    <p:sldId id="326" r:id="rId29"/>
    <p:sldId id="313" r:id="rId30"/>
    <p:sldId id="312" r:id="rId31"/>
    <p:sldId id="276" r:id="rId3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599"/>
  </p:normalViewPr>
  <p:slideViewPr>
    <p:cSldViewPr snapToGrid="0">
      <p:cViewPr varScale="1">
        <p:scale>
          <a:sx n="90" d="100"/>
          <a:sy n="90" d="100"/>
        </p:scale>
        <p:origin x="232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B0F7D69-D93C-4C38-A23D-76E000D691CD}"/>
              </a:ext>
            </a:extLst>
          </p:cNvPr>
          <p:cNvSpPr/>
          <p:nvPr/>
        </p:nvSpPr>
        <p:spPr>
          <a:xfrm>
            <a:off x="0" y="0"/>
            <a:ext cx="3496422" cy="6858000"/>
          </a:xfrm>
          <a:custGeom>
            <a:avLst/>
            <a:gdLst>
              <a:gd name="connsiteX0" fmla="*/ 0 w 3496422"/>
              <a:gd name="connsiteY0" fmla="*/ 0 h 6858000"/>
              <a:gd name="connsiteX1" fmla="*/ 1873399 w 3496422"/>
              <a:gd name="connsiteY1" fmla="*/ 0 h 6858000"/>
              <a:gd name="connsiteX2" fmla="*/ 1895523 w 3496422"/>
              <a:gd name="connsiteY2" fmla="*/ 14997 h 6858000"/>
              <a:gd name="connsiteX3" fmla="*/ 3496422 w 3496422"/>
              <a:gd name="connsiteY3" fmla="*/ 3621656 h 6858000"/>
              <a:gd name="connsiteX4" fmla="*/ 1622072 w 3496422"/>
              <a:gd name="connsiteY4" fmla="*/ 6374814 h 6858000"/>
              <a:gd name="connsiteX5" fmla="*/ 1105424 w 3496422"/>
              <a:gd name="connsiteY5" fmla="*/ 6780599 h 6858000"/>
              <a:gd name="connsiteX6" fmla="*/ 993668 w 3496422"/>
              <a:gd name="connsiteY6" fmla="*/ 6858000 h 6858000"/>
              <a:gd name="connsiteX7" fmla="*/ 0 w 349642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4295" y="1346268"/>
            <a:ext cx="7060135" cy="3285207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5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2312" y="4631475"/>
            <a:ext cx="7052117" cy="1150200"/>
          </a:xfrm>
        </p:spPr>
        <p:txBody>
          <a:bodyPr lIns="109728" tIns="109728" rIns="109728" bIns="91440"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23E5C65-E22A-4865-9449-10140D62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4295" y="617415"/>
            <a:ext cx="7123723" cy="457200"/>
          </a:xfrm>
        </p:spPr>
        <p:txBody>
          <a:bodyPr/>
          <a:lstStyle>
            <a:lvl1pPr algn="l">
              <a:defRPr/>
            </a:lvl1pPr>
          </a:lstStyle>
          <a:p>
            <a:fld id="{12241623-A064-4BED-B073-BA4D61433402}" type="datetime1">
              <a:rPr lang="en-US" smtClean="0"/>
              <a:t>5/7/23</a:t>
            </a:fld>
            <a:endParaRPr lang="en-US" dirty="0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EF9C3DE0-E7F5-4B4D-B5AF-CDE724CE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5" y="6170490"/>
            <a:ext cx="5588349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48C1E146-840A-4217-B63E-62E5CF890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0" y="6170490"/>
            <a:ext cx="1198829" cy="457200"/>
          </a:xfrm>
        </p:spPr>
        <p:txBody>
          <a:bodyPr/>
          <a:lstStyle>
            <a:lvl1pPr algn="r">
              <a:defRPr/>
            </a:lvl1pPr>
          </a:lstStyle>
          <a:p>
            <a:fld id="{FAEF9944-A4F6-4C59-AEBD-678D6480B8EA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CD419D4-EA9D-42D9-BF62-B07F0B7B672B}"/>
              </a:ext>
            </a:extLst>
          </p:cNvPr>
          <p:cNvSpPr/>
          <p:nvPr/>
        </p:nvSpPr>
        <p:spPr>
          <a:xfrm>
            <a:off x="1375409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C6FEC9B-9608-4181-A9E5-A1B80E72021C}"/>
              </a:ext>
            </a:extLst>
          </p:cNvPr>
          <p:cNvSpPr/>
          <p:nvPr/>
        </p:nvSpPr>
        <p:spPr>
          <a:xfrm>
            <a:off x="1155402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B1564ED-F26F-451D-97D6-A6EC3E83FD55}"/>
              </a:ext>
            </a:extLst>
          </p:cNvPr>
          <p:cNvSpPr/>
          <p:nvPr/>
        </p:nvSpPr>
        <p:spPr>
          <a:xfrm>
            <a:off x="924161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64926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397E4A-EB6A-4FA6-AA4F-69EA0C70F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ED0C-1DA7-41F0-94CF-6218B1FEDFF1}" type="datetime1">
              <a:rPr lang="en-US" smtClean="0"/>
              <a:t>5/7/23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1A2F5D-7AC4-4F91-965A-7B6A45D6F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6E8B86-CDB8-482F-9D9F-1BFDA363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880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EECF02AB-6034-4B88-BC5A-7C17CB0EF809}" type="datetime1">
              <a:rPr lang="en-US" smtClean="0"/>
              <a:t>5/7/23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smtClean="0"/>
              <a:pPr/>
              <a:t>‹N°›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4824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923EF53-7767-4C94-BEF6-D4529279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E5F3-28EE-488F-BD53-B744C06C3DEC}" type="datetime1">
              <a:rPr lang="en-US" smtClean="0"/>
              <a:t>5/7/23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CF12700-F905-4CFA-970C-C81E05A64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A1B1EE2-BCA3-432B-A32D-B04C7F1D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869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84A89F5-6982-40AE-8108-88B93E85C8FF}"/>
              </a:ext>
            </a:extLst>
          </p:cNvPr>
          <p:cNvGrpSpPr/>
          <p:nvPr/>
        </p:nvGrpSpPr>
        <p:grpSpPr>
          <a:xfrm>
            <a:off x="3124577" y="0"/>
            <a:ext cx="4389519" cy="2916937"/>
            <a:chOff x="3124577" y="0"/>
            <a:chExt cx="4389519" cy="2916937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80BED93-E30B-4492-A268-84C33CA4F067}"/>
                </a:ext>
              </a:extLst>
            </p:cNvPr>
            <p:cNvSpPr/>
            <p:nvPr/>
          </p:nvSpPr>
          <p:spPr>
            <a:xfrm>
              <a:off x="3320637" y="0"/>
              <a:ext cx="4013331" cy="2742133"/>
            </a:xfrm>
            <a:custGeom>
              <a:avLst/>
              <a:gdLst>
                <a:gd name="connsiteX0" fmla="*/ 294151 w 4013331"/>
                <a:gd name="connsiteY0" fmla="*/ 0 h 2742133"/>
                <a:gd name="connsiteX1" fmla="*/ 3844057 w 4013331"/>
                <a:gd name="connsiteY1" fmla="*/ 0 h 2742133"/>
                <a:gd name="connsiteX2" fmla="*/ 3892490 w 4013331"/>
                <a:gd name="connsiteY2" fmla="*/ 131440 h 2742133"/>
                <a:gd name="connsiteX3" fmla="*/ 4013331 w 4013331"/>
                <a:gd name="connsiteY3" fmla="*/ 941251 h 2742133"/>
                <a:gd name="connsiteX4" fmla="*/ 3804827 w 4013331"/>
                <a:gd name="connsiteY4" fmla="*/ 1540292 h 2742133"/>
                <a:gd name="connsiteX5" fmla="*/ 3187498 w 4013331"/>
                <a:gd name="connsiteY5" fmla="*/ 2098087 h 2742133"/>
                <a:gd name="connsiteX6" fmla="*/ 3051769 w 4013331"/>
                <a:gd name="connsiteY6" fmla="*/ 2204787 h 2742133"/>
                <a:gd name="connsiteX7" fmla="*/ 1936476 w 4013331"/>
                <a:gd name="connsiteY7" fmla="*/ 2742133 h 2742133"/>
                <a:gd name="connsiteX8" fmla="*/ 467303 w 4013331"/>
                <a:gd name="connsiteY8" fmla="*/ 1868695 h 2742133"/>
                <a:gd name="connsiteX9" fmla="*/ 310732 w 4013331"/>
                <a:gd name="connsiteY9" fmla="*/ 1645244 h 2742133"/>
                <a:gd name="connsiteX10" fmla="*/ 0 w 4013331"/>
                <a:gd name="connsiteY10" fmla="*/ 941251 h 2742133"/>
                <a:gd name="connsiteX11" fmla="*/ 187749 w 4013331"/>
                <a:gd name="connsiteY11" fmla="*/ 183076 h 2742133"/>
                <a:gd name="connsiteX12" fmla="*/ 288888 w 4013331"/>
                <a:gd name="connsiteY12" fmla="*/ 7329 h 2742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13331" h="2742133">
                  <a:moveTo>
                    <a:pt x="294151" y="0"/>
                  </a:moveTo>
                  <a:lnTo>
                    <a:pt x="3844057" y="0"/>
                  </a:lnTo>
                  <a:lnTo>
                    <a:pt x="3892490" y="131440"/>
                  </a:lnTo>
                  <a:cubicBezTo>
                    <a:pt x="3971777" y="378867"/>
                    <a:pt x="4013331" y="652783"/>
                    <a:pt x="4013331" y="941251"/>
                  </a:cubicBezTo>
                  <a:cubicBezTo>
                    <a:pt x="4013331" y="1171430"/>
                    <a:pt x="3948997" y="1356167"/>
                    <a:pt x="3804827" y="1540292"/>
                  </a:cubicBezTo>
                  <a:cubicBezTo>
                    <a:pt x="3654026" y="1732895"/>
                    <a:pt x="3427436" y="1910292"/>
                    <a:pt x="3187498" y="2098087"/>
                  </a:cubicBezTo>
                  <a:cubicBezTo>
                    <a:pt x="3143231" y="2132693"/>
                    <a:pt x="3097499" y="2168522"/>
                    <a:pt x="3051769" y="2204787"/>
                  </a:cubicBezTo>
                  <a:cubicBezTo>
                    <a:pt x="2642425" y="2529345"/>
                    <a:pt x="2343664" y="2742133"/>
                    <a:pt x="1936476" y="2742133"/>
                  </a:cubicBezTo>
                  <a:cubicBezTo>
                    <a:pt x="1316045" y="2742133"/>
                    <a:pt x="876647" y="2480932"/>
                    <a:pt x="467303" y="1868695"/>
                  </a:cubicBezTo>
                  <a:cubicBezTo>
                    <a:pt x="413736" y="1788559"/>
                    <a:pt x="361372" y="1715679"/>
                    <a:pt x="310732" y="1645244"/>
                  </a:cubicBezTo>
                  <a:cubicBezTo>
                    <a:pt x="100850" y="1353195"/>
                    <a:pt x="0" y="1201315"/>
                    <a:pt x="0" y="941251"/>
                  </a:cubicBezTo>
                  <a:cubicBezTo>
                    <a:pt x="0" y="683021"/>
                    <a:pt x="63214" y="427935"/>
                    <a:pt x="187749" y="183076"/>
                  </a:cubicBezTo>
                  <a:cubicBezTo>
                    <a:pt x="218215" y="123194"/>
                    <a:pt x="251953" y="64578"/>
                    <a:pt x="288888" y="7329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65F60C1-CD8B-4326-9B24-3D197CF382A6}"/>
                </a:ext>
              </a:extLst>
            </p:cNvPr>
            <p:cNvSpPr/>
            <p:nvPr/>
          </p:nvSpPr>
          <p:spPr>
            <a:xfrm>
              <a:off x="3566319" y="0"/>
              <a:ext cx="3401415" cy="2440484"/>
            </a:xfrm>
            <a:custGeom>
              <a:avLst/>
              <a:gdLst>
                <a:gd name="connsiteX0" fmla="*/ 332917 w 3401415"/>
                <a:gd name="connsiteY0" fmla="*/ 0 h 2440484"/>
                <a:gd name="connsiteX1" fmla="*/ 3207137 w 3401415"/>
                <a:gd name="connsiteY1" fmla="*/ 0 h 2440484"/>
                <a:gd name="connsiteX2" fmla="*/ 3242654 w 3401415"/>
                <a:gd name="connsiteY2" fmla="*/ 74937 h 2440484"/>
                <a:gd name="connsiteX3" fmla="*/ 3401415 w 3401415"/>
                <a:gd name="connsiteY3" fmla="*/ 914184 h 2440484"/>
                <a:gd name="connsiteX4" fmla="*/ 3224702 w 3401415"/>
                <a:gd name="connsiteY4" fmla="*/ 1421888 h 2440484"/>
                <a:gd name="connsiteX5" fmla="*/ 2701498 w 3401415"/>
                <a:gd name="connsiteY5" fmla="*/ 1894635 h 2440484"/>
                <a:gd name="connsiteX6" fmla="*/ 2586463 w 3401415"/>
                <a:gd name="connsiteY6" fmla="*/ 1985068 h 2440484"/>
                <a:gd name="connsiteX7" fmla="*/ 1641219 w 3401415"/>
                <a:gd name="connsiteY7" fmla="*/ 2440484 h 2440484"/>
                <a:gd name="connsiteX8" fmla="*/ 396053 w 3401415"/>
                <a:gd name="connsiteY8" fmla="*/ 1700219 h 2440484"/>
                <a:gd name="connsiteX9" fmla="*/ 263354 w 3401415"/>
                <a:gd name="connsiteY9" fmla="*/ 1510839 h 2440484"/>
                <a:gd name="connsiteX10" fmla="*/ 0 w 3401415"/>
                <a:gd name="connsiteY10" fmla="*/ 914184 h 2440484"/>
                <a:gd name="connsiteX11" fmla="*/ 159122 w 3401415"/>
                <a:gd name="connsiteY11" fmla="*/ 271610 h 2440484"/>
                <a:gd name="connsiteX12" fmla="*/ 244841 w 3401415"/>
                <a:gd name="connsiteY12" fmla="*/ 122658 h 244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01415" h="2440484">
                  <a:moveTo>
                    <a:pt x="332917" y="0"/>
                  </a:moveTo>
                  <a:lnTo>
                    <a:pt x="3207137" y="0"/>
                  </a:lnTo>
                  <a:lnTo>
                    <a:pt x="3242654" y="74937"/>
                  </a:lnTo>
                  <a:cubicBezTo>
                    <a:pt x="3346386" y="322243"/>
                    <a:pt x="3401415" y="608579"/>
                    <a:pt x="3401415" y="914184"/>
                  </a:cubicBezTo>
                  <a:cubicBezTo>
                    <a:pt x="3401415" y="1109268"/>
                    <a:pt x="3346890" y="1265837"/>
                    <a:pt x="3224702" y="1421888"/>
                  </a:cubicBezTo>
                  <a:cubicBezTo>
                    <a:pt x="3096894" y="1585125"/>
                    <a:pt x="2904852" y="1735475"/>
                    <a:pt x="2701498" y="1894635"/>
                  </a:cubicBezTo>
                  <a:cubicBezTo>
                    <a:pt x="2663980" y="1923966"/>
                    <a:pt x="2625221" y="1954332"/>
                    <a:pt x="2586463" y="1985068"/>
                  </a:cubicBezTo>
                  <a:cubicBezTo>
                    <a:pt x="2239532" y="2260140"/>
                    <a:pt x="1986324" y="2440484"/>
                    <a:pt x="1641219" y="2440484"/>
                  </a:cubicBezTo>
                  <a:cubicBezTo>
                    <a:pt x="1115386" y="2440484"/>
                    <a:pt x="742984" y="2219109"/>
                    <a:pt x="396053" y="1700219"/>
                  </a:cubicBezTo>
                  <a:cubicBezTo>
                    <a:pt x="350653" y="1632303"/>
                    <a:pt x="306273" y="1570535"/>
                    <a:pt x="263354" y="1510839"/>
                  </a:cubicBezTo>
                  <a:cubicBezTo>
                    <a:pt x="85473" y="1263318"/>
                    <a:pt x="0" y="1134597"/>
                    <a:pt x="0" y="914184"/>
                  </a:cubicBezTo>
                  <a:cubicBezTo>
                    <a:pt x="0" y="695327"/>
                    <a:pt x="53576" y="479135"/>
                    <a:pt x="159122" y="271610"/>
                  </a:cubicBezTo>
                  <a:cubicBezTo>
                    <a:pt x="184943" y="220858"/>
                    <a:pt x="213538" y="171179"/>
                    <a:pt x="244841" y="122658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9511D06-104E-440E-8049-4CDCE4B87E96}"/>
                </a:ext>
              </a:extLst>
            </p:cNvPr>
            <p:cNvSpPr/>
            <p:nvPr/>
          </p:nvSpPr>
          <p:spPr>
            <a:xfrm>
              <a:off x="3232490" y="0"/>
              <a:ext cx="4164597" cy="2817185"/>
            </a:xfrm>
            <a:custGeom>
              <a:avLst/>
              <a:gdLst>
                <a:gd name="connsiteX0" fmla="*/ 237339 w 4130517"/>
                <a:gd name="connsiteY0" fmla="*/ 0 h 2806419"/>
                <a:gd name="connsiteX1" fmla="*/ 3997489 w 4130517"/>
                <a:gd name="connsiteY1" fmla="*/ 0 h 2806419"/>
                <a:gd name="connsiteX2" fmla="*/ 4006148 w 4130517"/>
                <a:gd name="connsiteY2" fmla="*/ 24333 h 2806419"/>
                <a:gd name="connsiteX3" fmla="*/ 4130517 w 4130517"/>
                <a:gd name="connsiteY3" fmla="*/ 887307 h 2806419"/>
                <a:gd name="connsiteX4" fmla="*/ 3915925 w 4130517"/>
                <a:gd name="connsiteY4" fmla="*/ 1525677 h 2806419"/>
                <a:gd name="connsiteX5" fmla="*/ 3280571 w 4130517"/>
                <a:gd name="connsiteY5" fmla="*/ 2120090 h 2806419"/>
                <a:gd name="connsiteX6" fmla="*/ 3140878 w 4130517"/>
                <a:gd name="connsiteY6" fmla="*/ 2233796 h 2806419"/>
                <a:gd name="connsiteX7" fmla="*/ 1993019 w 4130517"/>
                <a:gd name="connsiteY7" fmla="*/ 2806419 h 2806419"/>
                <a:gd name="connsiteX8" fmla="*/ 480948 w 4130517"/>
                <a:gd name="connsiteY8" fmla="*/ 1875638 h 2806419"/>
                <a:gd name="connsiteX9" fmla="*/ 319805 w 4130517"/>
                <a:gd name="connsiteY9" fmla="*/ 1637519 h 2806419"/>
                <a:gd name="connsiteX10" fmla="*/ 0 w 4130517"/>
                <a:gd name="connsiteY10" fmla="*/ 887307 h 2806419"/>
                <a:gd name="connsiteX11" fmla="*/ 193231 w 4130517"/>
                <a:gd name="connsiteY11" fmla="*/ 79360 h 280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30517" h="2806419">
                  <a:moveTo>
                    <a:pt x="237339" y="0"/>
                  </a:moveTo>
                  <a:lnTo>
                    <a:pt x="3997489" y="0"/>
                  </a:lnTo>
                  <a:lnTo>
                    <a:pt x="4006148" y="24333"/>
                  </a:lnTo>
                  <a:cubicBezTo>
                    <a:pt x="4087750" y="288004"/>
                    <a:pt x="4130517" y="579903"/>
                    <a:pt x="4130517" y="887307"/>
                  </a:cubicBezTo>
                  <a:cubicBezTo>
                    <a:pt x="4130517" y="1132599"/>
                    <a:pt x="4064304" y="1329464"/>
                    <a:pt x="3915925" y="1525677"/>
                  </a:cubicBezTo>
                  <a:cubicBezTo>
                    <a:pt x="3760721" y="1730924"/>
                    <a:pt x="3527514" y="1919967"/>
                    <a:pt x="3280571" y="2120090"/>
                  </a:cubicBezTo>
                  <a:cubicBezTo>
                    <a:pt x="3235011" y="2156968"/>
                    <a:pt x="3187944" y="2195151"/>
                    <a:pt x="3140878" y="2233796"/>
                  </a:cubicBezTo>
                  <a:cubicBezTo>
                    <a:pt x="2719582" y="2579662"/>
                    <a:pt x="2412097" y="2806419"/>
                    <a:pt x="1993019" y="2806419"/>
                  </a:cubicBezTo>
                  <a:cubicBezTo>
                    <a:pt x="1354472" y="2806419"/>
                    <a:pt x="902244" y="2528070"/>
                    <a:pt x="480948" y="1875638"/>
                  </a:cubicBezTo>
                  <a:cubicBezTo>
                    <a:pt x="425816" y="1790244"/>
                    <a:pt x="371924" y="1712578"/>
                    <a:pt x="319805" y="1637519"/>
                  </a:cubicBezTo>
                  <a:cubicBezTo>
                    <a:pt x="103795" y="1326296"/>
                    <a:pt x="0" y="1164446"/>
                    <a:pt x="0" y="887307"/>
                  </a:cubicBezTo>
                  <a:cubicBezTo>
                    <a:pt x="0" y="612125"/>
                    <a:pt x="65060" y="340293"/>
                    <a:pt x="193231" y="7936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64F6B39-7B0A-4839-9F52-1FFA2044F248}"/>
                </a:ext>
              </a:extLst>
            </p:cNvPr>
            <p:cNvSpPr/>
            <p:nvPr/>
          </p:nvSpPr>
          <p:spPr>
            <a:xfrm>
              <a:off x="3124577" y="0"/>
              <a:ext cx="4389519" cy="2916937"/>
            </a:xfrm>
            <a:custGeom>
              <a:avLst/>
              <a:gdLst>
                <a:gd name="connsiteX0" fmla="*/ 208215 w 4389519"/>
                <a:gd name="connsiteY0" fmla="*/ 0 h 2916937"/>
                <a:gd name="connsiteX1" fmla="*/ 4284014 w 4389519"/>
                <a:gd name="connsiteY1" fmla="*/ 0 h 2916937"/>
                <a:gd name="connsiteX2" fmla="*/ 4335794 w 4389519"/>
                <a:gd name="connsiteY2" fmla="*/ 207911 h 2916937"/>
                <a:gd name="connsiteX3" fmla="*/ 4376420 w 4389519"/>
                <a:gd name="connsiteY3" fmla="*/ 1078865 h 2916937"/>
                <a:gd name="connsiteX4" fmla="*/ 4090147 w 4389519"/>
                <a:gd name="connsiteY4" fmla="*/ 1734728 h 2916937"/>
                <a:gd name="connsiteX5" fmla="*/ 3362552 w 4389519"/>
                <a:gd name="connsiteY5" fmla="*/ 2305097 h 2916937"/>
                <a:gd name="connsiteX6" fmla="*/ 3204152 w 4389519"/>
                <a:gd name="connsiteY6" fmla="*/ 2412521 h 2916937"/>
                <a:gd name="connsiteX7" fmla="*/ 1936072 w 4389519"/>
                <a:gd name="connsiteY7" fmla="*/ 2912360 h 2916937"/>
                <a:gd name="connsiteX8" fmla="*/ 421690 w 4389519"/>
                <a:gd name="connsiteY8" fmla="*/ 1787063 h 2916937"/>
                <a:gd name="connsiteX9" fmla="*/ 273167 w 4389519"/>
                <a:gd name="connsiteY9" fmla="*/ 1520080 h 2916937"/>
                <a:gd name="connsiteX10" fmla="*/ 4118 w 4389519"/>
                <a:gd name="connsiteY10" fmla="*/ 696338 h 2916937"/>
                <a:gd name="connsiteX11" fmla="*/ 175984 w 4389519"/>
                <a:gd name="connsiteY11" fmla="*/ 60381 h 2916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389519" h="2916937">
                  <a:moveTo>
                    <a:pt x="208215" y="0"/>
                  </a:moveTo>
                  <a:lnTo>
                    <a:pt x="4284014" y="0"/>
                  </a:lnTo>
                  <a:lnTo>
                    <a:pt x="4335794" y="207911"/>
                  </a:lnTo>
                  <a:cubicBezTo>
                    <a:pt x="4388748" y="479686"/>
                    <a:pt x="4403109" y="773803"/>
                    <a:pt x="4376420" y="1078865"/>
                  </a:cubicBezTo>
                  <a:cubicBezTo>
                    <a:pt x="4353703" y="1338514"/>
                    <a:pt x="4265383" y="1540772"/>
                    <a:pt x="4090147" y="1734728"/>
                  </a:cubicBezTo>
                  <a:cubicBezTo>
                    <a:pt x="3906850" y="1937616"/>
                    <a:pt x="3642485" y="2116128"/>
                    <a:pt x="3362552" y="2305097"/>
                  </a:cubicBezTo>
                  <a:cubicBezTo>
                    <a:pt x="3310910" y="2339914"/>
                    <a:pt x="3257553" y="2375972"/>
                    <a:pt x="3204152" y="2412521"/>
                  </a:cubicBezTo>
                  <a:cubicBezTo>
                    <a:pt x="2726165" y="2739616"/>
                    <a:pt x="2379682" y="2951171"/>
                    <a:pt x="1936072" y="2912360"/>
                  </a:cubicBezTo>
                  <a:cubicBezTo>
                    <a:pt x="1260148" y="2853224"/>
                    <a:pt x="807225" y="2516700"/>
                    <a:pt x="421690" y="1787063"/>
                  </a:cubicBezTo>
                  <a:cubicBezTo>
                    <a:pt x="371240" y="1691563"/>
                    <a:pt x="321385" y="1604361"/>
                    <a:pt x="273167" y="1520080"/>
                  </a:cubicBezTo>
                  <a:cubicBezTo>
                    <a:pt x="73334" y="1170636"/>
                    <a:pt x="-21548" y="989700"/>
                    <a:pt x="4118" y="696338"/>
                  </a:cubicBezTo>
                  <a:cubicBezTo>
                    <a:pt x="23232" y="477870"/>
                    <a:pt x="80908" y="264786"/>
                    <a:pt x="175984" y="60381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3099122-D80B-4389-A1CF-52C635217F4B}"/>
              </a:ext>
            </a:extLst>
          </p:cNvPr>
          <p:cNvGrpSpPr/>
          <p:nvPr/>
        </p:nvGrpSpPr>
        <p:grpSpPr>
          <a:xfrm>
            <a:off x="8122942" y="0"/>
            <a:ext cx="4069058" cy="3547008"/>
            <a:chOff x="8122942" y="0"/>
            <a:chExt cx="4069058" cy="3547008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A535D59-CDAA-4AA9-84AC-A6142E857FE2}"/>
                </a:ext>
              </a:extLst>
            </p:cNvPr>
            <p:cNvSpPr/>
            <p:nvPr/>
          </p:nvSpPr>
          <p:spPr>
            <a:xfrm>
              <a:off x="8122942" y="0"/>
              <a:ext cx="4069058" cy="3547008"/>
            </a:xfrm>
            <a:custGeom>
              <a:avLst/>
              <a:gdLst>
                <a:gd name="connsiteX0" fmla="*/ 305212 w 4069058"/>
                <a:gd name="connsiteY0" fmla="*/ 0 h 3547008"/>
                <a:gd name="connsiteX1" fmla="*/ 4069058 w 4069058"/>
                <a:gd name="connsiteY1" fmla="*/ 0 h 3547008"/>
                <a:gd name="connsiteX2" fmla="*/ 4069058 w 4069058"/>
                <a:gd name="connsiteY2" fmla="*/ 2865785 h 3547008"/>
                <a:gd name="connsiteX3" fmla="*/ 3996814 w 4069058"/>
                <a:gd name="connsiteY3" fmla="*/ 2947457 h 3547008"/>
                <a:gd name="connsiteX4" fmla="*/ 2732780 w 4069058"/>
                <a:gd name="connsiteY4" fmla="*/ 3541640 h 3547008"/>
                <a:gd name="connsiteX5" fmla="*/ 1317550 w 4069058"/>
                <a:gd name="connsiteY5" fmla="*/ 3015110 h 3547008"/>
                <a:gd name="connsiteX6" fmla="*/ 1140977 w 4069058"/>
                <a:gd name="connsiteY6" fmla="*/ 2901419 h 3547008"/>
                <a:gd name="connsiteX7" fmla="*/ 330269 w 4069058"/>
                <a:gd name="connsiteY7" fmla="*/ 2297252 h 3547008"/>
                <a:gd name="connsiteX8" fmla="*/ 13299 w 4069058"/>
                <a:gd name="connsiteY8" fmla="*/ 1599966 h 3547008"/>
                <a:gd name="connsiteX9" fmla="*/ 217457 w 4069058"/>
                <a:gd name="connsiteY9" fmla="*/ 178659 h 354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9058" h="3547008">
                  <a:moveTo>
                    <a:pt x="305212" y="0"/>
                  </a:moveTo>
                  <a:lnTo>
                    <a:pt x="4069058" y="0"/>
                  </a:lnTo>
                  <a:lnTo>
                    <a:pt x="4069058" y="2865785"/>
                  </a:lnTo>
                  <a:lnTo>
                    <a:pt x="3996814" y="2947457"/>
                  </a:lnTo>
                  <a:cubicBezTo>
                    <a:pt x="3654887" y="3311545"/>
                    <a:pt x="3252443" y="3496175"/>
                    <a:pt x="2732780" y="3541640"/>
                  </a:cubicBezTo>
                  <a:cubicBezTo>
                    <a:pt x="2236701" y="3585041"/>
                    <a:pt x="1850359" y="3361306"/>
                    <a:pt x="1317550" y="3015110"/>
                  </a:cubicBezTo>
                  <a:cubicBezTo>
                    <a:pt x="1258026" y="2976425"/>
                    <a:pt x="1198546" y="2938265"/>
                    <a:pt x="1140977" y="2901419"/>
                  </a:cubicBezTo>
                  <a:cubicBezTo>
                    <a:pt x="828927" y="2701433"/>
                    <a:pt x="534230" y="2512513"/>
                    <a:pt x="330269" y="2297252"/>
                  </a:cubicBezTo>
                  <a:cubicBezTo>
                    <a:pt x="135278" y="2091465"/>
                    <a:pt x="37487" y="1876435"/>
                    <a:pt x="13299" y="1599966"/>
                  </a:cubicBezTo>
                  <a:cubicBezTo>
                    <a:pt x="-32170" y="1080250"/>
                    <a:pt x="39709" y="589889"/>
                    <a:pt x="217457" y="178659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D6948CC-6D51-4092-887C-B0664DC102C7}"/>
                </a:ext>
              </a:extLst>
            </p:cNvPr>
            <p:cNvSpPr/>
            <p:nvPr/>
          </p:nvSpPr>
          <p:spPr>
            <a:xfrm flipH="1">
              <a:off x="8319994" y="0"/>
              <a:ext cx="3872006" cy="3321595"/>
            </a:xfrm>
            <a:custGeom>
              <a:avLst/>
              <a:gdLst>
                <a:gd name="connsiteX0" fmla="*/ 3466434 w 3872006"/>
                <a:gd name="connsiteY0" fmla="*/ 0 h 3321595"/>
                <a:gd name="connsiteX1" fmla="*/ 65800 w 3872006"/>
                <a:gd name="connsiteY1" fmla="*/ 0 h 3321595"/>
                <a:gd name="connsiteX2" fmla="*/ 0 w 3872006"/>
                <a:gd name="connsiteY2" fmla="*/ 59511 h 3321595"/>
                <a:gd name="connsiteX3" fmla="*/ 0 w 3872006"/>
                <a:gd name="connsiteY3" fmla="*/ 2518435 h 3321595"/>
                <a:gd name="connsiteX4" fmla="*/ 80122 w 3872006"/>
                <a:gd name="connsiteY4" fmla="*/ 2618704 h 3321595"/>
                <a:gd name="connsiteX5" fmla="*/ 1549501 w 3872006"/>
                <a:gd name="connsiteY5" fmla="*/ 3321595 h 3321595"/>
                <a:gd name="connsiteX6" fmla="*/ 2796711 w 3872006"/>
                <a:gd name="connsiteY6" fmla="*/ 2749441 h 3321595"/>
                <a:gd name="connsiteX7" fmla="*/ 2948494 w 3872006"/>
                <a:gd name="connsiteY7" fmla="*/ 2635829 h 3321595"/>
                <a:gd name="connsiteX8" fmla="*/ 3638840 w 3872006"/>
                <a:gd name="connsiteY8" fmla="*/ 2041901 h 3321595"/>
                <a:gd name="connsiteX9" fmla="*/ 3872006 w 3872006"/>
                <a:gd name="connsiteY9" fmla="*/ 1404055 h 3321595"/>
                <a:gd name="connsiteX10" fmla="*/ 3467973 w 3872006"/>
                <a:gd name="connsiteY10" fmla="*/ 1974 h 332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72006" h="3321595">
                  <a:moveTo>
                    <a:pt x="3466434" y="0"/>
                  </a:moveTo>
                  <a:lnTo>
                    <a:pt x="65800" y="0"/>
                  </a:lnTo>
                  <a:lnTo>
                    <a:pt x="0" y="59511"/>
                  </a:lnTo>
                  <a:lnTo>
                    <a:pt x="0" y="2518435"/>
                  </a:lnTo>
                  <a:lnTo>
                    <a:pt x="80122" y="2618704"/>
                  </a:lnTo>
                  <a:cubicBezTo>
                    <a:pt x="490323" y="3108658"/>
                    <a:pt x="942414" y="3321595"/>
                    <a:pt x="1549501" y="3321595"/>
                  </a:cubicBezTo>
                  <a:cubicBezTo>
                    <a:pt x="2004852" y="3321595"/>
                    <a:pt x="2338950" y="3095023"/>
                    <a:pt x="2796711" y="2749441"/>
                  </a:cubicBezTo>
                  <a:cubicBezTo>
                    <a:pt x="2847850" y="2710827"/>
                    <a:pt x="2898991" y="2672676"/>
                    <a:pt x="2948494" y="2635829"/>
                  </a:cubicBezTo>
                  <a:cubicBezTo>
                    <a:pt x="3216812" y="2435869"/>
                    <a:pt x="3470203" y="2246981"/>
                    <a:pt x="3638840" y="2041901"/>
                  </a:cubicBezTo>
                  <a:cubicBezTo>
                    <a:pt x="3800062" y="1845849"/>
                    <a:pt x="3872006" y="1649145"/>
                    <a:pt x="3872006" y="1404055"/>
                  </a:cubicBezTo>
                  <a:cubicBezTo>
                    <a:pt x="3872006" y="866538"/>
                    <a:pt x="3729694" y="376466"/>
                    <a:pt x="3467973" y="1974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5F9FD94-99CC-42AD-8E66-CF99E8FD5A94}"/>
                </a:ext>
              </a:extLst>
            </p:cNvPr>
            <p:cNvSpPr/>
            <p:nvPr/>
          </p:nvSpPr>
          <p:spPr>
            <a:xfrm flipH="1">
              <a:off x="8729240" y="9274"/>
              <a:ext cx="3462454" cy="3010961"/>
            </a:xfrm>
            <a:custGeom>
              <a:avLst/>
              <a:gdLst>
                <a:gd name="connsiteX0" fmla="*/ 2953507 w 3462454"/>
                <a:gd name="connsiteY0" fmla="*/ 0 h 3010961"/>
                <a:gd name="connsiteX1" fmla="*/ 477652 w 3462454"/>
                <a:gd name="connsiteY1" fmla="*/ 0 h 3010961"/>
                <a:gd name="connsiteX2" fmla="*/ 327396 w 3462454"/>
                <a:gd name="connsiteY2" fmla="*/ 113681 h 3010961"/>
                <a:gd name="connsiteX3" fmla="*/ 46554 w 3462454"/>
                <a:gd name="connsiteY3" fmla="*/ 391785 h 3010961"/>
                <a:gd name="connsiteX4" fmla="*/ 0 w 3462454"/>
                <a:gd name="connsiteY4" fmla="*/ 453516 h 3010961"/>
                <a:gd name="connsiteX5" fmla="*/ 0 w 3462454"/>
                <a:gd name="connsiteY5" fmla="*/ 2083461 h 3010961"/>
                <a:gd name="connsiteX6" fmla="*/ 26382 w 3462454"/>
                <a:gd name="connsiteY6" fmla="*/ 2118637 h 3010961"/>
                <a:gd name="connsiteX7" fmla="*/ 101620 w 3462454"/>
                <a:gd name="connsiteY7" fmla="*/ 2222744 h 3010961"/>
                <a:gd name="connsiteX8" fmla="*/ 1494064 w 3462454"/>
                <a:gd name="connsiteY8" fmla="*/ 3010961 h 3010961"/>
                <a:gd name="connsiteX9" fmla="*/ 2551110 w 3462454"/>
                <a:gd name="connsiteY9" fmla="*/ 2526044 h 3010961"/>
                <a:gd name="connsiteX10" fmla="*/ 2679751 w 3462454"/>
                <a:gd name="connsiteY10" fmla="*/ 2429754 h 3010961"/>
                <a:gd name="connsiteX11" fmla="*/ 3264840 w 3462454"/>
                <a:gd name="connsiteY11" fmla="*/ 1926383 h 3010961"/>
                <a:gd name="connsiteX12" fmla="*/ 3462454 w 3462454"/>
                <a:gd name="connsiteY12" fmla="*/ 1385790 h 3010961"/>
                <a:gd name="connsiteX13" fmla="*/ 3018820 w 3462454"/>
                <a:gd name="connsiteY13" fmla="*/ 67626 h 3010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62454" h="3010961">
                  <a:moveTo>
                    <a:pt x="2953507" y="0"/>
                  </a:moveTo>
                  <a:lnTo>
                    <a:pt x="477652" y="0"/>
                  </a:lnTo>
                  <a:lnTo>
                    <a:pt x="327396" y="113681"/>
                  </a:lnTo>
                  <a:cubicBezTo>
                    <a:pt x="222344" y="200626"/>
                    <a:pt x="128536" y="293564"/>
                    <a:pt x="46554" y="391785"/>
                  </a:cubicBezTo>
                  <a:lnTo>
                    <a:pt x="0" y="453516"/>
                  </a:lnTo>
                  <a:lnTo>
                    <a:pt x="0" y="2083461"/>
                  </a:lnTo>
                  <a:lnTo>
                    <a:pt x="26382" y="2118637"/>
                  </a:lnTo>
                  <a:cubicBezTo>
                    <a:pt x="51135" y="2152065"/>
                    <a:pt x="76235" y="2186586"/>
                    <a:pt x="101620" y="2222744"/>
                  </a:cubicBezTo>
                  <a:cubicBezTo>
                    <a:pt x="489585" y="2775245"/>
                    <a:pt x="906035" y="3010961"/>
                    <a:pt x="1494064" y="3010961"/>
                  </a:cubicBezTo>
                  <a:cubicBezTo>
                    <a:pt x="1879987" y="3010961"/>
                    <a:pt x="2163144" y="2818935"/>
                    <a:pt x="2551110" y="2526044"/>
                  </a:cubicBezTo>
                  <a:cubicBezTo>
                    <a:pt x="2594452" y="2493317"/>
                    <a:pt x="2637795" y="2460984"/>
                    <a:pt x="2679751" y="2429754"/>
                  </a:cubicBezTo>
                  <a:cubicBezTo>
                    <a:pt x="2907158" y="2260282"/>
                    <a:pt x="3121914" y="2100194"/>
                    <a:pt x="3264840" y="1926383"/>
                  </a:cubicBezTo>
                  <a:cubicBezTo>
                    <a:pt x="3401480" y="1760224"/>
                    <a:pt x="3462454" y="1593511"/>
                    <a:pt x="3462454" y="1385790"/>
                  </a:cubicBezTo>
                  <a:cubicBezTo>
                    <a:pt x="3462454" y="865148"/>
                    <a:pt x="3304918" y="397028"/>
                    <a:pt x="3018820" y="67626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47D3E70-A759-410D-B5DB-855218E138C3}"/>
                </a:ext>
              </a:extLst>
            </p:cNvPr>
            <p:cNvSpPr/>
            <p:nvPr/>
          </p:nvSpPr>
          <p:spPr>
            <a:xfrm flipH="1">
              <a:off x="8243247" y="9274"/>
              <a:ext cx="3948447" cy="3411460"/>
            </a:xfrm>
            <a:custGeom>
              <a:avLst/>
              <a:gdLst>
                <a:gd name="connsiteX0" fmla="*/ 3564894 w 3904481"/>
                <a:gd name="connsiteY0" fmla="*/ 0 h 3411460"/>
                <a:gd name="connsiteX1" fmla="*/ 0 w 3904481"/>
                <a:gd name="connsiteY1" fmla="*/ 0 h 3411460"/>
                <a:gd name="connsiteX2" fmla="*/ 0 w 3904481"/>
                <a:gd name="connsiteY2" fmla="*/ 2659993 h 3411460"/>
                <a:gd name="connsiteX3" fmla="*/ 1876 w 3904481"/>
                <a:gd name="connsiteY3" fmla="*/ 2662425 h 3411460"/>
                <a:gd name="connsiteX4" fmla="*/ 1514161 w 3904481"/>
                <a:gd name="connsiteY4" fmla="*/ 3411460 h 3411460"/>
                <a:gd name="connsiteX5" fmla="*/ 2797788 w 3904481"/>
                <a:gd name="connsiteY5" fmla="*/ 2801744 h 3411460"/>
                <a:gd name="connsiteX6" fmla="*/ 2954004 w 3904481"/>
                <a:gd name="connsiteY6" fmla="*/ 2680673 h 3411460"/>
                <a:gd name="connsiteX7" fmla="*/ 3664508 w 3904481"/>
                <a:gd name="connsiteY7" fmla="*/ 2047754 h 3411460"/>
                <a:gd name="connsiteX8" fmla="*/ 3904481 w 3904481"/>
                <a:gd name="connsiteY8" fmla="*/ 1368033 h 3411460"/>
                <a:gd name="connsiteX9" fmla="*/ 3596499 w 3904481"/>
                <a:gd name="connsiteY9" fmla="*/ 52268 h 341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4481" h="3411460">
                  <a:moveTo>
                    <a:pt x="3564894" y="0"/>
                  </a:moveTo>
                  <a:lnTo>
                    <a:pt x="0" y="0"/>
                  </a:lnTo>
                  <a:lnTo>
                    <a:pt x="0" y="2659993"/>
                  </a:lnTo>
                  <a:lnTo>
                    <a:pt x="1876" y="2662425"/>
                  </a:lnTo>
                  <a:cubicBezTo>
                    <a:pt x="424055" y="3184544"/>
                    <a:pt x="889346" y="3411460"/>
                    <a:pt x="1514161" y="3411460"/>
                  </a:cubicBezTo>
                  <a:cubicBezTo>
                    <a:pt x="1982808" y="3411460"/>
                    <a:pt x="2326661" y="3170014"/>
                    <a:pt x="2797788" y="2801744"/>
                  </a:cubicBezTo>
                  <a:cubicBezTo>
                    <a:pt x="2850420" y="2760595"/>
                    <a:pt x="2903054" y="2719940"/>
                    <a:pt x="2954004" y="2680673"/>
                  </a:cubicBezTo>
                  <a:cubicBezTo>
                    <a:pt x="3230156" y="2467586"/>
                    <a:pt x="3490946" y="2266297"/>
                    <a:pt x="3664508" y="2047754"/>
                  </a:cubicBezTo>
                  <a:cubicBezTo>
                    <a:pt x="3830437" y="1838832"/>
                    <a:pt x="3904481" y="1629214"/>
                    <a:pt x="3904481" y="1368033"/>
                  </a:cubicBezTo>
                  <a:cubicBezTo>
                    <a:pt x="3904481" y="877057"/>
                    <a:pt x="3796872" y="423228"/>
                    <a:pt x="3596499" y="52268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0302A25-2D4F-4AD5-B0E9-C12184C3599E}"/>
              </a:ext>
            </a:extLst>
          </p:cNvPr>
          <p:cNvGrpSpPr/>
          <p:nvPr/>
        </p:nvGrpSpPr>
        <p:grpSpPr>
          <a:xfrm>
            <a:off x="-1" y="1355238"/>
            <a:ext cx="4381339" cy="5510713"/>
            <a:chOff x="0" y="1347287"/>
            <a:chExt cx="4259808" cy="5510713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227AF03-773A-4B1E-8FED-67198038E60D}"/>
                </a:ext>
              </a:extLst>
            </p:cNvPr>
            <p:cNvSpPr/>
            <p:nvPr/>
          </p:nvSpPr>
          <p:spPr>
            <a:xfrm>
              <a:off x="0" y="1676545"/>
              <a:ext cx="4174269" cy="5181455"/>
            </a:xfrm>
            <a:custGeom>
              <a:avLst/>
              <a:gdLst>
                <a:gd name="connsiteX0" fmla="*/ 1155130 w 4174269"/>
                <a:gd name="connsiteY0" fmla="*/ 990 h 5181455"/>
                <a:gd name="connsiteX1" fmla="*/ 2396955 w 4174269"/>
                <a:gd name="connsiteY1" fmla="*/ 367328 h 5181455"/>
                <a:gd name="connsiteX2" fmla="*/ 3827960 w 4174269"/>
                <a:gd name="connsiteY2" fmla="*/ 4749328 h 5181455"/>
                <a:gd name="connsiteX3" fmla="*/ 3561502 w 4174269"/>
                <a:gd name="connsiteY3" fmla="*/ 5090948 h 5181455"/>
                <a:gd name="connsiteX4" fmla="*/ 3452726 w 4174269"/>
                <a:gd name="connsiteY4" fmla="*/ 5181455 h 5181455"/>
                <a:gd name="connsiteX5" fmla="*/ 0 w 4174269"/>
                <a:gd name="connsiteY5" fmla="*/ 5181455 h 5181455"/>
                <a:gd name="connsiteX6" fmla="*/ 0 w 4174269"/>
                <a:gd name="connsiteY6" fmla="*/ 251605 h 5181455"/>
                <a:gd name="connsiteX7" fmla="*/ 157396 w 4174269"/>
                <a:gd name="connsiteY7" fmla="*/ 182600 h 5181455"/>
                <a:gd name="connsiteX8" fmla="*/ 1155130 w 4174269"/>
                <a:gd name="connsiteY8" fmla="*/ 990 h 518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74269" h="5181455">
                  <a:moveTo>
                    <a:pt x="1155130" y="990"/>
                  </a:moveTo>
                  <a:cubicBezTo>
                    <a:pt x="1564667" y="12730"/>
                    <a:pt x="1984593" y="129250"/>
                    <a:pt x="2396955" y="367328"/>
                  </a:cubicBezTo>
                  <a:cubicBezTo>
                    <a:pt x="3871760" y="1218807"/>
                    <a:pt x="4678347" y="3276416"/>
                    <a:pt x="3827960" y="4749328"/>
                  </a:cubicBezTo>
                  <a:cubicBezTo>
                    <a:pt x="3748235" y="4887417"/>
                    <a:pt x="3658928" y="4998272"/>
                    <a:pt x="3561502" y="5090948"/>
                  </a:cubicBezTo>
                  <a:lnTo>
                    <a:pt x="3452726" y="5181455"/>
                  </a:lnTo>
                  <a:lnTo>
                    <a:pt x="0" y="5181455"/>
                  </a:lnTo>
                  <a:lnTo>
                    <a:pt x="0" y="251605"/>
                  </a:lnTo>
                  <a:lnTo>
                    <a:pt x="157396" y="182600"/>
                  </a:lnTo>
                  <a:cubicBezTo>
                    <a:pt x="475610" y="54980"/>
                    <a:pt x="811718" y="-8854"/>
                    <a:pt x="1155130" y="99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6FE8FAD-8A4A-49E1-AFAF-A074482295A9}"/>
                </a:ext>
              </a:extLst>
            </p:cNvPr>
            <p:cNvSpPr/>
            <p:nvPr/>
          </p:nvSpPr>
          <p:spPr>
            <a:xfrm>
              <a:off x="0" y="1347287"/>
              <a:ext cx="4259808" cy="5510713"/>
            </a:xfrm>
            <a:custGeom>
              <a:avLst/>
              <a:gdLst>
                <a:gd name="connsiteX0" fmla="*/ 948905 w 4259808"/>
                <a:gd name="connsiteY0" fmla="*/ 1556 h 5510713"/>
                <a:gd name="connsiteX1" fmla="*/ 2304106 w 4259808"/>
                <a:gd name="connsiteY1" fmla="*/ 405867 h 5510713"/>
                <a:gd name="connsiteX2" fmla="*/ 3890982 w 4259808"/>
                <a:gd name="connsiteY2" fmla="*/ 5156588 h 5510713"/>
                <a:gd name="connsiteX3" fmla="*/ 3680329 w 4259808"/>
                <a:gd name="connsiteY3" fmla="*/ 5445948 h 5510713"/>
                <a:gd name="connsiteX4" fmla="*/ 3616504 w 4259808"/>
                <a:gd name="connsiteY4" fmla="*/ 5510713 h 5510713"/>
                <a:gd name="connsiteX5" fmla="*/ 0 w 4259808"/>
                <a:gd name="connsiteY5" fmla="*/ 5510713 h 5510713"/>
                <a:gd name="connsiteX6" fmla="*/ 0 w 4259808"/>
                <a:gd name="connsiteY6" fmla="*/ 144797 h 5510713"/>
                <a:gd name="connsiteX7" fmla="*/ 164164 w 4259808"/>
                <a:gd name="connsiteY7" fmla="*/ 92266 h 5510713"/>
                <a:gd name="connsiteX8" fmla="*/ 948905 w 4259808"/>
                <a:gd name="connsiteY8" fmla="*/ 1556 h 5510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59808" h="5510713">
                  <a:moveTo>
                    <a:pt x="948905" y="1556"/>
                  </a:moveTo>
                  <a:cubicBezTo>
                    <a:pt x="1395136" y="16867"/>
                    <a:pt x="1853354" y="145625"/>
                    <a:pt x="2304106" y="405867"/>
                  </a:cubicBezTo>
                  <a:cubicBezTo>
                    <a:pt x="3916211" y="1336616"/>
                    <a:pt x="4808028" y="3568218"/>
                    <a:pt x="3890982" y="5156588"/>
                  </a:cubicBezTo>
                  <a:cubicBezTo>
                    <a:pt x="3826502" y="5268272"/>
                    <a:pt x="3756052" y="5363347"/>
                    <a:pt x="3680329" y="5445948"/>
                  </a:cubicBezTo>
                  <a:lnTo>
                    <a:pt x="3616504" y="5510713"/>
                  </a:lnTo>
                  <a:lnTo>
                    <a:pt x="0" y="5510713"/>
                  </a:lnTo>
                  <a:lnTo>
                    <a:pt x="0" y="144797"/>
                  </a:lnTo>
                  <a:lnTo>
                    <a:pt x="164164" y="92266"/>
                  </a:lnTo>
                  <a:cubicBezTo>
                    <a:pt x="418657" y="23914"/>
                    <a:pt x="681631" y="-7614"/>
                    <a:pt x="948905" y="1556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A7C4DFB-FDFD-4F28-8B00-287EB75C79EB}"/>
                </a:ext>
              </a:extLst>
            </p:cNvPr>
            <p:cNvSpPr/>
            <p:nvPr/>
          </p:nvSpPr>
          <p:spPr>
            <a:xfrm>
              <a:off x="0" y="1592806"/>
              <a:ext cx="4029221" cy="5265194"/>
            </a:xfrm>
            <a:custGeom>
              <a:avLst/>
              <a:gdLst>
                <a:gd name="connsiteX0" fmla="*/ 812878 w 4029221"/>
                <a:gd name="connsiteY0" fmla="*/ 840 h 5265194"/>
                <a:gd name="connsiteX1" fmla="*/ 960980 w 4029221"/>
                <a:gd name="connsiteY1" fmla="*/ 1442 h 5265194"/>
                <a:gd name="connsiteX2" fmla="*/ 2216856 w 4029221"/>
                <a:gd name="connsiteY2" fmla="*/ 376120 h 5265194"/>
                <a:gd name="connsiteX3" fmla="*/ 3687427 w 4029221"/>
                <a:gd name="connsiteY3" fmla="*/ 4778650 h 5265194"/>
                <a:gd name="connsiteX4" fmla="*/ 3267677 w 4029221"/>
                <a:gd name="connsiteY4" fmla="*/ 5245601 h 5265194"/>
                <a:gd name="connsiteX5" fmla="*/ 3237167 w 4029221"/>
                <a:gd name="connsiteY5" fmla="*/ 5265194 h 5265194"/>
                <a:gd name="connsiteX6" fmla="*/ 0 w 4029221"/>
                <a:gd name="connsiteY6" fmla="*/ 5265194 h 5265194"/>
                <a:gd name="connsiteX7" fmla="*/ 0 w 4029221"/>
                <a:gd name="connsiteY7" fmla="*/ 162790 h 5265194"/>
                <a:gd name="connsiteX8" fmla="*/ 58408 w 4029221"/>
                <a:gd name="connsiteY8" fmla="*/ 139352 h 5265194"/>
                <a:gd name="connsiteX9" fmla="*/ 812878 w 4029221"/>
                <a:gd name="connsiteY9" fmla="*/ 840 h 5265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29221" h="5265194">
                  <a:moveTo>
                    <a:pt x="812878" y="840"/>
                  </a:moveTo>
                  <a:cubicBezTo>
                    <a:pt x="862065" y="-449"/>
                    <a:pt x="911443" y="-258"/>
                    <a:pt x="960980" y="1442"/>
                  </a:cubicBezTo>
                  <a:cubicBezTo>
                    <a:pt x="1374507" y="15631"/>
                    <a:pt x="1799140" y="134952"/>
                    <a:pt x="2216856" y="376120"/>
                  </a:cubicBezTo>
                  <a:cubicBezTo>
                    <a:pt x="3710806" y="1238652"/>
                    <a:pt x="4537261" y="3306696"/>
                    <a:pt x="3687427" y="4778650"/>
                  </a:cubicBezTo>
                  <a:cubicBezTo>
                    <a:pt x="3567917" y="4985647"/>
                    <a:pt x="3426282" y="5131074"/>
                    <a:pt x="3267677" y="5245601"/>
                  </a:cubicBezTo>
                  <a:lnTo>
                    <a:pt x="3237167" y="5265194"/>
                  </a:lnTo>
                  <a:lnTo>
                    <a:pt x="0" y="5265194"/>
                  </a:lnTo>
                  <a:lnTo>
                    <a:pt x="0" y="162790"/>
                  </a:lnTo>
                  <a:lnTo>
                    <a:pt x="58408" y="139352"/>
                  </a:lnTo>
                  <a:cubicBezTo>
                    <a:pt x="301661" y="55163"/>
                    <a:pt x="554646" y="7607"/>
                    <a:pt x="812878" y="840"/>
                  </a:cubicBezTo>
                  <a:close/>
                </a:path>
              </a:pathLst>
            </a:custGeom>
            <a:noFill/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6E867DF-0B62-429A-A554-CBE585048439}"/>
                </a:ext>
              </a:extLst>
            </p:cNvPr>
            <p:cNvSpPr/>
            <p:nvPr/>
          </p:nvSpPr>
          <p:spPr>
            <a:xfrm>
              <a:off x="0" y="2147333"/>
              <a:ext cx="3702048" cy="4710667"/>
            </a:xfrm>
            <a:custGeom>
              <a:avLst/>
              <a:gdLst>
                <a:gd name="connsiteX0" fmla="*/ 1057511 w 3702048"/>
                <a:gd name="connsiteY0" fmla="*/ 1243 h 4710667"/>
                <a:gd name="connsiteX1" fmla="*/ 2139959 w 3702048"/>
                <a:gd name="connsiteY1" fmla="*/ 324180 h 4710667"/>
                <a:gd name="connsiteX2" fmla="*/ 3407455 w 3702048"/>
                <a:gd name="connsiteY2" fmla="*/ 4118750 h 4710667"/>
                <a:gd name="connsiteX3" fmla="*/ 2754080 w 3702048"/>
                <a:gd name="connsiteY3" fmla="*/ 4690965 h 4710667"/>
                <a:gd name="connsiteX4" fmla="*/ 2711405 w 3702048"/>
                <a:gd name="connsiteY4" fmla="*/ 4710667 h 4710667"/>
                <a:gd name="connsiteX5" fmla="*/ 0 w 3702048"/>
                <a:gd name="connsiteY5" fmla="*/ 4710667 h 4710667"/>
                <a:gd name="connsiteX6" fmla="*/ 0 w 3702048"/>
                <a:gd name="connsiteY6" fmla="*/ 239601 h 4710667"/>
                <a:gd name="connsiteX7" fmla="*/ 72857 w 3702048"/>
                <a:gd name="connsiteY7" fmla="*/ 203063 h 4710667"/>
                <a:gd name="connsiteX8" fmla="*/ 1057511 w 3702048"/>
                <a:gd name="connsiteY8" fmla="*/ 1243 h 4710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02048" h="4710667">
                  <a:moveTo>
                    <a:pt x="1057511" y="1243"/>
                  </a:moveTo>
                  <a:cubicBezTo>
                    <a:pt x="1413932" y="13473"/>
                    <a:pt x="1779927" y="116316"/>
                    <a:pt x="2139959" y="324180"/>
                  </a:cubicBezTo>
                  <a:cubicBezTo>
                    <a:pt x="3427605" y="1067603"/>
                    <a:pt x="4139931" y="2850064"/>
                    <a:pt x="3407455" y="4118750"/>
                  </a:cubicBezTo>
                  <a:cubicBezTo>
                    <a:pt x="3235777" y="4416105"/>
                    <a:pt x="3011128" y="4566048"/>
                    <a:pt x="2754080" y="4690965"/>
                  </a:cubicBezTo>
                  <a:lnTo>
                    <a:pt x="2711405" y="4710667"/>
                  </a:lnTo>
                  <a:lnTo>
                    <a:pt x="0" y="4710667"/>
                  </a:lnTo>
                  <a:lnTo>
                    <a:pt x="0" y="239601"/>
                  </a:lnTo>
                  <a:lnTo>
                    <a:pt x="72857" y="203063"/>
                  </a:lnTo>
                  <a:cubicBezTo>
                    <a:pt x="383165" y="61024"/>
                    <a:pt x="715942" y="-10476"/>
                    <a:pt x="1057511" y="1243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4296" y="3420734"/>
            <a:ext cx="6665976" cy="2129674"/>
          </a:xfrm>
        </p:spPr>
        <p:txBody>
          <a:bodyPr anchor="b">
            <a:noAutofit/>
          </a:bodyPr>
          <a:lstStyle>
            <a:lvl1pPr algn="l">
              <a:lnSpc>
                <a:spcPct val="110000"/>
              </a:lnSpc>
              <a:defRPr sz="480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E197B67B-BA44-4D2A-B31D-35A89323C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6" y="6170490"/>
            <a:ext cx="5713314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1D718595-24D3-4517-A62E-C1F493407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‹N°›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4295" y="5550408"/>
            <a:ext cx="6665975" cy="512064"/>
          </a:xfr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C6217BB-A228-414D-92D9-E1D1EFEB8B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" y="6170491"/>
            <a:ext cx="2840083" cy="457200"/>
          </a:xfrm>
        </p:spPr>
        <p:txBody>
          <a:bodyPr/>
          <a:lstStyle>
            <a:lvl1pPr algn="l">
              <a:defRPr/>
            </a:lvl1pPr>
          </a:lstStyle>
          <a:p>
            <a:fld id="{E72EB70D-CD01-44DA-83B3-8FEB3383D307}" type="datetime1">
              <a:rPr lang="en-US" smtClean="0"/>
              <a:t>5/7/23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5554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024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3029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C1D6427-F07F-4D50-B151-455100AF7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8CFD-9357-46BE-A189-D637A67C8730}" type="datetime1">
              <a:rPr lang="en-US" smtClean="0"/>
              <a:t>5/7/23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79EFBB2-C5E0-4D57-AB1D-3AA907ECF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AE6B7E1-F60B-4D08-9052-423D6FBF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272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1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24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30290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30290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771BF97-4D2A-43A4-8CDC-2250017E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42EE-B331-4632-BD10-A82FED6B6FC0}" type="datetime1">
              <a:rPr lang="en-US" smtClean="0"/>
              <a:t>5/7/23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020661A-DA07-4679-9226-945B5DD24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EFCE38B-E087-4988-BC3A-FE3B55E7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‹N°›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3BC439C-E995-4E1F-8DE9-75C32785E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02540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F30096C-3491-4EF2-ABB2-D57F3F4B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A835-D13F-49F4-8F11-5D576AC65FAD}" type="datetime1">
              <a:rPr lang="en-US" smtClean="0"/>
              <a:t>5/7/23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9DA3A85-7147-4F32-944A-B079AF514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EDDF50D-95C0-4DA2-BBC6-41774FAC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212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BEFCA-6D6F-4F26-823F-C86CA694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1799-ACB5-4CB2-86A2-5C574F1C8706}" type="datetime1">
              <a:rPr lang="en-US" smtClean="0"/>
              <a:t>5/7/23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EE2C9-E87D-4495-9EDA-6BC0EDC2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557A9-903F-4B36-8B06-D9EADF23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313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640080"/>
            <a:ext cx="3227715" cy="2551751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160" y="640080"/>
            <a:ext cx="6949440" cy="545591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B904BE8-2080-4FFA-9239-A8929E28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ED5DD0D6-7A82-473E-879B-C6ECD6CCCFEC}" type="datetime1">
              <a:rPr lang="en-US" smtClean="0"/>
              <a:t>5/7/23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D5580C6-5CD7-4CDD-977D-0533C84F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94944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18D0320-9B66-443F-8E28-8BCF07E0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422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1C2A9DB-B176-4069-8734-5B4ED352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D4605E03-BC17-41A7-854C-DFAB672737DC}" type="datetime1">
              <a:rPr lang="en-US" smtClean="0"/>
              <a:t>5/7/23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30F9A2F-C2C4-4E1C-B4B3-07ED84F2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464410" cy="45720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9BFA0A0-2117-4A10-9DAA-080C2155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609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2312276"/>
            <a:ext cx="8770571" cy="3651504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r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C4408324-A84C-4A45-93B6-78D079CCE772}" type="datetime1">
              <a:rPr lang="en-US" smtClean="0"/>
              <a:t>5/7/23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‹N°›</a:t>
            </a:fld>
            <a:endParaRPr lang="en-US" dirty="0"/>
          </a:p>
        </p:txBody>
      </p:sp>
      <p:cxnSp>
        <p:nvCxnSpPr>
          <p:cNvPr id="9" name="Straight Connector 8" title="Rule Line">
            <a:extLst>
              <a:ext uri="{FF2B5EF4-FFF2-40B4-BE49-F238E27FC236}">
                <a16:creationId xmlns:a16="http://schemas.microsoft.com/office/drawing/2014/main" id="{430127AE-B29E-4FDF-99D2-A2F1E7003F74}"/>
              </a:ext>
            </a:extLst>
          </p:cNvPr>
          <p:cNvCxnSpPr/>
          <p:nvPr/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82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7" r:id="rId6"/>
    <p:sldLayoutId id="2147483702" r:id="rId7"/>
    <p:sldLayoutId id="2147483703" r:id="rId8"/>
    <p:sldLayoutId id="2147483704" r:id="rId9"/>
    <p:sldLayoutId id="2147483706" r:id="rId10"/>
    <p:sldLayoutId id="2147483705" r:id="rId11"/>
  </p:sldLayoutIdLst>
  <p:hf sldNum="0" hdr="0" ftr="0" dt="0"/>
  <p:txStyles>
    <p:titleStyle>
      <a:lvl1pPr algn="l" defTabSz="914400" rtl="0" eaLnBrk="1" latinLnBrk="0" hangingPunct="1">
        <a:lnSpc>
          <a:spcPct val="130000"/>
        </a:lnSpc>
        <a:spcBef>
          <a:spcPct val="0"/>
        </a:spcBef>
        <a:buNone/>
        <a:defRPr sz="32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2D1543FE-B56E-1D5F-E2BD-62C8F26A0709}"/>
              </a:ext>
            </a:extLst>
          </p:cNvPr>
          <p:cNvSpPr txBox="1"/>
          <p:nvPr/>
        </p:nvSpPr>
        <p:spPr>
          <a:xfrm>
            <a:off x="2890586" y="832429"/>
            <a:ext cx="6093994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3200" b="1" dirty="0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Anticipez les besoins en  consommation de bâtiments</a:t>
            </a:r>
            <a:endParaRPr lang="fr-F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Image 6" descr="Une image contenant ciel, plein air, arbre, ville&#10;&#10;Description générée automatiquement">
            <a:extLst>
              <a:ext uri="{FF2B5EF4-FFF2-40B4-BE49-F238E27FC236}">
                <a16:creationId xmlns:a16="http://schemas.microsoft.com/office/drawing/2014/main" id="{7888760D-42D7-3F03-8A01-131F8FCB3E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0097" y="2233543"/>
            <a:ext cx="8193504" cy="4064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0BB24A2-224B-5BB1-37A8-76C123FF9A5E}"/>
              </a:ext>
            </a:extLst>
          </p:cNvPr>
          <p:cNvSpPr/>
          <p:nvPr/>
        </p:nvSpPr>
        <p:spPr>
          <a:xfrm>
            <a:off x="1560097" y="5840905"/>
            <a:ext cx="20253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solidFill>
                  <a:schemeClr val="accent1">
                    <a:lumMod val="20000"/>
                    <a:lumOff val="80000"/>
                  </a:schemeClr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  <a:cs typeface="Segoe UI" panose="020B0502040204020203" pitchFamily="34" charset="0"/>
              </a:rPr>
              <a:t>La ville de Seattle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79006256-57D4-671B-141D-CD4FE5D68E05}"/>
              </a:ext>
            </a:extLst>
          </p:cNvPr>
          <p:cNvSpPr txBox="1"/>
          <p:nvPr/>
        </p:nvSpPr>
        <p:spPr>
          <a:xfrm>
            <a:off x="11027247" y="6482209"/>
            <a:ext cx="10108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dirty="0">
                <a:latin typeface="Times New Roman" panose="02020603050405020304" pitchFamily="18" charset="0"/>
                <a:ea typeface="Yu Gothic" panose="020B0400000000000000" pitchFamily="34" charset="-128"/>
                <a:cs typeface="Times New Roman" panose="02020603050405020304" pitchFamily="18" charset="0"/>
              </a:rPr>
              <a:t>Projet 4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128569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E00B0EC8-31A8-C1ED-608D-0137928FB030}"/>
              </a:ext>
            </a:extLst>
          </p:cNvPr>
          <p:cNvSpPr txBox="1"/>
          <p:nvPr/>
        </p:nvSpPr>
        <p:spPr>
          <a:xfrm>
            <a:off x="2382" y="229671"/>
            <a:ext cx="715565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 – PRÉPARATION DU JEU DE DONNÉES</a:t>
            </a:r>
          </a:p>
        </p:txBody>
      </p:sp>
      <p:pic>
        <p:nvPicPr>
          <p:cNvPr id="11" name="Image 10" descr="Une image contenant ligne, blanc, Parallèle, conception&#10;&#10;Description générée automatiquement">
            <a:extLst>
              <a:ext uri="{FF2B5EF4-FFF2-40B4-BE49-F238E27FC236}">
                <a16:creationId xmlns:a16="http://schemas.microsoft.com/office/drawing/2014/main" id="{5B0CC8CC-E79A-61C2-E1CC-8ECF5408A5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648599"/>
            <a:ext cx="7772400" cy="4108826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50224A32-F801-D8FD-546D-8EB100D7F854}"/>
              </a:ext>
            </a:extLst>
          </p:cNvPr>
          <p:cNvSpPr txBox="1"/>
          <p:nvPr/>
        </p:nvSpPr>
        <p:spPr>
          <a:xfrm>
            <a:off x="207170" y="869742"/>
            <a:ext cx="855106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Traitement des valeurs manquantes des variables quantitatives:</a:t>
            </a:r>
          </a:p>
        </p:txBody>
      </p:sp>
    </p:spTree>
    <p:extLst>
      <p:ext uri="{BB962C8B-B14F-4D97-AF65-F5344CB8AC3E}">
        <p14:creationId xmlns:p14="http://schemas.microsoft.com/office/powerpoint/2010/main" val="4824133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E00B0EC8-31A8-C1ED-608D-0137928FB030}"/>
              </a:ext>
            </a:extLst>
          </p:cNvPr>
          <p:cNvSpPr txBox="1"/>
          <p:nvPr/>
        </p:nvSpPr>
        <p:spPr>
          <a:xfrm>
            <a:off x="2382" y="229671"/>
            <a:ext cx="715565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 – PRÉPARATION DU JEU DE DONNÉES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B6B9ADD5-ED20-927E-C9E7-D9D0ECFA1173}"/>
              </a:ext>
            </a:extLst>
          </p:cNvPr>
          <p:cNvSpPr txBox="1"/>
          <p:nvPr/>
        </p:nvSpPr>
        <p:spPr>
          <a:xfrm>
            <a:off x="7177724" y="1398197"/>
            <a:ext cx="36861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 plus grand usage est imputés par le premier type de propriété.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Image 8" descr="Une image contenant graphique&#10;&#10;Description générée automatiquement">
            <a:extLst>
              <a:ext uri="{FF2B5EF4-FFF2-40B4-BE49-F238E27FC236}">
                <a16:creationId xmlns:a16="http://schemas.microsoft.com/office/drawing/2014/main" id="{908FF852-E623-DF24-D87B-3BF1A03A3D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0782" y="2597568"/>
            <a:ext cx="5869670" cy="3888958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B8550CD4-F7C4-A271-0A11-BD13BEB25F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1562992"/>
            <a:ext cx="5674377" cy="629472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AEBB5003-F45A-78DD-F378-60F1B55CE8DA}"/>
              </a:ext>
            </a:extLst>
          </p:cNvPr>
          <p:cNvSpPr txBox="1"/>
          <p:nvPr/>
        </p:nvSpPr>
        <p:spPr>
          <a:xfrm>
            <a:off x="192882" y="660491"/>
            <a:ext cx="855106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Traitement des valeurs manquantes des variables quantitatives:</a:t>
            </a:r>
          </a:p>
        </p:txBody>
      </p:sp>
      <p:sp>
        <p:nvSpPr>
          <p:cNvPr id="15" name="Flèche vers le bas 14">
            <a:extLst>
              <a:ext uri="{FF2B5EF4-FFF2-40B4-BE49-F238E27FC236}">
                <a16:creationId xmlns:a16="http://schemas.microsoft.com/office/drawing/2014/main" id="{C86346FD-8D36-7411-5B32-41BF232D83EB}"/>
              </a:ext>
            </a:extLst>
          </p:cNvPr>
          <p:cNvSpPr/>
          <p:nvPr/>
        </p:nvSpPr>
        <p:spPr>
          <a:xfrm rot="16200000">
            <a:off x="6282034" y="1547678"/>
            <a:ext cx="288032" cy="660100"/>
          </a:xfrm>
          <a:prstGeom prst="downArrow">
            <a:avLst/>
          </a:prstGeom>
          <a:solidFill>
            <a:srgbClr val="C00000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65823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E00B0EC8-31A8-C1ED-608D-0137928FB030}"/>
              </a:ext>
            </a:extLst>
          </p:cNvPr>
          <p:cNvSpPr txBox="1"/>
          <p:nvPr/>
        </p:nvSpPr>
        <p:spPr>
          <a:xfrm>
            <a:off x="2382" y="229671"/>
            <a:ext cx="715565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III – PRÉPARATION DU JEU DE DONNÉES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A4C5E60-A114-4091-680E-074472172288}"/>
              </a:ext>
            </a:extLst>
          </p:cNvPr>
          <p:cNvSpPr txBox="1"/>
          <p:nvPr/>
        </p:nvSpPr>
        <p:spPr>
          <a:xfrm>
            <a:off x="501253" y="915471"/>
            <a:ext cx="360151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Création de variables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ADC284F-0FB9-46AC-B749-C14F29360345}"/>
              </a:ext>
            </a:extLst>
          </p:cNvPr>
          <p:cNvSpPr/>
          <p:nvPr/>
        </p:nvSpPr>
        <p:spPr>
          <a:xfrm>
            <a:off x="501253" y="1828562"/>
            <a:ext cx="9523906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fr-FR" sz="1400" dirty="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400" b="1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Convertir la colonne "</a:t>
            </a:r>
            <a:r>
              <a:rPr lang="fr-FR" sz="1400" b="1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SiteEnergyUseWN</a:t>
            </a:r>
            <a:r>
              <a:rPr lang="fr-FR" sz="1400" b="1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(</a:t>
            </a:r>
            <a:r>
              <a:rPr lang="fr-FR" sz="1400" b="1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kBtu</a:t>
            </a:r>
            <a:r>
              <a:rPr lang="fr-FR" sz="1400" b="1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)" en variable catégoriale</a:t>
            </a:r>
          </a:p>
          <a:p>
            <a:endParaRPr lang="fr-FR" sz="1400" dirty="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400" b="1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Convertir la colonne "</a:t>
            </a:r>
            <a:r>
              <a:rPr lang="fr-FR" sz="1400" b="1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TotalGHGEmissions</a:t>
            </a:r>
            <a:r>
              <a:rPr lang="fr-FR" sz="1400" b="1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" en variable catégoriale</a:t>
            </a:r>
          </a:p>
          <a:p>
            <a:endParaRPr lang="fr-FR" sz="1400" dirty="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400" b="1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Convertir la colonne '</a:t>
            </a:r>
            <a:r>
              <a:rPr lang="fr-FR" sz="1400" b="1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YearBuilt</a:t>
            </a:r>
            <a:r>
              <a:rPr lang="fr-FR" sz="1400" b="1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' en variable catégoriale</a:t>
            </a:r>
          </a:p>
          <a:p>
            <a:endParaRPr lang="fr-FR" sz="1400" dirty="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sp>
        <p:nvSpPr>
          <p:cNvPr id="9" name="Flèche vers le bas 8">
            <a:extLst>
              <a:ext uri="{FF2B5EF4-FFF2-40B4-BE49-F238E27FC236}">
                <a16:creationId xmlns:a16="http://schemas.microsoft.com/office/drawing/2014/main" id="{0F2D5116-B4D2-B3AF-C898-C71AD9EA4528}"/>
              </a:ext>
            </a:extLst>
          </p:cNvPr>
          <p:cNvSpPr/>
          <p:nvPr/>
        </p:nvSpPr>
        <p:spPr>
          <a:xfrm rot="16200000">
            <a:off x="5962411" y="4287131"/>
            <a:ext cx="267178" cy="539404"/>
          </a:xfrm>
          <a:prstGeom prst="downArrow">
            <a:avLst>
              <a:gd name="adj1" fmla="val 42362"/>
              <a:gd name="adj2" fmla="val 50000"/>
            </a:avLst>
          </a:prstGeom>
          <a:solidFill>
            <a:srgbClr val="00004C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4EC66177-6778-9CA7-08AB-B45E98800F18}"/>
              </a:ext>
            </a:extLst>
          </p:cNvPr>
          <p:cNvSpPr txBox="1"/>
          <p:nvPr/>
        </p:nvSpPr>
        <p:spPr>
          <a:xfrm>
            <a:off x="6530532" y="4246475"/>
            <a:ext cx="3274346" cy="461665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r>
              <a:rPr lang="fr-F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656 Lignes, 19</a:t>
            </a:r>
            <a:r>
              <a:rPr lang="fr-FR" sz="2400" b="1" dirty="0">
                <a:latin typeface="Times New Roman" panose="02020603050405020304" pitchFamily="18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 colonnes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1C6FB965-5705-4BD2-D1C7-691506F86147}"/>
              </a:ext>
            </a:extLst>
          </p:cNvPr>
          <p:cNvSpPr txBox="1"/>
          <p:nvPr/>
        </p:nvSpPr>
        <p:spPr>
          <a:xfrm>
            <a:off x="2026317" y="4246477"/>
            <a:ext cx="3274346" cy="461665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r>
              <a:rPr lang="fr-F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656 Lignes, 17</a:t>
            </a:r>
            <a:r>
              <a:rPr lang="fr-FR" sz="2400" b="1" dirty="0">
                <a:latin typeface="Times New Roman" panose="02020603050405020304" pitchFamily="18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 colonnes</a:t>
            </a:r>
          </a:p>
        </p:txBody>
      </p:sp>
    </p:spTree>
    <p:extLst>
      <p:ext uri="{BB962C8B-B14F-4D97-AF65-F5344CB8AC3E}">
        <p14:creationId xmlns:p14="http://schemas.microsoft.com/office/powerpoint/2010/main" val="20205470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C7AD0D05-5E75-C46B-83C9-5FAB5259FC31}"/>
              </a:ext>
            </a:extLst>
          </p:cNvPr>
          <p:cNvSpPr txBox="1"/>
          <p:nvPr/>
        </p:nvSpPr>
        <p:spPr>
          <a:xfrm>
            <a:off x="608869" y="2825894"/>
            <a:ext cx="292014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Convertir les valeur des variables (</a:t>
            </a:r>
            <a:r>
              <a:rPr lang="fr-FR" sz="2400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Electricity</a:t>
            </a:r>
            <a:r>
              <a:rPr lang="fr-FR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fr-FR" sz="2400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kBtu</a:t>
            </a:r>
            <a:r>
              <a:rPr lang="fr-FR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fr-FR" sz="2400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SteamUse</a:t>
            </a:r>
            <a:r>
              <a:rPr lang="fr-FR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fr-FR" sz="2400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kBtu</a:t>
            </a:r>
            <a:r>
              <a:rPr lang="fr-FR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et </a:t>
            </a:r>
            <a:r>
              <a:rPr lang="fr-FR" sz="2400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NaturalGas</a:t>
            </a:r>
            <a:r>
              <a:rPr lang="fr-FR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fr-FR" sz="2400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kBtu</a:t>
            </a:r>
            <a:r>
              <a:rPr lang="fr-FR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en un ou zéro</a:t>
            </a:r>
            <a:endParaRPr lang="fr-FR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E62A9AB-A75D-077D-C58D-D43D7CF6DE02}"/>
              </a:ext>
            </a:extLst>
          </p:cNvPr>
          <p:cNvSpPr txBox="1"/>
          <p:nvPr/>
        </p:nvSpPr>
        <p:spPr>
          <a:xfrm>
            <a:off x="3759" y="0"/>
            <a:ext cx="715565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III – PRÉPARATION DU JEU DE DONNÉES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955ABC9-D54B-ECED-5571-63B83D3FC59D}"/>
              </a:ext>
            </a:extLst>
          </p:cNvPr>
          <p:cNvSpPr txBox="1"/>
          <p:nvPr/>
        </p:nvSpPr>
        <p:spPr>
          <a:xfrm>
            <a:off x="2522558" y="643346"/>
            <a:ext cx="748771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Effectuer des changements dans des variables </a:t>
            </a:r>
          </a:p>
        </p:txBody>
      </p:sp>
      <p:pic>
        <p:nvPicPr>
          <p:cNvPr id="7" name="Image 6" descr="Une image contenant texte, capture d’écran, nombre, Police&#10;&#10;Description générée automatiquement">
            <a:extLst>
              <a:ext uri="{FF2B5EF4-FFF2-40B4-BE49-F238E27FC236}">
                <a16:creationId xmlns:a16="http://schemas.microsoft.com/office/drawing/2014/main" id="{09D2B27E-EFC9-702F-00C9-A812387A27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6715" y="1472238"/>
            <a:ext cx="5513773" cy="4742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4834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E00B0EC8-31A8-C1ED-608D-0137928FB030}"/>
              </a:ext>
            </a:extLst>
          </p:cNvPr>
          <p:cNvSpPr txBox="1"/>
          <p:nvPr/>
        </p:nvSpPr>
        <p:spPr>
          <a:xfrm>
            <a:off x="0" y="37285"/>
            <a:ext cx="715565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III – PRÉPARATION DU JEU DE DONNÉES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A4C5E60-A114-4091-680E-074472172288}"/>
              </a:ext>
            </a:extLst>
          </p:cNvPr>
          <p:cNvSpPr txBox="1"/>
          <p:nvPr/>
        </p:nvSpPr>
        <p:spPr>
          <a:xfrm>
            <a:off x="315225" y="477828"/>
            <a:ext cx="760809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Exploration: La distribution des variables quantitatives</a:t>
            </a:r>
          </a:p>
        </p:txBody>
      </p:sp>
      <p:pic>
        <p:nvPicPr>
          <p:cNvPr id="4" name="Image 3" descr="Une image contenant diagramme, Tracé, ligne, capture d’écran&#10;&#10;Description générée automatiquement">
            <a:extLst>
              <a:ext uri="{FF2B5EF4-FFF2-40B4-BE49-F238E27FC236}">
                <a16:creationId xmlns:a16="http://schemas.microsoft.com/office/drawing/2014/main" id="{06591E65-8818-35C5-2998-6424B37195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81" y="899372"/>
            <a:ext cx="2629411" cy="1424570"/>
          </a:xfrm>
          <a:prstGeom prst="rect">
            <a:avLst/>
          </a:prstGeom>
        </p:spPr>
      </p:pic>
      <p:pic>
        <p:nvPicPr>
          <p:cNvPr id="7" name="Image 6" descr="Une image contenant capture d’écran, diagramme, Tracé, ligne&#10;&#10;Description générée automatiquement">
            <a:extLst>
              <a:ext uri="{FF2B5EF4-FFF2-40B4-BE49-F238E27FC236}">
                <a16:creationId xmlns:a16="http://schemas.microsoft.com/office/drawing/2014/main" id="{49AB8369-5B87-A68F-7D1F-CFC548B4EE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6900" y="885981"/>
            <a:ext cx="2684623" cy="1424570"/>
          </a:xfrm>
          <a:prstGeom prst="rect">
            <a:avLst/>
          </a:prstGeom>
        </p:spPr>
      </p:pic>
      <p:pic>
        <p:nvPicPr>
          <p:cNvPr id="9" name="Image 8" descr="Une image contenant diagramme, Tracé, capture d’écran, ligne&#10;&#10;Description générée automatiquement">
            <a:extLst>
              <a:ext uri="{FF2B5EF4-FFF2-40B4-BE49-F238E27FC236}">
                <a16:creationId xmlns:a16="http://schemas.microsoft.com/office/drawing/2014/main" id="{7A46CBEB-B4DF-E44F-DBFB-41259E6762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9928" y="895583"/>
            <a:ext cx="2684623" cy="1424570"/>
          </a:xfrm>
          <a:prstGeom prst="rect">
            <a:avLst/>
          </a:prstGeom>
        </p:spPr>
      </p:pic>
      <p:pic>
        <p:nvPicPr>
          <p:cNvPr id="11" name="Image 10" descr="Une image contenant texte, capture d’écran, ligne, Tracé&#10;&#10;Description générée automatiquement">
            <a:extLst>
              <a:ext uri="{FF2B5EF4-FFF2-40B4-BE49-F238E27FC236}">
                <a16:creationId xmlns:a16="http://schemas.microsoft.com/office/drawing/2014/main" id="{2F61B923-2417-19C2-0700-93A88425C4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84223" y="885981"/>
            <a:ext cx="2797964" cy="1424570"/>
          </a:xfrm>
          <a:prstGeom prst="rect">
            <a:avLst/>
          </a:prstGeom>
        </p:spPr>
      </p:pic>
      <p:pic>
        <p:nvPicPr>
          <p:cNvPr id="13" name="Image 12" descr="Une image contenant texte, capture d’écran, Tracé, diagramme&#10;&#10;Description générée automatiquement">
            <a:extLst>
              <a:ext uri="{FF2B5EF4-FFF2-40B4-BE49-F238E27FC236}">
                <a16:creationId xmlns:a16="http://schemas.microsoft.com/office/drawing/2014/main" id="{AB41D491-0181-175E-E720-350163C224D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5476" y="2317737"/>
            <a:ext cx="2752128" cy="1410561"/>
          </a:xfrm>
          <a:prstGeom prst="rect">
            <a:avLst/>
          </a:prstGeom>
        </p:spPr>
      </p:pic>
      <p:pic>
        <p:nvPicPr>
          <p:cNvPr id="15" name="Image 14" descr="Une image contenant Tracé, diagramme, texte, capture d’écran&#10;&#10;Description générée automatiquement">
            <a:extLst>
              <a:ext uri="{FF2B5EF4-FFF2-40B4-BE49-F238E27FC236}">
                <a16:creationId xmlns:a16="http://schemas.microsoft.com/office/drawing/2014/main" id="{34F5794D-3F4F-3FAC-0EFC-2A57C684BC9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36900" y="2281713"/>
            <a:ext cx="2673011" cy="1370011"/>
          </a:xfrm>
          <a:prstGeom prst="rect">
            <a:avLst/>
          </a:prstGeom>
        </p:spPr>
      </p:pic>
      <p:pic>
        <p:nvPicPr>
          <p:cNvPr id="17" name="Image 16" descr="Une image contenant texte, ligne, capture d’écran&#10;&#10;Description générée automatiquement">
            <a:extLst>
              <a:ext uri="{FF2B5EF4-FFF2-40B4-BE49-F238E27FC236}">
                <a16:creationId xmlns:a16="http://schemas.microsoft.com/office/drawing/2014/main" id="{DE4E112D-9734-5449-B505-92220F4B0DE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55965" y="2334794"/>
            <a:ext cx="2673011" cy="1370011"/>
          </a:xfrm>
          <a:prstGeom prst="rect">
            <a:avLst/>
          </a:prstGeom>
        </p:spPr>
      </p:pic>
      <p:pic>
        <p:nvPicPr>
          <p:cNvPr id="19" name="Image 18" descr="Une image contenant Tracé, diagramme, capture d’écran, ligne&#10;&#10;Description générée automatiquement">
            <a:extLst>
              <a:ext uri="{FF2B5EF4-FFF2-40B4-BE49-F238E27FC236}">
                <a16:creationId xmlns:a16="http://schemas.microsoft.com/office/drawing/2014/main" id="{7F07F542-9384-B959-F2CE-C35EBB079B5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984223" y="2334794"/>
            <a:ext cx="2797964" cy="1434054"/>
          </a:xfrm>
          <a:prstGeom prst="rect">
            <a:avLst/>
          </a:prstGeom>
        </p:spPr>
      </p:pic>
      <p:pic>
        <p:nvPicPr>
          <p:cNvPr id="21" name="Image 20" descr="Une image contenant texte, diagramme, Tracé, capture d’écran&#10;&#10;Description générée automatiquement">
            <a:extLst>
              <a:ext uri="{FF2B5EF4-FFF2-40B4-BE49-F238E27FC236}">
                <a16:creationId xmlns:a16="http://schemas.microsoft.com/office/drawing/2014/main" id="{93C594AF-525D-01DB-769D-FDF1C559A0A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5476" y="3742307"/>
            <a:ext cx="2797964" cy="1434054"/>
          </a:xfrm>
          <a:prstGeom prst="rect">
            <a:avLst/>
          </a:prstGeom>
        </p:spPr>
      </p:pic>
      <p:pic>
        <p:nvPicPr>
          <p:cNvPr id="23" name="Image 22" descr="Une image contenant texte, Tracé, diagramme, capture d’écran&#10;&#10;Description générée automatiquement">
            <a:extLst>
              <a:ext uri="{FF2B5EF4-FFF2-40B4-BE49-F238E27FC236}">
                <a16:creationId xmlns:a16="http://schemas.microsoft.com/office/drawing/2014/main" id="{87BD9B8E-68B9-6F1B-FD89-B77E557DFAF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132349" y="3651724"/>
            <a:ext cx="2684623" cy="1398879"/>
          </a:xfrm>
          <a:prstGeom prst="rect">
            <a:avLst/>
          </a:prstGeom>
        </p:spPr>
      </p:pic>
      <p:pic>
        <p:nvPicPr>
          <p:cNvPr id="25" name="Image 24" descr="Une image contenant capture d’écran, texte, ligne&#10;&#10;Description générée automatiquement">
            <a:extLst>
              <a:ext uri="{FF2B5EF4-FFF2-40B4-BE49-F238E27FC236}">
                <a16:creationId xmlns:a16="http://schemas.microsoft.com/office/drawing/2014/main" id="{0F14C377-FC5A-D77C-B732-65A17E2BD31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955966" y="3715454"/>
            <a:ext cx="2673010" cy="1392828"/>
          </a:xfrm>
          <a:prstGeom prst="rect">
            <a:avLst/>
          </a:prstGeom>
        </p:spPr>
      </p:pic>
      <p:pic>
        <p:nvPicPr>
          <p:cNvPr id="27" name="Image 26" descr="Une image contenant diagramme, Tracé, capture d’écran, ligne&#10;&#10;Description générée automatiquement">
            <a:extLst>
              <a:ext uri="{FF2B5EF4-FFF2-40B4-BE49-F238E27FC236}">
                <a16:creationId xmlns:a16="http://schemas.microsoft.com/office/drawing/2014/main" id="{8050EE12-A790-E112-A9B7-E67844F1CB5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984224" y="3768848"/>
            <a:ext cx="2802306" cy="1424570"/>
          </a:xfrm>
          <a:prstGeom prst="rect">
            <a:avLst/>
          </a:prstGeom>
        </p:spPr>
      </p:pic>
      <p:pic>
        <p:nvPicPr>
          <p:cNvPr id="29" name="Image 28" descr="Une image contenant texte, Tracé, capture d’écran, diagramme&#10;&#10;Description générée automatiquement">
            <a:extLst>
              <a:ext uri="{FF2B5EF4-FFF2-40B4-BE49-F238E27FC236}">
                <a16:creationId xmlns:a16="http://schemas.microsoft.com/office/drawing/2014/main" id="{57FE4945-6521-E340-FD79-7DA01F9FD74A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0905" y="5217489"/>
            <a:ext cx="2793373" cy="1482277"/>
          </a:xfrm>
          <a:prstGeom prst="rect">
            <a:avLst/>
          </a:prstGeom>
        </p:spPr>
      </p:pic>
      <p:pic>
        <p:nvPicPr>
          <p:cNvPr id="31" name="Image 30" descr="Une image contenant Tracé, capture d’écran, diagramme, ligne&#10;&#10;Description générée automatiquement">
            <a:extLst>
              <a:ext uri="{FF2B5EF4-FFF2-40B4-BE49-F238E27FC236}">
                <a16:creationId xmlns:a16="http://schemas.microsoft.com/office/drawing/2014/main" id="{ED85795A-98C9-C32C-1E07-9F3664510680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125288" y="5239415"/>
            <a:ext cx="2684623" cy="1424571"/>
          </a:xfrm>
          <a:prstGeom prst="rect">
            <a:avLst/>
          </a:prstGeom>
        </p:spPr>
      </p:pic>
      <p:sp>
        <p:nvSpPr>
          <p:cNvPr id="32" name="ZoneTexte 31">
            <a:extLst>
              <a:ext uri="{FF2B5EF4-FFF2-40B4-BE49-F238E27FC236}">
                <a16:creationId xmlns:a16="http://schemas.microsoft.com/office/drawing/2014/main" id="{607BF52D-764A-E34E-E911-E9ADCA0AEB37}"/>
              </a:ext>
            </a:extLst>
          </p:cNvPr>
          <p:cNvSpPr txBox="1"/>
          <p:nvPr/>
        </p:nvSpPr>
        <p:spPr>
          <a:xfrm>
            <a:off x="6601438" y="5556520"/>
            <a:ext cx="40862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 distribution de la plupart des variables est centré à gauche </a:t>
            </a:r>
          </a:p>
        </p:txBody>
      </p:sp>
    </p:spTree>
    <p:extLst>
      <p:ext uri="{BB962C8B-B14F-4D97-AF65-F5344CB8AC3E}">
        <p14:creationId xmlns:p14="http://schemas.microsoft.com/office/powerpoint/2010/main" val="12217979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E00B0EC8-31A8-C1ED-608D-0137928FB030}"/>
              </a:ext>
            </a:extLst>
          </p:cNvPr>
          <p:cNvSpPr txBox="1"/>
          <p:nvPr/>
        </p:nvSpPr>
        <p:spPr>
          <a:xfrm>
            <a:off x="2382" y="229671"/>
            <a:ext cx="715565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III – PRÉPARATION DU JEU DE DONNÉES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656B958A-3F2E-84F3-BC36-02F692403918}"/>
              </a:ext>
            </a:extLst>
          </p:cNvPr>
          <p:cNvSpPr txBox="1"/>
          <p:nvPr/>
        </p:nvSpPr>
        <p:spPr>
          <a:xfrm>
            <a:off x="192881" y="901184"/>
            <a:ext cx="760809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Exploration: La distribution des variables quantitatives</a:t>
            </a:r>
          </a:p>
        </p:txBody>
      </p:sp>
      <p:pic>
        <p:nvPicPr>
          <p:cNvPr id="6" name="Image 5" descr="Une image contenant texte, capture d’écran, diagramme, Police&#10;&#10;Description générée automatiquement">
            <a:extLst>
              <a:ext uri="{FF2B5EF4-FFF2-40B4-BE49-F238E27FC236}">
                <a16:creationId xmlns:a16="http://schemas.microsoft.com/office/drawing/2014/main" id="{5EA421FB-1134-600B-6C08-F63BFCB322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81" y="1362849"/>
            <a:ext cx="2806555" cy="5446713"/>
          </a:xfrm>
          <a:prstGeom prst="rect">
            <a:avLst/>
          </a:prstGeom>
        </p:spPr>
      </p:pic>
      <p:pic>
        <p:nvPicPr>
          <p:cNvPr id="8" name="Image 7" descr="Une image contenant texte, capture d’écran, diagramme, ligne&#10;&#10;Description générée automatiquement">
            <a:extLst>
              <a:ext uri="{FF2B5EF4-FFF2-40B4-BE49-F238E27FC236}">
                <a16:creationId xmlns:a16="http://schemas.microsoft.com/office/drawing/2014/main" id="{437EC63C-B01A-0055-442A-84299BF84B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9445" y="1344728"/>
            <a:ext cx="2806555" cy="5513272"/>
          </a:xfrm>
          <a:prstGeom prst="rect">
            <a:avLst/>
          </a:prstGeom>
        </p:spPr>
      </p:pic>
      <p:pic>
        <p:nvPicPr>
          <p:cNvPr id="10" name="Image 9" descr="Une image contenant texte, capture d’écran, diagramme, Police&#10;&#10;Description générée automatiquement">
            <a:extLst>
              <a:ext uri="{FF2B5EF4-FFF2-40B4-BE49-F238E27FC236}">
                <a16:creationId xmlns:a16="http://schemas.microsoft.com/office/drawing/2014/main" id="{3E2ACE59-9137-28EC-AA99-599B5DFF01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6008" y="1362848"/>
            <a:ext cx="2806555" cy="5457807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79F0AF72-2935-6438-9F39-50977CB25899}"/>
              </a:ext>
            </a:extLst>
          </p:cNvPr>
          <p:cNvSpPr txBox="1"/>
          <p:nvPr/>
        </p:nvSpPr>
        <p:spPr>
          <a:xfrm>
            <a:off x="9482571" y="2760304"/>
            <a:ext cx="221319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 distribution de la plupart des variables est centré à gauche </a:t>
            </a:r>
          </a:p>
        </p:txBody>
      </p:sp>
    </p:spTree>
    <p:extLst>
      <p:ext uri="{BB962C8B-B14F-4D97-AF65-F5344CB8AC3E}">
        <p14:creationId xmlns:p14="http://schemas.microsoft.com/office/powerpoint/2010/main" val="10993932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1D30C296-3680-03AA-1994-DC5A5FDBC5FB}"/>
              </a:ext>
            </a:extLst>
          </p:cNvPr>
          <p:cNvSpPr txBox="1"/>
          <p:nvPr/>
        </p:nvSpPr>
        <p:spPr>
          <a:xfrm>
            <a:off x="217883" y="700087"/>
            <a:ext cx="624006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Exploration: </a:t>
            </a:r>
            <a:r>
              <a:rPr lang="fr-FR" sz="2800" dirty="0">
                <a:latin typeface="Times New Roman" panose="02020603050405020304" pitchFamily="18" charset="0"/>
                <a:ea typeface="Yu Gothic UI Light" panose="020B0300000000000000" pitchFamily="34" charset="-128"/>
                <a:cs typeface="Times New Roman" panose="02020603050405020304" pitchFamily="18" charset="0"/>
              </a:rPr>
              <a:t>relations entre les variables</a:t>
            </a:r>
            <a:endParaRPr lang="fr-F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B810130F-3137-86A8-80BB-5C61656EA538}"/>
              </a:ext>
            </a:extLst>
          </p:cNvPr>
          <p:cNvSpPr txBox="1"/>
          <p:nvPr/>
        </p:nvSpPr>
        <p:spPr>
          <a:xfrm>
            <a:off x="0" y="0"/>
            <a:ext cx="715565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III – PRÉPARATION DU JEU DE DONNÉES</a:t>
            </a:r>
          </a:p>
        </p:txBody>
      </p:sp>
      <p:pic>
        <p:nvPicPr>
          <p:cNvPr id="6" name="Image 5" descr="Une image contenant texte, capture d’écran, diagramme, Parallèle&#10;&#10;Description générée automatiquement">
            <a:extLst>
              <a:ext uri="{FF2B5EF4-FFF2-40B4-BE49-F238E27FC236}">
                <a16:creationId xmlns:a16="http://schemas.microsoft.com/office/drawing/2014/main" id="{7D84E054-0C05-6CD8-3983-68398868A9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068" y="1443036"/>
            <a:ext cx="7370383" cy="4714878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35954D54-0173-7685-7758-B85A7D5A9C84}"/>
              </a:ext>
            </a:extLst>
          </p:cNvPr>
          <p:cNvSpPr txBox="1"/>
          <p:nvPr/>
        </p:nvSpPr>
        <p:spPr>
          <a:xfrm>
            <a:off x="7915455" y="1264266"/>
            <a:ext cx="4151347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Observations:</a:t>
            </a:r>
            <a:endParaRPr lang="fr-FR" sz="24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fr-FR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Corrélation importante entre : </a:t>
            </a:r>
            <a:r>
              <a:rPr lang="fr-FR" sz="2400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PropertyGFATotal</a:t>
            </a:r>
            <a:r>
              <a:rPr lang="fr-FR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et </a:t>
            </a:r>
            <a:r>
              <a:rPr lang="fr-FR" sz="2400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PropertyGFABuilding</a:t>
            </a:r>
            <a:r>
              <a:rPr lang="fr-FR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(s) </a:t>
            </a:r>
            <a:endParaRPr lang="fr-FR" sz="24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fr-FR" sz="2400" b="1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fr-FR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Corrélation importante entre : </a:t>
            </a:r>
            <a:r>
              <a:rPr lang="fr-FR" sz="2400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PropertyGFABuilding</a:t>
            </a:r>
            <a:r>
              <a:rPr lang="fr-FR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(s) et </a:t>
            </a:r>
            <a:r>
              <a:rPr lang="fr-FR" sz="2400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LargestPropertyUseTypeGFA</a:t>
            </a:r>
            <a:endParaRPr lang="fr-FR" sz="2400" b="1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fr-FR" sz="2400" b="1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fr-FR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Corrélation importante entre: </a:t>
            </a:r>
            <a:r>
              <a:rPr lang="fr-FR" sz="2400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TotalGHGEmissions</a:t>
            </a:r>
            <a:r>
              <a:rPr lang="fr-FR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et </a:t>
            </a:r>
            <a:r>
              <a:rPr lang="fr-FR" sz="2400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SiteEnergyUseWN</a:t>
            </a:r>
            <a:r>
              <a:rPr lang="fr-FR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fr-FR" sz="2400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kBtu</a:t>
            </a:r>
            <a:r>
              <a:rPr lang="fr-FR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fr-FR" sz="24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25677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FDC0269A-9009-4E00-D02D-C561BBC7BBB6}"/>
              </a:ext>
            </a:extLst>
          </p:cNvPr>
          <p:cNvSpPr txBox="1"/>
          <p:nvPr/>
        </p:nvSpPr>
        <p:spPr>
          <a:xfrm>
            <a:off x="2382" y="0"/>
            <a:ext cx="609361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III – MODÉLISATIONS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68A466B7-D067-38B7-391D-2C91E793C713}"/>
              </a:ext>
            </a:extLst>
          </p:cNvPr>
          <p:cNvSpPr txBox="1"/>
          <p:nvPr/>
        </p:nvSpPr>
        <p:spPr>
          <a:xfrm>
            <a:off x="1814513" y="1122640"/>
            <a:ext cx="91725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Modèle consommation d’énergie : démarche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4E2F85A-74B0-65E0-BD44-E80B523F73C1}"/>
              </a:ext>
            </a:extLst>
          </p:cNvPr>
          <p:cNvSpPr/>
          <p:nvPr/>
        </p:nvSpPr>
        <p:spPr>
          <a:xfrm>
            <a:off x="100013" y="2871533"/>
            <a:ext cx="5307807" cy="2256148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Optimisation de plusieurs modèles </a:t>
            </a:r>
          </a:p>
          <a:p>
            <a:pPr algn="ctr"/>
            <a:r>
              <a:rPr lang="fr-F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pour modélisation du SEU</a:t>
            </a:r>
          </a:p>
          <a:p>
            <a:pPr algn="ctr"/>
            <a:endParaRPr lang="fr-F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fr-FR" sz="1400" b="1" dirty="0">
                <a:solidFill>
                  <a:schemeClr val="tx1"/>
                </a:solidFill>
                <a:latin typeface="Times New Roman" panose="02020603050405020304" pitchFamily="18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Hyperparamètres</a:t>
            </a:r>
          </a:p>
          <a:p>
            <a:pPr marL="285750" indent="-285750">
              <a:buFontTx/>
              <a:buChar char="-"/>
            </a:pPr>
            <a:r>
              <a:rPr lang="fr-FR" sz="1400" b="1" dirty="0">
                <a:solidFill>
                  <a:schemeClr val="tx1"/>
                </a:solidFill>
                <a:latin typeface="Times New Roman" panose="02020603050405020304" pitchFamily="18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Encodage/transformation des X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E551BA9C-B6CB-8F83-065B-AF8A5732BF1F}"/>
              </a:ext>
            </a:extLst>
          </p:cNvPr>
          <p:cNvSpPr txBox="1"/>
          <p:nvPr/>
        </p:nvSpPr>
        <p:spPr>
          <a:xfrm>
            <a:off x="6400800" y="3183999"/>
            <a:ext cx="5476875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dirty="0">
                <a:latin typeface="Times New Roman" panose="02020603050405020304" pitchFamily="18" charset="0"/>
                <a:ea typeface="Yu Gothic Medium" panose="020B0500000000000000" pitchFamily="34" charset="-128"/>
                <a:cs typeface="Times New Roman" panose="02020603050405020304" pitchFamily="18" charset="0"/>
              </a:rPr>
              <a:t>Variables quantitatives :</a:t>
            </a:r>
          </a:p>
          <a:p>
            <a:pPr marL="285750" indent="-285750">
              <a:buFontTx/>
              <a:buChar char="-"/>
            </a:pPr>
            <a:r>
              <a:rPr lang="fr-FR" sz="2000" dirty="0">
                <a:latin typeface="Times New Roman" panose="02020603050405020304" pitchFamily="18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Choix de la normalisation avec </a:t>
            </a:r>
            <a:r>
              <a:rPr lang="fr-FR" sz="2000" i="1" dirty="0" err="1">
                <a:latin typeface="Times New Roman" panose="02020603050405020304" pitchFamily="18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StandardScaler</a:t>
            </a:r>
            <a:endParaRPr lang="fr-FR" sz="2000" i="1" dirty="0">
              <a:latin typeface="Times New Roman" panose="02020603050405020304" pitchFamily="18" charset="0"/>
              <a:ea typeface="Yu Gothic Light" panose="020B0300000000000000" pitchFamily="34" charset="-128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endParaRPr lang="fr-FR" sz="2000" i="1" dirty="0">
              <a:latin typeface="Times New Roman" panose="02020603050405020304" pitchFamily="18" charset="0"/>
              <a:ea typeface="Yu Gothic Light" panose="020B0300000000000000" pitchFamily="34" charset="-128"/>
              <a:cs typeface="Times New Roman" panose="02020603050405020304" pitchFamily="18" charset="0"/>
            </a:endParaRPr>
          </a:p>
          <a:p>
            <a:r>
              <a:rPr lang="fr-FR" sz="2000" b="1" dirty="0">
                <a:latin typeface="Times New Roman" panose="02020603050405020304" pitchFamily="18" charset="0"/>
                <a:ea typeface="Yu Gothic Medium" panose="020B0500000000000000" pitchFamily="34" charset="-128"/>
                <a:cs typeface="Times New Roman" panose="02020603050405020304" pitchFamily="18" charset="0"/>
              </a:rPr>
              <a:t>Variables catégorielles :</a:t>
            </a:r>
          </a:p>
          <a:p>
            <a:pPr marL="285750" indent="-285750">
              <a:buFontTx/>
              <a:buChar char="-"/>
            </a:pPr>
            <a:r>
              <a:rPr lang="fr-FR" sz="2000" dirty="0">
                <a:latin typeface="Times New Roman" panose="02020603050405020304" pitchFamily="18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Choix de la stratégie d’encodage </a:t>
            </a:r>
            <a:r>
              <a:rPr lang="fr-FR" sz="2000" i="1" dirty="0" err="1">
                <a:latin typeface="Times New Roman" panose="02020603050405020304" pitchFamily="18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OneHotEncode</a:t>
            </a:r>
            <a:endParaRPr lang="fr-F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A29E09FA-FA16-B9D3-C9F7-C2A6AF370628}"/>
              </a:ext>
            </a:extLst>
          </p:cNvPr>
          <p:cNvSpPr txBox="1"/>
          <p:nvPr/>
        </p:nvSpPr>
        <p:spPr>
          <a:xfrm>
            <a:off x="2286000" y="5550694"/>
            <a:ext cx="75217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-Création d’un train test  set pour comparer les modèles</a:t>
            </a:r>
          </a:p>
        </p:txBody>
      </p:sp>
    </p:spTree>
    <p:extLst>
      <p:ext uri="{BB962C8B-B14F-4D97-AF65-F5344CB8AC3E}">
        <p14:creationId xmlns:p14="http://schemas.microsoft.com/office/powerpoint/2010/main" val="3023590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FDC0269A-9009-4E00-D02D-C561BBC7BBB6}"/>
              </a:ext>
            </a:extLst>
          </p:cNvPr>
          <p:cNvSpPr txBox="1"/>
          <p:nvPr/>
        </p:nvSpPr>
        <p:spPr>
          <a:xfrm>
            <a:off x="2380" y="0"/>
            <a:ext cx="415528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III – MODÉLISATIONS</a:t>
            </a:r>
            <a:endParaRPr lang="fr-FR" sz="2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8ADB3DB8-FD4F-39F0-F163-8581E3FF98E3}"/>
              </a:ext>
            </a:extLst>
          </p:cNvPr>
          <p:cNvSpPr txBox="1"/>
          <p:nvPr/>
        </p:nvSpPr>
        <p:spPr>
          <a:xfrm>
            <a:off x="8014691" y="850342"/>
            <a:ext cx="383381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Times New Roman" panose="02020603050405020304" pitchFamily="18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Hyperparamètres :</a:t>
            </a:r>
          </a:p>
          <a:p>
            <a:r>
              <a:rPr lang="fr-FR" sz="1600" dirty="0">
                <a:latin typeface="Times New Roman" panose="02020603050405020304" pitchFamily="18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alpha': [0.1, 1, 10],</a:t>
            </a:r>
          </a:p>
          <a:p>
            <a:r>
              <a:rPr lang="fr-FR" sz="1600" dirty="0">
                <a:latin typeface="Times New Roman" panose="02020603050405020304" pitchFamily="18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    'l1_ratio': [0.2, 0.5, 0.8],</a:t>
            </a:r>
          </a:p>
          <a:p>
            <a:r>
              <a:rPr lang="fr-FR" sz="1600" dirty="0">
                <a:latin typeface="Times New Roman" panose="02020603050405020304" pitchFamily="18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    '</a:t>
            </a:r>
            <a:r>
              <a:rPr lang="fr-FR" sz="1600" dirty="0" err="1">
                <a:latin typeface="Times New Roman" panose="02020603050405020304" pitchFamily="18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max_iter</a:t>
            </a:r>
            <a:r>
              <a:rPr lang="fr-FR" sz="1600" dirty="0">
                <a:latin typeface="Times New Roman" panose="02020603050405020304" pitchFamily="18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': [1000, 2000, 3000]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903AF94-83E9-D180-4246-A7158D4122D4}"/>
              </a:ext>
            </a:extLst>
          </p:cNvPr>
          <p:cNvSpPr txBox="1"/>
          <p:nvPr/>
        </p:nvSpPr>
        <p:spPr>
          <a:xfrm>
            <a:off x="2918221" y="1431446"/>
            <a:ext cx="4482703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fr-FR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ElasticNet</a:t>
            </a:r>
            <a:endParaRPr lang="fr-F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fr-FR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RandomForestRegressor</a:t>
            </a:r>
            <a:endParaRPr lang="fr-F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-SVR</a:t>
            </a:r>
          </a:p>
          <a:p>
            <a:pPr marL="457200" indent="-457200">
              <a:buFontTx/>
              <a:buChar char="-"/>
            </a:pPr>
            <a:endParaRPr lang="fr-F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32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fr-FR" sz="320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LightGBM</a:t>
            </a:r>
            <a:endParaRPr lang="fr-FR" sz="320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CF01969D-DFE9-0033-C50B-8D57DC250CEB}"/>
              </a:ext>
            </a:extLst>
          </p:cNvPr>
          <p:cNvSpPr txBox="1"/>
          <p:nvPr/>
        </p:nvSpPr>
        <p:spPr>
          <a:xfrm>
            <a:off x="81557" y="2785662"/>
            <a:ext cx="134719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Modèles testés</a:t>
            </a:r>
            <a:endParaRPr lang="fr-FR" sz="2400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F22CCB54-7982-58E0-790E-A62EAE60B707}"/>
              </a:ext>
            </a:extLst>
          </p:cNvPr>
          <p:cNvSpPr txBox="1"/>
          <p:nvPr/>
        </p:nvSpPr>
        <p:spPr>
          <a:xfrm>
            <a:off x="7951965" y="1937539"/>
            <a:ext cx="417730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Times New Roman" panose="02020603050405020304" pitchFamily="18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params </a:t>
            </a:r>
            <a:r>
              <a:rPr lang="fr-FR" sz="1600" dirty="0">
                <a:latin typeface="Times New Roman" panose="02020603050405020304" pitchFamily="18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= {"</a:t>
            </a:r>
            <a:r>
              <a:rPr lang="fr-FR" sz="1600" dirty="0" err="1">
                <a:latin typeface="Times New Roman" panose="02020603050405020304" pitchFamily="18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n_estimators</a:t>
            </a:r>
            <a:r>
              <a:rPr lang="fr-FR" sz="1600" dirty="0">
                <a:latin typeface="Times New Roman" panose="02020603050405020304" pitchFamily="18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": [100, 200, 500],</a:t>
            </a:r>
          </a:p>
          <a:p>
            <a:r>
              <a:rPr lang="fr-FR" sz="1600" dirty="0">
                <a:latin typeface="Times New Roman" panose="02020603050405020304" pitchFamily="18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          "</a:t>
            </a:r>
            <a:r>
              <a:rPr lang="fr-FR" sz="1600" dirty="0" err="1">
                <a:latin typeface="Times New Roman" panose="02020603050405020304" pitchFamily="18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max_depth</a:t>
            </a:r>
            <a:r>
              <a:rPr lang="fr-FR" sz="1600" dirty="0">
                <a:latin typeface="Times New Roman" panose="02020603050405020304" pitchFamily="18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": [5, 10, 20],</a:t>
            </a:r>
          </a:p>
          <a:p>
            <a:r>
              <a:rPr lang="fr-FR" sz="1600" dirty="0">
                <a:latin typeface="Times New Roman" panose="02020603050405020304" pitchFamily="18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          "</a:t>
            </a:r>
            <a:r>
              <a:rPr lang="fr-FR" sz="1600" dirty="0" err="1">
                <a:latin typeface="Times New Roman" panose="02020603050405020304" pitchFamily="18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min_samples_split</a:t>
            </a:r>
            <a:r>
              <a:rPr lang="fr-FR" sz="1600" dirty="0">
                <a:latin typeface="Times New Roman" panose="02020603050405020304" pitchFamily="18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": [2, 5, 10],</a:t>
            </a:r>
          </a:p>
          <a:p>
            <a:r>
              <a:rPr lang="fr-FR" sz="1600" dirty="0">
                <a:latin typeface="Times New Roman" panose="02020603050405020304" pitchFamily="18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          "</a:t>
            </a:r>
            <a:r>
              <a:rPr lang="fr-FR" sz="1600" dirty="0" err="1">
                <a:latin typeface="Times New Roman" panose="02020603050405020304" pitchFamily="18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min_samples_leaf</a:t>
            </a:r>
            <a:r>
              <a:rPr lang="fr-FR" sz="1600" dirty="0">
                <a:latin typeface="Times New Roman" panose="02020603050405020304" pitchFamily="18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": [1, 2, 4]}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16876A52-6328-A57A-5838-8C63C2FBEF38}"/>
              </a:ext>
            </a:extLst>
          </p:cNvPr>
          <p:cNvSpPr txBox="1"/>
          <p:nvPr/>
        </p:nvSpPr>
        <p:spPr>
          <a:xfrm>
            <a:off x="7951965" y="3146172"/>
            <a:ext cx="44827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Times New Roman" panose="02020603050405020304" pitchFamily="18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params </a:t>
            </a:r>
            <a:r>
              <a:rPr lang="fr-FR" sz="1600" dirty="0">
                <a:latin typeface="Times New Roman" panose="02020603050405020304" pitchFamily="18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= {"C": [0.001, 0.01, 0.1, 1, 10],</a:t>
            </a:r>
          </a:p>
          <a:p>
            <a:r>
              <a:rPr lang="fr-FR" sz="1600" dirty="0">
                <a:latin typeface="Times New Roman" panose="02020603050405020304" pitchFamily="18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'epsilon' : [0.001, 0.01, 0.1, 1],          </a:t>
            </a:r>
          </a:p>
          <a:p>
            <a:r>
              <a:rPr lang="fr-FR" sz="1600" dirty="0">
                <a:latin typeface="Times New Roman" panose="02020603050405020304" pitchFamily="18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"gamma": ['</a:t>
            </a:r>
            <a:r>
              <a:rPr lang="fr-FR" sz="1600" dirty="0" err="1">
                <a:latin typeface="Times New Roman" panose="02020603050405020304" pitchFamily="18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scale</a:t>
            </a:r>
            <a:r>
              <a:rPr lang="fr-FR" sz="1600" dirty="0">
                <a:latin typeface="Times New Roman" panose="02020603050405020304" pitchFamily="18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', 'auto']}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DD9676D9-1103-DD42-5794-A91FBAE2F4B4}"/>
              </a:ext>
            </a:extLst>
          </p:cNvPr>
          <p:cNvSpPr txBox="1"/>
          <p:nvPr/>
        </p:nvSpPr>
        <p:spPr>
          <a:xfrm>
            <a:off x="7909617" y="4108584"/>
            <a:ext cx="404395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Times New Roman" panose="02020603050405020304" pitchFamily="18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params </a:t>
            </a:r>
            <a:r>
              <a:rPr lang="fr-FR" sz="1600" dirty="0">
                <a:latin typeface="Times New Roman" panose="02020603050405020304" pitchFamily="18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params = {</a:t>
            </a:r>
          </a:p>
          <a:p>
            <a:r>
              <a:rPr lang="fr-FR" sz="1600" dirty="0">
                <a:latin typeface="Times New Roman" panose="02020603050405020304" pitchFamily="18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    '</a:t>
            </a:r>
            <a:r>
              <a:rPr lang="fr-FR" sz="1600" dirty="0" err="1">
                <a:latin typeface="Times New Roman" panose="02020603050405020304" pitchFamily="18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num_leaves</a:t>
            </a:r>
            <a:r>
              <a:rPr lang="fr-FR" sz="1600" dirty="0">
                <a:latin typeface="Times New Roman" panose="02020603050405020304" pitchFamily="18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': [10, 50, 100],</a:t>
            </a:r>
          </a:p>
          <a:p>
            <a:r>
              <a:rPr lang="fr-FR" sz="1600" dirty="0">
                <a:latin typeface="Times New Roman" panose="02020603050405020304" pitchFamily="18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    '</a:t>
            </a:r>
            <a:r>
              <a:rPr lang="fr-FR" sz="1600" dirty="0" err="1">
                <a:latin typeface="Times New Roman" panose="02020603050405020304" pitchFamily="18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max_depth</a:t>
            </a:r>
            <a:r>
              <a:rPr lang="fr-FR" sz="1600" dirty="0">
                <a:latin typeface="Times New Roman" panose="02020603050405020304" pitchFamily="18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': [-1, 5, 10],</a:t>
            </a:r>
          </a:p>
          <a:p>
            <a:r>
              <a:rPr lang="fr-FR" sz="1600" dirty="0">
                <a:latin typeface="Times New Roman" panose="02020603050405020304" pitchFamily="18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    '</a:t>
            </a:r>
            <a:r>
              <a:rPr lang="fr-FR" sz="1600" dirty="0" err="1">
                <a:latin typeface="Times New Roman" panose="02020603050405020304" pitchFamily="18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learning_rate</a:t>
            </a:r>
            <a:r>
              <a:rPr lang="fr-FR" sz="1600" dirty="0">
                <a:latin typeface="Times New Roman" panose="02020603050405020304" pitchFamily="18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': [0.01, 0.1, 1],</a:t>
            </a:r>
          </a:p>
          <a:p>
            <a:r>
              <a:rPr lang="fr-FR" sz="1600" dirty="0">
                <a:latin typeface="Times New Roman" panose="02020603050405020304" pitchFamily="18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    '</a:t>
            </a:r>
            <a:r>
              <a:rPr lang="fr-FR" sz="1600" dirty="0" err="1">
                <a:latin typeface="Times New Roman" panose="02020603050405020304" pitchFamily="18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n_estimators</a:t>
            </a:r>
            <a:r>
              <a:rPr lang="fr-FR" sz="1600" dirty="0">
                <a:latin typeface="Times New Roman" panose="02020603050405020304" pitchFamily="18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': [50, 100, 200]</a:t>
            </a:r>
          </a:p>
        </p:txBody>
      </p:sp>
      <p:sp>
        <p:nvSpPr>
          <p:cNvPr id="14" name="Flèche vers le bas 13">
            <a:extLst>
              <a:ext uri="{FF2B5EF4-FFF2-40B4-BE49-F238E27FC236}">
                <a16:creationId xmlns:a16="http://schemas.microsoft.com/office/drawing/2014/main" id="{23822181-1F33-B9BC-CBF0-567C9591AC43}"/>
              </a:ext>
            </a:extLst>
          </p:cNvPr>
          <p:cNvSpPr/>
          <p:nvPr/>
        </p:nvSpPr>
        <p:spPr>
          <a:xfrm rot="16200000">
            <a:off x="2029470" y="2871112"/>
            <a:ext cx="288032" cy="660100"/>
          </a:xfrm>
          <a:prstGeom prst="downArrow">
            <a:avLst/>
          </a:prstGeom>
          <a:solidFill>
            <a:srgbClr val="C00000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49461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68A466B7-D067-38B7-391D-2C91E793C713}"/>
              </a:ext>
            </a:extLst>
          </p:cNvPr>
          <p:cNvSpPr txBox="1"/>
          <p:nvPr/>
        </p:nvSpPr>
        <p:spPr>
          <a:xfrm>
            <a:off x="1814513" y="1122640"/>
            <a:ext cx="91725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Modèle consommation d’énergie : démarche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D868A8EB-AB58-882F-62C4-6DC42097AA23}"/>
              </a:ext>
            </a:extLst>
          </p:cNvPr>
          <p:cNvSpPr txBox="1"/>
          <p:nvPr/>
        </p:nvSpPr>
        <p:spPr>
          <a:xfrm>
            <a:off x="755576" y="2194986"/>
            <a:ext cx="593097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Méthode</a:t>
            </a:r>
          </a:p>
          <a:p>
            <a:endParaRPr lang="fr-FR" dirty="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2000" dirty="0">
                <a:latin typeface="Times New Roman" panose="02020603050405020304" pitchFamily="18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Recherche sur grille appliquées à un </a:t>
            </a:r>
            <a:r>
              <a:rPr lang="fr-FR" sz="2000" i="1" dirty="0" err="1">
                <a:latin typeface="Times New Roman" panose="02020603050405020304" pitchFamily="18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GridSearchCV</a:t>
            </a:r>
            <a:r>
              <a:rPr lang="fr-FR" sz="2000" dirty="0">
                <a:latin typeface="Times New Roman" panose="02020603050405020304" pitchFamily="18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2000" dirty="0">
                <a:latin typeface="Times New Roman" panose="02020603050405020304" pitchFamily="18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Evaluation avec validation croisée (</a:t>
            </a:r>
            <a:r>
              <a:rPr lang="fr-FR" sz="2000" i="1" dirty="0" err="1">
                <a:latin typeface="Times New Roman" panose="02020603050405020304" pitchFamily="18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cross_validate</a:t>
            </a:r>
            <a:r>
              <a:rPr lang="fr-FR" sz="2000" dirty="0">
                <a:latin typeface="Yu Gothic Light" panose="020B0300000000000000" pitchFamily="34" charset="-128"/>
                <a:ea typeface="Yu Gothic Light" panose="020B0300000000000000" pitchFamily="34" charset="-128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2000" dirty="0">
                <a:latin typeface="Times New Roman" panose="02020603050405020304" pitchFamily="18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Stratification (</a:t>
            </a:r>
            <a:r>
              <a:rPr lang="fr-FR" sz="2000" dirty="0" err="1">
                <a:latin typeface="Times New Roman" panose="02020603050405020304" pitchFamily="18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StratifiedKFold</a:t>
            </a:r>
            <a:r>
              <a:rPr lang="fr-FR" sz="2000" dirty="0">
                <a:latin typeface="Times New Roman" panose="02020603050405020304" pitchFamily="18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)</a:t>
            </a:r>
          </a:p>
          <a:p>
            <a:pPr marL="285750" indent="-285750">
              <a:buFontTx/>
              <a:buChar char="-"/>
            </a:pPr>
            <a:endParaRPr lang="fr-FR" dirty="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E736A3B-19D5-8A13-73E6-18A96272A2A9}"/>
              </a:ext>
            </a:extLst>
          </p:cNvPr>
          <p:cNvSpPr txBox="1"/>
          <p:nvPr/>
        </p:nvSpPr>
        <p:spPr>
          <a:xfrm>
            <a:off x="755576" y="4387358"/>
            <a:ext cx="743852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b="1" dirty="0">
                <a:latin typeface="Times New Roman" panose="02020603050405020304" pitchFamily="18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Le scores évalué:</a:t>
            </a:r>
          </a:p>
          <a:p>
            <a:r>
              <a:rPr lang="fr-FR" sz="2000" dirty="0">
                <a:latin typeface="Times New Roman" panose="02020603050405020304" pitchFamily="18" charset="0"/>
                <a:ea typeface="Yu Gothic Medium" panose="020B0500000000000000" pitchFamily="34" charset="-128"/>
                <a:cs typeface="Times New Roman" panose="02020603050405020304" pitchFamily="18" charset="0"/>
              </a:rPr>
              <a:t>R²</a:t>
            </a:r>
            <a:r>
              <a:rPr lang="fr-FR" sz="2000" dirty="0">
                <a:latin typeface="Times New Roman" panose="02020603050405020304" pitchFamily="18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 : évalue la proportion de variance expliquée par chaque modèle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058D4BD-6B2F-949A-F411-33FA5D5A2324}"/>
              </a:ext>
            </a:extLst>
          </p:cNvPr>
          <p:cNvSpPr/>
          <p:nvPr/>
        </p:nvSpPr>
        <p:spPr>
          <a:xfrm>
            <a:off x="7500849" y="2368391"/>
            <a:ext cx="4314825" cy="215396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Evaluation des modèles</a:t>
            </a:r>
          </a:p>
          <a:p>
            <a:pPr algn="ctr"/>
            <a:r>
              <a:rPr lang="fr-F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(entraînement)</a:t>
            </a:r>
          </a:p>
          <a:p>
            <a:pPr marL="285750" indent="-285750">
              <a:buFontTx/>
              <a:buChar char="-"/>
            </a:pPr>
            <a:r>
              <a:rPr lang="fr-FR" dirty="0">
                <a:solidFill>
                  <a:schemeClr val="tx1"/>
                </a:solidFill>
                <a:latin typeface="Times New Roman" panose="02020603050405020304" pitchFamily="18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Influence des hyperparamètres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A412F5DE-10D2-3A60-4F60-6D35F069236B}"/>
              </a:ext>
            </a:extLst>
          </p:cNvPr>
          <p:cNvSpPr txBox="1"/>
          <p:nvPr/>
        </p:nvSpPr>
        <p:spPr>
          <a:xfrm>
            <a:off x="2382" y="0"/>
            <a:ext cx="1040493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III – MODÉLISATIONS-</a:t>
            </a:r>
            <a:r>
              <a:rPr lang="fr-FR" sz="2800" b="1" dirty="0">
                <a:latin typeface="Times New Roman" panose="02020603050405020304" pitchFamily="18" charset="0"/>
                <a:ea typeface="Yu Gothic UI" panose="020B0500000000000000" pitchFamily="34" charset="-128"/>
                <a:cs typeface="Times New Roman" panose="02020603050405020304" pitchFamily="18" charset="0"/>
              </a:rPr>
              <a:t>Evaluation des performances des modèles</a:t>
            </a:r>
            <a:endParaRPr lang="fr-FR" sz="28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0093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17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9" name="Freeform: Shape 19">
            <a:extLst>
              <a:ext uri="{FF2B5EF4-FFF2-40B4-BE49-F238E27FC236}">
                <a16:creationId xmlns:a16="http://schemas.microsoft.com/office/drawing/2014/main" id="{391F8D69-709A-4575-A393-B4C26481A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66083" y="0"/>
            <a:ext cx="9841377" cy="6858000"/>
          </a:xfrm>
          <a:custGeom>
            <a:avLst/>
            <a:gdLst>
              <a:gd name="connsiteX0" fmla="*/ 8218354 w 9841377"/>
              <a:gd name="connsiteY0" fmla="*/ 0 h 6858000"/>
              <a:gd name="connsiteX1" fmla="*/ 5551962 w 9841377"/>
              <a:gd name="connsiteY1" fmla="*/ 0 h 6858000"/>
              <a:gd name="connsiteX2" fmla="*/ 5482342 w 9841377"/>
              <a:gd name="connsiteY2" fmla="*/ 0 h 6858000"/>
              <a:gd name="connsiteX3" fmla="*/ 4359035 w 9841377"/>
              <a:gd name="connsiteY3" fmla="*/ 0 h 6858000"/>
              <a:gd name="connsiteX4" fmla="*/ 4289415 w 9841377"/>
              <a:gd name="connsiteY4" fmla="*/ 0 h 6858000"/>
              <a:gd name="connsiteX5" fmla="*/ 1623023 w 9841377"/>
              <a:gd name="connsiteY5" fmla="*/ 0 h 6858000"/>
              <a:gd name="connsiteX6" fmla="*/ 1600899 w 9841377"/>
              <a:gd name="connsiteY6" fmla="*/ 14997 h 6858000"/>
              <a:gd name="connsiteX7" fmla="*/ 0 w 9841377"/>
              <a:gd name="connsiteY7" fmla="*/ 3621656 h 6858000"/>
              <a:gd name="connsiteX8" fmla="*/ 1874350 w 9841377"/>
              <a:gd name="connsiteY8" fmla="*/ 6374814 h 6858000"/>
              <a:gd name="connsiteX9" fmla="*/ 2390998 w 9841377"/>
              <a:gd name="connsiteY9" fmla="*/ 6780599 h 6858000"/>
              <a:gd name="connsiteX10" fmla="*/ 2502754 w 9841377"/>
              <a:gd name="connsiteY10" fmla="*/ 6858000 h 6858000"/>
              <a:gd name="connsiteX11" fmla="*/ 4289415 w 9841377"/>
              <a:gd name="connsiteY11" fmla="*/ 6858000 h 6858000"/>
              <a:gd name="connsiteX12" fmla="*/ 4359035 w 9841377"/>
              <a:gd name="connsiteY12" fmla="*/ 6858000 h 6858000"/>
              <a:gd name="connsiteX13" fmla="*/ 5482342 w 9841377"/>
              <a:gd name="connsiteY13" fmla="*/ 6858000 h 6858000"/>
              <a:gd name="connsiteX14" fmla="*/ 5551962 w 9841377"/>
              <a:gd name="connsiteY14" fmla="*/ 6858000 h 6858000"/>
              <a:gd name="connsiteX15" fmla="*/ 7338623 w 9841377"/>
              <a:gd name="connsiteY15" fmla="*/ 6858000 h 6858000"/>
              <a:gd name="connsiteX16" fmla="*/ 7450379 w 9841377"/>
              <a:gd name="connsiteY16" fmla="*/ 6780599 h 6858000"/>
              <a:gd name="connsiteX17" fmla="*/ 7967027 w 9841377"/>
              <a:gd name="connsiteY17" fmla="*/ 6374814 h 6858000"/>
              <a:gd name="connsiteX18" fmla="*/ 9841377 w 9841377"/>
              <a:gd name="connsiteY18" fmla="*/ 3621656 h 6858000"/>
              <a:gd name="connsiteX19" fmla="*/ 8240478 w 9841377"/>
              <a:gd name="connsiteY19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841377" h="6858000">
                <a:moveTo>
                  <a:pt x="8218354" y="0"/>
                </a:moveTo>
                <a:lnTo>
                  <a:pt x="5551962" y="0"/>
                </a:lnTo>
                <a:lnTo>
                  <a:pt x="5482342" y="0"/>
                </a:lnTo>
                <a:lnTo>
                  <a:pt x="4359035" y="0"/>
                </a:lnTo>
                <a:lnTo>
                  <a:pt x="4289415" y="0"/>
                </a:lnTo>
                <a:lnTo>
                  <a:pt x="1623023" y="0"/>
                </a:lnTo>
                <a:lnTo>
                  <a:pt x="1600899" y="14997"/>
                </a:lnTo>
                <a:cubicBezTo>
                  <a:pt x="573736" y="754641"/>
                  <a:pt x="0" y="2093192"/>
                  <a:pt x="0" y="3621656"/>
                </a:cubicBezTo>
                <a:cubicBezTo>
                  <a:pt x="0" y="4969131"/>
                  <a:pt x="928725" y="5602839"/>
                  <a:pt x="1874350" y="6374814"/>
                </a:cubicBezTo>
                <a:cubicBezTo>
                  <a:pt x="2046553" y="6515397"/>
                  <a:pt x="2217180" y="6653108"/>
                  <a:pt x="2390998" y="6780599"/>
                </a:cubicBezTo>
                <a:lnTo>
                  <a:pt x="2502754" y="6858000"/>
                </a:lnTo>
                <a:lnTo>
                  <a:pt x="4289415" y="6858000"/>
                </a:lnTo>
                <a:lnTo>
                  <a:pt x="4359035" y="6858000"/>
                </a:lnTo>
                <a:lnTo>
                  <a:pt x="5482342" y="6858000"/>
                </a:lnTo>
                <a:lnTo>
                  <a:pt x="5551962" y="6858000"/>
                </a:lnTo>
                <a:lnTo>
                  <a:pt x="7338623" y="6858000"/>
                </a:lnTo>
                <a:lnTo>
                  <a:pt x="7450379" y="6780599"/>
                </a:lnTo>
                <a:cubicBezTo>
                  <a:pt x="7624197" y="6653108"/>
                  <a:pt x="7794824" y="6515397"/>
                  <a:pt x="7967027" y="6374814"/>
                </a:cubicBezTo>
                <a:cubicBezTo>
                  <a:pt x="8912652" y="5602839"/>
                  <a:pt x="9841377" y="4969131"/>
                  <a:pt x="9841377" y="3621656"/>
                </a:cubicBezTo>
                <a:cubicBezTo>
                  <a:pt x="9841377" y="2093192"/>
                  <a:pt x="9267641" y="754641"/>
                  <a:pt x="8240478" y="14997"/>
                </a:cubicBezTo>
                <a:close/>
              </a:path>
            </a:pathLst>
          </a:cu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Freeform: Shape 21">
            <a:extLst>
              <a:ext uri="{FF2B5EF4-FFF2-40B4-BE49-F238E27FC236}">
                <a16:creationId xmlns:a16="http://schemas.microsoft.com/office/drawing/2014/main" id="{C87A50C4-1191-461A-9E09-C8057F2AF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035" y="0"/>
            <a:ext cx="2265453" cy="6858000"/>
          </a:xfrm>
          <a:custGeom>
            <a:avLst/>
            <a:gdLst>
              <a:gd name="connsiteX0" fmla="*/ 1117108 w 2265453"/>
              <a:gd name="connsiteY0" fmla="*/ 0 h 6858000"/>
              <a:gd name="connsiteX1" fmla="*/ 1099628 w 2265453"/>
              <a:gd name="connsiteY1" fmla="*/ 0 h 6858000"/>
              <a:gd name="connsiteX2" fmla="*/ 1175238 w 2265453"/>
              <a:gd name="connsiteY2" fmla="*/ 82371 h 6858000"/>
              <a:gd name="connsiteX3" fmla="*/ 2240276 w 2265453"/>
              <a:gd name="connsiteY3" fmla="*/ 3734791 h 6858000"/>
              <a:gd name="connsiteX4" fmla="*/ 274951 w 2265453"/>
              <a:gd name="connsiteY4" fmla="*/ 6634678 h 6858000"/>
              <a:gd name="connsiteX5" fmla="*/ 12802 w 2265453"/>
              <a:gd name="connsiteY5" fmla="*/ 6848127 h 6858000"/>
              <a:gd name="connsiteX6" fmla="*/ 0 w 2265453"/>
              <a:gd name="connsiteY6" fmla="*/ 6858000 h 6858000"/>
              <a:gd name="connsiteX7" fmla="*/ 19410 w 2265453"/>
              <a:gd name="connsiteY7" fmla="*/ 6858000 h 6858000"/>
              <a:gd name="connsiteX8" fmla="*/ 31082 w 2265453"/>
              <a:gd name="connsiteY8" fmla="*/ 6848998 h 6858000"/>
              <a:gd name="connsiteX9" fmla="*/ 293230 w 2265453"/>
              <a:gd name="connsiteY9" fmla="*/ 6635549 h 6858000"/>
              <a:gd name="connsiteX10" fmla="*/ 2258555 w 2265453"/>
              <a:gd name="connsiteY10" fmla="*/ 3735662 h 6858000"/>
              <a:gd name="connsiteX11" fmla="*/ 1193518 w 2265453"/>
              <a:gd name="connsiteY11" fmla="*/ 8324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65453" h="6858000">
                <a:moveTo>
                  <a:pt x="1117108" y="0"/>
                </a:moveTo>
                <a:lnTo>
                  <a:pt x="1099628" y="0"/>
                </a:lnTo>
                <a:lnTo>
                  <a:pt x="1175238" y="82371"/>
                </a:lnTo>
                <a:cubicBezTo>
                  <a:pt x="1926546" y="957940"/>
                  <a:pt x="2303836" y="2277119"/>
                  <a:pt x="2240276" y="3734791"/>
                </a:cubicBezTo>
                <a:cubicBezTo>
                  <a:pt x="2176522" y="5196911"/>
                  <a:pt x="1237280" y="5841173"/>
                  <a:pt x="274951" y="6634678"/>
                </a:cubicBezTo>
                <a:cubicBezTo>
                  <a:pt x="187328" y="6706930"/>
                  <a:pt x="100126" y="6778421"/>
                  <a:pt x="12802" y="6848127"/>
                </a:cubicBezTo>
                <a:lnTo>
                  <a:pt x="0" y="6858000"/>
                </a:lnTo>
                <a:lnTo>
                  <a:pt x="19410" y="6858000"/>
                </a:lnTo>
                <a:lnTo>
                  <a:pt x="31082" y="6848998"/>
                </a:lnTo>
                <a:cubicBezTo>
                  <a:pt x="118405" y="6779292"/>
                  <a:pt x="205608" y="6707801"/>
                  <a:pt x="293230" y="6635549"/>
                </a:cubicBezTo>
                <a:cubicBezTo>
                  <a:pt x="1255560" y="5842045"/>
                  <a:pt x="2194802" y="5197782"/>
                  <a:pt x="2258555" y="3735662"/>
                </a:cubicBezTo>
                <a:cubicBezTo>
                  <a:pt x="2322115" y="2277991"/>
                  <a:pt x="1944825" y="958811"/>
                  <a:pt x="1193518" y="8324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1" name="Freeform: Shape 23">
            <a:extLst>
              <a:ext uri="{FF2B5EF4-FFF2-40B4-BE49-F238E27FC236}">
                <a16:creationId xmlns:a16="http://schemas.microsoft.com/office/drawing/2014/main" id="{BC87DA9F-8DB2-4D48-8716-A928FBB8A5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033" y="0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195EA065-AC5D-431D-927E-87FF05884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96194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46934B3C-D73F-4CD0-95B1-0244D662D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23292" y="0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804AD800-94A8-797E-CBBF-44EB3E503F70}"/>
              </a:ext>
            </a:extLst>
          </p:cNvPr>
          <p:cNvSpPr txBox="1"/>
          <p:nvPr/>
        </p:nvSpPr>
        <p:spPr>
          <a:xfrm>
            <a:off x="3297355" y="1703973"/>
            <a:ext cx="6629400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Points abordés </a:t>
            </a:r>
          </a:p>
          <a:p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-La problématique</a:t>
            </a:r>
          </a:p>
          <a:p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-Présentation du jeu de données </a:t>
            </a:r>
          </a:p>
          <a:p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-Préparation du jeu de données</a:t>
            </a:r>
          </a:p>
          <a:p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-Analyse exploratoire </a:t>
            </a:r>
          </a:p>
          <a:p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fr-FR" sz="2800" dirty="0">
                <a:latin typeface="Times New Roman" panose="02020603050405020304" pitchFamily="18" charset="0"/>
                <a:ea typeface="Yu Gothic UI Light" panose="020B0300000000000000" pitchFamily="34" charset="-128"/>
                <a:cs typeface="Times New Roman" panose="02020603050405020304" pitchFamily="18" charset="0"/>
              </a:rPr>
              <a:t>Modélisation</a:t>
            </a:r>
          </a:p>
          <a:p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fr-FR" sz="2800" dirty="0">
                <a:latin typeface="Times New Roman" panose="02020603050405020304" pitchFamily="18" charset="0"/>
                <a:ea typeface="Yu Gothic UI Light" panose="020B0300000000000000" pitchFamily="34" charset="-128"/>
                <a:cs typeface="Times New Roman" panose="02020603050405020304" pitchFamily="18" charset="0"/>
              </a:rPr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42054911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FDC0269A-9009-4E00-D02D-C561BBC7BBB6}"/>
              </a:ext>
            </a:extLst>
          </p:cNvPr>
          <p:cNvSpPr txBox="1"/>
          <p:nvPr/>
        </p:nvSpPr>
        <p:spPr>
          <a:xfrm>
            <a:off x="2381" y="0"/>
            <a:ext cx="766173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III – MODÉLISATIONS-</a:t>
            </a:r>
            <a:r>
              <a:rPr lang="fr-FR" sz="6000" b="1" dirty="0"/>
              <a:t> </a:t>
            </a:r>
            <a:r>
              <a:rPr lang="fr-F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Comparaison des modèles</a:t>
            </a:r>
            <a:endParaRPr lang="fr-FR" sz="2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age 3" descr="Une image contenant texte, capture d’écran, ligne, Police&#10;&#10;Description générée automatiquement">
            <a:extLst>
              <a:ext uri="{FF2B5EF4-FFF2-40B4-BE49-F238E27FC236}">
                <a16:creationId xmlns:a16="http://schemas.microsoft.com/office/drawing/2014/main" id="{8160A1D5-D650-A15A-C1A0-A281FD4F0A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6429" y="1740064"/>
            <a:ext cx="9060340" cy="2653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7442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FDC0269A-9009-4E00-D02D-C561BBC7BBB6}"/>
              </a:ext>
            </a:extLst>
          </p:cNvPr>
          <p:cNvSpPr txBox="1"/>
          <p:nvPr/>
        </p:nvSpPr>
        <p:spPr>
          <a:xfrm>
            <a:off x="2382" y="0"/>
            <a:ext cx="738500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III – MODÉLISATIONS-</a:t>
            </a:r>
            <a:r>
              <a:rPr lang="fr-F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Meilleur modèle SEU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68A466B7-D067-38B7-391D-2C91E793C713}"/>
              </a:ext>
            </a:extLst>
          </p:cNvPr>
          <p:cNvSpPr txBox="1"/>
          <p:nvPr/>
        </p:nvSpPr>
        <p:spPr>
          <a:xfrm>
            <a:off x="1814513" y="1122640"/>
            <a:ext cx="91725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Modèle consommation d’énergie :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38DDC6-7A06-CEE4-43CA-A94D087F968D}"/>
              </a:ext>
            </a:extLst>
          </p:cNvPr>
          <p:cNvSpPr/>
          <p:nvPr/>
        </p:nvSpPr>
        <p:spPr>
          <a:xfrm>
            <a:off x="905466" y="2803880"/>
            <a:ext cx="3000788" cy="81085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Meilleur modèle SEU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0A1DCF-129C-A5E6-9BC0-70135814E0F2}"/>
              </a:ext>
            </a:extLst>
          </p:cNvPr>
          <p:cNvSpPr/>
          <p:nvPr/>
        </p:nvSpPr>
        <p:spPr>
          <a:xfrm>
            <a:off x="7150768" y="2816434"/>
            <a:ext cx="3000788" cy="81085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RandomForestRegressor</a:t>
            </a:r>
            <a:endParaRPr lang="fr-F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Flèche vers le bas 10">
            <a:extLst>
              <a:ext uri="{FF2B5EF4-FFF2-40B4-BE49-F238E27FC236}">
                <a16:creationId xmlns:a16="http://schemas.microsoft.com/office/drawing/2014/main" id="{C7F5BB1C-BA2A-38BE-1EAC-664DF0AC96B0}"/>
              </a:ext>
            </a:extLst>
          </p:cNvPr>
          <p:cNvSpPr/>
          <p:nvPr/>
        </p:nvSpPr>
        <p:spPr>
          <a:xfrm rot="16200000">
            <a:off x="5263817" y="2679458"/>
            <a:ext cx="529388" cy="1084805"/>
          </a:xfrm>
          <a:prstGeom prst="downArrow">
            <a:avLst/>
          </a:prstGeom>
          <a:solidFill>
            <a:srgbClr val="C00000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07672F01-8B9C-287D-2843-6ED767B68DED}"/>
              </a:ext>
            </a:extLst>
          </p:cNvPr>
          <p:cNvSpPr txBox="1"/>
          <p:nvPr/>
        </p:nvSpPr>
        <p:spPr>
          <a:xfrm>
            <a:off x="1954584" y="4674750"/>
            <a:ext cx="71478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Validation score R²: 0.571543373243944</a:t>
            </a:r>
          </a:p>
        </p:txBody>
      </p:sp>
    </p:spTree>
    <p:extLst>
      <p:ext uri="{BB962C8B-B14F-4D97-AF65-F5344CB8AC3E}">
        <p14:creationId xmlns:p14="http://schemas.microsoft.com/office/powerpoint/2010/main" val="9254839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FDC0269A-9009-4E00-D02D-C561BBC7BBB6}"/>
              </a:ext>
            </a:extLst>
          </p:cNvPr>
          <p:cNvSpPr txBox="1"/>
          <p:nvPr/>
        </p:nvSpPr>
        <p:spPr>
          <a:xfrm>
            <a:off x="2382" y="0"/>
            <a:ext cx="976726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MODÉLISATIONS-</a:t>
            </a:r>
            <a:r>
              <a:rPr lang="fr-FR" sz="2800" b="1" dirty="0">
                <a:latin typeface="Times New Roman" panose="02020603050405020304" pitchFamily="18" charset="0"/>
                <a:ea typeface="Yu Gothic UI" panose="020B0500000000000000" pitchFamily="34" charset="-128"/>
                <a:cs typeface="Times New Roman" panose="02020603050405020304" pitchFamily="18" charset="0"/>
              </a:rPr>
              <a:t>Evaluation </a:t>
            </a:r>
            <a:r>
              <a:rPr lang="fr-FR" sz="2800" b="1" dirty="0">
                <a:solidFill>
                  <a:srgbClr val="000000"/>
                </a:solidFill>
                <a:latin typeface="Times New Roman" panose="02020603050405020304" pitchFamily="18" charset="0"/>
                <a:ea typeface="Yu Gothic UI" panose="020B0500000000000000" pitchFamily="34" charset="-128"/>
                <a:cs typeface="Times New Roman" panose="02020603050405020304" pitchFamily="18" charset="0"/>
              </a:rPr>
              <a:t>de i</a:t>
            </a:r>
            <a:r>
              <a:rPr lang="fr-FR" sz="28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ntérêt de Energy Star Score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68A466B7-D067-38B7-391D-2C91E793C713}"/>
              </a:ext>
            </a:extLst>
          </p:cNvPr>
          <p:cNvSpPr txBox="1"/>
          <p:nvPr/>
        </p:nvSpPr>
        <p:spPr>
          <a:xfrm>
            <a:off x="2307046" y="720144"/>
            <a:ext cx="657149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Modèle consommation d’énergie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814047E-8C04-E89E-F3ED-C32FC58942D0}"/>
              </a:ext>
            </a:extLst>
          </p:cNvPr>
          <p:cNvSpPr/>
          <p:nvPr/>
        </p:nvSpPr>
        <p:spPr>
          <a:xfrm>
            <a:off x="6096000" y="1684314"/>
            <a:ext cx="3284205" cy="149265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Importance de l’ENERGYSTAR</a:t>
            </a:r>
          </a:p>
          <a:p>
            <a:pPr algn="ctr"/>
            <a:r>
              <a:rPr lang="fr-F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Score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B1DBE6E-5D66-0D1C-D256-73CEC4756987}"/>
              </a:ext>
            </a:extLst>
          </p:cNvPr>
          <p:cNvSpPr/>
          <p:nvPr/>
        </p:nvSpPr>
        <p:spPr>
          <a:xfrm>
            <a:off x="1137882" y="2178614"/>
            <a:ext cx="3041319" cy="504057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Meilleur modèle SEU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86B3A071-85CB-540C-4F12-202BBE3EBE98}"/>
              </a:ext>
            </a:extLst>
          </p:cNvPr>
          <p:cNvSpPr txBox="1"/>
          <p:nvPr/>
        </p:nvSpPr>
        <p:spPr>
          <a:xfrm>
            <a:off x="1137882" y="4291907"/>
            <a:ext cx="95702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latin typeface="Times New Roman" panose="02020603050405020304" pitchFamily="18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Sur un jeu de données identique :</a:t>
            </a:r>
            <a:r>
              <a:rPr lang="fr-F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Validation score R²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:0.5676622047766932</a:t>
            </a:r>
            <a:endParaRPr lang="fr-FR" sz="2400" dirty="0">
              <a:latin typeface="Times New Roman" panose="02020603050405020304" pitchFamily="18" charset="0"/>
              <a:ea typeface="Yu Gothic Light" panose="020B0300000000000000" pitchFamily="34" charset="-128"/>
              <a:cs typeface="Times New Roman" panose="02020603050405020304" pitchFamily="18" charset="0"/>
            </a:endParaRPr>
          </a:p>
          <a:p>
            <a:endParaRPr lang="fr-FR" sz="2400" dirty="0">
              <a:latin typeface="Times New Roman" panose="02020603050405020304" pitchFamily="18" charset="0"/>
              <a:ea typeface="Yu Gothic Light" panose="020B0300000000000000" pitchFamily="34" charset="-128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fr-FR" sz="2400" dirty="0">
                <a:latin typeface="Times New Roman" panose="02020603050405020304" pitchFamily="18" charset="0"/>
                <a:ea typeface="Yu Gothic Medium" panose="020B0500000000000000" pitchFamily="34" charset="-128"/>
                <a:cs typeface="Times New Roman" panose="02020603050405020304" pitchFamily="18" charset="0"/>
              </a:rPr>
              <a:t>Pas d’amélioration du </a:t>
            </a:r>
            <a:r>
              <a:rPr lang="fr-FR" sz="2400" dirty="0">
                <a:latin typeface="Times New Roman" panose="02020603050405020304" pitchFamily="18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 scores</a:t>
            </a:r>
            <a:endParaRPr lang="fr-FR" sz="2400" dirty="0">
              <a:latin typeface="Times New Roman" panose="02020603050405020304" pitchFamily="18" charset="0"/>
              <a:ea typeface="Yu Gothic Medium" panose="020B05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10" name="Flèche vers le bas 9">
            <a:extLst>
              <a:ext uri="{FF2B5EF4-FFF2-40B4-BE49-F238E27FC236}">
                <a16:creationId xmlns:a16="http://schemas.microsoft.com/office/drawing/2014/main" id="{2E62BD67-4ECA-85A1-F20F-59E4920ACA73}"/>
              </a:ext>
            </a:extLst>
          </p:cNvPr>
          <p:cNvSpPr/>
          <p:nvPr/>
        </p:nvSpPr>
        <p:spPr>
          <a:xfrm rot="16200000">
            <a:off x="5001165" y="1912622"/>
            <a:ext cx="315665" cy="1036038"/>
          </a:xfrm>
          <a:prstGeom prst="downArrow">
            <a:avLst/>
          </a:prstGeom>
          <a:solidFill>
            <a:srgbClr val="C00000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11046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FDC0269A-9009-4E00-D02D-C561BBC7BBB6}"/>
              </a:ext>
            </a:extLst>
          </p:cNvPr>
          <p:cNvSpPr txBox="1"/>
          <p:nvPr/>
        </p:nvSpPr>
        <p:spPr>
          <a:xfrm>
            <a:off x="2382" y="0"/>
            <a:ext cx="609361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III – MODÉLISATIONS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68A466B7-D067-38B7-391D-2C91E793C713}"/>
              </a:ext>
            </a:extLst>
          </p:cNvPr>
          <p:cNvSpPr txBox="1"/>
          <p:nvPr/>
        </p:nvSpPr>
        <p:spPr>
          <a:xfrm>
            <a:off x="700089" y="1122640"/>
            <a:ext cx="106299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Modèle consommation d’énergie : </a:t>
            </a:r>
            <a:r>
              <a:rPr lang="fr-FR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  <a:r>
              <a:rPr lang="fr-F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importantes</a:t>
            </a:r>
          </a:p>
        </p:txBody>
      </p:sp>
      <p:pic>
        <p:nvPicPr>
          <p:cNvPr id="6" name="Image 5" descr="Une image contenant texte, capture d’écran, Police, nombre&#10;&#10;Description générée automatiquement">
            <a:extLst>
              <a:ext uri="{FF2B5EF4-FFF2-40B4-BE49-F238E27FC236}">
                <a16:creationId xmlns:a16="http://schemas.microsoft.com/office/drawing/2014/main" id="{9BC64818-BB76-939D-2752-3A4357C2A6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2074" y="1768971"/>
            <a:ext cx="6724320" cy="494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8183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FDC0269A-9009-4E00-D02D-C561BBC7BBB6}"/>
              </a:ext>
            </a:extLst>
          </p:cNvPr>
          <p:cNvSpPr txBox="1"/>
          <p:nvPr/>
        </p:nvSpPr>
        <p:spPr>
          <a:xfrm>
            <a:off x="2382" y="0"/>
            <a:ext cx="609361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III – MODÉLISATIONS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68A466B7-D067-38B7-391D-2C91E793C713}"/>
              </a:ext>
            </a:extLst>
          </p:cNvPr>
          <p:cNvSpPr txBox="1"/>
          <p:nvPr/>
        </p:nvSpPr>
        <p:spPr>
          <a:xfrm>
            <a:off x="2457450" y="945436"/>
            <a:ext cx="67722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Modèle émission CO2: démarche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4E2F85A-74B0-65E0-BD44-E80B523F73C1}"/>
              </a:ext>
            </a:extLst>
          </p:cNvPr>
          <p:cNvSpPr/>
          <p:nvPr/>
        </p:nvSpPr>
        <p:spPr>
          <a:xfrm>
            <a:off x="400050" y="2013984"/>
            <a:ext cx="5307807" cy="2256148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Optimisation de plusieurs modèles </a:t>
            </a:r>
          </a:p>
          <a:p>
            <a:pPr algn="ctr"/>
            <a:r>
              <a:rPr lang="fr-F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pour modélisation des émission CO2</a:t>
            </a:r>
          </a:p>
          <a:p>
            <a:pPr algn="ctr"/>
            <a:endParaRPr lang="fr-F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fr-FR" sz="1400" b="1" dirty="0">
                <a:solidFill>
                  <a:schemeClr val="tx1"/>
                </a:solidFill>
                <a:latin typeface="Times New Roman" panose="02020603050405020304" pitchFamily="18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Hyperparamètres</a:t>
            </a:r>
          </a:p>
          <a:p>
            <a:pPr marL="285750" indent="-285750">
              <a:buFontTx/>
              <a:buChar char="-"/>
            </a:pPr>
            <a:r>
              <a:rPr lang="fr-FR" sz="1400" b="1" dirty="0">
                <a:solidFill>
                  <a:schemeClr val="tx1"/>
                </a:solidFill>
                <a:latin typeface="Times New Roman" panose="02020603050405020304" pitchFamily="18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Encodage/transformation des X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E551BA9C-B6CB-8F83-065B-AF8A5732BF1F}"/>
              </a:ext>
            </a:extLst>
          </p:cNvPr>
          <p:cNvSpPr txBox="1"/>
          <p:nvPr/>
        </p:nvSpPr>
        <p:spPr>
          <a:xfrm>
            <a:off x="6484145" y="2326450"/>
            <a:ext cx="5476875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dirty="0">
                <a:latin typeface="Times New Roman" panose="02020603050405020304" pitchFamily="18" charset="0"/>
                <a:ea typeface="Yu Gothic Medium" panose="020B0500000000000000" pitchFamily="34" charset="-128"/>
                <a:cs typeface="Times New Roman" panose="02020603050405020304" pitchFamily="18" charset="0"/>
              </a:rPr>
              <a:t>Variables quantitatives :</a:t>
            </a:r>
          </a:p>
          <a:p>
            <a:pPr marL="285750" indent="-285750">
              <a:buFontTx/>
              <a:buChar char="-"/>
            </a:pPr>
            <a:r>
              <a:rPr lang="fr-FR" sz="2000" dirty="0">
                <a:latin typeface="Times New Roman" panose="02020603050405020304" pitchFamily="18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Choix de la normalisation avec </a:t>
            </a:r>
            <a:r>
              <a:rPr lang="fr-FR" sz="2000" i="1" dirty="0" err="1">
                <a:latin typeface="Times New Roman" panose="02020603050405020304" pitchFamily="18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StandardScaler</a:t>
            </a:r>
            <a:endParaRPr lang="fr-FR" sz="2000" i="1" dirty="0">
              <a:latin typeface="Times New Roman" panose="02020603050405020304" pitchFamily="18" charset="0"/>
              <a:ea typeface="Yu Gothic Light" panose="020B0300000000000000" pitchFamily="34" charset="-128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endParaRPr lang="fr-FR" sz="2000" i="1" dirty="0">
              <a:latin typeface="Times New Roman" panose="02020603050405020304" pitchFamily="18" charset="0"/>
              <a:ea typeface="Yu Gothic Light" panose="020B0300000000000000" pitchFamily="34" charset="-128"/>
              <a:cs typeface="Times New Roman" panose="02020603050405020304" pitchFamily="18" charset="0"/>
            </a:endParaRPr>
          </a:p>
          <a:p>
            <a:r>
              <a:rPr lang="fr-FR" sz="2000" b="1" dirty="0">
                <a:latin typeface="Times New Roman" panose="02020603050405020304" pitchFamily="18" charset="0"/>
                <a:ea typeface="Yu Gothic Medium" panose="020B0500000000000000" pitchFamily="34" charset="-128"/>
                <a:cs typeface="Times New Roman" panose="02020603050405020304" pitchFamily="18" charset="0"/>
              </a:rPr>
              <a:t>Variables catégorielles :</a:t>
            </a:r>
          </a:p>
          <a:p>
            <a:pPr marL="285750" indent="-285750">
              <a:buFontTx/>
              <a:buChar char="-"/>
            </a:pPr>
            <a:r>
              <a:rPr lang="fr-FR" sz="2000" dirty="0">
                <a:latin typeface="Times New Roman" panose="02020603050405020304" pitchFamily="18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Choix de la stratégie d’encodage </a:t>
            </a:r>
            <a:r>
              <a:rPr lang="fr-FR" sz="2000" i="1" dirty="0" err="1">
                <a:latin typeface="Times New Roman" panose="02020603050405020304" pitchFamily="18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OneHotEncode</a:t>
            </a:r>
            <a:endParaRPr lang="fr-F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C28B8596-2546-58E7-25EF-58C79CD90B04}"/>
              </a:ext>
            </a:extLst>
          </p:cNvPr>
          <p:cNvSpPr txBox="1"/>
          <p:nvPr/>
        </p:nvSpPr>
        <p:spPr>
          <a:xfrm>
            <a:off x="2286000" y="5550694"/>
            <a:ext cx="75217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-Création d’un train test  set pour comparer les modèles</a:t>
            </a:r>
          </a:p>
        </p:txBody>
      </p:sp>
    </p:spTree>
    <p:extLst>
      <p:ext uri="{BB962C8B-B14F-4D97-AF65-F5344CB8AC3E}">
        <p14:creationId xmlns:p14="http://schemas.microsoft.com/office/powerpoint/2010/main" val="2623415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FDC0269A-9009-4E00-D02D-C561BBC7BBB6}"/>
              </a:ext>
            </a:extLst>
          </p:cNvPr>
          <p:cNvSpPr txBox="1"/>
          <p:nvPr/>
        </p:nvSpPr>
        <p:spPr>
          <a:xfrm>
            <a:off x="2380" y="0"/>
            <a:ext cx="415528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III – MODÉLISATIONS</a:t>
            </a:r>
            <a:endParaRPr lang="fr-FR" sz="2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8ADB3DB8-FD4F-39F0-F163-8581E3FF98E3}"/>
              </a:ext>
            </a:extLst>
          </p:cNvPr>
          <p:cNvSpPr txBox="1"/>
          <p:nvPr/>
        </p:nvSpPr>
        <p:spPr>
          <a:xfrm>
            <a:off x="8014691" y="1135691"/>
            <a:ext cx="383381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Times New Roman" panose="02020603050405020304" pitchFamily="18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Hyperparamètres :</a:t>
            </a:r>
          </a:p>
          <a:p>
            <a:r>
              <a:rPr lang="fr-FR" sz="1600" dirty="0">
                <a:latin typeface="Times New Roman" panose="02020603050405020304" pitchFamily="18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alpha': [0.1, 1, 10],</a:t>
            </a:r>
          </a:p>
          <a:p>
            <a:r>
              <a:rPr lang="fr-FR" sz="1600" dirty="0">
                <a:latin typeface="Times New Roman" panose="02020603050405020304" pitchFamily="18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    'l1_ratio': [0.2, 0.5, 0.8],</a:t>
            </a:r>
          </a:p>
          <a:p>
            <a:r>
              <a:rPr lang="fr-FR" sz="1600" dirty="0">
                <a:latin typeface="Times New Roman" panose="02020603050405020304" pitchFamily="18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    '</a:t>
            </a:r>
            <a:r>
              <a:rPr lang="fr-FR" sz="1600" dirty="0" err="1">
                <a:latin typeface="Times New Roman" panose="02020603050405020304" pitchFamily="18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max_iter</a:t>
            </a:r>
            <a:r>
              <a:rPr lang="fr-FR" sz="1600" dirty="0">
                <a:latin typeface="Times New Roman" panose="02020603050405020304" pitchFamily="18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': [1000, 2000, 3000]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903AF94-83E9-D180-4246-A7158D4122D4}"/>
              </a:ext>
            </a:extLst>
          </p:cNvPr>
          <p:cNvSpPr txBox="1"/>
          <p:nvPr/>
        </p:nvSpPr>
        <p:spPr>
          <a:xfrm>
            <a:off x="2918221" y="1292946"/>
            <a:ext cx="4482703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fr-FR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ElasticNet</a:t>
            </a:r>
            <a:endParaRPr lang="fr-F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fr-FR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RandomForestRegressor</a:t>
            </a:r>
            <a:endParaRPr lang="fr-F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Tx/>
              <a:buChar char="-"/>
            </a:pPr>
            <a:r>
              <a:rPr lang="fr-F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SVR</a:t>
            </a:r>
          </a:p>
          <a:p>
            <a:pPr marL="457200" indent="-457200">
              <a:buFontTx/>
              <a:buChar char="-"/>
            </a:pPr>
            <a:endParaRPr lang="fr-F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32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fr-FR" sz="320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LightGBM</a:t>
            </a:r>
            <a:endParaRPr lang="fr-F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CF01969D-DFE9-0033-C50B-8D57DC250CEB}"/>
              </a:ext>
            </a:extLst>
          </p:cNvPr>
          <p:cNvSpPr txBox="1"/>
          <p:nvPr/>
        </p:nvSpPr>
        <p:spPr>
          <a:xfrm>
            <a:off x="81557" y="2930841"/>
            <a:ext cx="134719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Modèles testés</a:t>
            </a:r>
            <a:endParaRPr lang="fr-FR" sz="2400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F22CCB54-7982-58E0-790E-A62EAE60B707}"/>
              </a:ext>
            </a:extLst>
          </p:cNvPr>
          <p:cNvSpPr txBox="1"/>
          <p:nvPr/>
        </p:nvSpPr>
        <p:spPr>
          <a:xfrm>
            <a:off x="8014691" y="2392232"/>
            <a:ext cx="417730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Times New Roman" panose="02020603050405020304" pitchFamily="18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params </a:t>
            </a:r>
            <a:r>
              <a:rPr lang="fr-FR" sz="1600" dirty="0">
                <a:latin typeface="Times New Roman" panose="02020603050405020304" pitchFamily="18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= {"</a:t>
            </a:r>
            <a:r>
              <a:rPr lang="fr-FR" sz="1600" dirty="0" err="1">
                <a:latin typeface="Times New Roman" panose="02020603050405020304" pitchFamily="18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n_estimators</a:t>
            </a:r>
            <a:r>
              <a:rPr lang="fr-FR" sz="1600" dirty="0">
                <a:latin typeface="Times New Roman" panose="02020603050405020304" pitchFamily="18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": [100, 200, 500],</a:t>
            </a:r>
          </a:p>
          <a:p>
            <a:r>
              <a:rPr lang="fr-FR" sz="1600" dirty="0">
                <a:latin typeface="Times New Roman" panose="02020603050405020304" pitchFamily="18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          "</a:t>
            </a:r>
            <a:r>
              <a:rPr lang="fr-FR" sz="1600" dirty="0" err="1">
                <a:latin typeface="Times New Roman" panose="02020603050405020304" pitchFamily="18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max_depth</a:t>
            </a:r>
            <a:r>
              <a:rPr lang="fr-FR" sz="1600" dirty="0">
                <a:latin typeface="Times New Roman" panose="02020603050405020304" pitchFamily="18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": [5, 10, 20],</a:t>
            </a:r>
          </a:p>
          <a:p>
            <a:r>
              <a:rPr lang="fr-FR" sz="1600" dirty="0">
                <a:latin typeface="Times New Roman" panose="02020603050405020304" pitchFamily="18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          "</a:t>
            </a:r>
            <a:r>
              <a:rPr lang="fr-FR" sz="1600" dirty="0" err="1">
                <a:latin typeface="Times New Roman" panose="02020603050405020304" pitchFamily="18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min_samples_split</a:t>
            </a:r>
            <a:r>
              <a:rPr lang="fr-FR" sz="1600" dirty="0">
                <a:latin typeface="Times New Roman" panose="02020603050405020304" pitchFamily="18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": [2, 5, 10],</a:t>
            </a:r>
          </a:p>
          <a:p>
            <a:r>
              <a:rPr lang="fr-FR" sz="1600" dirty="0">
                <a:latin typeface="Times New Roman" panose="02020603050405020304" pitchFamily="18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          "</a:t>
            </a:r>
            <a:r>
              <a:rPr lang="fr-FR" sz="1600" dirty="0" err="1">
                <a:latin typeface="Times New Roman" panose="02020603050405020304" pitchFamily="18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min_samples_leaf</a:t>
            </a:r>
            <a:r>
              <a:rPr lang="fr-FR" sz="1600" dirty="0">
                <a:latin typeface="Times New Roman" panose="02020603050405020304" pitchFamily="18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": [1, 2, 4]}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16876A52-6328-A57A-5838-8C63C2FBEF38}"/>
              </a:ext>
            </a:extLst>
          </p:cNvPr>
          <p:cNvSpPr txBox="1"/>
          <p:nvPr/>
        </p:nvSpPr>
        <p:spPr>
          <a:xfrm>
            <a:off x="8014691" y="3934122"/>
            <a:ext cx="44827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Times New Roman" panose="02020603050405020304" pitchFamily="18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params </a:t>
            </a:r>
            <a:r>
              <a:rPr lang="fr-FR" sz="1600" dirty="0">
                <a:latin typeface="Times New Roman" panose="02020603050405020304" pitchFamily="18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= {"C": [0.001, 0.01, 0.1, 1, 10],</a:t>
            </a:r>
          </a:p>
          <a:p>
            <a:r>
              <a:rPr lang="fr-FR" sz="1600" dirty="0">
                <a:latin typeface="Times New Roman" panose="02020603050405020304" pitchFamily="18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'epsilon' : [0.001, 0.01, 0.1, 1],          </a:t>
            </a:r>
          </a:p>
          <a:p>
            <a:r>
              <a:rPr lang="fr-FR" sz="1600" dirty="0">
                <a:latin typeface="Times New Roman" panose="02020603050405020304" pitchFamily="18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"gamma": ['</a:t>
            </a:r>
            <a:r>
              <a:rPr lang="fr-FR" sz="1600" dirty="0" err="1">
                <a:latin typeface="Times New Roman" panose="02020603050405020304" pitchFamily="18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scale</a:t>
            </a:r>
            <a:r>
              <a:rPr lang="fr-FR" sz="1600" dirty="0">
                <a:latin typeface="Times New Roman" panose="02020603050405020304" pitchFamily="18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', 'auto']}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DD9676D9-1103-DD42-5794-A91FBAE2F4B4}"/>
              </a:ext>
            </a:extLst>
          </p:cNvPr>
          <p:cNvSpPr txBox="1"/>
          <p:nvPr/>
        </p:nvSpPr>
        <p:spPr>
          <a:xfrm>
            <a:off x="8014691" y="5306810"/>
            <a:ext cx="40439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Times New Roman" panose="02020603050405020304" pitchFamily="18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params </a:t>
            </a:r>
            <a:r>
              <a:rPr lang="fr-FR" sz="1600" dirty="0">
                <a:latin typeface="Times New Roman" panose="02020603050405020304" pitchFamily="18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= {"C": [0.001, 0.01, 0.1, 1, 10],</a:t>
            </a:r>
          </a:p>
          <a:p>
            <a:r>
              <a:rPr lang="fr-FR" sz="1600" dirty="0">
                <a:latin typeface="Times New Roman" panose="02020603050405020304" pitchFamily="18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'epsilon' : [0.001, 0.01, 0.1, 1],          </a:t>
            </a:r>
          </a:p>
          <a:p>
            <a:r>
              <a:rPr lang="fr-FR" sz="1600" dirty="0">
                <a:latin typeface="Times New Roman" panose="02020603050405020304" pitchFamily="18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"gamma": ['</a:t>
            </a:r>
            <a:r>
              <a:rPr lang="fr-FR" sz="1600" dirty="0" err="1">
                <a:latin typeface="Times New Roman" panose="02020603050405020304" pitchFamily="18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scale</a:t>
            </a:r>
            <a:r>
              <a:rPr lang="fr-FR" sz="1600" dirty="0">
                <a:latin typeface="Times New Roman" panose="02020603050405020304" pitchFamily="18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', 'auto']}</a:t>
            </a:r>
          </a:p>
        </p:txBody>
      </p:sp>
      <p:sp>
        <p:nvSpPr>
          <p:cNvPr id="14" name="Flèche vers le bas 13">
            <a:extLst>
              <a:ext uri="{FF2B5EF4-FFF2-40B4-BE49-F238E27FC236}">
                <a16:creationId xmlns:a16="http://schemas.microsoft.com/office/drawing/2014/main" id="{23822181-1F33-B9BC-CBF0-567C9591AC43}"/>
              </a:ext>
            </a:extLst>
          </p:cNvPr>
          <p:cNvSpPr/>
          <p:nvPr/>
        </p:nvSpPr>
        <p:spPr>
          <a:xfrm rot="16200000">
            <a:off x="2029470" y="2871112"/>
            <a:ext cx="288032" cy="660100"/>
          </a:xfrm>
          <a:prstGeom prst="downArrow">
            <a:avLst/>
          </a:prstGeom>
          <a:solidFill>
            <a:srgbClr val="C00000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67591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68A466B7-D067-38B7-391D-2C91E793C713}"/>
              </a:ext>
            </a:extLst>
          </p:cNvPr>
          <p:cNvSpPr txBox="1"/>
          <p:nvPr/>
        </p:nvSpPr>
        <p:spPr>
          <a:xfrm>
            <a:off x="1814513" y="1122640"/>
            <a:ext cx="91725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Modèle émission CO2 : démarche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D868A8EB-AB58-882F-62C4-6DC42097AA23}"/>
              </a:ext>
            </a:extLst>
          </p:cNvPr>
          <p:cNvSpPr txBox="1"/>
          <p:nvPr/>
        </p:nvSpPr>
        <p:spPr>
          <a:xfrm>
            <a:off x="755576" y="2194986"/>
            <a:ext cx="593097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Méthode</a:t>
            </a:r>
          </a:p>
          <a:p>
            <a:endParaRPr lang="fr-FR" dirty="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2000" dirty="0">
                <a:latin typeface="Times New Roman" panose="02020603050405020304" pitchFamily="18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Recherche sur grille appliquées à un </a:t>
            </a:r>
            <a:r>
              <a:rPr lang="fr-FR" sz="2000" i="1" dirty="0" err="1">
                <a:latin typeface="Times New Roman" panose="02020603050405020304" pitchFamily="18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GridSearchCV</a:t>
            </a:r>
            <a:r>
              <a:rPr lang="fr-FR" sz="2000" dirty="0">
                <a:latin typeface="Times New Roman" panose="02020603050405020304" pitchFamily="18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2000" dirty="0">
                <a:latin typeface="Times New Roman" panose="02020603050405020304" pitchFamily="18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Evaluation avec validation croisée (</a:t>
            </a:r>
            <a:r>
              <a:rPr lang="fr-FR" sz="2000" i="1" dirty="0" err="1">
                <a:latin typeface="Times New Roman" panose="02020603050405020304" pitchFamily="18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cross_validate</a:t>
            </a:r>
            <a:r>
              <a:rPr lang="fr-FR" sz="2000" dirty="0">
                <a:latin typeface="Yu Gothic Light" panose="020B0300000000000000" pitchFamily="34" charset="-128"/>
                <a:ea typeface="Yu Gothic Light" panose="020B0300000000000000" pitchFamily="34" charset="-128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2000" dirty="0">
                <a:latin typeface="Times New Roman" panose="02020603050405020304" pitchFamily="18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Stratification (</a:t>
            </a:r>
            <a:r>
              <a:rPr lang="fr-FR" sz="2000" dirty="0" err="1">
                <a:latin typeface="Times New Roman" panose="02020603050405020304" pitchFamily="18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StratifiedKFold</a:t>
            </a:r>
            <a:r>
              <a:rPr lang="fr-FR" sz="2000" dirty="0">
                <a:latin typeface="Times New Roman" panose="02020603050405020304" pitchFamily="18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)</a:t>
            </a:r>
          </a:p>
          <a:p>
            <a:pPr marL="285750" indent="-285750">
              <a:buFontTx/>
              <a:buChar char="-"/>
            </a:pPr>
            <a:endParaRPr lang="fr-FR" dirty="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E736A3B-19D5-8A13-73E6-18A96272A2A9}"/>
              </a:ext>
            </a:extLst>
          </p:cNvPr>
          <p:cNvSpPr txBox="1"/>
          <p:nvPr/>
        </p:nvSpPr>
        <p:spPr>
          <a:xfrm>
            <a:off x="755576" y="4387358"/>
            <a:ext cx="743852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b="1" dirty="0">
                <a:latin typeface="Times New Roman" panose="02020603050405020304" pitchFamily="18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Le scores évalué:</a:t>
            </a:r>
          </a:p>
          <a:p>
            <a:r>
              <a:rPr lang="fr-FR" sz="2000" dirty="0">
                <a:latin typeface="Times New Roman" panose="02020603050405020304" pitchFamily="18" charset="0"/>
                <a:ea typeface="Yu Gothic Medium" panose="020B0500000000000000" pitchFamily="34" charset="-128"/>
                <a:cs typeface="Times New Roman" panose="02020603050405020304" pitchFamily="18" charset="0"/>
              </a:rPr>
              <a:t>R²</a:t>
            </a:r>
            <a:r>
              <a:rPr lang="fr-FR" sz="2000" dirty="0">
                <a:latin typeface="Times New Roman" panose="02020603050405020304" pitchFamily="18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 : évalue la proportion de variance expliquée par chaque modèle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058D4BD-6B2F-949A-F411-33FA5D5A2324}"/>
              </a:ext>
            </a:extLst>
          </p:cNvPr>
          <p:cNvSpPr/>
          <p:nvPr/>
        </p:nvSpPr>
        <p:spPr>
          <a:xfrm>
            <a:off x="7500849" y="2368391"/>
            <a:ext cx="4314825" cy="215396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Evaluation des modèles</a:t>
            </a:r>
          </a:p>
          <a:p>
            <a:pPr algn="ctr"/>
            <a:r>
              <a:rPr lang="fr-F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(entraînement)</a:t>
            </a:r>
          </a:p>
          <a:p>
            <a:pPr marL="285750" indent="-285750">
              <a:buFontTx/>
              <a:buChar char="-"/>
            </a:pPr>
            <a:r>
              <a:rPr lang="fr-FR" dirty="0">
                <a:solidFill>
                  <a:schemeClr val="tx1"/>
                </a:solidFill>
                <a:latin typeface="Times New Roman" panose="02020603050405020304" pitchFamily="18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Influence des hyperparamètre</a:t>
            </a:r>
          </a:p>
          <a:p>
            <a:pPr marL="285750" indent="-285750">
              <a:buFontTx/>
              <a:buChar char="-"/>
            </a:pPr>
            <a:r>
              <a:rPr lang="fr-FR" dirty="0">
                <a:solidFill>
                  <a:schemeClr val="tx1"/>
                </a:solidFill>
                <a:latin typeface="Times New Roman" panose="02020603050405020304" pitchFamily="18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Trouver un compromis entre le temps de calcul et optimisation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A412F5DE-10D2-3A60-4F60-6D35F069236B}"/>
              </a:ext>
            </a:extLst>
          </p:cNvPr>
          <p:cNvSpPr txBox="1"/>
          <p:nvPr/>
        </p:nvSpPr>
        <p:spPr>
          <a:xfrm>
            <a:off x="2382" y="0"/>
            <a:ext cx="1040493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III – MODÉLISATIONS-</a:t>
            </a:r>
            <a:r>
              <a:rPr lang="fr-FR" sz="2800" b="1" dirty="0">
                <a:latin typeface="Times New Roman" panose="02020603050405020304" pitchFamily="18" charset="0"/>
                <a:ea typeface="Yu Gothic UI" panose="020B0500000000000000" pitchFamily="34" charset="-128"/>
                <a:cs typeface="Times New Roman" panose="02020603050405020304" pitchFamily="18" charset="0"/>
              </a:rPr>
              <a:t>Evaluation des performances des modèles</a:t>
            </a:r>
            <a:endParaRPr lang="fr-FR" sz="28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34011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FDC0269A-9009-4E00-D02D-C561BBC7BBB6}"/>
              </a:ext>
            </a:extLst>
          </p:cNvPr>
          <p:cNvSpPr txBox="1"/>
          <p:nvPr/>
        </p:nvSpPr>
        <p:spPr>
          <a:xfrm>
            <a:off x="2381" y="0"/>
            <a:ext cx="766173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III – MODÉLISATIONS-</a:t>
            </a:r>
            <a:r>
              <a:rPr lang="fr-FR" sz="6000" b="1" dirty="0"/>
              <a:t> </a:t>
            </a:r>
            <a:r>
              <a:rPr lang="fr-F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Comparaison des modèles</a:t>
            </a:r>
            <a:endParaRPr lang="fr-FR" sz="2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age 3" descr="Une image contenant texte, capture d’écran, Police, ligne&#10;&#10;Description générée automatiquement">
            <a:extLst>
              <a:ext uri="{FF2B5EF4-FFF2-40B4-BE49-F238E27FC236}">
                <a16:creationId xmlns:a16="http://schemas.microsoft.com/office/drawing/2014/main" id="{DD21586B-F5EC-971B-6542-4343EC5D12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113" y="1977231"/>
            <a:ext cx="10250752" cy="2903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1296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FDC0269A-9009-4E00-D02D-C561BBC7BBB6}"/>
              </a:ext>
            </a:extLst>
          </p:cNvPr>
          <p:cNvSpPr txBox="1"/>
          <p:nvPr/>
        </p:nvSpPr>
        <p:spPr>
          <a:xfrm>
            <a:off x="2382" y="0"/>
            <a:ext cx="848439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III – MODÉLISATIONS-</a:t>
            </a:r>
            <a:r>
              <a:rPr lang="fr-F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Meilleur modèle émission CO2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68A466B7-D067-38B7-391D-2C91E793C713}"/>
              </a:ext>
            </a:extLst>
          </p:cNvPr>
          <p:cNvSpPr txBox="1"/>
          <p:nvPr/>
        </p:nvSpPr>
        <p:spPr>
          <a:xfrm>
            <a:off x="1814513" y="1122640"/>
            <a:ext cx="91725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Modèle émission CO2: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38DDC6-7A06-CEE4-43CA-A94D087F968D}"/>
              </a:ext>
            </a:extLst>
          </p:cNvPr>
          <p:cNvSpPr/>
          <p:nvPr/>
        </p:nvSpPr>
        <p:spPr>
          <a:xfrm>
            <a:off x="485362" y="2803882"/>
            <a:ext cx="3000788" cy="81085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Meilleur modèle SEU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D412701-E6C6-37A5-A253-0A07DA173E4B}"/>
              </a:ext>
            </a:extLst>
          </p:cNvPr>
          <p:cNvSpPr/>
          <p:nvPr/>
        </p:nvSpPr>
        <p:spPr>
          <a:xfrm>
            <a:off x="7150768" y="2816434"/>
            <a:ext cx="3000788" cy="81085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RandomForestRegressor</a:t>
            </a:r>
            <a:endParaRPr lang="fr-F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lèche vers le bas 3">
            <a:extLst>
              <a:ext uri="{FF2B5EF4-FFF2-40B4-BE49-F238E27FC236}">
                <a16:creationId xmlns:a16="http://schemas.microsoft.com/office/drawing/2014/main" id="{DB2FA08B-54E8-9E68-20EA-E61E17CAF703}"/>
              </a:ext>
            </a:extLst>
          </p:cNvPr>
          <p:cNvSpPr/>
          <p:nvPr/>
        </p:nvSpPr>
        <p:spPr>
          <a:xfrm rot="16200000">
            <a:off x="5015453" y="2691289"/>
            <a:ext cx="315665" cy="1036038"/>
          </a:xfrm>
          <a:prstGeom prst="downArrow">
            <a:avLst/>
          </a:prstGeom>
          <a:solidFill>
            <a:srgbClr val="C00000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24EB2068-FA50-1C02-3E46-C90964256D8F}"/>
              </a:ext>
            </a:extLst>
          </p:cNvPr>
          <p:cNvSpPr txBox="1"/>
          <p:nvPr/>
        </p:nvSpPr>
        <p:spPr>
          <a:xfrm>
            <a:off x="1910595" y="4897241"/>
            <a:ext cx="674056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Validation score R²: 0.45000357953765924</a:t>
            </a:r>
            <a:endParaRPr lang="fr-F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34439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AC83C11F-5E84-B423-A6AD-4712FF7102A0}"/>
              </a:ext>
            </a:extLst>
          </p:cNvPr>
          <p:cNvSpPr txBox="1"/>
          <p:nvPr/>
        </p:nvSpPr>
        <p:spPr>
          <a:xfrm>
            <a:off x="2382" y="0"/>
            <a:ext cx="401240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III – MODÉLISATIONS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7AD84A57-169A-82AE-2B7B-315DE7B66BDC}"/>
              </a:ext>
            </a:extLst>
          </p:cNvPr>
          <p:cNvSpPr txBox="1"/>
          <p:nvPr/>
        </p:nvSpPr>
        <p:spPr>
          <a:xfrm>
            <a:off x="1311474" y="859394"/>
            <a:ext cx="921841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Modèle émission CO2:Features importantes</a:t>
            </a:r>
          </a:p>
        </p:txBody>
      </p:sp>
      <p:pic>
        <p:nvPicPr>
          <p:cNvPr id="7" name="Image 6" descr="Une image contenant texte, capture d’écran, diagramme, Police&#10;&#10;Description générée automatiquement">
            <a:extLst>
              <a:ext uri="{FF2B5EF4-FFF2-40B4-BE49-F238E27FC236}">
                <a16:creationId xmlns:a16="http://schemas.microsoft.com/office/drawing/2014/main" id="{A41A1BAC-DFE0-BD02-5107-9361D56D8C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5736" y="1722912"/>
            <a:ext cx="6360528" cy="4884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958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>
            <a:extLst>
              <a:ext uri="{FF2B5EF4-FFF2-40B4-BE49-F238E27FC236}">
                <a16:creationId xmlns:a16="http://schemas.microsoft.com/office/drawing/2014/main" id="{06E8B4FA-B13B-B00B-2B92-33FFBA090E2F}"/>
              </a:ext>
            </a:extLst>
          </p:cNvPr>
          <p:cNvSpPr txBox="1"/>
          <p:nvPr/>
        </p:nvSpPr>
        <p:spPr>
          <a:xfrm>
            <a:off x="1211461" y="688102"/>
            <a:ext cx="9769078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- La problématique</a:t>
            </a:r>
          </a:p>
          <a:p>
            <a:endParaRPr lang="fr-F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Données de consommation disponibles pour les bâtiments de la ville de Seattle pour l’années 2016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Coût important d’obtention des relevés / fastidieuses à collecter</a:t>
            </a:r>
          </a:p>
          <a:p>
            <a:endParaRPr lang="fr-F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2800" b="1" i="1" dirty="0">
                <a:latin typeface="Times New Roman" panose="02020603050405020304" pitchFamily="18" charset="0"/>
                <a:ea typeface="Yu Gothic UI Light" panose="020B0300000000000000" pitchFamily="34" charset="-128"/>
                <a:cs typeface="Times New Roman" panose="02020603050405020304" pitchFamily="18" charset="0"/>
              </a:rPr>
              <a:t>Objectifs </a:t>
            </a:r>
            <a:r>
              <a:rPr lang="fr-FR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endParaRPr lang="fr-FR" sz="28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Prédire la consommation totale d’énergie et les émissions de CO2 sans les relevés annuels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Evaluer l’intérêt de l’ENERGY STAR Score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Mettre en place un modèle de prédiction</a:t>
            </a:r>
          </a:p>
        </p:txBody>
      </p:sp>
    </p:spTree>
    <p:extLst>
      <p:ext uri="{BB962C8B-B14F-4D97-AF65-F5344CB8AC3E}">
        <p14:creationId xmlns:p14="http://schemas.microsoft.com/office/powerpoint/2010/main" val="26148954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AC83C11F-5E84-B423-A6AD-4712FF7102A0}"/>
              </a:ext>
            </a:extLst>
          </p:cNvPr>
          <p:cNvSpPr txBox="1"/>
          <p:nvPr/>
        </p:nvSpPr>
        <p:spPr>
          <a:xfrm>
            <a:off x="2382" y="0"/>
            <a:ext cx="1087814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III – MODÉLISATIONS-</a:t>
            </a:r>
            <a:r>
              <a:rPr lang="fr-FR" sz="2800" b="1" dirty="0">
                <a:latin typeface="Times New Roman" panose="02020603050405020304" pitchFamily="18" charset="0"/>
                <a:ea typeface="Yu Gothic UI" panose="020B0500000000000000" pitchFamily="34" charset="-128"/>
                <a:cs typeface="Times New Roman" panose="02020603050405020304" pitchFamily="18" charset="0"/>
              </a:rPr>
              <a:t>Evaluation des performances des modèles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7AD84A57-169A-82AE-2B7B-315DE7B66BDC}"/>
              </a:ext>
            </a:extLst>
          </p:cNvPr>
          <p:cNvSpPr txBox="1"/>
          <p:nvPr/>
        </p:nvSpPr>
        <p:spPr>
          <a:xfrm>
            <a:off x="1382912" y="709465"/>
            <a:ext cx="921841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Modèle émission CO2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DD3775C-1CFA-7562-11A8-22015D89780B}"/>
              </a:ext>
            </a:extLst>
          </p:cNvPr>
          <p:cNvSpPr/>
          <p:nvPr/>
        </p:nvSpPr>
        <p:spPr>
          <a:xfrm>
            <a:off x="804006" y="2682671"/>
            <a:ext cx="3041319" cy="504057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Meilleur modèle SEU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06E00AB-83F2-14BE-395A-85171813EDE6}"/>
              </a:ext>
            </a:extLst>
          </p:cNvPr>
          <p:cNvSpPr/>
          <p:nvPr/>
        </p:nvSpPr>
        <p:spPr>
          <a:xfrm>
            <a:off x="6400800" y="2188370"/>
            <a:ext cx="3284205" cy="149265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Importance de l’ENERGYSTAR</a:t>
            </a:r>
          </a:p>
          <a:p>
            <a:pPr algn="ctr"/>
            <a:r>
              <a:rPr lang="fr-F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Score</a:t>
            </a:r>
          </a:p>
        </p:txBody>
      </p:sp>
      <p:sp>
        <p:nvSpPr>
          <p:cNvPr id="8" name="Flèche vers le bas 7">
            <a:extLst>
              <a:ext uri="{FF2B5EF4-FFF2-40B4-BE49-F238E27FC236}">
                <a16:creationId xmlns:a16="http://schemas.microsoft.com/office/drawing/2014/main" id="{D67431DC-B724-244E-A411-8AC2636E5745}"/>
              </a:ext>
            </a:extLst>
          </p:cNvPr>
          <p:cNvSpPr/>
          <p:nvPr/>
        </p:nvSpPr>
        <p:spPr>
          <a:xfrm rot="16200000">
            <a:off x="4965230" y="2416679"/>
            <a:ext cx="315665" cy="1036038"/>
          </a:xfrm>
          <a:prstGeom prst="downArrow">
            <a:avLst/>
          </a:prstGeom>
          <a:solidFill>
            <a:srgbClr val="C00000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C071CCE0-97D6-9C31-9FCC-D326C8AD61AE}"/>
              </a:ext>
            </a:extLst>
          </p:cNvPr>
          <p:cNvSpPr txBox="1"/>
          <p:nvPr/>
        </p:nvSpPr>
        <p:spPr>
          <a:xfrm>
            <a:off x="899809" y="4746014"/>
            <a:ext cx="97882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latin typeface="Times New Roman" panose="02020603050405020304" pitchFamily="18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Sur un jeu de données identique :</a:t>
            </a:r>
            <a:r>
              <a:rPr lang="fr-F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Validation score R²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fr-FR" sz="2400" dirty="0"/>
              <a:t> 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0.46363494508846853</a:t>
            </a:r>
            <a:endParaRPr lang="fr-FR" sz="2400" dirty="0">
              <a:latin typeface="Times New Roman" panose="02020603050405020304" pitchFamily="18" charset="0"/>
              <a:ea typeface="Yu Gothic Light" panose="020B0300000000000000" pitchFamily="34" charset="-128"/>
              <a:cs typeface="Times New Roman" panose="02020603050405020304" pitchFamily="18" charset="0"/>
            </a:endParaRPr>
          </a:p>
          <a:p>
            <a:endParaRPr lang="fr-FR" sz="2400" dirty="0">
              <a:latin typeface="Times New Roman" panose="02020603050405020304" pitchFamily="18" charset="0"/>
              <a:ea typeface="Yu Gothic Light" panose="020B0300000000000000" pitchFamily="34" charset="-128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fr-FR" sz="2400" dirty="0">
                <a:latin typeface="Times New Roman" panose="02020603050405020304" pitchFamily="18" charset="0"/>
                <a:ea typeface="Yu Gothic Medium" panose="020B0500000000000000" pitchFamily="34" charset="-128"/>
                <a:cs typeface="Times New Roman" panose="02020603050405020304" pitchFamily="18" charset="0"/>
              </a:rPr>
              <a:t>Une amélioration du </a:t>
            </a:r>
            <a:r>
              <a:rPr lang="fr-FR" sz="2400" dirty="0">
                <a:latin typeface="Times New Roman" panose="02020603050405020304" pitchFamily="18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 scores</a:t>
            </a:r>
            <a:endParaRPr lang="fr-FR" sz="2400" dirty="0">
              <a:latin typeface="Times New Roman" panose="02020603050405020304" pitchFamily="18" charset="0"/>
              <a:ea typeface="Yu Gothic Medium" panose="020B0500000000000000" pitchFamily="34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84499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0B17E0BD-E3CE-3B62-35BC-22764EE9F861}"/>
              </a:ext>
            </a:extLst>
          </p:cNvPr>
          <p:cNvSpPr txBox="1"/>
          <p:nvPr/>
        </p:nvSpPr>
        <p:spPr>
          <a:xfrm>
            <a:off x="0" y="0"/>
            <a:ext cx="219877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fr-FR" sz="2800" b="1" dirty="0">
                <a:latin typeface="Times New Roman" panose="02020603050405020304" pitchFamily="18" charset="0"/>
                <a:ea typeface="Yu Gothic UI Light" panose="020B0300000000000000" pitchFamily="34" charset="-128"/>
                <a:cs typeface="Times New Roman" panose="02020603050405020304" pitchFamily="18" charset="0"/>
              </a:rPr>
              <a:t>Conclusions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14A4AE7-D439-480B-9151-C715A31A307F}"/>
              </a:ext>
            </a:extLst>
          </p:cNvPr>
          <p:cNvSpPr/>
          <p:nvPr/>
        </p:nvSpPr>
        <p:spPr>
          <a:xfrm>
            <a:off x="0" y="767864"/>
            <a:ext cx="12191999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Prédiction de la consommation énergétique</a:t>
            </a:r>
          </a:p>
          <a:p>
            <a:pPr marL="285750" indent="-285750">
              <a:buFontTx/>
              <a:buChar char="-"/>
            </a:pPr>
            <a:r>
              <a:rPr lang="fr-FR" sz="2800" dirty="0">
                <a:latin typeface="Times New Roman" panose="02020603050405020304" pitchFamily="18" charset="0"/>
                <a:ea typeface="Yu Gothic UI Light" panose="020B0300000000000000" pitchFamily="34" charset="-128"/>
                <a:cs typeface="Times New Roman" panose="02020603050405020304" pitchFamily="18" charset="0"/>
              </a:rPr>
              <a:t>Site Energy Use (SEU) et </a:t>
            </a:r>
            <a:r>
              <a:rPr lang="fr-FR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TotalGHGEmissions</a:t>
            </a:r>
            <a:r>
              <a:rPr lang="fr-FR" sz="2800" dirty="0">
                <a:latin typeface="Times New Roman" panose="02020603050405020304" pitchFamily="18" charset="0"/>
                <a:ea typeface="Yu Gothic UI Light" panose="020B0300000000000000" pitchFamily="34" charset="-128"/>
                <a:cs typeface="Times New Roman" panose="02020603050405020304" pitchFamily="18" charset="0"/>
              </a:rPr>
              <a:t> modélisés par 4 modèles différents</a:t>
            </a:r>
          </a:p>
          <a:p>
            <a:r>
              <a:rPr lang="fr-FR" sz="2800" dirty="0">
                <a:latin typeface="Times New Roman" panose="02020603050405020304" pitchFamily="18" charset="0"/>
                <a:ea typeface="Yu Gothic UI Light" panose="020B0300000000000000" pitchFamily="34" charset="-128"/>
                <a:cs typeface="Times New Roman" panose="02020603050405020304" pitchFamily="18" charset="0"/>
              </a:rPr>
              <a:t>-   Résultat optimal obtenu avec </a:t>
            </a:r>
            <a:r>
              <a:rPr lang="fr-FR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RandomForestRegressor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dans les deux cas</a:t>
            </a:r>
          </a:p>
          <a:p>
            <a:endParaRPr lang="fr-F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Intérêt de la variable </a:t>
            </a:r>
            <a:r>
              <a:rPr lang="fr-FR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EnergySTARScore</a:t>
            </a:r>
            <a:endParaRPr lang="fr-F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fr-FR" sz="2800" dirty="0">
                <a:latin typeface="Times New Roman" panose="02020603050405020304" pitchFamily="18" charset="0"/>
                <a:ea typeface="Yu Gothic UI Light" panose="020B0300000000000000" pitchFamily="34" charset="-128"/>
                <a:cs typeface="Times New Roman" panose="02020603050405020304" pitchFamily="18" charset="0"/>
              </a:rPr>
              <a:t>Elle améliore certains modèles lorsqu’elle est présente </a:t>
            </a:r>
          </a:p>
          <a:p>
            <a:pPr marL="285750" indent="-285750">
              <a:buFontTx/>
              <a:buChar char="-"/>
            </a:pPr>
            <a:r>
              <a:rPr lang="fr-FR" sz="2800" dirty="0">
                <a:latin typeface="Times New Roman" panose="02020603050405020304" pitchFamily="18" charset="0"/>
                <a:ea typeface="Yu Gothic UI Light" panose="020B0300000000000000" pitchFamily="34" charset="-128"/>
                <a:cs typeface="Times New Roman" panose="02020603050405020304" pitchFamily="18" charset="0"/>
              </a:rPr>
              <a:t>Faible importance pourtant dans le classement des variables</a:t>
            </a:r>
          </a:p>
          <a:p>
            <a:endParaRPr lang="fr-F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2800" b="1" dirty="0">
                <a:latin typeface="Times New Roman" panose="02020603050405020304" pitchFamily="18" charset="0"/>
                <a:ea typeface="Yu Gothic UI Light" panose="020B0300000000000000" pitchFamily="34" charset="-128"/>
                <a:cs typeface="Times New Roman" panose="02020603050405020304" pitchFamily="18" charset="0"/>
              </a:rPr>
              <a:t>Pistes d’améliorations</a:t>
            </a:r>
          </a:p>
          <a:p>
            <a:pPr marL="342900" indent="-342900">
              <a:buFontTx/>
              <a:buChar char="-"/>
            </a:pPr>
            <a:r>
              <a:rPr lang="fr-FR" sz="2800" dirty="0">
                <a:latin typeface="Times New Roman" panose="02020603050405020304" pitchFamily="18" charset="0"/>
                <a:ea typeface="Yu Gothic UI Light" panose="020B0300000000000000" pitchFamily="34" charset="-128"/>
                <a:cs typeface="Times New Roman" panose="02020603050405020304" pitchFamily="18" charset="0"/>
              </a:rPr>
              <a:t>Les modèles pourraient être améliorés par davantage de     données.</a:t>
            </a:r>
          </a:p>
          <a:p>
            <a:pPr marL="342900" indent="-342900">
              <a:buFontTx/>
              <a:buChar char="-"/>
            </a:pPr>
            <a:r>
              <a:rPr lang="fr-FR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Sélectionner les </a:t>
            </a:r>
            <a:r>
              <a:rPr lang="fr-FR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  <a:r>
              <a:rPr lang="fr-FR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importantes mises en avant avec le </a:t>
            </a:r>
            <a:r>
              <a:rPr lang="fr-FR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feature</a:t>
            </a:r>
            <a:r>
              <a:rPr lang="fr-FR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importance</a:t>
            </a:r>
            <a:endParaRPr lang="fr-FR" sz="2800" dirty="0">
              <a:latin typeface="Times New Roman" panose="02020603050405020304" pitchFamily="18" charset="0"/>
              <a:ea typeface="Yu Gothic UI Light" panose="020B0300000000000000" pitchFamily="34" charset="-128"/>
              <a:cs typeface="Times New Roman" panose="02020603050405020304" pitchFamily="18" charset="0"/>
            </a:endParaRPr>
          </a:p>
          <a:p>
            <a:pPr marL="342900" indent="-342900">
              <a:buFontTx/>
              <a:buChar char="-"/>
            </a:pPr>
            <a:r>
              <a:rPr lang="fr-FR" sz="2800" dirty="0">
                <a:latin typeface="Times New Roman" panose="02020603050405020304" pitchFamily="18" charset="0"/>
                <a:ea typeface="Yu Gothic UI Light" panose="020B0300000000000000" pitchFamily="34" charset="-128"/>
                <a:cs typeface="Times New Roman" panose="02020603050405020304" pitchFamily="18" charset="0"/>
              </a:rPr>
              <a:t>Les modèles pourrait être améliorés par l’application du Log sur les variables cible.</a:t>
            </a:r>
          </a:p>
        </p:txBody>
      </p:sp>
    </p:spTree>
    <p:extLst>
      <p:ext uri="{BB962C8B-B14F-4D97-AF65-F5344CB8AC3E}">
        <p14:creationId xmlns:p14="http://schemas.microsoft.com/office/powerpoint/2010/main" val="2845211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AE9A63B-3B33-8665-F4FE-118DBC214060}"/>
              </a:ext>
            </a:extLst>
          </p:cNvPr>
          <p:cNvSpPr/>
          <p:nvPr/>
        </p:nvSpPr>
        <p:spPr>
          <a:xfrm flipH="1">
            <a:off x="4417516" y="686476"/>
            <a:ext cx="2545543" cy="138499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Usage et construction </a:t>
            </a:r>
            <a:r>
              <a:rPr lang="fr-FR" sz="2800" dirty="0">
                <a:latin typeface="Times New Roman" panose="02020603050405020304" pitchFamily="18" charset="0"/>
                <a:ea typeface="Yu Gothic UI Light" panose="020B0300000000000000" pitchFamily="34" charset="-128"/>
                <a:cs typeface="Times New Roman" panose="02020603050405020304" pitchFamily="18" charset="0"/>
              </a:rPr>
              <a:t>(quantitatives)</a:t>
            </a:r>
          </a:p>
        </p:txBody>
      </p:sp>
      <p:grpSp>
        <p:nvGrpSpPr>
          <p:cNvPr id="10" name="Groupe 9">
            <a:extLst>
              <a:ext uri="{FF2B5EF4-FFF2-40B4-BE49-F238E27FC236}">
                <a16:creationId xmlns:a16="http://schemas.microsoft.com/office/drawing/2014/main" id="{7866995D-3671-11B5-0109-8853C15112E1}"/>
              </a:ext>
            </a:extLst>
          </p:cNvPr>
          <p:cNvGrpSpPr/>
          <p:nvPr/>
        </p:nvGrpSpPr>
        <p:grpSpPr>
          <a:xfrm>
            <a:off x="7779430" y="1332807"/>
            <a:ext cx="3200877" cy="2551633"/>
            <a:chOff x="590671" y="3062701"/>
            <a:chExt cx="3200877" cy="2551633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6C70482-30D5-2034-8BCB-C827594ABE60}"/>
                </a:ext>
              </a:extLst>
            </p:cNvPr>
            <p:cNvSpPr/>
            <p:nvPr/>
          </p:nvSpPr>
          <p:spPr>
            <a:xfrm>
              <a:off x="894296" y="3062701"/>
              <a:ext cx="2736304" cy="95410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fr-FR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Données énergétiques</a:t>
              </a:r>
            </a:p>
          </p:txBody>
        </p:sp>
        <p:grpSp>
          <p:nvGrpSpPr>
            <p:cNvPr id="12" name="Groupe 11">
              <a:extLst>
                <a:ext uri="{FF2B5EF4-FFF2-40B4-BE49-F238E27FC236}">
                  <a16:creationId xmlns:a16="http://schemas.microsoft.com/office/drawing/2014/main" id="{98F8EAAD-563C-E0C5-2CC9-B3C4BDCCCE69}"/>
                </a:ext>
              </a:extLst>
            </p:cNvPr>
            <p:cNvGrpSpPr/>
            <p:nvPr/>
          </p:nvGrpSpPr>
          <p:grpSpPr>
            <a:xfrm>
              <a:off x="590671" y="4133961"/>
              <a:ext cx="3200877" cy="1480373"/>
              <a:chOff x="4506370" y="3680496"/>
              <a:chExt cx="3200877" cy="1480373"/>
            </a:xfrm>
          </p:grpSpPr>
          <p:pic>
            <p:nvPicPr>
              <p:cNvPr id="13" name="Picture 2">
                <a:extLst>
                  <a:ext uri="{FF2B5EF4-FFF2-40B4-BE49-F238E27FC236}">
                    <a16:creationId xmlns:a16="http://schemas.microsoft.com/office/drawing/2014/main" id="{D2BEEC59-4293-430F-F79C-7290823A0AD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22128"/>
              <a:stretch/>
            </p:blipFill>
            <p:spPr bwMode="auto">
              <a:xfrm>
                <a:off x="4506370" y="3684494"/>
                <a:ext cx="1671777" cy="1476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4" name="Picture 3">
                <a:extLst>
                  <a:ext uri="{FF2B5EF4-FFF2-40B4-BE49-F238E27FC236}">
                    <a16:creationId xmlns:a16="http://schemas.microsoft.com/office/drawing/2014/main" id="{4D33D833-E453-2368-DAAA-F42FBD46436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24429"/>
              <a:stretch/>
            </p:blipFill>
            <p:spPr bwMode="auto">
              <a:xfrm>
                <a:off x="6202842" y="3680496"/>
                <a:ext cx="1504405" cy="1476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  <p:sp>
        <p:nvSpPr>
          <p:cNvPr id="20" name="ZoneTexte 19">
            <a:extLst>
              <a:ext uri="{FF2B5EF4-FFF2-40B4-BE49-F238E27FC236}">
                <a16:creationId xmlns:a16="http://schemas.microsoft.com/office/drawing/2014/main" id="{0020B19C-D051-94FE-533B-2B14FD000DFD}"/>
              </a:ext>
            </a:extLst>
          </p:cNvPr>
          <p:cNvSpPr txBox="1"/>
          <p:nvPr/>
        </p:nvSpPr>
        <p:spPr>
          <a:xfrm>
            <a:off x="3036448" y="3119013"/>
            <a:ext cx="3789438" cy="52322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chemeClr val="bg1"/>
                </a:solidFill>
                <a:highlight>
                  <a:srgbClr val="00008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3376</a:t>
            </a:r>
            <a:r>
              <a:rPr lang="fr-FR" sz="2800" dirty="0">
                <a:solidFill>
                  <a:schemeClr val="bg1"/>
                </a:solidFill>
                <a:highlight>
                  <a:srgbClr val="000080"/>
                </a:highlight>
                <a:latin typeface="Times New Roman" panose="02020603050405020304" pitchFamily="18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 lignes | 46 colonnes</a:t>
            </a:r>
            <a:endParaRPr lang="fr-FR" dirty="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B01E29B0-49AB-89D9-5F49-03A36A42BC89}"/>
              </a:ext>
            </a:extLst>
          </p:cNvPr>
          <p:cNvSpPr txBox="1"/>
          <p:nvPr/>
        </p:nvSpPr>
        <p:spPr>
          <a:xfrm>
            <a:off x="0" y="0"/>
            <a:ext cx="71556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 – </a:t>
            </a:r>
            <a:r>
              <a:rPr lang="fr-FR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Présentation du jeu de données 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9F244E1-7F76-8DC5-C1DE-D85E6D7AAE3E}"/>
              </a:ext>
            </a:extLst>
          </p:cNvPr>
          <p:cNvSpPr/>
          <p:nvPr/>
        </p:nvSpPr>
        <p:spPr>
          <a:xfrm flipH="1">
            <a:off x="998932" y="976592"/>
            <a:ext cx="2298588" cy="52322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Identification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E4A058C-6A99-5D78-51DD-95275B262E22}"/>
              </a:ext>
            </a:extLst>
          </p:cNvPr>
          <p:cNvSpPr/>
          <p:nvPr/>
        </p:nvSpPr>
        <p:spPr>
          <a:xfrm flipH="1">
            <a:off x="516434" y="2600930"/>
            <a:ext cx="2092806" cy="954107"/>
          </a:xfrm>
          <a:prstGeom prst="rect">
            <a:avLst/>
          </a:prstGeom>
          <a:solidFill>
            <a:srgbClr val="FFFFB3"/>
          </a:solidFill>
        </p:spPr>
        <p:txBody>
          <a:bodyPr wrap="square">
            <a:spAutoFit/>
          </a:bodyPr>
          <a:lstStyle/>
          <a:p>
            <a:pPr algn="ctr"/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Infos liées aux données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197375C-EA80-405A-E432-D289D8D1D410}"/>
              </a:ext>
            </a:extLst>
          </p:cNvPr>
          <p:cNvSpPr/>
          <p:nvPr/>
        </p:nvSpPr>
        <p:spPr>
          <a:xfrm flipH="1">
            <a:off x="937462" y="4514316"/>
            <a:ext cx="2092806" cy="5232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Localisation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6C21CBC-C543-66C6-6D62-E1B3FDA24CF9}"/>
              </a:ext>
            </a:extLst>
          </p:cNvPr>
          <p:cNvSpPr/>
          <p:nvPr/>
        </p:nvSpPr>
        <p:spPr>
          <a:xfrm flipH="1">
            <a:off x="4222538" y="5059764"/>
            <a:ext cx="2740521" cy="13849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Usage et construction </a:t>
            </a:r>
            <a:r>
              <a:rPr lang="fr-FR" sz="2800" dirty="0">
                <a:latin typeface="Times New Roman" panose="02020603050405020304" pitchFamily="18" charset="0"/>
                <a:ea typeface="Yu Gothic UI Light" panose="020B0300000000000000" pitchFamily="34" charset="-128"/>
                <a:cs typeface="Times New Roman" panose="02020603050405020304" pitchFamily="18" charset="0"/>
              </a:rPr>
              <a:t>(catégorielles)</a:t>
            </a:r>
          </a:p>
        </p:txBody>
      </p:sp>
    </p:spTree>
    <p:extLst>
      <p:ext uri="{BB962C8B-B14F-4D97-AF65-F5344CB8AC3E}">
        <p14:creationId xmlns:p14="http://schemas.microsoft.com/office/powerpoint/2010/main" val="11232553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E00B0EC8-31A8-C1ED-608D-0137928FB030}"/>
              </a:ext>
            </a:extLst>
          </p:cNvPr>
          <p:cNvSpPr txBox="1"/>
          <p:nvPr/>
        </p:nvSpPr>
        <p:spPr>
          <a:xfrm>
            <a:off x="2382" y="229671"/>
            <a:ext cx="71556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 – </a:t>
            </a:r>
            <a:r>
              <a:rPr lang="fr-FR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Présentation du jeu de données </a:t>
            </a:r>
          </a:p>
        </p:txBody>
      </p:sp>
      <p:pic>
        <p:nvPicPr>
          <p:cNvPr id="17" name="Image 16" descr="Une image contenant graphique&#10;&#10;Description générée automatiquement">
            <a:extLst>
              <a:ext uri="{FF2B5EF4-FFF2-40B4-BE49-F238E27FC236}">
                <a16:creationId xmlns:a16="http://schemas.microsoft.com/office/drawing/2014/main" id="{B70D685B-AD61-93FB-0594-A6C4E29FD4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683" y="1296830"/>
            <a:ext cx="9638349" cy="4923498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CDB0CAB6-0D73-22B7-863F-BA421823D646}"/>
              </a:ext>
            </a:extLst>
          </p:cNvPr>
          <p:cNvSpPr txBox="1"/>
          <p:nvPr/>
        </p:nvSpPr>
        <p:spPr>
          <a:xfrm>
            <a:off x="9043988" y="3235359"/>
            <a:ext cx="2714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 de doublons</a:t>
            </a:r>
          </a:p>
        </p:txBody>
      </p:sp>
    </p:spTree>
    <p:extLst>
      <p:ext uri="{BB962C8B-B14F-4D97-AF65-F5344CB8AC3E}">
        <p14:creationId xmlns:p14="http://schemas.microsoft.com/office/powerpoint/2010/main" val="26858006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E00B0EC8-31A8-C1ED-608D-0137928FB030}"/>
              </a:ext>
            </a:extLst>
          </p:cNvPr>
          <p:cNvSpPr txBox="1"/>
          <p:nvPr/>
        </p:nvSpPr>
        <p:spPr>
          <a:xfrm>
            <a:off x="0" y="14518"/>
            <a:ext cx="715565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III – PRÉPARATION DU JEU DE DONNÉES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A4C5E60-A114-4091-680E-074472172288}"/>
              </a:ext>
            </a:extLst>
          </p:cNvPr>
          <p:cNvSpPr txBox="1"/>
          <p:nvPr/>
        </p:nvSpPr>
        <p:spPr>
          <a:xfrm>
            <a:off x="192882" y="901184"/>
            <a:ext cx="145963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Cleaning</a:t>
            </a:r>
            <a:endParaRPr lang="fr-FR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4019F52B-48D5-4412-0BBB-ED94F1FC57C5}"/>
              </a:ext>
            </a:extLst>
          </p:cNvPr>
          <p:cNvSpPr txBox="1"/>
          <p:nvPr/>
        </p:nvSpPr>
        <p:spPr>
          <a:xfrm>
            <a:off x="1652520" y="1395176"/>
            <a:ext cx="5400601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Filtrage avec la variable </a:t>
            </a:r>
            <a:r>
              <a:rPr lang="fr-FR" b="1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ComplianceStatus</a:t>
            </a:r>
            <a:r>
              <a:rPr lang="fr-FR" b="1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qui représente la conformité des données relevées</a:t>
            </a:r>
          </a:p>
          <a:p>
            <a:endParaRPr lang="fr-FR" b="1" dirty="0">
              <a:solidFill>
                <a:srgbClr val="000000"/>
              </a:solidFill>
              <a:latin typeface="Helvetica Neue" panose="02000503000000020004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fr-FR" b="1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Filtrage avec la variable </a:t>
            </a:r>
            <a:r>
              <a:rPr lang="fr-FR" b="1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Outlier</a:t>
            </a:r>
            <a:endParaRPr lang="fr-FR" b="1" i="0" dirty="0">
              <a:solidFill>
                <a:srgbClr val="000000"/>
              </a:solidFill>
              <a:effectLst/>
              <a:latin typeface="Helvetica Neue" panose="02000503000000020004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fr-FR" dirty="0"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fr-FR" b="1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Filtrage des données(Hors logement résidentiel)</a:t>
            </a:r>
          </a:p>
          <a:p>
            <a:endParaRPr lang="fr-FR" dirty="0"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fr-FR" b="1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Nous conservons que les lignes où les données cibles sont différentes de 0</a:t>
            </a:r>
          </a:p>
          <a:p>
            <a:endParaRPr lang="fr-FR" dirty="0"/>
          </a:p>
          <a:p>
            <a:r>
              <a:rPr lang="fr-FR" b="1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Suppression de lignes où le nombre de bâtiments = 0</a:t>
            </a:r>
          </a:p>
          <a:p>
            <a:endParaRPr lang="fr-FR" dirty="0"/>
          </a:p>
          <a:p>
            <a:r>
              <a:rPr lang="fr-FR" b="1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Nous avons éliminé certaines variables qui ne seront pas utiles pour nos modélisations</a:t>
            </a:r>
            <a:endParaRPr lang="fr-FR" dirty="0"/>
          </a:p>
          <a:p>
            <a:pPr lvl="1"/>
            <a:r>
              <a:rPr lang="fr-FR" sz="1200" dirty="0"/>
              <a:t>Utilisation du Energy Star score (mis de côté pour analyse ultérieure)</a:t>
            </a:r>
          </a:p>
          <a:p>
            <a:pPr lvl="1"/>
            <a:r>
              <a:rPr lang="fr-FR" sz="1200" dirty="0" err="1"/>
              <a:t>features</a:t>
            </a:r>
            <a:r>
              <a:rPr lang="fr-FR" sz="1200" dirty="0"/>
              <a:t> de consommation (</a:t>
            </a:r>
            <a:r>
              <a:rPr lang="fr-FR" sz="1200" dirty="0" err="1"/>
              <a:t>ormis</a:t>
            </a:r>
            <a:r>
              <a:rPr lang="fr-FR" sz="1200" dirty="0"/>
              <a:t> les 2 </a:t>
            </a:r>
            <a:r>
              <a:rPr lang="fr-FR" sz="1200" dirty="0" err="1"/>
              <a:t>features</a:t>
            </a:r>
            <a:r>
              <a:rPr lang="fr-FR" sz="1200" dirty="0"/>
              <a:t> qu’on cherche à prédire)</a:t>
            </a:r>
          </a:p>
          <a:p>
            <a:pPr lvl="1"/>
            <a:endParaRPr lang="fr-FR" dirty="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sp>
        <p:nvSpPr>
          <p:cNvPr id="4" name="Flèche vers le bas 3">
            <a:extLst>
              <a:ext uri="{FF2B5EF4-FFF2-40B4-BE49-F238E27FC236}">
                <a16:creationId xmlns:a16="http://schemas.microsoft.com/office/drawing/2014/main" id="{9AEEB1F8-9F0F-96CC-D1B4-2C45A746BE4B}"/>
              </a:ext>
            </a:extLst>
          </p:cNvPr>
          <p:cNvSpPr/>
          <p:nvPr/>
        </p:nvSpPr>
        <p:spPr>
          <a:xfrm rot="16200000">
            <a:off x="7426241" y="1154317"/>
            <a:ext cx="332570" cy="1078811"/>
          </a:xfrm>
          <a:prstGeom prst="downArrow">
            <a:avLst>
              <a:gd name="adj1" fmla="val 42362"/>
              <a:gd name="adj2" fmla="val 50000"/>
            </a:avLst>
          </a:prstGeom>
          <a:solidFill>
            <a:srgbClr val="00004C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Flèche vers le bas 5">
            <a:extLst>
              <a:ext uri="{FF2B5EF4-FFF2-40B4-BE49-F238E27FC236}">
                <a16:creationId xmlns:a16="http://schemas.microsoft.com/office/drawing/2014/main" id="{92CCF960-E3DC-2CEC-2E37-CCD4A08D023F}"/>
              </a:ext>
            </a:extLst>
          </p:cNvPr>
          <p:cNvSpPr/>
          <p:nvPr/>
        </p:nvSpPr>
        <p:spPr>
          <a:xfrm rot="16200000">
            <a:off x="7426240" y="1847947"/>
            <a:ext cx="332570" cy="1078811"/>
          </a:xfrm>
          <a:prstGeom prst="downArrow">
            <a:avLst>
              <a:gd name="adj1" fmla="val 42362"/>
              <a:gd name="adj2" fmla="val 50000"/>
            </a:avLst>
          </a:prstGeom>
          <a:solidFill>
            <a:srgbClr val="00004C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Flèche vers le bas 6">
            <a:extLst>
              <a:ext uri="{FF2B5EF4-FFF2-40B4-BE49-F238E27FC236}">
                <a16:creationId xmlns:a16="http://schemas.microsoft.com/office/drawing/2014/main" id="{6C204531-08B2-5EFA-5CD4-EC5385FB489F}"/>
              </a:ext>
            </a:extLst>
          </p:cNvPr>
          <p:cNvSpPr/>
          <p:nvPr/>
        </p:nvSpPr>
        <p:spPr>
          <a:xfrm rot="16200000">
            <a:off x="7426240" y="2404243"/>
            <a:ext cx="332570" cy="1078811"/>
          </a:xfrm>
          <a:prstGeom prst="downArrow">
            <a:avLst>
              <a:gd name="adj1" fmla="val 42362"/>
              <a:gd name="adj2" fmla="val 50000"/>
            </a:avLst>
          </a:prstGeom>
          <a:solidFill>
            <a:srgbClr val="00004C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Flèche vers le bas 7">
            <a:extLst>
              <a:ext uri="{FF2B5EF4-FFF2-40B4-BE49-F238E27FC236}">
                <a16:creationId xmlns:a16="http://schemas.microsoft.com/office/drawing/2014/main" id="{05B20788-B598-579D-B645-D858967C247A}"/>
              </a:ext>
            </a:extLst>
          </p:cNvPr>
          <p:cNvSpPr/>
          <p:nvPr/>
        </p:nvSpPr>
        <p:spPr>
          <a:xfrm rot="16200000">
            <a:off x="7426240" y="3208661"/>
            <a:ext cx="332570" cy="1078811"/>
          </a:xfrm>
          <a:prstGeom prst="downArrow">
            <a:avLst>
              <a:gd name="adj1" fmla="val 42362"/>
              <a:gd name="adj2" fmla="val 50000"/>
            </a:avLst>
          </a:prstGeom>
          <a:solidFill>
            <a:srgbClr val="00004C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Flèche vers le bas 8">
            <a:extLst>
              <a:ext uri="{FF2B5EF4-FFF2-40B4-BE49-F238E27FC236}">
                <a16:creationId xmlns:a16="http://schemas.microsoft.com/office/drawing/2014/main" id="{BD7FAA71-0D86-9B66-910B-3863F2DAF99D}"/>
              </a:ext>
            </a:extLst>
          </p:cNvPr>
          <p:cNvSpPr/>
          <p:nvPr/>
        </p:nvSpPr>
        <p:spPr>
          <a:xfrm rot="16200000">
            <a:off x="7426240" y="4077730"/>
            <a:ext cx="332570" cy="1078811"/>
          </a:xfrm>
          <a:prstGeom prst="downArrow">
            <a:avLst>
              <a:gd name="adj1" fmla="val 42362"/>
              <a:gd name="adj2" fmla="val 50000"/>
            </a:avLst>
          </a:prstGeom>
          <a:solidFill>
            <a:srgbClr val="00004C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Flèche vers le bas 9">
            <a:extLst>
              <a:ext uri="{FF2B5EF4-FFF2-40B4-BE49-F238E27FC236}">
                <a16:creationId xmlns:a16="http://schemas.microsoft.com/office/drawing/2014/main" id="{9F6FB5A2-7E92-8B41-7A7C-DEE764521779}"/>
              </a:ext>
            </a:extLst>
          </p:cNvPr>
          <p:cNvSpPr/>
          <p:nvPr/>
        </p:nvSpPr>
        <p:spPr>
          <a:xfrm rot="16200000">
            <a:off x="7426240" y="4946798"/>
            <a:ext cx="332570" cy="1078811"/>
          </a:xfrm>
          <a:prstGeom prst="downArrow">
            <a:avLst>
              <a:gd name="adj1" fmla="val 42362"/>
              <a:gd name="adj2" fmla="val 50000"/>
            </a:avLst>
          </a:prstGeom>
          <a:solidFill>
            <a:srgbClr val="00004C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FE96B065-1D81-5BE7-5AFD-AF98C2664488}"/>
              </a:ext>
            </a:extLst>
          </p:cNvPr>
          <p:cNvSpPr txBox="1"/>
          <p:nvPr/>
        </p:nvSpPr>
        <p:spPr>
          <a:xfrm>
            <a:off x="8294854" y="1486437"/>
            <a:ext cx="309228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shape</a:t>
            </a:r>
            <a:r>
              <a:rPr lang="fr-F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after</a:t>
            </a:r>
            <a:r>
              <a:rPr lang="fr-F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(1535, 46)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FD8C060B-DAD2-0F9B-83F7-2D750E06FDCA}"/>
              </a:ext>
            </a:extLst>
          </p:cNvPr>
          <p:cNvSpPr txBox="1"/>
          <p:nvPr/>
        </p:nvSpPr>
        <p:spPr>
          <a:xfrm>
            <a:off x="3263681" y="790038"/>
            <a:ext cx="3789438" cy="52322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chemeClr val="bg1"/>
                </a:solidFill>
                <a:highlight>
                  <a:srgbClr val="00008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3376</a:t>
            </a:r>
            <a:r>
              <a:rPr lang="fr-FR" sz="2800" dirty="0">
                <a:solidFill>
                  <a:schemeClr val="bg1"/>
                </a:solidFill>
                <a:highlight>
                  <a:srgbClr val="000080"/>
                </a:highlight>
                <a:latin typeface="Times New Roman" panose="02020603050405020304" pitchFamily="18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 lignes | 46 colonnes</a:t>
            </a:r>
            <a:endParaRPr lang="fr-FR" dirty="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A18A61D3-6323-8CFF-C64B-5BA4D947DAB6}"/>
              </a:ext>
            </a:extLst>
          </p:cNvPr>
          <p:cNvSpPr txBox="1"/>
          <p:nvPr/>
        </p:nvSpPr>
        <p:spPr>
          <a:xfrm>
            <a:off x="8294854" y="2091973"/>
            <a:ext cx="309228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shape</a:t>
            </a:r>
            <a:r>
              <a:rPr lang="fr-F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after</a:t>
            </a:r>
            <a:r>
              <a:rPr lang="fr-F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(1535, 46)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E0BEB372-BDD7-FD45-E992-2523E6ACD7BB}"/>
              </a:ext>
            </a:extLst>
          </p:cNvPr>
          <p:cNvSpPr txBox="1"/>
          <p:nvPr/>
        </p:nvSpPr>
        <p:spPr>
          <a:xfrm>
            <a:off x="8294854" y="2646668"/>
            <a:ext cx="309228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shape</a:t>
            </a:r>
            <a:r>
              <a:rPr lang="fr-F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after</a:t>
            </a:r>
            <a:r>
              <a:rPr lang="fr-F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(691, 46)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765094A7-01FF-1DF1-737D-3D8D85E70989}"/>
              </a:ext>
            </a:extLst>
          </p:cNvPr>
          <p:cNvSpPr txBox="1"/>
          <p:nvPr/>
        </p:nvSpPr>
        <p:spPr>
          <a:xfrm>
            <a:off x="8294854" y="3452687"/>
            <a:ext cx="309228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shape</a:t>
            </a:r>
            <a:r>
              <a:rPr lang="fr-F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after</a:t>
            </a:r>
            <a:r>
              <a:rPr lang="fr-F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(685, 46)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E07B2099-6533-2FDE-0161-3EFE390E8480}"/>
              </a:ext>
            </a:extLst>
          </p:cNvPr>
          <p:cNvSpPr txBox="1"/>
          <p:nvPr/>
        </p:nvSpPr>
        <p:spPr>
          <a:xfrm>
            <a:off x="8294854" y="4258706"/>
            <a:ext cx="309228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shape</a:t>
            </a:r>
            <a:r>
              <a:rPr lang="fr-F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after</a:t>
            </a:r>
            <a:r>
              <a:rPr lang="fr-F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(658, 46)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A565D97A-2DA3-4331-614C-51088F27AF6B}"/>
              </a:ext>
            </a:extLst>
          </p:cNvPr>
          <p:cNvSpPr txBox="1"/>
          <p:nvPr/>
        </p:nvSpPr>
        <p:spPr>
          <a:xfrm>
            <a:off x="8294854" y="5140730"/>
            <a:ext cx="309228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shape</a:t>
            </a:r>
            <a:r>
              <a:rPr lang="fr-F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after</a:t>
            </a:r>
            <a:r>
              <a:rPr lang="fr-F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(658, 19)</a:t>
            </a:r>
          </a:p>
        </p:txBody>
      </p:sp>
    </p:spTree>
    <p:extLst>
      <p:ext uri="{BB962C8B-B14F-4D97-AF65-F5344CB8AC3E}">
        <p14:creationId xmlns:p14="http://schemas.microsoft.com/office/powerpoint/2010/main" val="3915875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E00B0EC8-31A8-C1ED-608D-0137928FB030}"/>
              </a:ext>
            </a:extLst>
          </p:cNvPr>
          <p:cNvSpPr txBox="1"/>
          <p:nvPr/>
        </p:nvSpPr>
        <p:spPr>
          <a:xfrm>
            <a:off x="2382" y="229671"/>
            <a:ext cx="715565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III – PRÉPARATION DU JEU DE DONNÉES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A4C5E60-A114-4091-680E-074472172288}"/>
              </a:ext>
            </a:extLst>
          </p:cNvPr>
          <p:cNvSpPr txBox="1"/>
          <p:nvPr/>
        </p:nvSpPr>
        <p:spPr>
          <a:xfrm>
            <a:off x="192882" y="901184"/>
            <a:ext cx="157876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Cleaning</a:t>
            </a:r>
            <a:endParaRPr lang="fr-FR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04DDD2C6-ECF2-DD73-EA14-E26122FF905F}"/>
              </a:ext>
            </a:extLst>
          </p:cNvPr>
          <p:cNvSpPr txBox="1"/>
          <p:nvPr/>
        </p:nvSpPr>
        <p:spPr>
          <a:xfrm>
            <a:off x="3580210" y="1673811"/>
            <a:ext cx="385311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b="1" dirty="0">
                <a:latin typeface="Times New Roman" panose="02020603050405020304" pitchFamily="18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Sélection</a:t>
            </a:r>
            <a:r>
              <a:rPr lang="fr-FR" sz="3200" b="1" i="1" dirty="0">
                <a:latin typeface="Times New Roman" panose="02020603050405020304" pitchFamily="18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 des variables</a:t>
            </a:r>
            <a:endParaRPr lang="fr-FR" sz="32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7AE704AB-8A72-53CF-020F-239F483B54A8}"/>
              </a:ext>
            </a:extLst>
          </p:cNvPr>
          <p:cNvSpPr txBox="1"/>
          <p:nvPr/>
        </p:nvSpPr>
        <p:spPr>
          <a:xfrm>
            <a:off x="658727" y="2613392"/>
            <a:ext cx="9315451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dirty="0">
                <a:latin typeface="Times New Roman" panose="02020603050405020304" pitchFamily="18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Quantitatives</a:t>
            </a:r>
          </a:p>
          <a:p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Latitude, Longitude, </a:t>
            </a:r>
            <a:r>
              <a:rPr lang="fr-F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YearBuilt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fr-F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NumberofBuildings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fr-F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NumberofFloors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fr-F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PropertyGFATotal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fr-F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PropertyGFAParking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fr-F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PropertyGFABuilding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(s), </a:t>
            </a:r>
            <a:r>
              <a:rPr lang="fr-F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LargestPropertyUseTypeGFA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fr-F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SiteEnergyUseWN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fr-F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kBtu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fr-F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SteamUse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fr-F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kBtu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fr-F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Electricity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fr-F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kBtu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fr-F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NaturalGas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fr-F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kBtu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fr-F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TotalGHGEmissions</a:t>
            </a:r>
            <a:endParaRPr lang="fr-F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7C9F41B8-83C9-433D-EB98-36E26C48833D}"/>
              </a:ext>
            </a:extLst>
          </p:cNvPr>
          <p:cNvSpPr txBox="1"/>
          <p:nvPr/>
        </p:nvSpPr>
        <p:spPr>
          <a:xfrm>
            <a:off x="658727" y="4838810"/>
            <a:ext cx="986890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dirty="0">
                <a:latin typeface="Times New Roman" panose="02020603050405020304" pitchFamily="18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Catégorielles</a:t>
            </a:r>
          </a:p>
          <a:p>
            <a:r>
              <a:rPr lang="fr-F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BuildingType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fr-F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PrimaryPropertyType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fr-F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LargestPropertyUseType</a:t>
            </a:r>
            <a:endParaRPr lang="fr-F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sz="2000" dirty="0">
              <a:latin typeface="+mj-lt"/>
              <a:ea typeface="Yu Gothic Light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080182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765A87F-A9C7-9EEE-19E0-00CCC946E18F}"/>
              </a:ext>
            </a:extLst>
          </p:cNvPr>
          <p:cNvSpPr/>
          <p:nvPr/>
        </p:nvSpPr>
        <p:spPr>
          <a:xfrm>
            <a:off x="7213176" y="52546"/>
            <a:ext cx="2420487" cy="389552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Effet des </a:t>
            </a:r>
            <a:r>
              <a:rPr lang="fr-F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outliers</a:t>
            </a:r>
            <a:endParaRPr lang="fr-F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8" name="Image 17" descr="Une image contenant ligne, reçu, Parallèle, capture d’écran&#10;&#10;Description générée automatiquement">
            <a:extLst>
              <a:ext uri="{FF2B5EF4-FFF2-40B4-BE49-F238E27FC236}">
                <a16:creationId xmlns:a16="http://schemas.microsoft.com/office/drawing/2014/main" id="{0E860782-6E0C-4716-2371-8D0FFF9FC8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18" y="1461240"/>
            <a:ext cx="7772400" cy="3445815"/>
          </a:xfrm>
          <a:prstGeom prst="rect">
            <a:avLst/>
          </a:prstGeom>
        </p:spPr>
      </p:pic>
      <p:sp>
        <p:nvSpPr>
          <p:cNvPr id="19" name="ZoneTexte 18">
            <a:extLst>
              <a:ext uri="{FF2B5EF4-FFF2-40B4-BE49-F238E27FC236}">
                <a16:creationId xmlns:a16="http://schemas.microsoft.com/office/drawing/2014/main" id="{CA4660DD-077E-C92E-31CF-7C1AA5BB0262}"/>
              </a:ext>
            </a:extLst>
          </p:cNvPr>
          <p:cNvSpPr txBox="1"/>
          <p:nvPr/>
        </p:nvSpPr>
        <p:spPr>
          <a:xfrm>
            <a:off x="45118" y="-14288"/>
            <a:ext cx="715565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III – PRÉPARATION DU JEU DE DONNÉES</a:t>
            </a:r>
          </a:p>
        </p:txBody>
      </p:sp>
      <p:sp>
        <p:nvSpPr>
          <p:cNvPr id="20" name="Flèche vers le bas 19">
            <a:extLst>
              <a:ext uri="{FF2B5EF4-FFF2-40B4-BE49-F238E27FC236}">
                <a16:creationId xmlns:a16="http://schemas.microsoft.com/office/drawing/2014/main" id="{916A7BA3-E68A-41D7-5CB5-4C7BFFB0544C}"/>
              </a:ext>
            </a:extLst>
          </p:cNvPr>
          <p:cNvSpPr/>
          <p:nvPr/>
        </p:nvSpPr>
        <p:spPr>
          <a:xfrm rot="16200000">
            <a:off x="8533987" y="2609675"/>
            <a:ext cx="288032" cy="660100"/>
          </a:xfrm>
          <a:prstGeom prst="downArrow">
            <a:avLst/>
          </a:prstGeom>
          <a:solidFill>
            <a:srgbClr val="C00000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92AF6F25-9104-CD7F-2DC7-657F00F06C14}"/>
              </a:ext>
            </a:extLst>
          </p:cNvPr>
          <p:cNvSpPr txBox="1"/>
          <p:nvPr/>
        </p:nvSpPr>
        <p:spPr>
          <a:xfrm>
            <a:off x="9324175" y="2462671"/>
            <a:ext cx="21585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Suppression des </a:t>
            </a:r>
            <a:r>
              <a:rPr lang="fr-FR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outliers</a:t>
            </a:r>
            <a:endParaRPr lang="fr-FR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851AC383-A963-595A-D6B0-1DB19DF63296}"/>
              </a:ext>
            </a:extLst>
          </p:cNvPr>
          <p:cNvSpPr txBox="1"/>
          <p:nvPr/>
        </p:nvSpPr>
        <p:spPr>
          <a:xfrm>
            <a:off x="4403091" y="536931"/>
            <a:ext cx="64789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latin typeface="Times New Roman" panose="02020603050405020304" pitchFamily="18" charset="0"/>
                <a:ea typeface="Yu Gothic Medium" panose="020B0500000000000000" pitchFamily="34" charset="-128"/>
                <a:cs typeface="Times New Roman" panose="02020603050405020304" pitchFamily="18" charset="0"/>
              </a:rPr>
              <a:t>Eliminer</a:t>
            </a:r>
            <a:r>
              <a:rPr lang="en-US" sz="2000" b="1" dirty="0">
                <a:latin typeface="Times New Roman" panose="02020603050405020304" pitchFamily="18" charset="0"/>
                <a:ea typeface="Yu Gothic Medium" panose="020B0500000000000000" pitchFamily="34" charset="-128"/>
                <a:cs typeface="Times New Roman" panose="02020603050405020304" pitchFamily="18" charset="0"/>
              </a:rPr>
              <a:t> les outliers </a:t>
            </a:r>
            <a:r>
              <a:rPr lang="en-US" sz="2000" b="1" dirty="0" err="1">
                <a:latin typeface="Times New Roman" panose="02020603050405020304" pitchFamily="18" charset="0"/>
                <a:ea typeface="Yu Gothic Medium" panose="020B0500000000000000" pitchFamily="34" charset="-128"/>
                <a:cs typeface="Times New Roman" panose="02020603050405020304" pitchFamily="18" charset="0"/>
              </a:rPr>
              <a:t>ou</a:t>
            </a:r>
            <a:r>
              <a:rPr lang="en-US" sz="2000" b="1" dirty="0">
                <a:latin typeface="Times New Roman" panose="02020603050405020304" pitchFamily="18" charset="0"/>
                <a:ea typeface="Yu Gothic Medium" panose="020B0500000000000000" pitchFamily="34" charset="-128"/>
                <a:cs typeface="Times New Roman" panose="02020603050405020304" pitchFamily="18" charset="0"/>
              </a:rPr>
              <a:t> les </a:t>
            </a:r>
            <a:r>
              <a:rPr lang="en-US" sz="2000" b="1" dirty="0" err="1">
                <a:latin typeface="Times New Roman" panose="02020603050405020304" pitchFamily="18" charset="0"/>
                <a:ea typeface="Yu Gothic Medium" panose="020B0500000000000000" pitchFamily="34" charset="-128"/>
                <a:cs typeface="Times New Roman" panose="02020603050405020304" pitchFamily="18" charset="0"/>
              </a:rPr>
              <a:t>traiter</a:t>
            </a:r>
            <a:r>
              <a:rPr lang="en-US" sz="2000" b="1" dirty="0">
                <a:latin typeface="Times New Roman" panose="02020603050405020304" pitchFamily="18" charset="0"/>
                <a:ea typeface="Yu Gothic Medium" panose="020B05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ea typeface="Yu Gothic Medium" panose="020B0500000000000000" pitchFamily="34" charset="-128"/>
                <a:cs typeface="Times New Roman" panose="02020603050405020304" pitchFamily="18" charset="0"/>
              </a:rPr>
              <a:t>séparément</a:t>
            </a:r>
            <a:r>
              <a:rPr lang="en-US" sz="2000" b="1" dirty="0">
                <a:latin typeface="Times New Roman" panose="02020603050405020304" pitchFamily="18" charset="0"/>
                <a:ea typeface="Yu Gothic Medium" panose="020B05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ea typeface="Yu Gothic Medium" panose="020B0500000000000000" pitchFamily="34" charset="-128"/>
                <a:cs typeface="Times New Roman" panose="02020603050405020304" pitchFamily="18" charset="0"/>
              </a:rPr>
              <a:t>permettra</a:t>
            </a:r>
            <a:r>
              <a:rPr lang="en-US" sz="2000" b="1" dirty="0">
                <a:latin typeface="Times New Roman" panose="02020603050405020304" pitchFamily="18" charset="0"/>
                <a:ea typeface="Yu Gothic Medium" panose="020B0500000000000000" pitchFamily="34" charset="-128"/>
                <a:cs typeface="Times New Roman" panose="02020603050405020304" pitchFamily="18" charset="0"/>
              </a:rPr>
              <a:t>-t-il </a:t>
            </a:r>
            <a:r>
              <a:rPr lang="en-US" sz="2000" b="1" dirty="0" err="1">
                <a:latin typeface="Times New Roman" panose="02020603050405020304" pitchFamily="18" charset="0"/>
                <a:ea typeface="Yu Gothic Medium" panose="020B0500000000000000" pitchFamily="34" charset="-128"/>
                <a:cs typeface="Times New Roman" panose="02020603050405020304" pitchFamily="18" charset="0"/>
              </a:rPr>
              <a:t>une</a:t>
            </a:r>
            <a:r>
              <a:rPr lang="en-US" sz="2000" b="1" dirty="0">
                <a:latin typeface="Times New Roman" panose="02020603050405020304" pitchFamily="18" charset="0"/>
                <a:ea typeface="Yu Gothic Medium" panose="020B05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ea typeface="Yu Gothic Medium" panose="020B0500000000000000" pitchFamily="34" charset="-128"/>
                <a:cs typeface="Times New Roman" panose="02020603050405020304" pitchFamily="18" charset="0"/>
              </a:rPr>
              <a:t>meilleure</a:t>
            </a:r>
            <a:r>
              <a:rPr lang="en-US" sz="2000" b="1" dirty="0">
                <a:latin typeface="Times New Roman" panose="02020603050405020304" pitchFamily="18" charset="0"/>
                <a:ea typeface="Yu Gothic Medium" panose="020B05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ea typeface="Yu Gothic Medium" panose="020B0500000000000000" pitchFamily="34" charset="-128"/>
                <a:cs typeface="Times New Roman" panose="02020603050405020304" pitchFamily="18" charset="0"/>
              </a:rPr>
              <a:t>capacité</a:t>
            </a:r>
            <a:r>
              <a:rPr lang="en-US" sz="2000" b="1" dirty="0">
                <a:latin typeface="Times New Roman" panose="02020603050405020304" pitchFamily="18" charset="0"/>
                <a:ea typeface="Yu Gothic Medium" panose="020B0500000000000000" pitchFamily="34" charset="-128"/>
                <a:cs typeface="Times New Roman" panose="02020603050405020304" pitchFamily="18" charset="0"/>
              </a:rPr>
              <a:t> de </a:t>
            </a:r>
            <a:r>
              <a:rPr lang="en-US" sz="2000" b="1" dirty="0" err="1">
                <a:latin typeface="Times New Roman" panose="02020603050405020304" pitchFamily="18" charset="0"/>
                <a:ea typeface="Yu Gothic Medium" panose="020B0500000000000000" pitchFamily="34" charset="-128"/>
                <a:cs typeface="Times New Roman" panose="02020603050405020304" pitchFamily="18" charset="0"/>
              </a:rPr>
              <a:t>généralisation</a:t>
            </a:r>
            <a:r>
              <a:rPr lang="en-US" sz="2000" b="1" dirty="0">
                <a:latin typeface="Times New Roman" panose="02020603050405020304" pitchFamily="18" charset="0"/>
                <a:ea typeface="Yu Gothic Medium" panose="020B0500000000000000" pitchFamily="34" charset="-128"/>
                <a:cs typeface="Times New Roman" panose="02020603050405020304" pitchFamily="18" charset="0"/>
              </a:rPr>
              <a:t> des </a:t>
            </a:r>
            <a:r>
              <a:rPr lang="en-US" sz="2000" b="1" dirty="0" err="1">
                <a:latin typeface="Times New Roman" panose="02020603050405020304" pitchFamily="18" charset="0"/>
                <a:ea typeface="Yu Gothic Medium" panose="020B0500000000000000" pitchFamily="34" charset="-128"/>
                <a:cs typeface="Times New Roman" panose="02020603050405020304" pitchFamily="18" charset="0"/>
              </a:rPr>
              <a:t>modèles</a:t>
            </a:r>
            <a:r>
              <a:rPr lang="en-US" sz="2000" b="1" dirty="0">
                <a:latin typeface="Times New Roman" panose="02020603050405020304" pitchFamily="18" charset="0"/>
                <a:ea typeface="Yu Gothic Medium" panose="020B0500000000000000" pitchFamily="34" charset="-128"/>
                <a:cs typeface="Times New Roman" panose="02020603050405020304" pitchFamily="18" charset="0"/>
              </a:rPr>
              <a:t> ?</a:t>
            </a:r>
          </a:p>
        </p:txBody>
      </p:sp>
      <p:sp>
        <p:nvSpPr>
          <p:cNvPr id="23" name="Flèche vers le bas 22">
            <a:extLst>
              <a:ext uri="{FF2B5EF4-FFF2-40B4-BE49-F238E27FC236}">
                <a16:creationId xmlns:a16="http://schemas.microsoft.com/office/drawing/2014/main" id="{C78B28FB-27B3-29F8-274E-E11ADE0E470F}"/>
              </a:ext>
            </a:extLst>
          </p:cNvPr>
          <p:cNvSpPr/>
          <p:nvPr/>
        </p:nvSpPr>
        <p:spPr>
          <a:xfrm rot="16200000">
            <a:off x="569518" y="5455148"/>
            <a:ext cx="288032" cy="660100"/>
          </a:xfrm>
          <a:prstGeom prst="downArrow">
            <a:avLst/>
          </a:prstGeom>
          <a:solidFill>
            <a:srgbClr val="C00000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797CC83F-8769-8D9A-74F4-5CF84C54938C}"/>
              </a:ext>
            </a:extLst>
          </p:cNvPr>
          <p:cNvSpPr txBox="1"/>
          <p:nvPr/>
        </p:nvSpPr>
        <p:spPr>
          <a:xfrm>
            <a:off x="1309985" y="5123478"/>
            <a:ext cx="95720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latin typeface="Times New Roman" panose="02020603050405020304" pitchFamily="18" charset="0"/>
                <a:ea typeface="Yu Gothic Medium" panose="020B0500000000000000" pitchFamily="34" charset="-128"/>
                <a:cs typeface="Times New Roman" panose="02020603050405020304" pitchFamily="18" charset="0"/>
              </a:rPr>
              <a:t>Résultats</a:t>
            </a:r>
            <a:r>
              <a:rPr lang="en-US" sz="2000" b="1" dirty="0">
                <a:latin typeface="Times New Roman" panose="02020603050405020304" pitchFamily="18" charset="0"/>
                <a:ea typeface="Yu Gothic Medium" panose="020B0500000000000000" pitchFamily="34" charset="-128"/>
                <a:cs typeface="Times New Roman" panose="02020603050405020304" pitchFamily="18" charset="0"/>
              </a:rPr>
              <a:t>:</a:t>
            </a:r>
          </a:p>
          <a:p>
            <a:pPr marL="285750" indent="-285750">
              <a:buFontTx/>
              <a:buChar char="-"/>
            </a:pPr>
            <a:r>
              <a:rPr lang="en-US" sz="2000" dirty="0">
                <a:latin typeface="Times New Roman" panose="02020603050405020304" pitchFamily="18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Distributions très </a:t>
            </a:r>
            <a:r>
              <a:rPr lang="en-US" sz="2000" dirty="0" err="1">
                <a:latin typeface="Times New Roman" panose="02020603050405020304" pitchFamily="18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similaires</a:t>
            </a:r>
            <a:endParaRPr lang="en-US" sz="2000" dirty="0">
              <a:latin typeface="Times New Roman" panose="02020603050405020304" pitchFamily="18" charset="0"/>
              <a:ea typeface="Yu Gothic Light" panose="020B0300000000000000" pitchFamily="34" charset="-128"/>
              <a:cs typeface="Times New Roman" panose="02020603050405020304" pitchFamily="18" charset="0"/>
            </a:endParaRPr>
          </a:p>
          <a:p>
            <a:r>
              <a:rPr lang="fr-FR" sz="2000" dirty="0">
                <a:latin typeface="Times New Roman" panose="02020603050405020304" pitchFamily="18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-   Scores sur des données de validation amélioré pour certains modèles et pire pour d’autre 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DFBFF388-357F-807F-E9C6-11A89B750910}"/>
              </a:ext>
            </a:extLst>
          </p:cNvPr>
          <p:cNvSpPr txBox="1"/>
          <p:nvPr/>
        </p:nvSpPr>
        <p:spPr>
          <a:xfrm>
            <a:off x="79664" y="570555"/>
            <a:ext cx="157876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Cleaning</a:t>
            </a:r>
            <a:endParaRPr lang="fr-FR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15645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ZoneTexte 18">
            <a:extLst>
              <a:ext uri="{FF2B5EF4-FFF2-40B4-BE49-F238E27FC236}">
                <a16:creationId xmlns:a16="http://schemas.microsoft.com/office/drawing/2014/main" id="{CA4660DD-077E-C92E-31CF-7C1AA5BB0262}"/>
              </a:ext>
            </a:extLst>
          </p:cNvPr>
          <p:cNvSpPr txBox="1"/>
          <p:nvPr/>
        </p:nvSpPr>
        <p:spPr>
          <a:xfrm>
            <a:off x="45118" y="-14288"/>
            <a:ext cx="715565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III – PRÉPARATION DU JEU DE DONNÉES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43BCC80F-ACC6-D33A-6EA2-4D4F30C8AC5B}"/>
              </a:ext>
            </a:extLst>
          </p:cNvPr>
          <p:cNvSpPr txBox="1"/>
          <p:nvPr/>
        </p:nvSpPr>
        <p:spPr>
          <a:xfrm>
            <a:off x="3393727" y="5637881"/>
            <a:ext cx="613718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b="1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Imputation des valeurs manquantes par un a</a:t>
            </a:r>
            <a:r>
              <a:rPr lang="fr-FR" sz="2400" b="1" i="0" u="none" strike="noStrike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lgorithme d'apprentissage supervisé KNN</a:t>
            </a:r>
            <a:endParaRPr lang="fr-FR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31A5402B-5D3B-1AAF-6EA5-193276DFA6B3}"/>
              </a:ext>
            </a:extLst>
          </p:cNvPr>
          <p:cNvSpPr txBox="1"/>
          <p:nvPr/>
        </p:nvSpPr>
        <p:spPr>
          <a:xfrm>
            <a:off x="221457" y="578198"/>
            <a:ext cx="855106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Traitement des valeurs manquantes des variables quantitatives:</a:t>
            </a:r>
          </a:p>
        </p:txBody>
      </p:sp>
      <p:pic>
        <p:nvPicPr>
          <p:cNvPr id="8" name="Image 7" descr="Une image contenant ligne, blanc, noir et blanc, Parallèle&#10;&#10;Description générée automatiquement">
            <a:extLst>
              <a:ext uri="{FF2B5EF4-FFF2-40B4-BE49-F238E27FC236}">
                <a16:creationId xmlns:a16="http://schemas.microsoft.com/office/drawing/2014/main" id="{B1CB36D9-7961-74CA-B7D8-DADAE61D3C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543" y="1346832"/>
            <a:ext cx="6137183" cy="3288212"/>
          </a:xfrm>
          <a:prstGeom prst="rect">
            <a:avLst/>
          </a:prstGeom>
        </p:spPr>
      </p:pic>
      <p:sp>
        <p:nvSpPr>
          <p:cNvPr id="9" name="Flèche vers le bas 8">
            <a:extLst>
              <a:ext uri="{FF2B5EF4-FFF2-40B4-BE49-F238E27FC236}">
                <a16:creationId xmlns:a16="http://schemas.microsoft.com/office/drawing/2014/main" id="{FAE39E8D-E207-0BD1-74C5-D32506758D88}"/>
              </a:ext>
            </a:extLst>
          </p:cNvPr>
          <p:cNvSpPr/>
          <p:nvPr/>
        </p:nvSpPr>
        <p:spPr>
          <a:xfrm>
            <a:off x="6318303" y="4752573"/>
            <a:ext cx="288032" cy="660100"/>
          </a:xfrm>
          <a:prstGeom prst="downArrow">
            <a:avLst/>
          </a:prstGeom>
          <a:solidFill>
            <a:srgbClr val="C00000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1" name="Image 10" descr="Une image contenant texte, capture d’écran, nombre, menu&#10;&#10;Description générée automatiquement">
            <a:extLst>
              <a:ext uri="{FF2B5EF4-FFF2-40B4-BE49-F238E27FC236}">
                <a16:creationId xmlns:a16="http://schemas.microsoft.com/office/drawing/2014/main" id="{CF826088-4971-36A2-CC1D-86D97D8B2B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6335" y="1394240"/>
            <a:ext cx="5378122" cy="313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696634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LinesVTI">
  <a:themeElements>
    <a:clrScheme name="SketchLines">
      <a:dk1>
        <a:sysClr val="windowText" lastClr="000000"/>
      </a:dk1>
      <a:lt1>
        <a:sysClr val="window" lastClr="FFFFFF"/>
      </a:lt1>
      <a:dk2>
        <a:srgbClr val="564E4E"/>
      </a:dk2>
      <a:lt2>
        <a:srgbClr val="EEEBE2"/>
      </a:lt2>
      <a:accent1>
        <a:srgbClr val="E54837"/>
      </a:accent1>
      <a:accent2>
        <a:srgbClr val="947F53"/>
      </a:accent2>
      <a:accent3>
        <a:srgbClr val="BE8D64"/>
      </a:accent3>
      <a:accent4>
        <a:srgbClr val="E0C171"/>
      </a:accent4>
      <a:accent5>
        <a:srgbClr val="968572"/>
      </a:accent5>
      <a:accent6>
        <a:srgbClr val="855D5D"/>
      </a:accent6>
      <a:hlink>
        <a:srgbClr val="CC9900"/>
      </a:hlink>
      <a:folHlink>
        <a:srgbClr val="96A9A9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LinesVTI" id="{8C0B0F05-C8D0-4078-9615-83E590287484}" vid="{43A7BC57-C1E3-4EE6-BDBC-5422DD574AF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19661</TotalTime>
  <Words>1447</Words>
  <Application>Microsoft Macintosh PowerPoint</Application>
  <PresentationFormat>Grand écran</PresentationFormat>
  <Paragraphs>248</Paragraphs>
  <Slides>31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31</vt:i4>
      </vt:variant>
    </vt:vector>
  </HeadingPairs>
  <TitlesOfParts>
    <vt:vector size="40" baseType="lpstr">
      <vt:lpstr>Meiryo</vt:lpstr>
      <vt:lpstr>Yu Gothic Light</vt:lpstr>
      <vt:lpstr>Yu Gothic UI Light</vt:lpstr>
      <vt:lpstr>Arial</vt:lpstr>
      <vt:lpstr>Corbel</vt:lpstr>
      <vt:lpstr>Helvetica Neue</vt:lpstr>
      <vt:lpstr>Times New Roman</vt:lpstr>
      <vt:lpstr>Wingdings</vt:lpstr>
      <vt:lpstr>SketchLinesVTI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soraya kahlouche</dc:creator>
  <cp:lastModifiedBy>soraya kahlouche</cp:lastModifiedBy>
  <cp:revision>4</cp:revision>
  <dcterms:created xsi:type="dcterms:W3CDTF">2023-05-07T16:28:11Z</dcterms:created>
  <dcterms:modified xsi:type="dcterms:W3CDTF">2023-05-21T08:31:02Z</dcterms:modified>
</cp:coreProperties>
</file>