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8" r:id="rId2"/>
    <p:sldId id="311" r:id="rId3"/>
    <p:sldId id="416" r:id="rId4"/>
    <p:sldId id="417" r:id="rId5"/>
    <p:sldId id="421" r:id="rId6"/>
    <p:sldId id="434" r:id="rId7"/>
    <p:sldId id="351" r:id="rId8"/>
    <p:sldId id="437" r:id="rId9"/>
    <p:sldId id="355" r:id="rId10"/>
    <p:sldId id="369" r:id="rId11"/>
    <p:sldId id="357" r:id="rId12"/>
    <p:sldId id="408" r:id="rId13"/>
    <p:sldId id="432" r:id="rId14"/>
    <p:sldId id="433" r:id="rId15"/>
    <p:sldId id="441" r:id="rId16"/>
    <p:sldId id="352" r:id="rId17"/>
    <p:sldId id="439" r:id="rId18"/>
    <p:sldId id="383" r:id="rId19"/>
    <p:sldId id="384" r:id="rId20"/>
    <p:sldId id="385" r:id="rId21"/>
    <p:sldId id="386" r:id="rId22"/>
    <p:sldId id="387" r:id="rId23"/>
    <p:sldId id="410" r:id="rId24"/>
    <p:sldId id="442" r:id="rId25"/>
    <p:sldId id="353" r:id="rId26"/>
    <p:sldId id="388" r:id="rId27"/>
    <p:sldId id="440" r:id="rId28"/>
    <p:sldId id="389" r:id="rId29"/>
    <p:sldId id="390" r:id="rId30"/>
    <p:sldId id="391" r:id="rId31"/>
    <p:sldId id="392" r:id="rId32"/>
    <p:sldId id="411" r:id="rId33"/>
    <p:sldId id="443" r:id="rId34"/>
    <p:sldId id="445" r:id="rId35"/>
    <p:sldId id="418" r:id="rId36"/>
    <p:sldId id="403" r:id="rId37"/>
    <p:sldId id="407" r:id="rId38"/>
    <p:sldId id="405" r:id="rId39"/>
    <p:sldId id="444" r:id="rId40"/>
    <p:sldId id="406" r:id="rId41"/>
    <p:sldId id="42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 styleId="{C083E6E3-FA7D-4D7B-A595-EF9225AFEA82}" styleName="">
    <a:wholeTbl>
      <a:tcTxStyle>
        <a:font>
          <a:latin typeface="+mn-lt"/>
          <a:ea typeface="+mn-ea"/>
          <a:cs typeface="+mn-cs"/>
        </a:font>
        <a:srgbClr val="000000"/>
      </a:tcTxStyle>
      <a:tcStyle>
        <a:tcBdr>
          <a:top>
            <a:ln w="12701" cap="flat" cmpd="sng" algn="ctr">
              <a:solidFill>
                <a:srgbClr val="A5A5A5"/>
              </a:solidFill>
              <a:prstDash val="solid"/>
              <a:round/>
              <a:headEnd type="none" w="med" len="med"/>
              <a:tailEnd type="none" w="med" len="med"/>
            </a:ln>
          </a:top>
          <a:bottom>
            <a:ln w="12701" cap="flat" cmpd="sng" algn="ctr">
              <a:solidFill>
                <a:srgbClr val="A5A5A5"/>
              </a:solidFill>
              <a:prstDash val="solid"/>
              <a:round/>
              <a:headEnd type="none" w="med" len="med"/>
              <a:tailEnd type="none" w="med" len="med"/>
            </a:ln>
          </a:bottom>
        </a:tcBdr>
      </a:tcStyle>
    </a:wholeTbl>
    <a:band1H>
      <a:tcStyle>
        <a:tcBdr/>
        <a:fill>
          <a:solidFill>
            <a:srgbClr val="A5A5A5"/>
          </a:solidFill>
        </a:fill>
      </a:tcStyle>
    </a:band1H>
    <a:band2H>
      <a:tcStyle>
        <a:tcBdr/>
      </a:tcStyle>
    </a:band2H>
    <a:band1V>
      <a:tcStyle>
        <a:tcBdr/>
        <a:fill>
          <a:solidFill>
            <a:srgbClr val="A5A5A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A5A5A5"/>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A5A5A5"/>
              </a:solidFill>
              <a:prstDash val="solid"/>
              <a:round/>
              <a:headEnd type="none" w="med" len="med"/>
              <a:tailEnd type="none" w="med" len="med"/>
            </a:ln>
          </a:bottom>
        </a:tcBdr>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00A15C55-8517-42AA-B614-E9B94910E393}"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FF4E7"/>
          </a:solidFill>
        </a:fill>
      </a:tcStyle>
    </a:wholeTbl>
    <a:band1H>
      <a:tcStyle>
        <a:tcBdr/>
        <a:fill>
          <a:solidFill>
            <a:srgbClr val="FFE8CB"/>
          </a:solidFill>
        </a:fill>
      </a:tcStyle>
    </a:band1H>
    <a:band2H>
      <a:tcStyle>
        <a:tcBdr/>
      </a:tcStyle>
    </a:band2H>
    <a:band1V>
      <a:tcStyle>
        <a:tcBdr/>
        <a:fill>
          <a:solidFill>
            <a:srgbClr val="FFE8CB"/>
          </a:solidFill>
        </a:fill>
      </a:tcStyle>
    </a:band1V>
    <a:band2V>
      <a:tcStyle>
        <a:tcBdr/>
      </a:tcStyle>
    </a:band2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FC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FC000"/>
          </a:solidFill>
        </a:fill>
      </a:tcStyle>
    </a:firstRow>
  </a:tblStyle>
  <a:tblStyle styleId="{D27102A9-8310-4765-A935-A1911B00CA55}" styleName="">
    <a:wholeTbl>
      <a:tcTxStyle>
        <a:font>
          <a:latin typeface="+mn-lt"/>
          <a:ea typeface="+mn-ea"/>
          <a:cs typeface="+mn-cs"/>
        </a:font>
        <a:srgbClr val="000000"/>
      </a:tcTxStyle>
      <a:tcStyle>
        <a:tcBdr>
          <a:top>
            <a:ln w="12701" cap="flat" cmpd="sng" algn="ctr">
              <a:solidFill>
                <a:srgbClr val="FFC000"/>
              </a:solidFill>
              <a:prstDash val="solid"/>
              <a:round/>
              <a:headEnd type="none" w="med" len="med"/>
              <a:tailEnd type="none" w="med" len="med"/>
            </a:ln>
          </a:top>
          <a:bottom>
            <a:ln w="12701" cap="flat" cmpd="sng" algn="ctr">
              <a:solidFill>
                <a:srgbClr val="FFC000"/>
              </a:solidFill>
              <a:prstDash val="solid"/>
              <a:round/>
              <a:headEnd type="none" w="med" len="med"/>
              <a:tailEnd type="none" w="med" len="med"/>
            </a:ln>
          </a:bottom>
        </a:tcBdr>
      </a:tcStyle>
    </a:wholeTbl>
    <a:band1H>
      <a:tcStyle>
        <a:tcBdr/>
        <a:fill>
          <a:solidFill>
            <a:srgbClr val="FFC000"/>
          </a:solidFill>
        </a:fill>
      </a:tcStyle>
    </a:band1H>
    <a:band2H>
      <a:tcStyle>
        <a:tcBdr/>
      </a:tcStyle>
    </a:band2H>
    <a:band1V>
      <a:tcStyle>
        <a:tcBdr/>
        <a:fill>
          <a:solidFill>
            <a:srgbClr val="FFC00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FFC000"/>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FFC000"/>
              </a:solidFill>
              <a:prstDash val="solid"/>
              <a:round/>
              <a:headEnd type="none" w="med" len="med"/>
              <a:tailEnd type="none" w="med" len="med"/>
            </a:ln>
          </a:bottom>
        </a:tcBdr>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F1E9"/>
          </a:solidFill>
        </a:fill>
      </a:tcStyle>
    </a:wholeTbl>
    <a:band1H>
      <a:tcStyle>
        <a:tcBdr/>
        <a:fill>
          <a:solidFill>
            <a:srgbClr val="D5E3CF"/>
          </a:solidFill>
        </a:fill>
      </a:tcStyle>
    </a:band1H>
    <a:band2H>
      <a:tcStyle>
        <a:tcBdr/>
      </a:tcStyle>
    </a:band2H>
    <a:band1V>
      <a:tcStyle>
        <a:tcBdr/>
        <a:fill>
          <a:solidFill>
            <a:srgbClr val="D5E3CF"/>
          </a:solidFill>
        </a:fill>
      </a:tcStyle>
    </a:band1V>
    <a:band2V>
      <a:tcStyle>
        <a:tcBdr/>
      </a:tcStyle>
    </a:band2V>
    <a:lastCol>
      <a:tcTxStyle b="on">
        <a:font>
          <a:latin typeface="+mn-lt"/>
          <a:ea typeface="+mn-ea"/>
          <a:cs typeface="+mn-cs"/>
        </a:font>
        <a:srgbClr val="FFFFFF"/>
      </a:tcTxStyle>
      <a:tcStyle>
        <a:tcBdr/>
        <a:fill>
          <a:solidFill>
            <a:srgbClr val="70AD47"/>
          </a:solidFill>
        </a:fill>
      </a:tcStyle>
    </a:lastCol>
    <a:firstCol>
      <a:tcTxStyle b="on">
        <a:font>
          <a:latin typeface="+mn-lt"/>
          <a:ea typeface="+mn-ea"/>
          <a:cs typeface="+mn-cs"/>
        </a:font>
        <a:srgbClr val="FFFFFF"/>
      </a:tcTxStyle>
      <a:tcStyle>
        <a:tcBdr/>
        <a:fill>
          <a:solidFill>
            <a:srgbClr val="70AD47"/>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70AD47"/>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70AD47"/>
          </a:solidFill>
        </a:fill>
      </a:tcStyle>
    </a:firstRow>
  </a:tblStyle>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E269D01E-BC32-4049-B463-5C60D7B0CCD2}" styleName="">
    <a:wholeTbl>
      <a:tcTxStyle>
        <a:font>
          <a:latin typeface="+mn-lt"/>
          <a:ea typeface="+mn-ea"/>
          <a:cs typeface="+mn-cs"/>
        </a:font>
        <a:srgbClr val="FFFFFF"/>
      </a:tcTxStyle>
      <a:tcStyle>
        <a:tcBdr>
          <a:left>
            <a:ln w="3172" cap="flat" cmpd="sng" algn="ctr">
              <a:solidFill>
                <a:srgbClr val="FFE2BC"/>
              </a:solidFill>
              <a:prstDash val="solid"/>
              <a:round/>
              <a:headEnd type="none" w="med" len="med"/>
              <a:tailEnd type="none" w="med" len="med"/>
            </a:ln>
          </a:left>
          <a:right>
            <a:ln w="3172" cap="flat" cmpd="sng" algn="ctr">
              <a:solidFill>
                <a:srgbClr val="FFE2BC"/>
              </a:solidFill>
              <a:prstDash val="solid"/>
              <a:round/>
              <a:headEnd type="none" w="med" len="med"/>
              <a:tailEnd type="none" w="med" len="med"/>
            </a:ln>
          </a:right>
          <a:top>
            <a:ln w="3172" cap="flat" cmpd="sng" algn="ctr">
              <a:solidFill>
                <a:srgbClr val="FFE2BC"/>
              </a:solidFill>
              <a:prstDash val="solid"/>
              <a:round/>
              <a:headEnd type="none" w="med" len="med"/>
              <a:tailEnd type="none" w="med" len="med"/>
            </a:ln>
          </a:top>
          <a:bottom>
            <a:ln w="3172" cap="flat" cmpd="sng" algn="ctr">
              <a:solidFill>
                <a:srgbClr val="FFE2BC"/>
              </a:solidFill>
              <a:prstDash val="solid"/>
              <a:round/>
              <a:headEnd type="none" w="med" len="med"/>
              <a:tailEnd type="none" w="med" len="med"/>
            </a:ln>
          </a:bottom>
        </a:tcBdr>
        <a:fill>
          <a:solidFill>
            <a:srgbClr val="FFC000"/>
          </a:solidFill>
        </a:fill>
      </a:tcStyle>
    </a:wholeTbl>
    <a:band1H>
      <a:tcStyle>
        <a:tcBdr/>
        <a:fill>
          <a:solidFill>
            <a:srgbClr val="FFFFFF"/>
          </a:solidFill>
        </a:fill>
      </a:tcStyle>
    </a:band1H>
    <a:band1V>
      <a:tcStyle>
        <a:tcBdr/>
        <a:fill>
          <a:solidFill>
            <a:srgbClr val="FFFFFF"/>
          </a:solidFill>
        </a:fill>
      </a:tcStyle>
    </a:band1V>
    <a:lastCol>
      <a:tcTxStyle b="on">
        <a:font>
          <a:latin typeface=""/>
          <a:ea typeface=""/>
          <a:cs typeface=""/>
        </a:font>
      </a:tcTxStyle>
      <a:tcStyle>
        <a:tcBdr>
          <a:left>
            <a:ln w="3172" cap="flat" cmpd="sng" algn="ctr">
              <a:solidFill>
                <a:srgbClr val="FFFFFF"/>
              </a:solidFill>
              <a:prstDash val="solid"/>
              <a:round/>
              <a:headEnd type="none" w="med" len="med"/>
              <a:tailEnd type="none" w="med" len="med"/>
            </a:ln>
          </a:left>
        </a:tcBdr>
        <a:fill>
          <a:solidFill>
            <a:srgbClr val="FFC000"/>
          </a:solidFill>
        </a:fill>
      </a:tcStyle>
    </a:lastCol>
    <a:firstCol>
      <a:tcTxStyle b="on">
        <a:font>
          <a:latin typeface=""/>
          <a:ea typeface=""/>
          <a:cs typeface=""/>
        </a:font>
      </a:tcTxStyle>
      <a:tcStyle>
        <a:tcBdr>
          <a:right>
            <a:ln w="3172" cap="flat" cmpd="sng" algn="ctr">
              <a:solidFill>
                <a:srgbClr val="FFFFFF"/>
              </a:solidFill>
              <a:prstDash val="solid"/>
              <a:round/>
              <a:headEnd type="none" w="med" len="med"/>
              <a:tailEnd type="none" w="med" len="med"/>
            </a:ln>
          </a:right>
        </a:tcBdr>
        <a:fill>
          <a:solidFill>
            <a:srgbClr val="FFC000"/>
          </a:solidFill>
        </a:fill>
      </a:tcStyle>
    </a:firstCol>
    <a:lastRow>
      <a:tcTxStyle b="on">
        <a:font>
          <a:latin typeface=""/>
          <a:ea typeface=""/>
          <a:cs typeface=""/>
        </a:font>
      </a:tcTxStyle>
      <a:tcStyle>
        <a:tcBdr>
          <a:top>
            <a:ln w="3172" cap="flat" cmpd="sng" algn="ctr">
              <a:solidFill>
                <a:srgbClr val="FFFFFF"/>
              </a:solidFill>
              <a:prstDash val="solid"/>
              <a:round/>
              <a:headEnd type="none" w="med" len="med"/>
              <a:tailEnd type="none" w="med" len="med"/>
            </a:ln>
          </a:top>
        </a:tcBdr>
        <a:fill>
          <a:solidFill>
            <a:srgbClr val="FFC000"/>
          </a:solidFill>
        </a:fill>
      </a:tcStyle>
    </a:lastRow>
    <a:firstRow>
      <a:tcTxStyle b="on">
        <a:font>
          <a:latin typeface=""/>
          <a:ea typeface=""/>
          <a:cs typeface=""/>
        </a:font>
      </a:tcTxStyle>
      <a:tcStyle>
        <a:tcBdr>
          <a:bottom>
            <a:ln w="3172" cap="flat" cmpd="sng" algn="ctr">
              <a:solidFill>
                <a:srgbClr val="FFFFFF"/>
              </a:solidFill>
              <a:prstDash val="solid"/>
              <a:round/>
              <a:headEnd type="none" w="med" len="med"/>
              <a:tailEnd type="none" w="med" len="med"/>
            </a:ln>
          </a:bottom>
        </a:tcBdr>
        <a:fill>
          <a:solidFill>
            <a:srgbClr val="FFC000"/>
          </a:solidFill>
        </a:fill>
      </a:tcStyle>
    </a:firstRow>
  </a:tblStyle>
  <a:tblStyle styleId="{85BE263C-DBD7-4A20-BB59-AAB30ACAA65A}"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ED7D31"/>
          </a:solidFill>
        </a:fill>
      </a:tcStyle>
    </a:firstRow>
  </a:tblStyle>
  <a:tblStyle styleId="{EB344D84-9AFB-497E-A393-DC336BA19D2E}"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A5A5A5"/>
          </a:solidFill>
        </a:fill>
      </a:tcStyle>
    </a:firstRow>
  </a:tblStyle>
  <a:tblStyle styleId="{0E3FDE45-AF77-4B5C-9715-49D594BDF05E}" styleName="">
    <a:wholeTbl>
      <a:tcTxStyle>
        <a:font>
          <a:latin typeface="+mn-lt"/>
          <a:ea typeface="+mn-ea"/>
          <a:cs typeface="+mn-cs"/>
        </a:font>
        <a:srgbClr val="000000"/>
      </a:tcTxStyle>
      <a:tcStyle>
        <a:tcBdr>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tcStyle>
    </a:wholeTbl>
    <a:band1H>
      <a:tcStyle>
        <a:tcBdr/>
        <a:fill>
          <a:solidFill>
            <a:srgbClr val="ED7D31"/>
          </a:solidFill>
        </a:fill>
      </a:tcStyle>
    </a:band1H>
    <a:band2H>
      <a:tcStyle>
        <a:tcBdr/>
      </a:tcStyle>
    </a:band2H>
    <a:band1V>
      <a:tcStyle>
        <a:tcBdr/>
        <a:fill>
          <a:solidFill>
            <a:srgbClr val="ED7D3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ED7D31"/>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ED7D31"/>
              </a:solidFill>
              <a:prstDash val="solid"/>
              <a:round/>
              <a:headEnd type="none" w="med" len="med"/>
              <a:tailEnd type="none" w="med" len="med"/>
            </a:ln>
          </a:bottom>
        </a:tcBdr>
      </a:tcStyle>
    </a:firstRow>
  </a:tblStyle>
  <a:tblStyle styleId="{2A488322-F2BA-4B5B-9748-0D474271808F}"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70AD47"/>
          </a:solidFill>
        </a:fill>
      </a:tcStyle>
    </a:lastCol>
    <a:firstCol>
      <a:tcTxStyle b="on">
        <a:font>
          <a:latin typeface="+mn-lt"/>
          <a:ea typeface="+mn-ea"/>
          <a:cs typeface="+mn-cs"/>
        </a:font>
        <a:srgbClr val="FFFFFF"/>
      </a:tcTxStyle>
      <a:tcStyle>
        <a:tcBdr/>
        <a:fill>
          <a:solidFill>
            <a:srgbClr val="70AD47"/>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70AD47"/>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74C1A8A3-306A-4EB7-A6B1-4F7E0EB9C5D6}"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5B9BD5"/>
          </a:solidFill>
        </a:fill>
      </a:tcStyle>
    </a:firstRow>
  </a:tblStyle>
  <a:tblStyle styleId="{EB9631B5-78F2-41C9-869B-9F39066F8104}"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FFC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6"/>
    <p:restoredTop sz="94607"/>
  </p:normalViewPr>
  <p:slideViewPr>
    <p:cSldViewPr snapToGrid="0">
      <p:cViewPr varScale="1">
        <p:scale>
          <a:sx n="106" d="100"/>
          <a:sy n="106" d="100"/>
        </p:scale>
        <p:origin x="103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87FAC7C-6364-156A-773B-7573B5625F5F}"/>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3" name="Espace réservé de la date 2">
            <a:extLst>
              <a:ext uri="{FF2B5EF4-FFF2-40B4-BE49-F238E27FC236}">
                <a16:creationId xmlns:a16="http://schemas.microsoft.com/office/drawing/2014/main" id="{12A49FA6-DEA1-0ABA-87B1-CC2E4DDB13B0}"/>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636289-EB22-E648-B186-2D6F16F80A58}" type="datetime1">
              <a:rPr lang="fr-FR" sz="1200" b="0" i="0" u="none" strike="noStrike" kern="1200" cap="none" spc="0" baseline="0">
                <a:solidFill>
                  <a:srgbClr val="000000"/>
                </a:solidFill>
                <a:uFillTx/>
                <a:latin typeface="Calibri"/>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06/01/2024</a:t>
            </a:fld>
            <a:endParaRPr lang="fr-FR" sz="12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68794083-FD22-000B-2DF5-0B5507AB803E}"/>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5" name="Espace réservé du numéro de diapositive 4">
            <a:extLst>
              <a:ext uri="{FF2B5EF4-FFF2-40B4-BE49-F238E27FC236}">
                <a16:creationId xmlns:a16="http://schemas.microsoft.com/office/drawing/2014/main" id="{50C4E794-518D-86F9-6E13-91BDBF846E1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06289A-3C82-9D42-BC44-49759B9384D3}" type="slidenum">
              <a:t>‹N°›</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9574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0CDE9D-71BC-AA08-FC65-CC6CE31391CE}"/>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a:extLst>
              <a:ext uri="{FF2B5EF4-FFF2-40B4-BE49-F238E27FC236}">
                <a16:creationId xmlns:a16="http://schemas.microsoft.com/office/drawing/2014/main" id="{3C22549E-811A-66CB-777F-85F85DBC17EE}"/>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95C8AE09-3102-3643-86CB-A2AFB14BB3AE}" type="datetime1">
              <a:rPr lang="fr-FR"/>
              <a:pPr lvl="0"/>
              <a:t>06/01/2024</a:t>
            </a:fld>
            <a:endParaRPr lang="fr-FR"/>
          </a:p>
        </p:txBody>
      </p:sp>
      <p:sp>
        <p:nvSpPr>
          <p:cNvPr id="4" name="Espace réservé de l'image des diapositives 3">
            <a:extLst>
              <a:ext uri="{FF2B5EF4-FFF2-40B4-BE49-F238E27FC236}">
                <a16:creationId xmlns:a16="http://schemas.microsoft.com/office/drawing/2014/main" id="{E48BD720-C9AC-4817-8E20-75B93F7D8B99}"/>
              </a:ext>
            </a:extLst>
          </p:cNvPr>
          <p:cNvSpPr>
            <a:spLocks noGrp="1" noRot="1" noChangeAspect="1"/>
          </p:cNvSpPr>
          <p:nvPr>
            <p:ph type="sldImg" idx="2"/>
          </p:nvPr>
        </p:nvSpPr>
        <p:spPr>
          <a:xfrm>
            <a:off x="685800" y="1143000"/>
            <a:ext cx="5486400" cy="3086100"/>
          </a:xfrm>
          <a:prstGeom prst="rect">
            <a:avLst/>
          </a:prstGeom>
          <a:noFill/>
          <a:ln w="12701">
            <a:solidFill>
              <a:srgbClr val="000000"/>
            </a:solidFill>
            <a:prstDash val="solid"/>
          </a:ln>
        </p:spPr>
      </p:sp>
      <p:sp>
        <p:nvSpPr>
          <p:cNvPr id="5" name="Espace réservé des notes 4">
            <a:extLst>
              <a:ext uri="{FF2B5EF4-FFF2-40B4-BE49-F238E27FC236}">
                <a16:creationId xmlns:a16="http://schemas.microsoft.com/office/drawing/2014/main" id="{FF6E895E-FFA7-B174-AF42-C71D697C1BC8}"/>
              </a:ext>
            </a:extLst>
          </p:cNvPr>
          <p:cNvSpPr txBox="1">
            <a:spLocks noGrp="1"/>
          </p:cNvSpPr>
          <p:nvPr>
            <p:ph type="body" sz="quarter" idx="3"/>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337EED05-1F1C-55CA-7345-7661B0FB88E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a:extLst>
              <a:ext uri="{FF2B5EF4-FFF2-40B4-BE49-F238E27FC236}">
                <a16:creationId xmlns:a16="http://schemas.microsoft.com/office/drawing/2014/main" id="{1970272D-FF78-BDFE-766D-5F740C5CFB1A}"/>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E55E0585-0B4F-3D4E-98B8-BF7F7C9D3510}" type="slidenum">
              <a:t>‹N°›</a:t>
            </a:fld>
            <a:endParaRPr lang="fr-FR"/>
          </a:p>
        </p:txBody>
      </p:sp>
    </p:spTree>
    <p:extLst>
      <p:ext uri="{BB962C8B-B14F-4D97-AF65-F5344CB8AC3E}">
        <p14:creationId xmlns:p14="http://schemas.microsoft.com/office/powerpoint/2010/main" val="198507312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5939DA-2DD3-AE43-F8FF-6C78F82085A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8560A13-B287-EB6D-D7E2-66A282D2FD4B}"/>
              </a:ext>
            </a:extLst>
          </p:cNvPr>
          <p:cNvSpPr txBox="1">
            <a:spLocks noGrp="1"/>
          </p:cNvSpPr>
          <p:nvPr>
            <p:ph type="body" sz="quarter"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EDA5188-15AF-92EC-0AE2-38F3EC6383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4ABAA6-9CEC-C843-A88D-2DEEFEB50CFB}" type="slidenum">
              <a:t>1</a:t>
            </a:fld>
            <a:endParaRPr lang="fr-FR"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8737-3ECC-DA98-F366-3E9614E7B4CF}"/>
              </a:ext>
            </a:extLst>
          </p:cNvPr>
          <p:cNvSpPr txBox="1">
            <a:spLocks noGrp="1"/>
          </p:cNvSpPr>
          <p:nvPr>
            <p:ph type="ctrTitle"/>
          </p:nvPr>
        </p:nvSpPr>
        <p:spPr>
          <a:xfrm>
            <a:off x="2589215" y="2514600"/>
            <a:ext cx="8915400" cy="2262783"/>
          </a:xfrm>
        </p:spPr>
        <p:txBody>
          <a:bodyPr anchor="b"/>
          <a:lstStyle>
            <a:lvl1pPr>
              <a:defRPr sz="5400"/>
            </a:lvl1pPr>
          </a:lstStyle>
          <a:p>
            <a:pPr lvl="0"/>
            <a:r>
              <a:rPr lang="fr-FR"/>
              <a:t>Modifiez le style du titre</a:t>
            </a:r>
            <a:endParaRPr lang="en-US"/>
          </a:p>
        </p:txBody>
      </p:sp>
      <p:sp>
        <p:nvSpPr>
          <p:cNvPr id="3" name="Subtitle 2">
            <a:extLst>
              <a:ext uri="{FF2B5EF4-FFF2-40B4-BE49-F238E27FC236}">
                <a16:creationId xmlns:a16="http://schemas.microsoft.com/office/drawing/2014/main" id="{DB63F3C9-207E-4965-AE61-5225F0058372}"/>
              </a:ext>
            </a:extLst>
          </p:cNvPr>
          <p:cNvSpPr txBox="1">
            <a:spLocks noGrp="1"/>
          </p:cNvSpPr>
          <p:nvPr>
            <p:ph type="subTitle" idx="1"/>
          </p:nvPr>
        </p:nvSpPr>
        <p:spPr>
          <a:xfrm>
            <a:off x="2589215" y="4777383"/>
            <a:ext cx="8915400" cy="1126284"/>
          </a:xfrm>
        </p:spPr>
        <p:txBody>
          <a:bodyPr/>
          <a:lstStyle>
            <a:lvl1pPr marL="0" indent="0">
              <a:buNone/>
              <a:defRPr>
                <a:solidFill>
                  <a:srgbClr val="595959"/>
                </a:solidFill>
              </a:defRPr>
            </a:lvl1pPr>
          </a:lstStyle>
          <a:p>
            <a:pPr lvl="0"/>
            <a:r>
              <a:rPr lang="fr-FR"/>
              <a:t>Modifiez le style des sous-titres du masque</a:t>
            </a:r>
            <a:endParaRPr lang="en-US"/>
          </a:p>
        </p:txBody>
      </p:sp>
      <p:sp>
        <p:nvSpPr>
          <p:cNvPr id="4" name="Date Placeholder 3">
            <a:extLst>
              <a:ext uri="{FF2B5EF4-FFF2-40B4-BE49-F238E27FC236}">
                <a16:creationId xmlns:a16="http://schemas.microsoft.com/office/drawing/2014/main" id="{A524DC56-DCE9-E84C-8D2D-2EEA28E8BD35}"/>
              </a:ext>
            </a:extLst>
          </p:cNvPr>
          <p:cNvSpPr txBox="1">
            <a:spLocks noGrp="1"/>
          </p:cNvSpPr>
          <p:nvPr>
            <p:ph type="dt" sz="half" idx="7"/>
          </p:nvPr>
        </p:nvSpPr>
        <p:spPr/>
        <p:txBody>
          <a:bodyPr/>
          <a:lstStyle>
            <a:lvl1pPr>
              <a:defRPr/>
            </a:lvl1pPr>
          </a:lstStyle>
          <a:p>
            <a:pPr lvl="0"/>
            <a:fld id="{5E95B260-430C-3447-A071-567AD7E3E8A4}" type="datetime1">
              <a:rPr lang="fr-FR"/>
              <a:pPr lvl="0"/>
              <a:t>06/01/2024</a:t>
            </a:fld>
            <a:endParaRPr lang="fr-FR"/>
          </a:p>
        </p:txBody>
      </p:sp>
      <p:sp>
        <p:nvSpPr>
          <p:cNvPr id="5" name="Footer Placeholder 4">
            <a:extLst>
              <a:ext uri="{FF2B5EF4-FFF2-40B4-BE49-F238E27FC236}">
                <a16:creationId xmlns:a16="http://schemas.microsoft.com/office/drawing/2014/main" id="{C2236BED-9E07-8427-4401-16F78FC53745}"/>
              </a:ext>
            </a:extLst>
          </p:cNvPr>
          <p:cNvSpPr txBox="1">
            <a:spLocks noGrp="1"/>
          </p:cNvSpPr>
          <p:nvPr>
            <p:ph type="ftr" sz="quarter" idx="9"/>
          </p:nvPr>
        </p:nvSpPr>
        <p:spPr/>
        <p:txBody>
          <a:bodyPr/>
          <a:lstStyle>
            <a:lvl1pPr>
              <a:defRPr/>
            </a:lvl1pPr>
          </a:lstStyle>
          <a:p>
            <a:pPr lvl="0"/>
            <a:endParaRPr lang="fr-FR"/>
          </a:p>
        </p:txBody>
      </p:sp>
      <p:sp>
        <p:nvSpPr>
          <p:cNvPr id="6" name="Freeform 6">
            <a:extLst>
              <a:ext uri="{FF2B5EF4-FFF2-40B4-BE49-F238E27FC236}">
                <a16:creationId xmlns:a16="http://schemas.microsoft.com/office/drawing/2014/main" id="{9A4BD7BD-D16A-D42C-17DB-5D24BEF62807}"/>
              </a:ext>
            </a:extLst>
          </p:cNvPr>
          <p:cNvSpPr/>
          <p:nvPr/>
        </p:nvSpPr>
        <p:spPr>
          <a:xfrm>
            <a:off x="0" y="4323813"/>
            <a:ext cx="1744647" cy="778593"/>
          </a:xfrm>
          <a:custGeom>
            <a:avLst/>
            <a:gdLst>
              <a:gd name="f0" fmla="val w"/>
              <a:gd name="f1" fmla="val h"/>
              <a:gd name="f2" fmla="val 0"/>
              <a:gd name="f3" fmla="val 372"/>
              <a:gd name="f4" fmla="val 166"/>
              <a:gd name="f5" fmla="val 287"/>
              <a:gd name="f6" fmla="val 290"/>
              <a:gd name="f7" fmla="val 292"/>
              <a:gd name="f8" fmla="val 165"/>
              <a:gd name="f9" fmla="val 293"/>
              <a:gd name="f10" fmla="val 164"/>
              <a:gd name="f11" fmla="val 163"/>
              <a:gd name="f12" fmla="val 294"/>
              <a:gd name="f13" fmla="val 370"/>
              <a:gd name="f14" fmla="val 87"/>
              <a:gd name="f15" fmla="val 85"/>
              <a:gd name="f16" fmla="val 81"/>
              <a:gd name="f17" fmla="val 78"/>
              <a:gd name="f18" fmla="val 3"/>
              <a:gd name="f19" fmla="val 2"/>
              <a:gd name="f20" fmla="val 1"/>
              <a:gd name="f21" fmla="*/ f0 1 372"/>
              <a:gd name="f22" fmla="*/ f1 1 166"/>
              <a:gd name="f23" fmla="+- f4 0 f2"/>
              <a:gd name="f24" fmla="+- f3 0 f2"/>
              <a:gd name="f25" fmla="*/ f24 1 372"/>
              <a:gd name="f26" fmla="*/ f23 1 166"/>
              <a:gd name="f27" fmla="*/ 0 1 f25"/>
              <a:gd name="f28" fmla="*/ f3 1 f25"/>
              <a:gd name="f29" fmla="*/ 0 1 f26"/>
              <a:gd name="f30" fmla="*/ f4 1 f26"/>
              <a:gd name="f31" fmla="*/ f27 f21 1"/>
              <a:gd name="f32" fmla="*/ f28 f21 1"/>
              <a:gd name="f33" fmla="*/ f30 f22 1"/>
              <a:gd name="f34" fmla="*/ f29 f22 1"/>
            </a:gdLst>
            <a:ahLst/>
            <a:cxnLst>
              <a:cxn ang="3cd4">
                <a:pos x="hc" y="t"/>
              </a:cxn>
              <a:cxn ang="0">
                <a:pos x="r" y="vc"/>
              </a:cxn>
              <a:cxn ang="cd4">
                <a:pos x="hc" y="b"/>
              </a:cxn>
              <a:cxn ang="cd2">
                <a:pos x="l" y="vc"/>
              </a:cxn>
            </a:cxnLst>
            <a:rect l="f31" t="f34" r="f32" b="f33"/>
            <a:pathLst>
              <a:path w="372" h="166">
                <a:moveTo>
                  <a:pt x="f5" y="f4"/>
                </a:moveTo>
                <a:cubicBezTo>
                  <a:pt x="f6" y="f4"/>
                  <a:pt x="f7" y="f8"/>
                  <a:pt x="f9" y="f10"/>
                </a:cubicBezTo>
                <a:cubicBezTo>
                  <a:pt x="f9" y="f11"/>
                  <a:pt x="f12" y="f11"/>
                  <a:pt x="f12" y="f11"/>
                </a:cubicBezTo>
                <a:cubicBezTo>
                  <a:pt x="f13" y="f14"/>
                  <a:pt x="f13" y="f14"/>
                  <a:pt x="f13" y="f14"/>
                </a:cubicBezTo>
                <a:cubicBezTo>
                  <a:pt x="f3" y="f15"/>
                  <a:pt x="f3" y="f16"/>
                  <a:pt x="f13" y="f17"/>
                </a:cubicBezTo>
                <a:cubicBezTo>
                  <a:pt x="f12" y="f18"/>
                  <a:pt x="f12" y="f18"/>
                  <a:pt x="f12" y="f18"/>
                </a:cubicBezTo>
                <a:cubicBezTo>
                  <a:pt x="f12" y="f19"/>
                  <a:pt x="f9" y="f19"/>
                  <a:pt x="f9" y="f19"/>
                </a:cubicBezTo>
                <a:cubicBezTo>
                  <a:pt x="f7" y="f20"/>
                  <a:pt x="f6" y="f2"/>
                  <a:pt x="f5" y="f2"/>
                </a:cubicBezTo>
                <a:cubicBezTo>
                  <a:pt x="f2" y="f2"/>
                  <a:pt x="f2" y="f2"/>
                  <a:pt x="f2" y="f2"/>
                </a:cubicBezTo>
                <a:cubicBezTo>
                  <a:pt x="f2" y="f4"/>
                  <a:pt x="f2" y="f4"/>
                  <a:pt x="f2" y="f4"/>
                </a:cubicBezTo>
                <a:lnTo>
                  <a:pt x="f5" y="f4"/>
                </a:ln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8A8471A6-6DE0-CB84-EF0E-8FB1A9496230}"/>
              </a:ext>
            </a:extLst>
          </p:cNvPr>
          <p:cNvSpPr txBox="1">
            <a:spLocks noGrp="1"/>
          </p:cNvSpPr>
          <p:nvPr>
            <p:ph type="sldNum" sz="quarter" idx="8"/>
          </p:nvPr>
        </p:nvSpPr>
        <p:spPr>
          <a:xfrm>
            <a:off x="531815" y="4529544"/>
            <a:ext cx="779763" cy="365129"/>
          </a:xfrm>
        </p:spPr>
        <p:txBody>
          <a:bodyPr/>
          <a:lstStyle>
            <a:lvl1pPr>
              <a:defRPr/>
            </a:lvl1pPr>
          </a:lstStyle>
          <a:p>
            <a:pPr lvl="0"/>
            <a:fld id="{FEF0F092-FF74-9B4F-9DA1-A8386B6451DF}" type="slidenum">
              <a:t>‹N°›</a:t>
            </a:fld>
            <a:endParaRPr lang="fr-FR"/>
          </a:p>
        </p:txBody>
      </p:sp>
    </p:spTree>
    <p:extLst>
      <p:ext uri="{BB962C8B-B14F-4D97-AF65-F5344CB8AC3E}">
        <p14:creationId xmlns:p14="http://schemas.microsoft.com/office/powerpoint/2010/main" val="37661363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0F46-4C6D-28E0-A6E2-ACA2701A6A48}"/>
              </a:ext>
            </a:extLst>
          </p:cNvPr>
          <p:cNvSpPr txBox="1">
            <a:spLocks noGrp="1"/>
          </p:cNvSpPr>
          <p:nvPr>
            <p:ph type="title"/>
          </p:nvPr>
        </p:nvSpPr>
        <p:spPr>
          <a:xfrm>
            <a:off x="2589215" y="609603"/>
            <a:ext cx="8915400" cy="3117043"/>
          </a:xfrm>
        </p:spPr>
        <p:txBody>
          <a:bodyPr anchor="ctr"/>
          <a:lstStyle>
            <a:lvl1pPr>
              <a:defRPr sz="48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BB47E6F8-7818-B94F-2656-1B46BD5A5E85}"/>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63DE54CF-3E0F-7C21-AB73-0674F1DD9466}"/>
              </a:ext>
            </a:extLst>
          </p:cNvPr>
          <p:cNvSpPr txBox="1">
            <a:spLocks noGrp="1"/>
          </p:cNvSpPr>
          <p:nvPr>
            <p:ph type="dt" sz="half" idx="7"/>
          </p:nvPr>
        </p:nvSpPr>
        <p:spPr/>
        <p:txBody>
          <a:bodyPr/>
          <a:lstStyle>
            <a:lvl1pPr>
              <a:defRPr/>
            </a:lvl1pPr>
          </a:lstStyle>
          <a:p>
            <a:pPr lvl="0"/>
            <a:fld id="{FCB84634-5046-354D-A1DA-2F5B5CA3F29A}" type="datetime1">
              <a:rPr lang="fr-FR"/>
              <a:pPr lvl="0"/>
              <a:t>06/01/2024</a:t>
            </a:fld>
            <a:endParaRPr lang="fr-FR"/>
          </a:p>
        </p:txBody>
      </p:sp>
      <p:sp>
        <p:nvSpPr>
          <p:cNvPr id="5" name="Footer Placeholder 4">
            <a:extLst>
              <a:ext uri="{FF2B5EF4-FFF2-40B4-BE49-F238E27FC236}">
                <a16:creationId xmlns:a16="http://schemas.microsoft.com/office/drawing/2014/main" id="{A5E3BBE0-C04F-99BF-48CD-933B11C7C34D}"/>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9E64BE36-39DA-B0AD-1567-9C0C748588DF}"/>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4027ED8F-F10D-7B79-B2A6-C3888EDC6275}"/>
              </a:ext>
            </a:extLst>
          </p:cNvPr>
          <p:cNvSpPr txBox="1">
            <a:spLocks noGrp="1"/>
          </p:cNvSpPr>
          <p:nvPr>
            <p:ph type="sldNum" sz="quarter" idx="8"/>
          </p:nvPr>
        </p:nvSpPr>
        <p:spPr>
          <a:xfrm>
            <a:off x="531815" y="3244135"/>
            <a:ext cx="779763" cy="365129"/>
          </a:xfrm>
        </p:spPr>
        <p:txBody>
          <a:bodyPr/>
          <a:lstStyle>
            <a:lvl1pPr>
              <a:defRPr/>
            </a:lvl1pPr>
          </a:lstStyle>
          <a:p>
            <a:pPr lvl="0"/>
            <a:fld id="{3CDEC2D8-AB39-CB49-BD39-7FDD158E64C4}" type="slidenum">
              <a:t>‹N°›</a:t>
            </a:fld>
            <a:endParaRPr lang="fr-FR"/>
          </a:p>
        </p:txBody>
      </p:sp>
    </p:spTree>
    <p:extLst>
      <p:ext uri="{BB962C8B-B14F-4D97-AF65-F5344CB8AC3E}">
        <p14:creationId xmlns:p14="http://schemas.microsoft.com/office/powerpoint/2010/main" val="226458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AE9-6789-C030-30BF-981B5A8D3BAE}"/>
              </a:ext>
            </a:extLst>
          </p:cNvPr>
          <p:cNvSpPr txBox="1">
            <a:spLocks noGrp="1"/>
          </p:cNvSpPr>
          <p:nvPr>
            <p:ph type="title"/>
          </p:nvPr>
        </p:nvSpPr>
        <p:spPr>
          <a:xfrm>
            <a:off x="2849947" y="609603"/>
            <a:ext cx="8393926" cy="2895603"/>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6CCF2B21-789A-AB88-E009-029CEE643014}"/>
              </a:ext>
            </a:extLst>
          </p:cNvPr>
          <p:cNvSpPr txBox="1">
            <a:spLocks noGrp="1"/>
          </p:cNvSpPr>
          <p:nvPr>
            <p:ph type="body" idx="4294967295"/>
          </p:nvPr>
        </p:nvSpPr>
        <p:spPr>
          <a:xfrm>
            <a:off x="3275015" y="3505196"/>
            <a:ext cx="7536557" cy="381003"/>
          </a:xfrm>
        </p:spPr>
        <p:txBody>
          <a:bodyPr anchor="ctr">
            <a:noAutofit/>
          </a:bodyPr>
          <a:lstStyle>
            <a:lvl1pPr marL="0" indent="0">
              <a:buNone/>
              <a:defRPr sz="1600">
                <a:solidFill>
                  <a:srgbClr val="7F7F7F"/>
                </a:solidFill>
              </a:defRPr>
            </a:lvl1pPr>
          </a:lstStyle>
          <a:p>
            <a:pPr lvl="0"/>
            <a:r>
              <a:rPr lang="fr-FR"/>
              <a:t>Cliquez pour modifier les styles du texte du masque</a:t>
            </a:r>
          </a:p>
        </p:txBody>
      </p:sp>
      <p:sp>
        <p:nvSpPr>
          <p:cNvPr id="4" name="Text Placeholder 2">
            <a:extLst>
              <a:ext uri="{FF2B5EF4-FFF2-40B4-BE49-F238E27FC236}">
                <a16:creationId xmlns:a16="http://schemas.microsoft.com/office/drawing/2014/main" id="{BEA91358-3390-BF29-7DE9-4D026B8D9207}"/>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123E655A-A6B9-3F2A-4C1B-50367D8D5F76}"/>
              </a:ext>
            </a:extLst>
          </p:cNvPr>
          <p:cNvSpPr txBox="1">
            <a:spLocks noGrp="1"/>
          </p:cNvSpPr>
          <p:nvPr>
            <p:ph type="dt" sz="half" idx="7"/>
          </p:nvPr>
        </p:nvSpPr>
        <p:spPr/>
        <p:txBody>
          <a:bodyPr/>
          <a:lstStyle>
            <a:lvl1pPr>
              <a:defRPr/>
            </a:lvl1pPr>
          </a:lstStyle>
          <a:p>
            <a:pPr lvl="0"/>
            <a:fld id="{C583EBA8-94A0-4D4E-A3D8-07372065FE46}" type="datetime1">
              <a:rPr lang="fr-FR"/>
              <a:pPr lvl="0"/>
              <a:t>06/01/2024</a:t>
            </a:fld>
            <a:endParaRPr lang="fr-FR"/>
          </a:p>
        </p:txBody>
      </p:sp>
      <p:sp>
        <p:nvSpPr>
          <p:cNvPr id="6" name="Footer Placeholder 4">
            <a:extLst>
              <a:ext uri="{FF2B5EF4-FFF2-40B4-BE49-F238E27FC236}">
                <a16:creationId xmlns:a16="http://schemas.microsoft.com/office/drawing/2014/main" id="{9952CC14-E58D-149B-EDC0-6FA92508E6FA}"/>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625C59B4-83F2-197E-5E2C-E96F729518DF}"/>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5">
            <a:extLst>
              <a:ext uri="{FF2B5EF4-FFF2-40B4-BE49-F238E27FC236}">
                <a16:creationId xmlns:a16="http://schemas.microsoft.com/office/drawing/2014/main" id="{66E8B633-8546-F5F7-B490-59B87A5EDF45}"/>
              </a:ext>
            </a:extLst>
          </p:cNvPr>
          <p:cNvSpPr txBox="1">
            <a:spLocks noGrp="1"/>
          </p:cNvSpPr>
          <p:nvPr>
            <p:ph type="sldNum" sz="quarter" idx="8"/>
          </p:nvPr>
        </p:nvSpPr>
        <p:spPr>
          <a:xfrm>
            <a:off x="531815" y="3244135"/>
            <a:ext cx="779763" cy="365129"/>
          </a:xfrm>
        </p:spPr>
        <p:txBody>
          <a:bodyPr/>
          <a:lstStyle>
            <a:lvl1pPr>
              <a:defRPr/>
            </a:lvl1pPr>
          </a:lstStyle>
          <a:p>
            <a:pPr lvl="0"/>
            <a:fld id="{0024743D-3BB8-2843-8269-A8D3C897C0CF}" type="slidenum">
              <a:t>‹N°›</a:t>
            </a:fld>
            <a:endParaRPr lang="fr-FR"/>
          </a:p>
        </p:txBody>
      </p:sp>
      <p:sp>
        <p:nvSpPr>
          <p:cNvPr id="9" name="TextBox 13">
            <a:extLst>
              <a:ext uri="{FF2B5EF4-FFF2-40B4-BE49-F238E27FC236}">
                <a16:creationId xmlns:a16="http://schemas.microsoft.com/office/drawing/2014/main" id="{1DCC6253-53DB-27A0-C38C-62E86F374E68}"/>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92278F"/>
                </a:solidFill>
                <a:uFillTx/>
                <a:latin typeface="Arial"/>
              </a:rPr>
              <a:t>“</a:t>
            </a:r>
          </a:p>
        </p:txBody>
      </p:sp>
      <p:sp>
        <p:nvSpPr>
          <p:cNvPr id="10" name="TextBox 14">
            <a:extLst>
              <a:ext uri="{FF2B5EF4-FFF2-40B4-BE49-F238E27FC236}">
                <a16:creationId xmlns:a16="http://schemas.microsoft.com/office/drawing/2014/main" id="{3A7B6DBF-901C-7C0C-4FD4-47435AE32D65}"/>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92278F"/>
                </a:solidFill>
                <a:uFillTx/>
                <a:latin typeface="Arial"/>
              </a:rPr>
              <a:t>”</a:t>
            </a:r>
          </a:p>
        </p:txBody>
      </p:sp>
    </p:spTree>
    <p:extLst>
      <p:ext uri="{BB962C8B-B14F-4D97-AF65-F5344CB8AC3E}">
        <p14:creationId xmlns:p14="http://schemas.microsoft.com/office/powerpoint/2010/main" val="399675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52EE-2FF8-27A7-39AD-CDDE55FC6D0B}"/>
              </a:ext>
            </a:extLst>
          </p:cNvPr>
          <p:cNvSpPr txBox="1">
            <a:spLocks noGrp="1"/>
          </p:cNvSpPr>
          <p:nvPr>
            <p:ph type="title"/>
          </p:nvPr>
        </p:nvSpPr>
        <p:spPr>
          <a:xfrm>
            <a:off x="2589215" y="2438403"/>
            <a:ext cx="8915400" cy="2724847"/>
          </a:xfrm>
        </p:spPr>
        <p:txBody>
          <a:bodyPr anchor="b"/>
          <a:lstStyle>
            <a:lvl1pPr>
              <a:defRPr sz="4800"/>
            </a:lvl1pPr>
          </a:lstStyle>
          <a:p>
            <a:pPr lvl="0"/>
            <a:r>
              <a:rPr lang="fr-FR"/>
              <a:t>Modifiez le style du titre</a:t>
            </a:r>
            <a:endParaRPr lang="en-US"/>
          </a:p>
        </p:txBody>
      </p:sp>
      <p:sp>
        <p:nvSpPr>
          <p:cNvPr id="3" name="Text Placeholder 3">
            <a:extLst>
              <a:ext uri="{FF2B5EF4-FFF2-40B4-BE49-F238E27FC236}">
                <a16:creationId xmlns:a16="http://schemas.microsoft.com/office/drawing/2014/main" id="{BC09E8DD-3ED1-C250-BF76-7625FE52A0CF}"/>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4" name="Date Placeholder 4">
            <a:extLst>
              <a:ext uri="{FF2B5EF4-FFF2-40B4-BE49-F238E27FC236}">
                <a16:creationId xmlns:a16="http://schemas.microsoft.com/office/drawing/2014/main" id="{9BC58D90-B140-1FD8-85E9-7AAD7D4AFE32}"/>
              </a:ext>
            </a:extLst>
          </p:cNvPr>
          <p:cNvSpPr txBox="1">
            <a:spLocks noGrp="1"/>
          </p:cNvSpPr>
          <p:nvPr>
            <p:ph type="dt" sz="half" idx="7"/>
          </p:nvPr>
        </p:nvSpPr>
        <p:spPr/>
        <p:txBody>
          <a:bodyPr/>
          <a:lstStyle>
            <a:lvl1pPr>
              <a:defRPr/>
            </a:lvl1pPr>
          </a:lstStyle>
          <a:p>
            <a:pPr lvl="0"/>
            <a:fld id="{EC0D07BF-FA6C-654E-8FC1-E59C5B5886D7}" type="datetime1">
              <a:rPr lang="fr-FR"/>
              <a:pPr lvl="0"/>
              <a:t>06/01/2024</a:t>
            </a:fld>
            <a:endParaRPr lang="fr-FR"/>
          </a:p>
        </p:txBody>
      </p:sp>
      <p:sp>
        <p:nvSpPr>
          <p:cNvPr id="5" name="Footer Placeholder 5">
            <a:extLst>
              <a:ext uri="{FF2B5EF4-FFF2-40B4-BE49-F238E27FC236}">
                <a16:creationId xmlns:a16="http://schemas.microsoft.com/office/drawing/2014/main" id="{67439578-0139-2F8A-9C24-0AF8E2E5D823}"/>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13AB016E-F765-C118-7262-3C380FE89387}"/>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6">
            <a:extLst>
              <a:ext uri="{FF2B5EF4-FFF2-40B4-BE49-F238E27FC236}">
                <a16:creationId xmlns:a16="http://schemas.microsoft.com/office/drawing/2014/main" id="{D279C187-1E7E-DE90-20A6-EAE21F716D6F}"/>
              </a:ext>
            </a:extLst>
          </p:cNvPr>
          <p:cNvSpPr txBox="1">
            <a:spLocks noGrp="1"/>
          </p:cNvSpPr>
          <p:nvPr>
            <p:ph type="sldNum" sz="quarter" idx="8"/>
          </p:nvPr>
        </p:nvSpPr>
        <p:spPr>
          <a:xfrm>
            <a:off x="531815" y="4983086"/>
            <a:ext cx="779763" cy="365129"/>
          </a:xfrm>
        </p:spPr>
        <p:txBody>
          <a:bodyPr/>
          <a:lstStyle>
            <a:lvl1pPr>
              <a:defRPr/>
            </a:lvl1pPr>
          </a:lstStyle>
          <a:p>
            <a:pPr lvl="0"/>
            <a:fld id="{C8CD32CD-9227-FA4E-B473-7B74380C1C2A}" type="slidenum">
              <a:t>‹N°›</a:t>
            </a:fld>
            <a:endParaRPr lang="fr-FR"/>
          </a:p>
        </p:txBody>
      </p:sp>
    </p:spTree>
    <p:extLst>
      <p:ext uri="{BB962C8B-B14F-4D97-AF65-F5344CB8AC3E}">
        <p14:creationId xmlns:p14="http://schemas.microsoft.com/office/powerpoint/2010/main" val="64804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99D0-5648-3EDE-402D-1E43BF5BFDCD}"/>
              </a:ext>
            </a:extLst>
          </p:cNvPr>
          <p:cNvSpPr txBox="1">
            <a:spLocks noGrp="1"/>
          </p:cNvSpPr>
          <p:nvPr>
            <p:ph type="title"/>
          </p:nvPr>
        </p:nvSpPr>
        <p:spPr>
          <a:xfrm>
            <a:off x="2849947" y="609603"/>
            <a:ext cx="8393926" cy="2895603"/>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CBC77B34-692A-8C44-BA38-BED20CD64305}"/>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92278F"/>
                </a:solidFill>
              </a:defRPr>
            </a:lvl1pPr>
          </a:lstStyle>
          <a:p>
            <a:pPr lvl="0"/>
            <a:r>
              <a:rPr lang="fr-FR"/>
              <a:t>Cliquez pour modifier les styles du texte du masque</a:t>
            </a:r>
          </a:p>
        </p:txBody>
      </p:sp>
      <p:sp>
        <p:nvSpPr>
          <p:cNvPr id="4" name="Text Placeholder 3">
            <a:extLst>
              <a:ext uri="{FF2B5EF4-FFF2-40B4-BE49-F238E27FC236}">
                <a16:creationId xmlns:a16="http://schemas.microsoft.com/office/drawing/2014/main" id="{260C5DCC-96A8-D1A2-B236-08F7BB74B1A9}"/>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26D6F19D-D03D-6542-3680-DEC66FB50953}"/>
              </a:ext>
            </a:extLst>
          </p:cNvPr>
          <p:cNvSpPr txBox="1">
            <a:spLocks noGrp="1"/>
          </p:cNvSpPr>
          <p:nvPr>
            <p:ph type="dt" sz="half" idx="7"/>
          </p:nvPr>
        </p:nvSpPr>
        <p:spPr/>
        <p:txBody>
          <a:bodyPr/>
          <a:lstStyle>
            <a:lvl1pPr>
              <a:defRPr/>
            </a:lvl1pPr>
          </a:lstStyle>
          <a:p>
            <a:pPr lvl="0"/>
            <a:fld id="{A536B704-CB71-574B-9FE5-E0FF9CE23E97}" type="datetime1">
              <a:rPr lang="fr-FR"/>
              <a:pPr lvl="0"/>
              <a:t>06/01/2024</a:t>
            </a:fld>
            <a:endParaRPr lang="fr-FR"/>
          </a:p>
        </p:txBody>
      </p:sp>
      <p:sp>
        <p:nvSpPr>
          <p:cNvPr id="6" name="Footer Placeholder 5">
            <a:extLst>
              <a:ext uri="{FF2B5EF4-FFF2-40B4-BE49-F238E27FC236}">
                <a16:creationId xmlns:a16="http://schemas.microsoft.com/office/drawing/2014/main" id="{188AE402-DEE7-D243-8644-7F37E333269C}"/>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57B2DF1F-7F80-DF44-39D4-24D731B2C5F7}"/>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240A97FC-6666-4135-5254-EA0D53A1DD1E}"/>
              </a:ext>
            </a:extLst>
          </p:cNvPr>
          <p:cNvSpPr txBox="1">
            <a:spLocks noGrp="1"/>
          </p:cNvSpPr>
          <p:nvPr>
            <p:ph type="sldNum" sz="quarter" idx="8"/>
          </p:nvPr>
        </p:nvSpPr>
        <p:spPr>
          <a:xfrm>
            <a:off x="531815" y="4983086"/>
            <a:ext cx="779763" cy="365129"/>
          </a:xfrm>
        </p:spPr>
        <p:txBody>
          <a:bodyPr/>
          <a:lstStyle>
            <a:lvl1pPr>
              <a:defRPr/>
            </a:lvl1pPr>
          </a:lstStyle>
          <a:p>
            <a:pPr lvl="0"/>
            <a:fld id="{26F49CCE-241F-ED45-83FF-8069045E4915}" type="slidenum">
              <a:t>‹N°›</a:t>
            </a:fld>
            <a:endParaRPr lang="fr-FR"/>
          </a:p>
        </p:txBody>
      </p:sp>
      <p:sp>
        <p:nvSpPr>
          <p:cNvPr id="9" name="TextBox 16">
            <a:extLst>
              <a:ext uri="{FF2B5EF4-FFF2-40B4-BE49-F238E27FC236}">
                <a16:creationId xmlns:a16="http://schemas.microsoft.com/office/drawing/2014/main" id="{D1803E6F-07F3-CB24-A209-DA7F7B12BD06}"/>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92278F"/>
                </a:solidFill>
                <a:uFillTx/>
                <a:latin typeface="Arial"/>
              </a:rPr>
              <a:t>“</a:t>
            </a:r>
          </a:p>
        </p:txBody>
      </p:sp>
      <p:sp>
        <p:nvSpPr>
          <p:cNvPr id="10" name="TextBox 17">
            <a:extLst>
              <a:ext uri="{FF2B5EF4-FFF2-40B4-BE49-F238E27FC236}">
                <a16:creationId xmlns:a16="http://schemas.microsoft.com/office/drawing/2014/main" id="{F72F6D96-E544-EC20-9C89-80B8C69D036A}"/>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92278F"/>
                </a:solidFill>
                <a:uFillTx/>
                <a:latin typeface="Arial"/>
              </a:rPr>
              <a:t>”</a:t>
            </a:r>
          </a:p>
        </p:txBody>
      </p:sp>
    </p:spTree>
    <p:extLst>
      <p:ext uri="{BB962C8B-B14F-4D97-AF65-F5344CB8AC3E}">
        <p14:creationId xmlns:p14="http://schemas.microsoft.com/office/powerpoint/2010/main" val="70707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0314-F6A3-BAD0-1483-A15820434DA2}"/>
              </a:ext>
            </a:extLst>
          </p:cNvPr>
          <p:cNvSpPr txBox="1">
            <a:spLocks noGrp="1"/>
          </p:cNvSpPr>
          <p:nvPr>
            <p:ph type="title"/>
          </p:nvPr>
        </p:nvSpPr>
        <p:spPr>
          <a:xfrm>
            <a:off x="2589215" y="627406"/>
            <a:ext cx="8915400" cy="2880021"/>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78D1FB9E-5696-0B00-B928-A1EB2EF8338B}"/>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92278F"/>
                </a:solidFill>
              </a:defRPr>
            </a:lvl1pPr>
          </a:lstStyle>
          <a:p>
            <a:pPr lvl="0"/>
            <a:r>
              <a:rPr lang="fr-FR"/>
              <a:t>Cliquez pour modifier les styles du texte du masque</a:t>
            </a:r>
          </a:p>
        </p:txBody>
      </p:sp>
      <p:sp>
        <p:nvSpPr>
          <p:cNvPr id="4" name="Text Placeholder 3">
            <a:extLst>
              <a:ext uri="{FF2B5EF4-FFF2-40B4-BE49-F238E27FC236}">
                <a16:creationId xmlns:a16="http://schemas.microsoft.com/office/drawing/2014/main" id="{375DA5C9-30AD-1F57-05C9-A8F9D87F6398}"/>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7CCD278C-8C5A-EBD0-A9BD-D5980F027268}"/>
              </a:ext>
            </a:extLst>
          </p:cNvPr>
          <p:cNvSpPr txBox="1">
            <a:spLocks noGrp="1"/>
          </p:cNvSpPr>
          <p:nvPr>
            <p:ph type="dt" sz="half" idx="7"/>
          </p:nvPr>
        </p:nvSpPr>
        <p:spPr/>
        <p:txBody>
          <a:bodyPr/>
          <a:lstStyle>
            <a:lvl1pPr>
              <a:defRPr/>
            </a:lvl1pPr>
          </a:lstStyle>
          <a:p>
            <a:pPr lvl="0"/>
            <a:fld id="{FB9CE757-1829-824E-9257-9B1F785E2434}" type="datetime1">
              <a:rPr lang="fr-FR"/>
              <a:pPr lvl="0"/>
              <a:t>06/01/2024</a:t>
            </a:fld>
            <a:endParaRPr lang="fr-FR"/>
          </a:p>
        </p:txBody>
      </p:sp>
      <p:sp>
        <p:nvSpPr>
          <p:cNvPr id="6" name="Footer Placeholder 5">
            <a:extLst>
              <a:ext uri="{FF2B5EF4-FFF2-40B4-BE49-F238E27FC236}">
                <a16:creationId xmlns:a16="http://schemas.microsoft.com/office/drawing/2014/main" id="{532D273F-1EDB-EEDB-BBE0-F8078E5CB3CE}"/>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C014B332-555C-2C36-CB53-1C480003172E}"/>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2839108B-CB7A-557C-04B0-01B22CC78E1C}"/>
              </a:ext>
            </a:extLst>
          </p:cNvPr>
          <p:cNvSpPr txBox="1">
            <a:spLocks noGrp="1"/>
          </p:cNvSpPr>
          <p:nvPr>
            <p:ph type="sldNum" sz="quarter" idx="8"/>
          </p:nvPr>
        </p:nvSpPr>
        <p:spPr>
          <a:xfrm>
            <a:off x="531815" y="4983086"/>
            <a:ext cx="779763" cy="365129"/>
          </a:xfrm>
        </p:spPr>
        <p:txBody>
          <a:bodyPr/>
          <a:lstStyle>
            <a:lvl1pPr>
              <a:defRPr/>
            </a:lvl1pPr>
          </a:lstStyle>
          <a:p>
            <a:pPr lvl="0"/>
            <a:fld id="{961E95F7-F841-F14D-91D7-93FB32D8B993}" type="slidenum">
              <a:t>‹N°›</a:t>
            </a:fld>
            <a:endParaRPr lang="fr-FR"/>
          </a:p>
        </p:txBody>
      </p:sp>
    </p:spTree>
    <p:extLst>
      <p:ext uri="{BB962C8B-B14F-4D97-AF65-F5344CB8AC3E}">
        <p14:creationId xmlns:p14="http://schemas.microsoft.com/office/powerpoint/2010/main" val="2819587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1AAB-F81F-DCD7-EF76-B154CF2B73DB}"/>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BFC1E4C5-306E-AFA0-E271-D57A57231DE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E20DFDA-B574-F577-15CD-1CF974F7DD46}"/>
              </a:ext>
            </a:extLst>
          </p:cNvPr>
          <p:cNvSpPr txBox="1">
            <a:spLocks noGrp="1"/>
          </p:cNvSpPr>
          <p:nvPr>
            <p:ph type="dt" sz="half" idx="7"/>
          </p:nvPr>
        </p:nvSpPr>
        <p:spPr/>
        <p:txBody>
          <a:bodyPr/>
          <a:lstStyle>
            <a:lvl1pPr>
              <a:defRPr/>
            </a:lvl1pPr>
          </a:lstStyle>
          <a:p>
            <a:pPr lvl="0"/>
            <a:fld id="{CAF61A42-4302-B940-A48D-DBE8AB9236AC}" type="datetime1">
              <a:rPr lang="fr-FR"/>
              <a:pPr lvl="0"/>
              <a:t>06/01/2024</a:t>
            </a:fld>
            <a:endParaRPr lang="fr-FR"/>
          </a:p>
        </p:txBody>
      </p:sp>
      <p:sp>
        <p:nvSpPr>
          <p:cNvPr id="5" name="Footer Placeholder 4">
            <a:extLst>
              <a:ext uri="{FF2B5EF4-FFF2-40B4-BE49-F238E27FC236}">
                <a16:creationId xmlns:a16="http://schemas.microsoft.com/office/drawing/2014/main" id="{39E3F35D-F722-ED11-6B1D-72CE342727EA}"/>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3F193151-A152-FB71-065A-B387CCC27BFE}"/>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2524589B-F839-C37B-61C9-3C122C29EA2B}"/>
              </a:ext>
            </a:extLst>
          </p:cNvPr>
          <p:cNvSpPr txBox="1">
            <a:spLocks noGrp="1"/>
          </p:cNvSpPr>
          <p:nvPr>
            <p:ph type="sldNum" sz="quarter" idx="8"/>
          </p:nvPr>
        </p:nvSpPr>
        <p:spPr/>
        <p:txBody>
          <a:bodyPr/>
          <a:lstStyle>
            <a:lvl1pPr>
              <a:defRPr/>
            </a:lvl1pPr>
          </a:lstStyle>
          <a:p>
            <a:pPr lvl="0"/>
            <a:fld id="{B6E5E013-94DB-FD43-94D1-B51DF0AD7017}" type="slidenum">
              <a:t>‹N°›</a:t>
            </a:fld>
            <a:endParaRPr lang="fr-FR"/>
          </a:p>
        </p:txBody>
      </p:sp>
    </p:spTree>
    <p:extLst>
      <p:ext uri="{BB962C8B-B14F-4D97-AF65-F5344CB8AC3E}">
        <p14:creationId xmlns:p14="http://schemas.microsoft.com/office/powerpoint/2010/main" val="4139173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ADBFE-2925-D42C-76ED-51303E60423C}"/>
              </a:ext>
            </a:extLst>
          </p:cNvPr>
          <p:cNvSpPr txBox="1">
            <a:spLocks noGrp="1"/>
          </p:cNvSpPr>
          <p:nvPr>
            <p:ph type="title" orient="vert"/>
          </p:nvPr>
        </p:nvSpPr>
        <p:spPr>
          <a:xfrm>
            <a:off x="9294811" y="627406"/>
            <a:ext cx="2207599" cy="5283814"/>
          </a:xfrm>
        </p:spPr>
        <p:txBody>
          <a:bodyPr vert="eaVert" anchor="ct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5EF8E11F-238C-5288-636F-A08E57713897}"/>
              </a:ext>
            </a:extLst>
          </p:cNvPr>
          <p:cNvSpPr txBox="1">
            <a:spLocks noGrp="1"/>
          </p:cNvSpPr>
          <p:nvPr>
            <p:ph type="body" orient="vert" idx="1"/>
          </p:nvPr>
        </p:nvSpPr>
        <p:spPr>
          <a:xfrm>
            <a:off x="2589215" y="627406"/>
            <a:ext cx="6476996" cy="528381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6645FB5B-51CC-0EF7-6866-EC6E20B9864B}"/>
              </a:ext>
            </a:extLst>
          </p:cNvPr>
          <p:cNvSpPr txBox="1">
            <a:spLocks noGrp="1"/>
          </p:cNvSpPr>
          <p:nvPr>
            <p:ph type="dt" sz="half" idx="7"/>
          </p:nvPr>
        </p:nvSpPr>
        <p:spPr/>
        <p:txBody>
          <a:bodyPr/>
          <a:lstStyle>
            <a:lvl1pPr>
              <a:defRPr/>
            </a:lvl1pPr>
          </a:lstStyle>
          <a:p>
            <a:pPr lvl="0"/>
            <a:fld id="{66EA1B60-038C-9744-AEF6-542B62D62109}" type="datetime1">
              <a:rPr lang="fr-FR"/>
              <a:pPr lvl="0"/>
              <a:t>06/01/2024</a:t>
            </a:fld>
            <a:endParaRPr lang="fr-FR"/>
          </a:p>
        </p:txBody>
      </p:sp>
      <p:sp>
        <p:nvSpPr>
          <p:cNvPr id="5" name="Footer Placeholder 4">
            <a:extLst>
              <a:ext uri="{FF2B5EF4-FFF2-40B4-BE49-F238E27FC236}">
                <a16:creationId xmlns:a16="http://schemas.microsoft.com/office/drawing/2014/main" id="{27D539E9-1602-2078-BED6-9C5A11DE2E4A}"/>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D9ED1170-5958-A457-1A4A-DC552D843DCA}"/>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B320A04F-B155-E3DD-BE8D-A7CC68C8FD9F}"/>
              </a:ext>
            </a:extLst>
          </p:cNvPr>
          <p:cNvSpPr txBox="1">
            <a:spLocks noGrp="1"/>
          </p:cNvSpPr>
          <p:nvPr>
            <p:ph type="sldNum" sz="quarter" idx="8"/>
          </p:nvPr>
        </p:nvSpPr>
        <p:spPr/>
        <p:txBody>
          <a:bodyPr/>
          <a:lstStyle>
            <a:lvl1pPr>
              <a:defRPr/>
            </a:lvl1pPr>
          </a:lstStyle>
          <a:p>
            <a:pPr lvl="0"/>
            <a:fld id="{7F664E67-1871-AF44-9C08-216C4DC0A50C}" type="slidenum">
              <a:t>‹N°›</a:t>
            </a:fld>
            <a:endParaRPr lang="fr-FR"/>
          </a:p>
        </p:txBody>
      </p:sp>
    </p:spTree>
    <p:extLst>
      <p:ext uri="{BB962C8B-B14F-4D97-AF65-F5344CB8AC3E}">
        <p14:creationId xmlns:p14="http://schemas.microsoft.com/office/powerpoint/2010/main" val="42198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9037-654E-C916-4D7B-4D686210A70A}"/>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79DD294D-B5A7-290E-7DF8-5E21E361A16A}"/>
              </a:ext>
            </a:extLst>
          </p:cNvPr>
          <p:cNvSpPr txBox="1">
            <a:spLocks noGrp="1"/>
          </p:cNvSpPr>
          <p:nvPr>
            <p:ph idx="1"/>
          </p:nvPr>
        </p:nvSpPr>
        <p:spPr>
          <a:xfrm>
            <a:off x="2589215" y="2133596"/>
            <a:ext cx="8915400"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E4B2E40F-7BE5-4E30-3F21-96E256EE3E4C}"/>
              </a:ext>
            </a:extLst>
          </p:cNvPr>
          <p:cNvSpPr txBox="1">
            <a:spLocks noGrp="1"/>
          </p:cNvSpPr>
          <p:nvPr>
            <p:ph type="dt" sz="half" idx="7"/>
          </p:nvPr>
        </p:nvSpPr>
        <p:spPr/>
        <p:txBody>
          <a:bodyPr/>
          <a:lstStyle>
            <a:lvl1pPr>
              <a:defRPr/>
            </a:lvl1pPr>
          </a:lstStyle>
          <a:p>
            <a:pPr lvl="0"/>
            <a:fld id="{0BA6D7EE-520A-F247-B2A4-3B22FB82E53A}" type="datetime1">
              <a:rPr lang="fr-FR"/>
              <a:pPr lvl="0"/>
              <a:t>06/01/2024</a:t>
            </a:fld>
            <a:endParaRPr lang="fr-FR"/>
          </a:p>
        </p:txBody>
      </p:sp>
      <p:sp>
        <p:nvSpPr>
          <p:cNvPr id="5" name="Footer Placeholder 4">
            <a:extLst>
              <a:ext uri="{FF2B5EF4-FFF2-40B4-BE49-F238E27FC236}">
                <a16:creationId xmlns:a16="http://schemas.microsoft.com/office/drawing/2014/main" id="{631D08B7-2BF2-3DDC-AA77-0B213AE6FDC5}"/>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E5FAB56B-A327-1A24-F3B9-3D5105FEC811}"/>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F890C77A-93A5-1C85-47D3-8F15838E5AFA}"/>
              </a:ext>
            </a:extLst>
          </p:cNvPr>
          <p:cNvSpPr txBox="1">
            <a:spLocks noGrp="1"/>
          </p:cNvSpPr>
          <p:nvPr>
            <p:ph type="sldNum" sz="quarter" idx="8"/>
          </p:nvPr>
        </p:nvSpPr>
        <p:spPr/>
        <p:txBody>
          <a:bodyPr/>
          <a:lstStyle>
            <a:lvl1pPr>
              <a:defRPr/>
            </a:lvl1pPr>
          </a:lstStyle>
          <a:p>
            <a:pPr lvl="0"/>
            <a:fld id="{648D5924-C828-E544-A399-8DD1BA326767}" type="slidenum">
              <a:t>‹N°›</a:t>
            </a:fld>
            <a:endParaRPr lang="fr-FR"/>
          </a:p>
        </p:txBody>
      </p:sp>
    </p:spTree>
    <p:extLst>
      <p:ext uri="{BB962C8B-B14F-4D97-AF65-F5344CB8AC3E}">
        <p14:creationId xmlns:p14="http://schemas.microsoft.com/office/powerpoint/2010/main" val="9769783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F03D-08FD-AACA-DE97-4706419968E7}"/>
              </a:ext>
            </a:extLst>
          </p:cNvPr>
          <p:cNvSpPr txBox="1">
            <a:spLocks noGrp="1"/>
          </p:cNvSpPr>
          <p:nvPr>
            <p:ph type="title"/>
          </p:nvPr>
        </p:nvSpPr>
        <p:spPr>
          <a:xfrm>
            <a:off x="2589215" y="2058753"/>
            <a:ext cx="8915400" cy="1468800"/>
          </a:xfrm>
        </p:spPr>
        <p:txBody>
          <a:bodyPr anchor="b"/>
          <a:lstStyle>
            <a:lvl1pPr>
              <a:defRPr sz="40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3F769D87-C21F-C907-EE97-FE153CAD794D}"/>
              </a:ext>
            </a:extLst>
          </p:cNvPr>
          <p:cNvSpPr txBox="1">
            <a:spLocks noGrp="1"/>
          </p:cNvSpPr>
          <p:nvPr>
            <p:ph type="body" idx="1"/>
          </p:nvPr>
        </p:nvSpPr>
        <p:spPr>
          <a:xfrm>
            <a:off x="2589215" y="3530132"/>
            <a:ext cx="8915400" cy="860395"/>
          </a:xfrm>
        </p:spPr>
        <p:txBody>
          <a:bodyPr/>
          <a:lstStyle>
            <a:lvl1pPr marL="0" indent="0">
              <a:buNone/>
              <a:defRPr sz="2000">
                <a:solidFill>
                  <a:srgbClr val="595959"/>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B7E93780-61EA-ADE5-378D-B6A6201DB7C5}"/>
              </a:ext>
            </a:extLst>
          </p:cNvPr>
          <p:cNvSpPr txBox="1">
            <a:spLocks noGrp="1"/>
          </p:cNvSpPr>
          <p:nvPr>
            <p:ph type="dt" sz="half" idx="7"/>
          </p:nvPr>
        </p:nvSpPr>
        <p:spPr/>
        <p:txBody>
          <a:bodyPr/>
          <a:lstStyle>
            <a:lvl1pPr>
              <a:defRPr/>
            </a:lvl1pPr>
          </a:lstStyle>
          <a:p>
            <a:pPr lvl="0"/>
            <a:fld id="{A0088F90-3805-2244-AA28-6A038DDC2F96}" type="datetime1">
              <a:rPr lang="fr-FR"/>
              <a:pPr lvl="0"/>
              <a:t>06/01/2024</a:t>
            </a:fld>
            <a:endParaRPr lang="fr-FR"/>
          </a:p>
        </p:txBody>
      </p:sp>
      <p:sp>
        <p:nvSpPr>
          <p:cNvPr id="5" name="Footer Placeholder 4">
            <a:extLst>
              <a:ext uri="{FF2B5EF4-FFF2-40B4-BE49-F238E27FC236}">
                <a16:creationId xmlns:a16="http://schemas.microsoft.com/office/drawing/2014/main" id="{A6D9CB18-98CC-8D7B-F940-1A10C6469E82}"/>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778AE774-48B3-8630-CDB0-50862E28D91E}"/>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3F65C60E-24F4-3004-2C9B-BEF866EE163F}"/>
              </a:ext>
            </a:extLst>
          </p:cNvPr>
          <p:cNvSpPr txBox="1">
            <a:spLocks noGrp="1"/>
          </p:cNvSpPr>
          <p:nvPr>
            <p:ph type="sldNum" sz="quarter" idx="8"/>
          </p:nvPr>
        </p:nvSpPr>
        <p:spPr>
          <a:xfrm>
            <a:off x="531815" y="3244135"/>
            <a:ext cx="779763" cy="365129"/>
          </a:xfrm>
        </p:spPr>
        <p:txBody>
          <a:bodyPr/>
          <a:lstStyle>
            <a:lvl1pPr>
              <a:defRPr/>
            </a:lvl1pPr>
          </a:lstStyle>
          <a:p>
            <a:pPr lvl="0"/>
            <a:fld id="{955A0DEF-D901-7A46-A2AC-D346B4185E01}" type="slidenum">
              <a:t>‹N°›</a:t>
            </a:fld>
            <a:endParaRPr lang="fr-FR"/>
          </a:p>
        </p:txBody>
      </p:sp>
    </p:spTree>
    <p:extLst>
      <p:ext uri="{BB962C8B-B14F-4D97-AF65-F5344CB8AC3E}">
        <p14:creationId xmlns:p14="http://schemas.microsoft.com/office/powerpoint/2010/main" val="30311627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A03E1D2-88AD-EEA4-4E13-99CCA65A677F}"/>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D17CC612-AF29-4337-09D9-7C6E6EE33825}"/>
              </a:ext>
            </a:extLst>
          </p:cNvPr>
          <p:cNvSpPr txBox="1">
            <a:spLocks noGrp="1"/>
          </p:cNvSpPr>
          <p:nvPr>
            <p:ph idx="1"/>
          </p:nvPr>
        </p:nvSpPr>
        <p:spPr>
          <a:xfrm>
            <a:off x="2589215" y="2133596"/>
            <a:ext cx="4313864"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E93EBF04-8A15-FEA0-5D45-A02D14B731CC}"/>
              </a:ext>
            </a:extLst>
          </p:cNvPr>
          <p:cNvSpPr txBox="1">
            <a:spLocks noGrp="1"/>
          </p:cNvSpPr>
          <p:nvPr>
            <p:ph idx="2"/>
          </p:nvPr>
        </p:nvSpPr>
        <p:spPr>
          <a:xfrm>
            <a:off x="7190750" y="2126217"/>
            <a:ext cx="4313864"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B56A40D7-5C5A-4FB2-62CE-6A7B084EE472}"/>
              </a:ext>
            </a:extLst>
          </p:cNvPr>
          <p:cNvSpPr txBox="1">
            <a:spLocks noGrp="1"/>
          </p:cNvSpPr>
          <p:nvPr>
            <p:ph type="dt" sz="half" idx="7"/>
          </p:nvPr>
        </p:nvSpPr>
        <p:spPr/>
        <p:txBody>
          <a:bodyPr/>
          <a:lstStyle>
            <a:lvl1pPr>
              <a:defRPr/>
            </a:lvl1pPr>
          </a:lstStyle>
          <a:p>
            <a:pPr lvl="0"/>
            <a:fld id="{87701C04-369F-3846-BD4E-665E02422A30}" type="datetime1">
              <a:rPr lang="fr-FR"/>
              <a:pPr lvl="0"/>
              <a:t>06/01/2024</a:t>
            </a:fld>
            <a:endParaRPr lang="fr-FR"/>
          </a:p>
        </p:txBody>
      </p:sp>
      <p:sp>
        <p:nvSpPr>
          <p:cNvPr id="6" name="Footer Placeholder 5">
            <a:extLst>
              <a:ext uri="{FF2B5EF4-FFF2-40B4-BE49-F238E27FC236}">
                <a16:creationId xmlns:a16="http://schemas.microsoft.com/office/drawing/2014/main" id="{07EEA593-FF50-F895-A3E5-3A834F07B0D7}"/>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A8DCB133-4405-0A37-301E-2025FF119B0E}"/>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5">
            <a:extLst>
              <a:ext uri="{FF2B5EF4-FFF2-40B4-BE49-F238E27FC236}">
                <a16:creationId xmlns:a16="http://schemas.microsoft.com/office/drawing/2014/main" id="{BFCB17E1-7E6E-16B3-E5E9-1EBE0E6086BC}"/>
              </a:ext>
            </a:extLst>
          </p:cNvPr>
          <p:cNvSpPr txBox="1">
            <a:spLocks noGrp="1"/>
          </p:cNvSpPr>
          <p:nvPr>
            <p:ph type="sldNum" sz="quarter" idx="8"/>
          </p:nvPr>
        </p:nvSpPr>
        <p:spPr/>
        <p:txBody>
          <a:bodyPr/>
          <a:lstStyle>
            <a:lvl1pPr>
              <a:defRPr/>
            </a:lvl1pPr>
          </a:lstStyle>
          <a:p>
            <a:pPr lvl="0"/>
            <a:fld id="{8D4A4962-5053-7944-B948-FF25A6B49CB3}" type="slidenum">
              <a:t>‹N°›</a:t>
            </a:fld>
            <a:endParaRPr lang="fr-FR"/>
          </a:p>
        </p:txBody>
      </p:sp>
    </p:spTree>
    <p:extLst>
      <p:ext uri="{BB962C8B-B14F-4D97-AF65-F5344CB8AC3E}">
        <p14:creationId xmlns:p14="http://schemas.microsoft.com/office/powerpoint/2010/main" val="1370996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F6C384C1-7B42-120B-F1A3-BB0B30927C8D}"/>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A331FB70-5616-A9AD-79A8-2D98085AEA57}"/>
              </a:ext>
            </a:extLst>
          </p:cNvPr>
          <p:cNvSpPr txBox="1">
            <a:spLocks noGrp="1"/>
          </p:cNvSpPr>
          <p:nvPr>
            <p:ph type="body" idx="1"/>
          </p:nvPr>
        </p:nvSpPr>
        <p:spPr>
          <a:xfrm>
            <a:off x="2939375" y="1972699"/>
            <a:ext cx="3992727" cy="576264"/>
          </a:xfrm>
        </p:spPr>
        <p:txBody>
          <a:bodyPr anchor="b">
            <a:noAutofit/>
          </a:bodyPr>
          <a:lstStyle>
            <a:lvl1pPr marL="0" indent="0">
              <a:buNone/>
              <a:defRPr sz="2400"/>
            </a:lvl1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7EF840AC-1158-810D-F610-8DC837F1134A}"/>
              </a:ext>
            </a:extLst>
          </p:cNvPr>
          <p:cNvSpPr txBox="1">
            <a:spLocks noGrp="1"/>
          </p:cNvSpPr>
          <p:nvPr>
            <p:ph idx="2"/>
          </p:nvPr>
        </p:nvSpPr>
        <p:spPr>
          <a:xfrm>
            <a:off x="2589215" y="2548963"/>
            <a:ext cx="4342897" cy="3354055"/>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6BA0277-F25D-9444-DF9A-3A1C9EEBE992}"/>
              </a:ext>
            </a:extLst>
          </p:cNvPr>
          <p:cNvSpPr txBox="1">
            <a:spLocks noGrp="1"/>
          </p:cNvSpPr>
          <p:nvPr>
            <p:ph type="body" idx="3"/>
          </p:nvPr>
        </p:nvSpPr>
        <p:spPr>
          <a:xfrm>
            <a:off x="7506629" y="1969471"/>
            <a:ext cx="3999000" cy="576264"/>
          </a:xfrm>
        </p:spPr>
        <p:txBody>
          <a:bodyPr anchor="b">
            <a:noAutofit/>
          </a:bodyPr>
          <a:lstStyle>
            <a:lvl1pPr marL="0" indent="0">
              <a:buNone/>
              <a:defRPr sz="2400"/>
            </a:lvl1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E281F6DD-943B-0530-7F3D-D36CA0549588}"/>
              </a:ext>
            </a:extLst>
          </p:cNvPr>
          <p:cNvSpPr txBox="1">
            <a:spLocks noGrp="1"/>
          </p:cNvSpPr>
          <p:nvPr>
            <p:ph idx="4"/>
          </p:nvPr>
        </p:nvSpPr>
        <p:spPr>
          <a:xfrm>
            <a:off x="7166957" y="2545735"/>
            <a:ext cx="4338672" cy="3354055"/>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D5C53B89-B25C-8994-BB39-5A08D5290D09}"/>
              </a:ext>
            </a:extLst>
          </p:cNvPr>
          <p:cNvSpPr txBox="1">
            <a:spLocks noGrp="1"/>
          </p:cNvSpPr>
          <p:nvPr>
            <p:ph type="dt" sz="half" idx="7"/>
          </p:nvPr>
        </p:nvSpPr>
        <p:spPr/>
        <p:txBody>
          <a:bodyPr/>
          <a:lstStyle>
            <a:lvl1pPr>
              <a:defRPr/>
            </a:lvl1pPr>
          </a:lstStyle>
          <a:p>
            <a:pPr lvl="0"/>
            <a:fld id="{4D7474EB-8BCB-A949-8DC8-D4DE8114B0B1}" type="datetime1">
              <a:rPr lang="fr-FR"/>
              <a:pPr lvl="0"/>
              <a:t>06/01/2024</a:t>
            </a:fld>
            <a:endParaRPr lang="fr-FR"/>
          </a:p>
        </p:txBody>
      </p:sp>
      <p:sp>
        <p:nvSpPr>
          <p:cNvPr id="8" name="Footer Placeholder 7">
            <a:extLst>
              <a:ext uri="{FF2B5EF4-FFF2-40B4-BE49-F238E27FC236}">
                <a16:creationId xmlns:a16="http://schemas.microsoft.com/office/drawing/2014/main" id="{93BF6076-5992-4A0B-5007-80853B6B9C23}"/>
              </a:ext>
            </a:extLst>
          </p:cNvPr>
          <p:cNvSpPr txBox="1">
            <a:spLocks noGrp="1"/>
          </p:cNvSpPr>
          <p:nvPr>
            <p:ph type="ftr" sz="quarter" idx="9"/>
          </p:nvPr>
        </p:nvSpPr>
        <p:spPr/>
        <p:txBody>
          <a:bodyPr/>
          <a:lstStyle>
            <a:lvl1pPr>
              <a:defRPr/>
            </a:lvl1pPr>
          </a:lstStyle>
          <a:p>
            <a:pPr lvl="0"/>
            <a:endParaRPr lang="fr-FR"/>
          </a:p>
        </p:txBody>
      </p:sp>
      <p:sp>
        <p:nvSpPr>
          <p:cNvPr id="9" name="Freeform 11">
            <a:extLst>
              <a:ext uri="{FF2B5EF4-FFF2-40B4-BE49-F238E27FC236}">
                <a16:creationId xmlns:a16="http://schemas.microsoft.com/office/drawing/2014/main" id="{3674F0C0-100E-FB63-6FDD-2604D379FDB0}"/>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0" name="Slide Number Placeholder 5">
            <a:extLst>
              <a:ext uri="{FF2B5EF4-FFF2-40B4-BE49-F238E27FC236}">
                <a16:creationId xmlns:a16="http://schemas.microsoft.com/office/drawing/2014/main" id="{B759E52D-8CD1-A67D-F7B0-4FB72FC4DD78}"/>
              </a:ext>
            </a:extLst>
          </p:cNvPr>
          <p:cNvSpPr txBox="1">
            <a:spLocks noGrp="1"/>
          </p:cNvSpPr>
          <p:nvPr>
            <p:ph type="sldNum" sz="quarter" idx="8"/>
          </p:nvPr>
        </p:nvSpPr>
        <p:spPr/>
        <p:txBody>
          <a:bodyPr/>
          <a:lstStyle>
            <a:lvl1pPr>
              <a:defRPr/>
            </a:lvl1pPr>
          </a:lstStyle>
          <a:p>
            <a:pPr lvl="0"/>
            <a:fld id="{DD3AD800-7EEF-BE4E-9A9B-8F20D07E5D20}" type="slidenum">
              <a:t>‹N°›</a:t>
            </a:fld>
            <a:endParaRPr lang="fr-FR"/>
          </a:p>
        </p:txBody>
      </p:sp>
    </p:spTree>
    <p:extLst>
      <p:ext uri="{BB962C8B-B14F-4D97-AF65-F5344CB8AC3E}">
        <p14:creationId xmlns:p14="http://schemas.microsoft.com/office/powerpoint/2010/main" val="3633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B335-52DE-88C3-BE5E-746AA865E9D8}"/>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Date Placeholder 2">
            <a:extLst>
              <a:ext uri="{FF2B5EF4-FFF2-40B4-BE49-F238E27FC236}">
                <a16:creationId xmlns:a16="http://schemas.microsoft.com/office/drawing/2014/main" id="{576A7873-2D30-F4B8-CB0B-DFB06E8B5F6F}"/>
              </a:ext>
            </a:extLst>
          </p:cNvPr>
          <p:cNvSpPr txBox="1">
            <a:spLocks noGrp="1"/>
          </p:cNvSpPr>
          <p:nvPr>
            <p:ph type="dt" sz="half" idx="7"/>
          </p:nvPr>
        </p:nvSpPr>
        <p:spPr/>
        <p:txBody>
          <a:bodyPr/>
          <a:lstStyle>
            <a:lvl1pPr>
              <a:defRPr/>
            </a:lvl1pPr>
          </a:lstStyle>
          <a:p>
            <a:pPr lvl="0"/>
            <a:fld id="{19113EF9-04E6-2D44-9E2B-24FCD2E5E91F}" type="datetime1">
              <a:rPr lang="fr-FR"/>
              <a:pPr lvl="0"/>
              <a:t>06/01/2024</a:t>
            </a:fld>
            <a:endParaRPr lang="fr-FR"/>
          </a:p>
        </p:txBody>
      </p:sp>
      <p:sp>
        <p:nvSpPr>
          <p:cNvPr id="4" name="Footer Placeholder 3">
            <a:extLst>
              <a:ext uri="{FF2B5EF4-FFF2-40B4-BE49-F238E27FC236}">
                <a16:creationId xmlns:a16="http://schemas.microsoft.com/office/drawing/2014/main" id="{AF76472F-6C66-35C3-2644-6E7F3D2F2A24}"/>
              </a:ext>
            </a:extLst>
          </p:cNvPr>
          <p:cNvSpPr txBox="1">
            <a:spLocks noGrp="1"/>
          </p:cNvSpPr>
          <p:nvPr>
            <p:ph type="ftr" sz="quarter" idx="9"/>
          </p:nvPr>
        </p:nvSpPr>
        <p:spPr/>
        <p:txBody>
          <a:bodyPr/>
          <a:lstStyle>
            <a:lvl1pPr>
              <a:defRPr/>
            </a:lvl1pPr>
          </a:lstStyle>
          <a:p>
            <a:pPr lvl="0"/>
            <a:endParaRPr lang="fr-FR"/>
          </a:p>
        </p:txBody>
      </p:sp>
      <p:sp>
        <p:nvSpPr>
          <p:cNvPr id="5" name="Freeform 11">
            <a:extLst>
              <a:ext uri="{FF2B5EF4-FFF2-40B4-BE49-F238E27FC236}">
                <a16:creationId xmlns:a16="http://schemas.microsoft.com/office/drawing/2014/main" id="{F1870E3D-F38E-DFBB-80A8-1BA7AF709CB7}"/>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Slide Number Placeholder 4">
            <a:extLst>
              <a:ext uri="{FF2B5EF4-FFF2-40B4-BE49-F238E27FC236}">
                <a16:creationId xmlns:a16="http://schemas.microsoft.com/office/drawing/2014/main" id="{0B209708-7D6C-AA31-A97C-C4ABED116D20}"/>
              </a:ext>
            </a:extLst>
          </p:cNvPr>
          <p:cNvSpPr txBox="1">
            <a:spLocks noGrp="1"/>
          </p:cNvSpPr>
          <p:nvPr>
            <p:ph type="sldNum" sz="quarter" idx="8"/>
          </p:nvPr>
        </p:nvSpPr>
        <p:spPr/>
        <p:txBody>
          <a:bodyPr/>
          <a:lstStyle>
            <a:lvl1pPr>
              <a:defRPr/>
            </a:lvl1pPr>
          </a:lstStyle>
          <a:p>
            <a:pPr lvl="0"/>
            <a:fld id="{9CB570AE-F909-2248-A2A3-17F5730612A6}" type="slidenum">
              <a:t>‹N°›</a:t>
            </a:fld>
            <a:endParaRPr lang="fr-FR"/>
          </a:p>
        </p:txBody>
      </p:sp>
    </p:spTree>
    <p:extLst>
      <p:ext uri="{BB962C8B-B14F-4D97-AF65-F5344CB8AC3E}">
        <p14:creationId xmlns:p14="http://schemas.microsoft.com/office/powerpoint/2010/main" val="184713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B5264-59E0-BFA3-9954-20E9B6D7FE06}"/>
              </a:ext>
            </a:extLst>
          </p:cNvPr>
          <p:cNvSpPr txBox="1">
            <a:spLocks noGrp="1"/>
          </p:cNvSpPr>
          <p:nvPr>
            <p:ph type="dt" sz="half" idx="7"/>
          </p:nvPr>
        </p:nvSpPr>
        <p:spPr/>
        <p:txBody>
          <a:bodyPr/>
          <a:lstStyle>
            <a:lvl1pPr>
              <a:defRPr/>
            </a:lvl1pPr>
          </a:lstStyle>
          <a:p>
            <a:pPr lvl="0"/>
            <a:fld id="{A347A9DF-9316-B741-ACAC-2964E4EA4997}" type="datetime1">
              <a:rPr lang="fr-FR"/>
              <a:pPr lvl="0"/>
              <a:t>06/01/2024</a:t>
            </a:fld>
            <a:endParaRPr lang="fr-FR"/>
          </a:p>
        </p:txBody>
      </p:sp>
      <p:sp>
        <p:nvSpPr>
          <p:cNvPr id="3" name="Footer Placeholder 2">
            <a:extLst>
              <a:ext uri="{FF2B5EF4-FFF2-40B4-BE49-F238E27FC236}">
                <a16:creationId xmlns:a16="http://schemas.microsoft.com/office/drawing/2014/main" id="{811789AD-B405-6C27-9D73-C9D79970A90E}"/>
              </a:ext>
            </a:extLst>
          </p:cNvPr>
          <p:cNvSpPr txBox="1">
            <a:spLocks noGrp="1"/>
          </p:cNvSpPr>
          <p:nvPr>
            <p:ph type="ftr" sz="quarter" idx="9"/>
          </p:nvPr>
        </p:nvSpPr>
        <p:spPr/>
        <p:txBody>
          <a:bodyPr/>
          <a:lstStyle>
            <a:lvl1pPr>
              <a:defRPr/>
            </a:lvl1pPr>
          </a:lstStyle>
          <a:p>
            <a:pPr lvl="0"/>
            <a:endParaRPr lang="fr-FR"/>
          </a:p>
        </p:txBody>
      </p:sp>
      <p:sp>
        <p:nvSpPr>
          <p:cNvPr id="4" name="Freeform 11">
            <a:extLst>
              <a:ext uri="{FF2B5EF4-FFF2-40B4-BE49-F238E27FC236}">
                <a16:creationId xmlns:a16="http://schemas.microsoft.com/office/drawing/2014/main" id="{9FB0C209-5CE5-6951-40E9-644FE774E755}"/>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Slide Number Placeholder 3">
            <a:extLst>
              <a:ext uri="{FF2B5EF4-FFF2-40B4-BE49-F238E27FC236}">
                <a16:creationId xmlns:a16="http://schemas.microsoft.com/office/drawing/2014/main" id="{63D87066-6BB6-D4A5-50FE-B405A39CD6D1}"/>
              </a:ext>
            </a:extLst>
          </p:cNvPr>
          <p:cNvSpPr txBox="1">
            <a:spLocks noGrp="1"/>
          </p:cNvSpPr>
          <p:nvPr>
            <p:ph type="sldNum" sz="quarter" idx="8"/>
          </p:nvPr>
        </p:nvSpPr>
        <p:spPr/>
        <p:txBody>
          <a:bodyPr/>
          <a:lstStyle>
            <a:lvl1pPr>
              <a:defRPr/>
            </a:lvl1pPr>
          </a:lstStyle>
          <a:p>
            <a:pPr lvl="0"/>
            <a:fld id="{60BBA976-7535-524F-A0D7-A04B1AAB3C37}" type="slidenum">
              <a:t>‹N°›</a:t>
            </a:fld>
            <a:endParaRPr lang="fr-FR"/>
          </a:p>
        </p:txBody>
      </p:sp>
    </p:spTree>
    <p:extLst>
      <p:ext uri="{BB962C8B-B14F-4D97-AF65-F5344CB8AC3E}">
        <p14:creationId xmlns:p14="http://schemas.microsoft.com/office/powerpoint/2010/main" val="103975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4E8A-57A0-AE7B-AB46-9777791DFB8B}"/>
              </a:ext>
            </a:extLst>
          </p:cNvPr>
          <p:cNvSpPr txBox="1">
            <a:spLocks noGrp="1"/>
          </p:cNvSpPr>
          <p:nvPr>
            <p:ph type="title"/>
          </p:nvPr>
        </p:nvSpPr>
        <p:spPr>
          <a:xfrm>
            <a:off x="2589215" y="446090"/>
            <a:ext cx="3505196" cy="976314"/>
          </a:xfrm>
        </p:spPr>
        <p:txBody>
          <a:bodyPr anchor="b"/>
          <a:lstStyle>
            <a:lvl1pPr>
              <a:defRPr sz="2000"/>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E709640E-A62A-8826-0171-7F66DC1C6BF5}"/>
              </a:ext>
            </a:extLst>
          </p:cNvPr>
          <p:cNvSpPr txBox="1">
            <a:spLocks noGrp="1"/>
          </p:cNvSpPr>
          <p:nvPr>
            <p:ph idx="1"/>
          </p:nvPr>
        </p:nvSpPr>
        <p:spPr>
          <a:xfrm>
            <a:off x="6323011" y="446090"/>
            <a:ext cx="5181603" cy="5414967"/>
          </a:xfrm>
        </p:spPr>
        <p:txBody>
          <a:bodyPr anchor="ct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14B7CAB8-FD04-06B8-7D34-28B181D0B87D}"/>
              </a:ext>
            </a:extLst>
          </p:cNvPr>
          <p:cNvSpPr txBox="1">
            <a:spLocks noGrp="1"/>
          </p:cNvSpPr>
          <p:nvPr>
            <p:ph type="body" idx="2"/>
          </p:nvPr>
        </p:nvSpPr>
        <p:spPr>
          <a:xfrm>
            <a:off x="2589215" y="1598608"/>
            <a:ext cx="3505196" cy="4262439"/>
          </a:xfrm>
        </p:spPr>
        <p:txBody>
          <a:bodyPr/>
          <a:lstStyle>
            <a:lvl1pPr marL="0" indent="0">
              <a:buNone/>
              <a:defRPr sz="14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16B3B623-E73E-3286-96E5-61127F600ADC}"/>
              </a:ext>
            </a:extLst>
          </p:cNvPr>
          <p:cNvSpPr txBox="1">
            <a:spLocks noGrp="1"/>
          </p:cNvSpPr>
          <p:nvPr>
            <p:ph type="dt" sz="half" idx="7"/>
          </p:nvPr>
        </p:nvSpPr>
        <p:spPr/>
        <p:txBody>
          <a:bodyPr/>
          <a:lstStyle>
            <a:lvl1pPr>
              <a:defRPr/>
            </a:lvl1pPr>
          </a:lstStyle>
          <a:p>
            <a:pPr lvl="0"/>
            <a:fld id="{2539E2A8-8D38-0F43-80CF-78AFDB502D33}" type="datetime1">
              <a:rPr lang="fr-FR"/>
              <a:pPr lvl="0"/>
              <a:t>06/01/2024</a:t>
            </a:fld>
            <a:endParaRPr lang="fr-FR"/>
          </a:p>
        </p:txBody>
      </p:sp>
      <p:sp>
        <p:nvSpPr>
          <p:cNvPr id="6" name="Footer Placeholder 5">
            <a:extLst>
              <a:ext uri="{FF2B5EF4-FFF2-40B4-BE49-F238E27FC236}">
                <a16:creationId xmlns:a16="http://schemas.microsoft.com/office/drawing/2014/main" id="{5D238997-92BB-1174-8D37-4FD01572BD6F}"/>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33BA3195-56A7-40A2-3B9A-0A4B9BF7455B}"/>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B65C6915-17D8-C2DD-38E7-CB1653625B72}"/>
              </a:ext>
            </a:extLst>
          </p:cNvPr>
          <p:cNvSpPr txBox="1">
            <a:spLocks noGrp="1"/>
          </p:cNvSpPr>
          <p:nvPr>
            <p:ph type="sldNum" sz="quarter" idx="8"/>
          </p:nvPr>
        </p:nvSpPr>
        <p:spPr/>
        <p:txBody>
          <a:bodyPr/>
          <a:lstStyle>
            <a:lvl1pPr>
              <a:defRPr/>
            </a:lvl1pPr>
          </a:lstStyle>
          <a:p>
            <a:pPr lvl="0"/>
            <a:fld id="{10E62A04-04F1-C045-9F21-3AFE29A518E0}" type="slidenum">
              <a:t>‹N°›</a:t>
            </a:fld>
            <a:endParaRPr lang="fr-FR"/>
          </a:p>
        </p:txBody>
      </p:sp>
    </p:spTree>
    <p:extLst>
      <p:ext uri="{BB962C8B-B14F-4D97-AF65-F5344CB8AC3E}">
        <p14:creationId xmlns:p14="http://schemas.microsoft.com/office/powerpoint/2010/main" val="216390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B53D-B23C-693D-09C9-5C9C0202CFEE}"/>
              </a:ext>
            </a:extLst>
          </p:cNvPr>
          <p:cNvSpPr txBox="1">
            <a:spLocks noGrp="1"/>
          </p:cNvSpPr>
          <p:nvPr>
            <p:ph type="title"/>
          </p:nvPr>
        </p:nvSpPr>
        <p:spPr>
          <a:xfrm>
            <a:off x="2589215" y="4800600"/>
            <a:ext cx="8915400" cy="566735"/>
          </a:xfrm>
        </p:spPr>
        <p:txBody>
          <a:bodyPr anchor="b"/>
          <a:lstStyle>
            <a:lvl1pPr>
              <a:defRPr sz="2400"/>
            </a:lvl1pPr>
          </a:lstStyle>
          <a:p>
            <a:pPr lvl="0"/>
            <a:r>
              <a:rPr lang="fr-FR"/>
              <a:t>Modifiez le style du titre</a:t>
            </a:r>
            <a:endParaRPr lang="en-US"/>
          </a:p>
        </p:txBody>
      </p:sp>
      <p:sp>
        <p:nvSpPr>
          <p:cNvPr id="3" name="Picture Placeholder 2">
            <a:extLst>
              <a:ext uri="{FF2B5EF4-FFF2-40B4-BE49-F238E27FC236}">
                <a16:creationId xmlns:a16="http://schemas.microsoft.com/office/drawing/2014/main" id="{CFF0DAF6-9DC3-CFD6-2CBD-96976A0C10BF}"/>
              </a:ext>
            </a:extLst>
          </p:cNvPr>
          <p:cNvSpPr txBox="1">
            <a:spLocks noGrp="1"/>
          </p:cNvSpPr>
          <p:nvPr>
            <p:ph type="pic" idx="1"/>
          </p:nvPr>
        </p:nvSpPr>
        <p:spPr>
          <a:xfrm>
            <a:off x="2589215" y="634968"/>
            <a:ext cx="8915400" cy="3854973"/>
          </a:xfrm>
        </p:spPr>
        <p:txBody>
          <a:bodyPr anchorCtr="1"/>
          <a:lstStyle>
            <a:lvl1pPr marL="0" indent="0" algn="ctr">
              <a:buNone/>
              <a:defRPr sz="1600"/>
            </a:lvl1pPr>
          </a:lstStyle>
          <a:p>
            <a:pPr lvl="0"/>
            <a:r>
              <a:rPr lang="fr-FR"/>
              <a:t>Cliquez sur l'icône pour ajouter une image</a:t>
            </a:r>
            <a:endParaRPr lang="en-US"/>
          </a:p>
        </p:txBody>
      </p:sp>
      <p:sp>
        <p:nvSpPr>
          <p:cNvPr id="4" name="Text Placeholder 3">
            <a:extLst>
              <a:ext uri="{FF2B5EF4-FFF2-40B4-BE49-F238E27FC236}">
                <a16:creationId xmlns:a16="http://schemas.microsoft.com/office/drawing/2014/main" id="{E39118ED-5E6D-3086-1157-11C044FAAB66}"/>
              </a:ext>
            </a:extLst>
          </p:cNvPr>
          <p:cNvSpPr txBox="1">
            <a:spLocks noGrp="1"/>
          </p:cNvSpPr>
          <p:nvPr>
            <p:ph type="body" idx="2"/>
          </p:nvPr>
        </p:nvSpPr>
        <p:spPr>
          <a:xfrm>
            <a:off x="2589215" y="5367335"/>
            <a:ext cx="8915400" cy="493711"/>
          </a:xfrm>
        </p:spPr>
        <p:txBody>
          <a:bodyPr/>
          <a:lstStyle>
            <a:lvl1pPr marL="0" indent="0">
              <a:buNone/>
              <a:defRPr sz="12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1535EB11-F3F3-43C3-6CBC-875DB14BFEC1}"/>
              </a:ext>
            </a:extLst>
          </p:cNvPr>
          <p:cNvSpPr txBox="1">
            <a:spLocks noGrp="1"/>
          </p:cNvSpPr>
          <p:nvPr>
            <p:ph type="dt" sz="half" idx="7"/>
          </p:nvPr>
        </p:nvSpPr>
        <p:spPr/>
        <p:txBody>
          <a:bodyPr/>
          <a:lstStyle>
            <a:lvl1pPr>
              <a:defRPr/>
            </a:lvl1pPr>
          </a:lstStyle>
          <a:p>
            <a:pPr lvl="0"/>
            <a:fld id="{2C0941C4-A1B5-F940-BB64-2BE698CB4D1E}" type="datetime1">
              <a:rPr lang="fr-FR"/>
              <a:pPr lvl="0"/>
              <a:t>06/01/2024</a:t>
            </a:fld>
            <a:endParaRPr lang="fr-FR"/>
          </a:p>
        </p:txBody>
      </p:sp>
      <p:sp>
        <p:nvSpPr>
          <p:cNvPr id="6" name="Footer Placeholder 5">
            <a:extLst>
              <a:ext uri="{FF2B5EF4-FFF2-40B4-BE49-F238E27FC236}">
                <a16:creationId xmlns:a16="http://schemas.microsoft.com/office/drawing/2014/main" id="{306B7350-EAD1-9A4B-C540-02C2021A6075}"/>
              </a:ext>
            </a:extLst>
          </p:cNvPr>
          <p:cNvSpPr txBox="1">
            <a:spLocks noGrp="1"/>
          </p:cNvSpPr>
          <p:nvPr>
            <p:ph type="ftr" sz="quarter" idx="9"/>
          </p:nvPr>
        </p:nvSpPr>
        <p:spPr/>
        <p:txBody>
          <a:bodyPr/>
          <a:lstStyle>
            <a:lvl1pPr>
              <a:defRPr lang="en-US"/>
            </a:lvl1pPr>
          </a:lstStyle>
          <a:p>
            <a:pPr lvl="0"/>
            <a:endParaRPr lang="en-US"/>
          </a:p>
        </p:txBody>
      </p:sp>
      <p:sp>
        <p:nvSpPr>
          <p:cNvPr id="7" name="Freeform 11">
            <a:extLst>
              <a:ext uri="{FF2B5EF4-FFF2-40B4-BE49-F238E27FC236}">
                <a16:creationId xmlns:a16="http://schemas.microsoft.com/office/drawing/2014/main" id="{805AEDAF-FCDA-4EE9-0D9A-E3DFA1E194E4}"/>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92278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63F1DF3E-B7E6-B9C9-CB6C-8684E3E38B6C}"/>
              </a:ext>
            </a:extLst>
          </p:cNvPr>
          <p:cNvSpPr txBox="1">
            <a:spLocks noGrp="1"/>
          </p:cNvSpPr>
          <p:nvPr>
            <p:ph type="sldNum" sz="quarter" idx="8"/>
          </p:nvPr>
        </p:nvSpPr>
        <p:spPr>
          <a:xfrm>
            <a:off x="531815" y="4983086"/>
            <a:ext cx="779763" cy="365129"/>
          </a:xfrm>
        </p:spPr>
        <p:txBody>
          <a:bodyPr/>
          <a:lstStyle>
            <a:lvl1pPr>
              <a:defRPr/>
            </a:lvl1pPr>
          </a:lstStyle>
          <a:p>
            <a:pPr lvl="0"/>
            <a:fld id="{4ADABE5A-C813-824A-8B45-6061416F9609}" type="slidenum">
              <a:t>‹N°›</a:t>
            </a:fld>
            <a:endParaRPr lang="fr-FR"/>
          </a:p>
        </p:txBody>
      </p:sp>
    </p:spTree>
    <p:extLst>
      <p:ext uri="{BB962C8B-B14F-4D97-AF65-F5344CB8AC3E}">
        <p14:creationId xmlns:p14="http://schemas.microsoft.com/office/powerpoint/2010/main" val="245260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EDBC5178-E2D4-83E0-D44F-5582AD62EC16}"/>
              </a:ext>
            </a:extLst>
          </p:cNvPr>
          <p:cNvGrpSpPr/>
          <p:nvPr/>
        </p:nvGrpSpPr>
        <p:grpSpPr>
          <a:xfrm>
            <a:off x="0" y="228600"/>
            <a:ext cx="2851510" cy="6638634"/>
            <a:chOff x="0" y="228600"/>
            <a:chExt cx="2851510" cy="6638634"/>
          </a:xfrm>
        </p:grpSpPr>
        <p:sp>
          <p:nvSpPr>
            <p:cNvPr id="3" name="Freeform 11">
              <a:extLst>
                <a:ext uri="{FF2B5EF4-FFF2-40B4-BE49-F238E27FC236}">
                  <a16:creationId xmlns:a16="http://schemas.microsoft.com/office/drawing/2014/main" id="{978E4F24-8844-82AB-01A1-358E8FB3259D}"/>
                </a:ext>
              </a:extLst>
            </p:cNvPr>
            <p:cNvSpPr/>
            <p:nvPr/>
          </p:nvSpPr>
          <p:spPr>
            <a:xfrm>
              <a:off x="0" y="2575041"/>
              <a:ext cx="100638" cy="626217"/>
            </a:xfrm>
            <a:custGeom>
              <a:avLst/>
              <a:gdLst>
                <a:gd name="f0" fmla="val w"/>
                <a:gd name="f1" fmla="val h"/>
                <a:gd name="f2" fmla="val 0"/>
                <a:gd name="f3" fmla="val 22"/>
                <a:gd name="f4" fmla="val 136"/>
                <a:gd name="f5" fmla="val 20"/>
                <a:gd name="f6" fmla="val 117"/>
                <a:gd name="f7" fmla="val 19"/>
                <a:gd name="f8" fmla="val 99"/>
                <a:gd name="f9" fmla="val 17"/>
                <a:gd name="f10" fmla="val 80"/>
                <a:gd name="f11" fmla="val 11"/>
                <a:gd name="f12" fmla="val 54"/>
                <a:gd name="f13" fmla="val 6"/>
                <a:gd name="f14" fmla="val 27"/>
                <a:gd name="f15" fmla="val 35"/>
                <a:gd name="f16" fmla="val 64"/>
                <a:gd name="f17" fmla="val 13"/>
                <a:gd name="f18" fmla="val 94"/>
                <a:gd name="f19" fmla="val 124"/>
                <a:gd name="f20" fmla="val 128"/>
                <a:gd name="f21" fmla="val 21"/>
                <a:gd name="f22" fmla="val 132"/>
                <a:gd name="f23" fmla="*/ f0 1 22"/>
                <a:gd name="f24" fmla="*/ f1 1 136"/>
                <a:gd name="f25" fmla="+- f4 0 f2"/>
                <a:gd name="f26" fmla="+- f3 0 f2"/>
                <a:gd name="f27" fmla="*/ f26 1 22"/>
                <a:gd name="f28" fmla="*/ f25 1 136"/>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22" h="136">
                  <a:moveTo>
                    <a:pt x="f3" y="f4"/>
                  </a:moveTo>
                  <a:cubicBezTo>
                    <a:pt x="f5" y="f6"/>
                    <a:pt x="f7" y="f8"/>
                    <a:pt x="f9" y="f10"/>
                  </a:cubicBezTo>
                  <a:cubicBezTo>
                    <a:pt x="f11" y="f12"/>
                    <a:pt x="f13" y="f14"/>
                    <a:pt x="f2" y="f2"/>
                  </a:cubicBezTo>
                  <a:cubicBezTo>
                    <a:pt x="f2" y="f15"/>
                    <a:pt x="f2" y="f15"/>
                    <a:pt x="f2" y="f15"/>
                  </a:cubicBezTo>
                  <a:cubicBezTo>
                    <a:pt x="f13" y="f16"/>
                    <a:pt x="f17" y="f18"/>
                    <a:pt x="f5" y="f19"/>
                  </a:cubicBezTo>
                  <a:cubicBezTo>
                    <a:pt x="f5" y="f20"/>
                    <a:pt x="f21" y="f22"/>
                    <a:pt x="f3" y="f4"/>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Freeform 12">
              <a:extLst>
                <a:ext uri="{FF2B5EF4-FFF2-40B4-BE49-F238E27FC236}">
                  <a16:creationId xmlns:a16="http://schemas.microsoft.com/office/drawing/2014/main" id="{E84E52EA-1760-8A53-F7CC-6425ADA76931}"/>
                </a:ext>
              </a:extLst>
            </p:cNvPr>
            <p:cNvSpPr/>
            <p:nvPr/>
          </p:nvSpPr>
          <p:spPr>
            <a:xfrm>
              <a:off x="128601" y="3156527"/>
              <a:ext cx="646718" cy="2322219"/>
            </a:xfrm>
            <a:custGeom>
              <a:avLst/>
              <a:gdLst>
                <a:gd name="f0" fmla="val w"/>
                <a:gd name="f1" fmla="val h"/>
                <a:gd name="f2" fmla="val 0"/>
                <a:gd name="f3" fmla="val 140"/>
                <a:gd name="f4" fmla="val 504"/>
                <a:gd name="f5" fmla="val 86"/>
                <a:gd name="f6" fmla="val 350"/>
                <a:gd name="f7" fmla="val 103"/>
                <a:gd name="f8" fmla="val 402"/>
                <a:gd name="f9" fmla="val 120"/>
                <a:gd name="f10" fmla="val 453"/>
                <a:gd name="f11" fmla="val 139"/>
                <a:gd name="f12" fmla="val 495"/>
                <a:gd name="f13" fmla="val 487"/>
                <a:gd name="f14" fmla="val 478"/>
                <a:gd name="f15" fmla="val 124"/>
                <a:gd name="f16" fmla="val 435"/>
                <a:gd name="f17" fmla="val 109"/>
                <a:gd name="f18" fmla="val 391"/>
                <a:gd name="f19" fmla="val 95"/>
                <a:gd name="f20" fmla="val 347"/>
                <a:gd name="f21" fmla="val 58"/>
                <a:gd name="f22" fmla="val 233"/>
                <a:gd name="f23" fmla="val 27"/>
                <a:gd name="f24" fmla="val 117"/>
                <a:gd name="f25" fmla="val 2"/>
                <a:gd name="f26" fmla="val 20"/>
                <a:gd name="f27" fmla="val 4"/>
                <a:gd name="f28" fmla="val 41"/>
                <a:gd name="f29" fmla="val 6"/>
                <a:gd name="f30" fmla="val 61"/>
                <a:gd name="f31" fmla="val 30"/>
                <a:gd name="f32" fmla="val 158"/>
                <a:gd name="f33" fmla="val 56"/>
                <a:gd name="f34" fmla="val 255"/>
                <a:gd name="f35" fmla="*/ f0 1 140"/>
                <a:gd name="f36" fmla="*/ f1 1 504"/>
                <a:gd name="f37" fmla="+- f4 0 f2"/>
                <a:gd name="f38" fmla="+- f3 0 f2"/>
                <a:gd name="f39" fmla="*/ f38 1 140"/>
                <a:gd name="f40" fmla="*/ f37 1 504"/>
                <a:gd name="f41" fmla="*/ 0 1 f39"/>
                <a:gd name="f42" fmla="*/ f3 1 f39"/>
                <a:gd name="f43" fmla="*/ 0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140" h="504">
                  <a:moveTo>
                    <a:pt x="f5" y="f6"/>
                  </a:moveTo>
                  <a:cubicBezTo>
                    <a:pt x="f7" y="f8"/>
                    <a:pt x="f9" y="f10"/>
                    <a:pt x="f11" y="f4"/>
                  </a:cubicBezTo>
                  <a:cubicBezTo>
                    <a:pt x="f11" y="f12"/>
                    <a:pt x="f11" y="f13"/>
                    <a:pt x="f3" y="f14"/>
                  </a:cubicBezTo>
                  <a:cubicBezTo>
                    <a:pt x="f15" y="f16"/>
                    <a:pt x="f17" y="f18"/>
                    <a:pt x="f19" y="f20"/>
                  </a:cubicBezTo>
                  <a:cubicBezTo>
                    <a:pt x="f21" y="f22"/>
                    <a:pt x="f23" y="f24"/>
                    <a:pt x="f2" y="f2"/>
                  </a:cubicBezTo>
                  <a:cubicBezTo>
                    <a:pt x="f25" y="f26"/>
                    <a:pt x="f27" y="f28"/>
                    <a:pt x="f29" y="f30"/>
                  </a:cubicBezTo>
                  <a:cubicBezTo>
                    <a:pt x="f31" y="f32"/>
                    <a:pt x="f33" y="f34"/>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Freeform 13">
              <a:extLst>
                <a:ext uri="{FF2B5EF4-FFF2-40B4-BE49-F238E27FC236}">
                  <a16:creationId xmlns:a16="http://schemas.microsoft.com/office/drawing/2014/main" id="{B0AB17E3-C72A-483A-9F89-FD5B7E3A2039}"/>
                </a:ext>
              </a:extLst>
            </p:cNvPr>
            <p:cNvSpPr/>
            <p:nvPr/>
          </p:nvSpPr>
          <p:spPr>
            <a:xfrm>
              <a:off x="806994" y="5447062"/>
              <a:ext cx="609438" cy="1420163"/>
            </a:xfrm>
            <a:custGeom>
              <a:avLst/>
              <a:gdLst>
                <a:gd name="f0" fmla="val w"/>
                <a:gd name="f1" fmla="val h"/>
                <a:gd name="f2" fmla="val 0"/>
                <a:gd name="f3" fmla="val 132"/>
                <a:gd name="f4" fmla="val 308"/>
                <a:gd name="f5" fmla="val 8"/>
                <a:gd name="f6" fmla="val 22"/>
                <a:gd name="f7" fmla="val 5"/>
                <a:gd name="f8" fmla="val 15"/>
                <a:gd name="f9" fmla="val 2"/>
                <a:gd name="f10" fmla="val 10"/>
                <a:gd name="f11" fmla="val 19"/>
                <a:gd name="f12" fmla="val 29"/>
                <a:gd name="f13" fmla="val 21"/>
                <a:gd name="f14" fmla="val 85"/>
                <a:gd name="f15" fmla="val 44"/>
                <a:gd name="f16" fmla="val 140"/>
                <a:gd name="f17" fmla="val 68"/>
                <a:gd name="f18" fmla="val 194"/>
                <a:gd name="f19" fmla="val 232"/>
                <a:gd name="f20" fmla="val 104"/>
                <a:gd name="f21" fmla="val 270"/>
                <a:gd name="f22" fmla="val 123"/>
                <a:gd name="f23" fmla="val 113"/>
                <a:gd name="f24" fmla="val 269"/>
                <a:gd name="f25" fmla="val 94"/>
                <a:gd name="f26" fmla="val 230"/>
                <a:gd name="f27" fmla="val 77"/>
                <a:gd name="f28" fmla="val 190"/>
                <a:gd name="f29" fmla="val 52"/>
                <a:gd name="f30" fmla="val 135"/>
                <a:gd name="f31" fmla="val 79"/>
                <a:gd name="f32" fmla="*/ f0 1 132"/>
                <a:gd name="f33" fmla="*/ f1 1 308"/>
                <a:gd name="f34" fmla="+- f4 0 f2"/>
                <a:gd name="f35" fmla="+- f3 0 f2"/>
                <a:gd name="f36" fmla="*/ f35 1 132"/>
                <a:gd name="f37" fmla="*/ f34 1 308"/>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132" h="308">
                  <a:moveTo>
                    <a:pt x="f5" y="f6"/>
                  </a:moveTo>
                  <a:cubicBezTo>
                    <a:pt x="f7" y="f8"/>
                    <a:pt x="f9" y="f5"/>
                    <a:pt x="f2" y="f2"/>
                  </a:cubicBezTo>
                  <a:cubicBezTo>
                    <a:pt x="f2" y="f10"/>
                    <a:pt x="f2" y="f11"/>
                    <a:pt x="f2" y="f12"/>
                  </a:cubicBezTo>
                  <a:cubicBezTo>
                    <a:pt x="f13" y="f14"/>
                    <a:pt x="f15" y="f16"/>
                    <a:pt x="f17" y="f18"/>
                  </a:cubicBezTo>
                  <a:cubicBezTo>
                    <a:pt x="f14" y="f19"/>
                    <a:pt x="f20" y="f21"/>
                    <a:pt x="f22" y="f4"/>
                  </a:cubicBezTo>
                  <a:cubicBezTo>
                    <a:pt x="f3" y="f4"/>
                    <a:pt x="f3" y="f4"/>
                    <a:pt x="f3" y="f4"/>
                  </a:cubicBezTo>
                  <a:cubicBezTo>
                    <a:pt x="f23" y="f24"/>
                    <a:pt x="f25" y="f26"/>
                    <a:pt x="f27" y="f28"/>
                  </a:cubicBezTo>
                  <a:cubicBezTo>
                    <a:pt x="f29" y="f30"/>
                    <a:pt x="f12" y="f31"/>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Freeform 14">
              <a:extLst>
                <a:ext uri="{FF2B5EF4-FFF2-40B4-BE49-F238E27FC236}">
                  <a16:creationId xmlns:a16="http://schemas.microsoft.com/office/drawing/2014/main" id="{669E1CED-0CE6-AFE2-734E-84B6B5AF25CA}"/>
                </a:ext>
              </a:extLst>
            </p:cNvPr>
            <p:cNvSpPr/>
            <p:nvPr/>
          </p:nvSpPr>
          <p:spPr>
            <a:xfrm>
              <a:off x="959827" y="6503798"/>
              <a:ext cx="171468" cy="363428"/>
            </a:xfrm>
            <a:custGeom>
              <a:avLst/>
              <a:gdLst>
                <a:gd name="f0" fmla="val w"/>
                <a:gd name="f1" fmla="val h"/>
                <a:gd name="f2" fmla="val 0"/>
                <a:gd name="f3" fmla="val 37"/>
                <a:gd name="f4" fmla="val 79"/>
                <a:gd name="f5" fmla="val 28"/>
                <a:gd name="f6" fmla="val 24"/>
                <a:gd name="f7" fmla="val 53"/>
                <a:gd name="f8" fmla="val 12"/>
                <a:gd name="f9" fmla="val 27"/>
                <a:gd name="f10" fmla="val 8"/>
                <a:gd name="f11" fmla="val 17"/>
                <a:gd name="f12" fmla="*/ f0 1 37"/>
                <a:gd name="f13" fmla="*/ f1 1 79"/>
                <a:gd name="f14" fmla="+- f4 0 f2"/>
                <a:gd name="f15" fmla="+- f3 0 f2"/>
                <a:gd name="f16" fmla="*/ f15 1 37"/>
                <a:gd name="f17" fmla="*/ f14 1 7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7" h="79">
                  <a:moveTo>
                    <a:pt x="f5" y="f4"/>
                  </a:moveTo>
                  <a:cubicBezTo>
                    <a:pt x="f3" y="f4"/>
                    <a:pt x="f3" y="f4"/>
                    <a:pt x="f3" y="f4"/>
                  </a:cubicBezTo>
                  <a:cubicBezTo>
                    <a:pt x="f6" y="f7"/>
                    <a:pt x="f8" y="f9"/>
                    <a:pt x="f2" y="f2"/>
                  </a:cubicBezTo>
                  <a:cubicBezTo>
                    <a:pt x="f10" y="f9"/>
                    <a:pt x="f11" y="f7"/>
                    <a:pt x="f5" y="f4"/>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Freeform 15">
              <a:extLst>
                <a:ext uri="{FF2B5EF4-FFF2-40B4-BE49-F238E27FC236}">
                  <a16:creationId xmlns:a16="http://schemas.microsoft.com/office/drawing/2014/main" id="{4EB18361-1E5A-8581-4B11-B142A18996B5}"/>
                </a:ext>
              </a:extLst>
            </p:cNvPr>
            <p:cNvSpPr/>
            <p:nvPr/>
          </p:nvSpPr>
          <p:spPr>
            <a:xfrm>
              <a:off x="100638" y="3201259"/>
              <a:ext cx="821908" cy="3328635"/>
            </a:xfrm>
            <a:custGeom>
              <a:avLst/>
              <a:gdLst>
                <a:gd name="f0" fmla="val w"/>
                <a:gd name="f1" fmla="val h"/>
                <a:gd name="f2" fmla="val 0"/>
                <a:gd name="f3" fmla="val 178"/>
                <a:gd name="f4" fmla="val 722"/>
                <a:gd name="f5" fmla="val 162"/>
                <a:gd name="f6" fmla="val 660"/>
                <a:gd name="f7" fmla="val 145"/>
                <a:gd name="f8" fmla="val 618"/>
                <a:gd name="f9" fmla="val 130"/>
                <a:gd name="f10" fmla="val 576"/>
                <a:gd name="f11" fmla="val 116"/>
                <a:gd name="f12" fmla="val 534"/>
                <a:gd name="f13" fmla="val 84"/>
                <a:gd name="f14" fmla="val 437"/>
                <a:gd name="f15" fmla="val 59"/>
                <a:gd name="f16" fmla="val 337"/>
                <a:gd name="f17" fmla="val 40"/>
                <a:gd name="f18" fmla="val 236"/>
                <a:gd name="f19" fmla="val 29"/>
                <a:gd name="f20" fmla="val 175"/>
                <a:gd name="f21" fmla="val 20"/>
                <a:gd name="f22" fmla="val 113"/>
                <a:gd name="f23" fmla="val 12"/>
                <a:gd name="f24" fmla="val 51"/>
                <a:gd name="f25" fmla="val 8"/>
                <a:gd name="f26" fmla="val 34"/>
                <a:gd name="f27" fmla="val 4"/>
                <a:gd name="f28" fmla="val 17"/>
                <a:gd name="f29" fmla="val 79"/>
                <a:gd name="f30" fmla="val 19"/>
                <a:gd name="f31" fmla="val 159"/>
                <a:gd name="f32" fmla="val 33"/>
                <a:gd name="f33" fmla="val 237"/>
                <a:gd name="f34" fmla="val 339"/>
                <a:gd name="f35" fmla="val 76"/>
                <a:gd name="f36" fmla="val 439"/>
                <a:gd name="f37" fmla="val 107"/>
                <a:gd name="f38" fmla="val 537"/>
                <a:gd name="f39" fmla="val 123"/>
                <a:gd name="f40" fmla="val 586"/>
                <a:gd name="f41" fmla="val 141"/>
                <a:gd name="f42" fmla="val 634"/>
                <a:gd name="f43" fmla="val 160"/>
                <a:gd name="f44" fmla="val 681"/>
                <a:gd name="f45" fmla="val 166"/>
                <a:gd name="f46" fmla="val 695"/>
                <a:gd name="f47" fmla="val 172"/>
                <a:gd name="f48" fmla="val 708"/>
                <a:gd name="f49" fmla="val 176"/>
                <a:gd name="f50" fmla="val 717"/>
                <a:gd name="f51" fmla="val 713"/>
                <a:gd name="f52" fmla="val 174"/>
                <a:gd name="f53" fmla="val 169"/>
                <a:gd name="f54" fmla="val 692"/>
                <a:gd name="f55" fmla="val 165"/>
                <a:gd name="f56" fmla="val 676"/>
                <a:gd name="f57" fmla="*/ f0 1 178"/>
                <a:gd name="f58" fmla="*/ f1 1 722"/>
                <a:gd name="f59" fmla="+- f4 0 f2"/>
                <a:gd name="f60" fmla="+- f3 0 f2"/>
                <a:gd name="f61" fmla="*/ f60 1 178"/>
                <a:gd name="f62" fmla="*/ f59 1 722"/>
                <a:gd name="f63" fmla="*/ 0 1 f61"/>
                <a:gd name="f64" fmla="*/ f3 1 f61"/>
                <a:gd name="f65" fmla="*/ 0 1 f62"/>
                <a:gd name="f66" fmla="*/ f4 1 f62"/>
                <a:gd name="f67" fmla="*/ f63 f57 1"/>
                <a:gd name="f68" fmla="*/ f64 f57 1"/>
                <a:gd name="f69" fmla="*/ f66 f58 1"/>
                <a:gd name="f70" fmla="*/ f65 f58 1"/>
              </a:gdLst>
              <a:ahLst/>
              <a:cxnLst>
                <a:cxn ang="3cd4">
                  <a:pos x="hc" y="t"/>
                </a:cxn>
                <a:cxn ang="0">
                  <a:pos x="r" y="vc"/>
                </a:cxn>
                <a:cxn ang="cd4">
                  <a:pos x="hc" y="b"/>
                </a:cxn>
                <a:cxn ang="cd2">
                  <a:pos x="l" y="vc"/>
                </a:cxn>
              </a:cxnLst>
              <a:rect l="f67" t="f70" r="f68" b="f69"/>
              <a:pathLst>
                <a:path w="178" h="722">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5" y="f29"/>
                    <a:pt x="f30" y="f31"/>
                    <a:pt x="f32" y="f33"/>
                  </a:cubicBezTo>
                  <a:cubicBezTo>
                    <a:pt x="f24" y="f34"/>
                    <a:pt x="f35" y="f36"/>
                    <a:pt x="f37" y="f38"/>
                  </a:cubicBezTo>
                  <a:cubicBezTo>
                    <a:pt x="f39" y="f40"/>
                    <a:pt x="f41" y="f42"/>
                    <a:pt x="f43" y="f44"/>
                  </a:cubicBezTo>
                  <a:cubicBezTo>
                    <a:pt x="f45" y="f46"/>
                    <a:pt x="f47" y="f48"/>
                    <a:pt x="f3" y="f4"/>
                  </a:cubicBezTo>
                  <a:cubicBezTo>
                    <a:pt x="f49" y="f50"/>
                    <a:pt x="f20" y="f51"/>
                    <a:pt x="f52" y="f48"/>
                  </a:cubicBezTo>
                  <a:cubicBezTo>
                    <a:pt x="f53" y="f54"/>
                    <a:pt x="f55" y="f56"/>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Freeform 16">
              <a:extLst>
                <a:ext uri="{FF2B5EF4-FFF2-40B4-BE49-F238E27FC236}">
                  <a16:creationId xmlns:a16="http://schemas.microsoft.com/office/drawing/2014/main" id="{4D2D25D2-8F95-641E-6F45-6C00920DC996}"/>
                </a:ext>
              </a:extLst>
            </p:cNvPr>
            <p:cNvSpPr/>
            <p:nvPr/>
          </p:nvSpPr>
          <p:spPr>
            <a:xfrm>
              <a:off x="22366" y="228600"/>
              <a:ext cx="106234" cy="2927927"/>
            </a:xfrm>
            <a:custGeom>
              <a:avLst/>
              <a:gdLst>
                <a:gd name="f0" fmla="val w"/>
                <a:gd name="f1" fmla="val h"/>
                <a:gd name="f2" fmla="val 0"/>
                <a:gd name="f3" fmla="val 23"/>
                <a:gd name="f4" fmla="val 635"/>
                <a:gd name="f5" fmla="val 11"/>
                <a:gd name="f6" fmla="val 577"/>
                <a:gd name="f7" fmla="val 12"/>
                <a:gd name="f8" fmla="val 581"/>
                <a:gd name="f9" fmla="val 585"/>
                <a:gd name="f10" fmla="val 589"/>
                <a:gd name="f11" fmla="val 15"/>
                <a:gd name="f12" fmla="val 603"/>
                <a:gd name="f13" fmla="val 19"/>
                <a:gd name="f14" fmla="val 617"/>
                <a:gd name="f15" fmla="val 22"/>
                <a:gd name="f16" fmla="val 632"/>
                <a:gd name="f17" fmla="val 633"/>
                <a:gd name="f18" fmla="val 634"/>
                <a:gd name="f19" fmla="val 21"/>
                <a:gd name="f20" fmla="val 615"/>
                <a:gd name="f21" fmla="val 596"/>
                <a:gd name="f22" fmla="val 17"/>
                <a:gd name="f23" fmla="val 576"/>
                <a:gd name="f24" fmla="val 9"/>
                <a:gd name="f25" fmla="val 474"/>
                <a:gd name="f26" fmla="val 5"/>
                <a:gd name="f27" fmla="val 372"/>
                <a:gd name="f28" fmla="val 269"/>
                <a:gd name="f29" fmla="val 6"/>
                <a:gd name="f30" fmla="val 179"/>
                <a:gd name="f31" fmla="val 90"/>
                <a:gd name="f32" fmla="val 89"/>
                <a:gd name="f33" fmla="val 2"/>
                <a:gd name="f34" fmla="val 1"/>
                <a:gd name="f35" fmla="val 3"/>
                <a:gd name="f36" fmla="*/ f0 1 23"/>
                <a:gd name="f37" fmla="*/ f1 1 635"/>
                <a:gd name="f38" fmla="+- f4 0 f2"/>
                <a:gd name="f39" fmla="+- f3 0 f2"/>
                <a:gd name="f40" fmla="*/ f39 1 23"/>
                <a:gd name="f41" fmla="*/ f38 1 635"/>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23" h="635">
                  <a:moveTo>
                    <a:pt x="f5" y="f6"/>
                  </a:moveTo>
                  <a:cubicBezTo>
                    <a:pt x="f7" y="f8"/>
                    <a:pt x="f7" y="f9"/>
                    <a:pt x="f7" y="f10"/>
                  </a:cubicBezTo>
                  <a:cubicBezTo>
                    <a:pt x="f11" y="f12"/>
                    <a:pt x="f13" y="f14"/>
                    <a:pt x="f15" y="f16"/>
                  </a:cubicBezTo>
                  <a:cubicBezTo>
                    <a:pt x="f15" y="f17"/>
                    <a:pt x="f15" y="f18"/>
                    <a:pt x="f3" y="f4"/>
                  </a:cubicBezTo>
                  <a:cubicBezTo>
                    <a:pt x="f19" y="f20"/>
                    <a:pt x="f13" y="f21"/>
                    <a:pt x="f22" y="f23"/>
                  </a:cubicBezTo>
                  <a:cubicBezTo>
                    <a:pt x="f24" y="f25"/>
                    <a:pt x="f26" y="f27"/>
                    <a:pt x="f26" y="f28"/>
                  </a:cubicBezTo>
                  <a:cubicBezTo>
                    <a:pt x="f29" y="f30"/>
                    <a:pt x="f24" y="f31"/>
                    <a:pt x="f11" y="f2"/>
                  </a:cubicBezTo>
                  <a:cubicBezTo>
                    <a:pt x="f7" y="f2"/>
                    <a:pt x="f7" y="f2"/>
                    <a:pt x="f7" y="f2"/>
                  </a:cubicBezTo>
                  <a:cubicBezTo>
                    <a:pt x="f26" y="f32"/>
                    <a:pt x="f33" y="f30"/>
                    <a:pt x="f34" y="f28"/>
                  </a:cubicBezTo>
                  <a:cubicBezTo>
                    <a:pt x="f2" y="f27"/>
                    <a:pt x="f35" y="f25"/>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9" name="Freeform 17">
              <a:extLst>
                <a:ext uri="{FF2B5EF4-FFF2-40B4-BE49-F238E27FC236}">
                  <a16:creationId xmlns:a16="http://schemas.microsoft.com/office/drawing/2014/main" id="{853D2CC7-1F3A-8C61-52AA-0BFF01A0193A}"/>
                </a:ext>
              </a:extLst>
            </p:cNvPr>
            <p:cNvSpPr/>
            <p:nvPr/>
          </p:nvSpPr>
          <p:spPr>
            <a:xfrm>
              <a:off x="78281" y="2944066"/>
              <a:ext cx="78272" cy="493894"/>
            </a:xfrm>
            <a:custGeom>
              <a:avLst/>
              <a:gdLst>
                <a:gd name="f0" fmla="val w"/>
                <a:gd name="f1" fmla="val h"/>
                <a:gd name="f2" fmla="val 0"/>
                <a:gd name="f3" fmla="val 17"/>
                <a:gd name="f4" fmla="val 107"/>
                <a:gd name="f5" fmla="val 2"/>
                <a:gd name="f6" fmla="val 19"/>
                <a:gd name="f7" fmla="val 3"/>
                <a:gd name="f8" fmla="val 37"/>
                <a:gd name="f9" fmla="val 5"/>
                <a:gd name="f10" fmla="val 56"/>
                <a:gd name="f11" fmla="val 9"/>
                <a:gd name="f12" fmla="val 73"/>
                <a:gd name="f13" fmla="val 13"/>
                <a:gd name="f14" fmla="val 90"/>
                <a:gd name="f15" fmla="val 15"/>
                <a:gd name="f16" fmla="val 87"/>
                <a:gd name="f17" fmla="val 66"/>
                <a:gd name="f18" fmla="val 11"/>
                <a:gd name="f19" fmla="val 46"/>
                <a:gd name="f20" fmla="val 10"/>
                <a:gd name="f21" fmla="val 45"/>
                <a:gd name="f22" fmla="val 44"/>
                <a:gd name="f23" fmla="val 43"/>
                <a:gd name="f24" fmla="val 7"/>
                <a:gd name="f25" fmla="val 28"/>
                <a:gd name="f26" fmla="val 14"/>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2" y="f2"/>
                  </a:moveTo>
                  <a:cubicBezTo>
                    <a:pt x="f5" y="f6"/>
                    <a:pt x="f7" y="f8"/>
                    <a:pt x="f9" y="f10"/>
                  </a:cubicBezTo>
                  <a:cubicBezTo>
                    <a:pt x="f11" y="f12"/>
                    <a:pt x="f13" y="f14"/>
                    <a:pt x="f3" y="f4"/>
                  </a:cubicBezTo>
                  <a:cubicBezTo>
                    <a:pt x="f15" y="f16"/>
                    <a:pt x="f13" y="f17"/>
                    <a:pt x="f18" y="f19"/>
                  </a:cubicBezTo>
                  <a:cubicBezTo>
                    <a:pt x="f20" y="f21"/>
                    <a:pt x="f20" y="f22"/>
                    <a:pt x="f20" y="f23"/>
                  </a:cubicBezTo>
                  <a:cubicBezTo>
                    <a:pt x="f24" y="f25"/>
                    <a:pt x="f7" y="f26"/>
                    <a:pt x="f2" y="f2"/>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0" name="Freeform 18">
              <a:extLst>
                <a:ext uri="{FF2B5EF4-FFF2-40B4-BE49-F238E27FC236}">
                  <a16:creationId xmlns:a16="http://schemas.microsoft.com/office/drawing/2014/main" id="{68662786-654D-AF48-757A-6930E94A9D37}"/>
                </a:ext>
              </a:extLst>
            </p:cNvPr>
            <p:cNvSpPr/>
            <p:nvPr/>
          </p:nvSpPr>
          <p:spPr>
            <a:xfrm>
              <a:off x="769723" y="5478746"/>
              <a:ext cx="190103" cy="1025051"/>
            </a:xfrm>
            <a:custGeom>
              <a:avLst/>
              <a:gdLst>
                <a:gd name="f0" fmla="val w"/>
                <a:gd name="f1" fmla="val h"/>
                <a:gd name="f2" fmla="val 0"/>
                <a:gd name="f3" fmla="val 41"/>
                <a:gd name="f4" fmla="val 222"/>
                <a:gd name="f5" fmla="val 31"/>
                <a:gd name="f6" fmla="val 2"/>
                <a:gd name="f7" fmla="val 62"/>
                <a:gd name="f8" fmla="val 5"/>
                <a:gd name="f9" fmla="val 93"/>
                <a:gd name="f10" fmla="val 8"/>
                <a:gd name="f11" fmla="val 117"/>
                <a:gd name="f12" fmla="val 12"/>
                <a:gd name="f13" fmla="val 142"/>
                <a:gd name="f14" fmla="val 17"/>
                <a:gd name="f15" fmla="val 166"/>
                <a:gd name="f16" fmla="val 19"/>
                <a:gd name="f17" fmla="val 172"/>
                <a:gd name="f18" fmla="val 22"/>
                <a:gd name="f19" fmla="val 178"/>
                <a:gd name="f20" fmla="val 24"/>
                <a:gd name="f21" fmla="val 184"/>
                <a:gd name="f22" fmla="val 30"/>
                <a:gd name="f23" fmla="val 197"/>
                <a:gd name="f24" fmla="val 35"/>
                <a:gd name="f25" fmla="val 209"/>
                <a:gd name="f26" fmla="val 40"/>
                <a:gd name="f27" fmla="val 219"/>
                <a:gd name="f28" fmla="val 39"/>
                <a:gd name="f29" fmla="val 215"/>
                <a:gd name="f30" fmla="val 38"/>
                <a:gd name="f31" fmla="val 212"/>
                <a:gd name="f32" fmla="val 26"/>
                <a:gd name="f33" fmla="val 18"/>
                <a:gd name="f34" fmla="val 132"/>
                <a:gd name="f35" fmla="val 13"/>
                <a:gd name="f36" fmla="val 92"/>
                <a:gd name="f37" fmla="val 11"/>
                <a:gd name="f38" fmla="val 68"/>
                <a:gd name="f39" fmla="val 9"/>
                <a:gd name="f40" fmla="val 45"/>
                <a:gd name="f41" fmla="val 21"/>
                <a:gd name="f42" fmla="val 7"/>
                <a:gd name="f43" fmla="val 20"/>
                <a:gd name="f44" fmla="val 6"/>
                <a:gd name="f45" fmla="*/ f0 1 41"/>
                <a:gd name="f46" fmla="*/ f1 1 222"/>
                <a:gd name="f47" fmla="+- f4 0 f2"/>
                <a:gd name="f48" fmla="+- f3 0 f2"/>
                <a:gd name="f49" fmla="*/ f48 1 41"/>
                <a:gd name="f50" fmla="*/ f47 1 222"/>
                <a:gd name="f51" fmla="*/ 0 1 f49"/>
                <a:gd name="f52" fmla="*/ f3 1 f49"/>
                <a:gd name="f53" fmla="*/ 0 1 f50"/>
                <a:gd name="f54" fmla="*/ f4 1 f50"/>
                <a:gd name="f55" fmla="*/ f51 f45 1"/>
                <a:gd name="f56" fmla="*/ f52 f45 1"/>
                <a:gd name="f57" fmla="*/ f54 f46 1"/>
                <a:gd name="f58" fmla="*/ f53 f46 1"/>
              </a:gdLst>
              <a:ahLst/>
              <a:cxnLst>
                <a:cxn ang="3cd4">
                  <a:pos x="hc" y="t"/>
                </a:cxn>
                <a:cxn ang="0">
                  <a:pos x="r" y="vc"/>
                </a:cxn>
                <a:cxn ang="cd4">
                  <a:pos x="hc" y="b"/>
                </a:cxn>
                <a:cxn ang="cd2">
                  <a:pos x="l" y="vc"/>
                </a:cxn>
              </a:cxnLst>
              <a:rect l="f55" t="f58" r="f56" b="f57"/>
              <a:pathLst>
                <a:path w="41" h="222">
                  <a:moveTo>
                    <a:pt x="f2" y="f2"/>
                  </a:moveTo>
                  <a:cubicBezTo>
                    <a:pt x="f2" y="f5"/>
                    <a:pt x="f6" y="f7"/>
                    <a:pt x="f8" y="f9"/>
                  </a:cubicBezTo>
                  <a:cubicBezTo>
                    <a:pt x="f10" y="f11"/>
                    <a:pt x="f12" y="f13"/>
                    <a:pt x="f14" y="f15"/>
                  </a:cubicBezTo>
                  <a:cubicBezTo>
                    <a:pt x="f16" y="f17"/>
                    <a:pt x="f18" y="f19"/>
                    <a:pt x="f20" y="f21"/>
                  </a:cubicBezTo>
                  <a:cubicBezTo>
                    <a:pt x="f22" y="f23"/>
                    <a:pt x="f24" y="f25"/>
                    <a:pt x="f3" y="f4"/>
                  </a:cubicBezTo>
                  <a:cubicBezTo>
                    <a:pt x="f26" y="f27"/>
                    <a:pt x="f28" y="f29"/>
                    <a:pt x="f30" y="f31"/>
                  </a:cubicBezTo>
                  <a:cubicBezTo>
                    <a:pt x="f32" y="f17"/>
                    <a:pt x="f33" y="f34"/>
                    <a:pt x="f35" y="f36"/>
                  </a:cubicBezTo>
                  <a:cubicBezTo>
                    <a:pt x="f37" y="f38"/>
                    <a:pt x="f39" y="f40"/>
                    <a:pt x="f10" y="f18"/>
                  </a:cubicBezTo>
                  <a:cubicBezTo>
                    <a:pt x="f10" y="f41"/>
                    <a:pt x="f42" y="f43"/>
                    <a:pt x="f42" y="f33"/>
                  </a:cubicBezTo>
                  <a:cubicBezTo>
                    <a:pt x="f8" y="f12"/>
                    <a:pt x="f6" y="f44"/>
                    <a:pt x="f2" y="f2"/>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1" name="Freeform 19">
              <a:extLst>
                <a:ext uri="{FF2B5EF4-FFF2-40B4-BE49-F238E27FC236}">
                  <a16:creationId xmlns:a16="http://schemas.microsoft.com/office/drawing/2014/main" id="{43B339AE-C7C1-4D1F-08EE-1013EF60259E}"/>
                </a:ext>
              </a:extLst>
            </p:cNvPr>
            <p:cNvSpPr/>
            <p:nvPr/>
          </p:nvSpPr>
          <p:spPr>
            <a:xfrm>
              <a:off x="775310" y="1399022"/>
              <a:ext cx="2076200" cy="4048030"/>
            </a:xfrm>
            <a:custGeom>
              <a:avLst/>
              <a:gdLst>
                <a:gd name="f0" fmla="val w"/>
                <a:gd name="f1" fmla="val h"/>
                <a:gd name="f2" fmla="val 0"/>
                <a:gd name="f3" fmla="val 450"/>
                <a:gd name="f4" fmla="val 878"/>
                <a:gd name="f5" fmla="val 7"/>
                <a:gd name="f6" fmla="val 854"/>
                <a:gd name="f7" fmla="val 10"/>
                <a:gd name="f8" fmla="val 772"/>
                <a:gd name="f9" fmla="val 26"/>
                <a:gd name="f10" fmla="val 691"/>
                <a:gd name="f11" fmla="val 50"/>
                <a:gd name="f12" fmla="val 613"/>
                <a:gd name="f13" fmla="val 75"/>
                <a:gd name="f14" fmla="val 535"/>
                <a:gd name="f15" fmla="val 109"/>
                <a:gd name="f16" fmla="val 460"/>
                <a:gd name="f17" fmla="val 149"/>
                <a:gd name="f18" fmla="val 388"/>
                <a:gd name="f19" fmla="val 189"/>
                <a:gd name="f20" fmla="val 316"/>
                <a:gd name="f21" fmla="val 235"/>
                <a:gd name="f22" fmla="val 248"/>
                <a:gd name="f23" fmla="val 285"/>
                <a:gd name="f24" fmla="val 183"/>
                <a:gd name="f25" fmla="val 310"/>
                <a:gd name="f26" fmla="val 151"/>
                <a:gd name="f27" fmla="val 337"/>
                <a:gd name="f28" fmla="val 119"/>
                <a:gd name="f29" fmla="val 364"/>
                <a:gd name="f30" fmla="val 89"/>
                <a:gd name="f31" fmla="val 378"/>
                <a:gd name="f32" fmla="val 74"/>
                <a:gd name="f33" fmla="val 392"/>
                <a:gd name="f34" fmla="val 58"/>
                <a:gd name="f35" fmla="val 406"/>
                <a:gd name="f36" fmla="val 44"/>
                <a:gd name="f37" fmla="val 421"/>
                <a:gd name="f38" fmla="val 29"/>
                <a:gd name="f39" fmla="val 435"/>
                <a:gd name="f40" fmla="val 15"/>
                <a:gd name="f41" fmla="val 1"/>
                <a:gd name="f42" fmla="val 434"/>
                <a:gd name="f43" fmla="val 14"/>
                <a:gd name="f44" fmla="val 420"/>
                <a:gd name="f45" fmla="val 28"/>
                <a:gd name="f46" fmla="val 405"/>
                <a:gd name="f47" fmla="val 43"/>
                <a:gd name="f48" fmla="val 391"/>
                <a:gd name="f49" fmla="val 57"/>
                <a:gd name="f50" fmla="val 377"/>
                <a:gd name="f51" fmla="val 72"/>
                <a:gd name="f52" fmla="val 363"/>
                <a:gd name="f53" fmla="val 88"/>
                <a:gd name="f54" fmla="val 335"/>
                <a:gd name="f55" fmla="val 118"/>
                <a:gd name="f56" fmla="val 308"/>
                <a:gd name="f57" fmla="val 283"/>
                <a:gd name="f58" fmla="val 181"/>
                <a:gd name="f59" fmla="val 232"/>
                <a:gd name="f60" fmla="val 246"/>
                <a:gd name="f61" fmla="val 185"/>
                <a:gd name="f62" fmla="val 314"/>
                <a:gd name="f63" fmla="val 145"/>
                <a:gd name="f64" fmla="val 386"/>
                <a:gd name="f65" fmla="val 104"/>
                <a:gd name="f66" fmla="val 457"/>
                <a:gd name="f67" fmla="val 70"/>
                <a:gd name="f68" fmla="val 533"/>
                <a:gd name="f69" fmla="val 45"/>
                <a:gd name="f70" fmla="val 611"/>
                <a:gd name="f71" fmla="val 19"/>
                <a:gd name="f72" fmla="val 690"/>
                <a:gd name="f73" fmla="val 3"/>
                <a:gd name="f74" fmla="val 771"/>
                <a:gd name="f75" fmla="val 856"/>
                <a:gd name="f76" fmla="val 857"/>
                <a:gd name="f77" fmla="val 859"/>
                <a:gd name="f78" fmla="val 2"/>
                <a:gd name="f79" fmla="val 865"/>
                <a:gd name="f80" fmla="val 4"/>
                <a:gd name="f81" fmla="val 872"/>
                <a:gd name="f82" fmla="val 870"/>
                <a:gd name="f83" fmla="val 862"/>
                <a:gd name="f84" fmla="*/ f0 1 450"/>
                <a:gd name="f85" fmla="*/ f1 1 878"/>
                <a:gd name="f86" fmla="+- f4 0 f2"/>
                <a:gd name="f87" fmla="+- f3 0 f2"/>
                <a:gd name="f88" fmla="*/ f87 1 450"/>
                <a:gd name="f89" fmla="*/ f86 1 878"/>
                <a:gd name="f90" fmla="*/ 0 1 f88"/>
                <a:gd name="f91" fmla="*/ f3 1 f88"/>
                <a:gd name="f92" fmla="*/ 0 1 f89"/>
                <a:gd name="f93" fmla="*/ f4 1 f89"/>
                <a:gd name="f94" fmla="*/ f90 f84 1"/>
                <a:gd name="f95" fmla="*/ f91 f84 1"/>
                <a:gd name="f96" fmla="*/ f93 f85 1"/>
                <a:gd name="f97" fmla="*/ f92 f85 1"/>
              </a:gdLst>
              <a:ahLst/>
              <a:cxnLst>
                <a:cxn ang="3cd4">
                  <a:pos x="hc" y="t"/>
                </a:cxn>
                <a:cxn ang="0">
                  <a:pos x="r" y="vc"/>
                </a:cxn>
                <a:cxn ang="cd4">
                  <a:pos x="hc" y="b"/>
                </a:cxn>
                <a:cxn ang="cd2">
                  <a:pos x="l" y="vc"/>
                </a:cxn>
              </a:cxnLst>
              <a:rect l="f94" t="f97" r="f95" b="f96"/>
              <a:pathLst>
                <a:path w="450" h="87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38"/>
                    <a:pt x="f39" y="f40"/>
                    <a:pt x="f3" y="f41"/>
                  </a:cubicBezTo>
                  <a:cubicBezTo>
                    <a:pt x="f3" y="f2"/>
                    <a:pt x="f3" y="f2"/>
                    <a:pt x="f3" y="f2"/>
                  </a:cubicBezTo>
                  <a:cubicBezTo>
                    <a:pt x="f42" y="f43"/>
                    <a:pt x="f44" y="f45"/>
                    <a:pt x="f46" y="f47"/>
                  </a:cubicBezTo>
                  <a:cubicBezTo>
                    <a:pt x="f48" y="f49"/>
                    <a:pt x="f50" y="f51"/>
                    <a:pt x="f52" y="f53"/>
                  </a:cubicBezTo>
                  <a:cubicBezTo>
                    <a:pt x="f54" y="f55"/>
                    <a:pt x="f56" y="f17"/>
                    <a:pt x="f57" y="f58"/>
                  </a:cubicBezTo>
                  <a:cubicBezTo>
                    <a:pt x="f59" y="f60"/>
                    <a:pt x="f61" y="f62"/>
                    <a:pt x="f63" y="f64"/>
                  </a:cubicBezTo>
                  <a:cubicBezTo>
                    <a:pt x="f65" y="f66"/>
                    <a:pt x="f67" y="f68"/>
                    <a:pt x="f69" y="f70"/>
                  </a:cubicBezTo>
                  <a:cubicBezTo>
                    <a:pt x="f71" y="f72"/>
                    <a:pt x="f73" y="f74"/>
                    <a:pt x="f2" y="f6"/>
                  </a:cubicBezTo>
                  <a:cubicBezTo>
                    <a:pt x="f2" y="f75"/>
                    <a:pt x="f2" y="f76"/>
                    <a:pt x="f2" y="f77"/>
                  </a:cubicBezTo>
                  <a:cubicBezTo>
                    <a:pt x="f78" y="f79"/>
                    <a:pt x="f80" y="f81"/>
                    <a:pt x="f5" y="f4"/>
                  </a:cubicBezTo>
                  <a:cubicBezTo>
                    <a:pt x="f5" y="f82"/>
                    <a:pt x="f5" y="f83"/>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2" name="Freeform 20">
              <a:extLst>
                <a:ext uri="{FF2B5EF4-FFF2-40B4-BE49-F238E27FC236}">
                  <a16:creationId xmlns:a16="http://schemas.microsoft.com/office/drawing/2014/main" id="{0F3C983E-A359-05FE-A478-64554B295A5C}"/>
                </a:ext>
              </a:extLst>
            </p:cNvPr>
            <p:cNvSpPr/>
            <p:nvPr/>
          </p:nvSpPr>
          <p:spPr>
            <a:xfrm>
              <a:off x="922547" y="6529894"/>
              <a:ext cx="162150" cy="337340"/>
            </a:xfrm>
            <a:custGeom>
              <a:avLst/>
              <a:gdLst>
                <a:gd name="f0" fmla="val w"/>
                <a:gd name="f1" fmla="val h"/>
                <a:gd name="f2" fmla="val 0"/>
                <a:gd name="f3" fmla="val 35"/>
                <a:gd name="f4" fmla="val 73"/>
                <a:gd name="f5" fmla="val 7"/>
                <a:gd name="f6" fmla="val 24"/>
                <a:gd name="f7" fmla="val 16"/>
                <a:gd name="f8" fmla="val 49"/>
                <a:gd name="f9" fmla="val 26"/>
                <a:gd name="f10" fmla="val 23"/>
                <a:gd name="f11" fmla="val 11"/>
                <a:gd name="f12" fmla="*/ f0 1 35"/>
                <a:gd name="f13" fmla="*/ f1 1 73"/>
                <a:gd name="f14" fmla="+- f4 0 f2"/>
                <a:gd name="f15" fmla="+- f3 0 f2"/>
                <a:gd name="f16" fmla="*/ f15 1 35"/>
                <a:gd name="f17" fmla="*/ f14 1 7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5" h="73">
                  <a:moveTo>
                    <a:pt x="f2" y="f2"/>
                  </a:moveTo>
                  <a:cubicBezTo>
                    <a:pt x="f5" y="f6"/>
                    <a:pt x="f7" y="f8"/>
                    <a:pt x="f9" y="f4"/>
                  </a:cubicBezTo>
                  <a:cubicBezTo>
                    <a:pt x="f3" y="f4"/>
                    <a:pt x="f3" y="f4"/>
                    <a:pt x="f3" y="f4"/>
                  </a:cubicBezTo>
                  <a:cubicBezTo>
                    <a:pt x="f10" y="f8"/>
                    <a:pt x="f11" y="f6"/>
                    <a:pt x="f2" y="f2"/>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3" name="Freeform 21">
              <a:extLst>
                <a:ext uri="{FF2B5EF4-FFF2-40B4-BE49-F238E27FC236}">
                  <a16:creationId xmlns:a16="http://schemas.microsoft.com/office/drawing/2014/main" id="{840F7C1F-8D14-4C60-ED1D-B9CD82EDFB9E}"/>
                </a:ext>
              </a:extLst>
            </p:cNvPr>
            <p:cNvSpPr/>
            <p:nvPr/>
          </p:nvSpPr>
          <p:spPr>
            <a:xfrm>
              <a:off x="769723" y="5359462"/>
              <a:ext cx="37270" cy="221787"/>
            </a:xfrm>
            <a:custGeom>
              <a:avLst/>
              <a:gdLst>
                <a:gd name="f0" fmla="val w"/>
                <a:gd name="f1" fmla="val h"/>
                <a:gd name="f2" fmla="val 0"/>
                <a:gd name="f3" fmla="val 8"/>
                <a:gd name="f4" fmla="val 48"/>
                <a:gd name="f5" fmla="val 7"/>
                <a:gd name="f6" fmla="val 44"/>
                <a:gd name="f7" fmla="val 46"/>
                <a:gd name="f8" fmla="val 47"/>
                <a:gd name="f9" fmla="val 38"/>
                <a:gd name="f10" fmla="val 29"/>
                <a:gd name="f11" fmla="val 19"/>
                <a:gd name="f12" fmla="val 5"/>
                <a:gd name="f13" fmla="val 13"/>
                <a:gd name="f14" fmla="val 3"/>
                <a:gd name="f15" fmla="val 6"/>
                <a:gd name="f16" fmla="val 1"/>
                <a:gd name="f17" fmla="val 9"/>
                <a:gd name="f18" fmla="val 17"/>
                <a:gd name="f19" fmla="val 26"/>
                <a:gd name="f20" fmla="val 2"/>
                <a:gd name="f21" fmla="val 32"/>
                <a:gd name="f22" fmla="*/ f0 1 8"/>
                <a:gd name="f23" fmla="*/ f1 1 48"/>
                <a:gd name="f24" fmla="+- f4 0 f2"/>
                <a:gd name="f25" fmla="+- f3 0 f2"/>
                <a:gd name="f26" fmla="*/ f25 1 8"/>
                <a:gd name="f27" fmla="*/ f24 1 48"/>
                <a:gd name="f28" fmla="*/ 0 1 f26"/>
                <a:gd name="f29" fmla="*/ f3 1 f26"/>
                <a:gd name="f30" fmla="*/ 0 1 f27"/>
                <a:gd name="f31" fmla="*/ f4 1 f27"/>
                <a:gd name="f32" fmla="*/ f28 f22 1"/>
                <a:gd name="f33" fmla="*/ f29 f22 1"/>
                <a:gd name="f34" fmla="*/ f31 f23 1"/>
                <a:gd name="f35" fmla="*/ f30 f23 1"/>
              </a:gdLst>
              <a:ahLst/>
              <a:cxnLst>
                <a:cxn ang="3cd4">
                  <a:pos x="hc" y="t"/>
                </a:cxn>
                <a:cxn ang="0">
                  <a:pos x="r" y="vc"/>
                </a:cxn>
                <a:cxn ang="cd4">
                  <a:pos x="hc" y="b"/>
                </a:cxn>
                <a:cxn ang="cd2">
                  <a:pos x="l" y="vc"/>
                </a:cxn>
              </a:cxnLst>
              <a:rect l="f32" t="f35" r="f33" b="f34"/>
              <a:pathLst>
                <a:path w="8" h="48">
                  <a:moveTo>
                    <a:pt x="f5" y="f6"/>
                  </a:moveTo>
                  <a:cubicBezTo>
                    <a:pt x="f5" y="f7"/>
                    <a:pt x="f3" y="f8"/>
                    <a:pt x="f3" y="f4"/>
                  </a:cubicBezTo>
                  <a:cubicBezTo>
                    <a:pt x="f3" y="f9"/>
                    <a:pt x="f3" y="f10"/>
                    <a:pt x="f3" y="f11"/>
                  </a:cubicBezTo>
                  <a:cubicBezTo>
                    <a:pt x="f12" y="f13"/>
                    <a:pt x="f14" y="f15"/>
                    <a:pt x="f16" y="f2"/>
                  </a:cubicBezTo>
                  <a:cubicBezTo>
                    <a:pt x="f2" y="f17"/>
                    <a:pt x="f2" y="f18"/>
                    <a:pt x="f2" y="f19"/>
                  </a:cubicBezTo>
                  <a:cubicBezTo>
                    <a:pt x="f20" y="f21"/>
                    <a:pt x="f12" y="f9"/>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4" name="Freeform 22">
              <a:extLst>
                <a:ext uri="{FF2B5EF4-FFF2-40B4-BE49-F238E27FC236}">
                  <a16:creationId xmlns:a16="http://schemas.microsoft.com/office/drawing/2014/main" id="{EA6D892C-AAD9-42DC-4BF4-AEC40CCE483A}"/>
                </a:ext>
              </a:extLst>
            </p:cNvPr>
            <p:cNvSpPr/>
            <p:nvPr/>
          </p:nvSpPr>
          <p:spPr>
            <a:xfrm>
              <a:off x="849861" y="6244739"/>
              <a:ext cx="238557" cy="622486"/>
            </a:xfrm>
            <a:custGeom>
              <a:avLst/>
              <a:gdLst>
                <a:gd name="f0" fmla="val w"/>
                <a:gd name="f1" fmla="val h"/>
                <a:gd name="f2" fmla="val 0"/>
                <a:gd name="f3" fmla="val 52"/>
                <a:gd name="f4" fmla="val 135"/>
                <a:gd name="f5" fmla="val 7"/>
                <a:gd name="f6" fmla="val 18"/>
                <a:gd name="f7" fmla="val 5"/>
                <a:gd name="f8" fmla="val 12"/>
                <a:gd name="f9" fmla="val 2"/>
                <a:gd name="f10" fmla="val 6"/>
                <a:gd name="f11" fmla="val 3"/>
                <a:gd name="f12" fmla="val 16"/>
                <a:gd name="f13" fmla="val 32"/>
                <a:gd name="f14" fmla="val 48"/>
                <a:gd name="f15" fmla="val 13"/>
                <a:gd name="f16" fmla="val 53"/>
                <a:gd name="f17" fmla="val 14"/>
                <a:gd name="f18" fmla="val 57"/>
                <a:gd name="f19" fmla="val 62"/>
                <a:gd name="f20" fmla="val 27"/>
                <a:gd name="f21" fmla="val 86"/>
                <a:gd name="f22" fmla="val 39"/>
                <a:gd name="f23" fmla="val 111"/>
                <a:gd name="f24" fmla="val 51"/>
                <a:gd name="f25" fmla="val 41"/>
                <a:gd name="f26" fmla="val 109"/>
                <a:gd name="f27" fmla="val 83"/>
                <a:gd name="f28" fmla="val 24"/>
                <a:gd name="f29" fmla="val 56"/>
                <a:gd name="f30" fmla="val 43"/>
                <a:gd name="f31" fmla="val 31"/>
                <a:gd name="f32" fmla="*/ f0 1 52"/>
                <a:gd name="f33" fmla="*/ f1 1 135"/>
                <a:gd name="f34" fmla="+- f4 0 f2"/>
                <a:gd name="f35" fmla="+- f3 0 f2"/>
                <a:gd name="f36" fmla="*/ f35 1 52"/>
                <a:gd name="f37" fmla="*/ f34 1 135"/>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52" h="135">
                  <a:moveTo>
                    <a:pt x="f5" y="f6"/>
                  </a:moveTo>
                  <a:cubicBezTo>
                    <a:pt x="f7" y="f8"/>
                    <a:pt x="f9" y="f10"/>
                    <a:pt x="f2" y="f2"/>
                  </a:cubicBezTo>
                  <a:cubicBezTo>
                    <a:pt x="f11" y="f12"/>
                    <a:pt x="f5" y="f13"/>
                    <a:pt x="f8" y="f14"/>
                  </a:cubicBezTo>
                  <a:cubicBezTo>
                    <a:pt x="f15" y="f16"/>
                    <a:pt x="f17" y="f18"/>
                    <a:pt x="f12" y="f19"/>
                  </a:cubicBezTo>
                  <a:cubicBezTo>
                    <a:pt x="f20" y="f21"/>
                    <a:pt x="f22" y="f23"/>
                    <a:pt x="f24" y="f4"/>
                  </a:cubicBezTo>
                  <a:cubicBezTo>
                    <a:pt x="f3" y="f4"/>
                    <a:pt x="f3" y="f4"/>
                    <a:pt x="f3" y="f4"/>
                  </a:cubicBezTo>
                  <a:cubicBezTo>
                    <a:pt x="f25" y="f26"/>
                    <a:pt x="f13" y="f27"/>
                    <a:pt x="f28" y="f29"/>
                  </a:cubicBezTo>
                  <a:cubicBezTo>
                    <a:pt x="f6" y="f30"/>
                    <a:pt x="f15" y="f31"/>
                    <a:pt x="f5" y="f6"/>
                  </a:cubicBezTo>
                  <a:close/>
                </a:path>
              </a:pathLst>
            </a:custGeom>
            <a:solidFill>
              <a:srgbClr val="632E62">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grpSp>
      <p:grpSp>
        <p:nvGrpSpPr>
          <p:cNvPr id="15" name="Group 9">
            <a:extLst>
              <a:ext uri="{FF2B5EF4-FFF2-40B4-BE49-F238E27FC236}">
                <a16:creationId xmlns:a16="http://schemas.microsoft.com/office/drawing/2014/main" id="{5590CBA8-2BFB-0CDF-D20A-CFD8A7DF5BFE}"/>
              </a:ext>
            </a:extLst>
          </p:cNvPr>
          <p:cNvGrpSpPr/>
          <p:nvPr/>
        </p:nvGrpSpPr>
        <p:grpSpPr>
          <a:xfrm>
            <a:off x="27221" y="-786"/>
            <a:ext cx="2356674" cy="6854040"/>
            <a:chOff x="27221" y="-786"/>
            <a:chExt cx="2356674" cy="6854040"/>
          </a:xfrm>
        </p:grpSpPr>
        <p:sp>
          <p:nvSpPr>
            <p:cNvPr id="16" name="Freeform 27">
              <a:extLst>
                <a:ext uri="{FF2B5EF4-FFF2-40B4-BE49-F238E27FC236}">
                  <a16:creationId xmlns:a16="http://schemas.microsoft.com/office/drawing/2014/main" id="{93A76F8B-082A-F2C8-ACDF-C535641BACB0}"/>
                </a:ext>
              </a:extLst>
            </p:cNvPr>
            <p:cNvSpPr/>
            <p:nvPr/>
          </p:nvSpPr>
          <p:spPr>
            <a:xfrm>
              <a:off x="27221" y="-786"/>
              <a:ext cx="494324" cy="4401043"/>
            </a:xfrm>
            <a:custGeom>
              <a:avLst/>
              <a:gdLst>
                <a:gd name="f0" fmla="val w"/>
                <a:gd name="f1" fmla="val h"/>
                <a:gd name="f2" fmla="val 0"/>
                <a:gd name="f3" fmla="val 103"/>
                <a:gd name="f4" fmla="val 920"/>
                <a:gd name="f5" fmla="val 7"/>
                <a:gd name="f6" fmla="val 210"/>
                <a:gd name="f7" fmla="val 11"/>
                <a:gd name="f8" fmla="val 288"/>
                <a:gd name="f9" fmla="val 17"/>
                <a:gd name="f10" fmla="val 367"/>
                <a:gd name="f11" fmla="val 26"/>
                <a:gd name="f12" fmla="val 445"/>
                <a:gd name="f13" fmla="val 34"/>
                <a:gd name="f14" fmla="val 523"/>
                <a:gd name="f15" fmla="val 44"/>
                <a:gd name="f16" fmla="val 601"/>
                <a:gd name="f17" fmla="val 57"/>
                <a:gd name="f18" fmla="val 679"/>
                <a:gd name="f19" fmla="val 69"/>
                <a:gd name="f20" fmla="val 757"/>
                <a:gd name="f21" fmla="val 84"/>
                <a:gd name="f22" fmla="val 834"/>
                <a:gd name="f23" fmla="val 101"/>
                <a:gd name="f24" fmla="val 911"/>
                <a:gd name="f25" fmla="val 102"/>
                <a:gd name="f26" fmla="val 914"/>
                <a:gd name="f27" fmla="val 917"/>
                <a:gd name="f28" fmla="val 905"/>
                <a:gd name="f29" fmla="val 100"/>
                <a:gd name="f30" fmla="val 889"/>
                <a:gd name="f31" fmla="val 99"/>
                <a:gd name="f32" fmla="val 874"/>
                <a:gd name="f33" fmla="val 871"/>
                <a:gd name="f34" fmla="val 868"/>
                <a:gd name="f35" fmla="val 866"/>
                <a:gd name="f36" fmla="val 85"/>
                <a:gd name="f37" fmla="val 803"/>
                <a:gd name="f38" fmla="val 73"/>
                <a:gd name="f39" fmla="val 741"/>
                <a:gd name="f40" fmla="val 63"/>
                <a:gd name="f41" fmla="val 678"/>
                <a:gd name="f42" fmla="val 50"/>
                <a:gd name="f43" fmla="val 600"/>
                <a:gd name="f44" fmla="val 39"/>
                <a:gd name="f45" fmla="val 30"/>
                <a:gd name="f46" fmla="val 444"/>
                <a:gd name="f47" fmla="val 21"/>
                <a:gd name="f48" fmla="val 366"/>
                <a:gd name="f49" fmla="val 14"/>
                <a:gd name="f50" fmla="val 9"/>
                <a:gd name="f51" fmla="val 209"/>
                <a:gd name="f52" fmla="val 170"/>
                <a:gd name="f53" fmla="val 5"/>
                <a:gd name="f54" fmla="val 131"/>
                <a:gd name="f55" fmla="val 3"/>
                <a:gd name="f56" fmla="val 92"/>
                <a:gd name="f57" fmla="val 2"/>
                <a:gd name="f58" fmla="val 61"/>
                <a:gd name="f59" fmla="val 1"/>
                <a:gd name="f60" fmla="val 31"/>
                <a:gd name="f61" fmla="val 4"/>
                <a:gd name="f62" fmla="*/ f0 1 103"/>
                <a:gd name="f63" fmla="*/ f1 1 920"/>
                <a:gd name="f64" fmla="+- f4 0 f2"/>
                <a:gd name="f65" fmla="+- f3 0 f2"/>
                <a:gd name="f66" fmla="*/ f65 1 103"/>
                <a:gd name="f67" fmla="*/ f64 1 920"/>
                <a:gd name="f68" fmla="*/ 0 1 f66"/>
                <a:gd name="f69" fmla="*/ f3 1 f66"/>
                <a:gd name="f70" fmla="*/ 0 1 f67"/>
                <a:gd name="f71" fmla="*/ f4 1 f67"/>
                <a:gd name="f72" fmla="*/ f68 f62 1"/>
                <a:gd name="f73" fmla="*/ f69 f62 1"/>
                <a:gd name="f74" fmla="*/ f71 f63 1"/>
                <a:gd name="f75" fmla="*/ f70 f63 1"/>
              </a:gdLst>
              <a:ahLst/>
              <a:cxnLst>
                <a:cxn ang="3cd4">
                  <a:pos x="hc" y="t"/>
                </a:cxn>
                <a:cxn ang="0">
                  <a:pos x="r" y="vc"/>
                </a:cxn>
                <a:cxn ang="cd4">
                  <a:pos x="hc" y="b"/>
                </a:cxn>
                <a:cxn ang="cd2">
                  <a:pos x="l" y="vc"/>
                </a:cxn>
              </a:cxnLst>
              <a:rect l="f72" t="f75" r="f73" b="f74"/>
              <a:pathLst>
                <a:path w="103" h="920">
                  <a:moveTo>
                    <a:pt x="f5" y="f6"/>
                  </a:moveTo>
                  <a:cubicBezTo>
                    <a:pt x="f7" y="f8"/>
                    <a:pt x="f9" y="f10"/>
                    <a:pt x="f11" y="f12"/>
                  </a:cubicBezTo>
                  <a:cubicBezTo>
                    <a:pt x="f13" y="f14"/>
                    <a:pt x="f15" y="f16"/>
                    <a:pt x="f17" y="f18"/>
                  </a:cubicBezTo>
                  <a:cubicBezTo>
                    <a:pt x="f19" y="f20"/>
                    <a:pt x="f21" y="f22"/>
                    <a:pt x="f23" y="f24"/>
                  </a:cubicBezTo>
                  <a:cubicBezTo>
                    <a:pt x="f25" y="f26"/>
                    <a:pt x="f3" y="f27"/>
                    <a:pt x="f3" y="f4"/>
                  </a:cubicBezTo>
                  <a:cubicBezTo>
                    <a:pt x="f25" y="f28"/>
                    <a:pt x="f29" y="f30"/>
                    <a:pt x="f31" y="f32"/>
                  </a:cubicBezTo>
                  <a:cubicBezTo>
                    <a:pt x="f31" y="f33"/>
                    <a:pt x="f31" y="f34"/>
                    <a:pt x="f31" y="f35"/>
                  </a:cubicBezTo>
                  <a:cubicBezTo>
                    <a:pt x="f36" y="f37"/>
                    <a:pt x="f38" y="f39"/>
                    <a:pt x="f40" y="f41"/>
                  </a:cubicBezTo>
                  <a:cubicBezTo>
                    <a:pt x="f42" y="f43"/>
                    <a:pt x="f44" y="f14"/>
                    <a:pt x="f45" y="f46"/>
                  </a:cubicBezTo>
                  <a:cubicBezTo>
                    <a:pt x="f47" y="f48"/>
                    <a:pt x="f49" y="f8"/>
                    <a:pt x="f50" y="f51"/>
                  </a:cubicBezTo>
                  <a:cubicBezTo>
                    <a:pt x="f5" y="f52"/>
                    <a:pt x="f53" y="f54"/>
                    <a:pt x="f55" y="f56"/>
                  </a:cubicBezTo>
                  <a:cubicBezTo>
                    <a:pt x="f57" y="f58"/>
                    <a:pt x="f59" y="f60"/>
                    <a:pt x="f59" y="f2"/>
                  </a:cubicBezTo>
                  <a:cubicBezTo>
                    <a:pt x="f2" y="f2"/>
                    <a:pt x="f2" y="f2"/>
                    <a:pt x="f2" y="f2"/>
                  </a:cubicBezTo>
                  <a:cubicBezTo>
                    <a:pt x="f2" y="f60"/>
                    <a:pt x="f59" y="f58"/>
                    <a:pt x="f59" y="f56"/>
                  </a:cubicBezTo>
                  <a:cubicBezTo>
                    <a:pt x="f55" y="f54"/>
                    <a:pt x="f61" y="f52"/>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7" name="Freeform 28">
              <a:extLst>
                <a:ext uri="{FF2B5EF4-FFF2-40B4-BE49-F238E27FC236}">
                  <a16:creationId xmlns:a16="http://schemas.microsoft.com/office/drawing/2014/main" id="{EC06F310-7EFC-A861-B7C4-47E3E2B2B7C2}"/>
                </a:ext>
              </a:extLst>
            </p:cNvPr>
            <p:cNvSpPr/>
            <p:nvPr/>
          </p:nvSpPr>
          <p:spPr>
            <a:xfrm>
              <a:off x="550285" y="4316470"/>
              <a:ext cx="423440" cy="1580695"/>
            </a:xfrm>
            <a:custGeom>
              <a:avLst/>
              <a:gdLst>
                <a:gd name="f0" fmla="val w"/>
                <a:gd name="f1" fmla="val h"/>
                <a:gd name="f2" fmla="val 0"/>
                <a:gd name="f3" fmla="val 88"/>
                <a:gd name="f4" fmla="val 330"/>
                <a:gd name="f5" fmla="val 53"/>
                <a:gd name="f6" fmla="val 229"/>
                <a:gd name="f7" fmla="val 64"/>
                <a:gd name="f8" fmla="val 263"/>
                <a:gd name="f9" fmla="val 75"/>
                <a:gd name="f10" fmla="val 297"/>
                <a:gd name="f11" fmla="val 323"/>
                <a:gd name="f12" fmla="val 315"/>
                <a:gd name="f13" fmla="val 308"/>
                <a:gd name="f14" fmla="val 307"/>
                <a:gd name="f15" fmla="val 305"/>
                <a:gd name="f16" fmla="val 304"/>
                <a:gd name="f17" fmla="val 79"/>
                <a:gd name="f18" fmla="val 278"/>
                <a:gd name="f19" fmla="val 70"/>
                <a:gd name="f20" fmla="val 252"/>
                <a:gd name="f21" fmla="val 62"/>
                <a:gd name="f22" fmla="val 226"/>
                <a:gd name="f23" fmla="val 38"/>
                <a:gd name="f24" fmla="val 152"/>
                <a:gd name="f25" fmla="val 17"/>
                <a:gd name="f26" fmla="val 76"/>
                <a:gd name="f27" fmla="val 2"/>
                <a:gd name="f28" fmla="val 21"/>
                <a:gd name="f29" fmla="val 4"/>
                <a:gd name="f30" fmla="val 42"/>
                <a:gd name="f31" fmla="val 7"/>
                <a:gd name="f32" fmla="val 63"/>
                <a:gd name="f33" fmla="val 119"/>
                <a:gd name="f34" fmla="val 36"/>
                <a:gd name="f35" fmla="val 174"/>
                <a:gd name="f36" fmla="*/ f0 1 88"/>
                <a:gd name="f37" fmla="*/ f1 1 330"/>
                <a:gd name="f38" fmla="+- f4 0 f2"/>
                <a:gd name="f39" fmla="+- f3 0 f2"/>
                <a:gd name="f40" fmla="*/ f39 1 88"/>
                <a:gd name="f41" fmla="*/ f38 1 330"/>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88" h="330">
                  <a:moveTo>
                    <a:pt x="f5" y="f6"/>
                  </a:moveTo>
                  <a:cubicBezTo>
                    <a:pt x="f7" y="f8"/>
                    <a:pt x="f9" y="f10"/>
                    <a:pt x="f3" y="f4"/>
                  </a:cubicBezTo>
                  <a:cubicBezTo>
                    <a:pt x="f3" y="f11"/>
                    <a:pt x="f3" y="f12"/>
                    <a:pt x="f3" y="f13"/>
                  </a:cubicBezTo>
                  <a:cubicBezTo>
                    <a:pt x="f3" y="f14"/>
                    <a:pt x="f3" y="f15"/>
                    <a:pt x="f3" y="f16"/>
                  </a:cubicBezTo>
                  <a:cubicBezTo>
                    <a:pt x="f17" y="f18"/>
                    <a:pt x="f19" y="f20"/>
                    <a:pt x="f21" y="f22"/>
                  </a:cubicBezTo>
                  <a:cubicBezTo>
                    <a:pt x="f23" y="f24"/>
                    <a:pt x="f25" y="f26"/>
                    <a:pt x="f2" y="f2"/>
                  </a:cubicBezTo>
                  <a:cubicBezTo>
                    <a:pt x="f27" y="f28"/>
                    <a:pt x="f29" y="f30"/>
                    <a:pt x="f31" y="f32"/>
                  </a:cubicBezTo>
                  <a:cubicBezTo>
                    <a:pt x="f28" y="f33"/>
                    <a:pt x="f34" y="f35"/>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8" name="Freeform 29">
              <a:extLst>
                <a:ext uri="{FF2B5EF4-FFF2-40B4-BE49-F238E27FC236}">
                  <a16:creationId xmlns:a16="http://schemas.microsoft.com/office/drawing/2014/main" id="{358C3EBF-ACDD-0FA0-68EC-1E1841AC9AAC}"/>
                </a:ext>
              </a:extLst>
            </p:cNvPr>
            <p:cNvSpPr/>
            <p:nvPr/>
          </p:nvSpPr>
          <p:spPr>
            <a:xfrm>
              <a:off x="1006297" y="5862684"/>
              <a:ext cx="431103" cy="990569"/>
            </a:xfrm>
            <a:custGeom>
              <a:avLst/>
              <a:gdLst>
                <a:gd name="f0" fmla="val 180"/>
                <a:gd name="f1" fmla="val w"/>
                <a:gd name="f2" fmla="val h"/>
                <a:gd name="f3" fmla="val 0"/>
                <a:gd name="f4" fmla="val 90"/>
                <a:gd name="f5" fmla="val 207"/>
                <a:gd name="f6" fmla="val 6"/>
                <a:gd name="f7" fmla="val 15"/>
                <a:gd name="f8" fmla="val 4"/>
                <a:gd name="f9" fmla="val 10"/>
                <a:gd name="f10" fmla="val 2"/>
                <a:gd name="f11" fmla="val 5"/>
                <a:gd name="f12" fmla="val 9"/>
                <a:gd name="f13" fmla="val 19"/>
                <a:gd name="f14" fmla="val 1"/>
                <a:gd name="f15" fmla="val 29"/>
                <a:gd name="f16" fmla="val 14"/>
                <a:gd name="f17" fmla="val 62"/>
                <a:gd name="f18" fmla="val 27"/>
                <a:gd name="f19" fmla="val 95"/>
                <a:gd name="f20" fmla="val 42"/>
                <a:gd name="f21" fmla="val 127"/>
                <a:gd name="f22" fmla="val 54"/>
                <a:gd name="f23" fmla="val 154"/>
                <a:gd name="f24" fmla="val 67"/>
                <a:gd name="f25" fmla="val 181"/>
                <a:gd name="f26" fmla="val 80"/>
                <a:gd name="f27" fmla="val 76"/>
                <a:gd name="f28" fmla="val 63"/>
                <a:gd name="f29" fmla="val 152"/>
                <a:gd name="f30" fmla="val 50"/>
                <a:gd name="f31" fmla="val 123"/>
                <a:gd name="f32" fmla="val 34"/>
                <a:gd name="f33" fmla="val 88"/>
                <a:gd name="f34" fmla="val 20"/>
                <a:gd name="f35" fmla="val 51"/>
                <a:gd name="f36" fmla="*/ f1 1 90"/>
                <a:gd name="f37" fmla="*/ f2 1 207"/>
                <a:gd name="f38" fmla="+- f5 0 f3"/>
                <a:gd name="f39" fmla="+- f4 0 f3"/>
                <a:gd name="f40" fmla="*/ f39 1 90"/>
                <a:gd name="f41" fmla="*/ f38 1 207"/>
                <a:gd name="f42" fmla="*/ 0 1 f40"/>
                <a:gd name="f43" fmla="*/ f4 1 f40"/>
                <a:gd name="f44" fmla="*/ 0 1 f41"/>
                <a:gd name="f45" fmla="*/ f5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90" h="207">
                  <a:moveTo>
                    <a:pt x="f6" y="f7"/>
                  </a:moveTo>
                  <a:cubicBezTo>
                    <a:pt x="f8" y="f9"/>
                    <a:pt x="f10" y="f11"/>
                    <a:pt x="f3" y="f3"/>
                  </a:cubicBezTo>
                  <a:cubicBezTo>
                    <a:pt x="f3" y="f12"/>
                    <a:pt x="f3" y="f13"/>
                    <a:pt x="f14" y="f15"/>
                  </a:cubicBezTo>
                  <a:cubicBezTo>
                    <a:pt x="f16" y="f17"/>
                    <a:pt x="f18" y="f19"/>
                    <a:pt x="f20" y="f21"/>
                  </a:cubicBezTo>
                  <a:cubicBezTo>
                    <a:pt x="f22" y="f23"/>
                    <a:pt x="f24" y="f25"/>
                    <a:pt x="f26" y="f5"/>
                  </a:cubicBezTo>
                  <a:cubicBezTo>
                    <a:pt x="f4" y="f5"/>
                    <a:pt x="f4" y="f5"/>
                    <a:pt x="f4" y="f5"/>
                  </a:cubicBezTo>
                  <a:cubicBezTo>
                    <a:pt x="f27" y="f0"/>
                    <a:pt x="f28" y="f29"/>
                    <a:pt x="f30" y="f31"/>
                  </a:cubicBezTo>
                  <a:cubicBezTo>
                    <a:pt x="f32" y="f33"/>
                    <a:pt x="f34" y="f35"/>
                    <a:pt x="f6" y="f7"/>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9" name="Freeform 30">
              <a:extLst>
                <a:ext uri="{FF2B5EF4-FFF2-40B4-BE49-F238E27FC236}">
                  <a16:creationId xmlns:a16="http://schemas.microsoft.com/office/drawing/2014/main" id="{977F364D-D4F6-7844-D426-5FCA6923A0CB}"/>
                </a:ext>
              </a:extLst>
            </p:cNvPr>
            <p:cNvSpPr/>
            <p:nvPr/>
          </p:nvSpPr>
          <p:spPr>
            <a:xfrm>
              <a:off x="521546" y="4364376"/>
              <a:ext cx="551803" cy="2235964"/>
            </a:xfrm>
            <a:custGeom>
              <a:avLst/>
              <a:gdLst>
                <a:gd name="f0" fmla="val w"/>
                <a:gd name="f1" fmla="val h"/>
                <a:gd name="f2" fmla="val 0"/>
                <a:gd name="f3" fmla="val 115"/>
                <a:gd name="f4" fmla="val 467"/>
                <a:gd name="f5" fmla="val 101"/>
                <a:gd name="f6" fmla="val 409"/>
                <a:gd name="f7" fmla="val 93"/>
                <a:gd name="f8" fmla="val 388"/>
                <a:gd name="f9" fmla="val 85"/>
                <a:gd name="f10" fmla="val 366"/>
                <a:gd name="f11" fmla="val 78"/>
                <a:gd name="f12" fmla="val 344"/>
                <a:gd name="f13" fmla="val 57"/>
                <a:gd name="f14" fmla="val 281"/>
                <a:gd name="f15" fmla="val 41"/>
                <a:gd name="f16" fmla="val 216"/>
                <a:gd name="f17" fmla="val 29"/>
                <a:gd name="f18" fmla="val 151"/>
                <a:gd name="f19" fmla="val 22"/>
                <a:gd name="f20" fmla="val 119"/>
                <a:gd name="f21" fmla="val 17"/>
                <a:gd name="f22" fmla="val 86"/>
                <a:gd name="f23" fmla="val 13"/>
                <a:gd name="f24" fmla="val 53"/>
                <a:gd name="f25" fmla="val 9"/>
                <a:gd name="f26" fmla="val 35"/>
                <a:gd name="f27" fmla="val 4"/>
                <a:gd name="f28" fmla="val 18"/>
                <a:gd name="f29" fmla="val 5"/>
                <a:gd name="f30" fmla="val 51"/>
                <a:gd name="f31" fmla="val 12"/>
                <a:gd name="f32" fmla="val 102"/>
                <a:gd name="f33" fmla="val 21"/>
                <a:gd name="f34" fmla="val 152"/>
                <a:gd name="f35" fmla="val 33"/>
                <a:gd name="f36" fmla="val 218"/>
                <a:gd name="f37" fmla="val 49"/>
                <a:gd name="f38" fmla="val 283"/>
                <a:gd name="f39" fmla="val 69"/>
                <a:gd name="f40" fmla="val 347"/>
                <a:gd name="f41" fmla="val 79"/>
                <a:gd name="f42" fmla="val 378"/>
                <a:gd name="f43" fmla="val 90"/>
                <a:gd name="f44" fmla="val 410"/>
                <a:gd name="f45" fmla="val 103"/>
                <a:gd name="f46" fmla="val 441"/>
                <a:gd name="f47" fmla="val 107"/>
                <a:gd name="f48" fmla="val 449"/>
                <a:gd name="f49" fmla="val 111"/>
                <a:gd name="f50" fmla="val 458"/>
                <a:gd name="f51" fmla="val 114"/>
                <a:gd name="f52" fmla="val 464"/>
                <a:gd name="f53" fmla="val 113"/>
                <a:gd name="f54" fmla="val 461"/>
                <a:gd name="f55" fmla="val 112"/>
                <a:gd name="f56" fmla="val 108"/>
                <a:gd name="f57" fmla="val 442"/>
                <a:gd name="f58" fmla="val 104"/>
                <a:gd name="f59" fmla="val 425"/>
                <a:gd name="f60" fmla="*/ f0 1 115"/>
                <a:gd name="f61" fmla="*/ f1 1 467"/>
                <a:gd name="f62" fmla="+- f4 0 f2"/>
                <a:gd name="f63" fmla="+- f3 0 f2"/>
                <a:gd name="f64" fmla="*/ f63 1 115"/>
                <a:gd name="f65" fmla="*/ f62 1 467"/>
                <a:gd name="f66" fmla="*/ 0 1 f64"/>
                <a:gd name="f67" fmla="*/ f3 1 f64"/>
                <a:gd name="f68" fmla="*/ 0 1 f65"/>
                <a:gd name="f69" fmla="*/ f4 1 f65"/>
                <a:gd name="f70" fmla="*/ f66 f60 1"/>
                <a:gd name="f71" fmla="*/ f67 f60 1"/>
                <a:gd name="f72" fmla="*/ f69 f61 1"/>
                <a:gd name="f73" fmla="*/ f68 f61 1"/>
              </a:gdLst>
              <a:ahLst/>
              <a:cxnLst>
                <a:cxn ang="3cd4">
                  <a:pos x="hc" y="t"/>
                </a:cxn>
                <a:cxn ang="0">
                  <a:pos x="r" y="vc"/>
                </a:cxn>
                <a:cxn ang="cd4">
                  <a:pos x="hc" y="b"/>
                </a:cxn>
                <a:cxn ang="cd2">
                  <a:pos x="l" y="vc"/>
                </a:cxn>
              </a:cxnLst>
              <a:rect l="f70" t="f73" r="f71" b="f72"/>
              <a:pathLst>
                <a:path w="115" h="467">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9" y="f30"/>
                    <a:pt x="f31" y="f32"/>
                    <a:pt x="f33" y="f34"/>
                  </a:cubicBezTo>
                  <a:cubicBezTo>
                    <a:pt x="f35" y="f36"/>
                    <a:pt x="f37" y="f38"/>
                    <a:pt x="f39" y="f40"/>
                  </a:cubicBezTo>
                  <a:cubicBezTo>
                    <a:pt x="f41" y="f42"/>
                    <a:pt x="f43" y="f44"/>
                    <a:pt x="f45" y="f46"/>
                  </a:cubicBezTo>
                  <a:cubicBezTo>
                    <a:pt x="f47" y="f48"/>
                    <a:pt x="f49" y="f50"/>
                    <a:pt x="f3" y="f4"/>
                  </a:cubicBezTo>
                  <a:cubicBezTo>
                    <a:pt x="f51" y="f52"/>
                    <a:pt x="f53" y="f54"/>
                    <a:pt x="f55" y="f50"/>
                  </a:cubicBezTo>
                  <a:cubicBezTo>
                    <a:pt x="f56" y="f57"/>
                    <a:pt x="f58" y="f59"/>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0" name="Freeform 31">
              <a:extLst>
                <a:ext uri="{FF2B5EF4-FFF2-40B4-BE49-F238E27FC236}">
                  <a16:creationId xmlns:a16="http://schemas.microsoft.com/office/drawing/2014/main" id="{C53A293C-DE3F-A225-9B98-CC07526D2FC8}"/>
                </a:ext>
              </a:extLst>
            </p:cNvPr>
            <p:cNvSpPr/>
            <p:nvPr/>
          </p:nvSpPr>
          <p:spPr>
            <a:xfrm>
              <a:off x="467898" y="1289194"/>
              <a:ext cx="174357" cy="3027276"/>
            </a:xfrm>
            <a:custGeom>
              <a:avLst/>
              <a:gdLst>
                <a:gd name="f0" fmla="val w"/>
                <a:gd name="f1" fmla="val h"/>
                <a:gd name="f2" fmla="val 0"/>
                <a:gd name="f3" fmla="val 36"/>
                <a:gd name="f4" fmla="val 633"/>
                <a:gd name="f5" fmla="val 17"/>
                <a:gd name="f6" fmla="val 15"/>
                <a:gd name="f7" fmla="val 621"/>
                <a:gd name="f8" fmla="val 14"/>
                <a:gd name="f9" fmla="val 609"/>
                <a:gd name="f10" fmla="val 13"/>
                <a:gd name="f11" fmla="val 597"/>
                <a:gd name="f12" fmla="val 8"/>
                <a:gd name="f13" fmla="val 530"/>
                <a:gd name="f14" fmla="val 5"/>
                <a:gd name="f15" fmla="val 464"/>
                <a:gd name="f16" fmla="val 398"/>
                <a:gd name="f17" fmla="val 331"/>
                <a:gd name="f18" fmla="val 265"/>
                <a:gd name="f19" fmla="val 198"/>
                <a:gd name="f20" fmla="val 165"/>
                <a:gd name="f21" fmla="val 18"/>
                <a:gd name="f22" fmla="val 132"/>
                <a:gd name="f23" fmla="val 22"/>
                <a:gd name="f24" fmla="val 99"/>
                <a:gd name="f25" fmla="val 26"/>
                <a:gd name="f26" fmla="val 66"/>
                <a:gd name="f27" fmla="val 30"/>
                <a:gd name="f28" fmla="val 33"/>
                <a:gd name="f29" fmla="val 35"/>
                <a:gd name="f30" fmla="val 29"/>
                <a:gd name="f31" fmla="val 24"/>
                <a:gd name="f32" fmla="val 20"/>
                <a:gd name="f33" fmla="val 16"/>
                <a:gd name="f34" fmla="val 10"/>
                <a:gd name="f35" fmla="val 4"/>
                <a:gd name="f36" fmla="val 264"/>
                <a:gd name="f37" fmla="val 1"/>
                <a:gd name="f38" fmla="val 461"/>
                <a:gd name="f39" fmla="val 2"/>
                <a:gd name="f40" fmla="val 525"/>
                <a:gd name="f41" fmla="val 7"/>
                <a:gd name="f42" fmla="val 589"/>
                <a:gd name="f43" fmla="val 603"/>
                <a:gd name="f44" fmla="val 618"/>
                <a:gd name="f45" fmla="val 632"/>
                <a:gd name="f46" fmla="*/ f0 1 36"/>
                <a:gd name="f47" fmla="*/ f1 1 633"/>
                <a:gd name="f48" fmla="+- f4 0 f2"/>
                <a:gd name="f49" fmla="+- f3 0 f2"/>
                <a:gd name="f50" fmla="*/ f49 1 36"/>
                <a:gd name="f51" fmla="*/ f48 1 633"/>
                <a:gd name="f52" fmla="*/ 0 1 f50"/>
                <a:gd name="f53" fmla="*/ f3 1 f50"/>
                <a:gd name="f54" fmla="*/ 0 1 f51"/>
                <a:gd name="f55" fmla="*/ f4 1 f51"/>
                <a:gd name="f56" fmla="*/ f52 f46 1"/>
                <a:gd name="f57" fmla="*/ f53 f46 1"/>
                <a:gd name="f58" fmla="*/ f55 f47 1"/>
                <a:gd name="f59" fmla="*/ f54 f47 1"/>
              </a:gdLst>
              <a:ahLst/>
              <a:cxnLst>
                <a:cxn ang="3cd4">
                  <a:pos x="hc" y="t"/>
                </a:cxn>
                <a:cxn ang="0">
                  <a:pos x="r" y="vc"/>
                </a:cxn>
                <a:cxn ang="cd4">
                  <a:pos x="hc" y="b"/>
                </a:cxn>
                <a:cxn ang="cd2">
                  <a:pos x="l" y="vc"/>
                </a:cxn>
              </a:cxnLst>
              <a:rect l="f56" t="f59" r="f57" b="f58"/>
              <a:pathLst>
                <a:path w="36" h="633">
                  <a:moveTo>
                    <a:pt x="f5" y="f4"/>
                  </a:moveTo>
                  <a:cubicBezTo>
                    <a:pt x="f6" y="f7"/>
                    <a:pt x="f8" y="f9"/>
                    <a:pt x="f10" y="f11"/>
                  </a:cubicBezTo>
                  <a:cubicBezTo>
                    <a:pt x="f12" y="f13"/>
                    <a:pt x="f14" y="f15"/>
                    <a:pt x="f14" y="f16"/>
                  </a:cubicBezTo>
                  <a:cubicBezTo>
                    <a:pt x="f14" y="f17"/>
                    <a:pt x="f12" y="f18"/>
                    <a:pt x="f10" y="f19"/>
                  </a:cubicBezTo>
                  <a:cubicBezTo>
                    <a:pt x="f6" y="f20"/>
                    <a:pt x="f21" y="f22"/>
                    <a:pt x="f23" y="f24"/>
                  </a:cubicBezTo>
                  <a:cubicBezTo>
                    <a:pt x="f25" y="f26"/>
                    <a:pt x="f27" y="f28"/>
                    <a:pt x="f3" y="f2"/>
                  </a:cubicBezTo>
                  <a:cubicBezTo>
                    <a:pt x="f29" y="f2"/>
                    <a:pt x="f29" y="f2"/>
                    <a:pt x="f29" y="f2"/>
                  </a:cubicBezTo>
                  <a:cubicBezTo>
                    <a:pt x="f30" y="f28"/>
                    <a:pt x="f31" y="f26"/>
                    <a:pt x="f32" y="f24"/>
                  </a:cubicBezTo>
                  <a:cubicBezTo>
                    <a:pt x="f33" y="f22"/>
                    <a:pt x="f10" y="f20"/>
                    <a:pt x="f34" y="f19"/>
                  </a:cubicBezTo>
                  <a:cubicBezTo>
                    <a:pt x="f35" y="f36"/>
                    <a:pt x="f37" y="f17"/>
                    <a:pt x="f37" y="f16"/>
                  </a:cubicBezTo>
                  <a:cubicBezTo>
                    <a:pt x="f2" y="f38"/>
                    <a:pt x="f39" y="f40"/>
                    <a:pt x="f41" y="f42"/>
                  </a:cubicBezTo>
                  <a:cubicBezTo>
                    <a:pt x="f34" y="f43"/>
                    <a:pt x="f10" y="f44"/>
                    <a:pt x="f33" y="f45"/>
                  </a:cubicBezTo>
                  <a:cubicBezTo>
                    <a:pt x="f33" y="f45"/>
                    <a:pt x="f5" y="f4"/>
                    <a:pt x="f5" y="f4"/>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1" name="Freeform 32">
              <a:extLst>
                <a:ext uri="{FF2B5EF4-FFF2-40B4-BE49-F238E27FC236}">
                  <a16:creationId xmlns:a16="http://schemas.microsoft.com/office/drawing/2014/main" id="{CCBA8240-4109-26E7-C076-62216957F60D}"/>
                </a:ext>
              </a:extLst>
            </p:cNvPr>
            <p:cNvSpPr/>
            <p:nvPr/>
          </p:nvSpPr>
          <p:spPr>
            <a:xfrm>
              <a:off x="1111672" y="6571600"/>
              <a:ext cx="134124" cy="281653"/>
            </a:xfrm>
            <a:custGeom>
              <a:avLst/>
              <a:gdLst>
                <a:gd name="f0" fmla="val w"/>
                <a:gd name="f1" fmla="val h"/>
                <a:gd name="f2" fmla="val 0"/>
                <a:gd name="f3" fmla="val 28"/>
                <a:gd name="f4" fmla="val 59"/>
                <a:gd name="f5" fmla="val 22"/>
                <a:gd name="f6" fmla="val 18"/>
                <a:gd name="f7" fmla="val 40"/>
                <a:gd name="f8" fmla="val 9"/>
                <a:gd name="f9" fmla="val 20"/>
                <a:gd name="f10" fmla="val 6"/>
                <a:gd name="f11" fmla="val 13"/>
                <a:gd name="f12" fmla="*/ f0 1 28"/>
                <a:gd name="f13" fmla="*/ f1 1 59"/>
                <a:gd name="f14" fmla="+- f4 0 f2"/>
                <a:gd name="f15" fmla="+- f3 0 f2"/>
                <a:gd name="f16" fmla="*/ f15 1 28"/>
                <a:gd name="f17" fmla="*/ f14 1 5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8" h="59">
                  <a:moveTo>
                    <a:pt x="f5" y="f4"/>
                  </a:moveTo>
                  <a:cubicBezTo>
                    <a:pt x="f3" y="f4"/>
                    <a:pt x="f3" y="f4"/>
                    <a:pt x="f3" y="f4"/>
                  </a:cubicBezTo>
                  <a:cubicBezTo>
                    <a:pt x="f6" y="f7"/>
                    <a:pt x="f8" y="f9"/>
                    <a:pt x="f2" y="f2"/>
                  </a:cubicBezTo>
                  <a:cubicBezTo>
                    <a:pt x="f10" y="f9"/>
                    <a:pt x="f11" y="f7"/>
                    <a:pt x="f5" y="f4"/>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2" name="Freeform 33">
              <a:extLst>
                <a:ext uri="{FF2B5EF4-FFF2-40B4-BE49-F238E27FC236}">
                  <a16:creationId xmlns:a16="http://schemas.microsoft.com/office/drawing/2014/main" id="{1BBAA5AB-CCE0-1595-ED0F-52DA016D2406}"/>
                </a:ext>
              </a:extLst>
            </p:cNvPr>
            <p:cNvSpPr/>
            <p:nvPr/>
          </p:nvSpPr>
          <p:spPr>
            <a:xfrm>
              <a:off x="502389" y="4107631"/>
              <a:ext cx="82387" cy="511570"/>
            </a:xfrm>
            <a:custGeom>
              <a:avLst/>
              <a:gdLst>
                <a:gd name="f0" fmla="val w"/>
                <a:gd name="f1" fmla="val h"/>
                <a:gd name="f2" fmla="val 0"/>
                <a:gd name="f3" fmla="val 17"/>
                <a:gd name="f4" fmla="val 107"/>
                <a:gd name="f5" fmla="val 4"/>
                <a:gd name="f6" fmla="val 54"/>
                <a:gd name="f7" fmla="val 8"/>
                <a:gd name="f8" fmla="val 72"/>
                <a:gd name="f9" fmla="val 13"/>
                <a:gd name="f10" fmla="val 89"/>
                <a:gd name="f11" fmla="val 14"/>
                <a:gd name="f12" fmla="val 86"/>
                <a:gd name="f13" fmla="val 12"/>
                <a:gd name="f14" fmla="val 65"/>
                <a:gd name="f15" fmla="val 10"/>
                <a:gd name="f16" fmla="val 44"/>
                <a:gd name="f17" fmla="val 9"/>
                <a:gd name="f18" fmla="val 43"/>
                <a:gd name="f19" fmla="val 6"/>
                <a:gd name="f20" fmla="val 29"/>
                <a:gd name="f21" fmla="val 3"/>
                <a:gd name="f22" fmla="val 2"/>
                <a:gd name="f23" fmla="val 5"/>
                <a:gd name="f24" fmla="val 1"/>
                <a:gd name="f25" fmla="val 23"/>
                <a:gd name="f26" fmla="val 39"/>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5" y="f6"/>
                  </a:moveTo>
                  <a:cubicBezTo>
                    <a:pt x="f7" y="f8"/>
                    <a:pt x="f9" y="f10"/>
                    <a:pt x="f3" y="f4"/>
                  </a:cubicBezTo>
                  <a:cubicBezTo>
                    <a:pt x="f11" y="f12"/>
                    <a:pt x="f13" y="f14"/>
                    <a:pt x="f15" y="f16"/>
                  </a:cubicBezTo>
                  <a:cubicBezTo>
                    <a:pt x="f15" y="f16"/>
                    <a:pt x="f17" y="f18"/>
                    <a:pt x="f17" y="f18"/>
                  </a:cubicBezTo>
                  <a:cubicBezTo>
                    <a:pt x="f19" y="f20"/>
                    <a:pt x="f21" y="f11"/>
                    <a:pt x="f2" y="f2"/>
                  </a:cubicBezTo>
                  <a:cubicBezTo>
                    <a:pt x="f2" y="f22"/>
                    <a:pt x="f2" y="f23"/>
                    <a:pt x="f2" y="f7"/>
                  </a:cubicBezTo>
                  <a:cubicBezTo>
                    <a:pt x="f24" y="f25"/>
                    <a:pt x="f21" y="f26"/>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3" name="Freeform 34">
              <a:extLst>
                <a:ext uri="{FF2B5EF4-FFF2-40B4-BE49-F238E27FC236}">
                  <a16:creationId xmlns:a16="http://schemas.microsoft.com/office/drawing/2014/main" id="{1DF86EAA-F220-4921-2901-50C4FBCEB5BF}"/>
                </a:ext>
              </a:extLst>
            </p:cNvPr>
            <p:cNvSpPr/>
            <p:nvPr/>
          </p:nvSpPr>
          <p:spPr>
            <a:xfrm>
              <a:off x="973726" y="3145801"/>
              <a:ext cx="1410169" cy="2716883"/>
            </a:xfrm>
            <a:custGeom>
              <a:avLst/>
              <a:gdLst>
                <a:gd name="f0" fmla="val w"/>
                <a:gd name="f1" fmla="val h"/>
                <a:gd name="f2" fmla="val 0"/>
                <a:gd name="f3" fmla="val 294"/>
                <a:gd name="f4" fmla="val 568"/>
                <a:gd name="f5" fmla="val 8"/>
                <a:gd name="f6" fmla="val 553"/>
                <a:gd name="f7" fmla="val 9"/>
                <a:gd name="f8" fmla="val 501"/>
                <a:gd name="f9" fmla="val 19"/>
                <a:gd name="f10" fmla="val 448"/>
                <a:gd name="f11" fmla="val 35"/>
                <a:gd name="f12" fmla="val 397"/>
                <a:gd name="f13" fmla="val 51"/>
                <a:gd name="f14" fmla="val 347"/>
                <a:gd name="f15" fmla="val 73"/>
                <a:gd name="f16" fmla="val 298"/>
                <a:gd name="f17" fmla="val 99"/>
                <a:gd name="f18" fmla="val 252"/>
                <a:gd name="f19" fmla="val 124"/>
                <a:gd name="f20" fmla="val 205"/>
                <a:gd name="f21" fmla="val 154"/>
                <a:gd name="f22" fmla="val 161"/>
                <a:gd name="f23" fmla="val 187"/>
                <a:gd name="f24" fmla="val 119"/>
                <a:gd name="f25" fmla="val 203"/>
                <a:gd name="f26" fmla="val 98"/>
                <a:gd name="f27" fmla="val 220"/>
                <a:gd name="f28" fmla="val 77"/>
                <a:gd name="f29" fmla="val 238"/>
                <a:gd name="f30" fmla="val 58"/>
                <a:gd name="f31" fmla="val 247"/>
                <a:gd name="f32" fmla="val 48"/>
                <a:gd name="f33" fmla="val 256"/>
                <a:gd name="f34" fmla="val 38"/>
                <a:gd name="f35" fmla="val 265"/>
                <a:gd name="f36" fmla="val 28"/>
                <a:gd name="f37" fmla="val 274"/>
                <a:gd name="f38" fmla="val 284"/>
                <a:gd name="f39" fmla="val 293"/>
                <a:gd name="f40" fmla="val 283"/>
                <a:gd name="f41" fmla="val 273"/>
                <a:gd name="f42" fmla="val 18"/>
                <a:gd name="f43" fmla="val 264"/>
                <a:gd name="f44" fmla="val 27"/>
                <a:gd name="f45" fmla="val 255"/>
                <a:gd name="f46" fmla="val 37"/>
                <a:gd name="f47" fmla="val 246"/>
                <a:gd name="f48" fmla="val 47"/>
                <a:gd name="f49" fmla="val 237"/>
                <a:gd name="f50" fmla="val 56"/>
                <a:gd name="f51" fmla="val 218"/>
                <a:gd name="f52" fmla="val 76"/>
                <a:gd name="f53" fmla="val 201"/>
                <a:gd name="f54" fmla="val 96"/>
                <a:gd name="f55" fmla="val 185"/>
                <a:gd name="f56" fmla="val 117"/>
                <a:gd name="f57" fmla="val 151"/>
                <a:gd name="f58" fmla="val 159"/>
                <a:gd name="f59" fmla="val 121"/>
                <a:gd name="f60" fmla="val 95"/>
                <a:gd name="f61" fmla="val 249"/>
                <a:gd name="f62" fmla="val 68"/>
                <a:gd name="f63" fmla="val 296"/>
                <a:gd name="f64" fmla="val 46"/>
                <a:gd name="f65" fmla="val 345"/>
                <a:gd name="f66" fmla="val 30"/>
                <a:gd name="f67" fmla="val 396"/>
                <a:gd name="f68" fmla="val 13"/>
                <a:gd name="f69" fmla="val 445"/>
                <a:gd name="f70" fmla="val 3"/>
                <a:gd name="f71" fmla="val 497"/>
                <a:gd name="f72" fmla="val 549"/>
                <a:gd name="f73" fmla="val 555"/>
                <a:gd name="f74" fmla="val 5"/>
                <a:gd name="f75" fmla="val 561"/>
                <a:gd name="f76" fmla="val 7"/>
                <a:gd name="f77" fmla="val 563"/>
                <a:gd name="f78" fmla="val 558"/>
                <a:gd name="f79" fmla="*/ f0 1 294"/>
                <a:gd name="f80" fmla="*/ f1 1 568"/>
                <a:gd name="f81" fmla="+- f4 0 f2"/>
                <a:gd name="f82" fmla="+- f3 0 f2"/>
                <a:gd name="f83" fmla="*/ f82 1 294"/>
                <a:gd name="f84" fmla="*/ f81 1 568"/>
                <a:gd name="f85" fmla="*/ 0 1 f83"/>
                <a:gd name="f86" fmla="*/ f3 1 f83"/>
                <a:gd name="f87" fmla="*/ 0 1 f84"/>
                <a:gd name="f88" fmla="*/ f4 1 f84"/>
                <a:gd name="f89" fmla="*/ f85 f79 1"/>
                <a:gd name="f90" fmla="*/ f86 f79 1"/>
                <a:gd name="f91" fmla="*/ f88 f80 1"/>
                <a:gd name="f92" fmla="*/ f87 f80 1"/>
              </a:gdLst>
              <a:ahLst/>
              <a:cxnLst>
                <a:cxn ang="3cd4">
                  <a:pos x="hc" y="t"/>
                </a:cxn>
                <a:cxn ang="0">
                  <a:pos x="r" y="vc"/>
                </a:cxn>
                <a:cxn ang="cd4">
                  <a:pos x="hc" y="b"/>
                </a:cxn>
                <a:cxn ang="cd2">
                  <a:pos x="l" y="vc"/>
                </a:cxn>
              </a:cxnLst>
              <a:rect l="f89" t="f92" r="f90" b="f91"/>
              <a:pathLst>
                <a:path w="294" h="56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9"/>
                    <a:pt x="f38" y="f7"/>
                    <a:pt x="f3" y="f2"/>
                  </a:cubicBezTo>
                  <a:cubicBezTo>
                    <a:pt x="f39" y="f2"/>
                    <a:pt x="f39" y="f2"/>
                    <a:pt x="f39" y="f2"/>
                  </a:cubicBezTo>
                  <a:cubicBezTo>
                    <a:pt x="f40" y="f7"/>
                    <a:pt x="f41" y="f42"/>
                    <a:pt x="f43" y="f44"/>
                  </a:cubicBezTo>
                  <a:cubicBezTo>
                    <a:pt x="f45" y="f46"/>
                    <a:pt x="f47" y="f48"/>
                    <a:pt x="f49" y="f50"/>
                  </a:cubicBezTo>
                  <a:cubicBezTo>
                    <a:pt x="f51" y="f52"/>
                    <a:pt x="f53" y="f54"/>
                    <a:pt x="f55" y="f56"/>
                  </a:cubicBezTo>
                  <a:cubicBezTo>
                    <a:pt x="f57" y="f58"/>
                    <a:pt x="f59" y="f25"/>
                    <a:pt x="f60" y="f61"/>
                  </a:cubicBezTo>
                  <a:cubicBezTo>
                    <a:pt x="f62" y="f63"/>
                    <a:pt x="f64" y="f65"/>
                    <a:pt x="f66" y="f67"/>
                  </a:cubicBezTo>
                  <a:cubicBezTo>
                    <a:pt x="f68" y="f69"/>
                    <a:pt x="f70" y="f71"/>
                    <a:pt x="f2" y="f72"/>
                  </a:cubicBezTo>
                  <a:cubicBezTo>
                    <a:pt x="f70" y="f73"/>
                    <a:pt x="f74" y="f75"/>
                    <a:pt x="f76" y="f4"/>
                  </a:cubicBezTo>
                  <a:cubicBezTo>
                    <a:pt x="f76" y="f77"/>
                    <a:pt x="f76" y="f78"/>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4" name="Freeform 35">
              <a:extLst>
                <a:ext uri="{FF2B5EF4-FFF2-40B4-BE49-F238E27FC236}">
                  <a16:creationId xmlns:a16="http://schemas.microsoft.com/office/drawing/2014/main" id="{04F50B69-1EA3-29B4-EFC1-3B7C663F01C3}"/>
                </a:ext>
              </a:extLst>
            </p:cNvPr>
            <p:cNvSpPr/>
            <p:nvPr/>
          </p:nvSpPr>
          <p:spPr>
            <a:xfrm>
              <a:off x="1073350" y="6600340"/>
              <a:ext cx="120709" cy="252913"/>
            </a:xfrm>
            <a:custGeom>
              <a:avLst/>
              <a:gdLst>
                <a:gd name="f0" fmla="val w"/>
                <a:gd name="f1" fmla="val h"/>
                <a:gd name="f2" fmla="val 0"/>
                <a:gd name="f3" fmla="val 25"/>
                <a:gd name="f4" fmla="val 53"/>
                <a:gd name="f5" fmla="val 5"/>
                <a:gd name="f6" fmla="val 18"/>
                <a:gd name="f7" fmla="val 12"/>
                <a:gd name="f8" fmla="val 36"/>
                <a:gd name="f9" fmla="val 19"/>
                <a:gd name="f10" fmla="val 16"/>
                <a:gd name="f11" fmla="val 8"/>
                <a:gd name="f12" fmla="*/ f0 1 25"/>
                <a:gd name="f13" fmla="*/ f1 1 53"/>
                <a:gd name="f14" fmla="+- f4 0 f2"/>
                <a:gd name="f15" fmla="+- f3 0 f2"/>
                <a:gd name="f16" fmla="*/ f15 1 25"/>
                <a:gd name="f17" fmla="*/ f14 1 5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5" h="53">
                  <a:moveTo>
                    <a:pt x="f2" y="f2"/>
                  </a:moveTo>
                  <a:cubicBezTo>
                    <a:pt x="f5" y="f6"/>
                    <a:pt x="f7" y="f8"/>
                    <a:pt x="f9" y="f4"/>
                  </a:cubicBezTo>
                  <a:cubicBezTo>
                    <a:pt x="f3" y="f4"/>
                    <a:pt x="f3" y="f4"/>
                    <a:pt x="f3" y="f4"/>
                  </a:cubicBezTo>
                  <a:cubicBezTo>
                    <a:pt x="f10" y="f8"/>
                    <a:pt x="f11" y="f6"/>
                    <a:pt x="f2" y="f2"/>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5" name="Freeform 36">
              <a:extLst>
                <a:ext uri="{FF2B5EF4-FFF2-40B4-BE49-F238E27FC236}">
                  <a16:creationId xmlns:a16="http://schemas.microsoft.com/office/drawing/2014/main" id="{A16D18A9-8014-7FAA-DEC6-4E6BD0CB2CA5}"/>
                </a:ext>
              </a:extLst>
            </p:cNvPr>
            <p:cNvSpPr/>
            <p:nvPr/>
          </p:nvSpPr>
          <p:spPr>
            <a:xfrm>
              <a:off x="973726" y="5897166"/>
              <a:ext cx="137955" cy="674434"/>
            </a:xfrm>
            <a:custGeom>
              <a:avLst/>
              <a:gdLst>
                <a:gd name="f0" fmla="val w"/>
                <a:gd name="f1" fmla="val h"/>
                <a:gd name="f2" fmla="val 0"/>
                <a:gd name="f3" fmla="val 29"/>
                <a:gd name="f4" fmla="val 141"/>
                <a:gd name="f5" fmla="val 30"/>
                <a:gd name="f6" fmla="val 2"/>
                <a:gd name="f7" fmla="val 60"/>
                <a:gd name="f8" fmla="val 7"/>
                <a:gd name="f9" fmla="val 89"/>
                <a:gd name="f10" fmla="val 11"/>
                <a:gd name="f11" fmla="val 98"/>
                <a:gd name="f12" fmla="val 14"/>
                <a:gd name="f13" fmla="val 108"/>
                <a:gd name="f14" fmla="val 18"/>
                <a:gd name="f15" fmla="val 117"/>
                <a:gd name="f16" fmla="val 22"/>
                <a:gd name="f17" fmla="val 125"/>
                <a:gd name="f18" fmla="val 25"/>
                <a:gd name="f19" fmla="val 133"/>
                <a:gd name="f20" fmla="val 28"/>
                <a:gd name="f21" fmla="val 139"/>
                <a:gd name="f22" fmla="val 137"/>
                <a:gd name="f23" fmla="val 27"/>
                <a:gd name="f24" fmla="val 135"/>
                <a:gd name="f25" fmla="val 16"/>
                <a:gd name="f26" fmla="val 10"/>
                <a:gd name="f27" fmla="val 8"/>
                <a:gd name="f28" fmla="val 5"/>
                <a:gd name="f29" fmla="val 15"/>
                <a:gd name="f30" fmla="val 4"/>
                <a:gd name="f31" fmla="val 1"/>
                <a:gd name="f32" fmla="val 3"/>
                <a:gd name="f33" fmla="*/ f0 1 29"/>
                <a:gd name="f34" fmla="*/ f1 1 141"/>
                <a:gd name="f35" fmla="+- f4 0 f2"/>
                <a:gd name="f36" fmla="+- f3 0 f2"/>
                <a:gd name="f37" fmla="*/ f36 1 29"/>
                <a:gd name="f38" fmla="*/ f35 1 141"/>
                <a:gd name="f39" fmla="*/ 0 1 f37"/>
                <a:gd name="f40" fmla="*/ f3 1 f37"/>
                <a:gd name="f41" fmla="*/ 0 1 f38"/>
                <a:gd name="f42" fmla="*/ f4 1 f38"/>
                <a:gd name="f43" fmla="*/ f39 f33 1"/>
                <a:gd name="f44" fmla="*/ f40 f33 1"/>
                <a:gd name="f45" fmla="*/ f42 f34 1"/>
                <a:gd name="f46" fmla="*/ f41 f34 1"/>
              </a:gdLst>
              <a:ahLst/>
              <a:cxnLst>
                <a:cxn ang="3cd4">
                  <a:pos x="hc" y="t"/>
                </a:cxn>
                <a:cxn ang="0">
                  <a:pos x="r" y="vc"/>
                </a:cxn>
                <a:cxn ang="cd4">
                  <a:pos x="hc" y="b"/>
                </a:cxn>
                <a:cxn ang="cd2">
                  <a:pos x="l" y="vc"/>
                </a:cxn>
              </a:cxnLst>
              <a:rect l="f43" t="f46" r="f44" b="f45"/>
              <a:pathLst>
                <a:path w="29" h="141">
                  <a:moveTo>
                    <a:pt x="f2" y="f2"/>
                  </a:moveTo>
                  <a:cubicBezTo>
                    <a:pt x="f2" y="f5"/>
                    <a:pt x="f6" y="f7"/>
                    <a:pt x="f8" y="f9"/>
                  </a:cubicBezTo>
                  <a:cubicBezTo>
                    <a:pt x="f10" y="f11"/>
                    <a:pt x="f12" y="f13"/>
                    <a:pt x="f14" y="f15"/>
                  </a:cubicBezTo>
                  <a:cubicBezTo>
                    <a:pt x="f16" y="f17"/>
                    <a:pt x="f18" y="f19"/>
                    <a:pt x="f3" y="f4"/>
                  </a:cubicBezTo>
                  <a:cubicBezTo>
                    <a:pt x="f20" y="f21"/>
                    <a:pt x="f20" y="f22"/>
                    <a:pt x="f23" y="f24"/>
                  </a:cubicBezTo>
                  <a:cubicBezTo>
                    <a:pt x="f25" y="f11"/>
                    <a:pt x="f26" y="f7"/>
                    <a:pt x="f27" y="f16"/>
                  </a:cubicBezTo>
                  <a:cubicBezTo>
                    <a:pt x="f8" y="f14"/>
                    <a:pt x="f28" y="f29"/>
                    <a:pt x="f30" y="f10"/>
                  </a:cubicBezTo>
                  <a:cubicBezTo>
                    <a:pt x="f6" y="f8"/>
                    <a:pt x="f31" y="f32"/>
                    <a:pt x="f2" y="f2"/>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6" name="Freeform 37">
              <a:extLst>
                <a:ext uri="{FF2B5EF4-FFF2-40B4-BE49-F238E27FC236}">
                  <a16:creationId xmlns:a16="http://schemas.microsoft.com/office/drawing/2014/main" id="{31A3D4AE-BC61-DF05-F73B-735BDB3E5FD1}"/>
                </a:ext>
              </a:extLst>
            </p:cNvPr>
            <p:cNvSpPr/>
            <p:nvPr/>
          </p:nvSpPr>
          <p:spPr>
            <a:xfrm>
              <a:off x="973726" y="5772625"/>
              <a:ext cx="38322" cy="228005"/>
            </a:xfrm>
            <a:custGeom>
              <a:avLst/>
              <a:gdLst>
                <a:gd name="f0" fmla="val w"/>
                <a:gd name="f1" fmla="val h"/>
                <a:gd name="f2" fmla="val 0"/>
                <a:gd name="f3" fmla="val 8"/>
                <a:gd name="f4" fmla="val 48"/>
                <a:gd name="f5" fmla="val 26"/>
                <a:gd name="f6" fmla="val 1"/>
                <a:gd name="f7" fmla="val 29"/>
                <a:gd name="f8" fmla="val 2"/>
                <a:gd name="f9" fmla="val 33"/>
                <a:gd name="f10" fmla="val 4"/>
                <a:gd name="f11" fmla="val 37"/>
                <a:gd name="f12" fmla="val 5"/>
                <a:gd name="f13" fmla="val 41"/>
                <a:gd name="f14" fmla="val 7"/>
                <a:gd name="f15" fmla="val 44"/>
                <a:gd name="f16" fmla="val 38"/>
                <a:gd name="f17" fmla="val 28"/>
                <a:gd name="f18" fmla="val 19"/>
                <a:gd name="f19" fmla="val 12"/>
                <a:gd name="f20" fmla="val 3"/>
                <a:gd name="f21" fmla="val 6"/>
                <a:gd name="f22" fmla="val 11"/>
                <a:gd name="f23" fmla="*/ f0 1 8"/>
                <a:gd name="f24" fmla="*/ f1 1 48"/>
                <a:gd name="f25" fmla="+- f4 0 f2"/>
                <a:gd name="f26" fmla="+- f3 0 f2"/>
                <a:gd name="f27" fmla="*/ f26 1 8"/>
                <a:gd name="f28" fmla="*/ f25 1 48"/>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8" h="48">
                  <a:moveTo>
                    <a:pt x="f2" y="f5"/>
                  </a:moveTo>
                  <a:cubicBezTo>
                    <a:pt x="f6" y="f7"/>
                    <a:pt x="f8" y="f9"/>
                    <a:pt x="f10" y="f11"/>
                  </a:cubicBezTo>
                  <a:cubicBezTo>
                    <a:pt x="f12" y="f13"/>
                    <a:pt x="f14" y="f15"/>
                    <a:pt x="f3" y="f4"/>
                  </a:cubicBezTo>
                  <a:cubicBezTo>
                    <a:pt x="f14" y="f16"/>
                    <a:pt x="f14" y="f17"/>
                    <a:pt x="f14" y="f18"/>
                  </a:cubicBezTo>
                  <a:cubicBezTo>
                    <a:pt x="f12" y="f19"/>
                    <a:pt x="f20" y="f21"/>
                    <a:pt x="f2" y="f2"/>
                  </a:cubicBezTo>
                  <a:cubicBezTo>
                    <a:pt x="f2" y="f6"/>
                    <a:pt x="f2" y="f20"/>
                    <a:pt x="f2" y="f10"/>
                  </a:cubicBezTo>
                  <a:cubicBezTo>
                    <a:pt x="f2" y="f22"/>
                    <a:pt x="f2" y="f18"/>
                    <a:pt x="f2" y="f5"/>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7" name="Freeform 38">
              <a:extLst>
                <a:ext uri="{FF2B5EF4-FFF2-40B4-BE49-F238E27FC236}">
                  <a16:creationId xmlns:a16="http://schemas.microsoft.com/office/drawing/2014/main" id="{2578F71F-3FFC-F80C-7AA7-DA17CF1ED32A}"/>
                </a:ext>
              </a:extLst>
            </p:cNvPr>
            <p:cNvSpPr/>
            <p:nvPr/>
          </p:nvSpPr>
          <p:spPr>
            <a:xfrm>
              <a:off x="1006297" y="6322518"/>
              <a:ext cx="210760" cy="530736"/>
            </a:xfrm>
            <a:custGeom>
              <a:avLst/>
              <a:gdLst>
                <a:gd name="f0" fmla="val w"/>
                <a:gd name="f1" fmla="val h"/>
                <a:gd name="f2" fmla="val 0"/>
                <a:gd name="f3" fmla="val 44"/>
                <a:gd name="f4" fmla="val 111"/>
                <a:gd name="f5" fmla="val 11"/>
                <a:gd name="f6" fmla="val 28"/>
                <a:gd name="f7" fmla="val 7"/>
                <a:gd name="f8" fmla="val 19"/>
                <a:gd name="f9" fmla="val 4"/>
                <a:gd name="f10" fmla="val 9"/>
                <a:gd name="f11" fmla="val 3"/>
                <a:gd name="f12" fmla="val 16"/>
                <a:gd name="f13" fmla="val 33"/>
                <a:gd name="f14" fmla="val 49"/>
                <a:gd name="f15" fmla="val 12"/>
                <a:gd name="f16" fmla="val 52"/>
                <a:gd name="f17" fmla="val 13"/>
                <a:gd name="f18" fmla="val 55"/>
                <a:gd name="f19" fmla="val 14"/>
                <a:gd name="f20" fmla="val 58"/>
                <a:gd name="f21" fmla="val 22"/>
                <a:gd name="f22" fmla="val 76"/>
                <a:gd name="f23" fmla="val 30"/>
                <a:gd name="f24" fmla="val 94"/>
                <a:gd name="f25" fmla="val 39"/>
                <a:gd name="f26" fmla="val 35"/>
                <a:gd name="f27" fmla="val 92"/>
                <a:gd name="f28" fmla="val 72"/>
                <a:gd name="f29" fmla="val 18"/>
                <a:gd name="f30" fmla="val 15"/>
                <a:gd name="f31" fmla="val 36"/>
                <a:gd name="f32" fmla="*/ f0 1 44"/>
                <a:gd name="f33" fmla="*/ f1 1 111"/>
                <a:gd name="f34" fmla="+- f4 0 f2"/>
                <a:gd name="f35" fmla="+- f3 0 f2"/>
                <a:gd name="f36" fmla="*/ f35 1 44"/>
                <a:gd name="f37" fmla="*/ f34 1 111"/>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44" h="111">
                  <a:moveTo>
                    <a:pt x="f5" y="f6"/>
                  </a:moveTo>
                  <a:cubicBezTo>
                    <a:pt x="f7" y="f8"/>
                    <a:pt x="f9" y="f10"/>
                    <a:pt x="f2" y="f2"/>
                  </a:cubicBezTo>
                  <a:cubicBezTo>
                    <a:pt x="f11" y="f12"/>
                    <a:pt x="f7" y="f13"/>
                    <a:pt x="f5" y="f14"/>
                  </a:cubicBezTo>
                  <a:cubicBezTo>
                    <a:pt x="f15" y="f16"/>
                    <a:pt x="f17" y="f18"/>
                    <a:pt x="f19" y="f20"/>
                  </a:cubicBezTo>
                  <a:cubicBezTo>
                    <a:pt x="f21" y="f22"/>
                    <a:pt x="f23" y="f24"/>
                    <a:pt x="f25" y="f4"/>
                  </a:cubicBezTo>
                  <a:cubicBezTo>
                    <a:pt x="f3" y="f4"/>
                    <a:pt x="f3" y="f4"/>
                    <a:pt x="f3" y="f4"/>
                  </a:cubicBezTo>
                  <a:cubicBezTo>
                    <a:pt x="f26" y="f27"/>
                    <a:pt x="f6" y="f28"/>
                    <a:pt x="f21" y="f16"/>
                  </a:cubicBezTo>
                  <a:cubicBezTo>
                    <a:pt x="f29" y="f3"/>
                    <a:pt x="f30" y="f31"/>
                    <a:pt x="f5" y="f6"/>
                  </a:cubicBezTo>
                  <a:close/>
                </a:path>
              </a:pathLst>
            </a:cu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grpSp>
      <p:sp>
        <p:nvSpPr>
          <p:cNvPr id="28" name="Rectangle 6">
            <a:extLst>
              <a:ext uri="{FF2B5EF4-FFF2-40B4-BE49-F238E27FC236}">
                <a16:creationId xmlns:a16="http://schemas.microsoft.com/office/drawing/2014/main" id="{1D81E4E4-474C-ACDD-D83C-116136522FD1}"/>
              </a:ext>
            </a:extLst>
          </p:cNvPr>
          <p:cNvSpPr/>
          <p:nvPr/>
        </p:nvSpPr>
        <p:spPr>
          <a:xfrm>
            <a:off x="0" y="0"/>
            <a:ext cx="182880" cy="6858000"/>
          </a:xfrm>
          <a:prstGeom prst="rect">
            <a:avLst/>
          </a:prstGeom>
          <a:solidFill>
            <a:srgbClr val="632E6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9" name="Title Placeholder 1">
            <a:extLst>
              <a:ext uri="{FF2B5EF4-FFF2-40B4-BE49-F238E27FC236}">
                <a16:creationId xmlns:a16="http://schemas.microsoft.com/office/drawing/2014/main" id="{4524EDB1-EB4D-B6B4-7D6A-4D1A3285BD03}"/>
              </a:ext>
            </a:extLst>
          </p:cNvPr>
          <p:cNvSpPr txBox="1">
            <a:spLocks noGrp="1"/>
          </p:cNvSpPr>
          <p:nvPr>
            <p:ph type="title"/>
          </p:nvPr>
        </p:nvSpPr>
        <p:spPr>
          <a:xfrm>
            <a:off x="2592927" y="624105"/>
            <a:ext cx="8911687" cy="1280891"/>
          </a:xfrm>
          <a:prstGeom prst="rect">
            <a:avLst/>
          </a:prstGeom>
          <a:noFill/>
          <a:ln>
            <a:noFill/>
          </a:ln>
        </p:spPr>
        <p:txBody>
          <a:bodyPr vert="horz" wrap="square" lIns="91440" tIns="45720" rIns="91440" bIns="45720" anchor="t" anchorCtr="0" compatLnSpc="1">
            <a:normAutofit/>
          </a:bodyPr>
          <a:lstStyle/>
          <a:p>
            <a:pPr lvl="0"/>
            <a:r>
              <a:rPr lang="fr-FR"/>
              <a:t>Modifiez le style du titre</a:t>
            </a:r>
            <a:endParaRPr lang="en-US"/>
          </a:p>
        </p:txBody>
      </p:sp>
      <p:sp>
        <p:nvSpPr>
          <p:cNvPr id="30" name="Text Placeholder 2">
            <a:extLst>
              <a:ext uri="{FF2B5EF4-FFF2-40B4-BE49-F238E27FC236}">
                <a16:creationId xmlns:a16="http://schemas.microsoft.com/office/drawing/2014/main" id="{1716BF33-5ACD-2B79-BF47-9C7F9C363FFC}"/>
              </a:ext>
            </a:extLst>
          </p:cNvPr>
          <p:cNvSpPr txBox="1">
            <a:spLocks noGrp="1"/>
          </p:cNvSpPr>
          <p:nvPr>
            <p:ph type="body" idx="1"/>
          </p:nvPr>
        </p:nvSpPr>
        <p:spPr>
          <a:xfrm>
            <a:off x="2589215" y="2133596"/>
            <a:ext cx="8915400" cy="3886200"/>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1" name="Date Placeholder 3">
            <a:extLst>
              <a:ext uri="{FF2B5EF4-FFF2-40B4-BE49-F238E27FC236}">
                <a16:creationId xmlns:a16="http://schemas.microsoft.com/office/drawing/2014/main" id="{44CF89BE-77C4-1D2D-0B82-939F42577CD4}"/>
              </a:ext>
            </a:extLst>
          </p:cNvPr>
          <p:cNvSpPr txBox="1">
            <a:spLocks noGrp="1"/>
          </p:cNvSpPr>
          <p:nvPr>
            <p:ph type="dt" sz="half" idx="2"/>
          </p:nvPr>
        </p:nvSpPr>
        <p:spPr>
          <a:xfrm>
            <a:off x="10361615" y="6130439"/>
            <a:ext cx="1146282" cy="370396"/>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Century Gothic"/>
              </a:defRPr>
            </a:lvl1pPr>
          </a:lstStyle>
          <a:p>
            <a:pPr lvl="0"/>
            <a:fld id="{0D6016FB-F739-1E4D-8197-2EA5A560D209}" type="datetime1">
              <a:rPr lang="fr-FR"/>
              <a:pPr lvl="0"/>
              <a:t>06/01/2024</a:t>
            </a:fld>
            <a:endParaRPr lang="fr-FR"/>
          </a:p>
        </p:txBody>
      </p:sp>
      <p:sp>
        <p:nvSpPr>
          <p:cNvPr id="32" name="Footer Placeholder 4">
            <a:extLst>
              <a:ext uri="{FF2B5EF4-FFF2-40B4-BE49-F238E27FC236}">
                <a16:creationId xmlns:a16="http://schemas.microsoft.com/office/drawing/2014/main" id="{FD4D5E3D-0786-572F-9358-150A62040B2F}"/>
              </a:ext>
            </a:extLst>
          </p:cNvPr>
          <p:cNvSpPr txBox="1">
            <a:spLocks noGrp="1"/>
          </p:cNvSpPr>
          <p:nvPr>
            <p:ph type="ftr" sz="quarter" idx="3"/>
          </p:nvPr>
        </p:nvSpPr>
        <p:spPr>
          <a:xfrm>
            <a:off x="2589215" y="6135806"/>
            <a:ext cx="7619996"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Century Gothic"/>
              </a:defRPr>
            </a:lvl1pPr>
          </a:lstStyle>
          <a:p>
            <a:pPr lvl="0"/>
            <a:endParaRPr lang="fr-FR"/>
          </a:p>
        </p:txBody>
      </p:sp>
      <p:sp>
        <p:nvSpPr>
          <p:cNvPr id="33" name="Slide Number Placeholder 5">
            <a:extLst>
              <a:ext uri="{FF2B5EF4-FFF2-40B4-BE49-F238E27FC236}">
                <a16:creationId xmlns:a16="http://schemas.microsoft.com/office/drawing/2014/main" id="{6165D276-EA37-397C-8846-B59CE41E57A1}"/>
              </a:ext>
            </a:extLst>
          </p:cNvPr>
          <p:cNvSpPr txBox="1">
            <a:spLocks noGrp="1"/>
          </p:cNvSpPr>
          <p:nvPr>
            <p:ph type="sldNum" sz="quarter" idx="4"/>
          </p:nvPr>
        </p:nvSpPr>
        <p:spPr>
          <a:xfrm>
            <a:off x="531815" y="787783"/>
            <a:ext cx="7797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2000" b="0" i="0" u="none" strike="noStrike" kern="1200" cap="none" spc="0" baseline="0">
                <a:solidFill>
                  <a:srgbClr val="FEFFFF"/>
                </a:solidFill>
                <a:uFillTx/>
                <a:latin typeface="Century Gothic"/>
              </a:defRPr>
            </a:lvl1pPr>
          </a:lstStyle>
          <a:p>
            <a:pPr lvl="0"/>
            <a:fld id="{292ED3C2-047E-0A44-8B42-EDEEA66B9B30}"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fr-FR" sz="3600" b="0" i="0" u="none" strike="noStrike" kern="1200" cap="none" spc="0" baseline="0">
          <a:solidFill>
            <a:srgbClr val="262626"/>
          </a:solidFill>
          <a:uFillTx/>
          <a:latin typeface="Century Gothic"/>
        </a:defRPr>
      </a:lvl1pPr>
    </p:titleStyle>
    <p:bodyStyle>
      <a:lvl1pPr marL="342900" marR="0" lvl="0" indent="-342900" algn="l" defTabSz="457200" rtl="0" fontAlgn="auto" hangingPunct="1">
        <a:lnSpc>
          <a:spcPct val="100000"/>
        </a:lnSpc>
        <a:spcBef>
          <a:spcPts val="1000"/>
        </a:spcBef>
        <a:spcAft>
          <a:spcPts val="0"/>
        </a:spcAft>
        <a:buClr>
          <a:srgbClr val="92278F"/>
        </a:buClr>
        <a:buSzPct val="100000"/>
        <a:buFont typeface="Wingdings 3"/>
        <a:buChar char=""/>
        <a:tabLst/>
        <a:defRPr lang="fr-FR" sz="1800" b="0" i="0" u="none" strike="noStrike" kern="1200" cap="none" spc="0" baseline="0">
          <a:solidFill>
            <a:srgbClr val="404040"/>
          </a:solidFill>
          <a:uFillTx/>
          <a:latin typeface="Century Gothic"/>
        </a:defRPr>
      </a:lvl1pPr>
      <a:lvl2pPr marL="742950" marR="0" lvl="1" indent="-285750" algn="l" defTabSz="457200" rtl="0" fontAlgn="auto" hangingPunct="1">
        <a:lnSpc>
          <a:spcPct val="100000"/>
        </a:lnSpc>
        <a:spcBef>
          <a:spcPts val="1000"/>
        </a:spcBef>
        <a:spcAft>
          <a:spcPts val="0"/>
        </a:spcAft>
        <a:buClr>
          <a:srgbClr val="92278F"/>
        </a:buClr>
        <a:buSzPct val="100000"/>
        <a:buFont typeface="Wingdings 3"/>
        <a:buChar char=""/>
        <a:tabLst/>
        <a:defRPr lang="fr-FR"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38C92-8ECC-0CB9-A379-1C3884E5FFBB}"/>
              </a:ext>
            </a:extLst>
          </p:cNvPr>
          <p:cNvSpPr txBox="1">
            <a:spLocks noGrp="1"/>
          </p:cNvSpPr>
          <p:nvPr>
            <p:ph type="ctrTitle"/>
          </p:nvPr>
        </p:nvSpPr>
        <p:spPr>
          <a:xfrm>
            <a:off x="648931" y="1584961"/>
            <a:ext cx="11144963" cy="1844039"/>
          </a:xfrm>
        </p:spPr>
        <p:txBody>
          <a:bodyPr>
            <a:noAutofit/>
          </a:bodyPr>
          <a:lstStyle/>
          <a:p>
            <a:pPr lvl="0" algn="ctr"/>
            <a:r>
              <a:rPr lang="fr-FR" sz="6000" b="1" dirty="0">
                <a:solidFill>
                  <a:srgbClr val="19141A"/>
                </a:solidFill>
                <a:latin typeface="Times New Roman" panose="02020603050405020304" pitchFamily="18" charset="0"/>
                <a:cs typeface="Times New Roman" panose="02020603050405020304" pitchFamily="18" charset="0"/>
              </a:rPr>
              <a:t>Segmentez des clients d'un site e-commerce</a:t>
            </a:r>
          </a:p>
        </p:txBody>
      </p:sp>
      <p:sp>
        <p:nvSpPr>
          <p:cNvPr id="4" name="ZoneTexte 3">
            <a:extLst>
              <a:ext uri="{FF2B5EF4-FFF2-40B4-BE49-F238E27FC236}">
                <a16:creationId xmlns:a16="http://schemas.microsoft.com/office/drawing/2014/main" id="{A8912093-B95D-6C83-7751-1605B491B2C2}"/>
              </a:ext>
            </a:extLst>
          </p:cNvPr>
          <p:cNvSpPr txBox="1"/>
          <p:nvPr/>
        </p:nvSpPr>
        <p:spPr>
          <a:xfrm>
            <a:off x="80518" y="183424"/>
            <a:ext cx="2890535" cy="461665"/>
          </a:xfrm>
          <a:prstGeom prst="rect">
            <a:avLst/>
          </a:prstGeom>
          <a:noFill/>
        </p:spPr>
        <p:txBody>
          <a:bodyPr wrap="none" rtlCol="0">
            <a:spAutoFit/>
          </a:bodyPr>
          <a:lstStyle/>
          <a:p>
            <a:r>
              <a:rPr lang="fr-FR" sz="2400" dirty="0">
                <a:latin typeface="Times New Roman" panose="02020603050405020304" pitchFamily="18" charset="0"/>
                <a:cs typeface="Times New Roman" panose="02020603050405020304" pitchFamily="18" charset="0"/>
              </a:rPr>
              <a:t>Data </a:t>
            </a:r>
            <a:r>
              <a:rPr lang="fr-FR" sz="2400" dirty="0" err="1">
                <a:latin typeface="Times New Roman" panose="02020603050405020304" pitchFamily="18" charset="0"/>
                <a:cs typeface="Times New Roman" panose="02020603050405020304" pitchFamily="18" charset="0"/>
              </a:rPr>
              <a:t>scientist</a:t>
            </a:r>
            <a:r>
              <a:rPr lang="fr-FR" sz="2400" dirty="0">
                <a:latin typeface="Times New Roman" panose="02020603050405020304" pitchFamily="18" charset="0"/>
                <a:cs typeface="Times New Roman" panose="02020603050405020304" pitchFamily="18" charset="0"/>
              </a:rPr>
              <a:t> Projet 5</a:t>
            </a:r>
          </a:p>
        </p:txBody>
      </p:sp>
      <p:pic>
        <p:nvPicPr>
          <p:cNvPr id="7" name="Image 6" descr="Une image contenant Bleu électrique, Police, Graphique, logo&#10;&#10;Description générée automatiquement">
            <a:extLst>
              <a:ext uri="{FF2B5EF4-FFF2-40B4-BE49-F238E27FC236}">
                <a16:creationId xmlns:a16="http://schemas.microsoft.com/office/drawing/2014/main" id="{066EAF48-94FF-445D-1000-1BA0998CB65F}"/>
              </a:ext>
            </a:extLst>
          </p:cNvPr>
          <p:cNvPicPr>
            <a:picLocks noChangeAspect="1"/>
          </p:cNvPicPr>
          <p:nvPr/>
        </p:nvPicPr>
        <p:blipFill>
          <a:blip r:embed="rId3"/>
          <a:stretch>
            <a:fillRect/>
          </a:stretch>
        </p:blipFill>
        <p:spPr>
          <a:xfrm>
            <a:off x="4328850" y="4368872"/>
            <a:ext cx="3303342" cy="1851323"/>
          </a:xfrm>
          <a:prstGeom prst="rect">
            <a:avLst/>
          </a:prstGeom>
        </p:spPr>
      </p:pic>
      <p:pic>
        <p:nvPicPr>
          <p:cNvPr id="9" name="Image 8" descr="Une image contenant logo, Graphique, symbole, Police&#10;&#10;Description générée automatiquement">
            <a:extLst>
              <a:ext uri="{FF2B5EF4-FFF2-40B4-BE49-F238E27FC236}">
                <a16:creationId xmlns:a16="http://schemas.microsoft.com/office/drawing/2014/main" id="{71B43200-3B45-2341-F873-445B3448E80E}"/>
              </a:ext>
            </a:extLst>
          </p:cNvPr>
          <p:cNvPicPr>
            <a:picLocks noChangeAspect="1"/>
          </p:cNvPicPr>
          <p:nvPr/>
        </p:nvPicPr>
        <p:blipFill>
          <a:blip r:embed="rId4"/>
          <a:stretch>
            <a:fillRect/>
          </a:stretch>
        </p:blipFill>
        <p:spPr>
          <a:xfrm>
            <a:off x="10943710" y="0"/>
            <a:ext cx="1248290" cy="13638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4">
    <p:spTree>
      <p:nvGrpSpPr>
        <p:cNvPr id="1" name=""/>
        <p:cNvGrpSpPr/>
        <p:nvPr/>
      </p:nvGrpSpPr>
      <p:grpSpPr>
        <a:xfrm>
          <a:off x="0" y="0"/>
          <a:ext cx="0" cy="0"/>
          <a:chOff x="0" y="0"/>
          <a:chExt cx="0" cy="0"/>
        </a:xfrm>
      </p:grpSpPr>
      <p:pic>
        <p:nvPicPr>
          <p:cNvPr id="6" name="Image 5" descr="Une image contenant texte, capture d’écran, diagramme, Tracé&#10;&#10;Description générée automatiquement">
            <a:extLst>
              <a:ext uri="{FF2B5EF4-FFF2-40B4-BE49-F238E27FC236}">
                <a16:creationId xmlns:a16="http://schemas.microsoft.com/office/drawing/2014/main" id="{090DA262-CD96-CFE1-393E-E16C73715DD8}"/>
              </a:ext>
            </a:extLst>
          </p:cNvPr>
          <p:cNvPicPr>
            <a:picLocks noChangeAspect="1"/>
          </p:cNvPicPr>
          <p:nvPr/>
        </p:nvPicPr>
        <p:blipFill>
          <a:blip r:embed="rId2"/>
          <a:stretch>
            <a:fillRect/>
          </a:stretch>
        </p:blipFill>
        <p:spPr>
          <a:xfrm>
            <a:off x="2570733" y="1558756"/>
            <a:ext cx="7554914" cy="4680762"/>
          </a:xfrm>
          <a:prstGeom prst="rect">
            <a:avLst/>
          </a:prstGeom>
        </p:spPr>
      </p:pic>
      <p:sp>
        <p:nvSpPr>
          <p:cNvPr id="3" name="ZoneTexte 2">
            <a:extLst>
              <a:ext uri="{FF2B5EF4-FFF2-40B4-BE49-F238E27FC236}">
                <a16:creationId xmlns:a16="http://schemas.microsoft.com/office/drawing/2014/main" id="{C57F137F-74F8-39EB-CA2A-F039F902AFC5}"/>
              </a:ext>
            </a:extLst>
          </p:cNvPr>
          <p:cNvSpPr txBox="1"/>
          <p:nvPr/>
        </p:nvSpPr>
        <p:spPr>
          <a:xfrm>
            <a:off x="2218944" y="496562"/>
            <a:ext cx="8753856" cy="830997"/>
          </a:xfrm>
          <a:prstGeom prst="rect">
            <a:avLst/>
          </a:prstGeom>
          <a:noFill/>
        </p:spPr>
        <p:txBody>
          <a:bodyPr wrap="square">
            <a:spAutoFit/>
          </a:bodyPr>
          <a:lstStyle/>
          <a:p>
            <a:r>
              <a:rPr lang="fr-FR" sz="4800" b="1" i="0" dirty="0">
                <a:solidFill>
                  <a:srgbClr val="000000"/>
                </a:solidFill>
                <a:effectLst/>
                <a:latin typeface="Times New Roman" panose="02020603050405020304" pitchFamily="18" charset="0"/>
                <a:cs typeface="Times New Roman" panose="02020603050405020304" pitchFamily="18" charset="0"/>
              </a:rPr>
              <a:t>Nombre de client par cluster</a:t>
            </a:r>
            <a:endParaRPr lang="fr-F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EE59C-3908-2424-32CC-36EA1C4AF198}"/>
              </a:ext>
            </a:extLst>
          </p:cNvPr>
          <p:cNvSpPr txBox="1">
            <a:spLocks noGrp="1"/>
          </p:cNvSpPr>
          <p:nvPr>
            <p:ph type="title"/>
          </p:nvPr>
        </p:nvSpPr>
        <p:spPr>
          <a:xfrm>
            <a:off x="1499616" y="694944"/>
            <a:ext cx="10521696" cy="1121664"/>
          </a:xfrm>
        </p:spPr>
        <p:txBody>
          <a:bodyPr>
            <a:noAutofit/>
          </a:bodyPr>
          <a:lstStyle/>
          <a:p>
            <a:pPr lvl="0"/>
            <a:r>
              <a:rPr lang="fr-FR" b="1" i="0" dirty="0">
                <a:solidFill>
                  <a:srgbClr val="000000"/>
                </a:solidFill>
                <a:effectLst/>
                <a:latin typeface="Times New Roman" panose="02020603050405020304" pitchFamily="18" charset="0"/>
                <a:cs typeface="Times New Roman" panose="02020603050405020304" pitchFamily="18" charset="0"/>
              </a:rPr>
              <a:t>Distribution de chaque variable dans les différents clusters</a:t>
            </a:r>
            <a:endParaRPr lang="fr-FR" dirty="0">
              <a:latin typeface="Times New Roman" panose="02020603050405020304" pitchFamily="18" charset="0"/>
              <a:cs typeface="Times New Roman" panose="02020603050405020304" pitchFamily="18" charset="0"/>
            </a:endParaRPr>
          </a:p>
        </p:txBody>
      </p:sp>
      <p:pic>
        <p:nvPicPr>
          <p:cNvPr id="7" name="Image 6" descr="Une image contenant capture d’écran, diagramme, Rectangle, carré&#10;&#10;Description générée automatiquement">
            <a:extLst>
              <a:ext uri="{FF2B5EF4-FFF2-40B4-BE49-F238E27FC236}">
                <a16:creationId xmlns:a16="http://schemas.microsoft.com/office/drawing/2014/main" id="{33FF302E-318B-6BB9-9F6E-9804B332001A}"/>
              </a:ext>
            </a:extLst>
          </p:cNvPr>
          <p:cNvPicPr>
            <a:picLocks noChangeAspect="1"/>
          </p:cNvPicPr>
          <p:nvPr/>
        </p:nvPicPr>
        <p:blipFill>
          <a:blip r:embed="rId2"/>
          <a:stretch>
            <a:fillRect/>
          </a:stretch>
        </p:blipFill>
        <p:spPr>
          <a:xfrm>
            <a:off x="7924800" y="2905709"/>
            <a:ext cx="4096512" cy="2773208"/>
          </a:xfrm>
          <a:prstGeom prst="rect">
            <a:avLst/>
          </a:prstGeom>
        </p:spPr>
      </p:pic>
      <p:pic>
        <p:nvPicPr>
          <p:cNvPr id="3" name="Image 2" descr="Une image contenant texte, capture d’écran, nombre, Police&#10;&#10;Description générée automatiquement">
            <a:extLst>
              <a:ext uri="{FF2B5EF4-FFF2-40B4-BE49-F238E27FC236}">
                <a16:creationId xmlns:a16="http://schemas.microsoft.com/office/drawing/2014/main" id="{9A4EBA59-FEDF-262F-57F1-87F5950825A7}"/>
              </a:ext>
            </a:extLst>
          </p:cNvPr>
          <p:cNvPicPr>
            <a:picLocks noChangeAspect="1"/>
          </p:cNvPicPr>
          <p:nvPr/>
        </p:nvPicPr>
        <p:blipFill>
          <a:blip r:embed="rId3"/>
          <a:stretch>
            <a:fillRect/>
          </a:stretch>
        </p:blipFill>
        <p:spPr>
          <a:xfrm>
            <a:off x="170687" y="2905709"/>
            <a:ext cx="4217189" cy="2773208"/>
          </a:xfrm>
          <a:prstGeom prst="rect">
            <a:avLst/>
          </a:prstGeom>
        </p:spPr>
      </p:pic>
      <p:pic>
        <p:nvPicPr>
          <p:cNvPr id="4" name="Image 3" descr="Une image contenant texte, capture d’écran, diagramme&#10;&#10;Description générée automatiquement">
            <a:extLst>
              <a:ext uri="{FF2B5EF4-FFF2-40B4-BE49-F238E27FC236}">
                <a16:creationId xmlns:a16="http://schemas.microsoft.com/office/drawing/2014/main" id="{4B290BBB-CA17-9A27-447A-7C4AD2447408}"/>
              </a:ext>
            </a:extLst>
          </p:cNvPr>
          <p:cNvPicPr>
            <a:picLocks noChangeAspect="1"/>
          </p:cNvPicPr>
          <p:nvPr/>
        </p:nvPicPr>
        <p:blipFill>
          <a:blip r:embed="rId4"/>
          <a:stretch>
            <a:fillRect/>
          </a:stretch>
        </p:blipFill>
        <p:spPr>
          <a:xfrm>
            <a:off x="3987405" y="2833661"/>
            <a:ext cx="4217189" cy="28452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31694-CA9A-F71A-3AED-B1F876199B0C}"/>
              </a:ext>
            </a:extLst>
          </p:cNvPr>
          <p:cNvSpPr txBox="1">
            <a:spLocks noGrp="1"/>
          </p:cNvSpPr>
          <p:nvPr>
            <p:ph type="title"/>
          </p:nvPr>
        </p:nvSpPr>
        <p:spPr>
          <a:xfrm>
            <a:off x="2568543" y="378166"/>
            <a:ext cx="8911687" cy="1118766"/>
          </a:xfrm>
        </p:spPr>
        <p:txBody>
          <a:bodyPr>
            <a:normAutofit fontScale="90000"/>
          </a:bodyPr>
          <a:lstStyle/>
          <a:p>
            <a:pPr lvl="0"/>
            <a:r>
              <a:rPr lang="fr-FR" b="1" i="0" dirty="0">
                <a:solidFill>
                  <a:srgbClr val="000000"/>
                </a:solidFill>
                <a:effectLst/>
                <a:latin typeface="Helvetica Neue" panose="02000503000000020004" pitchFamily="2" charset="0"/>
              </a:rPr>
              <a:t>Distribution des variable dans chaque cluster</a:t>
            </a:r>
            <a:endParaRPr lang="fr-FR" dirty="0"/>
          </a:p>
        </p:txBody>
      </p:sp>
      <p:pic>
        <p:nvPicPr>
          <p:cNvPr id="7" name="Image 6" descr="Une image contenant texte, capture d’écran, diagramme, Tracé&#10;&#10;Description générée automatiquement">
            <a:extLst>
              <a:ext uri="{FF2B5EF4-FFF2-40B4-BE49-F238E27FC236}">
                <a16:creationId xmlns:a16="http://schemas.microsoft.com/office/drawing/2014/main" id="{48E432D1-2DF9-66F8-D33A-BB62DBCEC331}"/>
              </a:ext>
            </a:extLst>
          </p:cNvPr>
          <p:cNvPicPr>
            <a:picLocks noChangeAspect="1"/>
          </p:cNvPicPr>
          <p:nvPr/>
        </p:nvPicPr>
        <p:blipFill>
          <a:blip r:embed="rId2"/>
          <a:stretch>
            <a:fillRect/>
          </a:stretch>
        </p:blipFill>
        <p:spPr>
          <a:xfrm>
            <a:off x="1167719" y="1563487"/>
            <a:ext cx="3731448" cy="2557408"/>
          </a:xfrm>
          <a:prstGeom prst="rect">
            <a:avLst/>
          </a:prstGeom>
        </p:spPr>
      </p:pic>
      <p:pic>
        <p:nvPicPr>
          <p:cNvPr id="5" name="Image 4" descr="Une image contenant texte, capture d’écran, affichage, diagramme&#10;&#10;Description générée automatiquement">
            <a:extLst>
              <a:ext uri="{FF2B5EF4-FFF2-40B4-BE49-F238E27FC236}">
                <a16:creationId xmlns:a16="http://schemas.microsoft.com/office/drawing/2014/main" id="{2FDA2EFC-7816-5927-AF3D-B71813519D90}"/>
              </a:ext>
            </a:extLst>
          </p:cNvPr>
          <p:cNvPicPr>
            <a:picLocks noChangeAspect="1"/>
          </p:cNvPicPr>
          <p:nvPr/>
        </p:nvPicPr>
        <p:blipFill>
          <a:blip r:embed="rId3"/>
          <a:stretch>
            <a:fillRect/>
          </a:stretch>
        </p:blipFill>
        <p:spPr>
          <a:xfrm>
            <a:off x="7024386" y="1563487"/>
            <a:ext cx="3889088" cy="2623963"/>
          </a:xfrm>
          <a:prstGeom prst="rect">
            <a:avLst/>
          </a:prstGeom>
        </p:spPr>
      </p:pic>
      <p:pic>
        <p:nvPicPr>
          <p:cNvPr id="6" name="Image 5" descr="Une image contenant texte, capture d’écran, diagramme, ligne&#10;&#10;Description générée automatiquement">
            <a:extLst>
              <a:ext uri="{FF2B5EF4-FFF2-40B4-BE49-F238E27FC236}">
                <a16:creationId xmlns:a16="http://schemas.microsoft.com/office/drawing/2014/main" id="{9F0B8972-DBD4-58C6-FF57-0E7DF835F61A}"/>
              </a:ext>
            </a:extLst>
          </p:cNvPr>
          <p:cNvPicPr>
            <a:picLocks noChangeAspect="1"/>
          </p:cNvPicPr>
          <p:nvPr/>
        </p:nvPicPr>
        <p:blipFill>
          <a:blip r:embed="rId4"/>
          <a:stretch>
            <a:fillRect/>
          </a:stretch>
        </p:blipFill>
        <p:spPr>
          <a:xfrm>
            <a:off x="1175942" y="4187450"/>
            <a:ext cx="3731449" cy="2511553"/>
          </a:xfrm>
          <a:prstGeom prst="rect">
            <a:avLst/>
          </a:prstGeom>
        </p:spPr>
      </p:pic>
      <p:pic>
        <p:nvPicPr>
          <p:cNvPr id="8" name="Image 7" descr="Une image contenant texte, capture d’écran, diagramme, reçu&#10;&#10;Description générée automatiquement">
            <a:extLst>
              <a:ext uri="{FF2B5EF4-FFF2-40B4-BE49-F238E27FC236}">
                <a16:creationId xmlns:a16="http://schemas.microsoft.com/office/drawing/2014/main" id="{45C40061-D4D6-F2E8-D0D9-45F247C32B78}"/>
              </a:ext>
            </a:extLst>
          </p:cNvPr>
          <p:cNvPicPr>
            <a:picLocks noChangeAspect="1"/>
          </p:cNvPicPr>
          <p:nvPr/>
        </p:nvPicPr>
        <p:blipFill>
          <a:blip r:embed="rId5"/>
          <a:stretch>
            <a:fillRect/>
          </a:stretch>
        </p:blipFill>
        <p:spPr>
          <a:xfrm>
            <a:off x="7024386" y="4234037"/>
            <a:ext cx="3889088" cy="2623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texte, capture d’écran, Tracé, Police&#10;&#10;Description générée automatiquement">
            <a:extLst>
              <a:ext uri="{FF2B5EF4-FFF2-40B4-BE49-F238E27FC236}">
                <a16:creationId xmlns:a16="http://schemas.microsoft.com/office/drawing/2014/main" id="{3C09B200-DD66-47A9-C398-D178D1735B0D}"/>
              </a:ext>
            </a:extLst>
          </p:cNvPr>
          <p:cNvPicPr>
            <a:picLocks noChangeAspect="1"/>
          </p:cNvPicPr>
          <p:nvPr/>
        </p:nvPicPr>
        <p:blipFill>
          <a:blip r:embed="rId2"/>
          <a:stretch>
            <a:fillRect/>
          </a:stretch>
        </p:blipFill>
        <p:spPr>
          <a:xfrm>
            <a:off x="1" y="2005934"/>
            <a:ext cx="3901439" cy="2627376"/>
          </a:xfrm>
          <a:prstGeom prst="rect">
            <a:avLst/>
          </a:prstGeom>
        </p:spPr>
      </p:pic>
      <p:pic>
        <p:nvPicPr>
          <p:cNvPr id="9" name="Image 8" descr="Une image contenant texte, capture d’écran, Tracé, Police&#10;&#10;Description générée automatiquement">
            <a:extLst>
              <a:ext uri="{FF2B5EF4-FFF2-40B4-BE49-F238E27FC236}">
                <a16:creationId xmlns:a16="http://schemas.microsoft.com/office/drawing/2014/main" id="{9400BB88-3CE0-75AC-FC75-A5FADFAC492E}"/>
              </a:ext>
            </a:extLst>
          </p:cNvPr>
          <p:cNvPicPr>
            <a:picLocks noChangeAspect="1"/>
          </p:cNvPicPr>
          <p:nvPr/>
        </p:nvPicPr>
        <p:blipFill>
          <a:blip r:embed="rId3"/>
          <a:stretch>
            <a:fillRect/>
          </a:stretch>
        </p:blipFill>
        <p:spPr>
          <a:xfrm>
            <a:off x="8166242" y="2005933"/>
            <a:ext cx="4025758" cy="2627376"/>
          </a:xfrm>
          <a:prstGeom prst="rect">
            <a:avLst/>
          </a:prstGeom>
        </p:spPr>
      </p:pic>
      <p:pic>
        <p:nvPicPr>
          <p:cNvPr id="11" name="Image 10" descr="Une image contenant texte, capture d’écran, Tracé, Police&#10;&#10;Description générée automatiquement">
            <a:extLst>
              <a:ext uri="{FF2B5EF4-FFF2-40B4-BE49-F238E27FC236}">
                <a16:creationId xmlns:a16="http://schemas.microsoft.com/office/drawing/2014/main" id="{BE703DE5-44AC-D83F-9452-52B2B5CAB374}"/>
              </a:ext>
            </a:extLst>
          </p:cNvPr>
          <p:cNvPicPr>
            <a:picLocks noChangeAspect="1"/>
          </p:cNvPicPr>
          <p:nvPr/>
        </p:nvPicPr>
        <p:blipFill>
          <a:blip r:embed="rId4"/>
          <a:stretch>
            <a:fillRect/>
          </a:stretch>
        </p:blipFill>
        <p:spPr>
          <a:xfrm>
            <a:off x="3994445" y="2058312"/>
            <a:ext cx="4203110" cy="2574997"/>
          </a:xfrm>
          <a:prstGeom prst="rect">
            <a:avLst/>
          </a:prstGeom>
        </p:spPr>
      </p:pic>
      <p:sp>
        <p:nvSpPr>
          <p:cNvPr id="2" name="ZoneTexte 1">
            <a:extLst>
              <a:ext uri="{FF2B5EF4-FFF2-40B4-BE49-F238E27FC236}">
                <a16:creationId xmlns:a16="http://schemas.microsoft.com/office/drawing/2014/main" id="{CA0470D4-98E6-BB1C-AEA9-309620EE5935}"/>
              </a:ext>
            </a:extLst>
          </p:cNvPr>
          <p:cNvSpPr txBox="1"/>
          <p:nvPr/>
        </p:nvSpPr>
        <p:spPr>
          <a:xfrm>
            <a:off x="1621536" y="648347"/>
            <a:ext cx="10059164" cy="646331"/>
          </a:xfrm>
          <a:prstGeom prst="rect">
            <a:avLst/>
          </a:prstGeom>
          <a:noFill/>
        </p:spPr>
        <p:txBody>
          <a:bodyPr wrap="none" rtlCol="0">
            <a:spAutoFit/>
          </a:bodyPr>
          <a:lstStyle/>
          <a:p>
            <a:r>
              <a:rPr lang="fr-FR" sz="3600" b="1" i="0" dirty="0">
                <a:solidFill>
                  <a:srgbClr val="000000"/>
                </a:solidFill>
                <a:effectLst/>
                <a:latin typeface="Times New Roman" panose="02020603050405020304" pitchFamily="18" charset="0"/>
                <a:cs typeface="Times New Roman" panose="02020603050405020304" pitchFamily="18" charset="0"/>
              </a:rPr>
              <a:t>Dispersion de combinaisons de deux variables </a:t>
            </a:r>
            <a:r>
              <a:rPr lang="fr-FR" sz="3600" b="1" i="0" dirty="0" err="1">
                <a:solidFill>
                  <a:srgbClr val="000000"/>
                </a:solidFill>
                <a:effectLst/>
                <a:latin typeface="Times New Roman" panose="02020603050405020304" pitchFamily="18" charset="0"/>
                <a:cs typeface="Times New Roman" panose="02020603050405020304" pitchFamily="18" charset="0"/>
              </a:rPr>
              <a:t>rfm</a:t>
            </a:r>
            <a:endParaRPr lang="fr-F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77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texte, Tracé, ligne, capture d’écran&#10;&#10;Description générée automatiquement">
            <a:extLst>
              <a:ext uri="{FF2B5EF4-FFF2-40B4-BE49-F238E27FC236}">
                <a16:creationId xmlns:a16="http://schemas.microsoft.com/office/drawing/2014/main" id="{73B91A17-6911-42C2-3D2D-AAF1C526B767}"/>
              </a:ext>
            </a:extLst>
          </p:cNvPr>
          <p:cNvPicPr>
            <a:picLocks noChangeAspect="1"/>
          </p:cNvPicPr>
          <p:nvPr/>
        </p:nvPicPr>
        <p:blipFill>
          <a:blip r:embed="rId2"/>
          <a:stretch>
            <a:fillRect/>
          </a:stretch>
        </p:blipFill>
        <p:spPr>
          <a:xfrm>
            <a:off x="533098" y="1751012"/>
            <a:ext cx="11125804" cy="3563939"/>
          </a:xfrm>
          <a:prstGeom prst="rect">
            <a:avLst/>
          </a:prstGeom>
        </p:spPr>
      </p:pic>
      <p:sp>
        <p:nvSpPr>
          <p:cNvPr id="8" name="Titre 1">
            <a:extLst>
              <a:ext uri="{FF2B5EF4-FFF2-40B4-BE49-F238E27FC236}">
                <a16:creationId xmlns:a16="http://schemas.microsoft.com/office/drawing/2014/main" id="{02A018B0-2D54-9005-AD14-DDED528279C1}"/>
              </a:ext>
            </a:extLst>
          </p:cNvPr>
          <p:cNvSpPr txBox="1">
            <a:spLocks noGrp="1"/>
          </p:cNvSpPr>
          <p:nvPr>
            <p:ph type="title"/>
          </p:nvPr>
        </p:nvSpPr>
        <p:spPr>
          <a:xfrm>
            <a:off x="2042001" y="607722"/>
            <a:ext cx="6711855" cy="804645"/>
          </a:xfrm>
        </p:spPr>
        <p:txBody>
          <a:bodyPr/>
          <a:lstStyle/>
          <a:p>
            <a:pPr lvl="0"/>
            <a:r>
              <a:rPr lang="fr-FR" dirty="0">
                <a:latin typeface="Times New Roman" panose="02020603050405020304" pitchFamily="18" charset="0"/>
                <a:cs typeface="Times New Roman" panose="02020603050405020304" pitchFamily="18" charset="0"/>
              </a:rPr>
              <a:t>Moyenne des variables par cluster</a:t>
            </a:r>
          </a:p>
        </p:txBody>
      </p:sp>
    </p:spTree>
    <p:extLst>
      <p:ext uri="{BB962C8B-B14F-4D97-AF65-F5344CB8AC3E}">
        <p14:creationId xmlns:p14="http://schemas.microsoft.com/office/powerpoint/2010/main" val="305694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AB69392-09AA-34B9-6C44-60672FEC73F2}"/>
              </a:ext>
            </a:extLst>
          </p:cNvPr>
          <p:cNvSpPr txBox="1"/>
          <p:nvPr/>
        </p:nvSpPr>
        <p:spPr>
          <a:xfrm>
            <a:off x="2499360" y="406646"/>
            <a:ext cx="6096000" cy="646331"/>
          </a:xfrm>
          <a:prstGeom prst="rect">
            <a:avLst/>
          </a:prstGeom>
          <a:noFill/>
        </p:spPr>
        <p:txBody>
          <a:bodyPr wrap="square">
            <a:spAutoFit/>
          </a:bodyPr>
          <a:lstStyle/>
          <a:p>
            <a:pPr algn="l"/>
            <a:r>
              <a:rPr lang="fr-FR" sz="3600" b="1" i="0" dirty="0">
                <a:solidFill>
                  <a:srgbClr val="000000"/>
                </a:solidFill>
                <a:effectLst/>
                <a:latin typeface="Times New Roman" panose="02020603050405020304" pitchFamily="18" charset="0"/>
                <a:cs typeface="Times New Roman" panose="02020603050405020304" pitchFamily="18" charset="0"/>
              </a:rPr>
              <a:t>Caractéristiques des clusters</a:t>
            </a:r>
          </a:p>
        </p:txBody>
      </p:sp>
      <p:sp>
        <p:nvSpPr>
          <p:cNvPr id="7" name="ZoneTexte 6">
            <a:extLst>
              <a:ext uri="{FF2B5EF4-FFF2-40B4-BE49-F238E27FC236}">
                <a16:creationId xmlns:a16="http://schemas.microsoft.com/office/drawing/2014/main" id="{2FA3C633-D7BF-C506-4A3E-8043D30D0146}"/>
              </a:ext>
            </a:extLst>
          </p:cNvPr>
          <p:cNvSpPr txBox="1"/>
          <p:nvPr/>
        </p:nvSpPr>
        <p:spPr>
          <a:xfrm>
            <a:off x="1341120" y="1052977"/>
            <a:ext cx="10533888" cy="5632311"/>
          </a:xfrm>
          <a:prstGeom prst="rect">
            <a:avLst/>
          </a:prstGeom>
          <a:noFill/>
        </p:spPr>
        <p:txBody>
          <a:bodyPr wrap="square">
            <a:spAutoFit/>
          </a:bodyPr>
          <a:lstStyle/>
          <a:p>
            <a:pPr algn="l"/>
            <a:r>
              <a:rPr lang="fr-FR" sz="2400" b="1" i="0" dirty="0">
                <a:solidFill>
                  <a:srgbClr val="000000"/>
                </a:solidFill>
                <a:effectLst/>
                <a:latin typeface="Times New Roman" panose="02020603050405020304" pitchFamily="18" charset="0"/>
                <a:cs typeface="Times New Roman" panose="02020603050405020304" pitchFamily="18" charset="0"/>
              </a:rPr>
              <a:t>Cluster 0</a:t>
            </a:r>
            <a:r>
              <a:rPr lang="fr-FR" sz="2400" b="0" i="0" dirty="0">
                <a:solidFill>
                  <a:srgbClr val="000000"/>
                </a:solidFill>
                <a:effectLst/>
                <a:latin typeface="Times New Roman" panose="02020603050405020304" pitchFamily="18" charset="0"/>
                <a:cs typeface="Times New Roman" panose="02020603050405020304" pitchFamily="18" charset="0"/>
              </a:rPr>
              <a:t> : le cluster qui regroupe le plus de clients. Ces client ont passé leurs commandes récemment. La majorité d'entre eux ont commandé une seule fois et ils ont dépensé peu.</a:t>
            </a:r>
          </a:p>
          <a:p>
            <a:pPr algn="l"/>
            <a:endParaRPr lang="fr-FR" sz="2400" b="0" i="0" dirty="0">
              <a:solidFill>
                <a:srgbClr val="000000"/>
              </a:solidFill>
              <a:effectLst/>
              <a:latin typeface="Times New Roman" panose="02020603050405020304" pitchFamily="18" charset="0"/>
              <a:cs typeface="Times New Roman" panose="02020603050405020304" pitchFamily="18" charset="0"/>
            </a:endParaRPr>
          </a:p>
          <a:p>
            <a:pPr algn="l"/>
            <a:r>
              <a:rPr lang="fr-FR" sz="2400" b="1" i="0" dirty="0">
                <a:solidFill>
                  <a:srgbClr val="000000"/>
                </a:solidFill>
                <a:effectLst/>
                <a:latin typeface="Times New Roman" panose="02020603050405020304" pitchFamily="18" charset="0"/>
                <a:cs typeface="Times New Roman" panose="02020603050405020304" pitchFamily="18" charset="0"/>
              </a:rPr>
              <a:t>Cluster 1</a:t>
            </a:r>
            <a:r>
              <a:rPr lang="fr-FR" sz="2400" b="0" i="0" dirty="0">
                <a:solidFill>
                  <a:srgbClr val="000000"/>
                </a:solidFill>
                <a:effectLst/>
                <a:latin typeface="Times New Roman" panose="02020603050405020304" pitchFamily="18" charset="0"/>
                <a:cs typeface="Times New Roman" panose="02020603050405020304" pitchFamily="18" charset="0"/>
              </a:rPr>
              <a:t> : regroupe beaucoup de clients. Ces client ont passé leurs commandes il y a très longtemps. La majorité d'entre eux ont commandé une seule fois et ils ont dépensé peu.</a:t>
            </a:r>
          </a:p>
          <a:p>
            <a:pPr algn="l"/>
            <a:endParaRPr lang="fr-FR" sz="2400" b="0" i="0" dirty="0">
              <a:solidFill>
                <a:srgbClr val="000000"/>
              </a:solidFill>
              <a:effectLst/>
              <a:latin typeface="Times New Roman" panose="02020603050405020304" pitchFamily="18" charset="0"/>
              <a:cs typeface="Times New Roman" panose="02020603050405020304" pitchFamily="18" charset="0"/>
            </a:endParaRPr>
          </a:p>
          <a:p>
            <a:pPr algn="l"/>
            <a:r>
              <a:rPr lang="fr-FR" sz="2400" b="1" i="0" dirty="0">
                <a:solidFill>
                  <a:srgbClr val="000000"/>
                </a:solidFill>
                <a:effectLst/>
                <a:latin typeface="Times New Roman" panose="02020603050405020304" pitchFamily="18" charset="0"/>
                <a:cs typeface="Times New Roman" panose="02020603050405020304" pitchFamily="18" charset="0"/>
              </a:rPr>
              <a:t>Cluster 2</a:t>
            </a:r>
            <a:r>
              <a:rPr lang="fr-FR" sz="2400" b="0" i="0" dirty="0">
                <a:solidFill>
                  <a:srgbClr val="000000"/>
                </a:solidFill>
                <a:effectLst/>
                <a:latin typeface="Times New Roman" panose="02020603050405020304" pitchFamily="18" charset="0"/>
                <a:cs typeface="Times New Roman" panose="02020603050405020304" pitchFamily="18" charset="0"/>
              </a:rPr>
              <a:t> : regroupe peu de clients. Ces client ont passé leurs commandes il y a longtemps. La majorité d'entre eux ont commandé plus de deux fois en moyenne et ils ont dépensé une somme moyenne.</a:t>
            </a:r>
          </a:p>
          <a:p>
            <a:pPr algn="l"/>
            <a:endParaRPr lang="fr-FR" sz="2400" b="0" i="0" dirty="0">
              <a:solidFill>
                <a:srgbClr val="000000"/>
              </a:solidFill>
              <a:effectLst/>
              <a:latin typeface="Times New Roman" panose="02020603050405020304" pitchFamily="18" charset="0"/>
              <a:cs typeface="Times New Roman" panose="02020603050405020304" pitchFamily="18" charset="0"/>
            </a:endParaRPr>
          </a:p>
          <a:p>
            <a:pPr algn="l"/>
            <a:r>
              <a:rPr lang="fr-FR" sz="2400" b="1" i="0" dirty="0">
                <a:solidFill>
                  <a:srgbClr val="000000"/>
                </a:solidFill>
                <a:effectLst/>
                <a:latin typeface="Times New Roman" panose="02020603050405020304" pitchFamily="18" charset="0"/>
                <a:cs typeface="Times New Roman" panose="02020603050405020304" pitchFamily="18" charset="0"/>
              </a:rPr>
              <a:t>Cluster 3</a:t>
            </a:r>
            <a:r>
              <a:rPr lang="fr-FR" sz="2400" b="0" i="0" dirty="0">
                <a:solidFill>
                  <a:srgbClr val="000000"/>
                </a:solidFill>
                <a:effectLst/>
                <a:latin typeface="Times New Roman" panose="02020603050405020304" pitchFamily="18" charset="0"/>
                <a:cs typeface="Times New Roman" panose="02020603050405020304" pitchFamily="18" charset="0"/>
              </a:rPr>
              <a:t> : regroupe encore peu de clients. Ces client ont passé leurs commandes il y a longtemps. La majorité d'entre eux ont commandé plus d'une fois en moyenne et ils ont dépensé une très grande somme.</a:t>
            </a:r>
          </a:p>
        </p:txBody>
      </p:sp>
    </p:spTree>
    <p:extLst>
      <p:ext uri="{BB962C8B-B14F-4D97-AF65-F5344CB8AC3E}">
        <p14:creationId xmlns:p14="http://schemas.microsoft.com/office/powerpoint/2010/main" val="25936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97">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1DCD5FF-6C2F-2A21-2DD0-B3464AC511F6}"/>
              </a:ext>
            </a:extLst>
          </p:cNvPr>
          <p:cNvSpPr txBox="1">
            <a:spLocks noGrp="1"/>
          </p:cNvSpPr>
          <p:nvPr>
            <p:ph type="title"/>
          </p:nvPr>
        </p:nvSpPr>
        <p:spPr>
          <a:xfrm>
            <a:off x="4466783" y="1021237"/>
            <a:ext cx="3482401" cy="860395"/>
          </a:xfrm>
        </p:spPr>
        <p:txBody>
          <a:bodyPr>
            <a:noAutofit/>
          </a:bodyPr>
          <a:lstStyle/>
          <a:p>
            <a:pPr lvl="0"/>
            <a:r>
              <a:rPr lang="fr-FR" sz="5400" b="1" dirty="0">
                <a:latin typeface="Times New Roman" panose="02020603050405020304" pitchFamily="18" charset="0"/>
                <a:cs typeface="Times New Roman" panose="02020603050405020304" pitchFamily="18" charset="0"/>
              </a:rPr>
              <a:t>K-MEANS</a:t>
            </a:r>
          </a:p>
        </p:txBody>
      </p:sp>
      <p:sp>
        <p:nvSpPr>
          <p:cNvPr id="7" name="Espace réservé du texte 2">
            <a:extLst>
              <a:ext uri="{FF2B5EF4-FFF2-40B4-BE49-F238E27FC236}">
                <a16:creationId xmlns:a16="http://schemas.microsoft.com/office/drawing/2014/main" id="{8C36ACC3-5DD0-C189-4854-D8FA6EFA4E14}"/>
              </a:ext>
            </a:extLst>
          </p:cNvPr>
          <p:cNvSpPr txBox="1">
            <a:spLocks/>
          </p:cNvSpPr>
          <p:nvPr/>
        </p:nvSpPr>
        <p:spPr>
          <a:xfrm>
            <a:off x="2375856" y="2379568"/>
            <a:ext cx="8278368" cy="2497232"/>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1000"/>
              </a:spcBef>
              <a:spcAft>
                <a:spcPts val="0"/>
              </a:spcAft>
              <a:buClr>
                <a:srgbClr val="92278F"/>
              </a:buClr>
              <a:buSzPct val="100000"/>
              <a:buFont typeface="Wingdings 3"/>
              <a:buNone/>
              <a:tabLst/>
              <a:defRPr lang="fr-FR" sz="2000" b="0" i="0" u="none" strike="noStrike" kern="1200" cap="none" spc="0" baseline="0">
                <a:solidFill>
                  <a:srgbClr val="595959"/>
                </a:solidFill>
                <a:uFillTx/>
                <a:latin typeface="Century Gothic"/>
              </a:defRPr>
            </a:lvl1pPr>
            <a:lvl2pPr marL="742950" marR="0" lvl="1" indent="-285750" algn="l" defTabSz="457200" rtl="0" fontAlgn="auto" hangingPunct="1">
              <a:lnSpc>
                <a:spcPct val="100000"/>
              </a:lnSpc>
              <a:spcBef>
                <a:spcPts val="1000"/>
              </a:spcBef>
              <a:spcAft>
                <a:spcPts val="0"/>
              </a:spcAft>
              <a:buClr>
                <a:srgbClr val="92278F"/>
              </a:buClr>
              <a:buSzPct val="100000"/>
              <a:buFont typeface="Wingdings 3"/>
              <a:buChar char=""/>
              <a:tabLst/>
              <a:defRPr lang="fr-FR"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4800" b="1" dirty="0">
                <a:latin typeface="Times New Roman" panose="02020603050405020304" pitchFamily="18" charset="0"/>
                <a:cs typeface="Times New Roman" panose="02020603050405020304" pitchFamily="18" charset="0"/>
              </a:rPr>
              <a:t>Application sur la récence, la fréquence, le montant et review score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9AEE8FE-24DF-964F-F9B0-28463FFA3429}"/>
              </a:ext>
            </a:extLst>
          </p:cNvPr>
          <p:cNvSpPr txBox="1">
            <a:spLocks/>
          </p:cNvSpPr>
          <p:nvPr/>
        </p:nvSpPr>
        <p:spPr>
          <a:xfrm>
            <a:off x="1995519" y="489993"/>
            <a:ext cx="8874398" cy="705385"/>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4000" b="0" i="0" u="none" strike="noStrike" kern="1200" cap="none" spc="0" baseline="0">
                <a:solidFill>
                  <a:srgbClr val="262626"/>
                </a:solidFill>
                <a:uFillTx/>
                <a:latin typeface="Century Gothic"/>
              </a:defRPr>
            </a:lvl1pPr>
          </a:lstStyle>
          <a:p>
            <a:r>
              <a:rPr lang="fr-FR" sz="4400" dirty="0">
                <a:latin typeface="Times New Roman" panose="02020603050405020304" pitchFamily="18" charset="0"/>
                <a:cs typeface="Times New Roman" panose="02020603050405020304" pitchFamily="18" charset="0"/>
              </a:rPr>
              <a:t>Choix du nombre optimal de clusters</a:t>
            </a:r>
          </a:p>
        </p:txBody>
      </p:sp>
      <p:pic>
        <p:nvPicPr>
          <p:cNvPr id="5" name="Image 4" descr="Une image contenant texte, diagramme, ligne, Tracé&#10;&#10;Description générée automatiquement">
            <a:extLst>
              <a:ext uri="{FF2B5EF4-FFF2-40B4-BE49-F238E27FC236}">
                <a16:creationId xmlns:a16="http://schemas.microsoft.com/office/drawing/2014/main" id="{A7536D40-ADF7-90C8-E1B8-886B02210820}"/>
              </a:ext>
            </a:extLst>
          </p:cNvPr>
          <p:cNvPicPr>
            <a:picLocks noChangeAspect="1"/>
          </p:cNvPicPr>
          <p:nvPr/>
        </p:nvPicPr>
        <p:blipFill>
          <a:blip r:embed="rId2"/>
          <a:stretch>
            <a:fillRect/>
          </a:stretch>
        </p:blipFill>
        <p:spPr>
          <a:xfrm>
            <a:off x="181102" y="1778762"/>
            <a:ext cx="5270500" cy="3568700"/>
          </a:xfrm>
          <a:prstGeom prst="rect">
            <a:avLst/>
          </a:prstGeom>
        </p:spPr>
      </p:pic>
      <p:pic>
        <p:nvPicPr>
          <p:cNvPr id="9" name="Image 8" descr="Une image contenant texte, capture d’écran, ligne, Tracé&#10;&#10;Description générée automatiquement">
            <a:extLst>
              <a:ext uri="{FF2B5EF4-FFF2-40B4-BE49-F238E27FC236}">
                <a16:creationId xmlns:a16="http://schemas.microsoft.com/office/drawing/2014/main" id="{893DC500-DEBA-A48B-8831-45018F764616}"/>
              </a:ext>
            </a:extLst>
          </p:cNvPr>
          <p:cNvPicPr>
            <a:picLocks noChangeAspect="1"/>
          </p:cNvPicPr>
          <p:nvPr/>
        </p:nvPicPr>
        <p:blipFill>
          <a:blip r:embed="rId3"/>
          <a:stretch>
            <a:fillRect/>
          </a:stretch>
        </p:blipFill>
        <p:spPr>
          <a:xfrm>
            <a:off x="6096000" y="1727962"/>
            <a:ext cx="5753100" cy="3619500"/>
          </a:xfrm>
          <a:prstGeom prst="rect">
            <a:avLst/>
          </a:prstGeom>
        </p:spPr>
      </p:pic>
    </p:spTree>
    <p:extLst>
      <p:ext uri="{BB962C8B-B14F-4D97-AF65-F5344CB8AC3E}">
        <p14:creationId xmlns:p14="http://schemas.microsoft.com/office/powerpoint/2010/main" val="20226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28">
    <p:spTree>
      <p:nvGrpSpPr>
        <p:cNvPr id="1" name=""/>
        <p:cNvGrpSpPr/>
        <p:nvPr/>
      </p:nvGrpSpPr>
      <p:grpSpPr>
        <a:xfrm>
          <a:off x="0" y="0"/>
          <a:ext cx="0" cy="0"/>
          <a:chOff x="0" y="0"/>
          <a:chExt cx="0" cy="0"/>
        </a:xfrm>
      </p:grpSpPr>
      <p:pic>
        <p:nvPicPr>
          <p:cNvPr id="6" name="Image 5" descr="Une image contenant texte, ligne, Tracé, diagramme&#10;&#10;Description générée automatiquement">
            <a:extLst>
              <a:ext uri="{FF2B5EF4-FFF2-40B4-BE49-F238E27FC236}">
                <a16:creationId xmlns:a16="http://schemas.microsoft.com/office/drawing/2014/main" id="{7A6316BF-7AF9-3153-61DA-FD1E56BAB3CC}"/>
              </a:ext>
            </a:extLst>
          </p:cNvPr>
          <p:cNvPicPr>
            <a:picLocks noChangeAspect="1"/>
          </p:cNvPicPr>
          <p:nvPr/>
        </p:nvPicPr>
        <p:blipFill>
          <a:blip r:embed="rId2"/>
          <a:stretch>
            <a:fillRect/>
          </a:stretch>
        </p:blipFill>
        <p:spPr>
          <a:xfrm>
            <a:off x="6096000" y="2141504"/>
            <a:ext cx="5717223" cy="3357088"/>
          </a:xfrm>
          <a:prstGeom prst="rect">
            <a:avLst/>
          </a:prstGeom>
        </p:spPr>
      </p:pic>
      <p:sp>
        <p:nvSpPr>
          <p:cNvPr id="5" name="Titre 1">
            <a:extLst>
              <a:ext uri="{FF2B5EF4-FFF2-40B4-BE49-F238E27FC236}">
                <a16:creationId xmlns:a16="http://schemas.microsoft.com/office/drawing/2014/main" id="{88804D27-8DED-6FFF-8AFD-F02E5CDB79A4}"/>
              </a:ext>
            </a:extLst>
          </p:cNvPr>
          <p:cNvSpPr txBox="1">
            <a:spLocks/>
          </p:cNvSpPr>
          <p:nvPr/>
        </p:nvSpPr>
        <p:spPr>
          <a:xfrm>
            <a:off x="1995519" y="489993"/>
            <a:ext cx="8874398" cy="705385"/>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4000" b="0" i="0" u="none" strike="noStrike" kern="1200" cap="none" spc="0" baseline="0">
                <a:solidFill>
                  <a:srgbClr val="262626"/>
                </a:solidFill>
                <a:uFillTx/>
                <a:latin typeface="Century Gothic"/>
              </a:defRPr>
            </a:lvl1pPr>
          </a:lstStyle>
          <a:p>
            <a:r>
              <a:rPr lang="fr-FR" sz="4400" dirty="0">
                <a:latin typeface="Times New Roman" panose="02020603050405020304" pitchFamily="18" charset="0"/>
                <a:cs typeface="Times New Roman" panose="02020603050405020304" pitchFamily="18" charset="0"/>
              </a:rPr>
              <a:t>Choix du nombre optimal de clusters</a:t>
            </a:r>
          </a:p>
        </p:txBody>
      </p:sp>
      <p:pic>
        <p:nvPicPr>
          <p:cNvPr id="8" name="Image 7" descr="Une image contenant texte, diagramme, ligne, Tracé&#10;&#10;Description générée automatiquement">
            <a:extLst>
              <a:ext uri="{FF2B5EF4-FFF2-40B4-BE49-F238E27FC236}">
                <a16:creationId xmlns:a16="http://schemas.microsoft.com/office/drawing/2014/main" id="{50D103C9-C420-1839-5FE9-DC483B02FAEE}"/>
              </a:ext>
            </a:extLst>
          </p:cNvPr>
          <p:cNvPicPr>
            <a:picLocks noChangeAspect="1"/>
          </p:cNvPicPr>
          <p:nvPr/>
        </p:nvPicPr>
        <p:blipFill>
          <a:blip r:embed="rId3"/>
          <a:stretch>
            <a:fillRect/>
          </a:stretch>
        </p:blipFill>
        <p:spPr>
          <a:xfrm>
            <a:off x="378777" y="2141504"/>
            <a:ext cx="5978517" cy="33570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29">
    <p:spTree>
      <p:nvGrpSpPr>
        <p:cNvPr id="1" name=""/>
        <p:cNvGrpSpPr/>
        <p:nvPr/>
      </p:nvGrpSpPr>
      <p:grpSpPr>
        <a:xfrm>
          <a:off x="0" y="0"/>
          <a:ext cx="0" cy="0"/>
          <a:chOff x="0" y="0"/>
          <a:chExt cx="0" cy="0"/>
        </a:xfrm>
      </p:grpSpPr>
      <p:pic>
        <p:nvPicPr>
          <p:cNvPr id="7" name="Espace réservé du contenu 6" descr="Une image contenant texte, capture d’écran, diagramme, Tracé&#10;&#10;Description générée automatiquement">
            <a:extLst>
              <a:ext uri="{FF2B5EF4-FFF2-40B4-BE49-F238E27FC236}">
                <a16:creationId xmlns:a16="http://schemas.microsoft.com/office/drawing/2014/main" id="{AB2B8C0A-5E46-993F-6542-C3909C206066}"/>
              </a:ext>
            </a:extLst>
          </p:cNvPr>
          <p:cNvPicPr>
            <a:picLocks noGrp="1" noChangeAspect="1"/>
          </p:cNvPicPr>
          <p:nvPr>
            <p:ph idx="1"/>
          </p:nvPr>
        </p:nvPicPr>
        <p:blipFill>
          <a:blip r:embed="rId2"/>
          <a:stretch>
            <a:fillRect/>
          </a:stretch>
        </p:blipFill>
        <p:spPr>
          <a:xfrm>
            <a:off x="2481263" y="1441351"/>
            <a:ext cx="6291262" cy="4406998"/>
          </a:xfrm>
        </p:spPr>
      </p:pic>
      <p:sp>
        <p:nvSpPr>
          <p:cNvPr id="2" name="ZoneTexte 1">
            <a:extLst>
              <a:ext uri="{FF2B5EF4-FFF2-40B4-BE49-F238E27FC236}">
                <a16:creationId xmlns:a16="http://schemas.microsoft.com/office/drawing/2014/main" id="{E5C2278F-A478-56AF-6C98-58F7C14CE4C7}"/>
              </a:ext>
            </a:extLst>
          </p:cNvPr>
          <p:cNvSpPr txBox="1"/>
          <p:nvPr/>
        </p:nvSpPr>
        <p:spPr>
          <a:xfrm>
            <a:off x="2218944" y="496562"/>
            <a:ext cx="8753856" cy="830997"/>
          </a:xfrm>
          <a:prstGeom prst="rect">
            <a:avLst/>
          </a:prstGeom>
          <a:noFill/>
        </p:spPr>
        <p:txBody>
          <a:bodyPr wrap="square">
            <a:spAutoFit/>
          </a:bodyPr>
          <a:lstStyle/>
          <a:p>
            <a:r>
              <a:rPr lang="fr-FR" sz="4800" b="1" i="0" dirty="0">
                <a:solidFill>
                  <a:srgbClr val="000000"/>
                </a:solidFill>
                <a:effectLst/>
                <a:latin typeface="Times New Roman" panose="02020603050405020304" pitchFamily="18" charset="0"/>
                <a:cs typeface="Times New Roman" panose="02020603050405020304" pitchFamily="18" charset="0"/>
              </a:rPr>
              <a:t>Nombre de client par cluster</a:t>
            </a:r>
            <a:endParaRPr lang="fr-F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D8F99-BEC1-7406-48E2-5FA375447F56}"/>
              </a:ext>
            </a:extLst>
          </p:cNvPr>
          <p:cNvSpPr txBox="1">
            <a:spLocks noGrp="1"/>
          </p:cNvSpPr>
          <p:nvPr>
            <p:ph type="title"/>
          </p:nvPr>
        </p:nvSpPr>
        <p:spPr>
          <a:xfrm>
            <a:off x="4100623" y="341376"/>
            <a:ext cx="3990753" cy="897477"/>
          </a:xfrm>
        </p:spPr>
        <p:txBody>
          <a:bodyPr>
            <a:noAutofit/>
          </a:bodyPr>
          <a:lstStyle/>
          <a:p>
            <a:pPr lvl="0"/>
            <a:r>
              <a:rPr lang="fr-FR" sz="4800" b="1" dirty="0">
                <a:latin typeface="Times New Roman" panose="02020603050405020304" pitchFamily="18" charset="0"/>
                <a:cs typeface="Times New Roman" panose="02020603050405020304" pitchFamily="18" charset="0"/>
              </a:rPr>
              <a:t>Méthodologie</a:t>
            </a:r>
          </a:p>
        </p:txBody>
      </p:sp>
      <p:sp>
        <p:nvSpPr>
          <p:cNvPr id="3" name="Espace réservé du contenu 2">
            <a:extLst>
              <a:ext uri="{FF2B5EF4-FFF2-40B4-BE49-F238E27FC236}">
                <a16:creationId xmlns:a16="http://schemas.microsoft.com/office/drawing/2014/main" id="{89B23B2D-3DEE-D1AA-C578-B51074D45C3B}"/>
              </a:ext>
            </a:extLst>
          </p:cNvPr>
          <p:cNvSpPr txBox="1">
            <a:spLocks noGrp="1"/>
          </p:cNvSpPr>
          <p:nvPr>
            <p:ph idx="1"/>
          </p:nvPr>
        </p:nvSpPr>
        <p:spPr>
          <a:xfrm>
            <a:off x="2024670" y="1559826"/>
            <a:ext cx="8915400" cy="4316718"/>
          </a:xfrm>
        </p:spPr>
        <p:txBody>
          <a:bodyPr>
            <a:noAutofit/>
          </a:bodyPr>
          <a:lstStyle/>
          <a:p>
            <a:pPr lvl="0">
              <a:buFont typeface="Arial" pitchFamily="34"/>
              <a:buChar char="•"/>
            </a:pPr>
            <a:r>
              <a:rPr lang="fr-FR" sz="3200" dirty="0">
                <a:latin typeface="Times New Roman" panose="02020603050405020304" pitchFamily="18" charset="0"/>
                <a:cs typeface="Times New Roman" panose="02020603050405020304" pitchFamily="18" charset="0"/>
              </a:rPr>
              <a:t>Problématique et but du projet</a:t>
            </a:r>
          </a:p>
          <a:p>
            <a:pPr lvl="0">
              <a:buFont typeface="Arial" pitchFamily="34"/>
              <a:buChar char="•"/>
            </a:pPr>
            <a:r>
              <a:rPr lang="fr-FR" sz="3200" dirty="0">
                <a:latin typeface="Times New Roman" panose="02020603050405020304" pitchFamily="18" charset="0"/>
                <a:cs typeface="Times New Roman" panose="02020603050405020304" pitchFamily="18" charset="0"/>
              </a:rPr>
              <a:t>Segmentation RFM</a:t>
            </a:r>
          </a:p>
          <a:p>
            <a:pPr lvl="0">
              <a:buFont typeface="Arial" pitchFamily="34"/>
              <a:buChar char="•"/>
            </a:pPr>
            <a:r>
              <a:rPr lang="fr-FR" sz="3200" dirty="0">
                <a:latin typeface="Times New Roman" panose="02020603050405020304" pitchFamily="18" charset="0"/>
                <a:cs typeface="Times New Roman" panose="02020603050405020304" pitchFamily="18" charset="0"/>
              </a:rPr>
              <a:t>Préparation des données et exploration</a:t>
            </a:r>
          </a:p>
          <a:p>
            <a:pPr lvl="0">
              <a:buFont typeface="Arial" pitchFamily="34"/>
              <a:buChar char="•"/>
            </a:pPr>
            <a:r>
              <a:rPr lang="fr-FR" sz="3200" dirty="0">
                <a:latin typeface="Times New Roman" panose="02020603050405020304" pitchFamily="18" charset="0"/>
                <a:cs typeface="Times New Roman" panose="02020603050405020304" pitchFamily="18" charset="0"/>
              </a:rPr>
              <a:t>K-MEANS</a:t>
            </a:r>
          </a:p>
          <a:p>
            <a:pPr lvl="0">
              <a:buFont typeface="Arial" pitchFamily="34"/>
              <a:buChar char="•"/>
            </a:pPr>
            <a:r>
              <a:rPr lang="fr-FR" sz="3200" dirty="0">
                <a:latin typeface="Times New Roman" panose="02020603050405020304" pitchFamily="18" charset="0"/>
                <a:cs typeface="Times New Roman" panose="02020603050405020304" pitchFamily="18" charset="0"/>
              </a:rPr>
              <a:t>DBSCAN</a:t>
            </a:r>
          </a:p>
          <a:p>
            <a:pPr lvl="0">
              <a:buFont typeface="Arial" pitchFamily="34"/>
              <a:buChar char="•"/>
            </a:pPr>
            <a:r>
              <a:rPr lang="fr-FR" sz="3200" dirty="0">
                <a:latin typeface="Times New Roman" panose="02020603050405020304" pitchFamily="18" charset="0"/>
                <a:cs typeface="Times New Roman" panose="02020603050405020304" pitchFamily="18" charset="0"/>
              </a:rPr>
              <a:t>Agglomérative Clustering</a:t>
            </a:r>
          </a:p>
          <a:p>
            <a:pPr lvl="0">
              <a:buFont typeface="Arial" pitchFamily="34"/>
              <a:buChar char="•"/>
            </a:pPr>
            <a:r>
              <a:rPr lang="fr-FR" sz="3200" dirty="0">
                <a:latin typeface="Times New Roman" panose="02020603050405020304" pitchFamily="18" charset="0"/>
                <a:cs typeface="Times New Roman" panose="02020603050405020304" pitchFamily="18" charset="0"/>
              </a:rPr>
              <a:t>Choix de modèle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30">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60AB4-A047-C100-B724-7973470E7321}"/>
              </a:ext>
            </a:extLst>
          </p:cNvPr>
          <p:cNvSpPr txBox="1">
            <a:spLocks noGrp="1"/>
          </p:cNvSpPr>
          <p:nvPr>
            <p:ph type="title"/>
          </p:nvPr>
        </p:nvSpPr>
        <p:spPr>
          <a:xfrm>
            <a:off x="356016" y="6337"/>
            <a:ext cx="11645484" cy="593738"/>
          </a:xfrm>
        </p:spPr>
        <p:txBody>
          <a:bodyPr>
            <a:normAutofit fontScale="90000"/>
          </a:bodyPr>
          <a:lstStyle/>
          <a:p>
            <a:pPr lvl="0"/>
            <a:r>
              <a:rPr lang="fr-FR" b="1" i="0" dirty="0">
                <a:solidFill>
                  <a:srgbClr val="000000"/>
                </a:solidFill>
                <a:effectLst/>
                <a:latin typeface="Helvetica Neue" panose="02000503000000020004" pitchFamily="2" charset="0"/>
              </a:rPr>
              <a:t>Distribution de chaque variable dans les différents clusters</a:t>
            </a:r>
            <a:endParaRPr lang="fr-FR" dirty="0"/>
          </a:p>
        </p:txBody>
      </p:sp>
      <p:pic>
        <p:nvPicPr>
          <p:cNvPr id="7" name="Espace réservé du contenu 6" descr="Une image contenant diagramme, capture d’écran, Rectangle, carré&#10;&#10;Description générée automatiquement">
            <a:extLst>
              <a:ext uri="{FF2B5EF4-FFF2-40B4-BE49-F238E27FC236}">
                <a16:creationId xmlns:a16="http://schemas.microsoft.com/office/drawing/2014/main" id="{112A52D3-7452-7B98-BABA-6418D05A4D63}"/>
              </a:ext>
            </a:extLst>
          </p:cNvPr>
          <p:cNvPicPr>
            <a:picLocks noGrp="1" noChangeAspect="1"/>
          </p:cNvPicPr>
          <p:nvPr>
            <p:ph idx="1"/>
          </p:nvPr>
        </p:nvPicPr>
        <p:blipFill>
          <a:blip r:embed="rId2"/>
          <a:stretch>
            <a:fillRect/>
          </a:stretch>
        </p:blipFill>
        <p:spPr>
          <a:xfrm>
            <a:off x="1666777" y="796693"/>
            <a:ext cx="3971517" cy="2812318"/>
          </a:xfrm>
        </p:spPr>
      </p:pic>
      <p:pic>
        <p:nvPicPr>
          <p:cNvPr id="9" name="Image 8" descr="Une image contenant texte, capture d’écran, nombre, Police&#10;&#10;Description générée automatiquement">
            <a:extLst>
              <a:ext uri="{FF2B5EF4-FFF2-40B4-BE49-F238E27FC236}">
                <a16:creationId xmlns:a16="http://schemas.microsoft.com/office/drawing/2014/main" id="{0E482B0A-E18F-9573-3356-3155C4C1D8D2}"/>
              </a:ext>
            </a:extLst>
          </p:cNvPr>
          <p:cNvPicPr>
            <a:picLocks noChangeAspect="1"/>
          </p:cNvPicPr>
          <p:nvPr/>
        </p:nvPicPr>
        <p:blipFill>
          <a:blip r:embed="rId3"/>
          <a:stretch>
            <a:fillRect/>
          </a:stretch>
        </p:blipFill>
        <p:spPr>
          <a:xfrm>
            <a:off x="7579403" y="600075"/>
            <a:ext cx="4256581" cy="2955069"/>
          </a:xfrm>
          <a:prstGeom prst="rect">
            <a:avLst/>
          </a:prstGeom>
        </p:spPr>
      </p:pic>
      <p:pic>
        <p:nvPicPr>
          <p:cNvPr id="11" name="Image 10" descr="Une image contenant texte, capture d’écran, diagramme, Tracé&#10;&#10;Description générée automatiquement">
            <a:extLst>
              <a:ext uri="{FF2B5EF4-FFF2-40B4-BE49-F238E27FC236}">
                <a16:creationId xmlns:a16="http://schemas.microsoft.com/office/drawing/2014/main" id="{0479C6F1-28B3-D542-4E59-331B5FAF05D6}"/>
              </a:ext>
            </a:extLst>
          </p:cNvPr>
          <p:cNvPicPr>
            <a:picLocks noChangeAspect="1"/>
          </p:cNvPicPr>
          <p:nvPr/>
        </p:nvPicPr>
        <p:blipFill>
          <a:blip r:embed="rId4"/>
          <a:stretch>
            <a:fillRect/>
          </a:stretch>
        </p:blipFill>
        <p:spPr>
          <a:xfrm>
            <a:off x="1365149" y="3662878"/>
            <a:ext cx="4273145" cy="2947365"/>
          </a:xfrm>
          <a:prstGeom prst="rect">
            <a:avLst/>
          </a:prstGeom>
        </p:spPr>
      </p:pic>
      <p:pic>
        <p:nvPicPr>
          <p:cNvPr id="13" name="Image 12" descr="Une image contenant diagramme, capture d’écran, Rectangle, carré&#10;&#10;Description générée automatiquement">
            <a:extLst>
              <a:ext uri="{FF2B5EF4-FFF2-40B4-BE49-F238E27FC236}">
                <a16:creationId xmlns:a16="http://schemas.microsoft.com/office/drawing/2014/main" id="{E69ED79D-98C1-D9B0-1098-B599FD36513A}"/>
              </a:ext>
            </a:extLst>
          </p:cNvPr>
          <p:cNvPicPr>
            <a:picLocks noChangeAspect="1"/>
          </p:cNvPicPr>
          <p:nvPr/>
        </p:nvPicPr>
        <p:blipFill>
          <a:blip r:embed="rId5"/>
          <a:stretch>
            <a:fillRect/>
          </a:stretch>
        </p:blipFill>
        <p:spPr>
          <a:xfrm>
            <a:off x="7539835" y="3555144"/>
            <a:ext cx="4275136" cy="30012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3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BC607-1E7C-89C7-8236-611B36A89C4D}"/>
              </a:ext>
            </a:extLst>
          </p:cNvPr>
          <p:cNvSpPr txBox="1">
            <a:spLocks noGrp="1"/>
          </p:cNvSpPr>
          <p:nvPr>
            <p:ph type="title"/>
          </p:nvPr>
        </p:nvSpPr>
        <p:spPr>
          <a:xfrm>
            <a:off x="2271713" y="0"/>
            <a:ext cx="9001125" cy="733208"/>
          </a:xfrm>
        </p:spPr>
        <p:txBody>
          <a:bodyPr>
            <a:normAutofit fontScale="90000"/>
          </a:bodyPr>
          <a:lstStyle/>
          <a:p>
            <a:pPr lvl="0"/>
            <a:r>
              <a:rPr lang="fr-FR" b="1" i="0" dirty="0">
                <a:solidFill>
                  <a:srgbClr val="000000"/>
                </a:solidFill>
                <a:effectLst/>
                <a:latin typeface="Helvetica Neue" panose="02000503000000020004" pitchFamily="2" charset="0"/>
              </a:rPr>
              <a:t>Distribution des variable dans chaque cluster</a:t>
            </a:r>
            <a:endParaRPr lang="fr-FR" dirty="0"/>
          </a:p>
        </p:txBody>
      </p:sp>
      <p:pic>
        <p:nvPicPr>
          <p:cNvPr id="7" name="Image 6" descr="Une image contenant texte, capture d’écran, diagramme, Tracé&#10;&#10;Description générée automatiquement">
            <a:extLst>
              <a:ext uri="{FF2B5EF4-FFF2-40B4-BE49-F238E27FC236}">
                <a16:creationId xmlns:a16="http://schemas.microsoft.com/office/drawing/2014/main" id="{15E99EBF-E914-E577-D71A-A6EF591A327B}"/>
              </a:ext>
            </a:extLst>
          </p:cNvPr>
          <p:cNvPicPr>
            <a:picLocks noChangeAspect="1"/>
          </p:cNvPicPr>
          <p:nvPr/>
        </p:nvPicPr>
        <p:blipFill>
          <a:blip r:embed="rId2"/>
          <a:stretch>
            <a:fillRect/>
          </a:stretch>
        </p:blipFill>
        <p:spPr>
          <a:xfrm>
            <a:off x="1624013" y="596900"/>
            <a:ext cx="4319587" cy="3029044"/>
          </a:xfrm>
          <a:prstGeom prst="rect">
            <a:avLst/>
          </a:prstGeom>
        </p:spPr>
      </p:pic>
      <p:pic>
        <p:nvPicPr>
          <p:cNvPr id="9" name="Image 8" descr="Une image contenant texte, capture d’écran, diagramme, Tracé&#10;&#10;Description générée automatiquement">
            <a:extLst>
              <a:ext uri="{FF2B5EF4-FFF2-40B4-BE49-F238E27FC236}">
                <a16:creationId xmlns:a16="http://schemas.microsoft.com/office/drawing/2014/main" id="{76B76CBF-F39E-CECD-B670-3D27861FB386}"/>
              </a:ext>
            </a:extLst>
          </p:cNvPr>
          <p:cNvPicPr>
            <a:picLocks noChangeAspect="1"/>
          </p:cNvPicPr>
          <p:nvPr/>
        </p:nvPicPr>
        <p:blipFill>
          <a:blip r:embed="rId3"/>
          <a:stretch>
            <a:fillRect/>
          </a:stretch>
        </p:blipFill>
        <p:spPr>
          <a:xfrm>
            <a:off x="6772275" y="596900"/>
            <a:ext cx="3873294" cy="2728912"/>
          </a:xfrm>
          <a:prstGeom prst="rect">
            <a:avLst/>
          </a:prstGeom>
        </p:spPr>
      </p:pic>
      <p:pic>
        <p:nvPicPr>
          <p:cNvPr id="11" name="Image 10" descr="Une image contenant capture d’écran, texte, diagramme, Rectangle&#10;&#10;Description générée automatiquement">
            <a:extLst>
              <a:ext uri="{FF2B5EF4-FFF2-40B4-BE49-F238E27FC236}">
                <a16:creationId xmlns:a16="http://schemas.microsoft.com/office/drawing/2014/main" id="{65272AA6-9962-B6E8-30BA-8E04141B7D1D}"/>
              </a:ext>
            </a:extLst>
          </p:cNvPr>
          <p:cNvPicPr>
            <a:picLocks noChangeAspect="1"/>
          </p:cNvPicPr>
          <p:nvPr/>
        </p:nvPicPr>
        <p:blipFill>
          <a:blip r:embed="rId4"/>
          <a:stretch>
            <a:fillRect/>
          </a:stretch>
        </p:blipFill>
        <p:spPr>
          <a:xfrm>
            <a:off x="169862" y="3625944"/>
            <a:ext cx="3959225" cy="2781356"/>
          </a:xfrm>
          <a:prstGeom prst="rect">
            <a:avLst/>
          </a:prstGeom>
        </p:spPr>
      </p:pic>
      <p:pic>
        <p:nvPicPr>
          <p:cNvPr id="13" name="Image 12" descr="Une image contenant texte, capture d’écran, diagramme, ligne&#10;&#10;Description générée automatiquement">
            <a:extLst>
              <a:ext uri="{FF2B5EF4-FFF2-40B4-BE49-F238E27FC236}">
                <a16:creationId xmlns:a16="http://schemas.microsoft.com/office/drawing/2014/main" id="{FE5E1BAB-1A19-2E78-365C-3185877A5E44}"/>
              </a:ext>
            </a:extLst>
          </p:cNvPr>
          <p:cNvPicPr>
            <a:picLocks noChangeAspect="1"/>
          </p:cNvPicPr>
          <p:nvPr/>
        </p:nvPicPr>
        <p:blipFill>
          <a:blip r:embed="rId5"/>
          <a:stretch>
            <a:fillRect/>
          </a:stretch>
        </p:blipFill>
        <p:spPr>
          <a:xfrm>
            <a:off x="3904126" y="3573500"/>
            <a:ext cx="4063541" cy="2781356"/>
          </a:xfrm>
          <a:prstGeom prst="rect">
            <a:avLst/>
          </a:prstGeom>
        </p:spPr>
      </p:pic>
      <p:pic>
        <p:nvPicPr>
          <p:cNvPr id="15" name="Image 14" descr="Une image contenant texte, capture d’écran, diagramme, reçu&#10;&#10;Description générée automatiquement">
            <a:extLst>
              <a:ext uri="{FF2B5EF4-FFF2-40B4-BE49-F238E27FC236}">
                <a16:creationId xmlns:a16="http://schemas.microsoft.com/office/drawing/2014/main" id="{4ACA7084-A8AA-C544-FB63-4F37F0AD1A45}"/>
              </a:ext>
            </a:extLst>
          </p:cNvPr>
          <p:cNvPicPr>
            <a:picLocks noChangeAspect="1"/>
          </p:cNvPicPr>
          <p:nvPr/>
        </p:nvPicPr>
        <p:blipFill>
          <a:blip r:embed="rId6"/>
          <a:stretch>
            <a:fillRect/>
          </a:stretch>
        </p:blipFill>
        <p:spPr>
          <a:xfrm>
            <a:off x="7397751" y="3429000"/>
            <a:ext cx="4155524" cy="29098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32">
    <p:spTree>
      <p:nvGrpSpPr>
        <p:cNvPr id="1" name=""/>
        <p:cNvGrpSpPr/>
        <p:nvPr/>
      </p:nvGrpSpPr>
      <p:grpSpPr>
        <a:xfrm>
          <a:off x="0" y="0"/>
          <a:ext cx="0" cy="0"/>
          <a:chOff x="0" y="0"/>
          <a:chExt cx="0" cy="0"/>
        </a:xfrm>
      </p:grpSpPr>
      <p:pic>
        <p:nvPicPr>
          <p:cNvPr id="9" name="Image 8" descr="Une image contenant texte, capture d’écran, Tracé, nombre&#10;&#10;Description générée automatiquement">
            <a:extLst>
              <a:ext uri="{FF2B5EF4-FFF2-40B4-BE49-F238E27FC236}">
                <a16:creationId xmlns:a16="http://schemas.microsoft.com/office/drawing/2014/main" id="{B67C311A-E347-12D1-306F-972D63009ACC}"/>
              </a:ext>
            </a:extLst>
          </p:cNvPr>
          <p:cNvPicPr>
            <a:picLocks noChangeAspect="1"/>
          </p:cNvPicPr>
          <p:nvPr/>
        </p:nvPicPr>
        <p:blipFill>
          <a:blip r:embed="rId2"/>
          <a:stretch>
            <a:fillRect/>
          </a:stretch>
        </p:blipFill>
        <p:spPr>
          <a:xfrm>
            <a:off x="437304" y="1310478"/>
            <a:ext cx="3661490" cy="2551113"/>
          </a:xfrm>
          <a:prstGeom prst="rect">
            <a:avLst/>
          </a:prstGeom>
        </p:spPr>
      </p:pic>
      <p:pic>
        <p:nvPicPr>
          <p:cNvPr id="11" name="Image 10" descr="Une image contenant texte, capture d’écran, Tracé, diagramme&#10;&#10;Description générée automatiquement">
            <a:extLst>
              <a:ext uri="{FF2B5EF4-FFF2-40B4-BE49-F238E27FC236}">
                <a16:creationId xmlns:a16="http://schemas.microsoft.com/office/drawing/2014/main" id="{81169C42-DDBA-DA63-1E1B-48CADBD1A5DA}"/>
              </a:ext>
            </a:extLst>
          </p:cNvPr>
          <p:cNvPicPr>
            <a:picLocks noChangeAspect="1"/>
          </p:cNvPicPr>
          <p:nvPr/>
        </p:nvPicPr>
        <p:blipFill>
          <a:blip r:embed="rId3"/>
          <a:stretch>
            <a:fillRect/>
          </a:stretch>
        </p:blipFill>
        <p:spPr>
          <a:xfrm>
            <a:off x="3920557" y="1257744"/>
            <a:ext cx="4017963" cy="2656583"/>
          </a:xfrm>
          <a:prstGeom prst="rect">
            <a:avLst/>
          </a:prstGeom>
        </p:spPr>
      </p:pic>
      <p:pic>
        <p:nvPicPr>
          <p:cNvPr id="13" name="Image 12" descr="Une image contenant texte, capture d’écran, Police, Caractère coloré&#10;&#10;Description générée automatiquement">
            <a:extLst>
              <a:ext uri="{FF2B5EF4-FFF2-40B4-BE49-F238E27FC236}">
                <a16:creationId xmlns:a16="http://schemas.microsoft.com/office/drawing/2014/main" id="{E8A5710F-22F9-2075-0E3A-039452F972C5}"/>
              </a:ext>
            </a:extLst>
          </p:cNvPr>
          <p:cNvPicPr>
            <a:picLocks noChangeAspect="1"/>
          </p:cNvPicPr>
          <p:nvPr/>
        </p:nvPicPr>
        <p:blipFill>
          <a:blip r:embed="rId4"/>
          <a:stretch>
            <a:fillRect/>
          </a:stretch>
        </p:blipFill>
        <p:spPr>
          <a:xfrm>
            <a:off x="7938520" y="1257745"/>
            <a:ext cx="3681931" cy="2656583"/>
          </a:xfrm>
          <a:prstGeom prst="rect">
            <a:avLst/>
          </a:prstGeom>
        </p:spPr>
      </p:pic>
      <p:pic>
        <p:nvPicPr>
          <p:cNvPr id="15" name="Image 14" descr="Une image contenant texte, capture d’écran, Tracé, Police&#10;&#10;Description générée automatiquement">
            <a:extLst>
              <a:ext uri="{FF2B5EF4-FFF2-40B4-BE49-F238E27FC236}">
                <a16:creationId xmlns:a16="http://schemas.microsoft.com/office/drawing/2014/main" id="{EAB54242-4141-6624-6C19-F91599AC125A}"/>
              </a:ext>
            </a:extLst>
          </p:cNvPr>
          <p:cNvPicPr>
            <a:picLocks noChangeAspect="1"/>
          </p:cNvPicPr>
          <p:nvPr/>
        </p:nvPicPr>
        <p:blipFill>
          <a:blip r:embed="rId5"/>
          <a:stretch>
            <a:fillRect/>
          </a:stretch>
        </p:blipFill>
        <p:spPr>
          <a:xfrm>
            <a:off x="247695" y="3718716"/>
            <a:ext cx="3862472" cy="2656583"/>
          </a:xfrm>
          <a:prstGeom prst="rect">
            <a:avLst/>
          </a:prstGeom>
        </p:spPr>
      </p:pic>
      <p:pic>
        <p:nvPicPr>
          <p:cNvPr id="17" name="Image 16" descr="Une image contenant texte, capture d’écran, Tracé, diagramme&#10;&#10;Description générée automatiquement">
            <a:extLst>
              <a:ext uri="{FF2B5EF4-FFF2-40B4-BE49-F238E27FC236}">
                <a16:creationId xmlns:a16="http://schemas.microsoft.com/office/drawing/2014/main" id="{DD5896C7-2519-4BC2-1392-F84DD748CEBD}"/>
              </a:ext>
            </a:extLst>
          </p:cNvPr>
          <p:cNvPicPr>
            <a:picLocks noChangeAspect="1"/>
          </p:cNvPicPr>
          <p:nvPr/>
        </p:nvPicPr>
        <p:blipFill>
          <a:blip r:embed="rId6"/>
          <a:stretch>
            <a:fillRect/>
          </a:stretch>
        </p:blipFill>
        <p:spPr>
          <a:xfrm>
            <a:off x="4313183" y="3861591"/>
            <a:ext cx="3814948" cy="2693468"/>
          </a:xfrm>
          <a:prstGeom prst="rect">
            <a:avLst/>
          </a:prstGeom>
        </p:spPr>
      </p:pic>
      <p:pic>
        <p:nvPicPr>
          <p:cNvPr id="19" name="Image 18" descr="Une image contenant texte, capture d’écran, Police, Tracé&#10;&#10;Description générée automatiquement">
            <a:extLst>
              <a:ext uri="{FF2B5EF4-FFF2-40B4-BE49-F238E27FC236}">
                <a16:creationId xmlns:a16="http://schemas.microsoft.com/office/drawing/2014/main" id="{26830157-2E42-F0D0-3552-E14F8918FCBA}"/>
              </a:ext>
            </a:extLst>
          </p:cNvPr>
          <p:cNvPicPr>
            <a:picLocks noChangeAspect="1"/>
          </p:cNvPicPr>
          <p:nvPr/>
        </p:nvPicPr>
        <p:blipFill>
          <a:blip r:embed="rId7"/>
          <a:stretch>
            <a:fillRect/>
          </a:stretch>
        </p:blipFill>
        <p:spPr>
          <a:xfrm>
            <a:off x="8156616" y="3938936"/>
            <a:ext cx="3787689" cy="2693468"/>
          </a:xfrm>
          <a:prstGeom prst="rect">
            <a:avLst/>
          </a:prstGeom>
        </p:spPr>
      </p:pic>
      <p:sp>
        <p:nvSpPr>
          <p:cNvPr id="2" name="ZoneTexte 1">
            <a:extLst>
              <a:ext uri="{FF2B5EF4-FFF2-40B4-BE49-F238E27FC236}">
                <a16:creationId xmlns:a16="http://schemas.microsoft.com/office/drawing/2014/main" id="{E883C6E2-A50F-69BE-1892-D375DFF699E4}"/>
              </a:ext>
            </a:extLst>
          </p:cNvPr>
          <p:cNvSpPr txBox="1"/>
          <p:nvPr/>
        </p:nvSpPr>
        <p:spPr>
          <a:xfrm>
            <a:off x="1561287" y="482701"/>
            <a:ext cx="10059164" cy="646331"/>
          </a:xfrm>
          <a:prstGeom prst="rect">
            <a:avLst/>
          </a:prstGeom>
          <a:noFill/>
        </p:spPr>
        <p:txBody>
          <a:bodyPr wrap="none" rtlCol="0">
            <a:spAutoFit/>
          </a:bodyPr>
          <a:lstStyle/>
          <a:p>
            <a:r>
              <a:rPr lang="fr-FR" sz="3600" b="1" i="0" dirty="0">
                <a:solidFill>
                  <a:srgbClr val="000000"/>
                </a:solidFill>
                <a:effectLst/>
                <a:latin typeface="Times New Roman" panose="02020603050405020304" pitchFamily="18" charset="0"/>
                <a:cs typeface="Times New Roman" panose="02020603050405020304" pitchFamily="18" charset="0"/>
              </a:rPr>
              <a:t>Dispersion de combinaisons de deux variables </a:t>
            </a:r>
            <a:r>
              <a:rPr lang="fr-FR" sz="3600" b="1" i="0" dirty="0" err="1">
                <a:solidFill>
                  <a:srgbClr val="000000"/>
                </a:solidFill>
                <a:effectLst/>
                <a:latin typeface="Times New Roman" panose="02020603050405020304" pitchFamily="18" charset="0"/>
                <a:cs typeface="Times New Roman" panose="02020603050405020304" pitchFamily="18" charset="0"/>
              </a:rPr>
              <a:t>rfm</a:t>
            </a:r>
            <a:endParaRPr lang="fr-F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55">
    <p:spTree>
      <p:nvGrpSpPr>
        <p:cNvPr id="1" name=""/>
        <p:cNvGrpSpPr/>
        <p:nvPr/>
      </p:nvGrpSpPr>
      <p:grpSpPr>
        <a:xfrm>
          <a:off x="0" y="0"/>
          <a:ext cx="0" cy="0"/>
          <a:chOff x="0" y="0"/>
          <a:chExt cx="0" cy="0"/>
        </a:xfrm>
      </p:grpSpPr>
      <p:pic>
        <p:nvPicPr>
          <p:cNvPr id="7" name="Image 6" descr="Une image contenant texte, Tracé, ligne, Police&#10;&#10;Description générée automatiquement">
            <a:extLst>
              <a:ext uri="{FF2B5EF4-FFF2-40B4-BE49-F238E27FC236}">
                <a16:creationId xmlns:a16="http://schemas.microsoft.com/office/drawing/2014/main" id="{F8EA0336-6A7D-406F-1025-CDC3475EDD8B}"/>
              </a:ext>
            </a:extLst>
          </p:cNvPr>
          <p:cNvPicPr>
            <a:picLocks noChangeAspect="1"/>
          </p:cNvPicPr>
          <p:nvPr/>
        </p:nvPicPr>
        <p:blipFill>
          <a:blip r:embed="rId2"/>
          <a:stretch>
            <a:fillRect/>
          </a:stretch>
        </p:blipFill>
        <p:spPr>
          <a:xfrm>
            <a:off x="700087" y="1939923"/>
            <a:ext cx="11061820" cy="3460751"/>
          </a:xfrm>
          <a:prstGeom prst="rect">
            <a:avLst/>
          </a:prstGeom>
        </p:spPr>
      </p:pic>
      <p:sp>
        <p:nvSpPr>
          <p:cNvPr id="5" name="Titre 1">
            <a:extLst>
              <a:ext uri="{FF2B5EF4-FFF2-40B4-BE49-F238E27FC236}">
                <a16:creationId xmlns:a16="http://schemas.microsoft.com/office/drawing/2014/main" id="{D4C9D486-2ABC-02A9-F49C-FE10380FE2F0}"/>
              </a:ext>
            </a:extLst>
          </p:cNvPr>
          <p:cNvSpPr txBox="1">
            <a:spLocks noGrp="1"/>
          </p:cNvSpPr>
          <p:nvPr>
            <p:ph type="title"/>
          </p:nvPr>
        </p:nvSpPr>
        <p:spPr>
          <a:xfrm>
            <a:off x="2042001" y="607722"/>
            <a:ext cx="6711855" cy="804645"/>
          </a:xfrm>
        </p:spPr>
        <p:txBody>
          <a:bodyPr/>
          <a:lstStyle/>
          <a:p>
            <a:pPr lvl="0"/>
            <a:r>
              <a:rPr lang="fr-FR" dirty="0">
                <a:latin typeface="Times New Roman" panose="02020603050405020304" pitchFamily="18" charset="0"/>
                <a:cs typeface="Times New Roman" panose="02020603050405020304" pitchFamily="18" charset="0"/>
              </a:rPr>
              <a:t>Moyenne des variables par cluster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CA6549-E2CC-2B91-8A5E-7A2065F5555D}"/>
              </a:ext>
            </a:extLst>
          </p:cNvPr>
          <p:cNvSpPr txBox="1"/>
          <p:nvPr/>
        </p:nvSpPr>
        <p:spPr>
          <a:xfrm>
            <a:off x="865632" y="1248739"/>
            <a:ext cx="11167872" cy="5324535"/>
          </a:xfrm>
          <a:prstGeom prst="rect">
            <a:avLst/>
          </a:prstGeom>
          <a:noFill/>
        </p:spPr>
        <p:txBody>
          <a:bodyPr wrap="square">
            <a:spAutoFit/>
          </a:bodyPr>
          <a:lstStyle/>
          <a:p>
            <a:pPr algn="l"/>
            <a:r>
              <a:rPr lang="fr-FR" sz="2000" b="1" i="0" dirty="0">
                <a:solidFill>
                  <a:srgbClr val="000000"/>
                </a:solidFill>
                <a:effectLst/>
                <a:latin typeface="Times New Roman" panose="02020603050405020304" pitchFamily="18" charset="0"/>
                <a:cs typeface="Times New Roman" panose="02020603050405020304" pitchFamily="18" charset="0"/>
              </a:rPr>
              <a:t>Cluster 0</a:t>
            </a:r>
            <a:r>
              <a:rPr lang="fr-FR" sz="2000" b="0" i="0" dirty="0">
                <a:solidFill>
                  <a:srgbClr val="000000"/>
                </a:solidFill>
                <a:effectLst/>
                <a:latin typeface="Times New Roman" panose="02020603050405020304" pitchFamily="18" charset="0"/>
                <a:cs typeface="Times New Roman" panose="02020603050405020304" pitchFamily="18" charset="0"/>
              </a:rPr>
              <a:t> : le cluster qui regroupe le plus de clients. Ces client ont passé leurs commandes </a:t>
            </a:r>
            <a:r>
              <a:rPr lang="fr-FR" sz="2000" b="0" i="0" dirty="0" err="1">
                <a:solidFill>
                  <a:srgbClr val="000000"/>
                </a:solidFill>
                <a:effectLst/>
                <a:latin typeface="Times New Roman" panose="02020603050405020304" pitchFamily="18" charset="0"/>
                <a:cs typeface="Times New Roman" panose="02020603050405020304" pitchFamily="18" charset="0"/>
              </a:rPr>
              <a:t>recement</a:t>
            </a:r>
            <a:r>
              <a:rPr lang="fr-FR" sz="2000" b="0" i="0" dirty="0">
                <a:solidFill>
                  <a:srgbClr val="000000"/>
                </a:solidFill>
                <a:effectLst/>
                <a:latin typeface="Times New Roman" panose="02020603050405020304" pitchFamily="18" charset="0"/>
                <a:cs typeface="Times New Roman" panose="02020603050405020304" pitchFamily="18" charset="0"/>
              </a:rPr>
              <a:t>. La majorité d'entre eux ont commandé une seule fois et ils ont dépensé peu, ils ont commenté plus de 4 fois.</a:t>
            </a:r>
          </a:p>
          <a:p>
            <a:pPr algn="l"/>
            <a:endParaRPr lang="fr-FR" sz="2000" b="0" i="0" dirty="0">
              <a:solidFill>
                <a:srgbClr val="000000"/>
              </a:solidFill>
              <a:effectLst/>
              <a:latin typeface="Times New Roman" panose="02020603050405020304" pitchFamily="18" charset="0"/>
              <a:cs typeface="Times New Roman" panose="02020603050405020304" pitchFamily="18" charset="0"/>
            </a:endParaRPr>
          </a:p>
          <a:p>
            <a:pPr algn="l"/>
            <a:r>
              <a:rPr lang="fr-FR" sz="2000" b="1" i="0" dirty="0">
                <a:solidFill>
                  <a:srgbClr val="000000"/>
                </a:solidFill>
                <a:effectLst/>
                <a:latin typeface="Times New Roman" panose="02020603050405020304" pitchFamily="18" charset="0"/>
                <a:cs typeface="Times New Roman" panose="02020603050405020304" pitchFamily="18" charset="0"/>
              </a:rPr>
              <a:t>Cluster 1</a:t>
            </a:r>
            <a:r>
              <a:rPr lang="fr-FR" sz="2000" b="0" i="0" dirty="0">
                <a:solidFill>
                  <a:srgbClr val="000000"/>
                </a:solidFill>
                <a:effectLst/>
                <a:latin typeface="Times New Roman" panose="02020603050405020304" pitchFamily="18" charset="0"/>
                <a:cs typeface="Times New Roman" panose="02020603050405020304" pitchFamily="18" charset="0"/>
              </a:rPr>
              <a:t> : regroupe beaucoup de clients. Ces client ont passé leurs commandes il y a très longtemps. La majorité d'entre eux ont commandé une seule fois et ils ont dépensé peu, ils ont commenté plus de 4 fois.</a:t>
            </a:r>
          </a:p>
          <a:p>
            <a:pPr algn="l"/>
            <a:endParaRPr lang="fr-FR" sz="2000" b="0" i="0" dirty="0">
              <a:solidFill>
                <a:srgbClr val="000000"/>
              </a:solidFill>
              <a:effectLst/>
              <a:latin typeface="Times New Roman" panose="02020603050405020304" pitchFamily="18" charset="0"/>
              <a:cs typeface="Times New Roman" panose="02020603050405020304" pitchFamily="18" charset="0"/>
            </a:endParaRPr>
          </a:p>
          <a:p>
            <a:pPr algn="l"/>
            <a:r>
              <a:rPr lang="fr-FR" sz="2000" b="1" i="0" dirty="0">
                <a:solidFill>
                  <a:srgbClr val="000000"/>
                </a:solidFill>
                <a:effectLst/>
                <a:latin typeface="Times New Roman" panose="02020603050405020304" pitchFamily="18" charset="0"/>
                <a:cs typeface="Times New Roman" panose="02020603050405020304" pitchFamily="18" charset="0"/>
              </a:rPr>
              <a:t>Cluster 2</a:t>
            </a:r>
            <a:r>
              <a:rPr lang="fr-FR" sz="2000" b="0" i="0" dirty="0">
                <a:solidFill>
                  <a:srgbClr val="000000"/>
                </a:solidFill>
                <a:effectLst/>
                <a:latin typeface="Times New Roman" panose="02020603050405020304" pitchFamily="18" charset="0"/>
                <a:cs typeface="Times New Roman" panose="02020603050405020304" pitchFamily="18" charset="0"/>
              </a:rPr>
              <a:t> : regroupe un nombre moyen de clients. Ces client ont passé leurs commandes il y a longtemps. La majorité d'entre eux ont commandé juste une seule fois et ils ont dépensé une somme </a:t>
            </a:r>
            <a:r>
              <a:rPr lang="fr-FR" sz="2000" b="0" i="0" dirty="0" err="1">
                <a:solidFill>
                  <a:srgbClr val="000000"/>
                </a:solidFill>
                <a:effectLst/>
                <a:latin typeface="Times New Roman" panose="02020603050405020304" pitchFamily="18" charset="0"/>
                <a:cs typeface="Times New Roman" panose="02020603050405020304" pitchFamily="18" charset="0"/>
              </a:rPr>
              <a:t>moyenne.ils</a:t>
            </a:r>
            <a:r>
              <a:rPr lang="fr-FR" sz="2000" b="0" i="0" dirty="0">
                <a:solidFill>
                  <a:srgbClr val="000000"/>
                </a:solidFill>
                <a:effectLst/>
                <a:latin typeface="Times New Roman" panose="02020603050405020304" pitchFamily="18" charset="0"/>
                <a:cs typeface="Times New Roman" panose="02020603050405020304" pitchFamily="18" charset="0"/>
              </a:rPr>
              <a:t> ont commenté plus d'une fois</a:t>
            </a:r>
          </a:p>
          <a:p>
            <a:pPr algn="l"/>
            <a:endParaRPr lang="fr-FR" sz="2000" b="0" i="0" dirty="0">
              <a:solidFill>
                <a:srgbClr val="000000"/>
              </a:solidFill>
              <a:effectLst/>
              <a:latin typeface="Times New Roman" panose="02020603050405020304" pitchFamily="18" charset="0"/>
              <a:cs typeface="Times New Roman" panose="02020603050405020304" pitchFamily="18" charset="0"/>
            </a:endParaRPr>
          </a:p>
          <a:p>
            <a:pPr algn="l"/>
            <a:r>
              <a:rPr lang="fr-FR" sz="2000" b="1" i="0" dirty="0">
                <a:solidFill>
                  <a:srgbClr val="000000"/>
                </a:solidFill>
                <a:effectLst/>
                <a:latin typeface="Times New Roman" panose="02020603050405020304" pitchFamily="18" charset="0"/>
                <a:cs typeface="Times New Roman" panose="02020603050405020304" pitchFamily="18" charset="0"/>
              </a:rPr>
              <a:t>Cluster 3</a:t>
            </a:r>
            <a:r>
              <a:rPr lang="fr-FR" sz="2000" b="0" i="0" dirty="0">
                <a:solidFill>
                  <a:srgbClr val="000000"/>
                </a:solidFill>
                <a:effectLst/>
                <a:latin typeface="Times New Roman" panose="02020603050405020304" pitchFamily="18" charset="0"/>
                <a:cs typeface="Times New Roman" panose="02020603050405020304" pitchFamily="18" charset="0"/>
              </a:rPr>
              <a:t> : regroupe très peu de clients. Ces client ont passé leurs commandes il y a il y a longtemps. La majorité d'entre eux ont commandé plus de deux fois en moyenne et ils ont dépensé une somme </a:t>
            </a:r>
            <a:r>
              <a:rPr lang="fr-FR" sz="2000" b="0" i="0" dirty="0" err="1">
                <a:solidFill>
                  <a:srgbClr val="000000"/>
                </a:solidFill>
                <a:effectLst/>
                <a:latin typeface="Times New Roman" panose="02020603050405020304" pitchFamily="18" charset="0"/>
                <a:cs typeface="Times New Roman" panose="02020603050405020304" pitchFamily="18" charset="0"/>
              </a:rPr>
              <a:t>moyenne.ils</a:t>
            </a:r>
            <a:r>
              <a:rPr lang="fr-FR" sz="2000" b="0" i="0" dirty="0">
                <a:solidFill>
                  <a:srgbClr val="000000"/>
                </a:solidFill>
                <a:effectLst/>
                <a:latin typeface="Times New Roman" panose="02020603050405020304" pitchFamily="18" charset="0"/>
                <a:cs typeface="Times New Roman" panose="02020603050405020304" pitchFamily="18" charset="0"/>
              </a:rPr>
              <a:t> ont commenté plus de 4 fois</a:t>
            </a:r>
          </a:p>
          <a:p>
            <a:pPr algn="l"/>
            <a:endParaRPr lang="fr-FR" sz="2000" b="0" i="0" dirty="0">
              <a:solidFill>
                <a:srgbClr val="000000"/>
              </a:solidFill>
              <a:effectLst/>
              <a:latin typeface="Times New Roman" panose="02020603050405020304" pitchFamily="18" charset="0"/>
              <a:cs typeface="Times New Roman" panose="02020603050405020304" pitchFamily="18" charset="0"/>
            </a:endParaRPr>
          </a:p>
          <a:p>
            <a:pPr algn="l"/>
            <a:r>
              <a:rPr lang="fr-FR" sz="2000" b="1" i="0" dirty="0">
                <a:solidFill>
                  <a:srgbClr val="000000"/>
                </a:solidFill>
                <a:effectLst/>
                <a:latin typeface="Times New Roman" panose="02020603050405020304" pitchFamily="18" charset="0"/>
                <a:cs typeface="Times New Roman" panose="02020603050405020304" pitchFamily="18" charset="0"/>
              </a:rPr>
              <a:t>Cluster 4</a:t>
            </a:r>
            <a:r>
              <a:rPr lang="fr-FR" sz="2000" b="0" i="0" dirty="0">
                <a:solidFill>
                  <a:srgbClr val="000000"/>
                </a:solidFill>
                <a:effectLst/>
                <a:latin typeface="Times New Roman" panose="02020603050405020304" pitchFamily="18" charset="0"/>
                <a:cs typeface="Times New Roman" panose="02020603050405020304" pitchFamily="18" charset="0"/>
              </a:rPr>
              <a:t> : regroupe très peu de clients. Ces client ont passé leurs commandes il y a longtemps. La majorité d'entre eux ont commandé plus d'une fois en moyenne et ils ont dépensé une très grande </a:t>
            </a:r>
            <a:r>
              <a:rPr lang="fr-FR" sz="2000" b="0" i="0" dirty="0" err="1">
                <a:solidFill>
                  <a:srgbClr val="000000"/>
                </a:solidFill>
                <a:effectLst/>
                <a:latin typeface="Times New Roman" panose="02020603050405020304" pitchFamily="18" charset="0"/>
                <a:cs typeface="Times New Roman" panose="02020603050405020304" pitchFamily="18" charset="0"/>
              </a:rPr>
              <a:t>somme.ils</a:t>
            </a:r>
            <a:r>
              <a:rPr lang="fr-FR" sz="2000" b="0" i="0" dirty="0">
                <a:solidFill>
                  <a:srgbClr val="000000"/>
                </a:solidFill>
                <a:effectLst/>
                <a:latin typeface="Times New Roman" panose="02020603050405020304" pitchFamily="18" charset="0"/>
                <a:cs typeface="Times New Roman" panose="02020603050405020304" pitchFamily="18" charset="0"/>
              </a:rPr>
              <a:t> ont commenté plus de 4 fois</a:t>
            </a:r>
          </a:p>
        </p:txBody>
      </p:sp>
      <p:sp>
        <p:nvSpPr>
          <p:cNvPr id="6" name="ZoneTexte 5">
            <a:extLst>
              <a:ext uri="{FF2B5EF4-FFF2-40B4-BE49-F238E27FC236}">
                <a16:creationId xmlns:a16="http://schemas.microsoft.com/office/drawing/2014/main" id="{FA79ECF7-44D9-A284-0BA6-F0D72C89432B}"/>
              </a:ext>
            </a:extLst>
          </p:cNvPr>
          <p:cNvSpPr txBox="1"/>
          <p:nvPr/>
        </p:nvSpPr>
        <p:spPr>
          <a:xfrm>
            <a:off x="2657856" y="284726"/>
            <a:ext cx="6096000" cy="646331"/>
          </a:xfrm>
          <a:prstGeom prst="rect">
            <a:avLst/>
          </a:prstGeom>
          <a:noFill/>
        </p:spPr>
        <p:txBody>
          <a:bodyPr wrap="square">
            <a:spAutoFit/>
          </a:bodyPr>
          <a:lstStyle/>
          <a:p>
            <a:pPr algn="l"/>
            <a:r>
              <a:rPr lang="fr-FR" sz="3600" b="1" i="0" dirty="0">
                <a:solidFill>
                  <a:srgbClr val="000000"/>
                </a:solidFill>
                <a:effectLst/>
                <a:latin typeface="Times New Roman" panose="02020603050405020304" pitchFamily="18" charset="0"/>
                <a:cs typeface="Times New Roman" panose="02020603050405020304" pitchFamily="18" charset="0"/>
              </a:rPr>
              <a:t>Caractéristiques des clusters</a:t>
            </a:r>
          </a:p>
        </p:txBody>
      </p:sp>
    </p:spTree>
    <p:extLst>
      <p:ext uri="{BB962C8B-B14F-4D97-AF65-F5344CB8AC3E}">
        <p14:creationId xmlns:p14="http://schemas.microsoft.com/office/powerpoint/2010/main" val="348377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98">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0590D159-89D2-7503-77DD-396465CACC17}"/>
              </a:ext>
            </a:extLst>
          </p:cNvPr>
          <p:cNvSpPr txBox="1">
            <a:spLocks/>
          </p:cNvSpPr>
          <p:nvPr/>
        </p:nvSpPr>
        <p:spPr>
          <a:xfrm>
            <a:off x="2339280" y="2702656"/>
            <a:ext cx="8278368" cy="2497232"/>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1000"/>
              </a:spcBef>
              <a:spcAft>
                <a:spcPts val="0"/>
              </a:spcAft>
              <a:buClr>
                <a:srgbClr val="92278F"/>
              </a:buClr>
              <a:buSzPct val="100000"/>
              <a:buFont typeface="Wingdings 3"/>
              <a:buNone/>
              <a:tabLst/>
              <a:defRPr lang="fr-FR" sz="2000" b="0" i="0" u="none" strike="noStrike" kern="1200" cap="none" spc="0" baseline="0">
                <a:solidFill>
                  <a:srgbClr val="595959"/>
                </a:solidFill>
                <a:uFillTx/>
                <a:latin typeface="Century Gothic"/>
              </a:defRPr>
            </a:lvl1pPr>
            <a:lvl2pPr marL="742950" marR="0" lvl="1" indent="-285750" algn="l" defTabSz="457200" rtl="0" fontAlgn="auto" hangingPunct="1">
              <a:lnSpc>
                <a:spcPct val="100000"/>
              </a:lnSpc>
              <a:spcBef>
                <a:spcPts val="1000"/>
              </a:spcBef>
              <a:spcAft>
                <a:spcPts val="0"/>
              </a:spcAft>
              <a:buClr>
                <a:srgbClr val="92278F"/>
              </a:buClr>
              <a:buSzPct val="100000"/>
              <a:buFont typeface="Wingdings 3"/>
              <a:buChar char=""/>
              <a:tabLst/>
              <a:defRPr lang="fr-FR"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92278F"/>
              </a:buClr>
              <a:buSzPct val="100000"/>
              <a:buFont typeface="Wingdings 3"/>
              <a:buChar char=""/>
              <a:tabLst/>
              <a:defRPr lang="fr-FR"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4800" b="1" dirty="0">
                <a:latin typeface="Times New Roman" panose="02020603050405020304" pitchFamily="18" charset="0"/>
                <a:cs typeface="Times New Roman" panose="02020603050405020304" pitchFamily="18" charset="0"/>
              </a:rPr>
              <a:t>Application sur la récence, la fréquence, le montant et payement_squential</a:t>
            </a:r>
          </a:p>
        </p:txBody>
      </p:sp>
      <p:sp>
        <p:nvSpPr>
          <p:cNvPr id="9" name="Titre 1">
            <a:extLst>
              <a:ext uri="{FF2B5EF4-FFF2-40B4-BE49-F238E27FC236}">
                <a16:creationId xmlns:a16="http://schemas.microsoft.com/office/drawing/2014/main" id="{2F09B367-9252-2B37-D443-63AEE20D5FC3}"/>
              </a:ext>
            </a:extLst>
          </p:cNvPr>
          <p:cNvSpPr txBox="1">
            <a:spLocks noGrp="1"/>
          </p:cNvSpPr>
          <p:nvPr>
            <p:ph type="title"/>
          </p:nvPr>
        </p:nvSpPr>
        <p:spPr>
          <a:xfrm>
            <a:off x="4454591" y="1374805"/>
            <a:ext cx="3482401" cy="860395"/>
          </a:xfrm>
        </p:spPr>
        <p:txBody>
          <a:bodyPr>
            <a:noAutofit/>
          </a:bodyPr>
          <a:lstStyle/>
          <a:p>
            <a:pPr lvl="0"/>
            <a:r>
              <a:rPr lang="fr-FR" sz="5400" b="1" dirty="0">
                <a:latin typeface="Times New Roman" panose="02020603050405020304" pitchFamily="18" charset="0"/>
                <a:cs typeface="Times New Roman" panose="02020603050405020304" pitchFamily="18" charset="0"/>
              </a:rPr>
              <a:t>K-MEANS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133">
    <p:spTree>
      <p:nvGrpSpPr>
        <p:cNvPr id="1" name=""/>
        <p:cNvGrpSpPr/>
        <p:nvPr/>
      </p:nvGrpSpPr>
      <p:grpSpPr>
        <a:xfrm>
          <a:off x="0" y="0"/>
          <a:ext cx="0" cy="0"/>
          <a:chOff x="0" y="0"/>
          <a:chExt cx="0" cy="0"/>
        </a:xfrm>
      </p:grpSpPr>
      <p:pic>
        <p:nvPicPr>
          <p:cNvPr id="3" name="Image 2" descr="Une image contenant texte, capture d’écran, Tracé, ligne&#10;&#10;Description générée automatiquement">
            <a:extLst>
              <a:ext uri="{FF2B5EF4-FFF2-40B4-BE49-F238E27FC236}">
                <a16:creationId xmlns:a16="http://schemas.microsoft.com/office/drawing/2014/main" id="{E960BE49-66CE-FC82-97A1-5AAC29397601}"/>
              </a:ext>
            </a:extLst>
          </p:cNvPr>
          <p:cNvPicPr>
            <a:picLocks noChangeAspect="1"/>
          </p:cNvPicPr>
          <p:nvPr/>
        </p:nvPicPr>
        <p:blipFill>
          <a:blip r:embed="rId2"/>
          <a:stretch>
            <a:fillRect/>
          </a:stretch>
        </p:blipFill>
        <p:spPr>
          <a:xfrm>
            <a:off x="528828" y="1940758"/>
            <a:ext cx="5257800" cy="3594100"/>
          </a:xfrm>
          <a:prstGeom prst="rect">
            <a:avLst/>
          </a:prstGeom>
        </p:spPr>
      </p:pic>
      <p:pic>
        <p:nvPicPr>
          <p:cNvPr id="5" name="Image 4" descr="Une image contenant texte, capture d’écran, ligne, Tracé&#10;&#10;Description générée automatiquement">
            <a:extLst>
              <a:ext uri="{FF2B5EF4-FFF2-40B4-BE49-F238E27FC236}">
                <a16:creationId xmlns:a16="http://schemas.microsoft.com/office/drawing/2014/main" id="{7E6E2067-9918-AF70-ADB8-C78863D4CDC8}"/>
              </a:ext>
            </a:extLst>
          </p:cNvPr>
          <p:cNvPicPr>
            <a:picLocks noChangeAspect="1"/>
          </p:cNvPicPr>
          <p:nvPr/>
        </p:nvPicPr>
        <p:blipFill>
          <a:blip r:embed="rId3"/>
          <a:stretch>
            <a:fillRect/>
          </a:stretch>
        </p:blipFill>
        <p:spPr>
          <a:xfrm>
            <a:off x="6310121" y="1940758"/>
            <a:ext cx="5372365" cy="3594100"/>
          </a:xfrm>
          <a:prstGeom prst="rect">
            <a:avLst/>
          </a:prstGeom>
        </p:spPr>
      </p:pic>
      <p:sp>
        <p:nvSpPr>
          <p:cNvPr id="8" name="Titre 1">
            <a:extLst>
              <a:ext uri="{FF2B5EF4-FFF2-40B4-BE49-F238E27FC236}">
                <a16:creationId xmlns:a16="http://schemas.microsoft.com/office/drawing/2014/main" id="{AEEC7E01-EF32-45B4-4F24-D7AE2EE8E103}"/>
              </a:ext>
            </a:extLst>
          </p:cNvPr>
          <p:cNvSpPr txBox="1">
            <a:spLocks/>
          </p:cNvSpPr>
          <p:nvPr/>
        </p:nvSpPr>
        <p:spPr>
          <a:xfrm>
            <a:off x="1995519" y="489993"/>
            <a:ext cx="8874398" cy="705385"/>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4000" b="0" i="0" u="none" strike="noStrike" kern="1200" cap="none" spc="0" baseline="0">
                <a:solidFill>
                  <a:srgbClr val="262626"/>
                </a:solidFill>
                <a:uFillTx/>
                <a:latin typeface="Century Gothic"/>
              </a:defRPr>
            </a:lvl1pPr>
          </a:lstStyle>
          <a:p>
            <a:r>
              <a:rPr lang="fr-FR" sz="4400" dirty="0">
                <a:latin typeface="Times New Roman" panose="02020603050405020304" pitchFamily="18" charset="0"/>
                <a:cs typeface="Times New Roman" panose="02020603050405020304" pitchFamily="18" charset="0"/>
              </a:rPr>
              <a:t>Choix du nombre optimal de clusters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texte, ligne, Tracé, diagramme&#10;&#10;Description générée automatiquement">
            <a:extLst>
              <a:ext uri="{FF2B5EF4-FFF2-40B4-BE49-F238E27FC236}">
                <a16:creationId xmlns:a16="http://schemas.microsoft.com/office/drawing/2014/main" id="{C2D2225A-6C0E-BB0C-97A0-78B4C1F60917}"/>
              </a:ext>
            </a:extLst>
          </p:cNvPr>
          <p:cNvPicPr>
            <a:picLocks noChangeAspect="1"/>
          </p:cNvPicPr>
          <p:nvPr/>
        </p:nvPicPr>
        <p:blipFill>
          <a:blip r:embed="rId2"/>
          <a:stretch>
            <a:fillRect/>
          </a:stretch>
        </p:blipFill>
        <p:spPr>
          <a:xfrm>
            <a:off x="268314" y="1783207"/>
            <a:ext cx="5625249" cy="3291586"/>
          </a:xfrm>
          <a:prstGeom prst="rect">
            <a:avLst/>
          </a:prstGeom>
        </p:spPr>
      </p:pic>
      <p:pic>
        <p:nvPicPr>
          <p:cNvPr id="9" name="Image 8" descr="Une image contenant texte, ligne, diagramme, Tracé&#10;&#10;Description générée automatiquement">
            <a:extLst>
              <a:ext uri="{FF2B5EF4-FFF2-40B4-BE49-F238E27FC236}">
                <a16:creationId xmlns:a16="http://schemas.microsoft.com/office/drawing/2014/main" id="{F1502FB1-529F-B9FF-F179-F9AF0DC2FF46}"/>
              </a:ext>
            </a:extLst>
          </p:cNvPr>
          <p:cNvPicPr>
            <a:picLocks noChangeAspect="1"/>
          </p:cNvPicPr>
          <p:nvPr/>
        </p:nvPicPr>
        <p:blipFill>
          <a:blip r:embed="rId3"/>
          <a:stretch>
            <a:fillRect/>
          </a:stretch>
        </p:blipFill>
        <p:spPr>
          <a:xfrm>
            <a:off x="6298439" y="1783207"/>
            <a:ext cx="5644131" cy="3291586"/>
          </a:xfrm>
          <a:prstGeom prst="rect">
            <a:avLst/>
          </a:prstGeom>
        </p:spPr>
      </p:pic>
      <p:sp>
        <p:nvSpPr>
          <p:cNvPr id="10" name="Titre 1">
            <a:extLst>
              <a:ext uri="{FF2B5EF4-FFF2-40B4-BE49-F238E27FC236}">
                <a16:creationId xmlns:a16="http://schemas.microsoft.com/office/drawing/2014/main" id="{FE40C5C3-F188-CD91-43AF-7954D3962827}"/>
              </a:ext>
            </a:extLst>
          </p:cNvPr>
          <p:cNvSpPr txBox="1">
            <a:spLocks/>
          </p:cNvSpPr>
          <p:nvPr/>
        </p:nvSpPr>
        <p:spPr>
          <a:xfrm>
            <a:off x="1995519" y="489993"/>
            <a:ext cx="8874398" cy="705385"/>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4000" b="0" i="0" u="none" strike="noStrike" kern="1200" cap="none" spc="0" baseline="0">
                <a:solidFill>
                  <a:srgbClr val="262626"/>
                </a:solidFill>
                <a:uFillTx/>
                <a:latin typeface="Century Gothic"/>
              </a:defRPr>
            </a:lvl1pPr>
          </a:lstStyle>
          <a:p>
            <a:r>
              <a:rPr lang="fr-FR" sz="4400" dirty="0">
                <a:latin typeface="Times New Roman" panose="02020603050405020304" pitchFamily="18" charset="0"/>
                <a:cs typeface="Times New Roman" panose="02020603050405020304" pitchFamily="18" charset="0"/>
              </a:rPr>
              <a:t>Choix du nombre optimal de clusters</a:t>
            </a:r>
          </a:p>
        </p:txBody>
      </p:sp>
    </p:spTree>
    <p:extLst>
      <p:ext uri="{BB962C8B-B14F-4D97-AF65-F5344CB8AC3E}">
        <p14:creationId xmlns:p14="http://schemas.microsoft.com/office/powerpoint/2010/main" val="163293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134">
    <p:spTree>
      <p:nvGrpSpPr>
        <p:cNvPr id="1" name=""/>
        <p:cNvGrpSpPr/>
        <p:nvPr/>
      </p:nvGrpSpPr>
      <p:grpSpPr>
        <a:xfrm>
          <a:off x="0" y="0"/>
          <a:ext cx="0" cy="0"/>
          <a:chOff x="0" y="0"/>
          <a:chExt cx="0" cy="0"/>
        </a:xfrm>
      </p:grpSpPr>
      <p:pic>
        <p:nvPicPr>
          <p:cNvPr id="8" name="Image 7" descr="Une image contenant texte, capture d’écran, diagramme, Tracé&#10;&#10;Description générée automatiquement">
            <a:extLst>
              <a:ext uri="{FF2B5EF4-FFF2-40B4-BE49-F238E27FC236}">
                <a16:creationId xmlns:a16="http://schemas.microsoft.com/office/drawing/2014/main" id="{5248963B-FA93-C958-FF5A-DBBA7FA2291D}"/>
              </a:ext>
            </a:extLst>
          </p:cNvPr>
          <p:cNvPicPr>
            <a:picLocks noChangeAspect="1"/>
          </p:cNvPicPr>
          <p:nvPr/>
        </p:nvPicPr>
        <p:blipFill>
          <a:blip r:embed="rId2"/>
          <a:stretch>
            <a:fillRect/>
          </a:stretch>
        </p:blipFill>
        <p:spPr>
          <a:xfrm>
            <a:off x="3467100" y="1927225"/>
            <a:ext cx="5257800" cy="3517900"/>
          </a:xfrm>
          <a:prstGeom prst="rect">
            <a:avLst/>
          </a:prstGeom>
        </p:spPr>
      </p:pic>
      <p:sp>
        <p:nvSpPr>
          <p:cNvPr id="2" name="ZoneTexte 1">
            <a:extLst>
              <a:ext uri="{FF2B5EF4-FFF2-40B4-BE49-F238E27FC236}">
                <a16:creationId xmlns:a16="http://schemas.microsoft.com/office/drawing/2014/main" id="{7ED54EA5-9C3F-7EFB-83AF-D3DC88E0CB0D}"/>
              </a:ext>
            </a:extLst>
          </p:cNvPr>
          <p:cNvSpPr txBox="1"/>
          <p:nvPr/>
        </p:nvSpPr>
        <p:spPr>
          <a:xfrm>
            <a:off x="2218944" y="496562"/>
            <a:ext cx="8753856" cy="830997"/>
          </a:xfrm>
          <a:prstGeom prst="rect">
            <a:avLst/>
          </a:prstGeom>
          <a:noFill/>
        </p:spPr>
        <p:txBody>
          <a:bodyPr wrap="square">
            <a:spAutoFit/>
          </a:bodyPr>
          <a:lstStyle/>
          <a:p>
            <a:r>
              <a:rPr lang="fr-FR" sz="4800" b="1" i="0" dirty="0">
                <a:solidFill>
                  <a:srgbClr val="000000"/>
                </a:solidFill>
                <a:effectLst/>
                <a:latin typeface="Times New Roman" panose="02020603050405020304" pitchFamily="18" charset="0"/>
                <a:cs typeface="Times New Roman" panose="02020603050405020304" pitchFamily="18" charset="0"/>
              </a:rPr>
              <a:t>Nombre de client par cluster</a:t>
            </a:r>
            <a:endParaRPr lang="fr-F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135">
    <p:spTree>
      <p:nvGrpSpPr>
        <p:cNvPr id="1" name=""/>
        <p:cNvGrpSpPr/>
        <p:nvPr/>
      </p:nvGrpSpPr>
      <p:grpSpPr>
        <a:xfrm>
          <a:off x="0" y="0"/>
          <a:ext cx="0" cy="0"/>
          <a:chOff x="0" y="0"/>
          <a:chExt cx="0" cy="0"/>
        </a:xfrm>
      </p:grpSpPr>
      <p:pic>
        <p:nvPicPr>
          <p:cNvPr id="7" name="Espace réservé du contenu 6" descr="Une image contenant texte, capture d’écran, diagramme, Rectangle&#10;&#10;Description générée automatiquement">
            <a:extLst>
              <a:ext uri="{FF2B5EF4-FFF2-40B4-BE49-F238E27FC236}">
                <a16:creationId xmlns:a16="http://schemas.microsoft.com/office/drawing/2014/main" id="{459F82C7-00AA-9240-D46E-CD70ABADF3F6}"/>
              </a:ext>
            </a:extLst>
          </p:cNvPr>
          <p:cNvPicPr>
            <a:picLocks noGrp="1" noChangeAspect="1"/>
          </p:cNvPicPr>
          <p:nvPr>
            <p:ph idx="1"/>
          </p:nvPr>
        </p:nvPicPr>
        <p:blipFill>
          <a:blip r:embed="rId2"/>
          <a:stretch>
            <a:fillRect/>
          </a:stretch>
        </p:blipFill>
        <p:spPr>
          <a:xfrm>
            <a:off x="1589029" y="1280890"/>
            <a:ext cx="3225859" cy="4686936"/>
          </a:xfrm>
        </p:spPr>
      </p:pic>
      <p:pic>
        <p:nvPicPr>
          <p:cNvPr id="9" name="Image 8" descr="Une image contenant texte, capture d’écran, diagramme, ligne&#10;&#10;Description générée automatiquement">
            <a:extLst>
              <a:ext uri="{FF2B5EF4-FFF2-40B4-BE49-F238E27FC236}">
                <a16:creationId xmlns:a16="http://schemas.microsoft.com/office/drawing/2014/main" id="{343F91B1-155E-B176-4F0F-DAB719AA7A27}"/>
              </a:ext>
            </a:extLst>
          </p:cNvPr>
          <p:cNvPicPr>
            <a:picLocks noChangeAspect="1"/>
          </p:cNvPicPr>
          <p:nvPr/>
        </p:nvPicPr>
        <p:blipFill>
          <a:blip r:embed="rId3"/>
          <a:stretch>
            <a:fillRect/>
          </a:stretch>
        </p:blipFill>
        <p:spPr>
          <a:xfrm>
            <a:off x="6096000" y="1280890"/>
            <a:ext cx="3412264" cy="4953005"/>
          </a:xfrm>
          <a:prstGeom prst="rect">
            <a:avLst/>
          </a:prstGeom>
        </p:spPr>
      </p:pic>
      <p:sp>
        <p:nvSpPr>
          <p:cNvPr id="5" name="Titre 1">
            <a:extLst>
              <a:ext uri="{FF2B5EF4-FFF2-40B4-BE49-F238E27FC236}">
                <a16:creationId xmlns:a16="http://schemas.microsoft.com/office/drawing/2014/main" id="{F41EBFA3-5E39-9EC2-E3C9-7DE48995FBC7}"/>
              </a:ext>
            </a:extLst>
          </p:cNvPr>
          <p:cNvSpPr txBox="1">
            <a:spLocks noGrp="1"/>
          </p:cNvSpPr>
          <p:nvPr>
            <p:ph type="title"/>
          </p:nvPr>
        </p:nvSpPr>
        <p:spPr>
          <a:xfrm>
            <a:off x="356016" y="6337"/>
            <a:ext cx="11645484" cy="593738"/>
          </a:xfrm>
        </p:spPr>
        <p:txBody>
          <a:bodyPr>
            <a:normAutofit fontScale="90000"/>
          </a:bodyPr>
          <a:lstStyle/>
          <a:p>
            <a:pPr lvl="0"/>
            <a:r>
              <a:rPr lang="fr-FR" b="1" i="0" dirty="0">
                <a:solidFill>
                  <a:srgbClr val="000000"/>
                </a:solidFill>
                <a:effectLst/>
                <a:latin typeface="Helvetica Neue" panose="02000503000000020004" pitchFamily="2" charset="0"/>
              </a:rPr>
              <a:t>Distribution de chaque variable dans les différents clusters</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61">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4EDFF8-A2CC-98E5-57C1-A5E9AAD5721A}"/>
              </a:ext>
            </a:extLst>
          </p:cNvPr>
          <p:cNvSpPr txBox="1">
            <a:spLocks noGrp="1"/>
          </p:cNvSpPr>
          <p:nvPr>
            <p:ph idx="1"/>
          </p:nvPr>
        </p:nvSpPr>
        <p:spPr>
          <a:xfrm>
            <a:off x="1638300" y="2274181"/>
            <a:ext cx="8915400" cy="3095440"/>
          </a:xfrm>
        </p:spPr>
        <p:txBody>
          <a:bodyPr>
            <a:normAutofit/>
          </a:bodyPr>
          <a:lstStyle/>
          <a:p>
            <a:pPr marL="0" indent="0">
              <a:buNone/>
            </a:pPr>
            <a:r>
              <a:rPr lang="fr-FR" sz="4800" b="1" dirty="0">
                <a:latin typeface="Times New Roman" panose="02020603050405020304" pitchFamily="18" charset="0"/>
                <a:cs typeface="Times New Roman" panose="02020603050405020304" pitchFamily="18" charset="0"/>
              </a:rPr>
              <a:t>but du projet</a:t>
            </a:r>
          </a:p>
          <a:p>
            <a:r>
              <a:rPr lang="fr-FR" sz="2800" dirty="0">
                <a:latin typeface="Times New Roman" panose="02020603050405020304" pitchFamily="18" charset="0"/>
                <a:cs typeface="Times New Roman" panose="02020603050405020304" pitchFamily="18" charset="0"/>
              </a:rPr>
              <a:t>Comprendre les différents types d’utilisateurs.</a:t>
            </a:r>
          </a:p>
          <a:p>
            <a:pPr lvl="0"/>
            <a:r>
              <a:rPr lang="fr-FR" sz="2800" dirty="0">
                <a:latin typeface="Times New Roman" panose="02020603050405020304" pitchFamily="18" charset="0"/>
                <a:cs typeface="Times New Roman" panose="02020603050405020304" pitchFamily="18" charset="0"/>
              </a:rPr>
              <a:t>Regrouper les clients de profils similaires.</a:t>
            </a:r>
          </a:p>
          <a:p>
            <a:pPr lvl="0"/>
            <a:r>
              <a:rPr lang="fr-FR" sz="2800" dirty="0">
                <a:latin typeface="Times New Roman" panose="02020603050405020304" pitchFamily="18" charset="0"/>
                <a:cs typeface="Times New Roman" panose="02020603050405020304" pitchFamily="18" charset="0"/>
              </a:rPr>
              <a:t>Fournir une description actionnable de la segmentation.</a:t>
            </a:r>
          </a:p>
          <a:p>
            <a:pPr lvl="0"/>
            <a:r>
              <a:rPr lang="fr-FR" sz="2800" dirty="0">
                <a:latin typeface="Times New Roman" panose="02020603050405020304" pitchFamily="18" charset="0"/>
                <a:cs typeface="Times New Roman" panose="02020603050405020304" pitchFamily="18" charset="0"/>
              </a:rPr>
              <a:t>Faire une proposition de contrat de maintenance.</a:t>
            </a:r>
          </a:p>
        </p:txBody>
      </p:sp>
      <p:sp>
        <p:nvSpPr>
          <p:cNvPr id="5" name="ZoneTexte 4">
            <a:extLst>
              <a:ext uri="{FF2B5EF4-FFF2-40B4-BE49-F238E27FC236}">
                <a16:creationId xmlns:a16="http://schemas.microsoft.com/office/drawing/2014/main" id="{34E5426B-58B8-8568-F2A9-A46075B78044}"/>
              </a:ext>
            </a:extLst>
          </p:cNvPr>
          <p:cNvSpPr txBox="1"/>
          <p:nvPr/>
        </p:nvSpPr>
        <p:spPr>
          <a:xfrm>
            <a:off x="1450847" y="889186"/>
            <a:ext cx="10395266" cy="1384995"/>
          </a:xfrm>
          <a:prstGeom prst="rect">
            <a:avLst/>
          </a:prstGeom>
          <a:noFill/>
        </p:spPr>
        <p:txBody>
          <a:bodyPr wrap="square">
            <a:spAutoFit/>
          </a:bodyPr>
          <a:lstStyle/>
          <a:p>
            <a:r>
              <a:rPr lang="fr-FR" sz="2800" dirty="0" err="1">
                <a:latin typeface="Times New Roman" panose="02020603050405020304" pitchFamily="18" charset="0"/>
                <a:cs typeface="Times New Roman" panose="02020603050405020304" pitchFamily="18" charset="0"/>
              </a:rPr>
              <a:t>Olist</a:t>
            </a:r>
            <a:r>
              <a:rPr lang="fr-FR" sz="2800" dirty="0">
                <a:latin typeface="Times New Roman" panose="02020603050405020304" pitchFamily="18" charset="0"/>
                <a:cs typeface="Times New Roman" panose="02020603050405020304" pitchFamily="18" charset="0"/>
              </a:rPr>
              <a:t>, entreprise brésilienne proposant des solutions de ventes sur des marketplace en ligne. Pour</a:t>
            </a:r>
            <a:r>
              <a:rPr lang="fr-FR" sz="2800" b="0" i="0" dirty="0">
                <a:solidFill>
                  <a:srgbClr val="271A38"/>
                </a:solidFill>
                <a:effectLst/>
                <a:latin typeface="Times New Roman" panose="02020603050405020304" pitchFamily="18" charset="0"/>
                <a:cs typeface="Times New Roman" panose="02020603050405020304" pitchFamily="18" charset="0"/>
              </a:rPr>
              <a:t> leurs campagnes de communication, ses équipes d'e-commerce d’une </a:t>
            </a:r>
            <a:r>
              <a:rPr lang="fr-FR" sz="2800" b="1" i="0" dirty="0">
                <a:solidFill>
                  <a:srgbClr val="271A38"/>
                </a:solidFill>
                <a:effectLst/>
                <a:latin typeface="Times New Roman" panose="02020603050405020304" pitchFamily="18" charset="0"/>
                <a:cs typeface="Times New Roman" panose="02020603050405020304" pitchFamily="18" charset="0"/>
              </a:rPr>
              <a:t>segmentation des clients.</a:t>
            </a:r>
            <a:r>
              <a:rPr lang="fr-FR" sz="2800" b="0" i="0" dirty="0">
                <a:solidFill>
                  <a:srgbClr val="271A38"/>
                </a:solidFill>
                <a:effectLst/>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a:t>
            </a:r>
          </a:p>
        </p:txBody>
      </p:sp>
      <p:sp>
        <p:nvSpPr>
          <p:cNvPr id="6" name="Titre 1">
            <a:extLst>
              <a:ext uri="{FF2B5EF4-FFF2-40B4-BE49-F238E27FC236}">
                <a16:creationId xmlns:a16="http://schemas.microsoft.com/office/drawing/2014/main" id="{32251215-DC4D-923A-C665-6E682BC43952}"/>
              </a:ext>
            </a:extLst>
          </p:cNvPr>
          <p:cNvSpPr txBox="1">
            <a:spLocks/>
          </p:cNvSpPr>
          <p:nvPr/>
        </p:nvSpPr>
        <p:spPr>
          <a:xfrm>
            <a:off x="1725229" y="145830"/>
            <a:ext cx="9619488" cy="93535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fr-FR" sz="3600" b="0" i="0" u="none" strike="noStrike" kern="1200" cap="none" spc="0" baseline="0">
                <a:solidFill>
                  <a:srgbClr val="262626"/>
                </a:solidFill>
                <a:uFillTx/>
                <a:latin typeface="Century Gothic"/>
              </a:defRPr>
            </a:lvl1pPr>
          </a:lstStyle>
          <a:p>
            <a:pPr algn="ctr"/>
            <a:r>
              <a:rPr lang="fr-FR" sz="4800" b="1" dirty="0">
                <a:latin typeface="Times New Roman" panose="02020603050405020304" pitchFamily="18" charset="0"/>
                <a:cs typeface="Times New Roman" panose="02020603050405020304" pitchFamily="18" charset="0"/>
              </a:rPr>
              <a:t>Problématique</a:t>
            </a:r>
            <a:r>
              <a:rPr lang="fr-FR" sz="5400" b="1" dirty="0">
                <a:latin typeface="Times New Roman" panose="02020603050405020304" pitchFamily="18" charset="0"/>
                <a:cs typeface="Times New Roman" panose="02020603050405020304" pitchFamily="18" charset="0"/>
              </a:rPr>
              <a:t> </a:t>
            </a:r>
          </a:p>
        </p:txBody>
      </p:sp>
      <p:sp>
        <p:nvSpPr>
          <p:cNvPr id="11" name="ZoneTexte 10">
            <a:extLst>
              <a:ext uri="{FF2B5EF4-FFF2-40B4-BE49-F238E27FC236}">
                <a16:creationId xmlns:a16="http://schemas.microsoft.com/office/drawing/2014/main" id="{A66D1D9E-2FC9-26EE-9A26-016889C6BA5E}"/>
              </a:ext>
            </a:extLst>
          </p:cNvPr>
          <p:cNvSpPr txBox="1"/>
          <p:nvPr/>
        </p:nvSpPr>
        <p:spPr>
          <a:xfrm>
            <a:off x="1450847" y="5369621"/>
            <a:ext cx="10572049" cy="1384995"/>
          </a:xfrm>
          <a:prstGeom prst="rect">
            <a:avLst/>
          </a:prstGeom>
          <a:noFill/>
        </p:spPr>
        <p:txBody>
          <a:bodyPr wrap="square">
            <a:spAutoFit/>
          </a:bodyPr>
          <a:lstStyle/>
          <a:p>
            <a:pPr lvl="0"/>
            <a:r>
              <a:rPr lang="fr-FR" sz="2800" dirty="0">
                <a:latin typeface="Times New Roman" panose="02020603050405020304" pitchFamily="18" charset="0"/>
                <a:cs typeface="Times New Roman" panose="02020603050405020304" pitchFamily="18" charset="0"/>
              </a:rPr>
              <a:t>Pour cela, on dispose d</a:t>
            </a:r>
            <a:r>
              <a:rPr lang="fr-FR"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’une base de données </a:t>
            </a:r>
            <a:r>
              <a:rPr lang="fr-FR" sz="2800" dirty="0">
                <a:latin typeface="Times New Roman" panose="02020603050405020304" pitchFamily="18" charset="0"/>
                <a:cs typeface="Times New Roman" panose="02020603050405020304" pitchFamily="18" charset="0"/>
              </a:rPr>
              <a:t>fournie par </a:t>
            </a:r>
            <a:r>
              <a:rPr lang="fr-FR" sz="2800" dirty="0" err="1">
                <a:latin typeface="Times New Roman" panose="02020603050405020304" pitchFamily="18" charset="0"/>
                <a:cs typeface="Times New Roman" panose="02020603050405020304" pitchFamily="18" charset="0"/>
              </a:rPr>
              <a:t>Olist</a:t>
            </a:r>
            <a:r>
              <a:rPr lang="fr-FR" sz="2800" dirty="0">
                <a:latin typeface="Times New Roman" panose="02020603050405020304" pitchFamily="18" charset="0"/>
                <a:cs typeface="Times New Roman" panose="02020603050405020304" pitchFamily="18" charset="0"/>
              </a:rPr>
              <a:t>. Qui permet d’ analyser différentes informations concernant les clients, leurs commandes, les produits, leurs avis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136">
    <p:spTree>
      <p:nvGrpSpPr>
        <p:cNvPr id="1" name=""/>
        <p:cNvGrpSpPr/>
        <p:nvPr/>
      </p:nvGrpSpPr>
      <p:grpSpPr>
        <a:xfrm>
          <a:off x="0" y="0"/>
          <a:ext cx="0" cy="0"/>
          <a:chOff x="0" y="0"/>
          <a:chExt cx="0" cy="0"/>
        </a:xfrm>
      </p:grpSpPr>
      <p:pic>
        <p:nvPicPr>
          <p:cNvPr id="7" name="Image 6" descr="Une image contenant texte, capture d’écran, diagramme, ligne&#10;&#10;Description générée automatiquement">
            <a:extLst>
              <a:ext uri="{FF2B5EF4-FFF2-40B4-BE49-F238E27FC236}">
                <a16:creationId xmlns:a16="http://schemas.microsoft.com/office/drawing/2014/main" id="{78D815C5-3CC2-9E00-BFCF-155AAD9E0578}"/>
              </a:ext>
            </a:extLst>
          </p:cNvPr>
          <p:cNvPicPr>
            <a:picLocks noChangeAspect="1"/>
          </p:cNvPicPr>
          <p:nvPr/>
        </p:nvPicPr>
        <p:blipFill>
          <a:blip r:embed="rId2"/>
          <a:stretch>
            <a:fillRect/>
          </a:stretch>
        </p:blipFill>
        <p:spPr>
          <a:xfrm>
            <a:off x="1716088" y="957262"/>
            <a:ext cx="3526472" cy="2481921"/>
          </a:xfrm>
          <a:prstGeom prst="rect">
            <a:avLst/>
          </a:prstGeom>
        </p:spPr>
      </p:pic>
      <p:pic>
        <p:nvPicPr>
          <p:cNvPr id="9" name="Image 8" descr="Une image contenant capture d’écran, texte, diagramme, Tracé&#10;&#10;Description générée automatiquement">
            <a:extLst>
              <a:ext uri="{FF2B5EF4-FFF2-40B4-BE49-F238E27FC236}">
                <a16:creationId xmlns:a16="http://schemas.microsoft.com/office/drawing/2014/main" id="{DEE135E5-0538-1ED7-A406-FD12775C43A3}"/>
              </a:ext>
            </a:extLst>
          </p:cNvPr>
          <p:cNvPicPr>
            <a:picLocks noChangeAspect="1"/>
          </p:cNvPicPr>
          <p:nvPr/>
        </p:nvPicPr>
        <p:blipFill>
          <a:blip r:embed="rId3"/>
          <a:stretch>
            <a:fillRect/>
          </a:stretch>
        </p:blipFill>
        <p:spPr>
          <a:xfrm>
            <a:off x="6383835" y="957262"/>
            <a:ext cx="3415000" cy="2315823"/>
          </a:xfrm>
          <a:prstGeom prst="rect">
            <a:avLst/>
          </a:prstGeom>
        </p:spPr>
      </p:pic>
      <p:pic>
        <p:nvPicPr>
          <p:cNvPr id="11" name="Image 10" descr="Une image contenant capture d’écran, texte, diagramme, Rectangle&#10;&#10;Description générée automatiquement">
            <a:extLst>
              <a:ext uri="{FF2B5EF4-FFF2-40B4-BE49-F238E27FC236}">
                <a16:creationId xmlns:a16="http://schemas.microsoft.com/office/drawing/2014/main" id="{2E3D7FC7-A89D-66B8-76C8-1BB004699B0E}"/>
              </a:ext>
            </a:extLst>
          </p:cNvPr>
          <p:cNvPicPr>
            <a:picLocks noChangeAspect="1"/>
          </p:cNvPicPr>
          <p:nvPr/>
        </p:nvPicPr>
        <p:blipFill>
          <a:blip r:embed="rId4"/>
          <a:stretch>
            <a:fillRect/>
          </a:stretch>
        </p:blipFill>
        <p:spPr>
          <a:xfrm>
            <a:off x="0" y="3429000"/>
            <a:ext cx="4110333" cy="2825854"/>
          </a:xfrm>
          <a:prstGeom prst="rect">
            <a:avLst/>
          </a:prstGeom>
        </p:spPr>
      </p:pic>
      <p:pic>
        <p:nvPicPr>
          <p:cNvPr id="13" name="Image 12" descr="Une image contenant texte, capture d’écran, diagramme, Tracé&#10;&#10;Description générée automatiquement">
            <a:extLst>
              <a:ext uri="{FF2B5EF4-FFF2-40B4-BE49-F238E27FC236}">
                <a16:creationId xmlns:a16="http://schemas.microsoft.com/office/drawing/2014/main" id="{87D32A6F-25A6-CF29-AFAD-AAD6003C40E8}"/>
              </a:ext>
            </a:extLst>
          </p:cNvPr>
          <p:cNvPicPr>
            <a:picLocks noChangeAspect="1"/>
          </p:cNvPicPr>
          <p:nvPr/>
        </p:nvPicPr>
        <p:blipFill>
          <a:blip r:embed="rId5"/>
          <a:stretch>
            <a:fillRect/>
          </a:stretch>
        </p:blipFill>
        <p:spPr>
          <a:xfrm>
            <a:off x="4142050" y="3503977"/>
            <a:ext cx="3949285" cy="2629646"/>
          </a:xfrm>
          <a:prstGeom prst="rect">
            <a:avLst/>
          </a:prstGeom>
        </p:spPr>
      </p:pic>
      <p:pic>
        <p:nvPicPr>
          <p:cNvPr id="15" name="Image 14" descr="Une image contenant texte, capture d’écran, diagramme&#10;&#10;Description générée automatiquement">
            <a:extLst>
              <a:ext uri="{FF2B5EF4-FFF2-40B4-BE49-F238E27FC236}">
                <a16:creationId xmlns:a16="http://schemas.microsoft.com/office/drawing/2014/main" id="{23A25AED-71FF-A761-294E-CD25EE928F61}"/>
              </a:ext>
            </a:extLst>
          </p:cNvPr>
          <p:cNvPicPr>
            <a:picLocks noChangeAspect="1"/>
          </p:cNvPicPr>
          <p:nvPr/>
        </p:nvPicPr>
        <p:blipFill>
          <a:blip r:embed="rId6"/>
          <a:stretch>
            <a:fillRect/>
          </a:stretch>
        </p:blipFill>
        <p:spPr>
          <a:xfrm>
            <a:off x="8081669" y="3533429"/>
            <a:ext cx="3949285" cy="2616996"/>
          </a:xfrm>
          <a:prstGeom prst="rect">
            <a:avLst/>
          </a:prstGeom>
        </p:spPr>
      </p:pic>
      <p:sp>
        <p:nvSpPr>
          <p:cNvPr id="5" name="Titre 1">
            <a:extLst>
              <a:ext uri="{FF2B5EF4-FFF2-40B4-BE49-F238E27FC236}">
                <a16:creationId xmlns:a16="http://schemas.microsoft.com/office/drawing/2014/main" id="{EADE6AF7-04E2-81B5-6AB6-F0459AF7621F}"/>
              </a:ext>
            </a:extLst>
          </p:cNvPr>
          <p:cNvSpPr txBox="1">
            <a:spLocks noGrp="1"/>
          </p:cNvSpPr>
          <p:nvPr>
            <p:ph type="title"/>
          </p:nvPr>
        </p:nvSpPr>
        <p:spPr>
          <a:xfrm>
            <a:off x="1595437" y="307333"/>
            <a:ext cx="9001125" cy="565708"/>
          </a:xfrm>
        </p:spPr>
        <p:txBody>
          <a:bodyPr>
            <a:normAutofit fontScale="90000"/>
          </a:bodyPr>
          <a:lstStyle/>
          <a:p>
            <a:pPr lvl="0"/>
            <a:r>
              <a:rPr lang="fr-FR" b="1" i="0" dirty="0">
                <a:solidFill>
                  <a:srgbClr val="000000"/>
                </a:solidFill>
                <a:effectLst/>
                <a:latin typeface="Helvetica Neue" panose="02000503000000020004" pitchFamily="2" charset="0"/>
              </a:rPr>
              <a:t>Distribution des variable dans chaque cluster</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137">
    <p:spTree>
      <p:nvGrpSpPr>
        <p:cNvPr id="1" name=""/>
        <p:cNvGrpSpPr/>
        <p:nvPr/>
      </p:nvGrpSpPr>
      <p:grpSpPr>
        <a:xfrm>
          <a:off x="0" y="0"/>
          <a:ext cx="0" cy="0"/>
          <a:chOff x="0" y="0"/>
          <a:chExt cx="0" cy="0"/>
        </a:xfrm>
      </p:grpSpPr>
      <p:pic>
        <p:nvPicPr>
          <p:cNvPr id="7" name="Espace réservé du contenu 6" descr="Une image contenant texte, capture d’écran, diagramme, Tracé&#10;&#10;Description générée automatiquement">
            <a:extLst>
              <a:ext uri="{FF2B5EF4-FFF2-40B4-BE49-F238E27FC236}">
                <a16:creationId xmlns:a16="http://schemas.microsoft.com/office/drawing/2014/main" id="{E4DA3EDC-BBB0-81B2-139B-37B5862760F0}"/>
              </a:ext>
            </a:extLst>
          </p:cNvPr>
          <p:cNvPicPr>
            <a:picLocks noGrp="1" noChangeAspect="1"/>
          </p:cNvPicPr>
          <p:nvPr>
            <p:ph idx="1"/>
          </p:nvPr>
        </p:nvPicPr>
        <p:blipFill>
          <a:blip r:embed="rId2"/>
          <a:stretch>
            <a:fillRect/>
          </a:stretch>
        </p:blipFill>
        <p:spPr>
          <a:xfrm>
            <a:off x="1238834" y="1862137"/>
            <a:ext cx="2708186" cy="3778250"/>
          </a:xfrm>
        </p:spPr>
      </p:pic>
      <p:pic>
        <p:nvPicPr>
          <p:cNvPr id="9" name="Image 8" descr="Une image contenant texte, capture d’écran, diagramme, Tracé&#10;&#10;Description générée automatiquement">
            <a:extLst>
              <a:ext uri="{FF2B5EF4-FFF2-40B4-BE49-F238E27FC236}">
                <a16:creationId xmlns:a16="http://schemas.microsoft.com/office/drawing/2014/main" id="{F273E383-C529-CC38-2C2A-1634F403A3B8}"/>
              </a:ext>
            </a:extLst>
          </p:cNvPr>
          <p:cNvPicPr>
            <a:picLocks noChangeAspect="1"/>
          </p:cNvPicPr>
          <p:nvPr/>
        </p:nvPicPr>
        <p:blipFill>
          <a:blip r:embed="rId3"/>
          <a:stretch>
            <a:fillRect/>
          </a:stretch>
        </p:blipFill>
        <p:spPr>
          <a:xfrm>
            <a:off x="4784301" y="1904996"/>
            <a:ext cx="2722465" cy="3778250"/>
          </a:xfrm>
          <a:prstGeom prst="rect">
            <a:avLst/>
          </a:prstGeom>
        </p:spPr>
      </p:pic>
      <p:pic>
        <p:nvPicPr>
          <p:cNvPr id="11" name="Image 10" descr="Une image contenant texte, capture d’écran, diagramme, Tracé&#10;&#10;Description générée automatiquement">
            <a:extLst>
              <a:ext uri="{FF2B5EF4-FFF2-40B4-BE49-F238E27FC236}">
                <a16:creationId xmlns:a16="http://schemas.microsoft.com/office/drawing/2014/main" id="{6E10973C-66C6-AE85-D757-6C153964A131}"/>
              </a:ext>
            </a:extLst>
          </p:cNvPr>
          <p:cNvPicPr>
            <a:picLocks noChangeAspect="1"/>
          </p:cNvPicPr>
          <p:nvPr/>
        </p:nvPicPr>
        <p:blipFill>
          <a:blip r:embed="rId4"/>
          <a:stretch>
            <a:fillRect/>
          </a:stretch>
        </p:blipFill>
        <p:spPr>
          <a:xfrm>
            <a:off x="8344048" y="1890708"/>
            <a:ext cx="2781701" cy="3886200"/>
          </a:xfrm>
          <a:prstGeom prst="rect">
            <a:avLst/>
          </a:prstGeom>
        </p:spPr>
      </p:pic>
      <p:sp>
        <p:nvSpPr>
          <p:cNvPr id="5" name="ZoneTexte 4">
            <a:extLst>
              <a:ext uri="{FF2B5EF4-FFF2-40B4-BE49-F238E27FC236}">
                <a16:creationId xmlns:a16="http://schemas.microsoft.com/office/drawing/2014/main" id="{7F207CD2-A414-94BF-E550-2E346C6046A4}"/>
              </a:ext>
            </a:extLst>
          </p:cNvPr>
          <p:cNvSpPr txBox="1"/>
          <p:nvPr/>
        </p:nvSpPr>
        <p:spPr>
          <a:xfrm>
            <a:off x="1621536" y="648347"/>
            <a:ext cx="10059164" cy="646331"/>
          </a:xfrm>
          <a:prstGeom prst="rect">
            <a:avLst/>
          </a:prstGeom>
          <a:noFill/>
        </p:spPr>
        <p:txBody>
          <a:bodyPr wrap="none" rtlCol="0">
            <a:spAutoFit/>
          </a:bodyPr>
          <a:lstStyle/>
          <a:p>
            <a:r>
              <a:rPr lang="fr-FR" sz="3600" b="1" i="0" dirty="0">
                <a:solidFill>
                  <a:srgbClr val="000000"/>
                </a:solidFill>
                <a:effectLst/>
                <a:latin typeface="Times New Roman" panose="02020603050405020304" pitchFamily="18" charset="0"/>
                <a:cs typeface="Times New Roman" panose="02020603050405020304" pitchFamily="18" charset="0"/>
              </a:rPr>
              <a:t>Dispersion de combinaisons de deux variables </a:t>
            </a:r>
            <a:r>
              <a:rPr lang="fr-FR" sz="3600" b="1" i="0" dirty="0" err="1">
                <a:solidFill>
                  <a:srgbClr val="000000"/>
                </a:solidFill>
                <a:effectLst/>
                <a:latin typeface="Times New Roman" panose="02020603050405020304" pitchFamily="18" charset="0"/>
                <a:cs typeface="Times New Roman" panose="02020603050405020304" pitchFamily="18" charset="0"/>
              </a:rPr>
              <a:t>rfm</a:t>
            </a:r>
            <a:endParaRPr lang="fr-F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156">
    <p:spTree>
      <p:nvGrpSpPr>
        <p:cNvPr id="1" name=""/>
        <p:cNvGrpSpPr/>
        <p:nvPr/>
      </p:nvGrpSpPr>
      <p:grpSpPr>
        <a:xfrm>
          <a:off x="0" y="0"/>
          <a:ext cx="0" cy="0"/>
          <a:chOff x="0" y="0"/>
          <a:chExt cx="0" cy="0"/>
        </a:xfrm>
      </p:grpSpPr>
      <p:pic>
        <p:nvPicPr>
          <p:cNvPr id="7" name="Espace réservé du contenu 6" descr="Une image contenant capture d’écran, Tracé, texte, ligne&#10;&#10;Description générée automatiquement">
            <a:extLst>
              <a:ext uri="{FF2B5EF4-FFF2-40B4-BE49-F238E27FC236}">
                <a16:creationId xmlns:a16="http://schemas.microsoft.com/office/drawing/2014/main" id="{6519822A-8191-7F73-61C5-FA294CF05DD4}"/>
              </a:ext>
            </a:extLst>
          </p:cNvPr>
          <p:cNvPicPr>
            <a:picLocks noGrp="1" noChangeAspect="1"/>
          </p:cNvPicPr>
          <p:nvPr>
            <p:ph idx="1"/>
          </p:nvPr>
        </p:nvPicPr>
        <p:blipFill>
          <a:blip r:embed="rId2"/>
          <a:stretch>
            <a:fillRect/>
          </a:stretch>
        </p:blipFill>
        <p:spPr>
          <a:xfrm>
            <a:off x="217488" y="2140775"/>
            <a:ext cx="11529758" cy="3574225"/>
          </a:xfrm>
        </p:spPr>
      </p:pic>
      <p:sp>
        <p:nvSpPr>
          <p:cNvPr id="5" name="Titre 1">
            <a:extLst>
              <a:ext uri="{FF2B5EF4-FFF2-40B4-BE49-F238E27FC236}">
                <a16:creationId xmlns:a16="http://schemas.microsoft.com/office/drawing/2014/main" id="{88DA8333-677D-55E1-1410-C1913E63DFBB}"/>
              </a:ext>
            </a:extLst>
          </p:cNvPr>
          <p:cNvSpPr txBox="1">
            <a:spLocks noGrp="1"/>
          </p:cNvSpPr>
          <p:nvPr>
            <p:ph type="title"/>
          </p:nvPr>
        </p:nvSpPr>
        <p:spPr>
          <a:xfrm>
            <a:off x="2042001" y="607722"/>
            <a:ext cx="6711855" cy="804645"/>
          </a:xfrm>
        </p:spPr>
        <p:txBody>
          <a:bodyPr/>
          <a:lstStyle/>
          <a:p>
            <a:pPr lvl="0"/>
            <a:r>
              <a:rPr lang="fr-FR" dirty="0">
                <a:latin typeface="Times New Roman" panose="02020603050405020304" pitchFamily="18" charset="0"/>
                <a:cs typeface="Times New Roman" panose="02020603050405020304" pitchFamily="18" charset="0"/>
              </a:rPr>
              <a:t>Moyenne des variables par cluster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B25EB95-57E3-2FD5-3FAF-FEF2AE50A170}"/>
              </a:ext>
            </a:extLst>
          </p:cNvPr>
          <p:cNvSpPr txBox="1"/>
          <p:nvPr/>
        </p:nvSpPr>
        <p:spPr>
          <a:xfrm>
            <a:off x="2499360" y="406646"/>
            <a:ext cx="6096000" cy="646331"/>
          </a:xfrm>
          <a:prstGeom prst="rect">
            <a:avLst/>
          </a:prstGeom>
          <a:noFill/>
        </p:spPr>
        <p:txBody>
          <a:bodyPr wrap="square">
            <a:spAutoFit/>
          </a:bodyPr>
          <a:lstStyle/>
          <a:p>
            <a:pPr algn="l"/>
            <a:r>
              <a:rPr lang="fr-FR" sz="3600" b="1" i="0" dirty="0">
                <a:solidFill>
                  <a:srgbClr val="000000"/>
                </a:solidFill>
                <a:effectLst/>
                <a:latin typeface="Times New Roman" panose="02020603050405020304" pitchFamily="18" charset="0"/>
                <a:cs typeface="Times New Roman" panose="02020603050405020304" pitchFamily="18" charset="0"/>
              </a:rPr>
              <a:t>Caractéristiques des clusters</a:t>
            </a:r>
          </a:p>
        </p:txBody>
      </p:sp>
      <p:sp>
        <p:nvSpPr>
          <p:cNvPr id="6" name="ZoneTexte 5">
            <a:extLst>
              <a:ext uri="{FF2B5EF4-FFF2-40B4-BE49-F238E27FC236}">
                <a16:creationId xmlns:a16="http://schemas.microsoft.com/office/drawing/2014/main" id="{2F99172D-6E20-F46A-C877-5E681A2B9520}"/>
              </a:ext>
            </a:extLst>
          </p:cNvPr>
          <p:cNvSpPr txBox="1"/>
          <p:nvPr/>
        </p:nvSpPr>
        <p:spPr>
          <a:xfrm>
            <a:off x="902208" y="1232189"/>
            <a:ext cx="11289792" cy="5355312"/>
          </a:xfrm>
          <a:prstGeom prst="rect">
            <a:avLst/>
          </a:prstGeom>
          <a:noFill/>
        </p:spPr>
        <p:txBody>
          <a:bodyPr wrap="square">
            <a:spAutoFit/>
          </a:bodyPr>
          <a:lstStyle/>
          <a:p>
            <a:pPr algn="l"/>
            <a:r>
              <a:rPr lang="fr-FR" b="1" i="0" dirty="0">
                <a:solidFill>
                  <a:srgbClr val="000000"/>
                </a:solidFill>
                <a:effectLst/>
                <a:latin typeface="Times New Roman" panose="02020603050405020304" pitchFamily="18" charset="0"/>
                <a:cs typeface="Times New Roman" panose="02020603050405020304" pitchFamily="18" charset="0"/>
              </a:rPr>
              <a:t>Cluster 0</a:t>
            </a:r>
            <a:r>
              <a:rPr lang="fr-FR" b="0" i="0" dirty="0">
                <a:solidFill>
                  <a:srgbClr val="000000"/>
                </a:solidFill>
                <a:effectLst/>
                <a:latin typeface="Times New Roman" panose="02020603050405020304" pitchFamily="18" charset="0"/>
                <a:cs typeface="Times New Roman" panose="02020603050405020304" pitchFamily="18" charset="0"/>
              </a:rPr>
              <a:t> : regroupe le plus grand nombre de clients. Ces clients ont passé leurs commandes </a:t>
            </a:r>
            <a:r>
              <a:rPr lang="fr-FR" b="0" i="0" dirty="0" err="1">
                <a:solidFill>
                  <a:srgbClr val="000000"/>
                </a:solidFill>
                <a:effectLst/>
                <a:latin typeface="Times New Roman" panose="02020603050405020304" pitchFamily="18" charset="0"/>
                <a:cs typeface="Times New Roman" panose="02020603050405020304" pitchFamily="18" charset="0"/>
              </a:rPr>
              <a:t>récement</a:t>
            </a:r>
            <a:r>
              <a:rPr lang="fr-FR" b="0" i="0" dirty="0">
                <a:solidFill>
                  <a:srgbClr val="000000"/>
                </a:solidFill>
                <a:effectLst/>
                <a:latin typeface="Times New Roman" panose="02020603050405020304" pitchFamily="18" charset="0"/>
                <a:cs typeface="Times New Roman" panose="02020603050405020304" pitchFamily="18" charset="0"/>
              </a:rPr>
              <a:t>. La majorité d'entre eux ont commandé juste une seule fois, ils ont dépensé une petite somme et ils ont payé ont en plus d'une fois en moyenne.</a:t>
            </a: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r>
              <a:rPr lang="fr-FR" b="1" i="0" dirty="0">
                <a:solidFill>
                  <a:srgbClr val="000000"/>
                </a:solidFill>
                <a:effectLst/>
                <a:latin typeface="Times New Roman" panose="02020603050405020304" pitchFamily="18" charset="0"/>
                <a:cs typeface="Times New Roman" panose="02020603050405020304" pitchFamily="18" charset="0"/>
              </a:rPr>
              <a:t>Cluster 1</a:t>
            </a:r>
            <a:r>
              <a:rPr lang="fr-FR" b="0" i="0" dirty="0">
                <a:solidFill>
                  <a:srgbClr val="000000"/>
                </a:solidFill>
                <a:effectLst/>
                <a:latin typeface="Times New Roman" panose="02020603050405020304" pitchFamily="18" charset="0"/>
                <a:cs typeface="Times New Roman" panose="02020603050405020304" pitchFamily="18" charset="0"/>
              </a:rPr>
              <a:t> : regroupe beaucoup de clients. Ces clients ont passé leurs commandes il y a très longtemps. La majorité d'entre eux ont commandé juste une seule fois et ils ont dépensé une petite somme. ils ont payé ont en plus d'une fois en moyenne.</a:t>
            </a: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r>
              <a:rPr lang="fr-FR" b="1" i="0" dirty="0">
                <a:solidFill>
                  <a:srgbClr val="000000"/>
                </a:solidFill>
                <a:effectLst/>
                <a:latin typeface="Times New Roman" panose="02020603050405020304" pitchFamily="18" charset="0"/>
                <a:cs typeface="Times New Roman" panose="02020603050405020304" pitchFamily="18" charset="0"/>
              </a:rPr>
              <a:t>Cluster 2</a:t>
            </a:r>
            <a:r>
              <a:rPr lang="fr-FR" b="0" i="0" dirty="0">
                <a:solidFill>
                  <a:srgbClr val="000000"/>
                </a:solidFill>
                <a:effectLst/>
                <a:latin typeface="Times New Roman" panose="02020603050405020304" pitchFamily="18" charset="0"/>
                <a:cs typeface="Times New Roman" panose="02020603050405020304" pitchFamily="18" charset="0"/>
              </a:rPr>
              <a:t> : regroupe un nombre moyen de clients. Ces clients ont passé leurs commandes il y a longtemps. La majorité d'entre eux ont commandé juste une seule fois et ils ont dépensé une petite somme .ils ont payé ont en plus d'une fois en moyenne.</a:t>
            </a: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r>
              <a:rPr lang="fr-FR" b="1" i="0" dirty="0">
                <a:solidFill>
                  <a:srgbClr val="000000"/>
                </a:solidFill>
                <a:effectLst/>
                <a:latin typeface="Times New Roman" panose="02020603050405020304" pitchFamily="18" charset="0"/>
                <a:cs typeface="Times New Roman" panose="02020603050405020304" pitchFamily="18" charset="0"/>
              </a:rPr>
              <a:t>Cluster 3</a:t>
            </a:r>
            <a:r>
              <a:rPr lang="fr-FR" b="0" i="0" dirty="0">
                <a:solidFill>
                  <a:srgbClr val="000000"/>
                </a:solidFill>
                <a:effectLst/>
                <a:latin typeface="Times New Roman" panose="02020603050405020304" pitchFamily="18" charset="0"/>
                <a:cs typeface="Times New Roman" panose="02020603050405020304" pitchFamily="18" charset="0"/>
              </a:rPr>
              <a:t> : regroupe peu de clients. Ces clients ont passé leurs commandes il y a longtemps. La majorité d'entre eux ont commandé plus de deux fois en moyenne et ils ont dépensé une somme moyenne. ils ont payé ont en plus d'une fois en moyenne.</a:t>
            </a:r>
          </a:p>
          <a:p>
            <a:pPr algn="l"/>
            <a:endParaRPr lang="fr-FR" b="0" i="0" dirty="0">
              <a:solidFill>
                <a:srgbClr val="000000"/>
              </a:solidFill>
              <a:effectLst/>
              <a:latin typeface="Times New Roman" panose="02020603050405020304" pitchFamily="18" charset="0"/>
              <a:cs typeface="Times New Roman" panose="02020603050405020304" pitchFamily="18" charset="0"/>
            </a:endParaRPr>
          </a:p>
          <a:p>
            <a:pPr algn="l"/>
            <a:r>
              <a:rPr lang="fr-FR" b="1" i="0" dirty="0">
                <a:solidFill>
                  <a:srgbClr val="000000"/>
                </a:solidFill>
                <a:effectLst/>
                <a:latin typeface="Times New Roman" panose="02020603050405020304" pitchFamily="18" charset="0"/>
                <a:cs typeface="Times New Roman" panose="02020603050405020304" pitchFamily="18" charset="0"/>
              </a:rPr>
              <a:t>Cluster 4</a:t>
            </a:r>
            <a:r>
              <a:rPr lang="fr-FR" b="0" i="0" dirty="0">
                <a:solidFill>
                  <a:srgbClr val="000000"/>
                </a:solidFill>
                <a:effectLst/>
                <a:latin typeface="Times New Roman" panose="02020603050405020304" pitchFamily="18" charset="0"/>
                <a:cs typeface="Times New Roman" panose="02020603050405020304" pitchFamily="18" charset="0"/>
              </a:rPr>
              <a:t> : regroupe peu de clients. Ces clients ont passé leurs commandes il y a longtemps en moyenne. La majorité d'entre eux ont commandé plus d'une fois en moyenne et ils ont dépensé environ une très grande somme. ils ont payé ont en plus d'une fois en moyenne.</a:t>
            </a:r>
          </a:p>
        </p:txBody>
      </p:sp>
    </p:spTree>
    <p:extLst>
      <p:ext uri="{BB962C8B-B14F-4D97-AF65-F5344CB8AC3E}">
        <p14:creationId xmlns:p14="http://schemas.microsoft.com/office/powerpoint/2010/main" val="2253748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77425-FF35-4C02-E1C6-178B19C81879}"/>
              </a:ext>
            </a:extLst>
          </p:cNvPr>
          <p:cNvSpPr txBox="1">
            <a:spLocks noGrp="1"/>
          </p:cNvSpPr>
          <p:nvPr>
            <p:ph type="title"/>
          </p:nvPr>
        </p:nvSpPr>
        <p:spPr>
          <a:xfrm>
            <a:off x="1698878" y="380920"/>
            <a:ext cx="2512175" cy="689652"/>
          </a:xfrm>
        </p:spPr>
        <p:txBody>
          <a:bodyPr>
            <a:normAutofit fontScale="90000"/>
          </a:bodyPr>
          <a:lstStyle/>
          <a:p>
            <a:r>
              <a:rPr lang="fr-FR" sz="4000" b="1" dirty="0">
                <a:latin typeface="Times New Roman" panose="02020603050405020304" pitchFamily="18" charset="0"/>
                <a:cs typeface="Times New Roman" panose="02020603050405020304" pitchFamily="18" charset="0"/>
              </a:rPr>
              <a:t>DBSCAN</a:t>
            </a:r>
            <a:br>
              <a:rPr lang="fr-FR" dirty="0"/>
            </a:br>
            <a:r>
              <a:rPr lang="fr-FR" dirty="0">
                <a:latin typeface="Times New Roman" panose="02020603050405020304" pitchFamily="18" charset="0"/>
                <a:cs typeface="Times New Roman" panose="02020603050405020304" pitchFamily="18" charset="0"/>
              </a:rPr>
              <a:t> </a:t>
            </a:r>
          </a:p>
        </p:txBody>
      </p:sp>
      <p:sp>
        <p:nvSpPr>
          <p:cNvPr id="5" name="ZoneTexte 4">
            <a:extLst>
              <a:ext uri="{FF2B5EF4-FFF2-40B4-BE49-F238E27FC236}">
                <a16:creationId xmlns:a16="http://schemas.microsoft.com/office/drawing/2014/main" id="{B8DEFF09-1EBE-6155-81D7-FFF5D54968E6}"/>
              </a:ext>
            </a:extLst>
          </p:cNvPr>
          <p:cNvSpPr txBox="1"/>
          <p:nvPr/>
        </p:nvSpPr>
        <p:spPr>
          <a:xfrm>
            <a:off x="1419574" y="2355088"/>
            <a:ext cx="5582958" cy="3770263"/>
          </a:xfrm>
          <a:prstGeom prst="rect">
            <a:avLst/>
          </a:prstGeom>
          <a:noFill/>
        </p:spPr>
        <p:txBody>
          <a:bodyPr wrap="square">
            <a:spAutoFit/>
          </a:bodyPr>
          <a:lstStyle/>
          <a:p>
            <a:pPr marL="90000" indent="-252000" defTabSz="360000">
              <a:lnSpc>
                <a:spcPct val="100000"/>
              </a:lnSpc>
              <a:spcAft>
                <a:spcPts val="1800"/>
              </a:spcAf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Echantillonnage du jeu de données en ne prenant que 20% pour des questions de temps de calcul.</a:t>
            </a:r>
          </a:p>
          <a:p>
            <a:pPr marL="90000" indent="-252000" defTabSz="360000">
              <a:spcAft>
                <a:spcPts val="1800"/>
              </a:spcAf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Application du DBSCAN avec </a:t>
            </a:r>
            <a:r>
              <a:rPr lang="fr-FR" sz="2800" dirty="0">
                <a:latin typeface="Times New Roman" panose="02020603050405020304" pitchFamily="18" charset="0"/>
                <a:cs typeface="Times New Roman" panose="02020603050405020304" pitchFamily="18" charset="0"/>
                <a:sym typeface="Wingdings" panose="05000000000000000000" pitchFamily="2" charset="2"/>
              </a:rPr>
              <a:t>différentes valeurs des hyperparamètres ‘</a:t>
            </a:r>
            <a:r>
              <a:rPr lang="fr-FR" sz="2800" dirty="0" err="1">
                <a:latin typeface="Times New Roman" panose="02020603050405020304" pitchFamily="18" charset="0"/>
                <a:cs typeface="Times New Roman" panose="02020603050405020304" pitchFamily="18" charset="0"/>
                <a:sym typeface="Wingdings" panose="05000000000000000000" pitchFamily="2" charset="2"/>
              </a:rPr>
              <a:t>eps</a:t>
            </a:r>
            <a:r>
              <a:rPr lang="fr-FR" sz="2800" dirty="0">
                <a:latin typeface="Times New Roman" panose="02020603050405020304" pitchFamily="18" charset="0"/>
                <a:cs typeface="Times New Roman" panose="02020603050405020304" pitchFamily="18" charset="0"/>
                <a:sym typeface="Wingdings" panose="05000000000000000000" pitchFamily="2" charset="2"/>
              </a:rPr>
              <a:t>’ et ‘</a:t>
            </a:r>
            <a:r>
              <a:rPr lang="fr-FR" sz="2800" dirty="0" err="1">
                <a:latin typeface="Times New Roman" panose="02020603050405020304" pitchFamily="18" charset="0"/>
                <a:cs typeface="Times New Roman" panose="02020603050405020304" pitchFamily="18" charset="0"/>
                <a:sym typeface="Wingdings" panose="05000000000000000000" pitchFamily="2" charset="2"/>
              </a:rPr>
              <a:t>min_samples</a:t>
            </a:r>
            <a:r>
              <a:rPr lang="fr-FR" sz="2800" dirty="0">
                <a:latin typeface="Times New Roman" panose="02020603050405020304" pitchFamily="18" charset="0"/>
                <a:cs typeface="Times New Roman" panose="02020603050405020304" pitchFamily="18" charset="0"/>
                <a:sym typeface="Wingdings" panose="05000000000000000000" pitchFamily="2" charset="2"/>
              </a:rPr>
              <a:t>’ testées pour essayer d’améliorer le clustering.</a:t>
            </a:r>
            <a:endParaRPr lang="fr-FR" sz="2800" dirty="0">
              <a:latin typeface="Times New Roman" panose="02020603050405020304" pitchFamily="18" charset="0"/>
              <a:cs typeface="Times New Roman" panose="02020603050405020304" pitchFamily="18" charset="0"/>
            </a:endParaRPr>
          </a:p>
        </p:txBody>
      </p:sp>
      <p:pic>
        <p:nvPicPr>
          <p:cNvPr id="9" name="Image 8" descr="Une image contenant texte, capture d’écran, menu, nombre&#10;&#10;Description générée automatiquement">
            <a:extLst>
              <a:ext uri="{FF2B5EF4-FFF2-40B4-BE49-F238E27FC236}">
                <a16:creationId xmlns:a16="http://schemas.microsoft.com/office/drawing/2014/main" id="{49B12D10-4962-01FE-102D-357FE00386DB}"/>
              </a:ext>
            </a:extLst>
          </p:cNvPr>
          <p:cNvPicPr>
            <a:picLocks noChangeAspect="1"/>
          </p:cNvPicPr>
          <p:nvPr/>
        </p:nvPicPr>
        <p:blipFill>
          <a:blip r:embed="rId2"/>
          <a:stretch>
            <a:fillRect/>
          </a:stretch>
        </p:blipFill>
        <p:spPr>
          <a:xfrm>
            <a:off x="8161422" y="964230"/>
            <a:ext cx="3301169" cy="5406507"/>
          </a:xfrm>
          <a:prstGeom prst="rect">
            <a:avLst/>
          </a:prstGeom>
        </p:spPr>
      </p:pic>
      <p:sp>
        <p:nvSpPr>
          <p:cNvPr id="13" name="Cadre 12">
            <a:extLst>
              <a:ext uri="{FF2B5EF4-FFF2-40B4-BE49-F238E27FC236}">
                <a16:creationId xmlns:a16="http://schemas.microsoft.com/office/drawing/2014/main" id="{2635510A-4414-5A66-3EF3-96EF905C183E}"/>
              </a:ext>
            </a:extLst>
          </p:cNvPr>
          <p:cNvSpPr/>
          <p:nvPr/>
        </p:nvSpPr>
        <p:spPr>
          <a:xfrm>
            <a:off x="8161422" y="5729587"/>
            <a:ext cx="3301169" cy="791529"/>
          </a:xfrm>
          <a:prstGeom prst="frame">
            <a:avLst>
              <a:gd name="adj1" fmla="val 18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7D22C5D8-B11F-D95D-4B72-C043B9C916D4}"/>
              </a:ext>
            </a:extLst>
          </p:cNvPr>
          <p:cNvSpPr txBox="1"/>
          <p:nvPr/>
        </p:nvSpPr>
        <p:spPr>
          <a:xfrm>
            <a:off x="1234484" y="1698668"/>
            <a:ext cx="3301169"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le choix de paramètres:</a:t>
            </a:r>
            <a:endParaRPr lang="fr-FR" sz="2400" b="1" dirty="0"/>
          </a:p>
        </p:txBody>
      </p:sp>
    </p:spTree>
    <p:extLst>
      <p:ext uri="{BB962C8B-B14F-4D97-AF65-F5344CB8AC3E}">
        <p14:creationId xmlns:p14="http://schemas.microsoft.com/office/powerpoint/2010/main" val="68440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163">
    <p:spTree>
      <p:nvGrpSpPr>
        <p:cNvPr id="1" name=""/>
        <p:cNvGrpSpPr/>
        <p:nvPr/>
      </p:nvGrpSpPr>
      <p:grpSpPr>
        <a:xfrm>
          <a:off x="0" y="0"/>
          <a:ext cx="0" cy="0"/>
          <a:chOff x="0" y="0"/>
          <a:chExt cx="0" cy="0"/>
        </a:xfrm>
      </p:grpSpPr>
      <p:pic>
        <p:nvPicPr>
          <p:cNvPr id="6" name="Image 5" descr="Une image contenant texte, capture d’écran, Tracé, nombre&#10;&#10;Description générée automatiquement">
            <a:extLst>
              <a:ext uri="{FF2B5EF4-FFF2-40B4-BE49-F238E27FC236}">
                <a16:creationId xmlns:a16="http://schemas.microsoft.com/office/drawing/2014/main" id="{E45156CB-AAE6-E1AA-DD74-226FD0AD07D8}"/>
              </a:ext>
            </a:extLst>
          </p:cNvPr>
          <p:cNvPicPr>
            <a:picLocks noChangeAspect="1"/>
          </p:cNvPicPr>
          <p:nvPr/>
        </p:nvPicPr>
        <p:blipFill>
          <a:blip r:embed="rId2"/>
          <a:stretch>
            <a:fillRect/>
          </a:stretch>
        </p:blipFill>
        <p:spPr>
          <a:xfrm>
            <a:off x="0" y="2014607"/>
            <a:ext cx="6425590" cy="3839439"/>
          </a:xfrm>
          <a:prstGeom prst="rect">
            <a:avLst/>
          </a:prstGeom>
        </p:spPr>
      </p:pic>
      <p:sp>
        <p:nvSpPr>
          <p:cNvPr id="10" name="ZoneTexte 9">
            <a:extLst>
              <a:ext uri="{FF2B5EF4-FFF2-40B4-BE49-F238E27FC236}">
                <a16:creationId xmlns:a16="http://schemas.microsoft.com/office/drawing/2014/main" id="{F21ADC44-6C12-D094-234F-534A63523C2B}"/>
              </a:ext>
            </a:extLst>
          </p:cNvPr>
          <p:cNvSpPr txBox="1"/>
          <p:nvPr/>
        </p:nvSpPr>
        <p:spPr>
          <a:xfrm>
            <a:off x="6966284" y="2606252"/>
            <a:ext cx="4547938" cy="2246769"/>
          </a:xfrm>
          <a:prstGeom prst="rect">
            <a:avLst/>
          </a:prstGeom>
          <a:noFill/>
        </p:spPr>
        <p:txBody>
          <a:bodyPr wrap="square">
            <a:spAutoFit/>
          </a:bodyPr>
          <a:lstStyle/>
          <a:p>
            <a:pPr defTabSz="360000">
              <a:lnSpc>
                <a:spcPct val="100000"/>
              </a:lnSpc>
              <a:spcAft>
                <a:spcPts val="0"/>
              </a:spcAft>
              <a:buFont typeface="Wingdings" panose="05000000000000000000" pitchFamily="2" charset="2"/>
              <a:buChar char="à"/>
            </a:pPr>
            <a:r>
              <a:rPr lang="fr-FR" sz="2800" dirty="0">
                <a:latin typeface="Times New Roman" panose="02020603050405020304" pitchFamily="18" charset="0"/>
                <a:cs typeface="Times New Roman" panose="02020603050405020304" pitchFamily="18" charset="0"/>
                <a:sym typeface="Wingdings" panose="05000000000000000000" pitchFamily="2" charset="2"/>
              </a:rPr>
              <a:t>Les clusters sont très déséquilibrés.</a:t>
            </a:r>
          </a:p>
          <a:p>
            <a:pPr defTabSz="360000">
              <a:lnSpc>
                <a:spcPct val="100000"/>
              </a:lnSpc>
              <a:spcAft>
                <a:spcPts val="0"/>
              </a:spcAft>
              <a:buFont typeface="Wingdings" panose="05000000000000000000" pitchFamily="2" charset="2"/>
              <a:buChar char="à"/>
            </a:pPr>
            <a:r>
              <a:rPr lang="fr-FR" sz="2800" dirty="0">
                <a:latin typeface="Times New Roman" panose="02020603050405020304" pitchFamily="18" charset="0"/>
                <a:cs typeface="Times New Roman" panose="02020603050405020304" pitchFamily="18" charset="0"/>
                <a:sym typeface="Wingdings" panose="05000000000000000000" pitchFamily="2" charset="2"/>
              </a:rPr>
              <a:t>L’algo DBSCAN ne semble pas approprié pour ce jeu de données.</a:t>
            </a:r>
            <a:endParaRPr lang="fr-FR" sz="28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D58924BF-BDE5-C92F-4676-78B7C62A7014}"/>
              </a:ext>
            </a:extLst>
          </p:cNvPr>
          <p:cNvSpPr txBox="1"/>
          <p:nvPr/>
        </p:nvSpPr>
        <p:spPr>
          <a:xfrm>
            <a:off x="1888958" y="565484"/>
            <a:ext cx="3812262" cy="523220"/>
          </a:xfrm>
          <a:prstGeom prst="rect">
            <a:avLst/>
          </a:prstGeom>
          <a:noFill/>
        </p:spPr>
        <p:txBody>
          <a:bodyPr wrap="none" rtlCol="0">
            <a:spAutoFit/>
          </a:bodyPr>
          <a:lstStyle/>
          <a:p>
            <a:r>
              <a:rPr lang="fr-FR" sz="2800" dirty="0">
                <a:latin typeface="Times New Roman" panose="02020603050405020304" pitchFamily="18" charset="0"/>
                <a:cs typeface="Times New Roman" panose="02020603050405020304" pitchFamily="18" charset="0"/>
              </a:rPr>
              <a:t>Modélisation : DBSCAN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148">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B7CC66A-433A-37B4-0F05-B23589791120}"/>
              </a:ext>
            </a:extLst>
          </p:cNvPr>
          <p:cNvSpPr txBox="1"/>
          <p:nvPr/>
        </p:nvSpPr>
        <p:spPr>
          <a:xfrm>
            <a:off x="1666495" y="579339"/>
            <a:ext cx="8911687" cy="769441"/>
          </a:xfrm>
          <a:prstGeom prst="rect">
            <a:avLst/>
          </a:prstGeom>
          <a:noFill/>
        </p:spPr>
        <p:txBody>
          <a:bodyPr wrap="square">
            <a:spAutoFit/>
          </a:bodyPr>
          <a:lstStyle/>
          <a:p>
            <a:r>
              <a:rPr lang="fr-FR" sz="4400" dirty="0">
                <a:latin typeface="Times New Roman" panose="02020603050405020304" pitchFamily="18" charset="0"/>
                <a:cs typeface="Times New Roman" panose="02020603050405020304" pitchFamily="18" charset="0"/>
              </a:rPr>
              <a:t>Modélisation : Clustering hiérarchique</a:t>
            </a:r>
          </a:p>
        </p:txBody>
      </p:sp>
      <p:pic>
        <p:nvPicPr>
          <p:cNvPr id="6" name="Image 5" descr="Une image contenant diagramme, Plan, Dessin technique, Rectangle&#10;&#10;Description générée automatiquement">
            <a:extLst>
              <a:ext uri="{FF2B5EF4-FFF2-40B4-BE49-F238E27FC236}">
                <a16:creationId xmlns:a16="http://schemas.microsoft.com/office/drawing/2014/main" id="{D594AFCC-F595-AB59-AB74-B695A19AA758}"/>
              </a:ext>
            </a:extLst>
          </p:cNvPr>
          <p:cNvPicPr>
            <a:picLocks noChangeAspect="1"/>
          </p:cNvPicPr>
          <p:nvPr/>
        </p:nvPicPr>
        <p:blipFill>
          <a:blip r:embed="rId2"/>
          <a:stretch>
            <a:fillRect/>
          </a:stretch>
        </p:blipFill>
        <p:spPr>
          <a:xfrm>
            <a:off x="170044" y="1908763"/>
            <a:ext cx="6182630" cy="4069180"/>
          </a:xfrm>
          <a:prstGeom prst="rect">
            <a:avLst/>
          </a:prstGeom>
        </p:spPr>
      </p:pic>
      <p:sp>
        <p:nvSpPr>
          <p:cNvPr id="8" name="ZoneTexte 7">
            <a:extLst>
              <a:ext uri="{FF2B5EF4-FFF2-40B4-BE49-F238E27FC236}">
                <a16:creationId xmlns:a16="http://schemas.microsoft.com/office/drawing/2014/main" id="{3E0331A4-D440-30B2-C279-A59E6867E139}"/>
              </a:ext>
            </a:extLst>
          </p:cNvPr>
          <p:cNvSpPr txBox="1"/>
          <p:nvPr/>
        </p:nvSpPr>
        <p:spPr>
          <a:xfrm>
            <a:off x="6352674" y="1490008"/>
            <a:ext cx="5669282" cy="1938992"/>
          </a:xfrm>
          <a:prstGeom prst="rect">
            <a:avLst/>
          </a:prstGeom>
          <a:noFill/>
        </p:spPr>
        <p:txBody>
          <a:bodyPr wrap="square">
            <a:spAutoFit/>
          </a:bodyPr>
          <a:lstStyle/>
          <a:p>
            <a:r>
              <a:rPr lang="fr-FR" sz="2400" dirty="0">
                <a:solidFill>
                  <a:srgbClr val="000000"/>
                </a:solidFill>
                <a:latin typeface="Times New Roman" panose="02020603050405020304" pitchFamily="18" charset="0"/>
                <a:cs typeface="Times New Roman" panose="02020603050405020304" pitchFamily="18" charset="0"/>
              </a:rPr>
              <a:t>U</a:t>
            </a:r>
            <a:r>
              <a:rPr lang="fr-FR" sz="2400" b="0" i="0" dirty="0">
                <a:solidFill>
                  <a:srgbClr val="000000"/>
                </a:solidFill>
                <a:effectLst/>
                <a:latin typeface="Times New Roman" panose="02020603050405020304" pitchFamily="18" charset="0"/>
                <a:cs typeface="Times New Roman" panose="02020603050405020304" pitchFamily="18" charset="0"/>
              </a:rPr>
              <a:t>ne découpe </a:t>
            </a:r>
            <a:r>
              <a:rPr lang="fr-FR" sz="2400" dirty="0">
                <a:solidFill>
                  <a:srgbClr val="000000"/>
                </a:solidFill>
                <a:latin typeface="Times New Roman" panose="02020603050405020304" pitchFamily="18" charset="0"/>
                <a:cs typeface="Times New Roman" panose="02020603050405020304" pitchFamily="18" charset="0"/>
              </a:rPr>
              <a:t>entre</a:t>
            </a:r>
            <a:r>
              <a:rPr lang="fr-FR" sz="2400" b="0" i="0" dirty="0">
                <a:solidFill>
                  <a:srgbClr val="000000"/>
                </a:solidFill>
                <a:effectLst/>
                <a:latin typeface="Times New Roman" panose="02020603050405020304" pitchFamily="18" charset="0"/>
                <a:cs typeface="Times New Roman" panose="02020603050405020304" pitchFamily="18" charset="0"/>
              </a:rPr>
              <a:t> l'ordonné </a:t>
            </a:r>
            <a:r>
              <a:rPr lang="fr-FR" sz="2400" dirty="0">
                <a:solidFill>
                  <a:srgbClr val="000000"/>
                </a:solidFill>
                <a:latin typeface="Times New Roman" panose="02020603050405020304" pitchFamily="18" charset="0"/>
                <a:cs typeface="Times New Roman" panose="02020603050405020304" pitchFamily="18" charset="0"/>
              </a:rPr>
              <a:t>4</a:t>
            </a:r>
            <a:r>
              <a:rPr lang="fr-FR" sz="2400" b="0" i="0" dirty="0">
                <a:solidFill>
                  <a:srgbClr val="000000"/>
                </a:solidFill>
                <a:effectLst/>
                <a:latin typeface="Times New Roman" panose="02020603050405020304" pitchFamily="18" charset="0"/>
                <a:cs typeface="Times New Roman" panose="02020603050405020304" pitchFamily="18" charset="0"/>
              </a:rPr>
              <a:t>000 et 4000 serait une bonne découpe, on obtiendrait alors un clustering qui se rapprochent de celui obtenue par le k-</a:t>
            </a:r>
            <a:r>
              <a:rPr lang="fr-FR" sz="2400" b="0" i="0" dirty="0" err="1">
                <a:solidFill>
                  <a:srgbClr val="000000"/>
                </a:solidFill>
                <a:effectLst/>
                <a:latin typeface="Times New Roman" panose="02020603050405020304" pitchFamily="18" charset="0"/>
                <a:cs typeface="Times New Roman" panose="02020603050405020304" pitchFamily="18" charset="0"/>
              </a:rPr>
              <a:t>means</a:t>
            </a:r>
            <a:r>
              <a:rPr lang="fr-FR" sz="2400" b="0" i="0" dirty="0">
                <a:solidFill>
                  <a:srgbClr val="000000"/>
                </a:solidFill>
                <a:effectLst/>
                <a:latin typeface="Times New Roman" panose="02020603050405020304" pitchFamily="18" charset="0"/>
                <a:cs typeface="Times New Roman" panose="02020603050405020304" pitchFamily="18" charset="0"/>
              </a:rPr>
              <a:t> avec 4 clusters, ou un clustering à 5 clusters</a:t>
            </a:r>
            <a:endParaRPr lang="fr-FR" sz="2400" dirty="0">
              <a:latin typeface="Times New Roman" panose="02020603050405020304" pitchFamily="18" charset="0"/>
              <a:cs typeface="Times New Roman" panose="02020603050405020304" pitchFamily="18" charset="0"/>
            </a:endParaRPr>
          </a:p>
        </p:txBody>
      </p:sp>
      <p:pic>
        <p:nvPicPr>
          <p:cNvPr id="11" name="Image 10" descr="Une image contenant texte, diagramme, Tracé, ligne&#10;&#10;Description générée automatiquement">
            <a:extLst>
              <a:ext uri="{FF2B5EF4-FFF2-40B4-BE49-F238E27FC236}">
                <a16:creationId xmlns:a16="http://schemas.microsoft.com/office/drawing/2014/main" id="{499AF6E3-C1FA-42A6-0B0E-513B1C644C82}"/>
              </a:ext>
            </a:extLst>
          </p:cNvPr>
          <p:cNvPicPr>
            <a:picLocks noChangeAspect="1"/>
          </p:cNvPicPr>
          <p:nvPr/>
        </p:nvPicPr>
        <p:blipFill>
          <a:blip r:embed="rId3"/>
          <a:stretch>
            <a:fillRect/>
          </a:stretch>
        </p:blipFill>
        <p:spPr>
          <a:xfrm>
            <a:off x="6555073" y="3429000"/>
            <a:ext cx="5007274" cy="311773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5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F0E47-A4BE-4A67-6D5E-36D247402404}"/>
              </a:ext>
            </a:extLst>
          </p:cNvPr>
          <p:cNvSpPr txBox="1">
            <a:spLocks noGrp="1"/>
          </p:cNvSpPr>
          <p:nvPr>
            <p:ph type="title"/>
          </p:nvPr>
        </p:nvSpPr>
        <p:spPr>
          <a:xfrm>
            <a:off x="2063539" y="439626"/>
            <a:ext cx="6021682" cy="775564"/>
          </a:xfrm>
        </p:spPr>
        <p:txBody>
          <a:bodyPr>
            <a:normAutofit/>
          </a:bodyPr>
          <a:lstStyle/>
          <a:p>
            <a:pPr lvl="0"/>
            <a:r>
              <a:rPr lang="fr-FR" sz="4400" dirty="0">
                <a:latin typeface="Times New Roman" panose="02020603050405020304" pitchFamily="18" charset="0"/>
                <a:cs typeface="Times New Roman" panose="02020603050405020304" pitchFamily="18" charset="0"/>
              </a:rPr>
              <a:t>Visualisation des clusters</a:t>
            </a:r>
          </a:p>
        </p:txBody>
      </p:sp>
      <p:pic>
        <p:nvPicPr>
          <p:cNvPr id="8" name="Image 7" descr="Une image contenant capture d’écran, texte, diagramme, Tracé&#10;&#10;Description générée automatiquement">
            <a:extLst>
              <a:ext uri="{FF2B5EF4-FFF2-40B4-BE49-F238E27FC236}">
                <a16:creationId xmlns:a16="http://schemas.microsoft.com/office/drawing/2014/main" id="{290A18FE-50A0-5C82-5BD4-1A8254A1B78B}"/>
              </a:ext>
            </a:extLst>
          </p:cNvPr>
          <p:cNvPicPr>
            <a:picLocks noChangeAspect="1"/>
          </p:cNvPicPr>
          <p:nvPr/>
        </p:nvPicPr>
        <p:blipFill>
          <a:blip r:embed="rId2"/>
          <a:stretch>
            <a:fillRect/>
          </a:stretch>
        </p:blipFill>
        <p:spPr>
          <a:xfrm>
            <a:off x="1765968" y="1580147"/>
            <a:ext cx="7772400" cy="463447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150">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487BCA9-BE36-E31F-8FD9-CAC42AFBF180}"/>
              </a:ext>
            </a:extLst>
          </p:cNvPr>
          <p:cNvSpPr txBox="1"/>
          <p:nvPr/>
        </p:nvSpPr>
        <p:spPr>
          <a:xfrm>
            <a:off x="1514184" y="1720840"/>
            <a:ext cx="9169858" cy="3416320"/>
          </a:xfrm>
          <a:prstGeom prst="rect">
            <a:avLst/>
          </a:prstGeom>
          <a:noFill/>
        </p:spPr>
        <p:txBody>
          <a:bodyPr wrap="square">
            <a:spAutoFit/>
          </a:bodyPr>
          <a:lstStyle/>
          <a:p>
            <a:pPr defTabSz="360000">
              <a:lnSpc>
                <a:spcPct val="100000"/>
              </a:lnSpc>
              <a:spcAft>
                <a:spcPts val="1800"/>
              </a:spcAft>
            </a:pPr>
            <a:r>
              <a:rPr lang="fr-FR" sz="3600" dirty="0">
                <a:latin typeface="Times New Roman" panose="02020603050405020304" pitchFamily="18" charset="0"/>
                <a:cs typeface="Times New Roman" panose="02020603050405020304" pitchFamily="18" charset="0"/>
              </a:rPr>
              <a:t>D'un point de vue métier, la segmentation en </a:t>
            </a:r>
            <a:r>
              <a:rPr lang="fr-FR" sz="3600" b="1" dirty="0">
                <a:latin typeface="Times New Roman" panose="02020603050405020304" pitchFamily="18" charset="0"/>
                <a:cs typeface="Times New Roman" panose="02020603050405020304" pitchFamily="18" charset="0"/>
              </a:rPr>
              <a:t>4 groupes </a:t>
            </a:r>
            <a:r>
              <a:rPr lang="fr-FR" sz="3600" dirty="0">
                <a:latin typeface="Times New Roman" panose="02020603050405020304" pitchFamily="18" charset="0"/>
                <a:cs typeface="Times New Roman" panose="02020603050405020304" pitchFamily="18" charset="0"/>
              </a:rPr>
              <a:t>semble être la plus pertinente dans la perspective de faire ensuite des </a:t>
            </a:r>
            <a:r>
              <a:rPr lang="fr-FR" sz="3600" b="1" dirty="0">
                <a:latin typeface="Times New Roman" panose="02020603050405020304" pitchFamily="18" charset="0"/>
                <a:cs typeface="Times New Roman" panose="02020603050405020304" pitchFamily="18" charset="0"/>
              </a:rPr>
              <a:t>campagnes marketing ciblées par rapport au niveau économique des clients, de leur satisfaction </a:t>
            </a:r>
            <a:r>
              <a:rPr lang="fr-FR" sz="3600" dirty="0">
                <a:latin typeface="Times New Roman" panose="02020603050405020304" pitchFamily="18" charset="0"/>
                <a:cs typeface="Times New Roman" panose="02020603050405020304" pitchFamily="18" charset="0"/>
              </a:rPr>
              <a:t>par exemple.</a:t>
            </a:r>
          </a:p>
        </p:txBody>
      </p:sp>
      <p:sp>
        <p:nvSpPr>
          <p:cNvPr id="4" name="Titre 1">
            <a:extLst>
              <a:ext uri="{FF2B5EF4-FFF2-40B4-BE49-F238E27FC236}">
                <a16:creationId xmlns:a16="http://schemas.microsoft.com/office/drawing/2014/main" id="{05F73F95-052D-3924-624C-F1C2321BD389}"/>
              </a:ext>
            </a:extLst>
          </p:cNvPr>
          <p:cNvSpPr txBox="1">
            <a:spLocks noGrp="1"/>
          </p:cNvSpPr>
          <p:nvPr>
            <p:ph type="title"/>
          </p:nvPr>
        </p:nvSpPr>
        <p:spPr>
          <a:xfrm>
            <a:off x="3142667" y="554806"/>
            <a:ext cx="4232691" cy="708510"/>
          </a:xfrm>
        </p:spPr>
        <p:txBody>
          <a:bodyPr>
            <a:noAutofit/>
          </a:bodyPr>
          <a:lstStyle/>
          <a:p>
            <a:pPr lvl="0"/>
            <a:r>
              <a:rPr lang="fr-FR" sz="4400" b="1" dirty="0">
                <a:latin typeface="Times New Roman" panose="02020603050405020304" pitchFamily="18" charset="0"/>
                <a:cs typeface="Times New Roman" panose="02020603050405020304" pitchFamily="18" charset="0"/>
              </a:rPr>
              <a:t>Choix de modèle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2CD5424-DA66-D01A-88F1-C8D767655CB7}"/>
              </a:ext>
            </a:extLst>
          </p:cNvPr>
          <p:cNvSpPr txBox="1"/>
          <p:nvPr/>
        </p:nvSpPr>
        <p:spPr>
          <a:xfrm>
            <a:off x="2093494" y="2330684"/>
            <a:ext cx="8325853" cy="1938992"/>
          </a:xfrm>
          <a:prstGeom prst="rect">
            <a:avLst/>
          </a:prstGeom>
          <a:noFill/>
        </p:spPr>
        <p:txBody>
          <a:bodyPr wrap="square">
            <a:spAutoFit/>
          </a:bodyPr>
          <a:lstStyle/>
          <a:p>
            <a:r>
              <a:rPr lang="fr-FR" sz="2400" b="0" i="0" dirty="0">
                <a:solidFill>
                  <a:srgbClr val="000000"/>
                </a:solidFill>
                <a:effectLst/>
                <a:latin typeface="Times New Roman" panose="02020603050405020304" pitchFamily="18" charset="0"/>
                <a:cs typeface="Times New Roman" panose="02020603050405020304" pitchFamily="18" charset="0"/>
              </a:rPr>
              <a:t>Il est possible d’évaluer la cohérence entre les clusters prédit et le partitionnement trouvé par K-</a:t>
            </a:r>
            <a:r>
              <a:rPr lang="fr-FR" sz="2400" b="0" i="0" dirty="0" err="1">
                <a:solidFill>
                  <a:srgbClr val="000000"/>
                </a:solidFill>
                <a:effectLst/>
                <a:latin typeface="Times New Roman" panose="02020603050405020304" pitchFamily="18" charset="0"/>
                <a:cs typeface="Times New Roman" panose="02020603050405020304" pitchFamily="18" charset="0"/>
              </a:rPr>
              <a:t>means</a:t>
            </a:r>
            <a:r>
              <a:rPr lang="fr-FR" sz="2400" b="0" i="0" dirty="0">
                <a:solidFill>
                  <a:srgbClr val="000000"/>
                </a:solidFill>
                <a:effectLst/>
                <a:latin typeface="Times New Roman" panose="02020603050405020304" pitchFamily="18" charset="0"/>
                <a:cs typeface="Times New Roman" panose="02020603050405020304" pitchFamily="18" charset="0"/>
              </a:rPr>
              <a:t> en utilisant l’indice ARI (</a:t>
            </a:r>
            <a:r>
              <a:rPr lang="fr-FR" sz="2400" b="0" i="0" dirty="0" err="1">
                <a:solidFill>
                  <a:srgbClr val="000000"/>
                </a:solidFill>
                <a:effectLst/>
                <a:latin typeface="Times New Roman" panose="02020603050405020304" pitchFamily="18" charset="0"/>
                <a:cs typeface="Times New Roman" panose="02020603050405020304" pitchFamily="18" charset="0"/>
              </a:rPr>
              <a:t>Ajusted_Rand_Score</a:t>
            </a:r>
            <a:r>
              <a:rPr lang="fr-FR" sz="2400" b="0" i="0" dirty="0">
                <a:solidFill>
                  <a:srgbClr val="000000"/>
                </a:solidFill>
                <a:effectLst/>
                <a:latin typeface="Times New Roman" panose="02020603050405020304" pitchFamily="18" charset="0"/>
                <a:cs typeface="Times New Roman" panose="02020603050405020304" pitchFamily="18" charset="0"/>
              </a:rPr>
              <a:t>) et cela permet de préciser une période de maintenance au bout de laquelle, l'algorithme doit être réétudié afin qu’il reste performant .</a:t>
            </a:r>
          </a:p>
        </p:txBody>
      </p:sp>
      <p:sp>
        <p:nvSpPr>
          <p:cNvPr id="2" name="ZoneTexte 1">
            <a:extLst>
              <a:ext uri="{FF2B5EF4-FFF2-40B4-BE49-F238E27FC236}">
                <a16:creationId xmlns:a16="http://schemas.microsoft.com/office/drawing/2014/main" id="{8774C26B-C7BE-4076-E3BE-D83AE5355751}"/>
              </a:ext>
            </a:extLst>
          </p:cNvPr>
          <p:cNvSpPr txBox="1"/>
          <p:nvPr/>
        </p:nvSpPr>
        <p:spPr>
          <a:xfrm>
            <a:off x="1779856" y="563753"/>
            <a:ext cx="8226932" cy="769441"/>
          </a:xfrm>
          <a:prstGeom prst="rect">
            <a:avLst/>
          </a:prstGeom>
          <a:noFill/>
        </p:spPr>
        <p:txBody>
          <a:bodyPr wrap="none" rtlCol="0">
            <a:spAutoFit/>
          </a:bodyPr>
          <a:lstStyle/>
          <a:p>
            <a:r>
              <a:rPr lang="fr-FR" sz="4400" b="1" dirty="0">
                <a:latin typeface="Times New Roman" panose="02020603050405020304" pitchFamily="18" charset="0"/>
                <a:cs typeface="Times New Roman" panose="02020603050405020304" pitchFamily="18" charset="0"/>
              </a:rPr>
              <a:t>Stabilité du modèle dans le temps</a:t>
            </a:r>
          </a:p>
        </p:txBody>
      </p:sp>
    </p:spTree>
    <p:extLst>
      <p:ext uri="{BB962C8B-B14F-4D97-AF65-F5344CB8AC3E}">
        <p14:creationId xmlns:p14="http://schemas.microsoft.com/office/powerpoint/2010/main" val="70990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62">
    <p:spTree>
      <p:nvGrpSpPr>
        <p:cNvPr id="1" name=""/>
        <p:cNvGrpSpPr/>
        <p:nvPr/>
      </p:nvGrpSpPr>
      <p:grpSpPr>
        <a:xfrm>
          <a:off x="0" y="0"/>
          <a:ext cx="0" cy="0"/>
          <a:chOff x="0" y="0"/>
          <a:chExt cx="0" cy="0"/>
        </a:xfrm>
      </p:grpSpPr>
      <p:sp>
        <p:nvSpPr>
          <p:cNvPr id="2" name="Ellipse 22">
            <a:extLst>
              <a:ext uri="{FF2B5EF4-FFF2-40B4-BE49-F238E27FC236}">
                <a16:creationId xmlns:a16="http://schemas.microsoft.com/office/drawing/2014/main" id="{8D592E80-5C70-116F-145D-10B02D738CAA}"/>
              </a:ext>
            </a:extLst>
          </p:cNvPr>
          <p:cNvSpPr/>
          <p:nvPr/>
        </p:nvSpPr>
        <p:spPr>
          <a:xfrm>
            <a:off x="7313096" y="2152003"/>
            <a:ext cx="1297853" cy="10144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F18C55"/>
              </a:gs>
              <a:gs pos="100000">
                <a:srgbClr val="F67B28"/>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effectLst>
                <a:outerShdw dist="19048" dir="2700000">
                  <a:srgbClr val="000000"/>
                </a:outerShdw>
              </a:effectLst>
              <a:uFillTx/>
              <a:latin typeface="Calibri"/>
            </a:endParaRPr>
          </a:p>
        </p:txBody>
      </p:sp>
      <p:sp>
        <p:nvSpPr>
          <p:cNvPr id="3" name="Ellipse 23">
            <a:extLst>
              <a:ext uri="{FF2B5EF4-FFF2-40B4-BE49-F238E27FC236}">
                <a16:creationId xmlns:a16="http://schemas.microsoft.com/office/drawing/2014/main" id="{1A7E3AD4-1AE5-7AE2-3981-9046D6D5546C}"/>
              </a:ext>
            </a:extLst>
          </p:cNvPr>
          <p:cNvSpPr/>
          <p:nvPr/>
        </p:nvSpPr>
        <p:spPr>
          <a:xfrm>
            <a:off x="9527462" y="2215792"/>
            <a:ext cx="1297853" cy="10144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81B861"/>
              </a:gs>
              <a:gs pos="100000">
                <a:srgbClr val="6FB242"/>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4" name="Ellipse 24">
            <a:extLst>
              <a:ext uri="{FF2B5EF4-FFF2-40B4-BE49-F238E27FC236}">
                <a16:creationId xmlns:a16="http://schemas.microsoft.com/office/drawing/2014/main" id="{A8C26FC0-9B09-445C-11FD-0A3D28A951E7}"/>
              </a:ext>
            </a:extLst>
          </p:cNvPr>
          <p:cNvSpPr/>
          <p:nvPr/>
        </p:nvSpPr>
        <p:spPr>
          <a:xfrm>
            <a:off x="8264027" y="663991"/>
            <a:ext cx="1297853" cy="10144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7030A0"/>
          </a:soli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cxnSp>
        <p:nvCxnSpPr>
          <p:cNvPr id="5" name="Connecteur droit 25">
            <a:extLst>
              <a:ext uri="{FF2B5EF4-FFF2-40B4-BE49-F238E27FC236}">
                <a16:creationId xmlns:a16="http://schemas.microsoft.com/office/drawing/2014/main" id="{5E833D84-4579-1CA2-6728-0B87F0E2B923}"/>
              </a:ext>
            </a:extLst>
          </p:cNvPr>
          <p:cNvCxnSpPr>
            <a:stCxn id="2" idx="0"/>
            <a:endCxn id="4" idx="5"/>
          </p:cNvCxnSpPr>
          <p:nvPr/>
        </p:nvCxnSpPr>
        <p:spPr>
          <a:xfrm flipV="1">
            <a:off x="7962023" y="1529873"/>
            <a:ext cx="492070" cy="622130"/>
          </a:xfrm>
          <a:prstGeom prst="straightConnector1">
            <a:avLst/>
          </a:prstGeom>
          <a:noFill/>
          <a:ln w="19046" cap="flat">
            <a:solidFill>
              <a:srgbClr val="000000"/>
            </a:solidFill>
            <a:prstDash val="solid"/>
            <a:miter/>
          </a:ln>
        </p:spPr>
      </p:cxnSp>
      <p:cxnSp>
        <p:nvCxnSpPr>
          <p:cNvPr id="6" name="Connecteur droit 26">
            <a:extLst>
              <a:ext uri="{FF2B5EF4-FFF2-40B4-BE49-F238E27FC236}">
                <a16:creationId xmlns:a16="http://schemas.microsoft.com/office/drawing/2014/main" id="{5810453C-75D8-68ED-D259-56057159B5EE}"/>
              </a:ext>
            </a:extLst>
          </p:cNvPr>
          <p:cNvCxnSpPr>
            <a:stCxn id="4" idx="6"/>
          </p:cNvCxnSpPr>
          <p:nvPr/>
        </p:nvCxnSpPr>
        <p:spPr>
          <a:xfrm>
            <a:off x="9371813" y="1529873"/>
            <a:ext cx="682124" cy="696188"/>
          </a:xfrm>
          <a:prstGeom prst="straightConnector1">
            <a:avLst/>
          </a:prstGeom>
          <a:noFill/>
          <a:ln w="19046" cap="flat">
            <a:solidFill>
              <a:srgbClr val="000000"/>
            </a:solidFill>
            <a:prstDash val="solid"/>
            <a:miter/>
          </a:ln>
        </p:spPr>
      </p:cxnSp>
      <p:cxnSp>
        <p:nvCxnSpPr>
          <p:cNvPr id="7" name="Connecteur droit 27">
            <a:extLst>
              <a:ext uri="{FF2B5EF4-FFF2-40B4-BE49-F238E27FC236}">
                <a16:creationId xmlns:a16="http://schemas.microsoft.com/office/drawing/2014/main" id="{7AADD58D-AF2F-677B-3E63-B8149045F63C}"/>
              </a:ext>
            </a:extLst>
          </p:cNvPr>
          <p:cNvCxnSpPr>
            <a:endCxn id="3" idx="3"/>
          </p:cNvCxnSpPr>
          <p:nvPr/>
        </p:nvCxnSpPr>
        <p:spPr>
          <a:xfrm flipV="1">
            <a:off x="8610941" y="2723010"/>
            <a:ext cx="916521" cy="30129"/>
          </a:xfrm>
          <a:prstGeom prst="straightConnector1">
            <a:avLst/>
          </a:prstGeom>
          <a:noFill/>
          <a:ln w="19046" cap="flat">
            <a:solidFill>
              <a:srgbClr val="000000"/>
            </a:solidFill>
            <a:prstDash val="solid"/>
            <a:miter/>
          </a:ln>
        </p:spPr>
      </p:cxnSp>
      <p:sp>
        <p:nvSpPr>
          <p:cNvPr id="8" name="ZoneTexte 28">
            <a:extLst>
              <a:ext uri="{FF2B5EF4-FFF2-40B4-BE49-F238E27FC236}">
                <a16:creationId xmlns:a16="http://schemas.microsoft.com/office/drawing/2014/main" id="{2EE71E5A-6F8A-1023-C92C-E2F5ED525D4D}"/>
              </a:ext>
            </a:extLst>
          </p:cNvPr>
          <p:cNvSpPr txBox="1"/>
          <p:nvPr/>
        </p:nvSpPr>
        <p:spPr>
          <a:xfrm>
            <a:off x="7507626" y="2457879"/>
            <a:ext cx="110331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FFFFFF"/>
                </a:solidFill>
                <a:uFillTx/>
                <a:latin typeface="Calibri"/>
              </a:rPr>
              <a:t>Récence</a:t>
            </a:r>
          </a:p>
        </p:txBody>
      </p:sp>
      <p:sp>
        <p:nvSpPr>
          <p:cNvPr id="9" name="ZoneTexte 29">
            <a:extLst>
              <a:ext uri="{FF2B5EF4-FFF2-40B4-BE49-F238E27FC236}">
                <a16:creationId xmlns:a16="http://schemas.microsoft.com/office/drawing/2014/main" id="{3D1715A1-724A-A1B1-2B08-46E4F92859FF}"/>
              </a:ext>
            </a:extLst>
          </p:cNvPr>
          <p:cNvSpPr txBox="1"/>
          <p:nvPr/>
        </p:nvSpPr>
        <p:spPr>
          <a:xfrm>
            <a:off x="8357422" y="971275"/>
            <a:ext cx="120445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FFFFFF"/>
                </a:solidFill>
                <a:uFillTx/>
                <a:latin typeface="Calibri"/>
              </a:rPr>
              <a:t>Fréquence</a:t>
            </a:r>
          </a:p>
        </p:txBody>
      </p:sp>
      <p:sp>
        <p:nvSpPr>
          <p:cNvPr id="10" name="ZoneTexte 30">
            <a:extLst>
              <a:ext uri="{FF2B5EF4-FFF2-40B4-BE49-F238E27FC236}">
                <a16:creationId xmlns:a16="http://schemas.microsoft.com/office/drawing/2014/main" id="{122790F1-C046-62AF-FF20-D6DFEB5BC169}"/>
              </a:ext>
            </a:extLst>
          </p:cNvPr>
          <p:cNvSpPr txBox="1"/>
          <p:nvPr/>
        </p:nvSpPr>
        <p:spPr>
          <a:xfrm>
            <a:off x="9656155" y="2538346"/>
            <a:ext cx="116916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FFFFFF"/>
                </a:solidFill>
                <a:uFillTx/>
                <a:latin typeface="Calibri"/>
              </a:rPr>
              <a:t>Montant</a:t>
            </a:r>
          </a:p>
        </p:txBody>
      </p:sp>
      <p:sp>
        <p:nvSpPr>
          <p:cNvPr id="11" name="ZoneTexte 45">
            <a:extLst>
              <a:ext uri="{FF2B5EF4-FFF2-40B4-BE49-F238E27FC236}">
                <a16:creationId xmlns:a16="http://schemas.microsoft.com/office/drawing/2014/main" id="{1C9B6729-9C80-293E-8B43-59648156E70A}"/>
              </a:ext>
            </a:extLst>
          </p:cNvPr>
          <p:cNvSpPr txBox="1"/>
          <p:nvPr/>
        </p:nvSpPr>
        <p:spPr>
          <a:xfrm>
            <a:off x="6847664" y="4030787"/>
            <a:ext cx="4811239" cy="224676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uFillTx/>
                <a:latin typeface="Times New Roman" panose="02020603050405020304" pitchFamily="18" charset="0"/>
                <a:cs typeface="Times New Roman" panose="02020603050405020304" pitchFamily="18" charset="0"/>
              </a:rPr>
              <a:t>Elle permet de mieux cibler les clients et personnaliser les compagne de communication  pour un plan d’action marketing pertinent.</a:t>
            </a:r>
          </a:p>
        </p:txBody>
      </p:sp>
      <p:sp>
        <p:nvSpPr>
          <p:cNvPr id="13" name="Titre 1">
            <a:extLst>
              <a:ext uri="{FF2B5EF4-FFF2-40B4-BE49-F238E27FC236}">
                <a16:creationId xmlns:a16="http://schemas.microsoft.com/office/drawing/2014/main" id="{B8F3F55D-7577-F149-D0FB-1C9FAD52B77F}"/>
              </a:ext>
            </a:extLst>
          </p:cNvPr>
          <p:cNvSpPr txBox="1">
            <a:spLocks noGrp="1"/>
          </p:cNvSpPr>
          <p:nvPr>
            <p:ph type="title"/>
          </p:nvPr>
        </p:nvSpPr>
        <p:spPr>
          <a:xfrm>
            <a:off x="1729310" y="341930"/>
            <a:ext cx="6042660" cy="747777"/>
          </a:xfrm>
        </p:spPr>
        <p:txBody>
          <a:bodyPr>
            <a:noAutofit/>
          </a:bodyPr>
          <a:lstStyle/>
          <a:p>
            <a:pPr lvl="0"/>
            <a:r>
              <a:rPr lang="fr-FR" sz="4800" b="1" dirty="0">
                <a:latin typeface="Times New Roman" panose="02020603050405020304" pitchFamily="18" charset="0"/>
                <a:cs typeface="Times New Roman" panose="02020603050405020304" pitchFamily="18" charset="0"/>
              </a:rPr>
              <a:t>Segmentation RFM</a:t>
            </a:r>
          </a:p>
        </p:txBody>
      </p:sp>
      <p:sp>
        <p:nvSpPr>
          <p:cNvPr id="14" name="ZoneTexte 49">
            <a:extLst>
              <a:ext uri="{FF2B5EF4-FFF2-40B4-BE49-F238E27FC236}">
                <a16:creationId xmlns:a16="http://schemas.microsoft.com/office/drawing/2014/main" id="{8F914B89-E396-C076-4868-405EDAE843CF}"/>
              </a:ext>
            </a:extLst>
          </p:cNvPr>
          <p:cNvSpPr txBox="1"/>
          <p:nvPr/>
        </p:nvSpPr>
        <p:spPr>
          <a:xfrm>
            <a:off x="1628423" y="1529873"/>
            <a:ext cx="3968779" cy="3970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La segmentation RFM est une méthode de regroupement de clients selon leurs habitudes et comportements d’achat. </a:t>
            </a:r>
            <a:r>
              <a:rPr lang="fr-FR" sz="2800" dirty="0">
                <a:solidFill>
                  <a:srgbClr val="000000"/>
                </a:solidFill>
                <a:latin typeface="Times New Roman" panose="02020603050405020304" pitchFamily="18" charset="0"/>
                <a:cs typeface="Times New Roman" panose="02020603050405020304" pitchFamily="18" charset="0"/>
              </a:rPr>
              <a:t>O</a:t>
            </a:r>
            <a:r>
              <a:rPr lang="fr-FR" sz="28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n applique le clustering </a:t>
            </a:r>
            <a:r>
              <a:rPr lang="fr-FR" sz="2800" dirty="0">
                <a:solidFill>
                  <a:srgbClr val="000000"/>
                </a:solidFill>
                <a:latin typeface="Times New Roman" panose="02020603050405020304" pitchFamily="18" charset="0"/>
                <a:cs typeface="Times New Roman" panose="02020603050405020304" pitchFamily="18" charset="0"/>
              </a:rPr>
              <a:t>en se basant sur </a:t>
            </a:r>
            <a:r>
              <a:rPr lang="fr-FR" sz="28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 la récence, la fréquence et le montant.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15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79008-B6E8-0F4F-7633-674C2BA98710}"/>
              </a:ext>
            </a:extLst>
          </p:cNvPr>
          <p:cNvSpPr txBox="1">
            <a:spLocks noGrp="1"/>
          </p:cNvSpPr>
          <p:nvPr>
            <p:ph type="title"/>
          </p:nvPr>
        </p:nvSpPr>
        <p:spPr>
          <a:xfrm>
            <a:off x="1753895" y="1262254"/>
            <a:ext cx="3395622" cy="507409"/>
          </a:xfrm>
        </p:spPr>
        <p:txBody>
          <a:bodyPr>
            <a:noAutofit/>
          </a:bodyPr>
          <a:lstStyle/>
          <a:p>
            <a:pPr lvl="0"/>
            <a:r>
              <a:rPr lang="fr-FR" sz="2400" dirty="0">
                <a:latin typeface="Times New Roman" panose="02020603050405020304" pitchFamily="18" charset="0"/>
                <a:cs typeface="Times New Roman" panose="02020603050405020304" pitchFamily="18" charset="0"/>
              </a:rPr>
              <a:t>Calcul du ARI par semaine</a:t>
            </a:r>
          </a:p>
        </p:txBody>
      </p:sp>
      <p:sp>
        <p:nvSpPr>
          <p:cNvPr id="4" name="Rectangle 3">
            <a:extLst>
              <a:ext uri="{FF2B5EF4-FFF2-40B4-BE49-F238E27FC236}">
                <a16:creationId xmlns:a16="http://schemas.microsoft.com/office/drawing/2014/main" id="{B4E1D1F6-34BD-6085-9387-BEB98C180E07}"/>
              </a:ext>
            </a:extLst>
          </p:cNvPr>
          <p:cNvSpPr/>
          <p:nvPr/>
        </p:nvSpPr>
        <p:spPr>
          <a:xfrm rot="10800009" flipV="1">
            <a:off x="5250420" y="6140461"/>
            <a:ext cx="4729313" cy="335273"/>
          </a:xfrm>
          <a:prstGeom prst="rect">
            <a:avLst/>
          </a:prstGeom>
          <a:solidFill>
            <a:srgbClr val="ED7D31"/>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FFFFFF"/>
                </a:solidFill>
                <a:uFillTx/>
                <a:latin typeface="Calibri"/>
              </a:rPr>
              <a:t>ARI score est inférieur à 0,8 après </a:t>
            </a:r>
            <a:r>
              <a:rPr lang="fr-FR" dirty="0">
                <a:solidFill>
                  <a:srgbClr val="FFFFFF"/>
                </a:solidFill>
                <a:latin typeface="Calibri"/>
              </a:rPr>
              <a:t>7</a:t>
            </a:r>
            <a:r>
              <a:rPr lang="fr-FR" sz="1800" b="0" i="0" u="none" strike="noStrike" kern="1200" cap="none" spc="0" baseline="0" dirty="0">
                <a:solidFill>
                  <a:srgbClr val="FFFFFF"/>
                </a:solidFill>
                <a:uFillTx/>
                <a:latin typeface="Calibri"/>
              </a:rPr>
              <a:t> semaines</a:t>
            </a:r>
          </a:p>
        </p:txBody>
      </p:sp>
      <p:pic>
        <p:nvPicPr>
          <p:cNvPr id="14" name="Image 13" descr="Une image contenant ligne, Tracé, diagramme, Police&#10;&#10;Description générée automatiquement">
            <a:extLst>
              <a:ext uri="{FF2B5EF4-FFF2-40B4-BE49-F238E27FC236}">
                <a16:creationId xmlns:a16="http://schemas.microsoft.com/office/drawing/2014/main" id="{7705C502-91A0-7170-D59D-B93B84FD7EDE}"/>
              </a:ext>
            </a:extLst>
          </p:cNvPr>
          <p:cNvPicPr>
            <a:picLocks noChangeAspect="1"/>
          </p:cNvPicPr>
          <p:nvPr/>
        </p:nvPicPr>
        <p:blipFill>
          <a:blip r:embed="rId2"/>
          <a:stretch>
            <a:fillRect/>
          </a:stretch>
        </p:blipFill>
        <p:spPr>
          <a:xfrm>
            <a:off x="1479067" y="2046900"/>
            <a:ext cx="9397480" cy="3548845"/>
          </a:xfrm>
          <a:prstGeom prst="rect">
            <a:avLst/>
          </a:prstGeom>
        </p:spPr>
      </p:pic>
      <p:cxnSp>
        <p:nvCxnSpPr>
          <p:cNvPr id="15" name="Connecteur droit 18">
            <a:extLst>
              <a:ext uri="{FF2B5EF4-FFF2-40B4-BE49-F238E27FC236}">
                <a16:creationId xmlns:a16="http://schemas.microsoft.com/office/drawing/2014/main" id="{904F6846-7273-2501-020E-B483BAE1C84E}"/>
              </a:ext>
            </a:extLst>
          </p:cNvPr>
          <p:cNvCxnSpPr>
            <a:cxnSpLocks/>
          </p:cNvCxnSpPr>
          <p:nvPr/>
        </p:nvCxnSpPr>
        <p:spPr>
          <a:xfrm flipH="1">
            <a:off x="2028028" y="3024521"/>
            <a:ext cx="1445606" cy="0"/>
          </a:xfrm>
          <a:prstGeom prst="straightConnector1">
            <a:avLst/>
          </a:prstGeom>
          <a:noFill/>
          <a:ln w="9528" cap="flat">
            <a:solidFill>
              <a:srgbClr val="ED7D31"/>
            </a:solidFill>
            <a:custDash>
              <a:ds d="299906" sp="299906"/>
            </a:custDash>
            <a:round/>
          </a:ln>
        </p:spPr>
      </p:cxnSp>
      <p:cxnSp>
        <p:nvCxnSpPr>
          <p:cNvPr id="18" name="Connecteur droit 13">
            <a:extLst>
              <a:ext uri="{FF2B5EF4-FFF2-40B4-BE49-F238E27FC236}">
                <a16:creationId xmlns:a16="http://schemas.microsoft.com/office/drawing/2014/main" id="{7CFBF2E0-05F9-020B-4E13-63621F9B6CAE}"/>
              </a:ext>
            </a:extLst>
          </p:cNvPr>
          <p:cNvCxnSpPr>
            <a:cxnSpLocks/>
          </p:cNvCxnSpPr>
          <p:nvPr/>
        </p:nvCxnSpPr>
        <p:spPr>
          <a:xfrm flipV="1">
            <a:off x="3426283" y="3024521"/>
            <a:ext cx="25423" cy="2086281"/>
          </a:xfrm>
          <a:prstGeom prst="straightConnector1">
            <a:avLst/>
          </a:prstGeom>
          <a:noFill/>
          <a:ln w="9528" cap="flat">
            <a:solidFill>
              <a:srgbClr val="ED7D31"/>
            </a:solidFill>
            <a:custDash>
              <a:ds d="299906" sp="299906"/>
            </a:custDash>
            <a:round/>
          </a:ln>
        </p:spPr>
      </p:cxnSp>
      <p:cxnSp>
        <p:nvCxnSpPr>
          <p:cNvPr id="21" name="Connecteur droit avec flèche 5">
            <a:extLst>
              <a:ext uri="{FF2B5EF4-FFF2-40B4-BE49-F238E27FC236}">
                <a16:creationId xmlns:a16="http://schemas.microsoft.com/office/drawing/2014/main" id="{B29CA7D7-3175-3CAA-E80C-DA45651AE456}"/>
              </a:ext>
            </a:extLst>
          </p:cNvPr>
          <p:cNvCxnSpPr>
            <a:cxnSpLocks/>
            <a:stCxn id="4" idx="0"/>
          </p:cNvCxnSpPr>
          <p:nvPr/>
        </p:nvCxnSpPr>
        <p:spPr>
          <a:xfrm flipH="1" flipV="1">
            <a:off x="3473634" y="3024521"/>
            <a:ext cx="4141442" cy="3115940"/>
          </a:xfrm>
          <a:prstGeom prst="straightConnector1">
            <a:avLst/>
          </a:prstGeom>
          <a:noFill/>
          <a:ln w="19046" cap="flat">
            <a:solidFill>
              <a:srgbClr val="ED7D31"/>
            </a:solidFill>
            <a:prstDash val="solid"/>
            <a:miter/>
            <a:tailEnd type="arrow"/>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17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AA768-8E43-2DF2-44F4-829F084B3078}"/>
              </a:ext>
            </a:extLst>
          </p:cNvPr>
          <p:cNvSpPr txBox="1">
            <a:spLocks noGrp="1"/>
          </p:cNvSpPr>
          <p:nvPr>
            <p:ph type="title"/>
          </p:nvPr>
        </p:nvSpPr>
        <p:spPr>
          <a:xfrm>
            <a:off x="2761369" y="551916"/>
            <a:ext cx="2773157" cy="831716"/>
          </a:xfrm>
        </p:spPr>
        <p:txBody>
          <a:bodyPr>
            <a:normAutofit/>
          </a:bodyPr>
          <a:lstStyle/>
          <a:p>
            <a:pPr lvl="0"/>
            <a:r>
              <a:rPr lang="fr-FR" sz="4400" dirty="0">
                <a:latin typeface="Times New Roman" panose="02020603050405020304" pitchFamily="18" charset="0"/>
                <a:cs typeface="Times New Roman" panose="02020603050405020304" pitchFamily="18" charset="0"/>
              </a:rPr>
              <a:t>Conclusion</a:t>
            </a:r>
          </a:p>
        </p:txBody>
      </p:sp>
      <p:sp>
        <p:nvSpPr>
          <p:cNvPr id="3" name="Espace réservé du contenu 3">
            <a:extLst>
              <a:ext uri="{FF2B5EF4-FFF2-40B4-BE49-F238E27FC236}">
                <a16:creationId xmlns:a16="http://schemas.microsoft.com/office/drawing/2014/main" id="{D9C16609-5163-EFEC-E02D-0E8810EB4594}"/>
              </a:ext>
            </a:extLst>
          </p:cNvPr>
          <p:cNvSpPr txBox="1">
            <a:spLocks noGrp="1"/>
          </p:cNvSpPr>
          <p:nvPr>
            <p:ph idx="1"/>
          </p:nvPr>
        </p:nvSpPr>
        <p:spPr>
          <a:xfrm>
            <a:off x="1167063" y="1239133"/>
            <a:ext cx="10780295" cy="4379734"/>
          </a:xfrm>
        </p:spPr>
        <p:txBody>
          <a:bodyPr>
            <a:noAutofit/>
          </a:bodyPr>
          <a:lstStyle/>
          <a:p>
            <a:r>
              <a:rPr lang="fr-FR" sz="2800" dirty="0">
                <a:latin typeface="Times New Roman" panose="02020603050405020304" pitchFamily="18" charset="0"/>
                <a:cs typeface="Times New Roman" panose="02020603050405020304" pitchFamily="18" charset="0"/>
              </a:rPr>
              <a:t>Modèle retenu : k-</a:t>
            </a:r>
            <a:r>
              <a:rPr lang="fr-FR" sz="2800" dirty="0" err="1">
                <a:latin typeface="Times New Roman" panose="02020603050405020304" pitchFamily="18" charset="0"/>
                <a:cs typeface="Times New Roman" panose="02020603050405020304" pitchFamily="18" charset="0"/>
              </a:rPr>
              <a:t>means</a:t>
            </a:r>
            <a:r>
              <a:rPr lang="fr-FR" sz="2800" dirty="0">
                <a:latin typeface="Times New Roman" panose="02020603050405020304" pitchFamily="18" charset="0"/>
                <a:cs typeface="Times New Roman" panose="02020603050405020304" pitchFamily="18" charset="0"/>
              </a:rPr>
              <a:t> avec k=4.</a:t>
            </a:r>
          </a:p>
          <a:p>
            <a:r>
              <a:rPr lang="fr-FR" sz="2800" dirty="0">
                <a:latin typeface="Times New Roman" panose="02020603050405020304" pitchFamily="18" charset="0"/>
                <a:cs typeface="Times New Roman" panose="02020603050405020304" pitchFamily="18" charset="0"/>
              </a:rPr>
              <a:t>Délai de maintenance : toutes les 7 semaines.</a:t>
            </a:r>
          </a:p>
          <a:p>
            <a:r>
              <a:rPr lang="fr-FR" sz="2800" dirty="0">
                <a:latin typeface="Times New Roman" panose="02020603050405020304" pitchFamily="18" charset="0"/>
                <a:cs typeface="Times New Roman" panose="02020603050405020304" pitchFamily="18" charset="0"/>
              </a:rPr>
              <a:t>Il y a des algorithmes qui ne sont pas adaptés à ce problème métiers (DBSCAN)</a:t>
            </a:r>
          </a:p>
          <a:p>
            <a:pPr lvl="0"/>
            <a:r>
              <a:rPr lang="fr-FR" sz="2800" dirty="0">
                <a:latin typeface="Times New Roman" panose="02020603050405020304" pitchFamily="18" charset="0"/>
                <a:cs typeface="Times New Roman" panose="02020603050405020304" pitchFamily="18" charset="0"/>
              </a:rPr>
              <a:t>Pour un résultat meilleur, il est préférable de travailler avec un expert dans le service marketing</a:t>
            </a:r>
          </a:p>
          <a:p>
            <a:pPr lvl="0"/>
            <a:r>
              <a:rPr lang="fr-FR" sz="2800" dirty="0">
                <a:latin typeface="Times New Roman" panose="02020603050405020304" pitchFamily="18" charset="0"/>
                <a:cs typeface="Times New Roman" panose="02020603050405020304" pitchFamily="18" charset="0"/>
              </a:rPr>
              <a:t>Il y a des données qui semble être aberrantes mais peut être que ce n’est pas le cas, donc il y a besoin de connaître plus d’informations sur les données du service data de l’entreprise </a:t>
            </a:r>
            <a:r>
              <a:rPr lang="fr-FR" sz="2800" dirty="0" err="1">
                <a:latin typeface="Times New Roman" panose="02020603050405020304" pitchFamily="18" charset="0"/>
                <a:cs typeface="Times New Roman" panose="02020603050405020304" pitchFamily="18" charset="0"/>
              </a:rPr>
              <a:t>Olist</a:t>
            </a:r>
            <a:r>
              <a:rPr lang="fr-FR"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6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60492-983A-457B-B50B-452E0E48235F}"/>
              </a:ext>
            </a:extLst>
          </p:cNvPr>
          <p:cNvSpPr txBox="1">
            <a:spLocks noGrp="1"/>
          </p:cNvSpPr>
          <p:nvPr>
            <p:ph type="title"/>
          </p:nvPr>
        </p:nvSpPr>
        <p:spPr>
          <a:xfrm>
            <a:off x="1707545" y="0"/>
            <a:ext cx="9899239" cy="741399"/>
          </a:xfrm>
        </p:spPr>
        <p:txBody>
          <a:bodyPr>
            <a:noAutofit/>
          </a:bodyPr>
          <a:lstStyle/>
          <a:p>
            <a:pPr lvl="0"/>
            <a:r>
              <a:rPr lang="fr-FR" sz="4800" b="1" dirty="0">
                <a:latin typeface="Times New Roman" panose="02020603050405020304" pitchFamily="18" charset="0"/>
                <a:cs typeface="Times New Roman" panose="02020603050405020304" pitchFamily="18" charset="0"/>
              </a:rPr>
              <a:t>Relation entre les bases de données</a:t>
            </a:r>
          </a:p>
        </p:txBody>
      </p:sp>
      <p:pic>
        <p:nvPicPr>
          <p:cNvPr id="3" name="Espace réservé du contenu 8">
            <a:extLst>
              <a:ext uri="{FF2B5EF4-FFF2-40B4-BE49-F238E27FC236}">
                <a16:creationId xmlns:a16="http://schemas.microsoft.com/office/drawing/2014/main" id="{4AA126F9-9F42-BBA5-4C4B-7D4A95DD683C}"/>
              </a:ext>
            </a:extLst>
          </p:cNvPr>
          <p:cNvPicPr>
            <a:picLocks noGrp="1" noChangeAspect="1"/>
          </p:cNvPicPr>
          <p:nvPr>
            <p:ph idx="1"/>
          </p:nvPr>
        </p:nvPicPr>
        <p:blipFill>
          <a:blip r:embed="rId2"/>
          <a:stretch>
            <a:fillRect/>
          </a:stretch>
        </p:blipFill>
        <p:spPr>
          <a:xfrm>
            <a:off x="6326089" y="741399"/>
            <a:ext cx="5779671" cy="3074500"/>
          </a:xfrm>
        </p:spPr>
      </p:pic>
      <p:sp>
        <p:nvSpPr>
          <p:cNvPr id="4" name="ZoneTexte 3">
            <a:extLst>
              <a:ext uri="{FF2B5EF4-FFF2-40B4-BE49-F238E27FC236}">
                <a16:creationId xmlns:a16="http://schemas.microsoft.com/office/drawing/2014/main" id="{0C09E19A-6CF7-36EB-A3CF-F9AD60765C5E}"/>
              </a:ext>
            </a:extLst>
          </p:cNvPr>
          <p:cNvSpPr txBox="1"/>
          <p:nvPr/>
        </p:nvSpPr>
        <p:spPr>
          <a:xfrm>
            <a:off x="4364736" y="4195429"/>
            <a:ext cx="7741024" cy="1015663"/>
          </a:xfrm>
          <a:prstGeom prst="rect">
            <a:avLst/>
          </a:prstGeom>
          <a:noFill/>
        </p:spPr>
        <p:txBody>
          <a:bodyPr wrap="square" rtlCol="0">
            <a:spAutoFit/>
          </a:bodyPr>
          <a:lstStyle/>
          <a:p>
            <a:r>
              <a:rPr lang="fr-FR" sz="2000" b="1" i="0" dirty="0">
                <a:solidFill>
                  <a:srgbClr val="000000"/>
                </a:solidFill>
                <a:effectLst/>
                <a:latin typeface="Times New Roman" panose="02020603050405020304" pitchFamily="18" charset="0"/>
                <a:cs typeface="Times New Roman" panose="02020603050405020304" pitchFamily="18" charset="0"/>
              </a:rPr>
              <a:t>Fusion 3 :customers_geolocation_orders_reviews / items_sellers_geolocation_products_categoryname_gr</a:t>
            </a:r>
            <a:r>
              <a:rPr lang="fr-FR" sz="2000" i="0" dirty="0">
                <a:solidFill>
                  <a:srgbClr val="000000"/>
                </a:solidFill>
                <a:effectLst/>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order-id</a:t>
            </a:r>
            <a:r>
              <a:rPr lang="fr-FR" sz="2000" i="0" dirty="0">
                <a:solidFill>
                  <a:srgbClr val="000000"/>
                </a:solidFill>
                <a:effectLst/>
                <a:latin typeface="Times New Roman" panose="02020603050405020304" pitchFamily="18" charset="0"/>
                <a:cs typeface="Times New Roman" panose="02020603050405020304" pitchFamily="18" charset="0"/>
              </a:rPr>
              <a:t>  )</a:t>
            </a:r>
          </a:p>
          <a:p>
            <a:endParaRPr lang="fr-FR" sz="2000" b="1" i="0" dirty="0">
              <a:solidFill>
                <a:srgbClr val="000000"/>
              </a:solidFill>
              <a:effectLst/>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9EBE644-C88D-831E-7C8B-375C56DF0CEC}"/>
              </a:ext>
            </a:extLst>
          </p:cNvPr>
          <p:cNvSpPr txBox="1"/>
          <p:nvPr/>
        </p:nvSpPr>
        <p:spPr>
          <a:xfrm>
            <a:off x="684643" y="1246383"/>
            <a:ext cx="6096000" cy="1323439"/>
          </a:xfrm>
          <a:prstGeom prst="rect">
            <a:avLst/>
          </a:prstGeom>
          <a:noFill/>
        </p:spPr>
        <p:txBody>
          <a:bodyPr wrap="square">
            <a:spAutoFit/>
          </a:bodyPr>
          <a:lstStyle/>
          <a:p>
            <a:r>
              <a:rPr lang="fr-FR" sz="2000" b="1" i="0" dirty="0">
                <a:solidFill>
                  <a:srgbClr val="000000"/>
                </a:solidFill>
                <a:effectLst/>
                <a:latin typeface="Times New Roman" panose="02020603050405020304" pitchFamily="18" charset="0"/>
                <a:cs typeface="Times New Roman" panose="02020603050405020304" pitchFamily="18" charset="0"/>
              </a:rPr>
              <a:t>Fusion 1:Commandes-Evaluations/Clients-Géolocalisation </a:t>
            </a:r>
            <a:r>
              <a:rPr lang="fr-FR" sz="2000" i="0" dirty="0">
                <a:solidFill>
                  <a:srgbClr val="000000"/>
                </a:solidFill>
                <a:effectLst/>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customer_id )</a:t>
            </a:r>
            <a:endParaRPr lang="fr-FR" sz="2000" b="1" i="0" dirty="0">
              <a:solidFill>
                <a:srgbClr val="000000"/>
              </a:solidFill>
              <a:effectLst/>
              <a:latin typeface="Times New Roman" panose="02020603050405020304" pitchFamily="18" charset="0"/>
              <a:cs typeface="Times New Roman" panose="02020603050405020304" pitchFamily="18" charset="0"/>
            </a:endParaRPr>
          </a:p>
          <a:p>
            <a:r>
              <a:rPr lang="fr-FR" sz="2000" i="0" dirty="0">
                <a:solidFill>
                  <a:srgbClr val="000000"/>
                </a:solidFill>
                <a:effectLst/>
                <a:latin typeface="Times New Roman" panose="02020603050405020304" pitchFamily="18" charset="0"/>
                <a:cs typeface="Times New Roman" panose="02020603050405020304" pitchFamily="18" charset="0"/>
              </a:rPr>
              <a:t>-Commandes / Evaluations ( </a:t>
            </a:r>
            <a:r>
              <a:rPr lang="fr-FR" sz="2000" b="0" i="0" dirty="0">
                <a:solidFill>
                  <a:srgbClr val="000000"/>
                </a:solidFill>
                <a:effectLst/>
                <a:latin typeface="Times New Roman" panose="02020603050405020304" pitchFamily="18" charset="0"/>
                <a:cs typeface="Times New Roman" panose="02020603050405020304" pitchFamily="18" charset="0"/>
              </a:rPr>
              <a:t>order-id</a:t>
            </a:r>
            <a:r>
              <a:rPr lang="fr-FR" sz="2000" i="0" dirty="0">
                <a:solidFill>
                  <a:srgbClr val="000000"/>
                </a:solidFill>
                <a:effectLst/>
                <a:latin typeface="Times New Roman" panose="02020603050405020304" pitchFamily="18" charset="0"/>
                <a:cs typeface="Times New Roman" panose="02020603050405020304" pitchFamily="18" charset="0"/>
              </a:rPr>
              <a:t> )</a:t>
            </a:r>
          </a:p>
          <a:p>
            <a:r>
              <a:rPr lang="fr-FR" sz="2000" dirty="0">
                <a:solidFill>
                  <a:srgbClr val="000000"/>
                </a:solidFill>
                <a:latin typeface="Times New Roman" panose="02020603050405020304" pitchFamily="18" charset="0"/>
                <a:cs typeface="Times New Roman" panose="02020603050405020304" pitchFamily="18" charset="0"/>
              </a:rPr>
              <a:t>-</a:t>
            </a:r>
            <a:r>
              <a:rPr lang="fr-FR" sz="2000" i="0" dirty="0">
                <a:solidFill>
                  <a:srgbClr val="000000"/>
                </a:solidFill>
                <a:effectLst/>
                <a:latin typeface="Times New Roman" panose="02020603050405020304" pitchFamily="18" charset="0"/>
                <a:cs typeface="Times New Roman" panose="02020603050405020304" pitchFamily="18" charset="0"/>
              </a:rPr>
              <a:t>Clients / Géolocalisation ( </a:t>
            </a:r>
            <a:r>
              <a:rPr lang="fr-FR" sz="2000" dirty="0">
                <a:latin typeface="Times New Roman" panose="02020603050405020304" pitchFamily="18" charset="0"/>
                <a:cs typeface="Times New Roman" panose="02020603050405020304" pitchFamily="18" charset="0"/>
              </a:rPr>
              <a:t>geolocation_zip_code_prefix</a:t>
            </a:r>
            <a:r>
              <a:rPr lang="fr-FR" sz="2000" i="0" dirty="0">
                <a:solidFill>
                  <a:srgbClr val="000000"/>
                </a:solidFill>
                <a:effectLst/>
                <a:latin typeface="Times New Roman" panose="02020603050405020304" pitchFamily="18" charset="0"/>
                <a:cs typeface="Times New Roman" panose="02020603050405020304" pitchFamily="18" charset="0"/>
              </a:rPr>
              <a:t> )</a:t>
            </a:r>
          </a:p>
        </p:txBody>
      </p:sp>
      <p:sp>
        <p:nvSpPr>
          <p:cNvPr id="8" name="ZoneTexte 7">
            <a:extLst>
              <a:ext uri="{FF2B5EF4-FFF2-40B4-BE49-F238E27FC236}">
                <a16:creationId xmlns:a16="http://schemas.microsoft.com/office/drawing/2014/main" id="{44A01C0A-A298-0A2E-C0EA-15D559995DD3}"/>
              </a:ext>
            </a:extLst>
          </p:cNvPr>
          <p:cNvSpPr txBox="1"/>
          <p:nvPr/>
        </p:nvSpPr>
        <p:spPr>
          <a:xfrm>
            <a:off x="684643" y="2834436"/>
            <a:ext cx="5972521" cy="2246769"/>
          </a:xfrm>
          <a:prstGeom prst="rect">
            <a:avLst/>
          </a:prstGeom>
          <a:noFill/>
        </p:spPr>
        <p:txBody>
          <a:bodyPr wrap="square">
            <a:spAutoFit/>
          </a:bodyPr>
          <a:lstStyle/>
          <a:p>
            <a:r>
              <a:rPr lang="fr-FR" sz="2000" b="1" i="0" dirty="0">
                <a:solidFill>
                  <a:srgbClr val="000000"/>
                </a:solidFill>
                <a:effectLst/>
                <a:latin typeface="Times New Roman" panose="02020603050405020304" pitchFamily="18" charset="0"/>
                <a:cs typeface="Times New Roman" panose="02020603050405020304" pitchFamily="18" charset="0"/>
              </a:rPr>
              <a:t>Fusion 2:Articles-vendeur-Geolocalisation/Produits-categoryname </a:t>
            </a:r>
            <a:r>
              <a:rPr lang="fr-FR" sz="2000" dirty="0">
                <a:solidFill>
                  <a:srgbClr val="000000"/>
                </a:solidFill>
                <a:latin typeface="Times New Roman" panose="02020603050405020304" pitchFamily="18" charset="0"/>
                <a:cs typeface="Times New Roman" panose="02020603050405020304" pitchFamily="18" charset="0"/>
              </a:rPr>
              <a:t>( product-id )</a:t>
            </a:r>
            <a:endParaRPr lang="fr-FR" sz="2000" i="0" dirty="0">
              <a:solidFill>
                <a:srgbClr val="000000"/>
              </a:solidFill>
              <a:effectLst/>
              <a:latin typeface="Times New Roman" panose="02020603050405020304" pitchFamily="18" charset="0"/>
              <a:cs typeface="Times New Roman" panose="02020603050405020304" pitchFamily="18" charset="0"/>
            </a:endParaRPr>
          </a:p>
          <a:p>
            <a:r>
              <a:rPr lang="fr-FR" sz="2000" i="0" dirty="0">
                <a:solidFill>
                  <a:srgbClr val="000000"/>
                </a:solidFill>
                <a:effectLst/>
                <a:latin typeface="Times New Roman" panose="02020603050405020304" pitchFamily="18" charset="0"/>
                <a:cs typeface="Times New Roman" panose="02020603050405020304" pitchFamily="18" charset="0"/>
              </a:rPr>
              <a:t>-Articles-vendeur (</a:t>
            </a:r>
            <a:r>
              <a:rPr lang="fr-FR" sz="2000" b="0" i="0" dirty="0">
                <a:solidFill>
                  <a:srgbClr val="000000"/>
                </a:solidFill>
                <a:effectLst/>
                <a:latin typeface="Times New Roman" panose="02020603050405020304" pitchFamily="18" charset="0"/>
                <a:cs typeface="Times New Roman" panose="02020603050405020304" pitchFamily="18" charset="0"/>
              </a:rPr>
              <a:t>seller-id</a:t>
            </a:r>
            <a:r>
              <a:rPr lang="fr-FR" sz="2000" i="0" dirty="0">
                <a:solidFill>
                  <a:srgbClr val="000000"/>
                </a:solidFill>
                <a:effectLst/>
                <a:latin typeface="Times New Roman" panose="02020603050405020304" pitchFamily="18" charset="0"/>
                <a:cs typeface="Times New Roman" panose="02020603050405020304" pitchFamily="18" charset="0"/>
              </a:rPr>
              <a:t> )</a:t>
            </a:r>
          </a:p>
          <a:p>
            <a:r>
              <a:rPr lang="fr-FR" sz="2000" b="1" i="0" dirty="0">
                <a:solidFill>
                  <a:srgbClr val="000000"/>
                </a:solidFill>
                <a:effectLst/>
                <a:latin typeface="Times New Roman" panose="02020603050405020304" pitchFamily="18" charset="0"/>
                <a:cs typeface="Times New Roman" panose="02020603050405020304" pitchFamily="18" charset="0"/>
              </a:rPr>
              <a:t>-</a:t>
            </a:r>
            <a:r>
              <a:rPr lang="fr-FR" sz="2000" i="0" dirty="0">
                <a:solidFill>
                  <a:srgbClr val="000000"/>
                </a:solidFill>
                <a:effectLst/>
                <a:latin typeface="Times New Roman" panose="02020603050405020304" pitchFamily="18" charset="0"/>
                <a:cs typeface="Times New Roman" panose="02020603050405020304" pitchFamily="18" charset="0"/>
              </a:rPr>
              <a:t>Articles-vendeur/Géolocalisation </a:t>
            </a:r>
          </a:p>
          <a:p>
            <a:r>
              <a:rPr lang="fr-FR" sz="2000" i="0" dirty="0">
                <a:solidFill>
                  <a:srgbClr val="000000"/>
                </a:solidFill>
                <a:effectLst/>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geolocation_zip_code_prefix</a:t>
            </a:r>
            <a:r>
              <a:rPr lang="fr-FR" sz="2000" i="0" dirty="0">
                <a:solidFill>
                  <a:srgbClr val="000000"/>
                </a:solidFill>
                <a:effectLst/>
                <a:latin typeface="Times New Roman" panose="02020603050405020304" pitchFamily="18" charset="0"/>
                <a:cs typeface="Times New Roman" panose="02020603050405020304" pitchFamily="18" charset="0"/>
              </a:rPr>
              <a:t> )</a:t>
            </a:r>
          </a:p>
          <a:p>
            <a:r>
              <a:rPr lang="fr-FR" sz="2000" dirty="0">
                <a:solidFill>
                  <a:srgbClr val="000000"/>
                </a:solidFill>
                <a:latin typeface="Times New Roman" panose="02020603050405020304" pitchFamily="18" charset="0"/>
                <a:cs typeface="Times New Roman" panose="02020603050405020304" pitchFamily="18" charset="0"/>
              </a:rPr>
              <a:t>-</a:t>
            </a:r>
            <a:r>
              <a:rPr lang="fr-FR" sz="2000" i="0" dirty="0">
                <a:solidFill>
                  <a:srgbClr val="000000"/>
                </a:solidFill>
                <a:effectLst/>
                <a:latin typeface="Times New Roman" panose="02020603050405020304" pitchFamily="18" charset="0"/>
                <a:cs typeface="Times New Roman" panose="02020603050405020304" pitchFamily="18" charset="0"/>
              </a:rPr>
              <a:t>Produits / categoryname</a:t>
            </a:r>
          </a:p>
          <a:p>
            <a:r>
              <a:rPr lang="fr-FR" sz="2000" i="0" dirty="0">
                <a:solidFill>
                  <a:srgbClr val="000000"/>
                </a:solidFill>
                <a:effectLst/>
                <a:latin typeface="Times New Roman" panose="02020603050405020304" pitchFamily="18" charset="0"/>
                <a:cs typeface="Times New Roman" panose="02020603050405020304" pitchFamily="18" charset="0"/>
              </a:rPr>
              <a:t>(</a:t>
            </a:r>
            <a:r>
              <a:rPr lang="fr-FR" sz="2000" b="0" i="0" dirty="0">
                <a:solidFill>
                  <a:srgbClr val="000000"/>
                </a:solidFill>
                <a:effectLst/>
                <a:latin typeface="Times New Roman" panose="02020603050405020304" pitchFamily="18" charset="0"/>
                <a:cs typeface="Times New Roman" panose="02020603050405020304" pitchFamily="18" charset="0"/>
              </a:rPr>
              <a:t>product_category_name)</a:t>
            </a:r>
            <a:endParaRPr lang="fr-FR" sz="2000" i="0" dirty="0">
              <a:solidFill>
                <a:srgbClr val="000000"/>
              </a:solidFill>
              <a:effectLst/>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8E4695FC-3A9A-B27D-FFE7-F35B2ECBD8DA}"/>
              </a:ext>
            </a:extLst>
          </p:cNvPr>
          <p:cNvSpPr txBox="1"/>
          <p:nvPr/>
        </p:nvSpPr>
        <p:spPr>
          <a:xfrm>
            <a:off x="4278944" y="5408715"/>
            <a:ext cx="7912608" cy="707886"/>
          </a:xfrm>
          <a:prstGeom prst="rect">
            <a:avLst/>
          </a:prstGeom>
          <a:noFill/>
        </p:spPr>
        <p:txBody>
          <a:bodyPr wrap="square">
            <a:spAutoFit/>
          </a:bodyPr>
          <a:lstStyle/>
          <a:p>
            <a:r>
              <a:rPr lang="fr-FR" sz="2000" b="1" i="0" dirty="0">
                <a:solidFill>
                  <a:srgbClr val="000000"/>
                </a:solidFill>
                <a:effectLst/>
                <a:latin typeface="Times New Roman" panose="02020603050405020304" pitchFamily="18" charset="0"/>
                <a:cs typeface="Times New Roman" panose="02020603050405020304" pitchFamily="18" charset="0"/>
              </a:rPr>
              <a:t>Fusion 4:Clients-geolocalisation-commandes-evaluations-articles-vendeur-Geolocalisation-ProduIts-categoryname / Paiement </a:t>
            </a:r>
            <a:r>
              <a:rPr lang="fr-FR" sz="2000" i="0" dirty="0">
                <a:solidFill>
                  <a:srgbClr val="000000"/>
                </a:solidFill>
                <a:effectLst/>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order-id</a:t>
            </a:r>
            <a:r>
              <a:rPr lang="fr-FR" sz="2000" i="0" dirty="0">
                <a:solidFill>
                  <a:srgbClr val="000000"/>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D20D9-3730-7EC0-6959-A248578CD0F7}"/>
              </a:ext>
            </a:extLst>
          </p:cNvPr>
          <p:cNvSpPr>
            <a:spLocks noGrp="1"/>
          </p:cNvSpPr>
          <p:nvPr>
            <p:ph type="title"/>
          </p:nvPr>
        </p:nvSpPr>
        <p:spPr>
          <a:xfrm>
            <a:off x="1567700" y="745749"/>
            <a:ext cx="7802880" cy="731520"/>
          </a:xfrm>
        </p:spPr>
        <p:txBody>
          <a:bodyPr>
            <a:noAutofit/>
          </a:bodyPr>
          <a:lstStyle/>
          <a:p>
            <a:r>
              <a:rPr lang="fr-FR" sz="2800" b="1" i="0" dirty="0">
                <a:solidFill>
                  <a:srgbClr val="000000"/>
                </a:solidFill>
                <a:effectLst/>
                <a:latin typeface="Times New Roman" panose="02020603050405020304" pitchFamily="18" charset="0"/>
                <a:cs typeface="Times New Roman" panose="02020603050405020304" pitchFamily="18" charset="0"/>
              </a:rPr>
              <a:t>Création des variables pour la segmentation RFM</a:t>
            </a:r>
            <a:endParaRPr lang="fr-FR" sz="2800"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7FC3B210-C685-89EC-F2C7-EB9C24F8EC7C}"/>
              </a:ext>
            </a:extLst>
          </p:cNvPr>
          <p:cNvSpPr>
            <a:spLocks noGrp="1"/>
          </p:cNvSpPr>
          <p:nvPr>
            <p:ph idx="1"/>
          </p:nvPr>
        </p:nvSpPr>
        <p:spPr>
          <a:xfrm>
            <a:off x="1110935" y="1210052"/>
            <a:ext cx="5106985" cy="5266948"/>
          </a:xfrm>
        </p:spPr>
        <p:txBody>
          <a:bodyPr>
            <a:noAutofit/>
          </a:bodyPr>
          <a:lstStyle/>
          <a:p>
            <a:pPr marL="0" indent="0">
              <a:buNone/>
            </a:pPr>
            <a:r>
              <a:rPr lang="fr-FR" sz="2400" b="1" i="0" dirty="0">
                <a:solidFill>
                  <a:srgbClr val="000000"/>
                </a:solidFill>
                <a:effectLst/>
                <a:latin typeface="Times New Roman" panose="02020603050405020304" pitchFamily="18" charset="0"/>
                <a:cs typeface="Times New Roman" panose="02020603050405020304" pitchFamily="18" charset="0"/>
              </a:rPr>
              <a:t>Récence: </a:t>
            </a:r>
            <a:r>
              <a:rPr lang="fr-FR" sz="2400" b="0" i="0" dirty="0">
                <a:solidFill>
                  <a:srgbClr val="000000"/>
                </a:solidFill>
                <a:effectLst/>
                <a:latin typeface="Times New Roman" panose="02020603050405020304" pitchFamily="18" charset="0"/>
                <a:cs typeface="Times New Roman" panose="02020603050405020304" pitchFamily="18" charset="0"/>
              </a:rPr>
              <a:t>La récence est la durée entre une date de référence et la dernière date d'achat de chaque client. Habituellement, en marketing, la date de référence est la date de dernière transaction plus 1 jour.</a:t>
            </a:r>
          </a:p>
          <a:p>
            <a:pPr marL="0" indent="0">
              <a:buNone/>
            </a:pPr>
            <a:r>
              <a:rPr lang="fr-FR" sz="2400" b="1" i="0" dirty="0">
                <a:solidFill>
                  <a:srgbClr val="000000"/>
                </a:solidFill>
                <a:effectLst/>
                <a:latin typeface="Times New Roman" panose="02020603050405020304" pitchFamily="18" charset="0"/>
                <a:cs typeface="Times New Roman" panose="02020603050405020304" pitchFamily="18" charset="0"/>
              </a:rPr>
              <a:t>Fréquence</a:t>
            </a:r>
            <a:r>
              <a:rPr lang="fr-FR" sz="2400" dirty="0">
                <a:latin typeface="Times New Roman" panose="02020603050405020304" pitchFamily="18" charset="0"/>
                <a:cs typeface="Times New Roman" panose="02020603050405020304" pitchFamily="18" charset="0"/>
              </a:rPr>
              <a:t>: </a:t>
            </a:r>
            <a:r>
              <a:rPr lang="fr-FR" sz="2400" b="0" i="0" dirty="0">
                <a:solidFill>
                  <a:srgbClr val="000000"/>
                </a:solidFill>
                <a:effectLst/>
                <a:latin typeface="Times New Roman" panose="02020603050405020304" pitchFamily="18" charset="0"/>
                <a:cs typeface="Times New Roman" panose="02020603050405020304" pitchFamily="18" charset="0"/>
              </a:rPr>
              <a:t>La fréquence est 'le nombre de fois où votre client a fait une transaction pendant une période donnée' donc le nombre de commande sur la période de l'étude.</a:t>
            </a:r>
            <a:endParaRPr lang="fr-FR" sz="2400" dirty="0">
              <a:solidFill>
                <a:srgbClr val="000000"/>
              </a:solidFill>
              <a:latin typeface="Times New Roman" panose="02020603050405020304" pitchFamily="18" charset="0"/>
              <a:cs typeface="Times New Roman" panose="02020603050405020304" pitchFamily="18" charset="0"/>
            </a:endParaRPr>
          </a:p>
          <a:p>
            <a:pPr marL="0" indent="0">
              <a:buNone/>
            </a:pPr>
            <a:r>
              <a:rPr lang="fr-FR" sz="2400" b="1" i="0" dirty="0">
                <a:solidFill>
                  <a:srgbClr val="000000"/>
                </a:solidFill>
                <a:effectLst/>
                <a:latin typeface="Times New Roman" panose="02020603050405020304" pitchFamily="18" charset="0"/>
                <a:cs typeface="Times New Roman" panose="02020603050405020304" pitchFamily="18" charset="0"/>
              </a:rPr>
              <a:t>Montant: </a:t>
            </a:r>
            <a:r>
              <a:rPr lang="fr-FR" sz="2400" b="0" i="0" dirty="0">
                <a:solidFill>
                  <a:srgbClr val="000000"/>
                </a:solidFill>
                <a:effectLst/>
                <a:latin typeface="Times New Roman" panose="02020603050405020304" pitchFamily="18" charset="0"/>
                <a:cs typeface="Times New Roman" panose="02020603050405020304" pitchFamily="18" charset="0"/>
              </a:rPr>
              <a:t>Le montant correspond à la somme des dépenses du client</a:t>
            </a:r>
            <a:endParaRPr lang="fr-FR" sz="2400" dirty="0">
              <a:solidFill>
                <a:srgbClr val="000000"/>
              </a:solidFill>
              <a:latin typeface="Times New Roman" panose="02020603050405020304" pitchFamily="18" charset="0"/>
              <a:cs typeface="Times New Roman" panose="02020603050405020304" pitchFamily="18" charset="0"/>
            </a:endParaRPr>
          </a:p>
        </p:txBody>
      </p:sp>
      <p:pic>
        <p:nvPicPr>
          <p:cNvPr id="5" name="Image 4" descr="Une image contenant texte, capture d’écran, nombre, Police&#10;&#10;Description générée automatiquement">
            <a:extLst>
              <a:ext uri="{FF2B5EF4-FFF2-40B4-BE49-F238E27FC236}">
                <a16:creationId xmlns:a16="http://schemas.microsoft.com/office/drawing/2014/main" id="{37EA69C8-806A-A7D3-7C73-B7C4E6B5DA7D}"/>
              </a:ext>
            </a:extLst>
          </p:cNvPr>
          <p:cNvPicPr>
            <a:picLocks noChangeAspect="1"/>
          </p:cNvPicPr>
          <p:nvPr/>
        </p:nvPicPr>
        <p:blipFill>
          <a:blip r:embed="rId2"/>
          <a:stretch>
            <a:fillRect/>
          </a:stretch>
        </p:blipFill>
        <p:spPr>
          <a:xfrm>
            <a:off x="6549160" y="1496566"/>
            <a:ext cx="5642840" cy="4218434"/>
          </a:xfrm>
          <a:prstGeom prst="rect">
            <a:avLst/>
          </a:prstGeom>
        </p:spPr>
      </p:pic>
      <p:sp>
        <p:nvSpPr>
          <p:cNvPr id="7" name="ZoneTexte 6">
            <a:extLst>
              <a:ext uri="{FF2B5EF4-FFF2-40B4-BE49-F238E27FC236}">
                <a16:creationId xmlns:a16="http://schemas.microsoft.com/office/drawing/2014/main" id="{D1003034-03F3-829F-7AC7-3BE144576D86}"/>
              </a:ext>
            </a:extLst>
          </p:cNvPr>
          <p:cNvSpPr txBox="1"/>
          <p:nvPr/>
        </p:nvSpPr>
        <p:spPr>
          <a:xfrm>
            <a:off x="1171163" y="-3721"/>
            <a:ext cx="10399045" cy="830997"/>
          </a:xfrm>
          <a:prstGeom prst="rect">
            <a:avLst/>
          </a:prstGeom>
          <a:noFill/>
        </p:spPr>
        <p:txBody>
          <a:bodyPr wrap="square">
            <a:spAutoFit/>
          </a:bodyPr>
          <a:lstStyle/>
          <a:p>
            <a:r>
              <a:rPr lang="fr-FR" sz="4800" b="1" dirty="0">
                <a:latin typeface="Times New Roman" panose="02020603050405020304" pitchFamily="18" charset="0"/>
                <a:cs typeface="Times New Roman" panose="02020603050405020304" pitchFamily="18" charset="0"/>
              </a:rPr>
              <a:t>Préparation des données et exploration</a:t>
            </a:r>
            <a:endParaRPr lang="fr-FR" sz="4800" b="1" dirty="0"/>
          </a:p>
        </p:txBody>
      </p:sp>
    </p:spTree>
    <p:extLst>
      <p:ext uri="{BB962C8B-B14F-4D97-AF65-F5344CB8AC3E}">
        <p14:creationId xmlns:p14="http://schemas.microsoft.com/office/powerpoint/2010/main" val="115605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EAA957-B886-1A0B-2DEA-31C6E2367803}"/>
              </a:ext>
            </a:extLst>
          </p:cNvPr>
          <p:cNvSpPr txBox="1">
            <a:spLocks noGrp="1"/>
          </p:cNvSpPr>
          <p:nvPr>
            <p:ph type="title"/>
          </p:nvPr>
        </p:nvSpPr>
        <p:spPr>
          <a:xfrm>
            <a:off x="4564319" y="1057813"/>
            <a:ext cx="3482401" cy="860395"/>
          </a:xfrm>
        </p:spPr>
        <p:txBody>
          <a:bodyPr>
            <a:noAutofit/>
          </a:bodyPr>
          <a:lstStyle/>
          <a:p>
            <a:pPr lvl="0"/>
            <a:r>
              <a:rPr lang="fr-FR" sz="5400" b="1" dirty="0">
                <a:latin typeface="Times New Roman" panose="02020603050405020304" pitchFamily="18" charset="0"/>
                <a:cs typeface="Times New Roman" panose="02020603050405020304" pitchFamily="18" charset="0"/>
              </a:rPr>
              <a:t>K-MEANS</a:t>
            </a:r>
          </a:p>
        </p:txBody>
      </p:sp>
      <p:sp>
        <p:nvSpPr>
          <p:cNvPr id="3" name="Espace réservé du texte 2">
            <a:extLst>
              <a:ext uri="{FF2B5EF4-FFF2-40B4-BE49-F238E27FC236}">
                <a16:creationId xmlns:a16="http://schemas.microsoft.com/office/drawing/2014/main" id="{42E7DE05-793B-5EA7-62F9-81D223A10FB3}"/>
              </a:ext>
            </a:extLst>
          </p:cNvPr>
          <p:cNvSpPr txBox="1">
            <a:spLocks noGrp="1"/>
          </p:cNvSpPr>
          <p:nvPr>
            <p:ph type="body" idx="1"/>
          </p:nvPr>
        </p:nvSpPr>
        <p:spPr>
          <a:xfrm>
            <a:off x="2800319" y="2590057"/>
            <a:ext cx="7721377" cy="1920983"/>
          </a:xfrm>
        </p:spPr>
        <p:txBody>
          <a:bodyPr>
            <a:noAutofit/>
          </a:bodyPr>
          <a:lstStyle/>
          <a:p>
            <a:pPr lvl="0" algn="ctr"/>
            <a:r>
              <a:rPr lang="fr-FR" sz="4800" b="1" dirty="0">
                <a:latin typeface="Times New Roman" panose="02020603050405020304" pitchFamily="18" charset="0"/>
                <a:cs typeface="Times New Roman" panose="02020603050405020304" pitchFamily="18" charset="0"/>
              </a:rPr>
              <a:t>Application sur la récence, la fréquence et le montant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capture d’écran, ligne, diagramme&#10;&#10;Description générée automatiquement">
            <a:extLst>
              <a:ext uri="{FF2B5EF4-FFF2-40B4-BE49-F238E27FC236}">
                <a16:creationId xmlns:a16="http://schemas.microsoft.com/office/drawing/2014/main" id="{421AA94A-C19A-6982-E2A0-F88AA7D5B94A}"/>
              </a:ext>
            </a:extLst>
          </p:cNvPr>
          <p:cNvPicPr>
            <a:picLocks noChangeAspect="1"/>
          </p:cNvPicPr>
          <p:nvPr/>
        </p:nvPicPr>
        <p:blipFill>
          <a:blip r:embed="rId2"/>
          <a:stretch>
            <a:fillRect/>
          </a:stretch>
        </p:blipFill>
        <p:spPr>
          <a:xfrm>
            <a:off x="222470" y="1741170"/>
            <a:ext cx="5873530" cy="3980180"/>
          </a:xfrm>
          <a:prstGeom prst="rect">
            <a:avLst/>
          </a:prstGeom>
        </p:spPr>
      </p:pic>
      <p:pic>
        <p:nvPicPr>
          <p:cNvPr id="5" name="Image 4" descr="Une image contenant texte, capture d’écran, ligne, Tracé&#10;&#10;Description générée automatiquement">
            <a:extLst>
              <a:ext uri="{FF2B5EF4-FFF2-40B4-BE49-F238E27FC236}">
                <a16:creationId xmlns:a16="http://schemas.microsoft.com/office/drawing/2014/main" id="{9DCF6DF5-3C58-3E66-AA49-92F460182ADD}"/>
              </a:ext>
            </a:extLst>
          </p:cNvPr>
          <p:cNvPicPr>
            <a:picLocks noChangeAspect="1"/>
          </p:cNvPicPr>
          <p:nvPr/>
        </p:nvPicPr>
        <p:blipFill>
          <a:blip r:embed="rId3"/>
          <a:stretch>
            <a:fillRect/>
          </a:stretch>
        </p:blipFill>
        <p:spPr>
          <a:xfrm>
            <a:off x="6096000" y="1741170"/>
            <a:ext cx="6067687" cy="3980180"/>
          </a:xfrm>
          <a:prstGeom prst="rect">
            <a:avLst/>
          </a:prstGeom>
        </p:spPr>
      </p:pic>
      <p:sp>
        <p:nvSpPr>
          <p:cNvPr id="6" name="Titre 1">
            <a:extLst>
              <a:ext uri="{FF2B5EF4-FFF2-40B4-BE49-F238E27FC236}">
                <a16:creationId xmlns:a16="http://schemas.microsoft.com/office/drawing/2014/main" id="{2B86E750-EE03-6346-0EB5-E785F346CEB8}"/>
              </a:ext>
            </a:extLst>
          </p:cNvPr>
          <p:cNvSpPr txBox="1">
            <a:spLocks/>
          </p:cNvSpPr>
          <p:nvPr/>
        </p:nvSpPr>
        <p:spPr>
          <a:xfrm>
            <a:off x="2007711" y="538761"/>
            <a:ext cx="8874398" cy="705385"/>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4000" b="0" i="0" u="none" strike="noStrike" kern="1200" cap="none" spc="0" baseline="0">
                <a:solidFill>
                  <a:srgbClr val="262626"/>
                </a:solidFill>
                <a:uFillTx/>
                <a:latin typeface="Century Gothic"/>
              </a:defRPr>
            </a:lvl1pPr>
          </a:lstStyle>
          <a:p>
            <a:r>
              <a:rPr lang="fr-FR" sz="4400" dirty="0">
                <a:latin typeface="Times New Roman" panose="02020603050405020304" pitchFamily="18" charset="0"/>
                <a:cs typeface="Times New Roman" panose="02020603050405020304" pitchFamily="18" charset="0"/>
              </a:rPr>
              <a:t>Choix du nombre optimal de clusters</a:t>
            </a:r>
          </a:p>
        </p:txBody>
      </p:sp>
    </p:spTree>
    <p:extLst>
      <p:ext uri="{BB962C8B-B14F-4D97-AF65-F5344CB8AC3E}">
        <p14:creationId xmlns:p14="http://schemas.microsoft.com/office/powerpoint/2010/main" val="64812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0">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5AD87-9322-A703-079F-75860025D045}"/>
              </a:ext>
            </a:extLst>
          </p:cNvPr>
          <p:cNvSpPr txBox="1">
            <a:spLocks noGrp="1"/>
          </p:cNvSpPr>
          <p:nvPr>
            <p:ph type="title"/>
          </p:nvPr>
        </p:nvSpPr>
        <p:spPr>
          <a:xfrm>
            <a:off x="2007711" y="538761"/>
            <a:ext cx="8874398" cy="705385"/>
          </a:xfrm>
        </p:spPr>
        <p:txBody>
          <a:bodyPr>
            <a:noAutofit/>
          </a:bodyPr>
          <a:lstStyle/>
          <a:p>
            <a:pPr lvl="0"/>
            <a:r>
              <a:rPr lang="fr-FR" sz="4400" dirty="0">
                <a:latin typeface="Times New Roman" panose="02020603050405020304" pitchFamily="18" charset="0"/>
                <a:cs typeface="Times New Roman" panose="02020603050405020304" pitchFamily="18" charset="0"/>
              </a:rPr>
              <a:t>Choix du nombre optimal de clusters</a:t>
            </a:r>
          </a:p>
        </p:txBody>
      </p:sp>
      <p:pic>
        <p:nvPicPr>
          <p:cNvPr id="8" name="Espace réservé du contenu 7" descr="Une image contenant texte, ligne, diagramme, Tracé&#10;&#10;Description générée automatiquement">
            <a:extLst>
              <a:ext uri="{FF2B5EF4-FFF2-40B4-BE49-F238E27FC236}">
                <a16:creationId xmlns:a16="http://schemas.microsoft.com/office/drawing/2014/main" id="{19337889-4A09-4AFF-93CF-767B7E6B77B8}"/>
              </a:ext>
            </a:extLst>
          </p:cNvPr>
          <p:cNvPicPr>
            <a:picLocks noGrp="1" noChangeAspect="1"/>
          </p:cNvPicPr>
          <p:nvPr>
            <p:ph idx="1"/>
          </p:nvPr>
        </p:nvPicPr>
        <p:blipFill>
          <a:blip r:embed="rId2"/>
          <a:stretch>
            <a:fillRect/>
          </a:stretch>
        </p:blipFill>
        <p:spPr>
          <a:xfrm>
            <a:off x="0" y="2175871"/>
            <a:ext cx="6018271" cy="3398920"/>
          </a:xfrm>
        </p:spPr>
      </p:pic>
      <p:pic>
        <p:nvPicPr>
          <p:cNvPr id="14" name="Image 13" descr="Une image contenant texte, ligne, Tracé, diagramme&#10;&#10;Description générée automatiquement">
            <a:extLst>
              <a:ext uri="{FF2B5EF4-FFF2-40B4-BE49-F238E27FC236}">
                <a16:creationId xmlns:a16="http://schemas.microsoft.com/office/drawing/2014/main" id="{4D2755BA-EA35-B47F-A042-9709E095FEAC}"/>
              </a:ext>
            </a:extLst>
          </p:cNvPr>
          <p:cNvPicPr>
            <a:picLocks noChangeAspect="1"/>
          </p:cNvPicPr>
          <p:nvPr/>
        </p:nvPicPr>
        <p:blipFill>
          <a:blip r:embed="rId3"/>
          <a:stretch>
            <a:fillRect/>
          </a:stretch>
        </p:blipFill>
        <p:spPr>
          <a:xfrm>
            <a:off x="6173731" y="2289418"/>
            <a:ext cx="5484614" cy="3171825"/>
          </a:xfrm>
          <a:prstGeom prst="rect">
            <a:avLst/>
          </a:prstGeom>
        </p:spPr>
      </p:pic>
    </p:spTree>
  </p:cSld>
  <p:clrMapOvr>
    <a:masterClrMapping/>
  </p:clrMapOvr>
</p:sld>
</file>

<file path=ppt/theme/theme1.xml><?xml version="1.0" encoding="utf-8"?>
<a:theme xmlns:a="http://schemas.openxmlformats.org/drawingml/2006/main" name="Br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207270</TotalTime>
  <Words>1514</Words>
  <Application>Microsoft Macintosh PowerPoint</Application>
  <PresentationFormat>Grand écran</PresentationFormat>
  <Paragraphs>119</Paragraphs>
  <Slides>41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Arial</vt:lpstr>
      <vt:lpstr>Calibri</vt:lpstr>
      <vt:lpstr>Century Gothic</vt:lpstr>
      <vt:lpstr>Helvetica Neue</vt:lpstr>
      <vt:lpstr>Times New Roman</vt:lpstr>
      <vt:lpstr>Wingdings</vt:lpstr>
      <vt:lpstr>Wingdings 3</vt:lpstr>
      <vt:lpstr>Brin</vt:lpstr>
      <vt:lpstr>Segmentez des clients d'un site e-commerce</vt:lpstr>
      <vt:lpstr>Méthodologie</vt:lpstr>
      <vt:lpstr>Présentation PowerPoint</vt:lpstr>
      <vt:lpstr>Segmentation RFM</vt:lpstr>
      <vt:lpstr>Relation entre les bases de données</vt:lpstr>
      <vt:lpstr>Création des variables pour la segmentation RFM</vt:lpstr>
      <vt:lpstr>K-MEANS</vt:lpstr>
      <vt:lpstr>Présentation PowerPoint</vt:lpstr>
      <vt:lpstr>Choix du nombre optimal de clusters</vt:lpstr>
      <vt:lpstr>Présentation PowerPoint</vt:lpstr>
      <vt:lpstr>Distribution de chaque variable dans les différents clusters</vt:lpstr>
      <vt:lpstr>Distribution des variable dans chaque cluster</vt:lpstr>
      <vt:lpstr>Présentation PowerPoint</vt:lpstr>
      <vt:lpstr>Moyenne des variables par cluster</vt:lpstr>
      <vt:lpstr>Présentation PowerPoint</vt:lpstr>
      <vt:lpstr>K-MEANS</vt:lpstr>
      <vt:lpstr>Présentation PowerPoint</vt:lpstr>
      <vt:lpstr>Présentation PowerPoint</vt:lpstr>
      <vt:lpstr>Présentation PowerPoint</vt:lpstr>
      <vt:lpstr>Distribution de chaque variable dans les différents clusters</vt:lpstr>
      <vt:lpstr>Distribution des variable dans chaque cluster</vt:lpstr>
      <vt:lpstr>Présentation PowerPoint</vt:lpstr>
      <vt:lpstr>Moyenne des variables par cluster</vt:lpstr>
      <vt:lpstr>Présentation PowerPoint</vt:lpstr>
      <vt:lpstr>K-MEANS</vt:lpstr>
      <vt:lpstr>Présentation PowerPoint</vt:lpstr>
      <vt:lpstr>Présentation PowerPoint</vt:lpstr>
      <vt:lpstr>Présentation PowerPoint</vt:lpstr>
      <vt:lpstr>Distribution de chaque variable dans les différents clusters</vt:lpstr>
      <vt:lpstr>Distribution des variable dans chaque cluster</vt:lpstr>
      <vt:lpstr>Présentation PowerPoint</vt:lpstr>
      <vt:lpstr>Moyenne des variables par cluster</vt:lpstr>
      <vt:lpstr>Présentation PowerPoint</vt:lpstr>
      <vt:lpstr>DBSCAN  </vt:lpstr>
      <vt:lpstr>Présentation PowerPoint</vt:lpstr>
      <vt:lpstr>Présentation PowerPoint</vt:lpstr>
      <vt:lpstr>Visualisation des clusters</vt:lpstr>
      <vt:lpstr>Choix de modèle</vt:lpstr>
      <vt:lpstr>Présentation PowerPoint</vt:lpstr>
      <vt:lpstr>Calcul du ARI par semaine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Segmentez des clients d'un site e-commerce</dc:title>
  <dc:creator>Khadija MODESTE</dc:creator>
  <cp:lastModifiedBy>soraya kahlouche</cp:lastModifiedBy>
  <cp:revision>42</cp:revision>
  <dcterms:created xsi:type="dcterms:W3CDTF">2022-09-15T12:36:39Z</dcterms:created>
  <dcterms:modified xsi:type="dcterms:W3CDTF">2024-01-06T19:07:35Z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