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66" r:id="rId3"/>
    <p:sldId id="257" r:id="rId4"/>
    <p:sldId id="264" r:id="rId5"/>
    <p:sldId id="263" r:id="rId6"/>
    <p:sldId id="268" r:id="rId7"/>
    <p:sldId id="267" r:id="rId8"/>
    <p:sldId id="269" r:id="rId9"/>
    <p:sldId id="270" r:id="rId10"/>
    <p:sldId id="265" r:id="rId11"/>
    <p:sldId id="259"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Franklin Gothic" panose="020B0604020202020204" charset="0"/>
      <p:bold r:id="rId18"/>
    </p:embeddedFont>
    <p:embeddedFont>
      <p:font typeface="Libre Franklin"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1sBDdHb2XsYteFNPHBFMUQvu/s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 PRAKAS" initials="SP" lastIdx="1" clrIdx="0">
    <p:extLst>
      <p:ext uri="{19B8F6BF-5375-455C-9EA6-DF929625EA0E}">
        <p15:presenceInfo xmlns:p15="http://schemas.microsoft.com/office/powerpoint/2012/main" userId="cba67dc9696369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18T14:08:22.324"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CDEED-8164-439B-8CC3-9F89A8D55CD4}"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en-IN"/>
        </a:p>
      </dgm:t>
    </dgm:pt>
    <dgm:pt modelId="{C4514A5A-2245-4797-B9B5-C8DA3DB02322}">
      <dgm:prSet phldrT="[Text]"/>
      <dgm:spPr/>
      <dgm:t>
        <a:bodyPr/>
        <a:lstStyle/>
        <a:p>
          <a:r>
            <a:rPr lang="en-IN" b="0" i="0" u="none" dirty="0"/>
            <a:t>DARK SKY API</a:t>
          </a:r>
          <a:endParaRPr lang="en-IN" dirty="0"/>
        </a:p>
      </dgm:t>
    </dgm:pt>
    <dgm:pt modelId="{E9AEAE52-0459-419D-860E-03DA7BCD8145}" type="parTrans" cxnId="{1E72A518-2A93-4982-BB59-B4C1F0DE18E6}">
      <dgm:prSet/>
      <dgm:spPr/>
      <dgm:t>
        <a:bodyPr/>
        <a:lstStyle/>
        <a:p>
          <a:endParaRPr lang="en-IN"/>
        </a:p>
      </dgm:t>
    </dgm:pt>
    <dgm:pt modelId="{AF91C711-6C5F-4CF3-B642-A9926D349FB2}" type="sibTrans" cxnId="{1E72A518-2A93-4982-BB59-B4C1F0DE18E6}">
      <dgm:prSet/>
      <dgm:spPr/>
      <dgm:t>
        <a:bodyPr/>
        <a:lstStyle/>
        <a:p>
          <a:endParaRPr lang="en-IN"/>
        </a:p>
      </dgm:t>
    </dgm:pt>
    <dgm:pt modelId="{A74AA83E-2FE7-4C12-80CD-9254E47508CF}">
      <dgm:prSet phldrT="[Text]"/>
      <dgm:spPr/>
      <dgm:t>
        <a:bodyPr/>
        <a:lstStyle/>
        <a:p>
          <a:r>
            <a:rPr lang="en-IN" dirty="0"/>
            <a:t>AR CORE</a:t>
          </a:r>
        </a:p>
      </dgm:t>
    </dgm:pt>
    <dgm:pt modelId="{5F4F4A3A-1E83-4886-A1E2-AF45A50A2C17}" type="parTrans" cxnId="{CA714403-894B-417A-9247-02530BF0DB04}">
      <dgm:prSet/>
      <dgm:spPr/>
      <dgm:t>
        <a:bodyPr/>
        <a:lstStyle/>
        <a:p>
          <a:endParaRPr lang="en-IN"/>
        </a:p>
      </dgm:t>
    </dgm:pt>
    <dgm:pt modelId="{118698F0-C801-47B8-86B8-8FDB0050B4D1}" type="sibTrans" cxnId="{CA714403-894B-417A-9247-02530BF0DB04}">
      <dgm:prSet/>
      <dgm:spPr/>
      <dgm:t>
        <a:bodyPr/>
        <a:lstStyle/>
        <a:p>
          <a:endParaRPr lang="en-IN"/>
        </a:p>
      </dgm:t>
    </dgm:pt>
    <dgm:pt modelId="{B35FA19C-DFF2-45B4-AEC9-C7677E5AB743}">
      <dgm:prSet phldrT="[Text]"/>
      <dgm:spPr/>
      <dgm:t>
        <a:bodyPr/>
        <a:lstStyle/>
        <a:p>
          <a:r>
            <a:rPr lang="en-IN" b="0" i="0" u="none" dirty="0"/>
            <a:t>SCENEFORM 1.16.0</a:t>
          </a:r>
          <a:endParaRPr lang="en-IN" dirty="0"/>
        </a:p>
      </dgm:t>
    </dgm:pt>
    <dgm:pt modelId="{602B7A90-33B8-40F2-88E3-B0E860240C80}" type="parTrans" cxnId="{42E9F30F-2EE0-42F6-9B4F-AD565587F41B}">
      <dgm:prSet/>
      <dgm:spPr/>
      <dgm:t>
        <a:bodyPr/>
        <a:lstStyle/>
        <a:p>
          <a:endParaRPr lang="en-IN"/>
        </a:p>
      </dgm:t>
    </dgm:pt>
    <dgm:pt modelId="{87E9B115-770F-402E-B6EA-34A8FC15ED1F}" type="sibTrans" cxnId="{42E9F30F-2EE0-42F6-9B4F-AD565587F41B}">
      <dgm:prSet/>
      <dgm:spPr/>
      <dgm:t>
        <a:bodyPr/>
        <a:lstStyle/>
        <a:p>
          <a:endParaRPr lang="en-IN"/>
        </a:p>
      </dgm:t>
    </dgm:pt>
    <dgm:pt modelId="{AA42C0B5-7EA4-4E52-B667-AFF20555042D}">
      <dgm:prSet/>
      <dgm:spPr/>
      <dgm:t>
        <a:bodyPr/>
        <a:lstStyle/>
        <a:p>
          <a:r>
            <a:rPr lang="en-IN" b="0" i="0" u="none"/>
            <a:t>Testing</a:t>
          </a:r>
          <a:endParaRPr lang="en-IN" dirty="0"/>
        </a:p>
      </dgm:t>
    </dgm:pt>
    <dgm:pt modelId="{EB419522-9B38-4D4C-B0A0-4545438489B9}" type="parTrans" cxnId="{7C0869CB-10B8-4914-BD38-4AD9D640012F}">
      <dgm:prSet/>
      <dgm:spPr/>
      <dgm:t>
        <a:bodyPr/>
        <a:lstStyle/>
        <a:p>
          <a:endParaRPr lang="en-IN"/>
        </a:p>
      </dgm:t>
    </dgm:pt>
    <dgm:pt modelId="{10F3DA47-5860-4895-A778-00B830AC454B}" type="sibTrans" cxnId="{7C0869CB-10B8-4914-BD38-4AD9D640012F}">
      <dgm:prSet/>
      <dgm:spPr/>
      <dgm:t>
        <a:bodyPr/>
        <a:lstStyle/>
        <a:p>
          <a:endParaRPr lang="en-IN"/>
        </a:p>
      </dgm:t>
    </dgm:pt>
    <dgm:pt modelId="{2B398AF9-7A2D-473B-A0B7-05D9521D548B}">
      <dgm:prSet/>
      <dgm:spPr/>
      <dgm:t>
        <a:bodyPr/>
        <a:lstStyle/>
        <a:p>
          <a:r>
            <a:rPr lang="en-IN" b="0" i="0" u="none" dirty="0"/>
            <a:t>App Deploy</a:t>
          </a:r>
          <a:endParaRPr lang="en-IN" dirty="0"/>
        </a:p>
      </dgm:t>
    </dgm:pt>
    <dgm:pt modelId="{CA017C4F-A0BF-45CB-944A-FAC106FA67EC}" type="parTrans" cxnId="{A4333FCC-1614-4609-82CF-3333EBC8FF55}">
      <dgm:prSet/>
      <dgm:spPr/>
      <dgm:t>
        <a:bodyPr/>
        <a:lstStyle/>
        <a:p>
          <a:endParaRPr lang="en-IN"/>
        </a:p>
      </dgm:t>
    </dgm:pt>
    <dgm:pt modelId="{C69A639D-F056-44CA-B703-3297044A21D8}" type="sibTrans" cxnId="{A4333FCC-1614-4609-82CF-3333EBC8FF55}">
      <dgm:prSet/>
      <dgm:spPr/>
      <dgm:t>
        <a:bodyPr/>
        <a:lstStyle/>
        <a:p>
          <a:endParaRPr lang="en-IN"/>
        </a:p>
      </dgm:t>
    </dgm:pt>
    <dgm:pt modelId="{94DD6C5D-BA6F-4996-8F2B-BE51E349D0AA}" type="pres">
      <dgm:prSet presAssocID="{705CDEED-8164-439B-8CC3-9F89A8D55CD4}" presName="Name0" presStyleCnt="0">
        <dgm:presLayoutVars>
          <dgm:dir/>
          <dgm:resizeHandles val="exact"/>
        </dgm:presLayoutVars>
      </dgm:prSet>
      <dgm:spPr/>
    </dgm:pt>
    <dgm:pt modelId="{94267443-F6E9-4595-9A9C-062711E2FF0C}" type="pres">
      <dgm:prSet presAssocID="{C4514A5A-2245-4797-B9B5-C8DA3DB02322}" presName="node" presStyleLbl="node1" presStyleIdx="0" presStyleCnt="5">
        <dgm:presLayoutVars>
          <dgm:bulletEnabled val="1"/>
        </dgm:presLayoutVars>
      </dgm:prSet>
      <dgm:spPr/>
    </dgm:pt>
    <dgm:pt modelId="{419D1A11-FFC6-4BD7-9810-E96E64DA45E4}" type="pres">
      <dgm:prSet presAssocID="{AF91C711-6C5F-4CF3-B642-A9926D349FB2}" presName="sibTrans" presStyleLbl="sibTrans2D1" presStyleIdx="0" presStyleCnt="4"/>
      <dgm:spPr/>
    </dgm:pt>
    <dgm:pt modelId="{5A8873A4-124B-422B-9E8B-21667743E215}" type="pres">
      <dgm:prSet presAssocID="{AF91C711-6C5F-4CF3-B642-A9926D349FB2}" presName="connectorText" presStyleLbl="sibTrans2D1" presStyleIdx="0" presStyleCnt="4"/>
      <dgm:spPr/>
    </dgm:pt>
    <dgm:pt modelId="{741ACE75-DD9F-487F-8AD1-9D7AB2D7552B}" type="pres">
      <dgm:prSet presAssocID="{A74AA83E-2FE7-4C12-80CD-9254E47508CF}" presName="node" presStyleLbl="node1" presStyleIdx="1" presStyleCnt="5" custLinFactNeighborX="14852" custLinFactNeighborY="-1491">
        <dgm:presLayoutVars>
          <dgm:bulletEnabled val="1"/>
        </dgm:presLayoutVars>
      </dgm:prSet>
      <dgm:spPr/>
    </dgm:pt>
    <dgm:pt modelId="{79DBD710-87D8-4830-ADDA-56C536ADFEC9}" type="pres">
      <dgm:prSet presAssocID="{118698F0-C801-47B8-86B8-8FDB0050B4D1}" presName="sibTrans" presStyleLbl="sibTrans2D1" presStyleIdx="1" presStyleCnt="4"/>
      <dgm:spPr/>
    </dgm:pt>
    <dgm:pt modelId="{8026F6DE-3E55-4EBA-BFB5-926EF9CA2F30}" type="pres">
      <dgm:prSet presAssocID="{118698F0-C801-47B8-86B8-8FDB0050B4D1}" presName="connectorText" presStyleLbl="sibTrans2D1" presStyleIdx="1" presStyleCnt="4"/>
      <dgm:spPr/>
    </dgm:pt>
    <dgm:pt modelId="{42926616-C8AD-43B6-BAA6-2FD3273F768C}" type="pres">
      <dgm:prSet presAssocID="{B35FA19C-DFF2-45B4-AEC9-C7677E5AB743}" presName="node" presStyleLbl="node1" presStyleIdx="2" presStyleCnt="5" custLinFactNeighborX="13203" custLinFactNeighborY="-1491">
        <dgm:presLayoutVars>
          <dgm:bulletEnabled val="1"/>
        </dgm:presLayoutVars>
      </dgm:prSet>
      <dgm:spPr/>
    </dgm:pt>
    <dgm:pt modelId="{FE079ADE-6A15-4F4A-B33E-90D4D91CE8D1}" type="pres">
      <dgm:prSet presAssocID="{87E9B115-770F-402E-B6EA-34A8FC15ED1F}" presName="sibTrans" presStyleLbl="sibTrans2D1" presStyleIdx="2" presStyleCnt="4"/>
      <dgm:spPr/>
    </dgm:pt>
    <dgm:pt modelId="{AB0AAF32-CD46-4DA4-9B8B-DF1F6C808C3A}" type="pres">
      <dgm:prSet presAssocID="{87E9B115-770F-402E-B6EA-34A8FC15ED1F}" presName="connectorText" presStyleLbl="sibTrans2D1" presStyleIdx="2" presStyleCnt="4"/>
      <dgm:spPr/>
    </dgm:pt>
    <dgm:pt modelId="{7EDA7CEC-C1D4-4DAB-8706-083CDAB6B6D0}" type="pres">
      <dgm:prSet presAssocID="{AA42C0B5-7EA4-4E52-B667-AFF20555042D}" presName="node" presStyleLbl="node1" presStyleIdx="3" presStyleCnt="5" custLinFactNeighborX="-1650" custLinFactNeighborY="1496">
        <dgm:presLayoutVars>
          <dgm:bulletEnabled val="1"/>
        </dgm:presLayoutVars>
      </dgm:prSet>
      <dgm:spPr/>
    </dgm:pt>
    <dgm:pt modelId="{0511269F-D73D-4EAB-A7AC-651B7B99DE57}" type="pres">
      <dgm:prSet presAssocID="{10F3DA47-5860-4895-A778-00B830AC454B}" presName="sibTrans" presStyleLbl="sibTrans2D1" presStyleIdx="3" presStyleCnt="4"/>
      <dgm:spPr/>
    </dgm:pt>
    <dgm:pt modelId="{231711E0-8923-4A1A-B71B-44E207075F51}" type="pres">
      <dgm:prSet presAssocID="{10F3DA47-5860-4895-A778-00B830AC454B}" presName="connectorText" presStyleLbl="sibTrans2D1" presStyleIdx="3" presStyleCnt="4"/>
      <dgm:spPr/>
    </dgm:pt>
    <dgm:pt modelId="{1C39266B-2246-4FB6-9F00-720D419ACFED}" type="pres">
      <dgm:prSet presAssocID="{2B398AF9-7A2D-473B-A0B7-05D9521D548B}" presName="node" presStyleLbl="node1" presStyleIdx="4" presStyleCnt="5">
        <dgm:presLayoutVars>
          <dgm:bulletEnabled val="1"/>
        </dgm:presLayoutVars>
      </dgm:prSet>
      <dgm:spPr/>
    </dgm:pt>
  </dgm:ptLst>
  <dgm:cxnLst>
    <dgm:cxn modelId="{AD5CCD02-723D-4CEB-814C-590105FC8D95}" type="presOf" srcId="{118698F0-C801-47B8-86B8-8FDB0050B4D1}" destId="{8026F6DE-3E55-4EBA-BFB5-926EF9CA2F30}" srcOrd="1" destOrd="0" presId="urn:microsoft.com/office/officeart/2005/8/layout/process1"/>
    <dgm:cxn modelId="{CA714403-894B-417A-9247-02530BF0DB04}" srcId="{705CDEED-8164-439B-8CC3-9F89A8D55CD4}" destId="{A74AA83E-2FE7-4C12-80CD-9254E47508CF}" srcOrd="1" destOrd="0" parTransId="{5F4F4A3A-1E83-4886-A1E2-AF45A50A2C17}" sibTransId="{118698F0-C801-47B8-86B8-8FDB0050B4D1}"/>
    <dgm:cxn modelId="{616B6905-A69E-45BC-A6A2-FD2D050FAE15}" type="presOf" srcId="{C4514A5A-2245-4797-B9B5-C8DA3DB02322}" destId="{94267443-F6E9-4595-9A9C-062711E2FF0C}" srcOrd="0" destOrd="0" presId="urn:microsoft.com/office/officeart/2005/8/layout/process1"/>
    <dgm:cxn modelId="{42E9F30F-2EE0-42F6-9B4F-AD565587F41B}" srcId="{705CDEED-8164-439B-8CC3-9F89A8D55CD4}" destId="{B35FA19C-DFF2-45B4-AEC9-C7677E5AB743}" srcOrd="2" destOrd="0" parTransId="{602B7A90-33B8-40F2-88E3-B0E860240C80}" sibTransId="{87E9B115-770F-402E-B6EA-34A8FC15ED1F}"/>
    <dgm:cxn modelId="{1E72A518-2A93-4982-BB59-B4C1F0DE18E6}" srcId="{705CDEED-8164-439B-8CC3-9F89A8D55CD4}" destId="{C4514A5A-2245-4797-B9B5-C8DA3DB02322}" srcOrd="0" destOrd="0" parTransId="{E9AEAE52-0459-419D-860E-03DA7BCD8145}" sibTransId="{AF91C711-6C5F-4CF3-B642-A9926D349FB2}"/>
    <dgm:cxn modelId="{33219C1E-D9DE-40D5-9708-DC0840757630}" type="presOf" srcId="{118698F0-C801-47B8-86B8-8FDB0050B4D1}" destId="{79DBD710-87D8-4830-ADDA-56C536ADFEC9}" srcOrd="0" destOrd="0" presId="urn:microsoft.com/office/officeart/2005/8/layout/process1"/>
    <dgm:cxn modelId="{2590CB22-343A-4FF4-B1C1-4CE6E3D2F423}" type="presOf" srcId="{10F3DA47-5860-4895-A778-00B830AC454B}" destId="{0511269F-D73D-4EAB-A7AC-651B7B99DE57}" srcOrd="0" destOrd="0" presId="urn:microsoft.com/office/officeart/2005/8/layout/process1"/>
    <dgm:cxn modelId="{15DFCD38-7EAE-42A0-847B-5EE8F54F22F5}" type="presOf" srcId="{2B398AF9-7A2D-473B-A0B7-05D9521D548B}" destId="{1C39266B-2246-4FB6-9F00-720D419ACFED}" srcOrd="0" destOrd="0" presId="urn:microsoft.com/office/officeart/2005/8/layout/process1"/>
    <dgm:cxn modelId="{ABB1558B-92D0-447C-896F-D9B8685BE0AE}" type="presOf" srcId="{10F3DA47-5860-4895-A778-00B830AC454B}" destId="{231711E0-8923-4A1A-B71B-44E207075F51}" srcOrd="1" destOrd="0" presId="urn:microsoft.com/office/officeart/2005/8/layout/process1"/>
    <dgm:cxn modelId="{DF67BDA6-DE04-4CD4-B7B6-33B961790914}" type="presOf" srcId="{87E9B115-770F-402E-B6EA-34A8FC15ED1F}" destId="{FE079ADE-6A15-4F4A-B33E-90D4D91CE8D1}" srcOrd="0" destOrd="0" presId="urn:microsoft.com/office/officeart/2005/8/layout/process1"/>
    <dgm:cxn modelId="{455C4CB3-0C29-4DF0-9ECD-B2D5E4AB0E6C}" type="presOf" srcId="{A74AA83E-2FE7-4C12-80CD-9254E47508CF}" destId="{741ACE75-DD9F-487F-8AD1-9D7AB2D7552B}" srcOrd="0" destOrd="0" presId="urn:microsoft.com/office/officeart/2005/8/layout/process1"/>
    <dgm:cxn modelId="{807155B6-119D-451C-82CC-3D5B2D02DE86}" type="presOf" srcId="{705CDEED-8164-439B-8CC3-9F89A8D55CD4}" destId="{94DD6C5D-BA6F-4996-8F2B-BE51E349D0AA}" srcOrd="0" destOrd="0" presId="urn:microsoft.com/office/officeart/2005/8/layout/process1"/>
    <dgm:cxn modelId="{74A059B6-87FB-4219-B194-1B24D4BE5CEC}" type="presOf" srcId="{B35FA19C-DFF2-45B4-AEC9-C7677E5AB743}" destId="{42926616-C8AD-43B6-BAA6-2FD3273F768C}" srcOrd="0" destOrd="0" presId="urn:microsoft.com/office/officeart/2005/8/layout/process1"/>
    <dgm:cxn modelId="{6782DCB9-DA57-49C4-A3E4-1B249214C646}" type="presOf" srcId="{AA42C0B5-7EA4-4E52-B667-AFF20555042D}" destId="{7EDA7CEC-C1D4-4DAB-8706-083CDAB6B6D0}" srcOrd="0" destOrd="0" presId="urn:microsoft.com/office/officeart/2005/8/layout/process1"/>
    <dgm:cxn modelId="{C516E9C5-D9A9-4C69-9C73-93B43A949C1A}" type="presOf" srcId="{87E9B115-770F-402E-B6EA-34A8FC15ED1F}" destId="{AB0AAF32-CD46-4DA4-9B8B-DF1F6C808C3A}" srcOrd="1" destOrd="0" presId="urn:microsoft.com/office/officeart/2005/8/layout/process1"/>
    <dgm:cxn modelId="{7C0869CB-10B8-4914-BD38-4AD9D640012F}" srcId="{705CDEED-8164-439B-8CC3-9F89A8D55CD4}" destId="{AA42C0B5-7EA4-4E52-B667-AFF20555042D}" srcOrd="3" destOrd="0" parTransId="{EB419522-9B38-4D4C-B0A0-4545438489B9}" sibTransId="{10F3DA47-5860-4895-A778-00B830AC454B}"/>
    <dgm:cxn modelId="{A4333FCC-1614-4609-82CF-3333EBC8FF55}" srcId="{705CDEED-8164-439B-8CC3-9F89A8D55CD4}" destId="{2B398AF9-7A2D-473B-A0B7-05D9521D548B}" srcOrd="4" destOrd="0" parTransId="{CA017C4F-A0BF-45CB-944A-FAC106FA67EC}" sibTransId="{C69A639D-F056-44CA-B703-3297044A21D8}"/>
    <dgm:cxn modelId="{067E32DF-4345-4626-A16D-48EBFB3DE1F6}" type="presOf" srcId="{AF91C711-6C5F-4CF3-B642-A9926D349FB2}" destId="{419D1A11-FFC6-4BD7-9810-E96E64DA45E4}" srcOrd="0" destOrd="0" presId="urn:microsoft.com/office/officeart/2005/8/layout/process1"/>
    <dgm:cxn modelId="{7B0B7CED-9A4C-4514-8D2A-F46089DF7EBF}" type="presOf" srcId="{AF91C711-6C5F-4CF3-B642-A9926D349FB2}" destId="{5A8873A4-124B-422B-9E8B-21667743E215}" srcOrd="1" destOrd="0" presId="urn:microsoft.com/office/officeart/2005/8/layout/process1"/>
    <dgm:cxn modelId="{8F4DD26D-C1BF-4D82-9BD1-2923AE1ACE3C}" type="presParOf" srcId="{94DD6C5D-BA6F-4996-8F2B-BE51E349D0AA}" destId="{94267443-F6E9-4595-9A9C-062711E2FF0C}" srcOrd="0" destOrd="0" presId="urn:microsoft.com/office/officeart/2005/8/layout/process1"/>
    <dgm:cxn modelId="{745642CA-54D9-4A9F-9347-5DF97B4C55F3}" type="presParOf" srcId="{94DD6C5D-BA6F-4996-8F2B-BE51E349D0AA}" destId="{419D1A11-FFC6-4BD7-9810-E96E64DA45E4}" srcOrd="1" destOrd="0" presId="urn:microsoft.com/office/officeart/2005/8/layout/process1"/>
    <dgm:cxn modelId="{B73C40D5-7D00-402C-8330-1DA25A51BB07}" type="presParOf" srcId="{419D1A11-FFC6-4BD7-9810-E96E64DA45E4}" destId="{5A8873A4-124B-422B-9E8B-21667743E215}" srcOrd="0" destOrd="0" presId="urn:microsoft.com/office/officeart/2005/8/layout/process1"/>
    <dgm:cxn modelId="{AEE9AE61-018B-4C28-BAE6-1923638309B6}" type="presParOf" srcId="{94DD6C5D-BA6F-4996-8F2B-BE51E349D0AA}" destId="{741ACE75-DD9F-487F-8AD1-9D7AB2D7552B}" srcOrd="2" destOrd="0" presId="urn:microsoft.com/office/officeart/2005/8/layout/process1"/>
    <dgm:cxn modelId="{5641B119-6E39-494F-AD3A-21CB8E6D3B6B}" type="presParOf" srcId="{94DD6C5D-BA6F-4996-8F2B-BE51E349D0AA}" destId="{79DBD710-87D8-4830-ADDA-56C536ADFEC9}" srcOrd="3" destOrd="0" presId="urn:microsoft.com/office/officeart/2005/8/layout/process1"/>
    <dgm:cxn modelId="{CE78B652-CB2F-4E71-8076-C7A4AD58344C}" type="presParOf" srcId="{79DBD710-87D8-4830-ADDA-56C536ADFEC9}" destId="{8026F6DE-3E55-4EBA-BFB5-926EF9CA2F30}" srcOrd="0" destOrd="0" presId="urn:microsoft.com/office/officeart/2005/8/layout/process1"/>
    <dgm:cxn modelId="{5F534F49-C757-4034-912B-6C6406BB8DF0}" type="presParOf" srcId="{94DD6C5D-BA6F-4996-8F2B-BE51E349D0AA}" destId="{42926616-C8AD-43B6-BAA6-2FD3273F768C}" srcOrd="4" destOrd="0" presId="urn:microsoft.com/office/officeart/2005/8/layout/process1"/>
    <dgm:cxn modelId="{788B02CD-8379-447C-A11F-99D93A433C13}" type="presParOf" srcId="{94DD6C5D-BA6F-4996-8F2B-BE51E349D0AA}" destId="{FE079ADE-6A15-4F4A-B33E-90D4D91CE8D1}" srcOrd="5" destOrd="0" presId="urn:microsoft.com/office/officeart/2005/8/layout/process1"/>
    <dgm:cxn modelId="{FE874F1D-5019-4462-A550-E599C911E02A}" type="presParOf" srcId="{FE079ADE-6A15-4F4A-B33E-90D4D91CE8D1}" destId="{AB0AAF32-CD46-4DA4-9B8B-DF1F6C808C3A}" srcOrd="0" destOrd="0" presId="urn:microsoft.com/office/officeart/2005/8/layout/process1"/>
    <dgm:cxn modelId="{D6DA4251-5115-4254-BAD1-0D643329C3F1}" type="presParOf" srcId="{94DD6C5D-BA6F-4996-8F2B-BE51E349D0AA}" destId="{7EDA7CEC-C1D4-4DAB-8706-083CDAB6B6D0}" srcOrd="6" destOrd="0" presId="urn:microsoft.com/office/officeart/2005/8/layout/process1"/>
    <dgm:cxn modelId="{6A685915-300F-4968-B87C-EF86D71BDDC8}" type="presParOf" srcId="{94DD6C5D-BA6F-4996-8F2B-BE51E349D0AA}" destId="{0511269F-D73D-4EAB-A7AC-651B7B99DE57}" srcOrd="7" destOrd="0" presId="urn:microsoft.com/office/officeart/2005/8/layout/process1"/>
    <dgm:cxn modelId="{114E4CF8-FB4F-4D7A-8AEB-7AF234697AAE}" type="presParOf" srcId="{0511269F-D73D-4EAB-A7AC-651B7B99DE57}" destId="{231711E0-8923-4A1A-B71B-44E207075F51}" srcOrd="0" destOrd="0" presId="urn:microsoft.com/office/officeart/2005/8/layout/process1"/>
    <dgm:cxn modelId="{BDFF1B2E-E167-49C9-8988-407E73D80398}" type="presParOf" srcId="{94DD6C5D-BA6F-4996-8F2B-BE51E349D0AA}" destId="{1C39266B-2246-4FB6-9F00-720D419ACFE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67443-F6E9-4595-9A9C-062711E2FF0C}">
      <dsp:nvSpPr>
        <dsp:cNvPr id="0" name=""/>
        <dsp:cNvSpPr/>
      </dsp:nvSpPr>
      <dsp:spPr>
        <a:xfrm>
          <a:off x="5818" y="1067726"/>
          <a:ext cx="1803632" cy="1082179"/>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u="none" kern="1200" dirty="0"/>
            <a:t>DARK SKY API</a:t>
          </a:r>
          <a:endParaRPr lang="en-IN" sz="1900" kern="1200" dirty="0"/>
        </a:p>
      </dsp:txBody>
      <dsp:txXfrm>
        <a:off x="37514" y="1099422"/>
        <a:ext cx="1740240" cy="1018787"/>
      </dsp:txXfrm>
    </dsp:sp>
    <dsp:sp modelId="{419D1A11-FFC6-4BD7-9810-E96E64DA45E4}">
      <dsp:nvSpPr>
        <dsp:cNvPr id="0" name=""/>
        <dsp:cNvSpPr/>
      </dsp:nvSpPr>
      <dsp:spPr>
        <a:xfrm rot="21578927">
          <a:off x="2016597" y="1377021"/>
          <a:ext cx="439168" cy="44730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016598" y="1466885"/>
        <a:ext cx="307418" cy="268380"/>
      </dsp:txXfrm>
    </dsp:sp>
    <dsp:sp modelId="{741ACE75-DD9F-487F-8AD1-9D7AB2D7552B}">
      <dsp:nvSpPr>
        <dsp:cNvPr id="0" name=""/>
        <dsp:cNvSpPr/>
      </dsp:nvSpPr>
      <dsp:spPr>
        <a:xfrm>
          <a:off x="2638054" y="1051590"/>
          <a:ext cx="1803632" cy="1082179"/>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AR CORE</a:t>
          </a:r>
        </a:p>
      </dsp:txBody>
      <dsp:txXfrm>
        <a:off x="2669750" y="1083286"/>
        <a:ext cx="1740240" cy="1018787"/>
      </dsp:txXfrm>
    </dsp:sp>
    <dsp:sp modelId="{79DBD710-87D8-4830-ADDA-56C536ADFEC9}">
      <dsp:nvSpPr>
        <dsp:cNvPr id="0" name=""/>
        <dsp:cNvSpPr/>
      </dsp:nvSpPr>
      <dsp:spPr>
        <a:xfrm>
          <a:off x="4619076" y="1369030"/>
          <a:ext cx="376064" cy="44730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619076" y="1458490"/>
        <a:ext cx="263245" cy="268380"/>
      </dsp:txXfrm>
    </dsp:sp>
    <dsp:sp modelId="{42926616-C8AD-43B6-BAA6-2FD3273F768C}">
      <dsp:nvSpPr>
        <dsp:cNvPr id="0" name=""/>
        <dsp:cNvSpPr/>
      </dsp:nvSpPr>
      <dsp:spPr>
        <a:xfrm>
          <a:off x="5151243" y="1051590"/>
          <a:ext cx="1803632" cy="1082179"/>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u="none" kern="1200" dirty="0"/>
            <a:t>SCENEFORM 1.16.0</a:t>
          </a:r>
          <a:endParaRPr lang="en-IN" sz="1900" kern="1200" dirty="0"/>
        </a:p>
      </dsp:txBody>
      <dsp:txXfrm>
        <a:off x="5182939" y="1083286"/>
        <a:ext cx="1740240" cy="1018787"/>
      </dsp:txXfrm>
    </dsp:sp>
    <dsp:sp modelId="{FE079ADE-6A15-4F4A-B33E-90D4D91CE8D1}">
      <dsp:nvSpPr>
        <dsp:cNvPr id="0" name=""/>
        <dsp:cNvSpPr/>
      </dsp:nvSpPr>
      <dsp:spPr>
        <a:xfrm rot="45956">
          <a:off x="7108436" y="1385315"/>
          <a:ext cx="325605" cy="44730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7108440" y="1474122"/>
        <a:ext cx="227924" cy="268380"/>
      </dsp:txXfrm>
    </dsp:sp>
    <dsp:sp modelId="{7EDA7CEC-C1D4-4DAB-8706-083CDAB6B6D0}">
      <dsp:nvSpPr>
        <dsp:cNvPr id="0" name=""/>
        <dsp:cNvSpPr/>
      </dsp:nvSpPr>
      <dsp:spPr>
        <a:xfrm>
          <a:off x="7569172" y="1083915"/>
          <a:ext cx="1803632" cy="1082179"/>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u="none" kern="1200"/>
            <a:t>Testing</a:t>
          </a:r>
          <a:endParaRPr lang="en-IN" sz="1900" kern="1200" dirty="0"/>
        </a:p>
      </dsp:txBody>
      <dsp:txXfrm>
        <a:off x="7600868" y="1115611"/>
        <a:ext cx="1740240" cy="1018787"/>
      </dsp:txXfrm>
    </dsp:sp>
    <dsp:sp modelId="{0511269F-D73D-4EAB-A7AC-651B7B99DE57}">
      <dsp:nvSpPr>
        <dsp:cNvPr id="0" name=""/>
        <dsp:cNvSpPr/>
      </dsp:nvSpPr>
      <dsp:spPr>
        <a:xfrm rot="21578063">
          <a:off x="9556141" y="1393190"/>
          <a:ext cx="388687" cy="44730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9556142" y="1483022"/>
        <a:ext cx="272081" cy="268380"/>
      </dsp:txXfrm>
    </dsp:sp>
    <dsp:sp modelId="{1C39266B-2246-4FB6-9F00-720D419ACFED}">
      <dsp:nvSpPr>
        <dsp:cNvPr id="0" name=""/>
        <dsp:cNvSpPr/>
      </dsp:nvSpPr>
      <dsp:spPr>
        <a:xfrm>
          <a:off x="10106162" y="1067726"/>
          <a:ext cx="1803632" cy="1082179"/>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u="none" kern="1200" dirty="0"/>
            <a:t>App Deploy</a:t>
          </a:r>
          <a:endParaRPr lang="en-IN" sz="1900" kern="1200" dirty="0"/>
        </a:p>
      </dsp:txBody>
      <dsp:txXfrm>
        <a:off x="10137858" y="1099422"/>
        <a:ext cx="1740240" cy="10187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pixabay.com/en/thank-you-text-message-note-39418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arbeamrainbowlabs.com/blog/article.php?article=posts/289-Java-First-Impressions.htm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indent="0">
              <a:spcBef>
                <a:spcPts val="0"/>
              </a:spcBef>
            </a:pPr>
            <a:r>
              <a:rPr lang="en-US" sz="2400" dirty="0">
                <a:latin typeface="Franklin Gothic"/>
                <a:ea typeface="Franklin Gothic"/>
                <a:cs typeface="Franklin Gothic"/>
                <a:sym typeface="Franklin Gothic"/>
              </a:rPr>
              <a:t>Ministry </a:t>
            </a:r>
            <a:r>
              <a:rPr lang="en-US" sz="2400" b="1" dirty="0">
                <a:solidFill>
                  <a:schemeClr val="tx1"/>
                </a:solidFill>
              </a:rPr>
              <a:t>Department of Space, Indian Space Research Organization (ISRO)</a:t>
            </a:r>
          </a:p>
          <a:p>
            <a:pPr marL="0" indent="0">
              <a:spcBef>
                <a:spcPts val="0"/>
              </a:spcBef>
            </a:pPr>
            <a:endParaRPr sz="2400" b="1" dirty="0">
              <a:solidFill>
                <a:schemeClr val="tx1"/>
              </a:solidFill>
              <a:latin typeface="Franklin Gothic"/>
              <a:ea typeface="Franklin Gothic"/>
              <a:cs typeface="Franklin Gothic"/>
              <a:sym typeface="Franklin Gothic"/>
            </a:endParaRPr>
          </a:p>
          <a:p>
            <a:pPr marL="0" indent="0"/>
            <a:r>
              <a:rPr lang="en-US" sz="2400" dirty="0">
                <a:latin typeface="Franklin Gothic"/>
                <a:ea typeface="Franklin Gothic"/>
                <a:cs typeface="Franklin Gothic"/>
                <a:sym typeface="Franklin Gothic"/>
              </a:rPr>
              <a:t>PS Code</a:t>
            </a:r>
            <a:r>
              <a:rPr lang="en-US" sz="2400" b="1" dirty="0">
                <a:latin typeface="Franklin Gothic"/>
                <a:ea typeface="Franklin Gothic"/>
                <a:cs typeface="Franklin Gothic"/>
                <a:sym typeface="Franklin Gothic"/>
              </a:rPr>
              <a:t>:  </a:t>
            </a:r>
            <a:r>
              <a:rPr lang="en-IN" sz="2400" b="1" i="0" dirty="0">
                <a:solidFill>
                  <a:schemeClr val="tx1"/>
                </a:solidFill>
                <a:effectLst/>
                <a:latin typeface="montserratregular"/>
              </a:rPr>
              <a:t>SS589</a:t>
            </a:r>
          </a:p>
          <a:p>
            <a:pPr marL="0" indent="0"/>
            <a:r>
              <a:rPr lang="en-US" sz="2400" dirty="0">
                <a:latin typeface="Franklin Gothic"/>
                <a:ea typeface="Franklin Gothic"/>
                <a:cs typeface="Franklin Gothic"/>
                <a:sym typeface="Franklin Gothic"/>
              </a:rPr>
              <a:t>  </a:t>
            </a:r>
            <a:br>
              <a:rPr lang="en-US" sz="2400" dirty="0">
                <a:latin typeface="Franklin Gothic"/>
                <a:ea typeface="Franklin Gothic"/>
                <a:cs typeface="Franklin Gothic"/>
                <a:sym typeface="Franklin Gothic"/>
              </a:rPr>
            </a:br>
            <a:r>
              <a:rPr lang="en-US" sz="2400" dirty="0">
                <a:latin typeface="Franklin Gothic"/>
                <a:ea typeface="Franklin Gothic"/>
                <a:cs typeface="Franklin Gothic"/>
                <a:sym typeface="Franklin Gothic"/>
              </a:rPr>
              <a:t>Problem Statement Title:</a:t>
            </a:r>
            <a:r>
              <a:rPr lang="en-US" sz="2400" b="0" i="0" u="none" strike="noStrike" dirty="0">
                <a:solidFill>
                  <a:schemeClr val="accent2">
                    <a:lumMod val="60000"/>
                    <a:lumOff val="40000"/>
                  </a:schemeClr>
                </a:solidFill>
                <a:effectLst/>
                <a:latin typeface="montserratregular"/>
              </a:rPr>
              <a:t> </a:t>
            </a:r>
            <a:r>
              <a:rPr lang="en-US" sz="2400" b="1" i="0" u="none" strike="noStrike" dirty="0">
                <a:solidFill>
                  <a:schemeClr val="tx1"/>
                </a:solidFill>
                <a:effectLst/>
                <a:latin typeface="montserratregular"/>
              </a:rPr>
              <a:t>Weather Forecast and its Visualization using Augmented Reality (AR): Mobile App</a:t>
            </a:r>
            <a:endParaRPr sz="2400" b="1" dirty="0">
              <a:solidFill>
                <a:schemeClr val="tx1"/>
              </a:solidFill>
            </a:endParaRP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2400" dirty="0">
                <a:solidFill>
                  <a:schemeClr val="tx2"/>
                </a:solidFill>
                <a:latin typeface="Franklin Gothic"/>
                <a:ea typeface="Franklin Gothic"/>
                <a:cs typeface="Franklin Gothic"/>
                <a:sym typeface="Franklin Gothic"/>
              </a:rPr>
              <a:t>Theme : </a:t>
            </a:r>
            <a:r>
              <a:rPr lang="en-US" sz="2400" b="1" dirty="0">
                <a:solidFill>
                  <a:schemeClr val="tx1"/>
                </a:solidFill>
                <a:latin typeface="Franklin Gothic"/>
                <a:ea typeface="Franklin Gothic"/>
                <a:cs typeface="Franklin Gothic"/>
                <a:sym typeface="Franklin Gothic"/>
              </a:rPr>
              <a:t>Disa</a:t>
            </a:r>
            <a:r>
              <a:rPr lang="en-US" sz="2400" b="1" dirty="0">
                <a:solidFill>
                  <a:schemeClr val="tx1">
                    <a:lumMod val="95000"/>
                    <a:lumOff val="5000"/>
                  </a:schemeClr>
                </a:solidFill>
                <a:latin typeface="Franklin Gothic"/>
                <a:ea typeface="Franklin Gothic"/>
                <a:cs typeface="Franklin Gothic"/>
                <a:sym typeface="Franklin Gothic"/>
              </a:rPr>
              <a:t>ster Management </a:t>
            </a:r>
            <a:br>
              <a:rPr lang="en-US" dirty="0">
                <a:latin typeface="Franklin Gothic"/>
                <a:ea typeface="Franklin Gothic"/>
                <a:cs typeface="Franklin Gothic"/>
                <a:sym typeface="Franklin Gothic"/>
              </a:rPr>
            </a:br>
            <a:br>
              <a:rPr lang="en-US" dirty="0">
                <a:latin typeface="Franklin Gothic"/>
                <a:ea typeface="Franklin Gothic"/>
                <a:cs typeface="Franklin Gothic"/>
                <a:sym typeface="Franklin Gothic"/>
              </a:rPr>
            </a:br>
            <a:endParaRPr dirty="0">
              <a:latin typeface="Franklin Gothic"/>
              <a:ea typeface="Franklin Gothic"/>
              <a:cs typeface="Franklin Gothic"/>
              <a:sym typeface="Franklin Gothic"/>
            </a:endParaRPr>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AB823C-DA8A-4DD0-8181-453FF11CDF15}"/>
              </a:ext>
            </a:extLst>
          </p:cNvPr>
          <p:cNvSpPr>
            <a:spLocks noGrp="1"/>
          </p:cNvSpPr>
          <p:nvPr>
            <p:ph type="title"/>
          </p:nvPr>
        </p:nvSpPr>
        <p:spPr/>
        <p:txBody>
          <a:bodyPr/>
          <a:lstStyle/>
          <a:p>
            <a:r>
              <a:rPr lang="en-IN" dirty="0">
                <a:solidFill>
                  <a:srgbClr val="00B0F0"/>
                </a:solidFill>
              </a:rPr>
              <a:t>CONCLUSION</a:t>
            </a:r>
          </a:p>
        </p:txBody>
      </p:sp>
      <p:sp>
        <p:nvSpPr>
          <p:cNvPr id="4" name="Text Placeholder 3">
            <a:extLst>
              <a:ext uri="{FF2B5EF4-FFF2-40B4-BE49-F238E27FC236}">
                <a16:creationId xmlns:a16="http://schemas.microsoft.com/office/drawing/2014/main" id="{6EDC8AEE-3808-4171-A2FB-03D67776E112}"/>
              </a:ext>
            </a:extLst>
          </p:cNvPr>
          <p:cNvSpPr>
            <a:spLocks noGrp="1"/>
          </p:cNvSpPr>
          <p:nvPr>
            <p:ph type="body" idx="1"/>
          </p:nvPr>
        </p:nvSpPr>
        <p:spPr>
          <a:xfrm>
            <a:off x="952499" y="2289363"/>
            <a:ext cx="10551243" cy="3187206"/>
          </a:xfrm>
        </p:spPr>
        <p:txBody>
          <a:bodyPr/>
          <a:lstStyle/>
          <a:p>
            <a:pPr marL="228600" indent="0" algn="ctr"/>
            <a:r>
              <a:rPr lang="en-IN" sz="3200" dirty="0"/>
              <a:t>By using our app we are able to predict the extent of damage caused by natural disasters and to evacuate people to a much safer place to avoid damage to human life and property.</a:t>
            </a:r>
          </a:p>
          <a:p>
            <a:pPr marL="228600" indent="0"/>
            <a:endParaRPr lang="en-IN" sz="3200" dirty="0"/>
          </a:p>
        </p:txBody>
      </p:sp>
      <p:sp>
        <p:nvSpPr>
          <p:cNvPr id="5" name="Slide Number Placeholder 4">
            <a:extLst>
              <a:ext uri="{FF2B5EF4-FFF2-40B4-BE49-F238E27FC236}">
                <a16:creationId xmlns:a16="http://schemas.microsoft.com/office/drawing/2014/main" id="{29D23485-4E48-4EDE-9A6C-6EEEAE5E0F6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19711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solidFill>
                  <a:srgbClr val="92D050"/>
                </a:solidFill>
              </a:rPr>
              <a:t>Team Member Details </a:t>
            </a:r>
            <a:endParaRPr dirty="0">
              <a:solidFill>
                <a:srgbClr val="92D050"/>
              </a:solidFill>
            </a:endParaRPr>
          </a:p>
        </p:txBody>
      </p:sp>
      <p:sp>
        <p:nvSpPr>
          <p:cNvPr id="3" name="Text Placeholder 2">
            <a:extLst>
              <a:ext uri="{FF2B5EF4-FFF2-40B4-BE49-F238E27FC236}">
                <a16:creationId xmlns:a16="http://schemas.microsoft.com/office/drawing/2014/main" id="{4038203B-63A5-4628-A144-F736355E3F82}"/>
              </a:ext>
            </a:extLst>
          </p:cNvPr>
          <p:cNvSpPr>
            <a:spLocks noGrp="1"/>
          </p:cNvSpPr>
          <p:nvPr>
            <p:ph type="body" idx="1"/>
          </p:nvPr>
        </p:nvSpPr>
        <p:spPr>
          <a:xfrm>
            <a:off x="964023" y="2096465"/>
            <a:ext cx="7434416" cy="3812722"/>
          </a:xfrm>
        </p:spPr>
        <p:txBody>
          <a:bodyPr/>
          <a:lstStyle/>
          <a:p>
            <a:r>
              <a:rPr lang="en-IN" sz="3200" dirty="0">
                <a:solidFill>
                  <a:schemeClr val="tx1"/>
                </a:solidFill>
              </a:rPr>
              <a:t>AKMAL FOWMILA A S</a:t>
            </a:r>
          </a:p>
          <a:p>
            <a:r>
              <a:rPr lang="en-IN" sz="3200" dirty="0">
                <a:solidFill>
                  <a:schemeClr val="tx1"/>
                </a:solidFill>
              </a:rPr>
              <a:t>BAVITHRA P</a:t>
            </a:r>
          </a:p>
          <a:p>
            <a:r>
              <a:rPr lang="en-IN" sz="3200" dirty="0">
                <a:solidFill>
                  <a:schemeClr val="tx1"/>
                </a:solidFill>
              </a:rPr>
              <a:t>SRI NIKETHAN T</a:t>
            </a:r>
          </a:p>
          <a:p>
            <a:r>
              <a:rPr lang="en-IN" sz="3200" dirty="0">
                <a:solidFill>
                  <a:schemeClr val="tx1"/>
                </a:solidFill>
              </a:rPr>
              <a:t>SIVAPRAKAS B M</a:t>
            </a:r>
          </a:p>
          <a:p>
            <a:r>
              <a:rPr lang="en-IN" sz="3200" dirty="0">
                <a:solidFill>
                  <a:schemeClr val="tx1"/>
                </a:solidFill>
              </a:rPr>
              <a:t>SURYAPRAKASH K</a:t>
            </a:r>
          </a:p>
          <a:p>
            <a:r>
              <a:rPr lang="en-IN" sz="3200" dirty="0">
                <a:solidFill>
                  <a:schemeClr val="tx1"/>
                </a:solidFill>
              </a:rPr>
              <a:t>MUTHU SARAVANAN K</a:t>
            </a:r>
          </a:p>
          <a:p>
            <a:endParaRPr lang="en-IN" dirty="0"/>
          </a:p>
        </p:txBody>
      </p:sp>
      <p:pic>
        <p:nvPicPr>
          <p:cNvPr id="4" name="Picture 3">
            <a:extLst>
              <a:ext uri="{FF2B5EF4-FFF2-40B4-BE49-F238E27FC236}">
                <a16:creationId xmlns:a16="http://schemas.microsoft.com/office/drawing/2014/main" id="{8B5D9EF7-C39C-4A7C-884C-AB606A303F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72284" y="3854245"/>
            <a:ext cx="2841522" cy="21311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E6A4F7-7A65-4F4A-9175-45A6EECD8623}"/>
              </a:ext>
            </a:extLst>
          </p:cNvPr>
          <p:cNvSpPr>
            <a:spLocks noGrp="1"/>
          </p:cNvSpPr>
          <p:nvPr>
            <p:ph type="title"/>
          </p:nvPr>
        </p:nvSpPr>
        <p:spPr>
          <a:xfrm>
            <a:off x="971550" y="794669"/>
            <a:ext cx="4941477" cy="610863"/>
          </a:xfrm>
        </p:spPr>
        <p:txBody>
          <a:bodyPr/>
          <a:lstStyle/>
          <a:p>
            <a:r>
              <a:rPr lang="en-US" dirty="0">
                <a:solidFill>
                  <a:schemeClr val="tx2"/>
                </a:solidFill>
              </a:rPr>
              <a:t>Problem Description</a:t>
            </a:r>
            <a:endParaRPr lang="en-IN" dirty="0">
              <a:solidFill>
                <a:schemeClr val="tx2"/>
              </a:solidFill>
            </a:endParaRPr>
          </a:p>
        </p:txBody>
      </p:sp>
      <p:sp>
        <p:nvSpPr>
          <p:cNvPr id="4" name="Text Placeholder 3">
            <a:extLst>
              <a:ext uri="{FF2B5EF4-FFF2-40B4-BE49-F238E27FC236}">
                <a16:creationId xmlns:a16="http://schemas.microsoft.com/office/drawing/2014/main" id="{C58F64EB-F889-4DF1-B671-D8F420FB2C57}"/>
              </a:ext>
            </a:extLst>
          </p:cNvPr>
          <p:cNvSpPr>
            <a:spLocks noGrp="1"/>
          </p:cNvSpPr>
          <p:nvPr>
            <p:ph type="body" idx="1"/>
          </p:nvPr>
        </p:nvSpPr>
        <p:spPr>
          <a:xfrm>
            <a:off x="1120878" y="1992052"/>
            <a:ext cx="9085005" cy="2058836"/>
          </a:xfrm>
        </p:spPr>
        <p:txBody>
          <a:bodyPr/>
          <a:lstStyle/>
          <a:p>
            <a:pPr algn="ctr"/>
            <a:r>
              <a:rPr lang="en-US" sz="2800" dirty="0"/>
              <a:t>Prediction of level of extent of damage caused by any natural disaster like flood, tsunami, earthquake, etc., and to give awareness to the people to take precautionary steps by providing them an AR implemented  model of the impact caused by the disaster </a:t>
            </a:r>
            <a:r>
              <a:rPr lang="en-US" sz="2400" dirty="0"/>
              <a:t>.</a:t>
            </a:r>
            <a:endParaRPr lang="en-IN" sz="2400" dirty="0"/>
          </a:p>
        </p:txBody>
      </p:sp>
      <p:sp>
        <p:nvSpPr>
          <p:cNvPr id="5" name="Slide Number Placeholder 4">
            <a:extLst>
              <a:ext uri="{FF2B5EF4-FFF2-40B4-BE49-F238E27FC236}">
                <a16:creationId xmlns:a16="http://schemas.microsoft.com/office/drawing/2014/main" id="{9DDC9B42-CFC7-4D1E-874F-123C6AB7597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a:t>
            </a:fld>
            <a:endParaRPr lang="en-US">
              <a:latin typeface="Libre Franklin"/>
              <a:ea typeface="Libre Franklin"/>
              <a:cs typeface="Libre Franklin"/>
              <a:sym typeface="Libre Franklin"/>
            </a:endParaRPr>
          </a:p>
        </p:txBody>
      </p:sp>
      <p:pic>
        <p:nvPicPr>
          <p:cNvPr id="8" name="Picture 7">
            <a:extLst>
              <a:ext uri="{FF2B5EF4-FFF2-40B4-BE49-F238E27FC236}">
                <a16:creationId xmlns:a16="http://schemas.microsoft.com/office/drawing/2014/main" id="{5B8E023A-F69E-49BA-9B83-8BB8E24E4A76}"/>
              </a:ext>
            </a:extLst>
          </p:cNvPr>
          <p:cNvPicPr>
            <a:picLocks noChangeAspect="1"/>
          </p:cNvPicPr>
          <p:nvPr/>
        </p:nvPicPr>
        <p:blipFill>
          <a:blip r:embed="rId2"/>
          <a:stretch>
            <a:fillRect/>
          </a:stretch>
        </p:blipFill>
        <p:spPr>
          <a:xfrm>
            <a:off x="8784067" y="4454013"/>
            <a:ext cx="3103133" cy="2305665"/>
          </a:xfrm>
          <a:prstGeom prst="rect">
            <a:avLst/>
          </a:prstGeom>
        </p:spPr>
      </p:pic>
    </p:spTree>
    <p:extLst>
      <p:ext uri="{BB962C8B-B14F-4D97-AF65-F5344CB8AC3E}">
        <p14:creationId xmlns:p14="http://schemas.microsoft.com/office/powerpoint/2010/main" val="98201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2409365" y="2233249"/>
            <a:ext cx="8337294" cy="351729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000" dirty="0">
                <a:solidFill>
                  <a:schemeClr val="lt2"/>
                </a:solidFill>
                <a:latin typeface="Franklin Gothic"/>
                <a:ea typeface="Franklin Gothic"/>
                <a:cs typeface="Franklin Gothic"/>
                <a:sym typeface="Franklin Gothic"/>
              </a:rPr>
              <a:t>Describe your idea/Solution/Prototype here:</a:t>
            </a:r>
            <a:endParaRPr sz="2000" dirty="0"/>
          </a:p>
          <a:p>
            <a:pPr marL="285750" lvl="0" indent="-285750" algn="just" rtl="0">
              <a:lnSpc>
                <a:spcPct val="100000"/>
              </a:lnSpc>
              <a:spcBef>
                <a:spcPts val="1000"/>
              </a:spcBef>
              <a:spcAft>
                <a:spcPts val="0"/>
              </a:spcAft>
              <a:buClr>
                <a:schemeClr val="dk1"/>
              </a:buClr>
              <a:buSzPts val="1600"/>
              <a:buFont typeface="Noto Sans Symbols"/>
              <a:buChar char="⮚"/>
            </a:pPr>
            <a:r>
              <a:rPr lang="en-US" sz="1800" dirty="0">
                <a:solidFill>
                  <a:schemeClr val="tx1"/>
                </a:solidFill>
              </a:rPr>
              <a:t>Our idea is to build a weather forecasting application using Augmented Reality ,which will provide a virtual generated scene of real time effect of the natural disaster.</a:t>
            </a:r>
          </a:p>
          <a:p>
            <a:pPr marL="285750" lvl="0" indent="-285750" algn="just" rtl="0">
              <a:lnSpc>
                <a:spcPct val="100000"/>
              </a:lnSpc>
              <a:spcBef>
                <a:spcPts val="1000"/>
              </a:spcBef>
              <a:spcAft>
                <a:spcPts val="0"/>
              </a:spcAft>
              <a:buClr>
                <a:schemeClr val="dk1"/>
              </a:buClr>
              <a:buSzPts val="1600"/>
              <a:buFont typeface="Noto Sans Symbols"/>
              <a:buChar char="⮚"/>
            </a:pPr>
            <a:r>
              <a:rPr lang="en-US" sz="1800" dirty="0">
                <a:solidFill>
                  <a:schemeClr val="tx1"/>
                </a:solidFill>
              </a:rPr>
              <a:t>By using </a:t>
            </a:r>
            <a:r>
              <a:rPr lang="en-US" sz="1800" b="1" dirty="0">
                <a:solidFill>
                  <a:schemeClr val="tx1"/>
                </a:solidFill>
              </a:rPr>
              <a:t>SLAM</a:t>
            </a:r>
            <a:r>
              <a:rPr lang="en-US" sz="1800" dirty="0">
                <a:solidFill>
                  <a:schemeClr val="tx1"/>
                </a:solidFill>
              </a:rPr>
              <a:t> algorithm in </a:t>
            </a:r>
            <a:r>
              <a:rPr lang="en-US" sz="1800" b="1" dirty="0">
                <a:solidFill>
                  <a:schemeClr val="tx1"/>
                </a:solidFill>
              </a:rPr>
              <a:t>AR core</a:t>
            </a:r>
            <a:r>
              <a:rPr lang="en-US" sz="1800" dirty="0">
                <a:solidFill>
                  <a:schemeClr val="tx1"/>
                </a:solidFill>
              </a:rPr>
              <a:t> platform ,it compares visual features between camera frames in order to map and track the environment.</a:t>
            </a:r>
          </a:p>
          <a:p>
            <a:pPr marL="285750" lvl="0" indent="-285750" algn="just" rtl="0">
              <a:lnSpc>
                <a:spcPct val="100000"/>
              </a:lnSpc>
              <a:spcBef>
                <a:spcPts val="1000"/>
              </a:spcBef>
              <a:spcAft>
                <a:spcPts val="0"/>
              </a:spcAft>
              <a:buClr>
                <a:schemeClr val="dk1"/>
              </a:buClr>
              <a:buSzPts val="1600"/>
              <a:buFont typeface="Noto Sans Symbols"/>
              <a:buChar char="⮚"/>
            </a:pPr>
            <a:r>
              <a:rPr lang="en-US" sz="1800" dirty="0">
                <a:solidFill>
                  <a:schemeClr val="tx1"/>
                </a:solidFill>
              </a:rPr>
              <a:t>Our app uses </a:t>
            </a:r>
            <a:r>
              <a:rPr lang="en-US" sz="1800" b="1" dirty="0">
                <a:solidFill>
                  <a:schemeClr val="tx1"/>
                </a:solidFill>
              </a:rPr>
              <a:t>DARK SKY API </a:t>
            </a:r>
            <a:r>
              <a:rPr lang="en-US" sz="1800" dirty="0">
                <a:solidFill>
                  <a:schemeClr val="tx1"/>
                </a:solidFill>
              </a:rPr>
              <a:t>to collect the weather information of the world .It returns a minute by minute forecast for next hour &amp; hour by hour forecast for next 48 hours &amp; day by day forecast for next week.</a:t>
            </a:r>
          </a:p>
          <a:p>
            <a:pPr marL="285750" lvl="0" indent="-285750" algn="just" rtl="0">
              <a:lnSpc>
                <a:spcPct val="100000"/>
              </a:lnSpc>
              <a:spcBef>
                <a:spcPts val="1000"/>
              </a:spcBef>
              <a:spcAft>
                <a:spcPts val="0"/>
              </a:spcAft>
              <a:buClr>
                <a:schemeClr val="dk1"/>
              </a:buClr>
              <a:buSzPts val="1600"/>
              <a:buFont typeface="Noto Sans Symbols"/>
              <a:buChar char="⮚"/>
            </a:pPr>
            <a:r>
              <a:rPr lang="en-US" sz="1800" dirty="0">
                <a:solidFill>
                  <a:schemeClr val="tx1"/>
                </a:solidFill>
              </a:rPr>
              <a:t>3D models have built with a help of </a:t>
            </a:r>
            <a:r>
              <a:rPr lang="en-US" sz="1800" b="1" dirty="0" err="1">
                <a:solidFill>
                  <a:schemeClr val="tx1"/>
                </a:solidFill>
              </a:rPr>
              <a:t>Sceneform</a:t>
            </a:r>
            <a:r>
              <a:rPr lang="en-US" sz="1800" b="1" dirty="0">
                <a:solidFill>
                  <a:schemeClr val="tx1"/>
                </a:solidFill>
              </a:rPr>
              <a:t> SDK 1.16.0 </a:t>
            </a:r>
            <a:r>
              <a:rPr lang="en-US" sz="1800" dirty="0">
                <a:solidFill>
                  <a:schemeClr val="tx1"/>
                </a:solidFill>
              </a:rPr>
              <a:t>which is a high level scene graph API .</a:t>
            </a:r>
          </a:p>
          <a:p>
            <a:pPr marL="285750" lvl="0" indent="-285750" algn="just" rtl="0">
              <a:lnSpc>
                <a:spcPct val="100000"/>
              </a:lnSpc>
              <a:spcBef>
                <a:spcPts val="1000"/>
              </a:spcBef>
              <a:spcAft>
                <a:spcPts val="0"/>
              </a:spcAft>
              <a:buClr>
                <a:schemeClr val="dk1"/>
              </a:buClr>
              <a:buSzPts val="1600"/>
              <a:buFont typeface="Noto Sans Symbols"/>
              <a:buChar char="⮚"/>
            </a:pPr>
            <a:endParaRPr dirty="0">
              <a:solidFill>
                <a:schemeClr val="tx1"/>
              </a:solidFill>
            </a:endParaRPr>
          </a:p>
          <a:p>
            <a:pPr marL="285750" lvl="0" indent="-184150" algn="l" rtl="0">
              <a:lnSpc>
                <a:spcPct val="100000"/>
              </a:lnSpc>
              <a:spcBef>
                <a:spcPts val="1000"/>
              </a:spcBef>
              <a:spcAft>
                <a:spcPts val="0"/>
              </a:spcAft>
              <a:buClr>
                <a:schemeClr val="dk1"/>
              </a:buClr>
              <a:buSzPts val="1600"/>
              <a:buFont typeface="Noto Sans Symbols"/>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BF3246-6704-4652-BA16-301F7C50C251}"/>
              </a:ext>
            </a:extLst>
          </p:cNvPr>
          <p:cNvSpPr>
            <a:spLocks noGrp="1"/>
          </p:cNvSpPr>
          <p:nvPr>
            <p:ph type="body" idx="1"/>
          </p:nvPr>
        </p:nvSpPr>
        <p:spPr>
          <a:xfrm>
            <a:off x="3036043" y="1111044"/>
            <a:ext cx="6296893" cy="3342967"/>
          </a:xfrm>
        </p:spPr>
        <p:txBody>
          <a:bodyPr/>
          <a:lstStyle/>
          <a:p>
            <a:pPr marL="0" marR="0" lvl="0" indent="0" algn="l" rtl="0">
              <a:lnSpc>
                <a:spcPct val="100000"/>
              </a:lnSpc>
              <a:spcBef>
                <a:spcPts val="0"/>
              </a:spcBef>
              <a:spcAft>
                <a:spcPts val="0"/>
              </a:spcAft>
              <a:buClr>
                <a:schemeClr val="lt2"/>
              </a:buClr>
              <a:buSzPts val="1800"/>
              <a:buFont typeface="Arial"/>
              <a:buNone/>
            </a:pPr>
            <a:r>
              <a:rPr lang="en-US" sz="2800" b="0" i="0" dirty="0">
                <a:solidFill>
                  <a:schemeClr val="lt2"/>
                </a:solidFill>
                <a:latin typeface="Franklin Gothic"/>
                <a:ea typeface="Franklin Gothic"/>
                <a:cs typeface="Franklin Gothic"/>
                <a:sym typeface="Franklin Gothic"/>
              </a:rPr>
              <a:t>Describe your Technology stack here</a:t>
            </a:r>
            <a:r>
              <a:rPr lang="en-US" sz="2800" b="0" i="0" dirty="0">
                <a:solidFill>
                  <a:schemeClr val="dk1"/>
                </a:solidFill>
                <a:latin typeface="Libre Franklin"/>
                <a:ea typeface="Libre Franklin"/>
                <a:cs typeface="Libre Franklin"/>
                <a:sym typeface="Libre Franklin"/>
              </a:rPr>
              <a:t>:</a:t>
            </a:r>
            <a:endParaRPr lang="en-US" sz="2800" dirty="0"/>
          </a:p>
          <a:p>
            <a:pPr marL="285750" marR="0" lvl="0" indent="-285750" algn="l" rtl="0">
              <a:lnSpc>
                <a:spcPct val="100000"/>
              </a:lnSpc>
              <a:spcBef>
                <a:spcPts val="1000"/>
              </a:spcBef>
              <a:spcAft>
                <a:spcPts val="0"/>
              </a:spcAft>
              <a:buClr>
                <a:schemeClr val="dk1"/>
              </a:buClr>
              <a:buSzPts val="1600"/>
              <a:buFont typeface="Noto Sans Symbols"/>
              <a:buChar char="⮚"/>
            </a:pPr>
            <a:r>
              <a:rPr lang="en-US" sz="2800" dirty="0">
                <a:solidFill>
                  <a:srgbClr val="00B0F0"/>
                </a:solidFill>
                <a:latin typeface="Libre Franklin"/>
                <a:sym typeface="Libre Franklin"/>
              </a:rPr>
              <a:t>DARK SKY API</a:t>
            </a:r>
          </a:p>
          <a:p>
            <a:pPr marL="285750" marR="0" lvl="0" indent="-285750" algn="l" rtl="0">
              <a:lnSpc>
                <a:spcPct val="100000"/>
              </a:lnSpc>
              <a:spcBef>
                <a:spcPts val="1000"/>
              </a:spcBef>
              <a:spcAft>
                <a:spcPts val="0"/>
              </a:spcAft>
              <a:buClr>
                <a:schemeClr val="dk1"/>
              </a:buClr>
              <a:buSzPts val="1600"/>
              <a:buFont typeface="Noto Sans Symbols"/>
              <a:buChar char="⮚"/>
            </a:pPr>
            <a:r>
              <a:rPr lang="en-US" sz="2800" dirty="0">
                <a:solidFill>
                  <a:srgbClr val="00B0F0"/>
                </a:solidFill>
                <a:latin typeface="Libre Franklin"/>
                <a:ea typeface="Libre Franklin"/>
                <a:cs typeface="Libre Franklin"/>
                <a:sym typeface="Libre Franklin"/>
              </a:rPr>
              <a:t>ANDROID STUDIO</a:t>
            </a:r>
            <a:endParaRPr lang="en-US" sz="2800" dirty="0">
              <a:solidFill>
                <a:srgbClr val="00B0F0"/>
              </a:solidFill>
              <a:latin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2800" dirty="0">
                <a:solidFill>
                  <a:srgbClr val="00B0F0"/>
                </a:solidFill>
                <a:latin typeface="Libre Franklin"/>
                <a:sym typeface="Libre Franklin"/>
              </a:rPr>
              <a:t>AR CORE</a:t>
            </a:r>
          </a:p>
          <a:p>
            <a:pPr marL="285750" marR="0" lvl="0" indent="-285750" algn="l" rtl="0">
              <a:lnSpc>
                <a:spcPct val="100000"/>
              </a:lnSpc>
              <a:spcBef>
                <a:spcPts val="1000"/>
              </a:spcBef>
              <a:spcAft>
                <a:spcPts val="0"/>
              </a:spcAft>
              <a:buClr>
                <a:schemeClr val="dk1"/>
              </a:buClr>
              <a:buSzPts val="1600"/>
              <a:buFont typeface="Noto Sans Symbols"/>
              <a:buChar char="⮚"/>
            </a:pPr>
            <a:r>
              <a:rPr lang="en-US" sz="2800" dirty="0">
                <a:solidFill>
                  <a:srgbClr val="00B0F0"/>
                </a:solidFill>
              </a:rPr>
              <a:t>SCENEFORM SDK 1.16.0</a:t>
            </a:r>
            <a:endParaRPr lang="en-US" sz="2800" dirty="0">
              <a:solidFill>
                <a:srgbClr val="00B0F0"/>
              </a:solidFill>
              <a:latin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2800" dirty="0">
                <a:solidFill>
                  <a:srgbClr val="00B0F0"/>
                </a:solidFill>
                <a:latin typeface="Libre Franklin"/>
                <a:sym typeface="Libre Franklin"/>
              </a:rPr>
              <a:t>ADOBE XD</a:t>
            </a:r>
            <a:endParaRPr lang="en-US" sz="2800" dirty="0">
              <a:solidFill>
                <a:srgbClr val="00B0F0"/>
              </a:solidFill>
            </a:endParaRPr>
          </a:p>
          <a:p>
            <a:endParaRPr lang="en-IN" sz="2800" dirty="0"/>
          </a:p>
        </p:txBody>
      </p:sp>
      <p:pic>
        <p:nvPicPr>
          <p:cNvPr id="10" name="Picture 9">
            <a:extLst>
              <a:ext uri="{FF2B5EF4-FFF2-40B4-BE49-F238E27FC236}">
                <a16:creationId xmlns:a16="http://schemas.microsoft.com/office/drawing/2014/main" id="{C6FF22F7-37AC-406A-B5D3-AB508F61A7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92647" y="4040076"/>
            <a:ext cx="5043947" cy="2690105"/>
          </a:xfrm>
          <a:prstGeom prst="rect">
            <a:avLst/>
          </a:prstGeom>
        </p:spPr>
      </p:pic>
    </p:spTree>
    <p:extLst>
      <p:ext uri="{BB962C8B-B14F-4D97-AF65-F5344CB8AC3E}">
        <p14:creationId xmlns:p14="http://schemas.microsoft.com/office/powerpoint/2010/main" val="174641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3295EF48-A5EB-42B3-818B-46AE56F1BA05}"/>
              </a:ext>
            </a:extLst>
          </p:cNvPr>
          <p:cNvGraphicFramePr/>
          <p:nvPr>
            <p:extLst>
              <p:ext uri="{D42A27DB-BD31-4B8C-83A1-F6EECF244321}">
                <p14:modId xmlns:p14="http://schemas.microsoft.com/office/powerpoint/2010/main" val="746542995"/>
              </p:ext>
            </p:extLst>
          </p:nvPr>
        </p:nvGraphicFramePr>
        <p:xfrm>
          <a:off x="138193" y="1386673"/>
          <a:ext cx="11915614" cy="3217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TextBox 28">
            <a:extLst>
              <a:ext uri="{FF2B5EF4-FFF2-40B4-BE49-F238E27FC236}">
                <a16:creationId xmlns:a16="http://schemas.microsoft.com/office/drawing/2014/main" id="{F34A1373-2CFA-4386-861A-3D04FA4D8473}"/>
              </a:ext>
            </a:extLst>
          </p:cNvPr>
          <p:cNvSpPr txBox="1"/>
          <p:nvPr/>
        </p:nvSpPr>
        <p:spPr>
          <a:xfrm>
            <a:off x="3510117" y="617232"/>
            <a:ext cx="5202065" cy="769441"/>
          </a:xfrm>
          <a:prstGeom prst="rect">
            <a:avLst/>
          </a:prstGeom>
          <a:noFill/>
        </p:spPr>
        <p:txBody>
          <a:bodyPr wrap="none" rtlCol="0">
            <a:spAutoFit/>
          </a:bodyPr>
          <a:lstStyle/>
          <a:p>
            <a:r>
              <a:rPr lang="en-IN" sz="4400" dirty="0">
                <a:solidFill>
                  <a:srgbClr val="00B050"/>
                </a:solidFill>
              </a:rPr>
              <a:t>IMPLEMENTATION</a:t>
            </a:r>
          </a:p>
        </p:txBody>
      </p:sp>
      <p:pic>
        <p:nvPicPr>
          <p:cNvPr id="5" name="Picture 4">
            <a:extLst>
              <a:ext uri="{FF2B5EF4-FFF2-40B4-BE49-F238E27FC236}">
                <a16:creationId xmlns:a16="http://schemas.microsoft.com/office/drawing/2014/main" id="{708334A9-1A72-4C92-A205-12CD3E5FB0B2}"/>
              </a:ext>
            </a:extLst>
          </p:cNvPr>
          <p:cNvPicPr>
            <a:picLocks noChangeAspect="1"/>
          </p:cNvPicPr>
          <p:nvPr/>
        </p:nvPicPr>
        <p:blipFill>
          <a:blip r:embed="rId7"/>
          <a:stretch>
            <a:fillRect/>
          </a:stretch>
        </p:blipFill>
        <p:spPr>
          <a:xfrm>
            <a:off x="2939844" y="4050527"/>
            <a:ext cx="3736259" cy="2646438"/>
          </a:xfrm>
          <a:prstGeom prst="rect">
            <a:avLst/>
          </a:prstGeom>
        </p:spPr>
      </p:pic>
      <p:pic>
        <p:nvPicPr>
          <p:cNvPr id="7" name="Picture 6">
            <a:extLst>
              <a:ext uri="{FF2B5EF4-FFF2-40B4-BE49-F238E27FC236}">
                <a16:creationId xmlns:a16="http://schemas.microsoft.com/office/drawing/2014/main" id="{2FB0E0B0-72DC-417A-BFD9-FAD0BEEABFD6}"/>
              </a:ext>
            </a:extLst>
          </p:cNvPr>
          <p:cNvPicPr>
            <a:picLocks noChangeAspect="1"/>
          </p:cNvPicPr>
          <p:nvPr/>
        </p:nvPicPr>
        <p:blipFill>
          <a:blip r:embed="rId8"/>
          <a:stretch>
            <a:fillRect/>
          </a:stretch>
        </p:blipFill>
        <p:spPr>
          <a:xfrm>
            <a:off x="7796980" y="4050527"/>
            <a:ext cx="3521717" cy="2481549"/>
          </a:xfrm>
          <a:prstGeom prst="rect">
            <a:avLst/>
          </a:prstGeom>
        </p:spPr>
      </p:pic>
    </p:spTree>
    <p:extLst>
      <p:ext uri="{BB962C8B-B14F-4D97-AF65-F5344CB8AC3E}">
        <p14:creationId xmlns:p14="http://schemas.microsoft.com/office/powerpoint/2010/main" val="356679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9493-AC9C-4B7D-BC94-9CC3A9D6D7C0}"/>
              </a:ext>
            </a:extLst>
          </p:cNvPr>
          <p:cNvSpPr>
            <a:spLocks noGrp="1"/>
          </p:cNvSpPr>
          <p:nvPr>
            <p:ph type="title"/>
          </p:nvPr>
        </p:nvSpPr>
        <p:spPr/>
        <p:txBody>
          <a:bodyPr/>
          <a:lstStyle/>
          <a:p>
            <a:r>
              <a:rPr lang="en-IN" dirty="0">
                <a:solidFill>
                  <a:schemeClr val="tx2"/>
                </a:solidFill>
              </a:rPr>
              <a:t>AR ALGORITHM</a:t>
            </a:r>
          </a:p>
        </p:txBody>
      </p:sp>
      <p:sp>
        <p:nvSpPr>
          <p:cNvPr id="13" name="Slide Number Placeholder 12">
            <a:extLst>
              <a:ext uri="{FF2B5EF4-FFF2-40B4-BE49-F238E27FC236}">
                <a16:creationId xmlns:a16="http://schemas.microsoft.com/office/drawing/2014/main" id="{3587B9B8-2DD6-464E-8E96-2572BCB0076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latin typeface="Libre Franklin"/>
              <a:ea typeface="Libre Franklin"/>
              <a:cs typeface="Libre Franklin"/>
              <a:sym typeface="Libre Franklin"/>
            </a:endParaRPr>
          </a:p>
        </p:txBody>
      </p:sp>
      <p:sp>
        <p:nvSpPr>
          <p:cNvPr id="14" name="TextBox 13">
            <a:extLst>
              <a:ext uri="{FF2B5EF4-FFF2-40B4-BE49-F238E27FC236}">
                <a16:creationId xmlns:a16="http://schemas.microsoft.com/office/drawing/2014/main" id="{52760466-080D-47DB-9D8D-5A24E2059EAD}"/>
              </a:ext>
            </a:extLst>
          </p:cNvPr>
          <p:cNvSpPr txBox="1"/>
          <p:nvPr/>
        </p:nvSpPr>
        <p:spPr>
          <a:xfrm>
            <a:off x="1042219" y="2428568"/>
            <a:ext cx="9419304"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AR technology uses SLAM (simultaneous localization and mapping): a computer vision algorithm that compares visual features between camera frames in order to map and track the environment. </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In combination with sensor data from the smartphone gyroscope and accelerometer, it is possible to achieve very reliable tracking.</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endParaRPr lang="en-IN" sz="2400" dirty="0"/>
          </a:p>
        </p:txBody>
      </p:sp>
    </p:spTree>
    <p:extLst>
      <p:ext uri="{BB962C8B-B14F-4D97-AF65-F5344CB8AC3E}">
        <p14:creationId xmlns:p14="http://schemas.microsoft.com/office/powerpoint/2010/main" val="207321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0B03-07E1-426E-BABB-C944857144FB}"/>
              </a:ext>
            </a:extLst>
          </p:cNvPr>
          <p:cNvSpPr>
            <a:spLocks noGrp="1"/>
          </p:cNvSpPr>
          <p:nvPr>
            <p:ph type="title"/>
          </p:nvPr>
        </p:nvSpPr>
        <p:spPr/>
        <p:txBody>
          <a:bodyPr/>
          <a:lstStyle/>
          <a:p>
            <a:r>
              <a:rPr lang="en-IN" dirty="0">
                <a:solidFill>
                  <a:schemeClr val="tx2"/>
                </a:solidFill>
              </a:rPr>
              <a:t>DARK SKY API</a:t>
            </a:r>
          </a:p>
        </p:txBody>
      </p:sp>
      <p:sp>
        <p:nvSpPr>
          <p:cNvPr id="13" name="Slide Number Placeholder 12">
            <a:extLst>
              <a:ext uri="{FF2B5EF4-FFF2-40B4-BE49-F238E27FC236}">
                <a16:creationId xmlns:a16="http://schemas.microsoft.com/office/drawing/2014/main" id="{57B671A3-CDBF-4535-BF4B-993920EBE0D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a:latin typeface="Libre Franklin"/>
              <a:ea typeface="Libre Franklin"/>
              <a:cs typeface="Libre Franklin"/>
              <a:sym typeface="Libre Franklin"/>
            </a:endParaRPr>
          </a:p>
        </p:txBody>
      </p:sp>
      <p:sp>
        <p:nvSpPr>
          <p:cNvPr id="15" name="TextBox 14">
            <a:extLst>
              <a:ext uri="{FF2B5EF4-FFF2-40B4-BE49-F238E27FC236}">
                <a16:creationId xmlns:a16="http://schemas.microsoft.com/office/drawing/2014/main" id="{2F7AB883-1497-4F19-9D32-F7EE4F08DCA6}"/>
              </a:ext>
            </a:extLst>
          </p:cNvPr>
          <p:cNvSpPr txBox="1"/>
          <p:nvPr/>
        </p:nvSpPr>
        <p:spPr>
          <a:xfrm>
            <a:off x="785659" y="2382510"/>
            <a:ext cx="10620682" cy="196977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t>It is a robust API that provides comprehensive weather information about any place in the world.</a:t>
            </a:r>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r>
              <a:rPr lang="en-IN" sz="1800" dirty="0"/>
              <a:t>It returns a wide range of details, including the </a:t>
            </a:r>
            <a:r>
              <a:rPr lang="en-US" sz="1800" dirty="0"/>
              <a:t> including the current weather conditions, a minute-by-minute forecast for the next hour, an hour-by-hour forecast for the next 48 hours, and a day-by-day forecast for the next week.</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endParaRPr lang="en-IN" sz="1600" dirty="0"/>
          </a:p>
        </p:txBody>
      </p:sp>
      <p:sp>
        <p:nvSpPr>
          <p:cNvPr id="16" name="TextBox 15">
            <a:extLst>
              <a:ext uri="{FF2B5EF4-FFF2-40B4-BE49-F238E27FC236}">
                <a16:creationId xmlns:a16="http://schemas.microsoft.com/office/drawing/2014/main" id="{B3E83E2B-92C6-46FA-AF4B-BB2D5780BF47}"/>
              </a:ext>
            </a:extLst>
          </p:cNvPr>
          <p:cNvSpPr txBox="1"/>
          <p:nvPr/>
        </p:nvSpPr>
        <p:spPr>
          <a:xfrm>
            <a:off x="599768" y="3890615"/>
            <a:ext cx="3942736" cy="461665"/>
          </a:xfrm>
          <a:prstGeom prst="rect">
            <a:avLst/>
          </a:prstGeom>
          <a:noFill/>
        </p:spPr>
        <p:txBody>
          <a:bodyPr wrap="square" rtlCol="0">
            <a:spAutoFit/>
          </a:bodyPr>
          <a:lstStyle/>
          <a:p>
            <a:r>
              <a:rPr lang="en-IN" sz="2400" dirty="0">
                <a:solidFill>
                  <a:schemeClr val="tx2"/>
                </a:solidFill>
              </a:rPr>
              <a:t>ADVANTAGES</a:t>
            </a:r>
          </a:p>
        </p:txBody>
      </p:sp>
      <p:sp>
        <p:nvSpPr>
          <p:cNvPr id="17" name="TextBox 16">
            <a:extLst>
              <a:ext uri="{FF2B5EF4-FFF2-40B4-BE49-F238E27FC236}">
                <a16:creationId xmlns:a16="http://schemas.microsoft.com/office/drawing/2014/main" id="{BCDF43A3-4737-48EC-976D-DBA013D374B3}"/>
              </a:ext>
            </a:extLst>
          </p:cNvPr>
          <p:cNvSpPr txBox="1"/>
          <p:nvPr/>
        </p:nvSpPr>
        <p:spPr>
          <a:xfrm>
            <a:off x="964023" y="4595520"/>
            <a:ext cx="10620682" cy="1477328"/>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It’s an accurate source of hyperlocal weather information. Weather data is frequently updated.</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Historical weather data, which goes back to several decades, is available.</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It supports 39 different languages.</a:t>
            </a:r>
            <a:endParaRPr lang="en-IN" sz="1800" dirty="0"/>
          </a:p>
        </p:txBody>
      </p:sp>
    </p:spTree>
    <p:extLst>
      <p:ext uri="{BB962C8B-B14F-4D97-AF65-F5344CB8AC3E}">
        <p14:creationId xmlns:p14="http://schemas.microsoft.com/office/powerpoint/2010/main" val="13641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0456-98EC-4A7F-B9C5-8A88F064E25F}"/>
              </a:ext>
            </a:extLst>
          </p:cNvPr>
          <p:cNvSpPr>
            <a:spLocks noGrp="1"/>
          </p:cNvSpPr>
          <p:nvPr>
            <p:ph type="title"/>
          </p:nvPr>
        </p:nvSpPr>
        <p:spPr/>
        <p:txBody>
          <a:bodyPr/>
          <a:lstStyle/>
          <a:p>
            <a:r>
              <a:rPr lang="en-IN" dirty="0">
                <a:solidFill>
                  <a:schemeClr val="tx2"/>
                </a:solidFill>
              </a:rPr>
              <a:t>SCENEFORM SDK</a:t>
            </a:r>
          </a:p>
        </p:txBody>
      </p:sp>
      <p:sp>
        <p:nvSpPr>
          <p:cNvPr id="13" name="Slide Number Placeholder 12">
            <a:extLst>
              <a:ext uri="{FF2B5EF4-FFF2-40B4-BE49-F238E27FC236}">
                <a16:creationId xmlns:a16="http://schemas.microsoft.com/office/drawing/2014/main" id="{72D9FCF1-DA1C-480A-B834-3125DB53AFF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latin typeface="Libre Franklin"/>
              <a:ea typeface="Libre Franklin"/>
              <a:cs typeface="Libre Franklin"/>
              <a:sym typeface="Libre Franklin"/>
            </a:endParaRPr>
          </a:p>
        </p:txBody>
      </p:sp>
      <p:sp>
        <p:nvSpPr>
          <p:cNvPr id="15" name="TextBox 14">
            <a:extLst>
              <a:ext uri="{FF2B5EF4-FFF2-40B4-BE49-F238E27FC236}">
                <a16:creationId xmlns:a16="http://schemas.microsoft.com/office/drawing/2014/main" id="{24F632D8-92B6-43FF-A964-DE8EBCF6C990}"/>
              </a:ext>
            </a:extLst>
          </p:cNvPr>
          <p:cNvSpPr txBox="1"/>
          <p:nvPr/>
        </p:nvSpPr>
        <p:spPr>
          <a:xfrm>
            <a:off x="816077" y="2163097"/>
            <a:ext cx="9743768" cy="4401205"/>
          </a:xfrm>
          <a:prstGeom prst="rect">
            <a:avLst/>
          </a:prstGeom>
          <a:noFill/>
        </p:spPr>
        <p:txBody>
          <a:bodyPr wrap="square" rtlCol="0">
            <a:spAutoFit/>
          </a:bodyPr>
          <a:lstStyle/>
          <a:p>
            <a:pPr marL="285750" indent="-285750">
              <a:buFont typeface="Wingdings" panose="05000000000000000000" pitchFamily="2" charset="2"/>
              <a:buChar char="Ø"/>
            </a:pPr>
            <a:r>
              <a:rPr lang="en-IN" sz="2000" dirty="0" err="1"/>
              <a:t>Sceneform</a:t>
            </a:r>
            <a:r>
              <a:rPr lang="en-IN" sz="2000" dirty="0"/>
              <a:t> allows you import and view 3D models( in such formats as .</a:t>
            </a:r>
            <a:r>
              <a:rPr lang="en-IN" sz="2000" dirty="0" err="1"/>
              <a:t>obj</a:t>
            </a:r>
            <a:r>
              <a:rPr lang="en-IN" sz="2000" dirty="0"/>
              <a:t> , .</a:t>
            </a:r>
            <a:r>
              <a:rPr lang="en-IN" sz="2000" dirty="0" err="1"/>
              <a:t>fbx</a:t>
            </a:r>
            <a:r>
              <a:rPr lang="en-IN" sz="2000" dirty="0"/>
              <a:t> or .</a:t>
            </a:r>
            <a:r>
              <a:rPr lang="en-IN" sz="2000" dirty="0" err="1"/>
              <a:t>gTF</a:t>
            </a:r>
            <a:r>
              <a:rPr lang="en-IN" sz="2000" dirty="0"/>
              <a:t> )</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Then render realistic 3D scenes for AR Core apps .</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It includes a high level </a:t>
            </a:r>
            <a:r>
              <a:rPr lang="en-IN" sz="2000" dirty="0" err="1"/>
              <a:t>SceneGraph</a:t>
            </a:r>
            <a:r>
              <a:rPr lang="en-IN" sz="2000" dirty="0"/>
              <a:t> API , a physically based renderer provided by filament and Android Studio plugin for  building 3D assets.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AR Core is not able to import and render 3D models, so we use SCENEFORM SDK 1.16.0</a:t>
            </a:r>
          </a:p>
          <a:p>
            <a:pPr marL="285750" indent="-285750">
              <a:buFont typeface="Wingdings" panose="05000000000000000000" pitchFamily="2" charset="2"/>
              <a:buChar char="Ø"/>
            </a:pPr>
            <a:endParaRPr lang="en-IN" sz="2000" dirty="0"/>
          </a:p>
          <a:p>
            <a:endParaRPr lang="en-IN" sz="2000" dirty="0"/>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219066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3179-E091-4B77-9489-3A5C52755B41}"/>
              </a:ext>
            </a:extLst>
          </p:cNvPr>
          <p:cNvSpPr>
            <a:spLocks noGrp="1"/>
          </p:cNvSpPr>
          <p:nvPr>
            <p:ph type="title"/>
          </p:nvPr>
        </p:nvSpPr>
        <p:spPr>
          <a:xfrm>
            <a:off x="600229" y="544767"/>
            <a:ext cx="8425783" cy="610863"/>
          </a:xfrm>
        </p:spPr>
        <p:txBody>
          <a:bodyPr>
            <a:normAutofit/>
          </a:bodyPr>
          <a:lstStyle/>
          <a:p>
            <a:r>
              <a:rPr lang="en-IN" sz="4000" dirty="0">
                <a:solidFill>
                  <a:schemeClr val="tx2"/>
                </a:solidFill>
              </a:rPr>
              <a:t>RESOLVING THE LIMITING FACTORS</a:t>
            </a:r>
          </a:p>
        </p:txBody>
      </p:sp>
      <p:sp>
        <p:nvSpPr>
          <p:cNvPr id="13" name="Slide Number Placeholder 12">
            <a:extLst>
              <a:ext uri="{FF2B5EF4-FFF2-40B4-BE49-F238E27FC236}">
                <a16:creationId xmlns:a16="http://schemas.microsoft.com/office/drawing/2014/main" id="{F3841D8E-9878-4165-AA65-23E688A77EC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9</a:t>
            </a:fld>
            <a:endParaRPr lang="en-US">
              <a:latin typeface="Libre Franklin"/>
              <a:ea typeface="Libre Franklin"/>
              <a:cs typeface="Libre Franklin"/>
              <a:sym typeface="Libre Franklin"/>
            </a:endParaRPr>
          </a:p>
        </p:txBody>
      </p:sp>
      <p:sp>
        <p:nvSpPr>
          <p:cNvPr id="14" name="TextBox 13">
            <a:extLst>
              <a:ext uri="{FF2B5EF4-FFF2-40B4-BE49-F238E27FC236}">
                <a16:creationId xmlns:a16="http://schemas.microsoft.com/office/drawing/2014/main" id="{744E1A2E-964C-48E6-9467-15226775D677}"/>
              </a:ext>
            </a:extLst>
          </p:cNvPr>
          <p:cNvSpPr txBox="1"/>
          <p:nvPr/>
        </p:nvSpPr>
        <p:spPr>
          <a:xfrm>
            <a:off x="757084" y="2428568"/>
            <a:ext cx="10717161" cy="4093428"/>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In case of no net connectivity the resolution of the image will be decreased , so we will use </a:t>
            </a:r>
            <a:r>
              <a:rPr lang="en-IN" sz="2000" dirty="0" err="1"/>
              <a:t>WebP</a:t>
            </a:r>
            <a:r>
              <a:rPr lang="en-IN" sz="2000" dirty="0"/>
              <a:t> images which is a lossless compression image format.</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err="1"/>
              <a:t>WebP</a:t>
            </a:r>
            <a:r>
              <a:rPr lang="en-IN" sz="2000" dirty="0"/>
              <a:t> image will be stored in user’s phone cache memory , so that the user an view the high resolution picture even in offline.</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When the network is blocked or low  , the requests generated by the users are stacked in Queue</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When the network is back the app can send all request from the Queue back to the DARK SKY API to fetch the required information.</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113690914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648</Words>
  <Application>Microsoft Office PowerPoint</Application>
  <PresentationFormat>Widescreen</PresentationFormat>
  <Paragraphs>75</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Noto Sans Symbols</vt:lpstr>
      <vt:lpstr>Franklin Gothic</vt:lpstr>
      <vt:lpstr>montserratregular</vt:lpstr>
      <vt:lpstr>Libre Franklin</vt:lpstr>
      <vt:lpstr>Wingdings</vt:lpstr>
      <vt:lpstr>Calibri</vt:lpstr>
      <vt:lpstr>Arial</vt:lpstr>
      <vt:lpstr>Theme1</vt:lpstr>
      <vt:lpstr>Basic Details of the Team and Problem Statement</vt:lpstr>
      <vt:lpstr>Problem Description</vt:lpstr>
      <vt:lpstr>Idea/Approach Details</vt:lpstr>
      <vt:lpstr>PowerPoint Presentation</vt:lpstr>
      <vt:lpstr>PowerPoint Presentation</vt:lpstr>
      <vt:lpstr>AR ALGORITHM</vt:lpstr>
      <vt:lpstr>DARK SKY API</vt:lpstr>
      <vt:lpstr>SCENEFORM SDK</vt:lpstr>
      <vt:lpstr>RESOLVING THE LIMITING FACTORS</vt:lpstr>
      <vt:lpstr>CONCLUSION</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SIVA PRAKAS</cp:lastModifiedBy>
  <cp:revision>3</cp:revision>
  <dcterms:created xsi:type="dcterms:W3CDTF">2022-02-11T07:14:46Z</dcterms:created>
  <dcterms:modified xsi:type="dcterms:W3CDTF">2022-03-18T09:15:19Z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