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2" r:id="rId7"/>
    <p:sldId id="260" r:id="rId8"/>
    <p:sldId id="261"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B54F7-164F-4635-935A-144F44D5488E}" v="3" dt="2023-09-10T19:31:51.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DE04-951A-16EB-657F-23676A5558B8}"/>
              </a:ext>
            </a:extLst>
          </p:cNvPr>
          <p:cNvSpPr>
            <a:spLocks noGrp="1"/>
          </p:cNvSpPr>
          <p:nvPr>
            <p:ph type="ctrTitle"/>
          </p:nvPr>
        </p:nvSpPr>
        <p:spPr>
          <a:xfrm>
            <a:off x="2495417" y="1897811"/>
            <a:ext cx="8637073" cy="1061049"/>
          </a:xfrm>
        </p:spPr>
        <p:txBody>
          <a:bodyPr/>
          <a:lstStyle/>
          <a:p>
            <a:r>
              <a:rPr lang="en-US" dirty="0"/>
              <a:t>Web scrapping</a:t>
            </a:r>
            <a:endParaRPr lang="en-IN" dirty="0"/>
          </a:p>
        </p:txBody>
      </p:sp>
      <p:sp>
        <p:nvSpPr>
          <p:cNvPr id="3" name="Subtitle 2">
            <a:extLst>
              <a:ext uri="{FF2B5EF4-FFF2-40B4-BE49-F238E27FC236}">
                <a16:creationId xmlns:a16="http://schemas.microsoft.com/office/drawing/2014/main" id="{34D7D052-C1FA-6E48-B86F-203C0C61320C}"/>
              </a:ext>
            </a:extLst>
          </p:cNvPr>
          <p:cNvSpPr>
            <a:spLocks noGrp="1"/>
          </p:cNvSpPr>
          <p:nvPr>
            <p:ph type="subTitle" idx="1"/>
          </p:nvPr>
        </p:nvSpPr>
        <p:spPr>
          <a:xfrm>
            <a:off x="2495418" y="3703628"/>
            <a:ext cx="8637072" cy="1549859"/>
          </a:xfrm>
        </p:spPr>
        <p:txBody>
          <a:bodyPr>
            <a:normAutofit/>
          </a:bodyPr>
          <a:lstStyle/>
          <a:p>
            <a:r>
              <a:rPr lang="en-US" dirty="0" err="1"/>
              <a:t>Rhul</a:t>
            </a:r>
            <a:r>
              <a:rPr lang="en-US" dirty="0"/>
              <a:t> </a:t>
            </a:r>
            <a:r>
              <a:rPr lang="en-US" dirty="0" err="1"/>
              <a:t>patel</a:t>
            </a:r>
            <a:endParaRPr lang="en-US" dirty="0"/>
          </a:p>
          <a:p>
            <a:r>
              <a:rPr lang="en-IN" dirty="0" err="1"/>
              <a:t>asit</a:t>
            </a:r>
            <a:r>
              <a:rPr lang="en-IN" dirty="0"/>
              <a:t> </a:t>
            </a:r>
            <a:r>
              <a:rPr lang="en-IN" dirty="0" err="1"/>
              <a:t>kumar</a:t>
            </a:r>
            <a:r>
              <a:rPr lang="en-IN" dirty="0"/>
              <a:t> Biswal</a:t>
            </a:r>
          </a:p>
          <a:p>
            <a:r>
              <a:rPr lang="en-IN" dirty="0" err="1"/>
              <a:t>gyano</a:t>
            </a:r>
            <a:r>
              <a:rPr lang="en-IN" dirty="0"/>
              <a:t> Ranjan </a:t>
            </a:r>
            <a:r>
              <a:rPr lang="en-IN" dirty="0" err="1"/>
              <a:t>palei</a:t>
            </a:r>
            <a:endParaRPr lang="en-IN" dirty="0"/>
          </a:p>
          <a:p>
            <a:endParaRPr lang="en-IN" dirty="0"/>
          </a:p>
        </p:txBody>
      </p:sp>
    </p:spTree>
    <p:extLst>
      <p:ext uri="{BB962C8B-B14F-4D97-AF65-F5344CB8AC3E}">
        <p14:creationId xmlns:p14="http://schemas.microsoft.com/office/powerpoint/2010/main" val="258836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E4E017-10BE-6F55-74C8-488B0192DC15}"/>
              </a:ext>
            </a:extLst>
          </p:cNvPr>
          <p:cNvSpPr txBox="1"/>
          <p:nvPr/>
        </p:nvSpPr>
        <p:spPr>
          <a:xfrm>
            <a:off x="2751827" y="2441276"/>
            <a:ext cx="6262778" cy="1200329"/>
          </a:xfrm>
          <a:prstGeom prst="rect">
            <a:avLst/>
          </a:prstGeom>
          <a:noFill/>
        </p:spPr>
        <p:txBody>
          <a:bodyPr wrap="square" rtlCol="0">
            <a:spAutoFit/>
          </a:bodyPr>
          <a:lstStyle/>
          <a:p>
            <a:r>
              <a:rPr lang="en-US" sz="7200" dirty="0">
                <a:latin typeface="Arial Rounded MT Bold" panose="020F0704030504030204" pitchFamily="34" charset="0"/>
              </a:rPr>
              <a:t>THANK YOU!</a:t>
            </a:r>
            <a:endParaRPr lang="en-IN" sz="7200" dirty="0">
              <a:latin typeface="Arial Rounded MT Bold" panose="020F0704030504030204" pitchFamily="34" charset="0"/>
            </a:endParaRPr>
          </a:p>
        </p:txBody>
      </p:sp>
    </p:spTree>
    <p:extLst>
      <p:ext uri="{BB962C8B-B14F-4D97-AF65-F5344CB8AC3E}">
        <p14:creationId xmlns:p14="http://schemas.microsoft.com/office/powerpoint/2010/main" val="319842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5BFE-51E7-3355-5FA1-7E7F907E8033}"/>
              </a:ext>
            </a:extLst>
          </p:cNvPr>
          <p:cNvSpPr>
            <a:spLocks noGrp="1"/>
          </p:cNvSpPr>
          <p:nvPr>
            <p:ph type="title"/>
          </p:nvPr>
        </p:nvSpPr>
        <p:spPr>
          <a:xfrm>
            <a:off x="1450976" y="1184083"/>
            <a:ext cx="9603275" cy="713730"/>
          </a:xfrm>
        </p:spPr>
        <p:txBody>
          <a:bodyPr/>
          <a:lstStyle/>
          <a:p>
            <a:r>
              <a:rPr lang="en-US" dirty="0"/>
              <a:t>introduction</a:t>
            </a:r>
            <a:endParaRPr lang="en-IN" dirty="0"/>
          </a:p>
        </p:txBody>
      </p:sp>
      <p:sp>
        <p:nvSpPr>
          <p:cNvPr id="6" name="Content Placeholder 5">
            <a:extLst>
              <a:ext uri="{FF2B5EF4-FFF2-40B4-BE49-F238E27FC236}">
                <a16:creationId xmlns:a16="http://schemas.microsoft.com/office/drawing/2014/main" id="{C8BB8DDA-AF61-3C83-A8AC-F1234CAE0794}"/>
              </a:ext>
            </a:extLst>
          </p:cNvPr>
          <p:cNvSpPr>
            <a:spLocks noGrp="1"/>
          </p:cNvSpPr>
          <p:nvPr>
            <p:ph idx="1"/>
          </p:nvPr>
        </p:nvSpPr>
        <p:spPr/>
        <p:txBody>
          <a:bodyPr>
            <a:normAutofit fontScale="92500" lnSpcReduction="10000"/>
          </a:bodyPr>
          <a:lstStyle/>
          <a:p>
            <a:endParaRPr lang="en-IN" dirty="0"/>
          </a:p>
          <a:p>
            <a:pPr>
              <a:buFont typeface="Wingdings" panose="05000000000000000000" pitchFamily="2" charset="2"/>
              <a:buChar char="Ø"/>
            </a:pPr>
            <a:r>
              <a:rPr lang="en-US" dirty="0"/>
              <a:t> Web scraping is the process of extracting data from websites, and it has become an essential tool for businesses and organizations across industries. </a:t>
            </a:r>
          </a:p>
          <a:p>
            <a:pPr>
              <a:buFont typeface="Wingdings" panose="05000000000000000000" pitchFamily="2" charset="2"/>
              <a:buChar char="Ø"/>
            </a:pPr>
            <a:r>
              <a:rPr lang="en-US" dirty="0"/>
              <a:t>Web scraping so important able to gather valuable insights from thousands of websites in just a matter of minutes. With web scraping, you can do just that.</a:t>
            </a:r>
          </a:p>
          <a:p>
            <a:pPr>
              <a:buFont typeface="Wingdings" panose="05000000000000000000" pitchFamily="2" charset="2"/>
              <a:buChar char="Ø"/>
            </a:pPr>
            <a:r>
              <a:rPr lang="en-US" dirty="0"/>
              <a:t>In today's digital landscape, information a power, and web scraping gives you the power to collect and analyze vast amount of data quickly and efficiently by automating the process of data extraction, web scraping enables us to make informed decisions based on real-time information. </a:t>
            </a:r>
          </a:p>
        </p:txBody>
      </p:sp>
    </p:spTree>
    <p:extLst>
      <p:ext uri="{BB962C8B-B14F-4D97-AF65-F5344CB8AC3E}">
        <p14:creationId xmlns:p14="http://schemas.microsoft.com/office/powerpoint/2010/main" val="24523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1310-CF0A-ED74-A940-C51D38A0F84D}"/>
              </a:ext>
            </a:extLst>
          </p:cNvPr>
          <p:cNvSpPr>
            <a:spLocks noGrp="1"/>
          </p:cNvSpPr>
          <p:nvPr>
            <p:ph type="title"/>
          </p:nvPr>
        </p:nvSpPr>
        <p:spPr/>
        <p:txBody>
          <a:bodyPr/>
          <a:lstStyle/>
          <a:p>
            <a:r>
              <a:rPr lang="en-IN" dirty="0"/>
              <a:t>What is Web Scraping?</a:t>
            </a:r>
          </a:p>
        </p:txBody>
      </p:sp>
      <p:sp>
        <p:nvSpPr>
          <p:cNvPr id="3" name="Content Placeholder 2">
            <a:extLst>
              <a:ext uri="{FF2B5EF4-FFF2-40B4-BE49-F238E27FC236}">
                <a16:creationId xmlns:a16="http://schemas.microsoft.com/office/drawing/2014/main" id="{24CFC030-3EE9-0111-D31F-936A88F1AA00}"/>
              </a:ext>
            </a:extLst>
          </p:cNvPr>
          <p:cNvSpPr>
            <a:spLocks noGrp="1"/>
          </p:cNvSpPr>
          <p:nvPr>
            <p:ph idx="1"/>
          </p:nvPr>
        </p:nvSpPr>
        <p:spPr>
          <a:xfrm>
            <a:off x="1934658" y="1946719"/>
            <a:ext cx="7200715" cy="4229793"/>
          </a:xfrm>
        </p:spPr>
        <p:txBody>
          <a:bodyPr>
            <a:normAutofit fontScale="92500" lnSpcReduction="20000"/>
          </a:bodyPr>
          <a:lstStyle/>
          <a:p>
            <a:pPr>
              <a:buFont typeface="Wingdings" panose="05000000000000000000" pitchFamily="2" charset="2"/>
              <a:buChar char="Ø"/>
            </a:pPr>
            <a:r>
              <a:rPr lang="en-US" dirty="0"/>
              <a:t>Web scraping is the process of automatically extracting data from websites. This can include anything from product prices and reviews to news articles and social media posts. </a:t>
            </a:r>
          </a:p>
          <a:p>
            <a:pPr>
              <a:buFont typeface="Wingdings" panose="05000000000000000000" pitchFamily="2" charset="2"/>
              <a:buChar char="Ø"/>
            </a:pPr>
            <a:r>
              <a:rPr lang="en-US" dirty="0"/>
              <a:t>The goal of web scraping is to gather large amounts of data quickly and efficiently, which can then be analyzed or used for other purposes.</a:t>
            </a:r>
          </a:p>
          <a:p>
            <a:pPr>
              <a:buFont typeface="Wingdings" panose="05000000000000000000" pitchFamily="2" charset="2"/>
              <a:buChar char="Ø"/>
            </a:pPr>
            <a:r>
              <a:rPr lang="en-US" dirty="0"/>
              <a:t>Web scraping is used in a variety of industries, such as e-commerce, finance, and healthcare. For example, an e- commerce company may use web scraping to gather information about their competitors' prices and products. </a:t>
            </a:r>
          </a:p>
          <a:p>
            <a:pPr>
              <a:buFont typeface="Wingdings" panose="05000000000000000000" pitchFamily="2" charset="2"/>
              <a:buChar char="Ø"/>
            </a:pPr>
            <a:r>
              <a:rPr lang="en-US" dirty="0"/>
              <a:t>A financial institution may use web scraping to monitor stock prices and news articles for relevant information. </a:t>
            </a:r>
          </a:p>
        </p:txBody>
      </p:sp>
    </p:spTree>
    <p:extLst>
      <p:ext uri="{BB962C8B-B14F-4D97-AF65-F5344CB8AC3E}">
        <p14:creationId xmlns:p14="http://schemas.microsoft.com/office/powerpoint/2010/main" val="7986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9C49-0948-BC58-8145-4E7AA9419BC0}"/>
              </a:ext>
            </a:extLst>
          </p:cNvPr>
          <p:cNvSpPr>
            <a:spLocks noGrp="1"/>
          </p:cNvSpPr>
          <p:nvPr>
            <p:ph type="title"/>
          </p:nvPr>
        </p:nvSpPr>
        <p:spPr/>
        <p:txBody>
          <a:bodyPr/>
          <a:lstStyle/>
          <a:p>
            <a:r>
              <a:rPr lang="en-US" dirty="0"/>
              <a:t>HARDWARE  AND SOFTWARE REQUIREMENTS</a:t>
            </a:r>
            <a:endParaRPr lang="en-IN" dirty="0"/>
          </a:p>
        </p:txBody>
      </p:sp>
      <p:sp>
        <p:nvSpPr>
          <p:cNvPr id="3" name="Content Placeholder 2">
            <a:extLst>
              <a:ext uri="{FF2B5EF4-FFF2-40B4-BE49-F238E27FC236}">
                <a16:creationId xmlns:a16="http://schemas.microsoft.com/office/drawing/2014/main" id="{6E4F4BE0-08DA-8B33-83E6-B144EA4EB77D}"/>
              </a:ext>
            </a:extLst>
          </p:cNvPr>
          <p:cNvSpPr>
            <a:spLocks noGrp="1"/>
          </p:cNvSpPr>
          <p:nvPr>
            <p:ph sz="half" idx="1"/>
          </p:nvPr>
        </p:nvSpPr>
        <p:spPr>
          <a:xfrm>
            <a:off x="1447331" y="2010878"/>
            <a:ext cx="4645152" cy="4042233"/>
          </a:xfrm>
        </p:spPr>
        <p:txBody>
          <a:bodyPr>
            <a:normAutofit fontScale="92500" lnSpcReduction="10000"/>
          </a:bodyPr>
          <a:lstStyle/>
          <a:p>
            <a:pPr marL="0" indent="0">
              <a:buNone/>
            </a:pPr>
            <a:r>
              <a:rPr lang="en-US" dirty="0"/>
              <a:t>HARDWARE REQUIREMENTS:</a:t>
            </a:r>
          </a:p>
          <a:p>
            <a:pPr>
              <a:buFont typeface="Wingdings" panose="05000000000000000000" pitchFamily="2" charset="2"/>
              <a:buChar char="§"/>
            </a:pPr>
            <a:r>
              <a:rPr lang="en-IN" dirty="0"/>
              <a:t>Intel Pentium: i5 or above</a:t>
            </a:r>
          </a:p>
          <a:p>
            <a:pPr>
              <a:buFont typeface="Wingdings" panose="05000000000000000000" pitchFamily="2" charset="2"/>
              <a:buChar char="§"/>
            </a:pPr>
            <a:r>
              <a:rPr lang="en-IN" dirty="0"/>
              <a:t>RAM[SD/DDR]:512MB</a:t>
            </a:r>
          </a:p>
          <a:p>
            <a:pPr>
              <a:buFont typeface="Wingdings" panose="05000000000000000000" pitchFamily="2" charset="2"/>
              <a:buChar char="§"/>
            </a:pPr>
            <a:r>
              <a:rPr lang="en-IN" dirty="0"/>
              <a:t>HDD/SSD:256GB or above</a:t>
            </a:r>
          </a:p>
          <a:p>
            <a:pPr>
              <a:buFont typeface="Wingdings" panose="05000000000000000000" pitchFamily="2" charset="2"/>
              <a:buChar char="§"/>
            </a:pPr>
            <a:r>
              <a:rPr lang="en-IN" dirty="0"/>
              <a:t>System bus:32 bits or above</a:t>
            </a:r>
          </a:p>
          <a:p>
            <a:pPr>
              <a:buFont typeface="Wingdings" panose="05000000000000000000" pitchFamily="2" charset="2"/>
              <a:buChar char="§"/>
            </a:pPr>
            <a:r>
              <a:rPr lang="en-IN" dirty="0"/>
              <a:t>RAM:256MB or above</a:t>
            </a:r>
          </a:p>
          <a:p>
            <a:pPr>
              <a:buFont typeface="Wingdings" panose="05000000000000000000" pitchFamily="2" charset="2"/>
              <a:buChar char="§"/>
            </a:pPr>
            <a:r>
              <a:rPr lang="en-IN" dirty="0"/>
              <a:t>Monitor:5VGA COLOR</a:t>
            </a:r>
          </a:p>
          <a:p>
            <a:pPr>
              <a:buFont typeface="Wingdings" panose="05000000000000000000" pitchFamily="2" charset="2"/>
              <a:buChar char="§"/>
            </a:pPr>
            <a:r>
              <a:rPr lang="en-IN" dirty="0"/>
              <a:t>Keyboard:108 keys</a:t>
            </a:r>
          </a:p>
          <a:p>
            <a:pPr>
              <a:buFont typeface="Wingdings" panose="05000000000000000000" pitchFamily="2" charset="2"/>
              <a:buChar char="§"/>
            </a:pPr>
            <a:r>
              <a:rPr lang="en-IN" dirty="0"/>
              <a:t>Mouse:2 buttons</a:t>
            </a:r>
          </a:p>
          <a:p>
            <a:pPr>
              <a:buFont typeface="Wingdings" panose="05000000000000000000" pitchFamily="2" charset="2"/>
              <a:buChar char="q"/>
            </a:pPr>
            <a:endParaRPr lang="en-IN" dirty="0"/>
          </a:p>
        </p:txBody>
      </p:sp>
      <p:sp>
        <p:nvSpPr>
          <p:cNvPr id="4" name="Content Placeholder 3">
            <a:extLst>
              <a:ext uri="{FF2B5EF4-FFF2-40B4-BE49-F238E27FC236}">
                <a16:creationId xmlns:a16="http://schemas.microsoft.com/office/drawing/2014/main" id="{A033464A-6DAE-D30F-27DD-C6A6C9BD93DC}"/>
              </a:ext>
            </a:extLst>
          </p:cNvPr>
          <p:cNvSpPr>
            <a:spLocks noGrp="1"/>
          </p:cNvSpPr>
          <p:nvPr>
            <p:ph sz="half" idx="2"/>
          </p:nvPr>
        </p:nvSpPr>
        <p:spPr>
          <a:xfrm>
            <a:off x="6482782" y="2010878"/>
            <a:ext cx="4645152" cy="3441520"/>
          </a:xfrm>
        </p:spPr>
        <p:txBody>
          <a:bodyPr>
            <a:normAutofit fontScale="92500" lnSpcReduction="10000"/>
          </a:bodyPr>
          <a:lstStyle/>
          <a:p>
            <a:pPr marL="0" indent="0">
              <a:buNone/>
            </a:pPr>
            <a:r>
              <a:rPr lang="en-US" dirty="0"/>
              <a:t>SOFTWARE REQUIREMENTS:</a:t>
            </a:r>
          </a:p>
          <a:p>
            <a:pPr>
              <a:buFont typeface="Wingdings" panose="05000000000000000000" pitchFamily="2" charset="2"/>
              <a:buChar char="§"/>
            </a:pPr>
            <a:r>
              <a:rPr lang="en-US" dirty="0"/>
              <a:t>LIBRARY: Beautiful Soup , Request</a:t>
            </a:r>
          </a:p>
          <a:p>
            <a:pPr>
              <a:buFont typeface="Wingdings" panose="05000000000000000000" pitchFamily="2" charset="2"/>
              <a:buChar char="§"/>
            </a:pPr>
            <a:r>
              <a:rPr lang="en-US" dirty="0"/>
              <a:t>IDE: Visual Studio Code</a:t>
            </a:r>
          </a:p>
          <a:p>
            <a:pPr>
              <a:buFont typeface="Wingdings" panose="05000000000000000000" pitchFamily="2" charset="2"/>
              <a:buChar char="§"/>
            </a:pPr>
            <a:r>
              <a:rPr lang="en-US" dirty="0"/>
              <a:t>Interpreter: python</a:t>
            </a:r>
          </a:p>
          <a:p>
            <a:pPr>
              <a:buFont typeface="Wingdings" panose="05000000000000000000" pitchFamily="2" charset="2"/>
              <a:buChar char="§"/>
            </a:pPr>
            <a:r>
              <a:rPr lang="en-US" dirty="0" err="1"/>
              <a:t>Documantation</a:t>
            </a:r>
            <a:r>
              <a:rPr lang="en-US" dirty="0"/>
              <a:t> Tool: MS office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87100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F29A-A872-C008-6D5F-E173E4C5027B}"/>
              </a:ext>
            </a:extLst>
          </p:cNvPr>
          <p:cNvSpPr>
            <a:spLocks noGrp="1"/>
          </p:cNvSpPr>
          <p:nvPr>
            <p:ph type="title"/>
          </p:nvPr>
        </p:nvSpPr>
        <p:spPr>
          <a:xfrm>
            <a:off x="1423758" y="1009291"/>
            <a:ext cx="9603275" cy="810883"/>
          </a:xfrm>
        </p:spPr>
        <p:txBody>
          <a:bodyPr/>
          <a:lstStyle/>
          <a:p>
            <a:r>
              <a:rPr lang="en-US" dirty="0"/>
              <a:t>Data flow diagram</a:t>
            </a:r>
            <a:endParaRPr lang="en-IN" dirty="0"/>
          </a:p>
        </p:txBody>
      </p:sp>
      <p:pic>
        <p:nvPicPr>
          <p:cNvPr id="9" name="Content Placeholder 8">
            <a:extLst>
              <a:ext uri="{FF2B5EF4-FFF2-40B4-BE49-F238E27FC236}">
                <a16:creationId xmlns:a16="http://schemas.microsoft.com/office/drawing/2014/main" id="{0AE34AC5-3264-938A-D391-BBBB67DD57AF}"/>
              </a:ext>
            </a:extLst>
          </p:cNvPr>
          <p:cNvPicPr>
            <a:picLocks noGrp="1" noChangeAspect="1"/>
          </p:cNvPicPr>
          <p:nvPr>
            <p:ph idx="1"/>
          </p:nvPr>
        </p:nvPicPr>
        <p:blipFill>
          <a:blip r:embed="rId2"/>
          <a:stretch>
            <a:fillRect/>
          </a:stretch>
        </p:blipFill>
        <p:spPr>
          <a:xfrm>
            <a:off x="1785668" y="2016125"/>
            <a:ext cx="6160073" cy="4074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3480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ACC8-B158-3F7D-8D51-A6328621F01E}"/>
              </a:ext>
            </a:extLst>
          </p:cNvPr>
          <p:cNvSpPr>
            <a:spLocks noGrp="1"/>
          </p:cNvSpPr>
          <p:nvPr>
            <p:ph type="title"/>
          </p:nvPr>
        </p:nvSpPr>
        <p:spPr>
          <a:xfrm>
            <a:off x="1451579" y="804520"/>
            <a:ext cx="9603275" cy="705104"/>
          </a:xfrm>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07C4A953-3BAB-6B2C-4EEC-EAE90350A47C}"/>
              </a:ext>
            </a:extLst>
          </p:cNvPr>
          <p:cNvSpPr>
            <a:spLocks noGrp="1"/>
          </p:cNvSpPr>
          <p:nvPr>
            <p:ph idx="1"/>
          </p:nvPr>
        </p:nvSpPr>
        <p:spPr>
          <a:xfrm>
            <a:off x="1451579" y="2024359"/>
            <a:ext cx="9603275" cy="3450613"/>
          </a:xfrm>
        </p:spPr>
        <p:txBody>
          <a:bodyPr>
            <a:normAutofit/>
          </a:bodyPr>
          <a:lstStyle/>
          <a:p>
            <a:pPr algn="l">
              <a:buFont typeface="Arial" panose="020B0604020202020204" pitchFamily="34" charset="0"/>
              <a:buChar char="•"/>
            </a:pPr>
            <a:r>
              <a:rPr lang="en-US" b="0" i="0" dirty="0">
                <a:solidFill>
                  <a:srgbClr val="111111"/>
                </a:solidFill>
                <a:effectLst/>
                <a:latin typeface="-apple-system"/>
              </a:rPr>
              <a:t>Monitoring e-commerce prices</a:t>
            </a:r>
          </a:p>
          <a:p>
            <a:pPr algn="l">
              <a:buFont typeface="Arial" panose="020B0604020202020204" pitchFamily="34" charset="0"/>
              <a:buChar char="•"/>
            </a:pPr>
            <a:r>
              <a:rPr lang="en-US" b="0" i="0" dirty="0">
                <a:solidFill>
                  <a:srgbClr val="111111"/>
                </a:solidFill>
                <a:effectLst/>
                <a:latin typeface="-apple-system"/>
              </a:rPr>
              <a:t>Finding opportunities for investment</a:t>
            </a:r>
          </a:p>
          <a:p>
            <a:pPr algn="l">
              <a:buFont typeface="Arial" panose="020B0604020202020204" pitchFamily="34" charset="0"/>
              <a:buChar char="•"/>
            </a:pPr>
            <a:r>
              <a:rPr lang="en-US" b="0" i="0" dirty="0">
                <a:solidFill>
                  <a:srgbClr val="111111"/>
                </a:solidFill>
                <a:effectLst/>
                <a:latin typeface="-apple-system"/>
              </a:rPr>
              <a:t>Analyzing social media web data</a:t>
            </a:r>
          </a:p>
          <a:p>
            <a:pPr algn="l">
              <a:buFont typeface="Arial" panose="020B0604020202020204" pitchFamily="34" charset="0"/>
              <a:buChar char="•"/>
            </a:pPr>
            <a:r>
              <a:rPr lang="en-US" b="0" i="0" dirty="0">
                <a:solidFill>
                  <a:srgbClr val="111111"/>
                </a:solidFill>
                <a:effectLst/>
                <a:latin typeface="-apple-system"/>
              </a:rPr>
              <a:t>Gathering web data automatically</a:t>
            </a:r>
          </a:p>
          <a:p>
            <a:pPr algn="l">
              <a:buFont typeface="Arial" panose="020B0604020202020204" pitchFamily="34" charset="0"/>
              <a:buChar char="•"/>
            </a:pPr>
            <a:r>
              <a:rPr lang="en-US" b="0" i="0" dirty="0">
                <a:solidFill>
                  <a:srgbClr val="111111"/>
                </a:solidFill>
                <a:effectLst/>
                <a:latin typeface="-apple-system"/>
              </a:rPr>
              <a:t>Researching new concepts in a field</a:t>
            </a:r>
          </a:p>
          <a:p>
            <a:pPr algn="l">
              <a:buFont typeface="Arial" panose="020B0604020202020204" pitchFamily="34" charset="0"/>
              <a:buChar char="•"/>
            </a:pPr>
            <a:r>
              <a:rPr lang="en-US" b="0" i="0" dirty="0">
                <a:solidFill>
                  <a:srgbClr val="111111"/>
                </a:solidFill>
                <a:effectLst/>
                <a:latin typeface="-apple-system"/>
              </a:rPr>
              <a:t>Monitoring news sources</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63225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8A84-6AE1-F1C5-C24A-967301F387E2}"/>
              </a:ext>
            </a:extLst>
          </p:cNvPr>
          <p:cNvSpPr>
            <a:spLocks noGrp="1"/>
          </p:cNvSpPr>
          <p:nvPr>
            <p:ph type="title"/>
          </p:nvPr>
        </p:nvSpPr>
        <p:spPr>
          <a:xfrm>
            <a:off x="1451579" y="804520"/>
            <a:ext cx="9603275" cy="661972"/>
          </a:xfrm>
        </p:spPr>
        <p:txBody>
          <a:bodyPr/>
          <a:lstStyle/>
          <a:p>
            <a:r>
              <a:rPr lang="en-US" dirty="0"/>
              <a:t>MODULES USED</a:t>
            </a:r>
            <a:endParaRPr lang="en-IN" dirty="0"/>
          </a:p>
        </p:txBody>
      </p:sp>
      <p:sp>
        <p:nvSpPr>
          <p:cNvPr id="13" name="Content Placeholder 12">
            <a:extLst>
              <a:ext uri="{FF2B5EF4-FFF2-40B4-BE49-F238E27FC236}">
                <a16:creationId xmlns:a16="http://schemas.microsoft.com/office/drawing/2014/main" id="{14E5AD95-CF4A-FBC3-31FA-F7250153EB74}"/>
              </a:ext>
            </a:extLst>
          </p:cNvPr>
          <p:cNvSpPr>
            <a:spLocks noGrp="1"/>
          </p:cNvSpPr>
          <p:nvPr>
            <p:ph idx="1"/>
          </p:nvPr>
        </p:nvSpPr>
        <p:spPr>
          <a:xfrm>
            <a:off x="1751161" y="2015732"/>
            <a:ext cx="9303693" cy="3450613"/>
          </a:xfrm>
        </p:spPr>
        <p:txBody>
          <a:bodyPr>
            <a:normAutofit fontScale="92500" lnSpcReduction="20000"/>
          </a:bodyPr>
          <a:lstStyle/>
          <a:p>
            <a:pPr>
              <a:buFont typeface="Wingdings" panose="05000000000000000000" pitchFamily="2" charset="2"/>
              <a:buChar char="q"/>
            </a:pPr>
            <a:r>
              <a:rPr lang="en-US" sz="2800" dirty="0"/>
              <a:t>BEAUTIFUL SOUP LIBRARY: </a:t>
            </a:r>
            <a:r>
              <a:rPr lang="en-US" sz="2400" b="0" i="0" dirty="0">
                <a:solidFill>
                  <a:srgbClr val="111111"/>
                </a:solidFill>
                <a:effectLst/>
                <a:latin typeface="-apple-system"/>
              </a:rPr>
              <a:t>Beautiful Soup is a Python library for pulling data out of HTML and XML files. It is commonly used for scraping websites and simply getting data out of a known HTML/XML structure. </a:t>
            </a:r>
            <a:endParaRPr lang="en-IN" sz="2400" dirty="0"/>
          </a:p>
          <a:p>
            <a:pPr>
              <a:buFont typeface="Wingdings" panose="05000000000000000000" pitchFamily="2" charset="2"/>
              <a:buChar char="q"/>
            </a:pPr>
            <a:r>
              <a:rPr lang="en-IN" sz="2800" dirty="0"/>
              <a:t>REQUEST LIBRARY:</a:t>
            </a:r>
            <a:r>
              <a:rPr lang="en-US" sz="2400" b="0" i="0" dirty="0">
                <a:solidFill>
                  <a:schemeClr val="bg2">
                    <a:lumMod val="10000"/>
                  </a:schemeClr>
                </a:solidFill>
                <a:effectLst/>
                <a:latin typeface="Nunito" pitchFamily="2" charset="0"/>
              </a:rPr>
              <a:t>Requests library is one of the integral part of Python for making HTTP requests to a specified URL. Whether it be REST APIs or Web Scraping, requests is must to be learned for proceeding further with these technologies. When one makes a request to a URI, it returns a response. Python requests provides inbuilt functionalities for managing both the request and response.</a:t>
            </a:r>
            <a:endParaRPr lang="en-IN" sz="2800" dirty="0">
              <a:solidFill>
                <a:schemeClr val="bg2">
                  <a:lumMod val="10000"/>
                </a:schemeClr>
              </a:solidFill>
            </a:endParaRPr>
          </a:p>
        </p:txBody>
      </p:sp>
    </p:spTree>
    <p:extLst>
      <p:ext uri="{BB962C8B-B14F-4D97-AF65-F5344CB8AC3E}">
        <p14:creationId xmlns:p14="http://schemas.microsoft.com/office/powerpoint/2010/main" val="279398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D9CFB-1779-7323-FB46-7B3C53CE0F34}"/>
              </a:ext>
            </a:extLst>
          </p:cNvPr>
          <p:cNvSpPr>
            <a:spLocks noGrp="1"/>
          </p:cNvSpPr>
          <p:nvPr>
            <p:ph type="title"/>
          </p:nvPr>
        </p:nvSpPr>
        <p:spPr/>
        <p:txBody>
          <a:bodyPr/>
          <a:lstStyle/>
          <a:p>
            <a:r>
              <a:rPr lang="en-US" dirty="0"/>
              <a:t>MODEL FOR WEB SCRAPPING</a:t>
            </a:r>
            <a:endParaRPr lang="en-IN" dirty="0"/>
          </a:p>
        </p:txBody>
      </p:sp>
      <p:sp>
        <p:nvSpPr>
          <p:cNvPr id="3" name="Content Placeholder 2">
            <a:extLst>
              <a:ext uri="{FF2B5EF4-FFF2-40B4-BE49-F238E27FC236}">
                <a16:creationId xmlns:a16="http://schemas.microsoft.com/office/drawing/2014/main" id="{3FED3D37-307E-E97D-213F-D60AC15920D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3959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8284-4958-63BB-4C11-A6FF66659AB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D04CCD2-174D-73FE-625B-E80E648F8CFF}"/>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7793182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143</TotalTime>
  <Words>458</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Arial Rounded MT Bold</vt:lpstr>
      <vt:lpstr>Gill Sans MT</vt:lpstr>
      <vt:lpstr>Nunito</vt:lpstr>
      <vt:lpstr>Wingdings</vt:lpstr>
      <vt:lpstr>Gallery</vt:lpstr>
      <vt:lpstr>Web scrapping</vt:lpstr>
      <vt:lpstr>introduction</vt:lpstr>
      <vt:lpstr>What is Web Scraping?</vt:lpstr>
      <vt:lpstr>HARDWARE  AND SOFTWARE REQUIREMENTS</vt:lpstr>
      <vt:lpstr>Data flow diagram</vt:lpstr>
      <vt:lpstr>APPLICATIONS</vt:lpstr>
      <vt:lpstr>MODULES USED</vt:lpstr>
      <vt:lpstr>MODEL FOR WEB SCRAPPING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scrapping</dc:title>
  <dc:creator>Asit Biswal</dc:creator>
  <cp:lastModifiedBy>Asit Biswal</cp:lastModifiedBy>
  <cp:revision>2</cp:revision>
  <dcterms:created xsi:type="dcterms:W3CDTF">2023-09-10T17:15:46Z</dcterms:created>
  <dcterms:modified xsi:type="dcterms:W3CDTF">2023-09-10T19:40:51Z</dcterms:modified>
</cp:coreProperties>
</file>