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80" r:id="rId17"/>
    <p:sldId id="269" r:id="rId18"/>
    <p:sldId id="270" r:id="rId19"/>
    <p:sldId id="271" r:id="rId20"/>
    <p:sldId id="272" r:id="rId21"/>
    <p:sldId id="278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8D55726A-5095-4AC0-8F0E-A5CFC28DE3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6CC1E6D6-8C00-462F-A73F-6772B602AC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in Parallel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Uzi </a:t>
            </a:r>
            <a:r>
              <a:rPr lang="en-US" dirty="0" err="1" smtClean="0"/>
              <a:t>Vishkin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An array A = A(1) . . .A(n) of n numbers</a:t>
            </a:r>
            <a:endParaRPr lang="en-US" dirty="0" smtClean="0"/>
          </a:p>
          <a:p>
            <a:r>
              <a:rPr lang="en-US" dirty="0" smtClean="0"/>
              <a:t>The problem is to compute A(1) + . . . + A(n)</a:t>
            </a:r>
            <a:endParaRPr lang="en-US" dirty="0" smtClean="0"/>
          </a:p>
          <a:p>
            <a:r>
              <a:rPr lang="en-US" dirty="0" smtClean="0"/>
              <a:t>Algorithm:</a:t>
            </a:r>
            <a:endParaRPr lang="en-US" dirty="0" smtClean="0"/>
          </a:p>
          <a:p>
            <a:pPr lvl="1"/>
            <a:r>
              <a:rPr lang="en-US" dirty="0" smtClean="0"/>
              <a:t>works in rounds</a:t>
            </a:r>
            <a:endParaRPr lang="en-US" dirty="0" smtClean="0"/>
          </a:p>
          <a:p>
            <a:pPr lvl="1"/>
            <a:r>
              <a:rPr lang="en-US" dirty="0" smtClean="0"/>
              <a:t>In each round, add, in parallel, pairs of elements as follows:</a:t>
            </a:r>
            <a:endParaRPr lang="en-US" dirty="0" smtClean="0"/>
          </a:p>
          <a:p>
            <a:pPr lvl="2"/>
            <a:r>
              <a:rPr lang="en-US" dirty="0" smtClean="0"/>
              <a:t> add each odd-numbered element and its successive even-numbered element.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752600"/>
            <a:ext cx="83708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Algorithm in PRAM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# of processors p = n</a:t>
            </a:r>
            <a:endParaRPr lang="en-US" dirty="0" smtClean="0"/>
          </a:p>
          <a:p>
            <a:r>
              <a:rPr lang="en-US" dirty="0" smtClean="0"/>
              <a:t>a time unit consists of a sequence of </a:t>
            </a:r>
            <a:r>
              <a:rPr lang="en-US" b="1" dirty="0" smtClean="0"/>
              <a:t>exactly</a:t>
            </a:r>
            <a:r>
              <a:rPr lang="en-US" dirty="0" smtClean="0"/>
              <a:t> p instructions to be performed concurrently.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2057400"/>
            <a:ext cx="7037387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PRAM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2057400"/>
            <a:ext cx="8370887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algorithm in 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# of processors p = n</a:t>
            </a:r>
            <a:endParaRPr lang="en-US" dirty="0" smtClean="0"/>
          </a:p>
          <a:p>
            <a:r>
              <a:rPr lang="en-US" dirty="0" smtClean="0"/>
              <a:t>each time unit consists of a sequence of instructions to be performed concurrently</a:t>
            </a:r>
            <a:endParaRPr lang="en-US" dirty="0" smtClean="0"/>
          </a:p>
          <a:p>
            <a:r>
              <a:rPr lang="en-US" dirty="0" smtClean="0"/>
              <a:t>the sequence of instructions may include any number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1981200"/>
            <a:ext cx="6172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143000"/>
            <a:ext cx="5197475" cy="194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905000"/>
            <a:ext cx="817086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Summation </a:t>
            </a:r>
            <a:r>
              <a:rPr lang="en-US" dirty="0" smtClean="0"/>
              <a:t>on p-processor PRAM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# of processors p &lt;&gt; 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6488" y="2362200"/>
            <a:ext cx="7518281" cy="43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Prefix-Sums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577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Input: An array A of n elements drawn from some domain</a:t>
            </a:r>
            <a:endParaRPr lang="en-US" dirty="0" smtClean="0"/>
          </a:p>
          <a:p>
            <a:r>
              <a:rPr lang="en-US" dirty="0" smtClean="0"/>
              <a:t> Assume that a binary operation, denoted ∗, is defined on the set. </a:t>
            </a:r>
            <a:endParaRPr lang="en-US" dirty="0" smtClean="0"/>
          </a:p>
          <a:p>
            <a:pPr lvl="1"/>
            <a:r>
              <a:rPr lang="en-US" dirty="0" smtClean="0"/>
              <a:t>∗ is associative; namely, for any elements a, b, c in the set, a ∗ (b ∗ c) = (a ∗ b) ∗ c.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9237" y="3429000"/>
            <a:ext cx="889476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Prefix-sums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1752600"/>
            <a:ext cx="6123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447800"/>
            <a:ext cx="6656388" cy="51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  <a:endParaRPr lang="en-US" sz="2000" dirty="0" smtClean="0"/>
          </a:p>
          <a:p>
            <a:pPr lvl="1"/>
            <a:r>
              <a:rPr lang="en-US" sz="2000" dirty="0" smtClean="0"/>
              <a:t>Objective</a:t>
            </a:r>
            <a:endParaRPr lang="en-US" sz="2000" dirty="0" smtClean="0"/>
          </a:p>
          <a:p>
            <a:pPr lvl="1"/>
            <a:r>
              <a:rPr lang="en-US" sz="2000" dirty="0" smtClean="0"/>
              <a:t>Model of Parallel Computation</a:t>
            </a:r>
            <a:endParaRPr lang="en-US" sz="2000" dirty="0" smtClean="0"/>
          </a:p>
          <a:p>
            <a:pPr lvl="2"/>
            <a:r>
              <a:rPr lang="en-US" sz="2000" dirty="0" smtClean="0"/>
              <a:t>Work Depth Model ( ~ PRAM)</a:t>
            </a:r>
            <a:endParaRPr lang="en-US" sz="2000" dirty="0" smtClean="0"/>
          </a:p>
          <a:p>
            <a:pPr lvl="2"/>
            <a:r>
              <a:rPr lang="en-US" sz="2000" dirty="0" smtClean="0"/>
              <a:t>Informal Work Depth Model</a:t>
            </a:r>
            <a:endParaRPr lang="en-US" sz="2000" dirty="0" smtClean="0"/>
          </a:p>
          <a:p>
            <a:r>
              <a:rPr lang="en-US" sz="2000" dirty="0" smtClean="0"/>
              <a:t>PRAM Model</a:t>
            </a:r>
            <a:endParaRPr lang="en-US" sz="2000" dirty="0" smtClean="0"/>
          </a:p>
          <a:p>
            <a:r>
              <a:rPr lang="en-US" sz="2000" dirty="0" smtClean="0"/>
              <a:t>Technique: Balanced Binary Trees; Problem: Prefix-Sums</a:t>
            </a:r>
            <a:endParaRPr lang="en-US" sz="2000" dirty="0" smtClean="0"/>
          </a:p>
          <a:p>
            <a:pPr lvl="1"/>
            <a:r>
              <a:rPr lang="en-US" sz="2000" dirty="0" smtClean="0"/>
              <a:t>Application – The compaction problem</a:t>
            </a:r>
            <a:endParaRPr lang="en-US" sz="2000" dirty="0" smtClean="0"/>
          </a:p>
          <a:p>
            <a:r>
              <a:rPr lang="en-US" sz="2000" dirty="0" smtClean="0"/>
              <a:t>Putting </a:t>
            </a:r>
            <a:r>
              <a:rPr lang="en-US" sz="2000" dirty="0" smtClean="0"/>
              <a:t>Things Together</a:t>
            </a:r>
            <a:endParaRPr lang="en-US" sz="2000" dirty="0" smtClean="0"/>
          </a:p>
          <a:p>
            <a:pPr lvl="1"/>
            <a:r>
              <a:rPr lang="en-US" sz="2000" dirty="0" smtClean="0"/>
              <a:t>Technique: Informal Work-Depth (IWD)</a:t>
            </a:r>
            <a:endParaRPr lang="en-US" sz="2000" dirty="0" smtClean="0"/>
          </a:p>
          <a:p>
            <a:pPr lvl="1"/>
            <a:r>
              <a:rPr lang="en-US" sz="2000" dirty="0" smtClean="0"/>
              <a:t>Technique: Accelerating Cascades</a:t>
            </a:r>
            <a:endParaRPr lang="en-US" sz="2000" dirty="0" smtClean="0"/>
          </a:p>
          <a:p>
            <a:pPr lvl="1"/>
            <a:r>
              <a:rPr lang="en-US" sz="2000" dirty="0" smtClean="0"/>
              <a:t>Problem: Selection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676400"/>
            <a:ext cx="87137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352800"/>
            <a:ext cx="51149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Accelerating Cascades Technique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Situation:</a:t>
            </a:r>
            <a:endParaRPr lang="en-US" dirty="0" smtClean="0"/>
          </a:p>
          <a:p>
            <a:pPr lvl="1"/>
            <a:r>
              <a:rPr lang="en-US" dirty="0" smtClean="0"/>
              <a:t>Algorithm A: W1(n) and T1(n). </a:t>
            </a:r>
            <a:endParaRPr lang="en-US" dirty="0" smtClean="0"/>
          </a:p>
          <a:p>
            <a:pPr lvl="1"/>
            <a:r>
              <a:rPr lang="en-US" dirty="0" smtClean="0"/>
              <a:t>Algorithm </a:t>
            </a:r>
            <a:r>
              <a:rPr lang="en-US" dirty="0" smtClean="0"/>
              <a:t>B: W2(n) and T2(n) time. </a:t>
            </a:r>
            <a:endParaRPr lang="en-US" dirty="0" smtClean="0"/>
          </a:p>
          <a:p>
            <a:r>
              <a:rPr lang="en-US" dirty="0" smtClean="0"/>
              <a:t>Suppose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Algorithm </a:t>
            </a:r>
            <a:r>
              <a:rPr lang="en-US" dirty="0" smtClean="0"/>
              <a:t>A is more efficient (W1(n) &lt; W2(n)), while </a:t>
            </a:r>
            <a:r>
              <a:rPr lang="en-US" dirty="0" smtClean="0"/>
              <a:t>algorithm </a:t>
            </a:r>
            <a:r>
              <a:rPr lang="en-US" dirty="0" smtClean="0"/>
              <a:t>B is faster (T1(n) &lt; T2(n) 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 Algorithm </a:t>
            </a:r>
            <a:r>
              <a:rPr lang="en-US" dirty="0" smtClean="0"/>
              <a:t>A is a “reducing algorithm</a:t>
            </a:r>
            <a:r>
              <a:rPr lang="en-US" dirty="0" smtClean="0"/>
              <a:t>”:</a:t>
            </a:r>
            <a:endParaRPr lang="en-US" dirty="0" smtClean="0"/>
          </a:p>
          <a:p>
            <a:pPr lvl="2"/>
            <a:r>
              <a:rPr lang="en-US" dirty="0" smtClean="0"/>
              <a:t>Given </a:t>
            </a:r>
            <a:r>
              <a:rPr lang="en-US" dirty="0" smtClean="0"/>
              <a:t>a problem of size n, Algorithm A operates in phases </a:t>
            </a:r>
            <a:r>
              <a:rPr lang="en-US" dirty="0" smtClean="0"/>
              <a:t>. Output </a:t>
            </a:r>
            <a:r>
              <a:rPr lang="en-US" dirty="0" smtClean="0"/>
              <a:t>of each successive phase is a smaller instance of the problem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accelerating cascades technique composes a new algorithm as follows:</a:t>
            </a:r>
            <a:endParaRPr lang="en-US" dirty="0" smtClean="0"/>
          </a:p>
          <a:p>
            <a:pPr lvl="1"/>
            <a:r>
              <a:rPr lang="en-US" dirty="0" smtClean="0"/>
              <a:t>Start by applying Algorithm A. Once the output size of a phase of this algorithm is below some threshold, finish by switching to Algorithm B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2633663"/>
            <a:ext cx="8685213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A : </a:t>
            </a:r>
            <a:endParaRPr lang="en-US" dirty="0" smtClean="0"/>
          </a:p>
          <a:p>
            <a:pPr lvl="1"/>
            <a:r>
              <a:rPr lang="en-US" dirty="0" smtClean="0"/>
              <a:t>run in</a:t>
            </a:r>
            <a:endParaRPr lang="en-US" dirty="0" smtClean="0"/>
          </a:p>
          <a:p>
            <a:pPr lvl="1"/>
            <a:r>
              <a:rPr lang="en-US" dirty="0" smtClean="0"/>
              <a:t>Total work O(n)</a:t>
            </a:r>
            <a:endParaRPr lang="en-US" dirty="0" smtClean="0"/>
          </a:p>
          <a:p>
            <a:r>
              <a:rPr lang="en-US" dirty="0" smtClean="0"/>
              <a:t>Algorithm B: Sorting algorithm</a:t>
            </a:r>
            <a:endParaRPr lang="en-US" dirty="0" smtClean="0"/>
          </a:p>
          <a:p>
            <a:pPr lvl="1"/>
            <a:r>
              <a:rPr lang="en-US" dirty="0" smtClean="0"/>
              <a:t>Run in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Total work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Derived algorithm : run in O(</a:t>
            </a:r>
            <a:r>
              <a:rPr lang="en-US" dirty="0" err="1" smtClean="0"/>
              <a:t>lognLogLogn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3600" y="2514600"/>
            <a:ext cx="1222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 (IWD)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524000"/>
            <a:ext cx="6356350" cy="515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A: reducing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each iteration of A, the size of the problem is reduced to &lt;= ¾ of the size of the original problem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523999"/>
            <a:ext cx="3429000" cy="338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task completion time* &amp; task through put</a:t>
            </a:r>
            <a:endParaRPr lang="en-US" dirty="0" smtClean="0"/>
          </a:p>
          <a:p>
            <a:r>
              <a:rPr lang="en-US" dirty="0" smtClean="0"/>
              <a:t>Using compiler methods to achieve parallelism is insufficient</a:t>
            </a:r>
            <a:endParaRPr lang="en-US" dirty="0" smtClean="0"/>
          </a:p>
          <a:p>
            <a:r>
              <a:rPr lang="en-US" dirty="0" smtClean="0"/>
              <a:t>A solution: conceptualize the parallelism in the algorithm first</a:t>
            </a:r>
            <a:endParaRPr lang="en-US" dirty="0" smtClean="0"/>
          </a:p>
          <a:p>
            <a:r>
              <a:rPr lang="en-US" dirty="0" smtClean="0"/>
              <a:t>Goal: seek &amp; develop proper levels of abstractions for designing parallel algorithms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parallel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Work-Depth(WD) : present algorithmic methods and paradigms including their complexity analysis and in their rigorous manner</a:t>
            </a:r>
            <a:endParaRPr lang="en-US" dirty="0" smtClean="0"/>
          </a:p>
          <a:p>
            <a:r>
              <a:rPr lang="en-US" dirty="0" smtClean="0"/>
              <a:t>PRAM ~ WD </a:t>
            </a:r>
            <a:endParaRPr lang="en-US" dirty="0" smtClean="0"/>
          </a:p>
          <a:p>
            <a:r>
              <a:rPr lang="en-US" dirty="0" smtClean="0"/>
              <a:t>Informal Work Depth (IWD): outline ideas and high level descriptions of algorithms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WD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knowledge-base</a:t>
            </a:r>
            <a:endParaRPr lang="en-US" dirty="0" smtClean="0"/>
          </a:p>
          <a:p>
            <a:r>
              <a:rPr lang="en-US" dirty="0" smtClean="0"/>
              <a:t>Simplicity</a:t>
            </a:r>
            <a:endParaRPr lang="en-US" dirty="0" smtClean="0"/>
          </a:p>
          <a:p>
            <a:r>
              <a:rPr lang="en-US" dirty="0" smtClean="0"/>
              <a:t>Reusability</a:t>
            </a:r>
            <a:endParaRPr lang="en-US" dirty="0" smtClean="0"/>
          </a:p>
          <a:p>
            <a:r>
              <a:rPr lang="en-US" dirty="0" smtClean="0"/>
              <a:t>To get started</a:t>
            </a:r>
            <a:endParaRPr lang="en-US" dirty="0" smtClean="0"/>
          </a:p>
          <a:p>
            <a:r>
              <a:rPr lang="en-US" dirty="0" smtClean="0"/>
              <a:t>Performance prediction</a:t>
            </a:r>
            <a:endParaRPr lang="en-US" dirty="0" smtClean="0"/>
          </a:p>
          <a:p>
            <a:r>
              <a:rPr lang="en-US" dirty="0" smtClean="0"/>
              <a:t>Formal emulation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IWD vs. 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IWD better than WD in </a:t>
            </a:r>
            <a:r>
              <a:rPr lang="en-US" dirty="0" smtClean="0"/>
              <a:t>training </a:t>
            </a:r>
            <a:r>
              <a:rPr lang="en-US" dirty="0" smtClean="0"/>
              <a:t>the mind to “think in parallel”.</a:t>
            </a:r>
            <a:endParaRPr lang="en-US" dirty="0" smtClean="0"/>
          </a:p>
          <a:p>
            <a:pPr lvl="1"/>
            <a:r>
              <a:rPr lang="en-US" dirty="0" smtClean="0"/>
              <a:t>Direct hardware implementation of some routines</a:t>
            </a:r>
            <a:endParaRPr lang="en-US" dirty="0" smtClean="0"/>
          </a:p>
          <a:p>
            <a:pPr lvl="1"/>
            <a:r>
              <a:rPr lang="en-US" dirty="0" smtClean="0"/>
              <a:t>The ongoing evolution of programming languages.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PRAM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n synchronous processors all having unit time access to a </a:t>
            </a:r>
            <a:r>
              <a:rPr lang="en-US" dirty="0" smtClean="0"/>
              <a:t>shared memory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Each processor has also a local memory.</a:t>
            </a:r>
            <a:endParaRPr lang="en-US" dirty="0"/>
          </a:p>
          <a:p>
            <a:r>
              <a:rPr lang="en-US" dirty="0"/>
              <a:t>At each time unit, a processor can: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into the shared memory (i.e., copy one of its local </a:t>
            </a:r>
            <a:r>
              <a:rPr lang="en-US" dirty="0" smtClean="0"/>
              <a:t>memory registers </a:t>
            </a:r>
            <a:r>
              <a:rPr lang="en-US" dirty="0"/>
              <a:t>into </a:t>
            </a:r>
            <a:r>
              <a:rPr lang="en-US" dirty="0" smtClean="0"/>
              <a:t> a </a:t>
            </a:r>
            <a:r>
              <a:rPr lang="en-US" dirty="0"/>
              <a:t>shared memory cell), </a:t>
            </a:r>
            <a:endParaRPr lang="en-US" dirty="0"/>
          </a:p>
          <a:p>
            <a:pPr lvl="1"/>
            <a:r>
              <a:rPr lang="en-US" dirty="0" smtClean="0"/>
              <a:t>read </a:t>
            </a:r>
            <a:r>
              <a:rPr lang="en-US" dirty="0"/>
              <a:t>into shared memory (i.e., copy a shared memory cell </a:t>
            </a:r>
            <a:r>
              <a:rPr lang="en-US" dirty="0" smtClean="0"/>
              <a:t>into one </a:t>
            </a:r>
            <a:r>
              <a:rPr lang="en-US" dirty="0"/>
              <a:t>of its local </a:t>
            </a:r>
            <a:r>
              <a:rPr lang="en-US" dirty="0" smtClean="0"/>
              <a:t>memory </a:t>
            </a:r>
            <a:r>
              <a:rPr lang="en-US" dirty="0"/>
              <a:t>registers ), or </a:t>
            </a:r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dirty="0"/>
              <a:t>some computation with respect to its local memory.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5400000">
            <a:off x="3402806" y="1092994"/>
            <a:ext cx="2062162" cy="307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i="1" dirty="0" err="1" smtClean="0"/>
              <a:t>pardo</a:t>
            </a:r>
            <a:r>
              <a:rPr lang="en-US" i="1" dirty="0" smtClean="0"/>
              <a:t> Programming </a:t>
            </a:r>
            <a:r>
              <a:rPr lang="en-US" i="1" dirty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000" dirty="0" smtClean="0"/>
              <a:t>for </a:t>
            </a:r>
            <a:r>
              <a:rPr lang="en-US" sz="5000" dirty="0"/>
              <a:t>Pi , 1 ≤</a:t>
            </a:r>
            <a:r>
              <a:rPr lang="en-US" sz="5000" dirty="0" err="1"/>
              <a:t>i</a:t>
            </a:r>
            <a:r>
              <a:rPr lang="en-US" sz="5000" dirty="0"/>
              <a:t> ≤n </a:t>
            </a:r>
            <a:r>
              <a:rPr lang="en-US" sz="5000" b="1" i="1" dirty="0" err="1"/>
              <a:t>pardo</a:t>
            </a:r>
            <a:endParaRPr lang="en-US" sz="5000" b="1" i="1" dirty="0"/>
          </a:p>
          <a:p>
            <a:pPr lvl="1" algn="ctr">
              <a:buNone/>
            </a:pPr>
            <a:r>
              <a:rPr lang="en-US" sz="5000" dirty="0" smtClean="0"/>
              <a:t>A(</a:t>
            </a:r>
            <a:r>
              <a:rPr lang="en-US" sz="5000" dirty="0" err="1" smtClean="0"/>
              <a:t>i</a:t>
            </a:r>
            <a:r>
              <a:rPr lang="en-US" sz="5000" dirty="0"/>
              <a:t>) := B(</a:t>
            </a:r>
            <a:r>
              <a:rPr lang="en-US" sz="5000" dirty="0" err="1"/>
              <a:t>i</a:t>
            </a:r>
            <a:r>
              <a:rPr lang="en-US" sz="5000" dirty="0"/>
              <a:t>)</a:t>
            </a:r>
            <a:endParaRPr lang="en-US" sz="5000" dirty="0"/>
          </a:p>
          <a:p>
            <a:r>
              <a:rPr lang="en-US" dirty="0"/>
              <a:t>This means</a:t>
            </a:r>
            <a:endParaRPr lang="en-US" dirty="0"/>
          </a:p>
          <a:p>
            <a:pPr lvl="1"/>
            <a:r>
              <a:rPr lang="en-US" dirty="0"/>
              <a:t>The following n operations are performed concurrently: processorP1 assigns B(1) into A(1), processor P2 assigns B(2) into A(2), 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read &amp; write conflicts to the same shared memory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exclusive-read exclusive-write (EREW) PRAM: no simultaneous access by more than one processor to the same memory location for read or write purposes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concurrent-read exclusive-write (CREW) PRAM: concurrent access for reads but not for writes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concurrent-read concurrent-write (CRCW allows concurrent access for both reads and writes. We shall assume that in a concurrent-write model, an arbitrary processor among the processors attempting to write into a common memory location, succeeds. This is called the Arbitrary CRCW rule. There are two alternative CRCW rules: </a:t>
            </a:r>
            <a:endParaRPr lang="en-US" dirty="0" smtClean="0"/>
          </a:p>
          <a:p>
            <a:pPr lvl="1"/>
            <a:r>
              <a:rPr lang="en-US" dirty="0" smtClean="0"/>
              <a:t>Priority CRCW: the smallest numbered, among the processors attempting to write into a common memory location, actually succeeds. </a:t>
            </a:r>
            <a:endParaRPr lang="en-US" dirty="0" smtClean="0"/>
          </a:p>
          <a:p>
            <a:pPr lvl="1"/>
            <a:r>
              <a:rPr lang="en-US" dirty="0" smtClean="0"/>
              <a:t>Common CRCW: allows concurrent writes only when all the processors attempting to write into a common memory location are trying to write the same value.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4551</Words>
  <Application>WPS 演示</Application>
  <PresentationFormat>On-screen Show (4:3)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微软雅黑</vt:lpstr>
      <vt:lpstr>Arial Unicode MS</vt:lpstr>
      <vt:lpstr>华文楷体</vt:lpstr>
      <vt:lpstr>Calibri</vt:lpstr>
      <vt:lpstr>Module</vt:lpstr>
      <vt:lpstr>Thinking in Parallel</vt:lpstr>
      <vt:lpstr>Overview</vt:lpstr>
      <vt:lpstr>Objective</vt:lpstr>
      <vt:lpstr>Models of parallel computation</vt:lpstr>
      <vt:lpstr>Why WD model ?</vt:lpstr>
      <vt:lpstr>IWD vs. WD</vt:lpstr>
      <vt:lpstr>PRAM model</vt:lpstr>
      <vt:lpstr> pardo Programming construct</vt:lpstr>
      <vt:lpstr>Modeling read &amp; write conflicts to the same shared memory location</vt:lpstr>
      <vt:lpstr>Summation Problem</vt:lpstr>
      <vt:lpstr>Summation Problem</vt:lpstr>
      <vt:lpstr>Summation Algorithm in PRAM</vt:lpstr>
      <vt:lpstr>PRAM presentation</vt:lpstr>
      <vt:lpstr>Summation algorithm in WD</vt:lpstr>
      <vt:lpstr>WD presentation</vt:lpstr>
      <vt:lpstr>Summation on p-processor PRAM</vt:lpstr>
      <vt:lpstr>Prefix-Sums Problem</vt:lpstr>
      <vt:lpstr>Prefix-sums algorithm</vt:lpstr>
      <vt:lpstr>Balanced tree</vt:lpstr>
      <vt:lpstr>Compaction Problem</vt:lpstr>
      <vt:lpstr>The Accelerating Cascades Technique</vt:lpstr>
      <vt:lpstr>Selection Problem</vt:lpstr>
      <vt:lpstr>Selection Algorithm</vt:lpstr>
      <vt:lpstr>Algorithm A (IWD)</vt:lpstr>
      <vt:lpstr>Algorithm A: reducing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in Parallel</dc:title>
  <dc:creator>Tuan</dc:creator>
  <cp:lastModifiedBy>祎迪</cp:lastModifiedBy>
  <cp:revision>81</cp:revision>
  <dcterms:created xsi:type="dcterms:W3CDTF">2024-05-27T03:31:57Z</dcterms:created>
  <dcterms:modified xsi:type="dcterms:W3CDTF">2024-05-27T03:31:57Z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E97B798225FA64D1ADFE5366DF8C3FAF_43</vt:lpwstr>
  </property>
  <property fmtid="{D5CDD505-2E9C-101B-9397-08002B2CF9AE}" pid="3" name="KSOProductBuildVer">
    <vt:lpwstr>2052-6.0.2.8225</vt:lpwstr>
  </property>
</Properties>
</file>