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sldIdLst>
    <p:sldId id="1244" r:id="rId2"/>
    <p:sldId id="1154" r:id="rId3"/>
    <p:sldId id="1155" r:id="rId4"/>
    <p:sldId id="1156" r:id="rId5"/>
    <p:sldId id="1157" r:id="rId6"/>
    <p:sldId id="1158" r:id="rId7"/>
    <p:sldId id="1159" r:id="rId8"/>
    <p:sldId id="1160" r:id="rId9"/>
    <p:sldId id="1161" r:id="rId10"/>
    <p:sldId id="1162" r:id="rId11"/>
    <p:sldId id="1163" r:id="rId12"/>
    <p:sldId id="1164" r:id="rId13"/>
    <p:sldId id="1165" r:id="rId14"/>
    <p:sldId id="1166" r:id="rId15"/>
    <p:sldId id="1167" r:id="rId16"/>
    <p:sldId id="1168" r:id="rId17"/>
    <p:sldId id="1169" r:id="rId18"/>
    <p:sldId id="1170" r:id="rId19"/>
    <p:sldId id="1171" r:id="rId20"/>
    <p:sldId id="1172" r:id="rId21"/>
    <p:sldId id="1173" r:id="rId22"/>
    <p:sldId id="1174" r:id="rId23"/>
    <p:sldId id="1175" r:id="rId24"/>
    <p:sldId id="1176" r:id="rId25"/>
    <p:sldId id="1177" r:id="rId26"/>
    <p:sldId id="1178" r:id="rId27"/>
    <p:sldId id="1179" r:id="rId28"/>
    <p:sldId id="1180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188" r:id="rId37"/>
    <p:sldId id="1189" r:id="rId38"/>
    <p:sldId id="1190" r:id="rId39"/>
    <p:sldId id="1191" r:id="rId40"/>
    <p:sldId id="1192" r:id="rId41"/>
    <p:sldId id="1193" r:id="rId42"/>
    <p:sldId id="1194" r:id="rId43"/>
    <p:sldId id="1195" r:id="rId44"/>
    <p:sldId id="1196" r:id="rId45"/>
    <p:sldId id="1197" r:id="rId46"/>
    <p:sldId id="1198" r:id="rId47"/>
    <p:sldId id="1199" r:id="rId48"/>
    <p:sldId id="1200" r:id="rId49"/>
    <p:sldId id="1201" r:id="rId50"/>
    <p:sldId id="1202" r:id="rId51"/>
    <p:sldId id="1203" r:id="rId52"/>
    <p:sldId id="1204" r:id="rId53"/>
    <p:sldId id="1205" r:id="rId54"/>
    <p:sldId id="1206" r:id="rId55"/>
    <p:sldId id="1207" r:id="rId56"/>
    <p:sldId id="1208" r:id="rId57"/>
    <p:sldId id="1209" r:id="rId58"/>
    <p:sldId id="1210" r:id="rId59"/>
    <p:sldId id="1211" r:id="rId60"/>
    <p:sldId id="1212" r:id="rId61"/>
    <p:sldId id="1213" r:id="rId62"/>
    <p:sldId id="1214" r:id="rId63"/>
    <p:sldId id="1215" r:id="rId64"/>
    <p:sldId id="1216" r:id="rId65"/>
    <p:sldId id="1217" r:id="rId66"/>
    <p:sldId id="1218" r:id="rId67"/>
    <p:sldId id="1219" r:id="rId68"/>
    <p:sldId id="1220" r:id="rId69"/>
    <p:sldId id="1221" r:id="rId70"/>
    <p:sldId id="1222" r:id="rId71"/>
    <p:sldId id="1223" r:id="rId72"/>
    <p:sldId id="1224" r:id="rId73"/>
    <p:sldId id="1225" r:id="rId74"/>
    <p:sldId id="1226" r:id="rId75"/>
    <p:sldId id="1227" r:id="rId76"/>
    <p:sldId id="1228" r:id="rId77"/>
    <p:sldId id="1229" r:id="rId78"/>
    <p:sldId id="1230" r:id="rId79"/>
    <p:sldId id="1231" r:id="rId80"/>
    <p:sldId id="1232" r:id="rId81"/>
    <p:sldId id="1233" r:id="rId82"/>
    <p:sldId id="1234" r:id="rId83"/>
    <p:sldId id="1235" r:id="rId84"/>
    <p:sldId id="1236" r:id="rId85"/>
    <p:sldId id="1237" r:id="rId86"/>
    <p:sldId id="1238" r:id="rId87"/>
    <p:sldId id="1239" r:id="rId88"/>
    <p:sldId id="1240" r:id="rId89"/>
    <p:sldId id="1241" r:id="rId90"/>
    <p:sldId id="1242" r:id="rId91"/>
    <p:sldId id="1243" r:id="rId9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E2CA"/>
          </a:solidFill>
        </a:fill>
      </a:tcStyle>
    </a:wholeTbl>
    <a:band2H>
      <a:tcTxStyle/>
      <a:tcStyle>
        <a:tcBdr/>
        <a:fill>
          <a:solidFill>
            <a:srgbClr val="FCF1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D6"/>
          </a:solidFill>
        </a:fill>
      </a:tcStyle>
    </a:wholeTbl>
    <a:band2H>
      <a:tcTxStyle/>
      <a:tcStyle>
        <a:tcBdr/>
        <a:fill>
          <a:solidFill>
            <a:srgbClr val="FA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CECE"/>
          </a:solidFill>
        </a:fill>
      </a:tcStyle>
    </a:wholeTbl>
    <a:band2H>
      <a:tcTxStyle/>
      <a:tcStyle>
        <a:tcBdr/>
        <a:fill>
          <a:solidFill>
            <a:srgbClr val="F5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883"/>
  </p:normalViewPr>
  <p:slideViewPr>
    <p:cSldViewPr snapToGrid="0" snapToObjects="1">
      <p:cViewPr varScale="1">
        <p:scale>
          <a:sx n="79" d="100"/>
          <a:sy n="79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5686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9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320F15-97ED-674A-A410-8CA38C0D08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BFC4D3"/>
            </a:gs>
            <a:gs pos="12000">
              <a:srgbClr val="BF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矩形"/>
          <p:cNvSpPr/>
          <p:nvPr/>
        </p:nvSpPr>
        <p:spPr>
          <a:xfrm>
            <a:off x="0" y="2602520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标题文本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3" cy="163677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40663" y="1828800"/>
            <a:ext cx="8022337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6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b="1" cap="all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ClrTx/>
              <a:buSzTx/>
              <a:buNone/>
              <a:defRPr sz="2300" b="1" cap="all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ClrTx/>
              <a:buSzTx/>
              <a:buNone/>
              <a:defRPr sz="2300" b="1" cap="all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ClrTx/>
              <a:buSzTx/>
              <a:buNone/>
              <a:defRPr sz="2300" b="1" cap="all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ClrTx/>
              <a:buSzTx/>
              <a:buNone/>
              <a:defRPr sz="2300" b="1" cap="all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矩形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7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300" b="1" cap="all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/>
          </p:nvPr>
        </p:nvSpPr>
        <p:spPr>
          <a:xfrm>
            <a:off x="3019376" y="1743132"/>
            <a:ext cx="5920642" cy="455888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矩形"/>
          <p:cNvSpPr>
            <a:spLocks noGrp="1"/>
          </p:cNvSpPr>
          <p:nvPr>
            <p:ph type="body" sz="quarter" idx="13"/>
          </p:nvPr>
        </p:nvSpPr>
        <p:spPr>
          <a:xfrm>
            <a:off x="167837" y="1730018"/>
            <a:ext cx="2468882" cy="4572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01" name="矩形"/>
          <p:cNvSpPr/>
          <p:nvPr/>
        </p:nvSpPr>
        <p:spPr>
          <a:xfrm>
            <a:off x="2855736" y="-1"/>
            <a:ext cx="45721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矩形"/>
          <p:cNvSpPr/>
          <p:nvPr/>
        </p:nvSpPr>
        <p:spPr>
          <a:xfrm>
            <a:off x="2855736" y="-1"/>
            <a:ext cx="45721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D4D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图像"/>
          <p:cNvSpPr>
            <a:spLocks noGrp="1"/>
          </p:cNvSpPr>
          <p:nvPr>
            <p:ph type="pic" idx="13"/>
          </p:nvPr>
        </p:nvSpPr>
        <p:spPr>
          <a:xfrm>
            <a:off x="2903804" y="1484808"/>
            <a:ext cx="6247398" cy="537319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矩形"/>
          <p:cNvSpPr/>
          <p:nvPr/>
        </p:nvSpPr>
        <p:spPr>
          <a:xfrm>
            <a:off x="2855736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矩形"/>
          <p:cNvSpPr/>
          <p:nvPr/>
        </p:nvSpPr>
        <p:spPr>
          <a:xfrm>
            <a:off x="2855736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890976" y="1193799"/>
            <a:ext cx="182216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"/>
          <p:cNvSpPr/>
          <p:nvPr/>
        </p:nvSpPr>
        <p:spPr>
          <a:xfrm>
            <a:off x="6598919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108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矩形"/>
          <p:cNvSpPr/>
          <p:nvPr/>
        </p:nvSpPr>
        <p:spPr>
          <a:xfrm>
            <a:off x="6647687" y="0"/>
            <a:ext cx="2514602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标题文本"/>
          <p:cNvSpPr txBox="1">
            <a:spLocks noGrp="1"/>
          </p:cNvSpPr>
          <p:nvPr>
            <p:ph type="title"/>
          </p:nvPr>
        </p:nvSpPr>
        <p:spPr>
          <a:xfrm>
            <a:off x="6781800" y="274639"/>
            <a:ext cx="19050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6019800" cy="585152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5803386"/>
            <a:ext cx="2133600" cy="184666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1355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1435895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"/>
          <p:cNvSpPr/>
          <p:nvPr/>
        </p:nvSpPr>
        <p:spPr>
          <a:xfrm>
            <a:off x="-1" y="-1"/>
            <a:ext cx="9144001" cy="1433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56044" y="6573518"/>
            <a:ext cx="182216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8" r:id="rId3"/>
    <p:sldLayoutId id="2147483659" r:id="rId4"/>
    <p:sldLayoutId id="2147483661" r:id="rId5"/>
    <p:sldLayoutId id="2147483668" r:id="rId6"/>
    <p:sldLayoutId id="2147483669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770708" marR="0" indent="-3135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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1971039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2172207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Relationship Id="rId9" Type="http://schemas.openxmlformats.org/officeDocument/2006/relationships/image" Target="../media/image2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2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5" Type="http://schemas.openxmlformats.org/officeDocument/2006/relationships/image" Target="../media/image64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20.png"/><Relationship Id="rId5" Type="http://schemas.openxmlformats.org/officeDocument/2006/relationships/image" Target="../media/image640.png"/><Relationship Id="rId10" Type="http://schemas.openxmlformats.org/officeDocument/2006/relationships/image" Target="../media/image71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10.png"/><Relationship Id="rId5" Type="http://schemas.openxmlformats.org/officeDocument/2006/relationships/image" Target="../media/image640.png"/><Relationship Id="rId10" Type="http://schemas.openxmlformats.org/officeDocument/2006/relationships/image" Target="../media/image72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10.png"/><Relationship Id="rId5" Type="http://schemas.openxmlformats.org/officeDocument/2006/relationships/image" Target="../media/image640.png"/><Relationship Id="rId10" Type="http://schemas.openxmlformats.org/officeDocument/2006/relationships/image" Target="../media/image72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Deep Learning from the Perspective of Convolutional Neural Network"/>
          <p:cNvSpPr txBox="1">
            <a:spLocks noGrp="1"/>
          </p:cNvSpPr>
          <p:nvPr>
            <p:ph type="title" idx="4294967295"/>
          </p:nvPr>
        </p:nvSpPr>
        <p:spPr>
          <a:xfrm>
            <a:off x="897645" y="2531971"/>
            <a:ext cx="7001213" cy="12549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05255">
              <a:defRPr sz="4455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ctr"/>
            <a:r>
              <a:rPr lang="en-US" dirty="0" smtClean="0"/>
              <a:t>Explain the CNN in detail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6474408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they are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916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Allow us to find </a:t>
            </a:r>
            <a:r>
              <a:rPr lang="en-US" b="1" dirty="0" smtClean="0"/>
              <a:t>interesting insights/features</a:t>
            </a:r>
            <a:r>
              <a:rPr lang="en-US" dirty="0" smtClean="0"/>
              <a:t> from images!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589935" y="3339940"/>
          <a:ext cx="1347951" cy="135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3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93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00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-½ 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0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0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½ 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6933" y="3874659"/>
            <a:ext cx="3088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2019" y="3784254"/>
            <a:ext cx="3088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=</a:t>
            </a:r>
          </a:p>
        </p:txBody>
      </p:sp>
      <p:pic>
        <p:nvPicPr>
          <p:cNvPr id="1026" name="Picture 2" descr="https://upload.wikimedia.org/wikipedia/commons/thumb/f/f0/Valve_original_%281%29.PNG/300px-Valve_original_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5" y="3209763"/>
            <a:ext cx="1973963" cy="14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4/Valve_sobel_%283%29.PNG/300px-Valve_sobel_%283%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21" y="3274346"/>
            <a:ext cx="1975308" cy="14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Image Classification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050" name="Picture 2" descr="mage result for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7" r="16599"/>
          <a:stretch/>
        </p:blipFill>
        <p:spPr bwMode="auto">
          <a:xfrm>
            <a:off x="628651" y="2772495"/>
            <a:ext cx="2114549" cy="18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75013" y="3231977"/>
            <a:ext cx="1168637" cy="917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Classifier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7006282" y="3517598"/>
            <a:ext cx="10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pupper</a:t>
            </a:r>
            <a:r>
              <a:rPr lang="en-US" dirty="0"/>
              <a:t>”</a:t>
            </a:r>
          </a:p>
        </p:txBody>
      </p:sp>
      <p:cxnSp>
        <p:nvCxnSpPr>
          <p:cNvPr id="7" name="Straight Arrow Connector 6"/>
          <p:cNvCxnSpPr>
            <a:stCxn id="2050" idx="3"/>
            <a:endCxn id="11" idx="1"/>
          </p:cNvCxnSpPr>
          <p:nvPr/>
        </p:nvCxnSpPr>
        <p:spPr>
          <a:xfrm>
            <a:off x="2743200" y="3690720"/>
            <a:ext cx="6858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6343651" y="3690720"/>
            <a:ext cx="6626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5256175"/>
            <a:ext cx="7886700" cy="3916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Allow us to use features to put </a:t>
            </a:r>
            <a:r>
              <a:rPr lang="en-US" b="1" dirty="0" smtClean="0"/>
              <a:t>images in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3231977"/>
            <a:ext cx="1085850" cy="917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Featurizer</a:t>
            </a:r>
            <a:endParaRPr lang="en-US" sz="1350" dirty="0"/>
          </a:p>
        </p:txBody>
      </p:sp>
      <p:cxnSp>
        <p:nvCxnSpPr>
          <p:cNvPr id="15" name="Straight Arrow Connector 14"/>
          <p:cNvCxnSpPr>
            <a:stCxn id="11" idx="3"/>
            <a:endCxn id="4" idx="1"/>
          </p:cNvCxnSpPr>
          <p:nvPr/>
        </p:nvCxnSpPr>
        <p:spPr>
          <a:xfrm>
            <a:off x="4514850" y="3690722"/>
            <a:ext cx="66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Minute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Convolution = Image -&gt; Features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Classification Algorithm = Features -&gt; Category</a:t>
            </a:r>
          </a:p>
        </p:txBody>
      </p:sp>
      <p:pic>
        <p:nvPicPr>
          <p:cNvPr id="3080" name="Picture 8" descr="mage result for thinking emoji i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75" y="4293499"/>
            <a:ext cx="1440050" cy="15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Minute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Convolution = Image -&gt; Features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Classification Algorithm = Features -&gt;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Let’s put ‘</a:t>
            </a:r>
            <a:r>
              <a:rPr lang="en-US" b="1" dirty="0" err="1" smtClean="0"/>
              <a:t>em</a:t>
            </a:r>
            <a:r>
              <a:rPr lang="en-US" b="1" dirty="0" smtClean="0"/>
              <a:t> together!</a:t>
            </a:r>
            <a:endParaRPr lang="en-US" b="1" dirty="0"/>
          </a:p>
        </p:txBody>
      </p:sp>
      <p:pic>
        <p:nvPicPr>
          <p:cNvPr id="4098" name="Picture 2" descr="mage result for smiling emoji i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94636"/>
            <a:ext cx="1431527" cy="143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Specific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7808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Let’s build a </a:t>
            </a:r>
            <a:r>
              <a:rPr lang="en-US" b="1" dirty="0" smtClean="0"/>
              <a:t>convolution-based</a:t>
            </a:r>
            <a:r>
              <a:rPr lang="en-US" dirty="0" smtClean="0"/>
              <a:t> classification algorithm for the </a:t>
            </a:r>
          </a:p>
          <a:p>
            <a:pPr marL="0" indent="0">
              <a:buNone/>
            </a:pPr>
            <a:r>
              <a:rPr lang="en-US" dirty="0" smtClean="0"/>
              <a:t>CIFAR-10 dataset (10 classes, 32x32 images):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"/>
          <a:stretch/>
        </p:blipFill>
        <p:spPr>
          <a:xfrm>
            <a:off x="2752467" y="3090733"/>
            <a:ext cx="3647647" cy="27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“Airplane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50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“Airplane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535434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an airplane</a:t>
            </a:r>
          </a:p>
        </p:txBody>
      </p:sp>
      <p:cxnSp>
        <p:nvCxnSpPr>
          <p:cNvPr id="6" name="Straight Arrow Connector 5"/>
          <p:cNvCxnSpPr>
            <a:stCxn id="3" idx="2"/>
            <a:endCxn id="15" idx="0"/>
          </p:cNvCxnSpPr>
          <p:nvPr/>
        </p:nvCxnSpPr>
        <p:spPr>
          <a:xfrm flipH="1">
            <a:off x="5998586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“Airplane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7423323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7599406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7580870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030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434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an airplane</a:t>
            </a:r>
          </a:p>
        </p:txBody>
      </p:sp>
      <p:cxnSp>
        <p:nvCxnSpPr>
          <p:cNvPr id="13" name="Straight Arrow Connector 12"/>
          <p:cNvCxnSpPr>
            <a:stCxn id="13" idx="2"/>
          </p:cNvCxnSpPr>
          <p:nvPr/>
        </p:nvCxnSpPr>
        <p:spPr>
          <a:xfrm flipH="1">
            <a:off x="5998586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3"/>
          </p:cNvCxnSpPr>
          <p:nvPr/>
        </p:nvCxnSpPr>
        <p:spPr>
          <a:xfrm flipV="1">
            <a:off x="6986575" y="1996048"/>
            <a:ext cx="594296" cy="78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“Airplane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7423323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7599406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7580870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030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434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an airplane</a:t>
            </a:r>
          </a:p>
        </p:txBody>
      </p:sp>
      <p:cxnSp>
        <p:nvCxnSpPr>
          <p:cNvPr id="13" name="Straight Arrow Connector 12"/>
          <p:cNvCxnSpPr>
            <a:stCxn id="13" idx="2"/>
          </p:cNvCxnSpPr>
          <p:nvPr/>
        </p:nvCxnSpPr>
        <p:spPr>
          <a:xfrm flipH="1">
            <a:off x="5998586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3"/>
          </p:cNvCxnSpPr>
          <p:nvPr/>
        </p:nvCxnSpPr>
        <p:spPr>
          <a:xfrm flipV="1">
            <a:off x="6986575" y="1996048"/>
            <a:ext cx="594296" cy="78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61251" y="1832994"/>
            <a:ext cx="26289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/>
              <a:t>This is not really a probability but a score, because it can be less than 0 and greater than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14850" y="2389145"/>
            <a:ext cx="1028700" cy="136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“Automobile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7423323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7599406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758087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7580870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030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434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an automobile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998586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 flipV="1">
            <a:off x="6986575" y="2401367"/>
            <a:ext cx="594296" cy="380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2431096"/>
          <a:ext cx="2545791" cy="255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926848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6220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3325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8676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“Bird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7423323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7599406" y="1677567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7575814" y="2617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758087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7580870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030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434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 bird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998586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2"/>
          </p:cNvCxnSpPr>
          <p:nvPr/>
        </p:nvCxnSpPr>
        <p:spPr>
          <a:xfrm>
            <a:off x="6986574" y="2782242"/>
            <a:ext cx="589240" cy="6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“Truck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5" name="Oval 14"/>
          <p:cNvSpPr/>
          <p:nvPr/>
        </p:nvSpPr>
        <p:spPr>
          <a:xfrm>
            <a:off x="5826713" y="4008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7423323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7599406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7575814" y="2617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77920" y="3022589"/>
            <a:ext cx="343745" cy="343745"/>
          </a:xfrm>
          <a:prstGeom prst="ellipse">
            <a:avLst/>
          </a:prstGeom>
          <a:solidFill>
            <a:srgbClr val="7030A0"/>
          </a:solidFill>
          <a:ln>
            <a:solidFill>
              <a:srgbClr val="421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7580870" y="3437605"/>
            <a:ext cx="343745" cy="34374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7575814" y="3836350"/>
            <a:ext cx="343745" cy="34374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7580870" y="4259344"/>
            <a:ext cx="343745" cy="3437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580870" y="4683817"/>
            <a:ext cx="343745" cy="3437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7575814" y="5097019"/>
            <a:ext cx="343745" cy="343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580870" y="5510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758087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7580870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030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5434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 truck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998586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2"/>
          </p:cNvCxnSpPr>
          <p:nvPr/>
        </p:nvCxnSpPr>
        <p:spPr>
          <a:xfrm>
            <a:off x="6629401" y="3022590"/>
            <a:ext cx="951470" cy="265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1793" y="1709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6442933" y="1489567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414284" y="2484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6416390" y="2889589"/>
            <a:ext cx="343745" cy="343745"/>
          </a:xfrm>
          <a:prstGeom prst="ellipse">
            <a:avLst/>
          </a:prstGeom>
          <a:solidFill>
            <a:srgbClr val="7030A0"/>
          </a:solidFill>
          <a:ln>
            <a:solidFill>
              <a:srgbClr val="421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419341" y="3304605"/>
            <a:ext cx="343745" cy="34374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423552" y="3703349"/>
            <a:ext cx="343745" cy="34374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6419341" y="4126343"/>
            <a:ext cx="343745" cy="3437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19341" y="4550817"/>
            <a:ext cx="343745" cy="3437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414284" y="4964019"/>
            <a:ext cx="343745" cy="343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6419341" y="5377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6419341" y="2086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6419341" y="1691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2950" y="3059530"/>
                <a:ext cx="6644846" cy="83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4500" i="1">
                            <a:latin typeface="Cambria Math" charset="0"/>
                          </a:rPr>
                          <m:t>𝑝𝑟𝑒𝑑</m:t>
                        </m:r>
                      </m:sub>
                    </m:sSub>
                    <m:r>
                      <a:rPr lang="en-US" sz="45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50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500">
                                <a:latin typeface="Cambria Math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4500" i="1">
                                <a:latin typeface="Cambria Math" charset="0"/>
                              </a:rPr>
                              <m:t>(</m:t>
                            </m:r>
                          </m:e>
                        </m:func>
                        <m:r>
                          <a:rPr lang="en-US" sz="4500" i="1">
                            <a:latin typeface="Cambria Math" charset="0"/>
                          </a:rPr>
                          <m:t>       )</m:t>
                        </m:r>
                      </m:e>
                    </m:func>
                  </m:oMath>
                </a14:m>
                <a:endParaRPr lang="en-US" sz="45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3059530"/>
                <a:ext cx="6644846" cy="838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0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261793" y="1709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6442933" y="1489567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414284" y="2484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6416390" y="2889589"/>
            <a:ext cx="343745" cy="343745"/>
          </a:xfrm>
          <a:prstGeom prst="ellipse">
            <a:avLst/>
          </a:prstGeom>
          <a:solidFill>
            <a:srgbClr val="7030A0"/>
          </a:solidFill>
          <a:ln>
            <a:solidFill>
              <a:srgbClr val="421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6419341" y="3304605"/>
            <a:ext cx="343745" cy="34374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6423552" y="3703349"/>
            <a:ext cx="343745" cy="34374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6419341" y="4126343"/>
            <a:ext cx="343745" cy="3437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6419341" y="4550817"/>
            <a:ext cx="343745" cy="3437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6414284" y="4964019"/>
            <a:ext cx="343745" cy="343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6419341" y="5377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6419341" y="2086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6419341" y="1691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503228" y="4894562"/>
            <a:ext cx="329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We predict the class that has the highest probability!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2950" y="3059530"/>
                <a:ext cx="6644846" cy="83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4500" i="1">
                            <a:latin typeface="Cambria Math" charset="0"/>
                          </a:rPr>
                          <m:t>𝑝𝑟𝑒𝑑</m:t>
                        </m:r>
                      </m:sub>
                    </m:sSub>
                    <m:r>
                      <a:rPr lang="en-US" sz="45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50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500">
                                <a:latin typeface="Cambria Math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4500" i="1">
                                <a:latin typeface="Cambria Math" charset="0"/>
                              </a:rPr>
                              <m:t>(</m:t>
                            </m:r>
                          </m:e>
                        </m:func>
                        <m:r>
                          <a:rPr lang="en-US" sz="4500" i="1">
                            <a:latin typeface="Cambria Math" charset="0"/>
                          </a:rPr>
                          <m:t>       )</m:t>
                        </m:r>
                      </m:e>
                    </m:func>
                  </m:oMath>
                </a14:m>
                <a:endParaRPr lang="en-US" sz="45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3059530"/>
                <a:ext cx="6644846" cy="838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5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Shebang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28600" y="3190868"/>
            <a:ext cx="1278925" cy="12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70156" y="3190868"/>
            <a:ext cx="1262637" cy="12529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0623" y="2824050"/>
            <a:ext cx="351217" cy="198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1803" y="5135949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215215" y="5032075"/>
            <a:ext cx="117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  <a:r>
              <a:rPr lang="en-US" sz="1350" dirty="0"/>
              <a:t> </a:t>
            </a:r>
            <a:r>
              <a:rPr lang="en-US" dirty="0"/>
              <a:t>Extractor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blipFill>
                <a:blip r:embed="rId3"/>
                <a:stretch>
                  <a:fillRect t="-10000" r="-1239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99156" y="5135948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7372" y="3646527"/>
                <a:ext cx="839845" cy="44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72" y="3646527"/>
                <a:ext cx="839845" cy="440377"/>
              </a:xfrm>
              <a:prstGeom prst="rect">
                <a:avLst/>
              </a:prstGeom>
              <a:blipFill>
                <a:blip r:embed="rId5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142206" y="4997449"/>
            <a:ext cx="136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Classification Output</a:t>
            </a:r>
            <a:endParaRPr lang="en-US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41506" y="3817334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810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1335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3606" y="3856419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Shebang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28600" y="3190868"/>
            <a:ext cx="1278925" cy="12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70156" y="3190868"/>
            <a:ext cx="1262637" cy="12529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0623" y="2824050"/>
            <a:ext cx="351217" cy="198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1803" y="5135949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215215" y="5032075"/>
            <a:ext cx="117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  <a:r>
              <a:rPr lang="en-US" sz="1350" dirty="0"/>
              <a:t> </a:t>
            </a:r>
            <a:r>
              <a:rPr lang="en-US" dirty="0"/>
              <a:t>Extractor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blipFill>
                <a:blip r:embed="rId3"/>
                <a:stretch>
                  <a:fillRect t="-10000" r="-1239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99156" y="5135948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7371" y="3646527"/>
                <a:ext cx="839845" cy="763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71" y="3646527"/>
                <a:ext cx="839845" cy="763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142206" y="4997449"/>
            <a:ext cx="136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Classification Output</a:t>
            </a:r>
            <a:endParaRPr lang="en-US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41506" y="3817334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810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1335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3606" y="3856419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85951" y="2647950"/>
            <a:ext cx="1854200" cy="309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337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Shebang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28600" y="3190868"/>
            <a:ext cx="1278925" cy="12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70156" y="3190868"/>
            <a:ext cx="1262637" cy="12529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0623" y="2824050"/>
            <a:ext cx="351217" cy="198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1803" y="5135949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215215" y="5032075"/>
            <a:ext cx="117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  <a:r>
              <a:rPr lang="en-US" sz="1350" dirty="0"/>
              <a:t> </a:t>
            </a:r>
            <a:r>
              <a:rPr lang="en-US" dirty="0"/>
              <a:t>Extractor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blipFill>
                <a:blip r:embed="rId3"/>
                <a:stretch>
                  <a:fillRect t="-10000" r="-1239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99156" y="5135948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7371" y="3646527"/>
                <a:ext cx="839845" cy="763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71" y="3646527"/>
                <a:ext cx="839845" cy="763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142206" y="4997449"/>
            <a:ext cx="136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Output</a:t>
            </a:r>
            <a:endParaRPr lang="en-US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41506" y="3817334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810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1335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3606" y="3856419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85951" y="2647950"/>
            <a:ext cx="1854200" cy="309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62" y="2228089"/>
            <a:ext cx="4770310" cy="31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 convolution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469084" y="2914650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55560" y="3581525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33732" y="2914650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3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 convolution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69084" y="2914650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55560" y="3581525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0911" y="3581525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=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33732" y="2914650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0" y="2961740"/>
                <a:ext cx="1943100" cy="1700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000" i="1">
                                        <a:latin typeface="Cambria Math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sz="3000" i="1">
                                        <a:latin typeface="Cambria Math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sz="3000" i="1">
                                        <a:latin typeface="Cambria Math" charset="0"/>
                                      </a:rPr>
                                      <m:t>18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i="1">
                          <a:latin typeface="Cambria Math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0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000" i="1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2961740"/>
                <a:ext cx="1943100" cy="1700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Reframed Feature </a:t>
            </a:r>
            <a:r>
              <a:rPr lang="en-US" dirty="0" smtClean="0"/>
              <a:t>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“Airplane Filter”</a:t>
            </a:r>
          </a:p>
        </p:txBody>
      </p:sp>
    </p:spTree>
    <p:extLst>
      <p:ext uri="{BB962C8B-B14F-4D97-AF65-F5344CB8AC3E}">
        <p14:creationId xmlns:p14="http://schemas.microsoft.com/office/powerpoint/2010/main" val="643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2431096"/>
          <a:ext cx="2545791" cy="255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26848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6220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325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676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1" y="2431096"/>
            <a:ext cx="1714500" cy="16837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Reframed Feature Extractor</a:t>
            </a:r>
            <a:endParaRPr lang="en-US" dirty="0"/>
          </a:p>
        </p:txBody>
      </p:sp>
      <p:pic>
        <p:nvPicPr>
          <p:cNvPr id="5122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438089" y="3172332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8409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4919" y="3172332"/>
            <a:ext cx="1955456" cy="19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32x32 “Airplane Filter”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98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9068" y="2538115"/>
            <a:ext cx="298106" cy="32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6013218" y="2538115"/>
            <a:ext cx="298106" cy="3283956"/>
          </a:xfrm>
          <a:prstGeom prst="rect">
            <a:avLst/>
          </a:prstGeom>
          <a:solidFill>
            <a:srgbClr val="575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5552214" y="1869385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Image </a:t>
            </a:r>
          </a:p>
          <a:p>
            <a:pPr algn="ctr"/>
            <a:r>
              <a:rPr lang="en-US" sz="1500" dirty="0"/>
              <a:t>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1163" y="1869385"/>
            <a:ext cx="1692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Airplane Weight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6551" y="3414661"/>
            <a:ext cx="3888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24268" y="2538115"/>
            <a:ext cx="298106" cy="32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1898418" y="2538115"/>
            <a:ext cx="298106" cy="3283956"/>
          </a:xfrm>
          <a:prstGeom prst="rect">
            <a:avLst/>
          </a:prstGeom>
          <a:solidFill>
            <a:srgbClr val="575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437414" y="1869385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Image </a:t>
            </a:r>
          </a:p>
          <a:p>
            <a:pPr algn="ctr"/>
            <a:r>
              <a:rPr lang="en-US" sz="1500" dirty="0"/>
              <a:t>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6363" y="1869385"/>
            <a:ext cx="1692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Airplane Weight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1" y="3414661"/>
            <a:ext cx="4658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51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8" name="Oval 17"/>
          <p:cNvSpPr/>
          <p:nvPr/>
        </p:nvSpPr>
        <p:spPr>
          <a:xfrm>
            <a:off x="4863865" y="4008222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6460475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6636559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6618022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5183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1494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an airplane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35738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23727" y="1996048"/>
            <a:ext cx="594296" cy="78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24268" y="2538115"/>
            <a:ext cx="298106" cy="3283956"/>
          </a:xfrm>
          <a:prstGeom prst="rect">
            <a:avLst/>
          </a:prstGeom>
          <a:solidFill>
            <a:srgbClr val="C0504D"/>
          </a:solidFill>
          <a:ln>
            <a:solidFill>
              <a:srgbClr val="8C3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1898418" y="2538115"/>
            <a:ext cx="298106" cy="3283956"/>
          </a:xfrm>
          <a:prstGeom prst="rect">
            <a:avLst/>
          </a:prstGeom>
          <a:solidFill>
            <a:srgbClr val="575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437414" y="1869385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Image </a:t>
            </a:r>
          </a:p>
          <a:p>
            <a:pPr algn="ctr"/>
            <a:r>
              <a:rPr lang="en-US" sz="1500" dirty="0"/>
              <a:t>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6363" y="1869385"/>
            <a:ext cx="1692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Automobile Weight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1" y="3414661"/>
            <a:ext cx="4658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51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8" name="Oval 17"/>
          <p:cNvSpPr/>
          <p:nvPr/>
        </p:nvSpPr>
        <p:spPr>
          <a:xfrm>
            <a:off x="4863865" y="4008222"/>
            <a:ext cx="343745" cy="343745"/>
          </a:xfrm>
          <a:prstGeom prst="ellipse">
            <a:avLst/>
          </a:prstGeom>
          <a:solidFill>
            <a:srgbClr val="C0504D"/>
          </a:solidFill>
          <a:ln>
            <a:solidFill>
              <a:srgbClr val="8C3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6460475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6636559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6618022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5183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1494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an automobile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35738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23727" y="2400299"/>
            <a:ext cx="594296" cy="38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2940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303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24268" y="2538115"/>
            <a:ext cx="298106" cy="3283956"/>
          </a:xfrm>
          <a:prstGeom prst="rect">
            <a:avLst/>
          </a:prstGeom>
          <a:solidFill>
            <a:srgbClr val="8064A1"/>
          </a:solidFill>
          <a:ln>
            <a:solidFill>
              <a:srgbClr val="5C4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1898418" y="2538115"/>
            <a:ext cx="298106" cy="3283956"/>
          </a:xfrm>
          <a:prstGeom prst="rect">
            <a:avLst/>
          </a:prstGeom>
          <a:solidFill>
            <a:srgbClr val="575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437414" y="1869385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Image </a:t>
            </a:r>
          </a:p>
          <a:p>
            <a:pPr algn="ctr"/>
            <a:r>
              <a:rPr lang="en-US" sz="1500" dirty="0"/>
              <a:t>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6363" y="1869385"/>
            <a:ext cx="1692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Bird Weight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1" y="3414661"/>
            <a:ext cx="4658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51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0475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6636559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6618022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5183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1494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 bird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35738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9" idx="2"/>
          </p:cNvCxnSpPr>
          <p:nvPr/>
        </p:nvCxnSpPr>
        <p:spPr>
          <a:xfrm>
            <a:off x="6023727" y="2782242"/>
            <a:ext cx="605674" cy="6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2940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6629400" y="2617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4856905" y="4008222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52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4701" y="2563020"/>
            <a:ext cx="298106" cy="3283956"/>
          </a:xfrm>
          <a:prstGeom prst="rect">
            <a:avLst/>
          </a:prstGeom>
          <a:solidFill>
            <a:srgbClr val="F89646"/>
          </a:solidFill>
          <a:ln>
            <a:solidFill>
              <a:srgbClr val="B76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1898418" y="2538115"/>
            <a:ext cx="298106" cy="3283956"/>
          </a:xfrm>
          <a:prstGeom prst="rect">
            <a:avLst/>
          </a:prstGeom>
          <a:solidFill>
            <a:srgbClr val="575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437414" y="1869385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Image </a:t>
            </a:r>
          </a:p>
          <a:p>
            <a:pPr algn="ctr"/>
            <a:r>
              <a:rPr lang="en-US" sz="1500" dirty="0"/>
              <a:t>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6363" y="1869385"/>
            <a:ext cx="1692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Truck Weight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1" y="3414661"/>
            <a:ext cx="4658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51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0475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6636559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6618022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5183" y="4180093"/>
            <a:ext cx="676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2940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6629400" y="2617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872922" y="4008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6627079" y="5510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4400551" y="2401367"/>
            <a:ext cx="1632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“probability” of the image being a truck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044795" y="3163114"/>
            <a:ext cx="171872" cy="84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75610" y="3022590"/>
            <a:ext cx="951470" cy="265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631506" y="3022589"/>
            <a:ext cx="343745" cy="343745"/>
          </a:xfrm>
          <a:prstGeom prst="ellipse">
            <a:avLst/>
          </a:prstGeom>
          <a:solidFill>
            <a:srgbClr val="7030A0"/>
          </a:solidFill>
          <a:ln>
            <a:solidFill>
              <a:srgbClr val="421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6634456" y="3437605"/>
            <a:ext cx="343745" cy="34374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6629400" y="3836350"/>
            <a:ext cx="343745" cy="34374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/>
          <p:cNvSpPr/>
          <p:nvPr/>
        </p:nvSpPr>
        <p:spPr>
          <a:xfrm>
            <a:off x="6634456" y="4259344"/>
            <a:ext cx="343745" cy="3437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634456" y="4683817"/>
            <a:ext cx="343745" cy="3437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/>
          <p:cNvSpPr/>
          <p:nvPr/>
        </p:nvSpPr>
        <p:spPr>
          <a:xfrm>
            <a:off x="6629400" y="5097019"/>
            <a:ext cx="343745" cy="343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333705" y="3507299"/>
            <a:ext cx="298106" cy="3283956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4909126" y="2457450"/>
            <a:ext cx="298106" cy="3283956"/>
          </a:xfrm>
          <a:prstGeom prst="rect">
            <a:avLst/>
          </a:prstGeom>
          <a:solidFill>
            <a:srgbClr val="575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7" name="TextBox 16"/>
          <p:cNvSpPr txBox="1"/>
          <p:nvPr/>
        </p:nvSpPr>
        <p:spPr>
          <a:xfrm>
            <a:off x="5600701" y="3949261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0475" y="1842711"/>
            <a:ext cx="648730" cy="4030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6636559" y="1654261"/>
            <a:ext cx="296561" cy="431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6618022" y="1824175"/>
            <a:ext cx="343745" cy="343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6629400" y="2219275"/>
            <a:ext cx="343745" cy="343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6629400" y="2617097"/>
            <a:ext cx="343745" cy="343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6627079" y="5510222"/>
            <a:ext cx="343745" cy="343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6631506" y="3022589"/>
            <a:ext cx="343745" cy="343745"/>
          </a:xfrm>
          <a:prstGeom prst="ellipse">
            <a:avLst/>
          </a:prstGeom>
          <a:solidFill>
            <a:srgbClr val="7030A0"/>
          </a:solidFill>
          <a:ln>
            <a:solidFill>
              <a:srgbClr val="421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6634456" y="3437605"/>
            <a:ext cx="343745" cy="34374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6629400" y="3836350"/>
            <a:ext cx="343745" cy="34374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/>
          <p:cNvSpPr/>
          <p:nvPr/>
        </p:nvSpPr>
        <p:spPr>
          <a:xfrm>
            <a:off x="6634456" y="4259344"/>
            <a:ext cx="343745" cy="3437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634456" y="4683817"/>
            <a:ext cx="343745" cy="3437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/>
          <p:cNvSpPr/>
          <p:nvPr/>
        </p:nvSpPr>
        <p:spPr>
          <a:xfrm>
            <a:off x="6629400" y="5097019"/>
            <a:ext cx="343745" cy="343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 rot="5400000">
            <a:off x="2333705" y="3805406"/>
            <a:ext cx="298106" cy="3283956"/>
          </a:xfrm>
          <a:prstGeom prst="rect">
            <a:avLst/>
          </a:prstGeom>
          <a:solidFill>
            <a:srgbClr val="F8964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2333705" y="3209192"/>
            <a:ext cx="298106" cy="3283956"/>
          </a:xfrm>
          <a:prstGeom prst="rect">
            <a:avLst/>
          </a:prstGeom>
          <a:solidFill>
            <a:srgbClr val="40404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2333705" y="2912238"/>
            <a:ext cx="298106" cy="3283956"/>
          </a:xfrm>
          <a:prstGeom prst="rect">
            <a:avLst/>
          </a:prstGeom>
          <a:solidFill>
            <a:srgbClr val="604A7B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2333705" y="2614131"/>
            <a:ext cx="298106" cy="328395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2333705" y="2017341"/>
            <a:ext cx="298106" cy="3283956"/>
          </a:xfrm>
          <a:prstGeom prst="rect">
            <a:avLst/>
          </a:prstGeom>
          <a:solidFill>
            <a:srgbClr val="6F30A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5" name="Rectangle 34"/>
          <p:cNvSpPr/>
          <p:nvPr/>
        </p:nvSpPr>
        <p:spPr>
          <a:xfrm rot="5400000">
            <a:off x="2333705" y="2315448"/>
            <a:ext cx="298106" cy="3283956"/>
          </a:xfrm>
          <a:prstGeom prst="rect">
            <a:avLst/>
          </a:prstGeom>
          <a:solidFill>
            <a:srgbClr val="FF25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2333705" y="1719234"/>
            <a:ext cx="298106" cy="3283956"/>
          </a:xfrm>
          <a:prstGeom prst="rect">
            <a:avLst/>
          </a:prstGeom>
          <a:solidFill>
            <a:srgbClr val="8064A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2333705" y="1422280"/>
            <a:ext cx="298106" cy="3283956"/>
          </a:xfrm>
          <a:prstGeom prst="rect">
            <a:avLst/>
          </a:prstGeom>
          <a:solidFill>
            <a:srgbClr val="C0504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333705" y="1124173"/>
            <a:ext cx="298106" cy="3283956"/>
          </a:xfrm>
          <a:prstGeom prst="rect">
            <a:avLst/>
          </a:prstGeom>
          <a:solidFill>
            <a:srgbClr val="4F81B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48" name="TextBox 47"/>
          <p:cNvSpPr txBox="1"/>
          <p:nvPr/>
        </p:nvSpPr>
        <p:spPr>
          <a:xfrm>
            <a:off x="4344148" y="3945885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80314" y="1869386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Weight Matrix</a:t>
            </a:r>
            <a:endParaRPr lang="en-US" sz="1500" dirty="0"/>
          </a:p>
        </p:txBody>
      </p:sp>
      <p:sp>
        <p:nvSpPr>
          <p:cNvPr id="50" name="TextBox 49"/>
          <p:cNvSpPr txBox="1"/>
          <p:nvPr/>
        </p:nvSpPr>
        <p:spPr>
          <a:xfrm>
            <a:off x="4523514" y="1869385"/>
            <a:ext cx="1077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Image </a:t>
            </a:r>
          </a:p>
          <a:p>
            <a:pPr algn="ctr"/>
            <a:r>
              <a:rPr lang="en-US" sz="1500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611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𝑊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350" dirty="0"/>
                  <a:t> 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(10x1024) matrix of weight vectors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blipFill>
                <a:blip r:embed="rId3"/>
                <a:stretch>
                  <a:fillRect r="-258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𝑥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the (1024x1) image vector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blipFill>
                <a:blip r:embed="rId4"/>
                <a:stretch>
                  <a:fillRect r="-405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2060" y="5200650"/>
                <a:ext cx="5489773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/>
                  <a:t>  the (10x1) vector of class “probabilities”</a:t>
                </a:r>
                <a:endParaRPr lang="en-US" sz="135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" y="5200650"/>
                <a:ext cx="5489773" cy="496161"/>
              </a:xfrm>
              <a:prstGeom prst="rect">
                <a:avLst/>
              </a:prstGeom>
              <a:blipFill>
                <a:blip r:embed="rId5"/>
                <a:stretch>
                  <a:fillRect l="-111" r="-211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𝑊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350" dirty="0"/>
                  <a:t> 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(10x1024) matrix of weight vectors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blipFill>
                <a:blip r:embed="rId3"/>
                <a:stretch>
                  <a:fillRect r="-258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𝑥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the (1024x1) image vector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blipFill>
                <a:blip r:embed="rId4"/>
                <a:stretch>
                  <a:fillRect r="-405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2060" y="5200650"/>
                <a:ext cx="5489773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/>
                  <a:t>  the (10x1) vector of class “probabilities”</a:t>
                </a:r>
                <a:endParaRPr lang="en-US" sz="135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" y="5200650"/>
                <a:ext cx="5489773" cy="496161"/>
              </a:xfrm>
              <a:prstGeom prst="rect">
                <a:avLst/>
              </a:prstGeom>
              <a:blipFill>
                <a:blip r:embed="rId5"/>
                <a:stretch>
                  <a:fillRect l="-111" r="-211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14850" y="1606718"/>
            <a:ext cx="20002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This simple computation is called a </a:t>
            </a:r>
            <a:r>
              <a:rPr lang="en-US" sz="1500" i="1" dirty="0"/>
              <a:t>fully-connected layer</a:t>
            </a:r>
            <a:r>
              <a:rPr lang="en-US" sz="1500" dirty="0"/>
              <a:t>!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0" y="2621963"/>
            <a:ext cx="927101" cy="62195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4051300" y="2238064"/>
            <a:ext cx="463550" cy="38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Fully-Connected Neural Networks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773" y="2604711"/>
            <a:ext cx="648730" cy="24123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2817856" y="2416261"/>
            <a:ext cx="296561" cy="308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2708493" y="444374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2700536" y="267209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2700536" y="3557924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6061248" y="3100947"/>
            <a:ext cx="648730" cy="15306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237331" y="2912497"/>
            <a:ext cx="296561" cy="19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120011" y="3168335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6120011" y="4054160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144555" y="2739373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44555" y="3693149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6602" y="4550396"/>
            <a:ext cx="14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Num_Legs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17888" y="3352149"/>
            <a:ext cx="1115972" cy="917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Algorithm</a:t>
            </a:r>
          </a:p>
        </p:txBody>
      </p:sp>
      <p:cxnSp>
        <p:nvCxnSpPr>
          <p:cNvPr id="46" name="Straight Arrow Connector 45"/>
          <p:cNvCxnSpPr>
            <a:stCxn id="17" idx="3"/>
            <a:endCxn id="45" idx="1"/>
          </p:cNvCxnSpPr>
          <p:nvPr/>
        </p:nvCxnSpPr>
        <p:spPr>
          <a:xfrm>
            <a:off x="3290502" y="3810893"/>
            <a:ext cx="82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5233860" y="3810893"/>
            <a:ext cx="747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36023" y="3243328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36023" y="4129153"/>
            <a:ext cx="9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Dog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224221" y="523354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21" y="5233540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t="-6667" r="-1639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788754" y="523354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54" y="5233540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2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Fully-Connected Neural Networks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41773" y="2604711"/>
            <a:ext cx="648730" cy="24123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2817856" y="2416261"/>
            <a:ext cx="296561" cy="308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2708493" y="444374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2700536" y="267209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2700536" y="3557924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6061248" y="3100947"/>
            <a:ext cx="648730" cy="15306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237331" y="2912497"/>
            <a:ext cx="296561" cy="19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120011" y="3168335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6120011" y="4054160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144555" y="2739373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44555" y="3693149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6602" y="4550396"/>
            <a:ext cx="14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Num_Legs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2" idx="6"/>
            <a:endCxn id="37" idx="2"/>
          </p:cNvCxnSpPr>
          <p:nvPr/>
        </p:nvCxnSpPr>
        <p:spPr>
          <a:xfrm>
            <a:off x="3196772" y="2920217"/>
            <a:ext cx="2923239" cy="49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6"/>
            <a:endCxn id="38" idx="2"/>
          </p:cNvCxnSpPr>
          <p:nvPr/>
        </p:nvCxnSpPr>
        <p:spPr>
          <a:xfrm>
            <a:off x="3196772" y="2920217"/>
            <a:ext cx="2923239" cy="13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6"/>
          </p:cNvCxnSpPr>
          <p:nvPr/>
        </p:nvCxnSpPr>
        <p:spPr>
          <a:xfrm>
            <a:off x="3196772" y="3806042"/>
            <a:ext cx="2923239" cy="49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6"/>
          </p:cNvCxnSpPr>
          <p:nvPr/>
        </p:nvCxnSpPr>
        <p:spPr>
          <a:xfrm flipV="1">
            <a:off x="3196772" y="3416453"/>
            <a:ext cx="2923239" cy="38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6"/>
          </p:cNvCxnSpPr>
          <p:nvPr/>
        </p:nvCxnSpPr>
        <p:spPr>
          <a:xfrm flipV="1">
            <a:off x="3204729" y="3416453"/>
            <a:ext cx="2915282" cy="1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6"/>
            <a:endCxn id="38" idx="2"/>
          </p:cNvCxnSpPr>
          <p:nvPr/>
        </p:nvCxnSpPr>
        <p:spPr>
          <a:xfrm flipV="1">
            <a:off x="3204729" y="4302278"/>
            <a:ext cx="2915282" cy="38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36023" y="3243328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36023" y="4129153"/>
            <a:ext cx="9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Dog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224221" y="523354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21" y="5233540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t="-6667" r="-1639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788754" y="523354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54" y="5233540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2431096"/>
          <a:ext cx="2545791" cy="255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26848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6220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325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676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0150" y="2431096"/>
            <a:ext cx="1714500" cy="16837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</a:t>
            </a:r>
            <a:r>
              <a:rPr lang="en-US" dirty="0" smtClean="0"/>
              <a:t>Fully-Connected </a:t>
            </a:r>
            <a:r>
              <a:rPr lang="en-US" dirty="0"/>
              <a:t>Neural Networks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773" y="2604711"/>
            <a:ext cx="648730" cy="24123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2817856" y="2416261"/>
            <a:ext cx="296561" cy="308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2708493" y="444374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2700536" y="267209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2700536" y="3557924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6061248" y="3100947"/>
            <a:ext cx="648730" cy="15306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237331" y="2912497"/>
            <a:ext cx="296561" cy="19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120011" y="3168335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6120011" y="4054160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144555" y="2739373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44555" y="3693149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6602" y="4550396"/>
            <a:ext cx="14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Num_Legs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2" idx="6"/>
            <a:endCxn id="37" idx="2"/>
          </p:cNvCxnSpPr>
          <p:nvPr/>
        </p:nvCxnSpPr>
        <p:spPr>
          <a:xfrm>
            <a:off x="3196772" y="2920217"/>
            <a:ext cx="2923239" cy="49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6"/>
            <a:endCxn id="38" idx="2"/>
          </p:cNvCxnSpPr>
          <p:nvPr/>
        </p:nvCxnSpPr>
        <p:spPr>
          <a:xfrm>
            <a:off x="3196772" y="2920217"/>
            <a:ext cx="2923239" cy="13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6"/>
          </p:cNvCxnSpPr>
          <p:nvPr/>
        </p:nvCxnSpPr>
        <p:spPr>
          <a:xfrm>
            <a:off x="3196772" y="3806042"/>
            <a:ext cx="2923239" cy="49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6"/>
          </p:cNvCxnSpPr>
          <p:nvPr/>
        </p:nvCxnSpPr>
        <p:spPr>
          <a:xfrm flipV="1">
            <a:off x="3196772" y="3416453"/>
            <a:ext cx="2923239" cy="38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6"/>
          </p:cNvCxnSpPr>
          <p:nvPr/>
        </p:nvCxnSpPr>
        <p:spPr>
          <a:xfrm flipV="1">
            <a:off x="3204729" y="3416453"/>
            <a:ext cx="2915282" cy="1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6"/>
            <a:endCxn id="38" idx="2"/>
          </p:cNvCxnSpPr>
          <p:nvPr/>
        </p:nvCxnSpPr>
        <p:spPr>
          <a:xfrm flipV="1">
            <a:off x="3204729" y="4302278"/>
            <a:ext cx="2915282" cy="38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8056" y="409287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56" y="4092871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836023" y="3243328"/>
            <a:ext cx="9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36023" y="4129153"/>
            <a:ext cx="9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Dog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1077" y="338176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77" y="3381762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66248" y="281217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48" y="2812176"/>
                <a:ext cx="317138" cy="276999"/>
              </a:xfrm>
              <a:prstGeom prst="rect">
                <a:avLst/>
              </a:prstGeom>
              <a:blipFill>
                <a:blip r:embed="rId4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82634" y="3163559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34" y="3163559"/>
                <a:ext cx="315471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82634" y="37022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34" y="37022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82634" y="424375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34" y="4243759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224221" y="523354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21" y="5233540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t="-6667" r="-1639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788754" y="523354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54" y="5233540"/>
                <a:ext cx="367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</a:t>
            </a:r>
            <a:r>
              <a:rPr lang="en-US" dirty="0" smtClean="0"/>
              <a:t>Fully-Connected </a:t>
            </a:r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5375" y="3305175"/>
                <a:ext cx="240636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700" i="1">
                          <a:latin typeface="Cambria Math" charset="0"/>
                        </a:rPr>
                        <m:t>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3305175"/>
                <a:ext cx="2406364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667125" y="2583843"/>
            <a:ext cx="695325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6086475" y="2924549"/>
            <a:ext cx="695325" cy="1375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88648" y="3408593"/>
                <a:ext cx="52129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48" y="3408593"/>
                <a:ext cx="521297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72747" y="47827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47" y="4782743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t="-6667" r="-147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854888" y="4782743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88" y="4782743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089757" y="4782742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57" y="4782742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86601" y="5365663"/>
                <a:ext cx="1022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𝑊𝑥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1" y="5365663"/>
                <a:ext cx="1022780" cy="369332"/>
              </a:xfrm>
              <a:prstGeom prst="rect">
                <a:avLst/>
              </a:prstGeom>
              <a:blipFill>
                <a:blip r:embed="rId7"/>
                <a:stretch>
                  <a:fillRect t="-6557" r="-2335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</a:t>
            </a:r>
            <a:r>
              <a:rPr lang="en-US" dirty="0" smtClean="0"/>
              <a:t>Fully-Connected </a:t>
            </a:r>
            <a:r>
              <a:rPr lang="en-US" dirty="0"/>
              <a:t>Neural Networks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650" y="2549266"/>
            <a:ext cx="648730" cy="24123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00101" y="2400300"/>
            <a:ext cx="296561" cy="308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695371" y="4388304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87413" y="2616654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87413" y="3502479"/>
            <a:ext cx="496236" cy="49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3248025" y="3008129"/>
            <a:ext cx="648730" cy="15306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3424108" y="2819680"/>
            <a:ext cx="296561" cy="19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3306788" y="3075517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3306788" y="3961342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6" name="Straight Arrow Connector 45"/>
          <p:cNvCxnSpPr>
            <a:stCxn id="32" idx="6"/>
            <a:endCxn id="37" idx="2"/>
          </p:cNvCxnSpPr>
          <p:nvPr/>
        </p:nvCxnSpPr>
        <p:spPr>
          <a:xfrm>
            <a:off x="1183650" y="2864772"/>
            <a:ext cx="2123138" cy="4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6"/>
            <a:endCxn id="38" idx="2"/>
          </p:cNvCxnSpPr>
          <p:nvPr/>
        </p:nvCxnSpPr>
        <p:spPr>
          <a:xfrm>
            <a:off x="1183650" y="2864772"/>
            <a:ext cx="2123138" cy="134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6"/>
            <a:endCxn id="38" idx="2"/>
          </p:cNvCxnSpPr>
          <p:nvPr/>
        </p:nvCxnSpPr>
        <p:spPr>
          <a:xfrm>
            <a:off x="1183650" y="3750597"/>
            <a:ext cx="2123138" cy="4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6"/>
            <a:endCxn id="37" idx="2"/>
          </p:cNvCxnSpPr>
          <p:nvPr/>
        </p:nvCxnSpPr>
        <p:spPr>
          <a:xfrm flipV="1">
            <a:off x="1183650" y="3323635"/>
            <a:ext cx="2123138" cy="42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6"/>
            <a:endCxn id="37" idx="2"/>
          </p:cNvCxnSpPr>
          <p:nvPr/>
        </p:nvCxnSpPr>
        <p:spPr>
          <a:xfrm flipV="1">
            <a:off x="1191607" y="3323635"/>
            <a:ext cx="2115181" cy="131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6"/>
            <a:endCxn id="38" idx="2"/>
          </p:cNvCxnSpPr>
          <p:nvPr/>
        </p:nvCxnSpPr>
        <p:spPr>
          <a:xfrm flipV="1">
            <a:off x="1191607" y="4209460"/>
            <a:ext cx="2115181" cy="42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800850" y="3713224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200650" y="3465106"/>
            <a:ext cx="1600200" cy="49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00650" y="3961342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200650" y="3961342"/>
            <a:ext cx="1600200" cy="45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6"/>
          </p:cNvCxnSpPr>
          <p:nvPr/>
        </p:nvCxnSpPr>
        <p:spPr>
          <a:xfrm>
            <a:off x="7297086" y="3961342"/>
            <a:ext cx="418164" cy="1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87918" y="195458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”Fully-Connected”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4950" y="195458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”Neural Network”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9508" y="51435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node </a:t>
            </a:r>
            <a:r>
              <a:rPr lang="en-US"/>
              <a:t>is connected to every other node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200650" y="51435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Kinda</a:t>
            </a:r>
            <a:r>
              <a:rPr lang="en-US" dirty="0"/>
              <a:t> looks like a neuron!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572000" y="1954580"/>
            <a:ext cx="0" cy="38434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𝑊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350" dirty="0"/>
                  <a:t> 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(10x1024) matrix of weight vectors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blipFill>
                <a:blip r:embed="rId3"/>
                <a:stretch>
                  <a:fillRect r="-258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𝑥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the (1024x1) image vector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blipFill>
                <a:blip r:embed="rId4"/>
                <a:stretch>
                  <a:fillRect r="-405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2060" y="5200650"/>
                <a:ext cx="5489773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/>
                  <a:t>  the (10x1) vector of class “probabilities”</a:t>
                </a:r>
                <a:endParaRPr lang="en-US" sz="135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" y="5200650"/>
                <a:ext cx="5489773" cy="496161"/>
              </a:xfrm>
              <a:prstGeom prst="rect">
                <a:avLst/>
              </a:prstGeom>
              <a:blipFill>
                <a:blip r:embed="rId5"/>
                <a:stretch>
                  <a:fillRect l="-111" r="-211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8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Extractor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2686051"/>
                <a:ext cx="153272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𝑊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350" dirty="0"/>
                  <a:t> 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(10x1024) matrix of weight vectors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3" y="3829050"/>
                <a:ext cx="5434180" cy="496161"/>
              </a:xfrm>
              <a:prstGeom prst="rect">
                <a:avLst/>
              </a:prstGeom>
              <a:blipFill>
                <a:blip r:embed="rId3"/>
                <a:stretch>
                  <a:fillRect r="-2581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3300" i="1">
                        <a:latin typeface="Cambria Math" charset="0"/>
                      </a:rPr>
                      <m:t>𝑥</m:t>
                    </m:r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the (1024x1) image vector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4" y="4514850"/>
                <a:ext cx="3758465" cy="496161"/>
              </a:xfrm>
              <a:prstGeom prst="rect">
                <a:avLst/>
              </a:prstGeom>
              <a:blipFill>
                <a:blip r:embed="rId4"/>
                <a:stretch>
                  <a:fillRect r="-405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2060" y="5200650"/>
                <a:ext cx="5632439" cy="496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33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/>
                  <a:t>  the (10x1) vector of class “probabilities”?</a:t>
                </a:r>
                <a:endParaRPr lang="en-US" sz="135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" y="5200650"/>
                <a:ext cx="5632439" cy="496161"/>
              </a:xfrm>
              <a:prstGeom prst="rect">
                <a:avLst/>
              </a:prstGeom>
              <a:blipFill>
                <a:blip r:embed="rId5"/>
                <a:stretch>
                  <a:fillRect l="-108" r="-1948"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0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Probability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Must have values between 0 and 1</a:t>
            </a:r>
          </a:p>
          <a:p>
            <a:endParaRPr lang="en-US" sz="2100" dirty="0"/>
          </a:p>
          <a:p>
            <a:r>
              <a:rPr lang="en-US" sz="2100" dirty="0"/>
              <a:t>Must sum to 1</a:t>
            </a:r>
          </a:p>
          <a:p>
            <a:endParaRPr lang="en-US" sz="2100" dirty="0"/>
          </a:p>
          <a:p>
            <a:r>
              <a:rPr lang="en-US" sz="2100" dirty="0"/>
              <a:t>There’s no guarantee either requirement is satisfied!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7673" y="4521370"/>
                <a:ext cx="153272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4521370"/>
                <a:ext cx="153272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1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94198" y="2904695"/>
            <a:ext cx="648730" cy="15306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3170281" y="2716246"/>
            <a:ext cx="296561" cy="19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52961" y="2972083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052961" y="3857908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607" y="2419016"/>
                <a:ext cx="1070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07" y="2419016"/>
                <a:ext cx="10709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10329" y="5267326"/>
                <a:ext cx="2209836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err="1"/>
                  <a:t>Softmax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29" y="5267326"/>
                <a:ext cx="2209836" cy="516039"/>
              </a:xfrm>
              <a:prstGeom prst="rect">
                <a:avLst/>
              </a:prstGeom>
              <a:blipFill>
                <a:blip r:embed="rId3"/>
                <a:stretch>
                  <a:fillRect l="-6630" t="-18824" r="-12431" b="-9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1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94198" y="2904695"/>
            <a:ext cx="648730" cy="15306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3170281" y="2716246"/>
            <a:ext cx="296561" cy="19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52961" y="2972083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052961" y="3857908"/>
            <a:ext cx="496236" cy="496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607" y="2419016"/>
                <a:ext cx="1070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07" y="2419016"/>
                <a:ext cx="10709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10329" y="5267326"/>
                <a:ext cx="2209836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err="1"/>
                  <a:t>Softmax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29" y="5267326"/>
                <a:ext cx="2209836" cy="516039"/>
              </a:xfrm>
              <a:prstGeom prst="rect">
                <a:avLst/>
              </a:prstGeom>
              <a:blipFill>
                <a:blip r:embed="rId3"/>
                <a:stretch>
                  <a:fillRect l="-6630" t="-18824" r="-12431" b="-9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538917" y="2847828"/>
            <a:ext cx="825328" cy="16650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5715001" y="2447495"/>
            <a:ext cx="47779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597680" y="2847828"/>
            <a:ext cx="709415" cy="7094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0.98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5597680" y="3733653"/>
            <a:ext cx="709415" cy="7094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0.02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42927" y="3670022"/>
            <a:ext cx="1895990" cy="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6109" y="2419016"/>
                <a:ext cx="1070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𝑆𝑀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09" y="2419016"/>
                <a:ext cx="10709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Probability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solidFill>
                  <a:srgbClr val="C00000"/>
                </a:solidFill>
              </a:rPr>
              <a:t>Must have values between 0 and 1</a:t>
            </a:r>
          </a:p>
          <a:p>
            <a:endParaRPr lang="en-US" sz="2100" dirty="0"/>
          </a:p>
          <a:p>
            <a:r>
              <a:rPr lang="en-US" sz="2100" dirty="0">
                <a:solidFill>
                  <a:srgbClr val="C00000"/>
                </a:solidFill>
              </a:rPr>
              <a:t>Must sum to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7673" y="4521370"/>
                <a:ext cx="153272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4521370"/>
                <a:ext cx="153272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Probability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Must have values between 0 and 1</a:t>
            </a:r>
          </a:p>
          <a:p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Must sum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7673" y="4521370"/>
                <a:ext cx="248080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r>
                        <a:rPr lang="en-US" sz="3300" i="1">
                          <a:latin typeface="Cambria Math" charset="0"/>
                        </a:rPr>
                        <m:t>𝑆𝑀</m:t>
                      </m:r>
                      <m:r>
                        <a:rPr lang="en-US" sz="3300" i="1">
                          <a:latin typeface="Cambria Math" charset="0"/>
                        </a:rPr>
                        <m:t>(</m:t>
                      </m:r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73" y="4521370"/>
                <a:ext cx="248080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2431096"/>
          <a:ext cx="2545791" cy="255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26848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6220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325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676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1" y="3288346"/>
            <a:ext cx="1714500" cy="16837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Feature extractor: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1812" y="3886200"/>
                <a:ext cx="3603230" cy="547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33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3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300" i="1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3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3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2" y="3886200"/>
                <a:ext cx="3603230" cy="547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57" y="2566856"/>
                <a:ext cx="244951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300" i="1">
                              <a:latin typeface="Cambria Math" charset="0"/>
                            </a:rPr>
                            <m:t>y</m:t>
                          </m:r>
                        </m:e>
                      </m:acc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r>
                        <a:rPr lang="en-US" sz="3300" i="1">
                          <a:latin typeface="Cambria Math" charset="0"/>
                        </a:rPr>
                        <m:t>𝑆𝑀</m:t>
                      </m:r>
                      <m:r>
                        <a:rPr lang="en-US" sz="3300" i="1">
                          <a:latin typeface="Cambria Math" charset="0"/>
                        </a:rPr>
                        <m:t>(</m:t>
                      </m:r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57" y="2566856"/>
                <a:ext cx="2449517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Feature extractor: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1812" y="3886200"/>
                <a:ext cx="3603230" cy="547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33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3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300" i="1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3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3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2" y="3886200"/>
                <a:ext cx="3603230" cy="547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57" y="2566856"/>
                <a:ext cx="244951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300" i="1">
                              <a:latin typeface="Cambria Math" charset="0"/>
                            </a:rPr>
                            <m:t>y</m:t>
                          </m:r>
                        </m:e>
                      </m:acc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r>
                        <a:rPr lang="en-US" sz="3300" i="1">
                          <a:latin typeface="Cambria Math" charset="0"/>
                        </a:rPr>
                        <m:t>𝑆𝑀</m:t>
                      </m:r>
                      <m:r>
                        <a:rPr lang="en-US" sz="3300" i="1">
                          <a:latin typeface="Cambria Math" charset="0"/>
                        </a:rPr>
                        <m:t>(</m:t>
                      </m:r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57" y="2566856"/>
                <a:ext cx="2449517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18449" y="2566856"/>
            <a:ext cx="482202" cy="50783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081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Feature extractor: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1812" y="3886200"/>
                <a:ext cx="3603230" cy="547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33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3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300" i="1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3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3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2" y="3886200"/>
                <a:ext cx="3603230" cy="547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57" y="2566856"/>
                <a:ext cx="2449517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300" i="1">
                              <a:latin typeface="Cambria Math" charset="0"/>
                            </a:rPr>
                            <m:t>y</m:t>
                          </m:r>
                        </m:e>
                      </m:acc>
                      <m:r>
                        <a:rPr lang="en-US" sz="3300" i="1">
                          <a:latin typeface="Cambria Math" charset="0"/>
                        </a:rPr>
                        <m:t>=</m:t>
                      </m:r>
                      <m:r>
                        <a:rPr lang="en-US" sz="3300" i="1">
                          <a:latin typeface="Cambria Math" charset="0"/>
                        </a:rPr>
                        <m:t>𝑆𝑀</m:t>
                      </m:r>
                      <m:r>
                        <a:rPr lang="en-US" sz="3300" i="1">
                          <a:latin typeface="Cambria Math" charset="0"/>
                        </a:rPr>
                        <m:t>(</m:t>
                      </m:r>
                      <m:r>
                        <a:rPr lang="en-US" sz="3300" i="1">
                          <a:latin typeface="Cambria Math" charset="0"/>
                        </a:rPr>
                        <m:t>𝑊𝑥</m:t>
                      </m:r>
                      <m:r>
                        <a:rPr lang="en-US" sz="33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57" y="2566856"/>
                <a:ext cx="2449517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18449" y="2566856"/>
            <a:ext cx="482202" cy="50783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4" y="2042654"/>
            <a:ext cx="4770310" cy="31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58528"/>
                <a:ext cx="87630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Let’s compare our prediction with the real answer! For each image, we have the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 which tells us the true class: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58528"/>
                <a:ext cx="8763000" cy="3394472"/>
              </a:xfrm>
              <a:blipFill>
                <a:blip r:embed="rId2"/>
                <a:stretch>
                  <a:fillRect l="-1739" t="-2334" r="-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2604" r="73312" b="71797"/>
          <a:stretch/>
        </p:blipFill>
        <p:spPr bwMode="auto">
          <a:xfrm>
            <a:off x="2065739" y="3731306"/>
            <a:ext cx="2283660" cy="2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72150" y="3229881"/>
                <a:ext cx="398507" cy="301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50" y="3229881"/>
                <a:ext cx="398507" cy="3018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65217" y="32578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9300" y="279129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7557" y="4601480"/>
            <a:ext cx="1485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Dog class index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170232" y="4751522"/>
            <a:ext cx="457325" cy="213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1" y="2132492"/>
            <a:ext cx="12272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We want: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4642" y="2800350"/>
                <a:ext cx="3592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42" y="2800350"/>
                <a:ext cx="3592522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1" y="2132492"/>
            <a:ext cx="12272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We want: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4642" y="2800350"/>
                <a:ext cx="3592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42" y="2800350"/>
                <a:ext cx="3592522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28650" y="3543300"/>
            <a:ext cx="33888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Which we can accomplish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4642" y="4229100"/>
                <a:ext cx="4195508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42" y="4229100"/>
                <a:ext cx="4195508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1" y="2132492"/>
            <a:ext cx="12272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We want: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4642" y="2800350"/>
                <a:ext cx="3592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42" y="2800350"/>
                <a:ext cx="3592522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28650" y="3543300"/>
            <a:ext cx="33888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Which we can accomplish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4642" y="4229100"/>
                <a:ext cx="4195508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42" y="4229100"/>
                <a:ext cx="4195508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6806" y="5528102"/>
                <a:ext cx="543328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100" dirty="0"/>
                  <a:t> is the probability of the true class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6" y="5528102"/>
                <a:ext cx="5433282" cy="415498"/>
              </a:xfrm>
              <a:prstGeom prst="rect">
                <a:avLst/>
              </a:prstGeom>
              <a:blipFill>
                <a:blip r:embed="rId4"/>
                <a:stretch>
                  <a:fillRect l="-1347" t="-8824" r="-5163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Cross-Entropy Loss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1" y="2132492"/>
            <a:ext cx="68620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Our loss function represents </a:t>
            </a:r>
            <a:r>
              <a:rPr lang="en-US" sz="2100" i="1" dirty="0"/>
              <a:t>how bad we are currently doing</a:t>
            </a:r>
            <a:r>
              <a:rPr lang="en-US" sz="21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93823" y="2703993"/>
                <a:ext cx="2001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𝐿</m:t>
                      </m:r>
                      <m:r>
                        <a:rPr lang="en-US" sz="2400" i="1">
                          <a:latin typeface="Cambria Math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log</m:t>
                      </m:r>
                      <m:r>
                        <a:rPr lang="en-US" sz="2400" i="1">
                          <a:latin typeface="Cambria Math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23" y="2703993"/>
                <a:ext cx="2001638" cy="461665"/>
              </a:xfrm>
              <a:prstGeom prst="rect">
                <a:avLst/>
              </a:prstGeom>
              <a:blipFill>
                <a:blip r:embed="rId2"/>
                <a:stretch>
                  <a:fillRect r="-61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Cross-Entropy Loss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1" y="2132492"/>
            <a:ext cx="68620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Our loss function represents </a:t>
            </a:r>
            <a:r>
              <a:rPr lang="en-US" sz="2100" i="1" dirty="0"/>
              <a:t>how bad we are currently doing</a:t>
            </a:r>
            <a:r>
              <a:rPr lang="en-US" sz="21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93823" y="2703993"/>
                <a:ext cx="2001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𝐿</m:t>
                      </m:r>
                      <m:r>
                        <a:rPr lang="en-US" sz="2400" i="1">
                          <a:latin typeface="Cambria Math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log</m:t>
                      </m:r>
                      <m:r>
                        <a:rPr lang="en-US" sz="2400" i="1">
                          <a:latin typeface="Cambria Math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23" y="2703993"/>
                <a:ext cx="2001638" cy="461665"/>
              </a:xfrm>
              <a:prstGeom prst="rect">
                <a:avLst/>
              </a:prstGeom>
              <a:blipFill>
                <a:blip r:embed="rId2"/>
                <a:stretch>
                  <a:fillRect r="-61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28650" y="3646967"/>
            <a:ext cx="12874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/>
              <a:t>Examples: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8650" y="4114800"/>
                <a:ext cx="437709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=0→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=∞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14800"/>
                <a:ext cx="4377092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19542" y="4569570"/>
                <a:ext cx="386274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=0.1→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0.1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=2.3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42" y="4569570"/>
                <a:ext cx="3862742" cy="415498"/>
              </a:xfrm>
              <a:prstGeom prst="rect">
                <a:avLst/>
              </a:prstGeom>
              <a:blipFill>
                <a:blip r:embed="rId4"/>
                <a:stretch>
                  <a:fillRect l="-158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19542" y="4989355"/>
                <a:ext cx="386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=0.9→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0.9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=0.1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42" y="4989355"/>
                <a:ext cx="3862742" cy="738664"/>
              </a:xfrm>
              <a:prstGeom prst="rect">
                <a:avLst/>
              </a:prstGeom>
              <a:blipFill>
                <a:blip r:embed="rId5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96084" y="5446555"/>
                <a:ext cx="32912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=1→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84" y="5446555"/>
                <a:ext cx="3291242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Cross-Entropy Loss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1" y="2132492"/>
            <a:ext cx="68620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Our loss function represents </a:t>
            </a:r>
            <a:r>
              <a:rPr lang="en-US" sz="2100" i="1" dirty="0"/>
              <a:t>how bad we are currently doing</a:t>
            </a:r>
            <a:r>
              <a:rPr lang="en-US" sz="21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93823" y="2703993"/>
                <a:ext cx="2001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𝐿</m:t>
                      </m:r>
                      <m:r>
                        <a:rPr lang="en-US" sz="2400" i="1">
                          <a:latin typeface="Cambria Math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log</m:t>
                      </m:r>
                      <m:r>
                        <a:rPr lang="en-US" sz="2400" i="1">
                          <a:latin typeface="Cambria Math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23" y="2703993"/>
                <a:ext cx="2001638" cy="461665"/>
              </a:xfrm>
              <a:prstGeom prst="rect">
                <a:avLst/>
              </a:prstGeom>
              <a:blipFill>
                <a:blip r:embed="rId2"/>
                <a:stretch>
                  <a:fillRect r="-61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28650" y="3646967"/>
            <a:ext cx="12874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/>
              <a:t>Examples: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8650" y="4114800"/>
                <a:ext cx="371475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=0→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=∞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14800"/>
                <a:ext cx="37147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8200" y="4533930"/>
                <a:ext cx="386274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=0.1→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0.1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=2.3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3930"/>
                <a:ext cx="3862742" cy="415498"/>
              </a:xfrm>
              <a:prstGeom prst="rect">
                <a:avLst/>
              </a:prstGeom>
              <a:blipFill>
                <a:blip r:embed="rId4"/>
                <a:stretch>
                  <a:fillRect l="-158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200" y="4953715"/>
                <a:ext cx="386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=0.9→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0.9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=0.1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715"/>
                <a:ext cx="3862742" cy="738664"/>
              </a:xfrm>
              <a:prstGeom prst="rect">
                <a:avLst/>
              </a:prstGeom>
              <a:blipFill>
                <a:blip r:embed="rId5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4742" y="5410915"/>
                <a:ext cx="32912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=1→</m:t>
                      </m:r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  <m:r>
                        <a:rPr lang="en-US" sz="2100" i="1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100" i="1">
                              <a:latin typeface="Cambria Math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2" y="5410915"/>
                <a:ext cx="3291242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429250" y="4268569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 dirty="0"/>
              <a:t>larger the loss, the worse our prediction. We want to minimize L!</a:t>
            </a:r>
          </a:p>
        </p:txBody>
      </p:sp>
    </p:spTree>
    <p:extLst>
      <p:ext uri="{BB962C8B-B14F-4D97-AF65-F5344CB8AC3E}">
        <p14:creationId xmlns:p14="http://schemas.microsoft.com/office/powerpoint/2010/main" val="40303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2431096"/>
          <a:ext cx="2545791" cy="255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26848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6220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325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676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0150" y="3288346"/>
            <a:ext cx="1714500" cy="16837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321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2871787" y="2315746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78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2871787" y="2315746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28950" y="2468940"/>
            <a:ext cx="155991" cy="49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3157537" y="2961830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511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3157537" y="2961830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14115" y="3123557"/>
            <a:ext cx="248236" cy="5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3433762" y="3573609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0340" y="3735336"/>
            <a:ext cx="305386" cy="55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3795712" y="4126770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52290" y="4288496"/>
            <a:ext cx="219661" cy="2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4382047" y="4501168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38625" y="4657744"/>
            <a:ext cx="366751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4848225"/>
            <a:ext cx="413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24150" y="2209800"/>
            <a:ext cx="28712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72" y="4848225"/>
                <a:ext cx="356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20" y="2191941"/>
                <a:ext cx="312406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943225" y="2257425"/>
            <a:ext cx="3533775" cy="2400320"/>
          </a:xfrm>
          <a:custGeom>
            <a:avLst/>
            <a:gdLst>
              <a:gd name="connsiteX0" fmla="*/ 0 w 4711700"/>
              <a:gd name="connsiteY0" fmla="*/ 0 h 3200426"/>
              <a:gd name="connsiteX1" fmla="*/ 2108200 w 4711700"/>
              <a:gd name="connsiteY1" fmla="*/ 3200400 h 3200426"/>
              <a:gd name="connsiteX2" fmla="*/ 4711700 w 4711700"/>
              <a:gd name="connsiteY2" fmla="*/ 63500 h 32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700" h="3200426">
                <a:moveTo>
                  <a:pt x="0" y="0"/>
                </a:moveTo>
                <a:cubicBezTo>
                  <a:pt x="661458" y="1594908"/>
                  <a:pt x="1322917" y="3189817"/>
                  <a:pt x="2108200" y="3200400"/>
                </a:cubicBezTo>
                <a:cubicBezTo>
                  <a:pt x="2893483" y="3210983"/>
                  <a:pt x="4711700" y="63500"/>
                  <a:pt x="47117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Multiply 2"/>
          <p:cNvSpPr/>
          <p:nvPr/>
        </p:nvSpPr>
        <p:spPr>
          <a:xfrm>
            <a:off x="4382047" y="4501168"/>
            <a:ext cx="313154" cy="313154"/>
          </a:xfrm>
          <a:prstGeom prst="mathMultiply">
            <a:avLst>
              <a:gd name="adj1" fmla="val 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38625" y="4657744"/>
            <a:ext cx="366751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 rot="20161513">
            <a:off x="1131488" y="3108192"/>
            <a:ext cx="654950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16071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i in {0,</a:t>
                </a:r>
                <a:r>
                  <a:rPr lang="is-IS" dirty="0" smtClean="0">
                    <a:latin typeface="Courier" charset="0"/>
                    <a:ea typeface="Courier" charset="0"/>
                    <a:cs typeface="Courier" charset="0"/>
                  </a:rPr>
                  <a:t>…,num_epochs}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x, y in data: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𝑆𝑀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𝑊𝑥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=???</m:t>
                    </m:r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" y="2431096"/>
          <a:ext cx="2545791" cy="255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26848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6220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75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325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676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1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4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𝑆𝑀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)−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)(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𝑆𝑀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)−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𝑆𝑀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)−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 rot="20161513">
            <a:off x="1131488" y="3108192"/>
            <a:ext cx="654950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BACKPROPAGATION!</a:t>
            </a:r>
          </a:p>
        </p:txBody>
      </p:sp>
    </p:spTree>
    <p:extLst>
      <p:ext uri="{BB962C8B-B14F-4D97-AF65-F5344CB8AC3E}">
        <p14:creationId xmlns:p14="http://schemas.microsoft.com/office/powerpoint/2010/main" val="28013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Backprop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𝑆𝐶𝐸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1233675" y="2402533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3"/>
          </p:cNvCxnSpPr>
          <p:nvPr/>
        </p:nvCxnSpPr>
        <p:spPr>
          <a:xfrm flipV="1">
            <a:off x="1096812" y="3311034"/>
            <a:ext cx="860996" cy="49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3"/>
          </p:cNvCxnSpPr>
          <p:nvPr/>
        </p:nvCxnSpPr>
        <p:spPr>
          <a:xfrm flipV="1">
            <a:off x="1096813" y="4211205"/>
            <a:ext cx="2718371" cy="99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>
            <a:off x="2543174" y="3046215"/>
            <a:ext cx="1272009" cy="63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00550" y="3946386"/>
            <a:ext cx="1314450" cy="1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Backprop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𝑆𝐶𝐸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1233675" y="2402533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3"/>
          </p:cNvCxnSpPr>
          <p:nvPr/>
        </p:nvCxnSpPr>
        <p:spPr>
          <a:xfrm flipV="1">
            <a:off x="1096812" y="3311034"/>
            <a:ext cx="860996" cy="49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3"/>
          </p:cNvCxnSpPr>
          <p:nvPr/>
        </p:nvCxnSpPr>
        <p:spPr>
          <a:xfrm flipV="1">
            <a:off x="1096813" y="4211205"/>
            <a:ext cx="2718371" cy="99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>
            <a:off x="2543174" y="3046215"/>
            <a:ext cx="1272009" cy="63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00550" y="3946386"/>
            <a:ext cx="1314450" cy="1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400550" y="41148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514600" y="3186056"/>
            <a:ext cx="1200150" cy="616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43000" y="2478637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93083" y="3543272"/>
                <a:ext cx="419025" cy="486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1350" i="1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83" y="3543272"/>
                <a:ext cx="419025" cy="486736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81333" y="2729858"/>
                <a:ext cx="495970" cy="486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sz="1350" i="1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33" y="2729858"/>
                <a:ext cx="495970" cy="486736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8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Backprop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𝑆𝐶𝐸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1233675" y="2402533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3"/>
          </p:cNvCxnSpPr>
          <p:nvPr/>
        </p:nvCxnSpPr>
        <p:spPr>
          <a:xfrm flipV="1">
            <a:off x="1096812" y="3311034"/>
            <a:ext cx="860996" cy="49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3"/>
          </p:cNvCxnSpPr>
          <p:nvPr/>
        </p:nvCxnSpPr>
        <p:spPr>
          <a:xfrm flipV="1">
            <a:off x="1096813" y="4211205"/>
            <a:ext cx="2718371" cy="99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>
            <a:off x="2543174" y="3046215"/>
            <a:ext cx="1272009" cy="63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00550" y="3946386"/>
            <a:ext cx="1314450" cy="1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400550" y="41148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514600" y="3186056"/>
            <a:ext cx="1200150" cy="616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43000" y="2478637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36211" y="3529107"/>
                <a:ext cx="1400135" cy="486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1350" i="1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r>
                        <a:rPr lang="en-US" sz="1350" i="1">
                          <a:latin typeface="Cambria Math" charset="0"/>
                        </a:rPr>
                        <m:t>=</m:t>
                      </m:r>
                      <m:r>
                        <a:rPr lang="en-US" sz="1350" i="1">
                          <a:latin typeface="Cambria Math" charset="0"/>
                        </a:rPr>
                        <m:t>𝑆𝑀</m:t>
                      </m:r>
                      <m:r>
                        <a:rPr lang="en-US" sz="1350" i="1">
                          <a:latin typeface="Cambria Math" charset="0"/>
                        </a:rPr>
                        <m:t>(</m:t>
                      </m:r>
                      <m:r>
                        <a:rPr lang="en-US" sz="1350" i="1">
                          <a:latin typeface="Cambria Math" charset="0"/>
                        </a:rPr>
                        <m:t>𝑧</m:t>
                      </m:r>
                      <m:r>
                        <a:rPr lang="en-US" sz="1350" i="1">
                          <a:latin typeface="Cambria Math" charset="0"/>
                        </a:rPr>
                        <m:t>)−</m:t>
                      </m:r>
                      <m:r>
                        <a:rPr lang="en-US" sz="135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11" y="3529107"/>
                <a:ext cx="1400135" cy="486736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5288" y="2753558"/>
                <a:ext cx="978153" cy="486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charset="0"/>
                                </a:rPr>
                                <m:t>𝑑𝑊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350" dirty="0"/>
                            <m:t> </m:t>
                          </m:r>
                          <m:r>
                            <a:rPr lang="en-US" sz="1350" i="1" dirty="0">
                              <a:latin typeface="Cambria Math" charset="0"/>
                            </a:rPr>
                            <m:t>=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8" y="2753558"/>
                <a:ext cx="978153" cy="486736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Backprop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𝑆𝐶𝐸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1233675" y="2402533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3"/>
          </p:cNvCxnSpPr>
          <p:nvPr/>
        </p:nvCxnSpPr>
        <p:spPr>
          <a:xfrm flipV="1">
            <a:off x="1096812" y="3311034"/>
            <a:ext cx="860996" cy="49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3"/>
          </p:cNvCxnSpPr>
          <p:nvPr/>
        </p:nvCxnSpPr>
        <p:spPr>
          <a:xfrm flipV="1">
            <a:off x="1096813" y="4211205"/>
            <a:ext cx="2718371" cy="99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>
            <a:off x="2543174" y="3046215"/>
            <a:ext cx="1272009" cy="63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00550" y="3946386"/>
            <a:ext cx="1314450" cy="1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400550" y="41148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514600" y="3186056"/>
            <a:ext cx="1200150" cy="616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43000" y="2478637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50709" y="4800600"/>
            <a:ext cx="3951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When computations are treated as nodes, all derivatives depend only on inputs to that node.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85288" y="2753558"/>
                <a:ext cx="978153" cy="486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charset="0"/>
                                </a:rPr>
                                <m:t>𝑑𝑊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350" dirty="0"/>
                            <m:t> </m:t>
                          </m:r>
                          <m:r>
                            <a:rPr lang="en-US" sz="1350" i="1" dirty="0">
                              <a:latin typeface="Cambria Math" charset="0"/>
                            </a:rPr>
                            <m:t>=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8" y="2753558"/>
                <a:ext cx="978153" cy="486736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136211" y="3529107"/>
                <a:ext cx="1400135" cy="486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1350" i="1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r>
                        <a:rPr lang="en-US" sz="1350" i="1">
                          <a:latin typeface="Cambria Math" charset="0"/>
                        </a:rPr>
                        <m:t>=</m:t>
                      </m:r>
                      <m:r>
                        <a:rPr lang="en-US" sz="1350" i="1">
                          <a:latin typeface="Cambria Math" charset="0"/>
                        </a:rPr>
                        <m:t>𝑆𝑀</m:t>
                      </m:r>
                      <m:r>
                        <a:rPr lang="en-US" sz="1350" i="1">
                          <a:latin typeface="Cambria Math" charset="0"/>
                        </a:rPr>
                        <m:t>(</m:t>
                      </m:r>
                      <m:r>
                        <a:rPr lang="en-US" sz="1350" i="1">
                          <a:latin typeface="Cambria Math" charset="0"/>
                        </a:rPr>
                        <m:t>𝑧</m:t>
                      </m:r>
                      <m:r>
                        <a:rPr lang="en-US" sz="1350" i="1">
                          <a:latin typeface="Cambria Math" charset="0"/>
                        </a:rPr>
                        <m:t>)−</m:t>
                      </m:r>
                      <m:r>
                        <a:rPr lang="en-US" sz="135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11" y="3529107"/>
                <a:ext cx="1400135" cy="486736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2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Backprop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6" y="2171700"/>
                <a:ext cx="4670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9" y="3571875"/>
                <a:ext cx="3034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9" y="4972050"/>
                <a:ext cx="3079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4" y="2671704"/>
                <a:ext cx="685800" cy="7490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𝑆𝐶𝐸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571875"/>
                <a:ext cx="685800" cy="749022"/>
              </a:xfrm>
              <a:prstGeom prst="ellipse">
                <a:avLst/>
              </a:prstGeo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1233675" y="2402533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3"/>
          </p:cNvCxnSpPr>
          <p:nvPr/>
        </p:nvCxnSpPr>
        <p:spPr>
          <a:xfrm flipV="1">
            <a:off x="1096812" y="3311034"/>
            <a:ext cx="860996" cy="49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3"/>
          </p:cNvCxnSpPr>
          <p:nvPr/>
        </p:nvCxnSpPr>
        <p:spPr>
          <a:xfrm flipV="1">
            <a:off x="1096813" y="4211205"/>
            <a:ext cx="2718371" cy="99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>
            <a:off x="2543174" y="3046215"/>
            <a:ext cx="1272009" cy="63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00550" y="3946386"/>
            <a:ext cx="1314450" cy="1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51" y="2555319"/>
                <a:ext cx="2791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81" y="3470513"/>
                <a:ext cx="2996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767" y="1859622"/>
                <a:ext cx="1943099" cy="1624165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400550" y="41148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514600" y="3186056"/>
            <a:ext cx="1200150" cy="616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43000" y="2478637"/>
            <a:ext cx="724133" cy="37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50709" y="4800600"/>
            <a:ext cx="3951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When computations are treated as nodes, all derivatives depend only on inputs to that node.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1252" y="1971719"/>
            <a:ext cx="1645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cache</a:t>
            </a:r>
            <a:r>
              <a:rPr lang="en-US" sz="1500" baseline="-25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= {x}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0709" y="2883877"/>
            <a:ext cx="1984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cache</a:t>
            </a:r>
            <a:r>
              <a:rPr lang="en-US" sz="1500" baseline="-25000" dirty="0" err="1">
                <a:latin typeface="Courier" charset="0"/>
                <a:ea typeface="Courier" charset="0"/>
                <a:cs typeface="Courier" charset="0"/>
              </a:rPr>
              <a:t>SCE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= {z, y}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97785" y="2346960"/>
            <a:ext cx="229911" cy="2864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99261" y="3182324"/>
            <a:ext cx="229911" cy="2864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29987" y="5436956"/>
            <a:ext cx="381014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/>
              <a:t>So, we can cache the initial computation and reuse!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85288" y="2753558"/>
                <a:ext cx="978153" cy="486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charset="0"/>
                                </a:rPr>
                                <m:t>𝑑𝑊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350" dirty="0"/>
                            <m:t> </m:t>
                          </m:r>
                          <m:r>
                            <a:rPr lang="en-US" sz="1350" i="1" dirty="0">
                              <a:latin typeface="Cambria Math" charset="0"/>
                            </a:rPr>
                            <m:t>=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8" y="2753558"/>
                <a:ext cx="978153" cy="486736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36211" y="3529107"/>
                <a:ext cx="1400135" cy="486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1350" i="1">
                              <a:latin typeface="Cambria Math" charset="0"/>
                            </a:rPr>
                            <m:t>𝑑𝑧</m:t>
                          </m:r>
                        </m:den>
                      </m:f>
                      <m:r>
                        <a:rPr lang="en-US" sz="1350" i="1">
                          <a:latin typeface="Cambria Math" charset="0"/>
                        </a:rPr>
                        <m:t>=</m:t>
                      </m:r>
                      <m:r>
                        <a:rPr lang="en-US" sz="1350" i="1">
                          <a:latin typeface="Cambria Math" charset="0"/>
                        </a:rPr>
                        <m:t>𝑆𝑀</m:t>
                      </m:r>
                      <m:r>
                        <a:rPr lang="en-US" sz="1350" i="1">
                          <a:latin typeface="Cambria Math" charset="0"/>
                        </a:rPr>
                        <m:t>(</m:t>
                      </m:r>
                      <m:r>
                        <a:rPr lang="en-US" sz="1350" i="1">
                          <a:latin typeface="Cambria Math" charset="0"/>
                        </a:rPr>
                        <m:t>𝑧</m:t>
                      </m:r>
                      <m:r>
                        <a:rPr lang="en-US" sz="1350" i="1">
                          <a:latin typeface="Cambria Math" charset="0"/>
                        </a:rPr>
                        <m:t>)−</m:t>
                      </m:r>
                      <m:r>
                        <a:rPr lang="en-US" sz="135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11" y="3529107"/>
                <a:ext cx="1400135" cy="486736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02701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38053" y="3328802"/>
          <a:ext cx="848597" cy="85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89178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29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16735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-Friendly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352" y="2202061"/>
            <a:ext cx="3657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FullyConnected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= {}</a:t>
            </a:r>
          </a:p>
          <a:p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forward(self, W, x):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[‘x’] = x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return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np.dot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(W, x)</a:t>
            </a:r>
          </a:p>
          <a:p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backward(self,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dout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x =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[‘x’]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return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np.matmul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dout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x.T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3450" y="2202061"/>
            <a:ext cx="3314700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SCELoss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= {}</a:t>
            </a:r>
          </a:p>
          <a:p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forward(self, z, y):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[‘z’] = z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[‘y’] = y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return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sce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(z, y)</a:t>
            </a:r>
          </a:p>
          <a:p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backward(self):</a:t>
            </a: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z =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[‘z’]				y =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self.cache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[‘y’]</a:t>
            </a:r>
          </a:p>
          <a:p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350">
                <a:latin typeface="Courier" charset="0"/>
                <a:ea typeface="Courier" charset="0"/>
                <a:cs typeface="Courier" charset="0"/>
              </a:rPr>
              <a:t>return sm(z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) - y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0128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Pseudocode </a:t>
            </a:r>
            <a:r>
              <a:rPr lang="en-US" dirty="0"/>
              <a:t>(Updated)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i in {0,</a:t>
                </a:r>
                <a:r>
                  <a:rPr lang="is-IS" dirty="0" smtClean="0">
                    <a:latin typeface="Courier" charset="0"/>
                    <a:ea typeface="Courier" charset="0"/>
                    <a:cs typeface="Courier" charset="0"/>
                  </a:rPr>
                  <a:t>…,num_epochs}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x, y in data: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𝑆𝑀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𝑊𝑥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=???</m:t>
                    </m:r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1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Pseudocode (Updated)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i in {0,</a:t>
                </a:r>
                <a:r>
                  <a:rPr lang="is-IS" dirty="0" smtClean="0">
                    <a:latin typeface="Courier" charset="0"/>
                    <a:ea typeface="Courier" charset="0"/>
                    <a:cs typeface="Courier" charset="0"/>
                  </a:rPr>
                  <a:t>…,num_epochs}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x, y in data: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𝑆𝑀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𝑊𝑥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>
                    <a:latin typeface="Courier" charset="0"/>
                    <a:ea typeface="Courier" charset="0"/>
                    <a:cs typeface="Courier" charset="0"/>
                  </a:rPr>
                  <a:t>backprop(L)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Pseudocode (Updated)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i in {0,</a:t>
                </a:r>
                <a:r>
                  <a:rPr lang="is-IS" dirty="0" smtClean="0">
                    <a:latin typeface="Courier" charset="0"/>
                    <a:ea typeface="Courier" charset="0"/>
                    <a:cs typeface="Courier" charset="0"/>
                  </a:rPr>
                  <a:t>…,num_epochs}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for x, y in data: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𝑆𝑀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𝑊𝑥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>
                    <a:latin typeface="Courier" charset="0"/>
                    <a:ea typeface="Courier" charset="0"/>
                    <a:cs typeface="Courier" charset="0"/>
                  </a:rPr>
                  <a:t>backprop(L)</a:t>
                </a:r>
              </a:p>
              <a:p>
                <a:pPr marL="0" indent="0" defTabSz="685800"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 rot="20161513">
            <a:off x="1131488" y="3108192"/>
            <a:ext cx="654950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218024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Classification System</a:t>
            </a:r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28600" y="3190868"/>
            <a:ext cx="1278925" cy="12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70156" y="3190868"/>
            <a:ext cx="1262637" cy="12529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0623" y="2824050"/>
            <a:ext cx="351217" cy="198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1803" y="5135949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215215" y="5032075"/>
            <a:ext cx="117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  <a:r>
              <a:rPr lang="en-US" sz="1350" dirty="0"/>
              <a:t> </a:t>
            </a:r>
            <a:r>
              <a:rPr lang="en-US" dirty="0"/>
              <a:t>Extractor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06" y="4997450"/>
                <a:ext cx="1477452" cy="369332"/>
              </a:xfrm>
              <a:prstGeom prst="rect">
                <a:avLst/>
              </a:prstGeom>
              <a:blipFill>
                <a:blip r:embed="rId3"/>
                <a:stretch>
                  <a:fillRect t="-10000" r="-1239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99156" y="5135948"/>
            <a:ext cx="1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156" y="3621126"/>
                <a:ext cx="1217128" cy="415498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7372" y="3646527"/>
                <a:ext cx="839845" cy="44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72" y="3646527"/>
                <a:ext cx="839845" cy="440377"/>
              </a:xfrm>
              <a:prstGeom prst="rect">
                <a:avLst/>
              </a:prstGeom>
              <a:blipFill>
                <a:blip r:embed="rId5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142206" y="4997449"/>
            <a:ext cx="136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Classification Output</a:t>
            </a:r>
            <a:endParaRPr lang="en-US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41506" y="3817334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810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13356" y="3842735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3606" y="3856419"/>
            <a:ext cx="622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Classification System (modified)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87295" y="2421653"/>
            <a:ext cx="955819" cy="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1183" y="2421653"/>
            <a:ext cx="943646" cy="9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0541" y="2101172"/>
            <a:ext cx="262486" cy="14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4894" y="3810675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Image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825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blipFill>
                <a:blip r:embed="rId3"/>
                <a:stretch>
                  <a:fillRect r="-552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51086" y="3801407"/>
            <a:ext cx="87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Classifier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  <a:blipFill>
                <a:blip r:embed="rId4"/>
                <a:stretch>
                  <a:fillRect r="-30556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  <a:blipFill>
                <a:blip r:embed="rId5"/>
                <a:stretch>
                  <a:fillRect r="-179545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80770" y="3684735"/>
            <a:ext cx="10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Classification Output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95968" y="3048119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290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3033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7653" y="3087204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822" y="5481927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Label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  <a:blipFill>
                <a:blip r:embed="rId6"/>
                <a:stretch>
                  <a:fillRect r="-2727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𝐶𝐸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1395968" y="5214505"/>
            <a:ext cx="227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7650" y="4123316"/>
            <a:ext cx="1" cy="87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42452" y="5234442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  <a:blipFill>
                <a:blip r:embed="rId8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029200" y="5481927"/>
            <a:ext cx="81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Loss Value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0821" y="5472925"/>
            <a:ext cx="104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Loss Function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2582" y="3706800"/>
            <a:ext cx="87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</a:t>
            </a:r>
            <a:r>
              <a:rPr lang="en-US" sz="900" dirty="0"/>
              <a:t> </a:t>
            </a:r>
            <a:r>
              <a:rPr lang="en-US" sz="1200" dirty="0"/>
              <a:t>Extractor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82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Classification System (modified)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87295" y="2421653"/>
            <a:ext cx="955819" cy="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1183" y="2421653"/>
            <a:ext cx="943646" cy="9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0541" y="2101172"/>
            <a:ext cx="262486" cy="14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4894" y="3810675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Image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825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blipFill>
                <a:blip r:embed="rId3"/>
                <a:stretch>
                  <a:fillRect r="-552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51086" y="3801407"/>
            <a:ext cx="87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Classifier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  <a:blipFill>
                <a:blip r:embed="rId4"/>
                <a:stretch>
                  <a:fillRect r="-30556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  <a:blipFill>
                <a:blip r:embed="rId5"/>
                <a:stretch>
                  <a:fillRect r="-179545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80770" y="3684735"/>
            <a:ext cx="10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Classification Output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95968" y="3048119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290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3033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7653" y="3087204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822" y="5481927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Label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  <a:blipFill>
                <a:blip r:embed="rId6"/>
                <a:stretch>
                  <a:fillRect r="-2727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𝐶𝐸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1395968" y="5214505"/>
            <a:ext cx="227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7650" y="4123316"/>
            <a:ext cx="1" cy="87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42452" y="5234442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  <a:blipFill>
                <a:blip r:embed="rId8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029200" y="5481927"/>
            <a:ext cx="81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Loss Value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0821" y="5472925"/>
            <a:ext cx="104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Loss Function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2582" y="3706800"/>
            <a:ext cx="87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</a:t>
            </a:r>
            <a:r>
              <a:rPr lang="en-US" sz="900" dirty="0"/>
              <a:t> </a:t>
            </a:r>
            <a:r>
              <a:rPr lang="en-US" sz="1200" dirty="0"/>
              <a:t>Extractor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050820" y="4944021"/>
            <a:ext cx="832791" cy="8101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 rot="899190">
            <a:off x="4421912" y="4519093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1) Minimize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</p:spTree>
    <p:extLst>
      <p:ext uri="{BB962C8B-B14F-4D97-AF65-F5344CB8AC3E}">
        <p14:creationId xmlns:p14="http://schemas.microsoft.com/office/powerpoint/2010/main" val="1195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Classification System (modified)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87295" y="2421653"/>
            <a:ext cx="955819" cy="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1183" y="2421653"/>
            <a:ext cx="943646" cy="9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0541" y="2101172"/>
            <a:ext cx="262486" cy="14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4894" y="3810675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Image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825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blipFill>
                <a:blip r:embed="rId3"/>
                <a:stretch>
                  <a:fillRect r="-552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51086" y="3801407"/>
            <a:ext cx="87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Classifier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  <a:blipFill>
                <a:blip r:embed="rId4"/>
                <a:stretch>
                  <a:fillRect r="-30556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  <a:blipFill>
                <a:blip r:embed="rId5"/>
                <a:stretch>
                  <a:fillRect r="-179545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80770" y="3684735"/>
            <a:ext cx="10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Classification Output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95968" y="3048119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290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3033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7653" y="3087204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822" y="5481927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Label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  <a:blipFill>
                <a:blip r:embed="rId6"/>
                <a:stretch>
                  <a:fillRect r="-2727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𝐶𝐸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1395968" y="5214505"/>
            <a:ext cx="227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7650" y="4123316"/>
            <a:ext cx="1" cy="87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42452" y="5234442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  <a:blipFill>
                <a:blip r:embed="rId8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029200" y="5481927"/>
            <a:ext cx="81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Loss Value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0821" y="5472925"/>
            <a:ext cx="104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Loss Function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2582" y="3706800"/>
            <a:ext cx="87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</a:t>
            </a:r>
            <a:r>
              <a:rPr lang="en-US" sz="900" dirty="0"/>
              <a:t> </a:t>
            </a:r>
            <a:r>
              <a:rPr lang="en-US" sz="1200" dirty="0"/>
              <a:t>Extractor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050820" y="4944021"/>
            <a:ext cx="832791" cy="8101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 rot="899190">
            <a:off x="4421912" y="4519093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1) Minimize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  <p:sp>
        <p:nvSpPr>
          <p:cNvPr id="30" name="Rectangle 29"/>
          <p:cNvSpPr/>
          <p:nvPr/>
        </p:nvSpPr>
        <p:spPr>
          <a:xfrm>
            <a:off x="1863200" y="2083524"/>
            <a:ext cx="1266833" cy="216904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 rot="21157770">
            <a:off x="2073095" y="4250815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2) By modifying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Classification System (modified)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87295" y="2421653"/>
            <a:ext cx="955819" cy="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1183" y="2421653"/>
            <a:ext cx="943646" cy="9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0541" y="2101172"/>
            <a:ext cx="262486" cy="14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4894" y="3810675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Image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825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blipFill>
                <a:blip r:embed="rId3"/>
                <a:stretch>
                  <a:fillRect r="-552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51086" y="3801407"/>
            <a:ext cx="87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Classifier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  <a:blipFill>
                <a:blip r:embed="rId4"/>
                <a:stretch>
                  <a:fillRect r="-30556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  <a:blipFill>
                <a:blip r:embed="rId5"/>
                <a:stretch>
                  <a:fillRect r="-179545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80770" y="3684735"/>
            <a:ext cx="10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Classification Output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95968" y="3048119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290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3033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7653" y="3087204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822" y="5481927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Label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  <a:blipFill>
                <a:blip r:embed="rId6"/>
                <a:stretch>
                  <a:fillRect r="-2727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𝐶𝐸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1395968" y="5214505"/>
            <a:ext cx="227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7650" y="4123316"/>
            <a:ext cx="1" cy="87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42452" y="5234442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  <a:blipFill>
                <a:blip r:embed="rId8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029200" y="5481927"/>
            <a:ext cx="81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Loss Value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0821" y="5472925"/>
            <a:ext cx="104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Loss Function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2582" y="3706800"/>
            <a:ext cx="87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</a:t>
            </a:r>
            <a:r>
              <a:rPr lang="en-US" sz="900" dirty="0"/>
              <a:t> </a:t>
            </a:r>
            <a:r>
              <a:rPr lang="en-US" sz="1200" dirty="0"/>
              <a:t>Extractor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050820" y="4944021"/>
            <a:ext cx="832791" cy="8101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 rot="899190">
            <a:off x="4421912" y="4519093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1) Minimize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  <p:sp>
        <p:nvSpPr>
          <p:cNvPr id="30" name="Rectangle 29"/>
          <p:cNvSpPr/>
          <p:nvPr/>
        </p:nvSpPr>
        <p:spPr>
          <a:xfrm>
            <a:off x="1863200" y="2083524"/>
            <a:ext cx="1266833" cy="216904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 rot="21157770">
            <a:off x="2073095" y="4250815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2) By modifying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37653" y="5532460"/>
            <a:ext cx="2471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/>
              <a:t>3) Using </a:t>
            </a:r>
            <a:r>
              <a:rPr lang="en-US" sz="1500" b="1" i="1" dirty="0"/>
              <a:t>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12408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Classification System (modified)</a:t>
            </a:r>
            <a:endParaRPr lang="en-US" dirty="0"/>
          </a:p>
        </p:txBody>
      </p:sp>
      <p:pic>
        <p:nvPicPr>
          <p:cNvPr id="4" name="Picture 2" descr="mage result for cifar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2604" r="74032" b="72353"/>
          <a:stretch/>
        </p:blipFill>
        <p:spPr bwMode="auto">
          <a:xfrm>
            <a:off x="287295" y="2421653"/>
            <a:ext cx="955819" cy="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1183" y="2421653"/>
            <a:ext cx="943646" cy="9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Right">
              <a:rot lat="300000" lon="1199993" rev="0"/>
            </a:camera>
            <a:lightRig rig="threePt" dir="t"/>
          </a:scene3d>
          <a:sp3d extrusionH="254000" prstMaterial="matte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32x32x10 Conv Block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0541" y="2101172"/>
            <a:ext cx="262486" cy="14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84894" y="3810675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Image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825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9" y="3737050"/>
                <a:ext cx="1104191" cy="276999"/>
              </a:xfrm>
              <a:prstGeom prst="rect">
                <a:avLst/>
              </a:prstGeom>
              <a:blipFill>
                <a:blip r:embed="rId3"/>
                <a:stretch>
                  <a:fillRect r="-552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51086" y="3801407"/>
            <a:ext cx="87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Classifier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𝑎𝑟𝑔𝑚𝑎𝑥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34" y="2851911"/>
                <a:ext cx="875155" cy="415498"/>
              </a:xfrm>
              <a:prstGeom prst="rect">
                <a:avLst/>
              </a:prstGeom>
              <a:blipFill>
                <a:blip r:embed="rId4"/>
                <a:stretch>
                  <a:fillRect r="-30556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34" y="2877312"/>
                <a:ext cx="265098" cy="440377"/>
              </a:xfrm>
              <a:prstGeom prst="rect">
                <a:avLst/>
              </a:prstGeom>
              <a:blipFill>
                <a:blip r:embed="rId5"/>
                <a:stretch>
                  <a:fillRect r="-179545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80770" y="3684735"/>
            <a:ext cx="10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Classification Output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95968" y="3048119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290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3033" y="3073520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7653" y="3087204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822" y="5481927"/>
            <a:ext cx="98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Label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5529"/>
                <a:ext cx="265098" cy="415498"/>
              </a:xfrm>
              <a:prstGeom prst="rect">
                <a:avLst/>
              </a:prstGeom>
              <a:blipFill>
                <a:blip r:embed="rId6"/>
                <a:stretch>
                  <a:fillRect r="-2727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𝐶𝐸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97" y="5018297"/>
                <a:ext cx="87515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1395968" y="5214505"/>
            <a:ext cx="227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7650" y="4123316"/>
            <a:ext cx="1" cy="87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42452" y="5234442"/>
            <a:ext cx="4354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21" y="4995529"/>
                <a:ext cx="265098" cy="415498"/>
              </a:xfrm>
              <a:prstGeom prst="rect">
                <a:avLst/>
              </a:prstGeom>
              <a:blipFill>
                <a:blip r:embed="rId8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029200" y="5481927"/>
            <a:ext cx="81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Loss Value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0821" y="5472925"/>
            <a:ext cx="104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Loss Function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2582" y="3706800"/>
            <a:ext cx="87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</a:t>
            </a:r>
            <a:r>
              <a:rPr lang="en-US" sz="900" dirty="0"/>
              <a:t> </a:t>
            </a:r>
            <a:r>
              <a:rPr lang="en-US" sz="1200" dirty="0"/>
              <a:t>Extractor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050820" y="4944021"/>
            <a:ext cx="832791" cy="8101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 rot="899190">
            <a:off x="4421912" y="4519093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1) Minimize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  <p:sp>
        <p:nvSpPr>
          <p:cNvPr id="30" name="Rectangle 29"/>
          <p:cNvSpPr/>
          <p:nvPr/>
        </p:nvSpPr>
        <p:spPr>
          <a:xfrm>
            <a:off x="1863200" y="2083524"/>
            <a:ext cx="1266833" cy="216904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 rot="21157770">
            <a:off x="2073095" y="4250815"/>
            <a:ext cx="1755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/>
              <a:t>2) By modifying this</a:t>
            </a:r>
            <a:r>
              <a:rPr lang="is-IS" sz="1350" i="1" dirty="0"/>
              <a:t>…</a:t>
            </a:r>
            <a:endParaRPr lang="en-US" sz="135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37653" y="5532460"/>
            <a:ext cx="2471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/>
              <a:t>3) Using </a:t>
            </a:r>
            <a:r>
              <a:rPr lang="en-US" sz="1500" b="1" i="1" dirty="0"/>
              <a:t>gradient descent!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 rot="20161513">
            <a:off x="1131488" y="3108192"/>
            <a:ext cx="654950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BUT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2239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convolutions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02701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38053" y="3328802"/>
          <a:ext cx="848597" cy="85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89178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29" y="3523008"/>
            <a:ext cx="38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=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67350" y="2856133"/>
          <a:ext cx="1697194" cy="170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73717" marR="73717" marT="36859" marB="3685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3000" y="2831146"/>
            <a:ext cx="1714500" cy="16837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F4BBD35-61B3-DF4F-9266-7F2A76BD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8258"/>
          <a:stretch/>
        </p:blipFill>
        <p:spPr bwMode="auto">
          <a:xfrm>
            <a:off x="2560228" y="5063250"/>
            <a:ext cx="3979069" cy="9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968BCC13-8410-3849-8B79-8FF4AE7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84" y="538843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8AD1925-E83E-EF43-BC0B-095F494C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619" t="10870" r="74707"/>
          <a:stretch/>
        </p:blipFill>
        <p:spPr bwMode="auto">
          <a:xfrm>
            <a:off x="2198277" y="5187950"/>
            <a:ext cx="3619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atex-image-1.pdf">
            <a:extLst>
              <a:ext uri="{FF2B5EF4-FFF2-40B4-BE49-F238E27FC236}">
                <a16:creationId xmlns="" xmlns:a16="http://schemas.microsoft.com/office/drawing/2014/main" id="{544746B2-E227-1F44-98FB-958F0EED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5388433"/>
            <a:ext cx="1864595" cy="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~40% accuracy on CIFAR-10 test</a:t>
            </a:r>
          </a:p>
          <a:p>
            <a:pPr lvl="1"/>
            <a:r>
              <a:rPr lang="en-US" dirty="0" smtClean="0"/>
              <a:t>Best class: Truck (~60%)</a:t>
            </a:r>
          </a:p>
          <a:p>
            <a:pPr lvl="1"/>
            <a:r>
              <a:rPr lang="en-US" dirty="0" smtClean="0"/>
              <a:t>Worst class: Horse (~16%)</a:t>
            </a:r>
          </a:p>
          <a:p>
            <a:pPr lvl="1"/>
            <a:endParaRPr lang="en-US" dirty="0" smtClean="0"/>
          </a:p>
          <a:p>
            <a:r>
              <a:rPr lang="en-US" dirty="0"/>
              <a:t>Check out the model at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b="1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tinyurl.com</a:t>
            </a: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/cifar10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/>
          </a:p>
          <a:p>
            <a:r>
              <a:rPr lang="en-US" dirty="0" smtClean="0"/>
              <a:t>What about the filters? What do they look like?</a:t>
            </a:r>
          </a:p>
        </p:txBody>
      </p:sp>
    </p:spTree>
    <p:extLst>
      <p:ext uri="{BB962C8B-B14F-4D97-AF65-F5344CB8AC3E}">
        <p14:creationId xmlns:p14="http://schemas.microsoft.com/office/powerpoint/2010/main" val="19538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125266"/>
            <a:ext cx="8011647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块">
  <a:themeElements>
    <a:clrScheme name="模块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0000FF"/>
      </a:hlink>
      <a:folHlink>
        <a:srgbClr val="FF00FF"/>
      </a:folHlink>
    </a:clrScheme>
    <a:fontScheme name="模块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25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480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48000" cap="flat">
          <a:solidFill>
            <a:schemeClr val="accent1"/>
          </a:solidFill>
          <a:prstDash val="solid"/>
          <a:round/>
        </a:ln>
        <a:effectLst>
          <a:outerShdw blurRad="50800" dist="25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模块">
  <a:themeElements>
    <a:clrScheme name="模块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0000FF"/>
      </a:hlink>
      <a:folHlink>
        <a:srgbClr val="FF00FF"/>
      </a:folHlink>
    </a:clrScheme>
    <a:fontScheme name="模块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25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480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48000" cap="flat">
          <a:solidFill>
            <a:schemeClr val="accent1"/>
          </a:solidFill>
          <a:prstDash val="solid"/>
          <a:round/>
        </a:ln>
        <a:effectLst>
          <a:outerShdw blurRad="50800" dist="25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1588</Words>
  <Application>Microsoft Office PowerPoint</Application>
  <PresentationFormat>全屏显示(4:3)</PresentationFormat>
  <Paragraphs>765</Paragraphs>
  <Slides>91</Slides>
  <Notes>7</Notes>
  <HiddenSlides>15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9" baseType="lpstr">
      <vt:lpstr>Courier</vt:lpstr>
      <vt:lpstr>Bernard MT Condensed</vt:lpstr>
      <vt:lpstr>Calibri</vt:lpstr>
      <vt:lpstr>Cambria Math</vt:lpstr>
      <vt:lpstr>Corbel</vt:lpstr>
      <vt:lpstr>Garamond</vt:lpstr>
      <vt:lpstr>Helvetica</vt:lpstr>
      <vt:lpstr>模块</vt:lpstr>
      <vt:lpstr>Explain the CNN in detail</vt:lpstr>
      <vt:lpstr>Recall convolutions…</vt:lpstr>
      <vt:lpstr>Recall convolutions…</vt:lpstr>
      <vt:lpstr>Recall convolutions…</vt:lpstr>
      <vt:lpstr>Recall convolutions…</vt:lpstr>
      <vt:lpstr>Recall convolutions…</vt:lpstr>
      <vt:lpstr>Recall convolutions…</vt:lpstr>
      <vt:lpstr>Recall convolutions…</vt:lpstr>
      <vt:lpstr>Recall convolutions…</vt:lpstr>
      <vt:lpstr>Why they are useful</vt:lpstr>
      <vt:lpstr>Recall Image Classification…</vt:lpstr>
      <vt:lpstr>Wait a Minute…</vt:lpstr>
      <vt:lpstr>Wait a Minute…</vt:lpstr>
      <vt:lpstr>In Specific…</vt:lpstr>
      <vt:lpstr>Feature Extractor</vt:lpstr>
      <vt:lpstr>Feature Extractor</vt:lpstr>
      <vt:lpstr>Feature Extractor</vt:lpstr>
      <vt:lpstr>Feature Extractor</vt:lpstr>
      <vt:lpstr>Feature Extractor</vt:lpstr>
      <vt:lpstr>Feature Extractor</vt:lpstr>
      <vt:lpstr>Feature Extractor</vt:lpstr>
      <vt:lpstr>Classifier</vt:lpstr>
      <vt:lpstr>Classifier</vt:lpstr>
      <vt:lpstr>The Whole Shebang</vt:lpstr>
      <vt:lpstr>The Whole Shebang</vt:lpstr>
      <vt:lpstr>The Whole Shebang</vt:lpstr>
      <vt:lpstr>Reframing convolution</vt:lpstr>
      <vt:lpstr>Reframing convolution</vt:lpstr>
      <vt:lpstr>Reframed Feature Extractor</vt:lpstr>
      <vt:lpstr>Reframed Feature Extractor</vt:lpstr>
      <vt:lpstr>New Feature Extractor</vt:lpstr>
      <vt:lpstr>New Feature Extractor</vt:lpstr>
      <vt:lpstr>New Feature Extractor</vt:lpstr>
      <vt:lpstr>New Feature Extractor</vt:lpstr>
      <vt:lpstr>New Feature Extractor</vt:lpstr>
      <vt:lpstr>New Feature Extractor</vt:lpstr>
      <vt:lpstr>New Feature Extractor</vt:lpstr>
      <vt:lpstr>Aside: Fully-Connected Neural Networks</vt:lpstr>
      <vt:lpstr>Aside: Fully-Connected Neural Networks</vt:lpstr>
      <vt:lpstr>Aside: Fully-Connected Neural Networks</vt:lpstr>
      <vt:lpstr>Aside: Fully-Connected Neural Networks</vt:lpstr>
      <vt:lpstr>Aside: Fully-Connected Neural Networks</vt:lpstr>
      <vt:lpstr>New Feature Extractor</vt:lpstr>
      <vt:lpstr>New Feature Extractor</vt:lpstr>
      <vt:lpstr>Class Probability Vector</vt:lpstr>
      <vt:lpstr>Softmax Function</vt:lpstr>
      <vt:lpstr>Softmax Function</vt:lpstr>
      <vt:lpstr>Class Probability Vector</vt:lpstr>
      <vt:lpstr>Class Probability Vector</vt:lpstr>
      <vt:lpstr>System so far…</vt:lpstr>
      <vt:lpstr>System so far…</vt:lpstr>
      <vt:lpstr>System so far…</vt:lpstr>
      <vt:lpstr>Using the label</vt:lpstr>
      <vt:lpstr>Key Insight:</vt:lpstr>
      <vt:lpstr>Key Insight:</vt:lpstr>
      <vt:lpstr>Key Insight:</vt:lpstr>
      <vt:lpstr>Cross-Entropy Loss</vt:lpstr>
      <vt:lpstr>Cross-Entropy Loss</vt:lpstr>
      <vt:lpstr>Cross-Entropy Loss</vt:lpstr>
      <vt:lpstr>Minimizing Loss</vt:lpstr>
      <vt:lpstr>Minimizing Loss</vt:lpstr>
      <vt:lpstr>Minimizing Loss</vt:lpstr>
      <vt:lpstr>Minimizing Loss</vt:lpstr>
      <vt:lpstr>Minimizing Loss</vt:lpstr>
      <vt:lpstr>Minimizing Loss</vt:lpstr>
      <vt:lpstr>Minimizing Loss</vt:lpstr>
      <vt:lpstr>Minimizing Loss</vt:lpstr>
      <vt:lpstr>Minimizing Loss</vt:lpstr>
      <vt:lpstr>Gradient Descent Pseudocode</vt:lpstr>
      <vt:lpstr>Getting the Gradient</vt:lpstr>
      <vt:lpstr>Getting the Gradient</vt:lpstr>
      <vt:lpstr>Getting the Gradient</vt:lpstr>
      <vt:lpstr>Getting the Gradient</vt:lpstr>
      <vt:lpstr>Getting the Gradient</vt:lpstr>
      <vt:lpstr>What is Backprop?</vt:lpstr>
      <vt:lpstr>What is Backprop?</vt:lpstr>
      <vt:lpstr>What is Backprop?</vt:lpstr>
      <vt:lpstr>What is Backprop?</vt:lpstr>
      <vt:lpstr>What is Backprop?</vt:lpstr>
      <vt:lpstr>Backprop-Friendly Code</vt:lpstr>
      <vt:lpstr>Gradient Descent Pseudocode (Updated)</vt:lpstr>
      <vt:lpstr>Gradient Descent Pseudocode (Updated)</vt:lpstr>
      <vt:lpstr>Gradient Descent Pseudocode (Updated)</vt:lpstr>
      <vt:lpstr>Our Classification System</vt:lpstr>
      <vt:lpstr>Our Classification System (modified)</vt:lpstr>
      <vt:lpstr>Our Classification System (modified)</vt:lpstr>
      <vt:lpstr>Our Classification System (modified)</vt:lpstr>
      <vt:lpstr>Our Classification System (modified)</vt:lpstr>
      <vt:lpstr>Our Classification System (modified)</vt:lpstr>
      <vt:lpstr>Our System’s Performance</vt:lpstr>
      <vt:lpstr>Visualizing the Filters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图像信息处理</dc:title>
  <dc:creator>brooksong</dc:creator>
  <cp:lastModifiedBy>brooksong</cp:lastModifiedBy>
  <cp:revision>41</cp:revision>
  <dcterms:modified xsi:type="dcterms:W3CDTF">2024-01-03T10:45:39Z</dcterms:modified>
</cp:coreProperties>
</file>