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476000" y="274320"/>
            <a:ext cx="7488360" cy="77832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000" b="1" strike="noStrike" spc="-1">
              <a:solidFill>
                <a:srgbClr val="000066"/>
              </a:solidFill>
              <a:latin typeface="Times New Roman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1897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600" b="1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678120"/>
            <a:ext cx="8229600" cy="1897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600" b="1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476000" y="274320"/>
            <a:ext cx="7488360" cy="77832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000" b="1" strike="noStrike" spc="-1">
              <a:solidFill>
                <a:srgbClr val="000066"/>
              </a:solidFill>
              <a:latin typeface="Times New Roman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1897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600" b="1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1897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600" b="1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3678120"/>
            <a:ext cx="4015800" cy="1897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600" b="1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74240" y="3678120"/>
            <a:ext cx="4015800" cy="1897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600" b="1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476000" y="274320"/>
            <a:ext cx="7488360" cy="77832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000" b="1" strike="noStrike" spc="-1">
              <a:solidFill>
                <a:srgbClr val="000066"/>
              </a:solidFill>
              <a:latin typeface="Times New Roman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1897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600" b="1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1897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600" b="1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1897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600" b="1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3678120"/>
            <a:ext cx="2649600" cy="1897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600" b="1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39640" y="3678120"/>
            <a:ext cx="2649600" cy="1897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600" b="1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22080" y="3678120"/>
            <a:ext cx="2649600" cy="1897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600" b="1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476000" y="274320"/>
            <a:ext cx="7488360" cy="77832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000" b="1" strike="noStrike" spc="-1">
              <a:solidFill>
                <a:srgbClr val="000066"/>
              </a:solidFill>
              <a:latin typeface="Times New Roman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3977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899"/>
              </a:spcBef>
            </a:pPr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476000" y="274320"/>
            <a:ext cx="7488360" cy="77832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000" b="1" strike="noStrike" spc="-1">
              <a:solidFill>
                <a:srgbClr val="000066"/>
              </a:solidFill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39776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600" b="1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476000" y="274320"/>
            <a:ext cx="7488360" cy="77832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000" b="1" strike="noStrike" spc="-1">
              <a:solidFill>
                <a:srgbClr val="000066"/>
              </a:solidFill>
              <a:latin typeface="Times New Roman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39776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600" b="1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39776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600" b="1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476000" y="274320"/>
            <a:ext cx="7488360" cy="77832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000" b="1" strike="noStrike" spc="-1">
              <a:solidFill>
                <a:srgbClr val="000066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1476000" y="274320"/>
            <a:ext cx="7488360" cy="3609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899"/>
              </a:spcBef>
            </a:pPr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476000" y="274320"/>
            <a:ext cx="7488360" cy="77832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000" b="1" strike="noStrike" spc="-1">
              <a:solidFill>
                <a:srgbClr val="000066"/>
              </a:solidFill>
              <a:latin typeface="Times New Roman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1897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600" b="1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39776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600" b="1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3678120"/>
            <a:ext cx="4015800" cy="1897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600" b="1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476000" y="274320"/>
            <a:ext cx="7488360" cy="77832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000" b="1" strike="noStrike" spc="-1">
              <a:solidFill>
                <a:srgbClr val="000066"/>
              </a:solid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3977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899"/>
              </a:spcBef>
            </a:pPr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476000" y="274320"/>
            <a:ext cx="7488360" cy="77832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000" b="1" strike="noStrike" spc="-1">
              <a:solidFill>
                <a:srgbClr val="000066"/>
              </a:solidFill>
              <a:latin typeface="Times New Roman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39776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600" b="1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1897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600" b="1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78120"/>
            <a:ext cx="4015800" cy="1897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600" b="1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476000" y="274320"/>
            <a:ext cx="7488360" cy="77832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000" b="1" strike="noStrike" spc="-1">
              <a:solidFill>
                <a:srgbClr val="000066"/>
              </a:solidFill>
              <a:latin typeface="Times New Roman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1897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600" b="1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1897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600" b="1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678120"/>
            <a:ext cx="8229600" cy="1897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600" b="1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476000" y="274320"/>
            <a:ext cx="7488360" cy="77832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000" b="1" strike="noStrike" spc="-1">
              <a:solidFill>
                <a:srgbClr val="000066"/>
              </a:solidFill>
              <a:latin typeface="Times New Roman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1897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600" b="1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3678120"/>
            <a:ext cx="8229600" cy="1897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600" b="1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476000" y="274320"/>
            <a:ext cx="7488360" cy="77832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000" b="1" strike="noStrike" spc="-1">
              <a:solidFill>
                <a:srgbClr val="000066"/>
              </a:solidFill>
              <a:latin typeface="Times New Roman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1897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600" b="1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1897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600" b="1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57200" y="3678120"/>
            <a:ext cx="4015800" cy="1897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600" b="1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674240" y="3678120"/>
            <a:ext cx="4015800" cy="1897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600" b="1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476000" y="274320"/>
            <a:ext cx="7488360" cy="77832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000" b="1" strike="noStrike" spc="-1">
              <a:solidFill>
                <a:srgbClr val="000066"/>
              </a:solidFill>
              <a:latin typeface="Times New Roman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1897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600" b="1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1897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600" b="1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1897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600" b="1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3678120"/>
            <a:ext cx="2649600" cy="1897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600" b="1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239640" y="3678120"/>
            <a:ext cx="2649600" cy="1897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600" b="1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022080" y="3678120"/>
            <a:ext cx="2649600" cy="1897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600" b="1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476000" y="274320"/>
            <a:ext cx="7488360" cy="77832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000" b="1" strike="noStrike" spc="-1">
              <a:solidFill>
                <a:srgbClr val="000066"/>
              </a:solidFill>
              <a:latin typeface="Times New Roman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3977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899"/>
              </a:spcBef>
            </a:pPr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476000" y="274320"/>
            <a:ext cx="7488360" cy="77832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000" b="1" strike="noStrike" spc="-1">
              <a:solidFill>
                <a:srgbClr val="000066"/>
              </a:solidFill>
              <a:latin typeface="Times New Roman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39776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600" b="1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476000" y="274320"/>
            <a:ext cx="7488360" cy="77832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000" b="1" strike="noStrike" spc="-1">
              <a:solidFill>
                <a:srgbClr val="000066"/>
              </a:solidFill>
              <a:latin typeface="Times New Roman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39776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600" b="1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39776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600" b="1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476000" y="274320"/>
            <a:ext cx="7488360" cy="77832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000" b="1" strike="noStrike" spc="-1">
              <a:solidFill>
                <a:srgbClr val="000066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476000" y="274320"/>
            <a:ext cx="7488360" cy="77832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000" b="1" strike="noStrike" spc="-1">
              <a:solidFill>
                <a:srgbClr val="000066"/>
              </a:solid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39776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600" b="1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1476000" y="274320"/>
            <a:ext cx="7488360" cy="3609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899"/>
              </a:spcBef>
            </a:pPr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476000" y="274320"/>
            <a:ext cx="7488360" cy="77832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000" b="1" strike="noStrike" spc="-1">
              <a:solidFill>
                <a:srgbClr val="000066"/>
              </a:solidFill>
              <a:latin typeface="Times New Roman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1897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600" b="1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39776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600" b="1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3678120"/>
            <a:ext cx="4015800" cy="1897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600" b="1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476000" y="274320"/>
            <a:ext cx="7488360" cy="77832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000" b="1" strike="noStrike" spc="-1">
              <a:solidFill>
                <a:srgbClr val="000066"/>
              </a:solidFill>
              <a:latin typeface="Times New Roman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39776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600" b="1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1897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600" b="1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74240" y="3678120"/>
            <a:ext cx="4015800" cy="1897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600" b="1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476000" y="274320"/>
            <a:ext cx="7488360" cy="77832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000" b="1" strike="noStrike" spc="-1">
              <a:solidFill>
                <a:srgbClr val="000066"/>
              </a:solidFill>
              <a:latin typeface="Times New Roman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1897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600" b="1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1897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600" b="1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7200" y="3678120"/>
            <a:ext cx="8229600" cy="1897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600" b="1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476000" y="274320"/>
            <a:ext cx="7488360" cy="77832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000" b="1" strike="noStrike" spc="-1">
              <a:solidFill>
                <a:srgbClr val="000066"/>
              </a:solidFill>
              <a:latin typeface="Times New Roman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1897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600" b="1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57200" y="3678120"/>
            <a:ext cx="8229600" cy="1897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600" b="1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476000" y="274320"/>
            <a:ext cx="7488360" cy="77832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000" b="1" strike="noStrike" spc="-1">
              <a:solidFill>
                <a:srgbClr val="000066"/>
              </a:solidFill>
              <a:latin typeface="Times New Roman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1897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600" b="1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1897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600" b="1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57200" y="3678120"/>
            <a:ext cx="4015800" cy="1897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600" b="1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4674240" y="3678120"/>
            <a:ext cx="4015800" cy="1897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600" b="1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476000" y="274320"/>
            <a:ext cx="7488360" cy="77832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000" b="1" strike="noStrike" spc="-1">
              <a:solidFill>
                <a:srgbClr val="000066"/>
              </a:solidFill>
              <a:latin typeface="Times New Roman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1897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600" b="1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1897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600" b="1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1897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600" b="1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457200" y="3678120"/>
            <a:ext cx="2649600" cy="1897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600" b="1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body"/>
          </p:nvPr>
        </p:nvSpPr>
        <p:spPr>
          <a:xfrm>
            <a:off x="3239640" y="3678120"/>
            <a:ext cx="2649600" cy="1897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600" b="1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 type="body"/>
          </p:nvPr>
        </p:nvSpPr>
        <p:spPr>
          <a:xfrm>
            <a:off x="6022080" y="3678120"/>
            <a:ext cx="2649600" cy="1897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600" b="1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1476000" y="274320"/>
            <a:ext cx="7488360" cy="77832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000" b="1" strike="noStrike" spc="-1">
              <a:solidFill>
                <a:srgbClr val="000066"/>
              </a:solidFill>
              <a:latin typeface="Times New Roman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3977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899"/>
              </a:spcBef>
            </a:pPr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1476000" y="274320"/>
            <a:ext cx="7488360" cy="77832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000" b="1" strike="noStrike" spc="-1">
              <a:solidFill>
                <a:srgbClr val="000066"/>
              </a:solidFill>
              <a:latin typeface="Times New Roman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39776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600" b="1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476000" y="274320"/>
            <a:ext cx="7488360" cy="77832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000" b="1" strike="noStrike" spc="-1">
              <a:solidFill>
                <a:srgbClr val="000066"/>
              </a:solidFill>
              <a:latin typeface="Times New Roman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39776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600" b="1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39776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600" b="1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1476000" y="274320"/>
            <a:ext cx="7488360" cy="77832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000" b="1" strike="noStrike" spc="-1">
              <a:solidFill>
                <a:srgbClr val="000066"/>
              </a:solidFill>
              <a:latin typeface="Times New Roman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39776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600" b="1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39776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600" b="1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476000" y="274320"/>
            <a:ext cx="7488360" cy="77832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000" b="1" strike="noStrike" spc="-1">
              <a:solidFill>
                <a:srgbClr val="000066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subTitle"/>
          </p:nvPr>
        </p:nvSpPr>
        <p:spPr>
          <a:xfrm>
            <a:off x="1476000" y="274320"/>
            <a:ext cx="7488360" cy="3609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899"/>
              </a:spcBef>
            </a:pPr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1476000" y="274320"/>
            <a:ext cx="7488360" cy="77832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000" b="1" strike="noStrike" spc="-1">
              <a:solidFill>
                <a:srgbClr val="000066"/>
              </a:solidFill>
              <a:latin typeface="Times New Roman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1897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600" b="1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39776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600" b="1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457200" y="3678120"/>
            <a:ext cx="4015800" cy="1897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600" b="1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1476000" y="274320"/>
            <a:ext cx="7488360" cy="77832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000" b="1" strike="noStrike" spc="-1">
              <a:solidFill>
                <a:srgbClr val="000066"/>
              </a:solidFill>
              <a:latin typeface="Times New Roman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39776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600" b="1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1897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600" b="1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4674240" y="3678120"/>
            <a:ext cx="4015800" cy="1897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600" b="1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1476000" y="274320"/>
            <a:ext cx="7488360" cy="77832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000" b="1" strike="noStrike" spc="-1">
              <a:solidFill>
                <a:srgbClr val="000066"/>
              </a:solidFill>
              <a:latin typeface="Times New Roman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1897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600" b="1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1897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600" b="1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457200" y="3678120"/>
            <a:ext cx="8229600" cy="1897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600" b="1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1476000" y="274320"/>
            <a:ext cx="7488360" cy="77832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000" b="1" strike="noStrike" spc="-1">
              <a:solidFill>
                <a:srgbClr val="000066"/>
              </a:solidFill>
              <a:latin typeface="Times New Roman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1897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600" b="1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57200" y="3678120"/>
            <a:ext cx="8229600" cy="1897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600" b="1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1476000" y="274320"/>
            <a:ext cx="7488360" cy="77832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000" b="1" strike="noStrike" spc="-1">
              <a:solidFill>
                <a:srgbClr val="000066"/>
              </a:solidFill>
              <a:latin typeface="Times New Roman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1897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600" b="1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1897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600" b="1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3678120"/>
            <a:ext cx="4015800" cy="1897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600" b="1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7" name="PlaceHolder 5"/>
          <p:cNvSpPr>
            <a:spLocks noGrp="1"/>
          </p:cNvSpPr>
          <p:nvPr>
            <p:ph type="body"/>
          </p:nvPr>
        </p:nvSpPr>
        <p:spPr>
          <a:xfrm>
            <a:off x="4674240" y="3678120"/>
            <a:ext cx="4015800" cy="1897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600" b="1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1476000" y="274320"/>
            <a:ext cx="7488360" cy="77832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000" b="1" strike="noStrike" spc="-1">
              <a:solidFill>
                <a:srgbClr val="000066"/>
              </a:solidFill>
              <a:latin typeface="Times New Roman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1897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600" b="1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1897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600" b="1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1897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600" b="1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2" name="PlaceHolder 5"/>
          <p:cNvSpPr>
            <a:spLocks noGrp="1"/>
          </p:cNvSpPr>
          <p:nvPr>
            <p:ph type="body"/>
          </p:nvPr>
        </p:nvSpPr>
        <p:spPr>
          <a:xfrm>
            <a:off x="457200" y="3678120"/>
            <a:ext cx="2649600" cy="1897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600" b="1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3" name="PlaceHolder 6"/>
          <p:cNvSpPr>
            <a:spLocks noGrp="1"/>
          </p:cNvSpPr>
          <p:nvPr>
            <p:ph type="body"/>
          </p:nvPr>
        </p:nvSpPr>
        <p:spPr>
          <a:xfrm>
            <a:off x="3239640" y="3678120"/>
            <a:ext cx="2649600" cy="1897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600" b="1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4" name="PlaceHolder 7"/>
          <p:cNvSpPr>
            <a:spLocks noGrp="1"/>
          </p:cNvSpPr>
          <p:nvPr>
            <p:ph type="body"/>
          </p:nvPr>
        </p:nvSpPr>
        <p:spPr>
          <a:xfrm>
            <a:off x="6022080" y="3678120"/>
            <a:ext cx="2649600" cy="1897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600" b="1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476000" y="274320"/>
            <a:ext cx="7488360" cy="77832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000" b="1" strike="noStrike" spc="-1">
              <a:solidFill>
                <a:srgbClr val="000066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1476000" y="274320"/>
            <a:ext cx="7488360" cy="3609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899"/>
              </a:spcBef>
            </a:pPr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476000" y="274320"/>
            <a:ext cx="7488360" cy="77832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000" b="1" strike="noStrike" spc="-1">
              <a:solidFill>
                <a:srgbClr val="000066"/>
              </a:solidFill>
              <a:latin typeface="Times New Roman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1897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600" b="1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39776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600" b="1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3678120"/>
            <a:ext cx="4015800" cy="1897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600" b="1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476000" y="274320"/>
            <a:ext cx="7488360" cy="77832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000" b="1" strike="noStrike" spc="-1">
              <a:solidFill>
                <a:srgbClr val="000066"/>
              </a:solidFill>
              <a:latin typeface="Times New Roman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39776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600" b="1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1897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600" b="1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678120"/>
            <a:ext cx="4015800" cy="1897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600" b="1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476000" y="274320"/>
            <a:ext cx="7488360" cy="77832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000" b="1" strike="noStrike" spc="-1">
              <a:solidFill>
                <a:srgbClr val="000066"/>
              </a:solidFill>
              <a:latin typeface="Times New Roman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1897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600" b="1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1897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600" b="1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78120"/>
            <a:ext cx="8229600" cy="1897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600" b="1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sldNum"/>
          </p:nvPr>
        </p:nvSpPr>
        <p:spPr>
          <a:xfrm>
            <a:off x="7238880" y="6398280"/>
            <a:ext cx="1905120" cy="45972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fld id="{78E51C49-BD64-4828-8439-71D5DD8CA043}" type="slidenum"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8" name="Group 2"/>
          <p:cNvGrpSpPr/>
          <p:nvPr/>
        </p:nvGrpSpPr>
        <p:grpSpPr>
          <a:xfrm>
            <a:off x="198360" y="1271520"/>
            <a:ext cx="8745480" cy="161640"/>
            <a:chOff x="198360" y="1271520"/>
            <a:chExt cx="8745480" cy="161640"/>
          </a:xfrm>
        </p:grpSpPr>
        <p:sp>
          <p:nvSpPr>
            <p:cNvPr id="2" name="CustomShape 3"/>
            <p:cNvSpPr/>
            <p:nvPr/>
          </p:nvSpPr>
          <p:spPr>
            <a:xfrm rot="5400000" flipV="1">
              <a:off x="4651200" y="-2859480"/>
              <a:ext cx="58680" cy="8526240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100000">
                  <a:srgbClr val="FFFF00"/>
                </a:gs>
              </a:gsLst>
              <a:lin ang="108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 rot="5400000" flipV="1">
              <a:off x="4541040" y="-3071520"/>
              <a:ext cx="60120" cy="8745480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100000">
                  <a:srgbClr val="FF0100"/>
                </a:gs>
              </a:gsLst>
              <a:lin ang="108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1476000" y="274320"/>
            <a:ext cx="7488360" cy="77832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r>
              <a:rPr lang="zh-CN" sz="4000" b="1" strike="noStrike" spc="-1">
                <a:solidFill>
                  <a:srgbClr val="000066"/>
                </a:solidFill>
                <a:latin typeface="Times New Roman"/>
              </a:rPr>
              <a:t>点击鼠标编辑标题文字格式</a:t>
            </a:r>
            <a:endParaRPr lang="en-US" sz="4000" b="1" strike="noStrike" spc="-1">
              <a:solidFill>
                <a:srgbClr val="000066"/>
              </a:solid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39776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pPr marL="537840" indent="-537840">
              <a:spcBef>
                <a:spcPts val="8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1" strike="noStrike" spc="-1">
                <a:solidFill>
                  <a:srgbClr val="000000"/>
                </a:solidFill>
                <a:latin typeface="Times New Roman"/>
              </a:rPr>
              <a:t>Click to edit the outline text format</a:t>
            </a:r>
          </a:p>
          <a:p>
            <a:pPr marL="1002960" lvl="1" indent="-285480">
              <a:spcBef>
                <a:spcPts val="799"/>
              </a:spcBef>
              <a:buClr>
                <a:srgbClr val="000000"/>
              </a:buClr>
              <a:buSzPct val="45000"/>
              <a:buFont typeface="Ubuntu"/>
              <a:buChar char="–"/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Second Outline Level</a:t>
            </a:r>
          </a:p>
          <a:p>
            <a:pPr marL="1411200" lvl="2" indent="-228600"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Third Outline Level</a:t>
            </a:r>
          </a:p>
          <a:p>
            <a:pPr marL="1819080" lvl="3" indent="-228600"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000000"/>
                </a:solidFill>
                <a:latin typeface="Times New Roman"/>
              </a:rPr>
              <a:t>Fourth Outline Level</a:t>
            </a:r>
          </a:p>
          <a:p>
            <a:pPr marL="2226960" lvl="4" indent="-228600"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000000"/>
                </a:solidFill>
                <a:latin typeface="Times New Roman"/>
              </a:rPr>
              <a:t>Fifth Outline Level</a:t>
            </a:r>
          </a:p>
          <a:p>
            <a:pPr marL="2226960" lvl="5" indent="-228600"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000000"/>
                </a:solidFill>
                <a:latin typeface="Times New Roman"/>
              </a:rPr>
              <a:t>Sixth Outline Level</a:t>
            </a:r>
          </a:p>
          <a:p>
            <a:pPr marL="2226960" lvl="6" indent="-228600"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000000"/>
                </a:solidFill>
                <a:latin typeface="Times New Roman"/>
              </a:rPr>
              <a:t>Seventh Outline Level</a:t>
            </a:r>
          </a:p>
        </p:txBody>
      </p:sp>
      <p:pic>
        <p:nvPicPr>
          <p:cNvPr id="6" name="图片 5"/>
          <p:cNvPicPr/>
          <p:nvPr/>
        </p:nvPicPr>
        <p:blipFill>
          <a:blip r:embed="rId14"/>
          <a:stretch/>
        </p:blipFill>
        <p:spPr>
          <a:xfrm>
            <a:off x="474840" y="260280"/>
            <a:ext cx="857160" cy="85716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1"/>
          <p:cNvGrpSpPr/>
          <p:nvPr/>
        </p:nvGrpSpPr>
        <p:grpSpPr>
          <a:xfrm>
            <a:off x="198360" y="1298520"/>
            <a:ext cx="8745480" cy="161640"/>
            <a:chOff x="198360" y="1298520"/>
            <a:chExt cx="8745480" cy="161640"/>
          </a:xfrm>
        </p:grpSpPr>
        <p:sp>
          <p:nvSpPr>
            <p:cNvPr id="44" name="CustomShape 2"/>
            <p:cNvSpPr/>
            <p:nvPr/>
          </p:nvSpPr>
          <p:spPr>
            <a:xfrm rot="5400000" flipV="1">
              <a:off x="4651200" y="-2832480"/>
              <a:ext cx="58680" cy="8526240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100000">
                  <a:srgbClr val="FFFF00"/>
                </a:gs>
              </a:gsLst>
              <a:lin ang="108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" name="CustomShape 3"/>
            <p:cNvSpPr/>
            <p:nvPr/>
          </p:nvSpPr>
          <p:spPr>
            <a:xfrm rot="5400000" flipV="1">
              <a:off x="4541040" y="-3044520"/>
              <a:ext cx="60120" cy="8745480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100000">
                  <a:srgbClr val="FF0100"/>
                </a:gs>
              </a:gsLst>
              <a:lin ang="108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2400" cy="147024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r>
              <a:rPr lang="zh-CN" sz="4000" b="1" strike="noStrike" spc="-1">
                <a:solidFill>
                  <a:srgbClr val="000066"/>
                </a:solidFill>
                <a:latin typeface="Times New Roman"/>
              </a:rPr>
              <a:t>点击鼠标编辑标题文字格式</a:t>
            </a:r>
            <a:endParaRPr lang="en-US" sz="4000" b="1" strike="noStrike" spc="-1">
              <a:solidFill>
                <a:srgbClr val="000066"/>
              </a:solidFill>
              <a:latin typeface="Times New Roman"/>
            </a:endParaRPr>
          </a:p>
        </p:txBody>
      </p:sp>
      <p:pic>
        <p:nvPicPr>
          <p:cNvPr id="47" name="图片 46"/>
          <p:cNvPicPr/>
          <p:nvPr/>
        </p:nvPicPr>
        <p:blipFill>
          <a:blip r:embed="rId14"/>
          <a:stretch/>
        </p:blipFill>
        <p:spPr>
          <a:xfrm>
            <a:off x="474840" y="260280"/>
            <a:ext cx="857160" cy="857160"/>
          </a:xfrm>
          <a:prstGeom prst="rect">
            <a:avLst/>
          </a:prstGeom>
          <a:ln>
            <a:noFill/>
          </a:ln>
        </p:spPr>
      </p:pic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537840" indent="-537840">
              <a:spcBef>
                <a:spcPts val="899"/>
              </a:spcBef>
              <a:buClr>
                <a:srgbClr val="000000"/>
              </a:buClr>
              <a:buSzPct val="75000"/>
              <a:buFont typeface="Monotype Sorts" charset="2"/>
              <a:buChar char=""/>
            </a:pPr>
            <a:r>
              <a:rPr lang="zh-CN" sz="3600" b="1" strike="noStrike" spc="-1">
                <a:solidFill>
                  <a:srgbClr val="000000"/>
                </a:solidFill>
                <a:latin typeface="Times New Roman"/>
              </a:rPr>
              <a:t>点击鼠标编辑大纲文字格式</a:t>
            </a:r>
            <a:endParaRPr lang="en-US" sz="3600" b="1" strike="noStrike" spc="-1">
              <a:solidFill>
                <a:srgbClr val="000000"/>
              </a:solidFill>
              <a:latin typeface="Times New Roman"/>
            </a:endParaRPr>
          </a:p>
          <a:p>
            <a:pPr marL="1002960" lvl="1" indent="-285480">
              <a:spcBef>
                <a:spcPts val="799"/>
              </a:spcBef>
              <a:buClr>
                <a:srgbClr val="000000"/>
              </a:buClr>
              <a:buFont typeface="Times New Roman"/>
              <a:buChar char="–"/>
            </a:pPr>
            <a:r>
              <a:rPr lang="zh-CN" sz="3200" b="1" strike="noStrike" spc="-1">
                <a:solidFill>
                  <a:srgbClr val="000000"/>
                </a:solidFill>
                <a:latin typeface="Times New Roman"/>
              </a:rPr>
              <a:t>第二个大纲级</a:t>
            </a:r>
            <a:endParaRPr lang="en-US" sz="3200" b="1" strike="noStrike" spc="-1">
              <a:solidFill>
                <a:srgbClr val="000000"/>
              </a:solidFill>
              <a:latin typeface="Times New Roman"/>
            </a:endParaRPr>
          </a:p>
          <a:p>
            <a:pPr marL="1411200" lvl="2" indent="-228600">
              <a:spcBef>
                <a:spcPts val="697"/>
              </a:spcBef>
              <a:buClr>
                <a:srgbClr val="000000"/>
              </a:buClr>
              <a:buFont typeface="Times New Roman"/>
              <a:buChar char="–"/>
            </a:pPr>
            <a:r>
              <a:rPr lang="zh-CN" sz="2800" b="1" strike="noStrike" spc="-1">
                <a:solidFill>
                  <a:srgbClr val="000000"/>
                </a:solidFill>
                <a:latin typeface="Times New Roman"/>
              </a:rPr>
              <a:t>第三大纲级别</a:t>
            </a:r>
            <a:endParaRPr lang="en-US" sz="2800" b="1" strike="noStrike" spc="-1">
              <a:solidFill>
                <a:srgbClr val="000000"/>
              </a:solidFill>
              <a:latin typeface="Times New Roman"/>
            </a:endParaRPr>
          </a:p>
          <a:p>
            <a:pPr marL="1819080" lvl="3" indent="-228600">
              <a:spcBef>
                <a:spcPts val="598"/>
              </a:spcBef>
              <a:buClr>
                <a:srgbClr val="000000"/>
              </a:buClr>
              <a:buFont typeface="Times New Roman"/>
              <a:buChar char="–"/>
            </a:pPr>
            <a:r>
              <a:rPr lang="zh-CN" sz="2400" b="1" strike="noStrike" spc="-1">
                <a:solidFill>
                  <a:srgbClr val="000000"/>
                </a:solidFill>
                <a:latin typeface="Times New Roman"/>
              </a:rPr>
              <a:t>第四大纲级别</a:t>
            </a:r>
            <a:endParaRPr lang="en-US" sz="2400" b="1" strike="noStrike" spc="-1">
              <a:solidFill>
                <a:srgbClr val="000000"/>
              </a:solidFill>
              <a:latin typeface="Times New Roman"/>
            </a:endParaRPr>
          </a:p>
          <a:p>
            <a:pPr marL="2226960" lvl="4" indent="-228600">
              <a:spcBef>
                <a:spcPts val="598"/>
              </a:spcBef>
              <a:buClr>
                <a:srgbClr val="000000"/>
              </a:buClr>
              <a:buFont typeface="Times New Roman"/>
              <a:buChar char="–"/>
            </a:pPr>
            <a:r>
              <a:rPr lang="zh-CN" sz="2400" b="1" strike="noStrike" spc="-1">
                <a:solidFill>
                  <a:srgbClr val="000000"/>
                </a:solidFill>
                <a:latin typeface="Times New Roman"/>
              </a:rPr>
              <a:t>第五大纲级别</a:t>
            </a:r>
            <a:endParaRPr lang="en-US" sz="2400" b="1" strike="noStrike" spc="-1">
              <a:solidFill>
                <a:srgbClr val="000000"/>
              </a:solidFill>
              <a:latin typeface="Times New Roman"/>
            </a:endParaRPr>
          </a:p>
          <a:p>
            <a:pPr marL="2226960" lvl="5" indent="-228600">
              <a:spcBef>
                <a:spcPts val="598"/>
              </a:spcBef>
              <a:buClr>
                <a:srgbClr val="000000"/>
              </a:buClr>
              <a:buFont typeface="Times New Roman"/>
              <a:buChar char="–"/>
            </a:pPr>
            <a:r>
              <a:rPr lang="zh-CN" sz="2400" b="1" strike="noStrike" spc="-1">
                <a:solidFill>
                  <a:srgbClr val="000000"/>
                </a:solidFill>
                <a:latin typeface="Times New Roman"/>
              </a:rPr>
              <a:t>第六大纲级别</a:t>
            </a:r>
            <a:endParaRPr lang="en-US" sz="2400" b="1" strike="noStrike" spc="-1">
              <a:solidFill>
                <a:srgbClr val="000000"/>
              </a:solidFill>
              <a:latin typeface="Times New Roman"/>
            </a:endParaRPr>
          </a:p>
          <a:p>
            <a:pPr marL="2226960" lvl="6" indent="-228600">
              <a:spcBef>
                <a:spcPts val="598"/>
              </a:spcBef>
              <a:buClr>
                <a:srgbClr val="000000"/>
              </a:buClr>
              <a:buFont typeface="Times New Roman"/>
              <a:buChar char="–"/>
            </a:pPr>
            <a:r>
              <a:rPr lang="zh-CN" sz="2400" b="1" strike="noStrike" spc="-1">
                <a:solidFill>
                  <a:srgbClr val="000000"/>
                </a:solidFill>
                <a:latin typeface="Times New Roman"/>
              </a:rPr>
              <a:t>第七大纲级别</a:t>
            </a:r>
            <a:endParaRPr lang="en-US" sz="2400" b="1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ldNum"/>
          </p:nvPr>
        </p:nvSpPr>
        <p:spPr>
          <a:xfrm>
            <a:off x="7238520" y="6396120"/>
            <a:ext cx="1901880" cy="45864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fld id="{AAD788D0-9724-4528-BF5B-318806899725}" type="slidenum"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dt"/>
          </p:nvPr>
        </p:nvSpPr>
        <p:spPr>
          <a:xfrm>
            <a:off x="-360" y="6396120"/>
            <a:ext cx="1901880" cy="45864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r>
              <a:rPr lang="zh-CN" sz="2400" b="0" strike="noStrike" spc="-1">
                <a:solidFill>
                  <a:srgbClr val="000000"/>
                </a:solidFill>
                <a:latin typeface="Times New Roman"/>
              </a:rPr>
              <a:t>&lt;日期/时间&gt;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02/10/15</a:t>
            </a:r>
          </a:p>
        </p:txBody>
      </p:sp>
      <p:grpSp>
        <p:nvGrpSpPr>
          <p:cNvPr id="87" name="Group 3"/>
          <p:cNvGrpSpPr/>
          <p:nvPr/>
        </p:nvGrpSpPr>
        <p:grpSpPr>
          <a:xfrm>
            <a:off x="198360" y="1293840"/>
            <a:ext cx="8742600" cy="61200"/>
            <a:chOff x="198360" y="1293840"/>
            <a:chExt cx="8742600" cy="61200"/>
          </a:xfrm>
        </p:grpSpPr>
        <p:sp>
          <p:nvSpPr>
            <p:cNvPr id="88" name="CustomShape 4"/>
            <p:cNvSpPr/>
            <p:nvPr/>
          </p:nvSpPr>
          <p:spPr>
            <a:xfrm rot="5400000" flipV="1">
              <a:off x="4651200" y="-2934720"/>
              <a:ext cx="55800" cy="8523360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100000">
                  <a:srgbClr val="FFFF00"/>
                </a:gs>
              </a:gsLst>
              <a:lin ang="108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" name="CustomShape 5"/>
            <p:cNvSpPr/>
            <p:nvPr/>
          </p:nvSpPr>
          <p:spPr>
            <a:xfrm rot="5400000" flipV="1">
              <a:off x="4540680" y="-3048480"/>
              <a:ext cx="57600" cy="8742600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100000">
                  <a:srgbClr val="FF0100"/>
                </a:gs>
              </a:gsLst>
              <a:lin ang="108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0" name="PlaceHolder 6"/>
          <p:cNvSpPr>
            <a:spLocks noGrp="1"/>
          </p:cNvSpPr>
          <p:nvPr>
            <p:ph type="ftr"/>
          </p:nvPr>
        </p:nvSpPr>
        <p:spPr>
          <a:xfrm>
            <a:off x="2339640" y="6032160"/>
            <a:ext cx="4460760" cy="82404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&lt;页脚&gt;</a:t>
            </a:r>
          </a:p>
        </p:txBody>
      </p:sp>
      <p:sp>
        <p:nvSpPr>
          <p:cNvPr id="91" name="PlaceHolder 7"/>
          <p:cNvSpPr>
            <a:spLocks noGrp="1"/>
          </p:cNvSpPr>
          <p:nvPr>
            <p:ph type="title"/>
          </p:nvPr>
        </p:nvSpPr>
        <p:spPr>
          <a:xfrm>
            <a:off x="1476360" y="-116280"/>
            <a:ext cx="7485120" cy="155412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r>
              <a:rPr lang="zh-CN" sz="4800" b="1" strike="noStrike" spc="-1">
                <a:solidFill>
                  <a:srgbClr val="000066"/>
                </a:solidFill>
                <a:latin typeface="Times New Roman"/>
              </a:rPr>
              <a:t>点击鼠标编辑标题文字格式</a:t>
            </a:r>
            <a:endParaRPr lang="en-US" sz="4800" b="1" strike="noStrike" spc="-1">
              <a:solidFill>
                <a:srgbClr val="000066"/>
              </a:solidFill>
              <a:latin typeface="Times New Roman"/>
            </a:endParaRPr>
          </a:p>
        </p:txBody>
      </p:sp>
      <p:sp>
        <p:nvSpPr>
          <p:cNvPr id="92" name="PlaceHolder 8"/>
          <p:cNvSpPr>
            <a:spLocks noGrp="1"/>
          </p:cNvSpPr>
          <p:nvPr>
            <p:ph type="body"/>
          </p:nvPr>
        </p:nvSpPr>
        <p:spPr>
          <a:xfrm>
            <a:off x="456840" y="1600200"/>
            <a:ext cx="8226360" cy="39776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pPr marL="342720">
              <a:spcBef>
                <a:spcPts val="8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3600" b="1" strike="noStrike" spc="-1">
                <a:solidFill>
                  <a:srgbClr val="000000"/>
                </a:solidFill>
                <a:latin typeface="Times New Roman"/>
              </a:rPr>
              <a:t>点击鼠标编辑大纲文字格式</a:t>
            </a:r>
            <a:endParaRPr lang="en-US" sz="3600" b="1" strike="noStrike" spc="-1">
              <a:solidFill>
                <a:srgbClr val="000000"/>
              </a:solidFill>
              <a:latin typeface="Times New Roman"/>
            </a:endParaRPr>
          </a:p>
          <a:p>
            <a:pPr marL="742680" lvl="1" indent="-285480">
              <a:spcBef>
                <a:spcPts val="799"/>
              </a:spcBef>
              <a:buClr>
                <a:srgbClr val="000000"/>
              </a:buClr>
              <a:buSzPct val="45000"/>
              <a:buFont typeface="Ubuntu"/>
              <a:buChar char="−"/>
            </a:pPr>
            <a:r>
              <a:rPr lang="zh-CN" sz="3200" b="1" strike="noStrike" spc="-1">
                <a:solidFill>
                  <a:srgbClr val="000000"/>
                </a:solidFill>
                <a:latin typeface="Times New Roman"/>
              </a:rPr>
              <a:t>第二个大纲级</a:t>
            </a:r>
            <a:endParaRPr lang="en-US" sz="3200" b="1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600">
              <a:spcBef>
                <a:spcPts val="697"/>
              </a:spcBef>
              <a:buClr>
                <a:srgbClr val="000000"/>
              </a:buClr>
              <a:buSzPct val="45000"/>
              <a:buFont typeface="Ubuntu"/>
              <a:buChar char="◊"/>
            </a:pPr>
            <a:r>
              <a:rPr lang="zh-CN" sz="2800" b="1" strike="noStrike" spc="-1">
                <a:solidFill>
                  <a:srgbClr val="000000"/>
                </a:solidFill>
                <a:latin typeface="Times New Roman"/>
              </a:rPr>
              <a:t>第三大纲级别</a:t>
            </a:r>
            <a:endParaRPr lang="en-US" sz="2800" b="1" strike="noStrike" spc="-1">
              <a:solidFill>
                <a:srgbClr val="000000"/>
              </a:solidFill>
              <a:latin typeface="Times New Roman"/>
            </a:endParaRPr>
          </a:p>
          <a:p>
            <a:pPr marL="1600200" lvl="3" indent="-228600"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400" b="1" strike="noStrike" spc="-1">
                <a:solidFill>
                  <a:srgbClr val="000000"/>
                </a:solidFill>
                <a:latin typeface="Times New Roman"/>
              </a:rPr>
              <a:t>第四大纲级别</a:t>
            </a:r>
            <a:endParaRPr lang="en-US" sz="2400" b="1" strike="noStrike" spc="-1">
              <a:solidFill>
                <a:srgbClr val="000000"/>
              </a:solidFill>
              <a:latin typeface="Times New Roman"/>
            </a:endParaRPr>
          </a:p>
          <a:p>
            <a:pPr marL="2057400" lvl="4" indent="-228600"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400" b="1" strike="noStrike" spc="-1">
                <a:solidFill>
                  <a:srgbClr val="000000"/>
                </a:solidFill>
                <a:latin typeface="Times New Roman"/>
              </a:rPr>
              <a:t>第五大纲级别</a:t>
            </a:r>
            <a:endParaRPr lang="en-US" sz="2400" b="1" strike="noStrike" spc="-1">
              <a:solidFill>
                <a:srgbClr val="000000"/>
              </a:solidFill>
              <a:latin typeface="Times New Roman"/>
            </a:endParaRPr>
          </a:p>
          <a:p>
            <a:pPr marL="2057400" lvl="5" indent="-228600"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400" b="1" strike="noStrike" spc="-1">
                <a:solidFill>
                  <a:srgbClr val="000000"/>
                </a:solidFill>
                <a:latin typeface="Times New Roman"/>
              </a:rPr>
              <a:t>第六大纲级别</a:t>
            </a:r>
            <a:endParaRPr lang="en-US" sz="2400" b="1" strike="noStrike" spc="-1">
              <a:solidFill>
                <a:srgbClr val="000000"/>
              </a:solidFill>
              <a:latin typeface="Times New Roman"/>
            </a:endParaRPr>
          </a:p>
          <a:p>
            <a:pPr marL="2057400" lvl="6" indent="-228600"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400" b="1" strike="noStrike" spc="-1">
                <a:solidFill>
                  <a:srgbClr val="000000"/>
                </a:solidFill>
                <a:latin typeface="Times New Roman"/>
              </a:rPr>
              <a:t>第七大纲级别</a:t>
            </a:r>
            <a:endParaRPr lang="en-US" sz="2400" b="1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93" name="图片 92"/>
          <p:cNvPicPr/>
          <p:nvPr/>
        </p:nvPicPr>
        <p:blipFill>
          <a:blip r:embed="rId14"/>
          <a:stretch/>
        </p:blipFill>
        <p:spPr>
          <a:xfrm>
            <a:off x="474840" y="260280"/>
            <a:ext cx="857160" cy="85716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ldNum"/>
          </p:nvPr>
        </p:nvSpPr>
        <p:spPr>
          <a:xfrm>
            <a:off x="7238520" y="6396120"/>
            <a:ext cx="1901880" cy="45864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fld id="{CD331E8B-2492-4719-885E-4E89C3453302}" type="slidenum"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dt"/>
          </p:nvPr>
        </p:nvSpPr>
        <p:spPr>
          <a:xfrm>
            <a:off x="-360" y="6396120"/>
            <a:ext cx="1901880" cy="45864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r>
              <a:rPr lang="zh-CN" sz="2400" b="0" strike="noStrike" spc="-1">
                <a:solidFill>
                  <a:srgbClr val="000000"/>
                </a:solidFill>
                <a:latin typeface="Times New Roman"/>
              </a:rPr>
              <a:t>&lt;日期/时间&gt;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02/10/15</a:t>
            </a:r>
          </a:p>
        </p:txBody>
      </p:sp>
      <p:grpSp>
        <p:nvGrpSpPr>
          <p:cNvPr id="132" name="Group 3"/>
          <p:cNvGrpSpPr/>
          <p:nvPr/>
        </p:nvGrpSpPr>
        <p:grpSpPr>
          <a:xfrm>
            <a:off x="198360" y="1293840"/>
            <a:ext cx="8742600" cy="61200"/>
            <a:chOff x="198360" y="1293840"/>
            <a:chExt cx="8742600" cy="61200"/>
          </a:xfrm>
        </p:grpSpPr>
        <p:sp>
          <p:nvSpPr>
            <p:cNvPr id="133" name="CustomShape 4"/>
            <p:cNvSpPr/>
            <p:nvPr/>
          </p:nvSpPr>
          <p:spPr>
            <a:xfrm rot="5400000" flipV="1">
              <a:off x="4651200" y="-2934720"/>
              <a:ext cx="55800" cy="8523360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100000">
                  <a:srgbClr val="FFFF00"/>
                </a:gs>
              </a:gsLst>
              <a:lin ang="108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" name="CustomShape 5"/>
            <p:cNvSpPr/>
            <p:nvPr/>
          </p:nvSpPr>
          <p:spPr>
            <a:xfrm rot="5400000" flipV="1">
              <a:off x="4540680" y="-3048480"/>
              <a:ext cx="57600" cy="8742600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100000">
                  <a:srgbClr val="FF0100"/>
                </a:gs>
              </a:gsLst>
              <a:lin ang="108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35" name="PlaceHolder 6"/>
          <p:cNvSpPr>
            <a:spLocks noGrp="1"/>
          </p:cNvSpPr>
          <p:nvPr>
            <p:ph type="ftr"/>
          </p:nvPr>
        </p:nvSpPr>
        <p:spPr>
          <a:xfrm>
            <a:off x="2339640" y="6032160"/>
            <a:ext cx="4460760" cy="82404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&lt;页脚&gt;</a:t>
            </a:r>
          </a:p>
        </p:txBody>
      </p:sp>
      <p:sp>
        <p:nvSpPr>
          <p:cNvPr id="136" name="PlaceHolder 7"/>
          <p:cNvSpPr>
            <a:spLocks noGrp="1"/>
          </p:cNvSpPr>
          <p:nvPr>
            <p:ph type="title"/>
          </p:nvPr>
        </p:nvSpPr>
        <p:spPr>
          <a:xfrm>
            <a:off x="1476360" y="-116280"/>
            <a:ext cx="7485120" cy="155412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r>
              <a:rPr lang="zh-CN" sz="4800" b="1" strike="noStrike" spc="-1">
                <a:solidFill>
                  <a:srgbClr val="000066"/>
                </a:solidFill>
                <a:latin typeface="Times New Roman"/>
              </a:rPr>
              <a:t>点击鼠标编辑标题文字格式</a:t>
            </a:r>
            <a:endParaRPr lang="en-US" sz="4800" b="1" strike="noStrike" spc="-1">
              <a:solidFill>
                <a:srgbClr val="000066"/>
              </a:solidFill>
              <a:latin typeface="Times New Roman"/>
            </a:endParaRPr>
          </a:p>
        </p:txBody>
      </p:sp>
      <p:sp>
        <p:nvSpPr>
          <p:cNvPr id="137" name="PlaceHolder 8"/>
          <p:cNvSpPr>
            <a:spLocks noGrp="1"/>
          </p:cNvSpPr>
          <p:nvPr>
            <p:ph type="body"/>
          </p:nvPr>
        </p:nvSpPr>
        <p:spPr>
          <a:xfrm>
            <a:off x="456840" y="1600200"/>
            <a:ext cx="8226360" cy="39776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pPr marL="342720">
              <a:spcBef>
                <a:spcPts val="8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3600" b="1" strike="noStrike" spc="-1">
                <a:solidFill>
                  <a:srgbClr val="000000"/>
                </a:solidFill>
                <a:latin typeface="Times New Roman"/>
              </a:rPr>
              <a:t>点击鼠标编辑大纲文字格式</a:t>
            </a:r>
            <a:endParaRPr lang="en-US" sz="3600" b="1" strike="noStrike" spc="-1">
              <a:solidFill>
                <a:srgbClr val="000000"/>
              </a:solidFill>
              <a:latin typeface="Times New Roman"/>
            </a:endParaRPr>
          </a:p>
          <a:p>
            <a:pPr marL="742680" lvl="1" indent="-285480">
              <a:spcBef>
                <a:spcPts val="799"/>
              </a:spcBef>
              <a:buClr>
                <a:srgbClr val="000000"/>
              </a:buClr>
              <a:buSzPct val="45000"/>
              <a:buFont typeface="Ubuntu"/>
              <a:buChar char="−"/>
            </a:pPr>
            <a:r>
              <a:rPr lang="zh-CN" sz="3200" b="1" strike="noStrike" spc="-1">
                <a:solidFill>
                  <a:srgbClr val="000000"/>
                </a:solidFill>
                <a:latin typeface="Times New Roman"/>
              </a:rPr>
              <a:t>第二个大纲级</a:t>
            </a:r>
            <a:endParaRPr lang="en-US" sz="3200" b="1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600">
              <a:spcBef>
                <a:spcPts val="697"/>
              </a:spcBef>
              <a:buClr>
                <a:srgbClr val="000000"/>
              </a:buClr>
              <a:buSzPct val="45000"/>
              <a:buFont typeface="Ubuntu"/>
              <a:buChar char="◊"/>
            </a:pPr>
            <a:r>
              <a:rPr lang="zh-CN" sz="2800" b="1" strike="noStrike" spc="-1">
                <a:solidFill>
                  <a:srgbClr val="000000"/>
                </a:solidFill>
                <a:latin typeface="Times New Roman"/>
              </a:rPr>
              <a:t>第三大纲级别</a:t>
            </a:r>
            <a:endParaRPr lang="en-US" sz="2800" b="1" strike="noStrike" spc="-1">
              <a:solidFill>
                <a:srgbClr val="000000"/>
              </a:solidFill>
              <a:latin typeface="Times New Roman"/>
            </a:endParaRPr>
          </a:p>
          <a:p>
            <a:pPr marL="1600200" lvl="3" indent="-228600"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400" b="1" strike="noStrike" spc="-1">
                <a:solidFill>
                  <a:srgbClr val="000000"/>
                </a:solidFill>
                <a:latin typeface="Times New Roman"/>
              </a:rPr>
              <a:t>第四大纲级别</a:t>
            </a:r>
            <a:endParaRPr lang="en-US" sz="2400" b="1" strike="noStrike" spc="-1">
              <a:solidFill>
                <a:srgbClr val="000000"/>
              </a:solidFill>
              <a:latin typeface="Times New Roman"/>
            </a:endParaRPr>
          </a:p>
          <a:p>
            <a:pPr marL="2057400" lvl="4" indent="-228600"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400" b="1" strike="noStrike" spc="-1">
                <a:solidFill>
                  <a:srgbClr val="000000"/>
                </a:solidFill>
                <a:latin typeface="Times New Roman"/>
              </a:rPr>
              <a:t>第五大纲级别</a:t>
            </a:r>
            <a:endParaRPr lang="en-US" sz="2400" b="1" strike="noStrike" spc="-1">
              <a:solidFill>
                <a:srgbClr val="000000"/>
              </a:solidFill>
              <a:latin typeface="Times New Roman"/>
            </a:endParaRPr>
          </a:p>
          <a:p>
            <a:pPr marL="2057400" lvl="5" indent="-228600"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400" b="1" strike="noStrike" spc="-1">
                <a:solidFill>
                  <a:srgbClr val="000000"/>
                </a:solidFill>
                <a:latin typeface="Times New Roman"/>
              </a:rPr>
              <a:t>第六大纲级别</a:t>
            </a:r>
            <a:endParaRPr lang="en-US" sz="2400" b="1" strike="noStrike" spc="-1">
              <a:solidFill>
                <a:srgbClr val="000000"/>
              </a:solidFill>
              <a:latin typeface="Times New Roman"/>
            </a:endParaRPr>
          </a:p>
          <a:p>
            <a:pPr marL="2057400" lvl="6" indent="-228600"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400" b="1" strike="noStrike" spc="-1">
                <a:solidFill>
                  <a:srgbClr val="000000"/>
                </a:solidFill>
                <a:latin typeface="Times New Roman"/>
              </a:rPr>
              <a:t>第七大纲级别</a:t>
            </a:r>
            <a:endParaRPr lang="en-US" sz="2400" b="1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38" name="图片 137"/>
          <p:cNvPicPr/>
          <p:nvPr/>
        </p:nvPicPr>
        <p:blipFill>
          <a:blip r:embed="rId14"/>
          <a:stretch/>
        </p:blipFill>
        <p:spPr>
          <a:xfrm>
            <a:off x="474840" y="260280"/>
            <a:ext cx="857160" cy="85716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1405080" y="189000"/>
            <a:ext cx="6480000" cy="825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800" b="0" strike="noStrike" spc="-1">
                <a:solidFill>
                  <a:srgbClr val="008000"/>
                </a:solidFill>
                <a:latin typeface="Arial Black"/>
              </a:rPr>
              <a:t>General Physics I</a:t>
            </a:r>
            <a:endParaRPr lang="en-US" sz="4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685800" y="2130120"/>
            <a:ext cx="7772400" cy="14702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/>
            <a:r>
              <a:rPr lang="en-US" sz="4400" b="1" strike="noStrike" spc="-1">
                <a:solidFill>
                  <a:srgbClr val="000066"/>
                </a:solidFill>
                <a:latin typeface="Times New Roman"/>
              </a:rPr>
              <a:t>Final Review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1476360" y="-116280"/>
            <a:ext cx="7485120" cy="15541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r>
              <a:rPr lang="en-US" sz="4000" b="1" strike="noStrike" spc="-1">
                <a:solidFill>
                  <a:srgbClr val="000066"/>
                </a:solidFill>
                <a:latin typeface="Times New Roman"/>
              </a:rPr>
              <a:t>Motion Near Stable Equilibrium</a:t>
            </a:r>
          </a:p>
        </p:txBody>
      </p:sp>
      <p:sp>
        <p:nvSpPr>
          <p:cNvPr id="213" name="Freeform 2"/>
          <p:cNvSpPr/>
          <p:nvPr/>
        </p:nvSpPr>
        <p:spPr>
          <a:xfrm>
            <a:off x="629640" y="1817280"/>
            <a:ext cx="4491360" cy="3191760"/>
          </a:xfrm>
          <a:custGeom>
            <a:avLst/>
            <a:gdLst/>
            <a:ahLst/>
            <a:cxnLst/>
            <a:rect l="0" t="0" r="r" b="b"/>
            <a:pathLst>
              <a:path w="12476" h="8866">
                <a:moveTo>
                  <a:pt x="0" y="0"/>
                </a:moveTo>
                <a:cubicBezTo>
                  <a:pt x="0" y="0"/>
                  <a:pt x="1917" y="3189"/>
                  <a:pt x="3000" y="4700"/>
                </a:cubicBezTo>
                <a:cubicBezTo>
                  <a:pt x="5982" y="8865"/>
                  <a:pt x="7400" y="4900"/>
                  <a:pt x="7400" y="4900"/>
                </a:cubicBezTo>
                <a:cubicBezTo>
                  <a:pt x="7400" y="4900"/>
                  <a:pt x="7887" y="3663"/>
                  <a:pt x="8400" y="3299"/>
                </a:cubicBezTo>
                <a:cubicBezTo>
                  <a:pt x="9427" y="2318"/>
                  <a:pt x="9935" y="3079"/>
                  <a:pt x="10443" y="3842"/>
                </a:cubicBezTo>
                <a:cubicBezTo>
                  <a:pt x="10951" y="4605"/>
                  <a:pt x="11713" y="6636"/>
                  <a:pt x="12475" y="8160"/>
                </a:cubicBezTo>
              </a:path>
            </a:pathLst>
          </a:custGeom>
          <a:ln w="36720">
            <a:solidFill>
              <a:srgbClr val="000000"/>
            </a:solidFill>
            <a:round/>
          </a:ln>
        </p:spPr>
      </p:sp>
      <p:sp>
        <p:nvSpPr>
          <p:cNvPr id="214" name="TextShape 3"/>
          <p:cNvSpPr txBox="1"/>
          <p:nvPr/>
        </p:nvSpPr>
        <p:spPr>
          <a:xfrm>
            <a:off x="1853640" y="1817280"/>
            <a:ext cx="122400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2400" b="0" i="1" strike="noStrike" spc="-1">
                <a:solidFill>
                  <a:srgbClr val="000000"/>
                </a:solidFill>
                <a:latin typeface="Times New Roman"/>
              </a:rPr>
              <a:t>U(x)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5" name="Line 4"/>
          <p:cNvSpPr/>
          <p:nvPr/>
        </p:nvSpPr>
        <p:spPr>
          <a:xfrm>
            <a:off x="737640" y="4373280"/>
            <a:ext cx="4644000" cy="0"/>
          </a:xfrm>
          <a:prstGeom prst="line">
            <a:avLst/>
          </a:prstGeom>
          <a:ln w="183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" name="TextShape 5"/>
          <p:cNvSpPr txBox="1"/>
          <p:nvPr/>
        </p:nvSpPr>
        <p:spPr>
          <a:xfrm>
            <a:off x="4985640" y="3725280"/>
            <a:ext cx="72000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2400" b="0" i="1" strike="noStrike" spc="-1">
                <a:solidFill>
                  <a:srgbClr val="000000"/>
                </a:solidFill>
                <a:latin typeface="Times New Roman"/>
              </a:rPr>
              <a:t>x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7" name="Line 6"/>
          <p:cNvSpPr/>
          <p:nvPr/>
        </p:nvSpPr>
        <p:spPr>
          <a:xfrm>
            <a:off x="2609640" y="3041280"/>
            <a:ext cx="0" cy="720000"/>
          </a:xfrm>
          <a:prstGeom prst="line">
            <a:avLst/>
          </a:prstGeom>
          <a:ln w="3672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Formula 7"/>
              <p:cNvSpPr txBox="1"/>
              <p:nvPr/>
            </p:nvSpPr>
            <p:spPr>
              <a:xfrm>
                <a:off x="6247439" y="2196360"/>
                <a:ext cx="1693714" cy="75240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400">
                              <a:latin typeface="Cambria Math" panose="02040503050406030204" pitchFamily="18" charset="0"/>
                            </a:rPr>
                            <m:t>𝑑𝑈</m:t>
                          </m:r>
                        </m:num>
                        <m:den>
                          <m:r>
                            <a:rPr sz="240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sz="240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sz="240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sz="2400" dirty="0"/>
              </a:p>
            </p:txBody>
          </p:sp>
        </mc:Choice>
        <mc:Fallback xmlns="">
          <p:sp>
            <p:nvSpPr>
              <p:cNvPr id="218" name="Formula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7439" y="2196360"/>
                <a:ext cx="1693714" cy="7524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Formula 8"/>
              <p:cNvSpPr txBox="1"/>
              <p:nvPr/>
            </p:nvSpPr>
            <p:spPr>
              <a:xfrm>
                <a:off x="6201538" y="3636360"/>
                <a:ext cx="1828354" cy="83088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sz="240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sz="2400"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sSup>
                            <m:sSupPr>
                              <m:ctrlPr>
                                <a:rPr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sz="240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  <m:sup>
                              <m:r>
                                <a:rPr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sz="2400">
                          <a:latin typeface="Cambria Math" panose="02040503050406030204" pitchFamily="18" charset="0"/>
                        </a:rPr>
                        <m:t> &gt; </m:t>
                      </m:r>
                      <m:r>
                        <a:rPr sz="240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sz="2400"/>
              </a:p>
            </p:txBody>
          </p:sp>
        </mc:Choice>
        <mc:Fallback xmlns="">
          <p:sp>
            <p:nvSpPr>
              <p:cNvPr id="219" name="Formula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538" y="3636360"/>
                <a:ext cx="1828354" cy="83088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0" name="TextShape 9"/>
          <p:cNvSpPr txBox="1"/>
          <p:nvPr/>
        </p:nvSpPr>
        <p:spPr>
          <a:xfrm>
            <a:off x="6120000" y="1571760"/>
            <a:ext cx="266400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Equilibrium (</a:t>
            </a:r>
            <a:r>
              <a:rPr lang="en-US" sz="2400" b="0" i="1" strike="noStrike" spc="-1">
                <a:solidFill>
                  <a:srgbClr val="000000"/>
                </a:solidFill>
                <a:latin typeface="Times New Roman"/>
              </a:rPr>
              <a:t>F = 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0)</a:t>
            </a:r>
          </a:p>
        </p:txBody>
      </p:sp>
      <p:sp>
        <p:nvSpPr>
          <p:cNvPr id="221" name="TextShape 10"/>
          <p:cNvSpPr txBox="1"/>
          <p:nvPr/>
        </p:nvSpPr>
        <p:spPr>
          <a:xfrm>
            <a:off x="6120000" y="3084120"/>
            <a:ext cx="266400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Stable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Formula 11"/>
              <p:cNvSpPr txBox="1"/>
              <p:nvPr/>
            </p:nvSpPr>
            <p:spPr>
              <a:xfrm>
                <a:off x="72668" y="5040000"/>
                <a:ext cx="9071332" cy="77760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40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sz="24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sz="240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sz="240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4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sz="24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sz="2400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sz="2400">
                                      <a:latin typeface="Cambria Math" panose="02040503050406030204" pitchFamily="18" charset="0"/>
                                    </a:rPr>
                                    <m:t>𝑑𝑈</m:t>
                                  </m:r>
                                </m:num>
                                <m:den>
                                  <m:r>
                                    <a:rPr sz="2400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sz="240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sz="240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4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sz="24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sz="240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sz="24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4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sz="24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sz="2400">
                          <a:latin typeface="Cambria Math" panose="02040503050406030204" pitchFamily="18" charset="0"/>
                        </a:rPr>
                        <m:t> + </m:t>
                      </m:r>
                      <m:f>
                        <m:fPr>
                          <m:ctrlPr>
                            <a:rPr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sz="24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sz="240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sz="24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sz="240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sz="2400">
                                          <a:latin typeface="Cambria Math" panose="02040503050406030204" pitchFamily="18" charset="0"/>
                                        </a:rPr>
                                        <m:t>𝑑𝑥</m:t>
                                      </m:r>
                                    </m:e>
                                    <m:sup>
                                      <m:r>
                                        <a:rPr sz="24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b>
                          <m:r>
                            <a:rPr sz="240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sz="240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4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sz="24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sSup>
                        <m:sSupPr>
                          <m:ctrlPr>
                            <a:rPr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sz="24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sz="24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sz="240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sz="24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sz="24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sz="2400">
                          <a:latin typeface="Cambria Math" panose="02040503050406030204" pitchFamily="18" charset="0"/>
                        </a:rPr>
                        <m:t> + ⋯</m:t>
                      </m:r>
                    </m:oMath>
                  </m:oMathPara>
                </a14:m>
                <a:endParaRPr sz="2400"/>
              </a:p>
            </p:txBody>
          </p:sp>
        </mc:Choice>
        <mc:Fallback xmlns="">
          <p:sp>
            <p:nvSpPr>
              <p:cNvPr id="222" name="Formula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68" y="5040000"/>
                <a:ext cx="9071332" cy="777600"/>
              </a:xfrm>
              <a:prstGeom prst="rect">
                <a:avLst/>
              </a:prstGeom>
              <a:blipFill rotWithShape="0">
                <a:blip r:embed="rId4"/>
                <a:stretch>
                  <a:fillRect b="-401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3" name="Line 12"/>
          <p:cNvSpPr/>
          <p:nvPr/>
        </p:nvSpPr>
        <p:spPr>
          <a:xfrm flipV="1">
            <a:off x="2729632" y="4933344"/>
            <a:ext cx="864000" cy="1152000"/>
          </a:xfrm>
          <a:prstGeom prst="line">
            <a:avLst/>
          </a:prstGeom>
          <a:ln w="3672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Formula 13"/>
              <p:cNvSpPr txBox="1"/>
              <p:nvPr/>
            </p:nvSpPr>
            <p:spPr>
              <a:xfrm>
                <a:off x="2413440" y="4480560"/>
                <a:ext cx="385920" cy="40248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="" xmlns:p14="http://schemas.microsoft.com/office/powerpoint/2010/main" xmlns:p15="http://schemas.microsoft.com/office/powerpoint/2012/main"/>
      </mc:AlternateContent>
      <p:sp>
        <p:nvSpPr>
          <p:cNvPr id="225" name="Line 14"/>
          <p:cNvSpPr/>
          <p:nvPr/>
        </p:nvSpPr>
        <p:spPr>
          <a:xfrm>
            <a:off x="2632320" y="4374720"/>
            <a:ext cx="0" cy="9144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" name="TextShape 15"/>
          <p:cNvSpPr txBox="1"/>
          <p:nvPr/>
        </p:nvSpPr>
        <p:spPr>
          <a:xfrm>
            <a:off x="4389120" y="6035040"/>
            <a:ext cx="384048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simple harmonic motion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1476000" y="250920"/>
            <a:ext cx="7488360" cy="8251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r>
              <a:rPr lang="en-US" sz="4800" b="1" strike="noStrike" spc="-1">
                <a:solidFill>
                  <a:srgbClr val="000066"/>
                </a:solidFill>
                <a:latin typeface="Times New Roman"/>
              </a:rPr>
              <a:t>Continuous Medium</a:t>
            </a:r>
          </a:p>
        </p:txBody>
      </p:sp>
      <p:sp>
        <p:nvSpPr>
          <p:cNvPr id="228" name="TextShape 2"/>
          <p:cNvSpPr txBox="1"/>
          <p:nvPr/>
        </p:nvSpPr>
        <p:spPr>
          <a:xfrm>
            <a:off x="457200" y="1600200"/>
            <a:ext cx="8229600" cy="39776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537840" indent="-537840">
              <a:spcBef>
                <a:spcPts val="8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1" strike="noStrike" spc="-1" dirty="0">
                <a:solidFill>
                  <a:srgbClr val="000000"/>
                </a:solidFill>
                <a:latin typeface="Times New Roman"/>
              </a:rPr>
              <a:t>The philosophy is to pick a piece of the continuous medium, such as a string segment or a liquid cube, and treat it as a particle like in the Newtonian mechanics.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Formula 3"/>
              <p:cNvSpPr txBox="1"/>
              <p:nvPr/>
            </p:nvSpPr>
            <p:spPr>
              <a:xfrm>
                <a:off x="668093" y="3647572"/>
                <a:ext cx="2370600" cy="46836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40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40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sz="2400"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40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sz="2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40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sz="2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sz="2400" dirty="0"/>
              </a:p>
            </p:txBody>
          </p:sp>
        </mc:Choice>
        <mc:Fallback xmlns="">
          <p:sp>
            <p:nvSpPr>
              <p:cNvPr id="229" name="Formula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93" y="3647572"/>
                <a:ext cx="2370600" cy="468360"/>
              </a:xfrm>
              <a:prstGeom prst="rect">
                <a:avLst/>
              </a:prstGeom>
              <a:blipFill rotWithShape="0">
                <a:blip r:embed="rId2"/>
                <a:stretch>
                  <a:fillRect b="-25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Formula 4"/>
              <p:cNvSpPr txBox="1"/>
              <p:nvPr/>
            </p:nvSpPr>
            <p:spPr>
              <a:xfrm>
                <a:off x="3444840" y="3540600"/>
                <a:ext cx="5402160" cy="87588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40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2400">
                          <a:latin typeface="Cambria Math" panose="02040503050406030204" pitchFamily="18" charset="0"/>
                        </a:rPr>
                        <m:t> + </m:t>
                      </m:r>
                      <m:f>
                        <m:fPr>
                          <m:ctrlPr>
                            <a:rPr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sz="24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sz="2400">
                          <a:latin typeface="Cambria Math" panose="02040503050406030204" pitchFamily="18" charset="0"/>
                        </a:rPr>
                        <m:t>𝜌</m:t>
                      </m:r>
                      <m:sSup>
                        <m:sSupPr>
                          <m:ctrlPr>
                            <a:rPr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40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sz="24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sz="240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sz="240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sz="2400">
                          <a:latin typeface="Cambria Math" panose="02040503050406030204" pitchFamily="18" charset="0"/>
                        </a:rPr>
                        <m:t>𝑔h</m:t>
                      </m:r>
                      <m:r>
                        <a:rPr sz="240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sz="2400">
                          <a:latin typeface="Cambria Math" panose="02040503050406030204" pitchFamily="18" charset="0"/>
                        </a:rPr>
                        <m:t>𝑐𝑜𝑛𝑠𝑡𝑎𝑛𝑡</m:t>
                      </m:r>
                    </m:oMath>
                  </m:oMathPara>
                </a14:m>
                <a:endParaRPr sz="2400" dirty="0"/>
              </a:p>
            </p:txBody>
          </p:sp>
        </mc:Choice>
        <mc:Fallback xmlns="">
          <p:sp>
            <p:nvSpPr>
              <p:cNvPr id="230" name="Formula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840" y="3540600"/>
                <a:ext cx="5402160" cy="87588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Formula 5"/>
              <p:cNvSpPr txBox="1"/>
              <p:nvPr/>
            </p:nvSpPr>
            <p:spPr>
              <a:xfrm>
                <a:off x="1477080" y="4620960"/>
                <a:ext cx="1508040" cy="79236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40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sz="2400">
                          <a:latin typeface="Cambria Math" panose="02040503050406030204" pitchFamily="18" charset="0"/>
                        </a:rPr>
                        <m:t> = </m:t>
                      </m:r>
                      <m:rad>
                        <m:radPr>
                          <m:ctrlPr>
                            <a:rPr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sz="240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sz="240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sz="2400" dirty="0"/>
              </a:p>
            </p:txBody>
          </p:sp>
        </mc:Choice>
        <mc:Fallback xmlns="">
          <p:sp>
            <p:nvSpPr>
              <p:cNvPr id="231" name="Formula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080" y="4620960"/>
                <a:ext cx="1508040" cy="792360"/>
              </a:xfrm>
              <a:prstGeom prst="rect">
                <a:avLst/>
              </a:prstGeom>
              <a:blipFill rotWithShape="0">
                <a:blip r:embed="rId4"/>
                <a:stretch>
                  <a:fillRect b="-4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Formula 6"/>
              <p:cNvSpPr txBox="1"/>
              <p:nvPr/>
            </p:nvSpPr>
            <p:spPr>
              <a:xfrm>
                <a:off x="4177440" y="4909320"/>
                <a:ext cx="2716560" cy="41148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40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sz="240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type m:val="lin"/>
                          <m:ctrlPr>
                            <a:rPr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400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sz="240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sz="240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sz="240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sz="240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sz="2400"/>
              </a:p>
            </p:txBody>
          </p:sp>
        </mc:Choice>
        <mc:Fallback xmlns="">
          <p:sp>
            <p:nvSpPr>
              <p:cNvPr id="232" name="Formula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7440" y="4909320"/>
                <a:ext cx="2716560" cy="411480"/>
              </a:xfrm>
              <a:prstGeom prst="rect">
                <a:avLst/>
              </a:prstGeom>
              <a:blipFill rotWithShape="0">
                <a:blip r:embed="rId5"/>
                <a:stretch>
                  <a:fillRect t="-136765" b="-227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Formula 7"/>
              <p:cNvSpPr txBox="1"/>
              <p:nvPr/>
            </p:nvSpPr>
            <p:spPr>
              <a:xfrm>
                <a:off x="2290537" y="5986232"/>
                <a:ext cx="4465800" cy="42804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40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sz="240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sz="2400">
                          <a:latin typeface="Cambria Math" panose="02040503050406030204" pitchFamily="18" charset="0"/>
                        </a:rPr>
                        <m:t>𝐴𝑠𝑖𝑛</m:t>
                      </m:r>
                      <m:d>
                        <m:dPr>
                          <m:ctrlPr>
                            <a:rPr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sz="2400">
                              <a:latin typeface="Cambria Math" panose="02040503050406030204" pitchFamily="18" charset="0"/>
                            </a:rPr>
                            <m:t>𝑘𝑥</m:t>
                          </m:r>
                          <m:r>
                            <a:rPr sz="240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sz="240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sz="240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2400">
                              <a:latin typeface="Cambria Math" panose="02040503050406030204" pitchFamily="18" charset="0"/>
                            </a:rPr>
                            <m:t> + </m:t>
                          </m:r>
                          <m:r>
                            <a:rPr sz="240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</m:oMath>
                  </m:oMathPara>
                </a14:m>
                <a:endParaRPr sz="2400"/>
              </a:p>
            </p:txBody>
          </p:sp>
        </mc:Choice>
        <mc:Fallback xmlns="">
          <p:sp>
            <p:nvSpPr>
              <p:cNvPr id="233" name="Formula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0537" y="5986232"/>
                <a:ext cx="4465800" cy="428040"/>
              </a:xfrm>
              <a:prstGeom prst="rect">
                <a:avLst/>
              </a:prstGeom>
              <a:blipFill rotWithShape="0">
                <a:blip r:embed="rId6"/>
                <a:stretch>
                  <a:fillRect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1476000" y="250920"/>
            <a:ext cx="7488360" cy="8251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r>
              <a:rPr lang="en-US" sz="4800" b="1" strike="noStrike" spc="-1">
                <a:solidFill>
                  <a:srgbClr val="000066"/>
                </a:solidFill>
                <a:latin typeface="Times New Roman"/>
              </a:rPr>
              <a:t>Doppler Effect</a:t>
            </a:r>
          </a:p>
        </p:txBody>
      </p:sp>
      <p:sp>
        <p:nvSpPr>
          <p:cNvPr id="235" name="TextShape 2"/>
          <p:cNvSpPr txBox="1"/>
          <p:nvPr/>
        </p:nvSpPr>
        <p:spPr>
          <a:xfrm>
            <a:off x="457200" y="1600200"/>
            <a:ext cx="8229600" cy="39776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537840" indent="-537840">
              <a:spcBef>
                <a:spcPts val="8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1" strike="noStrike" spc="-1">
                <a:solidFill>
                  <a:srgbClr val="000000"/>
                </a:solidFill>
                <a:latin typeface="Times New Roman"/>
                <a:ea typeface="黑体"/>
              </a:rPr>
              <a:t>Classically, </a:t>
            </a:r>
            <a:r>
              <a:rPr lang="en-US" sz="2800" b="1" strike="noStrike" spc="-1">
                <a:solidFill>
                  <a:srgbClr val="000000"/>
                </a:solidFill>
                <a:latin typeface="Times New Roman"/>
              </a:rPr>
              <a:t>if both source and observer are in motion, we find the following general relationship for the observed frequency:</a:t>
            </a:r>
          </a:p>
          <a:p>
            <a:pPr marL="537840" indent="-537840">
              <a:spcBef>
                <a:spcPts val="1133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1" strike="noStrike" spc="-1">
                <a:solidFill>
                  <a:srgbClr val="000000"/>
                </a:solidFill>
                <a:latin typeface="Times New Roman"/>
              </a:rPr>
              <a:t>In the theory of relativity,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Formula 3"/>
              <p:cNvSpPr txBox="1"/>
              <p:nvPr/>
            </p:nvSpPr>
            <p:spPr>
              <a:xfrm>
                <a:off x="3391200" y="3132360"/>
                <a:ext cx="2333160" cy="98964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40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sz="240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sz="240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40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sz="24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40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sz="240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num>
                        <m:den>
                          <m:r>
                            <a:rPr sz="240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sz="24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40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sz="240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den>
                      </m:f>
                      <m:r>
                        <a:rPr sz="240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sz="2400" dirty="0"/>
              </a:p>
            </p:txBody>
          </p:sp>
        </mc:Choice>
        <mc:Fallback xmlns="">
          <p:sp>
            <p:nvSpPr>
              <p:cNvPr id="236" name="Formula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200" y="3132360"/>
                <a:ext cx="2333160" cy="98964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Formula 4"/>
              <p:cNvSpPr txBox="1"/>
              <p:nvPr/>
            </p:nvSpPr>
            <p:spPr>
              <a:xfrm>
                <a:off x="3507840" y="5120640"/>
                <a:ext cx="2810520" cy="94860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40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sz="240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sz="2400">
                          <a:latin typeface="Cambria Math" panose="02040503050406030204" pitchFamily="18" charset="0"/>
                        </a:rPr>
                        <m:t> = </m:t>
                      </m:r>
                      <m:rad>
                        <m:radPr>
                          <m:ctrlPr>
                            <a:rPr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sz="2400">
                                  <a:latin typeface="Cambria Math" panose="02040503050406030204" pitchFamily="18" charset="0"/>
                                </a:rPr>
                                <m:t> + </m:t>
                              </m:r>
                              <m:f>
                                <m:fPr>
                                  <m:type m:val="lin"/>
                                  <m:ctrlPr>
                                    <a:rPr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sz="240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num>
                                <m:den>
                                  <m:r>
                                    <a:rPr sz="240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den>
                              </m:f>
                            </m:num>
                            <m:den>
                              <m:r>
                                <a:rPr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sz="2400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f>
                                <m:fPr>
                                  <m:type m:val="lin"/>
                                  <m:ctrlPr>
                                    <a:rPr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sz="240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num>
                                <m:den>
                                  <m:r>
                                    <a:rPr sz="240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den>
                              </m:f>
                            </m:den>
                          </m:f>
                        </m:e>
                      </m:rad>
                      <m:r>
                        <a:rPr sz="240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sz="2400"/>
              </a:p>
            </p:txBody>
          </p:sp>
        </mc:Choice>
        <mc:Fallback xmlns="">
          <p:sp>
            <p:nvSpPr>
              <p:cNvPr id="237" name="Formula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7840" y="5120640"/>
                <a:ext cx="2810520" cy="948600"/>
              </a:xfrm>
              <a:prstGeom prst="rect">
                <a:avLst/>
              </a:prstGeom>
              <a:blipFill rotWithShape="0">
                <a:blip r:embed="rId3"/>
                <a:stretch>
                  <a:fillRect b="-1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1476000" y="250920"/>
            <a:ext cx="7488360" cy="8251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r>
              <a:rPr lang="en-US" sz="4800" b="1" strike="noStrike" spc="-1">
                <a:solidFill>
                  <a:srgbClr val="000066"/>
                </a:solidFill>
                <a:latin typeface="Times New Roman"/>
              </a:rPr>
              <a:t>Wave Interference</a:t>
            </a:r>
          </a:p>
        </p:txBody>
      </p:sp>
      <p:sp>
        <p:nvSpPr>
          <p:cNvPr id="239" name="TextShape 2"/>
          <p:cNvSpPr txBox="1"/>
          <p:nvPr/>
        </p:nvSpPr>
        <p:spPr>
          <a:xfrm>
            <a:off x="457200" y="1600200"/>
            <a:ext cx="8229600" cy="39776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537840" indent="-537840">
              <a:spcBef>
                <a:spcPts val="8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>
                <a:solidFill>
                  <a:srgbClr val="000000"/>
                </a:solidFill>
                <a:latin typeface="Times New Roman"/>
              </a:rPr>
              <a:t>Same frequency, wavelength, amplitude, direction. Different phase.</a:t>
            </a:r>
          </a:p>
          <a:p>
            <a:pPr marL="537840" indent="-537840">
              <a:spcBef>
                <a:spcPts val="8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>
                <a:solidFill>
                  <a:srgbClr val="000000"/>
                </a:solidFill>
                <a:latin typeface="Times New Roman"/>
                <a:ea typeface="黑体"/>
              </a:rPr>
              <a:t>Beats (t</a:t>
            </a:r>
            <a:r>
              <a:rPr lang="en-US" sz="3200" b="1" strike="noStrike" spc="-1">
                <a:solidFill>
                  <a:srgbClr val="000000"/>
                </a:solidFill>
                <a:latin typeface="Times New Roman"/>
              </a:rPr>
              <a:t>emporal interference): Different frequency.</a:t>
            </a:r>
          </a:p>
          <a:p>
            <a:pPr marL="537840" indent="-537840">
              <a:spcBef>
                <a:spcPts val="8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>
                <a:solidFill>
                  <a:srgbClr val="000000"/>
                </a:solidFill>
                <a:latin typeface="Times New Roman"/>
              </a:rPr>
              <a:t>Standing waves: Same frequency, wavelength, amplitude. Different direction.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1476360" y="-116280"/>
            <a:ext cx="7485120" cy="15541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r>
              <a:rPr lang="en-US" sz="4800" b="1" strike="noStrike" spc="-1">
                <a:solidFill>
                  <a:srgbClr val="000066"/>
                </a:solidFill>
                <a:latin typeface="Times New Roman"/>
              </a:rPr>
              <a:t>Summary on Relativity </a:t>
            </a:r>
          </a:p>
        </p:txBody>
      </p:sp>
      <p:sp>
        <p:nvSpPr>
          <p:cNvPr id="241" name="TextShape 2"/>
          <p:cNvSpPr txBox="1"/>
          <p:nvPr/>
        </p:nvSpPr>
        <p:spPr>
          <a:xfrm>
            <a:off x="456840" y="1600200"/>
            <a:ext cx="8226360" cy="50238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2720">
              <a:spcBef>
                <a:spcPts val="8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1" strike="noStrike" spc="-1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US" sz="2800" b="1" strike="noStrike" spc="-1">
                <a:solidFill>
                  <a:srgbClr val="0000FF"/>
                </a:solidFill>
                <a:latin typeface="Times New Roman"/>
              </a:rPr>
              <a:t>two basic postulates</a:t>
            </a:r>
            <a:r>
              <a:rPr lang="en-US" sz="2800" b="1" strike="noStrike" spc="-1">
                <a:solidFill>
                  <a:srgbClr val="000000"/>
                </a:solidFill>
                <a:latin typeface="Times New Roman"/>
              </a:rPr>
              <a:t> of the special theory of relativity are</a:t>
            </a:r>
          </a:p>
          <a:p>
            <a:pPr marL="742680" lvl="1" indent="-285480">
              <a:spcBef>
                <a:spcPts val="799"/>
              </a:spcBef>
              <a:buClr>
                <a:srgbClr val="000000"/>
              </a:buClr>
              <a:buSzPct val="45000"/>
              <a:buFont typeface="Ubuntu"/>
              <a:buChar char="−"/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The laws of physics must be the same in all inertial reference frames.</a:t>
            </a:r>
          </a:p>
          <a:p>
            <a:pPr marL="742680" lvl="1" indent="-285480">
              <a:spcBef>
                <a:spcPts val="799"/>
              </a:spcBef>
              <a:buClr>
                <a:srgbClr val="000000"/>
              </a:buClr>
              <a:buSzPct val="45000"/>
              <a:buFont typeface="Ubuntu"/>
              <a:buChar char="−"/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The speed of light in vacuum has the same value </a:t>
            </a:r>
            <a:br/>
            <a:br/>
            <a:br/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in all inertial frames, regardless of the velocity of the observer or the velocity of the source emitting the light.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Formula 3"/>
              <p:cNvSpPr txBox="1"/>
              <p:nvPr/>
            </p:nvSpPr>
            <p:spPr>
              <a:xfrm>
                <a:off x="3672000" y="3911552"/>
                <a:ext cx="3022200" cy="39276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40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sz="240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sz="240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sz="240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sz="2400">
                          <a:latin typeface="Cambria Math" panose="02040503050406030204" pitchFamily="18" charset="0"/>
                        </a:rPr>
                        <m:t>00</m:t>
                      </m:r>
                      <m:r>
                        <a:rPr sz="240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40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sz="240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sz="240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type m:val="lin"/>
                          <m:ctrlPr>
                            <a:rPr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40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sz="240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sz="2400" dirty="0"/>
              </a:p>
            </p:txBody>
          </p:sp>
        </mc:Choice>
        <mc:Fallback xmlns="">
          <p:sp>
            <p:nvSpPr>
              <p:cNvPr id="242" name="Formula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000" y="3911552"/>
                <a:ext cx="3022200" cy="392760"/>
              </a:xfrm>
              <a:prstGeom prst="rect">
                <a:avLst/>
              </a:prstGeom>
              <a:blipFill rotWithShape="0">
                <a:blip r:embed="rId2"/>
                <a:stretch>
                  <a:fillRect t="-145313" r="-22984" b="-2484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1476360" y="-116280"/>
            <a:ext cx="7485120" cy="15541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r>
              <a:rPr lang="en-US" sz="4800" b="1" strike="noStrike" spc="-1">
                <a:solidFill>
                  <a:srgbClr val="000066"/>
                </a:solidFill>
                <a:latin typeface="Times New Roman"/>
              </a:rPr>
              <a:t>Summary on Relativity </a:t>
            </a:r>
          </a:p>
        </p:txBody>
      </p:sp>
      <p:sp>
        <p:nvSpPr>
          <p:cNvPr id="244" name="TextShape 2"/>
          <p:cNvSpPr txBox="1"/>
          <p:nvPr/>
        </p:nvSpPr>
        <p:spPr>
          <a:xfrm>
            <a:off x="161873" y="1570703"/>
            <a:ext cx="8226360" cy="50238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2720">
              <a:spcBef>
                <a:spcPts val="8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1" strike="noStrike" spc="-1">
                <a:solidFill>
                  <a:srgbClr val="000000"/>
                </a:solidFill>
                <a:latin typeface="Times New Roman"/>
              </a:rPr>
              <a:t>To satisfy the postulates of special relativity, the Galilean transformation equations must be replaced by the Lorentz transformation equations: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Formula 3"/>
              <p:cNvSpPr txBox="1"/>
              <p:nvPr/>
            </p:nvSpPr>
            <p:spPr>
              <a:xfrm>
                <a:off x="1352520" y="3315600"/>
                <a:ext cx="2819520" cy="40680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40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sz="2400">
                          <a:latin typeface="Cambria Math" panose="02040503050406030204" pitchFamily="18" charset="0"/>
                        </a:rPr>
                        <m:t>′ = </m:t>
                      </m:r>
                      <m:r>
                        <a:rPr sz="240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sz="240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2400">
                              <a:latin typeface="Cambria Math" panose="02040503050406030204" pitchFamily="18" charset="0"/>
                            </a:rPr>
                            <m:t> − </m:t>
                          </m:r>
                          <m:f>
                            <m:fPr>
                              <m:type m:val="lin"/>
                              <m:ctrlPr>
                                <a:rPr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sz="2400">
                                  <a:latin typeface="Cambria Math" panose="02040503050406030204" pitchFamily="18" charset="0"/>
                                </a:rPr>
                                <m:t>𝑣𝑥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sz="240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sz="2400" dirty="0"/>
              </a:p>
            </p:txBody>
          </p:sp>
        </mc:Choice>
        <mc:Fallback xmlns="">
          <p:sp>
            <p:nvSpPr>
              <p:cNvPr id="245" name="Formula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520" y="3315600"/>
                <a:ext cx="2819520" cy="406800"/>
              </a:xfrm>
              <a:prstGeom prst="rect">
                <a:avLst/>
              </a:prstGeom>
              <a:blipFill rotWithShape="0">
                <a:blip r:embed="rId2"/>
                <a:stretch>
                  <a:fillRect b="-119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Formula 4"/>
              <p:cNvSpPr txBox="1"/>
              <p:nvPr/>
            </p:nvSpPr>
            <p:spPr>
              <a:xfrm>
                <a:off x="1316880" y="3855600"/>
                <a:ext cx="2462760" cy="36756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40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sz="2400">
                          <a:latin typeface="Cambria Math" panose="02040503050406030204" pitchFamily="18" charset="0"/>
                        </a:rPr>
                        <m:t>′ = </m:t>
                      </m:r>
                      <m:r>
                        <a:rPr sz="240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sz="240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sz="240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sz="2400">
                              <a:latin typeface="Cambria Math" panose="02040503050406030204" pitchFamily="18" charset="0"/>
                            </a:rPr>
                            <m:t>𝑣𝑡</m:t>
                          </m:r>
                        </m:e>
                      </m:d>
                    </m:oMath>
                  </m:oMathPara>
                </a14:m>
                <a:endParaRPr sz="2400"/>
              </a:p>
            </p:txBody>
          </p:sp>
        </mc:Choice>
        <mc:Fallback xmlns="">
          <p:sp>
            <p:nvSpPr>
              <p:cNvPr id="246" name="Formula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880" y="3855600"/>
                <a:ext cx="2462760" cy="367560"/>
              </a:xfrm>
              <a:prstGeom prst="rect">
                <a:avLst/>
              </a:prstGeom>
              <a:blipFill rotWithShape="0">
                <a:blip r:embed="rId3"/>
                <a:stretch>
                  <a:fillRect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Formula 5"/>
              <p:cNvSpPr txBox="1"/>
              <p:nvPr/>
            </p:nvSpPr>
            <p:spPr>
              <a:xfrm>
                <a:off x="1317240" y="4395960"/>
                <a:ext cx="1179360" cy="35352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40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sz="2400">
                          <a:latin typeface="Cambria Math" panose="02040503050406030204" pitchFamily="18" charset="0"/>
                        </a:rPr>
                        <m:t>′ = </m:t>
                      </m:r>
                      <m:r>
                        <a:rPr sz="240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sz="2400"/>
              </a:p>
            </p:txBody>
          </p:sp>
        </mc:Choice>
        <mc:Fallback xmlns="">
          <p:sp>
            <p:nvSpPr>
              <p:cNvPr id="247" name="Formula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240" y="4395960"/>
                <a:ext cx="1179360" cy="353520"/>
              </a:xfrm>
              <a:prstGeom prst="rect">
                <a:avLst/>
              </a:prstGeom>
              <a:blipFill rotWithShape="0">
                <a:blip r:embed="rId4"/>
                <a:stretch>
                  <a:fillRect l="-3608" b="-603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Formula 6"/>
              <p:cNvSpPr txBox="1"/>
              <p:nvPr/>
            </p:nvSpPr>
            <p:spPr>
              <a:xfrm>
                <a:off x="1333080" y="4935960"/>
                <a:ext cx="1133280" cy="35352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40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sz="2400">
                          <a:latin typeface="Cambria Math" panose="02040503050406030204" pitchFamily="18" charset="0"/>
                        </a:rPr>
                        <m:t>′ = </m:t>
                      </m:r>
                      <m:r>
                        <a:rPr sz="240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sz="2400"/>
              </a:p>
            </p:txBody>
          </p:sp>
        </mc:Choice>
        <mc:Fallback xmlns="">
          <p:sp>
            <p:nvSpPr>
              <p:cNvPr id="248" name="Formula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080" y="4935960"/>
                <a:ext cx="1133280" cy="353520"/>
              </a:xfrm>
              <a:prstGeom prst="rect">
                <a:avLst/>
              </a:prstGeom>
              <a:blipFill rotWithShape="0">
                <a:blip r:embed="rId5"/>
                <a:stretch>
                  <a:fillRect l="-1075" b="-310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Formula 7"/>
              <p:cNvSpPr txBox="1"/>
              <p:nvPr/>
            </p:nvSpPr>
            <p:spPr>
              <a:xfrm>
                <a:off x="1984772" y="5560109"/>
                <a:ext cx="2861645" cy="82152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40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sz="240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ctrlPr>
                                <a:rPr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sz="2400">
                                  <a:latin typeface="Cambria Math" panose="02040503050406030204" pitchFamily="18" charset="0"/>
                                </a:rPr>
                                <m:t>1 − </m:t>
                              </m:r>
                              <m:f>
                                <m:fPr>
                                  <m:type m:val="lin"/>
                                  <m:ctrlPr>
                                    <a:rPr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sz="240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sz="24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sz="240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sz="24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sz="2400" dirty="0"/>
              </a:p>
            </p:txBody>
          </p:sp>
        </mc:Choice>
        <mc:Fallback xmlns="">
          <p:sp>
            <p:nvSpPr>
              <p:cNvPr id="249" name="Formula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4772" y="5560109"/>
                <a:ext cx="2861645" cy="821520"/>
              </a:xfrm>
              <a:prstGeom prst="rect">
                <a:avLst/>
              </a:prstGeom>
              <a:blipFill rotWithShape="0">
                <a:blip r:embed="rId6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0" name="TextShape 8"/>
          <p:cNvSpPr txBox="1"/>
          <p:nvPr/>
        </p:nvSpPr>
        <p:spPr>
          <a:xfrm>
            <a:off x="752853" y="5668109"/>
            <a:ext cx="2016000" cy="516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2800" b="1" strike="noStrike" spc="-1" dirty="0">
                <a:solidFill>
                  <a:srgbClr val="000000"/>
                </a:solidFill>
                <a:latin typeface="Times New Roman"/>
              </a:rPr>
              <a:t>where</a:t>
            </a:r>
            <a:endParaRPr lang="en-US" sz="28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0954" y="3309138"/>
            <a:ext cx="3538722" cy="344293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1476360" y="-116280"/>
            <a:ext cx="7485120" cy="15541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r>
              <a:rPr lang="en-US" sz="4800" b="1" strike="noStrike" spc="-1">
                <a:solidFill>
                  <a:srgbClr val="000066"/>
                </a:solidFill>
                <a:latin typeface="Times New Roman"/>
              </a:rPr>
              <a:t>Invariant Interval</a:t>
            </a:r>
          </a:p>
        </p:txBody>
      </p:sp>
      <p:sp>
        <p:nvSpPr>
          <p:cNvPr id="252" name="TextShape 2"/>
          <p:cNvSpPr txBox="1"/>
          <p:nvPr/>
        </p:nvSpPr>
        <p:spPr>
          <a:xfrm>
            <a:off x="456840" y="1600200"/>
            <a:ext cx="8226360" cy="39776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2720">
              <a:lnSpc>
                <a:spcPct val="100000"/>
              </a:lnSpc>
              <a:spcBef>
                <a:spcPts val="86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1" strike="noStrike" spc="-1">
                <a:solidFill>
                  <a:srgbClr val="000000"/>
                </a:solidFill>
                <a:latin typeface="Times New Roman"/>
              </a:rPr>
              <a:t>Under Lorentz transformation, the interval between events is invariant.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Formula 3"/>
              <p:cNvSpPr txBox="1"/>
              <p:nvPr/>
            </p:nvSpPr>
            <p:spPr>
              <a:xfrm>
                <a:off x="1207080" y="2702160"/>
                <a:ext cx="6382440" cy="40680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sz="2400"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r>
                                <a:rPr sz="240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  <m:sup>
                          <m:r>
                            <a:rPr sz="24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sz="2400">
                          <a:latin typeface="Cambria Math" panose="02040503050406030204" pitchFamily="18" charset="0"/>
                        </a:rPr>
                        <m:t> = </m:t>
                      </m:r>
                      <m:sSup>
                        <m:sSupPr>
                          <m:ctrlPr>
                            <a:rPr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40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sz="24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sz="2400"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r>
                                <a:rPr sz="24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sz="24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sz="2400">
                          <a:latin typeface="Cambria Math" panose="02040503050406030204" pitchFamily="18" charset="0"/>
                        </a:rPr>
                        <m:t> − </m:t>
                      </m:r>
                      <m:sSup>
                        <m:sSupPr>
                          <m:ctrlPr>
                            <a:rPr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sz="2400"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r>
                                <a:rPr sz="24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sz="24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sz="2400">
                          <a:latin typeface="Cambria Math" panose="02040503050406030204" pitchFamily="18" charset="0"/>
                        </a:rPr>
                        <m:t> − </m:t>
                      </m:r>
                      <m:sSup>
                        <m:sSupPr>
                          <m:ctrlPr>
                            <a:rPr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sz="2400"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r>
                                <a:rPr sz="240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sz="24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sz="2400">
                          <a:latin typeface="Cambria Math" panose="02040503050406030204" pitchFamily="18" charset="0"/>
                        </a:rPr>
                        <m:t> − </m:t>
                      </m:r>
                      <m:sSup>
                        <m:sSupPr>
                          <m:ctrlPr>
                            <a:rPr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sz="2400"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r>
                                <a:rPr sz="240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  <m:sup>
                          <m:r>
                            <a:rPr sz="24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sz="2400" dirty="0"/>
              </a:p>
            </p:txBody>
          </p:sp>
        </mc:Choice>
        <mc:Fallback xmlns="">
          <p:sp>
            <p:nvSpPr>
              <p:cNvPr id="253" name="Formula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080" y="2702160"/>
                <a:ext cx="6382440" cy="406800"/>
              </a:xfrm>
              <a:prstGeom prst="rect">
                <a:avLst/>
              </a:prstGeom>
              <a:blipFill rotWithShape="0">
                <a:blip r:embed="rId2"/>
                <a:stretch>
                  <a:fillRect b="-35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4" name="Group 4"/>
          <p:cNvGrpSpPr/>
          <p:nvPr/>
        </p:nvGrpSpPr>
        <p:grpSpPr>
          <a:xfrm>
            <a:off x="169200" y="3116520"/>
            <a:ext cx="4836600" cy="3671280"/>
            <a:chOff x="169200" y="3116520"/>
            <a:chExt cx="4836600" cy="3671280"/>
          </a:xfrm>
        </p:grpSpPr>
        <p:pic>
          <p:nvPicPr>
            <p:cNvPr id="255" name="图片 254"/>
            <p:cNvPicPr/>
            <p:nvPr/>
          </p:nvPicPr>
          <p:blipFill>
            <a:blip r:embed="rId3"/>
            <a:stretch/>
          </p:blipFill>
          <p:spPr>
            <a:xfrm>
              <a:off x="455040" y="3260520"/>
              <a:ext cx="3200400" cy="3527280"/>
            </a:xfrm>
            <a:prstGeom prst="rect">
              <a:avLst/>
            </a:prstGeom>
            <a:ln>
              <a:noFill/>
            </a:ln>
          </p:spPr>
        </p:pic>
        <p:sp>
          <p:nvSpPr>
            <p:cNvPr id="256" name="TextShape 5"/>
            <p:cNvSpPr txBox="1"/>
            <p:nvPr/>
          </p:nvSpPr>
          <p:spPr>
            <a:xfrm>
              <a:off x="1759680" y="4406760"/>
              <a:ext cx="1737360" cy="39528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>
              <a:noAutofit/>
            </a:bodyPr>
            <a:lstStyle/>
            <a:p>
              <a:r>
                <a:rPr lang="en-US" sz="2000" b="0" strike="noStrike" spc="-1">
                  <a:solidFill>
                    <a:srgbClr val="000000"/>
                  </a:solidFill>
                  <a:latin typeface="Times New Roman"/>
                </a:rPr>
                <a:t>future</a:t>
              </a:r>
            </a:p>
          </p:txBody>
        </p:sp>
        <p:sp>
          <p:nvSpPr>
            <p:cNvPr id="257" name="TextShape 6"/>
            <p:cNvSpPr txBox="1"/>
            <p:nvPr/>
          </p:nvSpPr>
          <p:spPr>
            <a:xfrm>
              <a:off x="1815120" y="5796720"/>
              <a:ext cx="1737360" cy="39528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>
              <a:noAutofit/>
            </a:bodyPr>
            <a:lstStyle/>
            <a:p>
              <a:r>
                <a:rPr lang="en-US" sz="2000" b="0" strike="noStrike" spc="-1">
                  <a:solidFill>
                    <a:srgbClr val="000000"/>
                  </a:solidFill>
                  <a:latin typeface="Times New Roman"/>
                </a:rPr>
                <a:t>past</a:t>
              </a:r>
            </a:p>
          </p:txBody>
        </p:sp>
        <p:sp>
          <p:nvSpPr>
            <p:cNvPr id="258" name="TextShape 7"/>
            <p:cNvSpPr txBox="1"/>
            <p:nvPr/>
          </p:nvSpPr>
          <p:spPr>
            <a:xfrm>
              <a:off x="169200" y="5652720"/>
              <a:ext cx="1371600" cy="82188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>
              <a:noAutofit/>
            </a:bodyPr>
            <a:lstStyle/>
            <a:p>
              <a:r>
                <a:rPr lang="en-US" sz="2000" b="0" strike="noStrike" spc="-1">
                  <a:solidFill>
                    <a:srgbClr val="000000"/>
                  </a:solidFill>
                  <a:latin typeface="Times New Roman"/>
                </a:rPr>
                <a:t>elsewhere</a:t>
              </a:r>
            </a:p>
          </p:txBody>
        </p:sp>
        <p:sp>
          <p:nvSpPr>
            <p:cNvPr id="259" name="Line 8"/>
            <p:cNvSpPr/>
            <p:nvPr/>
          </p:nvSpPr>
          <p:spPr>
            <a:xfrm>
              <a:off x="1011600" y="4937760"/>
              <a:ext cx="1005840" cy="274320"/>
            </a:xfrm>
            <a:prstGeom prst="line">
              <a:avLst/>
            </a:prstGeom>
            <a:ln w="36000">
              <a:solidFill>
                <a:srgbClr val="0000FF"/>
              </a:solidFill>
              <a:custDash>
                <a:ds d="197000" sp="127000"/>
              </a:custDash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" name="TextShape 9"/>
            <p:cNvSpPr txBox="1"/>
            <p:nvPr/>
          </p:nvSpPr>
          <p:spPr>
            <a:xfrm>
              <a:off x="312840" y="4368600"/>
              <a:ext cx="1463040" cy="39528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>
              <a:noAutofit/>
            </a:bodyPr>
            <a:lstStyle/>
            <a:p>
              <a:r>
                <a:rPr lang="en-US" sz="2000" b="0" strike="noStrike" spc="-1">
                  <a:solidFill>
                    <a:srgbClr val="000000"/>
                  </a:solidFill>
                  <a:latin typeface="Times New Roman"/>
                </a:rPr>
                <a:t>observer</a:t>
              </a:r>
            </a:p>
          </p:txBody>
        </p:sp>
        <p:sp>
          <p:nvSpPr>
            <p:cNvPr id="261" name="TextShape 10"/>
            <p:cNvSpPr txBox="1"/>
            <p:nvPr/>
          </p:nvSpPr>
          <p:spPr>
            <a:xfrm rot="18476400">
              <a:off x="2385360" y="4127400"/>
              <a:ext cx="1554480" cy="39528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>
              <a:noAutofit/>
            </a:bodyPr>
            <a:lstStyle/>
            <a:p>
              <a:r>
                <a:rPr lang="en-US" sz="2000" b="0" strike="noStrike" spc="-1">
                  <a:solidFill>
                    <a:srgbClr val="000000"/>
                  </a:solidFill>
                  <a:latin typeface="Times New Roman"/>
                </a:rPr>
                <a:t>light cone</a:t>
              </a:r>
            </a:p>
          </p:txBody>
        </p:sp>
        <p:sp>
          <p:nvSpPr>
            <p:cNvPr id="262" name="TextShape 11"/>
            <p:cNvSpPr txBox="1"/>
            <p:nvPr/>
          </p:nvSpPr>
          <p:spPr>
            <a:xfrm rot="16289400">
              <a:off x="1509480" y="3335040"/>
              <a:ext cx="822960" cy="39528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>
              <a:noAutofit/>
            </a:bodyPr>
            <a:lstStyle/>
            <a:p>
              <a:r>
                <a:rPr lang="en-US" sz="2000" b="0" strike="noStrike" spc="-1">
                  <a:solidFill>
                    <a:srgbClr val="000000"/>
                  </a:solidFill>
                  <a:latin typeface="Times New Roman"/>
                </a:rPr>
                <a:t>time</a:t>
              </a:r>
            </a:p>
          </p:txBody>
        </p:sp>
        <p:sp>
          <p:nvSpPr>
            <p:cNvPr id="263" name="TextShape 12"/>
            <p:cNvSpPr txBox="1"/>
            <p:nvPr/>
          </p:nvSpPr>
          <p:spPr>
            <a:xfrm rot="1881000">
              <a:off x="2657160" y="5355720"/>
              <a:ext cx="914400" cy="39528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>
              <a:noAutofit/>
            </a:bodyPr>
            <a:lstStyle/>
            <a:p>
              <a:r>
                <a:rPr lang="en-US" sz="2000" b="0" strike="noStrike" spc="-1">
                  <a:solidFill>
                    <a:srgbClr val="000000"/>
                  </a:solidFill>
                  <a:latin typeface="Times New Roman"/>
                </a:rPr>
                <a:t>space</a:t>
              </a:r>
            </a:p>
          </p:txBody>
        </p:sp>
        <p:sp>
          <p:nvSpPr>
            <p:cNvPr id="264" name="TextShape 13"/>
            <p:cNvSpPr txBox="1"/>
            <p:nvPr/>
          </p:nvSpPr>
          <p:spPr>
            <a:xfrm rot="20625000">
              <a:off x="536760" y="5089320"/>
              <a:ext cx="914400" cy="39528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>
              <a:noAutofit/>
            </a:bodyPr>
            <a:lstStyle/>
            <a:p>
              <a:r>
                <a:rPr lang="en-US" sz="2000" b="0" strike="noStrike" spc="-1">
                  <a:solidFill>
                    <a:srgbClr val="000000"/>
                  </a:solidFill>
                  <a:latin typeface="Times New Roman"/>
                </a:rPr>
                <a:t>space</a:t>
              </a:r>
            </a:p>
          </p:txBody>
        </p:sp>
        <p:sp>
          <p:nvSpPr>
            <p:cNvPr id="265" name="TextShape 14"/>
            <p:cNvSpPr txBox="1"/>
            <p:nvPr/>
          </p:nvSpPr>
          <p:spPr>
            <a:xfrm>
              <a:off x="3534840" y="4750560"/>
              <a:ext cx="1470960" cy="39528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>
              <a:noAutofit/>
            </a:bodyPr>
            <a:lstStyle/>
            <a:p>
              <a:r>
                <a:rPr lang="en-US" sz="2000" b="0" strike="noStrike" spc="-1">
                  <a:solidFill>
                    <a:srgbClr val="000000"/>
                  </a:solidFill>
                  <a:latin typeface="Times New Roman"/>
                </a:rPr>
                <a:t>present</a:t>
              </a:r>
            </a:p>
          </p:txBody>
        </p:sp>
        <p:sp>
          <p:nvSpPr>
            <p:cNvPr id="266" name="Line 15"/>
            <p:cNvSpPr/>
            <p:nvPr/>
          </p:nvSpPr>
          <p:spPr>
            <a:xfrm flipH="1">
              <a:off x="3206160" y="5059440"/>
              <a:ext cx="328680" cy="244080"/>
            </a:xfrm>
            <a:prstGeom prst="line">
              <a:avLst/>
            </a:prstGeom>
            <a:ln>
              <a:solidFill>
                <a:srgbClr val="808080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67" name="TextShape 16"/>
          <p:cNvSpPr txBox="1"/>
          <p:nvPr/>
        </p:nvSpPr>
        <p:spPr>
          <a:xfrm>
            <a:off x="4012200" y="3448440"/>
            <a:ext cx="4582800" cy="324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46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1A1A1A"/>
                </a:solidFill>
                <a:latin typeface="Arial"/>
                <a:ea typeface="Arial"/>
              </a:rPr>
              <a:t>Events </a:t>
            </a:r>
            <a:r>
              <a:rPr lang="en-US" sz="1800" b="1" strike="noStrike" spc="-1">
                <a:solidFill>
                  <a:srgbClr val="1A1A1A"/>
                </a:solidFill>
                <a:latin typeface="Arial"/>
                <a:ea typeface="Arial"/>
              </a:rPr>
              <a:t>inside the future light cone</a:t>
            </a:r>
            <a:r>
              <a:rPr lang="en-US" sz="1800" b="0" strike="noStrike" spc="-1">
                <a:solidFill>
                  <a:srgbClr val="1A1A1A"/>
                </a:solidFill>
                <a:latin typeface="Arial"/>
                <a:ea typeface="Arial"/>
              </a:rPr>
              <a:t> of </a:t>
            </a:r>
            <a:r>
              <a:rPr lang="en-US" sz="1800" b="0" i="1" strike="noStrike" spc="-1">
                <a:solidFill>
                  <a:srgbClr val="1A1A1A"/>
                </a:solidFill>
                <a:latin typeface="Arial"/>
                <a:ea typeface="Arial"/>
              </a:rPr>
              <a:t>E</a:t>
            </a:r>
            <a:r>
              <a:rPr lang="en-US" sz="1800" b="0" strike="noStrike" spc="-1">
                <a:solidFill>
                  <a:srgbClr val="1A1A1A"/>
                </a:solidFill>
                <a:latin typeface="Arial"/>
                <a:ea typeface="Arial"/>
              </a:rPr>
              <a:t> are those affected by a material particle emitted at </a:t>
            </a:r>
            <a:r>
              <a:rPr lang="en-US" sz="1800" b="0" i="1" strike="noStrike" spc="-1">
                <a:solidFill>
                  <a:srgbClr val="1A1A1A"/>
                </a:solidFill>
                <a:latin typeface="Arial"/>
                <a:ea typeface="Arial"/>
              </a:rPr>
              <a:t>E</a:t>
            </a:r>
            <a:r>
              <a:rPr lang="en-US" sz="1800" b="0" strike="noStrike" spc="-1">
                <a:solidFill>
                  <a:srgbClr val="1A1A1A"/>
                </a:solidFill>
                <a:latin typeface="Arial"/>
                <a:ea typeface="Arial"/>
              </a:rPr>
              <a:t>.</a:t>
            </a:r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  <a:p>
            <a:pPr marL="46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1A1A1A"/>
                </a:solidFill>
                <a:latin typeface="Arial"/>
                <a:ea typeface="Arial"/>
              </a:rPr>
              <a:t>Events </a:t>
            </a:r>
            <a:r>
              <a:rPr lang="en-US" sz="1800" b="1" strike="noStrike" spc="-1">
                <a:solidFill>
                  <a:srgbClr val="1A1A1A"/>
                </a:solidFill>
                <a:latin typeface="Arial"/>
                <a:ea typeface="Arial"/>
              </a:rPr>
              <a:t>inside the past light cone</a:t>
            </a:r>
            <a:r>
              <a:rPr lang="en-US" sz="1800" b="0" strike="noStrike" spc="-1">
                <a:solidFill>
                  <a:srgbClr val="1A1A1A"/>
                </a:solidFill>
                <a:latin typeface="Arial"/>
                <a:ea typeface="Arial"/>
              </a:rPr>
              <a:t> of </a:t>
            </a:r>
            <a:r>
              <a:rPr lang="en-US" sz="1800" b="0" i="1" strike="noStrike" spc="-1">
                <a:solidFill>
                  <a:srgbClr val="1A1A1A"/>
                </a:solidFill>
                <a:latin typeface="Arial"/>
                <a:ea typeface="Arial"/>
              </a:rPr>
              <a:t>E</a:t>
            </a:r>
            <a:r>
              <a:rPr lang="en-US" sz="1800" b="0" strike="noStrike" spc="-1">
                <a:solidFill>
                  <a:srgbClr val="1A1A1A"/>
                </a:solidFill>
                <a:latin typeface="Arial"/>
                <a:ea typeface="Arial"/>
              </a:rPr>
              <a:t> are those that can emit a material particle and affect what is happening at </a:t>
            </a:r>
            <a:r>
              <a:rPr lang="en-US" sz="1800" b="0" i="1" strike="noStrike" spc="-1">
                <a:solidFill>
                  <a:srgbClr val="1A1A1A"/>
                </a:solidFill>
                <a:latin typeface="Arial"/>
                <a:ea typeface="Arial"/>
              </a:rPr>
              <a:t>E</a:t>
            </a:r>
            <a:r>
              <a:rPr lang="en-US" sz="1800" b="0" strike="noStrike" spc="-1">
                <a:solidFill>
                  <a:srgbClr val="1A1A1A"/>
                </a:solidFill>
                <a:latin typeface="Arial"/>
                <a:ea typeface="Arial"/>
              </a:rPr>
              <a:t>.</a:t>
            </a:r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  <a:p>
            <a:pPr marL="46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1A1A1A"/>
                </a:solidFill>
                <a:latin typeface="Arial"/>
                <a:ea typeface="Arial"/>
              </a:rPr>
              <a:t>All other events are in the </a:t>
            </a:r>
            <a:r>
              <a:rPr lang="en-US" sz="1800" b="1" strike="noStrike" spc="-1">
                <a:solidFill>
                  <a:srgbClr val="1A1A1A"/>
                </a:solidFill>
                <a:latin typeface="Arial"/>
                <a:ea typeface="Arial"/>
              </a:rPr>
              <a:t>(absolute) elsewhere</a:t>
            </a:r>
            <a:r>
              <a:rPr lang="en-US" sz="1800" b="0" strike="noStrike" spc="-1">
                <a:solidFill>
                  <a:srgbClr val="1A1A1A"/>
                </a:solidFill>
                <a:latin typeface="Arial"/>
                <a:ea typeface="Arial"/>
              </a:rPr>
              <a:t> of </a:t>
            </a:r>
            <a:r>
              <a:rPr lang="en-US" sz="1800" b="0" i="1" strike="noStrike" spc="-1">
                <a:solidFill>
                  <a:srgbClr val="1A1A1A"/>
                </a:solidFill>
                <a:latin typeface="Arial"/>
                <a:ea typeface="Arial"/>
              </a:rPr>
              <a:t>E</a:t>
            </a:r>
            <a:r>
              <a:rPr lang="en-US" sz="1800" b="0" strike="noStrike" spc="-1">
                <a:solidFill>
                  <a:srgbClr val="1A1A1A"/>
                </a:solidFill>
                <a:latin typeface="Arial"/>
                <a:ea typeface="Arial"/>
              </a:rPr>
              <a:t> and are those that cannot affect or be affected by </a:t>
            </a:r>
            <a:r>
              <a:rPr lang="en-US" sz="1800" b="0" i="1" strike="noStrike" spc="-1">
                <a:solidFill>
                  <a:srgbClr val="1A1A1A"/>
                </a:solidFill>
                <a:latin typeface="Arial"/>
                <a:ea typeface="Arial"/>
              </a:rPr>
              <a:t>E</a:t>
            </a:r>
            <a:r>
              <a:rPr lang="en-US" sz="1800" b="0" strike="noStrike" spc="-1">
                <a:solidFill>
                  <a:srgbClr val="1A1A1A"/>
                </a:solidFill>
                <a:latin typeface="Arial"/>
                <a:ea typeface="Arial"/>
              </a:rPr>
              <a:t>.</a:t>
            </a:r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Shape 1"/>
          <p:cNvSpPr txBox="1"/>
          <p:nvPr/>
        </p:nvSpPr>
        <p:spPr>
          <a:xfrm>
            <a:off x="1476360" y="-116280"/>
            <a:ext cx="7485120" cy="15541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r>
              <a:rPr lang="en-US" sz="4800" b="1" strike="noStrike" spc="-1">
                <a:solidFill>
                  <a:srgbClr val="000066"/>
                </a:solidFill>
                <a:latin typeface="Times New Roman"/>
              </a:rPr>
              <a:t>Summary on Relativity 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420506" y="1612311"/>
            <a:ext cx="8226360" cy="5023800"/>
            <a:chOff x="420506" y="1612311"/>
            <a:chExt cx="8226360" cy="5023800"/>
          </a:xfrm>
        </p:grpSpPr>
        <p:sp>
          <p:nvSpPr>
            <p:cNvPr id="269" name="TextShape 2"/>
            <p:cNvSpPr txBox="1"/>
            <p:nvPr/>
          </p:nvSpPr>
          <p:spPr>
            <a:xfrm>
              <a:off x="420506" y="1612311"/>
              <a:ext cx="8226360" cy="502380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>
              <a:normAutofit/>
            </a:bodyPr>
            <a:lstStyle/>
            <a:p>
              <a:pPr marL="342720">
                <a:spcBef>
                  <a:spcPts val="899"/>
                </a:spcBef>
                <a:buClr>
                  <a:srgbClr val="000000"/>
                </a:buClr>
                <a:buSzPct val="45000"/>
                <a:buFont typeface="Wingdings" charset="2"/>
                <a:buChar char=""/>
              </a:pPr>
              <a:r>
                <a:rPr lang="en-US" sz="2400" b="1" strike="noStrike" spc="-1" dirty="0">
                  <a:solidFill>
                    <a:srgbClr val="000000"/>
                  </a:solidFill>
                  <a:latin typeface="Times New Roman"/>
                </a:rPr>
                <a:t>Three consequences of the special theory of relativity are</a:t>
              </a:r>
            </a:p>
            <a:p>
              <a:pPr marL="742680" lvl="1" indent="-285480">
                <a:spcBef>
                  <a:spcPts val="799"/>
                </a:spcBef>
                <a:buClr>
                  <a:srgbClr val="000000"/>
                </a:buClr>
                <a:buSzPct val="45000"/>
                <a:buFont typeface="Ubuntu"/>
                <a:buChar char="−"/>
              </a:pPr>
              <a:r>
                <a:rPr lang="en-US" sz="2400" b="1" strike="noStrike" spc="-1" dirty="0">
                  <a:solidFill>
                    <a:srgbClr val="000000"/>
                  </a:solidFill>
                  <a:latin typeface="Times New Roman"/>
                </a:rPr>
                <a:t>Events that are simultaneous for one observer are not simultaneous for another observer who is in motion relative to the first.</a:t>
              </a:r>
            </a:p>
            <a:p>
              <a:pPr marL="742680" lvl="1" indent="-285480">
                <a:spcBef>
                  <a:spcPts val="799"/>
                </a:spcBef>
                <a:buClr>
                  <a:srgbClr val="000000"/>
                </a:buClr>
                <a:buSzPct val="45000"/>
                <a:buFont typeface="Ubuntu"/>
                <a:buChar char="−"/>
              </a:pPr>
              <a:r>
                <a:rPr lang="en-US" sz="2400" b="1" strike="noStrike" spc="-1" dirty="0">
                  <a:solidFill>
                    <a:srgbClr val="000000"/>
                  </a:solidFill>
                  <a:latin typeface="Times New Roman"/>
                </a:rPr>
                <a:t>Clocks in motion relative to an observer appear to be slowed down by a factor                              . This phenomenon is known as time dilation.</a:t>
              </a:r>
            </a:p>
            <a:p>
              <a:pPr marL="742680" lvl="1" indent="-285480">
                <a:spcBef>
                  <a:spcPts val="799"/>
                </a:spcBef>
                <a:buClr>
                  <a:srgbClr val="000000"/>
                </a:buClr>
                <a:buSzPct val="45000"/>
                <a:buFont typeface="Ubuntu"/>
                <a:buChar char="−"/>
              </a:pPr>
              <a:r>
                <a:rPr lang="en-US" sz="2400" b="1" strike="noStrike" spc="-1" dirty="0">
                  <a:solidFill>
                    <a:srgbClr val="000000"/>
                  </a:solidFill>
                  <a:latin typeface="Times New Roman"/>
                </a:rPr>
                <a:t>The length of objects in motion appears to be contracted in the direction of	motion by a factor                                       </a:t>
              </a:r>
            </a:p>
            <a:p>
              <a:pPr lvl="1">
                <a:spcBef>
                  <a:spcPts val="799"/>
                </a:spcBef>
                <a:buClr>
                  <a:srgbClr val="000000"/>
                </a:buClr>
                <a:buSzPct val="45000"/>
              </a:pPr>
              <a:r>
                <a:rPr lang="en-US" sz="2400" b="1" spc="-1" dirty="0">
                  <a:solidFill>
                    <a:srgbClr val="000000"/>
                  </a:solidFill>
                  <a:latin typeface="Times New Roman"/>
                </a:rPr>
                <a:t>                                      </a:t>
              </a:r>
              <a:r>
                <a:rPr lang="en-US" sz="2400" b="1" strike="noStrike" spc="-1" dirty="0">
                  <a:solidFill>
                    <a:srgbClr val="000000"/>
                  </a:solidFill>
                  <a:latin typeface="Times New Roman"/>
                </a:rPr>
                <a:t>. This phenomenon is known as     </a:t>
              </a:r>
            </a:p>
            <a:p>
              <a:pPr lvl="1">
                <a:spcBef>
                  <a:spcPts val="799"/>
                </a:spcBef>
                <a:buClr>
                  <a:srgbClr val="000000"/>
                </a:buClr>
                <a:buSzPct val="45000"/>
              </a:pPr>
              <a:r>
                <a:rPr lang="en-US" sz="2400" b="1" spc="-1" dirty="0">
                  <a:solidFill>
                    <a:srgbClr val="000000"/>
                  </a:solidFill>
                  <a:latin typeface="Times New Roman"/>
                </a:rPr>
                <a:t>     </a:t>
              </a:r>
              <a:r>
                <a:rPr lang="en-US" sz="2400" b="1" strike="noStrike" spc="-1" dirty="0">
                  <a:solidFill>
                    <a:srgbClr val="000000"/>
                  </a:solidFill>
                  <a:latin typeface="Times New Roman"/>
                </a:rPr>
                <a:t>length contraction.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0" name="Formula 3"/>
                <p:cNvSpPr txBox="1"/>
                <p:nvPr/>
              </p:nvSpPr>
              <p:spPr>
                <a:xfrm>
                  <a:off x="4420611" y="3612082"/>
                  <a:ext cx="2440419" cy="523907"/>
                </a:xfrm>
                <a:prstGeom prst="rect">
                  <a:avLst/>
                </a:prstGeom>
              </p:spPr>
              <p:txBody>
                <a:bodyPr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 = </m:t>
                        </m:r>
                        <m:sSup>
                          <m:sSup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type m:val="lin"/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p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p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  <m:sup>
                            <m:f>
                              <m:fPr>
                                <m:type m:val="lin"/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oMath>
                    </m:oMathPara>
                  </a14:m>
                  <a:endParaRPr dirty="0"/>
                </a:p>
              </p:txBody>
            </p:sp>
          </mc:Choice>
          <mc:Fallback xmlns="">
            <p:sp>
              <p:nvSpPr>
                <p:cNvPr id="270" name="Formula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0611" y="3612082"/>
                  <a:ext cx="2440419" cy="52390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1" name="Formula 4"/>
                <p:cNvSpPr txBox="1"/>
                <p:nvPr/>
              </p:nvSpPr>
              <p:spPr>
                <a:xfrm>
                  <a:off x="902097" y="5270824"/>
                  <a:ext cx="3137007" cy="427524"/>
                </a:xfrm>
                <a:prstGeom prst="rect">
                  <a:avLst/>
                </a:prstGeom>
              </p:spPr>
              <p:txBody>
                <a:bodyPr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lin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>
                                <a:latin typeface="Cambria Math" panose="02040503050406030204" pitchFamily="18" charset="0"/>
                              </a:rPr>
                              <m:t>𝛾</m:t>
                            </m:r>
                          </m:den>
                        </m:f>
                        <m:r>
                          <a:rPr>
                            <a:latin typeface="Cambria Math" panose="02040503050406030204" pitchFamily="18" charset="0"/>
                          </a:rPr>
                          <m:t> = </m:t>
                        </m:r>
                        <m:sSup>
                          <m:sSup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type m:val="lin"/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p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p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  <m:sup>
                            <m:f>
                              <m:fPr>
                                <m:type m:val="lin"/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oMath>
                    </m:oMathPara>
                  </a14:m>
                  <a:endParaRPr dirty="0"/>
                </a:p>
              </p:txBody>
            </p:sp>
          </mc:Choice>
          <mc:Fallback xmlns="">
            <p:sp>
              <p:nvSpPr>
                <p:cNvPr id="271" name="Formula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097" y="5270824"/>
                  <a:ext cx="3137007" cy="42752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4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 txBox="1"/>
          <p:nvPr/>
        </p:nvSpPr>
        <p:spPr>
          <a:xfrm>
            <a:off x="1476360" y="-116280"/>
            <a:ext cx="7485120" cy="15541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r>
              <a:rPr lang="en-US" sz="4800" b="1" strike="noStrike" spc="-1">
                <a:solidFill>
                  <a:srgbClr val="000066"/>
                </a:solidFill>
                <a:latin typeface="Times New Roman"/>
              </a:rPr>
              <a:t>Summary on Relativity </a:t>
            </a:r>
          </a:p>
        </p:txBody>
      </p:sp>
      <p:sp>
        <p:nvSpPr>
          <p:cNvPr id="273" name="TextShape 2"/>
          <p:cNvSpPr txBox="1"/>
          <p:nvPr/>
        </p:nvSpPr>
        <p:spPr>
          <a:xfrm>
            <a:off x="456840" y="1600200"/>
            <a:ext cx="8226360" cy="50238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2720">
              <a:spcBef>
                <a:spcPts val="8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1" strike="noStrike" spc="-1">
                <a:solidFill>
                  <a:srgbClr val="000000"/>
                </a:solidFill>
                <a:latin typeface="Times New Roman"/>
              </a:rPr>
              <a:t>The relativistic form of the velocity transformation equation 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Formula 3"/>
              <p:cNvSpPr txBox="1"/>
              <p:nvPr/>
            </p:nvSpPr>
            <p:spPr>
              <a:xfrm>
                <a:off x="2224800" y="4353480"/>
                <a:ext cx="3104154" cy="82152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40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sz="240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ctrlPr>
                                <a:rPr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sz="2400">
                                  <a:latin typeface="Cambria Math" panose="02040503050406030204" pitchFamily="18" charset="0"/>
                                </a:rPr>
                                <m:t>1 − </m:t>
                              </m:r>
                              <m:f>
                                <m:fPr>
                                  <m:type m:val="lin"/>
                                  <m:ctrlPr>
                                    <a:rPr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sz="240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sz="24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sz="240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sz="24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sz="2400" dirty="0"/>
              </a:p>
            </p:txBody>
          </p:sp>
        </mc:Choice>
        <mc:Fallback xmlns="">
          <p:sp>
            <p:nvSpPr>
              <p:cNvPr id="274" name="Formula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4800" y="4353480"/>
                <a:ext cx="3104154" cy="821520"/>
              </a:xfrm>
              <a:prstGeom prst="rect">
                <a:avLst/>
              </a:prstGeom>
              <a:blipFill rotWithShape="0">
                <a:blip r:embed="rId2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5" name="TextShape 4"/>
          <p:cNvSpPr txBox="1"/>
          <p:nvPr/>
        </p:nvSpPr>
        <p:spPr>
          <a:xfrm>
            <a:off x="992880" y="4461480"/>
            <a:ext cx="2016000" cy="516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2800" b="1" strike="noStrike" spc="-1">
                <a:solidFill>
                  <a:srgbClr val="000000"/>
                </a:solidFill>
                <a:latin typeface="Times New Roman"/>
              </a:rPr>
              <a:t>where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76" name="图片 275"/>
          <p:cNvPicPr/>
          <p:nvPr/>
        </p:nvPicPr>
        <p:blipFill>
          <a:blip r:embed="rId3"/>
          <a:stretch/>
        </p:blipFill>
        <p:spPr>
          <a:xfrm>
            <a:off x="542880" y="2819520"/>
            <a:ext cx="2293200" cy="1284480"/>
          </a:xfrm>
          <a:prstGeom prst="rect">
            <a:avLst/>
          </a:prstGeom>
          <a:ln>
            <a:noFill/>
          </a:ln>
        </p:spPr>
      </p:pic>
      <p:pic>
        <p:nvPicPr>
          <p:cNvPr id="277" name="图片 276"/>
          <p:cNvPicPr/>
          <p:nvPr/>
        </p:nvPicPr>
        <p:blipFill>
          <a:blip r:embed="rId4"/>
          <a:stretch/>
        </p:blipFill>
        <p:spPr>
          <a:xfrm>
            <a:off x="3160080" y="2844000"/>
            <a:ext cx="2597400" cy="1227240"/>
          </a:xfrm>
          <a:prstGeom prst="rect">
            <a:avLst/>
          </a:prstGeom>
          <a:ln>
            <a:noFill/>
          </a:ln>
        </p:spPr>
      </p:pic>
      <p:pic>
        <p:nvPicPr>
          <p:cNvPr id="278" name="图片 277"/>
          <p:cNvPicPr/>
          <p:nvPr/>
        </p:nvPicPr>
        <p:blipFill>
          <a:blip r:embed="rId5"/>
          <a:stretch/>
        </p:blipFill>
        <p:spPr>
          <a:xfrm>
            <a:off x="6076080" y="2808000"/>
            <a:ext cx="2607120" cy="1265400"/>
          </a:xfrm>
          <a:prstGeom prst="rect">
            <a:avLst/>
          </a:prstGeom>
          <a:ln>
            <a:noFill/>
          </a:ln>
        </p:spPr>
      </p:pic>
      <p:sp>
        <p:nvSpPr>
          <p:cNvPr id="279" name="TextShape 5"/>
          <p:cNvSpPr txBox="1"/>
          <p:nvPr/>
        </p:nvSpPr>
        <p:spPr>
          <a:xfrm>
            <a:off x="864000" y="5544000"/>
            <a:ext cx="7632000" cy="1026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2400" b="0" i="1" strike="noStrike" spc="-1">
                <a:solidFill>
                  <a:srgbClr val="000000"/>
                </a:solidFill>
                <a:latin typeface="Times New Roman"/>
              </a:rPr>
              <a:t>u</a:t>
            </a:r>
            <a:r>
              <a:rPr lang="en-US" sz="2400" b="0" i="1" strike="noStrike" spc="-1" baseline="-14000000">
                <a:solidFill>
                  <a:srgbClr val="000000"/>
                </a:solidFill>
                <a:latin typeface="Times New Roman"/>
              </a:rPr>
              <a:t>x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is the speed of an object as measured in the </a:t>
            </a:r>
            <a:r>
              <a:rPr lang="en-US" sz="2400" b="0" i="1" strike="noStrike" spc="-1">
                <a:solidFill>
                  <a:srgbClr val="000000"/>
                </a:solidFill>
                <a:latin typeface="Times New Roman"/>
              </a:rPr>
              <a:t>K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frame and </a:t>
            </a:r>
            <a:r>
              <a:rPr lang="en-US" sz="2400" b="0" i="1" strike="noStrike" spc="-1">
                <a:solidFill>
                  <a:srgbClr val="000000"/>
                </a:solidFill>
                <a:latin typeface="Times New Roman"/>
              </a:rPr>
              <a:t>u'</a:t>
            </a:r>
            <a:r>
              <a:rPr lang="en-US" sz="2400" b="0" i="1" strike="noStrike" spc="-1" baseline="-14000000">
                <a:solidFill>
                  <a:srgbClr val="000000"/>
                </a:solidFill>
                <a:latin typeface="Times New Roman"/>
              </a:rPr>
              <a:t>x 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is its speed measured in the </a:t>
            </a:r>
            <a:r>
              <a:rPr lang="en-US" sz="2400" b="0" i="1" strike="noStrike" spc="-1">
                <a:solidFill>
                  <a:srgbClr val="000000"/>
                </a:solidFill>
                <a:latin typeface="Times New Roman"/>
              </a:rPr>
              <a:t>K'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frame.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extShape 1"/>
          <p:cNvSpPr txBox="1"/>
          <p:nvPr/>
        </p:nvSpPr>
        <p:spPr>
          <a:xfrm>
            <a:off x="1476360" y="-116280"/>
            <a:ext cx="7485120" cy="15541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r>
              <a:rPr lang="en-US" sz="4800" b="1" strike="noStrike" spc="-1">
                <a:solidFill>
                  <a:srgbClr val="000066"/>
                </a:solidFill>
                <a:latin typeface="Times New Roman"/>
              </a:rPr>
              <a:t>Summary on Relativity </a:t>
            </a:r>
          </a:p>
        </p:txBody>
      </p:sp>
      <p:sp>
        <p:nvSpPr>
          <p:cNvPr id="281" name="TextShape 2"/>
          <p:cNvSpPr txBox="1"/>
          <p:nvPr/>
        </p:nvSpPr>
        <p:spPr>
          <a:xfrm>
            <a:off x="456840" y="1600200"/>
            <a:ext cx="8399160" cy="50238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2720">
              <a:spcBef>
                <a:spcPts val="8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1" strike="noStrike" spc="-1" dirty="0">
                <a:solidFill>
                  <a:srgbClr val="000000"/>
                </a:solidFill>
                <a:latin typeface="Times New Roman"/>
              </a:rPr>
              <a:t>The relativistic expression for the linear momentum of a particle moving with a velocity u is</a:t>
            </a:r>
          </a:p>
          <a:p>
            <a:pPr marL="342720">
              <a:spcBef>
                <a:spcPts val="129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1" strike="noStrike" spc="-1" dirty="0">
                <a:solidFill>
                  <a:srgbClr val="000000"/>
                </a:solidFill>
                <a:latin typeface="Times New Roman"/>
              </a:rPr>
              <a:t>The relativistic expression for the total energy of a particle is</a:t>
            </a:r>
          </a:p>
        </p:txBody>
      </p:sp>
      <p:sp>
        <p:nvSpPr>
          <p:cNvPr id="282" name="Line 3"/>
          <p:cNvSpPr/>
          <p:nvPr/>
        </p:nvSpPr>
        <p:spPr>
          <a:xfrm flipH="1">
            <a:off x="5120280" y="3474720"/>
            <a:ext cx="1035720" cy="55440"/>
          </a:xfrm>
          <a:prstGeom prst="line">
            <a:avLst/>
          </a:prstGeom>
          <a:ln w="1836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3" name="TextShape 4"/>
          <p:cNvSpPr txBox="1"/>
          <p:nvPr/>
        </p:nvSpPr>
        <p:spPr>
          <a:xfrm>
            <a:off x="6228000" y="3204000"/>
            <a:ext cx="2331360" cy="821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2400" b="0" strike="noStrike" spc="-1">
                <a:solidFill>
                  <a:srgbClr val="FF0000"/>
                </a:solidFill>
                <a:latin typeface="Times New Roman"/>
              </a:rPr>
              <a:t>Not the relative </a:t>
            </a:r>
            <a:r>
              <a:rPr lang="en-US" sz="2400" b="0" i="1" strike="noStrike" spc="-1">
                <a:solidFill>
                  <a:srgbClr val="FF0000"/>
                </a:solidFill>
                <a:latin typeface="Times New Roman"/>
              </a:rPr>
              <a:t>v</a:t>
            </a:r>
            <a:r>
              <a:rPr lang="en-US" sz="2400" b="0" strike="noStrike" spc="-1">
                <a:solidFill>
                  <a:srgbClr val="FF0000"/>
                </a:solidFill>
                <a:latin typeface="Times New Roman"/>
              </a:rPr>
              <a:t> of </a:t>
            </a:r>
            <a:r>
              <a:rPr lang="en-US" sz="2400" b="0" i="1" strike="noStrike" spc="-1">
                <a:solidFill>
                  <a:srgbClr val="FF0000"/>
                </a:solidFill>
                <a:latin typeface="Times New Roman"/>
              </a:rPr>
              <a:t>K</a:t>
            </a:r>
            <a:r>
              <a:rPr lang="en-US" sz="2400" b="0" strike="noStrike" spc="-1">
                <a:solidFill>
                  <a:srgbClr val="FF0000"/>
                </a:solidFill>
                <a:latin typeface="Times New Roman"/>
              </a:rPr>
              <a:t> &amp; </a:t>
            </a:r>
            <a:r>
              <a:rPr lang="en-US" sz="2400" b="0" i="1" strike="noStrike" spc="-1">
                <a:solidFill>
                  <a:srgbClr val="FF0000"/>
                </a:solidFill>
                <a:latin typeface="Times New Roman"/>
              </a:rPr>
              <a:t>K'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4" name="TextShape 5"/>
          <p:cNvSpPr txBox="1"/>
          <p:nvPr/>
        </p:nvSpPr>
        <p:spPr>
          <a:xfrm>
            <a:off x="5688000" y="6048000"/>
            <a:ext cx="288000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2400" b="0" strike="noStrike" spc="-1">
                <a:solidFill>
                  <a:srgbClr val="FF0000"/>
                </a:solidFill>
                <a:latin typeface="Times New Roman"/>
              </a:rPr>
              <a:t>Mass is an invariant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5" name="Formula 6"/>
              <p:cNvSpPr txBox="1"/>
              <p:nvPr/>
            </p:nvSpPr>
            <p:spPr>
              <a:xfrm>
                <a:off x="1771560" y="5176080"/>
                <a:ext cx="3349080" cy="133056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40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sz="240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sz="240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sz="240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40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sz="24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sz="240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sz="2400">
                                  <a:latin typeface="Cambria Math" panose="02040503050406030204" pitchFamily="18" charset="0"/>
                                </a:rPr>
                                <m:t>𝑚𝑐</m:t>
                              </m:r>
                            </m:e>
                            <m:sup>
                              <m:r>
                                <a:rPr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ctrlPr>
                                <a:rPr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sz="240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sz="240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p>
                                      <m:r>
                                        <a:rPr sz="24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sz="240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sz="24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sz="2400" dirty="0"/>
              </a:p>
            </p:txBody>
          </p:sp>
        </mc:Choice>
        <mc:Fallback xmlns="">
          <p:sp>
            <p:nvSpPr>
              <p:cNvPr id="285" name="Formula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560" y="5176080"/>
                <a:ext cx="3349080" cy="133056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6" name="Formula 7"/>
              <p:cNvSpPr txBox="1"/>
              <p:nvPr/>
            </p:nvSpPr>
            <p:spPr>
              <a:xfrm>
                <a:off x="1622909" y="2834640"/>
                <a:ext cx="3605371" cy="126072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40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sz="240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sz="240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sz="2400">
                          <a:latin typeface="Cambria Math" panose="02040503050406030204" pitchFamily="18" charset="0"/>
                        </a:rPr>
                        <m:t>𝑚𝑢</m:t>
                      </m:r>
                      <m:r>
                        <a:rPr sz="240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400">
                              <a:latin typeface="Cambria Math" panose="02040503050406030204" pitchFamily="18" charset="0"/>
                            </a:rPr>
                            <m:t>𝑚𝑢</m:t>
                          </m:r>
                        </m:num>
                        <m:den>
                          <m:rad>
                            <m:radPr>
                              <m:ctrlPr>
                                <a:rPr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sz="240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sz="240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p>
                                      <m:r>
                                        <a:rPr sz="24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sz="240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sz="24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sz="2400" dirty="0"/>
              </a:p>
            </p:txBody>
          </p:sp>
        </mc:Choice>
        <mc:Fallback xmlns="">
          <p:sp>
            <p:nvSpPr>
              <p:cNvPr id="286" name="Formula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909" y="2834640"/>
                <a:ext cx="3605371" cy="12607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7" name="Formula 8"/>
              <p:cNvSpPr txBox="1"/>
              <p:nvPr/>
            </p:nvSpPr>
            <p:spPr>
              <a:xfrm>
                <a:off x="5835600" y="5337720"/>
                <a:ext cx="2742480" cy="44244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40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sz="24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sz="240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40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sz="24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40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sz="24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sz="2400">
                          <a:latin typeface="Cambria Math" panose="02040503050406030204" pitchFamily="18" charset="0"/>
                        </a:rPr>
                        <m:t> = </m:t>
                      </m:r>
                      <m:sSup>
                        <m:sSupPr>
                          <m:ctrlPr>
                            <a:rPr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40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sz="24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40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sz="240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sz="2400" dirty="0"/>
              </a:p>
            </p:txBody>
          </p:sp>
        </mc:Choice>
        <mc:Fallback xmlns="">
          <p:sp>
            <p:nvSpPr>
              <p:cNvPr id="287" name="Formula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5600" y="5337720"/>
                <a:ext cx="2742480" cy="442440"/>
              </a:xfrm>
              <a:prstGeom prst="rect">
                <a:avLst/>
              </a:prstGeom>
              <a:blipFill rotWithShape="0">
                <a:blip r:embed="rId4"/>
                <a:stretch>
                  <a:fillRect l="-222" b="-180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1476000" y="250920"/>
            <a:ext cx="7488360" cy="8251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r>
              <a:rPr lang="en-US" sz="4800" b="1" strike="noStrike" spc="-1">
                <a:solidFill>
                  <a:srgbClr val="000066"/>
                </a:solidFill>
                <a:latin typeface="Times New Roman"/>
              </a:rPr>
              <a:t>The Scope</a:t>
            </a:r>
          </a:p>
        </p:txBody>
      </p:sp>
      <p:sp>
        <p:nvSpPr>
          <p:cNvPr id="182" name="TextShape 2"/>
          <p:cNvSpPr txBox="1"/>
          <p:nvPr/>
        </p:nvSpPr>
        <p:spPr>
          <a:xfrm>
            <a:off x="275531" y="1642589"/>
            <a:ext cx="8229600" cy="47091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537840" indent="-537840">
              <a:spcBef>
                <a:spcPts val="8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Classical Mechanics (or Newtonian Mechanics); Wave physics</a:t>
            </a:r>
          </a:p>
          <a:p>
            <a:pPr marL="537840" indent="-537840">
              <a:spcBef>
                <a:spcPts val="8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Einstein's Theory of Relativity</a:t>
            </a:r>
          </a:p>
          <a:p>
            <a:pPr marL="537840" indent="-537840">
              <a:spcBef>
                <a:spcPts val="8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Thermal Physics</a:t>
            </a:r>
          </a:p>
        </p:txBody>
      </p:sp>
      <p:sp>
        <p:nvSpPr>
          <p:cNvPr id="183" name="TextShape 3"/>
          <p:cNvSpPr txBox="1"/>
          <p:nvPr/>
        </p:nvSpPr>
        <p:spPr>
          <a:xfrm>
            <a:off x="3875400" y="4447080"/>
            <a:ext cx="4441680" cy="6393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 fontScale="97000"/>
          </a:bodyPr>
          <a:lstStyle/>
          <a:p>
            <a:pPr marL="537840" indent="-537840">
              <a:spcBef>
                <a:spcPts val="8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600" b="1" strike="noStrike" spc="-1">
                <a:solidFill>
                  <a:srgbClr val="FF0000"/>
                </a:solidFill>
                <a:latin typeface="Times New Roman"/>
              </a:rPr>
              <a:t>When to use what?</a:t>
            </a:r>
            <a:endParaRPr lang="en-US" sz="3600" b="1" strike="noStrike" spc="-1">
              <a:solidFill>
                <a:srgbClr val="000000"/>
              </a:solidFill>
              <a:latin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Formula 4"/>
              <p:cNvSpPr txBox="1"/>
              <p:nvPr/>
            </p:nvSpPr>
            <p:spPr>
              <a:xfrm>
                <a:off x="2859080" y="5454544"/>
                <a:ext cx="5733856" cy="108288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40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40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sz="240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sz="240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sz="240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sz="2400">
                          <a:latin typeface="Cambria Math" panose="02040503050406030204" pitchFamily="18" charset="0"/>
                        </a:rPr>
                        <m:t>𝑁</m:t>
                      </m:r>
                      <m:sSup>
                        <m:sSupPr>
                          <m:ctrlPr>
                            <a:rPr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sz="240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sz="240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m:rPr>
                                      <m:lit/>
                                      <m:nor/>
                                    </m:rPr>
                                    <a:rPr sz="2400"/>
                                    <m:t>kT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type m:val="lin"/>
                              <m:ctrlPr>
                                <a:rPr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sz="24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40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sz="24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40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type m:val="lin"/>
                              <m:ctrlPr>
                                <a:rPr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sz="24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lit/>
                                      <m:nor/>
                                    </m:rPr>
                                    <a:rPr sz="2400"/>
                                    <m:t>mv</m:t>
                                  </m:r>
                                </m:e>
                                <m:sup>
                                  <m:r>
                                    <a:rPr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lit/>
                              <m:nor/>
                            </m:rPr>
                            <a:rPr sz="2400"/>
                            <m:t>kT</m:t>
                          </m:r>
                        </m:sup>
                      </m:sSup>
                    </m:oMath>
                  </m:oMathPara>
                </a14:m>
                <a:endParaRPr sz="2400" dirty="0"/>
              </a:p>
            </p:txBody>
          </p:sp>
        </mc:Choice>
        <mc:Fallback xmlns="">
          <p:sp>
            <p:nvSpPr>
              <p:cNvPr id="184" name="Formula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9080" y="5454544"/>
                <a:ext cx="5733856" cy="108288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5" name="TextShape 5"/>
          <p:cNvSpPr txBox="1"/>
          <p:nvPr/>
        </p:nvSpPr>
        <p:spPr>
          <a:xfrm>
            <a:off x="1146960" y="5051520"/>
            <a:ext cx="301752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2400" b="0" strike="noStrike" spc="-1">
                <a:solidFill>
                  <a:srgbClr val="0000FF"/>
                </a:solidFill>
                <a:latin typeface="Times New Roman"/>
              </a:rPr>
              <a:t>e.g. </a:t>
            </a:r>
            <a:r>
              <a:rPr lang="en-US" sz="2400" b="0" i="1" strike="noStrike" spc="-1">
                <a:solidFill>
                  <a:srgbClr val="0000FF"/>
                </a:solidFill>
                <a:latin typeface="Times New Roman"/>
              </a:rPr>
              <a:t>v</a:t>
            </a:r>
            <a:r>
              <a:rPr lang="en-US" sz="2400" b="0" strike="noStrike" spc="-1">
                <a:solidFill>
                  <a:srgbClr val="0000FF"/>
                </a:solidFill>
                <a:latin typeface="Times New Roman"/>
              </a:rPr>
              <a:t> → infinity?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1008000" y="2250720"/>
            <a:ext cx="365760" cy="365760"/>
          </a:xfrm>
          <a:prstGeom prst="ellipse">
            <a:avLst/>
          </a:prstGeom>
          <a:solidFill>
            <a:srgbClr val="FF0000"/>
          </a:solidFill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9" name="CustomShape 2"/>
          <p:cNvSpPr/>
          <p:nvPr/>
        </p:nvSpPr>
        <p:spPr>
          <a:xfrm>
            <a:off x="2978640" y="2241360"/>
            <a:ext cx="365760" cy="365760"/>
          </a:xfrm>
          <a:prstGeom prst="ellipse">
            <a:avLst/>
          </a:prstGeom>
          <a:solidFill>
            <a:srgbClr val="99CCFF"/>
          </a:solidFill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0" name="Line 3"/>
          <p:cNvSpPr/>
          <p:nvPr/>
        </p:nvSpPr>
        <p:spPr>
          <a:xfrm>
            <a:off x="1373760" y="2436480"/>
            <a:ext cx="576000" cy="0"/>
          </a:xfrm>
          <a:prstGeom prst="line">
            <a:avLst/>
          </a:prstGeom>
          <a:ln w="18360">
            <a:solidFill>
              <a:srgbClr val="80808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1" name="Line 4"/>
          <p:cNvSpPr/>
          <p:nvPr/>
        </p:nvSpPr>
        <p:spPr>
          <a:xfrm flipH="1">
            <a:off x="2408400" y="2440800"/>
            <a:ext cx="576000" cy="0"/>
          </a:xfrm>
          <a:prstGeom prst="line">
            <a:avLst/>
          </a:prstGeom>
          <a:ln w="18360">
            <a:solidFill>
              <a:srgbClr val="80808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2" name="TextShape 5"/>
          <p:cNvSpPr txBox="1"/>
          <p:nvPr/>
        </p:nvSpPr>
        <p:spPr>
          <a:xfrm>
            <a:off x="1553760" y="1836360"/>
            <a:ext cx="144000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2400" b="0" i="1" strike="noStrike" spc="-1">
                <a:solidFill>
                  <a:srgbClr val="000000"/>
                </a:solidFill>
                <a:latin typeface="Times New Roman"/>
              </a:rPr>
              <a:t>v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3" name="TextShape 6"/>
          <p:cNvSpPr txBox="1"/>
          <p:nvPr/>
        </p:nvSpPr>
        <p:spPr>
          <a:xfrm>
            <a:off x="2381760" y="1800720"/>
            <a:ext cx="144000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-</a:t>
            </a:r>
            <a:r>
              <a:rPr lang="en-US" sz="2400" b="0" i="1" strike="noStrike" spc="-1">
                <a:solidFill>
                  <a:srgbClr val="000000"/>
                </a:solidFill>
                <a:latin typeface="Times New Roman"/>
              </a:rPr>
              <a:t>v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4" name="CustomShape 7"/>
          <p:cNvSpPr/>
          <p:nvPr/>
        </p:nvSpPr>
        <p:spPr>
          <a:xfrm>
            <a:off x="5771520" y="2239920"/>
            <a:ext cx="365760" cy="365760"/>
          </a:xfrm>
          <a:prstGeom prst="ellipse">
            <a:avLst/>
          </a:prstGeom>
          <a:solidFill>
            <a:srgbClr val="FF0000"/>
          </a:solidFill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5" name="CustomShape 8"/>
          <p:cNvSpPr/>
          <p:nvPr/>
        </p:nvSpPr>
        <p:spPr>
          <a:xfrm>
            <a:off x="7742160" y="2230560"/>
            <a:ext cx="365760" cy="365760"/>
          </a:xfrm>
          <a:prstGeom prst="ellipse">
            <a:avLst/>
          </a:prstGeom>
          <a:solidFill>
            <a:srgbClr val="99CCFF"/>
          </a:solidFill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" name="Line 9"/>
          <p:cNvSpPr/>
          <p:nvPr/>
        </p:nvSpPr>
        <p:spPr>
          <a:xfrm>
            <a:off x="6137280" y="2413440"/>
            <a:ext cx="903600" cy="0"/>
          </a:xfrm>
          <a:prstGeom prst="line">
            <a:avLst/>
          </a:prstGeom>
          <a:ln w="18360">
            <a:solidFill>
              <a:srgbClr val="80808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" name="Formula 10"/>
              <p:cNvSpPr txBox="1"/>
              <p:nvPr/>
            </p:nvSpPr>
            <p:spPr>
              <a:xfrm>
                <a:off x="5760000" y="1462320"/>
                <a:ext cx="1951200" cy="65808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 + </m:t>
                          </m:r>
                          <m:f>
                            <m:fPr>
                              <m:type m:val="lin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den>
                      </m:f>
                    </m:oMath>
                  </m:oMathPara>
                </a14:m>
                <a:endParaRPr/>
              </a:p>
            </p:txBody>
          </p:sp>
        </mc:Choice>
        <mc:Fallback xmlns="" xmlns:p14="http://schemas.microsoft.com/office/powerpoint/2010/main" xmlns:p15="http://schemas.microsoft.com/office/powerpoint/2012/main"/>
      </mc:AlternateContent>
      <p:sp>
        <p:nvSpPr>
          <p:cNvPr id="298" name="TextShape 11"/>
          <p:cNvSpPr txBox="1"/>
          <p:nvPr/>
        </p:nvSpPr>
        <p:spPr>
          <a:xfrm>
            <a:off x="1476360" y="-116280"/>
            <a:ext cx="7485120" cy="15541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r>
              <a:rPr lang="en-US" sz="4800" b="1" strike="noStrike" spc="-1">
                <a:solidFill>
                  <a:srgbClr val="000066"/>
                </a:solidFill>
                <a:latin typeface="Times New Roman"/>
              </a:rPr>
              <a:t>Energy Point of View</a:t>
            </a:r>
          </a:p>
        </p:txBody>
      </p:sp>
      <p:sp>
        <p:nvSpPr>
          <p:cNvPr id="299" name="Line 12"/>
          <p:cNvSpPr/>
          <p:nvPr/>
        </p:nvSpPr>
        <p:spPr>
          <a:xfrm>
            <a:off x="4206240" y="2468880"/>
            <a:ext cx="914400" cy="0"/>
          </a:xfrm>
          <a:prstGeom prst="line">
            <a:avLst/>
          </a:prstGeom>
          <a:ln w="36720">
            <a:solidFill>
              <a:srgbClr val="0000F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0" name="TextShape 13"/>
          <p:cNvSpPr txBox="1"/>
          <p:nvPr/>
        </p:nvSpPr>
        <p:spPr>
          <a:xfrm>
            <a:off x="545760" y="2160720"/>
            <a:ext cx="144000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2400" b="0" i="1" strike="noStrike" spc="-1">
                <a:solidFill>
                  <a:srgbClr val="000000"/>
                </a:solidFill>
                <a:latin typeface="Times New Roman"/>
              </a:rPr>
              <a:t>m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1" name="TextShape 14"/>
          <p:cNvSpPr txBox="1"/>
          <p:nvPr/>
        </p:nvSpPr>
        <p:spPr>
          <a:xfrm>
            <a:off x="3461760" y="2161080"/>
            <a:ext cx="144000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2400" b="0" i="1" strike="noStrike" spc="-1">
                <a:solidFill>
                  <a:srgbClr val="000000"/>
                </a:solidFill>
                <a:latin typeface="Times New Roman"/>
              </a:rPr>
              <a:t>m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2" name="TextShape 15"/>
          <p:cNvSpPr txBox="1"/>
          <p:nvPr/>
        </p:nvSpPr>
        <p:spPr>
          <a:xfrm>
            <a:off x="5297760" y="2161440"/>
            <a:ext cx="144000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2400" b="0" i="1" strike="noStrike" spc="-1">
                <a:solidFill>
                  <a:srgbClr val="000000"/>
                </a:solidFill>
                <a:latin typeface="Times New Roman"/>
              </a:rPr>
              <a:t>m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3" name="TextShape 16"/>
          <p:cNvSpPr txBox="1"/>
          <p:nvPr/>
        </p:nvSpPr>
        <p:spPr>
          <a:xfrm>
            <a:off x="7241760" y="2161800"/>
            <a:ext cx="144000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r"/>
            <a:r>
              <a:rPr lang="en-US" sz="2400" b="0" i="1" strike="noStrike" spc="-1">
                <a:solidFill>
                  <a:srgbClr val="000000"/>
                </a:solidFill>
                <a:latin typeface="Times New Roman"/>
              </a:rPr>
              <a:t>m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4" name="TextShape 17"/>
          <p:cNvSpPr txBox="1"/>
          <p:nvPr/>
        </p:nvSpPr>
        <p:spPr>
          <a:xfrm>
            <a:off x="4469760" y="1836720"/>
            <a:ext cx="144000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2400" b="0" i="1" strike="noStrike" spc="-1">
                <a:solidFill>
                  <a:srgbClr val="000000"/>
                </a:solidFill>
                <a:latin typeface="Times New Roman"/>
              </a:rPr>
              <a:t>v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5" name="CustomShape 18"/>
          <p:cNvSpPr/>
          <p:nvPr/>
        </p:nvSpPr>
        <p:spPr>
          <a:xfrm>
            <a:off x="1800000" y="3907080"/>
            <a:ext cx="365760" cy="365760"/>
          </a:xfrm>
          <a:prstGeom prst="ellipse">
            <a:avLst/>
          </a:prstGeom>
          <a:solidFill>
            <a:srgbClr val="FF0000"/>
          </a:solidFill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6" name="CustomShape 19"/>
          <p:cNvSpPr/>
          <p:nvPr/>
        </p:nvSpPr>
        <p:spPr>
          <a:xfrm>
            <a:off x="2042640" y="3897720"/>
            <a:ext cx="365760" cy="365760"/>
          </a:xfrm>
          <a:prstGeom prst="ellipse">
            <a:avLst/>
          </a:prstGeom>
          <a:solidFill>
            <a:srgbClr val="99CCFF"/>
          </a:solidFill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7" name="TextShape 20"/>
          <p:cNvSpPr txBox="1"/>
          <p:nvPr/>
        </p:nvSpPr>
        <p:spPr>
          <a:xfrm>
            <a:off x="1214640" y="3807360"/>
            <a:ext cx="144000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2400" b="0" i="1" strike="noStrike" spc="-1">
                <a:solidFill>
                  <a:srgbClr val="000000"/>
                </a:solidFill>
                <a:latin typeface="Times New Roman"/>
              </a:rPr>
              <a:t>M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8" name="CustomShape 21"/>
          <p:cNvSpPr/>
          <p:nvPr/>
        </p:nvSpPr>
        <p:spPr>
          <a:xfrm>
            <a:off x="1920240" y="2890080"/>
            <a:ext cx="365760" cy="640080"/>
          </a:xfrm>
          <a:custGeom>
            <a:avLst/>
            <a:gdLst/>
            <a:ahLst/>
            <a:cxnLst/>
            <a:rect l="0" t="0" r="r" b="b"/>
            <a:pathLst>
              <a:path w="1018" h="1780">
                <a:moveTo>
                  <a:pt x="254" y="0"/>
                </a:moveTo>
                <a:lnTo>
                  <a:pt x="254" y="1334"/>
                </a:lnTo>
                <a:lnTo>
                  <a:pt x="0" y="1334"/>
                </a:lnTo>
                <a:lnTo>
                  <a:pt x="508" y="1779"/>
                </a:lnTo>
                <a:lnTo>
                  <a:pt x="1017" y="1334"/>
                </a:lnTo>
                <a:lnTo>
                  <a:pt x="762" y="1334"/>
                </a:lnTo>
                <a:lnTo>
                  <a:pt x="762" y="0"/>
                </a:lnTo>
                <a:lnTo>
                  <a:pt x="254" y="0"/>
                </a:lnTo>
              </a:path>
            </a:pathLst>
          </a:custGeom>
          <a:solidFill>
            <a:srgbClr val="008000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9" name="CustomShape 22"/>
          <p:cNvSpPr/>
          <p:nvPr/>
        </p:nvSpPr>
        <p:spPr>
          <a:xfrm>
            <a:off x="6768000" y="3907080"/>
            <a:ext cx="365760" cy="365760"/>
          </a:xfrm>
          <a:prstGeom prst="ellipse">
            <a:avLst/>
          </a:prstGeom>
          <a:solidFill>
            <a:srgbClr val="FF0000"/>
          </a:solidFill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0" name="CustomShape 23"/>
          <p:cNvSpPr/>
          <p:nvPr/>
        </p:nvSpPr>
        <p:spPr>
          <a:xfrm>
            <a:off x="7010640" y="3897720"/>
            <a:ext cx="365760" cy="365760"/>
          </a:xfrm>
          <a:prstGeom prst="ellipse">
            <a:avLst/>
          </a:prstGeom>
          <a:solidFill>
            <a:srgbClr val="99CCFF"/>
          </a:solidFill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1" name="TextShape 24"/>
          <p:cNvSpPr txBox="1"/>
          <p:nvPr/>
        </p:nvSpPr>
        <p:spPr>
          <a:xfrm>
            <a:off x="6182640" y="3807360"/>
            <a:ext cx="144000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2400" b="0" i="1" strike="noStrike" spc="-1">
                <a:solidFill>
                  <a:srgbClr val="000000"/>
                </a:solidFill>
                <a:latin typeface="Times New Roman"/>
              </a:rPr>
              <a:t>M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2" name="CustomShape 25"/>
          <p:cNvSpPr/>
          <p:nvPr/>
        </p:nvSpPr>
        <p:spPr>
          <a:xfrm>
            <a:off x="6888240" y="2890080"/>
            <a:ext cx="365760" cy="640080"/>
          </a:xfrm>
          <a:custGeom>
            <a:avLst/>
            <a:gdLst/>
            <a:ahLst/>
            <a:cxnLst/>
            <a:rect l="0" t="0" r="r" b="b"/>
            <a:pathLst>
              <a:path w="1018" h="1780">
                <a:moveTo>
                  <a:pt x="254" y="0"/>
                </a:moveTo>
                <a:lnTo>
                  <a:pt x="254" y="1334"/>
                </a:lnTo>
                <a:lnTo>
                  <a:pt x="0" y="1334"/>
                </a:lnTo>
                <a:lnTo>
                  <a:pt x="508" y="1779"/>
                </a:lnTo>
                <a:lnTo>
                  <a:pt x="1017" y="1334"/>
                </a:lnTo>
                <a:lnTo>
                  <a:pt x="762" y="1334"/>
                </a:lnTo>
                <a:lnTo>
                  <a:pt x="762" y="0"/>
                </a:lnTo>
                <a:lnTo>
                  <a:pt x="254" y="0"/>
                </a:lnTo>
              </a:path>
            </a:pathLst>
          </a:custGeom>
          <a:solidFill>
            <a:srgbClr val="008000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3" name="Line 26"/>
          <p:cNvSpPr/>
          <p:nvPr/>
        </p:nvSpPr>
        <p:spPr>
          <a:xfrm>
            <a:off x="7340400" y="4092840"/>
            <a:ext cx="576000" cy="0"/>
          </a:xfrm>
          <a:prstGeom prst="line">
            <a:avLst/>
          </a:prstGeom>
          <a:ln w="18360">
            <a:solidFill>
              <a:srgbClr val="80808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4" name="TextShape 27"/>
          <p:cNvSpPr txBox="1"/>
          <p:nvPr/>
        </p:nvSpPr>
        <p:spPr>
          <a:xfrm>
            <a:off x="7520400" y="3492720"/>
            <a:ext cx="144000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2400" b="0" i="1" strike="noStrike" spc="-1">
                <a:solidFill>
                  <a:srgbClr val="000000"/>
                </a:solidFill>
                <a:latin typeface="Times New Roman"/>
              </a:rPr>
              <a:t>v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5" name="Line 28"/>
          <p:cNvSpPr/>
          <p:nvPr/>
        </p:nvSpPr>
        <p:spPr>
          <a:xfrm>
            <a:off x="4223880" y="4088880"/>
            <a:ext cx="914400" cy="0"/>
          </a:xfrm>
          <a:prstGeom prst="line">
            <a:avLst/>
          </a:prstGeom>
          <a:ln w="36720">
            <a:solidFill>
              <a:srgbClr val="0000F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6" name="TextShape 29"/>
          <p:cNvSpPr txBox="1"/>
          <p:nvPr/>
        </p:nvSpPr>
        <p:spPr>
          <a:xfrm>
            <a:off x="4487400" y="3456720"/>
            <a:ext cx="144000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2400" b="0" i="1" strike="noStrike" spc="-1">
                <a:solidFill>
                  <a:srgbClr val="000000"/>
                </a:solidFill>
                <a:latin typeface="Times New Roman"/>
              </a:rPr>
              <a:t>v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7" name="Formula 30"/>
              <p:cNvSpPr txBox="1"/>
              <p:nvPr/>
            </p:nvSpPr>
            <p:spPr>
              <a:xfrm>
                <a:off x="700199" y="4760640"/>
                <a:ext cx="3163291" cy="82188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40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sz="240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sz="240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ctrlPr>
                                <a:rPr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sz="2400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f>
                                <m:fPr>
                                  <m:type m:val="lin"/>
                                  <m:ctrlPr>
                                    <a:rPr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sz="240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sz="24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sz="240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sz="24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sz="2400" dirty="0"/>
              </a:p>
            </p:txBody>
          </p:sp>
        </mc:Choice>
        <mc:Fallback xmlns="">
          <p:sp>
            <p:nvSpPr>
              <p:cNvPr id="317" name="Formula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199" y="4760640"/>
                <a:ext cx="3163291" cy="821880"/>
              </a:xfrm>
              <a:prstGeom prst="rect">
                <a:avLst/>
              </a:prstGeom>
              <a:blipFill rotWithShape="0">
                <a:blip r:embed="rId2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Formula 31"/>
              <p:cNvSpPr txBox="1"/>
              <p:nvPr/>
            </p:nvSpPr>
            <p:spPr>
              <a:xfrm>
                <a:off x="701280" y="5908320"/>
                <a:ext cx="4235040" cy="43956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40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sz="240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sz="240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40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sz="24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sz="2400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40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sz="24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sz="240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sz="240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40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sz="24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sz="2400"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40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sz="24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sz="2400">
                          <a:latin typeface="Cambria Math" panose="02040503050406030204" pitchFamily="18" charset="0"/>
                        </a:rPr>
                        <m:t>𝑀</m:t>
                      </m:r>
                      <m:sSup>
                        <m:sSupPr>
                          <m:ctrlPr>
                            <a:rPr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40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sz="24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sz="2400" dirty="0"/>
              </a:p>
            </p:txBody>
          </p:sp>
        </mc:Choice>
        <mc:Fallback xmlns="">
          <p:sp>
            <p:nvSpPr>
              <p:cNvPr id="318" name="Formula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280" y="5908320"/>
                <a:ext cx="4235040" cy="439560"/>
              </a:xfrm>
              <a:prstGeom prst="rect">
                <a:avLst/>
              </a:prstGeom>
              <a:blipFill rotWithShape="0"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9" name="Formula 32"/>
              <p:cNvSpPr txBox="1"/>
              <p:nvPr/>
            </p:nvSpPr>
            <p:spPr>
              <a:xfrm>
                <a:off x="6043518" y="5699933"/>
                <a:ext cx="2865402" cy="82152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40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sz="240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4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sz="240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ad>
                            <m:radPr>
                              <m:ctrlPr>
                                <a:rPr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sz="2400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f>
                                <m:fPr>
                                  <m:type m:val="lin"/>
                                  <m:ctrlPr>
                                    <a:rPr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sz="240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sz="24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sz="240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sz="24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sz="2400" dirty="0"/>
              </a:p>
            </p:txBody>
          </p:sp>
        </mc:Choice>
        <mc:Fallback xmlns="">
          <p:sp>
            <p:nvSpPr>
              <p:cNvPr id="319" name="Formula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518" y="5699933"/>
                <a:ext cx="2865402" cy="821520"/>
              </a:xfrm>
              <a:prstGeom prst="rect">
                <a:avLst/>
              </a:prstGeom>
              <a:blipFill rotWithShape="0">
                <a:blip r:embed="rId4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0" name="CustomShape 33"/>
          <p:cNvSpPr/>
          <p:nvPr/>
        </p:nvSpPr>
        <p:spPr>
          <a:xfrm>
            <a:off x="5101200" y="5946480"/>
            <a:ext cx="731520" cy="365760"/>
          </a:xfrm>
          <a:custGeom>
            <a:avLst/>
            <a:gdLst/>
            <a:ahLst/>
            <a:cxnLst/>
            <a:rect l="0" t="0" r="r" b="b"/>
            <a:pathLst>
              <a:path w="2034" h="1018">
                <a:moveTo>
                  <a:pt x="0" y="254"/>
                </a:moveTo>
                <a:lnTo>
                  <a:pt x="1524" y="254"/>
                </a:lnTo>
                <a:lnTo>
                  <a:pt x="1524" y="0"/>
                </a:lnTo>
                <a:lnTo>
                  <a:pt x="2033" y="508"/>
                </a:lnTo>
                <a:lnTo>
                  <a:pt x="1524" y="1017"/>
                </a:lnTo>
                <a:lnTo>
                  <a:pt x="1524" y="762"/>
                </a:lnTo>
                <a:lnTo>
                  <a:pt x="0" y="762"/>
                </a:lnTo>
                <a:lnTo>
                  <a:pt x="0" y="254"/>
                </a:lnTo>
              </a:path>
            </a:pathLst>
          </a:cu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1008000" y="2250720"/>
            <a:ext cx="365760" cy="365760"/>
          </a:xfrm>
          <a:prstGeom prst="ellipse">
            <a:avLst/>
          </a:prstGeom>
          <a:solidFill>
            <a:srgbClr val="FF0000"/>
          </a:solidFill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2" name="CustomShape 2"/>
          <p:cNvSpPr/>
          <p:nvPr/>
        </p:nvSpPr>
        <p:spPr>
          <a:xfrm>
            <a:off x="2978640" y="2241360"/>
            <a:ext cx="365760" cy="365760"/>
          </a:xfrm>
          <a:prstGeom prst="ellipse">
            <a:avLst/>
          </a:prstGeom>
          <a:solidFill>
            <a:srgbClr val="99CCFF"/>
          </a:solidFill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3" name="Line 3"/>
          <p:cNvSpPr/>
          <p:nvPr/>
        </p:nvSpPr>
        <p:spPr>
          <a:xfrm>
            <a:off x="1373760" y="2436480"/>
            <a:ext cx="576000" cy="0"/>
          </a:xfrm>
          <a:prstGeom prst="line">
            <a:avLst/>
          </a:prstGeom>
          <a:ln w="183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4" name="Line 4"/>
          <p:cNvSpPr/>
          <p:nvPr/>
        </p:nvSpPr>
        <p:spPr>
          <a:xfrm flipH="1">
            <a:off x="2408400" y="2440800"/>
            <a:ext cx="576000" cy="0"/>
          </a:xfrm>
          <a:prstGeom prst="line">
            <a:avLst/>
          </a:prstGeom>
          <a:ln w="183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5" name="TextShape 5"/>
          <p:cNvSpPr txBox="1"/>
          <p:nvPr/>
        </p:nvSpPr>
        <p:spPr>
          <a:xfrm>
            <a:off x="1553760" y="1836360"/>
            <a:ext cx="144000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2400" b="0" i="1" strike="noStrike" spc="-1">
                <a:solidFill>
                  <a:srgbClr val="000000"/>
                </a:solidFill>
                <a:latin typeface="Times New Roman"/>
              </a:rPr>
              <a:t>v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6" name="TextShape 6"/>
          <p:cNvSpPr txBox="1"/>
          <p:nvPr/>
        </p:nvSpPr>
        <p:spPr>
          <a:xfrm>
            <a:off x="2381760" y="1800720"/>
            <a:ext cx="144000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-</a:t>
            </a:r>
            <a:r>
              <a:rPr lang="en-US" sz="2400" b="0" i="1" strike="noStrike" spc="-1">
                <a:solidFill>
                  <a:srgbClr val="000000"/>
                </a:solidFill>
                <a:latin typeface="Times New Roman"/>
              </a:rPr>
              <a:t>v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7" name="CustomShape 7"/>
          <p:cNvSpPr/>
          <p:nvPr/>
        </p:nvSpPr>
        <p:spPr>
          <a:xfrm>
            <a:off x="5771520" y="2239920"/>
            <a:ext cx="365760" cy="365760"/>
          </a:xfrm>
          <a:prstGeom prst="ellipse">
            <a:avLst/>
          </a:prstGeom>
          <a:solidFill>
            <a:srgbClr val="FF0000"/>
          </a:solidFill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8" name="CustomShape 8"/>
          <p:cNvSpPr/>
          <p:nvPr/>
        </p:nvSpPr>
        <p:spPr>
          <a:xfrm>
            <a:off x="7742160" y="2230560"/>
            <a:ext cx="365760" cy="365760"/>
          </a:xfrm>
          <a:prstGeom prst="ellipse">
            <a:avLst/>
          </a:prstGeom>
          <a:solidFill>
            <a:srgbClr val="99CCFF"/>
          </a:solidFill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9" name="Line 9"/>
          <p:cNvSpPr/>
          <p:nvPr/>
        </p:nvSpPr>
        <p:spPr>
          <a:xfrm>
            <a:off x="6137280" y="2413440"/>
            <a:ext cx="903600" cy="0"/>
          </a:xfrm>
          <a:prstGeom prst="line">
            <a:avLst/>
          </a:prstGeom>
          <a:ln w="183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0" name="Formula 10"/>
              <p:cNvSpPr txBox="1"/>
              <p:nvPr/>
            </p:nvSpPr>
            <p:spPr>
              <a:xfrm>
                <a:off x="5760000" y="1462320"/>
                <a:ext cx="1951200" cy="65808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1 + </m:t>
                          </m:r>
                          <m:f>
                            <m:fPr>
                              <m:type m:val="lin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den>
                      </m:f>
                    </m:oMath>
                  </m:oMathPara>
                </a14:m>
                <a:endParaRPr/>
              </a:p>
            </p:txBody>
          </p:sp>
        </mc:Choice>
        <mc:Fallback xmlns="" xmlns:p14="http://schemas.microsoft.com/office/powerpoint/2010/main" xmlns:p15="http://schemas.microsoft.com/office/powerpoint/2012/main"/>
      </mc:AlternateContent>
      <p:sp>
        <p:nvSpPr>
          <p:cNvPr id="331" name="TextShape 11"/>
          <p:cNvSpPr txBox="1"/>
          <p:nvPr/>
        </p:nvSpPr>
        <p:spPr>
          <a:xfrm>
            <a:off x="1476360" y="-116280"/>
            <a:ext cx="7485120" cy="15541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r>
              <a:rPr lang="en-US" sz="4800" b="1" strike="noStrike" spc="-1">
                <a:solidFill>
                  <a:srgbClr val="000066"/>
                </a:solidFill>
                <a:latin typeface="Times New Roman"/>
              </a:rPr>
              <a:t>Momentum Point of View</a:t>
            </a:r>
          </a:p>
        </p:txBody>
      </p:sp>
      <p:sp>
        <p:nvSpPr>
          <p:cNvPr id="332" name="Line 12"/>
          <p:cNvSpPr/>
          <p:nvPr/>
        </p:nvSpPr>
        <p:spPr>
          <a:xfrm>
            <a:off x="4206240" y="2468880"/>
            <a:ext cx="914400" cy="0"/>
          </a:xfrm>
          <a:prstGeom prst="line">
            <a:avLst/>
          </a:prstGeom>
          <a:ln w="36720">
            <a:solidFill>
              <a:srgbClr val="0000F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3" name="TextShape 13"/>
          <p:cNvSpPr txBox="1"/>
          <p:nvPr/>
        </p:nvSpPr>
        <p:spPr>
          <a:xfrm>
            <a:off x="545760" y="2160720"/>
            <a:ext cx="144000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2400" b="0" i="1" strike="noStrike" spc="-1">
                <a:solidFill>
                  <a:srgbClr val="000000"/>
                </a:solidFill>
                <a:latin typeface="Times New Roman"/>
              </a:rPr>
              <a:t>m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4" name="TextShape 14"/>
          <p:cNvSpPr txBox="1"/>
          <p:nvPr/>
        </p:nvSpPr>
        <p:spPr>
          <a:xfrm>
            <a:off x="3461760" y="2161080"/>
            <a:ext cx="144000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2400" b="0" i="1" strike="noStrike" spc="-1">
                <a:solidFill>
                  <a:srgbClr val="000000"/>
                </a:solidFill>
                <a:latin typeface="Times New Roman"/>
              </a:rPr>
              <a:t>m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5" name="TextShape 15"/>
          <p:cNvSpPr txBox="1"/>
          <p:nvPr/>
        </p:nvSpPr>
        <p:spPr>
          <a:xfrm>
            <a:off x="5297760" y="2161440"/>
            <a:ext cx="144000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2400" b="0" i="1" strike="noStrike" spc="-1">
                <a:solidFill>
                  <a:srgbClr val="000000"/>
                </a:solidFill>
                <a:latin typeface="Times New Roman"/>
              </a:rPr>
              <a:t>m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6" name="TextShape 16"/>
          <p:cNvSpPr txBox="1"/>
          <p:nvPr/>
        </p:nvSpPr>
        <p:spPr>
          <a:xfrm>
            <a:off x="7241760" y="2161800"/>
            <a:ext cx="144000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r"/>
            <a:r>
              <a:rPr lang="en-US" sz="2400" b="0" i="1" strike="noStrike" spc="-1">
                <a:solidFill>
                  <a:srgbClr val="000000"/>
                </a:solidFill>
                <a:latin typeface="Times New Roman"/>
              </a:rPr>
              <a:t>m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7" name="TextShape 17"/>
          <p:cNvSpPr txBox="1"/>
          <p:nvPr/>
        </p:nvSpPr>
        <p:spPr>
          <a:xfrm>
            <a:off x="4469760" y="1836720"/>
            <a:ext cx="144000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2400" b="0" i="1" strike="noStrike" spc="-1">
                <a:solidFill>
                  <a:srgbClr val="000000"/>
                </a:solidFill>
                <a:latin typeface="Times New Roman"/>
              </a:rPr>
              <a:t>v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8" name="CustomShape 18"/>
          <p:cNvSpPr/>
          <p:nvPr/>
        </p:nvSpPr>
        <p:spPr>
          <a:xfrm>
            <a:off x="1800000" y="3907080"/>
            <a:ext cx="365760" cy="365760"/>
          </a:xfrm>
          <a:prstGeom prst="ellipse">
            <a:avLst/>
          </a:prstGeom>
          <a:solidFill>
            <a:srgbClr val="FF0000"/>
          </a:solidFill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9" name="CustomShape 19"/>
          <p:cNvSpPr/>
          <p:nvPr/>
        </p:nvSpPr>
        <p:spPr>
          <a:xfrm>
            <a:off x="2042640" y="3897720"/>
            <a:ext cx="365760" cy="365760"/>
          </a:xfrm>
          <a:prstGeom prst="ellipse">
            <a:avLst/>
          </a:prstGeom>
          <a:solidFill>
            <a:srgbClr val="99CCFF"/>
          </a:solidFill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0" name="TextShape 20"/>
          <p:cNvSpPr txBox="1"/>
          <p:nvPr/>
        </p:nvSpPr>
        <p:spPr>
          <a:xfrm>
            <a:off x="1214640" y="3807360"/>
            <a:ext cx="144000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2400" b="0" i="1" strike="noStrike" spc="-1">
                <a:solidFill>
                  <a:srgbClr val="000000"/>
                </a:solidFill>
                <a:latin typeface="Times New Roman"/>
              </a:rPr>
              <a:t>M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1" name="CustomShape 21"/>
          <p:cNvSpPr/>
          <p:nvPr/>
        </p:nvSpPr>
        <p:spPr>
          <a:xfrm>
            <a:off x="1920240" y="2890080"/>
            <a:ext cx="365760" cy="640080"/>
          </a:xfrm>
          <a:custGeom>
            <a:avLst/>
            <a:gdLst/>
            <a:ahLst/>
            <a:cxnLst/>
            <a:rect l="0" t="0" r="r" b="b"/>
            <a:pathLst>
              <a:path w="1018" h="1780">
                <a:moveTo>
                  <a:pt x="254" y="0"/>
                </a:moveTo>
                <a:lnTo>
                  <a:pt x="254" y="1334"/>
                </a:lnTo>
                <a:lnTo>
                  <a:pt x="0" y="1334"/>
                </a:lnTo>
                <a:lnTo>
                  <a:pt x="508" y="1779"/>
                </a:lnTo>
                <a:lnTo>
                  <a:pt x="1017" y="1334"/>
                </a:lnTo>
                <a:lnTo>
                  <a:pt x="762" y="1334"/>
                </a:lnTo>
                <a:lnTo>
                  <a:pt x="762" y="0"/>
                </a:lnTo>
                <a:lnTo>
                  <a:pt x="254" y="0"/>
                </a:lnTo>
              </a:path>
            </a:pathLst>
          </a:custGeom>
          <a:solidFill>
            <a:srgbClr val="008000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2" name="CustomShape 22"/>
          <p:cNvSpPr/>
          <p:nvPr/>
        </p:nvSpPr>
        <p:spPr>
          <a:xfrm>
            <a:off x="6768000" y="3907080"/>
            <a:ext cx="365760" cy="365760"/>
          </a:xfrm>
          <a:prstGeom prst="ellipse">
            <a:avLst/>
          </a:prstGeom>
          <a:solidFill>
            <a:srgbClr val="FF0000"/>
          </a:solidFill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3" name="CustomShape 23"/>
          <p:cNvSpPr/>
          <p:nvPr/>
        </p:nvSpPr>
        <p:spPr>
          <a:xfrm>
            <a:off x="7010640" y="3897720"/>
            <a:ext cx="365760" cy="365760"/>
          </a:xfrm>
          <a:prstGeom prst="ellipse">
            <a:avLst/>
          </a:prstGeom>
          <a:solidFill>
            <a:srgbClr val="99CCFF"/>
          </a:solidFill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4" name="TextShape 24"/>
          <p:cNvSpPr txBox="1"/>
          <p:nvPr/>
        </p:nvSpPr>
        <p:spPr>
          <a:xfrm>
            <a:off x="6182640" y="3807360"/>
            <a:ext cx="144000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2400" b="0" i="1" strike="noStrike" spc="-1">
                <a:solidFill>
                  <a:srgbClr val="000000"/>
                </a:solidFill>
                <a:latin typeface="Times New Roman"/>
              </a:rPr>
              <a:t>M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5" name="CustomShape 25"/>
          <p:cNvSpPr/>
          <p:nvPr/>
        </p:nvSpPr>
        <p:spPr>
          <a:xfrm>
            <a:off x="6888240" y="2890080"/>
            <a:ext cx="365760" cy="640080"/>
          </a:xfrm>
          <a:custGeom>
            <a:avLst/>
            <a:gdLst/>
            <a:ahLst/>
            <a:cxnLst/>
            <a:rect l="0" t="0" r="r" b="b"/>
            <a:pathLst>
              <a:path w="1018" h="1780">
                <a:moveTo>
                  <a:pt x="254" y="0"/>
                </a:moveTo>
                <a:lnTo>
                  <a:pt x="254" y="1334"/>
                </a:lnTo>
                <a:lnTo>
                  <a:pt x="0" y="1334"/>
                </a:lnTo>
                <a:lnTo>
                  <a:pt x="508" y="1779"/>
                </a:lnTo>
                <a:lnTo>
                  <a:pt x="1017" y="1334"/>
                </a:lnTo>
                <a:lnTo>
                  <a:pt x="762" y="1334"/>
                </a:lnTo>
                <a:lnTo>
                  <a:pt x="762" y="0"/>
                </a:lnTo>
                <a:lnTo>
                  <a:pt x="254" y="0"/>
                </a:lnTo>
              </a:path>
            </a:pathLst>
          </a:custGeom>
          <a:solidFill>
            <a:srgbClr val="008000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6" name="Line 26"/>
          <p:cNvSpPr/>
          <p:nvPr/>
        </p:nvSpPr>
        <p:spPr>
          <a:xfrm>
            <a:off x="7340400" y="4092840"/>
            <a:ext cx="576000" cy="0"/>
          </a:xfrm>
          <a:prstGeom prst="line">
            <a:avLst/>
          </a:prstGeom>
          <a:ln w="183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7" name="TextShape 27"/>
          <p:cNvSpPr txBox="1"/>
          <p:nvPr/>
        </p:nvSpPr>
        <p:spPr>
          <a:xfrm>
            <a:off x="7520400" y="3492720"/>
            <a:ext cx="144000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2400" b="0" i="1" strike="noStrike" spc="-1">
                <a:solidFill>
                  <a:srgbClr val="000000"/>
                </a:solidFill>
                <a:latin typeface="Times New Roman"/>
              </a:rPr>
              <a:t>v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8" name="Line 28"/>
          <p:cNvSpPr/>
          <p:nvPr/>
        </p:nvSpPr>
        <p:spPr>
          <a:xfrm>
            <a:off x="4223880" y="4088880"/>
            <a:ext cx="914400" cy="0"/>
          </a:xfrm>
          <a:prstGeom prst="line">
            <a:avLst/>
          </a:prstGeom>
          <a:ln w="36720">
            <a:solidFill>
              <a:srgbClr val="0000F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9" name="TextShape 29"/>
          <p:cNvSpPr txBox="1"/>
          <p:nvPr/>
        </p:nvSpPr>
        <p:spPr>
          <a:xfrm>
            <a:off x="4487400" y="3456720"/>
            <a:ext cx="144000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2400" b="0" i="1" strike="noStrike" spc="-1">
                <a:solidFill>
                  <a:srgbClr val="000000"/>
                </a:solidFill>
                <a:latin typeface="Times New Roman"/>
              </a:rPr>
              <a:t>v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0" name="Formula 30"/>
              <p:cNvSpPr txBox="1"/>
              <p:nvPr/>
            </p:nvSpPr>
            <p:spPr>
              <a:xfrm>
                <a:off x="700200" y="4760640"/>
                <a:ext cx="4789080" cy="86076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40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sz="240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sz="240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ctrlPr>
                                <a:rPr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sz="2400">
                                  <a:latin typeface="Cambria Math" panose="02040503050406030204" pitchFamily="18" charset="0"/>
                                </a:rPr>
                                <m:t>1 − </m:t>
                              </m:r>
                              <m:f>
                                <m:fPr>
                                  <m:type m:val="lin"/>
                                  <m:ctrlPr>
                                    <a:rPr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sz="240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p>
                                      <m:r>
                                        <a:rPr sz="24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sz="240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sz="24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rad>
                        </m:den>
                      </m:f>
                      <m:r>
                        <a:rPr sz="240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400">
                              <a:latin typeface="Cambria Math" panose="02040503050406030204" pitchFamily="18" charset="0"/>
                            </a:rPr>
                            <m:t>1 + </m:t>
                          </m:r>
                          <m:f>
                            <m:fPr>
                              <m:type m:val="lin"/>
                              <m:ctrlPr>
                                <a:rPr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sz="240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sz="240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num>
                        <m:den>
                          <m:r>
                            <a:rPr sz="2400">
                              <a:latin typeface="Cambria Math" panose="02040503050406030204" pitchFamily="18" charset="0"/>
                            </a:rPr>
                            <m:t>1 − </m:t>
                          </m:r>
                          <m:f>
                            <m:fPr>
                              <m:type m:val="lin"/>
                              <m:ctrlPr>
                                <a:rPr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sz="240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sz="240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den>
                      </m:f>
                    </m:oMath>
                  </m:oMathPara>
                </a14:m>
                <a:endParaRPr sz="2400" dirty="0"/>
              </a:p>
            </p:txBody>
          </p:sp>
        </mc:Choice>
        <mc:Fallback xmlns="">
          <p:sp>
            <p:nvSpPr>
              <p:cNvPr id="350" name="Formula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00" y="4760640"/>
                <a:ext cx="4789080" cy="860760"/>
              </a:xfrm>
              <a:prstGeom prst="rect">
                <a:avLst/>
              </a:prstGeom>
              <a:blipFill rotWithShape="0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1" name="Formula 31"/>
              <p:cNvSpPr txBox="1"/>
              <p:nvPr/>
            </p:nvSpPr>
            <p:spPr>
              <a:xfrm>
                <a:off x="1376807" y="5851554"/>
                <a:ext cx="3221640" cy="82152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40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sz="240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sz="2400">
                          <a:latin typeface="Cambria Math" panose="02040503050406030204" pitchFamily="18" charset="0"/>
                        </a:rPr>
                        <m:t>𝑚𝑢</m:t>
                      </m:r>
                      <m:r>
                        <a:rPr sz="240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400">
                              <a:latin typeface="Cambria Math" panose="02040503050406030204" pitchFamily="18" charset="0"/>
                            </a:rPr>
                            <m:t>𝑀𝑣</m:t>
                          </m:r>
                        </m:num>
                        <m:den>
                          <m:rad>
                            <m:radPr>
                              <m:ctrlPr>
                                <a:rPr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sz="2400">
                                  <a:latin typeface="Cambria Math" panose="02040503050406030204" pitchFamily="18" charset="0"/>
                                </a:rPr>
                                <m:t>1 − </m:t>
                              </m:r>
                              <m:f>
                                <m:fPr>
                                  <m:type m:val="lin"/>
                                  <m:ctrlPr>
                                    <a:rPr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sz="240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sz="24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sz="240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sz="24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sz="2400" dirty="0"/>
              </a:p>
            </p:txBody>
          </p:sp>
        </mc:Choice>
        <mc:Fallback xmlns="">
          <p:sp>
            <p:nvSpPr>
              <p:cNvPr id="351" name="Formula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807" y="5851554"/>
                <a:ext cx="3221640" cy="821520"/>
              </a:xfrm>
              <a:prstGeom prst="rect">
                <a:avLst/>
              </a:prstGeom>
              <a:blipFill rotWithShape="0"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2" name="Formula 32"/>
              <p:cNvSpPr txBox="1"/>
              <p:nvPr/>
            </p:nvSpPr>
            <p:spPr>
              <a:xfrm>
                <a:off x="5970850" y="5772600"/>
                <a:ext cx="2938070" cy="82152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40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sz="240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4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sz="240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ad>
                            <m:radPr>
                              <m:ctrlPr>
                                <a:rPr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sz="2400">
                                  <a:latin typeface="Cambria Math" panose="02040503050406030204" pitchFamily="18" charset="0"/>
                                </a:rPr>
                                <m:t>1 − </m:t>
                              </m:r>
                              <m:f>
                                <m:fPr>
                                  <m:type m:val="lin"/>
                                  <m:ctrlPr>
                                    <a:rPr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sz="240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sz="24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sz="240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sz="24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sz="2400" dirty="0"/>
              </a:p>
            </p:txBody>
          </p:sp>
        </mc:Choice>
        <mc:Fallback xmlns="">
          <p:sp>
            <p:nvSpPr>
              <p:cNvPr id="352" name="Formula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850" y="5772600"/>
                <a:ext cx="2938070" cy="821520"/>
              </a:xfrm>
              <a:prstGeom prst="rect">
                <a:avLst/>
              </a:prstGeom>
              <a:blipFill rotWithShape="0">
                <a:blip r:embed="rId4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3" name="CustomShape 33"/>
          <p:cNvSpPr/>
          <p:nvPr/>
        </p:nvSpPr>
        <p:spPr>
          <a:xfrm>
            <a:off x="5101200" y="5946480"/>
            <a:ext cx="731520" cy="365760"/>
          </a:xfrm>
          <a:custGeom>
            <a:avLst/>
            <a:gdLst/>
            <a:ahLst/>
            <a:cxnLst/>
            <a:rect l="0" t="0" r="r" b="b"/>
            <a:pathLst>
              <a:path w="2034" h="1018">
                <a:moveTo>
                  <a:pt x="0" y="254"/>
                </a:moveTo>
                <a:lnTo>
                  <a:pt x="1524" y="254"/>
                </a:lnTo>
                <a:lnTo>
                  <a:pt x="1524" y="0"/>
                </a:lnTo>
                <a:lnTo>
                  <a:pt x="2033" y="508"/>
                </a:lnTo>
                <a:lnTo>
                  <a:pt x="1524" y="1017"/>
                </a:lnTo>
                <a:lnTo>
                  <a:pt x="1524" y="762"/>
                </a:lnTo>
                <a:lnTo>
                  <a:pt x="0" y="762"/>
                </a:lnTo>
                <a:lnTo>
                  <a:pt x="0" y="254"/>
                </a:lnTo>
              </a:path>
            </a:pathLst>
          </a:cu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Shape 1"/>
          <p:cNvSpPr txBox="1"/>
          <p:nvPr/>
        </p:nvSpPr>
        <p:spPr>
          <a:xfrm>
            <a:off x="1476000" y="250920"/>
            <a:ext cx="7488360" cy="8251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r>
              <a:rPr lang="en-US" sz="4800" b="1" strike="noStrike" spc="-1">
                <a:solidFill>
                  <a:srgbClr val="000066"/>
                </a:solidFill>
                <a:latin typeface="Times New Roman"/>
              </a:rPr>
              <a:t>Thermodynamics Laws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5" name="Formula 2"/>
              <p:cNvSpPr txBox="1"/>
              <p:nvPr/>
            </p:nvSpPr>
            <p:spPr>
              <a:xfrm>
                <a:off x="1450080" y="2620800"/>
                <a:ext cx="2781360" cy="96876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40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sz="240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sz="2400"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sz="2400">
                                      <a:latin typeface="Cambria Math" panose="02040503050406030204" pitchFamily="18" charset="0"/>
                                    </a:rPr>
                                    <m:t>𝑑𝑄</m:t>
                                  </m:r>
                                </m:num>
                                <m:den>
                                  <m:r>
                                    <a:rPr sz="2400">
                                      <a:latin typeface="Cambria Math" panose="02040503050406030204" pitchFamily="18" charset="0"/>
                                    </a:rPr>
                                    <m:t>𝑑𝑇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sz="2400">
                              <a:latin typeface="Cambria Math" panose="02040503050406030204" pitchFamily="18" charset="0"/>
                            </a:rPr>
                            <m:t>𝑓𝑖𝑥𝑒𝑑</m:t>
                          </m:r>
                          <m:r>
                            <a:rPr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sz="240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sz="2400"/>
              </a:p>
            </p:txBody>
          </p:sp>
        </mc:Choice>
        <mc:Fallback xmlns="">
          <p:sp>
            <p:nvSpPr>
              <p:cNvPr id="355" name="Formula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080" y="2620800"/>
                <a:ext cx="2781360" cy="96876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6" name="Formula 3"/>
              <p:cNvSpPr txBox="1"/>
              <p:nvPr/>
            </p:nvSpPr>
            <p:spPr>
              <a:xfrm>
                <a:off x="5122080" y="2621160"/>
                <a:ext cx="2759760" cy="96876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40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sz="240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sz="2400"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sz="2400">
                                      <a:latin typeface="Cambria Math" panose="02040503050406030204" pitchFamily="18" charset="0"/>
                                    </a:rPr>
                                    <m:t>𝑑𝑄</m:t>
                                  </m:r>
                                </m:num>
                                <m:den>
                                  <m:r>
                                    <a:rPr sz="2400">
                                      <a:latin typeface="Cambria Math" panose="02040503050406030204" pitchFamily="18" charset="0"/>
                                    </a:rPr>
                                    <m:t>𝑑𝑇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sz="2400">
                              <a:latin typeface="Cambria Math" panose="02040503050406030204" pitchFamily="18" charset="0"/>
                            </a:rPr>
                            <m:t>𝑓𝑖𝑥𝑒𝑑</m:t>
                          </m:r>
                          <m:r>
                            <a:rPr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sz="240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sz="2400"/>
              </a:p>
            </p:txBody>
          </p:sp>
        </mc:Choice>
        <mc:Fallback xmlns="">
          <p:sp>
            <p:nvSpPr>
              <p:cNvPr id="356" name="Formula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080" y="2621160"/>
                <a:ext cx="2759760" cy="96876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7" name="Formula 4"/>
              <p:cNvSpPr txBox="1"/>
              <p:nvPr/>
            </p:nvSpPr>
            <p:spPr>
              <a:xfrm>
                <a:off x="1423800" y="4023360"/>
                <a:ext cx="2782440" cy="96876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400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sz="240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sz="2400"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sz="240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num>
                                <m:den>
                                  <m:r>
                                    <a:rPr sz="240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sz="2400">
                              <a:latin typeface="Cambria Math" panose="02040503050406030204" pitchFamily="18" charset="0"/>
                            </a:rPr>
                            <m:t>𝑟𝑒𝑣𝑒𝑟𝑠𝑖𝑏𝑙𝑒</m:t>
                          </m:r>
                        </m:sub>
                      </m:sSub>
                    </m:oMath>
                  </m:oMathPara>
                </a14:m>
                <a:endParaRPr sz="2400"/>
              </a:p>
            </p:txBody>
          </p:sp>
        </mc:Choice>
        <mc:Fallback xmlns="">
          <p:sp>
            <p:nvSpPr>
              <p:cNvPr id="357" name="Formula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800" y="4023360"/>
                <a:ext cx="2782440" cy="96876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8" name="Formula 5"/>
              <p:cNvSpPr txBox="1"/>
              <p:nvPr/>
            </p:nvSpPr>
            <p:spPr>
              <a:xfrm>
                <a:off x="1388160" y="1865160"/>
                <a:ext cx="181800" cy="584280"/>
              </a:xfrm>
              <a:prstGeom prst="rect">
                <a:avLst/>
              </a:prstGeom>
            </p:spPr>
            <p:txBody>
              <a:bodyPr/>
              <a:lstStyle/>
              <a:p>
                <a:endParaRPr/>
              </a:p>
            </p:txBody>
          </p:sp>
        </mc:Choice>
        <mc:Fallback xmlns="" xmlns:p14="http://schemas.microsoft.com/office/powerpoint/2010/main" xmlns:p15="http://schemas.microsoft.com/office/powerpoint/2012/main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9" name="Formula 6"/>
              <p:cNvSpPr txBox="1"/>
              <p:nvPr/>
            </p:nvSpPr>
            <p:spPr>
              <a:xfrm>
                <a:off x="1393920" y="1838520"/>
                <a:ext cx="2673720" cy="41148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400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sz="240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sz="240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sz="240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sz="240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sz="240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sz="2400" dirty="0"/>
              </a:p>
            </p:txBody>
          </p:sp>
        </mc:Choice>
        <mc:Fallback xmlns="">
          <p:sp>
            <p:nvSpPr>
              <p:cNvPr id="359" name="Formula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920" y="1838520"/>
                <a:ext cx="2673720" cy="411480"/>
              </a:xfrm>
              <a:prstGeom prst="rect">
                <a:avLst/>
              </a:prstGeom>
              <a:blipFill rotWithShape="0">
                <a:blip r:embed="rId5"/>
                <a:stretch>
                  <a:fillRect b="-298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0" name="Formula 7"/>
              <p:cNvSpPr txBox="1"/>
              <p:nvPr/>
            </p:nvSpPr>
            <p:spPr>
              <a:xfrm>
                <a:off x="4951440" y="1603440"/>
                <a:ext cx="2095560" cy="90144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40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sz="24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lit/>
                              <m:nor/>
                            </m:rPr>
                            <a:rPr sz="2400"/>
                            <m:t>PdV</m:t>
                          </m:r>
                        </m:e>
                      </m:nary>
                    </m:oMath>
                  </m:oMathPara>
                </a14:m>
                <a:endParaRPr sz="2400"/>
              </a:p>
            </p:txBody>
          </p:sp>
        </mc:Choice>
        <mc:Fallback xmlns="">
          <p:sp>
            <p:nvSpPr>
              <p:cNvPr id="360" name="Formula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1440" y="1603440"/>
                <a:ext cx="2095560" cy="90144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1" name="Formula 8"/>
              <p:cNvSpPr txBox="1"/>
              <p:nvPr/>
            </p:nvSpPr>
            <p:spPr>
              <a:xfrm>
                <a:off x="1571040" y="5394960"/>
                <a:ext cx="3097080" cy="106344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40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lit/>
                              <m:nor/>
                            </m:rPr>
                            <a:rPr sz="2400"/>
                            <m:t>efficiency</m:t>
                          </m:r>
                        </m:num>
                        <m:den>
                          <m:r>
                            <m:rPr>
                              <m:lit/>
                              <m:nor/>
                            </m:rPr>
                            <a:rPr sz="2400"/>
                            <m:t>cost</m:t>
                          </m:r>
                        </m:den>
                      </m:f>
                      <m:r>
                        <a:rPr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40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sSub>
                            <m:sSubPr>
                              <m:ctrlPr>
                                <a:rPr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40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m:rPr>
                                  <m:lit/>
                                  <m:nor/>
                                </m:rPr>
                                <a:rPr sz="2400"/>
                                <m:t>in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sz="2400"/>
              </a:p>
            </p:txBody>
          </p:sp>
        </mc:Choice>
        <mc:Fallback xmlns="">
          <p:sp>
            <p:nvSpPr>
              <p:cNvPr id="361" name="Formula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040" y="5394960"/>
                <a:ext cx="3097080" cy="106344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2" name="Formula 9"/>
              <p:cNvSpPr txBox="1"/>
              <p:nvPr/>
            </p:nvSpPr>
            <p:spPr>
              <a:xfrm>
                <a:off x="4616640" y="4059360"/>
                <a:ext cx="3723120" cy="91836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  <m:nor/>
                        </m:rPr>
                        <a:rPr sz="2400"/>
                        <m:t>dS</m:t>
                      </m:r>
                      <m:r>
                        <a:rPr sz="240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sz="240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d>
                        <m:dPr>
                          <m:ctrlPr>
                            <a:rPr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lit/>
                              <m:nor/>
                            </m:rPr>
                            <a:rPr sz="2400"/>
                            <m:t>dU</m:t>
                          </m:r>
                          <m:r>
                            <a:rPr sz="2400">
                              <a:latin typeface="Cambria Math" panose="02040503050406030204" pitchFamily="18" charset="0"/>
                            </a:rPr>
                            <m:t> + </m:t>
                          </m:r>
                          <m:r>
                            <m:rPr>
                              <m:lit/>
                              <m:nor/>
                            </m:rPr>
                            <a:rPr sz="2400"/>
                            <m:t>pdV</m:t>
                          </m:r>
                        </m:e>
                      </m:d>
                    </m:oMath>
                  </m:oMathPara>
                </a14:m>
                <a:endParaRPr sz="2400"/>
              </a:p>
            </p:txBody>
          </p:sp>
        </mc:Choice>
        <mc:Fallback xmlns="">
          <p:sp>
            <p:nvSpPr>
              <p:cNvPr id="362" name="Formula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640" y="4059360"/>
                <a:ext cx="3723120" cy="91836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3" name="Line 10"/>
          <p:cNvSpPr/>
          <p:nvPr/>
        </p:nvSpPr>
        <p:spPr>
          <a:xfrm flipV="1">
            <a:off x="6035040" y="4846320"/>
            <a:ext cx="548640" cy="731520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4" name="Formula 11"/>
              <p:cNvSpPr txBox="1"/>
              <p:nvPr/>
            </p:nvSpPr>
            <p:spPr>
              <a:xfrm>
                <a:off x="5008005" y="5709240"/>
                <a:ext cx="2049795" cy="36720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40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240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sz="240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sz="24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sz="240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sz="2400" dirty="0"/>
              </a:p>
            </p:txBody>
          </p:sp>
        </mc:Choice>
        <mc:Fallback xmlns="">
          <p:sp>
            <p:nvSpPr>
              <p:cNvPr id="364" name="Formula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8005" y="5709240"/>
                <a:ext cx="2049795" cy="367200"/>
              </a:xfrm>
              <a:prstGeom prst="rect">
                <a:avLst/>
              </a:prstGeom>
              <a:blipFill rotWithShape="0">
                <a:blip r:embed="rId9"/>
                <a:stretch>
                  <a:fillRect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5" name="Formula 12"/>
              <p:cNvSpPr txBox="1"/>
              <p:nvPr/>
            </p:nvSpPr>
            <p:spPr>
              <a:xfrm>
                <a:off x="7260699" y="5722341"/>
                <a:ext cx="1790316" cy="36720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40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240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sz="240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sz="24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sz="240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sz="2400" dirty="0"/>
              </a:p>
            </p:txBody>
          </p:sp>
        </mc:Choice>
        <mc:Fallback xmlns="">
          <p:sp>
            <p:nvSpPr>
              <p:cNvPr id="365" name="Formula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0699" y="5722341"/>
                <a:ext cx="1790316" cy="367200"/>
              </a:xfrm>
              <a:prstGeom prst="rect">
                <a:avLst/>
              </a:prstGeom>
              <a:blipFill rotWithShape="0">
                <a:blip r:embed="rId10"/>
                <a:stretch>
                  <a:fillRect b="-4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6" name="Line 13"/>
          <p:cNvSpPr/>
          <p:nvPr/>
        </p:nvSpPr>
        <p:spPr>
          <a:xfrm flipH="1" flipV="1">
            <a:off x="7531200" y="4846320"/>
            <a:ext cx="365760" cy="640080"/>
          </a:xfrm>
          <a:prstGeom prst="line">
            <a:avLst/>
          </a:prstGeom>
          <a:ln w="36000">
            <a:solidFill>
              <a:srgbClr val="3333F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TextShape 1"/>
          <p:cNvSpPr txBox="1"/>
          <p:nvPr/>
        </p:nvSpPr>
        <p:spPr>
          <a:xfrm>
            <a:off x="1476000" y="250920"/>
            <a:ext cx="7488360" cy="8251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r>
              <a:rPr lang="en-US" sz="4800" b="1" strike="noStrike" spc="-1">
                <a:solidFill>
                  <a:srgbClr val="000066"/>
                </a:solidFill>
                <a:latin typeface="Times New Roman"/>
              </a:rPr>
              <a:t>Properties of an Ideal Gas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8" name="Formula 2"/>
              <p:cNvSpPr txBox="1"/>
              <p:nvPr/>
            </p:nvSpPr>
            <p:spPr>
              <a:xfrm>
                <a:off x="1590749" y="2980390"/>
                <a:ext cx="1776600" cy="46044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  <m:nor/>
                        </m:rPr>
                        <a:rPr sz="2400"/>
                        <m:t>PV</m:t>
                      </m:r>
                      <m:r>
                        <a:rPr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  <m:nor/>
                        </m:rPr>
                        <a:rPr sz="2400"/>
                        <m:t>nRT</m:t>
                      </m:r>
                    </m:oMath>
                  </m:oMathPara>
                </a14:m>
                <a:endParaRPr sz="2400" dirty="0"/>
              </a:p>
            </p:txBody>
          </p:sp>
        </mc:Choice>
        <mc:Fallback xmlns="">
          <p:sp>
            <p:nvSpPr>
              <p:cNvPr id="368" name="Formula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749" y="2980390"/>
                <a:ext cx="1776600" cy="46044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9" name="图片 368"/>
          <p:cNvPicPr/>
          <p:nvPr/>
        </p:nvPicPr>
        <p:blipFill>
          <a:blip r:embed="rId3"/>
          <a:stretch/>
        </p:blipFill>
        <p:spPr>
          <a:xfrm>
            <a:off x="4480932" y="2970977"/>
            <a:ext cx="3163680" cy="548640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70" name="Formula 3"/>
              <p:cNvSpPr txBox="1"/>
              <p:nvPr/>
            </p:nvSpPr>
            <p:spPr>
              <a:xfrm>
                <a:off x="1828800" y="4049280"/>
                <a:ext cx="5500800" cy="87588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40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sz="240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40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sz="24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sz="2400">
                          <a:latin typeface="Cambria Math" panose="02040503050406030204" pitchFamily="18" charset="0"/>
                        </a:rPr>
                        <m:t>𝑁𝑘𝑇</m:t>
                      </m:r>
                      <m:r>
                        <a:rPr sz="240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40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sz="24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sz="2400">
                          <a:latin typeface="Cambria Math" panose="02040503050406030204" pitchFamily="18" charset="0"/>
                        </a:rPr>
                        <m:t>𝑛𝑅𝑇</m:t>
                      </m:r>
                      <m:r>
                        <a:rPr sz="240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40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sz="24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sz="2400">
                          <a:latin typeface="Cambria Math" panose="02040503050406030204" pitchFamily="18" charset="0"/>
                        </a:rPr>
                        <m:t>𝑃𝑉</m:t>
                      </m:r>
                    </m:oMath>
                  </m:oMathPara>
                </a14:m>
                <a:endParaRPr sz="2400" dirty="0"/>
              </a:p>
            </p:txBody>
          </p:sp>
        </mc:Choice>
        <mc:Fallback xmlns="">
          <p:sp>
            <p:nvSpPr>
              <p:cNvPr id="370" name="Formula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4049280"/>
                <a:ext cx="5500800" cy="87588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1" name="Formula 4"/>
              <p:cNvSpPr txBox="1"/>
              <p:nvPr/>
            </p:nvSpPr>
            <p:spPr>
              <a:xfrm>
                <a:off x="4926240" y="5378400"/>
                <a:ext cx="2203560" cy="55080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lit/>
                              <m:nor/>
                            </m:rPr>
                            <a:rPr sz="2400"/>
                            <m:t>PV</m:t>
                          </m:r>
                        </m:e>
                        <m:sup>
                          <m:r>
                            <a:rPr sz="2400">
                              <a:latin typeface="Cambria Math" panose="02040503050406030204" pitchFamily="18" charset="0"/>
                            </a:rPr>
                            <m:t>𝛾</m:t>
                          </m:r>
                        </m:sup>
                      </m:sSup>
                      <m:r>
                        <a:rPr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  <m:nor/>
                        </m:rPr>
                        <a:rPr sz="2400"/>
                        <m:t>const</m:t>
                      </m:r>
                    </m:oMath>
                  </m:oMathPara>
                </a14:m>
                <a:endParaRPr sz="2400" dirty="0"/>
              </a:p>
            </p:txBody>
          </p:sp>
        </mc:Choice>
        <mc:Fallback xmlns="">
          <p:sp>
            <p:nvSpPr>
              <p:cNvPr id="371" name="Formula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240" y="5378400"/>
                <a:ext cx="2203560" cy="5508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2" name="TextShape 5"/>
          <p:cNvSpPr txBox="1"/>
          <p:nvPr/>
        </p:nvSpPr>
        <p:spPr>
          <a:xfrm>
            <a:off x="1893867" y="5304383"/>
            <a:ext cx="3801600" cy="516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Adiabatic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3" name="Formula 6"/>
              <p:cNvSpPr txBox="1"/>
              <p:nvPr/>
            </p:nvSpPr>
            <p:spPr>
              <a:xfrm>
                <a:off x="0" y="1589400"/>
                <a:ext cx="5245920" cy="108288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40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40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sz="2400">
                          <a:latin typeface="Cambria Math" panose="02040503050406030204" pitchFamily="18" charset="0"/>
                        </a:rPr>
                        <m:t>)=4</m:t>
                      </m:r>
                      <m:r>
                        <a:rPr sz="240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sz="2400">
                          <a:latin typeface="Cambria Math" panose="02040503050406030204" pitchFamily="18" charset="0"/>
                        </a:rPr>
                        <m:t>𝑁</m:t>
                      </m:r>
                      <m:sSup>
                        <m:sSupPr>
                          <m:ctrlPr>
                            <a:rPr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sz="240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sz="240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m:rPr>
                                      <m:lit/>
                                      <m:nor/>
                                    </m:rPr>
                                    <a:rPr sz="2400"/>
                                    <m:t>kT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type m:val="lin"/>
                              <m:ctrlPr>
                                <a:rPr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sz="24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40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sz="24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40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type m:val="lin"/>
                              <m:ctrlPr>
                                <a:rPr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sz="24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lit/>
                                      <m:nor/>
                                    </m:rPr>
                                    <a:rPr sz="2400"/>
                                    <m:t>mv</m:t>
                                  </m:r>
                                </m:e>
                                <m:sup>
                                  <m:r>
                                    <a:rPr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lit/>
                              <m:nor/>
                            </m:rPr>
                            <a:rPr sz="2400"/>
                            <m:t>kT</m:t>
                          </m:r>
                        </m:sup>
                      </m:sSup>
                    </m:oMath>
                  </m:oMathPara>
                </a14:m>
                <a:endParaRPr sz="2400" dirty="0"/>
              </a:p>
            </p:txBody>
          </p:sp>
        </mc:Choice>
        <mc:Fallback xmlns="">
          <p:sp>
            <p:nvSpPr>
              <p:cNvPr id="373" name="Formula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89400"/>
                <a:ext cx="5245920" cy="108288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4" name="Formula 7"/>
              <p:cNvSpPr txBox="1"/>
              <p:nvPr/>
            </p:nvSpPr>
            <p:spPr>
              <a:xfrm>
                <a:off x="5584679" y="1589400"/>
                <a:ext cx="3347373" cy="103500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40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lit/>
                              <m:nor/>
                            </m:rPr>
                            <a:rPr sz="2400" baseline="-25000"/>
                            <m:t>rms</m:t>
                          </m:r>
                        </m:sub>
                      </m:sSub>
                      <m:r>
                        <a:rPr sz="240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bar>
                            <m:barPr>
                              <m:pos m:val="top"/>
                              <m:ctrlPr>
                                <a:rPr sz="2400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sSup>
                                <m:sSupPr>
                                  <m:ctrlPr>
                                    <a:rPr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sz="240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bar>
                        </m:e>
                      </m:rad>
                      <m:r>
                        <a:rPr sz="240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sz="24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m:rPr>
                                  <m:lit/>
                                  <m:nor/>
                                </m:rPr>
                                <a:rPr sz="2400"/>
                                <m:t>kT</m:t>
                              </m:r>
                            </m:num>
                            <m:den>
                              <m:r>
                                <a:rPr sz="240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sz="2400" dirty="0"/>
              </a:p>
            </p:txBody>
          </p:sp>
        </mc:Choice>
        <mc:Fallback xmlns="">
          <p:sp>
            <p:nvSpPr>
              <p:cNvPr id="374" name="Formula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4679" y="1589400"/>
                <a:ext cx="3347373" cy="1035000"/>
              </a:xfrm>
              <a:prstGeom prst="rect">
                <a:avLst/>
              </a:prstGeom>
              <a:blipFill rotWithShape="0">
                <a:blip r:embed="rId7"/>
                <a:stretch>
                  <a:fillRect b="-9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TextShape 1"/>
          <p:cNvSpPr txBox="1"/>
          <p:nvPr/>
        </p:nvSpPr>
        <p:spPr>
          <a:xfrm>
            <a:off x="1476000" y="250920"/>
            <a:ext cx="7488360" cy="8251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r>
              <a:rPr lang="en-US" sz="4800" b="1" strike="noStrike" spc="-1">
                <a:solidFill>
                  <a:srgbClr val="000066"/>
                </a:solidFill>
                <a:latin typeface="Times New Roman"/>
              </a:rPr>
              <a:t>Practice</a:t>
            </a:r>
          </a:p>
        </p:txBody>
      </p:sp>
      <p:sp>
        <p:nvSpPr>
          <p:cNvPr id="376" name="TextShape 2"/>
          <p:cNvSpPr txBox="1"/>
          <p:nvPr/>
        </p:nvSpPr>
        <p:spPr>
          <a:xfrm>
            <a:off x="457200" y="1600200"/>
            <a:ext cx="8229600" cy="39776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537840" indent="-537840">
              <a:spcBef>
                <a:spcPts val="8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solidFill>
                  <a:srgbClr val="000000"/>
                </a:solidFill>
                <a:latin typeface="Times New Roman"/>
              </a:rPr>
              <a:t>Work out the internal energy, work, heat and entropy for an ideal gas in the following processes:</a:t>
            </a:r>
          </a:p>
          <a:p>
            <a:pPr marL="1002960" lvl="1" indent="-285480">
              <a:spcBef>
                <a:spcPts val="799"/>
              </a:spcBef>
              <a:buClr>
                <a:srgbClr val="000000"/>
              </a:buClr>
              <a:buSzPct val="45000"/>
              <a:buFont typeface="Ubuntu"/>
              <a:buChar char="–"/>
            </a:pPr>
            <a:r>
              <a:rPr lang="en-US" sz="2800" b="1" strike="noStrike" spc="-1" dirty="0">
                <a:solidFill>
                  <a:srgbClr val="000000"/>
                </a:solidFill>
                <a:latin typeface="Times New Roman"/>
              </a:rPr>
              <a:t> Isovolumetric, isobaric, isothermal, adiabatic, and adiabatic free expansion. </a:t>
            </a:r>
          </a:p>
          <a:p>
            <a:pPr marL="537840" indent="-537840">
              <a:spcBef>
                <a:spcPts val="8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1" strike="noStrike" spc="-1" dirty="0">
                <a:solidFill>
                  <a:srgbClr val="000000"/>
                </a:solidFill>
                <a:latin typeface="Times New Roman"/>
              </a:rPr>
              <a:t>Be sure you understand the key to each process and can figure out any quantity of any process in less than a minute.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1476000" y="250920"/>
            <a:ext cx="7488360" cy="8251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r>
              <a:rPr lang="en-US" sz="4800" b="1" strike="noStrike" spc="-1" dirty="0">
                <a:solidFill>
                  <a:srgbClr val="000066"/>
                </a:solidFill>
                <a:latin typeface="Times New Roman"/>
              </a:rPr>
              <a:t>About the Final Exam?</a:t>
            </a:r>
          </a:p>
        </p:txBody>
      </p:sp>
      <p:sp>
        <p:nvSpPr>
          <p:cNvPr id="178" name="TextShape 2"/>
          <p:cNvSpPr txBox="1"/>
          <p:nvPr/>
        </p:nvSpPr>
        <p:spPr>
          <a:xfrm>
            <a:off x="457200" y="1600200"/>
            <a:ext cx="8229600" cy="49834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 fontScale="97000"/>
          </a:bodyPr>
          <a:lstStyle/>
          <a:p>
            <a:pPr marL="537840" indent="-537840">
              <a:spcBef>
                <a:spcPts val="8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1" strike="noStrike" spc="-1" dirty="0">
                <a:solidFill>
                  <a:srgbClr val="000000"/>
                </a:solidFill>
                <a:latin typeface="Times New Roman"/>
                <a:ea typeface="黑体"/>
              </a:rPr>
              <a:t>Total </a:t>
            </a:r>
            <a:r>
              <a:rPr lang="en-US" sz="2800" b="1" strike="noStrike" spc="-1" dirty="0">
                <a:solidFill>
                  <a:srgbClr val="000000"/>
                </a:solidFill>
                <a:latin typeface="Times New Roman"/>
              </a:rPr>
              <a:t>10 multiple choices + 4 comprehensive questions. Pick easier ones to solve first. </a:t>
            </a:r>
          </a:p>
          <a:p>
            <a:pPr marL="537840" indent="-537840">
              <a:spcBef>
                <a:spcPts val="8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1" strike="noStrike" spc="-1" dirty="0">
                <a:solidFill>
                  <a:srgbClr val="000000"/>
                </a:solidFill>
                <a:latin typeface="Times New Roman"/>
              </a:rPr>
              <a:t>You are allowed to bring a calculator and a paper </a:t>
            </a:r>
            <a:r>
              <a:rPr lang="en-US" sz="2800" b="1" strike="noStrike" spc="-1" dirty="0" err="1">
                <a:solidFill>
                  <a:srgbClr val="000000"/>
                </a:solidFill>
                <a:latin typeface="Times New Roman"/>
              </a:rPr>
              <a:t>dictionary+</a:t>
            </a:r>
            <a:r>
              <a:rPr lang="en-US" altLang="zh-CN" sz="2800" b="1" strike="noStrike" spc="-1" dirty="0" err="1">
                <a:solidFill>
                  <a:srgbClr val="000000"/>
                </a:solidFill>
                <a:latin typeface="Times New Roman"/>
              </a:rPr>
              <a:t>ruler</a:t>
            </a:r>
            <a:r>
              <a:rPr lang="en-US" sz="2800" b="1" strike="noStrike" spc="-1" dirty="0">
                <a:solidFill>
                  <a:srgbClr val="000000"/>
                </a:solidFill>
                <a:latin typeface="Times New Roman"/>
              </a:rPr>
              <a:t>. </a:t>
            </a:r>
          </a:p>
          <a:p>
            <a:pPr marL="537840" indent="-537840">
              <a:spcBef>
                <a:spcPts val="8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1" strike="noStrike" spc="-1" dirty="0">
                <a:solidFill>
                  <a:srgbClr val="000000"/>
                </a:solidFill>
                <a:latin typeface="Times New Roman"/>
              </a:rPr>
              <a:t>Intermediate results may have credits. So don't be lazy. But in case you guess the result, state the reason(s) why you guess so; otherwise, no points will be given to your guess.  </a:t>
            </a:r>
          </a:p>
        </p:txBody>
      </p:sp>
    </p:spTree>
    <p:extLst>
      <p:ext uri="{BB962C8B-B14F-4D97-AF65-F5344CB8AC3E}">
        <p14:creationId xmlns:p14="http://schemas.microsoft.com/office/powerpoint/2010/main" val="9545903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4462" y="1816767"/>
            <a:ext cx="85262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 for your support</a:t>
            </a:r>
          </a:p>
          <a:p>
            <a:pPr algn="ctr"/>
            <a:r>
              <a:rPr lang="en-US" altLang="zh-CN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during this semester!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73387" y="3976868"/>
            <a:ext cx="403187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路欣    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紫金港东四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—317;</a:t>
            </a: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电话：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15869155961</a:t>
            </a: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邮件：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xinluphy@zju.edu.cn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194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1476000" y="250920"/>
            <a:ext cx="7488360" cy="8251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r>
              <a:rPr lang="en-US" sz="4800" b="1" strike="noStrike" spc="-1">
                <a:solidFill>
                  <a:srgbClr val="000066"/>
                </a:solidFill>
                <a:latin typeface="Times New Roman"/>
              </a:rPr>
              <a:t>The Scope</a:t>
            </a:r>
          </a:p>
        </p:txBody>
      </p:sp>
      <p:sp>
        <p:nvSpPr>
          <p:cNvPr id="187" name="TextShape 2"/>
          <p:cNvSpPr txBox="1"/>
          <p:nvPr/>
        </p:nvSpPr>
        <p:spPr>
          <a:xfrm>
            <a:off x="457200" y="1600200"/>
            <a:ext cx="8229600" cy="49834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537840" indent="-537840">
              <a:spcBef>
                <a:spcPts val="8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000000"/>
                </a:solidFill>
                <a:latin typeface="Times New Roman"/>
              </a:rPr>
              <a:t>Classical Mechanics</a:t>
            </a:r>
          </a:p>
          <a:p>
            <a:pPr marL="1002960" lvl="1" indent="-285480">
              <a:spcBef>
                <a:spcPts val="799"/>
              </a:spcBef>
              <a:buClr>
                <a:srgbClr val="000000"/>
              </a:buClr>
              <a:buSzPct val="45000"/>
              <a:buFont typeface="Ubuntu"/>
              <a:buChar char="–"/>
            </a:pPr>
            <a:r>
              <a:rPr lang="en-US" sz="2000" b="1" strike="noStrike" spc="-1" dirty="0">
                <a:solidFill>
                  <a:srgbClr val="000000"/>
                </a:solidFill>
                <a:latin typeface="Times New Roman"/>
              </a:rPr>
              <a:t>when the speed is small (compared to the speed of light)</a:t>
            </a:r>
          </a:p>
          <a:p>
            <a:pPr marL="1002960" lvl="1" indent="-285480">
              <a:spcBef>
                <a:spcPts val="799"/>
              </a:spcBef>
              <a:buClr>
                <a:srgbClr val="000000"/>
              </a:buClr>
              <a:buSzPct val="45000"/>
              <a:buFont typeface="Ubuntu"/>
              <a:buChar char="–"/>
            </a:pPr>
            <a:r>
              <a:rPr lang="en-US" sz="2000" b="1" strike="noStrike" spc="-1" dirty="0">
                <a:solidFill>
                  <a:srgbClr val="000000"/>
                </a:solidFill>
                <a:latin typeface="Times New Roman"/>
              </a:rPr>
              <a:t>when we do not need super-high precision (e.g., of time), and </a:t>
            </a:r>
          </a:p>
          <a:p>
            <a:pPr marL="1002960" lvl="1" indent="-285480">
              <a:spcBef>
                <a:spcPts val="799"/>
              </a:spcBef>
              <a:buClr>
                <a:srgbClr val="000000"/>
              </a:buClr>
              <a:buSzPct val="45000"/>
              <a:buFont typeface="Ubuntu"/>
              <a:buChar char="–"/>
            </a:pPr>
            <a:r>
              <a:rPr lang="en-US" sz="2000" b="1" strike="noStrike" spc="-1" dirty="0">
                <a:solidFill>
                  <a:srgbClr val="000000"/>
                </a:solidFill>
                <a:latin typeface="Times New Roman"/>
              </a:rPr>
              <a:t>when the number of objects is small (unless we have a computer to help) </a:t>
            </a:r>
          </a:p>
          <a:p>
            <a:pPr marL="537840" indent="-537840">
              <a:spcBef>
                <a:spcPts val="8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000000"/>
                </a:solidFill>
                <a:latin typeface="Times New Roman"/>
              </a:rPr>
              <a:t>Einstein's Theory of Relativity</a:t>
            </a:r>
          </a:p>
          <a:p>
            <a:pPr marL="1002960" lvl="1" indent="-285480">
              <a:spcBef>
                <a:spcPts val="799"/>
              </a:spcBef>
              <a:buClr>
                <a:srgbClr val="000000"/>
              </a:buClr>
              <a:buSzPct val="45000"/>
              <a:buFont typeface="Ubuntu"/>
              <a:buChar char="–"/>
            </a:pPr>
            <a:r>
              <a:rPr lang="en-US" sz="2000" b="1" strike="noStrike" spc="-1" dirty="0">
                <a:solidFill>
                  <a:srgbClr val="000000"/>
                </a:solidFill>
                <a:latin typeface="Times New Roman"/>
              </a:rPr>
              <a:t>when there is no classical counterpart (such as fission)</a:t>
            </a:r>
          </a:p>
          <a:p>
            <a:pPr marL="1002960" lvl="1" indent="-285480">
              <a:spcBef>
                <a:spcPts val="799"/>
              </a:spcBef>
              <a:buClr>
                <a:srgbClr val="000000"/>
              </a:buClr>
              <a:buSzPct val="45000"/>
              <a:buFont typeface="Ubuntu"/>
              <a:buChar char="–"/>
            </a:pPr>
            <a:r>
              <a:rPr lang="en-US" sz="2000" b="1" strike="noStrike" spc="-1" dirty="0">
                <a:solidFill>
                  <a:srgbClr val="000000"/>
                </a:solidFill>
                <a:latin typeface="Times New Roman"/>
              </a:rPr>
              <a:t>when the speed is close to the speed of light, or</a:t>
            </a:r>
          </a:p>
          <a:p>
            <a:pPr marL="1002960" lvl="1" indent="-285480">
              <a:spcBef>
                <a:spcPts val="799"/>
              </a:spcBef>
              <a:buClr>
                <a:srgbClr val="000000"/>
              </a:buClr>
              <a:buSzPct val="45000"/>
              <a:buFont typeface="Ubuntu"/>
              <a:buChar char="–"/>
            </a:pPr>
            <a:r>
              <a:rPr lang="en-US" sz="2000" b="1" strike="noStrike" spc="-1" dirty="0">
                <a:solidFill>
                  <a:srgbClr val="000000"/>
                </a:solidFill>
                <a:latin typeface="Times New Roman"/>
              </a:rPr>
              <a:t>when we do need super-high precision (e.g., for GPS) </a:t>
            </a:r>
          </a:p>
          <a:p>
            <a:pPr marL="537840" indent="-537840">
              <a:spcBef>
                <a:spcPts val="8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000000"/>
                </a:solidFill>
                <a:latin typeface="Times New Roman"/>
              </a:rPr>
              <a:t>Thermal Physics</a:t>
            </a:r>
          </a:p>
          <a:p>
            <a:pPr marL="1002960" lvl="1" indent="-285480">
              <a:spcBef>
                <a:spcPts val="799"/>
              </a:spcBef>
              <a:buClr>
                <a:srgbClr val="000000"/>
              </a:buClr>
              <a:buSzPct val="45000"/>
              <a:buFont typeface="Ubuntu"/>
              <a:buChar char="–"/>
            </a:pPr>
            <a:r>
              <a:rPr lang="en-US" sz="2000" b="1" strike="noStrike" spc="-1" dirty="0">
                <a:solidFill>
                  <a:srgbClr val="000000"/>
                </a:solidFill>
                <a:latin typeface="Times New Roman"/>
              </a:rPr>
              <a:t>when we have many microscopic particles (e.g. in gases), and </a:t>
            </a:r>
          </a:p>
          <a:p>
            <a:pPr marL="1002960" lvl="1" indent="-285480">
              <a:spcBef>
                <a:spcPts val="799"/>
              </a:spcBef>
              <a:buClr>
                <a:srgbClr val="000000"/>
              </a:buClr>
              <a:buSzPct val="45000"/>
              <a:buFont typeface="Ubuntu"/>
              <a:buChar char="–"/>
            </a:pPr>
            <a:r>
              <a:rPr lang="en-US" sz="2000" b="1" strike="noStrike" spc="-1" dirty="0">
                <a:solidFill>
                  <a:srgbClr val="000000"/>
                </a:solidFill>
                <a:latin typeface="Times New Roman"/>
              </a:rPr>
              <a:t>when we are interested in macroscopic properties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1476360" y="-116280"/>
            <a:ext cx="7485120" cy="15541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r>
              <a:rPr lang="en-US" sz="3600" b="1" strike="noStrike" spc="-1">
                <a:solidFill>
                  <a:srgbClr val="000066"/>
                </a:solidFill>
                <a:latin typeface="Times New Roman"/>
              </a:rPr>
              <a:t>Calculate, Estimate, or Guesstimate</a:t>
            </a:r>
          </a:p>
        </p:txBody>
      </p:sp>
      <p:sp>
        <p:nvSpPr>
          <p:cNvPr id="189" name="TextShape 2"/>
          <p:cNvSpPr txBox="1"/>
          <p:nvPr/>
        </p:nvSpPr>
        <p:spPr>
          <a:xfrm>
            <a:off x="456840" y="1600200"/>
            <a:ext cx="8226360" cy="48920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2720">
              <a:spcBef>
                <a:spcPts val="8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Based on exact or perturbatively exact formulas, you can calculate velocity, acceleration, work, heat, entropy, etc.</a:t>
            </a:r>
          </a:p>
          <a:p>
            <a:pPr marL="342720">
              <a:spcBef>
                <a:spcPts val="8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You can often determine the dependence of a physical quantity (e.g., the wave velocity for the wave on a string) on a few other parameters (e.g., tension and linear density) by dimension analysis. The prefactor may not be fixed, but you can estimate the value of the quantity. </a:t>
            </a:r>
          </a:p>
          <a:p>
            <a:pPr marL="342720">
              <a:spcBef>
                <a:spcPts val="8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Guesstimate requires you to come up with a simple model or reasoning to estimate the approximate order of magnitude of a certain quantity, often with guessing.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1476000" y="274320"/>
            <a:ext cx="7488360" cy="7783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r>
              <a:rPr lang="en-US" sz="4000" b="1" strike="noStrike" spc="-1">
                <a:solidFill>
                  <a:srgbClr val="000066"/>
                </a:solidFill>
                <a:latin typeface="Times New Roman"/>
              </a:rPr>
              <a:t>Energy: Various Forms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Formula 2"/>
              <p:cNvSpPr txBox="1"/>
              <p:nvPr/>
            </p:nvSpPr>
            <p:spPr>
              <a:xfrm>
                <a:off x="1243119" y="1920960"/>
                <a:ext cx="1127880" cy="87588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sz="24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sz="240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40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sz="24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sz="2400" dirty="0"/>
              </a:p>
            </p:txBody>
          </p:sp>
        </mc:Choice>
        <mc:Fallback xmlns="">
          <p:sp>
            <p:nvSpPr>
              <p:cNvPr id="191" name="Formula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119" y="1920960"/>
                <a:ext cx="1127880" cy="87588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Formula 3"/>
              <p:cNvSpPr txBox="1"/>
              <p:nvPr/>
            </p:nvSpPr>
            <p:spPr>
              <a:xfrm>
                <a:off x="3450999" y="1791360"/>
                <a:ext cx="909000" cy="41148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40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sz="2400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sz="240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sz="2400"/>
              </a:p>
            </p:txBody>
          </p:sp>
        </mc:Choice>
        <mc:Fallback xmlns="">
          <p:sp>
            <p:nvSpPr>
              <p:cNvPr id="192" name="Formula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999" y="1791360"/>
                <a:ext cx="909000" cy="411480"/>
              </a:xfrm>
              <a:prstGeom prst="rect">
                <a:avLst/>
              </a:prstGeom>
              <a:blipFill rotWithShape="0">
                <a:blip r:embed="rId3"/>
                <a:stretch>
                  <a:fillRect b="-10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Formula 4"/>
              <p:cNvSpPr txBox="1"/>
              <p:nvPr/>
            </p:nvSpPr>
            <p:spPr>
              <a:xfrm>
                <a:off x="3200400" y="4663440"/>
                <a:ext cx="1505880" cy="41148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40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240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sz="2400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sz="240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sz="2400"/>
              </a:p>
            </p:txBody>
          </p:sp>
        </mc:Choice>
        <mc:Fallback xmlns="">
          <p:sp>
            <p:nvSpPr>
              <p:cNvPr id="193" name="Formula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4663440"/>
                <a:ext cx="1505880" cy="411480"/>
              </a:xfrm>
              <a:prstGeom prst="rect">
                <a:avLst/>
              </a:prstGeom>
              <a:blipFill rotWithShape="0">
                <a:blip r:embed="rId4"/>
                <a:stretch>
                  <a:fillRect b="-27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Formula 5"/>
              <p:cNvSpPr txBox="1"/>
              <p:nvPr/>
            </p:nvSpPr>
            <p:spPr>
              <a:xfrm>
                <a:off x="5162040" y="3840480"/>
                <a:ext cx="1055880" cy="46188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40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sz="240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40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sz="24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sz="2400"/>
              </a:p>
            </p:txBody>
          </p:sp>
        </mc:Choice>
        <mc:Fallback xmlns="">
          <p:sp>
            <p:nvSpPr>
              <p:cNvPr id="194" name="Formula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040" y="3840480"/>
                <a:ext cx="1055880" cy="461880"/>
              </a:xfrm>
              <a:prstGeom prst="rect">
                <a:avLst/>
              </a:prstGeom>
              <a:blipFill rotWithShape="0"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Formula 6"/>
              <p:cNvSpPr txBox="1"/>
              <p:nvPr/>
            </p:nvSpPr>
            <p:spPr>
              <a:xfrm>
                <a:off x="929520" y="3749040"/>
                <a:ext cx="1630800" cy="41148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40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240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sz="2400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sz="240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sz="2400"/>
              </a:p>
            </p:txBody>
          </p:sp>
        </mc:Choice>
        <mc:Fallback xmlns="">
          <p:sp>
            <p:nvSpPr>
              <p:cNvPr id="195" name="Formula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520" y="3749040"/>
                <a:ext cx="1630800" cy="411480"/>
              </a:xfrm>
              <a:prstGeom prst="rect">
                <a:avLst/>
              </a:prstGeom>
              <a:blipFill rotWithShape="0">
                <a:blip r:embed="rId6"/>
                <a:stretch>
                  <a:fillRect b="-323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Formula 7"/>
              <p:cNvSpPr txBox="1"/>
              <p:nvPr/>
            </p:nvSpPr>
            <p:spPr>
              <a:xfrm>
                <a:off x="7154319" y="3291840"/>
                <a:ext cx="1014120" cy="87588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sz="24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sz="2400">
                          <a:latin typeface="Cambria Math" panose="02040503050406030204" pitchFamily="18" charset="0"/>
                        </a:rPr>
                        <m:t>𝐼</m:t>
                      </m:r>
                      <m:sSup>
                        <m:sSupPr>
                          <m:ctrlPr>
                            <a:rPr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40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sz="24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sz="2400"/>
              </a:p>
            </p:txBody>
          </p:sp>
        </mc:Choice>
        <mc:Fallback xmlns="">
          <p:sp>
            <p:nvSpPr>
              <p:cNvPr id="196" name="Formula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4319" y="3291840"/>
                <a:ext cx="1014120" cy="87588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Formula 8"/>
              <p:cNvSpPr txBox="1"/>
              <p:nvPr/>
            </p:nvSpPr>
            <p:spPr>
              <a:xfrm>
                <a:off x="3749040" y="3097800"/>
                <a:ext cx="777600" cy="46836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40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sz="240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sz="240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sz="2400"/>
              </a:p>
            </p:txBody>
          </p:sp>
        </mc:Choice>
        <mc:Fallback xmlns="">
          <p:sp>
            <p:nvSpPr>
              <p:cNvPr id="197" name="Formula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9040" y="3097800"/>
                <a:ext cx="777600" cy="468360"/>
              </a:xfrm>
              <a:prstGeom prst="rect">
                <a:avLst/>
              </a:prstGeom>
              <a:blipFill rotWithShape="0">
                <a:blip r:embed="rId8"/>
                <a:stretch>
                  <a:fillRect b="-25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Formula 9"/>
              <p:cNvSpPr txBox="1"/>
              <p:nvPr/>
            </p:nvSpPr>
            <p:spPr>
              <a:xfrm>
                <a:off x="5608119" y="1867320"/>
                <a:ext cx="1411560" cy="87588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40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400">
                              <a:latin typeface="Cambria Math" panose="02040503050406030204" pitchFamily="18" charset="0"/>
                            </a:rPr>
                            <m:t>𝐺𝑀𝑚</m:t>
                          </m:r>
                        </m:num>
                        <m:den>
                          <m:r>
                            <a:rPr sz="240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sz="2400"/>
              </a:p>
            </p:txBody>
          </p:sp>
        </mc:Choice>
        <mc:Fallback xmlns="">
          <p:sp>
            <p:nvSpPr>
              <p:cNvPr id="198" name="Formula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8119" y="1867320"/>
                <a:ext cx="1411560" cy="87588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Formula 10"/>
              <p:cNvSpPr txBox="1"/>
              <p:nvPr/>
            </p:nvSpPr>
            <p:spPr>
              <a:xfrm>
                <a:off x="5669280" y="5140080"/>
                <a:ext cx="1932480" cy="87588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sz="24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sz="2400">
                          <a:latin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sz="24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sz="24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sz="240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sz="24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sz="24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sz="2400"/>
              </a:p>
            </p:txBody>
          </p:sp>
        </mc:Choice>
        <mc:Fallback xmlns="">
          <p:sp>
            <p:nvSpPr>
              <p:cNvPr id="199" name="Formula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280" y="5140080"/>
                <a:ext cx="1932480" cy="87588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Formula 11"/>
              <p:cNvSpPr txBox="1"/>
              <p:nvPr/>
            </p:nvSpPr>
            <p:spPr>
              <a:xfrm>
                <a:off x="1889640" y="5486400"/>
                <a:ext cx="861120" cy="41148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400">
                          <a:latin typeface="Cambria Math" panose="02040503050406030204" pitchFamily="18" charset="0"/>
                        </a:rPr>
                        <m:t>𝑚𝑔h</m:t>
                      </m:r>
                    </m:oMath>
                  </m:oMathPara>
                </a14:m>
                <a:endParaRPr sz="2400"/>
              </a:p>
            </p:txBody>
          </p:sp>
        </mc:Choice>
        <mc:Fallback xmlns="">
          <p:sp>
            <p:nvSpPr>
              <p:cNvPr id="200" name="Formula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640" y="5486400"/>
                <a:ext cx="861120" cy="411480"/>
              </a:xfrm>
              <a:prstGeom prst="rect">
                <a:avLst/>
              </a:prstGeom>
              <a:blipFill rotWithShape="0">
                <a:blip r:embed="rId11"/>
                <a:stretch>
                  <a:fillRect l="-2837" r="-2128" b="-33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1476000" y="274320"/>
            <a:ext cx="7488360" cy="7783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r>
              <a:rPr lang="en-US" sz="4000" b="1" strike="noStrike" spc="-1">
                <a:solidFill>
                  <a:srgbClr val="000066"/>
                </a:solidFill>
                <a:latin typeface="Times New Roman"/>
              </a:rPr>
              <a:t>Conservation of Energy</a:t>
            </a:r>
          </a:p>
        </p:txBody>
      </p:sp>
      <p:sp>
        <p:nvSpPr>
          <p:cNvPr id="202" name="TextShape 2"/>
          <p:cNvSpPr txBox="1"/>
          <p:nvPr/>
        </p:nvSpPr>
        <p:spPr>
          <a:xfrm>
            <a:off x="457200" y="1600200"/>
            <a:ext cx="8229600" cy="39776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537840" indent="-537840">
              <a:spcBef>
                <a:spcPts val="8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1" strike="noStrike" spc="-1" dirty="0">
                <a:solidFill>
                  <a:srgbClr val="000000"/>
                </a:solidFill>
                <a:latin typeface="Times New Roman"/>
              </a:rPr>
              <a:t>Broader sense: The first law of thermodynamics</a:t>
            </a:r>
          </a:p>
          <a:p>
            <a:pPr marL="537840" indent="-537840">
              <a:spcBef>
                <a:spcPts val="86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1" strike="noStrike" spc="-1" dirty="0">
                <a:solidFill>
                  <a:srgbClr val="000000"/>
                </a:solidFill>
                <a:latin typeface="Times New Roman"/>
              </a:rPr>
              <a:t>Narrower sense: The conservation of mechanical energy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Formula 3"/>
              <p:cNvSpPr txBox="1"/>
              <p:nvPr/>
            </p:nvSpPr>
            <p:spPr>
              <a:xfrm>
                <a:off x="2903040" y="2387160"/>
                <a:ext cx="3178800" cy="41148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400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sz="240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sz="240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sz="240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sz="240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sz="240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2400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sz="240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sz="2400" dirty="0"/>
              </a:p>
            </p:txBody>
          </p:sp>
        </mc:Choice>
        <mc:Fallback xmlns="">
          <p:sp>
            <p:nvSpPr>
              <p:cNvPr id="203" name="Formula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040" y="2387160"/>
                <a:ext cx="3178800" cy="411480"/>
              </a:xfrm>
              <a:prstGeom prst="rect">
                <a:avLst/>
              </a:prstGeom>
              <a:blipFill rotWithShape="0">
                <a:blip r:embed="rId2"/>
                <a:stretch>
                  <a:fillRect b="-298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Formula 4"/>
              <p:cNvSpPr txBox="1"/>
              <p:nvPr/>
            </p:nvSpPr>
            <p:spPr>
              <a:xfrm>
                <a:off x="1040760" y="4284000"/>
                <a:ext cx="7176600" cy="87588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sz="24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sz="240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40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sz="24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sz="2400">
                          <a:latin typeface="Cambria Math" panose="02040503050406030204" pitchFamily="18" charset="0"/>
                        </a:rPr>
                        <m:t> + </m:t>
                      </m:r>
                      <m:f>
                        <m:fPr>
                          <m:ctrlPr>
                            <a:rPr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sz="24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sz="2400">
                          <a:latin typeface="Cambria Math" panose="02040503050406030204" pitchFamily="18" charset="0"/>
                        </a:rPr>
                        <m:t>𝐼</m:t>
                      </m:r>
                      <m:sSup>
                        <m:sSupPr>
                          <m:ctrlPr>
                            <a:rPr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40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sz="24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sz="240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sz="2400">
                          <a:latin typeface="Cambria Math" panose="02040503050406030204" pitchFamily="18" charset="0"/>
                        </a:rPr>
                        <m:t>𝑚𝑔h</m:t>
                      </m:r>
                      <m:r>
                        <a:rPr sz="2400">
                          <a:latin typeface="Cambria Math" panose="02040503050406030204" pitchFamily="18" charset="0"/>
                        </a:rPr>
                        <m:t> + ⋯ = </m:t>
                      </m:r>
                      <m:r>
                        <a:rPr sz="2400">
                          <a:latin typeface="Cambria Math" panose="02040503050406030204" pitchFamily="18" charset="0"/>
                        </a:rPr>
                        <m:t>𝑐𝑜𝑛𝑠𝑡𝑎𝑛𝑡</m:t>
                      </m:r>
                    </m:oMath>
                  </m:oMathPara>
                </a14:m>
                <a:endParaRPr sz="2400"/>
              </a:p>
            </p:txBody>
          </p:sp>
        </mc:Choice>
        <mc:Fallback xmlns="">
          <p:sp>
            <p:nvSpPr>
              <p:cNvPr id="204" name="Formula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760" y="4284000"/>
                <a:ext cx="7176600" cy="87588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1476000" y="274320"/>
            <a:ext cx="7488360" cy="7783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r>
              <a:rPr lang="en-US" sz="4000" b="1" strike="noStrike" spc="-1">
                <a:solidFill>
                  <a:srgbClr val="000066"/>
                </a:solidFill>
                <a:latin typeface="Times New Roman"/>
              </a:rPr>
              <a:t>Linear vs Angular Momentum</a:t>
            </a:r>
          </a:p>
        </p:txBody>
      </p:sp>
      <p:sp>
        <p:nvSpPr>
          <p:cNvPr id="206" name="TextShape 2"/>
          <p:cNvSpPr txBox="1"/>
          <p:nvPr/>
        </p:nvSpPr>
        <p:spPr>
          <a:xfrm>
            <a:off x="457200" y="1600200"/>
            <a:ext cx="8229600" cy="39776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537840" indent="-537840">
              <a:spcBef>
                <a:spcPts val="8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1" strike="noStrike" spc="-1" dirty="0">
                <a:solidFill>
                  <a:srgbClr val="000000"/>
                </a:solidFill>
                <a:latin typeface="Times New Roman"/>
              </a:rPr>
              <a:t>Symmetry &amp; conservation law</a:t>
            </a:r>
          </a:p>
          <a:p>
            <a:pPr marL="1002960" lvl="1" indent="-285480">
              <a:spcBef>
                <a:spcPts val="799"/>
              </a:spcBef>
              <a:buClr>
                <a:srgbClr val="000000"/>
              </a:buClr>
              <a:buSzPct val="45000"/>
              <a:buFont typeface="Ubuntu"/>
              <a:buChar char="–"/>
            </a:pPr>
            <a:r>
              <a:rPr lang="en-US" sz="2400" b="1" strike="noStrike" spc="-1" dirty="0">
                <a:solidFill>
                  <a:srgbClr val="000000"/>
                </a:solidFill>
                <a:latin typeface="Times New Roman"/>
              </a:rPr>
              <a:t>Translational invariance → conservation of linear momentum</a:t>
            </a:r>
          </a:p>
          <a:p>
            <a:pPr marL="1002960" lvl="1" indent="-285480">
              <a:spcBef>
                <a:spcPts val="799"/>
              </a:spcBef>
              <a:buClr>
                <a:srgbClr val="000000"/>
              </a:buClr>
              <a:buSzPct val="45000"/>
              <a:buFont typeface="Ubuntu"/>
              <a:buChar char="–"/>
            </a:pPr>
            <a:r>
              <a:rPr lang="en-US" sz="2400" b="1" strike="noStrike" spc="-1" dirty="0">
                <a:solidFill>
                  <a:srgbClr val="000000"/>
                </a:solidFill>
                <a:latin typeface="Times New Roman"/>
              </a:rPr>
              <a:t>Rotational invariance → conservation of angular momentum</a:t>
            </a:r>
          </a:p>
        </p:txBody>
      </p:sp>
      <p:pic>
        <p:nvPicPr>
          <p:cNvPr id="207" name="图片 206"/>
          <p:cNvPicPr/>
          <p:nvPr/>
        </p:nvPicPr>
        <p:blipFill>
          <a:blip r:embed="rId2"/>
          <a:stretch/>
        </p:blipFill>
        <p:spPr>
          <a:xfrm>
            <a:off x="1363680" y="3879360"/>
            <a:ext cx="6473880" cy="2743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1476000" y="250920"/>
            <a:ext cx="7488360" cy="8251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r>
              <a:rPr lang="en-US" sz="4800" b="1" strike="noStrike" spc="-1">
                <a:solidFill>
                  <a:srgbClr val="000066"/>
                </a:solidFill>
                <a:latin typeface="Times New Roman"/>
              </a:rPr>
              <a:t>Motion</a:t>
            </a:r>
          </a:p>
        </p:txBody>
      </p:sp>
      <p:sp>
        <p:nvSpPr>
          <p:cNvPr id="209" name="TextShape 2"/>
          <p:cNvSpPr txBox="1"/>
          <p:nvPr/>
        </p:nvSpPr>
        <p:spPr>
          <a:xfrm>
            <a:off x="457200" y="1600200"/>
            <a:ext cx="8229600" cy="47091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 fontScale="93500"/>
          </a:bodyPr>
          <a:lstStyle/>
          <a:p>
            <a:pPr marL="537840" indent="-537840">
              <a:spcBef>
                <a:spcPts val="8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1" strike="noStrike" spc="-1">
                <a:solidFill>
                  <a:srgbClr val="000000"/>
                </a:solidFill>
                <a:latin typeface="Times New Roman"/>
              </a:rPr>
              <a:t>Describe the motion. Figure out whether you have a problem of translation, rotation, vibration, or combined motion, such as pure rolling motion.  </a:t>
            </a:r>
          </a:p>
          <a:p>
            <a:pPr marL="537840" indent="-537840">
              <a:spcBef>
                <a:spcPts val="8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1" strike="noStrike" spc="-1">
                <a:solidFill>
                  <a:srgbClr val="FF0000"/>
                </a:solidFill>
                <a:latin typeface="Times New Roman"/>
              </a:rPr>
              <a:t>Whenever you can use the conservation laws, use them first. </a:t>
            </a:r>
            <a:endParaRPr lang="en-US" sz="2800" b="1" strike="noStrike" spc="-1">
              <a:solidFill>
                <a:srgbClr val="000000"/>
              </a:solidFill>
              <a:latin typeface="Times New Roman"/>
            </a:endParaRPr>
          </a:p>
          <a:p>
            <a:pPr marL="537840" indent="-537840">
              <a:spcBef>
                <a:spcPts val="8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1" strike="noStrike" spc="-1">
                <a:solidFill>
                  <a:srgbClr val="000000"/>
                </a:solidFill>
                <a:latin typeface="Times New Roman"/>
              </a:rPr>
              <a:t>Write down Newton's law if necessary (use torque, moment of inertia, and angular acceleration in a rotation problem).</a:t>
            </a:r>
          </a:p>
          <a:p>
            <a:pPr marL="537840" indent="-537840">
              <a:spcBef>
                <a:spcPts val="8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1" strike="noStrike" spc="-1">
                <a:solidFill>
                  <a:srgbClr val="000000"/>
                </a:solidFill>
                <a:latin typeface="Times New Roman"/>
              </a:rPr>
              <a:t>Integrate the acceleration, then the velocity, to obtain the motion of the object(s).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1476000" y="250920"/>
            <a:ext cx="7488360" cy="8251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r>
              <a:rPr lang="en-US" sz="4800" b="1" strike="noStrike" spc="-1">
                <a:solidFill>
                  <a:srgbClr val="000066"/>
                </a:solidFill>
                <a:latin typeface="Times New Roman"/>
              </a:rPr>
              <a:t>Equilibrium</a:t>
            </a:r>
          </a:p>
        </p:txBody>
      </p:sp>
      <p:sp>
        <p:nvSpPr>
          <p:cNvPr id="211" name="TextShape 2"/>
          <p:cNvSpPr txBox="1"/>
          <p:nvPr/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537840" indent="-537840">
              <a:spcBef>
                <a:spcPts val="8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1" strike="noStrike" spc="-1" dirty="0">
                <a:solidFill>
                  <a:srgbClr val="000000"/>
                </a:solidFill>
                <a:latin typeface="Times New Roman"/>
              </a:rPr>
              <a:t>Mechanical equilibrium: An object is in equilibrium means that </a:t>
            </a:r>
            <a:r>
              <a:rPr lang="en-US" sz="2800" b="1" strike="noStrike" spc="-1" dirty="0">
                <a:solidFill>
                  <a:srgbClr val="FF0000"/>
                </a:solidFill>
                <a:latin typeface="Times New Roman"/>
              </a:rPr>
              <a:t>both the linear acceleration and the angular acceleration are zero</a:t>
            </a:r>
            <a:r>
              <a:rPr lang="en-US" sz="2800" b="1" strike="noStrike" spc="-1" dirty="0">
                <a:solidFill>
                  <a:srgbClr val="000000"/>
                </a:solidFill>
                <a:latin typeface="Times New Roman"/>
              </a:rPr>
              <a:t>. </a:t>
            </a:r>
          </a:p>
          <a:p>
            <a:pPr marL="537840" indent="-537840">
              <a:spcBef>
                <a:spcPts val="8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1" strike="noStrike" spc="-1" dirty="0">
                <a:solidFill>
                  <a:srgbClr val="000000"/>
                </a:solidFill>
                <a:latin typeface="Times New Roman"/>
              </a:rPr>
              <a:t>Thermal equilibrium: After two objects have been in contact long enough (</a:t>
            </a:r>
            <a:r>
              <a:rPr lang="en-US" sz="2800" b="1" strike="noStrike" spc="-1" dirty="0">
                <a:solidFill>
                  <a:srgbClr val="FF0000"/>
                </a:solidFill>
                <a:latin typeface="Times New Roman"/>
              </a:rPr>
              <a:t>such that their macroscopic properties no longer change</a:t>
            </a:r>
            <a:r>
              <a:rPr lang="en-US" sz="2800" b="1" strike="noStrike" spc="-1" dirty="0">
                <a:solidFill>
                  <a:srgbClr val="000000"/>
                </a:solidFill>
                <a:latin typeface="Times New Roman"/>
              </a:rPr>
              <a:t>), we say that they are in thermal equilibrium (microscopic properties still change).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21138</TotalTime>
  <Words>1399</Words>
  <Application>Microsoft Office PowerPoint</Application>
  <PresentationFormat>全屏显示(4:3)</PresentationFormat>
  <Paragraphs>192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26</vt:i4>
      </vt:variant>
    </vt:vector>
  </HeadingPairs>
  <TitlesOfParts>
    <vt:vector size="40" baseType="lpstr">
      <vt:lpstr>DejaVu Sans</vt:lpstr>
      <vt:lpstr>Monotype Sorts</vt:lpstr>
      <vt:lpstr>Ubuntu</vt:lpstr>
      <vt:lpstr>黑体</vt:lpstr>
      <vt:lpstr>宋体</vt:lpstr>
      <vt:lpstr>Arial</vt:lpstr>
      <vt:lpstr>Arial Black</vt:lpstr>
      <vt:lpstr>Cambria Math</vt:lpstr>
      <vt:lpstr>Times New Roman</vt:lpstr>
      <vt:lpstr>Wingdings</vt:lpstr>
      <vt:lpstr>Office Theme</vt:lpstr>
      <vt:lpstr>Office Theme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Physics I - Final Review</dc:title>
  <dc:subject/>
  <dc:creator>万歆</dc:creator>
  <dc:description/>
  <cp:lastModifiedBy>TP</cp:lastModifiedBy>
  <cp:revision>588</cp:revision>
  <dcterms:created xsi:type="dcterms:W3CDTF">2002-04-10T12:26:49Z</dcterms:created>
  <dcterms:modified xsi:type="dcterms:W3CDTF">2023-06-11T14:26:36Z</dcterms:modified>
  <dc:language>zh-CN</dc:language>
</cp:coreProperties>
</file>