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99"/>
  </p:notesMasterIdLst>
  <p:handoutMasterIdLst>
    <p:handoutMasterId r:id="rId100"/>
  </p:handoutMasterIdLst>
  <p:sldIdLst>
    <p:sldId id="256" r:id="rId2"/>
    <p:sldId id="292" r:id="rId3"/>
    <p:sldId id="258" r:id="rId4"/>
    <p:sldId id="301" r:id="rId5"/>
    <p:sldId id="302" r:id="rId6"/>
    <p:sldId id="257" r:id="rId7"/>
    <p:sldId id="307" r:id="rId8"/>
    <p:sldId id="357" r:id="rId9"/>
    <p:sldId id="303" r:id="rId10"/>
    <p:sldId id="260" r:id="rId11"/>
    <p:sldId id="304" r:id="rId12"/>
    <p:sldId id="264" r:id="rId13"/>
    <p:sldId id="316" r:id="rId14"/>
    <p:sldId id="317" r:id="rId15"/>
    <p:sldId id="308" r:id="rId16"/>
    <p:sldId id="309" r:id="rId17"/>
    <p:sldId id="313" r:id="rId18"/>
    <p:sldId id="312" r:id="rId19"/>
    <p:sldId id="314" r:id="rId20"/>
    <p:sldId id="315" r:id="rId21"/>
    <p:sldId id="297" r:id="rId22"/>
    <p:sldId id="367" r:id="rId23"/>
    <p:sldId id="259" r:id="rId24"/>
    <p:sldId id="318" r:id="rId25"/>
    <p:sldId id="261" r:id="rId26"/>
    <p:sldId id="319" r:id="rId27"/>
    <p:sldId id="324" r:id="rId28"/>
    <p:sldId id="358" r:id="rId29"/>
    <p:sldId id="320" r:id="rId30"/>
    <p:sldId id="266" r:id="rId31"/>
    <p:sldId id="321" r:id="rId32"/>
    <p:sldId id="379" r:id="rId33"/>
    <p:sldId id="381" r:id="rId34"/>
    <p:sldId id="269" r:id="rId35"/>
    <p:sldId id="385" r:id="rId36"/>
    <p:sldId id="322" r:id="rId37"/>
    <p:sldId id="382" r:id="rId38"/>
    <p:sldId id="383" r:id="rId39"/>
    <p:sldId id="368" r:id="rId40"/>
    <p:sldId id="273" r:id="rId41"/>
    <p:sldId id="323" r:id="rId42"/>
    <p:sldId id="274" r:id="rId43"/>
    <p:sldId id="275" r:id="rId44"/>
    <p:sldId id="326" r:id="rId45"/>
    <p:sldId id="277" r:id="rId46"/>
    <p:sldId id="329" r:id="rId47"/>
    <p:sldId id="390" r:id="rId48"/>
    <p:sldId id="391" r:id="rId49"/>
    <p:sldId id="392" r:id="rId50"/>
    <p:sldId id="393" r:id="rId51"/>
    <p:sldId id="328" r:id="rId52"/>
    <p:sldId id="333" r:id="rId53"/>
    <p:sldId id="334" r:id="rId54"/>
    <p:sldId id="337" r:id="rId55"/>
    <p:sldId id="336" r:id="rId56"/>
    <p:sldId id="339" r:id="rId57"/>
    <p:sldId id="340" r:id="rId58"/>
    <p:sldId id="281" r:id="rId59"/>
    <p:sldId id="338" r:id="rId60"/>
    <p:sldId id="342" r:id="rId61"/>
    <p:sldId id="343" r:id="rId62"/>
    <p:sldId id="282" r:id="rId63"/>
    <p:sldId id="344" r:id="rId64"/>
    <p:sldId id="345" r:id="rId65"/>
    <p:sldId id="283" r:id="rId66"/>
    <p:sldId id="284" r:id="rId67"/>
    <p:sldId id="286" r:id="rId68"/>
    <p:sldId id="346" r:id="rId69"/>
    <p:sldId id="359" r:id="rId70"/>
    <p:sldId id="371" r:id="rId71"/>
    <p:sldId id="372" r:id="rId72"/>
    <p:sldId id="373" r:id="rId73"/>
    <p:sldId id="374" r:id="rId74"/>
    <p:sldId id="375" r:id="rId75"/>
    <p:sldId id="384" r:id="rId76"/>
    <p:sldId id="369" r:id="rId77"/>
    <p:sldId id="347" r:id="rId78"/>
    <p:sldId id="348" r:id="rId79"/>
    <p:sldId id="349" r:id="rId80"/>
    <p:sldId id="350" r:id="rId81"/>
    <p:sldId id="352" r:id="rId82"/>
    <p:sldId id="353" r:id="rId83"/>
    <p:sldId id="389" r:id="rId84"/>
    <p:sldId id="354" r:id="rId85"/>
    <p:sldId id="355" r:id="rId86"/>
    <p:sldId id="356" r:id="rId87"/>
    <p:sldId id="360" r:id="rId88"/>
    <p:sldId id="361" r:id="rId89"/>
    <p:sldId id="363" r:id="rId90"/>
    <p:sldId id="362" r:id="rId91"/>
    <p:sldId id="364" r:id="rId92"/>
    <p:sldId id="365" r:id="rId93"/>
    <p:sldId id="366" r:id="rId94"/>
    <p:sldId id="388" r:id="rId95"/>
    <p:sldId id="386" r:id="rId96"/>
    <p:sldId id="387" r:id="rId97"/>
    <p:sldId id="370" r:id="rId98"/>
  </p:sldIdLst>
  <p:sldSz cx="9144000" cy="6858000" type="screen4x3"/>
  <p:notesSz cx="6797675" cy="9928225"/>
  <p:embeddedFontLst>
    <p:embeddedFont>
      <p:font typeface="Cambria Math" panose="02040503050406030204" pitchFamily="18" charset="0"/>
      <p:regular r:id="rId101"/>
    </p:embeddedFont>
    <p:embeddedFont>
      <p:font typeface="Constantia" panose="02030602050306030303" pitchFamily="18" charset="0"/>
      <p:regular r:id="rId102"/>
      <p:bold r:id="rId103"/>
      <p:italic r:id="rId104"/>
      <p:boldItalic r:id="rId105"/>
    </p:embeddedFont>
    <p:embeddedFont>
      <p:font typeface="隶书" panose="02010509060101010101" pitchFamily="49" charset="-122"/>
      <p:regular r:id="rId106"/>
    </p:embeddedFont>
    <p:embeddedFont>
      <p:font typeface="新細明體" panose="02010600030101010101" charset="-120"/>
      <p:regular r:id="rId107"/>
    </p:embeddedFont>
    <p:embeddedFont>
      <p:font typeface="Wingdings 2" panose="05020102010507070707" pitchFamily="18" charset="2"/>
      <p:regular r:id="rId108"/>
    </p:embeddedFont>
    <p:embeddedFont>
      <p:font typeface="Calibri" panose="020F0502020204030204" pitchFamily="34" charset="0"/>
      <p:regular r:id="rId109"/>
      <p:bold r:id="rId110"/>
      <p:italic r:id="rId111"/>
      <p:boldItalic r:id="rId1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690" autoAdjust="0"/>
  </p:normalViewPr>
  <p:slideViewPr>
    <p:cSldViewPr>
      <p:cViewPr>
        <p:scale>
          <a:sx n="75" d="100"/>
          <a:sy n="75" d="100"/>
        </p:scale>
        <p:origin x="1670" y="2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2.fntdata"/><Relationship Id="rId16" Type="http://schemas.openxmlformats.org/officeDocument/2006/relationships/slide" Target="slides/slide15.xml"/><Relationship Id="rId107" Type="http://schemas.openxmlformats.org/officeDocument/2006/relationships/font" Target="fonts/font7.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3.fntdata"/><Relationship Id="rId108" Type="http://schemas.openxmlformats.org/officeDocument/2006/relationships/font" Target="fonts/font8.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6.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9.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0.fntdata"/><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200DDBE-C16E-4336-9568-F43BB028AF49}" type="datetimeFigureOut">
              <a:rPr lang="zh-CN" altLang="en-US" smtClean="0"/>
              <a:t>2021-03-29</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D90CE10-1E69-4CCC-9956-96C5D02CBFCA}" type="slidenum">
              <a:rPr lang="zh-CN" altLang="en-US" smtClean="0"/>
              <a:t>‹#›</a:t>
            </a:fld>
            <a:endParaRPr lang="zh-CN" altLang="en-US"/>
          </a:p>
        </p:txBody>
      </p:sp>
    </p:spTree>
    <p:extLst>
      <p:ext uri="{BB962C8B-B14F-4D97-AF65-F5344CB8AC3E}">
        <p14:creationId xmlns:p14="http://schemas.microsoft.com/office/powerpoint/2010/main" val="1723866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9169A27-169D-49B9-9258-3707F8200856}" type="datetimeFigureOut">
              <a:rPr lang="en-US" smtClean="0"/>
              <a:pPr/>
              <a:t>3/29/2021</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139682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3674FC93-5B54-4B03-98F7-8A78B030FE09}" type="slidenum">
              <a:rPr lang="zh-CN" altLang="en-US" smtClean="0"/>
              <a:pPr>
                <a:defRPr/>
              </a:pPr>
              <a:t>32</a:t>
            </a:fld>
            <a:endParaRPr lang="en-US" altLang="zh-CN" smtClean="0"/>
          </a:p>
        </p:txBody>
      </p:sp>
      <p:sp>
        <p:nvSpPr>
          <p:cNvPr id="49155" name="Rectangle 2"/>
          <p:cNvSpPr>
            <a:spLocks noGrp="1" noRot="1" noChangeAspect="1" noChangeArrowheads="1" noTextEdit="1"/>
          </p:cNvSpPr>
          <p:nvPr>
            <p:ph type="sldImg"/>
          </p:nvPr>
        </p:nvSpPr>
        <p:spPr>
          <a:xfrm>
            <a:off x="917575" y="744538"/>
            <a:ext cx="4962525" cy="3722687"/>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35A8E42D-1FB7-4882-8BE5-55C5002E5B9F}" type="slidenum">
              <a:rPr lang="zh-CN" altLang="en-US" smtClean="0"/>
              <a:pPr>
                <a:defRPr/>
              </a:pPr>
              <a:t>96</a:t>
            </a:fld>
            <a:endParaRPr lang="en-US" altLang="zh-CN" smtClean="0"/>
          </a:p>
        </p:txBody>
      </p:sp>
      <p:sp>
        <p:nvSpPr>
          <p:cNvPr id="78851" name="Rectangle 2"/>
          <p:cNvSpPr>
            <a:spLocks noGrp="1" noRot="1" noChangeAspect="1" noChangeArrowheads="1" noTextEdit="1"/>
          </p:cNvSpPr>
          <p:nvPr>
            <p:ph type="sldImg"/>
          </p:nvPr>
        </p:nvSpPr>
        <p:spPr>
          <a:xfrm>
            <a:off x="917575" y="744538"/>
            <a:ext cx="4962525" cy="3722687"/>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A97F508C-0510-4402-8B7C-B5C9D0A29B99}" type="slidenum">
              <a:rPr lang="zh-CN" altLang="en-US" smtClean="0"/>
              <a:pPr>
                <a:defRPr/>
              </a:pPr>
              <a:t>33</a:t>
            </a:fld>
            <a:endParaRPr lang="en-US" altLang="zh-CN" smtClean="0"/>
          </a:p>
        </p:txBody>
      </p:sp>
      <p:sp>
        <p:nvSpPr>
          <p:cNvPr id="51203" name="Rectangle 2"/>
          <p:cNvSpPr>
            <a:spLocks noGrp="1" noRot="1" noChangeAspect="1" noChangeArrowheads="1" noTextEdit="1"/>
          </p:cNvSpPr>
          <p:nvPr>
            <p:ph type="sldImg"/>
          </p:nvPr>
        </p:nvSpPr>
        <p:spPr>
          <a:xfrm>
            <a:off x="917575" y="744538"/>
            <a:ext cx="4962525" cy="3722687"/>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9AC73A66-2884-469D-A3CD-7D82D02E7712}" type="slidenum">
              <a:rPr lang="zh-CN" altLang="en-US" smtClean="0"/>
              <a:pPr>
                <a:defRPr/>
              </a:pPr>
              <a:t>37</a:t>
            </a:fld>
            <a:endParaRPr lang="en-US" altLang="zh-CN" smtClean="0"/>
          </a:p>
        </p:txBody>
      </p:sp>
      <p:sp>
        <p:nvSpPr>
          <p:cNvPr id="53251" name="Rectangle 2"/>
          <p:cNvSpPr>
            <a:spLocks noGrp="1" noRot="1" noChangeAspect="1" noChangeArrowheads="1" noTextEdit="1"/>
          </p:cNvSpPr>
          <p:nvPr>
            <p:ph type="sldImg"/>
          </p:nvPr>
        </p:nvSpPr>
        <p:spPr>
          <a:xfrm>
            <a:off x="917575" y="744538"/>
            <a:ext cx="4962525" cy="3722687"/>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83858893-3519-4003-BEE2-4F4E4F419435}" type="slidenum">
              <a:rPr lang="zh-CN" altLang="en-US" smtClean="0"/>
              <a:pPr>
                <a:defRPr/>
              </a:pPr>
              <a:t>38</a:t>
            </a:fld>
            <a:endParaRPr lang="en-US" altLang="zh-CN" smtClean="0"/>
          </a:p>
        </p:txBody>
      </p:sp>
      <p:sp>
        <p:nvSpPr>
          <p:cNvPr id="54275" name="Rectangle 2"/>
          <p:cNvSpPr>
            <a:spLocks noGrp="1" noRot="1" noChangeAspect="1" noChangeArrowheads="1" noTextEdit="1"/>
          </p:cNvSpPr>
          <p:nvPr>
            <p:ph type="sldImg"/>
          </p:nvPr>
        </p:nvSpPr>
        <p:spPr>
          <a:xfrm>
            <a:off x="917575" y="744538"/>
            <a:ext cx="4962525" cy="3722687"/>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45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55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925513" y="750888"/>
            <a:ext cx="4946650" cy="3709987"/>
          </a:xfrm>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7044" name="灯片编号占位符 3"/>
          <p:cNvSpPr>
            <a:spLocks noGrp="1"/>
          </p:cNvSpPr>
          <p:nvPr>
            <p:ph type="sldNum" sz="quarter" idx="5"/>
          </p:nvPr>
        </p:nvSpPr>
        <p:spPr/>
        <p:txBody>
          <a:bodyPr/>
          <a:lstStyle/>
          <a:p>
            <a:pPr>
              <a:defRPr/>
            </a:pPr>
            <a:fld id="{228932C6-CD40-461C-B5A3-189097059183}" type="slidenum">
              <a:rPr lang="zh-CN" altLang="en-US" smtClean="0"/>
              <a:pPr>
                <a:defRPr/>
              </a:pPr>
              <a:t>75</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p>
            <a:pPr>
              <a:defRPr/>
            </a:pPr>
            <a:fld id="{80BB27DC-9A67-444D-A8CB-632358AB7662}" type="slidenum">
              <a:rPr lang="zh-CN" altLang="en-US" smtClean="0"/>
              <a:pPr>
                <a:defRPr/>
              </a:pPr>
              <a:t>94</a:t>
            </a:fld>
            <a:endParaRPr lang="en-US" altLang="zh-CN" smtClean="0"/>
          </a:p>
        </p:txBody>
      </p:sp>
      <p:sp>
        <p:nvSpPr>
          <p:cNvPr id="76803" name="Rectangle 2"/>
          <p:cNvSpPr>
            <a:spLocks noGrp="1" noRot="1" noChangeAspect="1" noChangeArrowheads="1" noTextEdit="1"/>
          </p:cNvSpPr>
          <p:nvPr>
            <p:ph type="sldImg"/>
          </p:nvPr>
        </p:nvSpPr>
        <p:spPr>
          <a:xfrm>
            <a:off x="917575" y="744538"/>
            <a:ext cx="4962525" cy="3722687"/>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a:defRPr/>
            </a:pPr>
            <a:fld id="{FF69D070-B246-4B88-B382-7589E16E6102}" type="slidenum">
              <a:rPr lang="zh-CN" altLang="en-US" smtClean="0"/>
              <a:pPr>
                <a:defRPr/>
              </a:pPr>
              <a:t>95</a:t>
            </a:fld>
            <a:endParaRPr lang="en-US" altLang="zh-CN" smtClean="0"/>
          </a:p>
        </p:txBody>
      </p:sp>
      <p:sp>
        <p:nvSpPr>
          <p:cNvPr id="77827" name="Rectangle 2"/>
          <p:cNvSpPr>
            <a:spLocks noGrp="1" noRot="1" noChangeAspect="1" noChangeArrowheads="1" noTextEdit="1"/>
          </p:cNvSpPr>
          <p:nvPr>
            <p:ph type="sldImg"/>
          </p:nvPr>
        </p:nvSpPr>
        <p:spPr>
          <a:xfrm>
            <a:off x="917575" y="744538"/>
            <a:ext cx="4962525" cy="3722687"/>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3/29/2021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3/29/2021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slideLayout" Target="../slideLayouts/slideLayout2.xml"/><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32.png"/><Relationship Id="rId4" Type="http://schemas.openxmlformats.org/officeDocument/2006/relationships/image" Target="../media/image31.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oleObject" Target="../embeddings/oleObject1.bin"/><Relationship Id="rId4" Type="http://schemas.openxmlformats.org/officeDocument/2006/relationships/audio" Target="../media/audio1.wav"/></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Induction and recursion</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a Summation Formula by Mathematical Induction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p>
          <a:p>
            <a:pPr>
              <a:buNone/>
            </a:pPr>
            <a:r>
              <a:rPr lang="en-US" b="1" dirty="0" smtClean="0"/>
              <a:t>   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t>INDUCTIVE STEP: Assume true for </a:t>
            </a:r>
            <a:r>
              <a:rPr lang="en-US" i="1" dirty="0" smtClean="0"/>
              <a:t>P</a:t>
            </a:r>
            <a:r>
              <a:rPr lang="en-US" dirty="0" smtClean="0"/>
              <a:t>(</a:t>
            </a:r>
            <a:r>
              <a:rPr lang="en-US" i="1" dirty="0" smtClean="0"/>
              <a:t>k</a:t>
            </a:r>
            <a:r>
              <a:rPr lang="en-US" dirty="0" smtClean="0"/>
              <a:t>).</a:t>
            </a:r>
          </a:p>
          <a:p>
            <a:pPr>
              <a:buNone/>
            </a:pPr>
            <a:r>
              <a:rPr lang="en-US" dirty="0" smtClean="0"/>
              <a:t>                     The inductive hypothesis is</a:t>
            </a:r>
          </a:p>
          <a:p>
            <a:pPr>
              <a:buNone/>
            </a:pPr>
            <a:r>
              <a:rPr lang="en-US" dirty="0" smtClean="0"/>
              <a:t>        Under this assumption,   </a:t>
            </a:r>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6477000" y="3733800"/>
            <a:ext cx="1632585" cy="741045"/>
          </a:xfrm>
          <a:prstGeom prst="rect">
            <a:avLst/>
          </a:prstGeom>
        </p:spPr>
      </p:pic>
      <p:pic>
        <p:nvPicPr>
          <p:cNvPr id="11" name="Picture 10" descr="addin_tmp.png"/>
          <p:cNvPicPr>
            <a:picLocks noChangeAspect="1"/>
          </p:cNvPicPr>
          <p:nvPr>
            <p:custDataLst>
              <p:tags r:id="rId2"/>
            </p:custDataLst>
          </p:nvPr>
        </p:nvPicPr>
        <p:blipFill>
          <a:blip r:embed="rId7"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1905000"/>
            <a:ext cx="2209800" cy="954107"/>
          </a:xfrm>
          <a:prstGeom prst="rect">
            <a:avLst/>
          </a:prstGeom>
          <a:noFill/>
          <a:ln>
            <a:solidFill>
              <a:schemeClr val="accent1"/>
            </a:solidFill>
          </a:ln>
        </p:spPr>
        <p:txBody>
          <a:bodyPr wrap="square" rtlCol="0">
            <a:spAutoFit/>
          </a:bodyPr>
          <a:lstStyle/>
          <a:p>
            <a:r>
              <a:rPr lang="en-US" sz="1400" dirty="0" smtClean="0"/>
              <a:t>Note: Once we have this conjecture, mathematical induction can be used to prove it correct.</a:t>
            </a:r>
            <a:endParaRPr lang="en-US" sz="1400" dirty="0"/>
          </a:p>
        </p:txBody>
      </p:sp>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956066"/>
            <a:ext cx="2030730" cy="851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a:t>
            </a:r>
            <a:r>
              <a:rPr lang="en-US" dirty="0" smtClean="0"/>
              <a:t>: Conjecture and prove correct a formula for the sum of the first </a:t>
            </a:r>
            <a:r>
              <a:rPr lang="en-US" i="1" dirty="0" smtClean="0"/>
              <a:t>n</a:t>
            </a:r>
            <a:r>
              <a:rPr lang="en-US" dirty="0" smtClean="0"/>
              <a:t> positive odd integers. Then prove your conjecture.</a:t>
            </a:r>
          </a:p>
          <a:p>
            <a:pPr>
              <a:buNone/>
            </a:pPr>
            <a:r>
              <a:rPr lang="en-US" b="1" dirty="0" smtClean="0"/>
              <a:t>       Solution</a:t>
            </a:r>
            <a:r>
              <a:rPr lang="en-US" dirty="0" smtClean="0"/>
              <a:t>: We have:   </a:t>
            </a:r>
            <a:r>
              <a:rPr lang="en-US" dirty="0" smtClean="0">
                <a:latin typeface="Cambria Math" pitchFamily="18" charset="0"/>
                <a:ea typeface="Cambria Math" pitchFamily="18" charset="0"/>
              </a:rPr>
              <a:t>1= 1, 1 + 3 = 4, 1 + 3 + 5 = 9,  1 + 3 + 5 + 7 = 16, 1 + 3 + 5 + 7 + 9 = 25.</a:t>
            </a:r>
          </a:p>
          <a:p>
            <a:pPr lvl="1"/>
            <a:r>
              <a:rPr lang="en-US" dirty="0" smtClean="0">
                <a:ea typeface="Cambria Math" pitchFamily="18" charset="0"/>
              </a:rPr>
              <a:t>We 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endParaRPr lang="en-US" dirty="0" smtClean="0">
              <a:ea typeface="Cambria Math" pitchFamily="18" charset="0"/>
            </a:endParaRPr>
          </a:p>
          <a:p>
            <a:pPr>
              <a:buNone/>
            </a:pPr>
            <a:endParaRPr lang="en-US" dirty="0" smtClean="0">
              <a:ea typeface="Cambria Math" pitchFamily="18" charset="0"/>
            </a:endParaRPr>
          </a:p>
          <a:p>
            <a:pPr lvl="1"/>
            <a:r>
              <a:rPr lang="en-US" dirty="0" smtClean="0">
                <a:ea typeface="Cambria Math" pitchFamily="18" charset="0"/>
              </a:rPr>
              <a:t>We prove the conjecture is proved correct with mathematical induction.</a:t>
            </a:r>
          </a:p>
          <a:p>
            <a:pPr lvl="1"/>
            <a:r>
              <a:rPr lang="en-US" dirty="0" smtClean="0">
                <a:ea typeface="Cambria Math" pitchFamily="18" charset="0"/>
              </a:rPr>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p>
          <a:p>
            <a:pPr lvl="1"/>
            <a:r>
              <a:rPr lang="en-US" dirty="0" smtClean="0">
                <a:latin typeface="Cambria Math" pitchFamily="18" charset="0"/>
                <a:ea typeface="Cambria Math" pitchFamily="18" charset="0"/>
              </a:rPr>
              <a:t>INDUCTIVE STEP: </a:t>
            </a:r>
            <a:r>
              <a:rPr lang="en-US" i="1" dirty="0" smtClean="0"/>
              <a:t>P(k)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for every positive integer </a:t>
            </a:r>
            <a:r>
              <a:rPr lang="en-US" i="1" dirty="0" smtClean="0">
                <a:sym typeface="Wingdings" pitchFamily="2" charset="2"/>
              </a:rPr>
              <a:t>k</a:t>
            </a:r>
            <a:r>
              <a:rPr lang="en-US" dirty="0" smtClean="0">
                <a:sym typeface="Wingdings" pitchFamily="2" charset="2"/>
              </a:rPr>
              <a:t>.</a:t>
            </a:r>
          </a:p>
          <a:p>
            <a:pPr>
              <a:buNone/>
            </a:pPr>
            <a:r>
              <a:rPr lang="en-US" dirty="0" smtClean="0">
                <a:ea typeface="Cambria Math" pitchFamily="18" charset="0"/>
                <a:sym typeface="Wingdings" pitchFamily="2" charset="2"/>
              </a:rPr>
              <a:t>               Assume the inductive hypothesis holds 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holds has well.</a:t>
            </a:r>
          </a:p>
          <a:p>
            <a:pPr>
              <a:buNone/>
            </a:pPr>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So, assuming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it follows that:</a:t>
            </a: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Hence, we have shown that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follows from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Therefore </a:t>
            </a:r>
            <a:r>
              <a:rPr lang="en-US" dirty="0" smtClean="0">
                <a:ea typeface="Cambria Math" pitchFamily="18" charset="0"/>
              </a:rPr>
              <a:t>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n</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n</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smtClean="0">
                <a:latin typeface="Cambria Math" pitchFamily="18" charset="0"/>
                <a:ea typeface="Cambria Math" pitchFamily="18" charset="0"/>
              </a:rPr>
              <a:t>Inductive Hypothesis</a:t>
            </a:r>
            <a:r>
              <a:rPr lang="en-US" sz="1400" dirty="0" smtClean="0">
                <a:latin typeface="Cambria Math" pitchFamily="18" charset="0"/>
                <a:ea typeface="Cambria Math" pitchFamily="18" charset="0"/>
              </a:rPr>
              <a:t>: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k</a:t>
            </a:r>
            <a:r>
              <a:rPr lang="en-US" sz="1400" baseline="30000" dirty="0" smtClean="0">
                <a:latin typeface="Cambria Math" pitchFamily="18" charset="0"/>
                <a:ea typeface="Cambria Math" pitchFamily="18" charset="0"/>
              </a:rPr>
              <a:t>2</a:t>
            </a:r>
            <a:r>
              <a:rPr lang="en-US" sz="1400" dirty="0" smtClean="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a:t>
            </a:r>
          </a:p>
          <a:p>
            <a:r>
              <a:rPr lang="en-US" sz="1400" dirty="0" smtClean="0">
                <a:latin typeface="Cambria Math" pitchFamily="18" charset="0"/>
                <a:ea typeface="Cambria Math" pitchFamily="18" charset="0"/>
              </a:rPr>
              <a:t>                                                                        =</a:t>
            </a:r>
            <a:r>
              <a:rPr lang="en-US" sz="1400" i="1" dirty="0" smtClean="0">
                <a:ea typeface="Cambria Math" pitchFamily="18" charset="0"/>
              </a:rPr>
              <a:t> 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r>
              <a:rPr lang="en-US" sz="1400" i="1" dirty="0" smtClean="0">
                <a:latin typeface="Cambria Math" pitchFamily="18" charset="0"/>
                <a:ea typeface="Cambria Math" pitchFamily="18" charset="0"/>
              </a:rPr>
              <a:t>by the inductive hypothesis</a:t>
            </a:r>
            <a:r>
              <a:rPr lang="en-US" sz="1400" dirty="0" smtClean="0">
                <a:latin typeface="Cambria Math" pitchFamily="18" charset="0"/>
                <a:ea typeface="Cambria Math" pitchFamily="18" charset="0"/>
              </a:rPr>
              <a:t>)</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dirty="0" smtClean="0">
                <a:latin typeface="Cambria Math" pitchFamily="18" charset="0"/>
                <a:ea typeface="Cambria Math" pitchFamily="18" charset="0"/>
              </a:rPr>
              <a:t> + 1)</a:t>
            </a:r>
            <a:r>
              <a:rPr lang="en-US" sz="1400" baseline="30000" dirty="0" smtClean="0">
                <a:latin typeface="Cambria Math" pitchFamily="18" charset="0"/>
                <a:ea typeface="Cambria Math" pitchFamily="18" charset="0"/>
              </a:rPr>
              <a:t> 2</a:t>
            </a:r>
            <a:r>
              <a:rPr lang="en-US" sz="1400" dirty="0" smtClean="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anim calcmode="lin" valueType="num">
                                      <p:cBhvr additive="base">
                                        <p:cTn id="3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smtClean="0"/>
              <a:t>   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p>
          <a:p>
            <a:pPr lvl="1"/>
            <a:r>
              <a:rPr lang="en-US" dirty="0" smtClean="0"/>
              <a:t>BASIS STEP: </a:t>
            </a:r>
            <a:r>
              <a:rPr lang="en-US" i="1" dirty="0" smtClean="0"/>
              <a:t>P(</a:t>
            </a:r>
            <a:r>
              <a:rPr lang="en-US" dirty="0" smtClean="0">
                <a:latin typeface="Cambria Math" pitchFamily="18" charset="0"/>
                <a:ea typeface="Cambria Math" pitchFamily="18" charset="0"/>
              </a:rPr>
              <a:t>4</a:t>
            </a:r>
            <a:r>
              <a:rPr lang="en-US" dirty="0" smtClean="0"/>
              <a:t>) is true since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4</a:t>
            </a:r>
            <a:r>
              <a:rPr lang="en-US" i="1" dirty="0" smtClean="0"/>
              <a:t>  = </a:t>
            </a:r>
            <a:r>
              <a:rPr lang="en-US" dirty="0" smtClean="0">
                <a:latin typeface="Cambria Math" pitchFamily="18" charset="0"/>
                <a:ea typeface="Cambria Math" pitchFamily="18" charset="0"/>
              </a:rPr>
              <a:t>16  &lt; 4! = 24</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dirty="0" smtClean="0">
                <a:latin typeface="Cambria Math" pitchFamily="18" charset="0"/>
                <a:ea typeface="Cambria Math"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itchFamily="18" charset="0"/>
                <a:ea typeface="Cambria Math"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a:t>
            </a:r>
          </a:p>
          <a:p>
            <a:pPr lvl="1">
              <a:buNone/>
            </a:pPr>
            <a:r>
              <a:rPr lang="en-US" i="1"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p>
          <a:p>
            <a:pPr lvl="1">
              <a:buNone/>
            </a:pPr>
            <a:r>
              <a:rPr lang="en-US" i="1" baseline="30000" dirty="0" smtClean="0"/>
              <a:t>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p>
          <a:p>
            <a:pPr lvl="1">
              <a:buNone/>
            </a:pPr>
            <a:r>
              <a:rPr lang="en-US" i="1" baseline="30000" dirty="0" smtClean="0"/>
              <a:t>                                    </a:t>
            </a: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a:t>
            </a:r>
          </a:p>
          <a:p>
            <a:pPr lvl="1">
              <a:buNone/>
            </a:pPr>
            <a:r>
              <a:rPr lang="en-US" i="1" dirty="0" smtClean="0"/>
              <a:t>                        =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 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smtClean="0"/>
              <a:t>Note that here the basis step is </a:t>
            </a:r>
            <a:r>
              <a:rPr lang="en-US" i="1" dirty="0" smtClean="0"/>
              <a:t>P</a:t>
            </a:r>
            <a:r>
              <a:rPr lang="en-US" dirty="0" smtClean="0"/>
              <a:t>(</a:t>
            </a:r>
            <a:r>
              <a:rPr lang="en-US" dirty="0" smtClean="0">
                <a:latin typeface="Cambria Math" pitchFamily="18" charset="0"/>
                <a:ea typeface="Cambria Math" pitchFamily="18" charset="0"/>
              </a:rPr>
              <a:t>4</a:t>
            </a:r>
            <a:r>
              <a:rPr lang="en-US" dirty="0" smtClean="0"/>
              <a:t>), since</a:t>
            </a:r>
            <a:r>
              <a:rPr lang="en-US" i="1" dirty="0" smtClean="0"/>
              <a:t> P</a:t>
            </a:r>
            <a:r>
              <a:rPr lang="en-US" dirty="0" smtClean="0"/>
              <a:t>(</a:t>
            </a:r>
            <a:r>
              <a:rPr lang="en-US" dirty="0" smtClean="0">
                <a:latin typeface="Cambria Math" pitchFamily="18" charset="0"/>
                <a:ea typeface="Cambria Math" pitchFamily="18" charset="0"/>
              </a:rPr>
              <a:t>0</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P</a:t>
            </a:r>
            <a:r>
              <a:rPr lang="en-US" dirty="0" smtClean="0"/>
              <a:t>(</a:t>
            </a:r>
            <a:r>
              <a:rPr lang="en-US" dirty="0" smtClean="0">
                <a:latin typeface="Cambria Math" pitchFamily="18" charset="0"/>
                <a:ea typeface="Cambria Math" pitchFamily="18" charset="0"/>
              </a:rPr>
              <a:t>2</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3</a:t>
            </a:r>
            <a:r>
              <a:rPr lang="en-US" dirty="0" smtClean="0"/>
              <a:t>) are all false.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latin typeface="Cambria Math"/>
                <a:ea typeface="Cambria Math"/>
              </a:rPr>
              <a:t> </a:t>
            </a:r>
            <a:r>
              <a:rPr lang="en-US" i="1" dirty="0" smtClean="0"/>
              <a:t>= </a:t>
            </a:r>
            <a:r>
              <a:rPr lang="en-US" dirty="0" smtClean="0">
                <a:latin typeface="Cambria Math" pitchFamily="18" charset="0"/>
                <a:ea typeface="Cambria Math" pitchFamily="18" charset="0"/>
              </a:rPr>
              <a:t>0, which is divisible by 3</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k </a:t>
            </a:r>
            <a:r>
              <a:rPr lang="en-US" dirty="0" smtClean="0"/>
              <a:t>is divisible by </a:t>
            </a:r>
            <a:r>
              <a:rPr lang="en-US" dirty="0" smtClean="0">
                <a:latin typeface="Cambria Math" pitchFamily="18" charset="0"/>
                <a:ea typeface="Cambria Math" pitchFamily="18" charset="0"/>
              </a:rPr>
              <a:t>3, for an arbitrary positive integer </a:t>
            </a:r>
            <a:r>
              <a:rPr lang="en-US" i="1" dirty="0" smtClean="0">
                <a:ea typeface="Cambria Math"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follows: </a:t>
            </a:r>
          </a:p>
          <a:p>
            <a:pPr lvl="1">
              <a:buNone/>
            </a:pP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1) </a:t>
            </a:r>
            <a:r>
              <a:rPr lang="en-US" i="1" dirty="0" smtClean="0">
                <a:latin typeface="Cambria Math"/>
                <a:ea typeface="Cambria Math"/>
              </a:rPr>
              <a:t>−</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 </a:t>
            </a:r>
            <a:r>
              <a:rPr lang="en-US" dirty="0" smtClean="0">
                <a:latin typeface="Cambria Math" pitchFamily="18" charset="0"/>
                <a:ea typeface="Cambria Math" pitchFamily="18" charset="0"/>
              </a:rPr>
              <a:t>3</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i="1" dirty="0" smtClean="0">
                <a:ea typeface="Cambria Math" pitchFamily="18" charset="0"/>
              </a:rPr>
              <a:t>k</a:t>
            </a:r>
            <a:r>
              <a:rPr lang="en-US" dirty="0" smtClean="0">
                <a:ea typeface="Cambria Math" pitchFamily="18" charset="0"/>
              </a:rPr>
              <a:t>)</a:t>
            </a:r>
            <a:r>
              <a:rPr lang="en-US" dirty="0" smtClean="0">
                <a:latin typeface="Cambria Math" pitchFamily="18" charset="0"/>
                <a:ea typeface="Cambria Math" pitchFamily="18" charset="0"/>
              </a:rPr>
              <a:t> </a:t>
            </a:r>
          </a:p>
          <a:p>
            <a:pPr lvl="1">
              <a:buNone/>
            </a:pPr>
            <a:r>
              <a:rPr lang="en-US" dirty="0" smtClean="0">
                <a:latin typeface="Cambria Math" pitchFamily="18" charset="0"/>
                <a:ea typeface="Cambria Math" pitchFamily="18" charset="0"/>
              </a:rPr>
              <a:t>    </a:t>
            </a:r>
            <a:r>
              <a:rPr lang="en-US" dirty="0" smtClean="0">
                <a:ea typeface="Cambria Math" pitchFamily="18" charset="0"/>
              </a:rPr>
              <a:t>By the inductive hypothesis, the first term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is divisible by </a:t>
            </a:r>
            <a:r>
              <a:rPr lang="en-US" dirty="0" smtClean="0">
                <a:latin typeface="Cambria Math" pitchFamily="18" charset="0"/>
                <a:ea typeface="Cambria Math" pitchFamily="18" charset="0"/>
              </a:rPr>
              <a:t>3</a:t>
            </a:r>
            <a:r>
              <a:rPr lang="en-US" dirty="0" smtClean="0"/>
              <a:t> and the second term is divisible by </a:t>
            </a:r>
            <a:r>
              <a:rPr lang="en-US" dirty="0" smtClean="0">
                <a:latin typeface="Cambria Math" pitchFamily="18" charset="0"/>
                <a:ea typeface="Cambria Math" pitchFamily="18" charset="0"/>
              </a:rPr>
              <a:t>3</a:t>
            </a:r>
            <a:r>
              <a:rPr lang="en-US" dirty="0" smtClean="0"/>
              <a:t> since it is an integer multiplied by </a:t>
            </a:r>
            <a:r>
              <a:rPr lang="en-US" dirty="0" smtClean="0">
                <a:latin typeface="Cambria Math" pitchFamily="18" charset="0"/>
                <a:ea typeface="Cambria Math" pitchFamily="18" charset="0"/>
              </a:rPr>
              <a:t>3</a:t>
            </a:r>
            <a:r>
              <a:rPr lang="en-US" dirty="0" smtClean="0"/>
              <a:t>. So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in Section </a:t>
            </a:r>
            <a:r>
              <a:rPr lang="en-US" dirty="0" smtClean="0">
                <a:latin typeface="Cambria Math" pitchFamily="18" charset="0"/>
                <a:ea typeface="Cambria Math" pitchFamily="18" charset="0"/>
              </a:rPr>
              <a:t>4.1</a:t>
            </a:r>
            <a:r>
              <a:rPr lang="en-US" dirty="0" smtClean="0"/>
              <a:t> , (</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a:t>
            </a:r>
            <a:r>
              <a:rPr lang="en-US" dirty="0" smtClean="0"/>
              <a:t> is divisible by </a:t>
            </a:r>
            <a:r>
              <a:rPr lang="en-US" dirty="0" smtClean="0">
                <a:latin typeface="Cambria Math" pitchFamily="18" charset="0"/>
                <a:ea typeface="Cambria Math" pitchFamily="18" charset="0"/>
              </a:rPr>
              <a:t>3</a:t>
            </a:r>
            <a:r>
              <a:rPr lang="en-US" dirty="0" smtClean="0"/>
              <a:t>. </a:t>
            </a:r>
          </a:p>
          <a:p>
            <a:pPr lvl="1">
              <a:buNone/>
            </a:pPr>
            <a:r>
              <a:rPr lang="en-US" dirty="0" smtClean="0"/>
              <a:t> Therefore,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integer positive integer </a:t>
            </a:r>
            <a:r>
              <a:rPr lang="en-US" i="1" dirty="0" smtClean="0"/>
              <a:t>n</a:t>
            </a:r>
            <a:r>
              <a:rPr lang="en-US" dirty="0" smtClean="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buNone/>
            </a:pPr>
            <a:r>
              <a:rPr lang="en-US" sz="2000" dirty="0" smtClean="0"/>
              <a:t>        (</a:t>
            </a:r>
            <a:r>
              <a:rPr lang="en-US" sz="2000" i="1" dirty="0" smtClean="0"/>
              <a:t>Chapter </a:t>
            </a:r>
            <a:r>
              <a:rPr lang="en-US" sz="2000" dirty="0" smtClean="0">
                <a:latin typeface="Cambria Math" pitchFamily="18" charset="0"/>
                <a:ea typeface="Cambria Math" pitchFamily="18" charset="0"/>
              </a:rPr>
              <a:t>6</a:t>
            </a:r>
            <a:r>
              <a:rPr lang="en-US" sz="2000" i="1" dirty="0" smtClean="0"/>
              <a:t> uses combinatorial methods to prove this result.</a:t>
            </a:r>
            <a:r>
              <a:rPr lang="en-US" sz="2000"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0</a:t>
            </a:r>
            <a:r>
              <a:rPr lang="en-US" dirty="0" smtClean="0"/>
              <a:t>) is true, because the empty set has only itself as a subset and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r>
              <a:rPr lang="en-US" dirty="0" smtClean="0"/>
              <a:t>Inductive Step: 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p>
          <a:p>
            <a:pPr lvl="1"/>
            <a:endParaRPr lang="en-US" dirty="0" smtClean="0"/>
          </a:p>
          <a:p>
            <a:pPr lvl="1">
              <a:buNone/>
            </a:pPr>
            <a:endParaRPr lang="en-US" dirty="0" smtClean="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lvl="1">
              <a:buNone/>
            </a:pPr>
            <a:endParaRPr lang="en-US" dirty="0" smtClean="0"/>
          </a:p>
          <a:p>
            <a:pPr lvl="1">
              <a:buNone/>
            </a:pPr>
            <a:endParaRPr lang="en-US" dirty="0" smtClean="0"/>
          </a:p>
          <a:p>
            <a:pPr lvl="2"/>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Hence |</a:t>
            </a:r>
            <a:r>
              <a:rPr lang="en-US" altLang="zh-CN" dirty="0" smtClean="0"/>
              <a:t>S</a:t>
            </a:r>
            <a:r>
              <a:rPr lang="en-US" dirty="0" smtClean="0"/>
              <a:t>| = </a:t>
            </a:r>
            <a:r>
              <a:rPr lang="en-US" i="1" dirty="0" smtClean="0"/>
              <a:t>k</a:t>
            </a:r>
            <a:r>
              <a:rPr lang="en-US" dirty="0" smtClean="0"/>
              <a:t>.</a:t>
            </a:r>
          </a:p>
          <a:p>
            <a:pPr lvl="2"/>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r>
              <a:rPr lang="en-US" dirty="0" smtClean="0">
                <a:latin typeface="Cambria Math"/>
                <a:ea typeface="Cambria Math"/>
              </a:rPr>
              <a:t>By the inductive hypothesis </a:t>
            </a:r>
            <a:r>
              <a:rPr lang="en-US" i="1" dirty="0" smtClean="0">
                <a:latin typeface="Cambria Math"/>
                <a:ea typeface="Cambria Math"/>
              </a:rPr>
              <a:t>S </a:t>
            </a:r>
            <a:r>
              <a:rPr lang="en-US" dirty="0" smtClean="0">
                <a:latin typeface="Cambria Math"/>
                <a:ea typeface="Cambria Math"/>
              </a:rPr>
              <a:t> has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lvl="1"/>
            <a:endParaRPr lang="en-US" dirty="0" smtClean="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For an arbitrary nonnegative integer </a:t>
            </a:r>
            <a:r>
              <a:rPr lang="en-US" i="1" dirty="0" smtClean="0"/>
              <a:t>k</a:t>
            </a:r>
            <a:r>
              <a:rPr lang="en-US" dirty="0" smtClean="0"/>
              <a:t>, every set with </a:t>
            </a:r>
            <a:r>
              <a:rPr lang="en-US" i="1" dirty="0" smtClean="0"/>
              <a:t>k</a:t>
            </a:r>
            <a:r>
              <a:rPr lang="en-US" dirty="0" smtClean="0"/>
              <a:t> elements has </a:t>
            </a:r>
            <a:r>
              <a:rPr lang="en-US" dirty="0" smtClean="0">
                <a:latin typeface="Cambria Math" pitchFamily="18" charset="0"/>
                <a:ea typeface="Cambria Math" pitchFamily="18" charset="0"/>
              </a:rPr>
              <a:t>2</a:t>
            </a:r>
            <a:r>
              <a:rPr lang="en-US" i="1" baseline="30000" dirty="0" smtClean="0"/>
              <a:t>k</a:t>
            </a:r>
            <a:r>
              <a:rPr lang="en-US" dirty="0" smtClean="0"/>
              <a:t> subsets.</a:t>
            </a:r>
            <a:endParaRPr lang="en-US" dirty="0"/>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a:t>
            </a:r>
          </a:p>
          <a:p>
            <a:pPr>
              <a:buNone/>
            </a:pPr>
            <a:endParaRPr lang="en-US" dirty="0" smtClean="0"/>
          </a:p>
          <a:p>
            <a:pPr>
              <a:buNone/>
            </a:pPr>
            <a:endParaRPr lang="en-US" dirty="0" smtClean="0"/>
          </a:p>
          <a:p>
            <a:pPr>
              <a:buNone/>
            </a:pPr>
            <a:r>
              <a:rPr lang="en-US" b="1" dirty="0" smtClean="0"/>
              <a:t>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 Use mathematical induction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pPr lvl="1"/>
            <a:r>
              <a:rPr lang="en-US" dirty="0" smtClean="0"/>
              <a:t>BASIS STEP:  P(</a:t>
            </a:r>
            <a:r>
              <a:rPr lang="en-US" dirty="0" smtClean="0">
                <a:latin typeface="Cambria Math" pitchFamily="18" charset="0"/>
                <a:ea typeface="Cambria Math" pitchFamily="18" charset="0"/>
              </a:rPr>
              <a:t>1</a:t>
            </a:r>
            <a:r>
              <a:rPr lang="en-US" dirty="0" smtClean="0"/>
              <a:t>) is true, because each of the four </a:t>
            </a:r>
            <a:r>
              <a:rPr lang="en-US" dirty="0" smtClean="0">
                <a:latin typeface="Cambria Math" pitchFamily="18" charset="0"/>
                <a:ea typeface="Cambria Math" pitchFamily="18" charset="0"/>
              </a:rPr>
              <a:t>2</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dirty="0" smtClean="0"/>
              <a:t> checkerboards with one square removed can be tiled using one right </a:t>
            </a:r>
            <a:r>
              <a:rPr lang="en-US" dirty="0" err="1" smtClean="0"/>
              <a:t>triomino</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r>
              <a:rPr lang="en-US" dirty="0" smtClean="0"/>
              <a:t>INDUCTIVE STEP:  Assume that  </a:t>
            </a:r>
            <a:r>
              <a:rPr lang="en-US" i="1" dirty="0" smtClean="0"/>
              <a:t>P</a:t>
            </a:r>
            <a:r>
              <a:rPr lang="en-US" dirty="0" smtClean="0"/>
              <a:t>(</a:t>
            </a:r>
            <a:r>
              <a:rPr lang="en-US" i="1" dirty="0" smtClean="0"/>
              <a:t>k</a:t>
            </a:r>
            <a:r>
              <a:rPr lang="en-US" dirty="0" smtClean="0"/>
              <a:t>) is true for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a:t>
            </a:r>
          </a:p>
          <a:p>
            <a:pPr>
              <a:buNone/>
            </a:pPr>
            <a:r>
              <a:rPr lang="en-US" dirty="0" smtClean="0"/>
              <a:t> </a:t>
            </a:r>
            <a:endParaRPr lang="en-US" dirty="0"/>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smtClean="0"/>
              <a:t>A right </a:t>
            </a:r>
            <a:r>
              <a:rPr lang="en-US" dirty="0" err="1" smtClean="0"/>
              <a:t>triomino</a:t>
            </a:r>
            <a:r>
              <a:rPr lang="en-US" dirty="0" smtClean="0"/>
              <a:t> is an L-shaped tile which covers three squares at a time.</a:t>
            </a:r>
            <a:endParaRPr lang="en-US" dirty="0"/>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62500" lnSpcReduction="20000"/>
          </a:bodyPr>
          <a:lstStyle/>
          <a:p>
            <a:pPr lvl="1"/>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2"/>
            <a:r>
              <a:rPr lang="en-US" dirty="0" smtClean="0"/>
              <a:t>Consider a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checkerboard with one square removed. Split this checkerboard into four checkerboards of size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,by dividing it in half in both directions.</a:t>
            </a:r>
          </a:p>
          <a:p>
            <a:pPr lvl="2"/>
            <a:endParaRPr lang="en-US" dirty="0" smtClean="0"/>
          </a:p>
          <a:p>
            <a:pPr lvl="2"/>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endParaRPr lang="en-US" dirty="0" smtClean="0"/>
          </a:p>
          <a:p>
            <a:pPr lvl="2"/>
            <a:endParaRPr lang="en-US" dirty="0" smtClean="0"/>
          </a:p>
          <a:p>
            <a:pPr lvl="2"/>
            <a:r>
              <a:rPr lang="en-US" dirty="0" smtClean="0"/>
              <a:t>Remove a square from one of the four</a:t>
            </a:r>
            <a:r>
              <a:rPr lang="en-US" dirty="0" smtClean="0">
                <a:latin typeface="Cambria Math" pitchFamily="18" charset="0"/>
                <a:ea typeface="Cambria Math" pitchFamily="18" charset="0"/>
              </a:rPr>
              <a:t> 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smtClean="0"/>
              <a:t>triominoe</a:t>
            </a:r>
            <a:r>
              <a:rPr lang="en-US" dirty="0" smtClean="0"/>
              <a:t>. </a:t>
            </a:r>
          </a:p>
          <a:p>
            <a:pPr lvl="2"/>
            <a:r>
              <a:rPr lang="en-US" dirty="0" smtClean="0"/>
              <a:t>Hence, the entire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checkerboard with one square removed can be tiled using right </a:t>
            </a:r>
            <a:r>
              <a:rPr lang="en-US" dirty="0" err="1" smtClean="0"/>
              <a:t>triominoes</a:t>
            </a:r>
            <a:r>
              <a:rPr lang="en-US" dirty="0" smtClean="0"/>
              <a:t>.</a:t>
            </a:r>
          </a:p>
          <a:p>
            <a:pPr lvl="2"/>
            <a:endParaRPr lang="en-US" dirty="0" smtClean="0"/>
          </a:p>
          <a:p>
            <a:pPr lvl="2"/>
            <a:endParaRPr lang="en-US" dirty="0" smtClean="0"/>
          </a:p>
          <a:p>
            <a:pPr lvl="2"/>
            <a:endParaRPr lang="en-US" dirty="0" smtClean="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  with one square removed can be tiled using right </a:t>
            </a:r>
            <a:r>
              <a:rPr lang="en-US" dirty="0" err="1" smtClean="0"/>
              <a:t>triominoes</a:t>
            </a:r>
            <a:r>
              <a:rPr lang="en-US" dirty="0" smtClean="0"/>
              <a:t>.</a:t>
            </a:r>
            <a:endParaRPr lang="en-US" dirty="0"/>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Let </a:t>
            </a:r>
            <a:r>
              <a:rPr lang="en-US" i="1" dirty="0" smtClean="0"/>
              <a:t>P</a:t>
            </a:r>
            <a:r>
              <a:rPr lang="en-US" dirty="0" smtClean="0"/>
              <a:t>(</a:t>
            </a:r>
            <a:r>
              <a:rPr lang="en-US" i="1" dirty="0" smtClean="0"/>
              <a:t>n</a:t>
            </a:r>
            <a:r>
              <a:rPr lang="en-US" dirty="0" smtClean="0"/>
              <a:t>) be the statement that every set of </a:t>
            </a:r>
            <a:r>
              <a:rPr lang="en-US" i="1" dirty="0" smtClean="0"/>
              <a:t>n</a:t>
            </a:r>
            <a:r>
              <a:rPr lang="en-US" dirty="0" smtClean="0"/>
              <a:t> lines in the plane, no two of which are parallel, meet in a common point. Here is a “proof”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a:t>
            </a:r>
            <a:r>
              <a:rPr lang="en-US" dirty="0" smtClean="0">
                <a:latin typeface="Cambria Math"/>
                <a:ea typeface="Cambria Math"/>
              </a:rPr>
              <a:t>≥ 2.  </a:t>
            </a:r>
            <a:endParaRPr lang="en-US" dirty="0" smtClean="0">
              <a:ea typeface="Cambria Math"/>
            </a:endParaRPr>
          </a:p>
          <a:p>
            <a:pPr lvl="1"/>
            <a:r>
              <a:rPr lang="en-US" dirty="0" smtClean="0">
                <a:ea typeface="Cambria Math"/>
              </a:rPr>
              <a:t>BASIS STEP: The statement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is true because any two lines in the plane that are not parallel meet in a common point.</a:t>
            </a:r>
          </a:p>
          <a:p>
            <a:pPr lvl="1"/>
            <a:r>
              <a:rPr lang="en-US" dirty="0" smtClean="0">
                <a:ea typeface="Cambria Math"/>
              </a:rPr>
              <a:t>INDUCTIVE STEP: The inductive hypothesis is the statement that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is true for the positive integer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a:rPr>
              <a:t>, i.e., every set of </a:t>
            </a:r>
            <a:r>
              <a:rPr lang="en-US" i="1" dirty="0" smtClean="0">
                <a:ea typeface="Cambria Math"/>
              </a:rPr>
              <a:t>k</a:t>
            </a:r>
            <a:r>
              <a:rPr lang="en-US" dirty="0" smtClean="0">
                <a:ea typeface="Cambria Math"/>
              </a:rPr>
              <a:t> lines in the plane, no two of which are parallel, meet in a common point.</a:t>
            </a:r>
          </a:p>
          <a:p>
            <a:pPr lvl="1"/>
            <a:r>
              <a:rPr lang="en-US" dirty="0" smtClean="0">
                <a:ea typeface="Cambria Math"/>
              </a:rPr>
              <a:t>We must show that if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holds, then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i.e.,  if every set of </a:t>
            </a:r>
            <a:r>
              <a:rPr lang="en-US" i="1" dirty="0" smtClean="0">
                <a:ea typeface="Cambria Math"/>
              </a:rPr>
              <a:t>k</a:t>
            </a:r>
            <a:r>
              <a:rPr lang="en-US" dirty="0" smtClean="0">
                <a:ea typeface="Cambria Math"/>
              </a:rPr>
              <a:t> lines in the plane, no two of which are parallel, </a:t>
            </a:r>
            <a:r>
              <a:rPr lang="en-US" i="1" dirty="0" smtClean="0">
                <a:ea typeface="Cambria Math"/>
              </a:rPr>
              <a:t>k</a:t>
            </a:r>
            <a:r>
              <a:rPr lang="en-US" dirty="0" smtClean="0">
                <a:ea typeface="Cambria Math"/>
              </a:rPr>
              <a:t> </a:t>
            </a:r>
            <a:r>
              <a:rPr lang="en-US" dirty="0" smtClean="0">
                <a:latin typeface="Cambria Math"/>
                <a:ea typeface="Cambria Math"/>
              </a:rPr>
              <a:t>≥ 2, </a:t>
            </a:r>
            <a:r>
              <a:rPr lang="en-US" dirty="0" smtClean="0">
                <a:ea typeface="Cambria Math"/>
              </a:rPr>
              <a:t>meet in a common point, then every set of k + </a:t>
            </a:r>
            <a:r>
              <a:rPr lang="en-US" dirty="0" smtClean="0">
                <a:latin typeface="Cambria Math" pitchFamily="18" charset="0"/>
                <a:ea typeface="Cambria Math" pitchFamily="18" charset="0"/>
              </a:rPr>
              <a:t>1</a:t>
            </a:r>
            <a:r>
              <a:rPr lang="en-US" dirty="0" smtClean="0">
                <a:ea typeface="Cambria Math"/>
              </a:rPr>
              <a:t> lines in the plane, no two of which are parallel, meet in a common point. </a:t>
            </a:r>
          </a:p>
          <a:p>
            <a:pPr lvl="1"/>
            <a:endParaRPr lang="en-US" dirty="0" smtClean="0">
              <a:ea typeface="Cambria Math"/>
            </a:endParaRPr>
          </a:p>
          <a:p>
            <a:pPr>
              <a:buNone/>
            </a:pPr>
            <a:endParaRPr lang="en-US" dirty="0"/>
          </a:p>
        </p:txBody>
      </p:sp>
      <p:sp>
        <p:nvSpPr>
          <p:cNvPr id="4" name="TextBox 3"/>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Mathematical Induction(</a:t>
            </a:r>
            <a:r>
              <a:rPr lang="zh-CN" altLang="en-US" smtClean="0"/>
              <a:t>数学归纳法） </a:t>
            </a:r>
            <a:endParaRPr lang="en-US" dirty="0" smtClean="0"/>
          </a:p>
          <a:p>
            <a:r>
              <a:rPr lang="en-US" dirty="0" smtClean="0"/>
              <a:t>Strong Induction</a:t>
            </a:r>
            <a:r>
              <a:rPr lang="zh-CN" altLang="en-US" dirty="0" smtClean="0"/>
              <a:t>（强归纳法）</a:t>
            </a:r>
            <a:endParaRPr lang="en-US" dirty="0" smtClean="0"/>
          </a:p>
          <a:p>
            <a:r>
              <a:rPr lang="en-US" dirty="0" smtClean="0"/>
              <a:t>Well-Ordering</a:t>
            </a:r>
            <a:r>
              <a:rPr lang="zh-CN" altLang="en-US" dirty="0" smtClean="0"/>
              <a:t>（良序）</a:t>
            </a:r>
            <a:endParaRPr lang="en-US" dirty="0" smtClean="0"/>
          </a:p>
          <a:p>
            <a:r>
              <a:rPr lang="en-US" dirty="0" smtClean="0"/>
              <a:t>Recursive</a:t>
            </a:r>
            <a:r>
              <a:rPr lang="zh-CN" altLang="en-US" dirty="0"/>
              <a:t> （递归）</a:t>
            </a:r>
            <a:r>
              <a:rPr lang="en-US" dirty="0" smtClean="0"/>
              <a:t> Definitions</a:t>
            </a:r>
          </a:p>
          <a:p>
            <a:r>
              <a:rPr lang="en-US" dirty="0" smtClean="0"/>
              <a:t>Structural Induction</a:t>
            </a:r>
            <a:r>
              <a:rPr lang="zh-CN" altLang="en-US" dirty="0" smtClean="0"/>
              <a:t>（结构归纳法）</a:t>
            </a:r>
            <a:endParaRPr lang="en-US" dirty="0" smtClean="0"/>
          </a:p>
          <a:p>
            <a:r>
              <a:rPr lang="en-US" dirty="0" smtClean="0"/>
              <a:t>Recursive Algorithms</a:t>
            </a:r>
          </a:p>
          <a:p>
            <a:r>
              <a:rPr lang="en-US" dirty="0" smtClean="0"/>
              <a:t>Program Correctness (</a:t>
            </a:r>
            <a:r>
              <a:rPr lang="en-US" i="1" dirty="0" smtClean="0"/>
              <a:t>not yet included in overheads</a:t>
            </a:r>
            <a:r>
              <a:rPr lang="en-US" dirty="0" smtClean="0"/>
              <a: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70000" lnSpcReduction="20000"/>
          </a:bodyPr>
          <a:lstStyle/>
          <a:p>
            <a:pPr lvl="1"/>
            <a:endParaRPr lang="en-US" dirty="0" smtClean="0">
              <a:ea typeface="Cambria Math"/>
            </a:endParaRPr>
          </a:p>
          <a:p>
            <a:pPr lvl="1">
              <a:buNone/>
            </a:pPr>
            <a:endParaRPr lang="en-US" dirty="0" smtClean="0">
              <a:ea typeface="Cambria Math"/>
            </a:endParaRPr>
          </a:p>
          <a:p>
            <a:pPr lvl="1">
              <a:buNone/>
            </a:pPr>
            <a:endParaRPr lang="en-US" dirty="0" smtClean="0">
              <a:ea typeface="Cambria Math"/>
            </a:endParaRPr>
          </a:p>
          <a:p>
            <a:pPr lvl="1"/>
            <a:r>
              <a:rPr lang="en-US" dirty="0" smtClean="0">
                <a:ea typeface="Cambria Math"/>
              </a:rPr>
              <a:t>Consider a set  of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in the plane, no two parallel. By the inductive hypothesis, the first </a:t>
            </a:r>
            <a:r>
              <a:rPr lang="en-US" i="1" dirty="0" smtClean="0">
                <a:ea typeface="Cambria Math"/>
              </a:rPr>
              <a:t>k</a:t>
            </a:r>
            <a:r>
              <a:rPr lang="en-US" dirty="0" smtClean="0">
                <a:ea typeface="Cambria Math"/>
              </a:rPr>
              <a:t> of these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By the inductive hypothesis, the last </a:t>
            </a:r>
            <a:r>
              <a:rPr lang="en-US" i="1" dirty="0" smtClean="0">
                <a:ea typeface="Cambria Math"/>
              </a:rPr>
              <a:t>k</a:t>
            </a:r>
            <a:r>
              <a:rPr lang="en-US" dirty="0" smtClean="0">
                <a:ea typeface="Cambria Math"/>
              </a:rPr>
              <a:t> of these lines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t>
            </a:r>
          </a:p>
          <a:p>
            <a:pPr lvl="1"/>
            <a:r>
              <a:rPr lang="en-US" dirty="0" smtClean="0">
                <a:ea typeface="Cambria Math"/>
              </a:rPr>
              <a:t>If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are different points, all lines containing both of them must be the same line since two points determine a line. This contradicts the assumption that the lines are distinct. Hence,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lies on all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and therefore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Assuming that  </a:t>
            </a:r>
            <a:r>
              <a:rPr lang="en-US" i="1" dirty="0" smtClean="0">
                <a:ea typeface="Cambria Math"/>
              </a:rPr>
              <a:t>k</a:t>
            </a:r>
            <a:r>
              <a:rPr lang="en-US" dirty="0" smtClean="0">
                <a:ea typeface="Cambria Math"/>
              </a:rPr>
              <a:t> </a:t>
            </a:r>
            <a:r>
              <a:rPr lang="en-US" dirty="0" smtClean="0">
                <a:latin typeface="Cambria Math"/>
                <a:ea typeface="Cambria Math"/>
              </a:rPr>
              <a:t>≥2, distinct lines meet in a common point, then every </a:t>
            </a:r>
            <a:r>
              <a:rPr lang="en-US" dirty="0" smtClean="0">
                <a:ea typeface="Cambria Math"/>
              </a:rPr>
              <a:t>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 lines meet in a common point.</a:t>
            </a:r>
          </a:p>
          <a:p>
            <a:pPr lvl="1"/>
            <a:r>
              <a:rPr lang="en-US" dirty="0" smtClean="0">
                <a:latin typeface="Cambria Math"/>
                <a:ea typeface="Cambria Math"/>
              </a:rPr>
              <a:t>There must be an error in this proof  since the conclusion is absurd. But where is the error?</a:t>
            </a:r>
          </a:p>
          <a:p>
            <a:pPr lvl="2"/>
            <a:r>
              <a:rPr lang="en-US" b="1" dirty="0" smtClean="0">
                <a:ea typeface="Cambria Math"/>
              </a:rPr>
              <a:t>Answer</a:t>
            </a:r>
            <a:r>
              <a:rPr lang="en-US" dirty="0" smtClean="0">
                <a:ea typeface="Cambria Math"/>
              </a:rPr>
              <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a:t>
            </a:r>
            <a:r>
              <a:rPr lang="en-US" dirty="0" smtClean="0">
                <a:latin typeface="Cambria Math"/>
                <a:ea typeface="Cambria Math"/>
              </a:rPr>
              <a:t>→</a:t>
            </a:r>
            <a:r>
              <a:rPr lang="en-US" i="1" dirty="0" smtClean="0">
                <a:ea typeface="Cambria Math"/>
              </a:rPr>
              <a:t> 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only holds for  </a:t>
            </a:r>
            <a:r>
              <a:rPr lang="en-US" i="1" dirty="0" smtClean="0">
                <a:ea typeface="Cambria Math"/>
              </a:rPr>
              <a:t>k</a:t>
            </a:r>
            <a:r>
              <a:rPr lang="en-US" dirty="0" smtClean="0">
                <a:ea typeface="Cambria Math"/>
              </a:rPr>
              <a:t> </a:t>
            </a:r>
            <a:r>
              <a:rPr lang="en-US" dirty="0" smtClean="0">
                <a:latin typeface="Cambria Math"/>
                <a:ea typeface="Cambria Math"/>
              </a:rPr>
              <a:t>≥3. </a:t>
            </a:r>
            <a:r>
              <a:rPr lang="en-US" dirty="0" smtClean="0">
                <a:ea typeface="Cambria Math"/>
              </a:rPr>
              <a:t>It is not the case that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implies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The first two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the second two must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They do not have to be the same point since only the second line is common to both sets of lines.</a:t>
            </a:r>
          </a:p>
          <a:p>
            <a:pPr lvl="1">
              <a:buNone/>
            </a:pPr>
            <a:endParaRPr lang="en-US" dirty="0"/>
          </a:p>
        </p:txBody>
      </p:sp>
      <p:sp>
        <p:nvSpPr>
          <p:cNvPr id="6" name="TextBox 5"/>
          <p:cNvSpPr txBox="1"/>
          <p:nvPr/>
        </p:nvSpPr>
        <p:spPr>
          <a:xfrm>
            <a:off x="1219200" y="19812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ea typeface="Cambria Math" pitchFamily="18" charset="0"/>
              </a:rPr>
              <a:t>set of </a:t>
            </a:r>
            <a:r>
              <a:rPr lang="en-US" i="1" dirty="0" smtClean="0">
                <a:ea typeface="Cambria Math" pitchFamily="18" charset="0"/>
              </a:rPr>
              <a:t>k</a:t>
            </a:r>
            <a:r>
              <a:rPr lang="en-US" dirty="0" smtClean="0">
                <a:ea typeface="Cambria Math" pitchFamily="18" charset="0"/>
              </a:rPr>
              <a:t> lines in the plane, where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pitchFamily="18" charset="0"/>
              </a:rPr>
              <a:t> no two of which are parallel, meet in a common point.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4000" dirty="0" smtClean="0"/>
              <a:t>Guidelines:</a:t>
            </a:r>
            <a:br>
              <a:rPr lang="en-US" sz="4000" dirty="0" smtClean="0"/>
            </a:br>
            <a:r>
              <a:rPr lang="en-US" sz="4000" dirty="0" smtClean="0"/>
              <a:t>     Mathematical Induction Proofs</a:t>
            </a:r>
            <a:endParaRPr lang="en-US" sz="4000" dirty="0"/>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pPr marL="457200" indent="-457200" eaLnBrk="0" hangingPunct="0">
              <a:spcBef>
                <a:spcPct val="50000"/>
              </a:spcBef>
              <a:buFont typeface="Wingdings" pitchFamily="2" charset="2"/>
              <a:buNone/>
              <a:defRPr/>
            </a:pPr>
            <a:r>
              <a:rPr kumimoji="1" lang="en-US" altLang="zh-CN" dirty="0">
                <a:solidFill>
                  <a:srgbClr val="FF0000"/>
                </a:solidFill>
                <a:latin typeface="Times New Roman" pitchFamily="18" charset="0"/>
                <a:ea typeface="宋体" pitchFamily="2" charset="-122"/>
                <a:sym typeface="Symbol" pitchFamily="18" charset="2"/>
              </a:rPr>
              <a:t>Sec. </a:t>
            </a:r>
            <a:r>
              <a:rPr kumimoji="1" lang="en-US" altLang="zh-CN" dirty="0" smtClean="0">
                <a:solidFill>
                  <a:srgbClr val="FF0000"/>
                </a:solidFill>
                <a:latin typeface="Times New Roman" pitchFamily="18" charset="0"/>
                <a:ea typeface="宋体" pitchFamily="2" charset="-122"/>
                <a:sym typeface="Symbol" pitchFamily="18" charset="2"/>
              </a:rPr>
              <a:t>5.1 </a:t>
            </a:r>
            <a:r>
              <a:rPr kumimoji="1" lang="en-US" altLang="zh-CN" dirty="0" smtClean="0">
                <a:solidFill>
                  <a:srgbClr val="CC00FF"/>
                </a:solidFill>
                <a:latin typeface="Times New Roman" pitchFamily="18" charset="0"/>
                <a:ea typeface="宋体" pitchFamily="2" charset="-122"/>
                <a:sym typeface="Symbol" pitchFamily="18" charset="2"/>
              </a:rPr>
              <a:t> </a:t>
            </a:r>
            <a:r>
              <a:rPr kumimoji="1" lang="en-US" altLang="zh-CN" dirty="0">
                <a:latin typeface="Times New Roman" pitchFamily="18" charset="0"/>
                <a:ea typeface="宋体" pitchFamily="2" charset="-122"/>
                <a:sym typeface="Symbol" pitchFamily="18" charset="2"/>
              </a:rPr>
              <a:t>46</a:t>
            </a:r>
            <a:r>
              <a:rPr kumimoji="1" lang="zh-CN" altLang="en-US" dirty="0">
                <a:latin typeface="Times New Roman" pitchFamily="18" charset="0"/>
                <a:ea typeface="宋体" pitchFamily="2" charset="-122"/>
                <a:sym typeface="Symbol" pitchFamily="18" charset="2"/>
              </a:rPr>
              <a:t>， </a:t>
            </a:r>
            <a:r>
              <a:rPr kumimoji="1" lang="en-US" altLang="zh-CN" dirty="0">
                <a:latin typeface="Times New Roman" pitchFamily="18" charset="0"/>
                <a:ea typeface="宋体" pitchFamily="2" charset="-122"/>
                <a:sym typeface="Symbol" pitchFamily="18" charset="2"/>
              </a:rPr>
              <a:t>47</a:t>
            </a:r>
            <a:r>
              <a:rPr kumimoji="1" lang="zh-CN" altLang="en-US" dirty="0">
                <a:latin typeface="Times New Roman" pitchFamily="18" charset="0"/>
                <a:ea typeface="宋体" pitchFamily="2" charset="-122"/>
                <a:sym typeface="Symbol" pitchFamily="18" charset="2"/>
              </a:rPr>
              <a:t>， </a:t>
            </a:r>
            <a:r>
              <a:rPr kumimoji="1" lang="en-US" altLang="zh-CN">
                <a:latin typeface="Times New Roman" pitchFamily="18" charset="0"/>
                <a:ea typeface="宋体" pitchFamily="2" charset="-122"/>
                <a:sym typeface="Symbol" pitchFamily="18" charset="2"/>
              </a:rPr>
              <a:t>48</a:t>
            </a:r>
            <a:r>
              <a:rPr kumimoji="1" lang="en-US" altLang="zh-CN">
                <a:latin typeface="Times New Roman" pitchFamily="18" charset="0"/>
                <a:ea typeface="宋体" pitchFamily="2" charset="-122"/>
              </a:rPr>
              <a:t> </a:t>
            </a:r>
            <a:r>
              <a:rPr kumimoji="1" lang="en-US" altLang="zh-CN" smtClean="0">
                <a:latin typeface="Times New Roman" pitchFamily="18" charset="0"/>
                <a:ea typeface="宋体" pitchFamily="2" charset="-122"/>
              </a:rPr>
              <a:t> </a:t>
            </a:r>
            <a:endParaRPr kumimoji="1" lang="en-US" altLang="zh-CN" dirty="0">
              <a:latin typeface="Times New Roman" pitchFamily="18" charset="0"/>
              <a:ea typeface="宋体" pitchFamily="2" charset="-122"/>
            </a:endParaRPr>
          </a:p>
          <a:p>
            <a:endParaRPr lang="en-US" altLang="zh-CN" dirty="0" smtClean="0">
              <a:ea typeface="宋体" charset="-122"/>
            </a:endParaRP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Strong Induction and Well-Ordering</a:t>
            </a:r>
            <a:endParaRPr lang="en-US" dirty="0"/>
          </a:p>
        </p:txBody>
      </p:sp>
      <p:sp>
        <p:nvSpPr>
          <p:cNvPr id="3" name="Subtitle 2"/>
          <p:cNvSpPr>
            <a:spLocks noGrp="1"/>
          </p:cNvSpPr>
          <p:nvPr>
            <p:ph type="subTitle" idx="1"/>
          </p:nvPr>
        </p:nvSpPr>
        <p:spPr/>
        <p:txBody>
          <a:bodyPr/>
          <a:lstStyle/>
          <a:p>
            <a:r>
              <a:rPr lang="en-US" smtClean="0"/>
              <a:t>Section 5.2</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Strong Induction</a:t>
            </a:r>
          </a:p>
          <a:p>
            <a:r>
              <a:rPr lang="en-US" dirty="0" smtClean="0"/>
              <a:t>Example Proofs using Strong Induction</a:t>
            </a:r>
          </a:p>
          <a:p>
            <a:r>
              <a:rPr lang="en-US" dirty="0" smtClean="0"/>
              <a:t>Using Strong Induction in Computational Geometry (</a:t>
            </a:r>
            <a:r>
              <a:rPr lang="en-US" i="1" dirty="0" smtClean="0"/>
              <a:t>not yet included in overheads</a:t>
            </a:r>
            <a:r>
              <a:rPr lang="en-US" dirty="0" smtClean="0"/>
              <a:t>)</a:t>
            </a:r>
          </a:p>
          <a:p>
            <a:r>
              <a:rPr lang="en-US" dirty="0" smtClean="0"/>
              <a:t>Well-Ordering Property</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Induction</a:t>
            </a:r>
            <a:endParaRPr lang="en-US" dirty="0"/>
          </a:p>
        </p:txBody>
      </p:sp>
      <p:sp>
        <p:nvSpPr>
          <p:cNvPr id="3" name="Content Placeholder 2"/>
          <p:cNvSpPr>
            <a:spLocks noGrp="1"/>
          </p:cNvSpPr>
          <p:nvPr>
            <p:ph idx="1"/>
          </p:nvPr>
        </p:nvSpPr>
        <p:spPr/>
        <p:txBody>
          <a:bodyPr>
            <a:normAutofit/>
          </a:bodyPr>
          <a:lstStyle/>
          <a:p>
            <a:r>
              <a:rPr lang="en-US" i="1" dirty="0" smtClean="0"/>
              <a:t>Strong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where </a:t>
            </a:r>
            <a:r>
              <a:rPr lang="en-US" i="1" dirty="0" smtClean="0"/>
              <a:t>P</a:t>
            </a:r>
            <a:r>
              <a:rPr lang="en-US" dirty="0" smtClean="0"/>
              <a:t>(</a:t>
            </a:r>
            <a:r>
              <a:rPr lang="en-US" i="1" dirty="0" smtClean="0"/>
              <a:t>n</a:t>
            </a:r>
            <a:r>
              <a:rPr lang="en-US" dirty="0" smtClean="0"/>
              <a:t>) is a propositional function, complete two steps:</a:t>
            </a:r>
          </a:p>
          <a:p>
            <a:pPr lvl="1"/>
            <a:r>
              <a:rPr lang="en-US" i="1" dirty="0" smtClean="0"/>
              <a:t>Basis Step</a:t>
            </a:r>
            <a:r>
              <a:rPr lang="en-US" dirty="0" smtClean="0"/>
              <a:t>: Verify that the proposition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the conditional statement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for all positive integers </a:t>
            </a:r>
            <a:r>
              <a:rPr lang="en-US" i="1" dirty="0" smtClean="0"/>
              <a:t>k</a:t>
            </a:r>
            <a:r>
              <a:rPr lang="en-US" smtClean="0"/>
              <a:t>.  </a:t>
            </a:r>
            <a:endParaRPr lang="en-US" dirty="0"/>
          </a:p>
        </p:txBody>
      </p:sp>
      <p:sp>
        <p:nvSpPr>
          <p:cNvPr id="4" name="TextBox 3"/>
          <p:cNvSpPr txBox="1"/>
          <p:nvPr/>
        </p:nvSpPr>
        <p:spPr>
          <a:xfrm>
            <a:off x="2362200" y="5257800"/>
            <a:ext cx="4114800" cy="923330"/>
          </a:xfrm>
          <a:prstGeom prst="rect">
            <a:avLst/>
          </a:prstGeom>
          <a:noFill/>
          <a:ln>
            <a:solidFill>
              <a:schemeClr val="accent1"/>
            </a:solidFill>
          </a:ln>
        </p:spPr>
        <p:txBody>
          <a:bodyPr wrap="square" rtlCol="0">
            <a:spAutoFit/>
          </a:bodyPr>
          <a:lstStyle/>
          <a:p>
            <a:r>
              <a:rPr lang="en-US" dirty="0" smtClean="0"/>
              <a:t>Strong Induction is sometimes called the </a:t>
            </a:r>
            <a:r>
              <a:rPr lang="en-US" i="1" dirty="0" smtClean="0"/>
              <a:t>second principle of mathematical induction </a:t>
            </a:r>
            <a:r>
              <a:rPr lang="en-US" dirty="0" smtClean="0"/>
              <a:t>or </a:t>
            </a:r>
            <a:r>
              <a:rPr lang="en-US" i="1" dirty="0" smtClean="0"/>
              <a:t>complete induction</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Strong Induction and  </a:t>
            </a:r>
            <a:br>
              <a:rPr lang="en-US" dirty="0" smtClean="0"/>
            </a:br>
            <a:r>
              <a:rPr lang="en-US" dirty="0" smtClean="0"/>
              <a:t>the 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752600"/>
            <a:ext cx="6248400" cy="1477328"/>
          </a:xfrm>
          <a:prstGeom prst="rect">
            <a:avLst/>
          </a:prstGeom>
          <a:noFill/>
        </p:spPr>
        <p:txBody>
          <a:bodyPr wrap="square" rtlCol="0">
            <a:spAutoFit/>
          </a:bodyPr>
          <a:lstStyle/>
          <a:p>
            <a:r>
              <a:rPr lang="en-US" dirty="0" smtClean="0"/>
              <a:t>Strong induction tells us that we can reach all rungs if:</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For every integer </a:t>
            </a:r>
            <a:r>
              <a:rPr lang="en-US" i="1" dirty="0" smtClean="0"/>
              <a:t>k</a:t>
            </a:r>
            <a:r>
              <a:rPr lang="en-US" dirty="0" smtClean="0"/>
              <a:t>, if we can reach the first </a:t>
            </a:r>
            <a:r>
              <a:rPr lang="en-US" i="1" dirty="0" smtClean="0"/>
              <a:t>k</a:t>
            </a:r>
            <a:r>
              <a:rPr lang="en-US" dirty="0" smtClean="0"/>
              <a:t> rungs, then we can reach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rung. </a:t>
            </a:r>
          </a:p>
          <a:p>
            <a:pPr marL="342900" indent="-342900">
              <a:buFont typeface="+mj-lt"/>
              <a:buAutoNum type="arabicPeriod"/>
            </a:pPr>
            <a:endParaRPr lang="en-US" dirty="0"/>
          </a:p>
        </p:txBody>
      </p:sp>
      <p:sp>
        <p:nvSpPr>
          <p:cNvPr id="6" name="TextBox 5"/>
          <p:cNvSpPr txBox="1"/>
          <p:nvPr/>
        </p:nvSpPr>
        <p:spPr>
          <a:xfrm>
            <a:off x="609600" y="3200400"/>
            <a:ext cx="5486400" cy="3416320"/>
          </a:xfrm>
          <a:prstGeom prst="rect">
            <a:avLst/>
          </a:prstGeom>
          <a:noFill/>
        </p:spPr>
        <p:txBody>
          <a:bodyPr wrap="square" rtlCol="0">
            <a:spAutoFit/>
          </a:bodyPr>
          <a:lstStyle/>
          <a:p>
            <a:r>
              <a:rPr lang="en-US" dirty="0" smtClean="0"/>
              <a:t>To conclude that we can reach every rung by strong induction:</a:t>
            </a:r>
          </a:p>
          <a:p>
            <a:pPr>
              <a:buFont typeface="Arial" pitchFamily="34" charset="0"/>
              <a:buChar char="•"/>
            </a:pPr>
            <a:r>
              <a:rPr lang="en-US" dirty="0" smtClean="0"/>
              <a:t> 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holds</a:t>
            </a:r>
          </a:p>
          <a:p>
            <a:pPr>
              <a:buFont typeface="Arial" pitchFamily="34" charset="0"/>
              <a:buChar char="•"/>
            </a:pPr>
            <a:r>
              <a:rPr lang="en-US" dirty="0" smtClean="0"/>
              <a:t> INDUCTIVE STEP:  Assume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p>
          <a:p>
            <a:r>
              <a:rPr lang="en-US" dirty="0" smtClean="0"/>
              <a:t>   </a:t>
            </a:r>
            <a:r>
              <a:rPr lang="en-US" dirty="0" smtClean="0">
                <a:latin typeface="Cambria Math"/>
                <a:ea typeface="Cambria Math"/>
              </a:rPr>
              <a:t>holds for an arbitrary integer </a:t>
            </a:r>
            <a:r>
              <a:rPr lang="en-US" i="1" dirty="0" smtClean="0">
                <a:latin typeface="Cambria Math"/>
                <a:ea typeface="Cambria Math"/>
              </a:rPr>
              <a:t>k</a:t>
            </a:r>
            <a:r>
              <a:rPr lang="en-US" dirty="0" smtClean="0">
                <a:latin typeface="Cambria Math"/>
                <a:ea typeface="Cambria Math"/>
              </a:rPr>
              <a:t>, and show that  </a:t>
            </a:r>
          </a:p>
          <a:p>
            <a:r>
              <a:rPr lang="en-US" i="1" dirty="0" smtClean="0">
                <a:latin typeface="Cambria Math"/>
                <a:ea typeface="Cambria Math"/>
              </a:rPr>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must also hold</a:t>
            </a:r>
            <a:r>
              <a:rPr lang="en-US" i="1" dirty="0" smtClean="0"/>
              <a:t>.</a:t>
            </a:r>
          </a:p>
          <a:p>
            <a:r>
              <a:rPr lang="en-US" dirty="0" smtClean="0"/>
              <a:t>We  will have then shown by strong induction that for every positive integer </a:t>
            </a:r>
            <a:r>
              <a:rPr lang="en-US" i="1" dirty="0" smtClean="0"/>
              <a:t>n</a:t>
            </a:r>
            <a:r>
              <a:rPr lang="en-US" dirty="0" smtClean="0"/>
              <a:t>, </a:t>
            </a:r>
            <a:r>
              <a:rPr lang="en-US" i="1" dirty="0" smtClean="0"/>
              <a:t>P</a:t>
            </a:r>
            <a:r>
              <a:rPr lang="en-US" dirty="0" smtClean="0"/>
              <a:t>(</a:t>
            </a:r>
            <a:r>
              <a:rPr lang="en-US" i="1" dirty="0" smtClean="0"/>
              <a:t>n</a:t>
            </a:r>
            <a:r>
              <a:rPr lang="en-US" dirty="0" smtClean="0"/>
              <a:t>) holds, i.e., we can </a:t>
            </a:r>
          </a:p>
          <a:p>
            <a:r>
              <a:rPr lang="en-US" dirty="0" smtClean="0"/>
              <a:t>reach the </a:t>
            </a:r>
            <a:r>
              <a:rPr lang="en-US" i="1" dirty="0" smtClean="0"/>
              <a:t>n</a:t>
            </a:r>
            <a:r>
              <a:rPr lang="en-US" dirty="0" smtClean="0"/>
              <a:t>th rung of the ladder.</a:t>
            </a:r>
          </a:p>
          <a:p>
            <a:pPr>
              <a:buFont typeface="Arial" pitchFamily="34" charset="0"/>
              <a:buChar char="•"/>
            </a:pPr>
            <a:endParaRPr lang="en-US" i="1" dirty="0" smtClean="0"/>
          </a:p>
          <a:p>
            <a:pPr>
              <a:buFont typeface="Arial" pitchFamily="34" charset="0"/>
              <a:buChar char="•"/>
            </a:pPr>
            <a:endParaRPr lang="en-US" dirty="0" smtClean="0"/>
          </a:p>
          <a:p>
            <a:endParaRPr lang="en-US" dirty="0"/>
          </a:p>
        </p:txBody>
      </p:sp>
      <p:sp>
        <p:nvSpPr>
          <p:cNvPr id="8" name="Rectangle 7"/>
          <p:cNvSpPr/>
          <p:nvPr/>
        </p:nvSpPr>
        <p:spPr>
          <a:xfrm>
            <a:off x="6553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Suppose we can reach the first and second rungs of an infinite ladder, and we know that if we can reach a rung, then we can reach two rungs higher. Prove that we can reach every rung.</a:t>
            </a:r>
          </a:p>
          <a:p>
            <a:pPr>
              <a:buNone/>
            </a:pPr>
            <a:r>
              <a:rPr lang="en-US" dirty="0" smtClean="0"/>
              <a:t>   (Try this with mathematical induction.)</a:t>
            </a:r>
          </a:p>
          <a:p>
            <a:pPr>
              <a:buNone/>
            </a:pPr>
            <a:r>
              <a:rPr lang="en-US" b="1" dirty="0" smtClean="0"/>
              <a:t>    Solution</a:t>
            </a:r>
            <a:r>
              <a:rPr lang="en-US" dirty="0" smtClean="0"/>
              <a:t>: Prove the result using strong induction.</a:t>
            </a:r>
          </a:p>
          <a:p>
            <a:pPr lvl="1"/>
            <a:r>
              <a:rPr lang="en-US" dirty="0" smtClean="0"/>
              <a:t>BASIS STEP: We can reach the first step.</a:t>
            </a:r>
          </a:p>
          <a:p>
            <a:pPr lvl="1"/>
            <a:r>
              <a:rPr lang="en-US" dirty="0" smtClean="0"/>
              <a:t>INDUCTIVE STEP:  The inductive hypothesis is that we can reach the first </a:t>
            </a:r>
            <a:r>
              <a:rPr lang="en-US" i="1" dirty="0" smtClean="0"/>
              <a:t>k</a:t>
            </a:r>
            <a:r>
              <a:rPr lang="en-US" dirty="0" smtClean="0"/>
              <a:t> rungs, for any </a:t>
            </a:r>
            <a:r>
              <a:rPr lang="en-US" i="1" dirty="0" smtClean="0"/>
              <a:t>k</a:t>
            </a:r>
            <a:r>
              <a:rPr lang="en-US" dirty="0" smtClean="0"/>
              <a:t> </a:t>
            </a:r>
            <a:r>
              <a:rPr lang="en-US" dirty="0" smtClean="0">
                <a:latin typeface="Cambria Math"/>
                <a:ea typeface="Cambria Math"/>
              </a:rPr>
              <a:t>≥ 2. We can reach the             (</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rung since we can reach the (</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rung by the inductive hypothesis.</a:t>
            </a:r>
          </a:p>
          <a:p>
            <a:pPr lvl="1"/>
            <a:r>
              <a:rPr lang="en-US" dirty="0" smtClean="0">
                <a:latin typeface="Cambria Math"/>
                <a:ea typeface="Cambria Math"/>
              </a:rPr>
              <a:t>Hence, we can reach all rungs of the ladder. </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Which Form of Induction Should Be Used?</a:t>
            </a:r>
            <a:endParaRPr lang="en-US" sz="4000" dirty="0"/>
          </a:p>
        </p:txBody>
      </p:sp>
      <p:sp>
        <p:nvSpPr>
          <p:cNvPr id="3" name="Content Placeholder 2"/>
          <p:cNvSpPr>
            <a:spLocks noGrp="1"/>
          </p:cNvSpPr>
          <p:nvPr>
            <p:ph idx="1"/>
          </p:nvPr>
        </p:nvSpPr>
        <p:spPr/>
        <p:txBody>
          <a:bodyPr>
            <a:normAutofit/>
          </a:bodyPr>
          <a:lstStyle/>
          <a:p>
            <a:r>
              <a:rPr lang="en-US" dirty="0" smtClean="0"/>
              <a:t>We can always use strong induction instead of  mathematical induction. But there is no reason to use it if it is simpler to use mathematical induction. (</a:t>
            </a:r>
            <a:r>
              <a:rPr lang="en-US" i="1" dirty="0" smtClean="0"/>
              <a:t>See page </a:t>
            </a:r>
            <a:r>
              <a:rPr lang="en-US" dirty="0" smtClean="0">
                <a:latin typeface="Cambria Math" pitchFamily="18" charset="0"/>
                <a:ea typeface="Cambria Math" pitchFamily="18" charset="0"/>
              </a:rPr>
              <a:t>335</a:t>
            </a:r>
            <a:r>
              <a:rPr lang="en-US" dirty="0" smtClean="0"/>
              <a:t> </a:t>
            </a:r>
            <a:r>
              <a:rPr lang="en-US" i="1" dirty="0" smtClean="0"/>
              <a:t>of text</a:t>
            </a:r>
            <a:r>
              <a:rPr lang="en-US" dirty="0" smtClean="0"/>
              <a:t>.)</a:t>
            </a:r>
          </a:p>
          <a:p>
            <a:r>
              <a:rPr lang="en-US" dirty="0" smtClean="0"/>
              <a:t>In fact, the principles of mathematical induction, strong induction, and the well-ordering property are all equivalent. (</a:t>
            </a:r>
            <a:r>
              <a:rPr lang="en-US" i="1" dirty="0" smtClean="0"/>
              <a:t>Exercises </a:t>
            </a:r>
            <a:r>
              <a:rPr lang="en-US" dirty="0" smtClean="0">
                <a:latin typeface="Cambria Math" pitchFamily="18" charset="0"/>
                <a:ea typeface="Cambria Math" pitchFamily="18" charset="0"/>
              </a:rPr>
              <a:t>41</a:t>
            </a:r>
            <a:r>
              <a:rPr lang="en-US" dirty="0" smtClean="0"/>
              <a:t>-</a:t>
            </a:r>
            <a:r>
              <a:rPr lang="en-US" dirty="0" smtClean="0">
                <a:latin typeface="Cambria Math" pitchFamily="18" charset="0"/>
                <a:ea typeface="Cambria Math" pitchFamily="18" charset="0"/>
              </a:rPr>
              <a:t>43</a:t>
            </a:r>
            <a:r>
              <a:rPr lang="en-US" dirty="0" smtClean="0"/>
              <a:t>)</a:t>
            </a:r>
          </a:p>
          <a:p>
            <a:r>
              <a:rPr lang="en-US" dirty="0" smtClean="0"/>
              <a:t>Sometimes it is clear how to proceed using one of the three methods, but not the other two.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Completion of the proof of the Fundamental Theorem of Arithmetic</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Show that if </a:t>
            </a:r>
            <a:r>
              <a:rPr lang="en-US" i="1" dirty="0" smtClean="0"/>
              <a:t>n</a:t>
            </a:r>
            <a:r>
              <a:rPr lang="en-US" dirty="0" smtClean="0"/>
              <a:t> is an integer greater than </a:t>
            </a:r>
            <a:r>
              <a:rPr lang="en-US" dirty="0" smtClean="0">
                <a:latin typeface="Cambria Math" pitchFamily="18" charset="0"/>
                <a:ea typeface="Cambria Math" pitchFamily="18" charset="0"/>
              </a:rPr>
              <a:t>1</a:t>
            </a:r>
            <a:r>
              <a:rPr lang="en-US" dirty="0" smtClean="0"/>
              <a:t>, then </a:t>
            </a:r>
            <a:r>
              <a:rPr lang="en-US" i="1" dirty="0" smtClean="0"/>
              <a:t>n</a:t>
            </a:r>
            <a:r>
              <a:rPr lang="en-US" dirty="0" smtClean="0"/>
              <a:t> can be written as the product of primes.</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a:t>
            </a:r>
            <a:r>
              <a:rPr lang="en-US" dirty="0" smtClean="0"/>
              <a:t> can be written as a product of primes.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2</a:t>
            </a:r>
            <a:r>
              <a:rPr lang="en-US" dirty="0" smtClean="0"/>
              <a:t>) is true since </a:t>
            </a:r>
            <a:r>
              <a:rPr lang="en-US" dirty="0" smtClean="0">
                <a:latin typeface="Cambria Math" pitchFamily="18" charset="0"/>
                <a:ea typeface="Cambria Math" pitchFamily="18" charset="0"/>
              </a:rPr>
              <a:t>2</a:t>
            </a:r>
            <a:r>
              <a:rPr lang="en-US" dirty="0" smtClean="0"/>
              <a:t> itself is prime.</a:t>
            </a:r>
          </a:p>
          <a:p>
            <a:pPr lvl="1"/>
            <a:r>
              <a:rPr lang="en-US" dirty="0" smtClean="0"/>
              <a:t>INDUCTIVE STEP: The inductive hypothesis is </a:t>
            </a:r>
            <a:r>
              <a:rPr lang="en-US" i="1" dirty="0" smtClean="0"/>
              <a:t>P</a:t>
            </a:r>
            <a:r>
              <a:rPr lang="en-US" dirty="0" smtClean="0"/>
              <a:t>(</a:t>
            </a:r>
            <a:r>
              <a:rPr lang="en-US" i="1" dirty="0" smtClean="0"/>
              <a:t>j</a:t>
            </a:r>
            <a:r>
              <a:rPr lang="en-US" dirty="0" smtClean="0"/>
              <a:t>) is true for all integers </a:t>
            </a:r>
            <a:r>
              <a:rPr lang="en-US" i="1" dirty="0" smtClean="0"/>
              <a:t>j</a:t>
            </a:r>
            <a:r>
              <a:rPr lang="en-US" dirty="0" smtClean="0"/>
              <a:t> with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j</a:t>
            </a:r>
            <a:r>
              <a:rPr lang="en-US" dirty="0" smtClean="0"/>
              <a:t>  </a:t>
            </a:r>
            <a:r>
              <a:rPr lang="en-US" dirty="0" smtClean="0">
                <a:latin typeface="Cambria Math"/>
                <a:ea typeface="Cambria Math"/>
              </a:rPr>
              <a:t>≤</a:t>
            </a:r>
            <a:r>
              <a:rPr lang="en-US" dirty="0" smtClean="0"/>
              <a:t> </a:t>
            </a:r>
            <a:r>
              <a:rPr lang="en-US" i="1" dirty="0" smtClean="0"/>
              <a:t>k</a:t>
            </a:r>
            <a:r>
              <a:rPr lang="en-US" dirty="0" smtClean="0"/>
              <a:t>. To show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must be true under this assumption, two cases need to be considered:</a:t>
            </a:r>
          </a:p>
          <a:p>
            <a:pPr lvl="2"/>
            <a:r>
              <a:rPr lang="en-US" dirty="0" smtClean="0"/>
              <a:t>If </a:t>
            </a:r>
            <a:r>
              <a:rPr lang="en-US" i="1" dirty="0" smtClean="0"/>
              <a:t>k</a:t>
            </a:r>
            <a:r>
              <a:rPr lang="en-US" dirty="0" smtClean="0"/>
              <a:t> + </a:t>
            </a:r>
            <a:r>
              <a:rPr lang="en-US" dirty="0" smtClean="0">
                <a:latin typeface="Cambria Math" pitchFamily="18" charset="0"/>
                <a:ea typeface="Cambria Math" pitchFamily="18" charset="0"/>
              </a:rPr>
              <a:t>1  is prime, then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is true.</a:t>
            </a:r>
          </a:p>
          <a:p>
            <a:pPr lvl="2"/>
            <a:r>
              <a:rPr lang="en-US" dirty="0" smtClean="0"/>
              <a:t>Otherwise, </a:t>
            </a:r>
            <a:r>
              <a:rPr lang="en-US" i="1" dirty="0" smtClean="0"/>
              <a:t>k</a:t>
            </a:r>
            <a:r>
              <a:rPr lang="en-US" dirty="0" smtClean="0"/>
              <a:t> + </a:t>
            </a:r>
            <a:r>
              <a:rPr lang="en-US" dirty="0" smtClean="0">
                <a:latin typeface="Cambria Math" pitchFamily="18" charset="0"/>
                <a:ea typeface="Cambria Math" pitchFamily="18" charset="0"/>
              </a:rPr>
              <a:t>1  is composite and can be written as the product of two positive integers </a:t>
            </a:r>
            <a:r>
              <a:rPr lang="en-US" i="1" dirty="0" smtClean="0">
                <a:ea typeface="Cambria Math" pitchFamily="18" charset="0"/>
              </a:rPr>
              <a:t>a</a:t>
            </a:r>
            <a:r>
              <a:rPr lang="en-US" dirty="0" smtClean="0">
                <a:latin typeface="Cambria Math" pitchFamily="18" charset="0"/>
                <a:ea typeface="Cambria Math" pitchFamily="18" charset="0"/>
              </a:rPr>
              <a:t> and </a:t>
            </a:r>
            <a:r>
              <a:rPr lang="en-US" i="1" dirty="0" smtClean="0">
                <a:ea typeface="Cambria Math" pitchFamily="18" charset="0"/>
              </a:rPr>
              <a:t>b </a:t>
            </a:r>
            <a:r>
              <a:rPr lang="en-US" dirty="0" smtClean="0">
                <a:latin typeface="Cambria Math" pitchFamily="18" charset="0"/>
                <a:ea typeface="Cambria Math" pitchFamily="18" charset="0"/>
              </a:rPr>
              <a:t>with 2</a:t>
            </a:r>
            <a:r>
              <a:rPr lang="en-US" dirty="0" smtClean="0"/>
              <a:t> </a:t>
            </a:r>
            <a:r>
              <a:rPr lang="en-US" dirty="0" smtClean="0">
                <a:latin typeface="Cambria Math"/>
                <a:ea typeface="Cambria Math"/>
              </a:rPr>
              <a:t>≤</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latin typeface="Cambria Math"/>
                <a:ea typeface="Cambria Math"/>
              </a:rPr>
              <a:t> &lt;</a:t>
            </a:r>
            <a:r>
              <a:rPr lang="en-US" i="1" dirty="0" smtClean="0"/>
              <a:t> k</a:t>
            </a:r>
            <a:r>
              <a:rPr lang="en-US" dirty="0" smtClean="0"/>
              <a:t> + </a:t>
            </a:r>
            <a:r>
              <a:rPr lang="en-US" dirty="0" smtClean="0">
                <a:latin typeface="Cambria Math" pitchFamily="18" charset="0"/>
                <a:ea typeface="Cambria Math" pitchFamily="18" charset="0"/>
              </a:rPr>
              <a:t>1. By the inductive hypothesis a and b can be written as the product of primes and therefore </a:t>
            </a:r>
            <a:r>
              <a:rPr lang="en-US" i="1" dirty="0" smtClean="0"/>
              <a:t>k</a:t>
            </a:r>
            <a:r>
              <a:rPr lang="en-US" dirty="0" smtClean="0"/>
              <a:t> + </a:t>
            </a:r>
            <a:r>
              <a:rPr lang="en-US" dirty="0" smtClean="0">
                <a:latin typeface="Cambria Math" pitchFamily="18" charset="0"/>
                <a:ea typeface="Cambria Math" pitchFamily="18" charset="0"/>
              </a:rPr>
              <a:t>1 can also be written as the product of those primes.</a:t>
            </a:r>
            <a:endParaRPr lang="en-US" dirty="0" smtClean="0"/>
          </a:p>
          <a:p>
            <a:pPr>
              <a:buNone/>
            </a:pPr>
            <a:r>
              <a:rPr lang="en-US" dirty="0" smtClean="0"/>
              <a:t>    Hence, it has been shown that every integer greater than </a:t>
            </a:r>
            <a:r>
              <a:rPr lang="en-US" dirty="0" smtClean="0">
                <a:latin typeface="Cambria Math" pitchFamily="18" charset="0"/>
                <a:ea typeface="Cambria Math" pitchFamily="18" charset="0"/>
              </a:rPr>
              <a:t>1</a:t>
            </a:r>
            <a:r>
              <a:rPr lang="en-US" dirty="0" smtClean="0"/>
              <a:t> can be written as the product of primes.</a:t>
            </a:r>
          </a:p>
          <a:p>
            <a:pPr>
              <a:buNone/>
            </a:pPr>
            <a:r>
              <a:rPr lang="en-US" dirty="0" smtClean="0"/>
              <a:t>          (</a:t>
            </a:r>
            <a:r>
              <a:rPr lang="en-US" i="1" dirty="0" smtClean="0"/>
              <a:t>uniqueness proved in Section </a:t>
            </a:r>
            <a:r>
              <a:rPr lang="en-US" dirty="0" smtClean="0">
                <a:latin typeface="Cambria Math" pitchFamily="18" charset="0"/>
                <a:ea typeface="Cambria Math" pitchFamily="18" charset="0"/>
              </a:rPr>
              <a:t>4.3</a:t>
            </a:r>
            <a:r>
              <a:rPr lang="en-US" dirty="0" smtClean="0"/>
              <a:t>) </a:t>
            </a:r>
          </a:p>
        </p:txBody>
      </p:sp>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Induction</a:t>
            </a:r>
            <a:endParaRPr lang="en-US" dirty="0"/>
          </a:p>
        </p:txBody>
      </p:sp>
      <p:sp>
        <p:nvSpPr>
          <p:cNvPr id="3" name="Subtitle 2"/>
          <p:cNvSpPr>
            <a:spLocks noGrp="1"/>
          </p:cNvSpPr>
          <p:nvPr>
            <p:ph type="subTitle" idx="1"/>
          </p:nvPr>
        </p:nvSpPr>
        <p:spPr/>
        <p:txBody>
          <a:bodyPr/>
          <a:lstStyle/>
          <a:p>
            <a:r>
              <a:rPr lang="en-US" dirty="0" smtClean="0"/>
              <a:t>Section 5.1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12</a:t>
            </a:r>
            <a:r>
              <a:rPr lang="en-US" dirty="0" smtClean="0"/>
              <a:t>), </a:t>
            </a:r>
            <a:r>
              <a:rPr lang="en-US" i="1" dirty="0" smtClean="0"/>
              <a:t>P</a:t>
            </a:r>
            <a:r>
              <a:rPr lang="en-US" dirty="0" smtClean="0"/>
              <a:t>(</a:t>
            </a:r>
            <a:r>
              <a:rPr lang="en-US" dirty="0" smtClean="0">
                <a:latin typeface="Cambria Math" pitchFamily="18" charset="0"/>
                <a:ea typeface="Cambria Math" pitchFamily="18" charset="0"/>
              </a:rPr>
              <a:t>13</a:t>
            </a:r>
            <a:r>
              <a:rPr lang="en-US" dirty="0" smtClean="0"/>
              <a:t>),</a:t>
            </a:r>
            <a:r>
              <a:rPr lang="en-US" i="1" dirty="0" smtClean="0"/>
              <a:t> P</a:t>
            </a:r>
            <a:r>
              <a:rPr lang="en-US" dirty="0" smtClean="0"/>
              <a:t>(</a:t>
            </a:r>
            <a:r>
              <a:rPr lang="en-US" dirty="0" smtClean="0">
                <a:latin typeface="Cambria Math" pitchFamily="18" charset="0"/>
                <a:ea typeface="Cambria Math" pitchFamily="18" charset="0"/>
              </a:rPr>
              <a:t>14</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15</a:t>
            </a:r>
            <a:r>
              <a:rPr lang="en-US" dirty="0" smtClean="0"/>
              <a:t>) hold.</a:t>
            </a:r>
          </a:p>
          <a:p>
            <a:pPr lvl="2"/>
            <a:r>
              <a:rPr lang="en-US" i="1" dirty="0" smtClean="0"/>
              <a:t>P</a:t>
            </a:r>
            <a:r>
              <a:rPr lang="en-US" dirty="0" smtClean="0"/>
              <a:t>(</a:t>
            </a:r>
            <a:r>
              <a:rPr lang="en-US" dirty="0" smtClean="0">
                <a:latin typeface="Cambria Math" pitchFamily="18" charset="0"/>
                <a:ea typeface="Cambria Math" pitchFamily="18" charset="0"/>
              </a:rPr>
              <a:t>12</a:t>
            </a:r>
            <a:r>
              <a:rPr lang="en-US" dirty="0" smtClean="0"/>
              <a:t>) uses three </a:t>
            </a:r>
            <a:r>
              <a:rPr lang="en-US" dirty="0" smtClean="0">
                <a:latin typeface="Cambria Math" pitchFamily="18" charset="0"/>
                <a:ea typeface="Cambria Math" pitchFamily="18" charset="0"/>
              </a:rPr>
              <a:t>4</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13</a:t>
            </a:r>
            <a:r>
              <a:rPr lang="en-US" dirty="0" smtClean="0"/>
              <a:t>) uses two </a:t>
            </a:r>
            <a:r>
              <a:rPr lang="en-US" dirty="0" smtClean="0">
                <a:latin typeface="Cambria Math" pitchFamily="18" charset="0"/>
                <a:ea typeface="Cambria Math" pitchFamily="18" charset="0"/>
              </a:rPr>
              <a:t>4</a:t>
            </a:r>
            <a:r>
              <a:rPr lang="en-US" dirty="0" smtClean="0"/>
              <a:t>-cent stamps and one </a:t>
            </a:r>
            <a:r>
              <a:rPr lang="en-US" dirty="0" smtClean="0">
                <a:latin typeface="Cambria Math" pitchFamily="18" charset="0"/>
                <a:ea typeface="Cambria Math" pitchFamily="18" charset="0"/>
              </a:rPr>
              <a:t>5</a:t>
            </a:r>
            <a:r>
              <a:rPr lang="en-US" dirty="0" smtClean="0"/>
              <a:t>-cent stamp.</a:t>
            </a:r>
          </a:p>
          <a:p>
            <a:pPr lvl="2"/>
            <a:r>
              <a:rPr lang="en-US" i="1" dirty="0" smtClean="0"/>
              <a:t>P</a:t>
            </a:r>
            <a:r>
              <a:rPr lang="en-US" dirty="0" smtClean="0"/>
              <a:t>(</a:t>
            </a:r>
            <a:r>
              <a:rPr lang="en-US" dirty="0" smtClean="0">
                <a:latin typeface="Cambria Math" pitchFamily="18" charset="0"/>
                <a:ea typeface="Cambria Math" pitchFamily="18" charset="0"/>
              </a:rPr>
              <a:t>14</a:t>
            </a:r>
            <a:r>
              <a:rPr lang="en-US" dirty="0" smtClean="0"/>
              <a:t>) uses one </a:t>
            </a:r>
            <a:r>
              <a:rPr lang="en-US" dirty="0" smtClean="0">
                <a:latin typeface="Cambria Math" pitchFamily="18" charset="0"/>
                <a:ea typeface="Cambria Math" pitchFamily="18" charset="0"/>
              </a:rPr>
              <a:t>4</a:t>
            </a:r>
            <a:r>
              <a:rPr lang="en-US" dirty="0" smtClean="0"/>
              <a:t>-cent stamp and two </a:t>
            </a:r>
            <a:r>
              <a:rPr lang="en-US" dirty="0" smtClean="0">
                <a:latin typeface="Cambria Math" pitchFamily="18" charset="0"/>
                <a:ea typeface="Cambria Math" pitchFamily="18" charset="0"/>
              </a:rPr>
              <a:t>5</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15</a:t>
            </a:r>
            <a:r>
              <a:rPr lang="en-US" dirty="0" smtClean="0"/>
              <a:t>) uses three </a:t>
            </a:r>
            <a:r>
              <a:rPr lang="en-US" dirty="0" smtClean="0">
                <a:latin typeface="Cambria Math" pitchFamily="18" charset="0"/>
                <a:ea typeface="Cambria Math" pitchFamily="18" charset="0"/>
              </a:rPr>
              <a:t>5</a:t>
            </a:r>
            <a:r>
              <a:rPr lang="en-US" dirty="0" smtClean="0"/>
              <a:t>-cent stamps.</a:t>
            </a:r>
          </a:p>
          <a:p>
            <a:pPr lvl="1"/>
            <a:r>
              <a:rPr lang="en-US" dirty="0" smtClean="0"/>
              <a:t>INDUCTIVE STEP: The inductive hypothesis  states that </a:t>
            </a:r>
            <a:r>
              <a:rPr lang="en-US" i="1" dirty="0" smtClean="0"/>
              <a:t>P</a:t>
            </a:r>
            <a:r>
              <a:rPr lang="en-US" dirty="0" smtClean="0"/>
              <a:t>(</a:t>
            </a:r>
            <a:r>
              <a:rPr lang="en-US" i="1" dirty="0" smtClean="0"/>
              <a:t>j</a:t>
            </a:r>
            <a:r>
              <a:rPr lang="en-US" dirty="0" smtClean="0"/>
              <a:t>) holds for </a:t>
            </a:r>
            <a:r>
              <a:rPr lang="en-US" dirty="0" smtClean="0">
                <a:latin typeface="Cambria Math" pitchFamily="18" charset="0"/>
                <a:ea typeface="Cambria Math" pitchFamily="18" charset="0"/>
              </a:rPr>
              <a:t>12</a:t>
            </a:r>
            <a:r>
              <a:rPr lang="en-US" dirty="0" smtClean="0"/>
              <a:t> ≤ </a:t>
            </a:r>
            <a:r>
              <a:rPr lang="en-US" i="1" dirty="0" smtClean="0"/>
              <a:t>j</a:t>
            </a:r>
            <a:r>
              <a:rPr lang="en-US" dirty="0" smtClean="0"/>
              <a:t> ≤ </a:t>
            </a:r>
            <a:r>
              <a:rPr lang="en-US" i="1" dirty="0" smtClean="0"/>
              <a:t>k</a:t>
            </a:r>
            <a:r>
              <a:rPr lang="en-US" dirty="0" smtClean="0"/>
              <a:t>, where </a:t>
            </a:r>
            <a:r>
              <a:rPr lang="en-US" i="1" dirty="0" smtClean="0"/>
              <a:t>k</a:t>
            </a:r>
            <a:r>
              <a:rPr lang="en-US" dirty="0" smtClean="0"/>
              <a:t> ≥ </a:t>
            </a:r>
            <a:r>
              <a:rPr lang="en-US" dirty="0" smtClean="0">
                <a:latin typeface="Cambria Math" pitchFamily="18" charset="0"/>
                <a:ea typeface="Cambria Math" pitchFamily="18" charset="0"/>
              </a:rPr>
              <a:t>15.  Assuming the inductive hypothesis, </a:t>
            </a:r>
            <a:r>
              <a:rPr lang="en-US" dirty="0" smtClean="0"/>
              <a:t> it can be shown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holds. </a:t>
            </a:r>
          </a:p>
          <a:p>
            <a:pPr lvl="1"/>
            <a:r>
              <a:rPr lang="en-US" dirty="0" smtClean="0"/>
              <a:t>Using the inductive hypothesis, </a:t>
            </a:r>
            <a:r>
              <a:rPr lang="en-US" i="1" dirty="0" smtClean="0"/>
              <a:t>P</a:t>
            </a:r>
            <a:r>
              <a:rPr lang="en-US" dirty="0" smtClean="0"/>
              <a:t>(</a:t>
            </a:r>
            <a:r>
              <a:rPr lang="en-US" i="1" dirty="0" smtClean="0"/>
              <a:t>k</a:t>
            </a:r>
            <a:r>
              <a:rPr lang="en-US" dirty="0" smtClean="0"/>
              <a:t> </a:t>
            </a:r>
            <a:r>
              <a:rPr lang="en-US" dirty="0" smtClean="0">
                <a:latin typeface="Cambria Math"/>
                <a:ea typeface="Cambria Math"/>
              </a:rPr>
              <a:t>− 3) holds since </a:t>
            </a:r>
            <a:r>
              <a:rPr lang="en-US" i="1" dirty="0" smtClean="0"/>
              <a:t>k</a:t>
            </a:r>
            <a:r>
              <a:rPr lang="en-US" dirty="0" smtClean="0"/>
              <a:t> </a:t>
            </a:r>
            <a:r>
              <a:rPr lang="en-US" dirty="0" smtClean="0">
                <a:latin typeface="Cambria Math"/>
                <a:ea typeface="Cambria Math"/>
              </a:rPr>
              <a:t>− 3 ≥ </a:t>
            </a:r>
            <a:r>
              <a:rPr lang="en-US" dirty="0" smtClean="0">
                <a:latin typeface="Cambria Math" pitchFamily="18" charset="0"/>
                <a:ea typeface="Cambria Math" pitchFamily="18" charset="0"/>
              </a:rPr>
              <a:t>12.</a:t>
            </a:r>
            <a:r>
              <a:rPr lang="en-US" dirty="0" smtClean="0">
                <a:latin typeface="Cambria Math"/>
                <a:ea typeface="Cambria Math"/>
              </a:rPr>
              <a:t>  To form postage of  </a:t>
            </a:r>
            <a:r>
              <a:rPr lang="en-US" i="1" dirty="0" smtClean="0"/>
              <a:t>k</a:t>
            </a:r>
            <a:r>
              <a:rPr lang="en-US" dirty="0" smtClean="0"/>
              <a:t> + </a:t>
            </a:r>
            <a:r>
              <a:rPr lang="en-US" dirty="0" smtClean="0">
                <a:latin typeface="Cambria Math" pitchFamily="18" charset="0"/>
                <a:ea typeface="Cambria Math" pitchFamily="18" charset="0"/>
              </a:rPr>
              <a:t>1 cents, add a 4</a:t>
            </a:r>
            <a:r>
              <a:rPr lang="en-US" dirty="0" smtClean="0"/>
              <a:t>-cent stamp to the postage for </a:t>
            </a:r>
            <a:r>
              <a:rPr lang="en-US" i="1" dirty="0" smtClean="0"/>
              <a:t>k</a:t>
            </a:r>
            <a:r>
              <a:rPr lang="en-US" dirty="0" smtClean="0"/>
              <a:t> </a:t>
            </a:r>
            <a:r>
              <a:rPr lang="en-US" dirty="0" smtClean="0">
                <a:latin typeface="Cambria Math"/>
                <a:ea typeface="Cambria Math"/>
              </a:rPr>
              <a:t>− 3 </a:t>
            </a:r>
            <a:r>
              <a:rPr lang="en-US" dirty="0" smtClean="0">
                <a:ea typeface="Cambria Math"/>
              </a:rPr>
              <a:t>cents.</a:t>
            </a:r>
            <a:r>
              <a:rPr lang="en-US" dirty="0" smtClean="0">
                <a:latin typeface="Cambria Math" pitchFamily="18" charset="0"/>
                <a:ea typeface="Cambria Math" pitchFamily="18" charset="0"/>
              </a:rPr>
              <a:t> </a:t>
            </a:r>
            <a:endParaRPr lang="en-US" dirty="0" smtClean="0">
              <a:latin typeface="Cambria Math"/>
              <a:ea typeface="Cambria Math"/>
            </a:endParaRPr>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Proof of Same Example using Mathematical Induction</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Postage of </a:t>
            </a:r>
            <a:r>
              <a:rPr lang="en-US" dirty="0" smtClean="0">
                <a:latin typeface="Cambria Math" pitchFamily="18" charset="0"/>
                <a:ea typeface="Cambria Math" pitchFamily="18" charset="0"/>
              </a:rPr>
              <a:t>12</a:t>
            </a:r>
            <a:r>
              <a:rPr lang="en-US" dirty="0" smtClean="0"/>
              <a:t> cents can be formed using three </a:t>
            </a:r>
            <a:r>
              <a:rPr lang="en-US" dirty="0" smtClean="0">
                <a:latin typeface="Cambria Math" pitchFamily="18" charset="0"/>
                <a:ea typeface="Cambria Math" pitchFamily="18" charset="0"/>
              </a:rPr>
              <a:t>4</a:t>
            </a:r>
            <a:r>
              <a:rPr lang="en-US" dirty="0" smtClean="0"/>
              <a:t>-cent stamps. </a:t>
            </a:r>
          </a:p>
          <a:p>
            <a:pPr lvl="1"/>
            <a:r>
              <a:rPr lang="en-US" dirty="0" smtClean="0"/>
              <a:t>INDUCTIVE STEP: The inductive hypothesis </a:t>
            </a:r>
            <a:r>
              <a:rPr lang="en-US" i="1" dirty="0" smtClean="0"/>
              <a:t>P</a:t>
            </a:r>
            <a:r>
              <a:rPr lang="en-US" dirty="0" smtClean="0"/>
              <a:t>(</a:t>
            </a:r>
            <a:r>
              <a:rPr lang="en-US" i="1" dirty="0" smtClean="0"/>
              <a:t>k</a:t>
            </a:r>
            <a:r>
              <a:rPr lang="en-US" dirty="0" smtClean="0"/>
              <a:t>) for any positive integer </a:t>
            </a:r>
            <a:r>
              <a:rPr lang="en-US" i="1" dirty="0" smtClean="0"/>
              <a:t>k</a:t>
            </a:r>
            <a:r>
              <a:rPr lang="en-US" dirty="0" smtClean="0"/>
              <a:t> is that postage of </a:t>
            </a:r>
            <a:r>
              <a:rPr lang="en-US" i="1" dirty="0" smtClean="0"/>
              <a:t>k</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To show P(</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where   </a:t>
            </a:r>
            <a:r>
              <a:rPr lang="en-US" i="1" dirty="0" smtClean="0"/>
              <a:t>k</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 , we consider two cases:</a:t>
            </a:r>
            <a:endParaRPr lang="en-US" dirty="0" smtClean="0">
              <a:latin typeface="Cambria Math"/>
              <a:ea typeface="Cambria Math"/>
            </a:endParaRPr>
          </a:p>
          <a:p>
            <a:pPr lvl="2"/>
            <a:r>
              <a:rPr lang="en-US" dirty="0" smtClean="0">
                <a:latin typeface="Cambria Math"/>
                <a:ea typeface="Cambria Math"/>
              </a:rPr>
              <a:t>If at least one </a:t>
            </a:r>
            <a:r>
              <a:rPr lang="en-US" dirty="0" smtClean="0">
                <a:latin typeface="Cambria Math" pitchFamily="18" charset="0"/>
                <a:ea typeface="Cambria Math" pitchFamily="18" charset="0"/>
              </a:rPr>
              <a:t>4</a:t>
            </a:r>
            <a:r>
              <a:rPr lang="en-US" dirty="0" smtClean="0"/>
              <a:t>-cent stamp has been used, then a </a:t>
            </a:r>
            <a:r>
              <a:rPr lang="en-US" dirty="0" smtClean="0">
                <a:latin typeface="Cambria Math" pitchFamily="18" charset="0"/>
                <a:ea typeface="Cambria Math" pitchFamily="18" charset="0"/>
              </a:rPr>
              <a:t>4</a:t>
            </a:r>
            <a:r>
              <a:rPr lang="en-US" dirty="0" smtClean="0"/>
              <a:t>-cent stamp can be replaced with a </a:t>
            </a:r>
            <a:r>
              <a:rPr lang="en-US" dirty="0" smtClean="0">
                <a:latin typeface="Cambria Math" pitchFamily="18" charset="0"/>
                <a:ea typeface="Cambria Math" pitchFamily="18" charset="0"/>
              </a:rPr>
              <a:t>5</a:t>
            </a:r>
            <a:r>
              <a:rPr lang="en-US" dirty="0" smtClean="0"/>
              <a:t>-cent stamp to yield a total of k + </a:t>
            </a:r>
            <a:r>
              <a:rPr lang="en-US" dirty="0" smtClean="0">
                <a:latin typeface="Cambria Math" pitchFamily="18" charset="0"/>
                <a:ea typeface="Cambria Math" pitchFamily="18" charset="0"/>
              </a:rPr>
              <a:t>1 cents.</a:t>
            </a:r>
          </a:p>
          <a:p>
            <a:pPr lvl="2"/>
            <a:r>
              <a:rPr lang="en-US" dirty="0" smtClean="0">
                <a:latin typeface="Cambria Math"/>
                <a:ea typeface="Cambria Math"/>
              </a:rPr>
              <a:t>Otherwise, no  </a:t>
            </a:r>
            <a:r>
              <a:rPr lang="en-US" dirty="0" smtClean="0">
                <a:latin typeface="Cambria Math" pitchFamily="18" charset="0"/>
                <a:ea typeface="Cambria Math" pitchFamily="18" charset="0"/>
              </a:rPr>
              <a:t>4</a:t>
            </a:r>
            <a:r>
              <a:rPr lang="en-US" dirty="0" smtClean="0"/>
              <a:t>-cent stamp have been used and at least three </a:t>
            </a:r>
            <a:r>
              <a:rPr lang="en-US" dirty="0" smtClean="0">
                <a:latin typeface="Cambria Math" pitchFamily="18" charset="0"/>
                <a:ea typeface="Cambria Math" pitchFamily="18" charset="0"/>
              </a:rPr>
              <a:t>5</a:t>
            </a:r>
            <a:r>
              <a:rPr lang="en-US" dirty="0" smtClean="0"/>
              <a:t>-cent stamps were used. Three </a:t>
            </a:r>
            <a:r>
              <a:rPr lang="en-US" dirty="0" smtClean="0">
                <a:latin typeface="Cambria Math" pitchFamily="18" charset="0"/>
                <a:ea typeface="Cambria Math" pitchFamily="18" charset="0"/>
              </a:rPr>
              <a:t>5</a:t>
            </a:r>
            <a:r>
              <a:rPr lang="en-US" dirty="0" smtClean="0"/>
              <a:t>-cent stamps can be replaced by four </a:t>
            </a:r>
            <a:r>
              <a:rPr lang="en-US" dirty="0" smtClean="0">
                <a:latin typeface="Cambria Math" pitchFamily="18" charset="0"/>
                <a:ea typeface="Cambria Math" pitchFamily="18" charset="0"/>
              </a:rPr>
              <a:t>4</a:t>
            </a:r>
            <a:r>
              <a:rPr lang="en-US" dirty="0" smtClean="0"/>
              <a:t>-cent stamps to yield a total of k + </a:t>
            </a:r>
            <a:r>
              <a:rPr lang="en-US" dirty="0" smtClean="0">
                <a:latin typeface="Cambria Math" pitchFamily="18" charset="0"/>
                <a:ea typeface="Cambria Math" pitchFamily="18" charset="0"/>
              </a:rPr>
              <a:t>1 cents.</a:t>
            </a:r>
            <a:endParaRPr lang="en-US" dirty="0" smtClean="0"/>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pPr>
              <a:defRPr/>
            </a:pPr>
            <a:fld id="{2EDBB529-C907-424E-99B5-7D5CFE24863A}" type="slidenum">
              <a:rPr lang="zh-CN" altLang="en-US"/>
              <a:pPr>
                <a:defRPr/>
              </a:pPr>
              <a:t>32</a:t>
            </a:fld>
            <a:endParaRPr lang="en-US" altLang="zh-CN"/>
          </a:p>
        </p:txBody>
      </p:sp>
      <p:sp>
        <p:nvSpPr>
          <p:cNvPr id="1765378" name="Text Box 2"/>
          <p:cNvSpPr txBox="1">
            <a:spLocks noChangeArrowheads="1"/>
          </p:cNvSpPr>
          <p:nvPr/>
        </p:nvSpPr>
        <p:spPr bwMode="auto">
          <a:xfrm>
            <a:off x="466725" y="765175"/>
            <a:ext cx="7489825" cy="400110"/>
          </a:xfrm>
          <a:prstGeom prst="rect">
            <a:avLst/>
          </a:prstGeom>
          <a:noFill/>
          <a:ln w="9525">
            <a:noFill/>
            <a:miter lim="800000"/>
            <a:headEnd/>
            <a:tailEnd/>
          </a:ln>
          <a:effectLst/>
        </p:spPr>
        <p:txBody>
          <a:bodyPr>
            <a:spAutoFit/>
          </a:bodyPr>
          <a:lstStyle/>
          <a:p>
            <a:pPr marL="457200" indent="-457200">
              <a:spcBef>
                <a:spcPct val="30000"/>
              </a:spcBef>
              <a:defRPr/>
            </a:pPr>
            <a:r>
              <a:rPr kumimoji="1" lang="en-US" altLang="zh-CN" sz="2000" dirty="0" smtClean="0">
                <a:solidFill>
                  <a:srgbClr val="0000CC"/>
                </a:solidFill>
                <a:effectLst>
                  <a:outerShdw blurRad="38100" dist="38100" dir="2700000" algn="tl">
                    <a:srgbClr val="C0C0C0"/>
                  </a:outerShdw>
                </a:effectLst>
                <a:latin typeface="Times New Roman" pitchFamily="18" charset="0"/>
                <a:ea typeface="宋体" pitchFamily="2" charset="-122"/>
                <a:cs typeface="+mn-cs"/>
              </a:rPr>
              <a:t>Using </a:t>
            </a:r>
            <a:r>
              <a:rPr kumimoji="1" lang="en-US" altLang="zh-CN" sz="2000" dirty="0">
                <a:solidFill>
                  <a:srgbClr val="0000CC"/>
                </a:solidFill>
                <a:effectLst>
                  <a:outerShdw blurRad="38100" dist="38100" dir="2700000" algn="tl">
                    <a:srgbClr val="C0C0C0"/>
                  </a:outerShdw>
                </a:effectLst>
                <a:latin typeface="Times New Roman" pitchFamily="18" charset="0"/>
                <a:ea typeface="宋体" pitchFamily="2" charset="-122"/>
                <a:cs typeface="+mn-cs"/>
              </a:rPr>
              <a:t>Strong Induction in Computational Geometry </a:t>
            </a:r>
          </a:p>
        </p:txBody>
      </p:sp>
      <p:sp>
        <p:nvSpPr>
          <p:cNvPr id="1765379" name="Line 3"/>
          <p:cNvSpPr>
            <a:spLocks noChangeShapeType="1"/>
          </p:cNvSpPr>
          <p:nvPr/>
        </p:nvSpPr>
        <p:spPr bwMode="auto">
          <a:xfrm>
            <a:off x="609600" y="1217613"/>
            <a:ext cx="719772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5380" name="Text Box 4"/>
          <p:cNvSpPr txBox="1">
            <a:spLocks noChangeArrowheads="1"/>
          </p:cNvSpPr>
          <p:nvPr/>
        </p:nvSpPr>
        <p:spPr bwMode="auto">
          <a:xfrm>
            <a:off x="468313" y="1341438"/>
            <a:ext cx="762000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楷体_GB2312"/>
                <a:ea typeface="楷体_GB2312"/>
                <a:cs typeface="楷体_GB2312"/>
              </a:defRPr>
            </a:lvl1pPr>
            <a:lvl2pPr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spcBef>
                <a:spcPct val="50000"/>
              </a:spcBef>
              <a:buFont typeface="Wingdings" pitchFamily="2" charset="2"/>
              <a:buNone/>
            </a:pPr>
            <a:r>
              <a:rPr kumimoji="1" lang="en-US" altLang="zh-CN" dirty="0">
                <a:latin typeface="Times New Roman" pitchFamily="18" charset="0"/>
                <a:ea typeface="宋体" pitchFamily="2" charset="-122"/>
              </a:rPr>
              <a:t>Some terms:</a:t>
            </a:r>
          </a:p>
          <a:p>
            <a:pPr lvl="1" eaLnBrk="1" hangingPunct="1">
              <a:spcBef>
                <a:spcPct val="20000"/>
              </a:spcBef>
              <a:buFont typeface="Wingdings" pitchFamily="2" charset="2"/>
              <a:buChar char="l"/>
            </a:pPr>
            <a:r>
              <a:rPr kumimoji="1" lang="en-US" altLang="zh-CN" dirty="0">
                <a:latin typeface="Times New Roman" pitchFamily="18" charset="0"/>
                <a:ea typeface="宋体" pitchFamily="2" charset="-122"/>
              </a:rPr>
              <a:t> </a:t>
            </a:r>
            <a:r>
              <a:rPr kumimoji="1" lang="en-US" altLang="zh-CN" dirty="0" smtClean="0">
                <a:latin typeface="Times New Roman" pitchFamily="18" charset="0"/>
                <a:ea typeface="宋体" pitchFamily="2" charset="-122"/>
              </a:rPr>
              <a:t>polygon</a:t>
            </a:r>
            <a:r>
              <a:rPr kumimoji="1" lang="zh-CN" altLang="en-US" sz="2000" dirty="0" smtClean="0">
                <a:latin typeface="Times New Roman" pitchFamily="18" charset="0"/>
                <a:ea typeface="宋体" pitchFamily="2" charset="-122"/>
              </a:rPr>
              <a:t>（多边形）</a:t>
            </a:r>
            <a:endParaRPr kumimoji="1" lang="en-US" altLang="zh-CN" sz="2000" dirty="0">
              <a:latin typeface="Times New Roman" pitchFamily="18" charset="0"/>
              <a:ea typeface="宋体" pitchFamily="2" charset="-122"/>
            </a:endParaRPr>
          </a:p>
          <a:p>
            <a:pPr lvl="1" eaLnBrk="1" hangingPunct="1">
              <a:spcBef>
                <a:spcPct val="20000"/>
              </a:spcBef>
              <a:buFont typeface="Wingdings" pitchFamily="2" charset="2"/>
              <a:buChar char="l"/>
            </a:pPr>
            <a:r>
              <a:rPr kumimoji="1" lang="en-US" altLang="zh-CN" dirty="0">
                <a:latin typeface="Times New Roman" pitchFamily="18" charset="0"/>
                <a:ea typeface="宋体" pitchFamily="2" charset="-122"/>
              </a:rPr>
              <a:t> side, vertex</a:t>
            </a:r>
          </a:p>
          <a:p>
            <a:pPr lvl="1" eaLnBrk="1" hangingPunct="1">
              <a:spcBef>
                <a:spcPct val="20000"/>
              </a:spcBef>
              <a:buFont typeface="Wingdings" pitchFamily="2" charset="2"/>
              <a:buChar char="l"/>
            </a:pPr>
            <a:r>
              <a:rPr kumimoji="1" lang="en-US" altLang="zh-CN" dirty="0">
                <a:latin typeface="Times New Roman" pitchFamily="18" charset="0"/>
                <a:ea typeface="宋体" pitchFamily="2" charset="-122"/>
              </a:rPr>
              <a:t> a polygon is </a:t>
            </a:r>
            <a:r>
              <a:rPr kumimoji="1" lang="en-US" altLang="zh-CN" dirty="0" smtClean="0">
                <a:latin typeface="Times New Roman" pitchFamily="18" charset="0"/>
                <a:ea typeface="宋体" pitchFamily="2" charset="-122"/>
              </a:rPr>
              <a:t>simple</a:t>
            </a:r>
            <a:r>
              <a:rPr kumimoji="1" lang="zh-CN" altLang="en-US" sz="2000" dirty="0" smtClean="0">
                <a:latin typeface="Times New Roman" pitchFamily="18" charset="0"/>
                <a:ea typeface="宋体" pitchFamily="2" charset="-122"/>
              </a:rPr>
              <a:t>（简单多边形）</a:t>
            </a:r>
            <a:endParaRPr kumimoji="1" lang="en-US" altLang="zh-CN" sz="2000" dirty="0">
              <a:latin typeface="Times New Roman" pitchFamily="18" charset="0"/>
              <a:ea typeface="宋体" pitchFamily="2" charset="-122"/>
            </a:endParaRPr>
          </a:p>
          <a:p>
            <a:pPr lvl="1" eaLnBrk="1" hangingPunct="1">
              <a:spcBef>
                <a:spcPct val="20000"/>
              </a:spcBef>
              <a:buFont typeface="Wingdings" pitchFamily="2" charset="2"/>
              <a:buChar char="l"/>
            </a:pPr>
            <a:r>
              <a:rPr kumimoji="1" lang="en-US" altLang="zh-CN" dirty="0">
                <a:latin typeface="Times New Roman" pitchFamily="18" charset="0"/>
                <a:ea typeface="宋体" pitchFamily="2" charset="-122"/>
              </a:rPr>
              <a:t> Every simple polygon divides the plane into two regions: its interior, its exterior.</a:t>
            </a:r>
          </a:p>
          <a:p>
            <a:pPr lvl="1" eaLnBrk="1" hangingPunct="1">
              <a:spcBef>
                <a:spcPct val="20000"/>
              </a:spcBef>
              <a:buFont typeface="Wingdings" pitchFamily="2" charset="2"/>
              <a:buChar char="l"/>
            </a:pPr>
            <a:r>
              <a:rPr kumimoji="1" lang="en-US" altLang="zh-CN" dirty="0">
                <a:latin typeface="Times New Roman" pitchFamily="18" charset="0"/>
                <a:ea typeface="宋体" pitchFamily="2" charset="-122"/>
              </a:rPr>
              <a:t> </a:t>
            </a:r>
            <a:r>
              <a:rPr kumimoji="1" lang="en-US" altLang="zh-CN" dirty="0" smtClean="0">
                <a:latin typeface="Times New Roman" pitchFamily="18" charset="0"/>
                <a:ea typeface="宋体" pitchFamily="2" charset="-122"/>
              </a:rPr>
              <a:t>convex</a:t>
            </a:r>
            <a:r>
              <a:rPr kumimoji="1" lang="zh-CN" altLang="en-US" sz="2000" dirty="0" smtClean="0">
                <a:latin typeface="Times New Roman" pitchFamily="18" charset="0"/>
                <a:ea typeface="宋体" pitchFamily="2" charset="-122"/>
              </a:rPr>
              <a:t>（凸）</a:t>
            </a:r>
            <a:r>
              <a:rPr kumimoji="1" lang="en-US" altLang="zh-CN" dirty="0" smtClean="0">
                <a:latin typeface="Times New Roman" pitchFamily="18" charset="0"/>
                <a:ea typeface="宋体" pitchFamily="2" charset="-122"/>
              </a:rPr>
              <a:t>, </a:t>
            </a:r>
            <a:r>
              <a:rPr kumimoji="1" lang="en-US" altLang="zh-CN" dirty="0">
                <a:latin typeface="Times New Roman" pitchFamily="18" charset="0"/>
                <a:ea typeface="宋体" pitchFamily="2" charset="-122"/>
              </a:rPr>
              <a:t>nonconvex</a:t>
            </a:r>
          </a:p>
          <a:p>
            <a:pPr lvl="1" eaLnBrk="1" hangingPunct="1">
              <a:spcBef>
                <a:spcPct val="20000"/>
              </a:spcBef>
              <a:buFont typeface="Wingdings" pitchFamily="2" charset="2"/>
              <a:buChar char="l"/>
            </a:pPr>
            <a:r>
              <a:rPr kumimoji="1" lang="en-US" altLang="zh-CN" dirty="0">
                <a:latin typeface="Times New Roman" pitchFamily="18" charset="0"/>
                <a:ea typeface="宋体" pitchFamily="2" charset="-122"/>
              </a:rPr>
              <a:t> diagonal, interior </a:t>
            </a:r>
            <a:r>
              <a:rPr kumimoji="1" lang="en-US" altLang="zh-CN" dirty="0" smtClean="0">
                <a:latin typeface="Times New Roman" pitchFamily="18" charset="0"/>
                <a:ea typeface="宋体" pitchFamily="2" charset="-122"/>
              </a:rPr>
              <a:t>diagonal</a:t>
            </a:r>
            <a:r>
              <a:rPr kumimoji="1" lang="zh-CN" altLang="en-US" sz="2000" dirty="0" smtClean="0">
                <a:latin typeface="Times New Roman" pitchFamily="18" charset="0"/>
                <a:ea typeface="宋体" pitchFamily="2" charset="-122"/>
              </a:rPr>
              <a:t>（对角线，内部对角线）</a:t>
            </a:r>
            <a:endParaRPr kumimoji="1" lang="en-US" altLang="zh-CN" sz="2000" dirty="0">
              <a:latin typeface="Times New Roman" pitchFamily="18" charset="0"/>
              <a:ea typeface="宋体" pitchFamily="2" charset="-122"/>
            </a:endParaRPr>
          </a:p>
          <a:p>
            <a:pPr lvl="1" eaLnBrk="1" hangingPunct="1">
              <a:spcBef>
                <a:spcPct val="20000"/>
              </a:spcBef>
              <a:buFont typeface="Wingdings" pitchFamily="2" charset="2"/>
              <a:buChar char="l"/>
            </a:pPr>
            <a:r>
              <a:rPr kumimoji="1" lang="en-US" altLang="zh-CN" dirty="0">
                <a:latin typeface="Times New Roman" pitchFamily="18" charset="0"/>
                <a:ea typeface="宋体" pitchFamily="2" charset="-122"/>
              </a:rPr>
              <a:t> </a:t>
            </a:r>
            <a:r>
              <a:rPr kumimoji="1" lang="en-US" altLang="zh-CN" dirty="0" smtClean="0">
                <a:latin typeface="Times New Roman" pitchFamily="18" charset="0"/>
                <a:ea typeface="宋体" pitchFamily="2" charset="-122"/>
              </a:rPr>
              <a:t>triangulation</a:t>
            </a:r>
            <a:r>
              <a:rPr kumimoji="1" lang="zh-CN" altLang="en-US" sz="2000" dirty="0" smtClean="0">
                <a:latin typeface="Times New Roman" pitchFamily="18" charset="0"/>
                <a:ea typeface="宋体" pitchFamily="2" charset="-122"/>
              </a:rPr>
              <a:t>（三角形化）</a:t>
            </a:r>
            <a:endParaRPr kumimoji="1" lang="en-US" altLang="zh-CN" sz="2000" dirty="0">
              <a:latin typeface="Times New Roman" pitchFamily="18" charset="0"/>
              <a:ea typeface="宋体" pitchFamily="2" charset="-122"/>
            </a:endParaRPr>
          </a:p>
        </p:txBody>
      </p:sp>
      <p:sp>
        <p:nvSpPr>
          <p:cNvPr id="8" name="AutoShape 6"/>
          <p:cNvSpPr>
            <a:spLocks noChangeArrowheads="1"/>
          </p:cNvSpPr>
          <p:nvPr/>
        </p:nvSpPr>
        <p:spPr bwMode="auto">
          <a:xfrm>
            <a:off x="609600" y="5638800"/>
            <a:ext cx="8115300" cy="537369"/>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p>
            <a:pPr>
              <a:defRPr/>
            </a:pPr>
            <a:r>
              <a:rPr kumimoji="1" lang="en-US" altLang="zh-CN" dirty="0">
                <a:latin typeface="楷体_GB2312" pitchFamily="49" charset="-122"/>
                <a:ea typeface="楷体_GB2312" pitchFamily="49" charset="-122"/>
                <a:cs typeface="+mn-cs"/>
              </a:rPr>
              <a:t>【</a:t>
            </a:r>
            <a:r>
              <a:rPr kumimoji="1" lang="en-US" altLang="zh-CN" dirty="0">
                <a:effectLst>
                  <a:outerShdw blurRad="38100" dist="38100" dir="2700000" algn="tl">
                    <a:srgbClr val="FFFFFF"/>
                  </a:outerShdw>
                </a:effectLst>
                <a:latin typeface="Times New Roman" pitchFamily="18" charset="0"/>
                <a:ea typeface="宋体" pitchFamily="2" charset="-122"/>
                <a:cs typeface="Times New Roman" pitchFamily="18" charset="0"/>
              </a:rPr>
              <a:t>LEMMA 1</a:t>
            </a:r>
            <a:r>
              <a:rPr kumimoji="1" lang="en-US" altLang="zh-CN" dirty="0">
                <a:latin typeface="Times New Roman" pitchFamily="18" charset="0"/>
                <a:ea typeface="楷体_GB2312" pitchFamily="49" charset="-122"/>
                <a:cs typeface="+mn-cs"/>
              </a:rPr>
              <a:t>】</a:t>
            </a:r>
            <a:r>
              <a:rPr kumimoji="1" lang="en-US" altLang="zh-CN" dirty="0">
                <a:latin typeface="Times New Roman" pitchFamily="18" charset="0"/>
                <a:ea typeface="宋体" pitchFamily="2" charset="-122"/>
                <a:cs typeface="+mn-cs"/>
              </a:rPr>
              <a:t>Every </a:t>
            </a:r>
            <a:r>
              <a:rPr kumimoji="1" lang="en-US" altLang="zh-CN" dirty="0">
                <a:latin typeface="Times New Roman" pitchFamily="18" charset="0"/>
                <a:ea typeface="楷体_GB2312" pitchFamily="49" charset="-122"/>
                <a:cs typeface="+mn-cs"/>
              </a:rPr>
              <a:t>simple polygon has an interior </a:t>
            </a:r>
            <a:r>
              <a:rPr kumimoji="1" lang="en-US" altLang="zh-CN" dirty="0" smtClean="0">
                <a:latin typeface="Times New Roman" pitchFamily="18" charset="0"/>
                <a:ea typeface="楷体_GB2312" pitchFamily="49" charset="-122"/>
                <a:cs typeface="+mn-cs"/>
              </a:rPr>
              <a:t> diagonal</a:t>
            </a:r>
            <a:r>
              <a:rPr kumimoji="1" lang="en-US" altLang="zh-CN" dirty="0">
                <a:latin typeface="Times New Roman" pitchFamily="18" charset="0"/>
                <a:ea typeface="楷体_GB2312" pitchFamily="49" charset="-122"/>
                <a:cs typeface="+mn-cs"/>
                <a:sym typeface="Symbol" pitchFamily="18" charset="2"/>
              </a:rPr>
              <a:t>.</a:t>
            </a:r>
            <a:endParaRPr kumimoji="1" lang="en-US" altLang="zh-CN" dirty="0">
              <a:latin typeface="Times New Roman" pitchFamily="18" charset="0"/>
              <a:ea typeface="宋体" pitchFamily="2" charset="-122"/>
              <a:cs typeface="+mn-cs"/>
              <a:sym typeface="Symbol" pitchFamily="18" charset="2"/>
            </a:endParaRPr>
          </a:p>
        </p:txBody>
      </p:sp>
    </p:spTree>
    <p:extLst>
      <p:ext uri="{BB962C8B-B14F-4D97-AF65-F5344CB8AC3E}">
        <p14:creationId xmlns:p14="http://schemas.microsoft.com/office/powerpoint/2010/main" val="3062705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5378"/>
                                        </p:tgtEl>
                                        <p:attrNameLst>
                                          <p:attrName>style.visibility</p:attrName>
                                        </p:attrNameLst>
                                      </p:cBhvr>
                                      <p:to>
                                        <p:strVal val="visible"/>
                                      </p:to>
                                    </p:set>
                                    <p:animEffect transition="in" filter="strips(downRight)">
                                      <p:cBhvr>
                                        <p:cTn id="7" dur="500"/>
                                        <p:tgtEl>
                                          <p:spTgt spid="176537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65379"/>
                                        </p:tgtEl>
                                        <p:attrNameLst>
                                          <p:attrName>style.visibility</p:attrName>
                                        </p:attrNameLst>
                                      </p:cBhvr>
                                      <p:to>
                                        <p:strVal val="visible"/>
                                      </p:to>
                                    </p:set>
                                    <p:animEffect transition="in" filter="wipe(left)">
                                      <p:cBhvr>
                                        <p:cTn id="11" dur="500"/>
                                        <p:tgtEl>
                                          <p:spTgt spid="17653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65380">
                                            <p:txEl>
                                              <p:pRg st="0" end="0"/>
                                            </p:txEl>
                                          </p:spTgt>
                                        </p:tgtEl>
                                        <p:attrNameLst>
                                          <p:attrName>style.visibility</p:attrName>
                                        </p:attrNameLst>
                                      </p:cBhvr>
                                      <p:to>
                                        <p:strVal val="visible"/>
                                      </p:to>
                                    </p:set>
                                    <p:animEffect transition="in" filter="wipe(left)">
                                      <p:cBhvr>
                                        <p:cTn id="16" dur="500"/>
                                        <p:tgtEl>
                                          <p:spTgt spid="1765380">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65380">
                                            <p:txEl>
                                              <p:pRg st="1" end="1"/>
                                            </p:txEl>
                                          </p:spTgt>
                                        </p:tgtEl>
                                        <p:attrNameLst>
                                          <p:attrName>style.visibility</p:attrName>
                                        </p:attrNameLst>
                                      </p:cBhvr>
                                      <p:to>
                                        <p:strVal val="visible"/>
                                      </p:to>
                                    </p:set>
                                    <p:animEffect transition="in" filter="wipe(left)">
                                      <p:cBhvr>
                                        <p:cTn id="21" dur="500"/>
                                        <p:tgtEl>
                                          <p:spTgt spid="1765380">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5380">
                                            <p:txEl>
                                              <p:pRg st="2" end="2"/>
                                            </p:txEl>
                                          </p:spTgt>
                                        </p:tgtEl>
                                        <p:attrNameLst>
                                          <p:attrName>style.visibility</p:attrName>
                                        </p:attrNameLst>
                                      </p:cBhvr>
                                      <p:to>
                                        <p:strVal val="visible"/>
                                      </p:to>
                                    </p:set>
                                    <p:animEffect transition="in" filter="wipe(left)">
                                      <p:cBhvr>
                                        <p:cTn id="26" dur="500"/>
                                        <p:tgtEl>
                                          <p:spTgt spid="1765380">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65380">
                                            <p:txEl>
                                              <p:pRg st="3" end="3"/>
                                            </p:txEl>
                                          </p:spTgt>
                                        </p:tgtEl>
                                        <p:attrNameLst>
                                          <p:attrName>style.visibility</p:attrName>
                                        </p:attrNameLst>
                                      </p:cBhvr>
                                      <p:to>
                                        <p:strVal val="visible"/>
                                      </p:to>
                                    </p:set>
                                    <p:animEffect transition="in" filter="wipe(left)">
                                      <p:cBhvr>
                                        <p:cTn id="31" dur="500"/>
                                        <p:tgtEl>
                                          <p:spTgt spid="1765380">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65380">
                                            <p:txEl>
                                              <p:pRg st="4" end="4"/>
                                            </p:txEl>
                                          </p:spTgt>
                                        </p:tgtEl>
                                        <p:attrNameLst>
                                          <p:attrName>style.visibility</p:attrName>
                                        </p:attrNameLst>
                                      </p:cBhvr>
                                      <p:to>
                                        <p:strVal val="visible"/>
                                      </p:to>
                                    </p:set>
                                    <p:animEffect transition="in" filter="wipe(left)">
                                      <p:cBhvr>
                                        <p:cTn id="36" dur="500"/>
                                        <p:tgtEl>
                                          <p:spTgt spid="1765380">
                                            <p:txEl>
                                              <p:pRg st="4" end="4"/>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65380">
                                            <p:txEl>
                                              <p:pRg st="5" end="5"/>
                                            </p:txEl>
                                          </p:spTgt>
                                        </p:tgtEl>
                                        <p:attrNameLst>
                                          <p:attrName>style.visibility</p:attrName>
                                        </p:attrNameLst>
                                      </p:cBhvr>
                                      <p:to>
                                        <p:strVal val="visible"/>
                                      </p:to>
                                    </p:set>
                                    <p:animEffect transition="in" filter="wipe(left)">
                                      <p:cBhvr>
                                        <p:cTn id="41" dur="500"/>
                                        <p:tgtEl>
                                          <p:spTgt spid="1765380">
                                            <p:txEl>
                                              <p:pRg st="5" end="5"/>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65380">
                                            <p:txEl>
                                              <p:pRg st="6" end="6"/>
                                            </p:txEl>
                                          </p:spTgt>
                                        </p:tgtEl>
                                        <p:attrNameLst>
                                          <p:attrName>style.visibility</p:attrName>
                                        </p:attrNameLst>
                                      </p:cBhvr>
                                      <p:to>
                                        <p:strVal val="visible"/>
                                      </p:to>
                                    </p:set>
                                    <p:animEffect transition="in" filter="wipe(left)">
                                      <p:cBhvr>
                                        <p:cTn id="46" dur="500"/>
                                        <p:tgtEl>
                                          <p:spTgt spid="1765380">
                                            <p:txEl>
                                              <p:pRg st="6" end="6"/>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TYP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65380">
                                            <p:txEl>
                                              <p:pRg st="7" end="7"/>
                                            </p:txEl>
                                          </p:spTgt>
                                        </p:tgtEl>
                                        <p:attrNameLst>
                                          <p:attrName>style.visibility</p:attrName>
                                        </p:attrNameLst>
                                      </p:cBhvr>
                                      <p:to>
                                        <p:strVal val="visible"/>
                                      </p:to>
                                    </p:set>
                                    <p:animEffect transition="in" filter="wipe(left)">
                                      <p:cBhvr>
                                        <p:cTn id="51" dur="500"/>
                                        <p:tgtEl>
                                          <p:spTgt spid="1765380">
                                            <p:txEl>
                                              <p:pRg st="7" end="7"/>
                                            </p:txEl>
                                          </p:spTgt>
                                        </p:tgtEl>
                                      </p:cBhvr>
                                    </p:animEffect>
                                  </p:childTnLst>
                                  <p:subTnLst>
                                    <p:audio>
                                      <p:cMediaNode>
                                        <p:cTn display="0" masterRel="sameClick">
                                          <p:stCondLst>
                                            <p:cond evt="begin" delay="0">
                                              <p:tn val="49"/>
                                            </p:cond>
                                          </p:stCondLst>
                                          <p:endCondLst>
                                            <p:cond evt="onStopAudio" delay="0">
                                              <p:tgtEl>
                                                <p:sldTgt/>
                                              </p:tgtEl>
                                            </p:cond>
                                          </p:endCondLst>
                                        </p:cTn>
                                        <p:tgtEl>
                                          <p:sndTgt r:embed="rId3" name="TYPE.WAV"/>
                                        </p:tgtEl>
                                      </p:cMediaNode>
                                    </p:audio>
                                  </p:subTnLst>
                                </p:cTn>
                              </p:par>
                            </p:childTnLst>
                          </p:cTn>
                        </p:par>
                      </p:childTnLst>
                    </p:cTn>
                  </p:par>
                  <p:par>
                    <p:cTn id="52" fill="hold">
                      <p:stCondLst>
                        <p:cond delay="indefinite"/>
                      </p:stCondLst>
                      <p:childTnLst>
                        <p:par>
                          <p:cTn id="53" fill="hold">
                            <p:stCondLst>
                              <p:cond delay="0"/>
                            </p:stCondLst>
                            <p:childTnLst>
                              <p:par>
                                <p:cTn id="54" presetID="18" presetClass="entr" presetSubtype="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strips(downRight)">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378" grpId="0" autoUpdateAnimBg="0"/>
      <p:bldP spid="1765379" grpId="0" animBg="1"/>
      <p:bldP spid="1765380" grpId="0" build="p" bldLvl="2" autoUpdateAnimBg="0"/>
      <p:bldP spid="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pPr>
              <a:defRPr/>
            </a:pPr>
            <a:fld id="{9CED51C9-DE7D-4F78-ACCD-A57D05EF1595}" type="slidenum">
              <a:rPr lang="zh-CN" altLang="en-US"/>
              <a:pPr>
                <a:defRPr/>
              </a:pPr>
              <a:t>33</a:t>
            </a:fld>
            <a:endParaRPr lang="en-US" altLang="zh-CN"/>
          </a:p>
        </p:txBody>
      </p:sp>
      <p:sp>
        <p:nvSpPr>
          <p:cNvPr id="1767427" name="AutoShape 3"/>
          <p:cNvSpPr>
            <a:spLocks noChangeArrowheads="1"/>
          </p:cNvSpPr>
          <p:nvPr/>
        </p:nvSpPr>
        <p:spPr bwMode="auto">
          <a:xfrm>
            <a:off x="142875" y="571500"/>
            <a:ext cx="8675688" cy="87312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p>
            <a:pPr>
              <a:defRPr/>
            </a:pPr>
            <a:r>
              <a:rPr kumimoji="1" lang="en-US" altLang="zh-CN" sz="2400" dirty="0">
                <a:latin typeface="楷体_GB2312" pitchFamily="49" charset="-122"/>
                <a:ea typeface="楷体_GB2312" pitchFamily="49" charset="-122"/>
              </a:rPr>
              <a:t>【</a:t>
            </a:r>
            <a:r>
              <a:rPr kumimoji="1" lang="en-US" altLang="zh-CN" sz="2400" dirty="0">
                <a:effectLst>
                  <a:outerShdw blurRad="38100" dist="38100" dir="2700000" algn="tl">
                    <a:srgbClr val="FFFFFF"/>
                  </a:outerShdw>
                </a:effectLst>
                <a:latin typeface="Times New Roman" pitchFamily="18" charset="0"/>
                <a:ea typeface="宋体" pitchFamily="2" charset="-122"/>
                <a:cs typeface="Times New Roman" pitchFamily="18" charset="0"/>
              </a:rPr>
              <a:t>Theorem 1</a:t>
            </a:r>
            <a:r>
              <a:rPr kumimoji="1" lang="en-US" altLang="zh-CN" sz="2400" dirty="0">
                <a:latin typeface="Times New Roman" pitchFamily="18" charset="0"/>
                <a:ea typeface="楷体_GB2312" pitchFamily="49" charset="-122"/>
              </a:rPr>
              <a:t>】</a:t>
            </a:r>
            <a:r>
              <a:rPr kumimoji="1" lang="en-US" altLang="zh-CN" sz="2400" dirty="0">
                <a:latin typeface="Times New Roman" pitchFamily="18" charset="0"/>
                <a:ea typeface="宋体" pitchFamily="2" charset="-122"/>
              </a:rPr>
              <a:t>The </a:t>
            </a:r>
            <a:r>
              <a:rPr kumimoji="1" lang="en-US" altLang="zh-CN" sz="2400" dirty="0">
                <a:latin typeface="Times New Roman" pitchFamily="18" charset="0"/>
                <a:ea typeface="楷体_GB2312" pitchFamily="49" charset="-122"/>
              </a:rPr>
              <a:t>simple polygon with </a:t>
            </a:r>
            <a:r>
              <a:rPr kumimoji="1" lang="en-US" altLang="zh-CN" sz="2400" i="1" dirty="0">
                <a:latin typeface="Times New Roman" pitchFamily="18" charset="0"/>
                <a:ea typeface="楷体_GB2312" pitchFamily="49" charset="-122"/>
              </a:rPr>
              <a:t>n</a:t>
            </a:r>
            <a:r>
              <a:rPr kumimoji="1" lang="en-US" altLang="zh-CN" sz="2400" dirty="0">
                <a:latin typeface="Times New Roman" pitchFamily="18" charset="0"/>
                <a:ea typeface="楷体_GB2312" pitchFamily="49" charset="-122"/>
              </a:rPr>
              <a:t> sides, where</a:t>
            </a:r>
          </a:p>
          <a:p>
            <a:pPr>
              <a:defRPr/>
            </a:pPr>
            <a:r>
              <a:rPr kumimoji="1" lang="en-US" altLang="zh-CN" sz="2400" i="1" dirty="0">
                <a:latin typeface="Times New Roman" pitchFamily="18" charset="0"/>
                <a:ea typeface="楷体_GB2312" pitchFamily="49" charset="-122"/>
              </a:rPr>
              <a:t>n</a:t>
            </a:r>
            <a:r>
              <a:rPr kumimoji="1" lang="en-US" altLang="zh-CN" sz="2400" dirty="0">
                <a:latin typeface="Times New Roman" pitchFamily="18" charset="0"/>
                <a:ea typeface="楷体_GB2312" pitchFamily="49" charset="-122"/>
              </a:rPr>
              <a:t> is an integer with </a:t>
            </a:r>
            <a:r>
              <a:rPr kumimoji="1" lang="en-US" altLang="zh-CN" sz="2400" i="1" dirty="0">
                <a:latin typeface="Times New Roman" pitchFamily="18" charset="0"/>
                <a:ea typeface="楷体_GB2312" pitchFamily="49" charset="-122"/>
              </a:rPr>
              <a:t>n</a:t>
            </a:r>
            <a:r>
              <a:rPr kumimoji="1" lang="en-US" altLang="zh-CN" sz="2400" dirty="0">
                <a:latin typeface="Times New Roman" pitchFamily="18" charset="0"/>
                <a:ea typeface="楷体_GB2312" pitchFamily="49" charset="-122"/>
                <a:sym typeface="Symbol" pitchFamily="18" charset="2"/>
              </a:rPr>
              <a:t>3, can be triangulated into </a:t>
            </a:r>
            <a:r>
              <a:rPr kumimoji="1" lang="en-US" altLang="zh-CN" sz="2400" i="1" dirty="0">
                <a:latin typeface="Times New Roman" pitchFamily="18" charset="0"/>
                <a:ea typeface="楷体_GB2312" pitchFamily="49" charset="-122"/>
                <a:sym typeface="Symbol" pitchFamily="18" charset="2"/>
              </a:rPr>
              <a:t>n</a:t>
            </a:r>
            <a:r>
              <a:rPr kumimoji="1" lang="en-US" altLang="zh-CN" sz="2400" dirty="0">
                <a:latin typeface="Times New Roman" pitchFamily="18" charset="0"/>
                <a:ea typeface="楷体_GB2312" pitchFamily="49" charset="-122"/>
                <a:sym typeface="Symbol" pitchFamily="18" charset="2"/>
              </a:rPr>
              <a:t>-2 triangles.</a:t>
            </a:r>
            <a:endParaRPr kumimoji="1" lang="en-US" altLang="zh-CN" sz="2400" dirty="0">
              <a:latin typeface="Times New Roman" pitchFamily="18" charset="0"/>
              <a:ea typeface="宋体" pitchFamily="2" charset="-122"/>
              <a:sym typeface="Symbol" pitchFamily="18" charset="2"/>
            </a:endParaRPr>
          </a:p>
        </p:txBody>
      </p:sp>
      <p:sp>
        <p:nvSpPr>
          <p:cNvPr id="1767429" name="AutoShape 5"/>
          <p:cNvSpPr>
            <a:spLocks noChangeArrowheads="1"/>
          </p:cNvSpPr>
          <p:nvPr/>
        </p:nvSpPr>
        <p:spPr bwMode="auto">
          <a:xfrm>
            <a:off x="500063" y="1643063"/>
            <a:ext cx="8215312" cy="4714875"/>
          </a:xfrm>
          <a:prstGeom prst="foldedCorner">
            <a:avLst>
              <a:gd name="adj" fmla="val 12500"/>
            </a:avLst>
          </a:prstGeom>
          <a:solidFill>
            <a:srgbClr val="CCFFCC"/>
          </a:solidFill>
          <a:ln w="9525">
            <a:solidFill>
              <a:schemeClr val="tx1"/>
            </a:solidFill>
            <a:round/>
            <a:headEnd/>
            <a:tailEnd/>
          </a:ln>
        </p:spPr>
        <p:txBody>
          <a:bodyPr wrap="none"/>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spcBef>
                <a:spcPct val="30000"/>
              </a:spcBef>
            </a:pPr>
            <a:r>
              <a:rPr kumimoji="1" lang="en-US" altLang="zh-CN" i="1" dirty="0">
                <a:solidFill>
                  <a:srgbClr val="6600FF"/>
                </a:solidFill>
                <a:latin typeface="Times New Roman" pitchFamily="18" charset="0"/>
                <a:ea typeface="宋体" pitchFamily="2" charset="-122"/>
                <a:cs typeface="Times New Roman" pitchFamily="18" charset="0"/>
              </a:rPr>
              <a:t>Proof:</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rPr>
              <a:t>Let </a:t>
            </a:r>
            <a:r>
              <a:rPr kumimoji="1" lang="en-US" altLang="zh-CN" sz="2000" i="1" dirty="0">
                <a:latin typeface="Times New Roman" pitchFamily="18" charset="0"/>
                <a:ea typeface="宋体" pitchFamily="2" charset="-122"/>
                <a:cs typeface="Times New Roman" pitchFamily="18" charset="0"/>
              </a:rPr>
              <a:t>T(n</a:t>
            </a:r>
            <a:r>
              <a:rPr kumimoji="1" lang="en-US" altLang="zh-CN" sz="2000" dirty="0">
                <a:latin typeface="Times New Roman" pitchFamily="18" charset="0"/>
                <a:ea typeface="宋体" pitchFamily="2" charset="-122"/>
                <a:cs typeface="Times New Roman" pitchFamily="18" charset="0"/>
              </a:rPr>
              <a:t>) be the statement that simple polygon with </a:t>
            </a:r>
            <a:r>
              <a:rPr kumimoji="1" lang="en-US" altLang="zh-CN" sz="2000" i="1" dirty="0">
                <a:latin typeface="Times New Roman" pitchFamily="18" charset="0"/>
                <a:ea typeface="宋体" pitchFamily="2" charset="-122"/>
                <a:cs typeface="Times New Roman" pitchFamily="18" charset="0"/>
              </a:rPr>
              <a:t>n</a:t>
            </a:r>
            <a:r>
              <a:rPr kumimoji="1" lang="en-US" altLang="zh-CN" sz="2000" dirty="0">
                <a:latin typeface="Times New Roman" pitchFamily="18" charset="0"/>
                <a:ea typeface="宋体" pitchFamily="2" charset="-122"/>
                <a:cs typeface="Times New Roman" pitchFamily="18" charset="0"/>
              </a:rPr>
              <a:t> sides </a:t>
            </a:r>
            <a:r>
              <a:rPr kumimoji="1" lang="en-US" altLang="zh-CN" sz="2000" dirty="0">
                <a:latin typeface="Times New Roman" pitchFamily="18" charset="0"/>
                <a:ea typeface="宋体" pitchFamily="2" charset="-122"/>
                <a:cs typeface="Times New Roman" pitchFamily="18" charset="0"/>
                <a:sym typeface="Symbol" pitchFamily="18" charset="2"/>
              </a:rPr>
              <a:t>can be </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sym typeface="Symbol" pitchFamily="18" charset="2"/>
              </a:rPr>
              <a:t>triangulated into </a:t>
            </a:r>
            <a:r>
              <a:rPr kumimoji="1" lang="en-US" altLang="zh-CN" sz="2000" i="1" dirty="0">
                <a:latin typeface="Times New Roman" pitchFamily="18" charset="0"/>
                <a:ea typeface="宋体" pitchFamily="2" charset="-122"/>
                <a:cs typeface="Times New Roman" pitchFamily="18" charset="0"/>
                <a:sym typeface="Symbol" pitchFamily="18" charset="2"/>
              </a:rPr>
              <a:t>n</a:t>
            </a:r>
            <a:r>
              <a:rPr kumimoji="1" lang="en-US" altLang="zh-CN" sz="2000" dirty="0">
                <a:latin typeface="Times New Roman" pitchFamily="18" charset="0"/>
                <a:ea typeface="宋体" pitchFamily="2" charset="-122"/>
                <a:cs typeface="Times New Roman" pitchFamily="18" charset="0"/>
                <a:sym typeface="Symbol" pitchFamily="18" charset="2"/>
              </a:rPr>
              <a:t>-2 triangles</a:t>
            </a:r>
            <a:r>
              <a:rPr kumimoji="1" lang="en-US" altLang="zh-CN" sz="2000" dirty="0">
                <a:latin typeface="Times New Roman" pitchFamily="18" charset="0"/>
                <a:ea typeface="宋体" pitchFamily="2" charset="-122"/>
                <a:cs typeface="Times New Roman" pitchFamily="18" charset="0"/>
              </a:rPr>
              <a:t> </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rPr>
              <a:t>(1) Inductive base </a:t>
            </a:r>
            <a:r>
              <a:rPr kumimoji="1" lang="en-US" altLang="zh-CN" sz="2000" i="1" dirty="0">
                <a:latin typeface="Times New Roman" pitchFamily="18" charset="0"/>
                <a:ea typeface="宋体" pitchFamily="2" charset="-122"/>
                <a:cs typeface="Times New Roman" pitchFamily="18" charset="0"/>
              </a:rPr>
              <a:t>T</a:t>
            </a:r>
            <a:r>
              <a:rPr kumimoji="1" lang="en-US" altLang="zh-CN" sz="2000" dirty="0">
                <a:latin typeface="Times New Roman" pitchFamily="18" charset="0"/>
                <a:ea typeface="宋体" pitchFamily="2" charset="-122"/>
                <a:cs typeface="Times New Roman" pitchFamily="18" charset="0"/>
              </a:rPr>
              <a:t>(3) is true.</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rPr>
              <a:t>(2) Inductive step</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rPr>
              <a:t>      Assume that </a:t>
            </a:r>
            <a:r>
              <a:rPr kumimoji="1" lang="en-US" altLang="zh-CN" sz="2000" i="1" dirty="0">
                <a:latin typeface="Times New Roman" pitchFamily="18" charset="0"/>
                <a:ea typeface="宋体" pitchFamily="2" charset="-122"/>
                <a:cs typeface="Times New Roman" pitchFamily="18" charset="0"/>
              </a:rPr>
              <a:t>T</a:t>
            </a:r>
            <a:r>
              <a:rPr kumimoji="1" lang="en-US" altLang="zh-CN" sz="2000" dirty="0">
                <a:latin typeface="Times New Roman" pitchFamily="18" charset="0"/>
                <a:ea typeface="宋体" pitchFamily="2" charset="-122"/>
                <a:cs typeface="Times New Roman" pitchFamily="18" charset="0"/>
              </a:rPr>
              <a:t>(</a:t>
            </a:r>
            <a:r>
              <a:rPr kumimoji="1" lang="en-US" altLang="zh-CN" sz="2000" i="1" dirty="0">
                <a:latin typeface="Times New Roman" pitchFamily="18" charset="0"/>
                <a:ea typeface="宋体" pitchFamily="2" charset="-122"/>
                <a:cs typeface="Times New Roman" pitchFamily="18" charset="0"/>
              </a:rPr>
              <a:t>j</a:t>
            </a:r>
            <a:r>
              <a:rPr kumimoji="1" lang="en-US" altLang="zh-CN" sz="2000" dirty="0">
                <a:latin typeface="Times New Roman" pitchFamily="18" charset="0"/>
                <a:ea typeface="宋体" pitchFamily="2" charset="-122"/>
                <a:cs typeface="Times New Roman" pitchFamily="18" charset="0"/>
              </a:rPr>
              <a:t>) is true for all integers </a:t>
            </a:r>
            <a:r>
              <a:rPr kumimoji="1" lang="en-US" altLang="zh-CN" sz="2000" i="1" dirty="0">
                <a:latin typeface="Times New Roman" pitchFamily="18" charset="0"/>
                <a:ea typeface="宋体" pitchFamily="2" charset="-122"/>
                <a:cs typeface="Times New Roman" pitchFamily="18" charset="0"/>
              </a:rPr>
              <a:t>j </a:t>
            </a:r>
            <a:r>
              <a:rPr kumimoji="1" lang="en-US" altLang="zh-CN" sz="2000" dirty="0">
                <a:latin typeface="Times New Roman" pitchFamily="18" charset="0"/>
                <a:ea typeface="宋体" pitchFamily="2" charset="-122"/>
                <a:cs typeface="Times New Roman" pitchFamily="18" charset="0"/>
              </a:rPr>
              <a:t>with 3</a:t>
            </a:r>
            <a:r>
              <a:rPr kumimoji="1" lang="en-US" altLang="zh-CN" sz="2000" dirty="0">
                <a:latin typeface="Times New Roman" pitchFamily="18" charset="0"/>
                <a:ea typeface="宋体" pitchFamily="2" charset="-122"/>
                <a:cs typeface="Times New Roman" pitchFamily="18" charset="0"/>
                <a:sym typeface="Symbol" pitchFamily="18" charset="2"/>
              </a:rPr>
              <a:t></a:t>
            </a:r>
            <a:r>
              <a:rPr kumimoji="1" lang="en-US" altLang="zh-CN" sz="2000" i="1" dirty="0">
                <a:latin typeface="Times New Roman" pitchFamily="18" charset="0"/>
                <a:ea typeface="宋体" pitchFamily="2" charset="-122"/>
                <a:cs typeface="Times New Roman" pitchFamily="18" charset="0"/>
                <a:sym typeface="Symbol" pitchFamily="18" charset="2"/>
              </a:rPr>
              <a:t>j</a:t>
            </a:r>
            <a:r>
              <a:rPr kumimoji="1" lang="en-US" altLang="zh-CN" sz="2000" dirty="0">
                <a:latin typeface="Times New Roman" pitchFamily="18" charset="0"/>
                <a:ea typeface="宋体" pitchFamily="2" charset="-122"/>
                <a:cs typeface="Times New Roman" pitchFamily="18" charset="0"/>
                <a:sym typeface="Symbol" pitchFamily="18" charset="2"/>
              </a:rPr>
              <a:t> </a:t>
            </a:r>
            <a:r>
              <a:rPr kumimoji="1" lang="en-US" altLang="zh-CN" sz="2000" i="1" dirty="0">
                <a:latin typeface="Times New Roman" pitchFamily="18" charset="0"/>
                <a:ea typeface="宋体" pitchFamily="2" charset="-122"/>
                <a:cs typeface="Times New Roman" pitchFamily="18" charset="0"/>
                <a:sym typeface="Symbol" pitchFamily="18" charset="2"/>
              </a:rPr>
              <a:t>k</a:t>
            </a:r>
            <a:r>
              <a:rPr kumimoji="1" lang="en-US" altLang="zh-CN" sz="2000" dirty="0">
                <a:latin typeface="Times New Roman" pitchFamily="18" charset="0"/>
                <a:ea typeface="宋体" pitchFamily="2" charset="-122"/>
                <a:cs typeface="Times New Roman" pitchFamily="18" charset="0"/>
                <a:sym typeface="Symbol" pitchFamily="18" charset="2"/>
              </a:rPr>
              <a:t>. We must </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sym typeface="Symbol" pitchFamily="18" charset="2"/>
              </a:rPr>
              <a:t>show </a:t>
            </a:r>
            <a:r>
              <a:rPr kumimoji="1" lang="en-US" altLang="zh-CN" sz="2000" i="1" dirty="0">
                <a:latin typeface="Times New Roman" pitchFamily="18" charset="0"/>
                <a:ea typeface="宋体" pitchFamily="2" charset="-122"/>
                <a:cs typeface="Times New Roman" pitchFamily="18" charset="0"/>
              </a:rPr>
              <a:t>T</a:t>
            </a:r>
            <a:r>
              <a:rPr kumimoji="1" lang="en-US" altLang="zh-CN" sz="2000" dirty="0">
                <a:latin typeface="Times New Roman" pitchFamily="18" charset="0"/>
                <a:ea typeface="宋体" pitchFamily="2" charset="-122"/>
                <a:cs typeface="Times New Roman" pitchFamily="18" charset="0"/>
              </a:rPr>
              <a:t>(</a:t>
            </a:r>
            <a:r>
              <a:rPr kumimoji="1" lang="en-US" altLang="zh-CN" sz="2000" i="1" dirty="0">
                <a:latin typeface="Times New Roman" pitchFamily="18" charset="0"/>
                <a:ea typeface="宋体" pitchFamily="2" charset="-122"/>
                <a:cs typeface="Times New Roman" pitchFamily="18" charset="0"/>
              </a:rPr>
              <a:t>k</a:t>
            </a:r>
            <a:r>
              <a:rPr kumimoji="1" lang="en-US" altLang="zh-CN" sz="2000" dirty="0">
                <a:latin typeface="Times New Roman" pitchFamily="18" charset="0"/>
                <a:ea typeface="宋体" pitchFamily="2" charset="-122"/>
                <a:cs typeface="Times New Roman" pitchFamily="18" charset="0"/>
              </a:rPr>
              <a:t>+1) is true, that is that every simple polygon with </a:t>
            </a:r>
            <a:r>
              <a:rPr kumimoji="1" lang="en-US" altLang="zh-CN" sz="2000" i="1" dirty="0">
                <a:latin typeface="Times New Roman" pitchFamily="18" charset="0"/>
                <a:ea typeface="宋体" pitchFamily="2" charset="-122"/>
                <a:cs typeface="Times New Roman" pitchFamily="18" charset="0"/>
              </a:rPr>
              <a:t>k</a:t>
            </a:r>
            <a:r>
              <a:rPr kumimoji="1" lang="en-US" altLang="zh-CN" sz="2000" dirty="0">
                <a:latin typeface="Times New Roman" pitchFamily="18" charset="0"/>
                <a:ea typeface="宋体" pitchFamily="2" charset="-122"/>
                <a:cs typeface="Times New Roman" pitchFamily="18" charset="0"/>
              </a:rPr>
              <a:t>+1 sides</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sym typeface="Symbol" pitchFamily="18" charset="2"/>
              </a:rPr>
              <a:t>can be triangulated into </a:t>
            </a:r>
            <a:r>
              <a:rPr kumimoji="1" lang="en-US" altLang="zh-CN" sz="2000" i="1" dirty="0">
                <a:latin typeface="Times New Roman" pitchFamily="18" charset="0"/>
                <a:ea typeface="宋体" pitchFamily="2" charset="-122"/>
                <a:cs typeface="Times New Roman" pitchFamily="18" charset="0"/>
                <a:sym typeface="Symbol" pitchFamily="18" charset="2"/>
              </a:rPr>
              <a:t>k</a:t>
            </a:r>
            <a:r>
              <a:rPr kumimoji="1" lang="en-US" altLang="zh-CN" sz="2000" dirty="0">
                <a:latin typeface="Times New Roman" pitchFamily="18" charset="0"/>
                <a:ea typeface="宋体" pitchFamily="2" charset="-122"/>
                <a:cs typeface="Times New Roman" pitchFamily="18" charset="0"/>
                <a:sym typeface="Symbol" pitchFamily="18" charset="2"/>
              </a:rPr>
              <a:t>-1 triangles.</a:t>
            </a:r>
            <a:r>
              <a:rPr kumimoji="1" lang="en-US" altLang="zh-CN" sz="2000" dirty="0">
                <a:latin typeface="Times New Roman" pitchFamily="18" charset="0"/>
                <a:ea typeface="宋体" pitchFamily="2" charset="-122"/>
                <a:cs typeface="Times New Roman" pitchFamily="18" charset="0"/>
              </a:rPr>
              <a:t> </a:t>
            </a:r>
            <a:endParaRPr kumimoji="1" lang="en-US" altLang="zh-CN" sz="2000" dirty="0">
              <a:latin typeface="Times New Roman" pitchFamily="18" charset="0"/>
              <a:ea typeface="宋体" pitchFamily="2" charset="-122"/>
              <a:cs typeface="Times New Roman" pitchFamily="18" charset="0"/>
              <a:sym typeface="Symbol" pitchFamily="18" charset="2"/>
            </a:endParaRPr>
          </a:p>
          <a:p>
            <a:pPr>
              <a:buFont typeface="Wingdings" pitchFamily="2" charset="2"/>
              <a:buNone/>
            </a:pPr>
            <a:r>
              <a:rPr kumimoji="1" lang="en-US" altLang="zh-CN" sz="2000" dirty="0">
                <a:latin typeface="Times New Roman" pitchFamily="18" charset="0"/>
                <a:ea typeface="宋体" pitchFamily="2" charset="-122"/>
                <a:cs typeface="Times New Roman" pitchFamily="18" charset="0"/>
                <a:sym typeface="Symbol" pitchFamily="18" charset="2"/>
              </a:rPr>
              <a:t>      Suppose that we have a simple polygon P with </a:t>
            </a:r>
            <a:r>
              <a:rPr kumimoji="1" lang="en-US" altLang="zh-CN" sz="2000" i="1" dirty="0">
                <a:latin typeface="Times New Roman" pitchFamily="18" charset="0"/>
                <a:ea typeface="宋体" pitchFamily="2" charset="-122"/>
                <a:cs typeface="Times New Roman" pitchFamily="18" charset="0"/>
              </a:rPr>
              <a:t>k</a:t>
            </a:r>
            <a:r>
              <a:rPr kumimoji="1" lang="en-US" altLang="zh-CN" sz="2000" dirty="0">
                <a:latin typeface="Times New Roman" pitchFamily="18" charset="0"/>
                <a:ea typeface="宋体" pitchFamily="2" charset="-122"/>
                <a:cs typeface="Times New Roman" pitchFamily="18" charset="0"/>
              </a:rPr>
              <a:t>+1 sides. </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rPr>
              <a:t>By Lemma 1, P has an interior diagonal </a:t>
            </a:r>
            <a:r>
              <a:rPr kumimoji="1" lang="en-US" altLang="zh-CN" sz="2000" i="1" dirty="0">
                <a:latin typeface="Times New Roman" pitchFamily="18" charset="0"/>
                <a:ea typeface="宋体" pitchFamily="2" charset="-122"/>
                <a:cs typeface="Times New Roman" pitchFamily="18" charset="0"/>
              </a:rPr>
              <a:t>ab</a:t>
            </a:r>
            <a:r>
              <a:rPr kumimoji="1" lang="en-US" altLang="zh-CN" sz="2000" dirty="0">
                <a:latin typeface="Times New Roman" pitchFamily="18" charset="0"/>
                <a:ea typeface="宋体" pitchFamily="2" charset="-122"/>
                <a:cs typeface="Times New Roman" pitchFamily="18" charset="0"/>
              </a:rPr>
              <a:t>. </a:t>
            </a:r>
            <a:r>
              <a:rPr kumimoji="1" lang="en-US" altLang="zh-CN" sz="2000" i="1" dirty="0">
                <a:latin typeface="Times New Roman" pitchFamily="18" charset="0"/>
                <a:ea typeface="宋体" pitchFamily="2" charset="-122"/>
                <a:cs typeface="Times New Roman" pitchFamily="18" charset="0"/>
              </a:rPr>
              <a:t>ab</a:t>
            </a:r>
            <a:r>
              <a:rPr kumimoji="1" lang="en-US" altLang="zh-CN" sz="2000" dirty="0">
                <a:latin typeface="Times New Roman" pitchFamily="18" charset="0"/>
                <a:ea typeface="宋体" pitchFamily="2" charset="-122"/>
                <a:cs typeface="Times New Roman" pitchFamily="18" charset="0"/>
              </a:rPr>
              <a:t> splits P into two </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rPr>
              <a:t>simple </a:t>
            </a:r>
            <a:r>
              <a:rPr kumimoji="1" lang="en-US" altLang="zh-CN" sz="2000" dirty="0">
                <a:latin typeface="Times New Roman" pitchFamily="18" charset="0"/>
                <a:ea typeface="宋体" pitchFamily="2" charset="-122"/>
                <a:cs typeface="Times New Roman" pitchFamily="18" charset="0"/>
                <a:sym typeface="Symbol" pitchFamily="18" charset="2"/>
              </a:rPr>
              <a:t> polygon Q, with </a:t>
            </a:r>
            <a:r>
              <a:rPr kumimoji="1" lang="en-US" altLang="zh-CN" sz="2000" i="1" dirty="0">
                <a:latin typeface="Times New Roman" pitchFamily="18" charset="0"/>
                <a:ea typeface="宋体" pitchFamily="2" charset="-122"/>
                <a:cs typeface="Times New Roman" pitchFamily="18" charset="0"/>
                <a:sym typeface="Symbol" pitchFamily="18" charset="2"/>
              </a:rPr>
              <a:t>s (</a:t>
            </a:r>
            <a:r>
              <a:rPr kumimoji="1" lang="en-US" altLang="zh-CN" sz="2000" dirty="0">
                <a:latin typeface="Times New Roman" pitchFamily="18" charset="0"/>
                <a:ea typeface="宋体" pitchFamily="2" charset="-122"/>
                <a:cs typeface="Times New Roman" pitchFamily="18" charset="0"/>
              </a:rPr>
              <a:t>3</a:t>
            </a:r>
            <a:r>
              <a:rPr kumimoji="1" lang="en-US" altLang="zh-CN" sz="2000" dirty="0">
                <a:latin typeface="Times New Roman" pitchFamily="18" charset="0"/>
                <a:ea typeface="宋体" pitchFamily="2" charset="-122"/>
                <a:cs typeface="Times New Roman" pitchFamily="18" charset="0"/>
                <a:sym typeface="Symbol" pitchFamily="18" charset="2"/>
              </a:rPr>
              <a:t></a:t>
            </a:r>
            <a:r>
              <a:rPr kumimoji="1" lang="en-US" altLang="zh-CN" sz="2000" i="1" dirty="0">
                <a:latin typeface="Times New Roman" pitchFamily="18" charset="0"/>
                <a:ea typeface="宋体" pitchFamily="2" charset="-122"/>
                <a:cs typeface="Times New Roman" pitchFamily="18" charset="0"/>
                <a:sym typeface="Symbol" pitchFamily="18" charset="2"/>
              </a:rPr>
              <a:t>s</a:t>
            </a:r>
            <a:r>
              <a:rPr kumimoji="1" lang="en-US" altLang="zh-CN" sz="2000" dirty="0">
                <a:latin typeface="Times New Roman" pitchFamily="18" charset="0"/>
                <a:ea typeface="宋体" pitchFamily="2" charset="-122"/>
                <a:cs typeface="Times New Roman" pitchFamily="18" charset="0"/>
                <a:sym typeface="Symbol" pitchFamily="18" charset="2"/>
              </a:rPr>
              <a:t> </a:t>
            </a:r>
            <a:r>
              <a:rPr kumimoji="1" lang="en-US" altLang="zh-CN" sz="2000" i="1" dirty="0">
                <a:latin typeface="Times New Roman" pitchFamily="18" charset="0"/>
                <a:ea typeface="宋体" pitchFamily="2" charset="-122"/>
                <a:cs typeface="Times New Roman" pitchFamily="18" charset="0"/>
                <a:sym typeface="Symbol" pitchFamily="18" charset="2"/>
              </a:rPr>
              <a:t>k)</a:t>
            </a:r>
            <a:r>
              <a:rPr kumimoji="1" lang="en-US" altLang="zh-CN" sz="2000" dirty="0">
                <a:latin typeface="Times New Roman" pitchFamily="18" charset="0"/>
                <a:ea typeface="宋体" pitchFamily="2" charset="-122"/>
                <a:cs typeface="Times New Roman" pitchFamily="18" charset="0"/>
                <a:sym typeface="Symbol" pitchFamily="18" charset="2"/>
              </a:rPr>
              <a:t> sides, and R, with </a:t>
            </a:r>
            <a:r>
              <a:rPr kumimoji="1" lang="en-US" altLang="zh-CN" sz="2000" i="1" dirty="0">
                <a:latin typeface="Times New Roman" pitchFamily="18" charset="0"/>
                <a:ea typeface="宋体" pitchFamily="2" charset="-122"/>
                <a:cs typeface="Times New Roman" pitchFamily="18" charset="0"/>
                <a:sym typeface="Symbol" pitchFamily="18" charset="2"/>
              </a:rPr>
              <a:t>t (</a:t>
            </a:r>
            <a:r>
              <a:rPr kumimoji="1" lang="en-US" altLang="zh-CN" sz="2000" dirty="0">
                <a:latin typeface="Times New Roman" pitchFamily="18" charset="0"/>
                <a:ea typeface="宋体" pitchFamily="2" charset="-122"/>
                <a:cs typeface="Times New Roman" pitchFamily="18" charset="0"/>
              </a:rPr>
              <a:t>3</a:t>
            </a:r>
            <a:r>
              <a:rPr kumimoji="1" lang="en-US" altLang="zh-CN" sz="2000" dirty="0">
                <a:latin typeface="Times New Roman" pitchFamily="18" charset="0"/>
                <a:ea typeface="宋体" pitchFamily="2" charset="-122"/>
                <a:cs typeface="Times New Roman" pitchFamily="18" charset="0"/>
                <a:sym typeface="Symbol" pitchFamily="18" charset="2"/>
              </a:rPr>
              <a:t></a:t>
            </a:r>
            <a:r>
              <a:rPr kumimoji="1" lang="en-US" altLang="zh-CN" sz="2000" i="1" dirty="0">
                <a:latin typeface="Times New Roman" pitchFamily="18" charset="0"/>
                <a:ea typeface="宋体" pitchFamily="2" charset="-122"/>
                <a:cs typeface="Times New Roman" pitchFamily="18" charset="0"/>
                <a:sym typeface="Symbol" pitchFamily="18" charset="2"/>
              </a:rPr>
              <a:t>t</a:t>
            </a:r>
            <a:r>
              <a:rPr kumimoji="1" lang="en-US" altLang="zh-CN" sz="2000" dirty="0">
                <a:latin typeface="Times New Roman" pitchFamily="18" charset="0"/>
                <a:ea typeface="宋体" pitchFamily="2" charset="-122"/>
                <a:cs typeface="Times New Roman" pitchFamily="18" charset="0"/>
                <a:sym typeface="Symbol" pitchFamily="18" charset="2"/>
              </a:rPr>
              <a:t> </a:t>
            </a:r>
            <a:r>
              <a:rPr kumimoji="1" lang="en-US" altLang="zh-CN" sz="2000" i="1" dirty="0">
                <a:latin typeface="Times New Roman" pitchFamily="18" charset="0"/>
                <a:ea typeface="宋体" pitchFamily="2" charset="-122"/>
                <a:cs typeface="Times New Roman" pitchFamily="18" charset="0"/>
                <a:sym typeface="Symbol" pitchFamily="18" charset="2"/>
              </a:rPr>
              <a:t>k)</a:t>
            </a:r>
            <a:r>
              <a:rPr kumimoji="1" lang="en-US" altLang="zh-CN" sz="2000" dirty="0">
                <a:latin typeface="Times New Roman" pitchFamily="18" charset="0"/>
                <a:ea typeface="宋体" pitchFamily="2" charset="-122"/>
                <a:cs typeface="Times New Roman" pitchFamily="18" charset="0"/>
                <a:sym typeface="Symbol" pitchFamily="18" charset="2"/>
              </a:rPr>
              <a:t> sides.</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sym typeface="Symbol" pitchFamily="18" charset="2"/>
              </a:rPr>
              <a:t>(</a:t>
            </a:r>
            <a:r>
              <a:rPr kumimoji="1" lang="en-US" altLang="zh-CN" sz="2000" dirty="0">
                <a:solidFill>
                  <a:srgbClr val="C00000"/>
                </a:solidFill>
                <a:latin typeface="Times New Roman" pitchFamily="18" charset="0"/>
                <a:ea typeface="宋体" pitchFamily="2" charset="-122"/>
                <a:cs typeface="Times New Roman" pitchFamily="18" charset="0"/>
                <a:sym typeface="Symbol" pitchFamily="18" charset="2"/>
              </a:rPr>
              <a:t>detail omitted</a:t>
            </a:r>
            <a:r>
              <a:rPr kumimoji="1" lang="en-US" altLang="zh-CN" sz="2000" dirty="0">
                <a:latin typeface="Times New Roman" pitchFamily="18" charset="0"/>
                <a:ea typeface="宋体" pitchFamily="2" charset="-122"/>
                <a:cs typeface="Times New Roman" pitchFamily="18" charset="0"/>
                <a:sym typeface="Symbol" pitchFamily="18" charset="2"/>
              </a:rPr>
              <a:t>.)</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sym typeface="Symbol" pitchFamily="18" charset="2"/>
              </a:rPr>
              <a:t>By strong induction, every simple polygon with n sides, where n  3, can be</a:t>
            </a:r>
          </a:p>
          <a:p>
            <a:pPr>
              <a:buFont typeface="Wingdings" pitchFamily="2" charset="2"/>
              <a:buNone/>
            </a:pPr>
            <a:r>
              <a:rPr kumimoji="1" lang="en-US" altLang="zh-CN" sz="2000" dirty="0">
                <a:latin typeface="Times New Roman" pitchFamily="18" charset="0"/>
                <a:ea typeface="宋体" pitchFamily="2" charset="-122"/>
                <a:cs typeface="Times New Roman" pitchFamily="18" charset="0"/>
                <a:sym typeface="Symbol" pitchFamily="18" charset="2"/>
              </a:rPr>
              <a:t>Triangulated into n-2 triangles.</a:t>
            </a:r>
          </a:p>
        </p:txBody>
      </p:sp>
    </p:spTree>
    <p:extLst>
      <p:ext uri="{BB962C8B-B14F-4D97-AF65-F5344CB8AC3E}">
        <p14:creationId xmlns:p14="http://schemas.microsoft.com/office/powerpoint/2010/main" val="2128271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7427"/>
                                        </p:tgtEl>
                                        <p:attrNameLst>
                                          <p:attrName>style.visibility</p:attrName>
                                        </p:attrNameLst>
                                      </p:cBhvr>
                                      <p:to>
                                        <p:strVal val="visible"/>
                                      </p:to>
                                    </p:set>
                                    <p:animEffect transition="in" filter="strips(downRight)">
                                      <p:cBhvr>
                                        <p:cTn id="7" dur="500"/>
                                        <p:tgtEl>
                                          <p:spTgt spid="1767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67429">
                                            <p:bg/>
                                          </p:spTgt>
                                        </p:tgtEl>
                                        <p:attrNameLst>
                                          <p:attrName>style.visibility</p:attrName>
                                        </p:attrNameLst>
                                      </p:cBhvr>
                                      <p:to>
                                        <p:strVal val="visible"/>
                                      </p:to>
                                    </p:set>
                                    <p:animEffect transition="in" filter="wipe(up)">
                                      <p:cBhvr>
                                        <p:cTn id="12" dur="500"/>
                                        <p:tgtEl>
                                          <p:spTgt spid="1767429">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767429">
                                            <p:txEl>
                                              <p:pRg st="0" end="0"/>
                                            </p:txEl>
                                          </p:spTgt>
                                        </p:tgtEl>
                                        <p:attrNameLst>
                                          <p:attrName>style.visibility</p:attrName>
                                        </p:attrNameLst>
                                      </p:cBhvr>
                                      <p:to>
                                        <p:strVal val="visible"/>
                                      </p:to>
                                    </p:set>
                                    <p:animEffect transition="in" filter="strips(downRight)">
                                      <p:cBhvr>
                                        <p:cTn id="17" dur="500"/>
                                        <p:tgtEl>
                                          <p:spTgt spid="176742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767429">
                                            <p:txEl>
                                              <p:pRg st="1" end="1"/>
                                            </p:txEl>
                                          </p:spTgt>
                                        </p:tgtEl>
                                        <p:attrNameLst>
                                          <p:attrName>style.visibility</p:attrName>
                                        </p:attrNameLst>
                                      </p:cBhvr>
                                      <p:to>
                                        <p:strVal val="visible"/>
                                      </p:to>
                                    </p:set>
                                    <p:animEffect transition="in" filter="strips(downRight)">
                                      <p:cBhvr>
                                        <p:cTn id="22" dur="500"/>
                                        <p:tgtEl>
                                          <p:spTgt spid="176742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767429">
                                            <p:txEl>
                                              <p:pRg st="2" end="2"/>
                                            </p:txEl>
                                          </p:spTgt>
                                        </p:tgtEl>
                                        <p:attrNameLst>
                                          <p:attrName>style.visibility</p:attrName>
                                        </p:attrNameLst>
                                      </p:cBhvr>
                                      <p:to>
                                        <p:strVal val="visible"/>
                                      </p:to>
                                    </p:set>
                                    <p:animEffect transition="in" filter="strips(downRight)">
                                      <p:cBhvr>
                                        <p:cTn id="27" dur="500"/>
                                        <p:tgtEl>
                                          <p:spTgt spid="176742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767429">
                                            <p:txEl>
                                              <p:pRg st="3" end="3"/>
                                            </p:txEl>
                                          </p:spTgt>
                                        </p:tgtEl>
                                        <p:attrNameLst>
                                          <p:attrName>style.visibility</p:attrName>
                                        </p:attrNameLst>
                                      </p:cBhvr>
                                      <p:to>
                                        <p:strVal val="visible"/>
                                      </p:to>
                                    </p:set>
                                    <p:animEffect transition="in" filter="strips(downRight)">
                                      <p:cBhvr>
                                        <p:cTn id="32" dur="500"/>
                                        <p:tgtEl>
                                          <p:spTgt spid="176742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767429">
                                            <p:txEl>
                                              <p:pRg st="4" end="4"/>
                                            </p:txEl>
                                          </p:spTgt>
                                        </p:tgtEl>
                                        <p:attrNameLst>
                                          <p:attrName>style.visibility</p:attrName>
                                        </p:attrNameLst>
                                      </p:cBhvr>
                                      <p:to>
                                        <p:strVal val="visible"/>
                                      </p:to>
                                    </p:set>
                                    <p:animEffect transition="in" filter="strips(downRight)">
                                      <p:cBhvr>
                                        <p:cTn id="37" dur="500"/>
                                        <p:tgtEl>
                                          <p:spTgt spid="176742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767429">
                                            <p:txEl>
                                              <p:pRg st="5" end="5"/>
                                            </p:txEl>
                                          </p:spTgt>
                                        </p:tgtEl>
                                        <p:attrNameLst>
                                          <p:attrName>style.visibility</p:attrName>
                                        </p:attrNameLst>
                                      </p:cBhvr>
                                      <p:to>
                                        <p:strVal val="visible"/>
                                      </p:to>
                                    </p:set>
                                    <p:animEffect transition="in" filter="strips(downRight)">
                                      <p:cBhvr>
                                        <p:cTn id="42" dur="500"/>
                                        <p:tgtEl>
                                          <p:spTgt spid="1767429">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767429">
                                            <p:txEl>
                                              <p:pRg st="6" end="6"/>
                                            </p:txEl>
                                          </p:spTgt>
                                        </p:tgtEl>
                                        <p:attrNameLst>
                                          <p:attrName>style.visibility</p:attrName>
                                        </p:attrNameLst>
                                      </p:cBhvr>
                                      <p:to>
                                        <p:strVal val="visible"/>
                                      </p:to>
                                    </p:set>
                                    <p:animEffect transition="in" filter="strips(downRight)">
                                      <p:cBhvr>
                                        <p:cTn id="47" dur="500"/>
                                        <p:tgtEl>
                                          <p:spTgt spid="1767429">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1767429">
                                            <p:txEl>
                                              <p:pRg st="7" end="7"/>
                                            </p:txEl>
                                          </p:spTgt>
                                        </p:tgtEl>
                                        <p:attrNameLst>
                                          <p:attrName>style.visibility</p:attrName>
                                        </p:attrNameLst>
                                      </p:cBhvr>
                                      <p:to>
                                        <p:strVal val="visible"/>
                                      </p:to>
                                    </p:set>
                                    <p:animEffect transition="in" filter="strips(downRight)">
                                      <p:cBhvr>
                                        <p:cTn id="52" dur="500"/>
                                        <p:tgtEl>
                                          <p:spTgt spid="1767429">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767429">
                                            <p:txEl>
                                              <p:pRg st="8" end="8"/>
                                            </p:txEl>
                                          </p:spTgt>
                                        </p:tgtEl>
                                        <p:attrNameLst>
                                          <p:attrName>style.visibility</p:attrName>
                                        </p:attrNameLst>
                                      </p:cBhvr>
                                      <p:to>
                                        <p:strVal val="visible"/>
                                      </p:to>
                                    </p:set>
                                    <p:animEffect transition="in" filter="strips(downRight)">
                                      <p:cBhvr>
                                        <p:cTn id="57" dur="500"/>
                                        <p:tgtEl>
                                          <p:spTgt spid="1767429">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1767429">
                                            <p:txEl>
                                              <p:pRg st="9" end="9"/>
                                            </p:txEl>
                                          </p:spTgt>
                                        </p:tgtEl>
                                        <p:attrNameLst>
                                          <p:attrName>style.visibility</p:attrName>
                                        </p:attrNameLst>
                                      </p:cBhvr>
                                      <p:to>
                                        <p:strVal val="visible"/>
                                      </p:to>
                                    </p:set>
                                    <p:animEffect transition="in" filter="strips(downRight)">
                                      <p:cBhvr>
                                        <p:cTn id="62" dur="500"/>
                                        <p:tgtEl>
                                          <p:spTgt spid="1767429">
                                            <p:txEl>
                                              <p:pRg st="9" end="9"/>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1767429">
                                            <p:txEl>
                                              <p:pRg st="10" end="10"/>
                                            </p:txEl>
                                          </p:spTgt>
                                        </p:tgtEl>
                                        <p:attrNameLst>
                                          <p:attrName>style.visibility</p:attrName>
                                        </p:attrNameLst>
                                      </p:cBhvr>
                                      <p:to>
                                        <p:strVal val="visible"/>
                                      </p:to>
                                    </p:set>
                                    <p:animEffect transition="in" filter="strips(downRight)">
                                      <p:cBhvr>
                                        <p:cTn id="67" dur="500"/>
                                        <p:tgtEl>
                                          <p:spTgt spid="1767429">
                                            <p:txEl>
                                              <p:pRg st="10" end="1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1767429">
                                            <p:txEl>
                                              <p:pRg st="11" end="11"/>
                                            </p:txEl>
                                          </p:spTgt>
                                        </p:tgtEl>
                                        <p:attrNameLst>
                                          <p:attrName>style.visibility</p:attrName>
                                        </p:attrNameLst>
                                      </p:cBhvr>
                                      <p:to>
                                        <p:strVal val="visible"/>
                                      </p:to>
                                    </p:set>
                                    <p:animEffect transition="in" filter="strips(downRight)">
                                      <p:cBhvr>
                                        <p:cTn id="72" dur="500"/>
                                        <p:tgtEl>
                                          <p:spTgt spid="1767429">
                                            <p:txEl>
                                              <p:pRg st="11" end="1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nodeType="clickEffect">
                                  <p:stCondLst>
                                    <p:cond delay="0"/>
                                  </p:stCondLst>
                                  <p:childTnLst>
                                    <p:set>
                                      <p:cBhvr>
                                        <p:cTn id="76" dur="1" fill="hold">
                                          <p:stCondLst>
                                            <p:cond delay="0"/>
                                          </p:stCondLst>
                                        </p:cTn>
                                        <p:tgtEl>
                                          <p:spTgt spid="1767429">
                                            <p:txEl>
                                              <p:pRg st="12" end="12"/>
                                            </p:txEl>
                                          </p:spTgt>
                                        </p:tgtEl>
                                        <p:attrNameLst>
                                          <p:attrName>style.visibility</p:attrName>
                                        </p:attrNameLst>
                                      </p:cBhvr>
                                      <p:to>
                                        <p:strVal val="visible"/>
                                      </p:to>
                                    </p:set>
                                    <p:animEffect transition="in" filter="strips(downRight)">
                                      <p:cBhvr>
                                        <p:cTn id="77" dur="500"/>
                                        <p:tgtEl>
                                          <p:spTgt spid="1767429">
                                            <p:txEl>
                                              <p:pRg st="12" end="1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nodeType="clickEffect">
                                  <p:stCondLst>
                                    <p:cond delay="0"/>
                                  </p:stCondLst>
                                  <p:childTnLst>
                                    <p:set>
                                      <p:cBhvr>
                                        <p:cTn id="81" dur="1" fill="hold">
                                          <p:stCondLst>
                                            <p:cond delay="0"/>
                                          </p:stCondLst>
                                        </p:cTn>
                                        <p:tgtEl>
                                          <p:spTgt spid="1767429">
                                            <p:txEl>
                                              <p:pRg st="13" end="13"/>
                                            </p:txEl>
                                          </p:spTgt>
                                        </p:tgtEl>
                                        <p:attrNameLst>
                                          <p:attrName>style.visibility</p:attrName>
                                        </p:attrNameLst>
                                      </p:cBhvr>
                                      <p:to>
                                        <p:strVal val="visible"/>
                                      </p:to>
                                    </p:set>
                                    <p:animEffect transition="in" filter="strips(downRight)">
                                      <p:cBhvr>
                                        <p:cTn id="82" dur="500"/>
                                        <p:tgtEl>
                                          <p:spTgt spid="17674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427" grpId="0" animBg="1" autoUpdateAnimBg="0"/>
      <p:bldP spid="1767429" grpId="0" build="p"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a:xfrm>
            <a:off x="457200" y="1935480"/>
            <a:ext cx="8229600" cy="2255520"/>
          </a:xfrm>
        </p:spPr>
        <p:txBody>
          <a:bodyPr>
            <a:normAutofit fontScale="92500" lnSpcReduction="10000"/>
          </a:bodyPr>
          <a:lstStyle/>
          <a:p>
            <a:r>
              <a:rPr lang="en-US" i="1" dirty="0" smtClean="0"/>
              <a:t>Well-ordering property</a:t>
            </a:r>
            <a:r>
              <a:rPr lang="en-US" dirty="0" smtClean="0"/>
              <a:t>: Every nonempty set of nonnegative integers has a least element.</a:t>
            </a:r>
          </a:p>
          <a:p>
            <a:r>
              <a:rPr lang="en-US" dirty="0" smtClean="0"/>
              <a:t>The well-ordering property is one of the axioms of the positive integers listed in Appendix </a:t>
            </a:r>
            <a:r>
              <a:rPr lang="en-US" dirty="0" smtClean="0">
                <a:latin typeface="Cambria Math" pitchFamily="18" charset="0"/>
                <a:ea typeface="Cambria Math" pitchFamily="18" charset="0"/>
              </a:rPr>
              <a:t>1</a:t>
            </a:r>
            <a:r>
              <a:rPr lang="en-US" dirty="0" smtClean="0"/>
              <a:t>. </a:t>
            </a:r>
          </a:p>
          <a:p>
            <a:r>
              <a:rPr lang="en-US" dirty="0" smtClean="0"/>
              <a:t>The well-ordering property can be used directly in proofs, as the next example illustrates.</a:t>
            </a:r>
          </a:p>
          <a:p>
            <a:endParaRPr lang="en-US" i="1" dirty="0" smtClean="0"/>
          </a:p>
        </p:txBody>
      </p:sp>
      <p:sp>
        <p:nvSpPr>
          <p:cNvPr id="4" name="Text Box 3"/>
          <p:cNvSpPr txBox="1">
            <a:spLocks noChangeArrowheads="1"/>
          </p:cNvSpPr>
          <p:nvPr/>
        </p:nvSpPr>
        <p:spPr bwMode="auto">
          <a:xfrm>
            <a:off x="309434" y="4267200"/>
            <a:ext cx="8424863" cy="2419124"/>
          </a:xfrm>
          <a:prstGeom prst="rect">
            <a:avLst/>
          </a:prstGeom>
          <a:noFill/>
          <a:ln w="9525">
            <a:noFill/>
            <a:miter lim="800000"/>
            <a:headEnd/>
            <a:tailEnd/>
          </a:ln>
        </p:spPr>
        <p:txBody>
          <a:bodyPr>
            <a:spAutoFit/>
          </a:bodyPr>
          <a:lstStyle/>
          <a:p>
            <a:pPr marL="457200" indent="-457200">
              <a:spcBef>
                <a:spcPct val="20000"/>
              </a:spcBef>
              <a:defRPr/>
            </a:pPr>
            <a:r>
              <a:rPr kumimoji="1" lang="en-US" altLang="zh-CN" sz="2400" dirty="0">
                <a:solidFill>
                  <a:srgbClr val="FF0000"/>
                </a:solidFill>
                <a:latin typeface="Times New Roman" pitchFamily="18" charset="0"/>
                <a:ea typeface="宋体" pitchFamily="2" charset="-122"/>
                <a:cs typeface="+mn-cs"/>
              </a:rPr>
              <a:t>Note:</a:t>
            </a:r>
          </a:p>
          <a:p>
            <a:pPr marL="457200" indent="-457200">
              <a:spcBef>
                <a:spcPct val="20000"/>
              </a:spcBef>
              <a:buFontTx/>
              <a:buAutoNum type="arabicPeriod"/>
              <a:defRPr/>
            </a:pPr>
            <a:r>
              <a:rPr kumimoji="1" lang="en-US" altLang="zh-CN" sz="2400" dirty="0">
                <a:latin typeface="Times New Roman" pitchFamily="18" charset="0"/>
                <a:ea typeface="宋体" pitchFamily="2" charset="-122"/>
                <a:cs typeface="+mn-cs"/>
              </a:rPr>
              <a:t>The validities of both mathematical induction and strong induction follow from the well-ordering property.</a:t>
            </a:r>
          </a:p>
          <a:p>
            <a:pPr marL="457200" indent="-457200">
              <a:spcBef>
                <a:spcPct val="20000"/>
              </a:spcBef>
              <a:buFontTx/>
              <a:buAutoNum type="arabicPeriod"/>
              <a:defRPr/>
            </a:pPr>
            <a:r>
              <a:rPr kumimoji="1" lang="en-US" altLang="zh-CN" sz="2400" dirty="0">
                <a:latin typeface="Times New Roman" pitchFamily="18" charset="0"/>
                <a:ea typeface="宋体" pitchFamily="2" charset="-122"/>
                <a:cs typeface="+mn-cs"/>
              </a:rPr>
              <a:t>In fact, </a:t>
            </a:r>
            <a:r>
              <a:rPr kumimoji="1" lang="en-US" altLang="zh-CN" sz="2400" dirty="0">
                <a:solidFill>
                  <a:srgbClr val="0000CC"/>
                </a:solidFill>
                <a:latin typeface="Times New Roman" pitchFamily="18" charset="0"/>
                <a:ea typeface="宋体" pitchFamily="2" charset="-122"/>
                <a:cs typeface="+mn-cs"/>
              </a:rPr>
              <a:t>mathematical induction</a:t>
            </a:r>
            <a:r>
              <a:rPr kumimoji="1" lang="en-US" altLang="zh-CN" sz="2400" dirty="0">
                <a:latin typeface="Times New Roman" pitchFamily="18" charset="0"/>
                <a:ea typeface="宋体" pitchFamily="2" charset="-122"/>
                <a:cs typeface="+mn-cs"/>
              </a:rPr>
              <a:t>, </a:t>
            </a:r>
            <a:r>
              <a:rPr kumimoji="1" lang="en-US" altLang="zh-CN" sz="2400" dirty="0">
                <a:solidFill>
                  <a:srgbClr val="0000CC"/>
                </a:solidFill>
                <a:latin typeface="Times New Roman" pitchFamily="18" charset="0"/>
                <a:ea typeface="宋体" pitchFamily="2" charset="-122"/>
                <a:cs typeface="+mn-cs"/>
              </a:rPr>
              <a:t>strong induction</a:t>
            </a:r>
            <a:r>
              <a:rPr kumimoji="1" lang="en-US" altLang="zh-CN" sz="2400" dirty="0">
                <a:latin typeface="Times New Roman" pitchFamily="18" charset="0"/>
                <a:ea typeface="宋体" pitchFamily="2" charset="-122"/>
                <a:cs typeface="+mn-cs"/>
              </a:rPr>
              <a:t>, and  </a:t>
            </a:r>
            <a:r>
              <a:rPr kumimoji="1" lang="en-US" altLang="zh-CN" sz="2400" dirty="0">
                <a:solidFill>
                  <a:schemeClr val="accent2">
                    <a:lumMod val="75000"/>
                  </a:schemeClr>
                </a:solidFill>
                <a:latin typeface="Times New Roman" pitchFamily="18" charset="0"/>
                <a:ea typeface="宋体" pitchFamily="2" charset="-122"/>
                <a:cs typeface="+mn-cs"/>
              </a:rPr>
              <a:t>well-ordering</a:t>
            </a:r>
            <a:r>
              <a:rPr kumimoji="1" lang="en-US" altLang="zh-CN" sz="2400" dirty="0">
                <a:latin typeface="Times New Roman" pitchFamily="18" charset="0"/>
                <a:ea typeface="宋体" pitchFamily="2" charset="-122"/>
                <a:cs typeface="+mn-cs"/>
              </a:rPr>
              <a:t> are all equivalent principles.</a:t>
            </a:r>
          </a:p>
          <a:p>
            <a:pPr marL="457200" indent="-457200">
              <a:spcBef>
                <a:spcPct val="20000"/>
              </a:spcBef>
              <a:buFontTx/>
              <a:buAutoNum type="arabicPeriod"/>
              <a:defRPr/>
            </a:pPr>
            <a:endParaRPr kumimoji="1" lang="en-US" altLang="zh-CN" dirty="0">
              <a:latin typeface="Times New Roman"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Righ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trips(downRigh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lnSpcReduction="10000"/>
          </a:bodyPr>
          <a:lstStyle/>
          <a:p>
            <a:r>
              <a:rPr lang="en-US" dirty="0" smtClean="0"/>
              <a:t>The well-ordering property can be generalized. </a:t>
            </a:r>
          </a:p>
          <a:p>
            <a:pPr lvl="1"/>
            <a:r>
              <a:rPr lang="en-US" b="1" dirty="0" smtClean="0"/>
              <a:t>Definition: </a:t>
            </a:r>
            <a:r>
              <a:rPr lang="en-US" dirty="0" smtClean="0"/>
              <a:t>A set is </a:t>
            </a:r>
            <a:r>
              <a:rPr lang="en-US" i="1" dirty="0" smtClean="0"/>
              <a:t>well ordered if every subset has a least element.</a:t>
            </a:r>
          </a:p>
          <a:p>
            <a:pPr lvl="2"/>
            <a:r>
              <a:rPr lang="en-US" b="1" dirty="0" smtClean="0"/>
              <a:t>N</a:t>
            </a:r>
            <a:r>
              <a:rPr lang="en-US" dirty="0" smtClean="0"/>
              <a:t> is well ordered under ≤.</a:t>
            </a:r>
          </a:p>
          <a:p>
            <a:pPr lvl="2"/>
            <a:r>
              <a:rPr lang="en-US" dirty="0" smtClean="0"/>
              <a:t>The set of finite strings over an alphabet using lexicographic ordering is well ordered.</a:t>
            </a:r>
          </a:p>
          <a:p>
            <a:pPr lvl="2"/>
            <a:r>
              <a:rPr kumimoji="1" lang="en-US" altLang="zh-CN" dirty="0" smtClean="0">
                <a:latin typeface="Times New Roman" pitchFamily="18" charset="0"/>
                <a:ea typeface="宋体" pitchFamily="2" charset="-122"/>
              </a:rPr>
              <a:t>Z </a:t>
            </a:r>
            <a:r>
              <a:rPr kumimoji="1" lang="en-US" altLang="zh-CN" dirty="0">
                <a:latin typeface="Times New Roman" pitchFamily="18" charset="0"/>
                <a:ea typeface="宋体" pitchFamily="2" charset="-122"/>
              </a:rPr>
              <a:t>is not well ordered under the </a:t>
            </a:r>
            <a:r>
              <a:rPr kumimoji="1" lang="en-US" altLang="zh-CN" dirty="0">
                <a:latin typeface="Symbol" pitchFamily="18" charset="2"/>
                <a:ea typeface="宋体" pitchFamily="2" charset="-122"/>
              </a:rPr>
              <a:t>£ </a:t>
            </a:r>
            <a:r>
              <a:rPr kumimoji="1" lang="en-US" altLang="zh-CN" dirty="0">
                <a:latin typeface="Times New Roman" pitchFamily="18" charset="0"/>
                <a:ea typeface="宋体" pitchFamily="2" charset="-122"/>
              </a:rPr>
              <a:t>relation (Z has no smallest element</a:t>
            </a:r>
            <a:r>
              <a:rPr kumimoji="1" lang="en-US" altLang="zh-CN" dirty="0" smtClean="0">
                <a:latin typeface="Times New Roman" pitchFamily="18" charset="0"/>
                <a:ea typeface="宋体" pitchFamily="2" charset="-122"/>
              </a:rPr>
              <a:t>).</a:t>
            </a:r>
          </a:p>
          <a:p>
            <a:pPr lvl="2"/>
            <a:r>
              <a:rPr kumimoji="1" lang="en-US" altLang="zh-CN" dirty="0" smtClean="0">
                <a:latin typeface="Times New Roman" pitchFamily="18" charset="0"/>
                <a:ea typeface="宋体" pitchFamily="2" charset="-122"/>
              </a:rPr>
              <a:t>(0</a:t>
            </a:r>
            <a:r>
              <a:rPr kumimoji="1" lang="en-US" altLang="zh-CN" dirty="0">
                <a:latin typeface="Times New Roman" pitchFamily="18" charset="0"/>
                <a:ea typeface="宋体" pitchFamily="2" charset="-122"/>
              </a:rPr>
              <a:t>, 1) is not well ordered since (0,1) does not have a least element. </a:t>
            </a:r>
          </a:p>
          <a:p>
            <a:pPr lvl="2"/>
            <a:endParaRPr lang="en-US" dirty="0" smtClean="0"/>
          </a:p>
          <a:p>
            <a:pPr lvl="1"/>
            <a:r>
              <a:rPr lang="en-US" dirty="0" smtClean="0"/>
              <a:t>We will see a generalization of induction to sets other than the integers in the next section. </a:t>
            </a:r>
          </a:p>
          <a:p>
            <a:endParaRPr lang="en-US" dirty="0" smtClean="0"/>
          </a:p>
          <a:p>
            <a:endParaRPr lang="en-US" i="1" dirty="0" smtClean="0"/>
          </a:p>
        </p:txBody>
      </p:sp>
    </p:spTree>
    <p:extLst>
      <p:ext uri="{BB962C8B-B14F-4D97-AF65-F5344CB8AC3E}">
        <p14:creationId xmlns:p14="http://schemas.microsoft.com/office/powerpoint/2010/main" val="18183075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Use the well-ordering property to prove the division algorithm, which states that if </a:t>
            </a:r>
            <a:r>
              <a:rPr lang="en-US" i="1" dirty="0" smtClean="0"/>
              <a:t>a</a:t>
            </a:r>
            <a:r>
              <a:rPr lang="en-US" dirty="0" smtClean="0"/>
              <a:t> is an integer and </a:t>
            </a:r>
            <a:r>
              <a:rPr lang="en-US" i="1" dirty="0" smtClean="0"/>
              <a:t>d</a:t>
            </a:r>
            <a:r>
              <a:rPr lang="en-US" dirty="0" smtClean="0"/>
              <a:t> is a positive integer, then there are unique integers </a:t>
            </a:r>
            <a:r>
              <a:rPr lang="en-US" i="1" dirty="0" smtClean="0"/>
              <a:t>q</a:t>
            </a:r>
            <a:r>
              <a:rPr lang="en-US" dirty="0" smtClean="0"/>
              <a:t> and </a:t>
            </a:r>
            <a:r>
              <a:rPr lang="en-US" i="1" dirty="0" smtClean="0"/>
              <a:t>r</a:t>
            </a:r>
            <a:r>
              <a:rPr lang="en-US" dirty="0" smtClean="0"/>
              <a:t> with </a:t>
            </a:r>
            <a:r>
              <a:rPr lang="en-US" dirty="0" smtClean="0">
                <a:latin typeface="Cambria Math" pitchFamily="18" charset="0"/>
                <a:ea typeface="Cambria Math" pitchFamily="18" charset="0"/>
              </a:rPr>
              <a:t>0</a:t>
            </a:r>
            <a:r>
              <a:rPr lang="en-US" i="1" dirty="0" smtClean="0"/>
              <a:t> ≤ r &lt; </a:t>
            </a:r>
            <a:r>
              <a:rPr lang="en-US" i="1" dirty="0" smtClean="0">
                <a:ea typeface="Cambria Math" pitchFamily="18" charset="0"/>
              </a:rPr>
              <a:t>d</a:t>
            </a:r>
            <a:r>
              <a:rPr lang="en-US" dirty="0" smtClean="0"/>
              <a:t>, such that   </a:t>
            </a:r>
            <a:r>
              <a:rPr lang="en-US" i="1" dirty="0" smtClean="0"/>
              <a:t>a = </a:t>
            </a:r>
            <a:r>
              <a:rPr lang="en-US" i="1" dirty="0" err="1" smtClean="0"/>
              <a:t>dq</a:t>
            </a:r>
            <a:r>
              <a:rPr lang="en-US" i="1" dirty="0" smtClean="0"/>
              <a:t> + r</a:t>
            </a:r>
            <a:r>
              <a:rPr lang="en-US" dirty="0" smtClean="0"/>
              <a:t>.</a:t>
            </a:r>
          </a:p>
          <a:p>
            <a:pPr>
              <a:buNone/>
            </a:pPr>
            <a:r>
              <a:rPr lang="en-US" b="1" dirty="0" smtClean="0"/>
              <a:t>    Solution</a:t>
            </a:r>
            <a:r>
              <a:rPr lang="en-US" dirty="0" smtClean="0"/>
              <a:t>: Let </a:t>
            </a:r>
            <a:r>
              <a:rPr lang="en-US" i="1" dirty="0" smtClean="0"/>
              <a:t>S</a:t>
            </a:r>
            <a:r>
              <a:rPr lang="en-US" dirty="0" smtClean="0"/>
              <a:t> be the set of nonnegative integers of the form  </a:t>
            </a:r>
            <a:r>
              <a:rPr lang="en-US" i="1" dirty="0" smtClean="0"/>
              <a:t>a</a:t>
            </a:r>
            <a:r>
              <a:rPr lang="en-US" dirty="0" smtClean="0"/>
              <a:t> </a:t>
            </a:r>
            <a:r>
              <a:rPr lang="en-US" dirty="0" smtClean="0">
                <a:latin typeface="Cambria Math"/>
                <a:ea typeface="Cambria Math"/>
              </a:rPr>
              <a:t>− </a:t>
            </a:r>
            <a:r>
              <a:rPr lang="en-US" i="1" dirty="0" err="1" smtClean="0">
                <a:latin typeface="Cambria Math"/>
                <a:ea typeface="Cambria Math"/>
              </a:rPr>
              <a:t>dq</a:t>
            </a:r>
            <a:r>
              <a:rPr lang="en-US" dirty="0" smtClean="0">
                <a:latin typeface="Cambria Math"/>
                <a:ea typeface="Cambria Math"/>
              </a:rPr>
              <a:t>, where </a:t>
            </a:r>
            <a:r>
              <a:rPr lang="en-US" i="1" dirty="0" smtClean="0">
                <a:latin typeface="Cambria Math"/>
                <a:ea typeface="Cambria Math"/>
              </a:rPr>
              <a:t>q</a:t>
            </a:r>
            <a:r>
              <a:rPr lang="en-US" dirty="0" smtClean="0">
                <a:latin typeface="Cambria Math"/>
                <a:ea typeface="Cambria Math"/>
              </a:rPr>
              <a:t>  is an integer. The set is nonempty since  −</a:t>
            </a:r>
            <a:r>
              <a:rPr lang="en-US" i="1" dirty="0" err="1" smtClean="0">
                <a:latin typeface="Cambria Math"/>
                <a:ea typeface="Cambria Math"/>
              </a:rPr>
              <a:t>dq</a:t>
            </a:r>
            <a:r>
              <a:rPr lang="en-US" i="1" dirty="0" smtClean="0">
                <a:latin typeface="Cambria Math"/>
                <a:ea typeface="Cambria Math"/>
              </a:rPr>
              <a:t> </a:t>
            </a:r>
            <a:r>
              <a:rPr lang="en-US" dirty="0" smtClean="0"/>
              <a:t>can be made as large as needed. </a:t>
            </a:r>
          </a:p>
          <a:p>
            <a:pPr lvl="1"/>
            <a:r>
              <a:rPr lang="en-US" dirty="0" smtClean="0"/>
              <a:t>By the well-ordering property, S has a least element                    </a:t>
            </a:r>
            <a:r>
              <a:rPr lang="en-US" i="1" dirty="0" smtClean="0"/>
              <a:t>r</a:t>
            </a:r>
            <a:r>
              <a:rPr lang="en-US" dirty="0" smtClean="0"/>
              <a:t> = </a:t>
            </a:r>
            <a:r>
              <a:rPr lang="en-US" i="1" dirty="0" smtClean="0"/>
              <a:t>a</a:t>
            </a:r>
            <a:r>
              <a:rPr lang="en-US" dirty="0" smtClean="0"/>
              <a:t> </a:t>
            </a:r>
            <a:r>
              <a:rPr lang="en-US" dirty="0" smtClean="0">
                <a:latin typeface="Cambria Math"/>
                <a:ea typeface="Cambria Math"/>
              </a:rPr>
              <a:t>− </a:t>
            </a:r>
            <a:r>
              <a:rPr lang="en-US" i="1" dirty="0" smtClean="0">
                <a:ea typeface="Cambria Math"/>
              </a:rPr>
              <a:t>dq</a:t>
            </a:r>
            <a:r>
              <a:rPr lang="en-US" baseline="-25000" dirty="0" smtClean="0">
                <a:latin typeface="Cambria Math"/>
                <a:ea typeface="Cambria Math"/>
              </a:rPr>
              <a:t>0</a:t>
            </a:r>
            <a:r>
              <a:rPr lang="en-US" i="1" dirty="0" smtClean="0">
                <a:ea typeface="Cambria Math"/>
              </a:rPr>
              <a:t>. </a:t>
            </a:r>
            <a:r>
              <a:rPr lang="en-US" dirty="0" smtClean="0">
                <a:ea typeface="Cambria Math"/>
              </a:rPr>
              <a:t>The integer </a:t>
            </a:r>
            <a:r>
              <a:rPr lang="en-US" i="1" dirty="0" smtClean="0">
                <a:ea typeface="Cambria Math"/>
              </a:rPr>
              <a:t>r</a:t>
            </a:r>
            <a:r>
              <a:rPr lang="en-US" dirty="0" smtClean="0">
                <a:ea typeface="Cambria Math"/>
              </a:rPr>
              <a:t> is nonnegative. It also must be the case that </a:t>
            </a:r>
            <a:r>
              <a:rPr lang="en-US" i="1" dirty="0" smtClean="0"/>
              <a:t>r &lt; </a:t>
            </a:r>
            <a:r>
              <a:rPr lang="en-US" i="1" dirty="0" smtClean="0">
                <a:ea typeface="Cambria Math" pitchFamily="18" charset="0"/>
              </a:rPr>
              <a:t>d. </a:t>
            </a:r>
            <a:r>
              <a:rPr lang="en-US" dirty="0" smtClean="0">
                <a:ea typeface="Cambria Math" pitchFamily="18" charset="0"/>
              </a:rPr>
              <a:t>If it were not, then there would be a smaller nonnegative element in S, namely,                                                     </a:t>
            </a:r>
            <a:r>
              <a:rPr lang="en-US" i="1" dirty="0" smtClean="0"/>
              <a:t>a</a:t>
            </a:r>
            <a:r>
              <a:rPr lang="en-US" dirty="0" smtClean="0"/>
              <a:t> </a:t>
            </a:r>
            <a:r>
              <a:rPr lang="en-US" dirty="0" smtClean="0">
                <a:latin typeface="Cambria Math"/>
                <a:ea typeface="Cambria Math"/>
              </a:rPr>
              <a:t>− </a:t>
            </a:r>
            <a:r>
              <a:rPr lang="en-US" i="1" dirty="0" smtClean="0">
                <a:ea typeface="Cambria Math"/>
              </a:rPr>
              <a:t>d</a:t>
            </a:r>
            <a:r>
              <a:rPr lang="en-US" dirty="0" smtClean="0">
                <a:ea typeface="Cambria Math"/>
              </a:rPr>
              <a:t>(</a:t>
            </a:r>
            <a:r>
              <a:rPr lang="en-US" i="1" dirty="0" smtClean="0">
                <a:ea typeface="Cambria Math"/>
              </a:rPr>
              <a:t>q</a:t>
            </a:r>
            <a:r>
              <a:rPr lang="en-US" baseline="-25000" dirty="0" smtClean="0">
                <a:latin typeface="Cambria Math"/>
                <a:ea typeface="Cambria Math"/>
              </a:rPr>
              <a:t>0 </a:t>
            </a:r>
            <a:r>
              <a:rPr lang="en-US" i="1" dirty="0" smtClean="0"/>
              <a:t>+</a:t>
            </a:r>
            <a:r>
              <a:rPr lang="en-US" dirty="0" smtClean="0">
                <a:latin typeface="Cambria Math" pitchFamily="18" charset="0"/>
                <a:ea typeface="Cambria Math" pitchFamily="18" charset="0"/>
              </a:rPr>
              <a:t> 1) = </a:t>
            </a:r>
            <a:r>
              <a:rPr lang="en-US" i="1" dirty="0" smtClean="0"/>
              <a:t>a</a:t>
            </a:r>
            <a:r>
              <a:rPr lang="en-US" dirty="0" smtClean="0"/>
              <a:t> </a:t>
            </a:r>
            <a:r>
              <a:rPr lang="en-US" dirty="0" smtClean="0">
                <a:latin typeface="Cambria Math"/>
                <a:ea typeface="Cambria Math"/>
              </a:rPr>
              <a:t>− </a:t>
            </a:r>
            <a:r>
              <a:rPr lang="en-US" i="1" dirty="0" smtClean="0">
                <a:ea typeface="Cambria Math"/>
              </a:rPr>
              <a:t>dq</a:t>
            </a:r>
            <a:r>
              <a:rPr lang="en-US" baseline="-25000" dirty="0" smtClean="0">
                <a:latin typeface="Cambria Math"/>
                <a:ea typeface="Cambria Math"/>
              </a:rPr>
              <a:t>0 </a:t>
            </a:r>
            <a:r>
              <a:rPr lang="en-US" dirty="0" smtClean="0">
                <a:latin typeface="Cambria Math"/>
                <a:ea typeface="Cambria Math"/>
              </a:rPr>
              <a:t>− </a:t>
            </a:r>
            <a:r>
              <a:rPr lang="en-US" i="1" dirty="0" smtClean="0">
                <a:ea typeface="Cambria Math"/>
              </a:rPr>
              <a:t>d</a:t>
            </a:r>
            <a:r>
              <a:rPr lang="en-US" dirty="0" smtClean="0">
                <a:latin typeface="Cambria Math" pitchFamily="18" charset="0"/>
                <a:ea typeface="Cambria Math" pitchFamily="18" charset="0"/>
              </a:rPr>
              <a:t> = </a:t>
            </a:r>
            <a:r>
              <a:rPr lang="en-US" i="1" dirty="0" smtClean="0"/>
              <a:t>r</a:t>
            </a:r>
            <a:r>
              <a:rPr lang="en-US" dirty="0" smtClean="0"/>
              <a:t> </a:t>
            </a:r>
            <a:r>
              <a:rPr lang="en-US" dirty="0" smtClean="0">
                <a:latin typeface="Cambria Math"/>
                <a:ea typeface="Cambria Math"/>
              </a:rPr>
              <a:t>− </a:t>
            </a:r>
            <a:r>
              <a:rPr lang="en-US" i="1" dirty="0" smtClean="0">
                <a:ea typeface="Cambria Math"/>
              </a:rPr>
              <a:t>d  &gt; </a:t>
            </a:r>
            <a:r>
              <a:rPr lang="en-US" dirty="0" smtClean="0">
                <a:latin typeface="Cambria Math" pitchFamily="18" charset="0"/>
                <a:ea typeface="Cambria Math" pitchFamily="18" charset="0"/>
              </a:rPr>
              <a:t>0.</a:t>
            </a:r>
          </a:p>
          <a:p>
            <a:pPr lvl="1"/>
            <a:r>
              <a:rPr lang="en-US" dirty="0" smtClean="0">
                <a:ea typeface="Cambria Math" pitchFamily="18" charset="0"/>
              </a:rPr>
              <a:t>Therefore, there are integers </a:t>
            </a:r>
            <a:r>
              <a:rPr lang="en-US" i="1" dirty="0" smtClean="0">
                <a:ea typeface="Cambria Math" pitchFamily="18" charset="0"/>
              </a:rPr>
              <a:t>q</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with </a:t>
            </a:r>
            <a:r>
              <a:rPr lang="en-US" dirty="0" smtClean="0">
                <a:latin typeface="Cambria Math" pitchFamily="18" charset="0"/>
                <a:ea typeface="Cambria Math" pitchFamily="18" charset="0"/>
              </a:rPr>
              <a:t>0</a:t>
            </a:r>
            <a:r>
              <a:rPr lang="en-US" i="1" dirty="0" smtClean="0"/>
              <a:t> ≤ r &lt; </a:t>
            </a:r>
            <a:r>
              <a:rPr lang="en-US" i="1" dirty="0" smtClean="0">
                <a:ea typeface="Cambria Math" pitchFamily="18" charset="0"/>
              </a:rPr>
              <a:t>d.</a:t>
            </a:r>
          </a:p>
          <a:p>
            <a:pPr>
              <a:buNone/>
            </a:pPr>
            <a:r>
              <a:rPr lang="en-US" i="1" dirty="0" smtClean="0">
                <a:ea typeface="Cambria Math" pitchFamily="18" charset="0"/>
              </a:rPr>
              <a:t>                </a:t>
            </a:r>
            <a:r>
              <a:rPr lang="en-US" dirty="0" smtClean="0">
                <a:ea typeface="Cambria Math" pitchFamily="18" charset="0"/>
              </a:rPr>
              <a:t>(</a:t>
            </a:r>
            <a:r>
              <a:rPr lang="en-US" i="1" dirty="0" smtClean="0">
                <a:ea typeface="Cambria Math" pitchFamily="18" charset="0"/>
              </a:rPr>
              <a:t>uniqueness of q and r is Exercise </a:t>
            </a:r>
            <a:r>
              <a:rPr lang="en-US" dirty="0" smtClean="0">
                <a:latin typeface="Cambria Math" pitchFamily="18" charset="0"/>
                <a:ea typeface="Cambria Math" pitchFamily="18" charset="0"/>
              </a:rPr>
              <a:t>37</a:t>
            </a:r>
            <a:r>
              <a:rPr lang="en-US" dirty="0" smtClean="0">
                <a:ea typeface="Cambria Math" pitchFamily="18" charset="0"/>
              </a:rPr>
              <a:t>)</a:t>
            </a:r>
            <a:endParaRPr lang="en-US" dirty="0"/>
          </a:p>
        </p:txBody>
      </p:sp>
      <p:sp>
        <p:nvSpPr>
          <p:cNvPr id="4" name="Isosceles Triangle 3"/>
          <p:cNvSpPr/>
          <p:nvPr/>
        </p:nvSpPr>
        <p:spPr>
          <a:xfrm rot="5400000" flipH="1" flipV="1">
            <a:off x="8267700" y="5676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pPr>
              <a:defRPr/>
            </a:pPr>
            <a:fld id="{26FE8024-4478-4078-9EEB-31DD8B2207CB}" type="slidenum">
              <a:rPr lang="zh-CN" altLang="en-US"/>
              <a:pPr>
                <a:defRPr/>
              </a:pPr>
              <a:t>37</a:t>
            </a:fld>
            <a:endParaRPr lang="en-US" altLang="zh-CN"/>
          </a:p>
        </p:txBody>
      </p:sp>
      <p:sp>
        <p:nvSpPr>
          <p:cNvPr id="1769479" name="Text Box 7"/>
          <p:cNvSpPr txBox="1">
            <a:spLocks noChangeArrowheads="1"/>
          </p:cNvSpPr>
          <p:nvPr/>
        </p:nvSpPr>
        <p:spPr bwMode="auto">
          <a:xfrm>
            <a:off x="0" y="1295400"/>
            <a:ext cx="9144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buFont typeface="Wingdings" pitchFamily="2" charset="2"/>
              <a:buNone/>
            </a:pPr>
            <a:r>
              <a:rPr lang="en-US" altLang="zh-CN" dirty="0" smtClean="0"/>
              <a:t>   </a:t>
            </a:r>
            <a:r>
              <a:rPr lang="en-US" altLang="zh-CN" dirty="0">
                <a:latin typeface="+mn-lt"/>
                <a:ea typeface="宋体" pitchFamily="2" charset="-122"/>
                <a:cs typeface="Times New Roman" pitchFamily="18" charset="0"/>
              </a:rPr>
              <a:t>Example: </a:t>
            </a:r>
            <a:r>
              <a:rPr lang="en-US" altLang="zh-CN" b="0" dirty="0">
                <a:latin typeface="+mn-lt"/>
                <a:ea typeface="宋体" pitchFamily="2" charset="-122"/>
                <a:cs typeface="Times New Roman" pitchFamily="18" charset="0"/>
              </a:rPr>
              <a:t>In a round-robin tournament every player plays every other player exactly once and each match has a winner and loser. We say that the players </a:t>
            </a:r>
            <a:r>
              <a:rPr lang="en-US" altLang="zh-CN" b="0" i="1" dirty="0">
                <a:latin typeface="+mn-lt"/>
                <a:ea typeface="宋体" pitchFamily="2" charset="-122"/>
                <a:cs typeface="Times New Roman" pitchFamily="18" charset="0"/>
              </a:rPr>
              <a:t>p</a:t>
            </a:r>
            <a:r>
              <a:rPr lang="en-US" altLang="zh-CN" b="0" baseline="-25000" dirty="0">
                <a:latin typeface="+mn-lt"/>
                <a:ea typeface="宋体" pitchFamily="2" charset="-122"/>
                <a:cs typeface="Times New Roman" pitchFamily="18" charset="0"/>
              </a:rPr>
              <a:t>1</a:t>
            </a:r>
            <a:r>
              <a:rPr lang="en-US" altLang="zh-CN" b="0" dirty="0">
                <a:latin typeface="+mn-lt"/>
                <a:ea typeface="宋体" pitchFamily="2" charset="-122"/>
                <a:cs typeface="Times New Roman" pitchFamily="18" charset="0"/>
              </a:rPr>
              <a:t>, </a:t>
            </a:r>
            <a:r>
              <a:rPr lang="en-US" altLang="zh-CN" b="0" i="1" dirty="0">
                <a:latin typeface="+mn-lt"/>
                <a:ea typeface="宋体" pitchFamily="2" charset="-122"/>
                <a:cs typeface="Times New Roman" pitchFamily="18" charset="0"/>
              </a:rPr>
              <a:t>p</a:t>
            </a:r>
            <a:r>
              <a:rPr lang="en-US" altLang="zh-CN" b="0" baseline="-25000" dirty="0">
                <a:latin typeface="+mn-lt"/>
                <a:ea typeface="宋体" pitchFamily="2" charset="-122"/>
                <a:cs typeface="Times New Roman" pitchFamily="18" charset="0"/>
              </a:rPr>
              <a:t>2</a:t>
            </a:r>
            <a:r>
              <a:rPr lang="en-US" altLang="zh-CN" b="0" dirty="0">
                <a:latin typeface="+mn-lt"/>
                <a:ea typeface="宋体" pitchFamily="2" charset="-122"/>
                <a:cs typeface="Times New Roman" pitchFamily="18" charset="0"/>
              </a:rPr>
              <a:t>, …, </a:t>
            </a:r>
            <a:r>
              <a:rPr lang="en-US" altLang="zh-CN" b="0" i="1" dirty="0">
                <a:latin typeface="+mn-lt"/>
                <a:ea typeface="宋体" pitchFamily="2" charset="-122"/>
                <a:cs typeface="Times New Roman" pitchFamily="18" charset="0"/>
              </a:rPr>
              <a:t>p</a:t>
            </a:r>
            <a:r>
              <a:rPr lang="en-US" altLang="zh-CN" b="0" i="1" baseline="-25000" dirty="0">
                <a:latin typeface="+mn-lt"/>
                <a:ea typeface="宋体" pitchFamily="2" charset="-122"/>
                <a:cs typeface="Times New Roman" pitchFamily="18" charset="0"/>
              </a:rPr>
              <a:t>m</a:t>
            </a:r>
            <a:r>
              <a:rPr lang="en-US" altLang="zh-CN" b="0" dirty="0">
                <a:latin typeface="+mn-lt"/>
                <a:ea typeface="宋体" pitchFamily="2" charset="-122"/>
                <a:cs typeface="Times New Roman" pitchFamily="18" charset="0"/>
              </a:rPr>
              <a:t> form a cycle if </a:t>
            </a:r>
            <a:r>
              <a:rPr lang="en-US" altLang="zh-CN" b="0" i="1" dirty="0">
                <a:latin typeface="+mn-lt"/>
                <a:ea typeface="宋体" pitchFamily="2" charset="-122"/>
                <a:cs typeface="Times New Roman" pitchFamily="18" charset="0"/>
              </a:rPr>
              <a:t>p</a:t>
            </a:r>
            <a:r>
              <a:rPr lang="en-US" altLang="zh-CN" b="0" baseline="-25000" dirty="0">
                <a:latin typeface="+mn-lt"/>
                <a:ea typeface="宋体" pitchFamily="2" charset="-122"/>
                <a:cs typeface="Times New Roman" pitchFamily="18" charset="0"/>
              </a:rPr>
              <a:t>1</a:t>
            </a:r>
            <a:r>
              <a:rPr lang="en-US" altLang="zh-CN" b="0" dirty="0">
                <a:latin typeface="+mn-lt"/>
                <a:ea typeface="宋体" pitchFamily="2" charset="-122"/>
                <a:cs typeface="Times New Roman" pitchFamily="18" charset="0"/>
              </a:rPr>
              <a:t> beats </a:t>
            </a:r>
            <a:r>
              <a:rPr lang="en-US" altLang="zh-CN" b="0" i="1" dirty="0">
                <a:latin typeface="+mn-lt"/>
                <a:ea typeface="宋体" pitchFamily="2" charset="-122"/>
                <a:cs typeface="Times New Roman" pitchFamily="18" charset="0"/>
              </a:rPr>
              <a:t>p</a:t>
            </a:r>
            <a:r>
              <a:rPr lang="en-US" altLang="zh-CN" b="0" baseline="-25000" dirty="0">
                <a:latin typeface="+mn-lt"/>
                <a:ea typeface="宋体" pitchFamily="2" charset="-122"/>
                <a:cs typeface="Times New Roman" pitchFamily="18" charset="0"/>
              </a:rPr>
              <a:t>2</a:t>
            </a:r>
            <a:r>
              <a:rPr lang="en-US" altLang="zh-CN" b="0" dirty="0">
                <a:latin typeface="+mn-lt"/>
                <a:ea typeface="宋体" pitchFamily="2" charset="-122"/>
                <a:cs typeface="Times New Roman" pitchFamily="18" charset="0"/>
              </a:rPr>
              <a:t>, </a:t>
            </a:r>
            <a:r>
              <a:rPr lang="en-US" altLang="zh-CN" b="0" i="1" dirty="0">
                <a:latin typeface="+mn-lt"/>
                <a:ea typeface="宋体" pitchFamily="2" charset="-122"/>
                <a:cs typeface="Times New Roman" pitchFamily="18" charset="0"/>
              </a:rPr>
              <a:t>p</a:t>
            </a:r>
            <a:r>
              <a:rPr lang="en-US" altLang="zh-CN" b="0" baseline="-25000" dirty="0">
                <a:latin typeface="+mn-lt"/>
                <a:ea typeface="宋体" pitchFamily="2" charset="-122"/>
                <a:cs typeface="Times New Roman" pitchFamily="18" charset="0"/>
              </a:rPr>
              <a:t>2</a:t>
            </a:r>
            <a:r>
              <a:rPr lang="en-US" altLang="zh-CN" b="0" dirty="0">
                <a:latin typeface="+mn-lt"/>
                <a:ea typeface="宋体" pitchFamily="2" charset="-122"/>
                <a:cs typeface="Times New Roman" pitchFamily="18" charset="0"/>
              </a:rPr>
              <a:t> beats </a:t>
            </a:r>
            <a:r>
              <a:rPr lang="en-US" altLang="zh-CN" b="0" i="1" dirty="0">
                <a:latin typeface="+mn-lt"/>
                <a:ea typeface="宋体" pitchFamily="2" charset="-122"/>
                <a:cs typeface="Times New Roman" pitchFamily="18" charset="0"/>
              </a:rPr>
              <a:t>p</a:t>
            </a:r>
            <a:r>
              <a:rPr lang="en-US" altLang="zh-CN" b="0" baseline="-25000" dirty="0">
                <a:latin typeface="+mn-lt"/>
                <a:ea typeface="宋体" pitchFamily="2" charset="-122"/>
                <a:cs typeface="Times New Roman" pitchFamily="18" charset="0"/>
              </a:rPr>
              <a:t>3</a:t>
            </a:r>
            <a:r>
              <a:rPr lang="en-US" altLang="zh-CN" b="0" dirty="0">
                <a:latin typeface="+mn-lt"/>
                <a:ea typeface="宋体" pitchFamily="2" charset="-122"/>
                <a:cs typeface="Times New Roman" pitchFamily="18" charset="0"/>
              </a:rPr>
              <a:t>, …, </a:t>
            </a:r>
            <a:r>
              <a:rPr lang="en-US" altLang="zh-CN" b="0" i="1" dirty="0">
                <a:latin typeface="+mn-lt"/>
                <a:ea typeface="宋体" pitchFamily="2" charset="-122"/>
                <a:cs typeface="Times New Roman" pitchFamily="18" charset="0"/>
              </a:rPr>
              <a:t>p</a:t>
            </a:r>
            <a:r>
              <a:rPr lang="en-US" altLang="zh-CN" b="0" i="1" baseline="-25000" dirty="0">
                <a:latin typeface="+mn-lt"/>
                <a:ea typeface="宋体" pitchFamily="2" charset="-122"/>
                <a:cs typeface="Times New Roman" pitchFamily="18" charset="0"/>
              </a:rPr>
              <a:t>m</a:t>
            </a:r>
            <a:r>
              <a:rPr lang="en-US" altLang="zh-CN" b="0" baseline="-25000" dirty="0">
                <a:latin typeface="+mn-lt"/>
                <a:ea typeface="宋体" pitchFamily="2" charset="-122"/>
                <a:cs typeface="Times New Roman" pitchFamily="18" charset="0"/>
              </a:rPr>
              <a:t>-1</a:t>
            </a:r>
            <a:r>
              <a:rPr lang="en-US" altLang="zh-CN" b="0" dirty="0">
                <a:latin typeface="+mn-lt"/>
                <a:ea typeface="宋体" pitchFamily="2" charset="-122"/>
                <a:cs typeface="Times New Roman" pitchFamily="18" charset="0"/>
              </a:rPr>
              <a:t> beats </a:t>
            </a:r>
            <a:r>
              <a:rPr lang="en-US" altLang="zh-CN" b="0" i="1" dirty="0">
                <a:latin typeface="+mn-lt"/>
                <a:ea typeface="宋体" pitchFamily="2" charset="-122"/>
                <a:cs typeface="Times New Roman" pitchFamily="18" charset="0"/>
              </a:rPr>
              <a:t>p</a:t>
            </a:r>
            <a:r>
              <a:rPr lang="en-US" altLang="zh-CN" b="0" i="1" baseline="-25000" dirty="0">
                <a:latin typeface="+mn-lt"/>
                <a:ea typeface="宋体" pitchFamily="2" charset="-122"/>
                <a:cs typeface="Times New Roman" pitchFamily="18" charset="0"/>
              </a:rPr>
              <a:t>m</a:t>
            </a:r>
            <a:r>
              <a:rPr lang="en-US" altLang="zh-CN" b="0" dirty="0">
                <a:latin typeface="+mn-lt"/>
                <a:ea typeface="宋体" pitchFamily="2" charset="-122"/>
                <a:cs typeface="Times New Roman" pitchFamily="18" charset="0"/>
              </a:rPr>
              <a:t>, and </a:t>
            </a:r>
            <a:r>
              <a:rPr lang="en-US" altLang="zh-CN" b="0" i="1" dirty="0">
                <a:latin typeface="+mn-lt"/>
                <a:ea typeface="宋体" pitchFamily="2" charset="-122"/>
                <a:cs typeface="Times New Roman" pitchFamily="18" charset="0"/>
              </a:rPr>
              <a:t>p</a:t>
            </a:r>
            <a:r>
              <a:rPr lang="en-US" altLang="zh-CN" b="0" i="1" baseline="-25000" dirty="0">
                <a:latin typeface="+mn-lt"/>
                <a:ea typeface="宋体" pitchFamily="2" charset="-122"/>
                <a:cs typeface="Times New Roman" pitchFamily="18" charset="0"/>
              </a:rPr>
              <a:t>m</a:t>
            </a:r>
            <a:r>
              <a:rPr lang="en-US" altLang="zh-CN" b="0" dirty="0">
                <a:latin typeface="+mn-lt"/>
                <a:ea typeface="宋体" pitchFamily="2" charset="-122"/>
                <a:cs typeface="Times New Roman" pitchFamily="18" charset="0"/>
              </a:rPr>
              <a:t> beats </a:t>
            </a:r>
            <a:r>
              <a:rPr lang="en-US" altLang="zh-CN" b="0" i="1" dirty="0">
                <a:latin typeface="+mn-lt"/>
                <a:ea typeface="宋体" pitchFamily="2" charset="-122"/>
                <a:cs typeface="Times New Roman" pitchFamily="18" charset="0"/>
              </a:rPr>
              <a:t>p</a:t>
            </a:r>
            <a:r>
              <a:rPr lang="en-US" altLang="zh-CN" b="0" baseline="-25000" dirty="0">
                <a:latin typeface="+mn-lt"/>
                <a:ea typeface="宋体" pitchFamily="2" charset="-122"/>
                <a:cs typeface="Times New Roman" pitchFamily="18" charset="0"/>
              </a:rPr>
              <a:t>1</a:t>
            </a:r>
            <a:r>
              <a:rPr lang="en-US" altLang="zh-CN" b="0" dirty="0">
                <a:latin typeface="+mn-lt"/>
                <a:ea typeface="宋体" pitchFamily="2" charset="-122"/>
                <a:cs typeface="Times New Roman" pitchFamily="18" charset="0"/>
              </a:rPr>
              <a:t>. Using the well-ordering principle to show that if there is a cycle of length m (</a:t>
            </a:r>
            <a:r>
              <a:rPr lang="en-US" altLang="zh-CN" b="0" i="1" dirty="0">
                <a:latin typeface="+mn-lt"/>
                <a:ea typeface="宋体" pitchFamily="2" charset="-122"/>
                <a:cs typeface="Times New Roman" pitchFamily="18" charset="0"/>
              </a:rPr>
              <a:t>m</a:t>
            </a:r>
            <a:r>
              <a:rPr lang="en-US" altLang="zh-CN" b="0" i="1" dirty="0">
                <a:latin typeface="+mn-lt"/>
                <a:ea typeface="宋体" pitchFamily="2" charset="-122"/>
                <a:cs typeface="Times New Roman" pitchFamily="18" charset="0"/>
                <a:sym typeface="Symbol" pitchFamily="18" charset="2"/>
              </a:rPr>
              <a:t></a:t>
            </a:r>
            <a:r>
              <a:rPr lang="en-US" altLang="zh-CN" b="0" dirty="0">
                <a:latin typeface="+mn-lt"/>
                <a:ea typeface="宋体" pitchFamily="2" charset="-122"/>
                <a:cs typeface="Times New Roman" pitchFamily="18" charset="0"/>
              </a:rPr>
              <a:t>3) among the players in a round-robin tournament, there must be a cycle of three of these player.</a:t>
            </a:r>
          </a:p>
          <a:p>
            <a:pPr>
              <a:buFont typeface="Wingdings" pitchFamily="2" charset="2"/>
              <a:buNone/>
            </a:pPr>
            <a:endParaRPr kumimoji="1" lang="en-US" altLang="zh-CN" dirty="0">
              <a:solidFill>
                <a:srgbClr val="0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711476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9479"/>
                                        </p:tgtEl>
                                        <p:attrNameLst>
                                          <p:attrName>style.visibility</p:attrName>
                                        </p:attrNameLst>
                                      </p:cBhvr>
                                      <p:to>
                                        <p:strVal val="visible"/>
                                      </p:to>
                                    </p:set>
                                    <p:animEffect transition="in" filter="wipe(left)">
                                      <p:cBhvr>
                                        <p:cTn id="7" dur="500"/>
                                        <p:tgtEl>
                                          <p:spTgt spid="176947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pPr>
              <a:defRPr/>
            </a:pPr>
            <a:fld id="{6B758650-8401-4B62-8A85-38C182F4EF7A}" type="slidenum">
              <a:rPr lang="zh-CN" altLang="en-US"/>
              <a:pPr>
                <a:defRPr/>
              </a:pPr>
              <a:t>38</a:t>
            </a:fld>
            <a:endParaRPr lang="en-US" altLang="zh-CN"/>
          </a:p>
        </p:txBody>
      </p:sp>
      <p:sp>
        <p:nvSpPr>
          <p:cNvPr id="1769480" name="AutoShape 8"/>
          <p:cNvSpPr>
            <a:spLocks noChangeArrowheads="1"/>
          </p:cNvSpPr>
          <p:nvPr/>
        </p:nvSpPr>
        <p:spPr bwMode="auto">
          <a:xfrm>
            <a:off x="214313" y="1014541"/>
            <a:ext cx="8462963" cy="5572125"/>
          </a:xfrm>
          <a:prstGeom prst="foldedCorner">
            <a:avLst>
              <a:gd name="adj" fmla="val 12500"/>
            </a:avLst>
          </a:prstGeom>
          <a:solidFill>
            <a:srgbClr val="CCCCFF"/>
          </a:solidFill>
          <a:ln w="9525">
            <a:solidFill>
              <a:schemeClr val="tx1"/>
            </a:solidFill>
            <a:round/>
            <a:headEnd/>
            <a:tailEnd/>
          </a:ln>
        </p:spPr>
        <p:txBody>
          <a:bodyPr wrap="none"/>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r>
              <a:rPr kumimoji="1" lang="en-US" altLang="zh-CN" b="0" i="1" dirty="0">
                <a:solidFill>
                  <a:srgbClr val="3366FF"/>
                </a:solidFill>
                <a:latin typeface="Times New Roman" pitchFamily="18" charset="0"/>
                <a:ea typeface="宋体" pitchFamily="2" charset="-122"/>
              </a:rPr>
              <a:t>Solution:</a:t>
            </a:r>
            <a:endParaRPr kumimoji="1" lang="en-US" altLang="zh-CN" dirty="0">
              <a:solidFill>
                <a:srgbClr val="3366FF"/>
              </a:solidFill>
              <a:latin typeface="Times New Roman" pitchFamily="18" charset="0"/>
              <a:ea typeface="宋体" pitchFamily="2" charset="-122"/>
            </a:endParaRPr>
          </a:p>
        </p:txBody>
      </p:sp>
      <p:sp>
        <p:nvSpPr>
          <p:cNvPr id="1769481" name="Text Box 9"/>
          <p:cNvSpPr txBox="1">
            <a:spLocks noChangeArrowheads="1"/>
          </p:cNvSpPr>
          <p:nvPr/>
        </p:nvSpPr>
        <p:spPr bwMode="auto">
          <a:xfrm>
            <a:off x="216372" y="1447800"/>
            <a:ext cx="7929562" cy="4400550"/>
          </a:xfrm>
          <a:prstGeom prst="rect">
            <a:avLst/>
          </a:prstGeom>
          <a:noFill/>
          <a:ln w="9525">
            <a:noFill/>
            <a:miter lim="800000"/>
            <a:headEnd/>
            <a:tailEnd/>
          </a:ln>
        </p:spPr>
        <p:txBody>
          <a:bodyPr>
            <a:spAutoFit/>
          </a:bodyPr>
          <a:lstStyle/>
          <a:p>
            <a:pPr marL="342900" indent="-342900">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cs typeface="Times New Roman" pitchFamily="18" charset="0"/>
              </a:rPr>
              <a:t>     Assume that there is no cycle of three players. Since there is at least one cycle in the round-robin tournament, the set of all positive integers </a:t>
            </a:r>
            <a:r>
              <a:rPr kumimoji="1" lang="en-US" altLang="zh-CN" sz="2000" b="0" i="1" kern="0" dirty="0">
                <a:solidFill>
                  <a:srgbClr val="000000"/>
                </a:solidFill>
                <a:latin typeface="Times New Roman" pitchFamily="18" charset="0"/>
                <a:cs typeface="Times New Roman" pitchFamily="18" charset="0"/>
              </a:rPr>
              <a:t>n</a:t>
            </a:r>
            <a:r>
              <a:rPr kumimoji="1" lang="en-US" altLang="zh-CN" sz="2000" b="0" kern="0" dirty="0">
                <a:solidFill>
                  <a:srgbClr val="000000"/>
                </a:solidFill>
                <a:latin typeface="Times New Roman" pitchFamily="18" charset="0"/>
                <a:cs typeface="Times New Roman" pitchFamily="18" charset="0"/>
              </a:rPr>
              <a:t> for which there is a cycle of length </a:t>
            </a:r>
            <a:r>
              <a:rPr kumimoji="1" lang="en-US" altLang="zh-CN" sz="2000" b="0" i="1" kern="0" dirty="0">
                <a:solidFill>
                  <a:srgbClr val="000000"/>
                </a:solidFill>
                <a:latin typeface="Times New Roman" pitchFamily="18" charset="0"/>
                <a:cs typeface="Times New Roman" pitchFamily="18" charset="0"/>
              </a:rPr>
              <a:t>n</a:t>
            </a:r>
            <a:r>
              <a:rPr kumimoji="1" lang="en-US" altLang="zh-CN" sz="2000" b="0" kern="0" dirty="0">
                <a:solidFill>
                  <a:srgbClr val="000000"/>
                </a:solidFill>
                <a:latin typeface="Times New Roman" pitchFamily="18" charset="0"/>
                <a:cs typeface="Times New Roman" pitchFamily="18" charset="0"/>
              </a:rPr>
              <a:t> is nonempty.</a:t>
            </a:r>
          </a:p>
          <a:p>
            <a:pPr marL="342900" indent="-342900">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cs typeface="Times New Roman" pitchFamily="18" charset="0"/>
              </a:rPr>
              <a:t>    By the well-ordering property, this set of positive integers has a least element </a:t>
            </a:r>
            <a:r>
              <a:rPr kumimoji="1" lang="en-US" altLang="zh-CN" sz="2000" b="0" i="1" kern="0" dirty="0">
                <a:solidFill>
                  <a:srgbClr val="000000"/>
                </a:solidFill>
                <a:latin typeface="Times New Roman" pitchFamily="18" charset="0"/>
                <a:cs typeface="Times New Roman" pitchFamily="18" charset="0"/>
              </a:rPr>
              <a:t>k</a:t>
            </a:r>
            <a:r>
              <a:rPr kumimoji="1" lang="en-US" altLang="zh-CN" sz="2000" b="0" kern="0" dirty="0">
                <a:solidFill>
                  <a:srgbClr val="000000"/>
                </a:solidFill>
                <a:latin typeface="Times New Roman" pitchFamily="18" charset="0"/>
                <a:cs typeface="Times New Roman" pitchFamily="18" charset="0"/>
              </a:rPr>
              <a:t>, which by assumption must be greater than three. Consequently, there exists a cycle of players </a:t>
            </a:r>
            <a:r>
              <a:rPr kumimoji="1" lang="en-US" altLang="zh-CN" sz="2000" b="0" i="1" kern="0" dirty="0">
                <a:solidFill>
                  <a:srgbClr val="000000"/>
                </a:solidFill>
                <a:latin typeface="Times New Roman" pitchFamily="18" charset="0"/>
                <a:cs typeface="Times New Roman" pitchFamily="18" charset="0"/>
              </a:rPr>
              <a:t>p</a:t>
            </a:r>
            <a:r>
              <a:rPr kumimoji="1" lang="en-US" altLang="zh-CN" sz="2000" b="0" kern="0" dirty="0">
                <a:solidFill>
                  <a:srgbClr val="000000"/>
                </a:solidFill>
                <a:latin typeface="Times New Roman" pitchFamily="18" charset="0"/>
                <a:cs typeface="Times New Roman" pitchFamily="18" charset="0"/>
              </a:rPr>
              <a:t>1, </a:t>
            </a:r>
            <a:r>
              <a:rPr kumimoji="1" lang="en-US" altLang="zh-CN" sz="2000" b="0" i="1" kern="0" dirty="0">
                <a:solidFill>
                  <a:srgbClr val="000000"/>
                </a:solidFill>
                <a:latin typeface="Times New Roman" pitchFamily="18" charset="0"/>
                <a:cs typeface="Times New Roman" pitchFamily="18" charset="0"/>
              </a:rPr>
              <a:t>p</a:t>
            </a:r>
            <a:r>
              <a:rPr kumimoji="1" lang="en-US" altLang="zh-CN" sz="2000" b="0" kern="0" dirty="0">
                <a:solidFill>
                  <a:srgbClr val="000000"/>
                </a:solidFill>
                <a:latin typeface="Times New Roman" pitchFamily="18" charset="0"/>
                <a:cs typeface="Times New Roman" pitchFamily="18" charset="0"/>
              </a:rPr>
              <a:t>2, </a:t>
            </a:r>
            <a:r>
              <a:rPr kumimoji="1" lang="en-US" altLang="zh-CN" sz="2000" b="0" i="1" kern="0" dirty="0">
                <a:solidFill>
                  <a:srgbClr val="000000"/>
                </a:solidFill>
                <a:latin typeface="Times New Roman" pitchFamily="18" charset="0"/>
                <a:cs typeface="Times New Roman" pitchFamily="18" charset="0"/>
              </a:rPr>
              <a:t>p</a:t>
            </a:r>
            <a:r>
              <a:rPr kumimoji="1" lang="en-US" altLang="zh-CN" sz="2000" b="0" kern="0" dirty="0">
                <a:solidFill>
                  <a:srgbClr val="000000"/>
                </a:solidFill>
                <a:latin typeface="Times New Roman" pitchFamily="18" charset="0"/>
                <a:cs typeface="Times New Roman" pitchFamily="18" charset="0"/>
              </a:rPr>
              <a:t>3, …, </a:t>
            </a:r>
            <a:r>
              <a:rPr kumimoji="1" lang="en-US" altLang="zh-CN" sz="2000" b="0" i="1" kern="0" dirty="0" err="1">
                <a:solidFill>
                  <a:srgbClr val="000000"/>
                </a:solidFill>
                <a:latin typeface="Times New Roman" pitchFamily="18" charset="0"/>
                <a:cs typeface="Times New Roman" pitchFamily="18" charset="0"/>
              </a:rPr>
              <a:t>p</a:t>
            </a:r>
            <a:r>
              <a:rPr kumimoji="1" lang="en-US" altLang="zh-CN" sz="2000" b="0" i="1" kern="0" baseline="-25000" dirty="0" err="1">
                <a:solidFill>
                  <a:srgbClr val="000000"/>
                </a:solidFill>
                <a:latin typeface="Times New Roman" pitchFamily="18" charset="0"/>
                <a:cs typeface="Times New Roman" pitchFamily="18" charset="0"/>
              </a:rPr>
              <a:t>k</a:t>
            </a:r>
            <a:r>
              <a:rPr kumimoji="1" lang="en-US" altLang="zh-CN" sz="2000" b="0" kern="0" dirty="0">
                <a:solidFill>
                  <a:srgbClr val="000000"/>
                </a:solidFill>
                <a:latin typeface="Times New Roman" pitchFamily="18" charset="0"/>
                <a:cs typeface="Times New Roman" pitchFamily="18" charset="0"/>
              </a:rPr>
              <a:t> and no shorter cycle exists.</a:t>
            </a:r>
          </a:p>
          <a:p>
            <a:pPr marL="342900" indent="-342900">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cs typeface="Times New Roman" pitchFamily="18" charset="0"/>
              </a:rPr>
              <a:t>    Consider the first three elements of this cycle, </a:t>
            </a:r>
            <a:r>
              <a:rPr kumimoji="1" lang="en-US" altLang="zh-CN" sz="2000" b="0" i="1" kern="0" dirty="0">
                <a:solidFill>
                  <a:srgbClr val="000000"/>
                </a:solidFill>
                <a:latin typeface="Times New Roman" pitchFamily="18" charset="0"/>
                <a:cs typeface="Times New Roman" pitchFamily="18" charset="0"/>
              </a:rPr>
              <a:t>p</a:t>
            </a:r>
            <a:r>
              <a:rPr kumimoji="1" lang="en-US" altLang="zh-CN" sz="2000" b="0" kern="0" dirty="0">
                <a:solidFill>
                  <a:srgbClr val="000000"/>
                </a:solidFill>
                <a:latin typeface="Times New Roman" pitchFamily="18" charset="0"/>
                <a:cs typeface="Times New Roman" pitchFamily="18" charset="0"/>
              </a:rPr>
              <a:t>1, </a:t>
            </a:r>
            <a:r>
              <a:rPr kumimoji="1" lang="en-US" altLang="zh-CN" sz="2000" b="0" i="1" kern="0" dirty="0">
                <a:solidFill>
                  <a:srgbClr val="000000"/>
                </a:solidFill>
                <a:latin typeface="Times New Roman" pitchFamily="18" charset="0"/>
                <a:cs typeface="Times New Roman" pitchFamily="18" charset="0"/>
              </a:rPr>
              <a:t>p</a:t>
            </a:r>
            <a:r>
              <a:rPr kumimoji="1" lang="en-US" altLang="zh-CN" sz="2000" b="0" kern="0" dirty="0">
                <a:solidFill>
                  <a:srgbClr val="000000"/>
                </a:solidFill>
                <a:latin typeface="Times New Roman" pitchFamily="18" charset="0"/>
                <a:cs typeface="Times New Roman" pitchFamily="18" charset="0"/>
              </a:rPr>
              <a:t>2, </a:t>
            </a:r>
            <a:r>
              <a:rPr kumimoji="1" lang="en-US" altLang="zh-CN" sz="2000" b="0" i="1" kern="0" dirty="0">
                <a:solidFill>
                  <a:srgbClr val="000000"/>
                </a:solidFill>
                <a:latin typeface="Times New Roman" pitchFamily="18" charset="0"/>
                <a:cs typeface="Times New Roman" pitchFamily="18" charset="0"/>
              </a:rPr>
              <a:t>p</a:t>
            </a:r>
            <a:r>
              <a:rPr kumimoji="1" lang="en-US" altLang="zh-CN" sz="2000" b="0" kern="0" dirty="0">
                <a:solidFill>
                  <a:srgbClr val="000000"/>
                </a:solidFill>
                <a:latin typeface="Times New Roman" pitchFamily="18" charset="0"/>
                <a:cs typeface="Times New Roman" pitchFamily="18" charset="0"/>
              </a:rPr>
              <a:t>3. There are two possible outcomes of the match between </a:t>
            </a:r>
            <a:r>
              <a:rPr kumimoji="1" lang="en-US" altLang="zh-CN" sz="2000" b="0" i="1" kern="0" dirty="0">
                <a:solidFill>
                  <a:srgbClr val="000000"/>
                </a:solidFill>
                <a:latin typeface="Times New Roman" pitchFamily="18" charset="0"/>
                <a:cs typeface="Times New Roman" pitchFamily="18" charset="0"/>
              </a:rPr>
              <a:t>p</a:t>
            </a:r>
            <a:r>
              <a:rPr kumimoji="1" lang="en-US" altLang="zh-CN" sz="2000" b="0" kern="0" dirty="0">
                <a:solidFill>
                  <a:srgbClr val="000000"/>
                </a:solidFill>
                <a:latin typeface="Times New Roman" pitchFamily="18" charset="0"/>
                <a:cs typeface="Times New Roman" pitchFamily="18" charset="0"/>
              </a:rPr>
              <a:t>1 and </a:t>
            </a:r>
            <a:r>
              <a:rPr kumimoji="1" lang="en-US" altLang="zh-CN" sz="2000" b="0" i="1" kern="0" dirty="0">
                <a:solidFill>
                  <a:srgbClr val="000000"/>
                </a:solidFill>
                <a:latin typeface="Times New Roman" pitchFamily="18" charset="0"/>
                <a:cs typeface="Times New Roman" pitchFamily="18" charset="0"/>
              </a:rPr>
              <a:t>p3</a:t>
            </a:r>
            <a:r>
              <a:rPr kumimoji="1" lang="en-US" altLang="zh-CN" sz="2000" b="0" kern="0" dirty="0">
                <a:solidFill>
                  <a:srgbClr val="000000"/>
                </a:solidFill>
                <a:latin typeface="Times New Roman" pitchFamily="18" charset="0"/>
                <a:cs typeface="Times New Roman" pitchFamily="18" charset="0"/>
              </a:rPr>
              <a:t>. </a:t>
            </a:r>
          </a:p>
          <a:p>
            <a:pPr marL="342900" indent="-342900">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cs typeface="Times New Roman" pitchFamily="18" charset="0"/>
              </a:rPr>
              <a:t>     Case I: </a:t>
            </a:r>
            <a:r>
              <a:rPr kumimoji="1" lang="en-US" altLang="zh-CN" sz="2000" b="0" i="1" kern="0" dirty="0">
                <a:solidFill>
                  <a:srgbClr val="000000"/>
                </a:solidFill>
                <a:latin typeface="Times New Roman" pitchFamily="18" charset="0"/>
                <a:cs typeface="Times New Roman" pitchFamily="18" charset="0"/>
              </a:rPr>
              <a:t>p3</a:t>
            </a:r>
            <a:r>
              <a:rPr kumimoji="1" lang="en-US" altLang="zh-CN" sz="2000" b="0" kern="0" dirty="0">
                <a:solidFill>
                  <a:srgbClr val="000000"/>
                </a:solidFill>
                <a:latin typeface="Times New Roman" pitchFamily="18" charset="0"/>
                <a:cs typeface="Times New Roman" pitchFamily="18" charset="0"/>
              </a:rPr>
              <a:t> beats </a:t>
            </a:r>
            <a:r>
              <a:rPr kumimoji="1" lang="en-US" altLang="zh-CN" sz="2000" b="0" i="1" kern="0" dirty="0">
                <a:solidFill>
                  <a:srgbClr val="000000"/>
                </a:solidFill>
                <a:latin typeface="Times New Roman" pitchFamily="18" charset="0"/>
                <a:cs typeface="Times New Roman" pitchFamily="18" charset="0"/>
              </a:rPr>
              <a:t>p1</a:t>
            </a:r>
          </a:p>
          <a:p>
            <a:pPr marL="342900" indent="-342900">
              <a:spcBef>
                <a:spcPct val="20000"/>
              </a:spcBef>
              <a:buClr>
                <a:srgbClr val="3333CC"/>
              </a:buClr>
              <a:buFont typeface="Wingdings" pitchFamily="2" charset="2"/>
              <a:buNone/>
              <a:defRPr/>
            </a:pPr>
            <a:r>
              <a:rPr kumimoji="1" lang="en-US" altLang="zh-CN" sz="2000" b="0" i="1" kern="0" dirty="0">
                <a:solidFill>
                  <a:srgbClr val="000000"/>
                </a:solidFill>
                <a:latin typeface="Times New Roman" pitchFamily="18" charset="0"/>
                <a:cs typeface="Times New Roman" pitchFamily="18" charset="0"/>
              </a:rPr>
              <a:t>     </a:t>
            </a:r>
            <a:r>
              <a:rPr kumimoji="1" lang="en-US" altLang="zh-CN" sz="2000" b="0" kern="0" dirty="0">
                <a:solidFill>
                  <a:srgbClr val="000000"/>
                </a:solidFill>
                <a:latin typeface="Times New Roman" pitchFamily="18" charset="0"/>
                <a:cs typeface="Times New Roman" pitchFamily="18" charset="0"/>
              </a:rPr>
              <a:t>Case II: </a:t>
            </a:r>
            <a:r>
              <a:rPr kumimoji="1" lang="en-US" altLang="zh-CN" sz="2000" b="0" i="1" kern="0" dirty="0">
                <a:solidFill>
                  <a:srgbClr val="000000"/>
                </a:solidFill>
                <a:latin typeface="Times New Roman" pitchFamily="18" charset="0"/>
                <a:cs typeface="Times New Roman" pitchFamily="18" charset="0"/>
              </a:rPr>
              <a:t>p1 </a:t>
            </a:r>
            <a:r>
              <a:rPr kumimoji="1" lang="en-US" altLang="zh-CN" sz="2000" b="0" kern="0" dirty="0">
                <a:solidFill>
                  <a:srgbClr val="000000"/>
                </a:solidFill>
                <a:latin typeface="Times New Roman" pitchFamily="18" charset="0"/>
                <a:cs typeface="Times New Roman" pitchFamily="18" charset="0"/>
              </a:rPr>
              <a:t>beats </a:t>
            </a:r>
            <a:r>
              <a:rPr kumimoji="1" lang="en-US" altLang="zh-CN" sz="2000" b="0" i="1" kern="0" dirty="0">
                <a:solidFill>
                  <a:srgbClr val="000000"/>
                </a:solidFill>
                <a:latin typeface="Times New Roman" pitchFamily="18" charset="0"/>
                <a:cs typeface="Times New Roman" pitchFamily="18" charset="0"/>
              </a:rPr>
              <a:t>p3</a:t>
            </a:r>
          </a:p>
          <a:p>
            <a:pPr marL="342900" indent="-342900">
              <a:spcBef>
                <a:spcPct val="20000"/>
              </a:spcBef>
              <a:buClr>
                <a:srgbClr val="3333CC"/>
              </a:buClr>
              <a:buFont typeface="Wingdings" pitchFamily="2" charset="2"/>
              <a:buNone/>
              <a:defRPr/>
            </a:pPr>
            <a:r>
              <a:rPr kumimoji="1" lang="en-US" altLang="zh-CN" sz="2000" b="0" i="1" kern="0" dirty="0">
                <a:solidFill>
                  <a:srgbClr val="000000"/>
                </a:solidFill>
                <a:latin typeface="Times New Roman" pitchFamily="18" charset="0"/>
                <a:cs typeface="Times New Roman" pitchFamily="18" charset="0"/>
              </a:rPr>
              <a:t>     </a:t>
            </a:r>
            <a:r>
              <a:rPr kumimoji="1" lang="en-US" altLang="zh-CN" sz="2000" b="0" kern="0" dirty="0">
                <a:solidFill>
                  <a:srgbClr val="000000"/>
                </a:solidFill>
                <a:latin typeface="Times New Roman" pitchFamily="18" charset="0"/>
                <a:cs typeface="Times New Roman" pitchFamily="18" charset="0"/>
              </a:rPr>
              <a:t>Either case forms a contradiction. Therefore there must be a cycle of length three.</a:t>
            </a:r>
          </a:p>
        </p:txBody>
      </p:sp>
    </p:spTree>
    <p:extLst>
      <p:ext uri="{BB962C8B-B14F-4D97-AF65-F5344CB8AC3E}">
        <p14:creationId xmlns:p14="http://schemas.microsoft.com/office/powerpoint/2010/main" val="159741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69480"/>
                                        </p:tgtEl>
                                        <p:attrNameLst>
                                          <p:attrName>style.visibility</p:attrName>
                                        </p:attrNameLst>
                                      </p:cBhvr>
                                      <p:to>
                                        <p:strVal val="visible"/>
                                      </p:to>
                                    </p:set>
                                    <p:animEffect transition="in" filter="wipe(up)">
                                      <p:cBhvr>
                                        <p:cTn id="7" dur="500"/>
                                        <p:tgtEl>
                                          <p:spTgt spid="1769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9481">
                                            <p:txEl>
                                              <p:pRg st="0" end="0"/>
                                            </p:txEl>
                                          </p:spTgt>
                                        </p:tgtEl>
                                        <p:attrNameLst>
                                          <p:attrName>style.visibility</p:attrName>
                                        </p:attrNameLst>
                                      </p:cBhvr>
                                      <p:to>
                                        <p:strVal val="visible"/>
                                      </p:to>
                                    </p:set>
                                    <p:animEffect transition="in" filter="wipe(left)">
                                      <p:cBhvr>
                                        <p:cTn id="12" dur="500"/>
                                        <p:tgtEl>
                                          <p:spTgt spid="176948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69481">
                                            <p:txEl>
                                              <p:pRg st="1" end="1"/>
                                            </p:txEl>
                                          </p:spTgt>
                                        </p:tgtEl>
                                        <p:attrNameLst>
                                          <p:attrName>style.visibility</p:attrName>
                                        </p:attrNameLst>
                                      </p:cBhvr>
                                      <p:to>
                                        <p:strVal val="visible"/>
                                      </p:to>
                                    </p:set>
                                    <p:animEffect transition="in" filter="wipe(left)">
                                      <p:cBhvr>
                                        <p:cTn id="17" dur="500"/>
                                        <p:tgtEl>
                                          <p:spTgt spid="176948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69481">
                                            <p:txEl>
                                              <p:pRg st="2" end="2"/>
                                            </p:txEl>
                                          </p:spTgt>
                                        </p:tgtEl>
                                        <p:attrNameLst>
                                          <p:attrName>style.visibility</p:attrName>
                                        </p:attrNameLst>
                                      </p:cBhvr>
                                      <p:to>
                                        <p:strVal val="visible"/>
                                      </p:to>
                                    </p:set>
                                    <p:animEffect transition="in" filter="wipe(left)">
                                      <p:cBhvr>
                                        <p:cTn id="22" dur="500"/>
                                        <p:tgtEl>
                                          <p:spTgt spid="1769481">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69481">
                                            <p:txEl>
                                              <p:pRg st="3" end="3"/>
                                            </p:txEl>
                                          </p:spTgt>
                                        </p:tgtEl>
                                        <p:attrNameLst>
                                          <p:attrName>style.visibility</p:attrName>
                                        </p:attrNameLst>
                                      </p:cBhvr>
                                      <p:to>
                                        <p:strVal val="visible"/>
                                      </p:to>
                                    </p:set>
                                    <p:animEffect transition="in" filter="wipe(left)">
                                      <p:cBhvr>
                                        <p:cTn id="27" dur="500"/>
                                        <p:tgtEl>
                                          <p:spTgt spid="1769481">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9481">
                                            <p:txEl>
                                              <p:pRg st="4" end="4"/>
                                            </p:txEl>
                                          </p:spTgt>
                                        </p:tgtEl>
                                        <p:attrNameLst>
                                          <p:attrName>style.visibility</p:attrName>
                                        </p:attrNameLst>
                                      </p:cBhvr>
                                      <p:to>
                                        <p:strVal val="visible"/>
                                      </p:to>
                                    </p:set>
                                    <p:animEffect transition="in" filter="wipe(left)">
                                      <p:cBhvr>
                                        <p:cTn id="32" dur="500"/>
                                        <p:tgtEl>
                                          <p:spTgt spid="1769481">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69481">
                                            <p:txEl>
                                              <p:pRg st="5" end="5"/>
                                            </p:txEl>
                                          </p:spTgt>
                                        </p:tgtEl>
                                        <p:attrNameLst>
                                          <p:attrName>style.visibility</p:attrName>
                                        </p:attrNameLst>
                                      </p:cBhvr>
                                      <p:to>
                                        <p:strVal val="visible"/>
                                      </p:to>
                                    </p:set>
                                    <p:animEffect transition="in" filter="wipe(left)">
                                      <p:cBhvr>
                                        <p:cTn id="37" dur="500"/>
                                        <p:tgtEl>
                                          <p:spTgt spid="1769481">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80" grpId="0" animBg="1" autoUpdateAnimBg="0"/>
      <p:bldP spid="176948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pPr marL="457200" indent="-457200" eaLnBrk="0" hangingPunct="0">
              <a:spcBef>
                <a:spcPct val="50000"/>
              </a:spcBef>
              <a:buFont typeface="Wingdings" pitchFamily="2" charset="2"/>
              <a:buNone/>
              <a:defRPr/>
            </a:pPr>
            <a:r>
              <a:rPr kumimoji="1" lang="en-US" altLang="zh-CN" dirty="0">
                <a:solidFill>
                  <a:srgbClr val="FF0000"/>
                </a:solidFill>
                <a:latin typeface="Times New Roman" pitchFamily="18" charset="0"/>
                <a:ea typeface="宋体" pitchFamily="2" charset="-122"/>
              </a:rPr>
              <a:t>Sec. 5.2  </a:t>
            </a:r>
            <a:r>
              <a:rPr kumimoji="1" lang="en-US" altLang="zh-CN" dirty="0">
                <a:latin typeface="Times New Roman" pitchFamily="18" charset="0"/>
                <a:ea typeface="宋体" pitchFamily="2" charset="-122"/>
              </a:rPr>
              <a:t>8,</a:t>
            </a:r>
            <a:r>
              <a:rPr kumimoji="1" lang="en-US" altLang="zh-CN" dirty="0">
                <a:solidFill>
                  <a:srgbClr val="FF0000"/>
                </a:solidFill>
                <a:latin typeface="Times New Roman" pitchFamily="18" charset="0"/>
                <a:ea typeface="宋体" pitchFamily="2" charset="-122"/>
              </a:rPr>
              <a:t> </a:t>
            </a:r>
            <a:r>
              <a:rPr kumimoji="1" lang="en-US" altLang="zh-CN" dirty="0">
                <a:latin typeface="Times New Roman" pitchFamily="18" charset="0"/>
                <a:ea typeface="宋体" pitchFamily="2" charset="-122"/>
              </a:rPr>
              <a:t>18,  39 </a:t>
            </a:r>
            <a:r>
              <a:rPr kumimoji="1" lang="en-US" altLang="zh-CN" dirty="0">
                <a:solidFill>
                  <a:srgbClr val="CC00FF"/>
                </a:solidFill>
                <a:latin typeface="Times New Roman" pitchFamily="18" charset="0"/>
                <a:ea typeface="宋体" pitchFamily="2" charset="-122"/>
              </a:rPr>
              <a:t>   </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Mathematical Induction</a:t>
            </a:r>
          </a:p>
          <a:p>
            <a:r>
              <a:rPr lang="en-US" dirty="0" smtClean="0"/>
              <a:t>Examples of Proof by Mathematical Induction</a:t>
            </a:r>
          </a:p>
          <a:p>
            <a:r>
              <a:rPr lang="en-US" dirty="0" smtClean="0"/>
              <a:t>Mistaken Proofs by Mathematical Induction</a:t>
            </a:r>
          </a:p>
          <a:p>
            <a:r>
              <a:rPr lang="en-US" dirty="0" smtClean="0"/>
              <a:t>Guidelines for Proofs by Mathematical Induction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Definitions and Structural Induction</a:t>
            </a:r>
            <a:endParaRPr lang="en-US" dirty="0"/>
          </a:p>
        </p:txBody>
      </p:sp>
      <p:sp>
        <p:nvSpPr>
          <p:cNvPr id="3" name="Subtitle 2"/>
          <p:cNvSpPr>
            <a:spLocks noGrp="1"/>
          </p:cNvSpPr>
          <p:nvPr>
            <p:ph type="subTitle" idx="1"/>
          </p:nvPr>
        </p:nvSpPr>
        <p:spPr/>
        <p:txBody>
          <a:bodyPr/>
          <a:lstStyle/>
          <a:p>
            <a:r>
              <a:rPr lang="en-US" smtClean="0"/>
              <a:t>Section 5.3</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Recursively Defined Functions</a:t>
            </a:r>
          </a:p>
          <a:p>
            <a:r>
              <a:rPr lang="en-US" dirty="0" smtClean="0"/>
              <a:t>Recursively Defined Sets and Structures</a:t>
            </a:r>
          </a:p>
          <a:p>
            <a:r>
              <a:rPr lang="en-US" dirty="0" smtClean="0"/>
              <a:t>Structural Induction</a:t>
            </a:r>
          </a:p>
          <a:p>
            <a:r>
              <a:rPr lang="en-US" dirty="0" smtClean="0"/>
              <a:t>Generalized Induction</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Definition</a:t>
            </a:r>
            <a:r>
              <a:rPr lang="en-US" dirty="0" smtClean="0"/>
              <a:t>:  A </a:t>
            </a:r>
            <a:r>
              <a:rPr lang="en-US" i="1" dirty="0" smtClean="0"/>
              <a:t>recursive</a:t>
            </a:r>
            <a:r>
              <a:rPr lang="en-US" dirty="0" smtClean="0"/>
              <a:t> or </a:t>
            </a:r>
            <a:r>
              <a:rPr lang="en-US" i="1" dirty="0" smtClean="0"/>
              <a:t>inductive definition  </a:t>
            </a:r>
            <a:r>
              <a:rPr lang="en-US" dirty="0" smtClean="0"/>
              <a:t>of a function consists of two steps.</a:t>
            </a:r>
          </a:p>
          <a:p>
            <a:pPr lvl="1"/>
            <a:r>
              <a:rPr lang="en-US" dirty="0" smtClean="0"/>
              <a:t>BASIS STEP: Specify the value of the function at zero.</a:t>
            </a:r>
          </a:p>
          <a:p>
            <a:pPr lvl="1"/>
            <a:r>
              <a:rPr lang="en-US" dirty="0" smtClean="0"/>
              <a:t>RECURSIVE STEP: Give a rule for finding its value at an integer from its values at smaller integers.</a:t>
            </a:r>
          </a:p>
          <a:p>
            <a:r>
              <a:rPr lang="en-US" dirty="0" smtClean="0"/>
              <a:t>A function </a:t>
            </a:r>
            <a:r>
              <a:rPr lang="en-US" i="1" dirty="0" smtClean="0"/>
              <a:t>f</a:t>
            </a:r>
            <a:r>
              <a:rPr lang="en-US" dirty="0" smtClean="0"/>
              <a:t>(</a:t>
            </a:r>
            <a:r>
              <a:rPr lang="en-US" i="1" dirty="0" smtClean="0"/>
              <a:t>n</a:t>
            </a:r>
            <a:r>
              <a:rPr lang="en-US" dirty="0" smtClean="0"/>
              <a:t>)  is the same as a sequence </a:t>
            </a:r>
            <a:r>
              <a:rPr lang="en-US" i="1" dirty="0" smtClean="0"/>
              <a:t>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 , where </a:t>
            </a:r>
            <a:r>
              <a:rPr lang="en-US" i="1" dirty="0" err="1" smtClean="0"/>
              <a:t>a</a:t>
            </a:r>
            <a:r>
              <a:rPr lang="en-US" i="1" baseline="-25000" dirty="0" err="1" smtClean="0"/>
              <a:t>i</a:t>
            </a:r>
            <a:r>
              <a:rPr lang="en-US" dirty="0" smtClean="0"/>
              <a:t>, where </a:t>
            </a:r>
            <a:r>
              <a:rPr lang="en-US" i="1" dirty="0" smtClean="0"/>
              <a:t>f</a:t>
            </a:r>
            <a:r>
              <a:rPr lang="en-US" dirty="0" smtClean="0"/>
              <a:t>(</a:t>
            </a:r>
            <a:r>
              <a:rPr lang="en-US" i="1" dirty="0" err="1" smtClean="0"/>
              <a:t>i</a:t>
            </a:r>
            <a:r>
              <a:rPr lang="en-US" dirty="0" smtClean="0"/>
              <a:t>) = </a:t>
            </a:r>
            <a:r>
              <a:rPr lang="en-US" i="1" dirty="0" err="1" smtClean="0"/>
              <a:t>a</a:t>
            </a:r>
            <a:r>
              <a:rPr lang="en-US" i="1" baseline="-25000" dirty="0" err="1" smtClean="0"/>
              <a:t>i</a:t>
            </a:r>
            <a:r>
              <a:rPr lang="en-US" dirty="0" smtClean="0"/>
              <a:t>. This was done using recurrence relations in Section </a:t>
            </a:r>
            <a:r>
              <a:rPr lang="en-US" dirty="0" smtClean="0">
                <a:latin typeface="Cambria Math" pitchFamily="18" charset="0"/>
                <a:ea typeface="Cambria Math" pitchFamily="18" charset="0"/>
              </a:rPr>
              <a:t>2.4</a:t>
            </a:r>
            <a:r>
              <a:rPr lang="en-US" dirty="0" smtClean="0"/>
              <a: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Suppose </a:t>
            </a:r>
            <a:r>
              <a:rPr lang="en-US" i="1" dirty="0" smtClean="0"/>
              <a:t>f </a:t>
            </a:r>
            <a:r>
              <a:rPr lang="en-US" dirty="0" smtClean="0"/>
              <a:t>is defined by:</a:t>
            </a:r>
          </a:p>
          <a:p>
            <a:pPr>
              <a:buNone/>
            </a:pPr>
            <a:r>
              <a:rPr lang="en-US" i="1" dirty="0" smtClean="0"/>
              <a:t>         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i="1" dirty="0" smtClean="0"/>
              <a:t>         f(n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i="1" dirty="0" smtClean="0"/>
              <a:t>n</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dirty="0" smtClean="0"/>
              <a:t>    Find </a:t>
            </a:r>
            <a:r>
              <a:rPr lang="en-US" i="1" dirty="0" smtClean="0"/>
              <a:t>f</a:t>
            </a:r>
            <a:r>
              <a:rPr lang="en-US" dirty="0" smtClean="0"/>
              <a:t>(</a:t>
            </a:r>
            <a:r>
              <a:rPr lang="en-US" dirty="0" smtClean="0">
                <a:latin typeface="Cambria Math" pitchFamily="18" charset="0"/>
                <a:ea typeface="Cambria Math" pitchFamily="18" charset="0"/>
              </a:rPr>
              <a:t>1</a:t>
            </a:r>
            <a:r>
              <a:rPr lang="en-US" dirty="0" smtClean="0"/>
              <a:t>), </a:t>
            </a:r>
            <a:r>
              <a:rPr lang="en-US" i="1" dirty="0" smtClean="0"/>
              <a:t>f</a:t>
            </a:r>
            <a:r>
              <a:rPr lang="en-US" dirty="0" smtClean="0"/>
              <a:t>(</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dirty="0" smtClean="0">
                <a:latin typeface="Cambria Math" pitchFamily="18" charset="0"/>
                <a:ea typeface="Cambria Math" pitchFamily="18" charset="0"/>
              </a:rPr>
              <a:t>4</a:t>
            </a:r>
            <a:r>
              <a:rPr lang="en-US" dirty="0" smtClean="0"/>
              <a:t>)</a:t>
            </a:r>
          </a:p>
          <a:p>
            <a:pPr>
              <a:buNone/>
            </a:pPr>
            <a:r>
              <a:rPr lang="en-US" dirty="0" smtClean="0"/>
              <a:t>    </a:t>
            </a:r>
            <a:r>
              <a:rPr lang="en-US" b="1" dirty="0" smtClean="0"/>
              <a:t>Solution</a:t>
            </a:r>
            <a:r>
              <a:rPr lang="en-US" dirty="0" smtClean="0"/>
              <a:t>:</a:t>
            </a:r>
          </a:p>
          <a:p>
            <a:pPr lvl="2"/>
            <a:r>
              <a:rPr lang="en-US" i="1" dirty="0" smtClean="0"/>
              <a:t>f</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∙3 + 3 = 9</a:t>
            </a:r>
          </a:p>
          <a:p>
            <a:pPr lvl="2"/>
            <a:r>
              <a:rPr lang="en-US" i="1" dirty="0" smtClean="0"/>
              <a:t>f</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a:t>
            </a:r>
            <a:r>
              <a:rPr lang="en-US" i="1" dirty="0" smtClean="0"/>
              <a:t>+ </a:t>
            </a:r>
            <a:r>
              <a:rPr lang="en-US" dirty="0" smtClean="0">
                <a:latin typeface="Cambria Math" pitchFamily="18" charset="0"/>
                <a:ea typeface="Cambria Math" pitchFamily="18" charset="0"/>
              </a:rPr>
              <a:t>3 = 2</a:t>
            </a:r>
            <a:r>
              <a:rPr lang="en-US" dirty="0" smtClean="0">
                <a:latin typeface="Cambria Math"/>
                <a:ea typeface="Cambria Math"/>
              </a:rPr>
              <a:t>∙9 + 3 = 21</a:t>
            </a:r>
          </a:p>
          <a:p>
            <a:pPr lvl="2"/>
            <a:r>
              <a:rPr lang="en-US" i="1" dirty="0" smtClean="0"/>
              <a:t>f</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2</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∙21 + 3 = 45</a:t>
            </a:r>
          </a:p>
          <a:p>
            <a:pPr lvl="2"/>
            <a:r>
              <a:rPr lang="en-US" i="1" dirty="0" smtClean="0"/>
              <a:t>f</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3</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∙45 + 3 = 93</a:t>
            </a:r>
          </a:p>
          <a:p>
            <a:pPr lvl="2">
              <a:buNone/>
            </a:pPr>
            <a:endParaRPr lang="en-US" dirty="0" smtClean="0">
              <a:latin typeface="Cambria Math"/>
              <a:ea typeface="Cambria Math"/>
            </a:endParaRPr>
          </a:p>
          <a:p>
            <a:pPr>
              <a:buNone/>
            </a:pPr>
            <a:r>
              <a:rPr lang="en-US" b="1" dirty="0" smtClean="0"/>
              <a:t>   Example:  </a:t>
            </a:r>
            <a:r>
              <a:rPr lang="en-US" dirty="0" smtClean="0"/>
              <a:t>Give a recursive definition of the factorial function </a:t>
            </a:r>
            <a:r>
              <a:rPr lang="en-US" i="1" dirty="0" smtClean="0"/>
              <a:t>n</a:t>
            </a:r>
            <a:r>
              <a:rPr lang="en-US" dirty="0" smtClean="0"/>
              <a:t>!:</a:t>
            </a:r>
          </a:p>
          <a:p>
            <a:pPr>
              <a:buNone/>
            </a:pPr>
            <a:r>
              <a:rPr lang="en-US" b="1" dirty="0" smtClean="0"/>
              <a:t>   Solution</a:t>
            </a:r>
            <a:r>
              <a:rPr lang="en-US" dirty="0" smtClean="0"/>
              <a:t>:</a:t>
            </a:r>
          </a:p>
          <a:p>
            <a:pPr marL="971550" lvl="1" indent="-514350">
              <a:buNone/>
            </a:pP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i="1" dirty="0" smtClean="0"/>
              <a:t> f</a:t>
            </a:r>
            <a:r>
              <a:rPr lang="en-US" dirty="0" smtClean="0"/>
              <a:t>(</a:t>
            </a:r>
            <a:r>
              <a:rPr lang="en-US" i="1" dirty="0" smtClean="0"/>
              <a:t>n</a:t>
            </a:r>
            <a:r>
              <a:rPr lang="en-US" dirty="0" smtClean="0"/>
              <a:t>)</a:t>
            </a:r>
          </a:p>
          <a:p>
            <a:pPr lvl="2">
              <a:buNone/>
            </a:pPr>
            <a:endParaRPr lang="en-US" dirty="0" smtClean="0">
              <a:latin typeface="Cambria Math"/>
              <a:ea typeface="Cambria Math"/>
            </a:endParaRPr>
          </a:p>
          <a:p>
            <a:pPr lvl="2"/>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a:t>
            </a:r>
          </a:p>
          <a:p>
            <a:endParaRPr lang="en-US" dirty="0" smtClean="0"/>
          </a:p>
          <a:p>
            <a:endParaRPr lang="en-US" dirty="0" smtClean="0"/>
          </a:p>
          <a:p>
            <a:pPr>
              <a:buNone/>
            </a:pPr>
            <a:r>
              <a:rPr lang="en-US" b="1" dirty="0" smtClean="0"/>
              <a:t>   Solution</a:t>
            </a:r>
            <a:r>
              <a:rPr lang="en-US" dirty="0" smtClean="0"/>
              <a:t>: The first part of the definition is</a:t>
            </a:r>
          </a:p>
          <a:p>
            <a:pPr>
              <a:buNone/>
            </a:pPr>
            <a:endParaRPr lang="en-US" dirty="0" smtClean="0"/>
          </a:p>
          <a:p>
            <a:pPr>
              <a:buNone/>
            </a:pPr>
            <a:endParaRPr lang="en-US" dirty="0" smtClean="0"/>
          </a:p>
          <a:p>
            <a:pPr>
              <a:buNone/>
            </a:pPr>
            <a:r>
              <a:rPr lang="en-US" dirty="0" smtClean="0"/>
              <a:t>   The second part is</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dirty="0" smtClean="0"/>
              <a:t>: The Fibonacci numbers are defined as follows:</a:t>
            </a:r>
          </a:p>
          <a:p>
            <a:pPr marL="971550" lvl="1" indent="-514350">
              <a:buNone/>
            </a:pPr>
            <a:r>
              <a:rPr lang="en-US" i="1" dirty="0" smtClean="0"/>
              <a:t>f</a:t>
            </a:r>
            <a:r>
              <a:rPr lang="en-US" baseline="-25000" dirty="0" smtClean="0">
                <a:latin typeface="Cambria Math" pitchFamily="18" charset="0"/>
                <a:ea typeface="Cambria Math" pitchFamily="18" charset="0"/>
              </a:rPr>
              <a:t>0 </a:t>
            </a:r>
            <a:r>
              <a:rPr lang="en-US" i="1" dirty="0" smtClean="0"/>
              <a:t> = </a:t>
            </a:r>
            <a:r>
              <a:rPr lang="en-US" dirty="0" smtClean="0">
                <a:latin typeface="Cambria Math" pitchFamily="18" charset="0"/>
                <a:ea typeface="Cambria Math" pitchFamily="18" charset="0"/>
              </a:rPr>
              <a:t>0</a:t>
            </a:r>
          </a:p>
          <a:p>
            <a:pPr marL="971550" lvl="1" indent="-514350">
              <a:buNone/>
            </a:pP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i="1" baseline="-25000" dirty="0" smtClean="0">
                <a:ea typeface="Cambria Math" pitchFamily="18" charset="0"/>
              </a:rPr>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endParaRPr lang="en-US" baseline="-25000" dirty="0" smtClean="0"/>
          </a:p>
          <a:p>
            <a:pPr marL="571500" indent="-514350">
              <a:buNone/>
            </a:pPr>
            <a:r>
              <a:rPr lang="en-US" dirty="0" smtClean="0"/>
              <a:t>    Find</a:t>
            </a:r>
            <a:r>
              <a:rPr lang="en-US" i="1" dirty="0" smtClean="0"/>
              <a:t> f</a:t>
            </a:r>
            <a:r>
              <a:rPr lang="en-US" baseline="-25000" dirty="0" smtClean="0">
                <a:latin typeface="Cambria Math" pitchFamily="18" charset="0"/>
                <a:ea typeface="Cambria Math" pitchFamily="18" charset="0"/>
              </a:rPr>
              <a:t>2</a:t>
            </a:r>
            <a:r>
              <a:rPr lang="en-US" i="1" dirty="0" smtClean="0"/>
              <a:t>, f</a:t>
            </a:r>
            <a:r>
              <a:rPr lang="en-US" baseline="-25000" dirty="0" smtClean="0">
                <a:latin typeface="Cambria Math" pitchFamily="18" charset="0"/>
                <a:ea typeface="Cambria Math" pitchFamily="18" charset="0"/>
              </a:rPr>
              <a:t>3 </a:t>
            </a:r>
            <a:r>
              <a:rPr lang="en-US" i="1" dirty="0" smtClean="0"/>
              <a:t>, f</a:t>
            </a:r>
            <a:r>
              <a:rPr lang="en-US" baseline="-25000" dirty="0" smtClean="0">
                <a:latin typeface="Cambria Math" pitchFamily="18" charset="0"/>
                <a:ea typeface="Cambria Math" pitchFamily="18" charset="0"/>
              </a:rPr>
              <a:t>4 </a:t>
            </a:r>
            <a:r>
              <a:rPr lang="en-US" i="1" dirty="0" smtClean="0"/>
              <a:t>, f</a:t>
            </a:r>
            <a:r>
              <a:rPr lang="en-US" baseline="-25000" dirty="0" smtClean="0">
                <a:latin typeface="Cambria Math" pitchFamily="18" charset="0"/>
                <a:ea typeface="Cambria Math" pitchFamily="18" charset="0"/>
              </a:rPr>
              <a:t>5 </a:t>
            </a:r>
            <a:r>
              <a:rPr lang="en-US" dirty="0" smtClean="0"/>
              <a:t>.</a:t>
            </a:r>
          </a:p>
          <a:p>
            <a:pPr marL="1211580" lvl="2" indent="-514350"/>
            <a:r>
              <a:rPr lang="en-US" i="1" dirty="0" smtClean="0"/>
              <a:t>f</a:t>
            </a:r>
            <a:r>
              <a:rPr lang="en-US" baseline="-25000" dirty="0" smtClean="0">
                <a:latin typeface="Cambria Math" pitchFamily="18" charset="0"/>
                <a:ea typeface="Cambria Math" pitchFamily="18" charset="0"/>
              </a:rPr>
              <a:t>2 </a:t>
            </a:r>
            <a:r>
              <a:rPr lang="en-US" dirty="0" smtClean="0"/>
              <a:t> </a:t>
            </a:r>
            <a:r>
              <a:rPr lang="en-US" i="1" dirty="0" smtClean="0"/>
              <a:t>= f</a:t>
            </a:r>
            <a:r>
              <a:rPr lang="en-US" baseline="-25000" dirty="0" smtClean="0">
                <a:latin typeface="Cambria Math" pitchFamily="18" charset="0"/>
                <a:ea typeface="Cambria Math" pitchFamily="18" charset="0"/>
              </a:rPr>
              <a:t>1 </a:t>
            </a:r>
            <a:r>
              <a:rPr lang="en-US" i="1" dirty="0" smtClean="0"/>
              <a:t>  + f</a:t>
            </a:r>
            <a:r>
              <a:rPr lang="en-US" baseline="-25000" dirty="0" smtClean="0">
                <a:latin typeface="Cambria Math" pitchFamily="18" charset="0"/>
                <a:ea typeface="Cambria Math" pitchFamily="18" charset="0"/>
              </a:rPr>
              <a:t>0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1211580" lvl="2" indent="-514350"/>
            <a:r>
              <a:rPr lang="en-US" i="1" dirty="0" smtClean="0"/>
              <a:t>f</a:t>
            </a:r>
            <a:r>
              <a:rPr lang="en-US" baseline="-25000" dirty="0" smtClean="0">
                <a:latin typeface="Cambria Math" pitchFamily="18" charset="0"/>
                <a:ea typeface="Cambria Math" pitchFamily="18" charset="0"/>
              </a:rPr>
              <a:t>3 </a:t>
            </a:r>
            <a:r>
              <a:rPr lang="en-US" dirty="0" smtClean="0"/>
              <a:t> </a:t>
            </a:r>
            <a:r>
              <a:rPr lang="en-US" i="1" dirty="0" smtClean="0"/>
              <a:t>= f</a:t>
            </a:r>
            <a:r>
              <a:rPr lang="en-US" baseline="-25000" dirty="0" smtClean="0">
                <a:latin typeface="Cambria Math" pitchFamily="18" charset="0"/>
                <a:ea typeface="Cambria Math" pitchFamily="18" charset="0"/>
              </a:rPr>
              <a:t>2 </a:t>
            </a:r>
            <a:r>
              <a:rPr lang="en-US" i="1" dirty="0" smtClean="0"/>
              <a:t>  + f</a:t>
            </a:r>
            <a:r>
              <a:rPr lang="en-US" baseline="-25000" dirty="0" smtClean="0">
                <a:latin typeface="Cambria Math" pitchFamily="18" charset="0"/>
                <a:ea typeface="Cambria Math" pitchFamily="18" charset="0"/>
              </a:rPr>
              <a:t>1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p>
          <a:p>
            <a:pPr marL="1211580" lvl="2" indent="-514350"/>
            <a:r>
              <a:rPr lang="en-US" i="1" dirty="0" smtClean="0"/>
              <a:t>f</a:t>
            </a:r>
            <a:r>
              <a:rPr lang="en-US" baseline="-25000" dirty="0" smtClean="0">
                <a:latin typeface="Cambria Math" pitchFamily="18" charset="0"/>
                <a:ea typeface="Cambria Math" pitchFamily="18" charset="0"/>
              </a:rPr>
              <a:t>4</a:t>
            </a:r>
            <a:r>
              <a:rPr lang="en-US" dirty="0" smtClean="0"/>
              <a:t> </a:t>
            </a:r>
            <a:r>
              <a:rPr lang="en-US" i="1" dirty="0" smtClean="0"/>
              <a:t>= f</a:t>
            </a:r>
            <a:r>
              <a:rPr lang="en-US" baseline="-25000" dirty="0" smtClean="0">
                <a:latin typeface="Cambria Math" pitchFamily="18" charset="0"/>
                <a:ea typeface="Cambria Math" pitchFamily="18" charset="0"/>
              </a:rPr>
              <a:t>3</a:t>
            </a:r>
            <a:r>
              <a:rPr lang="en-US" i="1" dirty="0" smtClean="0"/>
              <a:t>  + f</a:t>
            </a:r>
            <a:r>
              <a:rPr lang="en-US" baseline="-25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p>
          <a:p>
            <a:pPr marL="1211580" lvl="2" indent="-514350"/>
            <a:r>
              <a:rPr lang="en-US" i="1" dirty="0" smtClean="0"/>
              <a:t>f</a:t>
            </a:r>
            <a:r>
              <a:rPr lang="en-US" baseline="-25000" dirty="0" smtClean="0">
                <a:latin typeface="Cambria Math" pitchFamily="18" charset="0"/>
                <a:ea typeface="Cambria Math" pitchFamily="18" charset="0"/>
              </a:rPr>
              <a:t>5</a:t>
            </a:r>
            <a:r>
              <a:rPr lang="en-US" dirty="0" smtClean="0"/>
              <a:t> </a:t>
            </a:r>
            <a:r>
              <a:rPr lang="en-US" i="1" dirty="0" smtClean="0"/>
              <a:t>= f</a:t>
            </a:r>
            <a:r>
              <a:rPr lang="en-US" baseline="-25000" dirty="0" smtClean="0">
                <a:latin typeface="Cambria Math" pitchFamily="18" charset="0"/>
                <a:ea typeface="Cambria Math" pitchFamily="18" charset="0"/>
              </a:rPr>
              <a:t>4 </a:t>
            </a:r>
            <a:r>
              <a:rPr lang="en-US" i="1" dirty="0" smtClean="0"/>
              <a:t>  + f</a:t>
            </a:r>
            <a:r>
              <a:rPr lang="en-US" baseline="-25000" dirty="0" smtClean="0">
                <a:latin typeface="Cambria Math" pitchFamily="18" charset="0"/>
                <a:ea typeface="Cambria Math" pitchFamily="18" charset="0"/>
              </a:rPr>
              <a:t>3 </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5</a:t>
            </a: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smtClean="0"/>
              <a:t>Fibonacci </a:t>
            </a:r>
          </a:p>
          <a:p>
            <a:r>
              <a:rPr lang="en-US" dirty="0" smtClean="0"/>
              <a:t>(</a:t>
            </a:r>
            <a:r>
              <a:rPr lang="en-US" dirty="0" smtClean="0">
                <a:latin typeface="Cambria Math" pitchFamily="18" charset="0"/>
                <a:ea typeface="Cambria Math" pitchFamily="18" charset="0"/>
              </a:rPr>
              <a:t>1170</a:t>
            </a:r>
            <a:r>
              <a:rPr lang="en-US" dirty="0" smtClean="0"/>
              <a:t>- </a:t>
            </a:r>
            <a:r>
              <a:rPr lang="en-US" dirty="0" smtClean="0">
                <a:latin typeface="Cambria Math" pitchFamily="18" charset="0"/>
                <a:ea typeface="Cambria Math" pitchFamily="18" charset="0"/>
              </a:rPr>
              <a:t>1250</a:t>
            </a:r>
            <a:r>
              <a:rPr lang="en-US" dirty="0" smtClean="0"/>
              <a:t>)</a:t>
            </a:r>
            <a:endParaRPr lang="en-US" dirty="0"/>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smtClean="0"/>
              <a:t>In Chapter 8, we will use the Fibonacci numbers to model population growth of rabbits. This was an application described by Fibonacci himself.</a:t>
            </a:r>
          </a:p>
          <a:p>
            <a:endParaRPr lang="en-US" dirty="0" smtClean="0"/>
          </a:p>
          <a:p>
            <a:r>
              <a:rPr lang="en-US" dirty="0" smtClean="0"/>
              <a:t>Next, we use strong induction to prove a result about the Fibonacci numbers.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  </a:t>
            </a:r>
            <a:endParaRPr lang="en-US" dirty="0"/>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b="1" dirty="0" smtClean="0"/>
              <a:t>     Example </a:t>
            </a:r>
            <a:r>
              <a:rPr lang="en-US" b="1" dirty="0" smtClean="0">
                <a:latin typeface="Cambria Math" pitchFamily="18" charset="0"/>
                <a:ea typeface="Cambria Math" pitchFamily="18" charset="0"/>
              </a:rPr>
              <a:t>4</a:t>
            </a:r>
            <a:r>
              <a:rPr lang="en-US" dirty="0" smtClean="0"/>
              <a:t>: Show that whenever </a:t>
            </a:r>
            <a:r>
              <a:rPr lang="en-US" i="1" dirty="0" smtClean="0"/>
              <a:t>n</a:t>
            </a:r>
            <a:r>
              <a:rPr lang="en-US" dirty="0" smtClean="0"/>
              <a:t> </a:t>
            </a:r>
            <a:r>
              <a:rPr lang="en-US" dirty="0" smtClean="0">
                <a:latin typeface="Cambria Math"/>
                <a:ea typeface="Cambria Math"/>
              </a:rPr>
              <a:t>≥ 3, </a:t>
            </a:r>
            <a:r>
              <a:rPr lang="en-US" i="1" dirty="0" smtClean="0">
                <a:ea typeface="Cambria Math"/>
              </a:rPr>
              <a:t>f</a:t>
            </a:r>
            <a:r>
              <a:rPr lang="en-US" i="1" baseline="-25000" dirty="0" smtClean="0">
                <a:ea typeface="Cambria Math"/>
              </a:rPr>
              <a:t>n</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 − 2</a:t>
            </a:r>
            <a:r>
              <a:rPr lang="en-US" dirty="0" smtClean="0"/>
              <a:t>, where  </a:t>
            </a:r>
            <a:r>
              <a:rPr lang="el-GR" dirty="0" smtClean="0">
                <a:latin typeface="Cambria Math"/>
                <a:ea typeface="Cambria Math"/>
              </a:rPr>
              <a:t>α</a:t>
            </a:r>
            <a:r>
              <a:rPr lang="en-US" dirty="0" smtClean="0">
                <a:latin typeface="Cambria Math"/>
                <a:ea typeface="Cambria Math"/>
              </a:rPr>
              <a:t> = (1 + √5)/2.</a:t>
            </a:r>
          </a:p>
          <a:p>
            <a:pPr>
              <a:buNone/>
            </a:pPr>
            <a:r>
              <a:rPr lang="en-US" b="1" dirty="0" smtClean="0">
                <a:ea typeface="Cambria Math"/>
              </a:rPr>
              <a:t>     Solution</a:t>
            </a:r>
            <a:r>
              <a:rPr lang="en-US" dirty="0" smtClean="0">
                <a:ea typeface="Cambria Math"/>
              </a:rPr>
              <a:t>:  Let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be the statement </a:t>
            </a:r>
            <a:r>
              <a:rPr lang="en-US" dirty="0" smtClean="0">
                <a:latin typeface="Cambria Math"/>
                <a:ea typeface="Cambria Math"/>
              </a:rPr>
              <a:t> </a:t>
            </a:r>
            <a:r>
              <a:rPr lang="en-US" i="1" dirty="0" smtClean="0">
                <a:ea typeface="Cambria Math"/>
              </a:rPr>
              <a:t>f</a:t>
            </a:r>
            <a:r>
              <a:rPr lang="en-US" i="1" baseline="-25000" dirty="0" smtClean="0">
                <a:ea typeface="Cambria Math"/>
              </a:rPr>
              <a:t>n</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−2 </a:t>
            </a:r>
            <a:r>
              <a:rPr lang="en-US" dirty="0" smtClean="0">
                <a:ea typeface="Cambria Math"/>
              </a:rPr>
              <a:t>. Use strong induction to show that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is true whenever  </a:t>
            </a:r>
            <a:r>
              <a:rPr lang="en-US" i="1" dirty="0" smtClean="0">
                <a:ea typeface="Cambria Math"/>
              </a:rPr>
              <a:t>n</a:t>
            </a:r>
            <a:r>
              <a:rPr lang="en-US" dirty="0" smtClean="0">
                <a:ea typeface="Cambria Math"/>
              </a:rPr>
              <a:t> </a:t>
            </a:r>
            <a:r>
              <a:rPr lang="en-US" dirty="0" smtClean="0">
                <a:latin typeface="Cambria Math"/>
                <a:ea typeface="Cambria Math"/>
              </a:rPr>
              <a:t>≥ 3.</a:t>
            </a:r>
          </a:p>
          <a:p>
            <a:pPr lvl="1"/>
            <a:r>
              <a:rPr lang="en-US" dirty="0" smtClean="0">
                <a:latin typeface="Cambria Math"/>
                <a:ea typeface="Cambria Math"/>
              </a:rPr>
              <a:t>BASIS STEP:</a:t>
            </a:r>
            <a:r>
              <a:rPr lang="en-US" i="1" dirty="0" smtClean="0">
                <a:ea typeface="Cambria Math"/>
              </a:rPr>
              <a:t> 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holds since </a:t>
            </a:r>
            <a:r>
              <a:rPr lang="el-GR" dirty="0" smtClean="0">
                <a:latin typeface="Cambria Math"/>
                <a:ea typeface="Cambria Math"/>
              </a:rPr>
              <a:t>α</a:t>
            </a:r>
            <a:r>
              <a:rPr lang="en-US" dirty="0" smtClean="0">
                <a:latin typeface="Cambria Math"/>
                <a:ea typeface="Cambria Math"/>
              </a:rPr>
              <a:t> &lt; 2 = </a:t>
            </a:r>
            <a:r>
              <a:rPr lang="en-US" i="1" dirty="0" smtClean="0">
                <a:ea typeface="Cambria Math"/>
              </a:rPr>
              <a:t>f</a:t>
            </a:r>
            <a:r>
              <a:rPr lang="en-US" baseline="-25000" dirty="0" smtClean="0">
                <a:latin typeface="Cambria Math" pitchFamily="18" charset="0"/>
                <a:ea typeface="Cambria Math" pitchFamily="18" charset="0"/>
              </a:rPr>
              <a:t>3</a:t>
            </a:r>
          </a:p>
          <a:p>
            <a:pPr lvl="1">
              <a:buNone/>
            </a:pPr>
            <a:r>
              <a:rPr lang="en-US" baseline="-25000" dirty="0" smtClean="0">
                <a:latin typeface="Cambria Math" pitchFamily="18" charset="0"/>
                <a:ea typeface="Cambria Math" pitchFamily="18" charset="0"/>
              </a:rPr>
              <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4</a:t>
            </a:r>
            <a:r>
              <a:rPr lang="en-US" dirty="0" smtClean="0">
                <a:ea typeface="Cambria Math"/>
              </a:rPr>
              <a:t>) holds since </a:t>
            </a:r>
            <a:r>
              <a:rPr lang="el-GR" dirty="0" smtClean="0">
                <a:latin typeface="Cambria Math"/>
                <a:ea typeface="Cambria Math"/>
              </a:rPr>
              <a:t>α</a:t>
            </a:r>
            <a:r>
              <a:rPr lang="en-US" baseline="30000" dirty="0" smtClean="0">
                <a:latin typeface="Cambria Math"/>
                <a:ea typeface="Cambria Math"/>
              </a:rPr>
              <a:t>2</a:t>
            </a:r>
            <a:r>
              <a:rPr lang="en-US" dirty="0" smtClean="0">
                <a:latin typeface="Cambria Math"/>
                <a:ea typeface="Cambria Math"/>
              </a:rPr>
              <a:t>  = (3 + √5)/2 &lt; 3 = </a:t>
            </a:r>
            <a:r>
              <a:rPr lang="en-US" i="1" dirty="0" smtClean="0">
                <a:ea typeface="Cambria Math"/>
              </a:rPr>
              <a:t>f</a:t>
            </a:r>
            <a:r>
              <a:rPr lang="en-US" baseline="-25000" dirty="0" smtClean="0">
                <a:latin typeface="Cambria Math" pitchFamily="18" charset="0"/>
                <a:ea typeface="Cambria Math" pitchFamily="18" charset="0"/>
              </a:rPr>
              <a:t>4</a:t>
            </a:r>
            <a:r>
              <a:rPr lang="en-US" dirty="0" smtClean="0">
                <a:ea typeface="Cambria Math"/>
              </a:rPr>
              <a:t> .</a:t>
            </a:r>
            <a:endParaRPr lang="en-US" dirty="0" smtClean="0">
              <a:latin typeface="Cambria Math" pitchFamily="18" charset="0"/>
              <a:ea typeface="Cambria Math" pitchFamily="18" charset="0"/>
            </a:endParaRPr>
          </a:p>
          <a:p>
            <a:pPr lvl="1"/>
            <a:r>
              <a:rPr lang="en-US" dirty="0" smtClean="0">
                <a:latin typeface="Cambria Math"/>
                <a:ea typeface="Cambria Math"/>
              </a:rPr>
              <a:t>INDUCTIVE STEP: </a:t>
            </a:r>
            <a:r>
              <a:rPr lang="en-US" dirty="0" smtClean="0">
                <a:ea typeface="Cambria Math"/>
              </a:rPr>
              <a:t>Assume that </a:t>
            </a:r>
            <a:r>
              <a:rPr lang="en-US" i="1" dirty="0" smtClean="0">
                <a:ea typeface="Cambria Math"/>
              </a:rPr>
              <a:t>P</a:t>
            </a:r>
            <a:r>
              <a:rPr lang="en-US" dirty="0" smtClean="0">
                <a:ea typeface="Cambria Math"/>
              </a:rPr>
              <a:t>(</a:t>
            </a:r>
            <a:r>
              <a:rPr lang="en-US" i="1" dirty="0" smtClean="0">
                <a:ea typeface="Cambria Math"/>
              </a:rPr>
              <a:t>j</a:t>
            </a:r>
            <a:r>
              <a:rPr lang="en-US" dirty="0" smtClean="0">
                <a:ea typeface="Cambria Math"/>
              </a:rPr>
              <a:t>) holds, i.e.,  </a:t>
            </a:r>
            <a:r>
              <a:rPr lang="en-US" i="1" dirty="0" err="1" smtClean="0">
                <a:ea typeface="Cambria Math"/>
              </a:rPr>
              <a:t>f</a:t>
            </a:r>
            <a:r>
              <a:rPr lang="en-US" i="1" baseline="-25000" dirty="0" err="1" smtClean="0">
                <a:ea typeface="Cambria Math"/>
              </a:rPr>
              <a:t>j</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j</a:t>
            </a:r>
            <a:r>
              <a:rPr lang="en-US" baseline="30000" dirty="0" smtClean="0">
                <a:latin typeface="Cambria Math"/>
                <a:ea typeface="Cambria Math"/>
              </a:rPr>
              <a:t>−2  </a:t>
            </a:r>
            <a:r>
              <a:rPr lang="en-US" dirty="0" smtClean="0">
                <a:ea typeface="Cambria Math"/>
              </a:rPr>
              <a:t>for all integers </a:t>
            </a:r>
            <a:r>
              <a:rPr lang="en-US" i="1" dirty="0" smtClean="0">
                <a:ea typeface="Cambria Math"/>
              </a:rPr>
              <a:t>j</a:t>
            </a:r>
            <a:r>
              <a:rPr lang="en-US" dirty="0" smtClean="0">
                <a:ea typeface="Cambria Math"/>
              </a:rPr>
              <a:t> with</a:t>
            </a:r>
          </a:p>
          <a:p>
            <a:pPr lvl="1">
              <a:buNone/>
            </a:pPr>
            <a:r>
              <a:rPr lang="en-US" dirty="0" smtClean="0">
                <a:ea typeface="Cambria Math"/>
              </a:rPr>
              <a:t>       </a:t>
            </a:r>
            <a:r>
              <a:rPr lang="en-US" dirty="0" smtClean="0">
                <a:latin typeface="Cambria Math" pitchFamily="18" charset="0"/>
                <a:ea typeface="Cambria Math" pitchFamily="18" charset="0"/>
              </a:rPr>
              <a:t>3</a:t>
            </a:r>
            <a:r>
              <a:rPr lang="en-US" dirty="0" smtClean="0">
                <a:ea typeface="Cambria Math"/>
              </a:rPr>
              <a:t> </a:t>
            </a:r>
            <a:r>
              <a:rPr lang="en-US" dirty="0" smtClean="0">
                <a:latin typeface="Cambria Math"/>
                <a:ea typeface="Cambria Math"/>
              </a:rPr>
              <a:t>≤ </a:t>
            </a:r>
            <a:r>
              <a:rPr lang="en-US" i="1" dirty="0" smtClean="0">
                <a:ea typeface="Cambria Math"/>
              </a:rPr>
              <a:t>j</a:t>
            </a:r>
            <a:r>
              <a:rPr lang="en-US" dirty="0" smtClean="0">
                <a:latin typeface="Cambria Math"/>
                <a:ea typeface="Cambria Math"/>
              </a:rPr>
              <a:t> ≤ </a:t>
            </a:r>
            <a:r>
              <a:rPr lang="en-US" i="1" dirty="0" smtClean="0">
                <a:ea typeface="Cambria Math"/>
              </a:rPr>
              <a:t>k</a:t>
            </a:r>
            <a:r>
              <a:rPr lang="en-US" dirty="0" smtClean="0">
                <a:latin typeface="Cambria Math"/>
                <a:ea typeface="Cambria Math"/>
              </a:rPr>
              <a:t>, where </a:t>
            </a:r>
            <a:r>
              <a:rPr lang="en-US" i="1" dirty="0" smtClean="0">
                <a:ea typeface="Cambria Math"/>
              </a:rPr>
              <a:t>k</a:t>
            </a:r>
            <a:r>
              <a:rPr lang="en-US" dirty="0" smtClean="0">
                <a:ea typeface="Cambria Math"/>
              </a:rPr>
              <a:t> </a:t>
            </a:r>
            <a:r>
              <a:rPr lang="en-US" dirty="0" smtClean="0">
                <a:latin typeface="Cambria Math"/>
                <a:ea typeface="Cambria Math"/>
              </a:rPr>
              <a:t>≥ 4. Show that </a:t>
            </a:r>
            <a:r>
              <a:rPr lang="en-US" i="1" dirty="0" smtClean="0">
                <a:ea typeface="Cambria Math"/>
              </a:rPr>
              <a:t>P</a:t>
            </a:r>
            <a:r>
              <a:rPr lang="en-US" dirty="0" smtClean="0">
                <a:ea typeface="Cambria Math"/>
              </a:rPr>
              <a:t>(</a:t>
            </a:r>
            <a:r>
              <a:rPr lang="en-US" i="1" dirty="0" smtClean="0">
                <a:ea typeface="Cambria Math"/>
              </a:rPr>
              <a:t>k</a:t>
            </a:r>
            <a:r>
              <a:rPr lang="en-US" dirty="0" smtClean="0">
                <a:latin typeface="Cambria Math"/>
                <a:ea typeface="Cambria Math"/>
              </a:rPr>
              <a:t> + 1</a:t>
            </a:r>
            <a:r>
              <a:rPr lang="en-US" dirty="0" smtClean="0">
                <a:ea typeface="Cambria Math"/>
              </a:rPr>
              <a:t>)</a:t>
            </a:r>
            <a:r>
              <a:rPr lang="en-US" dirty="0" smtClean="0">
                <a:latin typeface="Cambria Math"/>
                <a:ea typeface="Cambria Math"/>
              </a:rPr>
              <a:t> holds, i.e., </a:t>
            </a:r>
            <a:r>
              <a:rPr lang="en-US" dirty="0" smtClean="0">
                <a:ea typeface="Cambria Math"/>
              </a:rPr>
              <a:t> </a:t>
            </a:r>
            <a:r>
              <a:rPr lang="en-US" dirty="0" smtClean="0">
                <a:latin typeface="Cambria Math"/>
                <a:ea typeface="Cambria Math"/>
              </a:rPr>
              <a:t>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 </a:t>
            </a:r>
            <a:r>
              <a:rPr lang="en-US" dirty="0" smtClean="0">
                <a:ea typeface="Cambria Math"/>
              </a:rPr>
              <a:t>. </a:t>
            </a:r>
          </a:p>
          <a:p>
            <a:pPr lvl="2"/>
            <a:r>
              <a:rPr lang="en-US" dirty="0" smtClean="0">
                <a:ea typeface="Cambria Math"/>
              </a:rPr>
              <a:t>Since </a:t>
            </a:r>
            <a:r>
              <a:rPr lang="el-GR" dirty="0" smtClean="0">
                <a:latin typeface="Cambria Math"/>
                <a:ea typeface="Cambria Math"/>
              </a:rPr>
              <a:t>α</a:t>
            </a:r>
            <a:r>
              <a:rPr lang="en-US" baseline="30000" dirty="0" smtClean="0">
                <a:latin typeface="Cambria Math"/>
                <a:ea typeface="Cambria Math"/>
              </a:rPr>
              <a:t>2</a:t>
            </a:r>
            <a:r>
              <a:rPr lang="en-US" dirty="0" smtClean="0">
                <a:latin typeface="Cambria Math"/>
                <a:ea typeface="Cambria Math"/>
              </a:rPr>
              <a:t>  = </a:t>
            </a:r>
            <a:r>
              <a:rPr lang="el-GR" dirty="0" smtClean="0">
                <a:latin typeface="Cambria Math"/>
                <a:ea typeface="Cambria Math"/>
              </a:rPr>
              <a:t>α</a:t>
            </a:r>
            <a:r>
              <a:rPr lang="en-US" dirty="0" smtClean="0">
                <a:latin typeface="Cambria Math"/>
                <a:ea typeface="Cambria Math"/>
              </a:rPr>
              <a:t> + 1 </a:t>
            </a:r>
            <a:r>
              <a:rPr lang="en-US" dirty="0" smtClean="0">
                <a:ea typeface="Cambria Math"/>
              </a:rPr>
              <a:t>(because </a:t>
            </a:r>
            <a:r>
              <a:rPr lang="el-GR" dirty="0" smtClean="0">
                <a:latin typeface="Cambria Math"/>
                <a:ea typeface="Cambria Math"/>
              </a:rPr>
              <a:t>α </a:t>
            </a:r>
            <a:r>
              <a:rPr lang="en-US" dirty="0" smtClean="0">
                <a:ea typeface="Cambria Math"/>
              </a:rPr>
              <a:t>is a solution of </a:t>
            </a:r>
            <a:r>
              <a:rPr lang="en-US" i="1" dirty="0" smtClean="0">
                <a:ea typeface="Cambria Math"/>
              </a:rPr>
              <a:t>x</a:t>
            </a:r>
            <a:r>
              <a:rPr lang="en-US" baseline="30000" dirty="0" smtClean="0">
                <a:latin typeface="Cambria Math"/>
                <a:ea typeface="Cambria Math"/>
              </a:rPr>
              <a:t>2</a:t>
            </a:r>
            <a:r>
              <a:rPr lang="en-US" dirty="0" smtClean="0">
                <a:latin typeface="Cambria Math"/>
                <a:ea typeface="Cambria Math"/>
              </a:rPr>
              <a:t> −</a:t>
            </a:r>
            <a:r>
              <a:rPr lang="en-US" i="1" dirty="0" smtClean="0">
                <a:ea typeface="Cambria Math"/>
              </a:rPr>
              <a:t> x</a:t>
            </a:r>
            <a:r>
              <a:rPr lang="en-US" dirty="0" smtClean="0">
                <a:latin typeface="Cambria Math"/>
                <a:ea typeface="Cambria Math"/>
              </a:rPr>
              <a:t> −</a:t>
            </a:r>
            <a:r>
              <a:rPr lang="en-US" i="1" dirty="0" smtClean="0">
                <a:ea typeface="Cambria Math"/>
              </a:rPr>
              <a:t> </a:t>
            </a:r>
            <a:r>
              <a:rPr lang="en-US" dirty="0" smtClean="0">
                <a:latin typeface="Cambria Math"/>
                <a:ea typeface="Cambria Math"/>
              </a:rPr>
              <a:t>1 = 0</a:t>
            </a:r>
            <a:r>
              <a:rPr lang="en-US" dirty="0" smtClean="0">
                <a:ea typeface="Cambria Math"/>
              </a:rPr>
              <a:t>),</a:t>
            </a:r>
          </a:p>
          <a:p>
            <a:pPr lvl="2">
              <a:buNone/>
            </a:pPr>
            <a:endParaRPr lang="en-US" dirty="0" smtClean="0">
              <a:ea typeface="Cambria Math"/>
            </a:endParaRPr>
          </a:p>
          <a:p>
            <a:pPr lvl="2">
              <a:buNone/>
            </a:pPr>
            <a:endParaRPr lang="en-US" dirty="0" smtClean="0">
              <a:ea typeface="Cambria Math"/>
            </a:endParaRPr>
          </a:p>
          <a:p>
            <a:pPr lvl="2"/>
            <a:r>
              <a:rPr lang="en-US" dirty="0" smtClean="0">
                <a:ea typeface="Cambria Math"/>
              </a:rPr>
              <a:t>By the inductive hypothesis, because </a:t>
            </a:r>
            <a:r>
              <a:rPr lang="en-US" i="1" dirty="0" smtClean="0">
                <a:ea typeface="Cambria Math"/>
              </a:rPr>
              <a:t>k</a:t>
            </a:r>
            <a:r>
              <a:rPr lang="en-US" dirty="0" smtClean="0">
                <a:ea typeface="Cambria Math"/>
              </a:rPr>
              <a:t> </a:t>
            </a:r>
            <a:r>
              <a:rPr lang="en-US" dirty="0" smtClean="0">
                <a:latin typeface="Cambria Math"/>
                <a:ea typeface="Cambria Math"/>
              </a:rPr>
              <a:t>≥ 4</a:t>
            </a:r>
            <a:r>
              <a:rPr lang="en-US" dirty="0" smtClean="0">
                <a:ea typeface="Cambria Math"/>
              </a:rPr>
              <a:t>  we have</a:t>
            </a:r>
          </a:p>
          <a:p>
            <a:pPr lvl="2"/>
            <a:endParaRPr lang="en-US" dirty="0" smtClean="0">
              <a:ea typeface="Cambria Math"/>
            </a:endParaRPr>
          </a:p>
          <a:p>
            <a:pPr lvl="2">
              <a:buNone/>
            </a:pPr>
            <a:endParaRPr lang="en-US" dirty="0" smtClean="0">
              <a:ea typeface="Cambria Math"/>
            </a:endParaRPr>
          </a:p>
          <a:p>
            <a:pPr lvl="2"/>
            <a:r>
              <a:rPr lang="en-US" dirty="0" smtClean="0">
                <a:ea typeface="Cambria Math"/>
              </a:rPr>
              <a:t>Therefore, it follows that</a:t>
            </a:r>
          </a:p>
          <a:p>
            <a:pPr lvl="2"/>
            <a:endParaRPr lang="en-US" dirty="0" smtClean="0">
              <a:ea typeface="Cambria Math"/>
            </a:endParaRPr>
          </a:p>
          <a:p>
            <a:pPr lvl="2">
              <a:buNone/>
            </a:pPr>
            <a:endParaRPr lang="en-US" dirty="0" smtClean="0">
              <a:ea typeface="Cambria Math"/>
            </a:endParaRPr>
          </a:p>
          <a:p>
            <a:pPr lvl="2"/>
            <a:r>
              <a:rPr lang="en-US" dirty="0" smtClean="0">
                <a:ea typeface="Cambria Math"/>
              </a:rPr>
              <a:t>Hence,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is true.  </a:t>
            </a:r>
          </a:p>
          <a:p>
            <a:pPr lvl="1"/>
            <a:endParaRPr lang="en-US" dirty="0" smtClean="0">
              <a:ea typeface="Cambria Math"/>
            </a:endParaRPr>
          </a:p>
          <a:p>
            <a:pPr lvl="1"/>
            <a:endParaRPr lang="en-US" dirty="0"/>
          </a:p>
        </p:txBody>
      </p:sp>
      <p:sp>
        <p:nvSpPr>
          <p:cNvPr id="4" name="Isosceles Triangle 3"/>
          <p:cNvSpPr/>
          <p:nvPr/>
        </p:nvSpPr>
        <p:spPr>
          <a:xfrm rot="5400000" flipH="1" flipV="1">
            <a:off x="8343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5" name="TextBox 4"/>
          <p:cNvSpPr txBox="1"/>
          <p:nvPr/>
        </p:nvSpPr>
        <p:spPr>
          <a:xfrm>
            <a:off x="2133600" y="5410200"/>
            <a:ext cx="4648200" cy="369332"/>
          </a:xfrm>
          <a:prstGeom prst="rect">
            <a:avLst/>
          </a:prstGeom>
          <a:noFill/>
        </p:spPr>
        <p:txBody>
          <a:bodyPr wrap="square" rtlCol="0">
            <a:spAutoFit/>
          </a:bodyPr>
          <a:lstStyle/>
          <a:p>
            <a:r>
              <a:rPr lang="en-US" dirty="0" smtClean="0">
                <a:ea typeface="Cambria Math"/>
              </a:rPr>
              <a:t> </a:t>
            </a:r>
            <a:r>
              <a:rPr lang="en-US" dirty="0" smtClean="0">
                <a:latin typeface="Cambria Math"/>
                <a:ea typeface="Cambria Math"/>
              </a:rPr>
              <a:t>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  </a:t>
            </a:r>
            <a:r>
              <a:rPr lang="en-US" i="1" dirty="0" err="1" smtClean="0">
                <a:ea typeface="Cambria Math"/>
              </a:rPr>
              <a:t>f</a:t>
            </a:r>
            <a:r>
              <a:rPr lang="en-US" i="1" baseline="-25000" dirty="0" err="1" smtClean="0">
                <a:ea typeface="Cambria Math"/>
              </a:rPr>
              <a:t>k</a:t>
            </a:r>
            <a:r>
              <a:rPr lang="en-US" dirty="0" smtClean="0">
                <a:latin typeface="Cambria Math"/>
                <a:ea typeface="Cambria Math"/>
              </a:rPr>
              <a:t> + </a:t>
            </a:r>
            <a:r>
              <a:rPr lang="en-US" i="1" dirty="0" smtClean="0">
                <a:ea typeface="Cambria Math"/>
              </a:rPr>
              <a:t>f</a:t>
            </a:r>
            <a:r>
              <a:rPr lang="en-US" i="1" baseline="-25000" dirty="0" smtClean="0">
                <a:ea typeface="Cambria Math"/>
              </a:rPr>
              <a:t>k</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 </a:t>
            </a:r>
            <a:r>
              <a:rPr lang="en-US" dirty="0" smtClean="0">
                <a:latin typeface="Cambria Math"/>
                <a:ea typeface="Cambria Math"/>
              </a:rPr>
              <a:t>+</a:t>
            </a:r>
            <a:r>
              <a:rPr lang="el-GR" dirty="0" smtClean="0">
                <a:latin typeface="Cambria Math"/>
                <a:ea typeface="Cambria Math"/>
              </a:rPr>
              <a:t> α</a:t>
            </a:r>
            <a:r>
              <a:rPr lang="en-US" i="1" baseline="30000" dirty="0" smtClean="0">
                <a:ea typeface="Cambria Math"/>
              </a:rPr>
              <a:t>k</a:t>
            </a:r>
            <a:r>
              <a:rPr lang="en-US" baseline="30000" dirty="0" smtClean="0">
                <a:latin typeface="Cambria Math"/>
                <a:ea typeface="Cambria Math"/>
              </a:rPr>
              <a:t>−3</a:t>
            </a:r>
            <a:r>
              <a:rPr lang="en-US" dirty="0" smtClean="0">
                <a:latin typeface="Cambria Math"/>
                <a:ea typeface="Cambria Math"/>
              </a:rPr>
              <a:t> =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a:t>
            </a:r>
            <a:r>
              <a:rPr lang="en-US" dirty="0" smtClean="0">
                <a:ea typeface="Cambria Math"/>
              </a:rPr>
              <a:t>. </a:t>
            </a:r>
            <a:endParaRPr lang="en-US" dirty="0"/>
          </a:p>
        </p:txBody>
      </p:sp>
      <p:sp>
        <p:nvSpPr>
          <p:cNvPr id="6" name="TextBox 5"/>
          <p:cNvSpPr txBox="1"/>
          <p:nvPr/>
        </p:nvSpPr>
        <p:spPr>
          <a:xfrm>
            <a:off x="1295400" y="4038600"/>
            <a:ext cx="7239000" cy="369332"/>
          </a:xfrm>
          <a:prstGeom prst="rect">
            <a:avLst/>
          </a:prstGeom>
          <a:noFill/>
        </p:spPr>
        <p:txBody>
          <a:bodyPr wrap="square" rtlCol="0">
            <a:spAutoFit/>
          </a:bodyPr>
          <a:lstStyle/>
          <a:p>
            <a:r>
              <a:rPr lang="en-US" dirty="0" smtClean="0">
                <a:ea typeface="Cambria Math"/>
              </a:rPr>
              <a:t>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 </a:t>
            </a:r>
            <a:r>
              <a:rPr lang="en-US" dirty="0" smtClean="0">
                <a:latin typeface="Cambria Math"/>
                <a:ea typeface="Cambria Math"/>
              </a:rPr>
              <a:t> = </a:t>
            </a:r>
            <a:r>
              <a:rPr lang="el-GR" dirty="0" smtClean="0">
                <a:latin typeface="Cambria Math"/>
                <a:ea typeface="Cambria Math"/>
              </a:rPr>
              <a:t>α</a:t>
            </a:r>
            <a:r>
              <a:rPr lang="en-US" baseline="30000" dirty="0" smtClean="0">
                <a:latin typeface="Cambria Math"/>
                <a:ea typeface="Cambria Math"/>
              </a:rPr>
              <a:t>2   </a:t>
            </a:r>
            <a:r>
              <a:rPr lang="en-US" dirty="0" smtClean="0">
                <a:latin typeface="Cambria Math"/>
                <a:ea typeface="Cambria Math"/>
              </a:rPr>
              <a:t>∙</a:t>
            </a:r>
            <a:r>
              <a:rPr lang="el-GR" dirty="0" smtClean="0">
                <a:latin typeface="Cambria Math"/>
                <a:ea typeface="Cambria Math"/>
              </a:rPr>
              <a:t> α</a:t>
            </a:r>
            <a:r>
              <a:rPr lang="en-US" i="1" baseline="30000" dirty="0" smtClean="0">
                <a:ea typeface="Cambria Math"/>
              </a:rPr>
              <a:t>k</a:t>
            </a:r>
            <a:r>
              <a:rPr lang="en-US" baseline="30000" dirty="0" smtClean="0">
                <a:latin typeface="Cambria Math"/>
                <a:ea typeface="Cambria Math"/>
              </a:rPr>
              <a:t>−3</a:t>
            </a:r>
            <a:r>
              <a:rPr lang="en-US" dirty="0" smtClean="0">
                <a:latin typeface="Cambria Math"/>
                <a:ea typeface="Cambria Math"/>
              </a:rPr>
              <a:t> = (</a:t>
            </a:r>
            <a:r>
              <a:rPr lang="el-GR" dirty="0" smtClean="0">
                <a:latin typeface="Cambria Math"/>
                <a:ea typeface="Cambria Math"/>
              </a:rPr>
              <a:t> α</a:t>
            </a:r>
            <a:r>
              <a:rPr lang="en-US" dirty="0" smtClean="0">
                <a:latin typeface="Cambria Math"/>
                <a:ea typeface="Cambria Math"/>
              </a:rPr>
              <a:t> + 1)</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   =</a:t>
            </a:r>
            <a:r>
              <a:rPr lang="el-GR" dirty="0" smtClean="0">
                <a:latin typeface="Cambria Math"/>
                <a:ea typeface="Cambria Math"/>
              </a:rPr>
              <a:t> α</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a:t>
            </a:r>
            <a:r>
              <a:rPr lang="el-GR" dirty="0" smtClean="0">
                <a:latin typeface="Cambria Math"/>
                <a:ea typeface="Cambria Math"/>
              </a:rPr>
              <a:t> </a:t>
            </a:r>
            <a:r>
              <a:rPr lang="en-US" dirty="0" smtClean="0">
                <a:latin typeface="Cambria Math"/>
                <a:ea typeface="Cambria Math"/>
              </a:rPr>
              <a:t> 1</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   </a:t>
            </a:r>
            <a:r>
              <a:rPr lang="en-US" dirty="0" smtClean="0">
                <a:ea typeface="Cambria Math"/>
              </a:rPr>
              <a:t>+</a:t>
            </a:r>
            <a:r>
              <a:rPr lang="el-GR" dirty="0" smtClean="0">
                <a:latin typeface="Cambria Math"/>
                <a:ea typeface="Cambria Math"/>
              </a:rPr>
              <a:t>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                    </a:t>
            </a:r>
            <a:r>
              <a:rPr lang="en-US" dirty="0" smtClean="0">
                <a:ea typeface="Cambria Math"/>
              </a:rPr>
              <a:t> </a:t>
            </a:r>
            <a:endParaRPr lang="en-US" dirty="0" smtClean="0"/>
          </a:p>
        </p:txBody>
      </p:sp>
      <p:sp>
        <p:nvSpPr>
          <p:cNvPr id="7" name="TextBox 6"/>
          <p:cNvSpPr txBox="1"/>
          <p:nvPr/>
        </p:nvSpPr>
        <p:spPr>
          <a:xfrm>
            <a:off x="2209800" y="4724400"/>
            <a:ext cx="4800600" cy="369332"/>
          </a:xfrm>
          <a:prstGeom prst="rect">
            <a:avLst/>
          </a:prstGeom>
          <a:noFill/>
        </p:spPr>
        <p:txBody>
          <a:bodyPr wrap="square" rtlCol="0">
            <a:spAutoFit/>
          </a:bodyPr>
          <a:lstStyle/>
          <a:p>
            <a:r>
              <a:rPr lang="en-US" i="1" dirty="0" smtClean="0">
                <a:ea typeface="Cambria Math"/>
              </a:rPr>
              <a:t>f</a:t>
            </a:r>
            <a:r>
              <a:rPr lang="en-US" i="1" baseline="-25000" dirty="0" smtClean="0">
                <a:ea typeface="Cambria Math"/>
              </a:rPr>
              <a:t>k</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          </a:t>
            </a:r>
            <a:r>
              <a:rPr lang="en-US" i="1" dirty="0" err="1" smtClean="0">
                <a:ea typeface="Cambria Math"/>
              </a:rPr>
              <a:t>f</a:t>
            </a:r>
            <a:r>
              <a:rPr lang="en-US" i="1" baseline="-25000" dirty="0" err="1" smtClean="0">
                <a:ea typeface="Cambria Math"/>
              </a:rPr>
              <a:t>k</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a:t>
            </a:r>
            <a:r>
              <a:rPr lang="en-US" dirty="0" smtClean="0">
                <a:ea typeface="Cambria Math"/>
              </a:rPr>
              <a:t>. </a:t>
            </a:r>
            <a:endParaRPr lang="en-US" dirty="0"/>
          </a:p>
        </p:txBody>
      </p:sp>
      <p:sp>
        <p:nvSpPr>
          <p:cNvPr id="8" name="TextBox 7"/>
          <p:cNvSpPr txBox="1"/>
          <p:nvPr/>
        </p:nvSpPr>
        <p:spPr>
          <a:xfrm>
            <a:off x="7162800" y="4572000"/>
            <a:ext cx="1524000" cy="923330"/>
          </a:xfrm>
          <a:prstGeom prst="rect">
            <a:avLst/>
          </a:prstGeom>
          <a:noFill/>
          <a:ln>
            <a:solidFill>
              <a:schemeClr val="accent1"/>
            </a:solidFill>
          </a:ln>
        </p:spPr>
        <p:txBody>
          <a:bodyPr wrap="square" rtlCol="0">
            <a:spAutoFit/>
          </a:bodyPr>
          <a:lstStyle/>
          <a:p>
            <a:r>
              <a:rPr lang="en-US" dirty="0" smtClean="0"/>
              <a:t>Why does this equality hold?</a:t>
            </a:r>
            <a:endParaRPr lang="en-US" dirty="0"/>
          </a:p>
        </p:txBody>
      </p:sp>
      <p:cxnSp>
        <p:nvCxnSpPr>
          <p:cNvPr id="10" name="Straight Arrow Connector 9"/>
          <p:cNvCxnSpPr>
            <a:stCxn id="7" idx="3"/>
          </p:cNvCxnSpPr>
          <p:nvPr/>
        </p:nvCxnSpPr>
        <p:spPr>
          <a:xfrm flipH="1">
            <a:off x="5562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sz="2400" dirty="0" smtClean="0"/>
              <a:t>The Euclidian algorithm is an efficient method for  computing the greatest common divisor of two integers. It is based on the idea that </a:t>
            </a:r>
            <a:r>
              <a:rPr lang="en-US" sz="2400" dirty="0" err="1" smtClean="0"/>
              <a:t>gcd</a:t>
            </a:r>
            <a:r>
              <a:rPr lang="en-US" sz="2400" dirty="0" smtClean="0"/>
              <a:t>(</a:t>
            </a:r>
            <a:r>
              <a:rPr lang="en-US" sz="2400" i="1" dirty="0" err="1" smtClean="0"/>
              <a:t>a</a:t>
            </a:r>
            <a:r>
              <a:rPr lang="en-US" sz="2400" dirty="0" err="1" smtClean="0"/>
              <a:t>,</a:t>
            </a:r>
            <a:r>
              <a:rPr lang="en-US" sz="2400" i="1" dirty="0" err="1" smtClean="0"/>
              <a:t>b</a:t>
            </a:r>
            <a:r>
              <a:rPr lang="en-US" sz="2400" dirty="0" smtClean="0"/>
              <a:t>) is equal to </a:t>
            </a:r>
            <a:r>
              <a:rPr lang="en-US" sz="2400" dirty="0" err="1" smtClean="0"/>
              <a:t>gcd</a:t>
            </a:r>
            <a:r>
              <a:rPr lang="en-US" sz="2400" dirty="0" smtClean="0"/>
              <a:t>(</a:t>
            </a:r>
            <a:r>
              <a:rPr lang="en-US" altLang="zh-CN" sz="2400" i="1" dirty="0" err="1" smtClean="0"/>
              <a:t>b</a:t>
            </a:r>
            <a:r>
              <a:rPr lang="en-US" sz="2400" dirty="0" err="1" smtClean="0"/>
              <a:t>,</a:t>
            </a:r>
            <a:r>
              <a:rPr lang="en-US" sz="2400" i="1" dirty="0" err="1" smtClean="0"/>
              <a:t>c</a:t>
            </a:r>
            <a:r>
              <a:rPr lang="en-US" sz="2400" dirty="0" smtClean="0"/>
              <a:t>) when </a:t>
            </a:r>
            <a:r>
              <a:rPr lang="en-US" sz="2400" i="1" dirty="0" smtClean="0"/>
              <a:t>a</a:t>
            </a:r>
            <a:r>
              <a:rPr lang="en-US" sz="2400" dirty="0" smtClean="0"/>
              <a:t> </a:t>
            </a:r>
            <a:r>
              <a:rPr lang="en-US" sz="2400" dirty="0" smtClean="0">
                <a:latin typeface="Cambria Math"/>
                <a:ea typeface="Cambria Math"/>
              </a:rPr>
              <a:t>&gt;</a:t>
            </a:r>
            <a:r>
              <a:rPr lang="en-US" sz="2400" dirty="0" smtClean="0"/>
              <a:t> </a:t>
            </a:r>
            <a:r>
              <a:rPr lang="en-US" sz="2400" i="1" dirty="0" smtClean="0"/>
              <a:t>b</a:t>
            </a:r>
            <a:r>
              <a:rPr lang="en-US" sz="2400" dirty="0" smtClean="0"/>
              <a:t> and </a:t>
            </a:r>
            <a:r>
              <a:rPr lang="en-US" sz="2400" i="1" dirty="0" smtClean="0"/>
              <a:t>c</a:t>
            </a:r>
            <a:r>
              <a:rPr lang="en-US" sz="2400" dirty="0" smtClean="0"/>
              <a:t> is the remainder when a is divided by </a:t>
            </a:r>
            <a:r>
              <a:rPr lang="en-US" sz="2400" i="1" dirty="0" smtClean="0"/>
              <a:t>b</a:t>
            </a:r>
            <a:r>
              <a:rPr lang="en-US" sz="2400" dirty="0" smtClean="0"/>
              <a:t>.</a:t>
            </a:r>
          </a:p>
          <a:p>
            <a:pPr>
              <a:buNone/>
            </a:pPr>
            <a:r>
              <a:rPr lang="en-US" dirty="0" smtClean="0"/>
              <a:t>   </a:t>
            </a:r>
            <a:r>
              <a:rPr lang="en-US" b="1" dirty="0" smtClean="0"/>
              <a:t>Example</a:t>
            </a:r>
            <a:r>
              <a:rPr lang="en-US" dirty="0" smtClean="0"/>
              <a:t>: Find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287</a:t>
            </a:r>
            <a:r>
              <a:rPr lang="en-US" dirty="0" smtClean="0"/>
              <a:t>):</a:t>
            </a:r>
          </a:p>
          <a:p>
            <a:pPr lvl="2"/>
            <a:r>
              <a:rPr lang="en-US" dirty="0" smtClean="0">
                <a:latin typeface="Cambria Math" pitchFamily="18" charset="0"/>
                <a:ea typeface="Cambria Math" pitchFamily="18" charset="0"/>
              </a:rPr>
              <a:t>287 = 91 ∙ 3 + 14</a:t>
            </a:r>
          </a:p>
          <a:p>
            <a:pPr lvl="2"/>
            <a:r>
              <a:rPr lang="en-US" dirty="0" smtClean="0"/>
              <a:t> </a:t>
            </a:r>
            <a:r>
              <a:rPr lang="en-US" dirty="0" smtClean="0">
                <a:latin typeface="Cambria Math" pitchFamily="18" charset="0"/>
                <a:ea typeface="Cambria Math" pitchFamily="18" charset="0"/>
              </a:rPr>
              <a:t>91 = 14 ∙ 6 + 7</a:t>
            </a:r>
          </a:p>
          <a:p>
            <a:pPr lvl="2"/>
            <a:r>
              <a:rPr lang="en-US" dirty="0" smtClean="0"/>
              <a:t> </a:t>
            </a:r>
            <a:r>
              <a:rPr lang="en-US" dirty="0" smtClean="0">
                <a:latin typeface="Cambria Math" pitchFamily="18" charset="0"/>
                <a:ea typeface="Cambria Math" pitchFamily="18" charset="0"/>
              </a:rPr>
              <a:t>14 =  7 ∙ 2 + 0</a:t>
            </a:r>
          </a:p>
          <a:p>
            <a:pPr lvl="1">
              <a:buNone/>
            </a:pPr>
            <a:endParaRPr lang="en-US" dirty="0" smtClean="0">
              <a:latin typeface="Cambria Math" pitchFamily="18" charset="0"/>
              <a:ea typeface="Cambria Math" pitchFamily="18" charset="0"/>
            </a:endParaRPr>
          </a:p>
          <a:p>
            <a:pPr lvl="1">
              <a:buNone/>
            </a:pPr>
            <a:r>
              <a:rPr lang="en-US" dirty="0" err="1" smtClean="0"/>
              <a:t>gcd</a:t>
            </a:r>
            <a:r>
              <a:rPr lang="en-US" dirty="0" smtClean="0"/>
              <a:t>(</a:t>
            </a:r>
            <a:r>
              <a:rPr lang="en-US" dirty="0" smtClean="0">
                <a:latin typeface="Cambria Math" pitchFamily="18" charset="0"/>
                <a:ea typeface="Cambria Math" pitchFamily="18" charset="0"/>
              </a:rPr>
              <a:t>287</a:t>
            </a:r>
            <a:r>
              <a:rPr lang="en-US" dirty="0" smtClean="0"/>
              <a:t>, </a:t>
            </a:r>
            <a:r>
              <a:rPr lang="en-US" dirty="0" smtClean="0">
                <a:latin typeface="Cambria Math" pitchFamily="18" charset="0"/>
                <a:ea typeface="Cambria Math" pitchFamily="18" charset="0"/>
              </a:rPr>
              <a:t>91</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14</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14</a:t>
            </a: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cxnSp>
        <p:nvCxnSpPr>
          <p:cNvPr id="7" name="Straight Arrow Connector 6"/>
          <p:cNvCxnSpPr/>
          <p:nvPr/>
        </p:nvCxnSpPr>
        <p:spPr>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362200"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362200"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76600" y="5029200"/>
            <a:ext cx="1524000" cy="523220"/>
          </a:xfrm>
          <a:prstGeom prst="rect">
            <a:avLst/>
          </a:prstGeom>
          <a:noFill/>
        </p:spPr>
        <p:txBody>
          <a:bodyPr wrap="square" rtlCol="0">
            <a:spAutoFit/>
          </a:bodyPr>
          <a:lstStyle/>
          <a:p>
            <a:r>
              <a:rPr lang="en-US" sz="1400" dirty="0" smtClean="0">
                <a:solidFill>
                  <a:srgbClr val="C00000"/>
                </a:solidFill>
              </a:rPr>
              <a:t>Stopping condition</a:t>
            </a:r>
            <a:endParaRPr lang="en-US" sz="1400" dirty="0">
              <a:solidFill>
                <a:srgbClr val="C00000"/>
              </a:solidFill>
            </a:endParaRPr>
          </a:p>
        </p:txBody>
      </p:sp>
      <p:sp>
        <p:nvSpPr>
          <p:cNvPr id="20" name="TextBox 19"/>
          <p:cNvSpPr txBox="1"/>
          <p:nvPr/>
        </p:nvSpPr>
        <p:spPr>
          <a:xfrm>
            <a:off x="4800600" y="4114800"/>
            <a:ext cx="29718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287</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91</a:t>
            </a:r>
            <a:endParaRPr lang="en-US" sz="1400" dirty="0">
              <a:solidFill>
                <a:srgbClr val="C00000"/>
              </a:solidFill>
              <a:latin typeface="Cambria Math" pitchFamily="18" charset="0"/>
              <a:ea typeface="Cambria Math" pitchFamily="18" charset="0"/>
            </a:endParaRPr>
          </a:p>
        </p:txBody>
      </p:sp>
      <p:sp>
        <p:nvSpPr>
          <p:cNvPr id="23" name="TextBox 22"/>
          <p:cNvSpPr txBox="1"/>
          <p:nvPr/>
        </p:nvSpPr>
        <p:spPr>
          <a:xfrm>
            <a:off x="4800600" y="44958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91</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14</a:t>
            </a:r>
            <a:endParaRPr lang="en-US" sz="1400" dirty="0">
              <a:solidFill>
                <a:srgbClr val="C00000"/>
              </a:solidFill>
              <a:latin typeface="Cambria Math" pitchFamily="18" charset="0"/>
              <a:ea typeface="Cambria Math" pitchFamily="18" charset="0"/>
            </a:endParaRPr>
          </a:p>
        </p:txBody>
      </p:sp>
      <p:sp>
        <p:nvSpPr>
          <p:cNvPr id="24" name="TextBox 23"/>
          <p:cNvSpPr txBox="1"/>
          <p:nvPr/>
        </p:nvSpPr>
        <p:spPr>
          <a:xfrm>
            <a:off x="4800600" y="48006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14</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7</a:t>
            </a:r>
            <a:endParaRPr lang="en-US" sz="1400" dirty="0">
              <a:solidFill>
                <a:srgbClr val="C00000"/>
              </a:solidFill>
              <a:latin typeface="Cambria Math" pitchFamily="18" charset="0"/>
              <a:ea typeface="Cambria Math" pitchFamily="18" charset="0"/>
            </a:endParaRPr>
          </a:p>
        </p:txBody>
      </p:sp>
      <p:cxnSp>
        <p:nvCxnSpPr>
          <p:cNvPr id="26" name="Straight Arrow Connector 25"/>
          <p:cNvCxnSpPr/>
          <p:nvPr/>
        </p:nvCxnSpPr>
        <p:spPr>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61722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extLst>
      <p:ext uri="{BB962C8B-B14F-4D97-AF65-F5344CB8AC3E}">
        <p14:creationId xmlns:p14="http://schemas.microsoft.com/office/powerpoint/2010/main" val="910424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dirty="0" smtClean="0"/>
              <a:t>The Euclidean algorithm expressed in </a:t>
            </a:r>
            <a:r>
              <a:rPr lang="en-US" dirty="0" err="1" smtClean="0"/>
              <a:t>pseudocode</a:t>
            </a:r>
            <a:r>
              <a:rPr lang="en-US" dirty="0" smtClean="0"/>
              <a:t> is: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Section 5.3, we’ll see that the time complexity of the algorithm is </a:t>
            </a:r>
            <a:r>
              <a:rPr lang="en-US" i="1" dirty="0" smtClean="0"/>
              <a:t>O</a:t>
            </a:r>
            <a:r>
              <a:rPr lang="en-US" dirty="0" smtClean="0"/>
              <a:t>(log </a:t>
            </a:r>
            <a:r>
              <a:rPr lang="en-US" i="1" dirty="0" smtClean="0"/>
              <a:t>b</a:t>
            </a:r>
            <a:r>
              <a:rPr lang="en-US" dirty="0" smtClean="0"/>
              <a:t>), where </a:t>
            </a:r>
            <a:r>
              <a:rPr lang="en-US" i="1" dirty="0" smtClean="0"/>
              <a:t>a</a:t>
            </a:r>
            <a:r>
              <a:rPr lang="en-US" dirty="0" smtClean="0"/>
              <a:t> &gt; b. </a:t>
            </a:r>
            <a:endParaRPr lang="en-US" dirty="0"/>
          </a:p>
        </p:txBody>
      </p:sp>
      <p:sp>
        <p:nvSpPr>
          <p:cNvPr id="5" name="Content Placeholder 2"/>
          <p:cNvSpPr txBox="1">
            <a:spLocks/>
          </p:cNvSpPr>
          <p:nvPr/>
        </p:nvSpPr>
        <p:spPr>
          <a:xfrm>
            <a:off x="914400" y="2514600"/>
            <a:ext cx="78486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gcd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a</a:t>
            </a:r>
          </a:p>
          <a:p>
            <a:pPr marL="274320" indent="-274320">
              <a:spcBef>
                <a:spcPct val="20000"/>
              </a:spcBef>
              <a:buClr>
                <a:schemeClr val="accent3"/>
              </a:buClr>
              <a:buSzPct val="95000"/>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b</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while   </a:t>
            </a:r>
            <a:r>
              <a:rPr lang="en-US" sz="2600" i="1" dirty="0" smtClean="0"/>
              <a:t>y </a:t>
            </a:r>
            <a:r>
              <a:rPr lang="en-US" sz="2600" i="1" dirty="0" smtClean="0">
                <a:latin typeface="Cambria Math"/>
                <a:ea typeface="Cambria Math"/>
              </a:rPr>
              <a:t>≠ </a:t>
            </a:r>
            <a:r>
              <a:rPr lang="en-US" sz="2600" dirty="0" smtClean="0">
                <a:latin typeface="Cambria Math"/>
                <a:ea typeface="Cambria Math"/>
              </a:rPr>
              <a:t>0</a:t>
            </a:r>
            <a:endParaRPr kumimoji="0" lang="en-US" sz="2600" b="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sz="2600" dirty="0" smtClean="0"/>
              <a:t>       </a:t>
            </a:r>
            <a:r>
              <a:rPr lang="en-US" sz="2600" i="1" dirty="0" smtClean="0"/>
              <a:t>r</a:t>
            </a:r>
            <a:r>
              <a:rPr lang="en-US" sz="2600" dirty="0" smtClean="0"/>
              <a:t> := </a:t>
            </a:r>
            <a:r>
              <a:rPr lang="en-US" sz="2600" i="1" dirty="0" smtClean="0"/>
              <a:t>x</a:t>
            </a:r>
            <a:r>
              <a:rPr lang="en-US" sz="2600" dirty="0" smtClean="0"/>
              <a:t> </a:t>
            </a:r>
            <a:r>
              <a:rPr lang="en-US" sz="2600" b="1" dirty="0" smtClean="0"/>
              <a:t>mod</a:t>
            </a:r>
            <a:r>
              <a:rPr lang="en-US" sz="2600" dirty="0" smtClean="0"/>
              <a:t> </a:t>
            </a:r>
            <a:r>
              <a:rPr lang="en-US" sz="2600" i="1" dirty="0" smtClean="0"/>
              <a:t>y</a:t>
            </a:r>
          </a:p>
          <a:p>
            <a:pPr>
              <a:buNone/>
            </a:pPr>
            <a:r>
              <a:rPr lang="en-US" sz="2600" dirty="0" smtClean="0"/>
              <a:t>       </a:t>
            </a:r>
            <a:r>
              <a:rPr lang="en-US" sz="2600" i="1" dirty="0" smtClean="0"/>
              <a:t>x </a:t>
            </a:r>
            <a:r>
              <a:rPr lang="en-US" sz="2600" dirty="0" smtClean="0"/>
              <a:t>:= </a:t>
            </a:r>
            <a:r>
              <a:rPr lang="en-US" sz="2600" i="1" dirty="0" smtClean="0"/>
              <a:t>y</a:t>
            </a:r>
          </a:p>
          <a:p>
            <a:pPr>
              <a:buNone/>
            </a:pPr>
            <a:r>
              <a:rPr lang="en-US" sz="2600" dirty="0" smtClean="0"/>
              <a:t>       </a:t>
            </a:r>
            <a:r>
              <a:rPr lang="en-US" sz="2600" i="1" dirty="0" smtClean="0"/>
              <a:t>y</a:t>
            </a:r>
            <a:r>
              <a:rPr lang="en-US" sz="2600" dirty="0" smtClean="0"/>
              <a:t> := </a:t>
            </a:r>
            <a:r>
              <a:rPr lang="en-US" sz="2600" i="1" dirty="0" smtClean="0"/>
              <a:t>r</a:t>
            </a:r>
          </a:p>
          <a:p>
            <a:pPr marL="274320" lvl="0" indent="-274320">
              <a:spcBef>
                <a:spcPct val="20000"/>
              </a:spcBef>
              <a:buClr>
                <a:schemeClr val="accent3"/>
              </a:buClr>
              <a:buSzPct val="95000"/>
              <a:defRPr/>
            </a:pPr>
            <a:r>
              <a:rPr lang="en-US" sz="2600" b="1" noProof="0" dirty="0" smtClean="0"/>
              <a:t>r</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noProof="0" dirty="0" smtClean="0"/>
              <a:t> </a:t>
            </a:r>
            <a:r>
              <a:rPr lang="en-US" sz="2600" dirty="0" smtClean="0"/>
              <a:t>{</a:t>
            </a:r>
            <a:r>
              <a:rPr lang="en-US" sz="2600" dirty="0" err="1" smtClean="0"/>
              <a:t>gcd</a:t>
            </a:r>
            <a:r>
              <a:rPr lang="en-US" sz="2600" dirty="0" smtClean="0"/>
              <a:t>(</a:t>
            </a:r>
            <a:r>
              <a:rPr lang="en-US" sz="2600" i="1" dirty="0" err="1" smtClean="0"/>
              <a:t>a</a:t>
            </a:r>
            <a:r>
              <a:rPr lang="en-US" sz="2600" dirty="0" err="1" smtClean="0"/>
              <a:t>,</a:t>
            </a:r>
            <a:r>
              <a:rPr lang="en-US" sz="2600" i="1" dirty="0" err="1" smtClean="0"/>
              <a:t>b</a:t>
            </a:r>
            <a:r>
              <a:rPr lang="en-US" sz="2600" dirty="0" smtClean="0"/>
              <a:t>) is </a:t>
            </a:r>
            <a:r>
              <a:rPr lang="en-US" sz="2600" i="1" dirty="0" smtClean="0"/>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613682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Euclidean Algorithm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Lemma </a:t>
            </a:r>
            <a:r>
              <a:rPr lang="en-US" b="1" dirty="0" smtClean="0">
                <a:latin typeface="Cambria Math" pitchFamily="18" charset="0"/>
                <a:ea typeface="Cambria Math" pitchFamily="18" charset="0"/>
              </a:rPr>
              <a:t>1</a:t>
            </a:r>
            <a:r>
              <a:rPr lang="en-US" dirty="0" smtClean="0"/>
              <a:t>: Let </a:t>
            </a:r>
            <a:r>
              <a:rPr lang="en-US" i="1" dirty="0" smtClean="0"/>
              <a:t>a</a:t>
            </a:r>
            <a:r>
              <a:rPr lang="en-US" dirty="0" smtClean="0"/>
              <a:t> = </a:t>
            </a:r>
            <a:r>
              <a:rPr lang="en-US" i="1" dirty="0" err="1" smtClean="0"/>
              <a:t>bq</a:t>
            </a:r>
            <a:r>
              <a:rPr lang="en-US" dirty="0" smtClean="0"/>
              <a:t> + </a:t>
            </a:r>
            <a:r>
              <a:rPr lang="en-US" i="1" dirty="0" smtClean="0"/>
              <a:t>r</a:t>
            </a:r>
            <a:r>
              <a:rPr lang="en-US" dirty="0" smtClean="0"/>
              <a:t>, where </a:t>
            </a:r>
            <a:r>
              <a:rPr lang="en-US" i="1" dirty="0" smtClean="0"/>
              <a:t>a</a:t>
            </a:r>
            <a:r>
              <a:rPr lang="en-US" dirty="0" smtClean="0"/>
              <a:t>, </a:t>
            </a:r>
            <a:r>
              <a:rPr lang="en-US" i="1" dirty="0" smtClean="0"/>
              <a:t>b</a:t>
            </a:r>
            <a:r>
              <a:rPr lang="en-US" dirty="0" smtClean="0"/>
              <a:t>, </a:t>
            </a:r>
            <a:r>
              <a:rPr lang="en-US" i="1" dirty="0" smtClean="0"/>
              <a:t>q</a:t>
            </a:r>
            <a:r>
              <a:rPr lang="en-US" dirty="0" smtClean="0"/>
              <a:t>, and </a:t>
            </a:r>
            <a:r>
              <a:rPr lang="en-US" i="1" dirty="0" smtClean="0"/>
              <a:t>r</a:t>
            </a:r>
            <a:r>
              <a:rPr lang="en-US" dirty="0" smtClean="0"/>
              <a:t> are integers. Then </a:t>
            </a:r>
            <a:r>
              <a:rPr lang="en-US" dirty="0" err="1" smtClean="0"/>
              <a:t>gcd</a:t>
            </a:r>
            <a:r>
              <a:rPr lang="en-US" dirty="0" smtClean="0"/>
              <a:t>(</a:t>
            </a:r>
            <a:r>
              <a:rPr lang="en-US" i="1" dirty="0" err="1" smtClean="0"/>
              <a:t>a,b</a:t>
            </a:r>
            <a:r>
              <a:rPr lang="en-US" dirty="0" smtClean="0"/>
              <a:t>) = </a:t>
            </a:r>
            <a:r>
              <a:rPr lang="en-US" dirty="0" err="1" smtClean="0"/>
              <a:t>gcd</a:t>
            </a:r>
            <a:r>
              <a:rPr lang="en-US" dirty="0" smtClean="0"/>
              <a:t>(</a:t>
            </a:r>
            <a:r>
              <a:rPr lang="en-US" i="1" dirty="0" err="1" smtClean="0"/>
              <a:t>b,r</a:t>
            </a:r>
            <a:r>
              <a:rPr lang="en-US" dirty="0" smtClean="0"/>
              <a:t>).</a:t>
            </a:r>
          </a:p>
          <a:p>
            <a:pPr>
              <a:buNone/>
            </a:pPr>
            <a:r>
              <a:rPr lang="en-US" dirty="0" smtClean="0"/>
              <a:t>   </a:t>
            </a:r>
            <a:r>
              <a:rPr lang="en-US" b="1" dirty="0" smtClean="0"/>
              <a:t>Proof</a:t>
            </a:r>
            <a:r>
              <a:rPr lang="en-US" dirty="0" smtClean="0"/>
              <a:t>:</a:t>
            </a:r>
          </a:p>
          <a:p>
            <a:pPr lvl="1"/>
            <a:r>
              <a:rPr lang="en-US" dirty="0" smtClean="0"/>
              <a:t>Suppose that </a:t>
            </a:r>
            <a:r>
              <a:rPr lang="en-US" i="1" dirty="0" smtClean="0"/>
              <a:t>d</a:t>
            </a:r>
            <a:r>
              <a:rPr lang="en-US" dirty="0" smtClean="0"/>
              <a:t> divides both </a:t>
            </a:r>
            <a:r>
              <a:rPr lang="en-US" i="1" dirty="0" smtClean="0"/>
              <a:t>a</a:t>
            </a:r>
            <a:r>
              <a:rPr lang="en-US" dirty="0" smtClean="0"/>
              <a:t> and </a:t>
            </a:r>
            <a:r>
              <a:rPr lang="en-US" i="1" dirty="0" smtClean="0"/>
              <a:t>b</a:t>
            </a:r>
            <a:r>
              <a:rPr lang="en-US" dirty="0" smtClean="0"/>
              <a:t>. Then </a:t>
            </a:r>
            <a:r>
              <a:rPr lang="en-US" i="1" dirty="0" smtClean="0"/>
              <a:t>d</a:t>
            </a:r>
            <a:r>
              <a:rPr lang="en-US" dirty="0" smtClean="0"/>
              <a:t> also divides </a:t>
            </a:r>
            <a:r>
              <a:rPr lang="en-US" i="1" dirty="0" smtClean="0"/>
              <a:t>a</a:t>
            </a:r>
            <a:r>
              <a:rPr lang="en-US" dirty="0" smtClean="0"/>
              <a:t> </a:t>
            </a:r>
            <a:r>
              <a:rPr lang="en-US" dirty="0" smtClean="0">
                <a:latin typeface="Cambria Math"/>
                <a:ea typeface="Cambria Math"/>
              </a:rPr>
              <a:t>−</a:t>
            </a:r>
            <a:r>
              <a:rPr lang="en-US" dirty="0" smtClean="0"/>
              <a:t> </a:t>
            </a:r>
            <a:r>
              <a:rPr lang="en-US" i="1" dirty="0" err="1" smtClean="0"/>
              <a:t>bq</a:t>
            </a:r>
            <a:r>
              <a:rPr lang="en-US" dirty="0" smtClean="0"/>
              <a:t> = </a:t>
            </a:r>
            <a:r>
              <a:rPr lang="en-US" i="1" dirty="0" smtClean="0"/>
              <a:t>r</a:t>
            </a:r>
            <a:r>
              <a:rPr lang="en-US" dirty="0" smtClean="0"/>
              <a:t> (by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Hence, any common divisor of </a:t>
            </a:r>
            <a:r>
              <a:rPr lang="en-US" i="1" dirty="0" smtClean="0"/>
              <a:t>a</a:t>
            </a:r>
            <a:r>
              <a:rPr lang="en-US" dirty="0" smtClean="0"/>
              <a:t> and </a:t>
            </a:r>
            <a:r>
              <a:rPr lang="en-US" i="1" dirty="0" smtClean="0"/>
              <a:t>b</a:t>
            </a:r>
            <a:r>
              <a:rPr lang="en-US" dirty="0" smtClean="0"/>
              <a:t> must also be any  common divisor of </a:t>
            </a:r>
            <a:r>
              <a:rPr lang="en-US" i="1" dirty="0" smtClean="0"/>
              <a:t>b</a:t>
            </a:r>
            <a:r>
              <a:rPr lang="en-US" dirty="0" smtClean="0"/>
              <a:t> and </a:t>
            </a:r>
            <a:r>
              <a:rPr lang="en-US" i="1" dirty="0" smtClean="0"/>
              <a:t>r</a:t>
            </a:r>
            <a:r>
              <a:rPr lang="en-US" dirty="0" smtClean="0"/>
              <a:t>.</a:t>
            </a:r>
          </a:p>
          <a:p>
            <a:pPr lvl="1"/>
            <a:r>
              <a:rPr lang="en-US" dirty="0" smtClean="0"/>
              <a:t>Suppose that </a:t>
            </a:r>
            <a:r>
              <a:rPr lang="en-US" i="1" dirty="0" smtClean="0"/>
              <a:t>d</a:t>
            </a:r>
            <a:r>
              <a:rPr lang="en-US" dirty="0" smtClean="0"/>
              <a:t> divides both </a:t>
            </a:r>
            <a:r>
              <a:rPr lang="en-US" i="1" dirty="0" smtClean="0"/>
              <a:t>b</a:t>
            </a:r>
            <a:r>
              <a:rPr lang="en-US" dirty="0" smtClean="0"/>
              <a:t> and </a:t>
            </a:r>
            <a:r>
              <a:rPr lang="en-US" i="1" dirty="0" smtClean="0"/>
              <a:t>r</a:t>
            </a:r>
            <a:r>
              <a:rPr lang="en-US" dirty="0" smtClean="0"/>
              <a:t>. Then </a:t>
            </a:r>
            <a:r>
              <a:rPr lang="en-US" i="1" dirty="0" smtClean="0"/>
              <a:t>d</a:t>
            </a:r>
            <a:r>
              <a:rPr lang="en-US" dirty="0" smtClean="0"/>
              <a:t> also divides </a:t>
            </a:r>
            <a:r>
              <a:rPr lang="en-US" i="1" dirty="0" err="1" smtClean="0"/>
              <a:t>bq</a:t>
            </a:r>
            <a:r>
              <a:rPr lang="en-US" dirty="0" smtClean="0"/>
              <a:t> + </a:t>
            </a:r>
            <a:r>
              <a:rPr lang="en-US" i="1" dirty="0" smtClean="0"/>
              <a:t>r</a:t>
            </a:r>
            <a:r>
              <a:rPr lang="en-US" dirty="0" smtClean="0"/>
              <a:t> = </a:t>
            </a:r>
            <a:r>
              <a:rPr lang="en-US" i="1" dirty="0" smtClean="0"/>
              <a:t>a</a:t>
            </a:r>
            <a:r>
              <a:rPr lang="en-US" dirty="0" smtClean="0"/>
              <a:t>. Hence, any common divisor of </a:t>
            </a:r>
            <a:r>
              <a:rPr lang="en-US" altLang="zh-CN" i="1" dirty="0" smtClean="0"/>
              <a:t>b</a:t>
            </a:r>
            <a:r>
              <a:rPr lang="en-US" dirty="0" smtClean="0"/>
              <a:t> and </a:t>
            </a:r>
            <a:r>
              <a:rPr lang="en-US" i="1" dirty="0" smtClean="0"/>
              <a:t>r</a:t>
            </a:r>
            <a:r>
              <a:rPr lang="en-US" dirty="0" smtClean="0"/>
              <a:t> must also be a common divisor of </a:t>
            </a:r>
            <a:r>
              <a:rPr lang="en-US" i="1" dirty="0" smtClean="0"/>
              <a:t>a</a:t>
            </a:r>
            <a:r>
              <a:rPr lang="en-US" dirty="0" smtClean="0"/>
              <a:t> and </a:t>
            </a:r>
            <a:r>
              <a:rPr lang="en-US" i="1" dirty="0" smtClean="0"/>
              <a:t>b</a:t>
            </a:r>
            <a:r>
              <a:rPr lang="en-US" dirty="0" smtClean="0"/>
              <a:t>.</a:t>
            </a:r>
          </a:p>
          <a:p>
            <a:pPr lvl="1"/>
            <a:r>
              <a:rPr lang="en-US" dirty="0" smtClean="0"/>
              <a:t>Therefore, </a:t>
            </a:r>
            <a:r>
              <a:rPr lang="en-US" dirty="0" err="1" smtClean="0"/>
              <a:t>gcd</a:t>
            </a:r>
            <a:r>
              <a:rPr lang="en-US" dirty="0" smtClean="0"/>
              <a:t>(</a:t>
            </a:r>
            <a:r>
              <a:rPr lang="en-US" i="1" dirty="0" err="1" smtClean="0"/>
              <a:t>a,b</a:t>
            </a:r>
            <a:r>
              <a:rPr lang="en-US" dirty="0" smtClean="0"/>
              <a:t>) = </a:t>
            </a:r>
            <a:r>
              <a:rPr lang="en-US" dirty="0" err="1" smtClean="0"/>
              <a:t>gcd</a:t>
            </a:r>
            <a:r>
              <a:rPr lang="en-US" dirty="0" smtClean="0"/>
              <a:t>(</a:t>
            </a:r>
            <a:r>
              <a:rPr lang="en-US" i="1" dirty="0" err="1" smtClean="0"/>
              <a:t>b,r</a:t>
            </a:r>
            <a:r>
              <a:rPr lang="en-US" dirty="0" smtClean="0"/>
              <a:t>).</a:t>
            </a:r>
            <a:endParaRPr lang="en-US" dirty="0"/>
          </a:p>
        </p:txBody>
      </p:sp>
      <p:sp>
        <p:nvSpPr>
          <p:cNvPr id="4" name="Isosceles Triangle 3"/>
          <p:cNvSpPr/>
          <p:nvPr/>
        </p:nvSpPr>
        <p:spPr>
          <a:xfrm rot="5400000" flipV="1">
            <a:off x="84582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547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Climbing an </a:t>
            </a:r>
            <a:br>
              <a:rPr lang="en-US" dirty="0" smtClean="0"/>
            </a:br>
            <a:r>
              <a:rPr lang="en-US" dirty="0" smtClean="0"/>
              <a:t>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smtClean="0"/>
              <a:t>Suppose we have an infinite ladder:</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If we can reach a particular rung of the ladder, then we can reach the next rung.</a:t>
            </a:r>
            <a:endParaRPr lang="en-US" dirty="0"/>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smtClean="0"/>
          </a:p>
          <a:p>
            <a:r>
              <a:rPr lang="en-US" dirty="0" smtClean="0"/>
              <a:t>From (1), we can reach the first rung. Then by applying (2), we can reach the second rung. Applying (2) again, the third rung. And so on.  We can apply (2) any number of times to reach any particular rung, no matter how high up.</a:t>
            </a:r>
            <a:endParaRPr lang="en-US" dirty="0"/>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smtClean="0"/>
              <a:t>This example motivates proof by mathematical induction.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Euclidean Algorithm </a:t>
            </a:r>
            <a:endParaRPr lang="en-US" dirty="0"/>
          </a:p>
        </p:txBody>
      </p:sp>
      <p:sp>
        <p:nvSpPr>
          <p:cNvPr id="3" name="Content Placeholder 2"/>
          <p:cNvSpPr>
            <a:spLocks noGrp="1"/>
          </p:cNvSpPr>
          <p:nvPr>
            <p:ph idx="1"/>
          </p:nvPr>
        </p:nvSpPr>
        <p:spPr/>
        <p:txBody>
          <a:bodyPr>
            <a:normAutofit fontScale="32500" lnSpcReduction="20000"/>
          </a:bodyPr>
          <a:lstStyle/>
          <a:p>
            <a:r>
              <a:rPr lang="en-US" sz="5000" dirty="0" smtClean="0"/>
              <a:t>Suppose that a and b are positive </a:t>
            </a:r>
          </a:p>
          <a:p>
            <a:pPr>
              <a:buNone/>
            </a:pPr>
            <a:r>
              <a:rPr lang="en-US" sz="5000" dirty="0" smtClean="0"/>
              <a:t>      integers  with </a:t>
            </a:r>
            <a:r>
              <a:rPr lang="en-US" sz="5000" i="1" dirty="0" smtClean="0"/>
              <a:t>a </a:t>
            </a:r>
            <a:r>
              <a:rPr lang="en-US" sz="5000" dirty="0" smtClean="0">
                <a:latin typeface="Cambria Math"/>
                <a:ea typeface="Cambria Math"/>
              </a:rPr>
              <a:t>≥ </a:t>
            </a:r>
            <a:r>
              <a:rPr lang="en-US" sz="5000" i="1" dirty="0" smtClean="0">
                <a:latin typeface="Cambria Math"/>
                <a:ea typeface="Cambria Math"/>
              </a:rPr>
              <a:t>b. </a:t>
            </a:r>
          </a:p>
          <a:p>
            <a:pPr>
              <a:buNone/>
            </a:pPr>
            <a:r>
              <a:rPr lang="en-US" sz="5000" i="1" dirty="0" smtClean="0">
                <a:latin typeface="Cambria Math"/>
                <a:ea typeface="Cambria Math"/>
              </a:rPr>
              <a:t>       </a:t>
            </a:r>
            <a:r>
              <a:rPr lang="en-US" sz="5000" dirty="0" smtClean="0">
                <a:ea typeface="Cambria Math"/>
              </a:rPr>
              <a:t>Let </a:t>
            </a:r>
            <a:r>
              <a:rPr lang="en-US" sz="5000" i="1" dirty="0" smtClean="0">
                <a:ea typeface="Cambria Math"/>
              </a:rPr>
              <a:t>r</a:t>
            </a:r>
            <a:r>
              <a:rPr lang="en-US" sz="5000" baseline="-25000" dirty="0" smtClean="0">
                <a:latin typeface="Cambria Math" pitchFamily="18" charset="0"/>
                <a:ea typeface="Cambria Math" pitchFamily="18" charset="0"/>
              </a:rPr>
              <a:t>0</a:t>
            </a:r>
            <a:r>
              <a:rPr lang="en-US" sz="5000" dirty="0" smtClean="0">
                <a:ea typeface="Cambria Math"/>
              </a:rPr>
              <a:t> = </a:t>
            </a:r>
            <a:r>
              <a:rPr lang="en-US" sz="5000" i="1" dirty="0" smtClean="0">
                <a:ea typeface="Cambria Math"/>
              </a:rPr>
              <a:t>a</a:t>
            </a:r>
            <a:r>
              <a:rPr lang="en-US" sz="5000" dirty="0" smtClean="0">
                <a:ea typeface="Cambria Math"/>
              </a:rPr>
              <a:t> and </a:t>
            </a:r>
            <a:r>
              <a:rPr lang="en-US" sz="5000" i="1" dirty="0" smtClean="0">
                <a:ea typeface="Cambria Math"/>
              </a:rPr>
              <a:t>r</a:t>
            </a:r>
            <a:r>
              <a:rPr lang="en-US" sz="5000" baseline="-25000" dirty="0" smtClean="0">
                <a:latin typeface="Cambria Math" pitchFamily="18" charset="0"/>
                <a:ea typeface="Cambria Math" pitchFamily="18" charset="0"/>
              </a:rPr>
              <a:t>1</a:t>
            </a:r>
            <a:r>
              <a:rPr lang="en-US" sz="5000" dirty="0" smtClean="0">
                <a:ea typeface="Cambria Math"/>
              </a:rPr>
              <a:t> = </a:t>
            </a:r>
            <a:r>
              <a:rPr lang="en-US" sz="5000" i="1" dirty="0" smtClean="0">
                <a:ea typeface="Cambria Math"/>
              </a:rPr>
              <a:t>b</a:t>
            </a:r>
            <a:r>
              <a:rPr lang="en-US" sz="5000" dirty="0" smtClean="0">
                <a:ea typeface="Cambria Math"/>
              </a:rPr>
              <a:t>. </a:t>
            </a:r>
          </a:p>
          <a:p>
            <a:pPr>
              <a:buNone/>
            </a:pPr>
            <a:r>
              <a:rPr lang="en-US" sz="5000" dirty="0" smtClean="0">
                <a:ea typeface="Cambria Math"/>
              </a:rPr>
              <a:t>      Successive applications of the division </a:t>
            </a:r>
          </a:p>
          <a:p>
            <a:pPr>
              <a:buNone/>
            </a:pPr>
            <a:r>
              <a:rPr lang="en-US" sz="5000" dirty="0" smtClean="0">
                <a:ea typeface="Cambria Math"/>
              </a:rPr>
              <a:t>      algorithm   yields:</a:t>
            </a: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r>
              <a:rPr lang="en-US" sz="4900" dirty="0" smtClean="0">
                <a:ea typeface="Cambria Math"/>
              </a:rPr>
              <a:t>Eventually, a remainder of zero occurs in the sequence of terms:  </a:t>
            </a:r>
            <a:r>
              <a:rPr lang="en-US" sz="4900" i="1" dirty="0" smtClean="0">
                <a:ea typeface="Cambria Math"/>
              </a:rPr>
              <a:t>a</a:t>
            </a:r>
            <a:r>
              <a:rPr lang="en-US" sz="4900" dirty="0" smtClean="0">
                <a:ea typeface="Cambria Math"/>
              </a:rPr>
              <a:t> = </a:t>
            </a:r>
            <a:r>
              <a:rPr lang="en-US" sz="4900" i="1" dirty="0" smtClean="0">
                <a:ea typeface="Cambria Math"/>
              </a:rPr>
              <a:t>r</a:t>
            </a:r>
            <a:r>
              <a:rPr lang="en-US" sz="4900" baseline="-25000" dirty="0" smtClean="0">
                <a:latin typeface="Cambria Math" pitchFamily="18" charset="0"/>
                <a:ea typeface="Cambria Math" pitchFamily="18" charset="0"/>
              </a:rPr>
              <a:t>0 </a:t>
            </a:r>
            <a:r>
              <a:rPr lang="en-US" sz="4900" dirty="0" smtClean="0">
                <a:ea typeface="Cambria Math"/>
              </a:rPr>
              <a:t>&gt; </a:t>
            </a:r>
            <a:r>
              <a:rPr lang="en-US" sz="4900" i="1" dirty="0" smtClean="0">
                <a:ea typeface="Cambria Math"/>
              </a:rPr>
              <a:t>r</a:t>
            </a:r>
            <a:r>
              <a:rPr lang="en-US" sz="4900" baseline="-25000" dirty="0" smtClean="0">
                <a:latin typeface="Cambria Math" pitchFamily="18" charset="0"/>
                <a:ea typeface="Cambria Math" pitchFamily="18" charset="0"/>
              </a:rPr>
              <a:t>1</a:t>
            </a:r>
            <a:r>
              <a:rPr lang="en-US" sz="4900" dirty="0" smtClean="0">
                <a:ea typeface="Cambria Math"/>
              </a:rPr>
              <a:t> &gt; </a:t>
            </a:r>
            <a:r>
              <a:rPr lang="en-US" sz="4900" i="1" dirty="0" smtClean="0">
                <a:ea typeface="Cambria Math"/>
              </a:rPr>
              <a:t>r</a:t>
            </a:r>
            <a:r>
              <a:rPr lang="en-US" sz="4900" baseline="-25000" dirty="0" smtClean="0">
                <a:latin typeface="Cambria Math" pitchFamily="18" charset="0"/>
                <a:ea typeface="Cambria Math" pitchFamily="18" charset="0"/>
              </a:rPr>
              <a:t>2</a:t>
            </a:r>
            <a:r>
              <a:rPr lang="en-US" sz="4900" dirty="0" smtClean="0">
                <a:latin typeface="Cambria Math" pitchFamily="18" charset="0"/>
                <a:ea typeface="Cambria Math" pitchFamily="18" charset="0"/>
              </a:rPr>
              <a:t> &gt; </a:t>
            </a:r>
            <a:r>
              <a:rPr lang="en-US" sz="4900" dirty="0" smtClean="0">
                <a:latin typeface="Cambria Math"/>
                <a:ea typeface="Cambria Math"/>
              </a:rPr>
              <a:t>∙ ∙ ∙  ≥ 0. The sequence can’t contain more than </a:t>
            </a:r>
            <a:r>
              <a:rPr lang="en-US" sz="4900" i="1" dirty="0" smtClean="0">
                <a:ea typeface="Cambria Math"/>
              </a:rPr>
              <a:t>a</a:t>
            </a:r>
            <a:r>
              <a:rPr lang="en-US" sz="4900" dirty="0" smtClean="0">
                <a:latin typeface="Cambria Math"/>
                <a:ea typeface="Cambria Math"/>
              </a:rPr>
              <a:t> terms.</a:t>
            </a:r>
          </a:p>
          <a:p>
            <a:r>
              <a:rPr lang="en-US" sz="4900" dirty="0" smtClean="0">
                <a:latin typeface="Cambria Math"/>
                <a:ea typeface="Cambria Math"/>
              </a:rPr>
              <a:t>By Lemma 1 </a:t>
            </a:r>
            <a:endParaRPr lang="en-US" sz="4900" dirty="0" smtClean="0">
              <a:ea typeface="Cambria Math"/>
            </a:endParaRPr>
          </a:p>
          <a:p>
            <a:pPr>
              <a:buNone/>
            </a:pPr>
            <a:r>
              <a:rPr lang="en-US" sz="4900" dirty="0" smtClean="0">
                <a:ea typeface="Cambria Math"/>
              </a:rPr>
              <a:t>      </a:t>
            </a:r>
            <a:r>
              <a:rPr lang="en-US" sz="4900" dirty="0" err="1" smtClean="0">
                <a:ea typeface="Cambria Math"/>
              </a:rPr>
              <a:t>gcd</a:t>
            </a:r>
            <a:r>
              <a:rPr lang="en-US" sz="4900" dirty="0" smtClean="0">
                <a:ea typeface="Cambria Math"/>
              </a:rPr>
              <a:t>(</a:t>
            </a:r>
            <a:r>
              <a:rPr lang="en-US" sz="4900" i="1" dirty="0" err="1" smtClean="0">
                <a:ea typeface="Cambria Math"/>
              </a:rPr>
              <a:t>a</a:t>
            </a:r>
            <a:r>
              <a:rPr lang="en-US" sz="4900" dirty="0" err="1" smtClean="0">
                <a:ea typeface="Cambria Math"/>
              </a:rPr>
              <a:t>,</a:t>
            </a:r>
            <a:r>
              <a:rPr lang="en-US" sz="4900" i="1" dirty="0" err="1" smtClean="0">
                <a:ea typeface="Cambria Math"/>
              </a:rPr>
              <a:t>b</a:t>
            </a:r>
            <a:r>
              <a:rPr lang="en-US" sz="4900" dirty="0" smtClean="0">
                <a:ea typeface="Cambria Math"/>
              </a:rPr>
              <a:t>) = </a:t>
            </a:r>
            <a:r>
              <a:rPr lang="en-US" sz="4900" dirty="0" err="1" smtClean="0">
                <a:ea typeface="Cambria Math"/>
              </a:rPr>
              <a:t>gcd</a:t>
            </a:r>
            <a:r>
              <a:rPr lang="en-US" sz="4900" dirty="0" smtClean="0">
                <a:ea typeface="Cambria Math"/>
              </a:rPr>
              <a:t>(</a:t>
            </a:r>
            <a:r>
              <a:rPr lang="en-US" sz="4900" i="1" dirty="0" smtClean="0">
                <a:ea typeface="Cambria Math"/>
              </a:rPr>
              <a:t>r</a:t>
            </a:r>
            <a:r>
              <a:rPr lang="en-US" sz="4900" baseline="-25000" dirty="0" smtClean="0">
                <a:latin typeface="Cambria Math" pitchFamily="18" charset="0"/>
                <a:ea typeface="Cambria Math" pitchFamily="18" charset="0"/>
              </a:rPr>
              <a:t>0</a:t>
            </a:r>
            <a:r>
              <a:rPr lang="en-US" sz="4900" dirty="0" smtClean="0">
                <a:ea typeface="Cambria Math"/>
              </a:rPr>
              <a:t>,</a:t>
            </a:r>
            <a:r>
              <a:rPr lang="en-US" sz="4900" i="1" dirty="0" smtClean="0">
                <a:ea typeface="Cambria Math"/>
              </a:rPr>
              <a:t>r</a:t>
            </a:r>
            <a:r>
              <a:rPr lang="en-US" sz="4900" baseline="-25000" dirty="0" smtClean="0">
                <a:latin typeface="Cambria Math" pitchFamily="18" charset="0"/>
                <a:ea typeface="Cambria Math" pitchFamily="18" charset="0"/>
              </a:rPr>
              <a:t>1</a:t>
            </a:r>
            <a:r>
              <a:rPr lang="en-US" sz="4900" dirty="0" smtClean="0">
                <a:ea typeface="Cambria Math"/>
              </a:rPr>
              <a:t>) = </a:t>
            </a:r>
            <a:r>
              <a:rPr lang="en-US" sz="4900" dirty="0" smtClean="0">
                <a:latin typeface="Cambria Math"/>
                <a:ea typeface="Cambria Math"/>
              </a:rPr>
              <a:t>∙ ∙ ∙ = </a:t>
            </a:r>
            <a:r>
              <a:rPr lang="en-US" sz="4900" dirty="0" err="1" smtClean="0">
                <a:latin typeface="Cambria Math"/>
                <a:ea typeface="Cambria Math"/>
              </a:rPr>
              <a:t>gcd</a:t>
            </a:r>
            <a:r>
              <a:rPr lang="en-US" sz="4900" dirty="0" smtClean="0">
                <a:latin typeface="Cambria Math"/>
                <a:ea typeface="Cambria Math"/>
              </a:rPr>
              <a:t>(</a:t>
            </a:r>
            <a:r>
              <a:rPr lang="en-US" sz="4900" i="1" dirty="0" smtClean="0">
                <a:latin typeface="Cambria Math"/>
                <a:ea typeface="Cambria Math"/>
              </a:rPr>
              <a:t>r</a:t>
            </a:r>
            <a:r>
              <a:rPr lang="en-US" sz="4900" i="1" baseline="-25000" dirty="0" smtClean="0">
                <a:latin typeface="Cambria Math"/>
                <a:ea typeface="Cambria Math"/>
              </a:rPr>
              <a:t>n</a:t>
            </a:r>
            <a:r>
              <a:rPr lang="en-US" sz="4900" baseline="-25000" dirty="0" smtClean="0">
                <a:latin typeface="Cambria Math"/>
                <a:ea typeface="Cambria Math"/>
              </a:rPr>
              <a:t>-1</a:t>
            </a:r>
            <a:r>
              <a:rPr lang="en-US" sz="4900" dirty="0" smtClean="0">
                <a:latin typeface="Cambria Math"/>
                <a:ea typeface="Cambria Math"/>
              </a:rPr>
              <a:t>,</a:t>
            </a:r>
            <a:r>
              <a:rPr lang="en-US" sz="4900" i="1" dirty="0" smtClean="0">
                <a:latin typeface="Cambria Math"/>
                <a:ea typeface="Cambria Math"/>
              </a:rPr>
              <a:t>r</a:t>
            </a:r>
            <a:r>
              <a:rPr lang="en-US" sz="4900" i="1" baseline="-25000" dirty="0" smtClean="0">
                <a:latin typeface="Cambria Math"/>
                <a:ea typeface="Cambria Math"/>
              </a:rPr>
              <a:t>n</a:t>
            </a:r>
            <a:r>
              <a:rPr lang="en-US" sz="4900" dirty="0" smtClean="0">
                <a:latin typeface="Cambria Math"/>
                <a:ea typeface="Cambria Math"/>
              </a:rPr>
              <a:t>) = </a:t>
            </a:r>
            <a:r>
              <a:rPr lang="en-US" sz="4900" dirty="0" err="1" smtClean="0">
                <a:latin typeface="Cambria Math"/>
                <a:ea typeface="Cambria Math"/>
              </a:rPr>
              <a:t>gcd</a:t>
            </a:r>
            <a:r>
              <a:rPr lang="en-US" sz="4900" dirty="0" smtClean="0">
                <a:latin typeface="Cambria Math"/>
                <a:ea typeface="Cambria Math"/>
              </a:rPr>
              <a:t>(</a:t>
            </a:r>
            <a:r>
              <a:rPr lang="en-US" sz="4900" dirty="0" err="1" smtClean="0">
                <a:latin typeface="Cambria Math"/>
                <a:ea typeface="Cambria Math"/>
              </a:rPr>
              <a:t>r</a:t>
            </a:r>
            <a:r>
              <a:rPr lang="en-US" sz="4900" i="1" baseline="-25000" dirty="0" err="1" smtClean="0">
                <a:latin typeface="Cambria Math"/>
                <a:ea typeface="Cambria Math"/>
              </a:rPr>
              <a:t>n</a:t>
            </a:r>
            <a:r>
              <a:rPr lang="en-US" sz="4900" i="1" baseline="-25000" dirty="0" smtClean="0">
                <a:latin typeface="Cambria Math"/>
                <a:ea typeface="Cambria Math"/>
              </a:rPr>
              <a:t> </a:t>
            </a:r>
            <a:r>
              <a:rPr lang="en-US" sz="4900" dirty="0" smtClean="0">
                <a:latin typeface="Cambria Math"/>
                <a:ea typeface="Cambria Math"/>
              </a:rPr>
              <a:t>, 0) = </a:t>
            </a:r>
            <a:r>
              <a:rPr lang="en-US" sz="4900" i="1" dirty="0" err="1" smtClean="0">
                <a:latin typeface="Cambria Math"/>
                <a:ea typeface="Cambria Math"/>
              </a:rPr>
              <a:t>r</a:t>
            </a:r>
            <a:r>
              <a:rPr lang="en-US" sz="4900" i="1" baseline="-25000" dirty="0" err="1" smtClean="0">
                <a:ea typeface="Cambria Math"/>
              </a:rPr>
              <a:t>n</a:t>
            </a:r>
            <a:r>
              <a:rPr lang="en-US" sz="4900" dirty="0" smtClean="0">
                <a:latin typeface="Cambria Math"/>
                <a:ea typeface="Cambria Math"/>
              </a:rPr>
              <a:t>.</a:t>
            </a:r>
          </a:p>
          <a:p>
            <a:r>
              <a:rPr lang="en-US" sz="4900" dirty="0" smtClean="0">
                <a:latin typeface="Cambria Math"/>
                <a:ea typeface="Cambria Math"/>
              </a:rPr>
              <a:t>Hence the greatest common divisor is the last nonzero remainder in the sequence of divisions.</a:t>
            </a:r>
            <a:endParaRPr lang="en-US" sz="4900" dirty="0" smtClean="0">
              <a:ea typeface="Cambria Math"/>
            </a:endParaRPr>
          </a:p>
          <a:p>
            <a:pPr>
              <a:buNone/>
            </a:pPr>
            <a:r>
              <a:rPr lang="en-US" sz="4900" dirty="0" smtClean="0">
                <a:ea typeface="Cambria Math"/>
              </a:rPr>
              <a:t>            </a:t>
            </a:r>
            <a:endParaRPr lang="en-US" sz="4900" dirty="0"/>
          </a:p>
        </p:txBody>
      </p:sp>
      <p:sp>
        <p:nvSpPr>
          <p:cNvPr id="4" name="TextBox 3"/>
          <p:cNvSpPr txBox="1"/>
          <p:nvPr/>
        </p:nvSpPr>
        <p:spPr>
          <a:xfrm>
            <a:off x="4876800" y="1905000"/>
            <a:ext cx="4038600" cy="2031325"/>
          </a:xfrm>
          <a:prstGeom prst="rect">
            <a:avLst/>
          </a:prstGeom>
          <a:noFill/>
        </p:spPr>
        <p:txBody>
          <a:bodyPr wrap="square" rtlCol="0">
            <a:spAutoFit/>
          </a:bodyPr>
          <a:lstStyle/>
          <a:p>
            <a:r>
              <a:rPr lang="en-US" i="1" dirty="0" smtClean="0">
                <a:ea typeface="Cambria Math"/>
              </a:rPr>
              <a:t>r</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1</a:t>
            </a:r>
            <a:r>
              <a:rPr lang="en-US" i="1" dirty="0" smtClean="0">
                <a:ea typeface="Cambria Math"/>
              </a:rPr>
              <a:t>q</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i="1" dirty="0" smtClean="0">
                <a:ea typeface="Cambria Math"/>
              </a:rPr>
              <a:t>q</a:t>
            </a:r>
            <a:r>
              <a:rPr lang="en-US" baseline="-25000" dirty="0" smtClean="0">
                <a:latin typeface="Cambria Math" pitchFamily="18" charset="0"/>
                <a:ea typeface="Cambria Math" pitchFamily="18" charset="0"/>
              </a:rPr>
              <a:t>2</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a:t>
            </a:r>
          </a:p>
          <a:p>
            <a:r>
              <a:rPr lang="en-US" dirty="0" smtClean="0">
                <a:ea typeface="Cambria Math"/>
              </a:rPr>
              <a:t>       </a:t>
            </a:r>
            <a:r>
              <a:rPr lang="en-US" dirty="0" smtClean="0">
                <a:latin typeface="Cambria Math"/>
                <a:ea typeface="Cambria Math"/>
              </a:rPr>
              <a:t>∙</a:t>
            </a:r>
          </a:p>
          <a:p>
            <a:r>
              <a:rPr lang="en-US" dirty="0" smtClean="0">
                <a:latin typeface="Cambria Math"/>
                <a:ea typeface="Cambria Math"/>
              </a:rPr>
              <a:t>        ∙</a:t>
            </a:r>
          </a:p>
          <a:p>
            <a:r>
              <a:rPr lang="en-US" dirty="0" smtClean="0">
                <a:latin typeface="Cambria Math"/>
                <a:ea typeface="Cambria Math"/>
              </a:rPr>
              <a:t>        ∙</a:t>
            </a:r>
            <a:endParaRPr lang="en-US" dirty="0" smtClean="0">
              <a:ea typeface="Cambria Math"/>
            </a:endParaRP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err="1" smtClean="0">
                <a:ea typeface="Cambria Math"/>
              </a:rPr>
              <a:t>r</a:t>
            </a:r>
            <a:r>
              <a:rPr lang="en-US" i="1" baseline="-25000" dirty="0" err="1" smtClean="0">
                <a:ea typeface="Cambria Math" pitchFamily="18" charset="0"/>
              </a:rPr>
              <a:t>n</a:t>
            </a:r>
            <a:r>
              <a:rPr lang="en-US" dirty="0" smtClean="0">
                <a:ea typeface="Cambria Math"/>
              </a:rPr>
              <a:t> &lt;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err="1" smtClean="0">
                <a:ea typeface="Cambria Math"/>
              </a:rPr>
              <a:t>r</a:t>
            </a:r>
            <a:r>
              <a:rPr lang="en-US" i="1" baseline="-25000" dirty="0" err="1" smtClean="0">
                <a:ea typeface="Cambria Math" pitchFamily="18" charset="0"/>
              </a:rPr>
              <a:t>n</a:t>
            </a:r>
            <a:r>
              <a:rPr lang="en-US" i="1" dirty="0" err="1" smtClean="0">
                <a:ea typeface="Cambria Math"/>
              </a:rPr>
              <a:t>q</a:t>
            </a:r>
            <a:r>
              <a:rPr lang="en-US" i="1" baseline="-25000" dirty="0" err="1" smtClean="0">
                <a:ea typeface="Cambria Math" pitchFamily="18" charset="0"/>
              </a:rPr>
              <a:t>n</a:t>
            </a:r>
            <a:r>
              <a:rPr lang="en-US" dirty="0" smtClean="0">
                <a:ea typeface="Cambria Math"/>
              </a:rPr>
              <a:t> .</a:t>
            </a:r>
          </a:p>
        </p:txBody>
      </p:sp>
      <p:sp>
        <p:nvSpPr>
          <p:cNvPr id="5" name="Isosceles Triangle 4"/>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8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smtClean="0"/>
              <a:t>Lam</a:t>
            </a:r>
            <a:r>
              <a:rPr lang="en-US" dirty="0" err="1" smtClean="0">
                <a:latin typeface="Cambria Math"/>
                <a:ea typeface="Cambria Math"/>
              </a:rPr>
              <a:t>é</a:t>
            </a:r>
            <a:r>
              <a:rPr lang="en-US" dirty="0" err="1" smtClean="0"/>
              <a:t>’s</a:t>
            </a:r>
            <a:r>
              <a:rPr lang="en-US" dirty="0" smtClean="0"/>
              <a:t> Theorem </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1800" b="1" dirty="0" err="1" smtClean="0"/>
              <a:t>Lam</a:t>
            </a:r>
            <a:r>
              <a:rPr lang="en-US" sz="1800" b="1" dirty="0" err="1" smtClean="0">
                <a:latin typeface="Cambria Math"/>
                <a:ea typeface="Cambria Math"/>
              </a:rPr>
              <a:t>é</a:t>
            </a:r>
            <a:r>
              <a:rPr lang="en-US" sz="1800" b="1" dirty="0" err="1" smtClean="0"/>
              <a:t>’s</a:t>
            </a:r>
            <a:r>
              <a:rPr lang="en-US" sz="1800" b="1" dirty="0" smtClean="0"/>
              <a:t> Theorem</a:t>
            </a:r>
            <a:r>
              <a:rPr lang="en-US" sz="1800" dirty="0" smtClean="0"/>
              <a:t>: Let </a:t>
            </a:r>
            <a:r>
              <a:rPr lang="en-US" sz="1800" i="1" dirty="0" smtClean="0"/>
              <a:t>a</a:t>
            </a:r>
            <a:r>
              <a:rPr lang="en-US" sz="1800" dirty="0" smtClean="0"/>
              <a:t> and </a:t>
            </a:r>
            <a:r>
              <a:rPr lang="en-US" sz="1800" i="1" dirty="0" smtClean="0"/>
              <a:t>b</a:t>
            </a:r>
            <a:r>
              <a:rPr lang="en-US" sz="1800" dirty="0" smtClean="0"/>
              <a:t> be positive integers with </a:t>
            </a:r>
            <a:r>
              <a:rPr lang="en-US" sz="1800" i="1" dirty="0" smtClean="0"/>
              <a:t>a</a:t>
            </a:r>
            <a:r>
              <a:rPr lang="en-US" sz="1800" dirty="0" smtClean="0"/>
              <a:t> </a:t>
            </a:r>
            <a:r>
              <a:rPr lang="en-US" sz="1800" dirty="0" smtClean="0">
                <a:latin typeface="Cambria Math"/>
                <a:ea typeface="Cambria Math"/>
              </a:rPr>
              <a:t>≥ </a:t>
            </a:r>
            <a:r>
              <a:rPr lang="en-US" sz="1800" i="1" dirty="0" smtClean="0">
                <a:latin typeface="Cambria Math"/>
                <a:ea typeface="Cambria Math"/>
              </a:rPr>
              <a:t>b</a:t>
            </a:r>
            <a:r>
              <a:rPr lang="en-US" sz="1800" dirty="0" smtClean="0">
                <a:latin typeface="Cambria Math"/>
                <a:ea typeface="Cambria Math"/>
              </a:rPr>
              <a:t>.  </a:t>
            </a:r>
            <a:r>
              <a:rPr lang="en-US" sz="1800" dirty="0" smtClean="0">
                <a:ea typeface="Cambria Math"/>
              </a:rPr>
              <a:t>Then the number of divisions used by the Euclidian algorithm to find </a:t>
            </a:r>
            <a:r>
              <a:rPr lang="en-US" sz="1800" dirty="0" err="1" smtClean="0">
                <a:ea typeface="Cambria Math"/>
              </a:rPr>
              <a:t>gcd</a:t>
            </a:r>
            <a:r>
              <a:rPr lang="en-US" sz="1800" dirty="0" smtClean="0">
                <a:ea typeface="Cambria Math"/>
              </a:rPr>
              <a:t>(</a:t>
            </a:r>
            <a:r>
              <a:rPr lang="en-US" sz="1800" i="1" dirty="0" err="1" smtClean="0">
                <a:ea typeface="Cambria Math"/>
              </a:rPr>
              <a:t>a</a:t>
            </a:r>
            <a:r>
              <a:rPr lang="en-US" sz="1800" dirty="0" err="1" smtClean="0">
                <a:ea typeface="Cambria Math"/>
              </a:rPr>
              <a:t>,</a:t>
            </a:r>
            <a:r>
              <a:rPr lang="en-US" sz="1800" i="1" dirty="0" err="1" smtClean="0">
                <a:ea typeface="Cambria Math"/>
              </a:rPr>
              <a:t>b</a:t>
            </a:r>
            <a:r>
              <a:rPr lang="en-US" sz="1800" dirty="0" smtClean="0">
                <a:ea typeface="Cambria Math"/>
              </a:rPr>
              <a:t>) is less than or equal to five times the number of decimal digits in </a:t>
            </a:r>
            <a:r>
              <a:rPr lang="en-US" sz="1800" i="1" dirty="0" smtClean="0">
                <a:ea typeface="Cambria Math"/>
              </a:rPr>
              <a:t>b</a:t>
            </a:r>
            <a:r>
              <a:rPr lang="en-US" sz="1800" dirty="0" smtClean="0">
                <a:ea typeface="Cambria Math"/>
              </a:rPr>
              <a:t>. </a:t>
            </a:r>
          </a:p>
          <a:p>
            <a:pPr>
              <a:buNone/>
            </a:pPr>
            <a:r>
              <a:rPr lang="en-US" sz="1800" b="1" dirty="0" smtClean="0">
                <a:ea typeface="Cambria Math"/>
              </a:rPr>
              <a:t>     Proof</a:t>
            </a:r>
            <a:r>
              <a:rPr lang="en-US" sz="1800" dirty="0" smtClean="0">
                <a:ea typeface="Cambria Math"/>
              </a:rPr>
              <a:t>: When we use the Euclidian algorithm to find </a:t>
            </a:r>
            <a:r>
              <a:rPr lang="en-US" sz="1800" dirty="0" err="1" smtClean="0">
                <a:ea typeface="Cambria Math"/>
              </a:rPr>
              <a:t>gcd</a:t>
            </a:r>
            <a:r>
              <a:rPr lang="en-US" sz="1800" dirty="0" smtClean="0">
                <a:ea typeface="Cambria Math"/>
              </a:rPr>
              <a:t>(</a:t>
            </a:r>
            <a:r>
              <a:rPr lang="en-US" sz="1800" i="1" dirty="0" err="1" smtClean="0">
                <a:ea typeface="Cambria Math"/>
              </a:rPr>
              <a:t>a</a:t>
            </a:r>
            <a:r>
              <a:rPr lang="en-US" sz="1800" dirty="0" err="1" smtClean="0">
                <a:ea typeface="Cambria Math"/>
              </a:rPr>
              <a:t>,</a:t>
            </a:r>
            <a:r>
              <a:rPr lang="en-US" sz="1800" i="1" dirty="0" err="1" smtClean="0">
                <a:ea typeface="Cambria Math"/>
              </a:rPr>
              <a:t>b</a:t>
            </a:r>
            <a:r>
              <a:rPr lang="en-US" sz="1800" dirty="0" smtClean="0">
                <a:ea typeface="Cambria Math"/>
              </a:rPr>
              <a:t>) </a:t>
            </a:r>
            <a:r>
              <a:rPr lang="en-US" sz="1800" dirty="0" smtClean="0"/>
              <a:t>with </a:t>
            </a:r>
            <a:r>
              <a:rPr lang="en-US" sz="1800" i="1" dirty="0" smtClean="0"/>
              <a:t>a</a:t>
            </a:r>
            <a:r>
              <a:rPr lang="en-US" sz="1800" dirty="0" smtClean="0"/>
              <a:t> </a:t>
            </a:r>
            <a:r>
              <a:rPr lang="en-US" sz="1800" dirty="0" smtClean="0">
                <a:latin typeface="Cambria Math"/>
                <a:ea typeface="Cambria Math"/>
              </a:rPr>
              <a:t>≥ </a:t>
            </a:r>
            <a:r>
              <a:rPr lang="en-US" sz="1800" i="1" dirty="0" smtClean="0">
                <a:latin typeface="Cambria Math"/>
                <a:ea typeface="Cambria Math"/>
              </a:rPr>
              <a:t>b,</a:t>
            </a:r>
          </a:p>
          <a:p>
            <a:pPr>
              <a:buNone/>
            </a:pPr>
            <a:endParaRPr lang="en-US" i="1" dirty="0" smtClean="0">
              <a:latin typeface="Cambria Math"/>
              <a:ea typeface="Cambria Math"/>
            </a:endParaRPr>
          </a:p>
          <a:p>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endParaRPr lang="en-US" dirty="0" smtClean="0">
              <a:ea typeface="Cambria Math"/>
            </a:endParaRPr>
          </a:p>
          <a:p>
            <a:endParaRPr lang="en-US" dirty="0" smtClean="0">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smtClean="0"/>
              <a:t>Gabriel </a:t>
            </a:r>
            <a:r>
              <a:rPr lang="en-US" dirty="0" err="1" smtClean="0"/>
              <a:t>Lam</a:t>
            </a:r>
            <a:r>
              <a:rPr lang="en-US" dirty="0" err="1" smtClean="0">
                <a:latin typeface="Cambria Math"/>
                <a:ea typeface="Cambria Math"/>
              </a:rPr>
              <a:t>é</a:t>
            </a:r>
            <a:endParaRPr lang="en-US" dirty="0" smtClean="0">
              <a:latin typeface="Cambria Math"/>
              <a:ea typeface="Cambria Math"/>
            </a:endParaRPr>
          </a:p>
          <a:p>
            <a:r>
              <a:rPr lang="en-US" dirty="0" smtClean="0">
                <a:latin typeface="Cambria Math"/>
                <a:ea typeface="Cambria Math"/>
              </a:rPr>
              <a:t>(1795-1870)</a:t>
            </a:r>
            <a:endParaRPr lang="en-US" dirty="0"/>
          </a:p>
        </p:txBody>
      </p:sp>
      <p:sp>
        <p:nvSpPr>
          <p:cNvPr id="6" name="TextBox 5"/>
          <p:cNvSpPr txBox="1"/>
          <p:nvPr/>
        </p:nvSpPr>
        <p:spPr>
          <a:xfrm>
            <a:off x="762000" y="4191000"/>
            <a:ext cx="3581400" cy="1477328"/>
          </a:xfrm>
          <a:prstGeom prst="rect">
            <a:avLst/>
          </a:prstGeom>
          <a:noFill/>
        </p:spPr>
        <p:txBody>
          <a:bodyPr wrap="square" rtlCol="0">
            <a:spAutoFit/>
          </a:bodyPr>
          <a:lstStyle/>
          <a:p>
            <a:r>
              <a:rPr lang="en-US" i="1" dirty="0" smtClean="0">
                <a:ea typeface="Cambria Math"/>
              </a:rPr>
              <a:t>r</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1</a:t>
            </a:r>
            <a:r>
              <a:rPr lang="en-US" i="1" dirty="0" smtClean="0">
                <a:ea typeface="Cambria Math"/>
              </a:rPr>
              <a:t>q</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i="1" dirty="0" smtClean="0">
                <a:ea typeface="Cambria Math"/>
              </a:rPr>
              <a:t>q</a:t>
            </a:r>
            <a:r>
              <a:rPr lang="en-US" baseline="-25000" dirty="0" smtClean="0">
                <a:latin typeface="Cambria Math" pitchFamily="18" charset="0"/>
                <a:ea typeface="Cambria Math" pitchFamily="18" charset="0"/>
              </a:rPr>
              <a:t>2</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a:t>
            </a:r>
            <a:endParaRPr lang="en-US" dirty="0" smtClean="0">
              <a:latin typeface="Cambria Math"/>
              <a:ea typeface="Cambria Math"/>
            </a:endParaRPr>
          </a:p>
          <a:p>
            <a:r>
              <a:rPr lang="en-US" dirty="0" smtClean="0">
                <a:latin typeface="Cambria Math"/>
                <a:ea typeface="Cambria Math"/>
              </a:rPr>
              <a:t>        ⋮</a:t>
            </a:r>
            <a:endParaRPr lang="en-US" dirty="0" smtClean="0">
              <a:ea typeface="Cambria Math"/>
            </a:endParaRP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 + </a:t>
            </a:r>
            <a:r>
              <a:rPr lang="en-US" i="1" dirty="0" err="1" smtClean="0">
                <a:ea typeface="Cambria Math"/>
              </a:rPr>
              <a:t>r</a:t>
            </a:r>
            <a:r>
              <a:rPr lang="en-US" i="1" baseline="-25000" dirty="0" err="1" smtClean="0">
                <a:latin typeface="Cambria Math" pitchFamily="18" charset="0"/>
                <a:ea typeface="Cambria Math" pitchFamily="18" charset="0"/>
              </a:rPr>
              <a:t>n</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err="1" smtClean="0">
                <a:ea typeface="Cambria Math"/>
              </a:rPr>
              <a:t>r</a:t>
            </a:r>
            <a:r>
              <a:rPr lang="en-US" i="1" baseline="-25000" dirty="0" err="1" smtClean="0">
                <a:ea typeface="Cambria Math" pitchFamily="18" charset="0"/>
              </a:rPr>
              <a:t>n</a:t>
            </a:r>
            <a:r>
              <a:rPr lang="en-US" dirty="0" smtClean="0">
                <a:ea typeface="Cambria Math"/>
              </a:rPr>
              <a:t> &lt;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err="1" smtClean="0">
                <a:ea typeface="Cambria Math"/>
              </a:rPr>
              <a:t>r</a:t>
            </a:r>
            <a:r>
              <a:rPr lang="en-US" i="1" baseline="-25000" dirty="0" err="1" smtClean="0">
                <a:ea typeface="Cambria Math" pitchFamily="18" charset="0"/>
              </a:rPr>
              <a:t>n</a:t>
            </a:r>
            <a:r>
              <a:rPr lang="en-US" i="1" dirty="0" err="1" smtClean="0">
                <a:ea typeface="Cambria Math"/>
              </a:rPr>
              <a:t>q</a:t>
            </a:r>
            <a:r>
              <a:rPr lang="en-US" i="1" baseline="-25000" dirty="0" err="1" smtClean="0">
                <a:ea typeface="Cambria Math" pitchFamily="18" charset="0"/>
              </a:rPr>
              <a:t>n</a:t>
            </a:r>
            <a:r>
              <a:rPr lang="en-US" dirty="0" smtClean="0">
                <a:ea typeface="Cambria Math"/>
              </a:rPr>
              <a:t>.</a:t>
            </a:r>
          </a:p>
        </p:txBody>
      </p:sp>
      <p:sp>
        <p:nvSpPr>
          <p:cNvPr id="7" name="TextBox 6"/>
          <p:cNvSpPr txBox="1"/>
          <p:nvPr/>
        </p:nvSpPr>
        <p:spPr>
          <a:xfrm>
            <a:off x="4800600" y="4419600"/>
            <a:ext cx="3657600" cy="1938992"/>
          </a:xfrm>
          <a:prstGeom prst="rect">
            <a:avLst/>
          </a:prstGeom>
          <a:noFill/>
        </p:spPr>
        <p:txBody>
          <a:bodyPr wrap="square" rtlCol="0">
            <a:spAutoFit/>
          </a:bodyPr>
          <a:lstStyle/>
          <a:p>
            <a:pPr marL="0" lvl="1"/>
            <a:r>
              <a:rPr lang="en-US" sz="2000" i="1" dirty="0" err="1" smtClean="0">
                <a:ea typeface="Cambria Math"/>
              </a:rPr>
              <a:t>r</a:t>
            </a:r>
            <a:r>
              <a:rPr lang="en-US" sz="2000" i="1" baseline="-25000" dirty="0" err="1" smtClean="0">
                <a:ea typeface="Cambria Math" pitchFamily="18" charset="0"/>
              </a:rPr>
              <a:t>n</a:t>
            </a:r>
            <a:r>
              <a:rPr lang="en-US" sz="2000" dirty="0" smtClean="0">
                <a:latin typeface="Cambria Math" pitchFamily="18" charset="0"/>
                <a:ea typeface="Cambria Math" pitchFamily="18" charset="0"/>
              </a:rPr>
              <a:t> </a:t>
            </a:r>
            <a:r>
              <a:rPr lang="en-US" sz="2000" dirty="0" smtClean="0">
                <a:ea typeface="Cambria Math"/>
              </a:rPr>
              <a:t> </a:t>
            </a:r>
            <a:r>
              <a:rPr lang="en-US" sz="2000" dirty="0" smtClean="0">
                <a:latin typeface="Cambria Math"/>
                <a:ea typeface="Cambria Math"/>
              </a:rPr>
              <a:t>≥ </a:t>
            </a:r>
            <a:r>
              <a:rPr lang="en-US" sz="2000" dirty="0" smtClean="0">
                <a:latin typeface="Cambria Math" pitchFamily="18" charset="0"/>
                <a:ea typeface="Cambria Math" pitchFamily="18" charset="0"/>
              </a:rPr>
              <a:t>1</a:t>
            </a:r>
            <a:r>
              <a:rPr lang="en-US" sz="2000" i="1" dirty="0" smtClean="0"/>
              <a:t> =</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2</a:t>
            </a:r>
            <a:r>
              <a:rPr lang="en-US" sz="2000" dirty="0" smtClean="0">
                <a:ea typeface="Cambria Math"/>
              </a:rPr>
              <a:t>,</a:t>
            </a:r>
          </a:p>
          <a:p>
            <a:pPr marL="0" lvl="1"/>
            <a:r>
              <a:rPr lang="en-US" sz="2000" i="1" dirty="0" smtClean="0">
                <a:ea typeface="Cambria Math"/>
              </a:rPr>
              <a:t>r</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dirty="0" smtClean="0">
                <a:latin typeface="Cambria Math" pitchFamily="18" charset="0"/>
                <a:ea typeface="Cambria Math" pitchFamily="18" charset="0"/>
              </a:rPr>
              <a:t>2</a:t>
            </a:r>
            <a:r>
              <a:rPr lang="en-US" sz="2000" i="1" dirty="0" smtClean="0">
                <a:ea typeface="Cambria Math"/>
              </a:rPr>
              <a:t> </a:t>
            </a:r>
            <a:r>
              <a:rPr lang="en-US" sz="2000" i="1" dirty="0" err="1" smtClean="0">
                <a:ea typeface="Cambria Math"/>
              </a:rPr>
              <a:t>r</a:t>
            </a:r>
            <a:r>
              <a:rPr lang="en-US" sz="2000" i="1" baseline="-25000" dirty="0" err="1" smtClean="0">
                <a:ea typeface="Cambria Math" pitchFamily="18" charset="0"/>
              </a:rPr>
              <a:t>n</a:t>
            </a:r>
            <a:r>
              <a:rPr lang="en-US" sz="2000" i="1" dirty="0" smtClean="0"/>
              <a:t> </a:t>
            </a:r>
            <a:r>
              <a:rPr lang="en-US" sz="2000" dirty="0" smtClean="0">
                <a:latin typeface="Cambria Math"/>
                <a:ea typeface="Cambria Math"/>
              </a:rPr>
              <a:t>≥</a:t>
            </a:r>
            <a:r>
              <a:rPr lang="en-US" sz="2000" dirty="0" smtClean="0">
                <a:latin typeface="Cambria Math" pitchFamily="18" charset="0"/>
                <a:ea typeface="Cambria Math" pitchFamily="18" charset="0"/>
              </a:rPr>
              <a:t> 2</a:t>
            </a:r>
            <a:r>
              <a:rPr lang="en-US" sz="2000" dirty="0" smtClean="0">
                <a:latin typeface="Cambria Math"/>
                <a:ea typeface="Cambria Math"/>
              </a:rPr>
              <a:t> </a:t>
            </a:r>
            <a:r>
              <a:rPr lang="en-US" sz="2000" i="1" dirty="0" smtClean="0"/>
              <a:t>f</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3</a:t>
            </a:r>
            <a:r>
              <a:rPr lang="en-US" sz="2000" dirty="0" smtClean="0">
                <a:ea typeface="Cambria Math"/>
              </a:rPr>
              <a:t>, </a:t>
            </a:r>
          </a:p>
          <a:p>
            <a:pPr marL="0" lvl="1"/>
            <a:r>
              <a:rPr lang="en-US" sz="2000" i="1" dirty="0" smtClean="0">
                <a:ea typeface="Cambria Math"/>
              </a:rPr>
              <a:t>r</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r</a:t>
            </a:r>
            <a:r>
              <a:rPr lang="en-US" sz="2000" i="1" baseline="-25000" dirty="0" smtClean="0">
                <a:ea typeface="Cambria Math" pitchFamily="18" charset="0"/>
              </a:rPr>
              <a:t>n-</a:t>
            </a:r>
            <a:r>
              <a:rPr lang="en-US" sz="2000" baseline="-25000" dirty="0" smtClean="0">
                <a:ea typeface="Cambria Math" pitchFamily="18" charset="0"/>
              </a:rPr>
              <a:t>1</a:t>
            </a:r>
            <a:r>
              <a:rPr lang="en-US" sz="2000" i="1" dirty="0" smtClean="0"/>
              <a:t> </a:t>
            </a:r>
            <a:r>
              <a:rPr lang="en-US" sz="2000" dirty="0" smtClean="0">
                <a:ea typeface="Cambria Math"/>
              </a:rPr>
              <a:t>+ </a:t>
            </a:r>
            <a:r>
              <a:rPr lang="en-US" sz="2000" i="1" dirty="0" err="1" smtClean="0">
                <a:ea typeface="Cambria Math"/>
              </a:rPr>
              <a:t>r</a:t>
            </a:r>
            <a:r>
              <a:rPr lang="en-US" sz="2000" i="1" baseline="-25000" dirty="0" err="1" smtClean="0">
                <a:ea typeface="Cambria Math" pitchFamily="18" charset="0"/>
              </a:rPr>
              <a:t>n</a:t>
            </a:r>
            <a:r>
              <a:rPr lang="en-US" sz="2000" dirty="0" smtClean="0">
                <a:ea typeface="Cambria Math"/>
              </a:rPr>
              <a:t> </a:t>
            </a:r>
            <a:r>
              <a:rPr lang="en-US" sz="2000" dirty="0" smtClean="0">
                <a:latin typeface="Cambria Math"/>
                <a:ea typeface="Cambria Math"/>
              </a:rPr>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3 </a:t>
            </a:r>
            <a:r>
              <a:rPr lang="en-US" sz="2000" dirty="0" smtClean="0">
                <a:ea typeface="Cambria Math"/>
              </a:rPr>
              <a:t>+ </a:t>
            </a:r>
            <a:r>
              <a:rPr lang="en-US" sz="2000" i="1" dirty="0" smtClean="0"/>
              <a:t>f</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4</a:t>
            </a:r>
            <a:r>
              <a:rPr lang="en-US" sz="2000" dirty="0" smtClean="0">
                <a:ea typeface="Cambria Math"/>
              </a:rPr>
              <a:t>,</a:t>
            </a:r>
          </a:p>
          <a:p>
            <a:pPr marL="0" lvl="1"/>
            <a:r>
              <a:rPr lang="en-US" sz="2000" dirty="0" smtClean="0">
                <a:latin typeface="Cambria Math"/>
                <a:ea typeface="Cambria Math"/>
              </a:rPr>
              <a:t>        ⋮</a:t>
            </a:r>
          </a:p>
          <a:p>
            <a:pPr marL="0" lvl="1"/>
            <a:r>
              <a:rPr lang="en-US" sz="2000" i="1" dirty="0" smtClean="0">
                <a:ea typeface="Cambria Math"/>
              </a:rPr>
              <a:t>r</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r</a:t>
            </a:r>
            <a:r>
              <a:rPr lang="en-US" sz="2000" baseline="-25000" dirty="0" smtClean="0">
                <a:ea typeface="Cambria Math" pitchFamily="18" charset="0"/>
              </a:rPr>
              <a:t>3</a:t>
            </a:r>
            <a:r>
              <a:rPr lang="en-US" sz="2000" i="1" dirty="0" smtClean="0"/>
              <a:t> </a:t>
            </a:r>
            <a:r>
              <a:rPr lang="en-US" sz="2000" dirty="0" smtClean="0">
                <a:ea typeface="Cambria Math"/>
              </a:rPr>
              <a:t>+ </a:t>
            </a:r>
            <a:r>
              <a:rPr lang="en-US" sz="2000" i="1" dirty="0" smtClean="0">
                <a:ea typeface="Cambria Math"/>
              </a:rPr>
              <a:t>r</a:t>
            </a:r>
            <a:r>
              <a:rPr lang="en-US" sz="2000" baseline="-25000" dirty="0" smtClean="0">
                <a:latin typeface="Cambria Math" pitchFamily="18" charset="0"/>
                <a:ea typeface="Cambria Math" pitchFamily="18" charset="0"/>
              </a:rPr>
              <a:t>4</a:t>
            </a:r>
            <a:r>
              <a:rPr lang="en-US" sz="2000" dirty="0" smtClean="0">
                <a:ea typeface="Cambria Math"/>
              </a:rPr>
              <a:t> </a:t>
            </a:r>
            <a:r>
              <a:rPr lang="en-US" sz="2000" dirty="0" smtClean="0">
                <a:latin typeface="Cambria Math"/>
                <a:ea typeface="Cambria Math"/>
              </a:rPr>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 </a:t>
            </a:r>
            <a:r>
              <a:rPr lang="en-US" sz="2000" dirty="0" smtClean="0">
                <a:ea typeface="Cambria Math"/>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dirty="0" smtClean="0">
                <a:ea typeface="Cambria Math"/>
              </a:rPr>
              <a:t>,</a:t>
            </a:r>
          </a:p>
          <a:p>
            <a:pPr marL="0" lvl="1"/>
            <a:r>
              <a:rPr lang="en-US" sz="2000" i="1" dirty="0" smtClean="0">
                <a:ea typeface="Cambria Math"/>
              </a:rPr>
              <a:t>b = r</a:t>
            </a:r>
            <a:r>
              <a:rPr lang="en-US" sz="2000" baseline="-25000" dirty="0" smtClean="0">
                <a:latin typeface="Cambria Math" pitchFamily="18" charset="0"/>
                <a:ea typeface="Cambria Math" pitchFamily="18" charset="0"/>
              </a:rPr>
              <a:t>1</a:t>
            </a:r>
            <a:r>
              <a:rPr lang="en-US" sz="2000" dirty="0" smtClean="0">
                <a:latin typeface="Cambria Math"/>
                <a:ea typeface="Cambria Math"/>
              </a:rPr>
              <a:t> ≥</a:t>
            </a:r>
            <a:r>
              <a:rPr lang="en-US" sz="2000" i="1" dirty="0" smtClean="0">
                <a:ea typeface="Cambria Math"/>
              </a:rPr>
              <a:t>  r</a:t>
            </a:r>
            <a:r>
              <a:rPr lang="en-US" sz="2000" baseline="-25000" dirty="0" smtClean="0">
                <a:latin typeface="Cambria Math" pitchFamily="18" charset="0"/>
                <a:ea typeface="Cambria Math" pitchFamily="18" charset="0"/>
              </a:rPr>
              <a:t>2</a:t>
            </a:r>
            <a:r>
              <a:rPr lang="en-US" sz="2000" dirty="0" smtClean="0">
                <a:ea typeface="Cambria Math"/>
              </a:rPr>
              <a:t> +</a:t>
            </a:r>
            <a:r>
              <a:rPr lang="en-US" sz="2000" i="1" dirty="0" smtClean="0">
                <a:ea typeface="Cambria Math"/>
              </a:rPr>
              <a:t> r</a:t>
            </a:r>
            <a:r>
              <a:rPr lang="en-US" sz="2000" baseline="-25000" dirty="0" smtClean="0">
                <a:ea typeface="Cambria Math" pitchFamily="18" charset="0"/>
              </a:rPr>
              <a:t>3</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 </a:t>
            </a:r>
            <a:r>
              <a:rPr lang="en-US" sz="2000" dirty="0" smtClean="0">
                <a:ea typeface="Cambria Math"/>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a:t>
            </a:r>
            <a:r>
              <a:rPr lang="en-US" sz="2000" dirty="0" smtClean="0">
                <a:ea typeface="Cambria Math"/>
              </a:rPr>
              <a:t>.</a:t>
            </a:r>
          </a:p>
        </p:txBody>
      </p:sp>
      <p:sp>
        <p:nvSpPr>
          <p:cNvPr id="8" name="TextBox 7"/>
          <p:cNvSpPr txBox="1"/>
          <p:nvPr/>
        </p:nvSpPr>
        <p:spPr>
          <a:xfrm>
            <a:off x="762000" y="3429000"/>
            <a:ext cx="3352800" cy="646331"/>
          </a:xfrm>
          <a:prstGeom prst="rect">
            <a:avLst/>
          </a:prstGeom>
          <a:noFill/>
        </p:spPr>
        <p:txBody>
          <a:bodyPr wrap="square" rtlCol="0">
            <a:spAutoFit/>
          </a:bodyPr>
          <a:lstStyle/>
          <a:p>
            <a:pPr>
              <a:buClr>
                <a:schemeClr val="accent1"/>
              </a:buClr>
              <a:buFont typeface="Arial" pitchFamily="34" charset="0"/>
              <a:buChar char="•"/>
            </a:pPr>
            <a:r>
              <a:rPr lang="en-US" i="1" dirty="0" smtClean="0">
                <a:ea typeface="Cambria Math"/>
              </a:rPr>
              <a:t>  n</a:t>
            </a:r>
            <a:r>
              <a:rPr lang="en-US" dirty="0" smtClean="0">
                <a:ea typeface="Cambria Math"/>
              </a:rPr>
              <a:t> divisions  are used to</a:t>
            </a:r>
            <a:r>
              <a:rPr lang="en-US" dirty="0" smtClean="0"/>
              <a:t> obtain (with </a:t>
            </a:r>
            <a:r>
              <a:rPr lang="en-US" i="1" dirty="0" smtClean="0"/>
              <a:t>a</a:t>
            </a:r>
            <a:r>
              <a:rPr lang="en-US" dirty="0" smtClean="0"/>
              <a:t> = </a:t>
            </a:r>
            <a:r>
              <a:rPr lang="en-US" i="1" dirty="0" smtClean="0">
                <a:ea typeface="Cambria Math"/>
              </a:rPr>
              <a:t>r</a:t>
            </a:r>
            <a:r>
              <a:rPr lang="en-US" baseline="-25000" dirty="0" smtClean="0">
                <a:latin typeface="Cambria Math" pitchFamily="18" charset="0"/>
                <a:ea typeface="Cambria Math" pitchFamily="18" charset="0"/>
              </a:rPr>
              <a:t>0</a:t>
            </a:r>
            <a:r>
              <a:rPr lang="en-US" dirty="0" smtClean="0">
                <a:ea typeface="Cambria Math"/>
              </a:rPr>
              <a:t>,</a:t>
            </a:r>
            <a:r>
              <a:rPr lang="en-US" i="1" dirty="0" smtClean="0">
                <a:ea typeface="Cambria Math"/>
              </a:rPr>
              <a:t>b</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 ): </a:t>
            </a:r>
            <a:endParaRPr lang="en-US" dirty="0"/>
          </a:p>
        </p:txBody>
      </p:sp>
      <p:sp>
        <p:nvSpPr>
          <p:cNvPr id="9" name="TextBox 8"/>
          <p:cNvSpPr txBox="1"/>
          <p:nvPr/>
        </p:nvSpPr>
        <p:spPr>
          <a:xfrm>
            <a:off x="4724400" y="3810000"/>
            <a:ext cx="3733800" cy="646331"/>
          </a:xfrm>
          <a:prstGeom prst="rect">
            <a:avLst/>
          </a:prstGeom>
          <a:noFill/>
        </p:spPr>
        <p:txBody>
          <a:bodyPr wrap="square" rtlCol="0">
            <a:spAutoFit/>
          </a:bodyPr>
          <a:lstStyle/>
          <a:p>
            <a:pPr>
              <a:buClr>
                <a:schemeClr val="accent1"/>
              </a:buClr>
              <a:buFont typeface="Arial" pitchFamily="34" charset="0"/>
              <a:buChar char="•"/>
            </a:pPr>
            <a:r>
              <a:rPr lang="en-US" dirty="0" smtClean="0">
                <a:ea typeface="Cambria Math"/>
              </a:rPr>
              <a:t> Since each quotient </a:t>
            </a:r>
            <a:r>
              <a:rPr lang="en-US" i="1" dirty="0" smtClean="0">
                <a:ea typeface="Cambria Math"/>
              </a:rPr>
              <a:t>q</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i="1" dirty="0" smtClean="0">
                <a:ea typeface="Cambria Math"/>
              </a:rPr>
              <a:t>q</a:t>
            </a:r>
            <a:r>
              <a:rPr lang="en-US" baseline="-25000" dirty="0" smtClean="0">
                <a:latin typeface="Cambria Math" pitchFamily="18" charset="0"/>
                <a:ea typeface="Cambria Math" pitchFamily="18" charset="0"/>
              </a:rPr>
              <a:t>2</a:t>
            </a:r>
            <a:r>
              <a:rPr lang="en-US" dirty="0" smtClean="0">
                <a:latin typeface="Cambria Math"/>
                <a:ea typeface="Cambria Math"/>
              </a:rPr>
              <a:t> , …,</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 </a:t>
            </a:r>
            <a:r>
              <a:rPr lang="en-US" dirty="0" smtClean="0">
                <a:latin typeface="Cambria Math"/>
                <a:ea typeface="Cambria Math"/>
              </a:rPr>
              <a:t>is at least 1 and </a:t>
            </a:r>
            <a:r>
              <a:rPr lang="en-US" i="1" dirty="0" err="1" smtClean="0">
                <a:ea typeface="Cambria Math"/>
              </a:rPr>
              <a:t>q</a:t>
            </a:r>
            <a:r>
              <a:rPr lang="en-US" i="1" baseline="-25000" dirty="0" err="1"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2:</a:t>
            </a:r>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smtClean="0"/>
              <a:t>Lam</a:t>
            </a:r>
            <a:r>
              <a:rPr lang="en-US" dirty="0" err="1" smtClean="0">
                <a:latin typeface="Cambria Math"/>
                <a:ea typeface="Cambria Math"/>
              </a:rPr>
              <a:t>é</a:t>
            </a:r>
            <a:r>
              <a:rPr lang="en-US" dirty="0" err="1" smtClean="0"/>
              <a:t>’s</a:t>
            </a:r>
            <a:r>
              <a:rPr lang="en-US" dirty="0" smtClean="0"/>
              <a:t> Theorem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a typeface="Cambria Math"/>
              </a:rPr>
              <a:t>It follows that if </a:t>
            </a:r>
            <a:r>
              <a:rPr lang="en-US" i="1" dirty="0" smtClean="0">
                <a:ea typeface="Cambria Math"/>
              </a:rPr>
              <a:t>n</a:t>
            </a:r>
            <a:r>
              <a:rPr lang="en-US" dirty="0" smtClean="0">
                <a:ea typeface="Cambria Math"/>
              </a:rPr>
              <a:t> divisions are used by the Euclidian algorithm to find </a:t>
            </a:r>
            <a:r>
              <a:rPr lang="en-US" dirty="0" err="1" smtClean="0">
                <a:ea typeface="Cambria Math"/>
              </a:rPr>
              <a:t>gcd</a:t>
            </a:r>
            <a:r>
              <a:rPr lang="en-US" dirty="0" smtClean="0">
                <a:ea typeface="Cambria Math"/>
              </a:rPr>
              <a:t>(</a:t>
            </a:r>
            <a:r>
              <a:rPr lang="en-US" i="1" dirty="0" err="1" smtClean="0">
                <a:ea typeface="Cambria Math"/>
              </a:rPr>
              <a:t>a</a:t>
            </a:r>
            <a:r>
              <a:rPr lang="en-US" dirty="0" err="1" smtClean="0">
                <a:ea typeface="Cambria Math"/>
              </a:rPr>
              <a:t>,</a:t>
            </a:r>
            <a:r>
              <a:rPr lang="en-US" i="1" dirty="0" err="1" smtClean="0">
                <a:ea typeface="Cambria Math"/>
              </a:rPr>
              <a:t>b</a:t>
            </a:r>
            <a:r>
              <a:rPr lang="en-US" dirty="0" smtClean="0">
                <a:ea typeface="Cambria Math"/>
              </a:rPr>
              <a:t>) </a:t>
            </a:r>
            <a:r>
              <a:rPr lang="en-US" dirty="0" smtClean="0"/>
              <a:t>with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ea typeface="Cambria Math"/>
              </a:rPr>
              <a:t>then </a:t>
            </a:r>
            <a:r>
              <a:rPr lang="en-US" sz="2800" i="1" dirty="0" smtClean="0">
                <a:ea typeface="Cambria Math"/>
              </a:rPr>
              <a:t>b </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ea typeface="Cambria Math"/>
              </a:rPr>
              <a:t> </a:t>
            </a:r>
            <a:r>
              <a:rPr lang="en-US" sz="2800" dirty="0" smtClean="0">
                <a:latin typeface="Cambria Math" pitchFamily="18" charset="0"/>
                <a:ea typeface="Cambria Math" pitchFamily="18" charset="0"/>
              </a:rPr>
              <a:t> </a:t>
            </a:r>
            <a:r>
              <a:rPr lang="en-US" sz="2800" i="1" dirty="0" smtClean="0"/>
              <a:t>f</a:t>
            </a:r>
            <a:r>
              <a:rPr lang="en-US" sz="2800" i="1" baseline="-25000" dirty="0" smtClean="0">
                <a:ea typeface="Cambria Math" pitchFamily="18" charset="0"/>
              </a:rPr>
              <a:t>n+</a:t>
            </a:r>
            <a:r>
              <a:rPr lang="en-US" sz="2800" baseline="-25000" dirty="0" smtClean="0">
                <a:latin typeface="Cambria Math" pitchFamily="18" charset="0"/>
                <a:ea typeface="Cambria Math" pitchFamily="18" charset="0"/>
              </a:rPr>
              <a:t>1</a:t>
            </a:r>
            <a:r>
              <a:rPr lang="en-US" dirty="0" smtClean="0">
                <a:ea typeface="Cambria Math"/>
              </a:rPr>
              <a:t>. By Example </a:t>
            </a:r>
            <a:r>
              <a:rPr lang="en-US" dirty="0" smtClean="0">
                <a:latin typeface="Cambria Math" pitchFamily="18" charset="0"/>
                <a:ea typeface="Cambria Math" pitchFamily="18" charset="0"/>
              </a:rPr>
              <a:t>4</a:t>
            </a:r>
            <a:r>
              <a:rPr lang="en-US" dirty="0" smtClean="0">
                <a:ea typeface="Cambria Math"/>
              </a:rPr>
              <a:t>, </a:t>
            </a:r>
            <a:r>
              <a:rPr lang="en-US" i="1" dirty="0" smtClean="0">
                <a:ea typeface="Cambria Math"/>
              </a:rPr>
              <a:t>f</a:t>
            </a:r>
            <a:r>
              <a:rPr lang="en-US" i="1" baseline="-25000" dirty="0" smtClean="0">
                <a:ea typeface="Cambria Math"/>
              </a:rPr>
              <a:t>n+</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 − 1</a:t>
            </a:r>
            <a:r>
              <a:rPr lang="en-US" dirty="0" smtClean="0"/>
              <a:t>, for </a:t>
            </a:r>
            <a:r>
              <a:rPr lang="en-US" i="1" dirty="0" smtClean="0"/>
              <a:t>n</a:t>
            </a:r>
            <a:r>
              <a:rPr lang="en-US" dirty="0" smtClean="0"/>
              <a:t> </a:t>
            </a:r>
            <a:r>
              <a:rPr lang="en-US" dirty="0" smtClean="0">
                <a:latin typeface="Cambria Math"/>
                <a:ea typeface="Cambria Math"/>
              </a:rPr>
              <a:t>&gt; 2, </a:t>
            </a:r>
            <a:r>
              <a:rPr lang="en-US" dirty="0" smtClean="0"/>
              <a:t>where               </a:t>
            </a:r>
            <a:r>
              <a:rPr lang="el-GR" dirty="0" smtClean="0">
                <a:latin typeface="Cambria Math"/>
                <a:ea typeface="Cambria Math"/>
              </a:rPr>
              <a:t>α</a:t>
            </a:r>
            <a:r>
              <a:rPr lang="en-US" dirty="0" smtClean="0">
                <a:latin typeface="Cambria Math"/>
                <a:ea typeface="Cambria Math"/>
              </a:rPr>
              <a:t> = (1 + √5)/2. Therefore, </a:t>
            </a:r>
            <a:r>
              <a:rPr lang="en-US" i="1" dirty="0" smtClean="0">
                <a:latin typeface="Cambria Math"/>
                <a:ea typeface="Cambria Math"/>
              </a:rPr>
              <a:t>b</a:t>
            </a:r>
            <a:r>
              <a:rPr lang="en-US" dirty="0" smtClean="0">
                <a:latin typeface="Cambria Math"/>
                <a:ea typeface="Cambria Math"/>
              </a:rPr>
              <a:t> &gt;</a:t>
            </a:r>
            <a:r>
              <a:rPr lang="el-GR" dirty="0" smtClean="0">
                <a:latin typeface="Cambria Math"/>
                <a:ea typeface="Cambria Math"/>
              </a:rPr>
              <a:t> α</a:t>
            </a:r>
            <a:r>
              <a:rPr lang="en-US" i="1" baseline="30000" dirty="0" smtClean="0">
                <a:ea typeface="Cambria Math"/>
              </a:rPr>
              <a:t>n</a:t>
            </a:r>
            <a:r>
              <a:rPr lang="en-US" baseline="30000" dirty="0" smtClean="0">
                <a:latin typeface="Cambria Math"/>
                <a:ea typeface="Cambria Math"/>
              </a:rPr>
              <a:t>−1</a:t>
            </a:r>
            <a:r>
              <a:rPr lang="en-US" dirty="0" smtClean="0">
                <a:ea typeface="Cambria Math"/>
              </a:rPr>
              <a:t>.</a:t>
            </a:r>
          </a:p>
          <a:p>
            <a:r>
              <a:rPr lang="en-US" dirty="0" smtClean="0">
                <a:ea typeface="Cambria Math"/>
              </a:rPr>
              <a:t>Because log</a:t>
            </a:r>
            <a:r>
              <a:rPr lang="en-US" baseline="-25000" dirty="0" smtClean="0">
                <a:latin typeface="Cambria Math" pitchFamily="18" charset="0"/>
                <a:ea typeface="Cambria Math" pitchFamily="18" charset="0"/>
              </a:rPr>
              <a:t>10</a:t>
            </a:r>
            <a:r>
              <a:rPr lang="en-US" dirty="0" smtClean="0">
                <a:ea typeface="Cambria Math"/>
              </a:rPr>
              <a:t> </a:t>
            </a:r>
            <a:r>
              <a:rPr lang="el-GR" dirty="0" smtClean="0">
                <a:latin typeface="Cambria Math"/>
                <a:ea typeface="Cambria Math"/>
              </a:rPr>
              <a:t>α</a:t>
            </a:r>
            <a:r>
              <a:rPr lang="en-US" dirty="0" smtClean="0">
                <a:latin typeface="Cambria Math"/>
                <a:ea typeface="Cambria Math"/>
              </a:rPr>
              <a:t> ≈ 0.208 &gt; 1/5,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t> </a:t>
            </a:r>
            <a:r>
              <a:rPr lang="en-US" dirty="0" smtClean="0">
                <a:latin typeface="Cambria Math"/>
                <a:ea typeface="Cambria Math"/>
              </a:rPr>
              <a:t>&gt; (</a:t>
            </a:r>
            <a:r>
              <a:rPr lang="en-US" i="1" dirty="0" smtClean="0">
                <a:ea typeface="Cambria Math"/>
              </a:rPr>
              <a:t>n</a:t>
            </a:r>
            <a:r>
              <a:rPr lang="en-US" dirty="0" smtClean="0">
                <a:latin typeface="Cambria Math"/>
                <a:ea typeface="Cambria Math"/>
              </a:rPr>
              <a:t>−1)</a:t>
            </a:r>
            <a:r>
              <a:rPr lang="en-US" dirty="0" smtClean="0">
                <a:ea typeface="Cambria Math"/>
              </a:rPr>
              <a:t> log</a:t>
            </a:r>
            <a:r>
              <a:rPr lang="en-US" baseline="-25000" dirty="0" smtClean="0">
                <a:latin typeface="Cambria Math" pitchFamily="18" charset="0"/>
                <a:ea typeface="Cambria Math" pitchFamily="18" charset="0"/>
              </a:rPr>
              <a:t>10</a:t>
            </a:r>
            <a:r>
              <a:rPr lang="el-GR" dirty="0" smtClean="0">
                <a:latin typeface="Cambria Math"/>
                <a:ea typeface="Cambria Math"/>
              </a:rPr>
              <a:t> α</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&gt;</a:t>
            </a:r>
            <a:r>
              <a:rPr lang="en-US" dirty="0" smtClean="0">
                <a:latin typeface="Cambria Math"/>
                <a:ea typeface="Cambria Math"/>
              </a:rPr>
              <a:t> (</a:t>
            </a:r>
            <a:r>
              <a:rPr lang="en-US" i="1" dirty="0" smtClean="0">
                <a:ea typeface="Cambria Math"/>
              </a:rPr>
              <a:t>n</a:t>
            </a:r>
            <a:r>
              <a:rPr lang="en-US" dirty="0" smtClean="0">
                <a:latin typeface="Cambria Math"/>
                <a:ea typeface="Cambria Math"/>
              </a:rPr>
              <a:t>−1)/5 . Hence,</a:t>
            </a:r>
          </a:p>
          <a:p>
            <a:pPr>
              <a:buNone/>
            </a:pPr>
            <a:endParaRPr lang="en-US" dirty="0" smtClean="0">
              <a:latin typeface="Cambria Math"/>
              <a:ea typeface="Cambria Math"/>
            </a:endParaRPr>
          </a:p>
          <a:p>
            <a:pPr>
              <a:buNone/>
            </a:pPr>
            <a:endParaRPr lang="en-US" dirty="0" smtClean="0">
              <a:latin typeface="Cambria Math" pitchFamily="18" charset="0"/>
              <a:ea typeface="Cambria Math" pitchFamily="18" charset="0"/>
            </a:endParaRPr>
          </a:p>
          <a:p>
            <a:r>
              <a:rPr lang="en-US" dirty="0" smtClean="0">
                <a:ea typeface="Cambria Math" pitchFamily="18" charset="0"/>
              </a:rPr>
              <a:t>Suppose that  </a:t>
            </a:r>
            <a:r>
              <a:rPr lang="en-US" i="1" dirty="0" smtClean="0">
                <a:ea typeface="Cambria Math" pitchFamily="18" charset="0"/>
              </a:rPr>
              <a:t>b </a:t>
            </a:r>
            <a:r>
              <a:rPr lang="en-US" dirty="0" smtClean="0">
                <a:ea typeface="Cambria Math" pitchFamily="18" charset="0"/>
              </a:rPr>
              <a:t>has </a:t>
            </a:r>
            <a:r>
              <a:rPr lang="en-US" i="1" dirty="0" smtClean="0">
                <a:ea typeface="Cambria Math" pitchFamily="18" charset="0"/>
              </a:rPr>
              <a:t>k </a:t>
            </a:r>
            <a:r>
              <a:rPr lang="en-US" dirty="0" smtClean="0">
                <a:ea typeface="Cambria Math" pitchFamily="18" charset="0"/>
              </a:rPr>
              <a:t>decimal digits. Then </a:t>
            </a:r>
            <a:r>
              <a:rPr lang="en-US" i="1" dirty="0" smtClean="0">
                <a:ea typeface="Cambria Math" pitchFamily="18" charset="0"/>
              </a:rPr>
              <a:t>b</a:t>
            </a:r>
            <a:r>
              <a:rPr lang="en-US" dirty="0" smtClean="0">
                <a:ea typeface="Cambria Math" pitchFamily="18" charset="0"/>
              </a:rPr>
              <a:t> &lt; </a:t>
            </a:r>
            <a:r>
              <a:rPr lang="en-US" dirty="0" smtClean="0">
                <a:latin typeface="Cambria Math" pitchFamily="18" charset="0"/>
                <a:ea typeface="Cambria Math" pitchFamily="18" charset="0"/>
              </a:rPr>
              <a:t>10</a:t>
            </a:r>
            <a:r>
              <a:rPr lang="en-US" i="1" baseline="30000" dirty="0" smtClean="0">
                <a:ea typeface="Cambria Math" pitchFamily="18" charset="0"/>
              </a:rPr>
              <a:t>k</a:t>
            </a:r>
            <a:r>
              <a:rPr lang="en-US" dirty="0" smtClean="0">
                <a:ea typeface="Cambria Math" pitchFamily="18" charset="0"/>
              </a:rPr>
              <a:t> and log</a:t>
            </a:r>
            <a:r>
              <a:rPr lang="en-US" baseline="-25000" dirty="0" smtClean="0">
                <a:latin typeface="Cambria Math" pitchFamily="18" charset="0"/>
                <a:ea typeface="Cambria Math" pitchFamily="18" charset="0"/>
              </a:rPr>
              <a:t>10</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&lt; </a:t>
            </a:r>
            <a:r>
              <a:rPr lang="en-US" i="1" dirty="0" smtClean="0">
                <a:ea typeface="Cambria Math" pitchFamily="18" charset="0"/>
              </a:rPr>
              <a:t>k</a:t>
            </a:r>
            <a:r>
              <a:rPr lang="en-US" dirty="0" smtClean="0">
                <a:ea typeface="Cambria Math" pitchFamily="18" charset="0"/>
              </a:rPr>
              <a:t>. It  follows that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 &lt; </a:t>
            </a:r>
            <a:r>
              <a:rPr lang="en-US" dirty="0" smtClean="0">
                <a:latin typeface="Cambria Math" pitchFamily="18" charset="0"/>
                <a:ea typeface="Cambria Math" pitchFamily="18" charset="0"/>
              </a:rPr>
              <a:t>5</a:t>
            </a:r>
            <a:r>
              <a:rPr lang="en-US" i="1" dirty="0" smtClean="0">
                <a:ea typeface="Cambria Math" pitchFamily="18" charset="0"/>
              </a:rPr>
              <a:t>k</a:t>
            </a:r>
            <a:r>
              <a:rPr lang="en-US" dirty="0" smtClean="0">
                <a:ea typeface="Cambria Math" pitchFamily="18" charset="0"/>
              </a:rPr>
              <a:t> and since </a:t>
            </a:r>
            <a:r>
              <a:rPr lang="en-US" i="1" dirty="0" smtClean="0">
                <a:ea typeface="Cambria Math" pitchFamily="18" charset="0"/>
              </a:rPr>
              <a:t>k</a:t>
            </a:r>
            <a:r>
              <a:rPr lang="en-US" dirty="0" smtClean="0">
                <a:ea typeface="Cambria Math" pitchFamily="18" charset="0"/>
              </a:rPr>
              <a:t> is an integer,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dirty="0" smtClean="0">
                <a:latin typeface="Cambria Math" pitchFamily="18" charset="0"/>
                <a:ea typeface="Cambria Math" pitchFamily="18" charset="0"/>
              </a:rPr>
              <a:t>5</a:t>
            </a:r>
            <a:r>
              <a:rPr lang="en-US" i="1" dirty="0" smtClean="0">
                <a:ea typeface="Cambria Math" pitchFamily="18" charset="0"/>
              </a:rPr>
              <a:t>k</a:t>
            </a:r>
            <a:r>
              <a:rPr lang="en-US" dirty="0" smtClean="0">
                <a:ea typeface="Cambria Math" pitchFamily="18" charset="0"/>
              </a:rPr>
              <a:t>.</a:t>
            </a:r>
          </a:p>
          <a:p>
            <a:pPr>
              <a:buNone/>
            </a:pPr>
            <a:endParaRPr lang="en-US" dirty="0" smtClean="0">
              <a:ea typeface="Cambria Math" pitchFamily="18" charset="0"/>
            </a:endParaRPr>
          </a:p>
          <a:p>
            <a:r>
              <a:rPr lang="en-US" i="1" dirty="0" smtClean="0"/>
              <a:t> </a:t>
            </a:r>
            <a:r>
              <a:rPr lang="en-US" dirty="0" smtClean="0">
                <a:ea typeface="Cambria Math" pitchFamily="18" charset="0"/>
              </a:rPr>
              <a:t>As a consequence of </a:t>
            </a:r>
            <a:r>
              <a:rPr lang="en-US" dirty="0" err="1" smtClean="0"/>
              <a:t>Lam</a:t>
            </a:r>
            <a:r>
              <a:rPr lang="en-US" dirty="0" err="1" smtClean="0">
                <a:latin typeface="Cambria Math"/>
                <a:ea typeface="Cambria Math"/>
              </a:rPr>
              <a:t>é</a:t>
            </a:r>
            <a:r>
              <a:rPr lang="en-US" dirty="0" err="1" smtClean="0"/>
              <a:t>’s</a:t>
            </a:r>
            <a:r>
              <a:rPr lang="en-US" dirty="0" smtClean="0"/>
              <a:t> Theorem, </a:t>
            </a:r>
            <a:r>
              <a:rPr lang="en-US" i="1" dirty="0" smtClean="0"/>
              <a:t>O</a:t>
            </a:r>
            <a:r>
              <a:rPr lang="en-US" dirty="0" smtClean="0"/>
              <a:t>(log </a:t>
            </a:r>
            <a:r>
              <a:rPr lang="en-US" i="1" dirty="0" smtClean="0"/>
              <a:t>b</a:t>
            </a:r>
            <a:r>
              <a:rPr lang="en-US" dirty="0" smtClean="0"/>
              <a:t>) divisions are used by the Euclidian algorithm to find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whenever </a:t>
            </a:r>
            <a:r>
              <a:rPr lang="en-US" i="1" dirty="0" smtClean="0"/>
              <a:t>a</a:t>
            </a:r>
            <a:r>
              <a:rPr lang="en-US" dirty="0" smtClean="0"/>
              <a:t> &gt; </a:t>
            </a:r>
            <a:r>
              <a:rPr lang="en-US" i="1" dirty="0" smtClean="0"/>
              <a:t>b</a:t>
            </a:r>
            <a:r>
              <a:rPr lang="en-US" dirty="0" smtClean="0"/>
              <a:t>.</a:t>
            </a:r>
          </a:p>
          <a:p>
            <a:pPr lvl="1"/>
            <a:r>
              <a:rPr lang="en-US" dirty="0" smtClean="0"/>
              <a:t>By </a:t>
            </a:r>
            <a:r>
              <a:rPr lang="en-US" dirty="0" err="1" smtClean="0"/>
              <a:t>Lam</a:t>
            </a:r>
            <a:r>
              <a:rPr lang="en-US" dirty="0" err="1" smtClean="0">
                <a:latin typeface="Cambria Math"/>
                <a:ea typeface="Cambria Math"/>
              </a:rPr>
              <a:t>é</a:t>
            </a:r>
            <a:r>
              <a:rPr lang="en-US" dirty="0" err="1" smtClean="0"/>
              <a:t>’s</a:t>
            </a:r>
            <a:r>
              <a:rPr lang="en-US" dirty="0" smtClean="0"/>
              <a:t> Theorem, the number of divisions needed to find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with </a:t>
            </a:r>
            <a:r>
              <a:rPr lang="en-US" i="1" dirty="0" smtClean="0"/>
              <a:t>a</a:t>
            </a:r>
            <a:r>
              <a:rPr lang="en-US" dirty="0" smtClean="0"/>
              <a:t> &gt; </a:t>
            </a:r>
            <a:r>
              <a:rPr lang="en-US" i="1" dirty="0" smtClean="0"/>
              <a:t>b </a:t>
            </a:r>
            <a:r>
              <a:rPr lang="en-US" dirty="0" smtClean="0"/>
              <a:t>is less than or equal to </a:t>
            </a:r>
            <a:r>
              <a:rPr lang="en-US" dirty="0" smtClean="0">
                <a:latin typeface="Cambria Math"/>
                <a:ea typeface="Cambria Math"/>
              </a:rPr>
              <a:t>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 + </a:t>
            </a:r>
            <a:r>
              <a:rPr lang="en-US" dirty="0" smtClean="0">
                <a:latin typeface="Cambria Math" pitchFamily="18" charset="0"/>
                <a:ea typeface="Cambria Math" pitchFamily="18" charset="0"/>
              </a:rPr>
              <a:t>1</a:t>
            </a:r>
            <a:r>
              <a:rPr lang="en-US" dirty="0" smtClean="0"/>
              <a:t>) since the number of decimal digits in b (which equals </a:t>
            </a:r>
            <a:r>
              <a:rPr lang="en-US" dirty="0" smtClean="0">
                <a:latin typeface="Cambria Math"/>
                <a:ea typeface="Cambria Math"/>
              </a:rPr>
              <a:t>⌊</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latin typeface="Cambria Math"/>
                <a:ea typeface="Cambria Math"/>
              </a:rPr>
              <a:t>⌋</a:t>
            </a:r>
            <a:r>
              <a:rPr lang="en-US" i="1" dirty="0" smtClean="0"/>
              <a:t> + </a:t>
            </a:r>
            <a:r>
              <a:rPr lang="en-US" dirty="0" smtClean="0">
                <a:latin typeface="Cambria Math" pitchFamily="18" charset="0"/>
                <a:ea typeface="Cambria Math" pitchFamily="18" charset="0"/>
              </a:rPr>
              <a:t>1</a:t>
            </a:r>
            <a:r>
              <a:rPr lang="en-US" dirty="0" smtClean="0"/>
              <a:t>) is less than or equal to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 + </a:t>
            </a:r>
            <a:r>
              <a:rPr lang="en-US" dirty="0" smtClean="0">
                <a:latin typeface="Cambria Math" pitchFamily="18" charset="0"/>
                <a:ea typeface="Cambria Math" pitchFamily="18" charset="0"/>
              </a:rPr>
              <a:t>1. </a:t>
            </a:r>
            <a:endParaRPr lang="en-US" dirty="0" smtClean="0"/>
          </a:p>
          <a:p>
            <a:endParaRPr lang="en-US" dirty="0" smtClean="0">
              <a:ea typeface="Cambria Math"/>
            </a:endParaRPr>
          </a:p>
          <a:p>
            <a:endParaRPr lang="en-US" i="1" dirty="0" smtClean="0">
              <a:latin typeface="Cambria Math"/>
              <a:ea typeface="Cambria Math"/>
            </a:endParaRPr>
          </a:p>
          <a:p>
            <a:endParaRPr lang="en-US" dirty="0"/>
          </a:p>
        </p:txBody>
      </p:sp>
      <p:sp>
        <p:nvSpPr>
          <p:cNvPr id="8" name="TextBox 7"/>
          <p:cNvSpPr txBox="1"/>
          <p:nvPr/>
        </p:nvSpPr>
        <p:spPr>
          <a:xfrm>
            <a:off x="1828800" y="3048000"/>
            <a:ext cx="4572000" cy="369332"/>
          </a:xfrm>
          <a:prstGeom prst="rect">
            <a:avLst/>
          </a:prstGeom>
          <a:noFill/>
        </p:spPr>
        <p:txBody>
          <a:bodyPr wrap="square" rtlCol="0">
            <a:spAutoFit/>
          </a:bodyPr>
          <a:lstStyle/>
          <a:p>
            <a:r>
              <a:rPr lang="en-US" i="1" dirty="0" smtClean="0">
                <a:ea typeface="Cambria Math"/>
              </a:rPr>
              <a:t>n</a:t>
            </a:r>
            <a:r>
              <a:rPr lang="en-US" dirty="0" smtClean="0">
                <a:latin typeface="Cambria Math"/>
                <a:ea typeface="Cambria Math"/>
              </a:rPr>
              <a:t>−1 &lt; 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t> </a:t>
            </a:r>
            <a:r>
              <a:rPr lang="en-US" baseline="-25000" dirty="0" smtClean="0">
                <a:latin typeface="Cambria Math" pitchFamily="18" charset="0"/>
                <a:ea typeface="Cambria Math" pitchFamily="18" charset="0"/>
              </a:rPr>
              <a:t> </a:t>
            </a:r>
            <a:endParaRPr lang="en-US" dirty="0"/>
          </a:p>
        </p:txBody>
      </p:sp>
      <p:sp>
        <p:nvSpPr>
          <p:cNvPr id="9" name="Isosceles Triangle 8"/>
          <p:cNvSpPr/>
          <p:nvPr/>
        </p:nvSpPr>
        <p:spPr>
          <a:xfrm rot="5400000" flipH="1" flipV="1">
            <a:off x="8267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6" name="TextBox 5"/>
          <p:cNvSpPr txBox="1"/>
          <p:nvPr/>
        </p:nvSpPr>
        <p:spPr>
          <a:xfrm>
            <a:off x="990600" y="5715000"/>
            <a:ext cx="7086600" cy="369332"/>
          </a:xfrm>
          <a:prstGeom prst="rect">
            <a:avLst/>
          </a:prstGeom>
          <a:noFill/>
          <a:ln>
            <a:solidFill>
              <a:schemeClr val="accent1"/>
            </a:solidFill>
          </a:ln>
        </p:spPr>
        <p:txBody>
          <a:bodyPr wrap="square" rtlCol="0">
            <a:spAutoFit/>
          </a:bodyPr>
          <a:lstStyle/>
          <a:p>
            <a:r>
              <a:rPr lang="en-US" dirty="0" err="1" smtClean="0"/>
              <a:t>Lam</a:t>
            </a:r>
            <a:r>
              <a:rPr lang="en-US" dirty="0" err="1" smtClean="0">
                <a:latin typeface="Cambria Math"/>
                <a:ea typeface="Cambria Math"/>
              </a:rPr>
              <a:t>é</a:t>
            </a:r>
            <a:r>
              <a:rPr lang="en-US" dirty="0" err="1" smtClean="0"/>
              <a:t>’s</a:t>
            </a:r>
            <a:r>
              <a:rPr lang="en-US" dirty="0" smtClean="0"/>
              <a:t> Theorem was the first result in computational complexity</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Recursive definitions </a:t>
            </a:r>
            <a:r>
              <a:rPr lang="en-US" dirty="0" smtClean="0"/>
              <a:t>of sets have two parts:</a:t>
            </a:r>
          </a:p>
          <a:p>
            <a:pPr lvl="1"/>
            <a:r>
              <a:rPr lang="en-US" dirty="0" smtClean="0"/>
              <a:t>The </a:t>
            </a:r>
            <a:r>
              <a:rPr lang="en-US" i="1" dirty="0" smtClean="0"/>
              <a:t>basis step </a:t>
            </a:r>
            <a:r>
              <a:rPr lang="en-US" dirty="0" smtClean="0"/>
              <a:t>specifies an initial collection of elements.</a:t>
            </a:r>
          </a:p>
          <a:p>
            <a:pPr lvl="1"/>
            <a:r>
              <a:rPr lang="en-US" dirty="0" smtClean="0"/>
              <a:t>The </a:t>
            </a:r>
            <a:r>
              <a:rPr lang="en-US" i="1" dirty="0" smtClean="0"/>
              <a:t>recursive step </a:t>
            </a:r>
            <a:r>
              <a:rPr lang="en-US" dirty="0" smtClean="0"/>
              <a:t>gives the rules for forming new elements in the set from those already known to be in the set.</a:t>
            </a:r>
          </a:p>
          <a:p>
            <a:r>
              <a:rPr lang="en-US" dirty="0" smtClean="0"/>
              <a:t>Sometimes the recursive definition has an </a:t>
            </a:r>
            <a:r>
              <a:rPr lang="en-US" i="1" dirty="0" smtClean="0"/>
              <a:t>exclusion rule</a:t>
            </a:r>
            <a:r>
              <a:rPr lang="en-US" dirty="0" smtClean="0"/>
              <a:t>, which specifies that the set contains nothing other than those elements specified in the basis step and generated by applications of the rules in the recursive step. </a:t>
            </a:r>
          </a:p>
          <a:p>
            <a:r>
              <a:rPr lang="en-US" dirty="0" smtClean="0"/>
              <a:t>We will always assume that the exclusion rule holds, even if it is not explicitly mentioned. </a:t>
            </a:r>
          </a:p>
          <a:p>
            <a:r>
              <a:rPr lang="en-US" dirty="0" smtClean="0"/>
              <a:t>We will later develop a form of induction, called </a:t>
            </a:r>
            <a:r>
              <a:rPr lang="en-US" i="1" dirty="0" smtClean="0"/>
              <a:t>structural induction</a:t>
            </a:r>
            <a:r>
              <a:rPr lang="en-US" dirty="0" smtClean="0"/>
              <a:t>, to prove results about recursively defined sets.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Example </a:t>
            </a:r>
            <a:r>
              <a:rPr lang="en-US" dirty="0" smtClean="0"/>
              <a:t>:</a:t>
            </a:r>
            <a:r>
              <a:rPr lang="en-US" b="1" dirty="0" smtClean="0"/>
              <a:t>  </a:t>
            </a:r>
            <a:r>
              <a:rPr lang="en-US" dirty="0" smtClean="0"/>
              <a:t>Subset of Integers  </a:t>
            </a:r>
            <a:r>
              <a:rPr lang="en-US" i="1" dirty="0" smtClean="0"/>
              <a:t>S</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3</a:t>
            </a:r>
            <a:r>
              <a:rPr lang="en-US" dirty="0" smtClean="0">
                <a:latin typeface="Cambria Math"/>
                <a:ea typeface="Cambria Math"/>
              </a:rPr>
              <a:t> ∊</a:t>
            </a:r>
            <a:r>
              <a:rPr lang="en-US" i="1" dirty="0" smtClean="0"/>
              <a:t> </a:t>
            </a:r>
            <a:r>
              <a:rPr lang="en-US" dirty="0" smtClean="0"/>
              <a:t>S.</a:t>
            </a:r>
          </a:p>
          <a:p>
            <a:pPr marL="971550" lvl="1" indent="-514350">
              <a:buNone/>
            </a:pPr>
            <a:r>
              <a:rPr lang="en-US" dirty="0" smtClean="0"/>
              <a:t>RECURSIVE STEP: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t> </a:t>
            </a:r>
            <a:r>
              <a:rPr lang="en-US" dirty="0" smtClean="0">
                <a:latin typeface="Cambria Math"/>
                <a:ea typeface="Cambria Math"/>
              </a:rPr>
              <a:t>∊</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a:t>
            </a:r>
            <a:endParaRPr lang="en-US" dirty="0" smtClean="0"/>
          </a:p>
          <a:p>
            <a:r>
              <a:rPr lang="en-US" dirty="0" smtClean="0"/>
              <a:t>Initially </a:t>
            </a:r>
            <a:r>
              <a:rPr lang="en-US" dirty="0" smtClean="0">
                <a:latin typeface="Cambria Math" pitchFamily="18" charset="0"/>
                <a:ea typeface="Cambria Math" pitchFamily="18" charset="0"/>
              </a:rPr>
              <a:t>3</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9</a:t>
            </a:r>
            <a:r>
              <a:rPr lang="en-US" dirty="0" smtClean="0"/>
              <a:t>, etc.</a:t>
            </a:r>
          </a:p>
          <a:p>
            <a:pPr marL="0" indent="0">
              <a:buNone/>
            </a:pPr>
            <a:r>
              <a:rPr lang="en-US" b="1" dirty="0" smtClean="0"/>
              <a:t>Example</a:t>
            </a:r>
            <a:r>
              <a:rPr lang="en-US" dirty="0" smtClean="0"/>
              <a:t>:</a:t>
            </a:r>
            <a:r>
              <a:rPr lang="en-US" b="1" dirty="0" smtClean="0"/>
              <a:t> </a:t>
            </a:r>
            <a:r>
              <a:rPr lang="en-US" dirty="0" smtClean="0"/>
              <a:t>The natural numbers</a:t>
            </a:r>
            <a:r>
              <a:rPr lang="en-US" b="1" dirty="0" smtClean="0"/>
              <a:t> N</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0 </a:t>
            </a:r>
            <a:r>
              <a:rPr lang="en-US" dirty="0" smtClean="0">
                <a:latin typeface="Cambria Math"/>
                <a:ea typeface="Cambria Math"/>
              </a:rPr>
              <a:t>∊</a:t>
            </a:r>
            <a:r>
              <a:rPr lang="en-US" dirty="0" smtClean="0"/>
              <a:t> </a:t>
            </a:r>
            <a:r>
              <a:rPr lang="en-US" b="1" dirty="0" smtClean="0"/>
              <a:t>N.</a:t>
            </a:r>
          </a:p>
          <a:p>
            <a:pPr marL="971550" lvl="1" indent="-514350">
              <a:buNone/>
            </a:pPr>
            <a:r>
              <a:rPr lang="en-US" dirty="0" smtClean="0"/>
              <a:t>RECURSIVE STEP: If </a:t>
            </a:r>
            <a:r>
              <a:rPr lang="en-US" i="1" dirty="0" smtClean="0"/>
              <a:t>n</a:t>
            </a:r>
            <a:r>
              <a:rPr lang="en-US" dirty="0" smtClean="0"/>
              <a:t> is in </a:t>
            </a:r>
            <a:r>
              <a:rPr lang="en-US" b="1" dirty="0" smtClean="0"/>
              <a:t>N</a:t>
            </a:r>
            <a:r>
              <a:rPr lang="en-US" dirty="0" smtClean="0"/>
              <a:t>, then </a:t>
            </a:r>
            <a:r>
              <a:rPr lang="en-US" i="1" dirty="0" smtClean="0"/>
              <a:t>n + </a:t>
            </a:r>
            <a:r>
              <a:rPr lang="en-US" dirty="0" smtClean="0">
                <a:latin typeface="Cambria Math" pitchFamily="18" charset="0"/>
                <a:ea typeface="Cambria Math" pitchFamily="18" charset="0"/>
              </a:rPr>
              <a:t>1</a:t>
            </a:r>
            <a:r>
              <a:rPr lang="en-US" i="1" dirty="0" smtClean="0"/>
              <a:t> </a:t>
            </a:r>
            <a:r>
              <a:rPr lang="en-US" dirty="0" smtClean="0"/>
              <a:t>is in </a:t>
            </a:r>
            <a:r>
              <a:rPr lang="en-US" b="1" dirty="0" smtClean="0"/>
              <a:t>N</a:t>
            </a:r>
            <a:r>
              <a:rPr lang="en-US" dirty="0" smtClean="0"/>
              <a:t>.</a:t>
            </a:r>
            <a:r>
              <a:rPr lang="en-US" b="1" i="1" dirty="0" smtClean="0"/>
              <a:t>  </a:t>
            </a:r>
            <a:endParaRPr lang="en-US" dirty="0" smtClean="0"/>
          </a:p>
          <a:p>
            <a:r>
              <a:rPr lang="en-US" dirty="0" smtClean="0"/>
              <a:t>Initially </a:t>
            </a:r>
            <a:r>
              <a:rPr lang="en-US" dirty="0" smtClean="0">
                <a:latin typeface="Cambria Math" pitchFamily="18" charset="0"/>
                <a:ea typeface="Cambria Math" pitchFamily="18" charset="0"/>
              </a:rPr>
              <a:t>0</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then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etc.</a:t>
            </a:r>
          </a:p>
          <a:p>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a:t>
            </a:r>
            <a:r>
              <a:rPr lang="en-US" b="1" dirty="0" smtClean="0"/>
              <a:t>  </a:t>
            </a:r>
            <a:r>
              <a:rPr lang="en-US" dirty="0" smtClean="0"/>
              <a:t>The set  </a:t>
            </a:r>
            <a:r>
              <a:rPr lang="el-GR" dirty="0" smtClean="0"/>
              <a:t>Σ</a:t>
            </a:r>
            <a:r>
              <a:rPr lang="en-US" dirty="0" smtClean="0"/>
              <a:t>* of </a:t>
            </a:r>
            <a:r>
              <a:rPr lang="en-US" i="1" dirty="0" smtClean="0"/>
              <a:t>strings</a:t>
            </a:r>
            <a:r>
              <a:rPr lang="en-US" dirty="0" smtClean="0"/>
              <a:t> over the alphabet </a:t>
            </a:r>
            <a:r>
              <a:rPr lang="el-GR" dirty="0" smtClean="0"/>
              <a:t>Σ</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t>
            </a:r>
            <a:r>
              <a:rPr lang="el-GR" dirty="0" smtClean="0"/>
              <a:t>λ</a:t>
            </a:r>
            <a:r>
              <a:rPr lang="en-US" dirty="0" smtClean="0"/>
              <a:t> is the empty string)</a:t>
            </a:r>
            <a:endParaRPr lang="en-US" i="1" dirty="0" smtClean="0"/>
          </a:p>
          <a:p>
            <a:pPr marL="971550" lvl="1" indent="-514350">
              <a:buNone/>
            </a:pPr>
            <a:r>
              <a:rPr lang="en-US" dirty="0" smtClean="0"/>
              <a:t>RECURSIVE STEP: If </a:t>
            </a:r>
            <a:r>
              <a:rPr lang="en-US" i="1" dirty="0" smtClean="0"/>
              <a:t>w</a:t>
            </a:r>
            <a:r>
              <a:rPr lang="en-US" dirty="0" smtClean="0"/>
              <a:t> is in </a:t>
            </a:r>
            <a:r>
              <a:rPr lang="el-GR" dirty="0" smtClean="0"/>
              <a:t>Σ</a:t>
            </a:r>
            <a:r>
              <a:rPr lang="en-US" dirty="0" smtClean="0"/>
              <a:t>*</a:t>
            </a:r>
            <a:r>
              <a:rPr lang="en-US" i="1" dirty="0" smtClean="0"/>
              <a:t> </a:t>
            </a:r>
            <a:r>
              <a:rPr lang="en-US" dirty="0" smtClean="0"/>
              <a:t>and</a:t>
            </a:r>
            <a:r>
              <a:rPr lang="en-US" i="1" dirty="0" smtClean="0"/>
              <a:t> x </a:t>
            </a:r>
            <a:r>
              <a:rPr lang="en-US" dirty="0" smtClean="0"/>
              <a:t>is in </a:t>
            </a:r>
            <a:r>
              <a:rPr lang="el-GR" dirty="0" smtClean="0"/>
              <a:t>Σ</a:t>
            </a:r>
            <a:r>
              <a:rPr lang="en-US" i="1" dirty="0" smtClean="0"/>
              <a:t>,                   </a:t>
            </a:r>
            <a:r>
              <a:rPr lang="en-US" dirty="0" smtClean="0"/>
              <a:t>then</a:t>
            </a:r>
            <a:r>
              <a:rPr lang="en-US" i="1" dirty="0" smtClean="0"/>
              <a:t> </a:t>
            </a:r>
            <a:r>
              <a:rPr lang="en-US" i="1" dirty="0" err="1" smtClean="0"/>
              <a:t>wx</a:t>
            </a:r>
            <a:r>
              <a:rPr lang="en-US" i="1" dirty="0" smtClean="0"/>
              <a:t> </a:t>
            </a:r>
            <a:r>
              <a:rPr lang="en-US" dirty="0" smtClean="0">
                <a:sym typeface="Symbol"/>
              </a:rPr>
              <a:t></a:t>
            </a:r>
            <a:r>
              <a:rPr lang="en-US" dirty="0" smtClean="0"/>
              <a:t> </a:t>
            </a:r>
            <a:r>
              <a:rPr lang="el-GR" dirty="0" smtClean="0"/>
              <a:t>Σ</a:t>
            </a:r>
            <a:r>
              <a:rPr lang="en-US" dirty="0" smtClean="0"/>
              <a:t>*</a:t>
            </a:r>
            <a:r>
              <a:rPr lang="en-US" i="1" dirty="0" smtClean="0"/>
              <a:t>.</a:t>
            </a:r>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the strings in </a:t>
            </a:r>
            <a:r>
              <a:rPr lang="en-US" dirty="0" smtClean="0">
                <a:sym typeface="Symbol"/>
              </a:rPr>
              <a:t>in </a:t>
            </a:r>
            <a:r>
              <a:rPr lang="el-GR" dirty="0" smtClean="0"/>
              <a:t>Σ</a:t>
            </a:r>
            <a:r>
              <a:rPr lang="en-US" dirty="0" smtClean="0"/>
              <a:t>*</a:t>
            </a:r>
            <a:r>
              <a:rPr lang="en-US" i="1" dirty="0" smtClean="0"/>
              <a:t> </a:t>
            </a:r>
            <a:r>
              <a:rPr lang="en-US" dirty="0" smtClean="0"/>
              <a:t>are the set of all bit strings, </a:t>
            </a:r>
            <a:r>
              <a:rPr lang="el-GR" dirty="0" smtClean="0"/>
              <a:t>λ</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1, 00</a:t>
            </a:r>
            <a:r>
              <a:rPr lang="en-US" dirty="0" smtClean="0"/>
              <a:t>,</a:t>
            </a:r>
            <a:r>
              <a:rPr lang="en-US" dirty="0" smtClean="0">
                <a:latin typeface="Cambria Math" pitchFamily="18" charset="0"/>
                <a:ea typeface="Cambria Math" pitchFamily="18" charset="0"/>
              </a:rPr>
              <a:t>01,10, 11, etc.</a:t>
            </a:r>
            <a:endParaRPr lang="en-US" dirty="0" smtClean="0"/>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i="1" dirty="0" err="1" smtClean="0">
                <a:ea typeface="Cambria Math" pitchFamily="18" charset="0"/>
              </a:rPr>
              <a:t>a</a:t>
            </a:r>
            <a:r>
              <a:rPr lang="en-US" dirty="0" err="1" smtClean="0"/>
              <a:t>,</a:t>
            </a:r>
            <a:r>
              <a:rPr lang="en-US" i="1" dirty="0" err="1" smtClean="0">
                <a:ea typeface="Cambria Math" pitchFamily="18" charset="0"/>
              </a:rPr>
              <a:t>b</a:t>
            </a:r>
            <a:r>
              <a:rPr lang="en-US" dirty="0" smtClean="0"/>
              <a:t>}, show that </a:t>
            </a:r>
            <a:r>
              <a:rPr lang="en-US" i="1" dirty="0" err="1" smtClean="0"/>
              <a:t>aab</a:t>
            </a:r>
            <a:r>
              <a:rPr lang="en-US" dirty="0" smtClean="0"/>
              <a:t> is in </a:t>
            </a:r>
            <a:r>
              <a:rPr lang="el-GR" dirty="0" smtClean="0"/>
              <a:t>Σ</a:t>
            </a:r>
            <a:r>
              <a:rPr lang="en-US" dirty="0" smtClean="0"/>
              <a:t>*</a:t>
            </a:r>
            <a:r>
              <a:rPr lang="en-US" dirty="0" smtClean="0">
                <a:latin typeface="Cambria Math" pitchFamily="18" charset="0"/>
                <a:ea typeface="Cambria Math" pitchFamily="18" charset="0"/>
              </a:rPr>
              <a:t>.</a:t>
            </a:r>
          </a:p>
          <a:p>
            <a:pPr lvl="1"/>
            <a:r>
              <a:rPr lang="en-US" dirty="0" smtClean="0">
                <a:latin typeface="Cambria Math" pitchFamily="18" charset="0"/>
                <a:ea typeface="Cambria Math" pitchFamily="18" charset="0"/>
              </a:rPr>
              <a:t>Since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smtClean="0"/>
              <a:t>a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smtClean="0">
                <a:ea typeface="Cambria Math" pitchFamily="18" charset="0"/>
              </a:rPr>
              <a:t>a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err="1" smtClean="0">
                <a:ea typeface="Cambria Math" pitchFamily="18" charset="0"/>
              </a:rPr>
              <a:t>aa</a:t>
            </a:r>
            <a:r>
              <a:rPr lang="en-US" i="1" dirty="0" smtClean="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b</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aab</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endParaRPr lang="en-US" dirty="0" smtClean="0"/>
          </a:p>
          <a:p>
            <a:pPr lvl="1"/>
            <a:endParaRPr lang="en-US" dirty="0" smtClean="0"/>
          </a:p>
          <a:p>
            <a:pPr marL="571500" indent="-514350">
              <a:buNone/>
            </a:pPr>
            <a:endParaRPr lang="en-US" i="1" dirty="0" smtClean="0">
              <a:sym typeface="Symbol"/>
            </a:endParaRPr>
          </a:p>
          <a:p>
            <a:pPr marL="571500" indent="-514350">
              <a:buNone/>
            </a:pPr>
            <a:endParaRPr lang="en-US" i="1" dirty="0" smtClean="0"/>
          </a:p>
          <a:p>
            <a:pPr marL="571500" indent="-514350"/>
            <a:endParaRPr lang="en-US" dirty="0" smtClean="0">
              <a:sym typeface="Symbo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Two strings can be combined via the operation of </a:t>
            </a:r>
            <a:r>
              <a:rPr lang="en-US" i="1" dirty="0" smtClean="0"/>
              <a:t>concatenation</a:t>
            </a:r>
            <a:r>
              <a:rPr lang="en-US" dirty="0" smtClean="0"/>
              <a:t>. Let </a:t>
            </a:r>
            <a:r>
              <a:rPr lang="el-GR" dirty="0" smtClean="0"/>
              <a:t>Σ</a:t>
            </a:r>
            <a:r>
              <a:rPr lang="en-US" dirty="0" smtClean="0"/>
              <a:t> be a set of symbols and </a:t>
            </a:r>
            <a:r>
              <a:rPr lang="el-GR" dirty="0" smtClean="0"/>
              <a:t>Σ</a:t>
            </a:r>
            <a:r>
              <a:rPr lang="en-US" dirty="0" smtClean="0"/>
              <a:t>* be the set of strings formed from the symbols in </a:t>
            </a:r>
            <a:r>
              <a:rPr lang="el-GR" dirty="0" smtClean="0"/>
              <a:t>Σ</a:t>
            </a:r>
            <a:r>
              <a:rPr lang="en-US" dirty="0" smtClean="0"/>
              <a:t>. We can define the concatenation of two strings, denoted by </a:t>
            </a:r>
            <a:r>
              <a:rPr lang="en-US" dirty="0" smtClean="0">
                <a:latin typeface="Cambria Math"/>
                <a:ea typeface="Cambria Math"/>
              </a:rPr>
              <a:t>∙, </a:t>
            </a:r>
            <a:r>
              <a:rPr lang="en-US" dirty="0" smtClean="0">
                <a:ea typeface="Cambria Math"/>
              </a:rPr>
              <a:t>recursively as follows.</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If </a:t>
            </a:r>
            <a:r>
              <a:rPr lang="en-US" i="1" dirty="0" smtClean="0"/>
              <a:t>w </a:t>
            </a:r>
            <a:r>
              <a:rPr lang="en-US" dirty="0" smtClean="0">
                <a:sym typeface="Symbol"/>
              </a:rPr>
              <a:t></a:t>
            </a:r>
            <a:r>
              <a:rPr lang="en-US" dirty="0" smtClean="0"/>
              <a:t> </a:t>
            </a:r>
            <a:r>
              <a:rPr lang="el-GR" dirty="0" smtClean="0"/>
              <a:t>Σ</a:t>
            </a:r>
            <a:r>
              <a:rPr lang="en-US" dirty="0" smtClean="0"/>
              <a:t>*</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λ</a:t>
            </a:r>
            <a:r>
              <a:rPr lang="en-US" dirty="0" smtClean="0"/>
              <a:t>= </a:t>
            </a:r>
            <a:r>
              <a:rPr lang="en-US" i="1" dirty="0" smtClean="0"/>
              <a:t>w</a:t>
            </a:r>
            <a:r>
              <a:rPr lang="en-US" b="1" dirty="0" smtClean="0"/>
              <a:t>.</a:t>
            </a:r>
          </a:p>
          <a:p>
            <a:pPr marL="971550" lvl="1" indent="-514350">
              <a:buNone/>
            </a:pPr>
            <a:r>
              <a:rPr lang="en-US" dirty="0" smtClean="0"/>
              <a:t>RECURSIVE STEP: </a:t>
            </a:r>
            <a:r>
              <a:rPr lang="en-US" dirty="0" smtClean="0">
                <a:latin typeface="Cambria Math" pitchFamily="18" charset="0"/>
                <a:ea typeface="Cambria Math" pitchFamily="18" charset="0"/>
              </a:rPr>
              <a:t>If </a:t>
            </a:r>
            <a:r>
              <a:rPr lang="en-US" i="1" dirty="0" smtClean="0"/>
              <a:t>w</a:t>
            </a:r>
            <a:r>
              <a:rPr lang="en-US" baseline="-25000" dirty="0" smtClean="0">
                <a:latin typeface="Cambria Math" pitchFamily="18" charset="0"/>
                <a:ea typeface="Cambria Math" pitchFamily="18" charset="0"/>
              </a:rPr>
              <a:t>1</a:t>
            </a:r>
            <a:r>
              <a:rPr lang="en-US" i="1" dirty="0" smtClean="0"/>
              <a:t> </a:t>
            </a:r>
            <a:r>
              <a:rPr lang="en-US" dirty="0" smtClean="0">
                <a:sym typeface="Symbol"/>
              </a:rPr>
              <a:t></a:t>
            </a:r>
            <a:r>
              <a:rPr lang="en-US" dirty="0" smtClean="0"/>
              <a:t> </a:t>
            </a:r>
            <a:r>
              <a:rPr lang="el-GR" dirty="0" smtClean="0"/>
              <a:t>Σ</a:t>
            </a:r>
            <a:r>
              <a:rPr lang="en-US" dirty="0" smtClean="0"/>
              <a:t>* and</a:t>
            </a:r>
            <a:r>
              <a:rPr lang="en-US" i="1" dirty="0" smtClean="0"/>
              <a:t> w</a:t>
            </a:r>
            <a:r>
              <a:rPr lang="en-US" baseline="-25000" dirty="0" smtClean="0">
                <a:latin typeface="Cambria Math" pitchFamily="18" charset="0"/>
                <a:ea typeface="Cambria Math" pitchFamily="18" charset="0"/>
              </a:rPr>
              <a:t>2</a:t>
            </a:r>
            <a:r>
              <a:rPr lang="en-US" i="1" dirty="0" smtClean="0"/>
              <a:t> </a:t>
            </a:r>
            <a:r>
              <a:rPr lang="en-US" dirty="0" smtClean="0">
                <a:sym typeface="Symbol"/>
              </a:rPr>
              <a:t></a:t>
            </a:r>
            <a:r>
              <a:rPr lang="en-US" dirty="0" smtClean="0"/>
              <a:t> </a:t>
            </a:r>
            <a:r>
              <a:rPr lang="el-GR" dirty="0" smtClean="0"/>
              <a:t>Σ</a:t>
            </a:r>
            <a:r>
              <a:rPr lang="en-US" dirty="0" smtClean="0"/>
              <a:t>* and x</a:t>
            </a:r>
            <a:r>
              <a:rPr lang="en-US" dirty="0" smtClean="0">
                <a:sym typeface="Symbol"/>
              </a:rPr>
              <a:t> </a:t>
            </a:r>
            <a:r>
              <a:rPr lang="en-US" dirty="0" smtClean="0"/>
              <a:t> </a:t>
            </a:r>
            <a:r>
              <a:rPr lang="el-GR" dirty="0" smtClean="0"/>
              <a:t>Σ</a:t>
            </a:r>
            <a:r>
              <a:rPr lang="en-US" i="1" dirty="0" smtClean="0"/>
              <a:t>, </a:t>
            </a:r>
            <a:r>
              <a:rPr lang="en-US" dirty="0" smtClean="0"/>
              <a:t>then</a:t>
            </a:r>
            <a:r>
              <a:rPr lang="en-US" i="1" dirty="0" smtClean="0"/>
              <a:t> </a:t>
            </a:r>
            <a:r>
              <a:rPr lang="en-US" altLang="zh-CN" i="1" dirty="0"/>
              <a:t>w</a:t>
            </a:r>
            <a:r>
              <a:rPr lang="en-US" altLang="zh-CN" baseline="-25000" dirty="0">
                <a:latin typeface="Cambria Math" pitchFamily="18" charset="0"/>
                <a:ea typeface="Cambria Math" pitchFamily="18" charset="0"/>
              </a:rPr>
              <a:t>1</a:t>
            </a:r>
            <a:r>
              <a:rPr lang="en-US" dirty="0" smtClean="0">
                <a:latin typeface="Cambria Math"/>
                <a:ea typeface="Cambria Math"/>
              </a:rPr>
              <a:t> ∙</a:t>
            </a:r>
            <a:r>
              <a:rPr lang="el-GR" dirty="0" smtClean="0"/>
              <a:t> </a:t>
            </a:r>
            <a:r>
              <a:rPr lang="en-US" dirty="0" smtClean="0"/>
              <a:t>(</a:t>
            </a:r>
            <a:r>
              <a:rPr lang="en-US" i="1" dirty="0" smtClean="0"/>
              <a:t>w</a:t>
            </a:r>
            <a:r>
              <a:rPr lang="en-US" baseline="-25000" dirty="0" smtClean="0">
                <a:latin typeface="Cambria Math" pitchFamily="18" charset="0"/>
                <a:ea typeface="Cambria Math" pitchFamily="18" charset="0"/>
              </a:rPr>
              <a:t>2 </a:t>
            </a:r>
            <a:r>
              <a:rPr lang="en-US" i="1" dirty="0" smtClean="0"/>
              <a:t>x</a:t>
            </a:r>
            <a:r>
              <a:rPr lang="en-US" dirty="0" smtClean="0"/>
              <a:t>)=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a:t>
            </a:r>
            <a:r>
              <a:rPr lang="en-US" i="1" dirty="0" smtClean="0"/>
              <a:t>x</a:t>
            </a:r>
            <a:r>
              <a:rPr lang="en-US" b="1" dirty="0" smtClean="0"/>
              <a:t>.</a:t>
            </a:r>
            <a:endParaRPr lang="en-US" dirty="0" smtClean="0"/>
          </a:p>
          <a:p>
            <a:r>
              <a:rPr lang="en-US" dirty="0" smtClean="0"/>
              <a:t>Often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  is written as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a:t>
            </a:r>
            <a:r>
              <a:rPr lang="en-US" dirty="0" smtClean="0"/>
              <a:t>.</a:t>
            </a:r>
          </a:p>
          <a:p>
            <a:r>
              <a:rPr lang="en-US" dirty="0" smtClean="0"/>
              <a:t>If </a:t>
            </a:r>
            <a:r>
              <a:rPr lang="en-US" i="1" dirty="0" smtClean="0"/>
              <a:t>w</a:t>
            </a:r>
            <a:r>
              <a:rPr lang="en-US" baseline="-25000" dirty="0" smtClean="0">
                <a:latin typeface="Cambria Math" pitchFamily="18" charset="0"/>
                <a:ea typeface="Cambria Math" pitchFamily="18" charset="0"/>
              </a:rPr>
              <a:t>1  </a:t>
            </a:r>
            <a:r>
              <a:rPr lang="en-US" dirty="0" smtClean="0"/>
              <a:t>= </a:t>
            </a:r>
            <a:r>
              <a:rPr lang="en-US" i="1" dirty="0" err="1" smtClean="0"/>
              <a:t>abra</a:t>
            </a:r>
            <a:r>
              <a:rPr lang="en-US" dirty="0" smtClean="0"/>
              <a:t>  and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err="1" smtClean="0"/>
              <a:t>cadabra</a:t>
            </a:r>
            <a:r>
              <a:rPr lang="en-US" dirty="0" smtClean="0"/>
              <a:t>, the concatenation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smtClean="0"/>
              <a:t>abracadabra.</a:t>
            </a:r>
            <a:endParaRPr lang="en-US" i="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a String</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a:t>
            </a:r>
            <a:r>
              <a:rPr lang="en-US" i="1" dirty="0" smtClean="0"/>
              <a:t>l</a:t>
            </a:r>
            <a:r>
              <a:rPr lang="en-US" dirty="0" smtClean="0"/>
              <a:t>(</a:t>
            </a:r>
            <a:r>
              <a:rPr lang="en-US" i="1" dirty="0" smtClean="0"/>
              <a:t>w</a:t>
            </a:r>
            <a:r>
              <a:rPr lang="en-US" dirty="0" smtClean="0"/>
              <a:t>), the length of the string </a:t>
            </a:r>
            <a:r>
              <a:rPr lang="en-US" i="1" dirty="0" smtClean="0"/>
              <a:t>w</a:t>
            </a:r>
            <a:r>
              <a:rPr lang="en-US" dirty="0" smtClean="0"/>
              <a:t>.</a:t>
            </a:r>
          </a:p>
          <a:p>
            <a:pPr>
              <a:buNone/>
            </a:pPr>
            <a:r>
              <a:rPr lang="en-US" b="1" dirty="0" smtClean="0"/>
              <a:t>   Solution</a:t>
            </a:r>
            <a:r>
              <a:rPr lang="en-US" dirty="0" smtClean="0"/>
              <a:t>: The length of a string can be recursively defined by:</a:t>
            </a:r>
          </a:p>
          <a:p>
            <a:pPr lvl="1">
              <a:buNone/>
            </a:pPr>
            <a:r>
              <a:rPr lang="en-US" i="1" dirty="0" smtClean="0"/>
              <a:t>l</a:t>
            </a:r>
            <a:r>
              <a:rPr lang="en-US" dirty="0" smtClean="0"/>
              <a:t>(</a:t>
            </a:r>
            <a:r>
              <a:rPr lang="el-GR" altLang="zh-CN" dirty="0"/>
              <a:t>λ</a:t>
            </a:r>
            <a:r>
              <a:rPr lang="en-US" dirty="0" smtClean="0"/>
              <a:t>) = </a:t>
            </a:r>
            <a:r>
              <a:rPr lang="en-US" dirty="0" smtClean="0">
                <a:latin typeface="Cambria Math" pitchFamily="18" charset="0"/>
                <a:ea typeface="Cambria Math" pitchFamily="18" charset="0"/>
              </a:rPr>
              <a:t>0</a:t>
            </a:r>
            <a:r>
              <a:rPr lang="en-US" dirty="0" smtClean="0"/>
              <a:t>;</a:t>
            </a:r>
          </a:p>
          <a:p>
            <a:pPr lvl="1">
              <a:buNone/>
            </a:pPr>
            <a:r>
              <a:rPr lang="en-US" i="1" dirty="0" smtClean="0"/>
              <a:t>l</a:t>
            </a:r>
            <a:r>
              <a:rPr lang="en-US" dirty="0" smtClean="0"/>
              <a:t>(</a:t>
            </a:r>
            <a:r>
              <a:rPr lang="en-US" i="1" dirty="0" err="1" smtClean="0"/>
              <a:t>wx</a:t>
            </a:r>
            <a:r>
              <a:rPr lang="en-US" dirty="0" smtClean="0"/>
              <a:t>) = </a:t>
            </a: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1 </a:t>
            </a:r>
            <a:r>
              <a:rPr lang="en-US" dirty="0" smtClean="0">
                <a:ea typeface="Cambria Math" pitchFamily="18" charset="0"/>
              </a:rPr>
              <a:t>if </a:t>
            </a:r>
            <a:r>
              <a:rPr lang="en-US" i="1" dirty="0" smtClean="0"/>
              <a:t>w </a:t>
            </a:r>
            <a:r>
              <a:rPr lang="en-US" dirty="0" smtClean="0">
                <a:latin typeface="Cambria Math"/>
                <a:ea typeface="Cambria Math"/>
              </a:rPr>
              <a:t>∊</a:t>
            </a:r>
            <a:r>
              <a:rPr lang="en-US" dirty="0" smtClean="0"/>
              <a:t> </a:t>
            </a:r>
            <a:r>
              <a:rPr lang="el-GR" dirty="0" smtClean="0"/>
              <a:t>Σ</a:t>
            </a:r>
            <a:r>
              <a:rPr lang="en-US" dirty="0" smtClean="0"/>
              <a:t>* and </a:t>
            </a:r>
            <a:r>
              <a:rPr lang="en-US" i="1" dirty="0" smtClean="0"/>
              <a:t>x</a:t>
            </a:r>
            <a:r>
              <a:rPr lang="en-US" dirty="0" smtClean="0">
                <a:sym typeface="Symbol"/>
              </a:rPr>
              <a:t> </a:t>
            </a:r>
            <a:r>
              <a:rPr lang="en-US" dirty="0" smtClean="0">
                <a:latin typeface="Cambria Math"/>
                <a:ea typeface="Cambria Math"/>
              </a:rPr>
              <a:t>∊</a:t>
            </a:r>
            <a:r>
              <a:rPr lang="en-US" dirty="0" smtClean="0"/>
              <a:t> </a:t>
            </a:r>
            <a:r>
              <a:rPr lang="el-GR" dirty="0" smtClean="0"/>
              <a:t>Σ</a:t>
            </a:r>
            <a:r>
              <a:rPr lang="en-US" i="1" dirty="0" smtClean="0"/>
              <a:t>.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Parentheses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the set  of balanced parentheses </a:t>
            </a:r>
            <a:r>
              <a:rPr lang="en-US" i="1" dirty="0" smtClean="0"/>
              <a:t>P</a:t>
            </a:r>
            <a:r>
              <a:rPr lang="en-US" dirty="0" smtClean="0"/>
              <a:t>.</a:t>
            </a:r>
          </a:p>
          <a:p>
            <a:pPr>
              <a:buNone/>
            </a:pPr>
            <a:r>
              <a:rPr lang="en-US" dirty="0" smtClean="0"/>
              <a:t>   </a:t>
            </a:r>
            <a:r>
              <a:rPr lang="en-US" b="1" dirty="0" smtClean="0"/>
              <a:t>Solution</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 </a:t>
            </a:r>
            <a:r>
              <a:rPr lang="en-US" dirty="0" smtClean="0">
                <a:latin typeface="Cambria Math"/>
                <a:ea typeface="Cambria Math"/>
              </a:rPr>
              <a:t>∊</a:t>
            </a:r>
            <a:r>
              <a:rPr lang="en-US" dirty="0" smtClean="0"/>
              <a:t> </a:t>
            </a:r>
            <a:r>
              <a:rPr lang="en-US" i="1" dirty="0" smtClean="0"/>
              <a:t>P</a:t>
            </a:r>
          </a:p>
          <a:p>
            <a:pPr lvl="1">
              <a:buNone/>
            </a:pPr>
            <a:r>
              <a:rPr lang="en-US" dirty="0" smtClean="0"/>
              <a:t>RECURSIVE STEP: If </a:t>
            </a:r>
            <a:r>
              <a:rPr lang="en-US" i="1" dirty="0" smtClean="0"/>
              <a:t>w</a:t>
            </a:r>
            <a:r>
              <a:rPr lang="en-US" dirty="0" smtClean="0"/>
              <a:t> </a:t>
            </a:r>
            <a:r>
              <a:rPr lang="en-US" dirty="0" smtClean="0">
                <a:latin typeface="Cambria Math"/>
                <a:ea typeface="Cambria Math"/>
              </a:rPr>
              <a:t>∊</a:t>
            </a:r>
            <a:r>
              <a:rPr lang="en-US" dirty="0" smtClean="0"/>
              <a:t> </a:t>
            </a:r>
            <a:r>
              <a:rPr lang="en-US" i="1" dirty="0" smtClean="0"/>
              <a:t>P</a:t>
            </a:r>
            <a:r>
              <a:rPr lang="en-US" dirty="0" smtClean="0"/>
              <a:t>, then</a:t>
            </a:r>
            <a:r>
              <a:rPr lang="en-US" b="1" dirty="0" smtClean="0"/>
              <a:t>  </a:t>
            </a:r>
            <a:r>
              <a:rPr lang="en-US" dirty="0" smtClean="0"/>
              <a:t>()</a:t>
            </a:r>
            <a:r>
              <a:rPr lang="en-US" i="1" dirty="0" smtClean="0"/>
              <a:t> w </a:t>
            </a:r>
            <a:r>
              <a:rPr lang="en-US" dirty="0" smtClean="0">
                <a:latin typeface="Cambria Math"/>
                <a:ea typeface="Cambria Math"/>
              </a:rPr>
              <a:t>∊</a:t>
            </a:r>
            <a:r>
              <a:rPr lang="en-US" dirty="0" smtClean="0"/>
              <a:t> </a:t>
            </a:r>
            <a:r>
              <a:rPr lang="en-US" i="1" dirty="0" smtClean="0"/>
              <a:t>P,  </a:t>
            </a:r>
            <a:r>
              <a:rPr lang="en-US" dirty="0" smtClean="0"/>
              <a:t>(</a:t>
            </a:r>
            <a:r>
              <a:rPr lang="en-US" i="1" dirty="0" smtClean="0"/>
              <a:t>w</a:t>
            </a:r>
            <a:r>
              <a:rPr lang="en-US" dirty="0" smtClean="0"/>
              <a:t>)</a:t>
            </a:r>
            <a:r>
              <a:rPr lang="en-US" i="1" dirty="0" smtClean="0"/>
              <a:t> </a:t>
            </a:r>
            <a:r>
              <a:rPr lang="en-US" dirty="0" smtClean="0">
                <a:latin typeface="Cambria Math"/>
                <a:ea typeface="Cambria Math"/>
              </a:rPr>
              <a:t>∊</a:t>
            </a:r>
            <a:r>
              <a:rPr lang="en-US" dirty="0" smtClean="0"/>
              <a:t> </a:t>
            </a:r>
            <a:r>
              <a:rPr lang="en-US" i="1" dirty="0" smtClean="0"/>
              <a:t>P </a:t>
            </a:r>
            <a:r>
              <a:rPr lang="en-US" dirty="0" smtClean="0"/>
              <a:t>and       </a:t>
            </a:r>
            <a:r>
              <a:rPr lang="en-US" i="1" dirty="0" smtClean="0"/>
              <a:t> w </a:t>
            </a:r>
            <a:r>
              <a:rPr lang="en-US" dirty="0" smtClean="0"/>
              <a:t>()</a:t>
            </a:r>
            <a:r>
              <a:rPr lang="en-US" i="1" dirty="0" smtClean="0"/>
              <a:t> </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endParaRPr lang="en-US" b="1" dirty="0" smtClean="0"/>
          </a:p>
          <a:p>
            <a:r>
              <a:rPr lang="en-US" dirty="0" smtClean="0"/>
              <a:t>Show that (() ()) is in </a:t>
            </a:r>
            <a:r>
              <a:rPr lang="en-US" i="1" dirty="0" smtClean="0"/>
              <a:t>P</a:t>
            </a:r>
            <a:r>
              <a:rPr lang="en-US" dirty="0" smtClean="0"/>
              <a:t>.</a:t>
            </a:r>
          </a:p>
          <a:p>
            <a:r>
              <a:rPr lang="en-US" dirty="0" smtClean="0"/>
              <a:t>Why is ))(() not in </a:t>
            </a:r>
            <a:r>
              <a:rPr lang="en-US" i="1" dirty="0" smtClean="0"/>
              <a:t>P</a:t>
            </a:r>
            <a:r>
              <a:rPr lang="en-US" dirty="0" smtClean="0"/>
              <a: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Well-Formed Formulae in Propositional Logic</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of </a:t>
            </a:r>
            <a:r>
              <a:rPr lang="en-US" i="1" dirty="0" smtClean="0"/>
              <a:t>well-formed formulae </a:t>
            </a:r>
            <a:r>
              <a:rPr lang="en-US" dirty="0" smtClean="0"/>
              <a:t>in propositional logic involving </a:t>
            </a:r>
            <a:r>
              <a:rPr lang="en-US" b="1" dirty="0" smtClean="0"/>
              <a:t>T</a:t>
            </a:r>
            <a:r>
              <a:rPr lang="en-US" dirty="0" smtClean="0"/>
              <a:t>, </a:t>
            </a:r>
            <a:r>
              <a:rPr lang="en-US" b="1" dirty="0" smtClean="0"/>
              <a:t>F</a:t>
            </a:r>
            <a:r>
              <a:rPr lang="en-US" dirty="0" smtClean="0"/>
              <a:t>, propositional variables, and operators from the set {</a:t>
            </a:r>
            <a:r>
              <a:rPr lang="en-US" dirty="0" smtClean="0">
                <a:latin typeface="Cambria Math"/>
                <a:ea typeface="Cambria Math"/>
              </a:rPr>
              <a:t>¬,∧,∨,→,↔</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t>
            </a:r>
            <a:r>
              <a:rPr lang="en-US" b="1" dirty="0" smtClean="0"/>
              <a:t>T</a:t>
            </a:r>
            <a:r>
              <a:rPr lang="en-US" dirty="0" smtClean="0"/>
              <a:t>,</a:t>
            </a:r>
            <a:r>
              <a:rPr lang="en-US" b="1" dirty="0" smtClean="0"/>
              <a:t>F</a:t>
            </a:r>
            <a:r>
              <a:rPr lang="en-US" dirty="0" smtClean="0"/>
              <a:t>, and </a:t>
            </a:r>
            <a:r>
              <a:rPr lang="en-US" i="1" dirty="0" smtClean="0"/>
              <a:t>s</a:t>
            </a:r>
            <a:r>
              <a:rPr lang="en-US" dirty="0" smtClean="0"/>
              <a:t>, where </a:t>
            </a:r>
            <a:r>
              <a:rPr lang="en-US" i="1" dirty="0" smtClean="0"/>
              <a:t>s</a:t>
            </a:r>
            <a:r>
              <a:rPr lang="en-US" dirty="0" smtClean="0"/>
              <a:t> is a propositional variable, are well-formed formulae.</a:t>
            </a:r>
            <a:endParaRPr lang="en-US" i="1" dirty="0" smtClean="0"/>
          </a:p>
          <a:p>
            <a:pPr lvl="1">
              <a:buNone/>
            </a:pPr>
            <a:r>
              <a:rPr lang="en-US" dirty="0" smtClean="0"/>
              <a:t>RECURSIVE STEP: If </a:t>
            </a:r>
            <a:r>
              <a:rPr lang="en-US" i="1" dirty="0" smtClean="0"/>
              <a:t>E</a:t>
            </a:r>
            <a:r>
              <a:rPr lang="en-US" dirty="0" smtClean="0"/>
              <a:t> and </a:t>
            </a:r>
            <a:r>
              <a:rPr lang="en-US" i="1" dirty="0" smtClean="0"/>
              <a:t>F</a:t>
            </a:r>
            <a:r>
              <a:rPr lang="en-US" dirty="0" smtClean="0"/>
              <a:t> are well formed formulae, then </a:t>
            </a:r>
            <a:r>
              <a:rPr lang="en-US" b="1" dirty="0" smtClean="0"/>
              <a:t>  </a:t>
            </a:r>
            <a:r>
              <a:rPr lang="en-US" dirty="0" smtClean="0"/>
              <a:t>(</a:t>
            </a:r>
            <a:r>
              <a:rPr lang="en-US" dirty="0" smtClean="0">
                <a:latin typeface="Cambria Math"/>
                <a:ea typeface="Cambria Math"/>
              </a:rPr>
              <a:t>¬</a:t>
            </a:r>
            <a:r>
              <a:rPr lang="en-US" i="1" dirty="0" smtClean="0"/>
              <a:t> E</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are well-formed formulae.</a:t>
            </a:r>
          </a:p>
          <a:p>
            <a:pPr>
              <a:buNone/>
            </a:pPr>
            <a:r>
              <a:rPr lang="en-US" b="1" dirty="0" smtClean="0"/>
              <a:t>   Examples</a:t>
            </a:r>
            <a:r>
              <a:rPr lang="en-US" dirty="0" smtClean="0"/>
              <a:t>: ((</a:t>
            </a:r>
            <a:r>
              <a:rPr lang="en-US" i="1" dirty="0" smtClean="0"/>
              <a:t>p</a:t>
            </a:r>
            <a:r>
              <a:rPr lang="en-US" dirty="0" smtClean="0"/>
              <a:t> </a:t>
            </a:r>
            <a:r>
              <a:rPr lang="en-US" dirty="0" smtClean="0">
                <a:latin typeface="Cambria Math"/>
                <a:ea typeface="Cambria Math"/>
              </a:rPr>
              <a:t>∨</a:t>
            </a:r>
            <a:r>
              <a:rPr lang="en-US" i="1" dirty="0" smtClean="0">
                <a:ea typeface="Cambria Math"/>
              </a:rPr>
              <a:t>q</a:t>
            </a:r>
            <a:r>
              <a:rPr lang="en-US" dirty="0" smtClean="0">
                <a:latin typeface="Cambria Math"/>
                <a:ea typeface="Cambria Math"/>
              </a:rPr>
              <a:t>) → (</a:t>
            </a:r>
            <a:r>
              <a:rPr lang="en-US" i="1" dirty="0" smtClean="0">
                <a:ea typeface="Cambria Math"/>
              </a:rPr>
              <a:t>q</a:t>
            </a:r>
            <a:r>
              <a:rPr lang="en-US" dirty="0" smtClean="0">
                <a:latin typeface="Cambria Math"/>
                <a:ea typeface="Cambria Math"/>
              </a:rPr>
              <a:t> ∧ </a:t>
            </a:r>
            <a:r>
              <a:rPr lang="en-US" b="1" dirty="0" smtClean="0">
                <a:latin typeface="Cambria Math"/>
                <a:ea typeface="Cambria Math"/>
              </a:rPr>
              <a:t>F</a:t>
            </a:r>
            <a:r>
              <a:rPr lang="en-US" dirty="0" smtClean="0">
                <a:ea typeface="Cambria Math"/>
              </a:rPr>
              <a:t>))</a:t>
            </a:r>
            <a:r>
              <a:rPr lang="en-US" dirty="0" smtClean="0">
                <a:latin typeface="Cambria Math"/>
                <a:ea typeface="Cambria Math"/>
              </a:rPr>
              <a:t> </a:t>
            </a:r>
            <a:r>
              <a:rPr lang="en-US" dirty="0" smtClean="0">
                <a:ea typeface="Cambria Math"/>
              </a:rPr>
              <a:t>is a well-formed formula.</a:t>
            </a:r>
          </a:p>
          <a:p>
            <a:pPr>
              <a:buNone/>
            </a:pPr>
            <a:r>
              <a:rPr lang="en-US" dirty="0" smtClean="0">
                <a:ea typeface="Cambria Math"/>
              </a:rPr>
              <a:t>                             </a:t>
            </a:r>
            <a:r>
              <a:rPr lang="en-US" i="1" dirty="0" err="1" smtClean="0">
                <a:ea typeface="Cambria Math"/>
              </a:rPr>
              <a:t>pq</a:t>
            </a:r>
            <a:r>
              <a:rPr lang="en-US" i="1" dirty="0" smtClean="0">
                <a:ea typeface="Cambria Math"/>
              </a:rPr>
              <a:t> </a:t>
            </a:r>
            <a:r>
              <a:rPr lang="en-US" dirty="0" smtClean="0">
                <a:latin typeface="Cambria Math"/>
                <a:ea typeface="Cambria Math"/>
              </a:rPr>
              <a:t>∧  </a:t>
            </a:r>
            <a:r>
              <a:rPr lang="en-US" dirty="0" smtClean="0">
                <a:ea typeface="Cambria Math"/>
              </a:rPr>
              <a:t>is not a  well formed formula.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Mathematical Induction</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r>
              <a:rPr lang="en-US" i="1" dirty="0" smtClean="0"/>
              <a:t>Principle of Mathematical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we complete these steps:</a:t>
            </a:r>
            <a:endParaRPr lang="en-US" dirty="0"/>
          </a:p>
          <a:p>
            <a:pPr lvl="1"/>
            <a:r>
              <a:rPr lang="en-US" i="1" dirty="0" smtClean="0"/>
              <a:t>Basis Step</a:t>
            </a:r>
            <a:r>
              <a:rPr lang="en-US" dirty="0" smtClean="0"/>
              <a:t>: Show that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a:t>
            </a:r>
            <a:r>
              <a:rPr lang="en-US" i="1" dirty="0" smtClean="0">
                <a:sym typeface="Wingdings" pitchFamily="2" charset="2"/>
              </a:rPr>
              <a:t> </a:t>
            </a:r>
            <a:r>
              <a:rPr lang="en-US" dirty="0" smtClean="0">
                <a:sym typeface="Wingdings" pitchFamily="2" charset="2"/>
              </a:rPr>
              <a:t>is true for all positive integers </a:t>
            </a:r>
            <a:r>
              <a:rPr lang="en-US" i="1" dirty="0" smtClean="0">
                <a:sym typeface="Wingdings" pitchFamily="2" charset="2"/>
              </a:rPr>
              <a:t>k</a:t>
            </a:r>
            <a:r>
              <a:rPr lang="en-US" dirty="0" smtClean="0">
                <a:sym typeface="Wingdings" pitchFamily="2" charset="2"/>
              </a:rPr>
              <a:t>.</a:t>
            </a:r>
          </a:p>
          <a:p>
            <a:pPr>
              <a:buNone/>
            </a:pPr>
            <a:r>
              <a:rPr lang="en-US" dirty="0" smtClean="0"/>
              <a:t>     To complete the inductive step, assuming the </a:t>
            </a:r>
            <a:r>
              <a:rPr lang="en-US" i="1" dirty="0" smtClean="0"/>
              <a:t>inductive hypothesis </a:t>
            </a:r>
            <a:r>
              <a:rPr lang="en-US" dirty="0" smtClean="0"/>
              <a:t>that </a:t>
            </a:r>
            <a:r>
              <a:rPr lang="en-US" i="1" dirty="0" smtClean="0"/>
              <a:t>P</a:t>
            </a:r>
            <a:r>
              <a:rPr lang="en-US" dirty="0" smtClean="0"/>
              <a:t>(</a:t>
            </a:r>
            <a:r>
              <a:rPr lang="en-US" i="1" dirty="0" smtClean="0"/>
              <a:t>k</a:t>
            </a:r>
            <a:r>
              <a:rPr lang="en-US" dirty="0" smtClean="0"/>
              <a:t>)</a:t>
            </a:r>
            <a:r>
              <a:rPr lang="en-US" i="1" dirty="0" smtClean="0"/>
              <a:t> </a:t>
            </a:r>
            <a:r>
              <a:rPr lang="en-US" dirty="0" smtClean="0"/>
              <a:t>holds for an arbitrary integer </a:t>
            </a:r>
            <a:r>
              <a:rPr lang="en-US" i="1" dirty="0" smtClean="0"/>
              <a:t>k</a:t>
            </a:r>
            <a:r>
              <a:rPr lang="en-US" dirty="0" smtClean="0"/>
              <a:t>, show that  must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a:t>
            </a:r>
            <a:r>
              <a:rPr lang="en-US" dirty="0" smtClean="0"/>
              <a:t> be true.</a:t>
            </a:r>
          </a:p>
          <a:p>
            <a:pPr>
              <a:buNone/>
            </a:pPr>
            <a:r>
              <a:rPr lang="en-US" dirty="0" smtClean="0"/>
              <a:t>    </a:t>
            </a:r>
          </a:p>
          <a:p>
            <a:pPr>
              <a:buNone/>
            </a:pPr>
            <a:r>
              <a:rPr lang="en-US" b="1" dirty="0" smtClean="0"/>
              <a:t>     Climbing an Infinite Ladder Example</a:t>
            </a:r>
            <a:r>
              <a:rPr lang="en-US" dirty="0" smtClean="0"/>
              <a:t>:</a:t>
            </a:r>
          </a:p>
          <a:p>
            <a:pPr lvl="1"/>
            <a:r>
              <a:rPr lang="en-US" dirty="0" smtClean="0"/>
              <a:t>BASIS STEP: By (</a:t>
            </a:r>
            <a:r>
              <a:rPr lang="en-US" dirty="0" smtClean="0">
                <a:latin typeface="Cambria Math" pitchFamily="18" charset="0"/>
                <a:ea typeface="Cambria Math" pitchFamily="18" charset="0"/>
              </a:rPr>
              <a:t>1</a:t>
            </a:r>
            <a:r>
              <a:rPr lang="en-US" dirty="0" smtClean="0"/>
              <a:t>), we can reach rung </a:t>
            </a:r>
            <a:r>
              <a:rPr lang="en-US" dirty="0" smtClean="0">
                <a:latin typeface="Cambria Math" pitchFamily="18" charset="0"/>
                <a:ea typeface="Cambria Math" pitchFamily="18" charset="0"/>
              </a:rPr>
              <a:t>1</a:t>
            </a:r>
            <a:r>
              <a:rPr lang="en-US" dirty="0" smtClean="0"/>
              <a:t>.</a:t>
            </a:r>
          </a:p>
          <a:p>
            <a:pPr lvl="1"/>
            <a:r>
              <a:rPr lang="en-US" dirty="0" smtClean="0"/>
              <a:t>INDUCTIVE STEP: Assume the inductive hypothesis that we can reach rung </a:t>
            </a:r>
            <a:r>
              <a:rPr lang="en-US" i="1" dirty="0" smtClean="0"/>
              <a:t>k</a:t>
            </a:r>
            <a:r>
              <a:rPr lang="en-US" dirty="0" smtClean="0"/>
              <a:t>. Then by (</a:t>
            </a:r>
            <a:r>
              <a:rPr lang="en-US" dirty="0" smtClean="0">
                <a:latin typeface="Cambria Math" pitchFamily="18" charset="0"/>
                <a:ea typeface="Cambria Math" pitchFamily="18" charset="0"/>
              </a:rPr>
              <a:t>2</a:t>
            </a:r>
            <a:r>
              <a:rPr lang="en-US" dirty="0" smtClean="0"/>
              <a:t>), we can reach rung </a:t>
            </a:r>
            <a:r>
              <a:rPr lang="en-US" i="1" dirty="0" smtClean="0"/>
              <a:t>k </a:t>
            </a:r>
            <a:r>
              <a:rPr lang="en-US" dirty="0" smtClean="0"/>
              <a:t>+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 </a:t>
            </a:r>
            <a:r>
              <a:rPr lang="en-US" dirty="0" smtClean="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Rooted Trees</a:t>
            </a:r>
            <a:r>
              <a:rPr lang="zh-CN" altLang="en-US" sz="4000" dirty="0" smtClean="0"/>
              <a:t>（根树）</a:t>
            </a:r>
            <a:endParaRPr lang="en-US" sz="4000"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set of </a:t>
            </a:r>
            <a:r>
              <a:rPr lang="en-US" i="1" dirty="0" smtClean="0"/>
              <a:t>rooted trees, </a:t>
            </a:r>
            <a:r>
              <a:rPr lang="en-US" dirty="0" smtClean="0"/>
              <a:t>where a rooted tree consists of a set of vertices containing a distinguished vertex called the </a:t>
            </a:r>
            <a:r>
              <a:rPr lang="en-US" i="1" dirty="0" smtClean="0"/>
              <a:t>root</a:t>
            </a:r>
            <a:r>
              <a:rPr lang="en-US" dirty="0" smtClean="0"/>
              <a:t>, and edges connecting these vertices, can be defined recursively by these steps:</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 single vertex </a:t>
            </a:r>
            <a:r>
              <a:rPr lang="en-US" i="1" dirty="0" smtClean="0"/>
              <a:t>r</a:t>
            </a:r>
            <a:r>
              <a:rPr lang="en-US" dirty="0" smtClean="0"/>
              <a:t> is a rooted tree.</a:t>
            </a:r>
            <a:endParaRPr lang="en-US" i="1" dirty="0" smtClean="0"/>
          </a:p>
          <a:p>
            <a:pPr lvl="1">
              <a:buNone/>
            </a:pPr>
            <a:r>
              <a:rPr lang="en-US" dirty="0" smtClean="0"/>
              <a:t>RECURSIVE STEP: Suppose that </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are disjoint rooted trees with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respectively. Then the graph formed by starting with a root </a:t>
            </a:r>
            <a:r>
              <a:rPr lang="en-US" i="1" dirty="0" smtClean="0"/>
              <a:t>r</a:t>
            </a:r>
            <a:r>
              <a:rPr lang="en-US" dirty="0" smtClean="0"/>
              <a:t>, which is not in any of the rooted trees</a:t>
            </a:r>
            <a:r>
              <a:rPr lang="en-US" i="1" dirty="0" smtClean="0"/>
              <a:t> 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and adding an edge from </a:t>
            </a:r>
            <a:r>
              <a:rPr lang="en-US" i="1" dirty="0" smtClean="0"/>
              <a:t>r</a:t>
            </a:r>
            <a:r>
              <a:rPr lang="en-US" dirty="0" smtClean="0"/>
              <a:t> to each of the vertices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is also a rooted tree.</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Rooted Trees</a:t>
            </a:r>
            <a:endParaRPr lang="en-US" dirty="0"/>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smtClean="0"/>
              <a:t> Trees are studied extensively in Chapter </a:t>
            </a:r>
            <a:r>
              <a:rPr lang="en-US" dirty="0" smtClean="0">
                <a:latin typeface="Cambria Math" pitchFamily="18" charset="0"/>
                <a:ea typeface="Cambria Math" pitchFamily="18" charset="0"/>
              </a:rPr>
              <a:t>11</a:t>
            </a:r>
            <a:r>
              <a:rPr lang="en-US" dirty="0" smtClean="0"/>
              <a:t>.</a:t>
            </a:r>
          </a:p>
          <a:p>
            <a:pPr>
              <a:buClr>
                <a:schemeClr val="accent1"/>
              </a:buClr>
              <a:buFont typeface="Arial" pitchFamily="34" charset="0"/>
              <a:buChar char="•"/>
            </a:pPr>
            <a:r>
              <a:rPr lang="en-US" dirty="0" smtClean="0"/>
              <a:t> Next we look at a special type of tree, the full binary tree. </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r>
              <a:rPr lang="zh-CN" altLang="en-US" sz="4800" dirty="0" smtClean="0"/>
              <a:t>（满二叉树）</a:t>
            </a:r>
            <a:endParaRPr lang="en-US" sz="4800" dirty="0"/>
          </a:p>
        </p:txBody>
      </p:sp>
      <p:sp>
        <p:nvSpPr>
          <p:cNvPr id="3" name="Content Placeholder 2"/>
          <p:cNvSpPr>
            <a:spLocks noGrp="1"/>
          </p:cNvSpPr>
          <p:nvPr>
            <p:ph idx="1"/>
          </p:nvPr>
        </p:nvSpPr>
        <p:spPr/>
        <p:txBody>
          <a:bodyPr/>
          <a:lstStyle/>
          <a:p>
            <a:pPr>
              <a:buNone/>
            </a:pPr>
            <a:r>
              <a:rPr lang="en-US" b="1" dirty="0" smtClean="0"/>
              <a:t>   Definition: </a:t>
            </a:r>
            <a:r>
              <a:rPr lang="en-US" dirty="0" smtClean="0"/>
              <a:t>The set of </a:t>
            </a:r>
            <a:r>
              <a:rPr lang="en-US" i="1" dirty="0" smtClean="0"/>
              <a:t>full binary trees </a:t>
            </a:r>
            <a:r>
              <a:rPr lang="en-US" dirty="0" smtClean="0"/>
              <a:t>can be defined recursively by these steps.</a:t>
            </a:r>
          </a:p>
          <a:p>
            <a:pPr lvl="1">
              <a:buNone/>
            </a:pPr>
            <a:r>
              <a:rPr lang="en-US" dirty="0" smtClean="0"/>
              <a:t>BASIS STEP: There is a full binary tree consisting of only a single vertex </a:t>
            </a:r>
            <a:r>
              <a:rPr lang="en-US" i="1" dirty="0" smtClean="0"/>
              <a:t>r</a:t>
            </a:r>
            <a:r>
              <a:rPr lang="en-US" dirty="0" smtClean="0"/>
              <a:t>.</a:t>
            </a:r>
          </a:p>
          <a:p>
            <a:pPr lvl="1">
              <a:buNone/>
            </a:pPr>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dirty="0" smtClean="0"/>
              <a:t> are disjoint full binary trees, there is a full binary tree, denoted by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 consisting of a root </a:t>
            </a:r>
            <a:r>
              <a:rPr lang="en-US" i="1" dirty="0" smtClean="0"/>
              <a:t>r</a:t>
            </a:r>
            <a:r>
              <a:rPr lang="en-US" dirty="0" smtClean="0"/>
              <a:t> together with edges connecting the root to each of the roots of the left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1</a:t>
            </a:r>
            <a:r>
              <a:rPr lang="en-US" dirty="0" smtClean="0"/>
              <a:t> and the right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Full Binary Trees</a:t>
            </a:r>
            <a:endParaRPr lang="en-US" dirty="0"/>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Induction and Recursively Defined Sets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the set S defined  by specifying that </a:t>
            </a:r>
            <a:r>
              <a:rPr lang="en-US" dirty="0" smtClean="0">
                <a:latin typeface="Cambria Math" pitchFamily="18" charset="0"/>
                <a:ea typeface="Cambria Math" pitchFamily="18" charset="0"/>
              </a:rPr>
              <a:t>3</a:t>
            </a:r>
            <a:r>
              <a:rPr lang="en-US" dirty="0" smtClean="0">
                <a:latin typeface="Cambria Math"/>
                <a:ea typeface="Cambria Math"/>
              </a:rPr>
              <a:t> ∊</a:t>
            </a:r>
            <a:r>
              <a:rPr lang="en-US" i="1" dirty="0" smtClean="0"/>
              <a:t> </a:t>
            </a:r>
            <a:r>
              <a:rPr lang="en-US" dirty="0" smtClean="0"/>
              <a:t>S and that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latin typeface="Cambria Math"/>
                <a:ea typeface="Cambria Math"/>
              </a:rPr>
              <a:t> ∊</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 </a:t>
            </a:r>
            <a:r>
              <a:rPr lang="en-US" dirty="0" smtClean="0"/>
              <a:t>is</a:t>
            </a:r>
            <a:r>
              <a:rPr lang="en-US" i="1" dirty="0" smtClean="0"/>
              <a:t> </a:t>
            </a:r>
            <a:r>
              <a:rPr lang="en-US" dirty="0" smtClean="0"/>
              <a:t>the set of all positive integers that are multiples of </a:t>
            </a:r>
            <a:r>
              <a:rPr lang="en-US" dirty="0" smtClean="0">
                <a:latin typeface="Cambria Math" pitchFamily="18" charset="0"/>
                <a:ea typeface="Cambria Math" pitchFamily="18" charset="0"/>
              </a:rPr>
              <a:t>3</a:t>
            </a:r>
            <a:r>
              <a:rPr lang="en-US" dirty="0" smtClean="0"/>
              <a:t>.</a:t>
            </a:r>
          </a:p>
          <a:p>
            <a:pPr>
              <a:buNone/>
            </a:pPr>
            <a:r>
              <a:rPr lang="en-US" b="1" dirty="0" smtClean="0"/>
              <a:t>    Solution</a:t>
            </a:r>
            <a:r>
              <a:rPr lang="en-US" dirty="0" smtClean="0"/>
              <a:t>: Let </a:t>
            </a:r>
            <a:r>
              <a:rPr lang="en-US" i="1" dirty="0" smtClean="0"/>
              <a:t>A</a:t>
            </a:r>
            <a:r>
              <a:rPr lang="en-US" dirty="0" smtClean="0"/>
              <a:t> be the set of all positive integers divisible by </a:t>
            </a:r>
            <a:r>
              <a:rPr lang="en-US" dirty="0" smtClean="0">
                <a:latin typeface="Cambria Math" pitchFamily="18" charset="0"/>
                <a:ea typeface="Cambria Math" pitchFamily="18" charset="0"/>
              </a:rPr>
              <a:t>3</a:t>
            </a:r>
            <a:r>
              <a:rPr lang="en-US" dirty="0" smtClean="0"/>
              <a:t>. To prove that      </a:t>
            </a:r>
            <a:r>
              <a:rPr lang="en-US" i="1" dirty="0" smtClean="0"/>
              <a:t>A</a:t>
            </a:r>
            <a:r>
              <a:rPr lang="en-US" dirty="0" smtClean="0"/>
              <a:t> = </a:t>
            </a:r>
            <a:r>
              <a:rPr lang="en-US" i="1" dirty="0" smtClean="0"/>
              <a:t>S</a:t>
            </a:r>
            <a:r>
              <a:rPr lang="en-US" dirty="0" smtClean="0"/>
              <a:t>, show that </a:t>
            </a:r>
            <a:r>
              <a:rPr lang="en-US" i="1" dirty="0" smtClean="0"/>
              <a:t>A</a:t>
            </a:r>
            <a:r>
              <a:rPr lang="en-US" dirty="0" smtClean="0"/>
              <a:t> is a subset of </a:t>
            </a:r>
            <a:r>
              <a:rPr lang="en-US" i="1" dirty="0" smtClean="0"/>
              <a:t>S</a:t>
            </a:r>
            <a:r>
              <a:rPr lang="en-US" dirty="0" smtClean="0"/>
              <a:t> and </a:t>
            </a:r>
            <a:r>
              <a:rPr lang="en-US" i="1" dirty="0" smtClean="0"/>
              <a:t>S</a:t>
            </a:r>
            <a:r>
              <a:rPr lang="en-US" dirty="0" smtClean="0"/>
              <a:t> is a subset of </a:t>
            </a:r>
            <a:r>
              <a:rPr lang="en-US" i="1" dirty="0" smtClean="0"/>
              <a:t>A</a:t>
            </a:r>
            <a:r>
              <a:rPr lang="en-US" dirty="0" smtClean="0"/>
              <a:t>. </a:t>
            </a:r>
          </a:p>
          <a:p>
            <a:pPr lvl="1"/>
            <a:r>
              <a:rPr lang="en-US" dirty="0" smtClean="0"/>
              <a:t>A</a:t>
            </a:r>
            <a:r>
              <a:rPr lang="en-US" dirty="0" smtClean="0">
                <a:latin typeface="Cambria Math"/>
                <a:ea typeface="Cambria Math"/>
              </a:rPr>
              <a:t>⊂</a:t>
            </a:r>
            <a:r>
              <a:rPr lang="en-US" dirty="0" smtClean="0"/>
              <a:t> S: Let P(</a:t>
            </a:r>
            <a:r>
              <a:rPr lang="en-US" i="1" dirty="0" smtClean="0"/>
              <a:t>n</a:t>
            </a:r>
            <a:r>
              <a:rPr lang="en-US" dirty="0" smtClean="0"/>
              <a:t>) be the statement that </a:t>
            </a:r>
            <a:r>
              <a:rPr lang="en-US" dirty="0" smtClean="0">
                <a:latin typeface="Cambria Math" pitchFamily="18" charset="0"/>
                <a:ea typeface="Cambria Math" pitchFamily="18" charset="0"/>
              </a:rPr>
              <a:t>3</a:t>
            </a:r>
            <a:r>
              <a:rPr lang="en-US" i="1" dirty="0" smtClean="0"/>
              <a:t>n</a:t>
            </a:r>
            <a:r>
              <a:rPr lang="en-US" dirty="0" smtClean="0"/>
              <a:t> belongs to </a:t>
            </a:r>
            <a:r>
              <a:rPr lang="en-US" i="1" dirty="0" smtClean="0"/>
              <a:t>S</a:t>
            </a:r>
            <a:r>
              <a:rPr lang="en-US" dirty="0" smtClean="0"/>
              <a:t>. </a:t>
            </a:r>
          </a:p>
          <a:p>
            <a:pPr lvl="2">
              <a:buNone/>
            </a:pPr>
            <a:r>
              <a:rPr lang="en-US" dirty="0" smtClean="0"/>
              <a:t>     BASIS STEP: </a:t>
            </a:r>
            <a:r>
              <a:rPr lang="en-US" dirty="0" smtClean="0">
                <a:latin typeface="Cambria Math" pitchFamily="18" charset="0"/>
                <a:ea typeface="Cambria Math" pitchFamily="18" charset="0"/>
              </a:rPr>
              <a:t>3</a:t>
            </a:r>
            <a:r>
              <a:rPr lang="en-US" dirty="0" smtClean="0">
                <a:latin typeface="Cambria Math"/>
                <a:ea typeface="Cambria Math"/>
              </a:rPr>
              <a:t>∙1 = 3 ∊</a:t>
            </a:r>
            <a:r>
              <a:rPr lang="en-US" i="1" dirty="0" smtClean="0"/>
              <a:t> </a:t>
            </a:r>
            <a:r>
              <a:rPr lang="en-US" dirty="0" smtClean="0"/>
              <a:t>S, by the first part of recursive definition.</a:t>
            </a:r>
          </a:p>
          <a:p>
            <a:pPr lvl="2">
              <a:buNone/>
            </a:pPr>
            <a:r>
              <a:rPr lang="en-US" dirty="0" smtClean="0"/>
              <a:t>     INDUCTIVE STEP: Assume </a:t>
            </a:r>
            <a:r>
              <a:rPr lang="en-US" i="1" dirty="0" smtClean="0"/>
              <a:t>P</a:t>
            </a:r>
            <a:r>
              <a:rPr lang="en-US" dirty="0" smtClean="0"/>
              <a:t>(</a:t>
            </a:r>
            <a:r>
              <a:rPr lang="en-US" i="1" dirty="0" smtClean="0"/>
              <a:t>k</a:t>
            </a:r>
            <a:r>
              <a:rPr lang="en-US" dirty="0" smtClean="0"/>
              <a:t>) is true. By the second part of the recursive definition, if </a:t>
            </a:r>
            <a:r>
              <a:rPr lang="en-US" dirty="0" smtClean="0">
                <a:latin typeface="Cambria Math"/>
                <a:ea typeface="Cambria Math"/>
              </a:rPr>
              <a:t>3</a:t>
            </a:r>
            <a:r>
              <a:rPr lang="en-US" i="1" dirty="0" smtClean="0">
                <a:ea typeface="Cambria Math"/>
              </a:rPr>
              <a:t>k</a:t>
            </a:r>
            <a:r>
              <a:rPr lang="en-US" dirty="0" smtClean="0">
                <a:latin typeface="Cambria Math"/>
                <a:ea typeface="Cambria Math"/>
              </a:rPr>
              <a:t> ∊</a:t>
            </a:r>
            <a:r>
              <a:rPr lang="en-US" i="1" dirty="0" smtClean="0"/>
              <a:t> </a:t>
            </a:r>
            <a:r>
              <a:rPr lang="en-US" dirty="0" smtClean="0"/>
              <a:t>S, then since </a:t>
            </a:r>
            <a:r>
              <a:rPr lang="en-US" dirty="0" smtClean="0">
                <a:latin typeface="Cambria Math"/>
                <a:ea typeface="Cambria Math"/>
              </a:rPr>
              <a:t>3 ∊</a:t>
            </a:r>
            <a:r>
              <a:rPr lang="en-US" i="1" dirty="0" smtClean="0"/>
              <a:t> </a:t>
            </a:r>
            <a:r>
              <a:rPr lang="en-US" dirty="0" smtClean="0"/>
              <a:t>S, </a:t>
            </a:r>
            <a:r>
              <a:rPr lang="en-US" dirty="0" smtClean="0">
                <a:latin typeface="Cambria Math"/>
                <a:ea typeface="Cambria Math"/>
              </a:rPr>
              <a:t>3</a:t>
            </a:r>
            <a:r>
              <a:rPr lang="en-US" i="1" dirty="0" smtClean="0">
                <a:ea typeface="Cambria Math"/>
              </a:rPr>
              <a:t>k + </a:t>
            </a:r>
            <a:r>
              <a:rPr lang="en-US" dirty="0" smtClean="0">
                <a:latin typeface="Cambria Math"/>
                <a:ea typeface="Cambria Math"/>
              </a:rPr>
              <a:t>3</a:t>
            </a:r>
            <a:r>
              <a:rPr lang="en-US" i="1" dirty="0" smtClean="0">
                <a:ea typeface="Cambria Math"/>
              </a:rPr>
              <a:t> = </a:t>
            </a:r>
            <a:r>
              <a:rPr lang="en-US" dirty="0" smtClean="0">
                <a:latin typeface="Cambria Math"/>
                <a:ea typeface="Cambria Math"/>
              </a:rPr>
              <a:t>3(</a:t>
            </a:r>
            <a:r>
              <a:rPr lang="en-US" i="1" dirty="0" smtClean="0">
                <a:latin typeface="Cambria Math"/>
                <a:ea typeface="Cambria Math"/>
              </a:rPr>
              <a:t>k</a:t>
            </a:r>
            <a:r>
              <a:rPr lang="en-US" dirty="0" smtClean="0">
                <a:latin typeface="Cambria Math"/>
                <a:ea typeface="Cambria Math"/>
              </a:rPr>
              <a:t> + 1) ∊</a:t>
            </a:r>
            <a:r>
              <a:rPr lang="en-US" i="1" dirty="0" smtClean="0"/>
              <a:t> </a:t>
            </a:r>
            <a:r>
              <a:rPr lang="en-US" dirty="0" smtClean="0"/>
              <a:t>S. Hence, </a:t>
            </a:r>
            <a:r>
              <a:rPr lang="en-US" i="1" dirty="0" smtClean="0"/>
              <a:t>P</a:t>
            </a:r>
            <a:r>
              <a:rPr lang="en-US" dirty="0" smtClean="0"/>
              <a:t>(</a:t>
            </a:r>
            <a:r>
              <a:rPr lang="en-US" i="1" dirty="0" smtClean="0"/>
              <a:t>k </a:t>
            </a:r>
            <a:r>
              <a:rPr lang="en-US" dirty="0" smtClean="0"/>
              <a:t>+ </a:t>
            </a:r>
            <a:r>
              <a:rPr lang="en-US" dirty="0" smtClean="0">
                <a:latin typeface="Cambria Math" pitchFamily="18" charset="0"/>
                <a:ea typeface="Cambria Math" pitchFamily="18" charset="0"/>
              </a:rPr>
              <a:t>1</a:t>
            </a:r>
            <a:r>
              <a:rPr lang="en-US" dirty="0" smtClean="0"/>
              <a:t>) is true. </a:t>
            </a:r>
          </a:p>
          <a:p>
            <a:pPr lvl="1"/>
            <a:r>
              <a:rPr lang="en-US" dirty="0" smtClean="0"/>
              <a:t>S </a:t>
            </a:r>
            <a:r>
              <a:rPr lang="en-US" dirty="0" smtClean="0">
                <a:latin typeface="Cambria Math"/>
                <a:ea typeface="Cambria Math"/>
              </a:rPr>
              <a:t>⊂ </a:t>
            </a:r>
            <a:r>
              <a:rPr lang="en-US" dirty="0" smtClean="0"/>
              <a:t>A:</a:t>
            </a:r>
          </a:p>
          <a:p>
            <a:pPr lvl="2">
              <a:buNone/>
            </a:pPr>
            <a:r>
              <a:rPr lang="en-US" dirty="0" smtClean="0"/>
              <a:t>     BASIS STEP: </a:t>
            </a:r>
            <a:r>
              <a:rPr lang="en-US" dirty="0" smtClean="0">
                <a:latin typeface="Cambria Math"/>
                <a:ea typeface="Cambria Math"/>
              </a:rPr>
              <a:t>3 ∊</a:t>
            </a:r>
            <a:r>
              <a:rPr lang="en-US" i="1" dirty="0" smtClean="0"/>
              <a:t> </a:t>
            </a:r>
            <a:r>
              <a:rPr lang="en-US" dirty="0" smtClean="0"/>
              <a:t>S by the first part of recursive definition, and   </a:t>
            </a:r>
            <a:r>
              <a:rPr lang="en-US" dirty="0" smtClean="0">
                <a:latin typeface="Cambria Math" pitchFamily="18" charset="0"/>
                <a:ea typeface="Cambria Math" pitchFamily="18" charset="0"/>
              </a:rPr>
              <a:t>3</a:t>
            </a:r>
            <a:r>
              <a:rPr lang="en-US" dirty="0" smtClean="0">
                <a:latin typeface="Cambria Math"/>
                <a:ea typeface="Cambria Math"/>
              </a:rPr>
              <a:t> = </a:t>
            </a:r>
            <a:r>
              <a:rPr lang="en-US" dirty="0" smtClean="0">
                <a:latin typeface="Cambria Math" pitchFamily="18" charset="0"/>
                <a:ea typeface="Cambria Math" pitchFamily="18" charset="0"/>
              </a:rPr>
              <a:t>3</a:t>
            </a:r>
            <a:r>
              <a:rPr lang="en-US" dirty="0" smtClean="0">
                <a:latin typeface="Cambria Math"/>
                <a:ea typeface="Cambria Math"/>
              </a:rPr>
              <a:t>∙1.</a:t>
            </a:r>
            <a:endParaRPr lang="en-US" dirty="0" smtClean="0"/>
          </a:p>
          <a:p>
            <a:pPr lvl="2">
              <a:buNone/>
            </a:pPr>
            <a:r>
              <a:rPr lang="en-US" dirty="0" smtClean="0"/>
              <a:t>     INDUCTIVE STEP:  The second part of the recursive definition adds </a:t>
            </a:r>
            <a:r>
              <a:rPr lang="en-US" i="1" dirty="0" smtClean="0"/>
              <a:t>x</a:t>
            </a:r>
            <a:r>
              <a:rPr lang="en-US" dirty="0" smtClean="0"/>
              <a:t> +</a:t>
            </a:r>
            <a:r>
              <a:rPr lang="en-US" i="1" dirty="0" smtClean="0"/>
              <a:t>y</a:t>
            </a:r>
            <a:r>
              <a:rPr lang="en-US" dirty="0" smtClean="0"/>
              <a:t> to </a:t>
            </a:r>
            <a:r>
              <a:rPr lang="en-US" i="1" dirty="0" smtClean="0"/>
              <a:t>S</a:t>
            </a:r>
            <a:r>
              <a:rPr lang="en-US" dirty="0" smtClean="0"/>
              <a:t>, if both </a:t>
            </a:r>
            <a:r>
              <a:rPr lang="en-US" i="1" dirty="0" smtClean="0"/>
              <a:t>x</a:t>
            </a:r>
            <a:r>
              <a:rPr lang="en-US" dirty="0" smtClean="0"/>
              <a:t> and </a:t>
            </a:r>
            <a:r>
              <a:rPr lang="en-US" i="1" dirty="0" smtClean="0"/>
              <a:t>y</a:t>
            </a:r>
            <a:r>
              <a:rPr lang="en-US" dirty="0" smtClean="0"/>
              <a:t> are in </a:t>
            </a:r>
            <a:r>
              <a:rPr lang="en-US" i="1" dirty="0" smtClean="0"/>
              <a:t>S</a:t>
            </a:r>
            <a:r>
              <a:rPr lang="en-US" dirty="0" smtClean="0"/>
              <a:t>. If </a:t>
            </a:r>
            <a:r>
              <a:rPr lang="en-US" i="1" dirty="0" smtClean="0"/>
              <a:t>x</a:t>
            </a:r>
            <a:r>
              <a:rPr lang="en-US" dirty="0" smtClean="0"/>
              <a:t> and </a:t>
            </a:r>
            <a:r>
              <a:rPr lang="en-US" i="1" dirty="0" smtClean="0"/>
              <a:t>y</a:t>
            </a:r>
            <a:r>
              <a:rPr lang="en-US" dirty="0" smtClean="0"/>
              <a:t> are both in </a:t>
            </a:r>
            <a:r>
              <a:rPr lang="en-US" i="1" dirty="0" smtClean="0"/>
              <a:t>A</a:t>
            </a:r>
            <a:r>
              <a:rPr lang="en-US" dirty="0" smtClean="0"/>
              <a:t>, then both </a:t>
            </a:r>
            <a:r>
              <a:rPr lang="en-US" i="1" dirty="0" smtClean="0"/>
              <a:t>x</a:t>
            </a:r>
            <a:r>
              <a:rPr lang="en-US" dirty="0" smtClean="0"/>
              <a:t> and </a:t>
            </a:r>
            <a:r>
              <a:rPr lang="en-US" i="1" dirty="0" smtClean="0"/>
              <a:t>y</a:t>
            </a:r>
            <a:r>
              <a:rPr lang="en-US" dirty="0" smtClean="0"/>
              <a:t> are divisible by </a:t>
            </a:r>
            <a:r>
              <a:rPr lang="en-US" dirty="0" smtClean="0">
                <a:latin typeface="Cambria Math" pitchFamily="18" charset="0"/>
                <a:ea typeface="Cambria Math" pitchFamily="18" charset="0"/>
              </a:rPr>
              <a:t>3</a:t>
            </a:r>
            <a:r>
              <a:rPr lang="en-US" dirty="0" smtClean="0"/>
              <a:t>.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it follows that  </a:t>
            </a:r>
            <a:r>
              <a:rPr lang="en-US" i="1" dirty="0" smtClean="0"/>
              <a:t>x</a:t>
            </a:r>
            <a:r>
              <a:rPr lang="en-US" dirty="0" smtClean="0"/>
              <a:t> + </a:t>
            </a:r>
            <a:r>
              <a:rPr lang="en-US" i="1" dirty="0" smtClean="0"/>
              <a:t>y</a:t>
            </a:r>
            <a:r>
              <a:rPr lang="en-US" dirty="0" smtClean="0"/>
              <a:t> is divisible by </a:t>
            </a:r>
            <a:r>
              <a:rPr lang="en-US" dirty="0" smtClean="0">
                <a:latin typeface="Cambria Math" pitchFamily="18" charset="0"/>
                <a:ea typeface="Cambria Math" pitchFamily="18" charset="0"/>
              </a:rPr>
              <a:t>3</a:t>
            </a:r>
            <a:r>
              <a:rPr lang="en-US" dirty="0" smtClean="0"/>
              <a:t>. </a:t>
            </a:r>
          </a:p>
          <a:p>
            <a:r>
              <a:rPr lang="en-US" dirty="0" smtClean="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Induction</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To prove a property of the elements of a recursively defined set, we use  </a:t>
            </a:r>
            <a:r>
              <a:rPr lang="en-US" i="1" dirty="0" smtClean="0"/>
              <a:t>structural induction</a:t>
            </a:r>
            <a:r>
              <a:rPr lang="en-US" dirty="0" smtClean="0"/>
              <a:t>. </a:t>
            </a:r>
          </a:p>
          <a:p>
            <a:pPr lvl="1">
              <a:buNone/>
            </a:pPr>
            <a:r>
              <a:rPr lang="en-US" dirty="0" smtClean="0"/>
              <a:t>BASIS STEP: Show that the result holds for all elements specified in the basis step of the recursive definition.</a:t>
            </a:r>
          </a:p>
          <a:p>
            <a:pPr lvl="1">
              <a:buNone/>
            </a:pPr>
            <a:r>
              <a:rPr lang="en-US" dirty="0" smtClean="0"/>
              <a:t>RECURSIVE STEP: Show that if the statement is true for each of the elements used to construct new elements in the recursive step of the definition, the result holds for these new elements. </a:t>
            </a:r>
          </a:p>
          <a:p>
            <a:r>
              <a:rPr lang="en-US" dirty="0" smtClean="0"/>
              <a:t>The validity of structural induction can be shown to follow from the principle of mathematical induction. </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The </a:t>
            </a:r>
            <a:r>
              <a:rPr lang="en-US" i="1" dirty="0" smtClean="0"/>
              <a:t>height</a:t>
            </a:r>
            <a:r>
              <a:rPr lang="en-US" dirty="0" smtClean="0"/>
              <a:t> </a:t>
            </a:r>
            <a:r>
              <a:rPr lang="en-US" i="1" dirty="0" smtClean="0"/>
              <a:t>h(T) </a:t>
            </a:r>
            <a:r>
              <a:rPr lang="en-US" dirty="0" smtClean="0"/>
              <a:t>of a full binary tree </a:t>
            </a:r>
            <a:r>
              <a:rPr lang="en-US" i="1" dirty="0" smtClean="0"/>
              <a:t>T</a:t>
            </a:r>
            <a:r>
              <a:rPr lang="en-US" dirty="0" smtClean="0"/>
              <a:t> is defined recursively as follows:</a:t>
            </a:r>
          </a:p>
          <a:p>
            <a:pPr lvl="1"/>
            <a:r>
              <a:rPr lang="en-US" dirty="0" smtClean="0"/>
              <a:t>BASIS STEP: The height of a full binary tree </a:t>
            </a:r>
            <a:r>
              <a:rPr lang="en-US" i="1" dirty="0" smtClean="0"/>
              <a:t>T </a:t>
            </a:r>
            <a:r>
              <a:rPr lang="en-US" dirty="0" smtClean="0"/>
              <a:t>consisting of only a root </a:t>
            </a:r>
            <a:r>
              <a:rPr lang="en-US" i="1" dirty="0" smtClean="0"/>
              <a:t>r</a:t>
            </a:r>
            <a:r>
              <a:rPr lang="en-US" dirty="0" smtClean="0"/>
              <a:t> is </a:t>
            </a:r>
            <a:r>
              <a:rPr lang="en-US" i="1" dirty="0" smtClean="0"/>
              <a:t>h(T) = </a:t>
            </a:r>
            <a:r>
              <a:rPr lang="en-US" dirty="0" smtClean="0">
                <a:latin typeface="Cambria Math" pitchFamily="18" charset="0"/>
                <a:ea typeface="Cambria Math" pitchFamily="18" charset="0"/>
              </a:rPr>
              <a:t>0</a:t>
            </a:r>
            <a:r>
              <a:rPr lang="en-US" dirty="0" smtClean="0"/>
              <a:t>.</a:t>
            </a:r>
          </a:p>
          <a:p>
            <a:pPr lvl="1"/>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height                                           </a:t>
            </a:r>
            <a:r>
              <a:rPr lang="en-US" i="1" dirty="0" smtClean="0"/>
              <a:t>h(T) = </a:t>
            </a:r>
            <a:r>
              <a:rPr lang="en-US" dirty="0" smtClean="0">
                <a:latin typeface="Cambria Math" pitchFamily="18" charset="0"/>
                <a:ea typeface="Cambria Math" pitchFamily="18" charset="0"/>
              </a:rPr>
              <a:t>1</a:t>
            </a:r>
            <a:r>
              <a:rPr lang="en-US" i="1" dirty="0" smtClean="0"/>
              <a:t> + </a:t>
            </a:r>
            <a:r>
              <a:rPr lang="en-US" dirty="0" smtClean="0"/>
              <a:t>max(</a:t>
            </a:r>
            <a:r>
              <a:rPr lang="en-US" i="1" dirty="0" smtClean="0"/>
              <a:t>h(T</a:t>
            </a:r>
            <a:r>
              <a:rPr lang="en-US" baseline="-25000" dirty="0" smtClean="0">
                <a:latin typeface="Cambria Math" pitchFamily="18" charset="0"/>
                <a:ea typeface="Cambria Math" pitchFamily="18" charset="0"/>
              </a:rPr>
              <a:t>1</a:t>
            </a:r>
            <a:r>
              <a:rPr lang="en-US" i="1" dirty="0" smtClean="0"/>
              <a:t>),h</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smtClean="0"/>
              <a:t>.</a:t>
            </a:r>
          </a:p>
          <a:p>
            <a:r>
              <a:rPr lang="en-US" dirty="0" smtClean="0"/>
              <a:t>The number of vertices  </a:t>
            </a:r>
            <a:r>
              <a:rPr lang="en-US" i="1" dirty="0" smtClean="0"/>
              <a:t>n</a:t>
            </a:r>
            <a:r>
              <a:rPr lang="en-US" dirty="0" smtClean="0"/>
              <a:t>(</a:t>
            </a:r>
            <a:r>
              <a:rPr lang="en-US" i="1" dirty="0" smtClean="0"/>
              <a:t>T</a:t>
            </a:r>
            <a:r>
              <a:rPr lang="en-US" dirty="0" smtClean="0"/>
              <a:t>) of a full binary tree </a:t>
            </a:r>
            <a:r>
              <a:rPr lang="en-US" i="1" dirty="0" smtClean="0"/>
              <a:t>T</a:t>
            </a:r>
            <a:r>
              <a:rPr lang="en-US" dirty="0" smtClean="0"/>
              <a:t> satisfies the following recursive formula:</a:t>
            </a:r>
          </a:p>
          <a:p>
            <a:pPr lvl="1"/>
            <a:r>
              <a:rPr lang="en-US" b="1" dirty="0" smtClean="0"/>
              <a:t>BASIS STEP</a:t>
            </a:r>
            <a:r>
              <a:rPr lang="en-US" dirty="0" smtClean="0"/>
              <a:t>: The number of vertices of a full binary tree </a:t>
            </a:r>
            <a:r>
              <a:rPr lang="en-US" i="1" dirty="0" smtClean="0"/>
              <a:t>T </a:t>
            </a:r>
            <a:r>
              <a:rPr lang="en-US" dirty="0" smtClean="0"/>
              <a:t>consisting of only a root </a:t>
            </a:r>
            <a:r>
              <a:rPr lang="en-US" i="1" dirty="0" smtClean="0"/>
              <a:t>r</a:t>
            </a:r>
            <a:r>
              <a:rPr lang="en-US" dirty="0" smtClean="0"/>
              <a:t> is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p>
          <a:p>
            <a:pPr lvl="1"/>
            <a:r>
              <a:rPr lang="en-US" b="1" dirty="0" smtClean="0"/>
              <a:t>RECURSIVE STEP</a:t>
            </a:r>
            <a:r>
              <a:rPr lang="en-US" dirty="0" smtClean="0"/>
              <a:t>: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the number of vertices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Structural Induction and Binary Trees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Theorem</a:t>
            </a:r>
            <a:r>
              <a:rPr lang="en-US" sz="2400" dirty="0" smtClean="0"/>
              <a:t>: If </a:t>
            </a:r>
            <a:r>
              <a:rPr lang="en-US" sz="2400" i="1" dirty="0" smtClean="0"/>
              <a:t>T</a:t>
            </a:r>
            <a:r>
              <a:rPr lang="en-US" sz="2400" dirty="0" smtClean="0"/>
              <a:t> is a full binary tree, then   </a:t>
            </a:r>
            <a:r>
              <a:rPr lang="en-US" sz="2400" i="1" dirty="0" smtClean="0"/>
              <a:t>n</a:t>
            </a:r>
            <a:r>
              <a:rPr lang="en-US" sz="2400" dirty="0" smtClean="0"/>
              <a:t>(</a:t>
            </a:r>
            <a:r>
              <a:rPr lang="en-US" sz="2400" i="1" dirty="0" smtClean="0"/>
              <a:t>T</a:t>
            </a:r>
            <a:r>
              <a:rPr lang="en-US" sz="2400" dirty="0" smtClean="0"/>
              <a:t>) ≤ </a:t>
            </a:r>
            <a:r>
              <a:rPr lang="en-US" sz="2400" dirty="0" smtClean="0">
                <a:latin typeface="Cambria Math" pitchFamily="18" charset="0"/>
                <a:ea typeface="Cambria Math" pitchFamily="18" charset="0"/>
              </a:rPr>
              <a:t>2</a:t>
            </a:r>
            <a:r>
              <a:rPr lang="en-US" sz="2400" i="1" baseline="30000" dirty="0" smtClean="0"/>
              <a:t>h</a:t>
            </a:r>
            <a:r>
              <a:rPr lang="en-US" sz="2400" baseline="30000" dirty="0" smtClean="0"/>
              <a:t>(</a:t>
            </a:r>
            <a:r>
              <a:rPr lang="en-US" sz="2400" i="1" baseline="30000" dirty="0" smtClean="0"/>
              <a:t>T</a:t>
            </a:r>
            <a:r>
              <a:rPr lang="en-US" sz="2400" baseline="30000" dirty="0" smtClean="0"/>
              <a:t>)+</a:t>
            </a:r>
            <a:r>
              <a:rPr lang="en-US" sz="2400" baseline="30000" dirty="0" smtClean="0">
                <a:latin typeface="Cambria Math" pitchFamily="18" charset="0"/>
                <a:ea typeface="Cambria Math" pitchFamily="18" charset="0"/>
              </a:rPr>
              <a:t>1</a:t>
            </a:r>
            <a:r>
              <a:rPr lang="en-US" sz="2400" baseline="30000" dirty="0" smtClean="0"/>
              <a:t> </a:t>
            </a:r>
            <a:r>
              <a:rPr lang="en-US" sz="2400" dirty="0" smtClean="0"/>
              <a:t>– </a:t>
            </a:r>
            <a:r>
              <a:rPr lang="en-US" sz="2400" dirty="0" smtClean="0">
                <a:latin typeface="Cambria Math" pitchFamily="18" charset="0"/>
                <a:ea typeface="Cambria Math" pitchFamily="18" charset="0"/>
              </a:rPr>
              <a:t>1.</a:t>
            </a:r>
          </a:p>
          <a:p>
            <a:pPr>
              <a:buNone/>
            </a:pPr>
            <a:r>
              <a:rPr lang="en-US" sz="2400" b="1" dirty="0" smtClean="0">
                <a:ea typeface="Cambria Math" pitchFamily="18" charset="0"/>
              </a:rPr>
              <a:t>   Proof</a:t>
            </a:r>
            <a:r>
              <a:rPr lang="en-US" sz="2400" dirty="0" smtClean="0">
                <a:ea typeface="Cambria Math" pitchFamily="18" charset="0"/>
              </a:rPr>
              <a:t>: Use structural induction.</a:t>
            </a:r>
          </a:p>
          <a:p>
            <a:pPr lvl="1"/>
            <a:r>
              <a:rPr lang="en-US" sz="2000" dirty="0" smtClean="0"/>
              <a:t>BASIS  STEP: The result holds for a full binary tree consisting only of a root,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and </a:t>
            </a:r>
            <a:r>
              <a:rPr lang="en-US" sz="2000" i="1" dirty="0" smtClean="0"/>
              <a:t>h</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0</a:t>
            </a:r>
            <a:r>
              <a:rPr lang="en-US" sz="2000" dirty="0" smtClean="0"/>
              <a:t>.  Hence,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baseline="30000" dirty="0" smtClean="0">
                <a:latin typeface="Cambria Math" pitchFamily="18" charset="0"/>
                <a:ea typeface="Cambria Math" pitchFamily="18" charset="0"/>
              </a:rPr>
              <a:t>0</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1.</a:t>
            </a:r>
          </a:p>
          <a:p>
            <a:pPr lvl="1"/>
            <a:r>
              <a:rPr lang="en-US" sz="2000" dirty="0" smtClean="0"/>
              <a:t>RECURSIVE STEP:  Assume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1</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and also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2</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2</a:t>
            </a:r>
            <a:r>
              <a:rPr lang="en-US" sz="2000" baseline="30000" dirty="0" smtClean="0"/>
              <a:t>)+</a:t>
            </a:r>
            <a:r>
              <a:rPr lang="en-US" sz="2000" baseline="30000" dirty="0" smtClean="0">
                <a:latin typeface="Cambria Math" pitchFamily="18" charset="0"/>
                <a:ea typeface="Cambria Math" pitchFamily="18" charset="0"/>
              </a:rPr>
              <a:t>1  </a:t>
            </a:r>
            <a:r>
              <a:rPr lang="en-US" sz="2000" dirty="0" smtClean="0"/>
              <a:t>– </a:t>
            </a:r>
            <a:r>
              <a:rPr lang="en-US" sz="2000" dirty="0" smtClean="0">
                <a:latin typeface="Cambria Math" pitchFamily="18" charset="0"/>
                <a:ea typeface="Cambria Math" pitchFamily="18" charset="0"/>
              </a:rPr>
              <a:t>1</a:t>
            </a:r>
            <a:r>
              <a:rPr lang="en-US" sz="2000" dirty="0" smtClean="0"/>
              <a:t> whenever </a:t>
            </a:r>
            <a:r>
              <a:rPr lang="en-US" sz="2000" i="1" dirty="0" smtClean="0"/>
              <a:t>T</a:t>
            </a:r>
            <a:r>
              <a:rPr lang="en-US" sz="2000" baseline="-25000" dirty="0" smtClean="0">
                <a:latin typeface="Cambria Math" pitchFamily="18" charset="0"/>
                <a:ea typeface="Cambria Math" pitchFamily="18" charset="0"/>
              </a:rPr>
              <a:t>1</a:t>
            </a:r>
            <a:r>
              <a:rPr lang="en-US" sz="2000" dirty="0" smtClean="0"/>
              <a:t> and </a:t>
            </a:r>
            <a:r>
              <a:rPr lang="en-US" sz="2000" i="1" dirty="0" smtClean="0"/>
              <a:t>T</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t>are full binary trees.</a:t>
            </a:r>
          </a:p>
          <a:p>
            <a:pPr>
              <a:buNone/>
            </a:pPr>
            <a:endParaRPr lang="en-US" sz="2000" dirty="0" smtClean="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∙max(</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smtClean="0">
                <a:ln>
                  <a:noFill/>
                </a:ln>
                <a:solidFill>
                  <a:schemeClr val="tx1"/>
                </a:solidFill>
                <a:effectLst/>
                <a:uLnTx/>
                <a:uFillTx/>
                <a:latin typeface="+mn-lt"/>
                <a:ea typeface="+mn-ea"/>
                <a:cs typeface="+mn-cs"/>
              </a:rPr>
              <a:t>                (max(</a:t>
            </a:r>
            <a:r>
              <a:rPr lang="en-US" sz="2000" dirty="0" smtClean="0">
                <a:latin typeface="Cambria Math" pitchFamily="18" charset="0"/>
                <a:ea typeface="Cambria Math" pitchFamily="18" charset="0"/>
              </a:rPr>
              <a:t>2</a:t>
            </a:r>
            <a:r>
              <a:rPr lang="en-US" sz="2000" i="1" baseline="30000" dirty="0" smtClean="0"/>
              <a:t>x</a:t>
            </a:r>
            <a:r>
              <a:rPr lang="en-US" sz="2000" dirty="0" smtClean="0"/>
              <a:t> ,</a:t>
            </a:r>
            <a:r>
              <a:rPr lang="en-US" sz="2000" dirty="0" smtClean="0">
                <a:latin typeface="Cambria Math" pitchFamily="18" charset="0"/>
                <a:ea typeface="Cambria Math" pitchFamily="18" charset="0"/>
              </a:rPr>
              <a:t> 2</a:t>
            </a:r>
            <a:r>
              <a:rPr lang="en-US" sz="2000" i="1" baseline="30000" dirty="0" smtClean="0"/>
              <a:t>y</a:t>
            </a:r>
            <a:r>
              <a:rPr lang="en-US" sz="2000" dirty="0" smtClean="0"/>
              <a:t>)= </a:t>
            </a:r>
            <a:r>
              <a:rPr lang="en-US" sz="2000" dirty="0" smtClean="0">
                <a:latin typeface="Cambria Math" pitchFamily="18" charset="0"/>
                <a:ea typeface="Cambria Math" pitchFamily="18" charset="0"/>
              </a:rPr>
              <a:t>2</a:t>
            </a:r>
            <a:r>
              <a:rPr lang="en-US" sz="2000" baseline="30000" dirty="0" smtClean="0"/>
              <a:t>max(</a:t>
            </a:r>
            <a:r>
              <a:rPr lang="en-US" sz="2000" i="1" baseline="30000" dirty="0" err="1" smtClean="0"/>
              <a:t>x,y</a:t>
            </a:r>
            <a:r>
              <a:rPr lang="en-US" sz="2000" baseline="30000" dirty="0" smtClean="0"/>
              <a:t>)</a:t>
            </a:r>
            <a:r>
              <a:rPr lang="en-US" sz="2000" dirty="0" smtClean="0"/>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lang="en-US" sz="2000" dirty="0" smtClean="0"/>
              <a:t>                                     (</a:t>
            </a:r>
            <a:r>
              <a:rPr lang="en-US" sz="2000" i="1" dirty="0" smtClean="0"/>
              <a:t>by recursive definition of h(T)</a:t>
            </a: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Generalized</a:t>
            </a:r>
            <a:r>
              <a:rPr lang="zh-CN" altLang="en-US" sz="5400" dirty="0"/>
              <a:t>（广义）</a:t>
            </a:r>
            <a:r>
              <a:rPr lang="en-US" dirty="0" smtClean="0"/>
              <a:t> Induction</a:t>
            </a:r>
            <a:endParaRPr lang="en-US" sz="4400" dirty="0"/>
          </a:p>
        </p:txBody>
      </p:sp>
      <p:sp>
        <p:nvSpPr>
          <p:cNvPr id="3" name="Content Placeholder 2"/>
          <p:cNvSpPr>
            <a:spLocks noGrp="1"/>
          </p:cNvSpPr>
          <p:nvPr>
            <p:ph idx="1"/>
          </p:nvPr>
        </p:nvSpPr>
        <p:spPr/>
        <p:txBody>
          <a:bodyPr>
            <a:normAutofit lnSpcReduction="10000"/>
          </a:bodyPr>
          <a:lstStyle/>
          <a:p>
            <a:r>
              <a:rPr lang="en-US" i="1" dirty="0" smtClean="0"/>
              <a:t>Generalized induction </a:t>
            </a:r>
            <a:r>
              <a:rPr lang="en-US" dirty="0" smtClean="0"/>
              <a:t>is used to prove results about sets other than the integers that have the well-ordering property. (</a:t>
            </a:r>
            <a:r>
              <a:rPr lang="en-US" i="1" dirty="0" smtClean="0"/>
              <a:t>explored in more detail in Chapter </a:t>
            </a:r>
            <a:r>
              <a:rPr lang="en-US" dirty="0" smtClean="0">
                <a:latin typeface="Cambria Math" pitchFamily="18" charset="0"/>
                <a:ea typeface="Cambria Math" pitchFamily="18" charset="0"/>
              </a:rPr>
              <a:t>9</a:t>
            </a:r>
            <a:r>
              <a:rPr lang="en-US" dirty="0" smtClean="0"/>
              <a:t>)</a:t>
            </a:r>
          </a:p>
          <a:p>
            <a:r>
              <a:rPr lang="en-US" dirty="0" smtClean="0"/>
              <a:t>For example, consider an ordering on </a:t>
            </a:r>
            <a:r>
              <a:rPr lang="en-US" b="1" dirty="0" smtClean="0"/>
              <a:t>N</a:t>
            </a:r>
            <a:r>
              <a:rPr lang="en-US" dirty="0" smtClean="0">
                <a:latin typeface="Cambria Math"/>
                <a:ea typeface="Cambria Math"/>
              </a:rPr>
              <a:t>⨉</a:t>
            </a:r>
            <a:r>
              <a:rPr lang="en-US" dirty="0" smtClean="0"/>
              <a:t> </a:t>
            </a:r>
            <a:r>
              <a:rPr lang="en-US" b="1" dirty="0" smtClean="0"/>
              <a:t>N</a:t>
            </a:r>
            <a:r>
              <a:rPr lang="en-US" dirty="0" smtClean="0"/>
              <a:t>, ordered pairs of nonnegative integers. Specify that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y</a:t>
            </a:r>
            <a:r>
              <a:rPr lang="en-US" baseline="-25000" dirty="0" smtClean="0">
                <a:latin typeface="Cambria Math" pitchFamily="18" charset="0"/>
                <a:ea typeface="Cambria Math" pitchFamily="18" charset="0"/>
              </a:rPr>
              <a:t>1</a:t>
            </a:r>
            <a:r>
              <a:rPr lang="en-US" dirty="0" smtClean="0"/>
              <a:t>) is less than or equal to (</a:t>
            </a:r>
            <a:r>
              <a:rPr lang="en-US" i="1" dirty="0" smtClean="0"/>
              <a:t>x</a:t>
            </a:r>
            <a:r>
              <a:rPr lang="en-US" baseline="-25000" dirty="0" smtClean="0">
                <a:latin typeface="Cambria Math" pitchFamily="18" charset="0"/>
                <a:ea typeface="Cambria Math" pitchFamily="18" charset="0"/>
              </a:rPr>
              <a:t>2</a:t>
            </a:r>
            <a:r>
              <a:rPr lang="en-US" dirty="0" smtClean="0"/>
              <a:t>,</a:t>
            </a:r>
            <a:r>
              <a:rPr lang="en-US" i="1" dirty="0" smtClean="0"/>
              <a:t>y</a:t>
            </a:r>
            <a:r>
              <a:rPr lang="en-US" baseline="-25000" dirty="0" smtClean="0">
                <a:latin typeface="Cambria Math" pitchFamily="18" charset="0"/>
                <a:ea typeface="Cambria Math" pitchFamily="18" charset="0"/>
              </a:rPr>
              <a:t>2</a:t>
            </a:r>
            <a:r>
              <a:rPr lang="en-US" dirty="0" smtClean="0"/>
              <a:t>) if either </a:t>
            </a:r>
            <a:r>
              <a:rPr lang="en-US" i="1" dirty="0" smtClean="0"/>
              <a:t>x</a:t>
            </a:r>
            <a:r>
              <a:rPr lang="en-US" baseline="-25000" dirty="0" smtClean="0">
                <a:latin typeface="Cambria Math" pitchFamily="18" charset="0"/>
                <a:ea typeface="Cambria Math" pitchFamily="18" charset="0"/>
              </a:rPr>
              <a:t>1</a:t>
            </a:r>
            <a:r>
              <a:rPr lang="en-US" dirty="0" smtClean="0"/>
              <a:t> &lt; </a:t>
            </a:r>
            <a:r>
              <a:rPr lang="en-US" i="1" dirty="0" smtClean="0"/>
              <a:t>x</a:t>
            </a:r>
            <a:r>
              <a:rPr lang="en-US" baseline="-25000" dirty="0" smtClean="0">
                <a:latin typeface="Cambria Math" pitchFamily="18" charset="0"/>
                <a:ea typeface="Cambria Math" pitchFamily="18" charset="0"/>
              </a:rPr>
              <a:t>2</a:t>
            </a:r>
            <a:r>
              <a:rPr lang="en-US" dirty="0" smtClean="0"/>
              <a:t>, or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 x</a:t>
            </a:r>
            <a:r>
              <a:rPr lang="en-US" baseline="-25000" dirty="0" smtClean="0">
                <a:latin typeface="Cambria Math" pitchFamily="18" charset="0"/>
                <a:ea typeface="Cambria Math" pitchFamily="18" charset="0"/>
              </a:rPr>
              <a:t>2</a:t>
            </a:r>
            <a:r>
              <a:rPr lang="en-US" dirty="0" smtClean="0"/>
              <a:t>  and </a:t>
            </a:r>
            <a:r>
              <a:rPr lang="en-US" i="1" dirty="0" smtClean="0"/>
              <a:t>y</a:t>
            </a:r>
            <a:r>
              <a:rPr lang="en-US" baseline="-25000" dirty="0" smtClean="0">
                <a:latin typeface="Cambria Math" pitchFamily="18" charset="0"/>
                <a:ea typeface="Cambria Math" pitchFamily="18" charset="0"/>
              </a:rPr>
              <a:t>1 </a:t>
            </a:r>
            <a:r>
              <a:rPr lang="en-US" dirty="0" smtClean="0"/>
              <a:t>&lt;</a:t>
            </a:r>
            <a:r>
              <a:rPr lang="en-US" i="1" dirty="0" smtClean="0"/>
              <a:t>y</a:t>
            </a:r>
            <a:r>
              <a:rPr lang="en-US" baseline="-25000" dirty="0" smtClean="0">
                <a:latin typeface="Cambria Math" pitchFamily="18" charset="0"/>
                <a:ea typeface="Cambria Math" pitchFamily="18" charset="0"/>
              </a:rPr>
              <a:t>2</a:t>
            </a:r>
            <a:r>
              <a:rPr lang="en-US" dirty="0" smtClean="0"/>
              <a:t> . This is called the </a:t>
            </a:r>
            <a:r>
              <a:rPr lang="en-US" i="1" dirty="0" smtClean="0"/>
              <a:t>lexicographic ordering</a:t>
            </a:r>
            <a:r>
              <a:rPr lang="en-US" dirty="0" smtClean="0"/>
              <a:t>.</a:t>
            </a:r>
          </a:p>
          <a:p>
            <a:r>
              <a:rPr lang="en-US" dirty="0" smtClean="0"/>
              <a:t>Strings are also commonly ordered by a</a:t>
            </a:r>
            <a:r>
              <a:rPr lang="en-US" i="1" dirty="0" smtClean="0"/>
              <a:t> lexicographic ordering</a:t>
            </a:r>
            <a:r>
              <a:rPr lang="en-US" dirty="0" smtClean="0"/>
              <a:t>.</a:t>
            </a:r>
          </a:p>
          <a:p>
            <a:r>
              <a:rPr lang="en-US" dirty="0" smtClean="0"/>
              <a:t>The next example uses generalized induction to prove a result about ordered pairs from </a:t>
            </a:r>
            <a:r>
              <a:rPr lang="en-US" b="1" dirty="0" smtClean="0"/>
              <a:t>N</a:t>
            </a:r>
            <a:r>
              <a:rPr lang="en-US" dirty="0" smtClean="0">
                <a:latin typeface="Cambria Math"/>
                <a:ea typeface="Cambria Math"/>
              </a:rPr>
              <a:t>⨉</a:t>
            </a:r>
            <a:r>
              <a:rPr lang="en-US" dirty="0" smtClean="0"/>
              <a:t> </a:t>
            </a:r>
            <a:r>
              <a:rPr lang="en-US" b="1" dirty="0" smtClean="0"/>
              <a:t>N</a:t>
            </a: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Suppose that </a:t>
            </a:r>
            <a:r>
              <a:rPr lang="en-US" i="1" dirty="0" err="1" smtClean="0"/>
              <a:t>a</a:t>
            </a:r>
            <a:r>
              <a:rPr lang="en-US" i="1" baseline="-25000" dirty="0" err="1" smtClean="0"/>
              <a:t>m,n</a:t>
            </a:r>
            <a:r>
              <a:rPr lang="en-US" baseline="-25000" dirty="0" smtClean="0"/>
              <a:t>  </a:t>
            </a:r>
            <a:r>
              <a:rPr lang="en-US" dirty="0" smtClean="0"/>
              <a:t> is defined for  (</a:t>
            </a:r>
            <a:r>
              <a:rPr lang="en-US" i="1" dirty="0" err="1" smtClean="0"/>
              <a:t>m</a:t>
            </a:r>
            <a:r>
              <a:rPr lang="en-US" dirty="0" err="1" smtClean="0"/>
              <a:t>,</a:t>
            </a:r>
            <a:r>
              <a:rPr lang="en-US" i="1" dirty="0" err="1" smtClean="0"/>
              <a:t>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by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a:t>
            </a:r>
            <a:r>
              <a:rPr lang="en-US" dirty="0" smtClean="0">
                <a:ea typeface="Cambria Math" pitchFamily="18" charset="0"/>
              </a:rPr>
              <a:t>and</a:t>
            </a: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Show that</a:t>
            </a:r>
            <a:r>
              <a:rPr lang="en-US" i="1" dirty="0" smtClean="0"/>
              <a:t> </a:t>
            </a:r>
            <a:r>
              <a:rPr lang="en-US" i="1" dirty="0" err="1" smtClean="0"/>
              <a:t>a</a:t>
            </a:r>
            <a:r>
              <a:rPr lang="en-US" i="1" baseline="-25000" dirty="0" err="1" smtClean="0"/>
              <a:t>m,n</a:t>
            </a:r>
            <a:r>
              <a:rPr lang="en-US" baseline="-25000" dirty="0" smtClean="0"/>
              <a:t> </a:t>
            </a:r>
            <a:r>
              <a:rPr lang="en-US" dirty="0" smtClean="0">
                <a:latin typeface="Cambria Math" pitchFamily="18" charset="0"/>
                <a:ea typeface="Cambria Math" pitchFamily="18" charset="0"/>
              </a:rPr>
              <a:t>=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r>
              <a:rPr lang="en-US" dirty="0" smtClean="0"/>
              <a:t>is defined for all    (</a:t>
            </a:r>
            <a:r>
              <a:rPr lang="en-US" dirty="0" err="1" smtClean="0"/>
              <a:t>m,n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ea typeface="Cambria Math" pitchFamily="18" charset="0"/>
              </a:rPr>
              <a:t>.</a:t>
            </a:r>
            <a:endParaRPr lang="en-US" dirty="0" smtClean="0"/>
          </a:p>
          <a:p>
            <a:pPr>
              <a:buNone/>
            </a:pPr>
            <a:r>
              <a:rPr lang="en-US" b="1" dirty="0" smtClean="0"/>
              <a:t>    Solution</a:t>
            </a:r>
            <a:r>
              <a:rPr lang="en-US" dirty="0" smtClean="0"/>
              <a:t>: Use generalized induction.</a:t>
            </a:r>
          </a:p>
          <a:p>
            <a:pPr lvl="1">
              <a:buNone/>
            </a:pPr>
            <a:r>
              <a:rPr lang="en-US" dirty="0" smtClean="0"/>
              <a:t>BASIS STEP: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 0 + (0</a:t>
            </a:r>
            <a:r>
              <a:rPr lang="en-US" dirty="0" smtClean="0">
                <a:latin typeface="Cambria Math"/>
                <a:ea typeface="Cambria Math"/>
              </a:rPr>
              <a:t>∙1)/2</a:t>
            </a:r>
            <a:endParaRPr lang="en-US" dirty="0" smtClean="0"/>
          </a:p>
          <a:p>
            <a:pPr lvl="1">
              <a:buNone/>
            </a:pPr>
            <a:r>
              <a:rPr lang="en-US" dirty="0" smtClean="0"/>
              <a:t>INDUCTIVE STEP: Assume that </a:t>
            </a:r>
            <a:r>
              <a:rPr lang="en-US" i="1" dirty="0" err="1" smtClean="0"/>
              <a:t>a</a:t>
            </a:r>
            <a:r>
              <a:rPr lang="en-US" i="1" baseline="-25000" dirty="0" err="1" smtClean="0"/>
              <a:t>m</a:t>
            </a:r>
            <a:r>
              <a:rPr lang="en-US" i="1" baseline="-25000" dirty="0" err="1" smtClean="0">
                <a:latin typeface="Cambria Math"/>
                <a:ea typeface="Cambria Math"/>
              </a:rPr>
              <a:t>̍</a:t>
            </a:r>
            <a:r>
              <a:rPr lang="en-US" i="1" baseline="-25000" dirty="0" err="1" smtClean="0"/>
              <a:t>,n</a:t>
            </a:r>
            <a:r>
              <a:rPr lang="en-US" i="1" baseline="-25000" dirty="0" smtClean="0">
                <a:latin typeface="Cambria Math"/>
                <a:ea typeface="Cambria Math"/>
              </a:rPr>
              <a:t>̍ </a:t>
            </a:r>
            <a:r>
              <a:rPr lang="en-US" dirty="0" smtClean="0">
                <a:latin typeface="Cambria Math" pitchFamily="18" charset="0"/>
                <a:ea typeface="Cambria Math" pitchFamily="18" charset="0"/>
              </a:rPr>
              <a:t>=  </a:t>
            </a:r>
            <a:r>
              <a:rPr lang="en-US" i="1" dirty="0" smtClean="0">
                <a:ea typeface="Cambria Math" pitchFamily="18" charset="0"/>
              </a:rPr>
              <a:t>m</a:t>
            </a:r>
            <a:r>
              <a:rPr lang="en-US" i="1"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 + 1)/2 whenever(</a:t>
            </a:r>
            <a:r>
              <a:rPr lang="en-US" i="1" dirty="0" err="1" smtClean="0">
                <a:ea typeface="Cambria Math" pitchFamily="18" charset="0"/>
              </a:rPr>
              <a:t>m</a:t>
            </a:r>
            <a:r>
              <a:rPr lang="en-US" i="1" dirty="0" err="1" smtClean="0">
                <a:latin typeface="Cambria Math"/>
                <a:ea typeface="Cambria Math"/>
              </a:rPr>
              <a:t>̍</a:t>
            </a:r>
            <a:r>
              <a:rPr lang="en-US" dirty="0" err="1" smtClean="0"/>
              <a:t>,</a:t>
            </a:r>
            <a:r>
              <a:rPr lang="en-US" i="1" dirty="0" err="1" smtClean="0">
                <a:ea typeface="Cambria Math" pitchFamily="18" charset="0"/>
              </a:rPr>
              <a:t>n</a:t>
            </a:r>
            <a:r>
              <a:rPr lang="en-US" i="1" dirty="0" smtClean="0">
                <a:latin typeface="Cambria Math"/>
                <a:ea typeface="Cambria Math"/>
              </a:rPr>
              <a:t>̍</a:t>
            </a:r>
            <a:r>
              <a:rPr lang="en-US" dirty="0" smtClean="0"/>
              <a:t>)</a:t>
            </a:r>
            <a:r>
              <a:rPr lang="en-US" dirty="0" smtClean="0">
                <a:latin typeface="Cambria Math"/>
                <a:ea typeface="Cambria Math"/>
              </a:rPr>
              <a:t>  </a:t>
            </a:r>
            <a:r>
              <a:rPr lang="en-US" dirty="0" smtClean="0">
                <a:ea typeface="Cambria Math"/>
              </a:rPr>
              <a:t>is less than</a:t>
            </a:r>
            <a:r>
              <a:rPr lang="en-US" dirty="0" smtClean="0"/>
              <a:t> (</a:t>
            </a:r>
            <a:r>
              <a:rPr lang="en-US" dirty="0" err="1" smtClean="0"/>
              <a:t>m,n</a:t>
            </a:r>
            <a:r>
              <a:rPr lang="en-US" dirty="0" smtClean="0"/>
              <a:t>) in the lexicographic ordering of </a:t>
            </a:r>
            <a:r>
              <a:rPr lang="en-US" dirty="0" smtClean="0">
                <a:ea typeface="Cambria Math"/>
              </a:rPr>
              <a:t> </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endParaRPr lang="en-US" dirty="0" smtClean="0"/>
          </a:p>
          <a:p>
            <a:pPr lvl="2"/>
            <a:r>
              <a:rPr lang="en-US" dirty="0" smtClean="0"/>
              <a:t>If </a:t>
            </a:r>
            <a:r>
              <a:rPr lang="en-US" i="1" dirty="0" smtClean="0"/>
              <a:t>n</a:t>
            </a:r>
            <a:r>
              <a:rPr lang="en-US" dirty="0" smtClean="0"/>
              <a:t> = </a:t>
            </a:r>
            <a:r>
              <a:rPr lang="en-US" dirty="0" smtClean="0">
                <a:latin typeface="Cambria Math" pitchFamily="18" charset="0"/>
                <a:ea typeface="Cambria Math" pitchFamily="18" charset="0"/>
              </a:rPr>
              <a:t>0</a:t>
            </a:r>
            <a:r>
              <a:rPr lang="en-US" dirty="0" smtClean="0"/>
              <a:t>, by the inductive hypothesis we can conclude </a:t>
            </a:r>
          </a:p>
          <a:p>
            <a:pPr lvl="2">
              <a:buNone/>
            </a:pPr>
            <a:r>
              <a:rPr lang="en-US" i="1" dirty="0" smtClean="0"/>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baseline="-25000" dirty="0" smtClean="0"/>
              <a:t>,n</a:t>
            </a:r>
            <a:r>
              <a:rPr lang="en-US" baseline="-25000" dirty="0" smtClean="0"/>
              <a:t> </a:t>
            </a:r>
            <a:r>
              <a:rPr lang="en-US" dirty="0" smtClean="0">
                <a:latin typeface="Cambria Math" pitchFamily="18" charset="0"/>
                <a:ea typeface="Cambria Math" pitchFamily="18" charset="0"/>
              </a:rPr>
              <a:t>+ 1 = </a:t>
            </a:r>
            <a:r>
              <a:rPr lang="en-US" i="1" dirty="0" smtClean="0">
                <a:ea typeface="Cambria Math" pitchFamily="18" charset="0"/>
              </a:rPr>
              <a:t>m</a:t>
            </a:r>
            <a:r>
              <a:rPr lang="en-US" dirty="0" smtClean="0">
                <a:latin typeface="Cambria Math" pitchFamily="18" charset="0"/>
                <a:ea typeface="Cambria Math" pitchFamily="18" charset="0"/>
              </a:rPr>
              <a:t> </a:t>
            </a:r>
            <a:r>
              <a:rPr lang="en-US" i="1" dirty="0" smtClean="0">
                <a:latin typeface="Cambria Math"/>
                <a:ea typeface="Cambria Math"/>
              </a:rPr>
              <a:t>− </a:t>
            </a:r>
            <a:r>
              <a:rPr lang="en-US" dirty="0" smtClean="0">
                <a:latin typeface="Cambria Math" pitchFamily="18" charset="0"/>
                <a:ea typeface="Cambria Math" pitchFamily="18" charset="0"/>
              </a:rPr>
              <a:t>1+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+ 1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p>
          <a:p>
            <a:pPr lvl="2"/>
            <a:r>
              <a:rPr lang="en-US" dirty="0" smtClean="0">
                <a:latin typeface="Cambria Math" pitchFamily="18" charset="0"/>
                <a:ea typeface="Cambria Math" pitchFamily="18" charset="0"/>
              </a:rPr>
              <a:t>If </a:t>
            </a:r>
            <a:r>
              <a:rPr lang="en-US" i="1" dirty="0" smtClean="0">
                <a:ea typeface="Cambria Math" pitchFamily="18" charset="0"/>
              </a:rPr>
              <a:t>n</a:t>
            </a:r>
            <a:r>
              <a:rPr lang="en-US" dirty="0" smtClean="0">
                <a:latin typeface="Cambria Math" pitchFamily="18" charset="0"/>
                <a:ea typeface="Cambria Math" pitchFamily="18" charset="0"/>
              </a:rPr>
              <a:t> &gt; 0, by the inductive hypothesis we can conclude </a:t>
            </a:r>
          </a:p>
          <a:p>
            <a:pPr lvl="2">
              <a:buNone/>
            </a:pPr>
            <a:r>
              <a:rPr lang="en-US" dirty="0" smtClean="0">
                <a:latin typeface="Cambria Math" pitchFamily="18" charset="0"/>
                <a:ea typeface="Cambria Math" pitchFamily="18" charset="0"/>
              </a:rPr>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m,n-1</a:t>
            </a:r>
            <a:r>
              <a:rPr lang="en-US" baseline="-25000" dirty="0" smtClean="0"/>
              <a:t> </a:t>
            </a:r>
            <a:r>
              <a:rPr lang="en-US" dirty="0" smtClean="0">
                <a:latin typeface="Cambria Math" pitchFamily="18" charset="0"/>
                <a:ea typeface="Cambria Math" pitchFamily="18" charset="0"/>
              </a:rPr>
              <a:t>+ </a:t>
            </a:r>
            <a:r>
              <a:rPr lang="en-US" altLang="zh-CN" i="1" dirty="0">
                <a:ea typeface="Cambria Math" pitchFamily="18" charset="0"/>
              </a:rPr>
              <a:t>n</a:t>
            </a:r>
            <a:r>
              <a:rPr lang="en-US" dirty="0" smtClean="0">
                <a:latin typeface="Cambria Math" pitchFamily="18" charset="0"/>
                <a:ea typeface="Cambria Math" pitchFamily="18" charset="0"/>
              </a:rPr>
              <a:t> =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 −</a:t>
            </a:r>
            <a:r>
              <a:rPr lang="en-US" dirty="0" smtClean="0">
                <a:latin typeface="Cambria Math" pitchFamily="18" charset="0"/>
                <a:ea typeface="Cambria Math" pitchFamily="18" charset="0"/>
              </a:rPr>
              <a:t>  1)/2 +</a:t>
            </a:r>
            <a:r>
              <a:rPr lang="en-US" i="1" dirty="0" smtClean="0">
                <a:ea typeface="Cambria Math" pitchFamily="18" charset="0"/>
              </a:rPr>
              <a:t>n</a:t>
            </a:r>
            <a:r>
              <a:rPr lang="en-US" dirty="0" smtClean="0">
                <a:latin typeface="Cambria Math" pitchFamily="18" charset="0"/>
                <a:ea typeface="Cambria Math" pitchFamily="18" charset="0"/>
              </a:rPr>
              <a:t>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endParaRPr lang="en-US" dirty="0" smtClean="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Important Points About Using Mathematical  Induction</a:t>
            </a:r>
            <a:endParaRPr lang="en-US" sz="4400" dirty="0"/>
          </a:p>
        </p:txBody>
      </p:sp>
      <p:sp>
        <p:nvSpPr>
          <p:cNvPr id="3" name="Content Placeholder 2"/>
          <p:cNvSpPr>
            <a:spLocks noGrp="1"/>
          </p:cNvSpPr>
          <p:nvPr>
            <p:ph idx="1"/>
          </p:nvPr>
        </p:nvSpPr>
        <p:spPr/>
        <p:txBody>
          <a:bodyPr>
            <a:normAutofit fontScale="92500" lnSpcReduction="20000"/>
          </a:bodyPr>
          <a:lstStyle/>
          <a:p>
            <a:r>
              <a:rPr lang="en-US" sz="2900" dirty="0" smtClean="0"/>
              <a:t>Mathematical induction can be expressed  as the rule of inference</a:t>
            </a:r>
          </a:p>
          <a:p>
            <a:pPr>
              <a:buNone/>
            </a:pPr>
            <a:r>
              <a:rPr lang="en-US" dirty="0" smtClean="0"/>
              <a:t>     </a:t>
            </a:r>
          </a:p>
          <a:p>
            <a:pPr>
              <a:buNone/>
            </a:pPr>
            <a:r>
              <a:rPr lang="en-US" dirty="0" smtClean="0"/>
              <a:t>    </a:t>
            </a:r>
            <a:r>
              <a:rPr lang="en-US" sz="2900" dirty="0" smtClean="0"/>
              <a:t>where the domain is the set of positive integers</a:t>
            </a:r>
            <a:r>
              <a:rPr lang="en-US" dirty="0" smtClean="0"/>
              <a:t>.</a:t>
            </a:r>
          </a:p>
          <a:p>
            <a:r>
              <a:rPr lang="en-US" sz="2900" dirty="0" smtClean="0"/>
              <a:t>In a proof by mathematical induction, we don’t assume that </a:t>
            </a:r>
            <a:r>
              <a:rPr lang="en-US" sz="2900" i="1" dirty="0" smtClean="0"/>
              <a:t>P</a:t>
            </a:r>
            <a:r>
              <a:rPr lang="en-US" sz="2900" dirty="0" smtClean="0"/>
              <a:t>(</a:t>
            </a:r>
            <a:r>
              <a:rPr lang="en-US" sz="2900" i="1" dirty="0" smtClean="0"/>
              <a:t>k</a:t>
            </a:r>
            <a:r>
              <a:rPr lang="en-US" sz="2900" dirty="0" smtClean="0"/>
              <a:t>) is true for all positive integers! We show that if we assume that </a:t>
            </a:r>
            <a:r>
              <a:rPr lang="en-US" sz="2900" i="1" dirty="0" smtClean="0"/>
              <a:t>P</a:t>
            </a:r>
            <a:r>
              <a:rPr lang="en-US" sz="2900" dirty="0" smtClean="0"/>
              <a:t>(</a:t>
            </a:r>
            <a:r>
              <a:rPr lang="en-US" sz="2900" i="1" dirty="0" smtClean="0"/>
              <a:t>k</a:t>
            </a:r>
            <a:r>
              <a:rPr lang="en-US" sz="2900" dirty="0" smtClean="0"/>
              <a:t>) is true, then           </a:t>
            </a:r>
            <a:r>
              <a:rPr lang="en-US" sz="2900" i="1" dirty="0" smtClean="0">
                <a:sym typeface="Wingdings" pitchFamily="2" charset="2"/>
              </a:rPr>
              <a:t>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must also  be true. </a:t>
            </a:r>
          </a:p>
          <a:p>
            <a:r>
              <a:rPr lang="en-US" sz="2900" dirty="0" smtClean="0">
                <a:ea typeface="Cambria Math" pitchFamily="18" charset="0"/>
                <a:sym typeface="Wingdings" pitchFamily="2" charset="2"/>
              </a:rPr>
              <a:t>Proofs by mathematical induction do not always start at the integer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In such a case, the basis step begins at a starting point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where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 ∧ ∀</a:t>
            </a:r>
            <a:r>
              <a:rPr lang="en-US" sz="2400" i="1" dirty="0" smtClean="0">
                <a:ea typeface="Cambria Math"/>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a:ea typeface="Cambria Math"/>
                <a:sym typeface="Wingdings" pitchFamily="2" charset="2"/>
              </a:rPr>
              <a:t>→</a:t>
            </a:r>
            <a:r>
              <a:rPr lang="en-US" sz="2400" i="1" dirty="0" smtClean="0">
                <a:sym typeface="Wingdings" pitchFamily="2" charset="2"/>
              </a:rPr>
              <a:t> P</a:t>
            </a:r>
            <a:r>
              <a:rPr lang="en-US" sz="2400" dirty="0" smtClean="0">
                <a:sym typeface="Wingdings" pitchFamily="2" charset="2"/>
              </a:rPr>
              <a:t>(</a:t>
            </a:r>
            <a:r>
              <a:rPr lang="en-US" sz="2400" i="1" dirty="0" smtClean="0">
                <a:sym typeface="Wingdings" pitchFamily="2" charset="2"/>
              </a:rPr>
              <a:t>k + </a:t>
            </a:r>
            <a:r>
              <a:rPr lang="en-US" sz="2400" dirty="0" smtClean="0">
                <a:latin typeface="Cambria Math" pitchFamily="18" charset="0"/>
                <a:ea typeface="Cambria Math" pitchFamily="18" charset="0"/>
                <a:sym typeface="Wingdings" pitchFamily="2" charset="2"/>
              </a:rPr>
              <a:t>1</a:t>
            </a:r>
            <a:r>
              <a:rPr lang="en-US" sz="2400" dirty="0" smtClean="0">
                <a:sym typeface="Wingdings" pitchFamily="2" charset="2"/>
              </a:rPr>
              <a:t>)))</a:t>
            </a:r>
            <a:r>
              <a:rPr lang="en-US" sz="2400" dirty="0" smtClean="0">
                <a:latin typeface="Cambria Math"/>
                <a:ea typeface="Cambria Math"/>
                <a:sym typeface="Wingdings" pitchFamily="2" charset="2"/>
              </a:rPr>
              <a:t> → </a:t>
            </a:r>
            <a:r>
              <a:rPr lang="en-US" sz="2400" dirty="0" smtClean="0">
                <a:latin typeface="Cambria Math"/>
                <a:ea typeface="Cambria Math"/>
              </a:rPr>
              <a:t> ∀</a:t>
            </a:r>
            <a:r>
              <a:rPr lang="en-US" sz="2400" i="1" dirty="0" smtClean="0">
                <a:ea typeface="Cambria Math"/>
              </a:rPr>
              <a:t>n P</a:t>
            </a:r>
            <a:r>
              <a:rPr lang="en-US" sz="2400" dirty="0" smtClean="0">
                <a:ea typeface="Cambria Math"/>
              </a:rPr>
              <a:t>(</a:t>
            </a:r>
            <a:r>
              <a:rPr lang="en-US" sz="2400" i="1" dirty="0" smtClean="0">
                <a:ea typeface="Cambria Math"/>
              </a:rPr>
              <a:t>n</a:t>
            </a:r>
            <a:r>
              <a:rPr lang="en-US" sz="2400" dirty="0" smtClean="0">
                <a:ea typeface="Cambria Math"/>
              </a:rPr>
              <a:t>),</a:t>
            </a:r>
            <a:r>
              <a:rPr lang="en-US" sz="2400" dirty="0" smtClean="0">
                <a:sym typeface="Wingdings" pitchFamily="2" charset="2"/>
              </a:rPr>
              <a:t> </a:t>
            </a:r>
            <a:endParaRPr 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457200" y="274638"/>
            <a:ext cx="8229600" cy="1143000"/>
          </a:xfrm>
          <a:noFill/>
        </p:spPr>
        <p:txBody>
          <a:bodyPr/>
          <a:lstStyle/>
          <a:p>
            <a:r>
              <a:rPr lang="en-US" altLang="zh-CN" dirty="0" smtClean="0">
                <a:ea typeface="宋体" charset="-122"/>
              </a:rPr>
              <a:t>Fractals</a:t>
            </a:r>
            <a:r>
              <a:rPr lang="zh-CN" altLang="en-US" sz="4400" dirty="0" smtClean="0">
                <a:ea typeface="宋体" charset="-122"/>
              </a:rPr>
              <a:t>（分形）</a:t>
            </a:r>
            <a:endParaRPr lang="en-US" altLang="zh-CN" sz="4400" dirty="0" smtClean="0">
              <a:ea typeface="宋体" charset="-122"/>
            </a:endParaRPr>
          </a:p>
        </p:txBody>
      </p:sp>
      <p:sp>
        <p:nvSpPr>
          <p:cNvPr id="185349" name="Rectangle 5"/>
          <p:cNvSpPr>
            <a:spLocks noGrp="1" noChangeArrowheads="1"/>
          </p:cNvSpPr>
          <p:nvPr>
            <p:ph type="body" idx="1"/>
          </p:nvPr>
        </p:nvSpPr>
        <p:spPr>
          <a:xfrm>
            <a:off x="0" y="1600200"/>
            <a:ext cx="2700338" cy="4876800"/>
          </a:xfrm>
          <a:noFill/>
        </p:spPr>
        <p:txBody>
          <a:bodyPr/>
          <a:lstStyle/>
          <a:p>
            <a:r>
              <a:rPr lang="en-US" altLang="zh-CN" dirty="0" smtClean="0">
                <a:ea typeface="宋体" charset="-122"/>
              </a:rPr>
              <a:t>A fractal is a pattern that uses recursion</a:t>
            </a:r>
          </a:p>
          <a:p>
            <a:r>
              <a:rPr lang="en-US" altLang="zh-CN" dirty="0" smtClean="0">
                <a:ea typeface="宋体" charset="-122"/>
              </a:rPr>
              <a:t>The pattern itself repeats indefinitely</a:t>
            </a:r>
          </a:p>
          <a:p>
            <a:endParaRPr lang="zh-CN" altLang="en-US" dirty="0" smtClean="0">
              <a:ea typeface="宋体" charset="-122"/>
            </a:endParaRPr>
          </a:p>
        </p:txBody>
      </p:sp>
      <p:pic>
        <p:nvPicPr>
          <p:cNvPr id="185350" name="Picture 6" descr="7_Colorwheel-small"/>
          <p:cNvPicPr>
            <a:picLocks noChangeAspect="1" noChangeArrowheads="1"/>
          </p:cNvPicPr>
          <p:nvPr/>
        </p:nvPicPr>
        <p:blipFill>
          <a:blip r:embed="rId2"/>
          <a:srcRect/>
          <a:stretch>
            <a:fillRect/>
          </a:stretch>
        </p:blipFill>
        <p:spPr bwMode="auto">
          <a:xfrm>
            <a:off x="2916238" y="1916113"/>
            <a:ext cx="6227762" cy="46704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p>
            <a:fld id="{7A6DFD5C-94E1-4DB4-BE95-4C82AF943734}" type="slidenum">
              <a:rPr lang="zh-TW" altLang="en-US" smtClean="0">
                <a:ea typeface="宋体" charset="-122"/>
              </a:rPr>
              <a:pPr/>
              <a:t>71</a:t>
            </a:fld>
            <a:endParaRPr lang="en-US" altLang="zh-TW" smtClean="0">
              <a:ea typeface="宋体" charset="-122"/>
            </a:endParaRPr>
          </a:p>
        </p:txBody>
      </p:sp>
      <p:sp>
        <p:nvSpPr>
          <p:cNvPr id="20483" name="Rectangle 7"/>
          <p:cNvSpPr>
            <a:spLocks noGrp="1" noChangeArrowheads="1"/>
          </p:cNvSpPr>
          <p:nvPr>
            <p:ph type="title"/>
          </p:nvPr>
        </p:nvSpPr>
        <p:spPr/>
        <p:txBody>
          <a:bodyPr/>
          <a:lstStyle/>
          <a:p>
            <a:pPr eaLnBrk="1" hangingPunct="1"/>
            <a:r>
              <a:rPr lang="en-US" altLang="zh-TW" smtClean="0">
                <a:ea typeface="新細明體" charset="-120"/>
              </a:rPr>
              <a:t>Fractals</a:t>
            </a:r>
            <a:endParaRPr lang="zh-TW" altLang="en-US" smtClean="0">
              <a:ea typeface="新細明體" charset="-120"/>
            </a:endParaRPr>
          </a:p>
        </p:txBody>
      </p:sp>
      <p:sp>
        <p:nvSpPr>
          <p:cNvPr id="20484" name="Rectangle 8"/>
          <p:cNvSpPr>
            <a:spLocks noGrp="1" noChangeArrowheads="1"/>
          </p:cNvSpPr>
          <p:nvPr>
            <p:ph type="body" idx="1"/>
          </p:nvPr>
        </p:nvSpPr>
        <p:spPr/>
        <p:txBody>
          <a:bodyPr/>
          <a:lstStyle/>
          <a:p>
            <a:pPr eaLnBrk="1" hangingPunct="1"/>
            <a:r>
              <a:rPr lang="en-US" altLang="zh-TW" smtClean="0">
                <a:ea typeface="新細明體" charset="-120"/>
              </a:rPr>
              <a:t>A geometric shape made up of same pattern repeated in different sizes and orientations</a:t>
            </a:r>
          </a:p>
          <a:p>
            <a:pPr eaLnBrk="1" hangingPunct="1"/>
            <a:r>
              <a:rPr lang="en-US" altLang="zh-TW" smtClean="0">
                <a:ea typeface="新細明體" charset="-120"/>
              </a:rPr>
              <a:t>Koch curve</a:t>
            </a:r>
          </a:p>
          <a:p>
            <a:pPr lvl="1" eaLnBrk="1" hangingPunct="1"/>
            <a:r>
              <a:rPr lang="en-US" altLang="zh-TW" smtClean="0">
                <a:ea typeface="新細明體" charset="-120"/>
              </a:rPr>
              <a:t>A curve of order 0 is a straight line</a:t>
            </a:r>
          </a:p>
          <a:p>
            <a:pPr lvl="1" eaLnBrk="1" hangingPunct="1"/>
            <a:r>
              <a:rPr lang="en-US" altLang="zh-TW" smtClean="0">
                <a:ea typeface="新細明體" charset="-120"/>
              </a:rPr>
              <a:t>A curve of order n consists of 4 curve of order n-1</a:t>
            </a:r>
          </a:p>
        </p:txBody>
      </p:sp>
      <p:pic>
        <p:nvPicPr>
          <p:cNvPr id="20485" name="Picture 6"/>
          <p:cNvPicPr>
            <a:picLocks noChangeAspect="1" noChangeArrowheads="1"/>
          </p:cNvPicPr>
          <p:nvPr/>
        </p:nvPicPr>
        <p:blipFill>
          <a:blip r:embed="rId2"/>
          <a:srcRect/>
          <a:stretch>
            <a:fillRect/>
          </a:stretch>
        </p:blipFill>
        <p:spPr bwMode="auto">
          <a:xfrm>
            <a:off x="1258888" y="4221163"/>
            <a:ext cx="6773862" cy="24399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p:spPr>
        <p:txBody>
          <a:bodyPr/>
          <a:lstStyle/>
          <a:p>
            <a:fld id="{F7763B64-4FBA-41A7-B9FA-30E12403411A}" type="slidenum">
              <a:rPr lang="zh-TW" altLang="en-US" smtClean="0">
                <a:ea typeface="宋体" charset="-122"/>
              </a:rPr>
              <a:pPr/>
              <a:t>72</a:t>
            </a:fld>
            <a:endParaRPr lang="en-US" altLang="zh-TW" smtClean="0">
              <a:ea typeface="宋体" charset="-122"/>
            </a:endParaRPr>
          </a:p>
        </p:txBody>
      </p:sp>
      <p:sp>
        <p:nvSpPr>
          <p:cNvPr id="21507" name="Rectangle 2"/>
          <p:cNvSpPr>
            <a:spLocks noGrp="1" noChangeArrowheads="1"/>
          </p:cNvSpPr>
          <p:nvPr>
            <p:ph type="title"/>
          </p:nvPr>
        </p:nvSpPr>
        <p:spPr/>
        <p:txBody>
          <a:bodyPr/>
          <a:lstStyle/>
          <a:p>
            <a:pPr eaLnBrk="1" hangingPunct="1"/>
            <a:r>
              <a:rPr lang="en-US" altLang="zh-TW" smtClean="0">
                <a:ea typeface="新細明體" charset="-120"/>
              </a:rPr>
              <a:t>Fractals</a:t>
            </a:r>
          </a:p>
        </p:txBody>
      </p:sp>
      <p:sp>
        <p:nvSpPr>
          <p:cNvPr id="21508" name="Rectangle 3"/>
          <p:cNvSpPr>
            <a:spLocks noGrp="1" noChangeArrowheads="1"/>
          </p:cNvSpPr>
          <p:nvPr>
            <p:ph type="body" idx="1"/>
          </p:nvPr>
        </p:nvSpPr>
        <p:spPr/>
        <p:txBody>
          <a:bodyPr/>
          <a:lstStyle/>
          <a:p>
            <a:pPr eaLnBrk="1" hangingPunct="1"/>
            <a:r>
              <a:rPr lang="en-US" altLang="zh-TW" dirty="0" smtClean="0">
                <a:ea typeface="新細明體" charset="-120"/>
              </a:rPr>
              <a:t>Koch curve</a:t>
            </a:r>
            <a:endParaRPr lang="zh-TW" altLang="en-US" dirty="0" smtClean="0">
              <a:ea typeface="新細明體" charset="-120"/>
            </a:endParaRPr>
          </a:p>
          <a:p>
            <a:pPr lvl="1" eaLnBrk="1" hangingPunct="1"/>
            <a:r>
              <a:rPr lang="en-US" altLang="zh-TW" dirty="0" smtClean="0">
                <a:ea typeface="新細明體" charset="-120"/>
              </a:rPr>
              <a:t>after five iteration steps (order 4 curve)</a:t>
            </a:r>
            <a:endParaRPr lang="zh-TW" altLang="en-US" dirty="0" smtClean="0">
              <a:ea typeface="新細明體" charset="-120"/>
            </a:endParaRPr>
          </a:p>
        </p:txBody>
      </p:sp>
      <p:pic>
        <p:nvPicPr>
          <p:cNvPr id="21509" name="Picture 4"/>
          <p:cNvPicPr>
            <a:picLocks noChangeAspect="1" noChangeArrowheads="1"/>
          </p:cNvPicPr>
          <p:nvPr/>
        </p:nvPicPr>
        <p:blipFill>
          <a:blip r:embed="rId2"/>
          <a:srcRect/>
          <a:stretch>
            <a:fillRect/>
          </a:stretch>
        </p:blipFill>
        <p:spPr bwMode="auto">
          <a:xfrm>
            <a:off x="1371600" y="3048000"/>
            <a:ext cx="6813550" cy="21097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p>
            <a:fld id="{3AFAFDF7-E860-4329-B79C-3886BE17D0FB}" type="slidenum">
              <a:rPr lang="zh-TW" altLang="en-US" smtClean="0">
                <a:ea typeface="宋体" charset="-122"/>
              </a:rPr>
              <a:pPr/>
              <a:t>73</a:t>
            </a:fld>
            <a:endParaRPr lang="en-US" altLang="zh-TW" smtClean="0">
              <a:ea typeface="宋体" charset="-122"/>
            </a:endParaRPr>
          </a:p>
        </p:txBody>
      </p:sp>
      <p:sp>
        <p:nvSpPr>
          <p:cNvPr id="22531" name="Rectangle 2"/>
          <p:cNvSpPr>
            <a:spLocks noGrp="1" noChangeArrowheads="1"/>
          </p:cNvSpPr>
          <p:nvPr>
            <p:ph type="title"/>
          </p:nvPr>
        </p:nvSpPr>
        <p:spPr/>
        <p:txBody>
          <a:bodyPr/>
          <a:lstStyle/>
          <a:p>
            <a:pPr eaLnBrk="1" hangingPunct="1"/>
            <a:r>
              <a:rPr lang="en-US" altLang="zh-TW" smtClean="0">
                <a:ea typeface="新細明體" charset="-120"/>
              </a:rPr>
              <a:t>Fractals</a:t>
            </a:r>
          </a:p>
        </p:txBody>
      </p:sp>
      <p:sp>
        <p:nvSpPr>
          <p:cNvPr id="22532" name="Rectangle 3"/>
          <p:cNvSpPr>
            <a:spLocks noGrp="1" noChangeArrowheads="1"/>
          </p:cNvSpPr>
          <p:nvPr>
            <p:ph type="body" idx="1"/>
          </p:nvPr>
        </p:nvSpPr>
        <p:spPr>
          <a:xfrm>
            <a:off x="685800" y="1981200"/>
            <a:ext cx="3238500" cy="4114800"/>
          </a:xfrm>
        </p:spPr>
        <p:txBody>
          <a:bodyPr/>
          <a:lstStyle/>
          <a:p>
            <a:pPr eaLnBrk="1" hangingPunct="1"/>
            <a:r>
              <a:rPr lang="en-US" altLang="zh-TW" smtClean="0">
                <a:ea typeface="新細明體" charset="-120"/>
              </a:rPr>
              <a:t>Koch snowflake</a:t>
            </a:r>
          </a:p>
          <a:p>
            <a:pPr lvl="1" eaLnBrk="1" hangingPunct="1"/>
            <a:r>
              <a:rPr lang="en-US" altLang="zh-TW" smtClean="0">
                <a:ea typeface="新細明體" charset="-120"/>
              </a:rPr>
              <a:t>From 3 Koch curves of order 4</a:t>
            </a:r>
            <a:endParaRPr lang="zh-TW" altLang="en-US" smtClean="0">
              <a:ea typeface="新細明體" charset="-120"/>
            </a:endParaRPr>
          </a:p>
        </p:txBody>
      </p:sp>
      <p:pic>
        <p:nvPicPr>
          <p:cNvPr id="22533" name="Picture 4"/>
          <p:cNvPicPr>
            <a:picLocks noChangeAspect="1" noChangeArrowheads="1"/>
          </p:cNvPicPr>
          <p:nvPr/>
        </p:nvPicPr>
        <p:blipFill>
          <a:blip r:embed="rId2"/>
          <a:srcRect/>
          <a:stretch>
            <a:fillRect/>
          </a:stretch>
        </p:blipFill>
        <p:spPr bwMode="auto">
          <a:xfrm>
            <a:off x="3995738" y="1989138"/>
            <a:ext cx="4681537" cy="41290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p>
            <a:fld id="{A4407DBC-2B40-46FD-8FAF-158EBEC47887}" type="slidenum">
              <a:rPr lang="zh-TW" altLang="en-US" smtClean="0">
                <a:ea typeface="宋体" charset="-122"/>
              </a:rPr>
              <a:pPr/>
              <a:t>74</a:t>
            </a:fld>
            <a:endParaRPr lang="en-US" altLang="zh-TW" smtClean="0">
              <a:ea typeface="宋体" charset="-122"/>
            </a:endParaRPr>
          </a:p>
        </p:txBody>
      </p:sp>
      <p:sp>
        <p:nvSpPr>
          <p:cNvPr id="23555" name="Rectangle 6"/>
          <p:cNvSpPr>
            <a:spLocks noGrp="1" noChangeArrowheads="1"/>
          </p:cNvSpPr>
          <p:nvPr>
            <p:ph type="title"/>
          </p:nvPr>
        </p:nvSpPr>
        <p:spPr/>
        <p:txBody>
          <a:bodyPr/>
          <a:lstStyle/>
          <a:p>
            <a:pPr eaLnBrk="1" hangingPunct="1"/>
            <a:r>
              <a:rPr lang="en-US" altLang="zh-TW" smtClean="0">
                <a:ea typeface="新細明體" charset="-120"/>
              </a:rPr>
              <a:t>Sierpinski Triangle</a:t>
            </a:r>
            <a:endParaRPr lang="zh-TW" altLang="en-US" smtClean="0">
              <a:ea typeface="新細明體" charset="-120"/>
            </a:endParaRPr>
          </a:p>
        </p:txBody>
      </p:sp>
      <p:sp>
        <p:nvSpPr>
          <p:cNvPr id="23556" name="Rectangle 7"/>
          <p:cNvSpPr>
            <a:spLocks noGrp="1" noChangeArrowheads="1"/>
          </p:cNvSpPr>
          <p:nvPr>
            <p:ph type="body" idx="1"/>
          </p:nvPr>
        </p:nvSpPr>
        <p:spPr>
          <a:xfrm>
            <a:off x="685800" y="1981200"/>
            <a:ext cx="3238500" cy="4114800"/>
          </a:xfrm>
        </p:spPr>
        <p:txBody>
          <a:bodyPr/>
          <a:lstStyle/>
          <a:p>
            <a:pPr eaLnBrk="1" hangingPunct="1"/>
            <a:r>
              <a:rPr lang="en-US" altLang="zh-TW" smtClean="0">
                <a:ea typeface="新細明體" charset="-120"/>
              </a:rPr>
              <a:t>A confined recursion of triangles to form a geometric lattice</a:t>
            </a:r>
            <a:endParaRPr lang="zh-TW" altLang="en-US" smtClean="0">
              <a:ea typeface="新細明體" charset="-120"/>
            </a:endParaRPr>
          </a:p>
        </p:txBody>
      </p:sp>
      <p:pic>
        <p:nvPicPr>
          <p:cNvPr id="23557" name="Picture 5"/>
          <p:cNvPicPr>
            <a:picLocks noChangeAspect="1" noChangeArrowheads="1"/>
          </p:cNvPicPr>
          <p:nvPr/>
        </p:nvPicPr>
        <p:blipFill>
          <a:blip r:embed="rId2"/>
          <a:srcRect/>
          <a:stretch>
            <a:fillRect/>
          </a:stretch>
        </p:blipFill>
        <p:spPr bwMode="auto">
          <a:xfrm>
            <a:off x="4284663" y="2133600"/>
            <a:ext cx="4602162" cy="4000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28B8C95-C76C-45BF-B242-A9BD1F0FDF18}" type="slidenum">
              <a:rPr lang="zh-CN" altLang="en-US" smtClean="0"/>
              <a:pPr>
                <a:defRPr/>
              </a:pPr>
              <a:t>75</a:t>
            </a:fld>
            <a:endParaRPr lang="en-US" altLang="zh-CN"/>
          </a:p>
        </p:txBody>
      </p:sp>
      <p:sp>
        <p:nvSpPr>
          <p:cNvPr id="31747" name="矩形 2"/>
          <p:cNvSpPr>
            <a:spLocks noChangeArrowheads="1"/>
          </p:cNvSpPr>
          <p:nvPr/>
        </p:nvSpPr>
        <p:spPr bwMode="auto">
          <a:xfrm>
            <a:off x="1676400" y="1299150"/>
            <a:ext cx="64007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spcBef>
                <a:spcPct val="50000"/>
              </a:spcBef>
              <a:buFont typeface="Wingdings" pitchFamily="2" charset="2"/>
              <a:buNone/>
            </a:pPr>
            <a:r>
              <a:rPr lang="en-US" altLang="zh-CN" sz="3200" dirty="0">
                <a:latin typeface="Times New Roman" pitchFamily="18" charset="0"/>
                <a:cs typeface="Times New Roman" pitchFamily="18" charset="0"/>
              </a:rPr>
              <a:t>Fibonacci Numbers and Nature </a:t>
            </a:r>
            <a:endParaRPr lang="zh-CN" altLang="en-US" sz="3200" dirty="0">
              <a:latin typeface="Times New Roman" pitchFamily="18" charset="0"/>
              <a:cs typeface="Times New Roman" pitchFamily="18" charset="0"/>
            </a:endParaRPr>
          </a:p>
        </p:txBody>
      </p:sp>
      <p:sp>
        <p:nvSpPr>
          <p:cNvPr id="31748" name="矩形 3"/>
          <p:cNvSpPr>
            <a:spLocks noChangeArrowheads="1"/>
          </p:cNvSpPr>
          <p:nvPr/>
        </p:nvSpPr>
        <p:spPr bwMode="auto">
          <a:xfrm>
            <a:off x="357187" y="2895600"/>
            <a:ext cx="8358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spcBef>
                <a:spcPct val="50000"/>
              </a:spcBef>
              <a:buFont typeface="Wingdings" pitchFamily="2" charset="2"/>
              <a:buNone/>
            </a:pPr>
            <a:r>
              <a:rPr lang="en-US" altLang="zh-CN" sz="2000" b="0" dirty="0">
                <a:latin typeface="Times New Roman" pitchFamily="18" charset="0"/>
                <a:cs typeface="Times New Roman" pitchFamily="18" charset="0"/>
              </a:rPr>
              <a:t>http://www.maths.surrey.ac.uk/hosted-sites/R.Knott/Fibonacci/fibnat.html</a:t>
            </a:r>
            <a:endParaRPr lang="zh-CN" altLang="en-US" sz="2000" b="0" dirty="0">
              <a:latin typeface="Times New Roman" pitchFamily="18" charset="0"/>
              <a:cs typeface="Times New Roman" pitchFamily="18" charset="0"/>
            </a:endParaRPr>
          </a:p>
        </p:txBody>
      </p:sp>
    </p:spTree>
    <p:extLst>
      <p:ext uri="{BB962C8B-B14F-4D97-AF65-F5344CB8AC3E}">
        <p14:creationId xmlns:p14="http://schemas.microsoft.com/office/powerpoint/2010/main" val="2665541220"/>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pPr eaLnBrk="0" hangingPunct="0">
              <a:spcBef>
                <a:spcPct val="50000"/>
              </a:spcBef>
              <a:defRPr/>
            </a:pPr>
            <a:r>
              <a:rPr kumimoji="1" lang="zh-CN" altLang="en-US" dirty="0" smtClean="0">
                <a:solidFill>
                  <a:srgbClr val="FF0000"/>
                </a:solidFill>
                <a:latin typeface="Times New Roman" pitchFamily="18" charset="0"/>
                <a:ea typeface="楷体_GB2312" pitchFamily="49" charset="-122"/>
                <a:sym typeface="Symbol" pitchFamily="18" charset="2"/>
              </a:rPr>
              <a:t>第</a:t>
            </a:r>
            <a:r>
              <a:rPr kumimoji="1" lang="en-US" altLang="zh-CN" dirty="0" smtClean="0">
                <a:solidFill>
                  <a:srgbClr val="FF0000"/>
                </a:solidFill>
                <a:latin typeface="Times New Roman" pitchFamily="18" charset="0"/>
                <a:ea typeface="楷体_GB2312" pitchFamily="49" charset="-122"/>
                <a:sym typeface="Symbol" pitchFamily="18" charset="2"/>
              </a:rPr>
              <a:t>7</a:t>
            </a:r>
            <a:r>
              <a:rPr kumimoji="1" lang="zh-CN" altLang="en-US" dirty="0" smtClean="0">
                <a:solidFill>
                  <a:srgbClr val="FF0000"/>
                </a:solidFill>
                <a:latin typeface="Times New Roman" pitchFamily="18" charset="0"/>
                <a:ea typeface="楷体_GB2312" pitchFamily="49" charset="-122"/>
                <a:sym typeface="Symbol" pitchFamily="18" charset="2"/>
              </a:rPr>
              <a:t>版：</a:t>
            </a:r>
            <a:r>
              <a:rPr kumimoji="1" lang="en-US" altLang="zh-CN" dirty="0" smtClean="0">
                <a:solidFill>
                  <a:srgbClr val="FF0000"/>
                </a:solidFill>
                <a:latin typeface="Times New Roman" pitchFamily="18" charset="0"/>
                <a:ea typeface="楷体_GB2312" pitchFamily="49" charset="-122"/>
                <a:sym typeface="Symbol" pitchFamily="18" charset="2"/>
              </a:rPr>
              <a:t>Sec</a:t>
            </a:r>
            <a:r>
              <a:rPr kumimoji="1" lang="en-US" altLang="zh-CN" dirty="0">
                <a:solidFill>
                  <a:srgbClr val="FF0000"/>
                </a:solidFill>
                <a:latin typeface="Times New Roman" pitchFamily="18" charset="0"/>
                <a:ea typeface="楷体_GB2312" pitchFamily="49" charset="-122"/>
                <a:sym typeface="Symbol" pitchFamily="18" charset="2"/>
              </a:rPr>
              <a:t>. 5.3  </a:t>
            </a:r>
            <a:r>
              <a:rPr kumimoji="1" lang="en-US" altLang="zh-CN" dirty="0">
                <a:latin typeface="Times New Roman" pitchFamily="18" charset="0"/>
                <a:ea typeface="楷体_GB2312" pitchFamily="49" charset="-122"/>
                <a:sym typeface="Symbol" pitchFamily="18" charset="2"/>
              </a:rPr>
              <a:t>6(</a:t>
            </a:r>
            <a:r>
              <a:rPr kumimoji="1" lang="en-US" altLang="zh-CN" dirty="0" err="1">
                <a:latin typeface="Times New Roman" pitchFamily="18" charset="0"/>
                <a:ea typeface="楷体_GB2312" pitchFamily="49" charset="-122"/>
                <a:sym typeface="Symbol" pitchFamily="18" charset="2"/>
              </a:rPr>
              <a:t>a,d</a:t>
            </a:r>
            <a:r>
              <a:rPr kumimoji="1" lang="en-US" altLang="zh-CN" dirty="0">
                <a:latin typeface="Times New Roman" pitchFamily="18" charset="0"/>
                <a:ea typeface="楷体_GB2312" pitchFamily="49" charset="-122"/>
                <a:sym typeface="Symbol" pitchFamily="18" charset="2"/>
              </a:rPr>
              <a:t>)</a:t>
            </a:r>
            <a:r>
              <a:rPr kumimoji="1" lang="en-US" altLang="zh-CN" dirty="0">
                <a:latin typeface="Times New Roman" pitchFamily="18" charset="0"/>
                <a:ea typeface="楷体_GB2312" pitchFamily="49" charset="-122"/>
              </a:rPr>
              <a:t>, 14, 29(a)</a:t>
            </a:r>
            <a:r>
              <a:rPr kumimoji="1" lang="en-US" altLang="zh-CN" dirty="0">
                <a:latin typeface="楷体_GB2312" pitchFamily="49" charset="-122"/>
                <a:ea typeface="楷体_GB2312" pitchFamily="49" charset="-122"/>
              </a:rPr>
              <a:t> </a:t>
            </a:r>
            <a:r>
              <a:rPr kumimoji="1" lang="en-US" altLang="zh-CN" dirty="0">
                <a:latin typeface="Times New Roman" pitchFamily="18" charset="0"/>
                <a:ea typeface="宋体" pitchFamily="2" charset="-122"/>
              </a:rPr>
              <a:t> </a:t>
            </a:r>
          </a:p>
          <a:p>
            <a:r>
              <a:rPr kumimoji="1" lang="zh-CN" altLang="en-US" dirty="0" smtClean="0">
                <a:solidFill>
                  <a:srgbClr val="FF0000"/>
                </a:solidFill>
                <a:latin typeface="Times New Roman" pitchFamily="18" charset="0"/>
                <a:ea typeface="楷体_GB2312" pitchFamily="49" charset="-122"/>
                <a:sym typeface="Symbol" pitchFamily="18" charset="2"/>
              </a:rPr>
              <a:t>第</a:t>
            </a:r>
            <a:r>
              <a:rPr kumimoji="1" lang="en-US" altLang="zh-CN" dirty="0" smtClean="0">
                <a:solidFill>
                  <a:srgbClr val="FF0000"/>
                </a:solidFill>
                <a:latin typeface="Times New Roman" pitchFamily="18" charset="0"/>
                <a:ea typeface="楷体_GB2312" pitchFamily="49" charset="-122"/>
                <a:sym typeface="Symbol" pitchFamily="18" charset="2"/>
              </a:rPr>
              <a:t>8</a:t>
            </a:r>
            <a:r>
              <a:rPr kumimoji="1" lang="zh-CN" altLang="en-US" dirty="0" smtClean="0">
                <a:solidFill>
                  <a:srgbClr val="FF0000"/>
                </a:solidFill>
                <a:latin typeface="Times New Roman" pitchFamily="18" charset="0"/>
                <a:ea typeface="楷体_GB2312" pitchFamily="49" charset="-122"/>
                <a:sym typeface="Symbol" pitchFamily="18" charset="2"/>
              </a:rPr>
              <a:t>版</a:t>
            </a:r>
            <a:r>
              <a:rPr kumimoji="1" lang="zh-CN" altLang="en-US" dirty="0">
                <a:solidFill>
                  <a:srgbClr val="FF0000"/>
                </a:solidFill>
                <a:latin typeface="Times New Roman" pitchFamily="18" charset="0"/>
                <a:ea typeface="楷体_GB2312" pitchFamily="49" charset="-122"/>
                <a:sym typeface="Symbol" pitchFamily="18" charset="2"/>
              </a:rPr>
              <a:t>：</a:t>
            </a:r>
            <a:r>
              <a:rPr kumimoji="1" lang="en-US" altLang="zh-CN" dirty="0">
                <a:solidFill>
                  <a:srgbClr val="FF0000"/>
                </a:solidFill>
                <a:latin typeface="Times New Roman" pitchFamily="18" charset="0"/>
                <a:ea typeface="楷体_GB2312" pitchFamily="49" charset="-122"/>
                <a:sym typeface="Symbol" pitchFamily="18" charset="2"/>
              </a:rPr>
              <a:t>Sec. 5.3  </a:t>
            </a:r>
            <a:r>
              <a:rPr kumimoji="1" lang="en-US" altLang="zh-CN" dirty="0">
                <a:latin typeface="Times New Roman" pitchFamily="18" charset="0"/>
                <a:ea typeface="楷体_GB2312" pitchFamily="49" charset="-122"/>
                <a:sym typeface="Symbol" pitchFamily="18" charset="2"/>
              </a:rPr>
              <a:t>6(</a:t>
            </a:r>
            <a:r>
              <a:rPr kumimoji="1" lang="en-US" altLang="zh-CN" dirty="0" err="1">
                <a:latin typeface="Times New Roman" pitchFamily="18" charset="0"/>
                <a:ea typeface="楷体_GB2312" pitchFamily="49" charset="-122"/>
                <a:sym typeface="Symbol" pitchFamily="18" charset="2"/>
              </a:rPr>
              <a:t>a,d</a:t>
            </a:r>
            <a:r>
              <a:rPr kumimoji="1" lang="en-US" altLang="zh-CN" dirty="0">
                <a:latin typeface="Times New Roman" pitchFamily="18" charset="0"/>
                <a:ea typeface="楷体_GB2312" pitchFamily="49" charset="-122"/>
                <a:sym typeface="Symbol" pitchFamily="18" charset="2"/>
              </a:rPr>
              <a:t>)</a:t>
            </a:r>
            <a:r>
              <a:rPr kumimoji="1" lang="en-US" altLang="zh-CN" dirty="0">
                <a:latin typeface="Times New Roman" pitchFamily="18" charset="0"/>
                <a:ea typeface="楷体_GB2312" pitchFamily="49" charset="-122"/>
              </a:rPr>
              <a:t>, 14, </a:t>
            </a:r>
            <a:r>
              <a:rPr kumimoji="1" lang="en-US" altLang="zh-CN" dirty="0" smtClean="0">
                <a:latin typeface="Times New Roman" pitchFamily="18" charset="0"/>
                <a:ea typeface="楷体_GB2312" pitchFamily="49" charset="-122"/>
              </a:rPr>
              <a:t>31(a</a:t>
            </a:r>
            <a:r>
              <a:rPr kumimoji="1" lang="en-US" altLang="zh-CN" dirty="0">
                <a:latin typeface="Times New Roman" pitchFamily="18" charset="0"/>
                <a:ea typeface="楷体_GB2312" pitchFamily="49" charset="-122"/>
              </a:rPr>
              <a:t>)</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Algorithms</a:t>
            </a:r>
            <a:endParaRPr lang="en-US" dirty="0"/>
          </a:p>
        </p:txBody>
      </p:sp>
      <p:sp>
        <p:nvSpPr>
          <p:cNvPr id="3" name="Subtitle 2"/>
          <p:cNvSpPr>
            <a:spLocks noGrp="1"/>
          </p:cNvSpPr>
          <p:nvPr>
            <p:ph type="subTitle" idx="1"/>
          </p:nvPr>
        </p:nvSpPr>
        <p:spPr/>
        <p:txBody>
          <a:bodyPr/>
          <a:lstStyle/>
          <a:p>
            <a:r>
              <a:rPr lang="en-US" dirty="0" smtClean="0"/>
              <a:t>Section 5.4</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 Algorithms</a:t>
            </a:r>
          </a:p>
          <a:p>
            <a:r>
              <a:rPr lang="en-US" dirty="0" smtClean="0"/>
              <a:t>Proving Recursive Algorithms Correct</a:t>
            </a:r>
          </a:p>
          <a:p>
            <a:r>
              <a:rPr lang="en-US" dirty="0" smtClean="0"/>
              <a:t>Recursion and Iteration </a:t>
            </a:r>
          </a:p>
          <a:p>
            <a:r>
              <a:rPr lang="en-US" dirty="0" smtClean="0"/>
              <a:t>Merge Sort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Algorithms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An algorithm is called </a:t>
            </a:r>
            <a:r>
              <a:rPr lang="en-US" i="1" dirty="0" smtClean="0"/>
              <a:t>recursive</a:t>
            </a:r>
            <a:r>
              <a:rPr lang="en-US" dirty="0" smtClean="0"/>
              <a:t> if it solves a problem by reducing it to an instance of the same problem with smaller input.</a:t>
            </a:r>
          </a:p>
          <a:p>
            <a:r>
              <a:rPr lang="en-US" dirty="0" smtClean="0"/>
              <a:t>For the algorithm to terminate, the instance of the problem must eventually be reduced to some initial case for which the solution is known.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4400" dirty="0" smtClean="0"/>
              <a:t>Validity of Mathematical Induction</a:t>
            </a:r>
            <a:endParaRPr lang="en-US" sz="4400"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sz="2900" dirty="0" smtClean="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smtClean="0">
                <a:ea typeface="Cambria Math" pitchFamily="18" charset="0"/>
                <a:sym typeface="Wingdings" pitchFamily="2" charset="2"/>
              </a:rPr>
              <a:t>see Section </a:t>
            </a:r>
            <a:r>
              <a:rPr lang="en-US" sz="2900" dirty="0" smtClean="0">
                <a:latin typeface="Cambria Math" pitchFamily="18" charset="0"/>
                <a:ea typeface="Cambria Math" pitchFamily="18" charset="0"/>
                <a:sym typeface="Wingdings" pitchFamily="2" charset="2"/>
              </a:rPr>
              <a:t>5.2</a:t>
            </a:r>
            <a:r>
              <a:rPr lang="en-US" sz="2900" dirty="0" smtClean="0">
                <a:ea typeface="Cambria Math" pitchFamily="18" charset="0"/>
                <a:sym typeface="Wingdings" pitchFamily="2" charset="2"/>
              </a:rPr>
              <a:t> </a:t>
            </a:r>
            <a:r>
              <a:rPr lang="en-US" sz="2900" i="1" dirty="0" smtClean="0">
                <a:ea typeface="Cambria Math" pitchFamily="18" charset="0"/>
                <a:sym typeface="Wingdings" pitchFamily="2" charset="2"/>
              </a:rPr>
              <a:t>and Appendix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Here is the proof:</a:t>
            </a:r>
          </a:p>
          <a:p>
            <a:pPr lvl="1"/>
            <a:r>
              <a:rPr lang="en-US" sz="2900" dirty="0" smtClean="0">
                <a:ea typeface="Cambria Math" pitchFamily="18" charset="0"/>
                <a:sym typeface="Wingdings" pitchFamily="2" charset="2"/>
              </a:rPr>
              <a:t>Suppose that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and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is true for all positive integers </a:t>
            </a:r>
            <a:r>
              <a:rPr lang="en-US" sz="2900" i="1" dirty="0" smtClean="0">
                <a:ea typeface="Cambria Math"/>
                <a:sym typeface="Wingdings" pitchFamily="2" charset="2"/>
              </a:rPr>
              <a:t>k</a:t>
            </a:r>
            <a:r>
              <a:rPr lang="en-US" sz="2900" dirty="0" smtClean="0">
                <a:ea typeface="Cambria Math"/>
                <a:sym typeface="Wingdings" pitchFamily="2" charset="2"/>
              </a:rPr>
              <a:t>. </a:t>
            </a:r>
          </a:p>
          <a:p>
            <a:pPr lvl="1"/>
            <a:r>
              <a:rPr lang="en-US" sz="2900" dirty="0" smtClean="0">
                <a:ea typeface="Cambria Math"/>
                <a:sym typeface="Wingdings" pitchFamily="2" charset="2"/>
              </a:rPr>
              <a:t>Assume there is at least one positive integer  </a:t>
            </a:r>
            <a:r>
              <a:rPr lang="en-US" sz="2900" i="1" dirty="0" smtClean="0">
                <a:ea typeface="Cambria Math"/>
                <a:sym typeface="Wingdings" pitchFamily="2" charset="2"/>
              </a:rPr>
              <a:t>n</a:t>
            </a:r>
            <a:r>
              <a:rPr lang="en-US" sz="2900" dirty="0" smtClean="0">
                <a:ea typeface="Cambria Math"/>
                <a:sym typeface="Wingdings" pitchFamily="2" charset="2"/>
              </a:rPr>
              <a:t> for which P(</a:t>
            </a:r>
            <a:r>
              <a:rPr lang="en-US" sz="2900" i="1" dirty="0" smtClean="0">
                <a:ea typeface="Cambria Math"/>
                <a:sym typeface="Wingdings" pitchFamily="2" charset="2"/>
              </a:rPr>
              <a:t>n</a:t>
            </a:r>
            <a:r>
              <a:rPr lang="en-US" sz="2900" dirty="0" smtClean="0">
                <a:ea typeface="Cambria Math"/>
                <a:sym typeface="Wingdings" pitchFamily="2" charset="2"/>
              </a:rPr>
              <a:t>) is false. Then the set </a:t>
            </a:r>
            <a:r>
              <a:rPr lang="en-US" sz="2900" i="1" dirty="0" smtClean="0">
                <a:ea typeface="Cambria Math"/>
                <a:sym typeface="Wingdings" pitchFamily="2" charset="2"/>
              </a:rPr>
              <a:t>S</a:t>
            </a:r>
            <a:r>
              <a:rPr lang="en-US" sz="2900" dirty="0" smtClean="0">
                <a:ea typeface="Cambria Math"/>
                <a:sym typeface="Wingdings" pitchFamily="2" charset="2"/>
              </a:rPr>
              <a:t> of positive integers for which P(</a:t>
            </a:r>
            <a:r>
              <a:rPr lang="en-US" sz="2900" i="1" dirty="0" smtClean="0">
                <a:ea typeface="Cambria Math"/>
                <a:sym typeface="Wingdings" pitchFamily="2" charset="2"/>
              </a:rPr>
              <a:t>n</a:t>
            </a:r>
            <a:r>
              <a:rPr lang="en-US" sz="2900" dirty="0" smtClean="0">
                <a:ea typeface="Cambria Math"/>
                <a:sym typeface="Wingdings" pitchFamily="2" charset="2"/>
              </a:rPr>
              <a:t>) is false is nonempty. </a:t>
            </a:r>
          </a:p>
          <a:p>
            <a:pPr lvl="1"/>
            <a:r>
              <a:rPr lang="en-US" sz="2900" dirty="0" smtClean="0">
                <a:ea typeface="Cambria Math"/>
                <a:sym typeface="Wingdings" pitchFamily="2" charset="2"/>
              </a:rPr>
              <a:t>By the well-ordering property, </a:t>
            </a:r>
            <a:r>
              <a:rPr lang="en-US" sz="2900" i="1" dirty="0" smtClean="0">
                <a:ea typeface="Cambria Math"/>
                <a:sym typeface="Wingdings" pitchFamily="2" charset="2"/>
              </a:rPr>
              <a:t>S</a:t>
            </a:r>
            <a:r>
              <a:rPr lang="en-US" sz="2900" dirty="0" smtClean="0">
                <a:ea typeface="Cambria Math"/>
                <a:sym typeface="Wingdings" pitchFamily="2" charset="2"/>
              </a:rPr>
              <a:t> has a least element, say </a:t>
            </a:r>
            <a:r>
              <a:rPr lang="en-US" sz="2900" i="1" dirty="0" smtClean="0">
                <a:ea typeface="Cambria Math"/>
                <a:sym typeface="Wingdings" pitchFamily="2" charset="2"/>
              </a:rPr>
              <a:t>m</a:t>
            </a:r>
            <a:r>
              <a:rPr lang="en-US" sz="2900" dirty="0" smtClean="0">
                <a:ea typeface="Cambria Math"/>
                <a:sym typeface="Wingdings" pitchFamily="2" charset="2"/>
              </a:rPr>
              <a:t>.</a:t>
            </a:r>
          </a:p>
          <a:p>
            <a:pPr lvl="1"/>
            <a:r>
              <a:rPr lang="en-US" sz="2900" dirty="0" smtClean="0">
                <a:ea typeface="Cambria Math"/>
                <a:sym typeface="Wingdings" pitchFamily="2" charset="2"/>
              </a:rPr>
              <a:t>We know that </a:t>
            </a:r>
            <a:r>
              <a:rPr lang="en-US" sz="2900" i="1" dirty="0" smtClean="0">
                <a:ea typeface="Cambria Math"/>
                <a:sym typeface="Wingdings" pitchFamily="2" charset="2"/>
              </a:rPr>
              <a:t>m</a:t>
            </a:r>
            <a:r>
              <a:rPr lang="en-US" sz="2900" dirty="0" smtClean="0">
                <a:ea typeface="Cambria Math"/>
                <a:sym typeface="Wingdings" pitchFamily="2" charset="2"/>
              </a:rPr>
              <a:t> can not be </a:t>
            </a:r>
            <a:r>
              <a:rPr lang="en-US" sz="2900" dirty="0" smtClean="0">
                <a:latin typeface="Cambria Math" pitchFamily="18" charset="0"/>
                <a:ea typeface="Cambria Math" pitchFamily="18" charset="0"/>
              </a:rPr>
              <a:t>1</a:t>
            </a:r>
            <a:r>
              <a:rPr lang="en-US" sz="2900" dirty="0" smtClean="0">
                <a:ea typeface="Cambria Math" pitchFamily="18" charset="0"/>
              </a:rPr>
              <a:t> </a:t>
            </a:r>
            <a:r>
              <a:rPr lang="en-US" sz="2900" dirty="0" smtClean="0">
                <a:ea typeface="Cambria Math" pitchFamily="18" charset="0"/>
                <a:sym typeface="Wingdings" pitchFamily="2" charset="2"/>
              </a:rPr>
              <a:t>since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t>
            </a:r>
          </a:p>
          <a:p>
            <a:pPr lvl="1"/>
            <a:r>
              <a:rPr lang="en-US" sz="2900" dirty="0" smtClean="0"/>
              <a:t>Since </a:t>
            </a:r>
            <a:r>
              <a:rPr lang="en-US" sz="2900" i="1" dirty="0" smtClean="0"/>
              <a:t>m</a:t>
            </a:r>
            <a:r>
              <a:rPr lang="en-US" sz="2900" dirty="0" smtClean="0"/>
              <a:t> is positive and greater than </a:t>
            </a:r>
            <a:r>
              <a:rPr lang="en-US" sz="2900" dirty="0" smtClean="0">
                <a:latin typeface="Cambria Math" pitchFamily="18" charset="0"/>
                <a:ea typeface="Cambria Math" pitchFamily="18" charset="0"/>
              </a:rPr>
              <a:t>1</a:t>
            </a:r>
            <a:r>
              <a:rPr lang="en-US" sz="2900" dirty="0" smtClean="0"/>
              <a:t>,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a positive integer. Since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&lt; </a:t>
            </a:r>
            <a:r>
              <a:rPr lang="en-US" sz="2900" i="1" dirty="0" smtClean="0">
                <a:ea typeface="Cambria Math"/>
              </a:rPr>
              <a:t>m</a:t>
            </a:r>
            <a:r>
              <a:rPr lang="en-US" sz="2900" dirty="0" smtClean="0">
                <a:ea typeface="Cambria Math"/>
              </a:rPr>
              <a:t>, it is not in S, so </a:t>
            </a:r>
            <a:r>
              <a:rPr lang="en-US" sz="2900" i="1" dirty="0" smtClean="0">
                <a:ea typeface="Cambria Math"/>
              </a:rPr>
              <a:t>P</a:t>
            </a:r>
            <a:r>
              <a:rPr lang="en-US" sz="2900" dirty="0" smtClean="0">
                <a:ea typeface="Cambria Math"/>
              </a:rPr>
              <a:t>(</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true. </a:t>
            </a:r>
          </a:p>
          <a:p>
            <a:pPr lvl="1"/>
            <a:r>
              <a:rPr lang="en-US" sz="2900" dirty="0" smtClean="0">
                <a:ea typeface="Cambria Math"/>
              </a:rPr>
              <a:t>But then, since the conditional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for every positive integer </a:t>
            </a:r>
            <a:r>
              <a:rPr lang="en-US" sz="2900" i="1" dirty="0" smtClean="0">
                <a:ea typeface="Cambria Math"/>
                <a:sym typeface="Wingdings" pitchFamily="2" charset="2"/>
              </a:rPr>
              <a:t>k</a:t>
            </a:r>
            <a:r>
              <a:rPr lang="en-US" sz="2900" dirty="0" smtClean="0">
                <a:ea typeface="Cambria Math"/>
                <a:sym typeface="Wingdings" pitchFamily="2" charset="2"/>
              </a:rPr>
              <a:t> holds, </a:t>
            </a:r>
            <a:r>
              <a:rPr lang="en-US" sz="2900" i="1" dirty="0" smtClean="0"/>
              <a:t>P</a:t>
            </a:r>
            <a:r>
              <a:rPr lang="en-US" sz="2900" dirty="0" smtClean="0"/>
              <a:t>(</a:t>
            </a:r>
            <a:r>
              <a:rPr lang="en-US" sz="2900" i="1" dirty="0" smtClean="0"/>
              <a:t>m</a:t>
            </a:r>
            <a:r>
              <a:rPr lang="en-US" sz="2900" dirty="0" smtClean="0"/>
              <a:t>) must also be true. This contradicts </a:t>
            </a:r>
            <a:r>
              <a:rPr lang="en-US" sz="2900" i="1" dirty="0" smtClean="0"/>
              <a:t>P</a:t>
            </a:r>
            <a:r>
              <a:rPr lang="en-US" sz="2900" dirty="0" smtClean="0"/>
              <a:t>(</a:t>
            </a:r>
            <a:r>
              <a:rPr lang="en-US" sz="2900" i="1" dirty="0" smtClean="0"/>
              <a:t>m</a:t>
            </a:r>
            <a:r>
              <a:rPr lang="en-US" sz="2900" dirty="0" smtClean="0"/>
              <a:t>) being false. </a:t>
            </a:r>
          </a:p>
          <a:p>
            <a:pPr lvl="1"/>
            <a:r>
              <a:rPr lang="en-US" sz="2900" dirty="0" smtClean="0"/>
              <a:t> Hence, </a:t>
            </a:r>
            <a:r>
              <a:rPr lang="en-US" sz="2900" i="1" dirty="0" smtClean="0"/>
              <a:t>P</a:t>
            </a:r>
            <a:r>
              <a:rPr lang="en-US" sz="2900" dirty="0" smtClean="0"/>
              <a:t>(</a:t>
            </a:r>
            <a:r>
              <a:rPr lang="en-US" sz="2900" i="1" dirty="0" smtClean="0"/>
              <a:t>n</a:t>
            </a:r>
            <a:r>
              <a:rPr lang="en-US" sz="2900" dirty="0" smtClean="0"/>
              <a:t>) must be true for every positive integer </a:t>
            </a:r>
            <a:r>
              <a:rPr lang="en-US" sz="2900" i="1" dirty="0" smtClean="0"/>
              <a:t>n</a:t>
            </a:r>
            <a:r>
              <a:rPr lang="en-US" sz="2900" dirty="0" smtClean="0"/>
              <a:t>.</a:t>
            </a:r>
            <a:endParaRPr lang="en-US" sz="29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Factorial Algorithm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algorithm for computing </a:t>
            </a:r>
            <a:r>
              <a:rPr lang="en-US" i="1" dirty="0" smtClean="0"/>
              <a:t>n</a:t>
            </a:r>
            <a:r>
              <a:rPr lang="en-US" dirty="0" smtClean="0"/>
              <a:t>!, where </a:t>
            </a:r>
            <a:r>
              <a:rPr lang="en-US" i="1" dirty="0" smtClean="0"/>
              <a:t>n</a:t>
            </a:r>
            <a:r>
              <a:rPr lang="en-US" dirty="0" smtClean="0"/>
              <a:t> is a nonnegative integer. </a:t>
            </a:r>
          </a:p>
          <a:p>
            <a:r>
              <a:rPr lang="en-US" b="1" dirty="0" smtClean="0"/>
              <a:t>Solution</a:t>
            </a:r>
            <a:r>
              <a:rPr lang="en-US" dirty="0" smtClean="0"/>
              <a:t>: Use the recursive definition of the factorial function.</a:t>
            </a:r>
            <a:endParaRPr lang="en-US" dirty="0"/>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factorial</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n</a:t>
            </a:r>
            <a:r>
              <a:rPr lang="en-US" sz="7200" dirty="0" smtClean="0"/>
              <a:t>:</a:t>
            </a:r>
            <a:r>
              <a:rPr lang="en-US" sz="7200" i="1" dirty="0" smtClean="0"/>
              <a:t> </a:t>
            </a:r>
            <a:r>
              <a:rPr lang="en-US" sz="7200" dirty="0" smtClean="0"/>
              <a:t>nonnegative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n</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latin typeface="Cambria Math" pitchFamily="18" charset="0"/>
                <a:ea typeface="Cambria Math" pitchFamily="18" charset="0"/>
              </a:rPr>
              <a:t>0</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smtClean="0"/>
              <a:t>else </a:t>
            </a:r>
            <a:r>
              <a:rPr lang="en-US" sz="7200" dirty="0" smtClean="0"/>
              <a:t> </a:t>
            </a:r>
            <a:r>
              <a:rPr lang="en-US" sz="7200" b="1" dirty="0" smtClean="0">
                <a:latin typeface="Cambria Math" pitchFamily="18" charset="0"/>
                <a:ea typeface="Cambria Math" pitchFamily="18" charset="0"/>
              </a:rPr>
              <a:t>return </a:t>
            </a:r>
            <a:r>
              <a:rPr lang="en-US" sz="7200" i="1" dirty="0" smtClean="0"/>
              <a:t>n</a:t>
            </a:r>
            <a:r>
              <a:rPr lang="en-US" sz="7200" i="1" dirty="0" smtClean="0">
                <a:latin typeface="Cambria Math"/>
                <a:ea typeface="Cambria Math"/>
              </a:rPr>
              <a:t>∙ </a:t>
            </a:r>
            <a:r>
              <a:rPr lang="en-US" altLang="zh-CN" sz="7200" i="1" dirty="0"/>
              <a:t>factorial </a:t>
            </a:r>
            <a:r>
              <a:rPr lang="en-US" sz="7200" dirty="0" smtClean="0">
                <a:ea typeface="Cambria Math"/>
              </a:rPr>
              <a:t>(</a:t>
            </a:r>
            <a:r>
              <a:rPr lang="en-US" sz="7200" i="1" dirty="0" smtClean="0">
                <a:ea typeface="Cambria Math"/>
              </a:rPr>
              <a:t>n</a:t>
            </a:r>
            <a:r>
              <a:rPr lang="en-US" sz="7200" i="1" dirty="0" smtClean="0">
                <a:latin typeface="Cambria Math"/>
                <a:ea typeface="Cambria Math"/>
              </a:rPr>
              <a:t> − </a:t>
            </a:r>
            <a:r>
              <a:rPr lang="en-US" sz="7200" dirty="0" smtClean="0">
                <a:latin typeface="Cambria Math" pitchFamily="18" charset="0"/>
                <a:ea typeface="Cambria Math" pitchFamily="18" charset="0"/>
              </a:rPr>
              <a:t>1</a:t>
            </a:r>
            <a:r>
              <a:rPr lang="en-US" sz="7200" dirty="0" smtClean="0">
                <a:ea typeface="Cambria Math" pitchFamily="18" charset="0"/>
              </a:rPr>
              <a:t>)</a:t>
            </a:r>
            <a:endParaRPr lang="en-US" sz="7200" i="1" dirty="0" smtClean="0">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i="1" noProof="0" dirty="0" smtClean="0">
                <a:ea typeface="Cambria Math" pitchFamily="18" charset="0"/>
              </a:rPr>
              <a:t>n</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 Exponentiation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algorithm for computing </a:t>
            </a:r>
            <a:r>
              <a:rPr lang="en-US" i="1" dirty="0" smtClean="0"/>
              <a:t>a</a:t>
            </a:r>
            <a:r>
              <a:rPr lang="en-US" i="1" baseline="30000" dirty="0" smtClean="0"/>
              <a:t>n</a:t>
            </a:r>
            <a:r>
              <a:rPr lang="en-US" dirty="0" smtClean="0"/>
              <a:t>, where </a:t>
            </a:r>
            <a:r>
              <a:rPr lang="en-US" i="1" dirty="0" smtClean="0"/>
              <a:t>a</a:t>
            </a:r>
            <a:r>
              <a:rPr lang="en-US" dirty="0" smtClean="0"/>
              <a:t> is a nonzero real number and  </a:t>
            </a:r>
            <a:r>
              <a:rPr lang="en-US" i="1" dirty="0" smtClean="0"/>
              <a:t>n</a:t>
            </a:r>
            <a:r>
              <a:rPr lang="en-US" dirty="0" smtClean="0"/>
              <a:t> is a nonnegative integer.</a:t>
            </a:r>
          </a:p>
          <a:p>
            <a:pPr>
              <a:buNone/>
            </a:pPr>
            <a:r>
              <a:rPr lang="en-US" dirty="0" smtClean="0"/>
              <a:t>   </a:t>
            </a:r>
            <a:r>
              <a:rPr lang="en-US" b="1" dirty="0" smtClean="0"/>
              <a:t>Solution</a:t>
            </a:r>
            <a:r>
              <a:rPr lang="en-US" dirty="0" smtClean="0"/>
              <a:t>: Use the recursive definition of </a:t>
            </a:r>
            <a:r>
              <a:rPr lang="en-US" sz="2800" i="1" dirty="0" smtClean="0"/>
              <a:t>a</a:t>
            </a:r>
            <a:r>
              <a:rPr lang="en-US" sz="2800" i="1" baseline="30000" dirty="0" smtClean="0"/>
              <a:t>n</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smtClean="0"/>
              <a:t>procedure</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 </a:t>
            </a:r>
            <a:r>
              <a:rPr lang="en-US" sz="8000" i="1" dirty="0" smtClean="0"/>
              <a:t>power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r>
              <a:rPr lang="en-US" sz="8000" i="1" noProof="0" dirty="0" smtClean="0"/>
              <a:t>a</a:t>
            </a:r>
            <a:r>
              <a:rPr lang="en-US" sz="8000" dirty="0" smtClean="0"/>
              <a:t>:</a:t>
            </a:r>
            <a:r>
              <a:rPr lang="en-US" sz="8000" i="1" dirty="0" smtClean="0"/>
              <a:t> </a:t>
            </a:r>
            <a:r>
              <a:rPr lang="en-US" sz="8000" dirty="0" smtClean="0"/>
              <a:t>nonzero</a:t>
            </a:r>
            <a:r>
              <a:rPr lang="en-US" sz="8000" i="1" dirty="0" smtClean="0"/>
              <a:t> </a:t>
            </a:r>
            <a:r>
              <a:rPr lang="en-US" sz="8000" dirty="0" smtClean="0"/>
              <a:t>real number</a:t>
            </a:r>
            <a:r>
              <a:rPr lang="en-US" sz="8000" i="1" dirty="0" smtClean="0"/>
              <a:t>, n</a:t>
            </a:r>
            <a:r>
              <a:rPr lang="en-US" sz="8000" dirty="0" smtClean="0"/>
              <a:t>:</a:t>
            </a:r>
            <a:r>
              <a:rPr lang="en-US" sz="8000" i="1" dirty="0" smtClean="0"/>
              <a:t> </a:t>
            </a:r>
            <a:r>
              <a:rPr lang="en-US" sz="8000" dirty="0" smtClean="0"/>
              <a:t>nonnegative integer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smtClean="0"/>
              <a:t>if </a:t>
            </a:r>
            <a:r>
              <a:rPr lang="en-US" sz="8000" dirty="0" smtClean="0"/>
              <a:t> </a:t>
            </a:r>
            <a:r>
              <a:rPr lang="en-US" sz="8000" i="1" dirty="0" smtClean="0"/>
              <a:t>n</a:t>
            </a:r>
            <a:r>
              <a:rPr kumimoji="0" lang="en-US" sz="8000" i="0" u="none" strike="noStrike" kern="1200" cap="none" spc="0" normalizeH="0" baseline="0" noProof="0" dirty="0" smtClean="0">
                <a:ln>
                  <a:noFill/>
                </a:ln>
                <a:solidFill>
                  <a:schemeClr val="tx1"/>
                </a:solidFill>
                <a:effectLst/>
                <a:uLnTx/>
                <a:uFillTx/>
                <a:latin typeface="+mn-lt"/>
                <a:ea typeface="+mn-ea"/>
                <a:cs typeface="+mn-cs"/>
              </a:rPr>
              <a:t> = </a:t>
            </a:r>
            <a:r>
              <a:rPr lang="en-US" sz="8000" dirty="0" smtClean="0">
                <a:latin typeface="Cambria Math" pitchFamily="18" charset="0"/>
                <a:ea typeface="Cambria Math" pitchFamily="18" charset="0"/>
              </a:rPr>
              <a:t>0</a:t>
            </a:r>
            <a:r>
              <a:rPr kumimoji="0" lang="en-US" sz="80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smtClean="0"/>
              <a:t>else </a:t>
            </a:r>
            <a:r>
              <a:rPr lang="en-US" sz="8000" dirty="0" smtClean="0"/>
              <a:t> </a:t>
            </a:r>
            <a:r>
              <a:rPr lang="en-US" sz="8000" b="1" dirty="0" smtClean="0">
                <a:latin typeface="Cambria Math" pitchFamily="18" charset="0"/>
                <a:ea typeface="Cambria Math" pitchFamily="18" charset="0"/>
              </a:rPr>
              <a:t>return </a:t>
            </a:r>
            <a:r>
              <a:rPr lang="en-US" sz="8000" i="1" dirty="0" smtClean="0"/>
              <a:t>a</a:t>
            </a:r>
            <a:r>
              <a:rPr lang="en-US" sz="8000" i="1" dirty="0" smtClean="0">
                <a:latin typeface="Cambria Math"/>
                <a:ea typeface="Cambria Math"/>
              </a:rPr>
              <a:t>∙ </a:t>
            </a:r>
            <a:r>
              <a:rPr lang="en-US" sz="8000" i="1" dirty="0" smtClean="0"/>
              <a:t>power </a:t>
            </a:r>
            <a:r>
              <a:rPr lang="en-US" sz="8000" dirty="0" smtClean="0">
                <a:ea typeface="Cambria Math"/>
              </a:rPr>
              <a:t>(</a:t>
            </a:r>
            <a:r>
              <a:rPr lang="en-US" sz="8000" i="1" dirty="0" smtClean="0">
                <a:ea typeface="Cambria Math"/>
              </a:rPr>
              <a:t>a, n</a:t>
            </a:r>
            <a:r>
              <a:rPr lang="en-US" sz="8000" i="1" dirty="0" smtClean="0">
                <a:latin typeface="Cambria Math"/>
                <a:ea typeface="Cambria Math"/>
              </a:rPr>
              <a:t> − </a:t>
            </a:r>
            <a:r>
              <a:rPr lang="en-US" sz="8000" dirty="0" smtClean="0">
                <a:latin typeface="Cambria Math" pitchFamily="18" charset="0"/>
                <a:ea typeface="Cambria Math" pitchFamily="18" charset="0"/>
              </a:rPr>
              <a:t>1</a:t>
            </a:r>
            <a:r>
              <a:rPr lang="en-US" sz="8000" dirty="0" smtClean="0">
                <a:ea typeface="Cambria Math" pitchFamily="18" charset="0"/>
              </a:rPr>
              <a:t>)</a:t>
            </a:r>
            <a:endParaRPr lang="en-US" sz="8000" i="1" dirty="0" smtClean="0">
              <a:ea typeface="Cambria Math" pitchFamily="18" charset="0"/>
            </a:endParaRPr>
          </a:p>
          <a:p>
            <a:pPr marL="274320" lvl="0" indent="-274320">
              <a:spcBef>
                <a:spcPct val="20000"/>
              </a:spcBef>
              <a:buClr>
                <a:schemeClr val="accent3"/>
              </a:buClr>
              <a:buSzPct val="95000"/>
              <a:defRPr/>
            </a:pPr>
            <a:r>
              <a:rPr lang="en-US" sz="8000" noProof="0" dirty="0" smtClean="0">
                <a:ea typeface="Cambria Math" pitchFamily="18" charset="0"/>
              </a:rPr>
              <a:t>{output is </a:t>
            </a:r>
            <a:r>
              <a:rPr lang="en-US" sz="8000" i="1" dirty="0" smtClean="0"/>
              <a:t>a</a:t>
            </a:r>
            <a:r>
              <a:rPr lang="en-US" sz="8000" i="1" baseline="30000" dirty="0" smtClean="0"/>
              <a:t>n</a:t>
            </a:r>
            <a:r>
              <a:rPr lang="en-US" sz="8000" dirty="0" smtClean="0"/>
              <a:t>}</a:t>
            </a:r>
            <a:endParaRPr lang="en-US" sz="8000" noProof="0" dirty="0" smtClean="0">
              <a:ea typeface="Cambria Math" pitchFamily="18" charset="0"/>
            </a:endParaRPr>
          </a:p>
          <a:p>
            <a:pPr marL="274320" lvl="0" indent="-274320">
              <a:spcBef>
                <a:spcPct val="20000"/>
              </a:spcBef>
              <a:buClr>
                <a:schemeClr val="accent3"/>
              </a:buClr>
              <a:buSzPct val="95000"/>
              <a:defRPr/>
            </a:pPr>
            <a:endParaRPr lang="en-US" sz="7200" noProof="0" dirty="0" smtClean="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GCD Algorithm</a:t>
            </a:r>
            <a:endParaRPr lang="en-US" dirty="0"/>
          </a:p>
        </p:txBody>
      </p:sp>
      <p:sp>
        <p:nvSpPr>
          <p:cNvPr id="3" name="Content Placeholder 2"/>
          <p:cNvSpPr>
            <a:spLocks noGrp="1"/>
          </p:cNvSpPr>
          <p:nvPr>
            <p:ph idx="1"/>
          </p:nvPr>
        </p:nvSpPr>
        <p:spPr>
          <a:xfrm>
            <a:off x="457200" y="1935480"/>
            <a:ext cx="8229600" cy="4541520"/>
          </a:xfrm>
        </p:spPr>
        <p:txBody>
          <a:bodyPr/>
          <a:lstStyle/>
          <a:p>
            <a:pPr>
              <a:buNone/>
            </a:pPr>
            <a:r>
              <a:rPr lang="en-US" b="1" dirty="0" smtClean="0"/>
              <a:t>   Example</a:t>
            </a:r>
            <a:r>
              <a:rPr lang="en-US" dirty="0" smtClean="0"/>
              <a:t>: Give a recursive algorithm for computing the greatest common divisor of two nonnegative integers</a:t>
            </a:r>
            <a:r>
              <a:rPr lang="en-US" i="1" dirty="0" smtClean="0"/>
              <a:t>  a </a:t>
            </a:r>
            <a:r>
              <a:rPr lang="en-US" dirty="0" smtClean="0"/>
              <a:t>and</a:t>
            </a:r>
            <a:r>
              <a:rPr lang="en-US" i="1" dirty="0" smtClean="0"/>
              <a:t> b </a:t>
            </a:r>
            <a:r>
              <a:rPr lang="en-US" dirty="0" smtClean="0"/>
              <a:t>with </a:t>
            </a:r>
            <a:r>
              <a:rPr lang="en-US" i="1" dirty="0" smtClean="0"/>
              <a:t>a &lt; b.</a:t>
            </a:r>
            <a:r>
              <a:rPr lang="en-US" dirty="0" smtClean="0"/>
              <a:t> </a:t>
            </a:r>
          </a:p>
          <a:p>
            <a:pPr>
              <a:buNone/>
            </a:pPr>
            <a:r>
              <a:rPr lang="en-US" b="1" dirty="0" smtClean="0"/>
              <a:t>   Solution</a:t>
            </a:r>
            <a:r>
              <a:rPr lang="en-US" dirty="0" smtClean="0"/>
              <a:t>: Use the reduction</a:t>
            </a:r>
          </a:p>
          <a:p>
            <a:pPr>
              <a:buNone/>
            </a:pPr>
            <a:r>
              <a:rPr lang="en-US" dirty="0" smtClean="0"/>
              <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err="1" smtClean="0"/>
              <a:t>gcd</a:t>
            </a:r>
            <a:r>
              <a:rPr lang="en-US" dirty="0" smtClean="0"/>
              <a:t>(</a:t>
            </a:r>
            <a:r>
              <a:rPr lang="en-US" i="1" dirty="0" smtClean="0"/>
              <a:t>b</a:t>
            </a:r>
            <a:r>
              <a:rPr lang="en-US" dirty="0" smtClean="0"/>
              <a:t> </a:t>
            </a:r>
            <a:r>
              <a:rPr lang="en-US" b="1" dirty="0" smtClean="0"/>
              <a:t>mod</a:t>
            </a:r>
            <a:r>
              <a:rPr lang="en-US" dirty="0" smtClean="0"/>
              <a:t> </a:t>
            </a:r>
            <a:r>
              <a:rPr lang="en-US" i="1" dirty="0" smtClean="0"/>
              <a:t>a</a:t>
            </a:r>
            <a:r>
              <a:rPr lang="en-US" dirty="0" smtClean="0"/>
              <a:t>, </a:t>
            </a:r>
            <a:r>
              <a:rPr lang="en-US" i="1" dirty="0" smtClean="0"/>
              <a:t>a</a:t>
            </a:r>
            <a:r>
              <a:rPr lang="en-US" dirty="0" smtClean="0"/>
              <a:t>) </a:t>
            </a:r>
          </a:p>
          <a:p>
            <a:pPr>
              <a:buNone/>
            </a:pPr>
            <a:r>
              <a:rPr lang="en-US" dirty="0" smtClean="0"/>
              <a:t>   and the condition </a:t>
            </a:r>
            <a:r>
              <a:rPr lang="en-US" dirty="0" err="1" smtClean="0"/>
              <a:t>gcd</a:t>
            </a:r>
            <a:r>
              <a:rPr lang="en-US" dirty="0" smtClean="0"/>
              <a:t>(</a:t>
            </a:r>
            <a:r>
              <a:rPr lang="en-US" dirty="0" smtClean="0">
                <a:latin typeface="Cambria Math" pitchFamily="18" charset="0"/>
                <a:ea typeface="Cambria Math" pitchFamily="18" charset="0"/>
              </a:rPr>
              <a:t>0</a:t>
            </a:r>
            <a:r>
              <a:rPr lang="en-US" dirty="0" smtClean="0"/>
              <a:t>,</a:t>
            </a:r>
            <a:r>
              <a:rPr lang="en-US" i="1" dirty="0" smtClean="0"/>
              <a:t>b</a:t>
            </a:r>
            <a:r>
              <a:rPr lang="en-US" dirty="0" smtClean="0"/>
              <a:t>) = </a:t>
            </a:r>
            <a:r>
              <a:rPr lang="en-US" i="1" dirty="0" smtClean="0"/>
              <a:t>b</a:t>
            </a:r>
            <a:r>
              <a:rPr lang="en-US" dirty="0" smtClean="0"/>
              <a:t> when </a:t>
            </a:r>
            <a:r>
              <a:rPr lang="en-US" i="1" dirty="0" smtClean="0"/>
              <a:t>b</a:t>
            </a:r>
            <a:r>
              <a:rPr lang="en-US" dirty="0" smtClean="0"/>
              <a:t> &gt; </a:t>
            </a:r>
            <a:r>
              <a:rPr lang="en-US" dirty="0" smtClean="0">
                <a:latin typeface="Cambria Math" pitchFamily="18" charset="0"/>
                <a:ea typeface="Cambria Math" pitchFamily="18" charset="0"/>
              </a:rPr>
              <a:t>0</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smtClean="0"/>
              <a:t>procedure</a:t>
            </a:r>
            <a:r>
              <a:rPr kumimoji="0" lang="en-US" sz="7400" b="1" i="0" u="none" strike="noStrike" kern="1200" cap="none" spc="0" normalizeH="0" baseline="0" noProof="0" dirty="0" smtClean="0">
                <a:ln>
                  <a:noFill/>
                </a:ln>
                <a:solidFill>
                  <a:schemeClr val="tx1"/>
                </a:solidFill>
                <a:effectLst/>
                <a:uLnTx/>
                <a:uFillTx/>
                <a:latin typeface="+mn-lt"/>
                <a:ea typeface="+mn-ea"/>
                <a:cs typeface="+mn-cs"/>
              </a:rPr>
              <a:t> </a:t>
            </a:r>
            <a:r>
              <a:rPr lang="en-US" sz="7400" i="1" dirty="0" err="1" smtClean="0"/>
              <a:t>gcd</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r>
              <a:rPr lang="en-US" sz="7400" i="1" noProof="0" dirty="0" err="1" smtClean="0"/>
              <a:t>a,b</a:t>
            </a:r>
            <a:r>
              <a:rPr lang="en-US" sz="7400" dirty="0" smtClean="0"/>
              <a:t>:</a:t>
            </a:r>
            <a:r>
              <a:rPr lang="en-US" sz="7400" i="1" dirty="0" smtClean="0"/>
              <a:t> </a:t>
            </a:r>
            <a:r>
              <a:rPr lang="en-US" sz="7400" dirty="0" smtClean="0"/>
              <a:t>nonnegative integers </a:t>
            </a:r>
          </a:p>
          <a:p>
            <a:pPr marL="274320" lvl="0" indent="-274320">
              <a:spcBef>
                <a:spcPct val="20000"/>
              </a:spcBef>
              <a:buClr>
                <a:schemeClr val="accent3"/>
              </a:buClr>
              <a:buSzPct val="95000"/>
              <a:defRPr/>
            </a:pPr>
            <a:r>
              <a:rPr lang="en-US" sz="7400" dirty="0" smtClean="0"/>
              <a:t>                                   with </a:t>
            </a:r>
            <a:r>
              <a:rPr lang="en-US" sz="7400" i="1" dirty="0" smtClean="0"/>
              <a:t>a &lt; b</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smtClean="0"/>
              <a:t>if </a:t>
            </a:r>
            <a:r>
              <a:rPr lang="en-US" sz="7400" dirty="0" smtClean="0"/>
              <a:t> </a:t>
            </a:r>
            <a:r>
              <a:rPr lang="en-US" sz="7400" i="1" dirty="0" smtClean="0"/>
              <a:t>a</a:t>
            </a:r>
            <a:r>
              <a:rPr kumimoji="0" lang="en-US" sz="7400" i="0" u="none" strike="noStrike" kern="1200" cap="none" spc="0" normalizeH="0" baseline="0" noProof="0" dirty="0" smtClean="0">
                <a:ln>
                  <a:noFill/>
                </a:ln>
                <a:solidFill>
                  <a:schemeClr val="tx1"/>
                </a:solidFill>
                <a:effectLst/>
                <a:uLnTx/>
                <a:uFillTx/>
                <a:latin typeface="+mn-lt"/>
                <a:ea typeface="+mn-ea"/>
                <a:cs typeface="+mn-cs"/>
              </a:rPr>
              <a:t> = </a:t>
            </a:r>
            <a:r>
              <a:rPr lang="en-US" sz="7400" dirty="0" smtClean="0">
                <a:latin typeface="Cambria Math" pitchFamily="18" charset="0"/>
                <a:ea typeface="Cambria Math" pitchFamily="18" charset="0"/>
              </a:rPr>
              <a:t>0</a:t>
            </a:r>
            <a:r>
              <a:rPr kumimoji="0" lang="en-US" sz="7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lang="en-US" sz="7400" i="1" dirty="0" smtClean="0">
                <a:latin typeface="Cambria Math" pitchFamily="18" charset="0"/>
                <a:ea typeface="Cambria Math" pitchFamily="18" charset="0"/>
              </a:rPr>
              <a:t>b</a:t>
            </a:r>
            <a:endParaRPr kumimoji="0" lang="en-US" sz="7400" i="1"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smtClean="0"/>
              <a:t>else </a:t>
            </a:r>
            <a:r>
              <a:rPr lang="en-US" sz="7400" dirty="0" smtClean="0"/>
              <a:t> </a:t>
            </a:r>
            <a:r>
              <a:rPr lang="en-US" sz="7400" b="1" dirty="0" smtClean="0">
                <a:latin typeface="Cambria Math" pitchFamily="18" charset="0"/>
                <a:ea typeface="Cambria Math" pitchFamily="18" charset="0"/>
              </a:rPr>
              <a:t>return </a:t>
            </a:r>
            <a:r>
              <a:rPr lang="en-US" sz="7400" i="1" dirty="0" smtClean="0"/>
              <a:t> </a:t>
            </a:r>
            <a:r>
              <a:rPr lang="en-US" sz="7400" i="1" dirty="0" err="1" smtClean="0"/>
              <a:t>gcd</a:t>
            </a:r>
            <a:r>
              <a:rPr lang="en-US" sz="7400" i="1" dirty="0" smtClean="0"/>
              <a:t> </a:t>
            </a:r>
            <a:r>
              <a:rPr lang="en-US" sz="7400" dirty="0" smtClean="0">
                <a:ea typeface="Cambria Math"/>
              </a:rPr>
              <a:t>(</a:t>
            </a:r>
            <a:r>
              <a:rPr lang="en-US" sz="7400" i="1" dirty="0" smtClean="0">
                <a:ea typeface="Cambria Math"/>
              </a:rPr>
              <a:t>b</a:t>
            </a:r>
            <a:r>
              <a:rPr lang="en-US" sz="7400" i="1" dirty="0" smtClean="0">
                <a:latin typeface="Cambria Math"/>
                <a:ea typeface="Cambria Math"/>
              </a:rPr>
              <a:t> </a:t>
            </a:r>
            <a:r>
              <a:rPr lang="en-US" sz="7400" b="1" dirty="0" smtClean="0">
                <a:ea typeface="Cambria Math"/>
              </a:rPr>
              <a:t>mod</a:t>
            </a:r>
            <a:r>
              <a:rPr lang="en-US" sz="7400" i="1" dirty="0" smtClean="0">
                <a:ea typeface="Cambria Math"/>
              </a:rPr>
              <a:t>  a, a</a:t>
            </a:r>
            <a:r>
              <a:rPr lang="en-US" sz="7400" dirty="0" smtClean="0">
                <a:ea typeface="Cambria Math" pitchFamily="18" charset="0"/>
              </a:rPr>
              <a:t>)</a:t>
            </a:r>
            <a:endParaRPr lang="en-US" sz="7400" i="1" dirty="0" smtClean="0">
              <a:ea typeface="Cambria Math" pitchFamily="18" charset="0"/>
            </a:endParaRPr>
          </a:p>
          <a:p>
            <a:pPr marL="274320" lvl="0" indent="-274320">
              <a:spcBef>
                <a:spcPct val="20000"/>
              </a:spcBef>
              <a:buClr>
                <a:schemeClr val="accent3"/>
              </a:buClr>
              <a:buSzPct val="95000"/>
              <a:defRPr/>
            </a:pPr>
            <a:r>
              <a:rPr lang="en-US" sz="7400" noProof="0" dirty="0" smtClean="0">
                <a:ea typeface="Cambria Math" pitchFamily="18" charset="0"/>
              </a:rPr>
              <a:t>{output is </a:t>
            </a:r>
            <a:r>
              <a:rPr lang="en-US" sz="7400" i="1" dirty="0" err="1" smtClean="0">
                <a:ea typeface="Cambria Math" pitchFamily="18" charset="0"/>
              </a:rPr>
              <a:t>gcd</a:t>
            </a:r>
            <a:r>
              <a:rPr lang="en-US" sz="7400" dirty="0" smtClean="0">
                <a:ea typeface="Cambria Math" pitchFamily="18" charset="0"/>
              </a:rPr>
              <a:t>(</a:t>
            </a:r>
            <a:r>
              <a:rPr lang="en-US" sz="7400" i="1" dirty="0" smtClean="0">
                <a:ea typeface="Cambria Math" pitchFamily="18" charset="0"/>
              </a:rPr>
              <a:t>a, b</a:t>
            </a:r>
            <a:r>
              <a:rPr lang="en-US" sz="7400" dirty="0" smtClean="0">
                <a:ea typeface="Cambria Math" pitchFamily="18" charset="0"/>
              </a:rPr>
              <a:t>)</a:t>
            </a:r>
            <a:r>
              <a:rPr lang="en-US" sz="7400" noProof="0" dirty="0" smtClean="0">
                <a:ea typeface="Cambria Math" pitchFamily="18" charset="0"/>
              </a:rPr>
              <a:t>}</a:t>
            </a:r>
            <a:endParaRPr kumimoji="0" lang="en-US" sz="74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i="1" dirty="0"/>
          </a:p>
        </p:txBody>
      </p:sp>
      <p:sp>
        <p:nvSpPr>
          <p:cNvPr id="3" name="Content Placeholder 2"/>
          <p:cNvSpPr>
            <a:spLocks noGrp="1"/>
          </p:cNvSpPr>
          <p:nvPr>
            <p:ph idx="1"/>
          </p:nvPr>
        </p:nvSpPr>
        <p:spPr>
          <a:xfrm>
            <a:off x="457200" y="2133600"/>
            <a:ext cx="8229600" cy="4389120"/>
          </a:xfrm>
        </p:spPr>
        <p:txBody>
          <a:bodyPr>
            <a:normAutofit/>
          </a:bodyPr>
          <a:lstStyle/>
          <a:p>
            <a:r>
              <a:rPr lang="en-US" dirty="0" smtClean="0"/>
              <a:t> Let </a:t>
            </a:r>
            <a:r>
              <a:rPr lang="en-US" i="1" dirty="0" smtClean="0"/>
              <a:t>m</a:t>
            </a:r>
            <a:r>
              <a:rPr lang="en-US" dirty="0" smtClean="0"/>
              <a:t> be a positive integer and let </a:t>
            </a:r>
            <a:r>
              <a:rPr lang="en-US" i="1" dirty="0" smtClean="0"/>
              <a:t>a</a:t>
            </a:r>
            <a:r>
              <a:rPr lang="en-US" b="1" dirty="0" smtClean="0"/>
              <a:t> </a:t>
            </a:r>
            <a:r>
              <a:rPr lang="en-US" dirty="0" smtClean="0"/>
              <a:t>and</a:t>
            </a:r>
            <a:r>
              <a:rPr lang="en-US" b="1" dirty="0" smtClean="0"/>
              <a:t> </a:t>
            </a:r>
            <a:r>
              <a:rPr lang="en-US" i="1" dirty="0" smtClean="0"/>
              <a:t>b</a:t>
            </a:r>
            <a:r>
              <a:rPr lang="en-US" dirty="0" smtClean="0"/>
              <a:t>  be integers. Then</a:t>
            </a:r>
          </a:p>
          <a:p>
            <a:pPr>
              <a:buNone/>
            </a:pPr>
            <a:r>
              <a:rPr lang="en-US" dirty="0" smtClean="0"/>
              <a:t>   (</a:t>
            </a:r>
            <a:r>
              <a:rPr lang="en-US" i="1" dirty="0" smtClean="0"/>
              <a:t>a + b) </a:t>
            </a:r>
            <a:r>
              <a:rPr lang="en-US" dirty="0" smtClean="0"/>
              <a:t>(</a:t>
            </a:r>
            <a:r>
              <a:rPr lang="en-US" b="1" dirty="0" smtClean="0"/>
              <a:t>mod</a:t>
            </a:r>
            <a:r>
              <a:rPr lang="en-US" i="1" dirty="0" smtClean="0"/>
              <a:t> m</a:t>
            </a:r>
            <a:r>
              <a:rPr lang="en-US" dirty="0" smtClean="0"/>
              <a:t>) =  </a:t>
            </a:r>
            <a:r>
              <a:rPr lang="en-US" i="1" dirty="0" smtClean="0"/>
              <a:t> </a:t>
            </a:r>
            <a:r>
              <a:rPr lang="en-US" dirty="0" smtClean="0"/>
              <a:t>((</a:t>
            </a:r>
            <a:r>
              <a:rPr lang="en-US" i="1" dirty="0" smtClean="0"/>
              <a:t>a </a:t>
            </a:r>
            <a:r>
              <a:rPr lang="en-US" b="1" dirty="0" smtClean="0"/>
              <a:t>mod</a:t>
            </a:r>
            <a:r>
              <a:rPr lang="en-US" i="1" dirty="0" smtClean="0"/>
              <a:t> m</a:t>
            </a:r>
            <a:r>
              <a:rPr lang="en-US" dirty="0" smtClean="0"/>
              <a:t>) + (</a:t>
            </a:r>
            <a:r>
              <a:rPr lang="en-US" i="1" dirty="0" smtClean="0"/>
              <a:t>b </a:t>
            </a:r>
            <a:r>
              <a:rPr lang="en-US" b="1" dirty="0" smtClean="0"/>
              <a:t>mod</a:t>
            </a:r>
            <a:r>
              <a:rPr lang="en-US" i="1" dirty="0" smtClean="0"/>
              <a:t> m</a:t>
            </a:r>
            <a:r>
              <a:rPr lang="en-US" dirty="0" smtClean="0"/>
              <a:t>)) </a:t>
            </a:r>
            <a:r>
              <a:rPr lang="en-US" b="1" dirty="0" smtClean="0"/>
              <a:t>mod</a:t>
            </a:r>
            <a:r>
              <a:rPr lang="en-US" i="1" dirty="0" smtClean="0"/>
              <a:t> m</a:t>
            </a:r>
          </a:p>
          <a:p>
            <a:pPr>
              <a:buNone/>
            </a:pPr>
            <a:r>
              <a:rPr lang="en-US" i="1" dirty="0" smtClean="0"/>
              <a:t>    </a:t>
            </a:r>
            <a:r>
              <a:rPr lang="en-US" dirty="0" smtClean="0"/>
              <a:t>and</a:t>
            </a:r>
          </a:p>
          <a:p>
            <a:pPr>
              <a:buNone/>
            </a:pPr>
            <a:r>
              <a:rPr lang="en-US" dirty="0" smtClean="0"/>
              <a:t>    </a:t>
            </a:r>
            <a:r>
              <a:rPr lang="en-US" i="1" dirty="0" err="1" smtClean="0"/>
              <a:t>ab</a:t>
            </a:r>
            <a:r>
              <a:rPr lang="en-US" i="1" dirty="0" smtClean="0"/>
              <a:t> </a:t>
            </a:r>
            <a:r>
              <a:rPr lang="en-US" b="1" dirty="0" smtClean="0"/>
              <a:t>mod</a:t>
            </a:r>
            <a:r>
              <a:rPr lang="en-US" i="1" dirty="0" smtClean="0"/>
              <a:t> m</a:t>
            </a:r>
            <a:r>
              <a:rPr lang="en-US" dirty="0" smtClean="0"/>
              <a:t> </a:t>
            </a:r>
            <a:r>
              <a:rPr lang="en-US" i="1" dirty="0" smtClean="0"/>
              <a:t>= </a:t>
            </a:r>
            <a:r>
              <a:rPr lang="en-US" dirty="0" smtClean="0"/>
              <a:t>((</a:t>
            </a:r>
            <a:r>
              <a:rPr lang="en-US" i="1" dirty="0" smtClean="0"/>
              <a:t>a</a:t>
            </a:r>
            <a:r>
              <a:rPr lang="en-US" dirty="0" smtClean="0"/>
              <a:t> </a:t>
            </a:r>
            <a:r>
              <a:rPr lang="en-US" b="1" dirty="0" smtClean="0"/>
              <a:t>mod</a:t>
            </a:r>
            <a:r>
              <a:rPr lang="en-US" i="1" dirty="0" smtClean="0"/>
              <a:t> m</a:t>
            </a:r>
            <a:r>
              <a:rPr lang="en-US" dirty="0" smtClean="0"/>
              <a:t>)</a:t>
            </a:r>
            <a:r>
              <a:rPr lang="en-US" i="1" dirty="0" smtClean="0"/>
              <a:t> </a:t>
            </a:r>
            <a:r>
              <a:rPr lang="en-US" dirty="0" smtClean="0"/>
              <a:t>(</a:t>
            </a:r>
            <a:r>
              <a:rPr lang="en-US" i="1" dirty="0" smtClean="0"/>
              <a:t>b</a:t>
            </a:r>
            <a:r>
              <a:rPr lang="en-US" dirty="0" smtClean="0"/>
              <a:t> </a:t>
            </a:r>
            <a:r>
              <a:rPr lang="en-US" b="1" dirty="0" smtClean="0"/>
              <a:t>mod</a:t>
            </a:r>
            <a:r>
              <a:rPr lang="en-US" i="1" dirty="0" smtClean="0"/>
              <a:t> m</a:t>
            </a:r>
            <a:r>
              <a:rPr lang="en-US" dirty="0" smtClean="0"/>
              <a:t>)) </a:t>
            </a:r>
            <a:r>
              <a:rPr lang="en-US" b="1" dirty="0" smtClean="0"/>
              <a:t>mod</a:t>
            </a:r>
            <a:r>
              <a:rPr lang="en-US" i="1" dirty="0" smtClean="0"/>
              <a:t> m</a:t>
            </a:r>
            <a:r>
              <a:rPr lang="en-US" dirty="0" smtClean="0"/>
              <a:t>. </a:t>
            </a:r>
          </a:p>
          <a:p>
            <a:pPr>
              <a:buNone/>
            </a:pPr>
            <a:r>
              <a:rPr lang="en-US" dirty="0" smtClean="0"/>
              <a:t> </a:t>
            </a:r>
          </a:p>
        </p:txBody>
      </p:sp>
    </p:spTree>
    <p:extLst>
      <p:ext uri="{BB962C8B-B14F-4D97-AF65-F5344CB8AC3E}">
        <p14:creationId xmlns:p14="http://schemas.microsoft.com/office/powerpoint/2010/main" val="177858799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Modular Exponentiation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Devise a  a recursive algorithm for computing</a:t>
            </a:r>
            <a:r>
              <a:rPr lang="en-US" i="1" dirty="0" smtClean="0"/>
              <a:t>   </a:t>
            </a:r>
            <a:r>
              <a:rPr lang="en-US" i="1" dirty="0" err="1" smtClean="0"/>
              <a:t>b</a:t>
            </a:r>
            <a:r>
              <a:rPr lang="en-US" i="1" baseline="30000" dirty="0" err="1" smtClean="0"/>
              <a:t>n</a:t>
            </a:r>
            <a:r>
              <a:rPr lang="en-US" dirty="0" smtClean="0"/>
              <a:t> </a:t>
            </a:r>
            <a:r>
              <a:rPr lang="en-US" sz="2800" b="1" dirty="0" smtClean="0">
                <a:ea typeface="Cambria Math"/>
              </a:rPr>
              <a:t>mod</a:t>
            </a:r>
            <a:r>
              <a:rPr lang="en-US" sz="2800" i="1" dirty="0" smtClean="0">
                <a:ea typeface="Cambria Math"/>
              </a:rPr>
              <a:t>  m, </a:t>
            </a:r>
            <a:r>
              <a:rPr lang="en-US" sz="2800" dirty="0" smtClean="0">
                <a:ea typeface="Cambria Math"/>
              </a:rPr>
              <a:t>where</a:t>
            </a:r>
            <a:r>
              <a:rPr lang="en-US" sz="2800" i="1" dirty="0" smtClean="0">
                <a:ea typeface="Cambria Math"/>
              </a:rPr>
              <a:t> b, n, and m </a:t>
            </a:r>
            <a:r>
              <a:rPr lang="en-US" sz="2800" dirty="0" smtClean="0">
                <a:ea typeface="Cambria Math"/>
              </a:rPr>
              <a:t>are</a:t>
            </a:r>
            <a:r>
              <a:rPr lang="en-US" sz="2800" i="1" dirty="0" smtClean="0">
                <a:ea typeface="Cambria Math"/>
              </a:rPr>
              <a:t> </a:t>
            </a:r>
            <a:r>
              <a:rPr lang="en-US" sz="2800" dirty="0" smtClean="0">
                <a:ea typeface="Cambria Math"/>
              </a:rPr>
              <a:t>integers with  </a:t>
            </a:r>
            <a:r>
              <a:rPr lang="en-US" sz="2800" i="1" dirty="0" smtClean="0">
                <a:ea typeface="Cambria Math"/>
              </a:rPr>
              <a:t>m</a:t>
            </a:r>
            <a:r>
              <a:rPr lang="en-US" sz="2800" dirty="0" smtClean="0">
                <a:ea typeface="Cambria Math"/>
              </a:rPr>
              <a:t> </a:t>
            </a:r>
            <a:r>
              <a:rPr lang="en-US" sz="2800" dirty="0" smtClean="0">
                <a:latin typeface="Cambria Math"/>
                <a:ea typeface="Cambria Math"/>
              </a:rPr>
              <a:t>≥ 2,  </a:t>
            </a:r>
            <a:r>
              <a:rPr lang="en-US" sz="2800" i="1" dirty="0" smtClean="0">
                <a:ea typeface="Cambria Math"/>
              </a:rPr>
              <a:t>n</a:t>
            </a:r>
            <a:r>
              <a:rPr lang="en-US" sz="2800" dirty="0" smtClean="0">
                <a:ea typeface="Cambria Math"/>
              </a:rPr>
              <a:t> </a:t>
            </a:r>
            <a:r>
              <a:rPr lang="en-US" sz="2800" dirty="0" smtClean="0">
                <a:latin typeface="Cambria Math"/>
                <a:ea typeface="Cambria Math"/>
              </a:rPr>
              <a:t>≥ 0, </a:t>
            </a:r>
            <a:r>
              <a:rPr lang="en-US" sz="2800" dirty="0" smtClean="0"/>
              <a:t>and</a:t>
            </a:r>
            <a:r>
              <a:rPr lang="en-US" sz="2800" i="1" dirty="0" smtClean="0"/>
              <a:t> </a:t>
            </a:r>
            <a:r>
              <a:rPr lang="en-US" sz="2800" dirty="0" smtClean="0">
                <a:latin typeface="Cambria Math" pitchFamily="18" charset="0"/>
                <a:ea typeface="Cambria Math" pitchFamily="18" charset="0"/>
              </a:rPr>
              <a:t>1</a:t>
            </a:r>
            <a:r>
              <a:rPr lang="en-US" sz="2800" dirty="0" smtClean="0">
                <a:latin typeface="Cambria Math"/>
                <a:ea typeface="Cambria Math"/>
              </a:rPr>
              <a:t>≤</a:t>
            </a:r>
            <a:r>
              <a:rPr lang="en-US" sz="2800" dirty="0" smtClean="0">
                <a:latin typeface="Cambria Math" pitchFamily="18" charset="0"/>
                <a:ea typeface="Cambria Math" pitchFamily="18" charset="0"/>
              </a:rPr>
              <a:t> </a:t>
            </a:r>
            <a:r>
              <a:rPr lang="en-US" sz="2800" i="1" dirty="0" smtClean="0"/>
              <a:t>b </a:t>
            </a:r>
            <a:r>
              <a:rPr lang="en-US" sz="2800" dirty="0" smtClean="0">
                <a:latin typeface="Cambria Math"/>
                <a:ea typeface="Cambria Math"/>
              </a:rPr>
              <a:t>≤</a:t>
            </a:r>
            <a:r>
              <a:rPr lang="en-US" sz="2800" i="1" dirty="0" smtClean="0"/>
              <a:t> m.</a:t>
            </a:r>
            <a:r>
              <a:rPr lang="en-US" sz="2800" dirty="0" smtClean="0"/>
              <a:t> </a:t>
            </a:r>
          </a:p>
          <a:p>
            <a:r>
              <a:rPr lang="en-US" b="1" dirty="0" smtClean="0"/>
              <a:t>Solution</a:t>
            </a:r>
            <a:r>
              <a:rPr lang="en-US" dirty="0" smtClean="0"/>
              <a:t>:</a:t>
            </a:r>
            <a:endParaRPr lang="en-US" dirty="0"/>
          </a:p>
        </p:txBody>
      </p:sp>
      <p:sp>
        <p:nvSpPr>
          <p:cNvPr id="5" name="Content Placeholder 2"/>
          <p:cNvSpPr txBox="1">
            <a:spLocks/>
          </p:cNvSpPr>
          <p:nvPr/>
        </p:nvSpPr>
        <p:spPr>
          <a:xfrm>
            <a:off x="9906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err="1" smtClean="0"/>
              <a:t>mpower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b</a:t>
            </a:r>
            <a:r>
              <a:rPr lang="en-US" sz="7200" i="1" noProof="0" dirty="0" smtClean="0"/>
              <a:t>,n</a:t>
            </a:r>
            <a:r>
              <a:rPr lang="en-US" altLang="zh-CN" sz="7200" i="1" dirty="0"/>
              <a:t>,m</a:t>
            </a:r>
            <a:r>
              <a:rPr lang="en-US" sz="7200" dirty="0" smtClean="0"/>
              <a:t>:</a:t>
            </a:r>
            <a:r>
              <a:rPr lang="en-US" sz="7200" i="1" dirty="0" smtClean="0"/>
              <a:t> </a:t>
            </a:r>
            <a:r>
              <a:rPr lang="en-US" sz="7200" dirty="0" smtClean="0"/>
              <a:t>integers with </a:t>
            </a:r>
            <a:r>
              <a:rPr lang="en-US" sz="7200" i="1" dirty="0" smtClean="0"/>
              <a:t>b</a:t>
            </a:r>
            <a:r>
              <a:rPr lang="en-US" sz="7200" dirty="0" smtClean="0"/>
              <a:t> &gt; </a:t>
            </a:r>
            <a:r>
              <a:rPr lang="en-US" sz="7200" dirty="0" smtClean="0">
                <a:latin typeface="Cambria Math" pitchFamily="18" charset="0"/>
                <a:ea typeface="Cambria Math" pitchFamily="18" charset="0"/>
              </a:rPr>
              <a:t>0</a:t>
            </a:r>
            <a:r>
              <a:rPr lang="en-US" sz="7200" dirty="0" smtClean="0"/>
              <a:t> and    </a:t>
            </a:r>
            <a:r>
              <a:rPr lang="en-US" sz="7200" i="1" dirty="0" smtClean="0">
                <a:ea typeface="Cambria Math"/>
              </a:rPr>
              <a:t>m</a:t>
            </a:r>
            <a:r>
              <a:rPr lang="en-US" sz="7200" dirty="0" smtClean="0">
                <a:ea typeface="Cambria Math"/>
              </a:rPr>
              <a:t> </a:t>
            </a:r>
            <a:r>
              <a:rPr lang="en-US" sz="7200" dirty="0" smtClean="0">
                <a:latin typeface="Cambria Math"/>
                <a:ea typeface="Cambria Math"/>
              </a:rPr>
              <a:t>≥ 2,  </a:t>
            </a:r>
            <a:r>
              <a:rPr lang="en-US" sz="7200" i="1" dirty="0" smtClean="0">
                <a:ea typeface="Cambria Math"/>
              </a:rPr>
              <a:t>n</a:t>
            </a:r>
            <a:r>
              <a:rPr lang="en-US" sz="7200" dirty="0" smtClean="0">
                <a:ea typeface="Cambria Math"/>
              </a:rPr>
              <a:t> </a:t>
            </a:r>
            <a:r>
              <a:rPr lang="en-US" sz="7200" dirty="0" smtClean="0">
                <a:latin typeface="Cambria Math"/>
                <a:ea typeface="Cambria Math"/>
              </a:rPr>
              <a:t>≥ 0)</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n</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latin typeface="Cambria Math" pitchFamily="18" charset="0"/>
                <a:ea typeface="Cambria Math" pitchFamily="18" charset="0"/>
              </a:rPr>
              <a:t>0</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return </a:t>
            </a:r>
            <a:r>
              <a:rPr lang="en-US" sz="7200" noProof="0" dirty="0" smtClean="0">
                <a:latin typeface="Cambria Math" pitchFamily="18" charset="0"/>
                <a:ea typeface="Cambria Math" pitchFamily="18" charset="0"/>
              </a:rPr>
              <a:t>1</a:t>
            </a:r>
            <a:endParaRPr kumimoji="0" lang="en-US" sz="720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i="1" dirty="0" smtClean="0"/>
              <a:t>n</a:t>
            </a:r>
            <a:r>
              <a:rPr lang="en-US" sz="7200" dirty="0" smtClean="0"/>
              <a:t> </a:t>
            </a:r>
            <a:r>
              <a:rPr lang="en-US" sz="7200" i="1" dirty="0" smtClean="0"/>
              <a:t>is even </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err="1" smtClean="0"/>
              <a:t>mpower</a:t>
            </a:r>
            <a:r>
              <a:rPr lang="en-US" sz="7200" dirty="0" smtClean="0"/>
              <a:t>(</a:t>
            </a:r>
            <a:r>
              <a:rPr lang="en-US" sz="7200" i="1" dirty="0" err="1" smtClean="0"/>
              <a:t>b,n</a:t>
            </a:r>
            <a:r>
              <a:rPr lang="en-US" sz="7200" i="1" dirty="0" smtClean="0"/>
              <a:t>/</a:t>
            </a:r>
            <a:r>
              <a:rPr lang="en-US" sz="7200" dirty="0" smtClean="0">
                <a:latin typeface="Cambria Math" pitchFamily="18" charset="0"/>
                <a:ea typeface="Cambria Math" pitchFamily="18" charset="0"/>
              </a:rPr>
              <a:t>2</a:t>
            </a:r>
            <a:r>
              <a:rPr lang="en-US" sz="7200" i="1" dirty="0" smtClean="0"/>
              <a:t>,m</a:t>
            </a:r>
            <a:r>
              <a:rPr lang="en-US" sz="7200" dirty="0" smtClean="0">
                <a:latin typeface="Cambria Math"/>
                <a:ea typeface="Cambria Math"/>
              </a:rPr>
              <a:t>)</a:t>
            </a:r>
            <a:r>
              <a:rPr lang="en-US" sz="7200" baseline="30000" dirty="0" smtClean="0">
                <a:latin typeface="Cambria Math" pitchFamily="18" charset="0"/>
                <a:ea typeface="Cambria Math" pitchFamily="18" charset="0"/>
              </a:rPr>
              <a:t>2</a:t>
            </a:r>
            <a:r>
              <a:rPr lang="en-US" sz="7200" b="1" dirty="0" smtClean="0">
                <a:ea typeface="Cambria Math"/>
              </a:rPr>
              <a:t> mod</a:t>
            </a:r>
            <a:r>
              <a:rPr lang="en-US" sz="7200" i="1" dirty="0" smtClean="0">
                <a:ea typeface="Cambria Math"/>
              </a:rPr>
              <a:t>  m</a:t>
            </a:r>
          </a:p>
          <a:p>
            <a:pPr marL="274320" indent="-274320">
              <a:spcBef>
                <a:spcPct val="20000"/>
              </a:spcBef>
              <a:buClr>
                <a:schemeClr val="accent3"/>
              </a:buClr>
              <a:buSzPct val="95000"/>
              <a:defRPr/>
            </a:pPr>
            <a:r>
              <a:rPr lang="en-US" sz="7200" b="1" dirty="0" smtClean="0"/>
              <a:t>else</a:t>
            </a:r>
            <a:endParaRPr lang="en-US" sz="7200" b="1" dirty="0" smtClean="0">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dirty="0" smtClean="0">
                <a:ea typeface="Cambria Math" pitchFamily="18" charset="0"/>
              </a:rPr>
              <a:t>(</a:t>
            </a:r>
            <a:r>
              <a:rPr lang="en-US" sz="7200" i="1" dirty="0" err="1" smtClean="0"/>
              <a:t>mpower</a:t>
            </a:r>
            <a:r>
              <a:rPr lang="en-US" sz="7200" dirty="0" smtClean="0"/>
              <a:t>(</a:t>
            </a:r>
            <a:r>
              <a:rPr lang="en-US" sz="7200" i="1" dirty="0" err="1" smtClean="0"/>
              <a:t>b,</a:t>
            </a:r>
            <a:r>
              <a:rPr lang="en-US" sz="7200" dirty="0" err="1" smtClean="0">
                <a:latin typeface="Cambria Math"/>
                <a:ea typeface="Cambria Math"/>
              </a:rPr>
              <a:t>⌊</a:t>
            </a:r>
            <a:r>
              <a:rPr lang="en-US" sz="7200" i="1" dirty="0" err="1" smtClean="0"/>
              <a:t>n</a:t>
            </a:r>
            <a:r>
              <a:rPr lang="en-US" sz="7200" i="1" dirty="0" smtClean="0"/>
              <a:t>/</a:t>
            </a:r>
            <a:r>
              <a:rPr lang="en-US" sz="7200" dirty="0" smtClean="0">
                <a:latin typeface="Cambria Math" pitchFamily="18" charset="0"/>
                <a:ea typeface="Cambria Math" pitchFamily="18" charset="0"/>
              </a:rPr>
              <a:t>2</a:t>
            </a:r>
            <a:r>
              <a:rPr lang="en-US" sz="7200" dirty="0" smtClean="0">
                <a:latin typeface="Cambria Math"/>
                <a:ea typeface="Cambria Math"/>
              </a:rPr>
              <a:t>⌋</a:t>
            </a:r>
            <a:r>
              <a:rPr lang="en-US" sz="7200" i="1" dirty="0" smtClean="0"/>
              <a:t>,m</a:t>
            </a:r>
            <a:r>
              <a:rPr lang="en-US" sz="7200" dirty="0" smtClean="0">
                <a:latin typeface="Cambria Math"/>
                <a:ea typeface="Cambria Math"/>
              </a:rPr>
              <a:t>)</a:t>
            </a:r>
            <a:r>
              <a:rPr lang="en-US" sz="7200" baseline="30000" dirty="0" smtClean="0">
                <a:latin typeface="Cambria Math" pitchFamily="18" charset="0"/>
                <a:ea typeface="Cambria Math" pitchFamily="18" charset="0"/>
              </a:rPr>
              <a:t>2</a:t>
            </a:r>
            <a:r>
              <a:rPr lang="en-US" sz="7200" b="1" dirty="0" smtClean="0">
                <a:ea typeface="Cambria Math"/>
              </a:rPr>
              <a:t> mod</a:t>
            </a:r>
            <a:r>
              <a:rPr lang="en-US" sz="7200" i="1" dirty="0" smtClean="0">
                <a:ea typeface="Cambria Math"/>
              </a:rPr>
              <a:t>  m</a:t>
            </a:r>
            <a:r>
              <a:rPr lang="en-US" sz="7200" i="1" dirty="0" smtClean="0">
                <a:latin typeface="Cambria Math"/>
                <a:ea typeface="Cambria Math"/>
              </a:rPr>
              <a:t>∙ b</a:t>
            </a:r>
            <a:r>
              <a:rPr lang="en-US" sz="7200" b="1" dirty="0" smtClean="0">
                <a:ea typeface="Cambria Math"/>
              </a:rPr>
              <a:t> mod</a:t>
            </a:r>
            <a:r>
              <a:rPr lang="en-US" sz="7200" i="1" dirty="0" smtClean="0">
                <a:ea typeface="Cambria Math"/>
              </a:rPr>
              <a:t>  m</a:t>
            </a:r>
            <a:r>
              <a:rPr lang="en-US" sz="7200" dirty="0" smtClean="0">
                <a:ea typeface="Cambria Math"/>
              </a:rPr>
              <a:t>)</a:t>
            </a:r>
            <a:r>
              <a:rPr lang="en-US" sz="7200" b="1" dirty="0" smtClean="0">
                <a:ea typeface="Cambria Math"/>
              </a:rPr>
              <a:t> mod</a:t>
            </a:r>
            <a:r>
              <a:rPr lang="en-US" sz="7200" i="1" dirty="0" smtClean="0">
                <a:ea typeface="Cambria Math"/>
              </a:rPr>
              <a:t>  m</a:t>
            </a:r>
            <a:endParaRPr lang="en-US" sz="7200" dirty="0" smtClean="0">
              <a:latin typeface="Cambria Math" pitchFamily="18" charset="0"/>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i="1" dirty="0" err="1" smtClean="0"/>
              <a:t>b</a:t>
            </a:r>
            <a:r>
              <a:rPr lang="en-US" sz="7200" i="1" baseline="30000" dirty="0" err="1" smtClean="0"/>
              <a:t>n</a:t>
            </a:r>
            <a:r>
              <a:rPr lang="en-US" sz="8000" dirty="0" smtClean="0"/>
              <a:t> </a:t>
            </a:r>
            <a:r>
              <a:rPr lang="en-US" sz="7200" b="1" dirty="0" smtClean="0">
                <a:ea typeface="Cambria Math"/>
              </a:rPr>
              <a:t>mod</a:t>
            </a:r>
            <a:r>
              <a:rPr lang="en-US" sz="7200" i="1" dirty="0" smtClean="0">
                <a:ea typeface="Cambria Math"/>
              </a:rPr>
              <a:t>  m</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667000" y="3429000"/>
            <a:ext cx="3352800" cy="369332"/>
          </a:xfrm>
          <a:prstGeom prst="rect">
            <a:avLst/>
          </a:prstGeom>
          <a:noFill/>
        </p:spPr>
        <p:txBody>
          <a:bodyPr wrap="square" rtlCol="0">
            <a:spAutoFit/>
          </a:bodyPr>
          <a:lstStyle/>
          <a:p>
            <a:r>
              <a:rPr lang="en-US" dirty="0" smtClean="0"/>
              <a:t>(</a:t>
            </a:r>
            <a:r>
              <a:rPr lang="en-US" i="1" dirty="0" smtClean="0"/>
              <a:t>see text for full explanation</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Binary Search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version of a binary search algorithm. </a:t>
            </a:r>
          </a:p>
          <a:p>
            <a:pPr>
              <a:buNone/>
            </a:pPr>
            <a:r>
              <a:rPr lang="en-US" sz="2800" b="1" dirty="0" smtClean="0"/>
              <a:t>   Solution</a:t>
            </a:r>
            <a:r>
              <a:rPr lang="en-US" sz="2800" dirty="0" smtClean="0"/>
              <a:t>: </a:t>
            </a:r>
            <a:r>
              <a:rPr lang="en-US" sz="2000" dirty="0" smtClean="0"/>
              <a:t>Assume we have </a:t>
            </a:r>
            <a:r>
              <a:rPr lang="en-US" sz="2000" i="1" dirty="0" smtClean="0"/>
              <a:t>a</a:t>
            </a:r>
            <a:r>
              <a:rPr lang="en-US" sz="2000" baseline="-25000" dirty="0" smtClean="0"/>
              <a:t>1</a:t>
            </a:r>
            <a:r>
              <a:rPr lang="en-US" sz="2000" dirty="0" smtClean="0"/>
              <a:t>,</a:t>
            </a:r>
            <a:r>
              <a:rPr lang="en-US" sz="2000" i="1" dirty="0" smtClean="0"/>
              <a:t>a</a:t>
            </a:r>
            <a:r>
              <a:rPr lang="en-US" sz="2000" baseline="-25000" dirty="0" smtClean="0"/>
              <a:t>2</a:t>
            </a:r>
            <a:r>
              <a:rPr lang="en-US" sz="2000" dirty="0" smtClean="0"/>
              <a:t>,…, </a:t>
            </a:r>
            <a:r>
              <a:rPr lang="en-US" sz="2000" i="1" dirty="0" smtClean="0"/>
              <a:t>a</a:t>
            </a:r>
            <a:r>
              <a:rPr lang="en-US" sz="2000" i="1" baseline="-25000" dirty="0" smtClean="0"/>
              <a:t>n</a:t>
            </a:r>
            <a:r>
              <a:rPr lang="en-US" sz="2000" dirty="0" smtClean="0"/>
              <a:t>, an increasing sequence of integers. Initially </a:t>
            </a:r>
            <a:r>
              <a:rPr lang="en-US" sz="2000" i="1" dirty="0" err="1" smtClean="0"/>
              <a:t>i</a:t>
            </a:r>
            <a:r>
              <a:rPr lang="en-US" sz="2000" dirty="0" smtClean="0"/>
              <a:t> is </a:t>
            </a:r>
            <a:r>
              <a:rPr lang="en-US" sz="2000" dirty="0" smtClean="0">
                <a:latin typeface="Cambria Math" pitchFamily="18" charset="0"/>
                <a:ea typeface="Cambria Math" pitchFamily="18" charset="0"/>
              </a:rPr>
              <a:t>1</a:t>
            </a:r>
            <a:r>
              <a:rPr lang="en-US" sz="2000" dirty="0" smtClean="0"/>
              <a:t> and </a:t>
            </a:r>
            <a:r>
              <a:rPr lang="en-US" sz="2000" i="1" dirty="0" smtClean="0"/>
              <a:t>j</a:t>
            </a:r>
            <a:r>
              <a:rPr lang="en-US" sz="2000" dirty="0" smtClean="0"/>
              <a:t> is </a:t>
            </a:r>
            <a:r>
              <a:rPr lang="en-US" sz="2000" i="1" dirty="0" smtClean="0"/>
              <a:t>n</a:t>
            </a:r>
            <a:r>
              <a:rPr lang="en-US" sz="2000" dirty="0" smtClean="0"/>
              <a:t>. We are searching for </a:t>
            </a:r>
            <a:r>
              <a:rPr lang="en-US" sz="2000" i="1" dirty="0" smtClean="0"/>
              <a:t>x</a:t>
            </a:r>
            <a:r>
              <a:rPr lang="en-US" sz="2000" dirty="0" smtClean="0"/>
              <a:t>.</a:t>
            </a:r>
          </a:p>
          <a:p>
            <a:endParaRPr lang="en-US" dirty="0" smtClean="0"/>
          </a:p>
          <a:p>
            <a:endParaRPr lang="en-US" dirty="0" smtClean="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binary search</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err="1" smtClean="0"/>
              <a:t>i</a:t>
            </a:r>
            <a:r>
              <a:rPr lang="en-US" sz="7200" i="1" noProof="0" dirty="0" smtClean="0"/>
              <a:t>, j, x : </a:t>
            </a:r>
            <a:r>
              <a:rPr lang="en-US" sz="7200" dirty="0" smtClean="0"/>
              <a:t>integers,  </a:t>
            </a:r>
            <a:r>
              <a:rPr lang="en-US" sz="7200" dirty="0" smtClean="0">
                <a:latin typeface="Cambria Math" pitchFamily="18" charset="0"/>
                <a:ea typeface="Cambria Math" pitchFamily="18" charset="0"/>
              </a:rPr>
              <a:t>1</a:t>
            </a:r>
            <a:r>
              <a:rPr lang="en-US" sz="7200" dirty="0" smtClean="0">
                <a:latin typeface="Cambria Math"/>
                <a:ea typeface="Cambria Math"/>
              </a:rPr>
              <a:t>≤</a:t>
            </a:r>
            <a:r>
              <a:rPr lang="en-US" sz="7200" i="1" dirty="0" smtClean="0">
                <a:ea typeface="Cambria Math"/>
              </a:rPr>
              <a:t> </a:t>
            </a:r>
            <a:r>
              <a:rPr lang="en-US" sz="7200" i="1" dirty="0" err="1" smtClean="0">
                <a:ea typeface="Cambria Math"/>
              </a:rPr>
              <a:t>i</a:t>
            </a:r>
            <a:r>
              <a:rPr lang="en-US" sz="7200" i="1" dirty="0" smtClean="0">
                <a:ea typeface="Cambria Math"/>
              </a:rPr>
              <a:t> </a:t>
            </a:r>
            <a:r>
              <a:rPr lang="en-US" sz="7200" dirty="0" smtClean="0">
                <a:latin typeface="Cambria Math"/>
                <a:ea typeface="Cambria Math"/>
              </a:rPr>
              <a:t>≤ </a:t>
            </a:r>
            <a:r>
              <a:rPr lang="en-US" sz="7200" i="1" dirty="0" smtClean="0">
                <a:ea typeface="Cambria Math"/>
              </a:rPr>
              <a:t>j </a:t>
            </a:r>
            <a:r>
              <a:rPr lang="en-US" sz="7200" dirty="0" smtClean="0">
                <a:latin typeface="Cambria Math"/>
                <a:ea typeface="Cambria Math"/>
              </a:rPr>
              <a:t>≤</a:t>
            </a:r>
            <a:r>
              <a:rPr lang="en-US" sz="7200" i="1" dirty="0" smtClean="0">
                <a:ea typeface="Cambria Math"/>
              </a:rPr>
              <a:t>n</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a:rPr>
              <a:t>m</a:t>
            </a:r>
            <a:r>
              <a:rPr kumimoji="0" lang="en-US" sz="7200" i="0" u="none" strike="noStrike" kern="1200" cap="none" spc="0" normalizeH="0" baseline="0" noProof="0" dirty="0" smtClean="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smtClean="0">
                <a:ln>
                  <a:noFill/>
                </a:ln>
                <a:solidFill>
                  <a:schemeClr val="tx1"/>
                </a:solidFill>
                <a:effectLst/>
                <a:uLnTx/>
                <a:uFillTx/>
                <a:latin typeface="Cambria Math"/>
                <a:ea typeface="Cambria Math"/>
              </a:rPr>
              <a:t>⌊(</a:t>
            </a:r>
            <a:r>
              <a:rPr kumimoji="0" lang="en-US" sz="7200" i="1" u="none" strike="noStrike" kern="1200" cap="none" spc="0" normalizeH="0" baseline="0" noProof="0" dirty="0" err="1" smtClean="0">
                <a:ln>
                  <a:noFill/>
                </a:ln>
                <a:solidFill>
                  <a:schemeClr val="tx1"/>
                </a:solidFill>
                <a:effectLst/>
                <a:uLnTx/>
                <a:uFillTx/>
                <a:ea typeface="Cambria Math"/>
              </a:rPr>
              <a:t>i</a:t>
            </a:r>
            <a:r>
              <a:rPr kumimoji="0" lang="en-US" sz="7200" i="0" u="none" strike="noStrike" kern="1200" cap="none" spc="0" normalizeH="0" baseline="0" noProof="0" dirty="0" smtClean="0">
                <a:ln>
                  <a:noFill/>
                </a:ln>
                <a:solidFill>
                  <a:schemeClr val="tx1"/>
                </a:solidFill>
                <a:effectLst/>
                <a:uLnTx/>
                <a:uFillTx/>
                <a:latin typeface="Cambria Math"/>
                <a:ea typeface="Cambria Math"/>
              </a:rPr>
              <a:t> + </a:t>
            </a:r>
            <a:r>
              <a:rPr kumimoji="0" lang="en-US" sz="7200" i="1" u="none" strike="noStrike" kern="1200" cap="none" spc="0" normalizeH="0" baseline="0" noProof="0" dirty="0" smtClean="0">
                <a:ln>
                  <a:noFill/>
                </a:ln>
                <a:solidFill>
                  <a:schemeClr val="tx1"/>
                </a:solidFill>
                <a:effectLst/>
                <a:uLnTx/>
                <a:uFillTx/>
                <a:ea typeface="Cambria Math"/>
              </a:rPr>
              <a:t>j</a:t>
            </a:r>
            <a:r>
              <a:rPr kumimoji="0" lang="en-US" sz="7200" i="0" u="none" strike="noStrike" kern="1200" cap="none" spc="0" normalizeH="0" baseline="0" noProof="0" dirty="0" smtClean="0">
                <a:ln>
                  <a:noFill/>
                </a:ln>
                <a:solidFill>
                  <a:schemeClr val="tx1"/>
                </a:solidFill>
                <a:effectLst/>
                <a:uLnTx/>
                <a:uFillTx/>
                <a:latin typeface="Cambria Math"/>
                <a:ea typeface="Cambria Math"/>
              </a:rPr>
              <a:t>)/2⌋</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x</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noProof="0" dirty="0" smtClean="0">
                <a:ea typeface="Cambria Math" pitchFamily="18" charset="0"/>
              </a:rPr>
              <a:t>a</a:t>
            </a:r>
            <a:r>
              <a:rPr lang="en-US" sz="7200" i="1" baseline="-25000" noProof="0" dirty="0" smtClean="0">
                <a:ea typeface="Cambria Math" pitchFamily="18" charset="0"/>
              </a:rPr>
              <a:t>m</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return </a:t>
            </a:r>
            <a:r>
              <a:rPr lang="en-US" sz="7200" i="1" dirty="0" smtClean="0">
                <a:ea typeface="Cambria Math"/>
              </a:rPr>
              <a:t>m</a:t>
            </a:r>
            <a:endParaRPr kumimoji="0" lang="en-US" sz="720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&lt;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err="1" smtClean="0"/>
              <a:t>i</a:t>
            </a:r>
            <a:r>
              <a:rPr lang="en-US" sz="7200" dirty="0" smtClean="0"/>
              <a:t> &lt; </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i,m</a:t>
            </a:r>
            <a:r>
              <a:rPr lang="en-US" sz="7200" i="1" dirty="0" smtClean="0">
                <a:latin typeface="Cambria Math"/>
                <a:ea typeface="Cambria Math"/>
              </a:rPr>
              <a:t>−</a:t>
            </a:r>
            <a:r>
              <a:rPr lang="en-US" sz="7200" dirty="0" smtClean="0">
                <a:latin typeface="Cambria Math"/>
                <a:ea typeface="Cambria Math"/>
              </a:rPr>
              <a:t>1</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&gt;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smtClean="0"/>
              <a:t>j</a:t>
            </a:r>
            <a:r>
              <a:rPr lang="en-US" sz="7200" dirty="0" smtClean="0"/>
              <a:t> &gt;</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m</a:t>
            </a:r>
            <a:r>
              <a:rPr lang="en-US" sz="7200" dirty="0" smtClean="0">
                <a:latin typeface="Cambria Math"/>
                <a:ea typeface="Cambria Math"/>
              </a:rPr>
              <a:t>+1,j</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b="1" dirty="0" smtClean="0">
                <a:latin typeface="Cambria Math" pitchFamily="18" charset="0"/>
                <a:ea typeface="Cambria Math" pitchFamily="18" charset="0"/>
              </a:rPr>
              <a:t>return </a:t>
            </a:r>
            <a:r>
              <a:rPr lang="en-US" sz="7200" dirty="0" smtClean="0">
                <a:latin typeface="Cambria Math" pitchFamily="18" charset="0"/>
                <a:ea typeface="Cambria Math" pitchFamily="18" charset="0"/>
              </a:rPr>
              <a:t>0</a:t>
            </a:r>
            <a:endParaRPr lang="en-US" sz="7200" i="1" dirty="0" smtClean="0">
              <a:ea typeface="Cambria Math"/>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noProof="0" dirty="0" smtClean="0"/>
              <a:t>location of </a:t>
            </a:r>
            <a:r>
              <a:rPr lang="en-US" sz="7200" i="1" noProof="0" dirty="0" smtClean="0"/>
              <a:t>x </a:t>
            </a:r>
            <a:r>
              <a:rPr lang="en-US" sz="7200" noProof="0" dirty="0" smtClean="0"/>
              <a:t>in</a:t>
            </a:r>
            <a:r>
              <a:rPr lang="en-US" sz="7200" i="1" noProof="0" dirty="0" smtClean="0"/>
              <a:t>    a</a:t>
            </a:r>
            <a:r>
              <a:rPr lang="en-US" sz="7200" baseline="-25000" noProof="0" dirty="0" smtClean="0">
                <a:latin typeface="Cambria Math" pitchFamily="18" charset="0"/>
                <a:ea typeface="Cambria Math" pitchFamily="18" charset="0"/>
              </a:rPr>
              <a:t>1</a:t>
            </a:r>
            <a:r>
              <a:rPr lang="en-US" sz="7200" noProof="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ea typeface="Cambria Math" pitchFamily="18" charset="0"/>
              </a:rPr>
              <a:t>if it appears, otherwise </a:t>
            </a:r>
            <a:r>
              <a:rPr lang="en-US" sz="7200" dirty="0" smtClean="0">
                <a:latin typeface="Cambria Math" pitchFamily="18" charset="0"/>
                <a:ea typeface="Cambria Math" pitchFamily="18" charset="0"/>
              </a:rPr>
              <a:t>0</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Recursive Algorithms Correct</a:t>
            </a:r>
            <a:endParaRPr lang="en-US" sz="4000" dirty="0"/>
          </a:p>
        </p:txBody>
      </p:sp>
      <p:sp>
        <p:nvSpPr>
          <p:cNvPr id="3" name="Content Placeholder 2"/>
          <p:cNvSpPr>
            <a:spLocks noGrp="1"/>
          </p:cNvSpPr>
          <p:nvPr>
            <p:ph idx="1"/>
          </p:nvPr>
        </p:nvSpPr>
        <p:spPr/>
        <p:txBody>
          <a:bodyPr>
            <a:normAutofit fontScale="62500" lnSpcReduction="20000"/>
          </a:bodyPr>
          <a:lstStyle/>
          <a:p>
            <a:r>
              <a:rPr lang="en-US" b="1" dirty="0" smtClean="0"/>
              <a:t> </a:t>
            </a:r>
            <a:r>
              <a:rPr lang="en-US" dirty="0" smtClean="0"/>
              <a:t>Both </a:t>
            </a:r>
            <a:r>
              <a:rPr lang="en-US" b="1" dirty="0" smtClean="0"/>
              <a:t> </a:t>
            </a:r>
            <a:r>
              <a:rPr lang="en-US" dirty="0" smtClean="0"/>
              <a:t>mathematical</a:t>
            </a:r>
            <a:r>
              <a:rPr lang="en-US" b="1" dirty="0" smtClean="0"/>
              <a:t> </a:t>
            </a:r>
            <a:r>
              <a:rPr lang="en-US" dirty="0" smtClean="0"/>
              <a:t>and str0ng induction are useful techniques to show that recursive algorithms always produce the correct output.</a:t>
            </a:r>
          </a:p>
          <a:p>
            <a:pPr>
              <a:buNone/>
            </a:pPr>
            <a:endParaRPr lang="en-US" dirty="0" smtClean="0"/>
          </a:p>
          <a:p>
            <a:pPr>
              <a:buNone/>
            </a:pPr>
            <a:r>
              <a:rPr lang="en-US" b="1" dirty="0" smtClean="0"/>
              <a:t> Example</a:t>
            </a:r>
            <a:r>
              <a:rPr lang="en-US" dirty="0" smtClean="0"/>
              <a:t>: Prove that the algorithm for computing the powers of real numbers is correct.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Solution</a:t>
            </a:r>
            <a:r>
              <a:rPr lang="en-US" dirty="0" smtClean="0"/>
              <a:t>: Use mathematical induction on the exponent </a:t>
            </a:r>
            <a:r>
              <a:rPr lang="en-US" i="1" dirty="0" smtClean="0"/>
              <a:t>n</a:t>
            </a:r>
            <a:r>
              <a:rPr lang="en-US" dirty="0" smtClean="0"/>
              <a:t>.</a:t>
            </a:r>
          </a:p>
          <a:p>
            <a:pPr lvl="1">
              <a:buNone/>
            </a:pPr>
            <a:r>
              <a:rPr lang="en-US" dirty="0" smtClean="0"/>
              <a:t>   BASIS STEP: </a:t>
            </a:r>
            <a:r>
              <a:rPr lang="en-US" i="1" dirty="0" smtClean="0"/>
              <a:t>a</a:t>
            </a:r>
            <a:r>
              <a:rPr lang="en-US" baseline="30000" dirty="0" smtClean="0">
                <a:latin typeface="Cambria Math" pitchFamily="18" charset="0"/>
                <a:ea typeface="Cambria Math" pitchFamily="18" charset="0"/>
              </a:rPr>
              <a:t>0</a:t>
            </a:r>
            <a:r>
              <a:rPr lang="en-US" dirty="0" smtClean="0"/>
              <a:t> =</a:t>
            </a:r>
            <a:r>
              <a:rPr lang="en-US" dirty="0" smtClean="0">
                <a:latin typeface="Cambria Math" pitchFamily="18" charset="0"/>
                <a:ea typeface="Cambria Math" pitchFamily="18" charset="0"/>
              </a:rPr>
              <a:t>1</a:t>
            </a:r>
            <a:r>
              <a:rPr lang="en-US" dirty="0" smtClean="0"/>
              <a:t> for every nonzero real number </a:t>
            </a:r>
            <a:r>
              <a:rPr lang="en-US" i="1" dirty="0" smtClean="0"/>
              <a:t>a</a:t>
            </a:r>
            <a:r>
              <a:rPr lang="en-US" dirty="0" smtClean="0"/>
              <a:t>, and </a:t>
            </a:r>
            <a:r>
              <a:rPr lang="en-US" i="1" dirty="0" smtClean="0"/>
              <a:t>power</a:t>
            </a:r>
            <a:r>
              <a:rPr lang="en-US" dirty="0" smtClean="0"/>
              <a:t>(</a:t>
            </a:r>
            <a:r>
              <a:rPr lang="en-US" i="1" dirty="0" smtClean="0"/>
              <a:t>a</a:t>
            </a:r>
            <a:r>
              <a:rPr lang="en-US" dirty="0" smtClean="0"/>
              <a:t>,</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buNone/>
            </a:pPr>
            <a:r>
              <a:rPr lang="en-US" dirty="0" smtClean="0"/>
              <a:t>    INDUCTIVE STEP: The inductive hypothesis is that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dirty="0" smtClean="0"/>
              <a:t>) = </a:t>
            </a:r>
            <a:r>
              <a:rPr lang="en-US" i="1" dirty="0" err="1" smtClean="0"/>
              <a:t>a</a:t>
            </a:r>
            <a:r>
              <a:rPr lang="en-US" i="1" baseline="30000" dirty="0" err="1" smtClean="0"/>
              <a:t>k</a:t>
            </a:r>
            <a:r>
              <a:rPr lang="en-US" dirty="0" smtClean="0"/>
              <a:t>, for all          </a:t>
            </a:r>
            <a:r>
              <a:rPr lang="en-US" i="1" dirty="0" smtClean="0"/>
              <a:t>a</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r>
              <a:rPr lang="en-US" dirty="0" smtClean="0"/>
              <a:t>. Assuming the inductive hypothesis, the algorithm correctly computes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since</a:t>
            </a:r>
          </a:p>
          <a:p>
            <a:pPr>
              <a:buNone/>
            </a:pPr>
            <a:r>
              <a:rPr lang="en-US" dirty="0" smtClean="0"/>
              <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i="1" dirty="0" smtClean="0">
                <a:ea typeface="Cambria Math" pitchFamily="18" charset="0"/>
              </a:rPr>
              <a:t> + </a:t>
            </a:r>
            <a:r>
              <a:rPr lang="en-US" dirty="0" smtClean="0">
                <a:latin typeface="Cambria Math" pitchFamily="18" charset="0"/>
                <a:ea typeface="Cambria Math" pitchFamily="18" charset="0"/>
              </a:rPr>
              <a:t>1</a:t>
            </a:r>
            <a:r>
              <a:rPr lang="en-US" dirty="0" smtClean="0"/>
              <a:t>) =</a:t>
            </a:r>
            <a:r>
              <a:rPr lang="en-US" sz="2800" i="1" dirty="0" smtClean="0"/>
              <a:t> </a:t>
            </a:r>
            <a:r>
              <a:rPr lang="en-US" i="1" dirty="0" smtClean="0"/>
              <a:t>a</a:t>
            </a:r>
            <a:r>
              <a:rPr lang="en-US" i="1" dirty="0" smtClean="0">
                <a:latin typeface="Cambria Math"/>
                <a:ea typeface="Cambria Math"/>
              </a:rPr>
              <a:t>∙ </a:t>
            </a:r>
            <a:r>
              <a:rPr lang="en-US" i="1" dirty="0" smtClean="0"/>
              <a:t>power </a:t>
            </a:r>
            <a:r>
              <a:rPr lang="en-US" dirty="0" smtClean="0">
                <a:ea typeface="Cambria Math"/>
              </a:rPr>
              <a:t>(</a:t>
            </a:r>
            <a:r>
              <a:rPr lang="en-US" i="1" dirty="0" smtClean="0">
                <a:ea typeface="Cambria Math"/>
              </a:rPr>
              <a:t>a, k</a:t>
            </a:r>
            <a:r>
              <a:rPr lang="en-US" dirty="0" smtClean="0">
                <a:ea typeface="Cambria Math" pitchFamily="18" charset="0"/>
              </a:rPr>
              <a:t>) =</a:t>
            </a:r>
            <a:r>
              <a:rPr lang="en-US" i="1" dirty="0" smtClean="0"/>
              <a:t> a</a:t>
            </a:r>
            <a:r>
              <a:rPr lang="en-US" i="1" dirty="0" smtClean="0">
                <a:latin typeface="Cambria Math"/>
                <a:ea typeface="Cambria Math"/>
              </a:rPr>
              <a:t>∙ </a:t>
            </a:r>
            <a:r>
              <a:rPr lang="en-US" i="1" dirty="0" err="1" smtClean="0"/>
              <a:t>a</a:t>
            </a:r>
            <a:r>
              <a:rPr lang="en-US" i="1" baseline="30000" dirty="0" err="1" smtClean="0"/>
              <a:t>k</a:t>
            </a:r>
            <a:r>
              <a:rPr lang="en-US" dirty="0" smtClean="0"/>
              <a:t> =</a:t>
            </a:r>
            <a:r>
              <a:rPr lang="en-US" sz="2800" i="1" dirty="0" smtClean="0"/>
              <a:t>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a:buNone/>
            </a:pPr>
            <a:r>
              <a:rPr lang="en-US" dirty="0" smtClean="0"/>
              <a:t>     </a:t>
            </a:r>
            <a:endParaRPr lang="en-US" dirty="0"/>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smtClean="0"/>
              <a:t>procedure</a:t>
            </a: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r>
              <a:rPr lang="en-US" sz="1400" i="1" dirty="0" smtClean="0"/>
              <a:t>power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r>
              <a:rPr lang="en-US" sz="1400" i="1" noProof="0" dirty="0" smtClean="0"/>
              <a:t>a</a:t>
            </a:r>
            <a:r>
              <a:rPr lang="en-US" sz="1400" dirty="0" smtClean="0"/>
              <a:t>:</a:t>
            </a:r>
            <a:r>
              <a:rPr lang="en-US" sz="1400" i="1" dirty="0" smtClean="0"/>
              <a:t> </a:t>
            </a:r>
            <a:r>
              <a:rPr lang="en-US" sz="1400" dirty="0" smtClean="0"/>
              <a:t>nonzero</a:t>
            </a:r>
            <a:r>
              <a:rPr lang="en-US" sz="1400" i="1" dirty="0" smtClean="0"/>
              <a:t> </a:t>
            </a:r>
            <a:r>
              <a:rPr lang="en-US" sz="1400" dirty="0" smtClean="0"/>
              <a:t>real number</a:t>
            </a:r>
            <a:r>
              <a:rPr lang="en-US" sz="1400" i="1" dirty="0" smtClean="0"/>
              <a:t>, n</a:t>
            </a:r>
            <a:r>
              <a:rPr lang="en-US" sz="1400" dirty="0" smtClean="0"/>
              <a:t>:</a:t>
            </a:r>
            <a:r>
              <a:rPr lang="en-US" sz="1400" i="1" dirty="0" smtClean="0"/>
              <a:t> </a:t>
            </a:r>
            <a:r>
              <a:rPr lang="en-US" sz="1400" dirty="0" smtClean="0"/>
              <a:t>nonnegative integer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smtClean="0"/>
              <a:t>if </a:t>
            </a:r>
            <a:r>
              <a:rPr lang="en-US" sz="1400" dirty="0" smtClean="0"/>
              <a:t> </a:t>
            </a:r>
            <a:r>
              <a:rPr lang="en-US" sz="1400" i="1" dirty="0" smtClean="0"/>
              <a:t>n</a:t>
            </a:r>
            <a:r>
              <a:rPr kumimoji="0" lang="en-US" sz="1400" i="0" u="none" strike="noStrike" kern="1200" cap="none" spc="0" normalizeH="0" baseline="0" noProof="0" dirty="0" smtClean="0">
                <a:ln>
                  <a:noFill/>
                </a:ln>
                <a:solidFill>
                  <a:schemeClr val="tx1"/>
                </a:solidFill>
                <a:effectLst/>
                <a:uLnTx/>
                <a:uFillTx/>
                <a:latin typeface="+mn-lt"/>
                <a:ea typeface="+mn-ea"/>
                <a:cs typeface="+mn-cs"/>
              </a:rPr>
              <a:t> = </a:t>
            </a:r>
            <a:r>
              <a:rPr lang="en-US" sz="1400" dirty="0" smtClean="0">
                <a:latin typeface="Cambria Math" pitchFamily="18" charset="0"/>
                <a:ea typeface="Cambria Math" pitchFamily="18" charset="0"/>
              </a:rPr>
              <a:t>0</a:t>
            </a:r>
            <a:r>
              <a:rPr kumimoji="0" lang="en-US" sz="1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smtClean="0"/>
              <a:t>else </a:t>
            </a:r>
            <a:r>
              <a:rPr lang="en-US" sz="1400" dirty="0" smtClean="0"/>
              <a:t> </a:t>
            </a:r>
            <a:r>
              <a:rPr lang="en-US" sz="1400" b="1" dirty="0" smtClean="0">
                <a:latin typeface="Cambria Math" pitchFamily="18" charset="0"/>
                <a:ea typeface="Cambria Math" pitchFamily="18" charset="0"/>
              </a:rPr>
              <a:t>return </a:t>
            </a:r>
            <a:r>
              <a:rPr lang="en-US" sz="1400" i="1" dirty="0" smtClean="0"/>
              <a:t>a</a:t>
            </a:r>
            <a:r>
              <a:rPr lang="en-US" sz="1400" i="1" dirty="0" smtClean="0">
                <a:latin typeface="Cambria Math"/>
                <a:ea typeface="Cambria Math"/>
              </a:rPr>
              <a:t>∙ </a:t>
            </a:r>
            <a:r>
              <a:rPr lang="en-US" sz="1400" i="1" dirty="0" smtClean="0"/>
              <a:t>power </a:t>
            </a:r>
            <a:r>
              <a:rPr lang="en-US" sz="1400" dirty="0" smtClean="0">
                <a:ea typeface="Cambria Math"/>
              </a:rPr>
              <a:t>(</a:t>
            </a:r>
            <a:r>
              <a:rPr lang="en-US" sz="1400" i="1" dirty="0" smtClean="0">
                <a:ea typeface="Cambria Math"/>
              </a:rPr>
              <a:t>a, n</a:t>
            </a:r>
            <a:r>
              <a:rPr lang="en-US" sz="1400" i="1" dirty="0" smtClean="0">
                <a:latin typeface="Cambria Math"/>
                <a:ea typeface="Cambria Math"/>
              </a:rPr>
              <a:t> − </a:t>
            </a:r>
            <a:r>
              <a:rPr lang="en-US" sz="1400" dirty="0" smtClean="0">
                <a:latin typeface="Cambria Math" pitchFamily="18" charset="0"/>
                <a:ea typeface="Cambria Math" pitchFamily="18" charset="0"/>
              </a:rPr>
              <a:t>1</a:t>
            </a:r>
            <a:r>
              <a:rPr lang="en-US" sz="1400" dirty="0" smtClean="0">
                <a:ea typeface="Cambria Math" pitchFamily="18" charset="0"/>
              </a:rPr>
              <a:t>)</a:t>
            </a:r>
            <a:endParaRPr lang="en-US" sz="1400" i="1" dirty="0" smtClean="0">
              <a:ea typeface="Cambria Math" pitchFamily="18" charset="0"/>
            </a:endParaRPr>
          </a:p>
          <a:p>
            <a:pPr marL="274320" lvl="0" indent="-274320">
              <a:spcBef>
                <a:spcPct val="20000"/>
              </a:spcBef>
              <a:buClr>
                <a:schemeClr val="accent3"/>
              </a:buClr>
              <a:buSzPct val="95000"/>
              <a:defRPr/>
            </a:pPr>
            <a:r>
              <a:rPr lang="en-US" sz="1400" noProof="0" dirty="0" smtClean="0">
                <a:ea typeface="Cambria Math" pitchFamily="18" charset="0"/>
              </a:rPr>
              <a:t>{output is </a:t>
            </a:r>
            <a:r>
              <a:rPr lang="en-US" sz="1400" i="1" dirty="0" smtClean="0"/>
              <a:t>a</a:t>
            </a:r>
            <a:r>
              <a:rPr lang="en-US" sz="1400" i="1" baseline="30000" dirty="0" smtClean="0"/>
              <a:t>n</a:t>
            </a:r>
            <a:r>
              <a:rPr lang="en-US" sz="1400" dirty="0" smtClean="0"/>
              <a:t>}</a:t>
            </a:r>
            <a:endParaRPr lang="en-US" sz="1400" noProof="0" dirty="0" smtClean="0">
              <a:ea typeface="Cambria Math" pitchFamily="18" charset="0"/>
            </a:endParaRPr>
          </a:p>
          <a:p>
            <a:pPr marL="274320" lvl="0" indent="-274320">
              <a:spcBef>
                <a:spcPct val="20000"/>
              </a:spcBef>
              <a:buClr>
                <a:schemeClr val="accent3"/>
              </a:buClr>
              <a:buSzPct val="95000"/>
              <a:defRPr/>
            </a:pPr>
            <a:endParaRPr lang="en-US" sz="4800" noProof="0" dirty="0" smtClean="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smtClean="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r>
              <a:rPr lang="zh-CN" altLang="en-US" sz="4800" dirty="0" smtClean="0"/>
              <a:t>（归并排序）</a:t>
            </a:r>
            <a:endParaRPr lang="en-US" dirty="0"/>
          </a:p>
        </p:txBody>
      </p:sp>
      <p:sp>
        <p:nvSpPr>
          <p:cNvPr id="3" name="Content Placeholder 2"/>
          <p:cNvSpPr>
            <a:spLocks noGrp="1"/>
          </p:cNvSpPr>
          <p:nvPr>
            <p:ph idx="1"/>
          </p:nvPr>
        </p:nvSpPr>
        <p:spPr/>
        <p:txBody>
          <a:bodyPr/>
          <a:lstStyle/>
          <a:p>
            <a:r>
              <a:rPr lang="en-US" i="1" dirty="0" smtClean="0"/>
              <a:t>Merge Sort </a:t>
            </a:r>
            <a:r>
              <a:rPr lang="en-US" dirty="0" smtClean="0"/>
              <a:t>works by iteratively splitting a list (with an even number of elements) into two </a:t>
            </a:r>
            <a:r>
              <a:rPr lang="en-US" dirty="0" err="1" smtClean="0"/>
              <a:t>sublists</a:t>
            </a:r>
            <a:r>
              <a:rPr lang="en-US" dirty="0" smtClean="0"/>
              <a:t> of equal length until each </a:t>
            </a:r>
            <a:r>
              <a:rPr lang="en-US" dirty="0" err="1" smtClean="0"/>
              <a:t>sublist</a:t>
            </a:r>
            <a:r>
              <a:rPr lang="en-US" dirty="0" smtClean="0"/>
              <a:t> has one element.</a:t>
            </a:r>
          </a:p>
          <a:p>
            <a:r>
              <a:rPr lang="en-US" dirty="0" smtClean="0"/>
              <a:t>Each </a:t>
            </a:r>
            <a:r>
              <a:rPr lang="en-US" dirty="0" err="1" smtClean="0"/>
              <a:t>sublist</a:t>
            </a:r>
            <a:r>
              <a:rPr lang="en-US" dirty="0" smtClean="0"/>
              <a:t> is represented by a balanced binary tree.</a:t>
            </a:r>
          </a:p>
          <a:p>
            <a:r>
              <a:rPr lang="en-US" dirty="0" smtClean="0"/>
              <a:t>At each step a pair of </a:t>
            </a:r>
            <a:r>
              <a:rPr lang="en-US" dirty="0" err="1" smtClean="0"/>
              <a:t>sublists</a:t>
            </a:r>
            <a:r>
              <a:rPr lang="en-US" dirty="0" smtClean="0"/>
              <a:t> is successively merged into a list with the elements in increasing order. The process ends when all the </a:t>
            </a:r>
            <a:r>
              <a:rPr lang="en-US" dirty="0" err="1" smtClean="0"/>
              <a:t>sublists</a:t>
            </a:r>
            <a:r>
              <a:rPr lang="en-US" dirty="0" smtClean="0"/>
              <a:t> have been merged.</a:t>
            </a:r>
          </a:p>
          <a:p>
            <a:r>
              <a:rPr lang="en-US" dirty="0" smtClean="0"/>
              <a:t>The succession of merged lists is represented by a binary tree.</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merge sort to put the list</a:t>
            </a:r>
          </a:p>
          <a:p>
            <a:pPr>
              <a:buNone/>
            </a:pPr>
            <a:r>
              <a:rPr lang="en-US" dirty="0" smtClean="0"/>
              <a:t>           </a:t>
            </a:r>
            <a:r>
              <a:rPr lang="en-US" dirty="0" smtClean="0">
                <a:latin typeface="Cambria Math" pitchFamily="18" charset="0"/>
                <a:ea typeface="Cambria Math" pitchFamily="18" charset="0"/>
              </a:rPr>
              <a:t>8,2,4,6,9,7,10, 1, 5, 3</a:t>
            </a:r>
          </a:p>
          <a:p>
            <a:pPr>
              <a:buNone/>
            </a:pPr>
            <a:r>
              <a:rPr lang="en-US" dirty="0" smtClean="0"/>
              <a:t>       into increasing order.</a:t>
            </a:r>
          </a:p>
          <a:p>
            <a:pPr>
              <a:buNone/>
            </a:pPr>
            <a:r>
              <a:rPr lang="en-US" b="1" dirty="0" smtClean="0"/>
              <a:t>    Solution</a:t>
            </a:r>
            <a:r>
              <a:rPr lang="en-US" dirty="0" smtClean="0"/>
              <a:t>:</a:t>
            </a:r>
            <a:endParaRPr lang="en-US" dirty="0"/>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Merge Sort</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merge sort algorithm. </a:t>
            </a:r>
          </a:p>
          <a:p>
            <a:pPr>
              <a:buNone/>
            </a:pPr>
            <a:r>
              <a:rPr lang="en-US" sz="2800" b="1" dirty="0" smtClean="0"/>
              <a:t>   Solution</a:t>
            </a:r>
            <a:r>
              <a:rPr lang="en-US" sz="2800" dirty="0" smtClean="0"/>
              <a:t>: Begin with the list of </a:t>
            </a:r>
            <a:r>
              <a:rPr lang="en-US" sz="2800" i="1" dirty="0" smtClean="0"/>
              <a:t>n</a:t>
            </a:r>
            <a:r>
              <a:rPr lang="en-US" sz="2800" dirty="0" smtClean="0"/>
              <a:t> elements </a:t>
            </a:r>
            <a:r>
              <a:rPr lang="en-US" sz="2800" i="1" dirty="0" smtClean="0"/>
              <a:t>L</a:t>
            </a:r>
            <a:r>
              <a:rPr lang="en-US" sz="2800" dirty="0" smtClean="0"/>
              <a:t>.</a:t>
            </a:r>
            <a:endParaRPr lang="en-US" sz="2000" dirty="0" smtClean="0"/>
          </a:p>
          <a:p>
            <a:endParaRPr lang="en-US" dirty="0" smtClean="0"/>
          </a:p>
          <a:p>
            <a:endParaRPr lang="en-US" dirty="0" smtClean="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a:t>
            </a:r>
            <a:r>
              <a:rPr lang="en-US" sz="7200" i="1" noProof="0" dirty="0" err="1" smtClean="0"/>
              <a:t>mergesort</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L =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if  </a:t>
            </a:r>
            <a:r>
              <a:rPr lang="en-US" sz="7200" i="1" dirty="0" smtClean="0"/>
              <a:t>n</a:t>
            </a:r>
            <a:r>
              <a:rPr lang="en-US" sz="7200" b="1" dirty="0" smtClean="0"/>
              <a:t> </a:t>
            </a:r>
            <a:r>
              <a:rPr lang="en-US" sz="7200" dirty="0" smtClean="0"/>
              <a:t> &gt; </a:t>
            </a:r>
            <a:r>
              <a:rPr lang="en-US" sz="7200" dirty="0" smtClean="0">
                <a:latin typeface="Cambria Math" pitchFamily="18" charset="0"/>
                <a:ea typeface="Cambria Math" pitchFamily="18" charset="0"/>
              </a:rPr>
              <a:t>1</a:t>
            </a:r>
            <a:r>
              <a:rPr lang="en-US" sz="7200" dirty="0" smtClean="0"/>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smtClean="0">
                <a:ea typeface="Cambria Math"/>
              </a:rPr>
              <a:t>         m</a:t>
            </a:r>
            <a:r>
              <a:rPr lang="en-US" sz="7200" dirty="0" smtClean="0">
                <a:latin typeface="Cambria Math"/>
                <a:ea typeface="Cambria Math"/>
              </a:rPr>
              <a:t> := ⌊</a:t>
            </a:r>
            <a:r>
              <a:rPr lang="en-US" sz="7200" i="1" dirty="0" smtClean="0">
                <a:latin typeface="Cambria Math"/>
                <a:ea typeface="Cambria Math"/>
              </a:rPr>
              <a:t>n</a:t>
            </a:r>
            <a:r>
              <a:rPr lang="en-US" sz="7200" dirty="0" smtClean="0">
                <a:latin typeface="Cambria Math"/>
                <a:ea typeface="Cambria Math"/>
              </a:rPr>
              <a:t>/2⌋</a:t>
            </a:r>
            <a:endParaRPr lang="en-US" sz="7200" dirty="0" smtClean="0"/>
          </a:p>
          <a:p>
            <a:pPr marL="274320" lvl="0" indent="-274320">
              <a:spcBef>
                <a:spcPct val="20000"/>
              </a:spcBef>
              <a:buClr>
                <a:schemeClr val="accent3"/>
              </a:buClr>
              <a:buSzPct val="95000"/>
              <a:defRPr/>
            </a:pPr>
            <a:r>
              <a:rPr kumimoji="0" lang="en-US" sz="7200" i="1" u="none" strike="noStrike" kern="1200" cap="none" spc="0" normalizeH="0" noProof="0" dirty="0" smtClean="0">
                <a:ln>
                  <a:noFill/>
                </a:ln>
                <a:solidFill>
                  <a:schemeClr val="tx1"/>
                </a:solidFill>
                <a:effectLst/>
                <a:uLnTx/>
                <a:uFillTx/>
                <a:ea typeface="Cambria Math" pitchFamily="18" charset="0"/>
              </a:rPr>
              <a:t>         L</a:t>
            </a:r>
            <a:r>
              <a:rPr kumimoji="0" lang="en-US" sz="720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smtClean="0">
                <a:ln>
                  <a:noFill/>
                </a:ln>
                <a:solidFill>
                  <a:schemeClr val="tx1"/>
                </a:solidFill>
                <a:effectLst/>
                <a:uLnTx/>
                <a:uFillTx/>
                <a:ea typeface="Cambria Math" pitchFamily="18" charset="0"/>
              </a:rPr>
              <a:t> </a:t>
            </a:r>
            <a:r>
              <a:rPr kumimoji="0" lang="en-US" sz="7200" u="none" strike="noStrike" kern="1200" cap="none" spc="0" normalizeH="0" noProof="0" dirty="0" smtClean="0">
                <a:ln>
                  <a:noFill/>
                </a:ln>
                <a:solidFill>
                  <a:schemeClr val="tx1"/>
                </a:solidFill>
                <a:effectLst/>
                <a:uLnTx/>
                <a:uFillTx/>
                <a:ea typeface="Cambria Math" pitchFamily="18" charset="0"/>
              </a:rPr>
              <a:t>:</a:t>
            </a:r>
            <a:r>
              <a:rPr kumimoji="0" lang="en-US" sz="7200" i="1" u="none" strike="noStrike" kern="1200" cap="none" spc="0" normalizeH="0" noProof="0" dirty="0" smtClean="0">
                <a:ln>
                  <a:noFill/>
                </a:ln>
                <a:solidFill>
                  <a:schemeClr val="tx1"/>
                </a:solidFill>
                <a:effectLst/>
                <a:uLnTx/>
                <a:uFillTx/>
                <a:ea typeface="Cambria Math" pitchFamily="18" charset="0"/>
              </a:rPr>
              <a:t>=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m</a:t>
            </a:r>
            <a:r>
              <a:rPr lang="en-US" sz="7200" i="1" dirty="0" smtClean="0">
                <a:ea typeface="Cambria Math" pitchFamily="18" charset="0"/>
              </a:rPr>
              <a:t> </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 </a:t>
            </a:r>
            <a:r>
              <a:rPr lang="en-US" sz="7200" dirty="0" smtClean="0">
                <a:latin typeface="Cambria Math" pitchFamily="18" charset="0"/>
                <a:ea typeface="Cambria Math" pitchFamily="18" charset="0"/>
              </a:rPr>
              <a:t> </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merge</a:t>
            </a:r>
            <a:r>
              <a:rPr lang="en-US" sz="7200" dirty="0" smtClean="0">
                <a:ea typeface="Cambria Math" pitchFamily="18" charset="0"/>
              </a:rPr>
              <a:t>(</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pitchFamily="18" charset="0"/>
              </a:rPr>
              <a:t>)</a:t>
            </a:r>
            <a:r>
              <a:rPr lang="en-US" sz="7200" i="1" dirty="0" smtClean="0">
                <a:ea typeface="Cambria Math" pitchFamily="18" charset="0"/>
              </a:rPr>
              <a:t>, </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endParaRPr kumimoji="0" lang="en-US" sz="7200" u="none" strike="noStrike" kern="1200" cap="none" spc="0" normalizeH="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now sorted into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Remembering How Mathematical Induction Works</a:t>
            </a:r>
            <a:endParaRPr lang="en-US" dirty="0"/>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smtClean="0"/>
              <a:t>Consider  an infinite sequence  of dominoes, labeled </a:t>
            </a:r>
            <a:r>
              <a:rPr lang="en-US" dirty="0" smtClean="0">
                <a:latin typeface="Cambria Math" pitchFamily="18" charset="0"/>
                <a:ea typeface="Cambria Math" pitchFamily="18" charset="0"/>
              </a:rPr>
              <a:t>1,2,3</a:t>
            </a:r>
            <a:r>
              <a:rPr lang="en-US" dirty="0" smtClean="0"/>
              <a:t>, …, where each domino is standing. </a:t>
            </a:r>
            <a:endParaRPr lang="en-US" dirty="0"/>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smtClean="0"/>
              <a:t>We know that the first domino is knocked down, i.e.,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a:t>
            </a:r>
          </a:p>
          <a:p>
            <a:endParaRPr lang="en-US" dirty="0" smtClean="0"/>
          </a:p>
          <a:p>
            <a:r>
              <a:rPr lang="en-US" dirty="0" smtClean="0"/>
              <a:t>We also know that  if  whenever the </a:t>
            </a:r>
            <a:r>
              <a:rPr lang="en-US" i="1" dirty="0" err="1" smtClean="0"/>
              <a:t>k</a:t>
            </a:r>
            <a:r>
              <a:rPr lang="en-US" dirty="0" err="1" smtClean="0"/>
              <a:t>th</a:t>
            </a:r>
            <a:r>
              <a:rPr lang="en-US" dirty="0" smtClean="0"/>
              <a:t> domino is knocked over, it knocks over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domino, </a:t>
            </a:r>
            <a:r>
              <a:rPr lang="en-US" dirty="0" err="1" smtClean="0"/>
              <a:t>i.e</a:t>
            </a:r>
            <a:r>
              <a:rPr lang="en-US" dirty="0" smtClean="0"/>
              <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a:t>
            </a:r>
            <a:r>
              <a:rPr lang="en-US" dirty="0" smtClean="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smtClean="0"/>
              <a:t>Let </a:t>
            </a:r>
            <a:r>
              <a:rPr lang="en-US" i="1" dirty="0" smtClean="0"/>
              <a:t>P</a:t>
            </a:r>
            <a:r>
              <a:rPr lang="en-US" dirty="0" smtClean="0"/>
              <a:t>(</a:t>
            </a:r>
            <a:r>
              <a:rPr lang="en-US" i="1" dirty="0" smtClean="0"/>
              <a:t>n</a:t>
            </a:r>
            <a:r>
              <a:rPr lang="en-US" dirty="0" smtClean="0"/>
              <a:t>) be the proposition that the </a:t>
            </a:r>
            <a:r>
              <a:rPr lang="en-US" i="1" dirty="0" smtClean="0"/>
              <a:t>n</a:t>
            </a:r>
            <a:r>
              <a:rPr lang="en-US" dirty="0" smtClean="0"/>
              <a:t>th domino is knocked over. </a:t>
            </a:r>
          </a:p>
          <a:p>
            <a:endParaRPr lang="en-US" dirty="0" smtClean="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smtClean="0"/>
              <a:t>Hence, all dominos are knocked over.</a:t>
            </a:r>
          </a:p>
          <a:p>
            <a:endParaRPr lang="en-US" dirty="0" smtClean="0"/>
          </a:p>
          <a:p>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Subroutine </a:t>
            </a:r>
            <a:r>
              <a:rPr lang="en-US" i="1" dirty="0" smtClean="0"/>
              <a:t>merge</a:t>
            </a:r>
            <a:r>
              <a:rPr lang="en-US" dirty="0" smtClean="0"/>
              <a:t>, which merges two sorted lists.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Complexity of Merge</a:t>
            </a:r>
            <a:r>
              <a:rPr lang="en-US" dirty="0" smtClean="0"/>
              <a:t>: Two sorted lists with </a:t>
            </a:r>
            <a:r>
              <a:rPr lang="en-US" i="1" dirty="0" smtClean="0"/>
              <a:t>m</a:t>
            </a:r>
            <a:r>
              <a:rPr lang="en-US" dirty="0" smtClean="0"/>
              <a:t> elements and </a:t>
            </a:r>
            <a:r>
              <a:rPr lang="en-US" i="1" dirty="0" smtClean="0"/>
              <a:t>n</a:t>
            </a:r>
            <a:r>
              <a:rPr lang="en-US" dirty="0" smtClean="0"/>
              <a:t> elements can be merged into a sorted list using no more than </a:t>
            </a:r>
            <a:r>
              <a:rPr lang="en-US" i="1" dirty="0" smtClean="0"/>
              <a:t>m</a:t>
            </a:r>
            <a:r>
              <a:rPr lang="en-US" dirty="0" smtClean="0"/>
              <a:t> +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comparisons.</a:t>
            </a:r>
            <a:endParaRPr lang="en-US" dirty="0"/>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merge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i="1" dirty="0" smtClean="0"/>
              <a:t>,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t> </a:t>
            </a:r>
            <a:r>
              <a:rPr lang="en-US" sz="7200" dirty="0" smtClean="0"/>
              <a:t>:</a:t>
            </a:r>
            <a:r>
              <a:rPr lang="en-US" sz="7200" dirty="0" smtClean="0">
                <a:ea typeface="Cambria Math" pitchFamily="18" charset="0"/>
              </a:rPr>
              <a:t>sorted lists</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pitchFamily="18" charset="0"/>
              </a:rPr>
              <a:t>L </a:t>
            </a:r>
            <a:r>
              <a:rPr lang="en-US" sz="7200" dirty="0" smtClean="0">
                <a:ea typeface="Cambria Math" pitchFamily="18" charset="0"/>
              </a:rPr>
              <a:t>:= empty list</a:t>
            </a:r>
            <a:endParaRPr lang="en-US" sz="7200" dirty="0" smtClean="0">
              <a:latin typeface="Cambria Math"/>
              <a:ea typeface="Cambria Math"/>
            </a:endParaRPr>
          </a:p>
          <a:p>
            <a:pPr marL="274320" lvl="0" indent="-274320">
              <a:spcBef>
                <a:spcPct val="20000"/>
              </a:spcBef>
              <a:buClr>
                <a:schemeClr val="accent3"/>
              </a:buClr>
              <a:buSzPct val="95000"/>
              <a:defRPr/>
            </a:pPr>
            <a:r>
              <a:rPr lang="en-US" sz="7200" b="1" dirty="0" smtClean="0"/>
              <a:t>while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t>  are both nonempty</a:t>
            </a:r>
            <a:endPar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smtClean="0">
                <a:ea typeface="Cambria Math"/>
              </a:rPr>
              <a:t>     </a:t>
            </a:r>
            <a:r>
              <a:rPr lang="en-US" sz="7200" dirty="0" smtClean="0">
                <a:ea typeface="Cambria Math"/>
              </a:rPr>
              <a:t>remove smaller of first elements of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a:rPr>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ea typeface="Cambria Math"/>
              </a:rPr>
              <a:t> from its list; </a:t>
            </a:r>
          </a:p>
          <a:p>
            <a:pPr marL="274320" indent="-274320">
              <a:spcBef>
                <a:spcPct val="20000"/>
              </a:spcBef>
              <a:buClr>
                <a:schemeClr val="accent3"/>
              </a:buClr>
              <a:buSzPct val="95000"/>
              <a:defRPr/>
            </a:pPr>
            <a:r>
              <a:rPr lang="en-US" sz="7200" dirty="0" smtClean="0">
                <a:ea typeface="Cambria Math"/>
              </a:rPr>
              <a:t>             put at the right end of </a:t>
            </a:r>
            <a:r>
              <a:rPr lang="en-US" sz="7200" i="1" dirty="0" smtClean="0">
                <a:ea typeface="Cambria Math" pitchFamily="18" charset="0"/>
              </a:rPr>
              <a:t>L</a:t>
            </a:r>
          </a:p>
          <a:p>
            <a:pPr marL="274320" indent="-274320">
              <a:spcBef>
                <a:spcPct val="20000"/>
              </a:spcBef>
              <a:buClr>
                <a:schemeClr val="accent3"/>
              </a:buClr>
              <a:buSzPct val="95000"/>
              <a:defRPr/>
            </a:pPr>
            <a:r>
              <a:rPr lang="en-US" sz="7200" i="1" dirty="0" smtClean="0">
                <a:ea typeface="Cambria Math" pitchFamily="18" charset="0"/>
              </a:rPr>
              <a:t>     </a:t>
            </a:r>
            <a:r>
              <a:rPr lang="en-US" sz="7200" b="1" dirty="0" smtClean="0">
                <a:ea typeface="Cambria Math" pitchFamily="18" charset="0"/>
              </a:rPr>
              <a:t>if </a:t>
            </a:r>
            <a:r>
              <a:rPr lang="en-US" sz="7200" dirty="0" smtClean="0">
                <a:ea typeface="Cambria Math" pitchFamily="18" charset="0"/>
              </a:rPr>
              <a:t>this removal makes one list empty </a:t>
            </a:r>
          </a:p>
          <a:p>
            <a:pPr marL="274320" indent="-274320">
              <a:spcBef>
                <a:spcPct val="20000"/>
              </a:spcBef>
              <a:buClr>
                <a:schemeClr val="accent3"/>
              </a:buClr>
              <a:buSzPct val="95000"/>
              <a:defRPr/>
            </a:pPr>
            <a:r>
              <a:rPr lang="en-US" sz="7200" b="1" dirty="0" smtClean="0">
                <a:ea typeface="Cambria Math" pitchFamily="18" charset="0"/>
              </a:rPr>
              <a:t>         then</a:t>
            </a:r>
            <a:r>
              <a:rPr lang="en-US" sz="7200" dirty="0" smtClean="0">
                <a:ea typeface="Cambria Math" pitchFamily="18" charset="0"/>
              </a:rPr>
              <a:t> remove all elements from the other list and append them to L</a:t>
            </a:r>
            <a:endParaRPr lang="en-US" sz="7200" dirty="0" smtClean="0"/>
          </a:p>
          <a:p>
            <a:pPr marL="274320" lvl="0" indent="-274320">
              <a:spcBef>
                <a:spcPct val="20000"/>
              </a:spcBef>
              <a:buClr>
                <a:schemeClr val="accent3"/>
              </a:buClr>
              <a:buSzPct val="95000"/>
              <a:defRPr/>
            </a:pPr>
            <a:r>
              <a:rPr lang="en-US" sz="7200" b="1" dirty="0" smtClean="0">
                <a:ea typeface="Cambria Math" pitchFamily="18" charset="0"/>
              </a:rPr>
              <a:t>return</a:t>
            </a:r>
            <a:r>
              <a:rPr lang="en-US" sz="7200" i="1" dirty="0" smtClean="0">
                <a:ea typeface="Cambria Math" pitchFamily="18" charset="0"/>
              </a:rPr>
              <a:t> L </a:t>
            </a: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the merged list with the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Two Lists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Merge the two lists </a:t>
            </a:r>
            <a:r>
              <a:rPr lang="en-US" dirty="0" smtClean="0">
                <a:latin typeface="Cambria Math" pitchFamily="18" charset="0"/>
                <a:ea typeface="Cambria Math" pitchFamily="18" charset="0"/>
              </a:rPr>
              <a:t>2,3,5,6</a:t>
            </a:r>
            <a:r>
              <a:rPr lang="en-US" dirty="0" smtClean="0"/>
              <a:t>  and </a:t>
            </a:r>
            <a:r>
              <a:rPr lang="en-US" dirty="0" smtClean="0">
                <a:latin typeface="Cambria Math" pitchFamily="18" charset="0"/>
                <a:ea typeface="Cambria Math" pitchFamily="18" charset="0"/>
              </a:rPr>
              <a:t>1,4</a:t>
            </a:r>
            <a:r>
              <a:rPr lang="en-US" dirty="0" smtClean="0"/>
              <a:t>.</a:t>
            </a:r>
          </a:p>
          <a:p>
            <a:pPr>
              <a:buNone/>
            </a:pPr>
            <a:r>
              <a:rPr lang="en-US" b="1" dirty="0" smtClean="0"/>
              <a:t>   Solution</a:t>
            </a:r>
            <a:r>
              <a:rPr lang="en-US" dirty="0" smtClean="0"/>
              <a:t>:</a:t>
            </a:r>
            <a:endParaRPr lang="en-US" dirty="0"/>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Complexity of Merge Sort</a:t>
            </a:r>
            <a:r>
              <a:rPr lang="en-US" dirty="0" smtClean="0"/>
              <a:t>:  The number of comparisons needed to merge  a list with </a:t>
            </a:r>
            <a:r>
              <a:rPr lang="en-US" i="1" dirty="0" smtClean="0"/>
              <a:t>n</a:t>
            </a:r>
            <a:r>
              <a:rPr lang="en-US" dirty="0" smtClean="0"/>
              <a:t> elements is </a:t>
            </a:r>
            <a:r>
              <a:rPr lang="en-US" i="1" dirty="0" smtClean="0"/>
              <a:t>O</a:t>
            </a:r>
            <a:r>
              <a:rPr lang="en-US" dirty="0" smtClean="0"/>
              <a:t>(</a:t>
            </a:r>
            <a:r>
              <a:rPr lang="en-US" i="1" dirty="0" smtClean="0"/>
              <a:t>n</a:t>
            </a:r>
            <a:r>
              <a:rPr lang="en-US" dirty="0" smtClean="0"/>
              <a:t> log </a:t>
            </a:r>
            <a:r>
              <a:rPr lang="en-US" i="1" dirty="0" smtClean="0"/>
              <a:t>n</a:t>
            </a:r>
            <a:r>
              <a:rPr lang="en-US" dirty="0" smtClean="0"/>
              <a:t>).</a:t>
            </a:r>
          </a:p>
          <a:p>
            <a:r>
              <a:rPr lang="en-US" dirty="0" smtClean="0"/>
              <a:t>For simplicity, assume that </a:t>
            </a:r>
            <a:r>
              <a:rPr lang="en-US" i="1" dirty="0" smtClean="0"/>
              <a:t>n</a:t>
            </a:r>
            <a:r>
              <a:rPr lang="en-US" dirty="0" smtClean="0"/>
              <a:t> is a power of </a:t>
            </a:r>
            <a:r>
              <a:rPr lang="en-US" dirty="0" smtClean="0">
                <a:latin typeface="Cambria Math" pitchFamily="18" charset="0"/>
                <a:ea typeface="Cambria Math" pitchFamily="18" charset="0"/>
              </a:rPr>
              <a:t>2</a:t>
            </a:r>
            <a:r>
              <a:rPr lang="en-US" dirty="0" smtClean="0"/>
              <a:t>, say </a:t>
            </a:r>
            <a:r>
              <a:rPr lang="en-US" dirty="0" smtClean="0">
                <a:latin typeface="Cambria Math" pitchFamily="18" charset="0"/>
                <a:ea typeface="Cambria Math" pitchFamily="18" charset="0"/>
              </a:rPr>
              <a:t>2</a:t>
            </a:r>
            <a:r>
              <a:rPr lang="en-US" i="1" baseline="30000" dirty="0" smtClean="0"/>
              <a:t>m</a:t>
            </a:r>
            <a:r>
              <a:rPr lang="en-US" dirty="0" smtClean="0"/>
              <a:t>.</a:t>
            </a:r>
          </a:p>
          <a:p>
            <a:r>
              <a:rPr lang="en-US" dirty="0" smtClean="0"/>
              <a:t>At the end of the splitting process, we have a binary tree with   </a:t>
            </a:r>
            <a:r>
              <a:rPr lang="en-US" i="1" dirty="0" smtClean="0"/>
              <a:t>m</a:t>
            </a:r>
            <a:r>
              <a:rPr lang="en-US" dirty="0" smtClean="0"/>
              <a:t> levels, and </a:t>
            </a:r>
            <a:r>
              <a:rPr lang="en-US" dirty="0" smtClean="0">
                <a:latin typeface="Cambria Math" pitchFamily="18" charset="0"/>
                <a:ea typeface="Cambria Math" pitchFamily="18" charset="0"/>
              </a:rPr>
              <a:t>2</a:t>
            </a:r>
            <a:r>
              <a:rPr lang="en-US" i="1" baseline="30000" dirty="0" smtClean="0"/>
              <a:t>m</a:t>
            </a:r>
            <a:r>
              <a:rPr lang="en-US" dirty="0" smtClean="0"/>
              <a:t>  lists with one element at level  </a:t>
            </a:r>
            <a:r>
              <a:rPr lang="en-US" i="1" dirty="0" smtClean="0"/>
              <a:t>m</a:t>
            </a:r>
            <a:r>
              <a:rPr lang="en-US" dirty="0" smtClean="0"/>
              <a:t>.</a:t>
            </a:r>
          </a:p>
          <a:p>
            <a:r>
              <a:rPr lang="en-US" dirty="0" smtClean="0"/>
              <a:t>The merging process begins at level m with the pairs of</a:t>
            </a:r>
            <a:r>
              <a:rPr lang="en-US" dirty="0" smtClean="0">
                <a:latin typeface="Cambria Math" pitchFamily="18" charset="0"/>
                <a:ea typeface="Cambria Math" pitchFamily="18" charset="0"/>
              </a:rPr>
              <a:t> 2</a:t>
            </a:r>
            <a:r>
              <a:rPr lang="en-US" i="1" baseline="30000" dirty="0" smtClean="0"/>
              <a:t>m </a:t>
            </a:r>
            <a:r>
              <a:rPr lang="en-US" dirty="0" smtClean="0"/>
              <a:t>lists with one element combined into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a:t>
            </a:r>
            <a:r>
              <a:rPr lang="en-US" baseline="30000" dirty="0" smtClean="0">
                <a:latin typeface="Cambria Math"/>
                <a:ea typeface="Cambria Math"/>
              </a:rPr>
              <a:t>1</a:t>
            </a:r>
            <a:r>
              <a:rPr lang="en-US" i="1" baseline="30000" dirty="0" smtClean="0"/>
              <a:t> </a:t>
            </a:r>
            <a:r>
              <a:rPr lang="en-US" dirty="0" smtClean="0"/>
              <a:t>lists of two elements. Each merger takes two one comparison.</a:t>
            </a:r>
          </a:p>
          <a:p>
            <a:r>
              <a:rPr lang="en-US" dirty="0" smtClean="0"/>
              <a:t>The procedure continues , at each level (</a:t>
            </a:r>
            <a:r>
              <a:rPr lang="en-US" i="1" dirty="0" smtClean="0"/>
              <a:t>k</a:t>
            </a:r>
            <a:r>
              <a:rPr lang="en-US" dirty="0" smtClean="0"/>
              <a:t> = </a:t>
            </a:r>
            <a:r>
              <a:rPr lang="en-US" i="1" dirty="0" smtClean="0"/>
              <a:t>m</a:t>
            </a:r>
            <a:r>
              <a:rPr lang="en-US" dirty="0" smtClean="0"/>
              <a:t>,  </a:t>
            </a:r>
            <a:r>
              <a:rPr lang="en-US" i="1" dirty="0" smtClean="0"/>
              <a:t>m</a:t>
            </a:r>
            <a:r>
              <a:rPr lang="en-US" dirty="0" smtClean="0">
                <a:latin typeface="Cambria Math"/>
                <a:ea typeface="Cambria Math"/>
              </a:rPr>
              <a:t>−1,</a:t>
            </a:r>
            <a:r>
              <a:rPr lang="en-US" dirty="0" smtClean="0"/>
              <a:t> </a:t>
            </a:r>
            <a:r>
              <a:rPr lang="en-US" i="1" dirty="0" smtClean="0"/>
              <a:t>m</a:t>
            </a:r>
            <a:r>
              <a:rPr lang="en-US" dirty="0" smtClean="0">
                <a:latin typeface="Cambria Math"/>
                <a:ea typeface="Cambria Math"/>
              </a:rPr>
              <a:t>−1,…,3,2,1) </a:t>
            </a:r>
            <a:r>
              <a:rPr lang="en-US" dirty="0" smtClean="0">
                <a:latin typeface="Cambria Math" pitchFamily="18" charset="0"/>
                <a:ea typeface="Cambria Math" pitchFamily="18" charset="0"/>
              </a:rPr>
              <a:t>2</a:t>
            </a:r>
            <a:r>
              <a:rPr lang="en-US" i="1" baseline="30000" dirty="0" smtClean="0"/>
              <a:t>k </a:t>
            </a:r>
            <a:r>
              <a:rPr lang="en-US" dirty="0" smtClean="0"/>
              <a:t>lists with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dirty="0" smtClean="0"/>
              <a:t>  elements are merged into </a:t>
            </a:r>
            <a:r>
              <a:rPr lang="en-US" dirty="0" smtClean="0">
                <a:latin typeface="Cambria Math" pitchFamily="18" charset="0"/>
                <a:ea typeface="Cambria Math" pitchFamily="18" charset="0"/>
              </a:rPr>
              <a:t>2</a:t>
            </a:r>
            <a:r>
              <a:rPr lang="en-US" i="1" baseline="30000" dirty="0" smtClean="0"/>
              <a:t>k</a:t>
            </a:r>
            <a:r>
              <a:rPr lang="en-US" i="1" baseline="30000" dirty="0" smtClean="0">
                <a:latin typeface="Cambria Math"/>
                <a:ea typeface="Cambria Math"/>
              </a:rPr>
              <a:t>−</a:t>
            </a:r>
            <a:r>
              <a:rPr lang="en-US" baseline="30000" dirty="0" smtClean="0">
                <a:latin typeface="Cambria Math"/>
                <a:ea typeface="Cambria Math"/>
              </a:rPr>
              <a:t>1</a:t>
            </a:r>
            <a:r>
              <a:rPr lang="en-US" dirty="0" smtClean="0"/>
              <a:t> lists, with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 + </a:t>
            </a:r>
            <a:r>
              <a:rPr lang="en-US" baseline="30000" dirty="0" smtClean="0">
                <a:latin typeface="Cambria Math"/>
                <a:ea typeface="Cambria Math"/>
              </a:rPr>
              <a:t>1</a:t>
            </a:r>
            <a:r>
              <a:rPr lang="en-US" dirty="0" smtClean="0"/>
              <a:t>  elements at level </a:t>
            </a:r>
            <a:r>
              <a:rPr lang="en-US" i="1" dirty="0" smtClean="0"/>
              <a:t>k</a:t>
            </a:r>
            <a:r>
              <a:rPr lang="en-US" dirty="0" smtClean="0">
                <a:latin typeface="Cambria Math"/>
                <a:ea typeface="Cambria Math"/>
              </a:rPr>
              <a:t>−1</a:t>
            </a:r>
            <a:r>
              <a:rPr lang="en-US" dirty="0" smtClean="0"/>
              <a:t>.</a:t>
            </a:r>
          </a:p>
          <a:p>
            <a:pPr lvl="1"/>
            <a:r>
              <a:rPr lang="en-US" dirty="0" smtClean="0"/>
              <a:t>We know (by the complexity of the merge subroutine) that  each merger takes at most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dirty="0" smtClean="0"/>
              <a:t> +</a:t>
            </a:r>
            <a:r>
              <a:rPr lang="en-US" dirty="0" smtClean="0">
                <a:latin typeface="Cambria Math" pitchFamily="18" charset="0"/>
                <a:ea typeface="Cambria Math" pitchFamily="18" charset="0"/>
              </a:rPr>
              <a:t> 2</a:t>
            </a:r>
            <a:r>
              <a:rPr lang="en-US" i="1" baseline="30000" dirty="0" smtClean="0"/>
              <a:t>m</a:t>
            </a:r>
            <a:r>
              <a:rPr lang="en-US" i="1" baseline="30000" dirty="0" smtClean="0">
                <a:latin typeface="Cambria Math"/>
                <a:ea typeface="Cambria Math"/>
              </a:rPr>
              <a:t>−k</a:t>
            </a:r>
            <a:r>
              <a:rPr lang="en-US" dirty="0" smtClean="0"/>
              <a:t>  </a:t>
            </a:r>
            <a:r>
              <a:rPr lang="en-US" dirty="0" smtClean="0">
                <a:latin typeface="Cambria Math"/>
                <a:ea typeface="Cambria Math"/>
              </a:rPr>
              <a:t>− 1 =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baseline="30000" dirty="0" smtClean="0">
                <a:latin typeface="Cambria Math"/>
                <a:ea typeface="Cambria Math"/>
              </a:rPr>
              <a:t>+</a:t>
            </a:r>
            <a:r>
              <a:rPr lang="en-US" i="1" baseline="30000" dirty="0" smtClean="0">
                <a:latin typeface="Cambria Math"/>
                <a:ea typeface="Cambria Math"/>
              </a:rPr>
              <a:t> </a:t>
            </a:r>
            <a:r>
              <a:rPr lang="en-US" baseline="30000" dirty="0" smtClean="0">
                <a:latin typeface="Cambria Math"/>
                <a:ea typeface="Cambria Math"/>
              </a:rPr>
              <a:t>1</a:t>
            </a:r>
            <a:r>
              <a:rPr lang="en-US" dirty="0" smtClean="0"/>
              <a:t> </a:t>
            </a:r>
            <a:r>
              <a:rPr lang="en-US" dirty="0" smtClean="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Summing over the number of comparisons at each level, shows that </a:t>
            </a:r>
          </a:p>
          <a:p>
            <a:endParaRPr lang="en-US" dirty="0" smtClean="0"/>
          </a:p>
          <a:p>
            <a:endParaRPr lang="en-US" dirty="0" smtClean="0"/>
          </a:p>
          <a:p>
            <a:pPr>
              <a:buNone/>
            </a:pPr>
            <a:r>
              <a:rPr lang="en-US" dirty="0" smtClean="0"/>
              <a:t>   because </a:t>
            </a:r>
            <a:r>
              <a:rPr lang="en-US" i="1" dirty="0" smtClean="0"/>
              <a:t>m</a:t>
            </a:r>
            <a:r>
              <a:rPr lang="en-US" dirty="0" smtClean="0"/>
              <a:t> = log </a:t>
            </a:r>
            <a:r>
              <a:rPr lang="en-US" i="1" dirty="0" smtClean="0"/>
              <a:t>n</a:t>
            </a:r>
            <a:r>
              <a:rPr lang="en-US" dirty="0" smtClean="0"/>
              <a:t> and </a:t>
            </a:r>
            <a:r>
              <a:rPr lang="en-US" i="1" dirty="0" smtClean="0"/>
              <a:t>n</a:t>
            </a:r>
            <a:r>
              <a:rPr lang="en-US" dirty="0" smtClean="0"/>
              <a:t> = </a:t>
            </a:r>
            <a:r>
              <a:rPr lang="en-US" dirty="0" smtClean="0">
                <a:latin typeface="Cambria Math" pitchFamily="18" charset="0"/>
                <a:ea typeface="Cambria Math" pitchFamily="18" charset="0"/>
              </a:rPr>
              <a:t>2</a:t>
            </a:r>
            <a:r>
              <a:rPr lang="en-US" i="1" baseline="30000" dirty="0" smtClean="0"/>
              <a:t>m</a:t>
            </a:r>
            <a:r>
              <a:rPr lang="en-US" dirty="0" smtClean="0"/>
              <a:t>.</a:t>
            </a:r>
          </a:p>
          <a:p>
            <a:endParaRPr lang="en-US" dirty="0" smtClean="0"/>
          </a:p>
          <a:p>
            <a:pPr>
              <a:buNone/>
            </a:pPr>
            <a:r>
              <a:rPr lang="en-US" dirty="0" smtClean="0"/>
              <a:t>    (The expression                   in the formula above  is evaluated as </a:t>
            </a:r>
            <a:r>
              <a:rPr lang="en-US" dirty="0" smtClean="0">
                <a:latin typeface="Cambria Math" pitchFamily="18" charset="0"/>
                <a:ea typeface="Cambria Math" pitchFamily="18" charset="0"/>
              </a:rPr>
              <a:t>2</a:t>
            </a:r>
            <a:r>
              <a:rPr lang="en-US" baseline="30000" dirty="0" smtClean="0"/>
              <a:t>m</a:t>
            </a:r>
            <a:r>
              <a:rPr lang="en-US" dirty="0" smtClean="0"/>
              <a:t> </a:t>
            </a:r>
            <a:r>
              <a:rPr lang="en-US" dirty="0" smtClean="0">
                <a:latin typeface="Cambria Math"/>
                <a:ea typeface="Cambria Math"/>
              </a:rPr>
              <a:t>− 1</a:t>
            </a:r>
            <a:r>
              <a:rPr lang="en-US" dirty="0" smtClean="0"/>
              <a:t>  using the formula for the sum of the terms of a geometric progression, from Section </a:t>
            </a:r>
            <a:r>
              <a:rPr lang="en-US" dirty="0" smtClean="0">
                <a:latin typeface="Cambria Math" pitchFamily="18" charset="0"/>
                <a:ea typeface="Cambria Math" pitchFamily="18" charset="0"/>
              </a:rPr>
              <a:t>2.4</a:t>
            </a:r>
            <a:r>
              <a:rPr lang="en-US" dirty="0" smtClean="0"/>
              <a:t>.)</a:t>
            </a:r>
          </a:p>
          <a:p>
            <a:r>
              <a:rPr lang="en-US" dirty="0" smtClean="0"/>
              <a:t>In Chapter </a:t>
            </a:r>
            <a:r>
              <a:rPr lang="en-US" dirty="0" smtClean="0">
                <a:latin typeface="Cambria Math" pitchFamily="18" charset="0"/>
                <a:ea typeface="Cambria Math" pitchFamily="18" charset="0"/>
              </a:rPr>
              <a:t>11</a:t>
            </a:r>
            <a:r>
              <a:rPr lang="en-US" dirty="0" smtClean="0"/>
              <a:t>, we’ll see that the fastest comparison-based sorting algorithms have </a:t>
            </a:r>
            <a:r>
              <a:rPr lang="en-US" i="1" dirty="0" smtClean="0"/>
              <a:t>O</a:t>
            </a:r>
            <a:r>
              <a:rPr lang="en-US" dirty="0" smtClean="0"/>
              <a:t>(</a:t>
            </a:r>
            <a:r>
              <a:rPr lang="en-US" i="1" dirty="0" smtClean="0"/>
              <a:t>n</a:t>
            </a:r>
            <a:r>
              <a:rPr lang="en-US" dirty="0" smtClean="0"/>
              <a:t> log </a:t>
            </a:r>
            <a:r>
              <a:rPr lang="en-US" i="1" dirty="0" smtClean="0"/>
              <a:t>n</a:t>
            </a:r>
            <a:r>
              <a:rPr lang="en-US" dirty="0" smtClean="0"/>
              <a:t>) time complexity. So, merge sort achieves the best possible big-</a:t>
            </a:r>
            <a:r>
              <a:rPr lang="en-US" i="1" dirty="0" smtClean="0"/>
              <a:t>O</a:t>
            </a:r>
            <a:r>
              <a:rPr lang="en-US" dirty="0" smtClean="0"/>
              <a:t> estimate of time complexity.</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p:cNvSpPr>
            <a:spLocks noChangeArrowheads="1"/>
          </p:cNvSpPr>
          <p:nvPr/>
        </p:nvSpPr>
        <p:spPr bwMode="auto">
          <a:xfrm>
            <a:off x="428625" y="2500313"/>
            <a:ext cx="8358188" cy="3857625"/>
          </a:xfrm>
          <a:prstGeom prst="foldedCorner">
            <a:avLst>
              <a:gd name="adj" fmla="val 12500"/>
            </a:avLst>
          </a:prstGeom>
          <a:solidFill>
            <a:srgbClr val="CCCCFF"/>
          </a:solidFill>
          <a:ln w="9525">
            <a:solidFill>
              <a:schemeClr val="tx1"/>
            </a:solidFill>
            <a:round/>
            <a:headEnd/>
            <a:tailEnd/>
          </a:ln>
        </p:spPr>
        <p:txBody>
          <a:bodyPr wrap="none"/>
          <a:lstStyle/>
          <a:p>
            <a:pPr>
              <a:spcBef>
                <a:spcPct val="20000"/>
              </a:spcBef>
              <a:defRPr/>
            </a:pPr>
            <a:r>
              <a:rPr kumimoji="1" lang="zh-CN" altLang="en-US" dirty="0">
                <a:solidFill>
                  <a:srgbClr val="CC00FF"/>
                </a:solidFill>
                <a:latin typeface="Times New Roman" pitchFamily="18" charset="0"/>
                <a:ea typeface="宋体" pitchFamily="2" charset="-122"/>
                <a:cs typeface="+mn-cs"/>
              </a:rPr>
              <a:t> </a:t>
            </a:r>
            <a:r>
              <a:rPr kumimoji="1" lang="en-US" altLang="zh-CN" u="sng" dirty="0">
                <a:solidFill>
                  <a:srgbClr val="0000CC"/>
                </a:solidFill>
                <a:latin typeface="Times New Roman" pitchFamily="18" charset="0"/>
                <a:ea typeface="宋体" pitchFamily="2" charset="-122"/>
                <a:cs typeface="+mn-cs"/>
              </a:rPr>
              <a:t>Algorithm </a:t>
            </a:r>
            <a:r>
              <a:rPr kumimoji="1" lang="zh-CN" altLang="en-US" u="sng" dirty="0" smtClean="0">
                <a:solidFill>
                  <a:srgbClr val="0000CC"/>
                </a:solidFill>
                <a:latin typeface="Times New Roman" pitchFamily="18" charset="0"/>
                <a:ea typeface="宋体" pitchFamily="2" charset="-122"/>
                <a:cs typeface="+mn-cs"/>
              </a:rPr>
              <a:t>：</a:t>
            </a:r>
            <a:r>
              <a:rPr kumimoji="1" lang="en-US" altLang="zh-CN" u="sng" dirty="0" smtClean="0">
                <a:solidFill>
                  <a:srgbClr val="0000CC"/>
                </a:solidFill>
                <a:latin typeface="Times New Roman" pitchFamily="18" charset="0"/>
                <a:ea typeface="宋体" pitchFamily="2" charset="-122"/>
                <a:cs typeface="+mn-cs"/>
              </a:rPr>
              <a:t> </a:t>
            </a:r>
            <a:r>
              <a:rPr kumimoji="1" lang="en-US" altLang="zh-CN" u="sng" dirty="0">
                <a:solidFill>
                  <a:srgbClr val="0000CC"/>
                </a:solidFill>
                <a:latin typeface="Times New Roman" pitchFamily="18" charset="0"/>
                <a:ea typeface="宋体" pitchFamily="2" charset="-122"/>
                <a:cs typeface="+mn-cs"/>
              </a:rPr>
              <a:t>A Recursive Procedure for Fibonacci Numbers.</a:t>
            </a:r>
            <a:endParaRPr kumimoji="1" lang="en-US" altLang="zh-CN" b="0" u="sng" dirty="0">
              <a:solidFill>
                <a:srgbClr val="0000CC"/>
              </a:solidFill>
              <a:latin typeface="Times New Roman" pitchFamily="18" charset="0"/>
              <a:ea typeface="宋体" pitchFamily="2" charset="-122"/>
              <a:cs typeface="+mn-cs"/>
            </a:endParaRPr>
          </a:p>
          <a:p>
            <a:pPr marL="342900" indent="-342900">
              <a:spcBef>
                <a:spcPct val="20000"/>
              </a:spcBef>
              <a:buClr>
                <a:srgbClr val="3333CC"/>
              </a:buClr>
              <a:buFont typeface="Wingdings" pitchFamily="2" charset="2"/>
              <a:buNone/>
              <a:defRPr/>
            </a:pPr>
            <a:r>
              <a:rPr kumimoji="1" lang="en-US" altLang="zh-CN" b="0" dirty="0">
                <a:latin typeface="Times New Roman" pitchFamily="18" charset="0"/>
                <a:ea typeface="宋体" pitchFamily="2" charset="-122"/>
                <a:cs typeface="+mn-cs"/>
              </a:rPr>
              <a:t>  </a:t>
            </a:r>
            <a:r>
              <a:rPr kumimoji="1" lang="en-US" altLang="zh-CN" b="0" kern="0" dirty="0">
                <a:latin typeface="Times New Roman" pitchFamily="18" charset="0"/>
                <a:ea typeface="宋体" pitchFamily="2" charset="-122"/>
                <a:cs typeface="Times New Roman" pitchFamily="18" charset="0"/>
              </a:rPr>
              <a:t>p</a:t>
            </a:r>
            <a:r>
              <a:rPr kumimoji="1" lang="en-US" altLang="zh-CN" b="0" kern="0" dirty="0">
                <a:latin typeface="Times New Roman" pitchFamily="18" charset="0"/>
                <a:cs typeface="Times New Roman" pitchFamily="18" charset="0"/>
              </a:rPr>
              <a:t>rocedure </a:t>
            </a:r>
            <a:r>
              <a:rPr kumimoji="1" lang="en-US" altLang="zh-CN" b="0" i="1" kern="0" dirty="0">
                <a:solidFill>
                  <a:srgbClr val="000000"/>
                </a:solidFill>
                <a:latin typeface="Times New Roman" pitchFamily="18" charset="0"/>
                <a:cs typeface="Times New Roman" pitchFamily="18" charset="0"/>
              </a:rPr>
              <a:t>fibonacci</a:t>
            </a:r>
            <a:r>
              <a:rPr kumimoji="1" lang="en-US" altLang="zh-CN" b="0" kern="0" dirty="0">
                <a:solidFill>
                  <a:srgbClr val="000000"/>
                </a:solidFill>
                <a:latin typeface="Times New Roman" pitchFamily="18" charset="0"/>
                <a:cs typeface="Times New Roman" pitchFamily="18" charset="0"/>
              </a:rPr>
              <a:t>(</a:t>
            </a:r>
            <a:r>
              <a:rPr kumimoji="1" lang="en-US" altLang="zh-CN" b="0" i="1" kern="0" dirty="0">
                <a:solidFill>
                  <a:srgbClr val="000000"/>
                </a:solidFill>
                <a:latin typeface="Times New Roman" pitchFamily="18" charset="0"/>
                <a:cs typeface="Times New Roman" pitchFamily="18" charset="0"/>
              </a:rPr>
              <a:t>n: nonnegative integer</a:t>
            </a:r>
            <a:r>
              <a:rPr kumimoji="1" lang="en-US" altLang="zh-CN" b="0" kern="0" dirty="0">
                <a:solidFill>
                  <a:srgbClr val="000000"/>
                </a:solidFill>
                <a:latin typeface="Times New Roman" pitchFamily="18" charset="0"/>
                <a:cs typeface="Times New Roman" pitchFamily="18" charset="0"/>
              </a:rPr>
              <a:t>) </a:t>
            </a:r>
          </a:p>
          <a:p>
            <a:pPr marL="342900" indent="-342900">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cs typeface="Times New Roman" pitchFamily="18" charset="0"/>
              </a:rPr>
              <a:t>{</a:t>
            </a:r>
          </a:p>
          <a:p>
            <a:pPr marL="342900" indent="-342900">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cs typeface="Times New Roman" pitchFamily="18" charset="0"/>
              </a:rPr>
              <a:t>     if </a:t>
            </a:r>
            <a:r>
              <a:rPr kumimoji="1" lang="en-US" altLang="zh-CN" b="0" i="1" kern="0" dirty="0">
                <a:solidFill>
                  <a:srgbClr val="000000"/>
                </a:solidFill>
                <a:latin typeface="Times New Roman" pitchFamily="18" charset="0"/>
                <a:cs typeface="Times New Roman" pitchFamily="18" charset="0"/>
              </a:rPr>
              <a:t>n </a:t>
            </a:r>
            <a:r>
              <a:rPr kumimoji="1" lang="en-US" altLang="zh-CN" b="0" kern="0" dirty="0">
                <a:solidFill>
                  <a:srgbClr val="000000"/>
                </a:solidFill>
                <a:latin typeface="Times New Roman" pitchFamily="18" charset="0"/>
                <a:cs typeface="Times New Roman" pitchFamily="18" charset="0"/>
              </a:rPr>
              <a:t>= 0 then </a:t>
            </a:r>
            <a:r>
              <a:rPr kumimoji="1" lang="en-US" altLang="zh-CN" b="0" i="1" kern="0" dirty="0" err="1">
                <a:solidFill>
                  <a:srgbClr val="000000"/>
                </a:solidFill>
                <a:latin typeface="Times New Roman" pitchFamily="18" charset="0"/>
                <a:cs typeface="Times New Roman" pitchFamily="18" charset="0"/>
              </a:rPr>
              <a:t>fibonacci</a:t>
            </a:r>
            <a:r>
              <a:rPr kumimoji="1" lang="en-US" altLang="zh-CN" b="0" kern="0" dirty="0">
                <a:solidFill>
                  <a:srgbClr val="000000"/>
                </a:solidFill>
                <a:latin typeface="Times New Roman" pitchFamily="18" charset="0"/>
                <a:cs typeface="Times New Roman" pitchFamily="18" charset="0"/>
              </a:rPr>
              <a:t>(0) :=0</a:t>
            </a:r>
          </a:p>
          <a:p>
            <a:pPr marL="342900" indent="-342900">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cs typeface="Times New Roman" pitchFamily="18" charset="0"/>
              </a:rPr>
              <a:t>     else if </a:t>
            </a:r>
            <a:r>
              <a:rPr kumimoji="1" lang="en-US" altLang="zh-CN" b="0" i="1" kern="0" dirty="0">
                <a:solidFill>
                  <a:srgbClr val="000000"/>
                </a:solidFill>
                <a:latin typeface="Times New Roman" pitchFamily="18" charset="0"/>
                <a:cs typeface="Times New Roman" pitchFamily="18" charset="0"/>
              </a:rPr>
              <a:t>n </a:t>
            </a:r>
            <a:r>
              <a:rPr kumimoji="1" lang="en-US" altLang="zh-CN" b="0" kern="0" dirty="0">
                <a:solidFill>
                  <a:srgbClr val="000000"/>
                </a:solidFill>
                <a:latin typeface="Times New Roman" pitchFamily="18" charset="0"/>
                <a:cs typeface="Times New Roman" pitchFamily="18" charset="0"/>
              </a:rPr>
              <a:t>= 1 then </a:t>
            </a:r>
            <a:r>
              <a:rPr kumimoji="1" lang="en-US" altLang="zh-CN" b="0" i="1" kern="0" dirty="0">
                <a:solidFill>
                  <a:srgbClr val="000000"/>
                </a:solidFill>
                <a:latin typeface="Times New Roman" pitchFamily="18" charset="0"/>
                <a:cs typeface="Times New Roman" pitchFamily="18" charset="0"/>
              </a:rPr>
              <a:t>fibonacci</a:t>
            </a:r>
            <a:r>
              <a:rPr kumimoji="1" lang="en-US" altLang="zh-CN" b="0" kern="0" dirty="0">
                <a:solidFill>
                  <a:srgbClr val="000000"/>
                </a:solidFill>
                <a:latin typeface="Times New Roman" pitchFamily="18" charset="0"/>
                <a:cs typeface="Times New Roman" pitchFamily="18" charset="0"/>
              </a:rPr>
              <a:t>(1) :=1</a:t>
            </a:r>
          </a:p>
          <a:p>
            <a:pPr marL="342900" indent="-342900">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cs typeface="Times New Roman" pitchFamily="18" charset="0"/>
              </a:rPr>
              <a:t>     else </a:t>
            </a:r>
            <a:r>
              <a:rPr kumimoji="1" lang="en-US" altLang="zh-CN" b="0" i="1" kern="0" dirty="0">
                <a:solidFill>
                  <a:srgbClr val="000000"/>
                </a:solidFill>
                <a:latin typeface="Times New Roman" pitchFamily="18" charset="0"/>
                <a:cs typeface="Times New Roman" pitchFamily="18" charset="0"/>
              </a:rPr>
              <a:t>fibonacci</a:t>
            </a:r>
            <a:r>
              <a:rPr kumimoji="1" lang="en-US" altLang="zh-CN" b="0" kern="0" dirty="0">
                <a:solidFill>
                  <a:srgbClr val="000000"/>
                </a:solidFill>
                <a:latin typeface="Times New Roman" pitchFamily="18" charset="0"/>
                <a:cs typeface="Times New Roman" pitchFamily="18" charset="0"/>
              </a:rPr>
              <a:t>(</a:t>
            </a:r>
            <a:r>
              <a:rPr kumimoji="1" lang="en-US" altLang="zh-CN" b="0" i="1" kern="0" dirty="0">
                <a:solidFill>
                  <a:srgbClr val="000000"/>
                </a:solidFill>
                <a:latin typeface="Times New Roman" pitchFamily="18" charset="0"/>
                <a:cs typeface="Times New Roman" pitchFamily="18" charset="0"/>
              </a:rPr>
              <a:t>n</a:t>
            </a:r>
            <a:r>
              <a:rPr kumimoji="1" lang="en-US" altLang="zh-CN" b="0" kern="0" dirty="0">
                <a:solidFill>
                  <a:srgbClr val="000000"/>
                </a:solidFill>
                <a:latin typeface="Times New Roman" pitchFamily="18" charset="0"/>
                <a:cs typeface="Times New Roman" pitchFamily="18" charset="0"/>
              </a:rPr>
              <a:t>) := </a:t>
            </a:r>
            <a:r>
              <a:rPr kumimoji="1" lang="en-US" altLang="zh-CN" b="0" i="1" kern="0" dirty="0">
                <a:solidFill>
                  <a:srgbClr val="000000"/>
                </a:solidFill>
                <a:latin typeface="Times New Roman" pitchFamily="18" charset="0"/>
                <a:cs typeface="Times New Roman" pitchFamily="18" charset="0"/>
              </a:rPr>
              <a:t>fibonacci</a:t>
            </a:r>
            <a:r>
              <a:rPr kumimoji="1" lang="en-US" altLang="zh-CN" b="0" kern="0" dirty="0">
                <a:solidFill>
                  <a:srgbClr val="000000"/>
                </a:solidFill>
                <a:latin typeface="Times New Roman" pitchFamily="18" charset="0"/>
                <a:cs typeface="Times New Roman" pitchFamily="18" charset="0"/>
              </a:rPr>
              <a:t>(</a:t>
            </a:r>
            <a:r>
              <a:rPr kumimoji="1" lang="en-US" altLang="zh-CN" b="0" i="1" kern="0" dirty="0">
                <a:solidFill>
                  <a:srgbClr val="000000"/>
                </a:solidFill>
                <a:latin typeface="Times New Roman" pitchFamily="18" charset="0"/>
                <a:cs typeface="Times New Roman" pitchFamily="18" charset="0"/>
              </a:rPr>
              <a:t>n</a:t>
            </a:r>
            <a:r>
              <a:rPr kumimoji="1" lang="en-US" altLang="zh-CN" b="0" kern="0" dirty="0">
                <a:solidFill>
                  <a:srgbClr val="000000"/>
                </a:solidFill>
                <a:latin typeface="Times New Roman" pitchFamily="18" charset="0"/>
                <a:cs typeface="Times New Roman" pitchFamily="18" charset="0"/>
              </a:rPr>
              <a:t>-1) + </a:t>
            </a:r>
            <a:r>
              <a:rPr kumimoji="1" lang="en-US" altLang="zh-CN" b="0" i="1" kern="0" dirty="0">
                <a:solidFill>
                  <a:srgbClr val="000000"/>
                </a:solidFill>
                <a:latin typeface="Times New Roman" pitchFamily="18" charset="0"/>
                <a:cs typeface="Times New Roman" pitchFamily="18" charset="0"/>
              </a:rPr>
              <a:t>fibonacci</a:t>
            </a:r>
            <a:r>
              <a:rPr kumimoji="1" lang="en-US" altLang="zh-CN" b="0" kern="0" dirty="0">
                <a:solidFill>
                  <a:srgbClr val="000000"/>
                </a:solidFill>
                <a:latin typeface="Times New Roman" pitchFamily="18" charset="0"/>
                <a:cs typeface="Times New Roman" pitchFamily="18" charset="0"/>
              </a:rPr>
              <a:t>(</a:t>
            </a:r>
            <a:r>
              <a:rPr kumimoji="1" lang="en-US" altLang="zh-CN" b="0" i="1" kern="0" dirty="0">
                <a:solidFill>
                  <a:srgbClr val="000000"/>
                </a:solidFill>
                <a:latin typeface="Times New Roman" pitchFamily="18" charset="0"/>
                <a:cs typeface="Times New Roman" pitchFamily="18" charset="0"/>
              </a:rPr>
              <a:t>n</a:t>
            </a:r>
            <a:r>
              <a:rPr kumimoji="1" lang="en-US" altLang="zh-CN" b="0" kern="0" dirty="0">
                <a:solidFill>
                  <a:srgbClr val="000000"/>
                </a:solidFill>
                <a:latin typeface="Times New Roman" pitchFamily="18" charset="0"/>
                <a:cs typeface="Times New Roman" pitchFamily="18" charset="0"/>
              </a:rPr>
              <a:t>-2)</a:t>
            </a:r>
          </a:p>
          <a:p>
            <a:pPr marL="342900" indent="-342900">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cs typeface="Times New Roman" pitchFamily="18" charset="0"/>
              </a:rPr>
              <a:t>}</a:t>
            </a:r>
            <a:r>
              <a:rPr kumimoji="1" lang="en-US" altLang="zh-CN" kern="0" dirty="0">
                <a:solidFill>
                  <a:srgbClr val="000000"/>
                </a:solidFill>
                <a:latin typeface="Times New Roman" pitchFamily="18" charset="0"/>
                <a:cs typeface="Times New Roman" pitchFamily="18" charset="0"/>
              </a:rPr>
              <a:t> </a:t>
            </a:r>
          </a:p>
        </p:txBody>
      </p:sp>
      <p:sp>
        <p:nvSpPr>
          <p:cNvPr id="6" name="灯片编号占位符 1"/>
          <p:cNvSpPr>
            <a:spLocks noGrp="1"/>
          </p:cNvSpPr>
          <p:nvPr>
            <p:ph type="sldNum" sz="quarter" idx="10"/>
          </p:nvPr>
        </p:nvSpPr>
        <p:spPr/>
        <p:txBody>
          <a:bodyPr/>
          <a:lstStyle/>
          <a:p>
            <a:pPr>
              <a:defRPr/>
            </a:pPr>
            <a:fld id="{4EBFBB58-F94C-471A-96A9-B388FE026344}" type="slidenum">
              <a:rPr lang="zh-CN" altLang="en-US"/>
              <a:pPr>
                <a:defRPr/>
              </a:pPr>
              <a:t>94</a:t>
            </a:fld>
            <a:endParaRPr lang="en-US" altLang="zh-CN"/>
          </a:p>
        </p:txBody>
      </p:sp>
      <p:sp>
        <p:nvSpPr>
          <p:cNvPr id="1753092" name="Text Box 4"/>
          <p:cNvSpPr txBox="1">
            <a:spLocks noChangeArrowheads="1"/>
          </p:cNvSpPr>
          <p:nvPr/>
        </p:nvSpPr>
        <p:spPr bwMode="auto">
          <a:xfrm>
            <a:off x="228600" y="762000"/>
            <a:ext cx="8643938" cy="461665"/>
          </a:xfrm>
          <a:prstGeom prst="rect">
            <a:avLst/>
          </a:prstGeom>
          <a:noFill/>
          <a:ln w="9525">
            <a:noFill/>
            <a:miter lim="800000"/>
            <a:headEnd/>
            <a:tailEnd/>
          </a:ln>
          <a:effectLst/>
        </p:spPr>
        <p:txBody>
          <a:bodyPr>
            <a:spAutoFit/>
          </a:bodyPr>
          <a:lstStyle/>
          <a:p>
            <a:pPr>
              <a:spcBef>
                <a:spcPct val="50000"/>
              </a:spcBef>
              <a:defRPr/>
            </a:pPr>
            <a:r>
              <a:rPr kumimoji="1" lang="en-US" altLang="zh-CN" sz="2400" b="1" dirty="0" smtClean="0">
                <a:effectLst>
                  <a:outerShdw blurRad="38100" dist="38100" dir="2700000" algn="tl">
                    <a:srgbClr val="C0C0C0"/>
                  </a:outerShdw>
                </a:effectLst>
                <a:latin typeface="宋体" pitchFamily="2" charset="-122"/>
                <a:ea typeface="宋体" pitchFamily="2" charset="-122"/>
                <a:sym typeface="Symbol" pitchFamily="18" charset="2"/>
              </a:rPr>
              <a:t>Example</a:t>
            </a:r>
            <a:r>
              <a:rPr kumimoji="1" lang="zh-CN" altLang="en-US" sz="2400" b="1" dirty="0" smtClean="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sz="2400" b="1" dirty="0" smtClean="0">
                <a:effectLst>
                  <a:outerShdw blurRad="38100" dist="38100" dir="2700000" algn="tl">
                    <a:srgbClr val="C0C0C0"/>
                  </a:outerShdw>
                </a:effectLst>
                <a:latin typeface="宋体" pitchFamily="2" charset="-122"/>
                <a:ea typeface="宋体" pitchFamily="2" charset="-122"/>
                <a:sym typeface="Symbol" pitchFamily="18" charset="2"/>
              </a:rPr>
              <a:t> </a:t>
            </a:r>
            <a:r>
              <a:rPr kumimoji="1" lang="en-US" altLang="zh-CN"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sz="2400" dirty="0">
                <a:latin typeface="Times New Roman" pitchFamily="18" charset="0"/>
                <a:ea typeface="宋体" pitchFamily="2" charset="-122"/>
                <a:cs typeface="+mn-cs"/>
              </a:rPr>
              <a:t>Give a recursive  algorithm for Fibonacci Numbers</a:t>
            </a:r>
          </a:p>
        </p:txBody>
      </p:sp>
      <p:graphicFrame>
        <p:nvGraphicFramePr>
          <p:cNvPr id="1753093" name="Object 5"/>
          <p:cNvGraphicFramePr>
            <a:graphicFrameLocks noChangeAspect="1"/>
          </p:cNvGraphicFramePr>
          <p:nvPr>
            <p:extLst>
              <p:ext uri="{D42A27DB-BD31-4B8C-83A1-F6EECF244321}">
                <p14:modId xmlns:p14="http://schemas.microsoft.com/office/powerpoint/2010/main" val="1605922045"/>
              </p:ext>
            </p:extLst>
          </p:nvPr>
        </p:nvGraphicFramePr>
        <p:xfrm>
          <a:off x="2287589" y="1217614"/>
          <a:ext cx="4037012" cy="935654"/>
        </p:xfrm>
        <a:graphic>
          <a:graphicData uri="http://schemas.openxmlformats.org/presentationml/2006/ole">
            <mc:AlternateContent xmlns:mc="http://schemas.openxmlformats.org/markup-compatibility/2006">
              <mc:Choice xmlns:v="urn:schemas-microsoft-com:vml" Requires="v">
                <p:oleObj spid="_x0000_s1052" name="公式" r:id="rId5" imgW="1581120" imgH="504915" progId="Equation.3">
                  <p:embed/>
                </p:oleObj>
              </mc:Choice>
              <mc:Fallback>
                <p:oleObj name="公式" r:id="rId5" imgW="1581120" imgH="5049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7589" y="1217614"/>
                        <a:ext cx="4037012" cy="93565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07952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3092">
                                            <p:txEl>
                                              <p:pRg st="0" end="0"/>
                                            </p:txEl>
                                          </p:spTgt>
                                        </p:tgtEl>
                                        <p:attrNameLst>
                                          <p:attrName>style.visibility</p:attrName>
                                        </p:attrNameLst>
                                      </p:cBhvr>
                                      <p:to>
                                        <p:strVal val="visible"/>
                                      </p:to>
                                    </p:set>
                                    <p:animEffect transition="in" filter="wipe(left)">
                                      <p:cBhvr>
                                        <p:cTn id="7" dur="500"/>
                                        <p:tgtEl>
                                          <p:spTgt spid="175309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753093"/>
                                        </p:tgtEl>
                                        <p:attrNameLst>
                                          <p:attrName>style.visibility</p:attrName>
                                        </p:attrNameLst>
                                      </p:cBhvr>
                                      <p:to>
                                        <p:strVal val="visible"/>
                                      </p:to>
                                    </p:set>
                                    <p:animEffect transition="in" filter="strips(downRight)">
                                      <p:cBhvr>
                                        <p:cTn id="12" dur="500"/>
                                        <p:tgtEl>
                                          <p:spTgt spid="1753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1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P spid="1753092" grpId="0" build="p" bldLvl="3" autoUpdateAnimBg="0" advAuto="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p:cNvSpPr>
            <a:spLocks noChangeArrowheads="1"/>
          </p:cNvSpPr>
          <p:nvPr/>
        </p:nvSpPr>
        <p:spPr bwMode="auto">
          <a:xfrm>
            <a:off x="357188" y="642938"/>
            <a:ext cx="8358187" cy="6000750"/>
          </a:xfrm>
          <a:prstGeom prst="foldedCorner">
            <a:avLst>
              <a:gd name="adj" fmla="val 12500"/>
            </a:avLst>
          </a:prstGeom>
          <a:solidFill>
            <a:srgbClr val="CCCCFF"/>
          </a:solidFill>
          <a:ln w="9525">
            <a:solidFill>
              <a:schemeClr val="tx1"/>
            </a:solidFill>
            <a:round/>
            <a:headEnd/>
            <a:tailEnd/>
          </a:ln>
        </p:spPr>
        <p:txBody>
          <a:bodyPr wrap="none"/>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spcBef>
                <a:spcPct val="20000"/>
              </a:spcBef>
            </a:pPr>
            <a:r>
              <a:rPr kumimoji="1" lang="zh-CN" altLang="en-US" dirty="0">
                <a:solidFill>
                  <a:srgbClr val="CC00FF"/>
                </a:solidFill>
                <a:latin typeface="Times New Roman" pitchFamily="18" charset="0"/>
                <a:ea typeface="宋体" pitchFamily="2" charset="-122"/>
              </a:rPr>
              <a:t> </a:t>
            </a:r>
            <a:r>
              <a:rPr kumimoji="1" lang="en-US" altLang="zh-CN" sz="2000" u="sng" dirty="0">
                <a:solidFill>
                  <a:srgbClr val="0000CC"/>
                </a:solidFill>
                <a:latin typeface="Times New Roman" pitchFamily="18" charset="0"/>
                <a:ea typeface="宋体" pitchFamily="2" charset="-122"/>
              </a:rPr>
              <a:t>Algorithm </a:t>
            </a:r>
            <a:r>
              <a:rPr kumimoji="1" lang="en-US" altLang="zh-CN" sz="2000" u="sng" dirty="0" smtClean="0">
                <a:solidFill>
                  <a:srgbClr val="0000CC"/>
                </a:solidFill>
                <a:latin typeface="Times New Roman" pitchFamily="18" charset="0"/>
                <a:ea typeface="宋体" pitchFamily="2" charset="-122"/>
              </a:rPr>
              <a:t> </a:t>
            </a:r>
            <a:r>
              <a:rPr kumimoji="1" lang="en-US" altLang="zh-CN" sz="2000" u="sng" dirty="0">
                <a:solidFill>
                  <a:srgbClr val="0000CC"/>
                </a:solidFill>
                <a:latin typeface="Times New Roman" pitchFamily="18" charset="0"/>
                <a:ea typeface="宋体" pitchFamily="2" charset="-122"/>
              </a:rPr>
              <a:t>An Iterative Procedure for Computing Fibonacci Numbers.</a:t>
            </a:r>
            <a:endParaRPr kumimoji="1" lang="en-US" altLang="zh-CN" b="0" u="sng" dirty="0">
              <a:solidFill>
                <a:srgbClr val="0000CC"/>
              </a:solidFill>
              <a:latin typeface="Times New Roman" pitchFamily="18" charset="0"/>
              <a:ea typeface="宋体" pitchFamily="2" charset="-122"/>
            </a:endParaRPr>
          </a:p>
          <a:p>
            <a:pPr>
              <a:lnSpc>
                <a:spcPct val="80000"/>
              </a:lnSpc>
              <a:spcBef>
                <a:spcPct val="50000"/>
              </a:spcBef>
              <a:buFont typeface="Wingdings" pitchFamily="2" charset="2"/>
              <a:buNone/>
            </a:pPr>
            <a:r>
              <a:rPr kumimoji="1" lang="en-US" altLang="zh-CN" b="0" dirty="0">
                <a:latin typeface="Times New Roman" pitchFamily="18" charset="0"/>
                <a:ea typeface="宋体" pitchFamily="2" charset="-122"/>
              </a:rPr>
              <a:t> </a:t>
            </a:r>
            <a:r>
              <a:rPr lang="en-US" altLang="zh-CN" sz="2000" b="0" dirty="0">
                <a:latin typeface="Times New Roman" pitchFamily="18" charset="0"/>
                <a:cs typeface="Times New Roman" pitchFamily="18" charset="0"/>
              </a:rPr>
              <a:t>procedure </a:t>
            </a:r>
            <a:r>
              <a:rPr lang="en-US" altLang="zh-CN" sz="2000" b="0" i="1" dirty="0">
                <a:latin typeface="Times New Roman" pitchFamily="18" charset="0"/>
                <a:cs typeface="Times New Roman" pitchFamily="18" charset="0"/>
              </a:rPr>
              <a:t>iterative </a:t>
            </a:r>
            <a:r>
              <a:rPr lang="en-US" altLang="zh-CN" sz="2000" b="0" i="1" dirty="0" err="1">
                <a:latin typeface="Times New Roman" pitchFamily="18" charset="0"/>
                <a:cs typeface="Times New Roman" pitchFamily="18" charset="0"/>
              </a:rPr>
              <a:t>fibonacci</a:t>
            </a:r>
            <a:r>
              <a:rPr lang="en-US" altLang="zh-CN" sz="2000" b="0" dirty="0">
                <a:latin typeface="Times New Roman" pitchFamily="18" charset="0"/>
                <a:cs typeface="Times New Roman" pitchFamily="18" charset="0"/>
              </a:rPr>
              <a:t>(</a:t>
            </a:r>
            <a:r>
              <a:rPr lang="en-US" altLang="zh-CN" sz="2000" b="0" i="1" dirty="0">
                <a:latin typeface="Times New Roman" pitchFamily="18" charset="0"/>
                <a:cs typeface="Times New Roman" pitchFamily="18" charset="0"/>
              </a:rPr>
              <a:t>n: nonnegative integer</a:t>
            </a:r>
            <a:r>
              <a:rPr lang="en-US" altLang="zh-CN" sz="2000" b="0" dirty="0">
                <a:latin typeface="Times New Roman" pitchFamily="18" charset="0"/>
                <a:cs typeface="Times New Roman" pitchFamily="18" charset="0"/>
              </a:rPr>
              <a:t>)</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if </a:t>
            </a:r>
            <a:r>
              <a:rPr lang="en-US" altLang="zh-CN" sz="2000" b="0" i="1" dirty="0">
                <a:latin typeface="Times New Roman" pitchFamily="18" charset="0"/>
                <a:cs typeface="Times New Roman" pitchFamily="18" charset="0"/>
              </a:rPr>
              <a:t>n </a:t>
            </a:r>
            <a:r>
              <a:rPr lang="en-US" altLang="zh-CN" sz="2000" b="0" dirty="0">
                <a:latin typeface="Times New Roman" pitchFamily="18" charset="0"/>
                <a:cs typeface="Times New Roman" pitchFamily="18" charset="0"/>
              </a:rPr>
              <a:t>= 0 then </a:t>
            </a:r>
            <a:r>
              <a:rPr lang="en-US" altLang="zh-CN" sz="2000" b="0" i="1" dirty="0">
                <a:latin typeface="Times New Roman" pitchFamily="18" charset="0"/>
                <a:cs typeface="Times New Roman" pitchFamily="18" charset="0"/>
              </a:rPr>
              <a:t>y</a:t>
            </a:r>
            <a:r>
              <a:rPr lang="en-US" altLang="zh-CN" sz="2000" b="0" dirty="0">
                <a:latin typeface="Times New Roman" pitchFamily="18" charset="0"/>
                <a:cs typeface="Times New Roman" pitchFamily="18" charset="0"/>
              </a:rPr>
              <a:t>:= 0</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else</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begin</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a:t>
            </a:r>
            <a:r>
              <a:rPr lang="en-US" altLang="zh-CN" sz="2000" b="0" i="1" dirty="0">
                <a:latin typeface="Times New Roman" pitchFamily="18" charset="0"/>
                <a:cs typeface="Times New Roman" pitchFamily="18" charset="0"/>
              </a:rPr>
              <a:t>x</a:t>
            </a:r>
            <a:r>
              <a:rPr lang="en-US" altLang="zh-CN" sz="2000" b="0" dirty="0">
                <a:latin typeface="Times New Roman" pitchFamily="18" charset="0"/>
                <a:cs typeface="Times New Roman" pitchFamily="18" charset="0"/>
              </a:rPr>
              <a:t>:=0</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a:t>
            </a:r>
            <a:r>
              <a:rPr lang="en-US" altLang="zh-CN" sz="2000" b="0" i="1" dirty="0">
                <a:latin typeface="Times New Roman" pitchFamily="18" charset="0"/>
                <a:cs typeface="Times New Roman" pitchFamily="18" charset="0"/>
              </a:rPr>
              <a:t>y</a:t>
            </a:r>
            <a:r>
              <a:rPr lang="en-US" altLang="zh-CN" sz="2000" b="0" dirty="0">
                <a:latin typeface="Times New Roman" pitchFamily="18" charset="0"/>
                <a:cs typeface="Times New Roman" pitchFamily="18" charset="0"/>
              </a:rPr>
              <a:t>:=1</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for </a:t>
            </a:r>
            <a:r>
              <a:rPr lang="en-US" altLang="zh-CN" sz="2000" b="0" i="1" dirty="0">
                <a:latin typeface="Times New Roman" pitchFamily="18" charset="0"/>
                <a:cs typeface="Times New Roman" pitchFamily="18" charset="0"/>
              </a:rPr>
              <a:t>i</a:t>
            </a:r>
            <a:r>
              <a:rPr lang="en-US" altLang="zh-CN" sz="2000" b="0" dirty="0">
                <a:latin typeface="Times New Roman" pitchFamily="18" charset="0"/>
                <a:cs typeface="Times New Roman" pitchFamily="18" charset="0"/>
              </a:rPr>
              <a:t>:=1 to </a:t>
            </a:r>
            <a:r>
              <a:rPr lang="en-US" altLang="zh-CN" sz="2000" b="0" i="1" dirty="0">
                <a:latin typeface="Times New Roman" pitchFamily="18" charset="0"/>
                <a:cs typeface="Times New Roman" pitchFamily="18" charset="0"/>
              </a:rPr>
              <a:t>n</a:t>
            </a:r>
            <a:r>
              <a:rPr lang="en-US" altLang="zh-CN" sz="2000" b="0" dirty="0">
                <a:latin typeface="Times New Roman" pitchFamily="18" charset="0"/>
                <a:cs typeface="Times New Roman" pitchFamily="18" charset="0"/>
              </a:rPr>
              <a:t>-1</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begin</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a:t>
            </a:r>
            <a:r>
              <a:rPr lang="en-US" altLang="zh-CN" sz="2000" b="0" i="1" dirty="0">
                <a:latin typeface="Times New Roman" pitchFamily="18" charset="0"/>
                <a:cs typeface="Times New Roman" pitchFamily="18" charset="0"/>
              </a:rPr>
              <a:t>z</a:t>
            </a:r>
            <a:r>
              <a:rPr lang="en-US" altLang="zh-CN" sz="2000" b="0" dirty="0">
                <a:latin typeface="Times New Roman" pitchFamily="18" charset="0"/>
                <a:cs typeface="Times New Roman" pitchFamily="18" charset="0"/>
              </a:rPr>
              <a:t>:=</a:t>
            </a:r>
            <a:r>
              <a:rPr lang="en-US" altLang="zh-CN" sz="2000" b="0" i="1" dirty="0">
                <a:latin typeface="Times New Roman" pitchFamily="18" charset="0"/>
                <a:cs typeface="Times New Roman" pitchFamily="18" charset="0"/>
              </a:rPr>
              <a:t>x+y</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a:t>
            </a:r>
            <a:r>
              <a:rPr lang="en-US" altLang="zh-CN" sz="2000" b="0" i="1" dirty="0">
                <a:latin typeface="Times New Roman" pitchFamily="18" charset="0"/>
                <a:cs typeface="Times New Roman" pitchFamily="18" charset="0"/>
              </a:rPr>
              <a:t>x</a:t>
            </a:r>
            <a:r>
              <a:rPr lang="en-US" altLang="zh-CN" sz="2000" b="0" dirty="0">
                <a:latin typeface="Times New Roman" pitchFamily="18" charset="0"/>
                <a:cs typeface="Times New Roman" pitchFamily="18" charset="0"/>
              </a:rPr>
              <a:t>:=</a:t>
            </a:r>
            <a:r>
              <a:rPr lang="en-US" altLang="zh-CN" sz="2000" b="0" i="1" dirty="0">
                <a:latin typeface="Times New Roman" pitchFamily="18" charset="0"/>
                <a:cs typeface="Times New Roman" pitchFamily="18" charset="0"/>
              </a:rPr>
              <a:t>y</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a:t>
            </a:r>
            <a:r>
              <a:rPr lang="en-US" altLang="zh-CN" sz="2000" b="0" i="1" dirty="0">
                <a:latin typeface="Times New Roman" pitchFamily="18" charset="0"/>
                <a:cs typeface="Times New Roman" pitchFamily="18" charset="0"/>
              </a:rPr>
              <a:t>y</a:t>
            </a:r>
            <a:r>
              <a:rPr lang="en-US" altLang="zh-CN" sz="2000" b="0" dirty="0">
                <a:latin typeface="Times New Roman" pitchFamily="18" charset="0"/>
                <a:cs typeface="Times New Roman" pitchFamily="18" charset="0"/>
              </a:rPr>
              <a:t>:=</a:t>
            </a:r>
            <a:r>
              <a:rPr lang="en-US" altLang="zh-CN" sz="2000" b="0" i="1" dirty="0">
                <a:latin typeface="Times New Roman" pitchFamily="18" charset="0"/>
                <a:cs typeface="Times New Roman" pitchFamily="18" charset="0"/>
              </a:rPr>
              <a:t>z</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end</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end</a:t>
            </a:r>
          </a:p>
          <a:p>
            <a:pPr>
              <a:lnSpc>
                <a:spcPct val="80000"/>
              </a:lnSpc>
              <a:spcBef>
                <a:spcPct val="50000"/>
              </a:spcBef>
              <a:buFont typeface="Wingdings" pitchFamily="2" charset="2"/>
              <a:buNone/>
            </a:pPr>
            <a:r>
              <a:rPr lang="en-US" altLang="zh-CN" sz="2000" b="0" dirty="0">
                <a:latin typeface="Times New Roman" pitchFamily="18" charset="0"/>
                <a:cs typeface="Times New Roman" pitchFamily="18" charset="0"/>
              </a:rPr>
              <a:t>        {</a:t>
            </a:r>
            <a:r>
              <a:rPr lang="en-US" altLang="zh-CN" sz="2000" b="0" i="1" dirty="0">
                <a:latin typeface="Times New Roman" pitchFamily="18" charset="0"/>
                <a:cs typeface="Times New Roman" pitchFamily="18" charset="0"/>
              </a:rPr>
              <a:t>y</a:t>
            </a:r>
            <a:r>
              <a:rPr lang="en-US" altLang="zh-CN" sz="2000" b="0" dirty="0">
                <a:latin typeface="Times New Roman" pitchFamily="18" charset="0"/>
                <a:cs typeface="Times New Roman" pitchFamily="18" charset="0"/>
              </a:rPr>
              <a:t> is the </a:t>
            </a:r>
            <a:r>
              <a:rPr lang="en-US" altLang="zh-CN" sz="2000" b="0" i="1" dirty="0">
                <a:latin typeface="Times New Roman" pitchFamily="18" charset="0"/>
                <a:cs typeface="Times New Roman" pitchFamily="18" charset="0"/>
              </a:rPr>
              <a:t>n</a:t>
            </a:r>
            <a:r>
              <a:rPr lang="en-US" altLang="zh-CN" sz="2000" b="0" dirty="0">
                <a:latin typeface="Times New Roman" pitchFamily="18" charset="0"/>
                <a:cs typeface="Times New Roman" pitchFamily="18" charset="0"/>
              </a:rPr>
              <a:t>th Fibonacci numbe</a:t>
            </a:r>
            <a:r>
              <a:rPr lang="en-US" altLang="zh-CN" sz="2000" b="0" dirty="0">
                <a:latin typeface="Arial" pitchFamily="34" charset="0"/>
              </a:rPr>
              <a:t>r}</a:t>
            </a:r>
          </a:p>
        </p:txBody>
      </p:sp>
      <p:sp>
        <p:nvSpPr>
          <p:cNvPr id="6" name="灯片编号占位符 1"/>
          <p:cNvSpPr>
            <a:spLocks noGrp="1"/>
          </p:cNvSpPr>
          <p:nvPr>
            <p:ph type="sldNum" sz="quarter" idx="10"/>
          </p:nvPr>
        </p:nvSpPr>
        <p:spPr/>
        <p:txBody>
          <a:bodyPr/>
          <a:lstStyle/>
          <a:p>
            <a:pPr>
              <a:defRPr/>
            </a:pPr>
            <a:fld id="{C0DDF25A-07A9-4696-AA72-FB1952AD9591}" type="slidenum">
              <a:rPr lang="zh-CN" altLang="en-US"/>
              <a:pPr>
                <a:defRPr/>
              </a:pPr>
              <a:t>95</a:t>
            </a:fld>
            <a:endParaRPr lang="en-US" altLang="zh-CN"/>
          </a:p>
        </p:txBody>
      </p:sp>
    </p:spTree>
    <p:extLst>
      <p:ext uri="{BB962C8B-B14F-4D97-AF65-F5344CB8AC3E}">
        <p14:creationId xmlns:p14="http://schemas.microsoft.com/office/powerpoint/2010/main" val="4087028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pPr>
              <a:defRPr/>
            </a:pPr>
            <a:fld id="{73A7226B-11F8-4A56-A68A-925F4E932D90}" type="slidenum">
              <a:rPr lang="zh-CN" altLang="en-US"/>
              <a:pPr>
                <a:defRPr/>
              </a:pPr>
              <a:t>96</a:t>
            </a:fld>
            <a:endParaRPr lang="en-US" altLang="zh-CN"/>
          </a:p>
        </p:txBody>
      </p:sp>
      <p:sp>
        <p:nvSpPr>
          <p:cNvPr id="1800194" name="Text Box 2"/>
          <p:cNvSpPr txBox="1">
            <a:spLocks noChangeArrowheads="1"/>
          </p:cNvSpPr>
          <p:nvPr/>
        </p:nvSpPr>
        <p:spPr bwMode="auto">
          <a:xfrm>
            <a:off x="304800" y="685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spcBef>
                <a:spcPct val="20000"/>
              </a:spcBef>
            </a:pPr>
            <a:endParaRPr kumimoji="1" lang="zh-CN" altLang="en-US">
              <a:solidFill>
                <a:srgbClr val="000000"/>
              </a:solidFill>
              <a:latin typeface="Arial" pitchFamily="34" charset="0"/>
              <a:ea typeface="宋体" pitchFamily="2" charset="-122"/>
              <a:cs typeface="Times New Roman" pitchFamily="18" charset="0"/>
            </a:endParaRPr>
          </a:p>
        </p:txBody>
      </p:sp>
      <p:sp>
        <p:nvSpPr>
          <p:cNvPr id="1800195" name="Text Box 3"/>
          <p:cNvSpPr txBox="1">
            <a:spLocks noChangeArrowheads="1"/>
          </p:cNvSpPr>
          <p:nvPr/>
        </p:nvSpPr>
        <p:spPr bwMode="auto">
          <a:xfrm>
            <a:off x="285750" y="785813"/>
            <a:ext cx="7267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spcBef>
                <a:spcPct val="20000"/>
              </a:spcBef>
            </a:pPr>
            <a:r>
              <a:rPr kumimoji="1" lang="zh-CN" altLang="en-US" i="1" dirty="0">
                <a:solidFill>
                  <a:srgbClr val="CC00FF"/>
                </a:solidFill>
                <a:latin typeface="Times New Roman" pitchFamily="18" charset="0"/>
                <a:ea typeface="宋体" pitchFamily="2" charset="-122"/>
                <a:cs typeface="Times New Roman" pitchFamily="18" charset="0"/>
              </a:rPr>
              <a:t>      </a:t>
            </a:r>
            <a:r>
              <a:rPr kumimoji="1" lang="en-US" altLang="zh-CN" sz="2800" i="1" dirty="0">
                <a:solidFill>
                  <a:srgbClr val="CC00FF"/>
                </a:solidFill>
                <a:latin typeface="Times New Roman" pitchFamily="18" charset="0"/>
                <a:ea typeface="宋体" pitchFamily="2" charset="-122"/>
                <a:cs typeface="Times New Roman" pitchFamily="18" charset="0"/>
              </a:rPr>
              <a:t>Recursive algorithm vs. iterative algorithm</a:t>
            </a:r>
            <a:endParaRPr kumimoji="1" lang="en-US" altLang="zh-CN" sz="2800" dirty="0">
              <a:latin typeface="Times New Roman" pitchFamily="18" charset="0"/>
              <a:ea typeface="宋体" pitchFamily="2" charset="-122"/>
              <a:cs typeface="Courier New" pitchFamily="49" charset="0"/>
            </a:endParaRPr>
          </a:p>
        </p:txBody>
      </p:sp>
      <p:sp>
        <p:nvSpPr>
          <p:cNvPr id="1800196" name="Text Box 4"/>
          <p:cNvSpPr txBox="1">
            <a:spLocks noChangeArrowheads="1"/>
          </p:cNvSpPr>
          <p:nvPr/>
        </p:nvSpPr>
        <p:spPr bwMode="auto">
          <a:xfrm>
            <a:off x="457200" y="1600200"/>
            <a:ext cx="8229600" cy="3046988"/>
          </a:xfrm>
          <a:prstGeom prst="rect">
            <a:avLst/>
          </a:prstGeom>
          <a:noFill/>
          <a:ln w="9525">
            <a:noFill/>
            <a:miter lim="800000"/>
            <a:headEnd/>
            <a:tailEnd/>
          </a:ln>
        </p:spPr>
        <p:txBody>
          <a:bodyPr wrap="square">
            <a:spAutoFit/>
          </a:bodyPr>
          <a:lstStyle/>
          <a:p>
            <a:pPr>
              <a:buFont typeface="Wingdings" pitchFamily="2" charset="2"/>
              <a:buNone/>
              <a:defRPr/>
            </a:pPr>
            <a:r>
              <a:rPr lang="en-US" altLang="zh-CN" sz="2400"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For every recursive algorithm, there is an </a:t>
            </a:r>
            <a:r>
              <a:rPr lang="en-US" altLang="zh-CN" sz="2400" b="1"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equivalent</a:t>
            </a:r>
            <a:r>
              <a:rPr lang="en-US" altLang="zh-CN" sz="2400"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iterative algorithm.</a:t>
            </a:r>
          </a:p>
          <a:p>
            <a:pPr>
              <a:buFont typeface="Wingdings" pitchFamily="2" charset="2"/>
              <a:buNone/>
              <a:defRPr/>
            </a:pPr>
            <a:endParaRPr lang="en-US" altLang="zh-CN" sz="2400"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endParaRPr>
          </a:p>
          <a:p>
            <a:pPr>
              <a:buFont typeface="Wingdings" pitchFamily="2" charset="2"/>
              <a:buNone/>
              <a:defRPr/>
            </a:pPr>
            <a:r>
              <a:rPr lang="en-US" altLang="zh-CN" sz="2400"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Recursive algorithms are often </a:t>
            </a:r>
            <a:r>
              <a:rPr lang="en-US" altLang="zh-CN" sz="2400" b="1"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shorter, more elegant, and easier to understand </a:t>
            </a:r>
            <a:r>
              <a:rPr lang="en-US" altLang="zh-CN" sz="2400"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than their iterative counterparts.</a:t>
            </a:r>
          </a:p>
          <a:p>
            <a:pPr>
              <a:buFont typeface="Wingdings" pitchFamily="2" charset="2"/>
              <a:buNone/>
              <a:defRPr/>
            </a:pPr>
            <a:endParaRPr lang="en-US" altLang="zh-CN" sz="2400"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endParaRPr>
          </a:p>
          <a:p>
            <a:pPr>
              <a:buFont typeface="Wingdings" pitchFamily="2" charset="2"/>
              <a:buNone/>
              <a:defRPr/>
            </a:pPr>
            <a:r>
              <a:rPr lang="en-US" altLang="zh-CN" sz="2400"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However, iterative algorithms are usually </a:t>
            </a:r>
            <a:r>
              <a:rPr lang="en-US" altLang="zh-CN" sz="2400" b="1"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more efficient </a:t>
            </a:r>
            <a:r>
              <a:rPr lang="en-US" altLang="zh-CN" sz="2400"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in their use of space and time. </a:t>
            </a:r>
          </a:p>
        </p:txBody>
      </p:sp>
    </p:spTree>
    <p:extLst>
      <p:ext uri="{BB962C8B-B14F-4D97-AF65-F5344CB8AC3E}">
        <p14:creationId xmlns:p14="http://schemas.microsoft.com/office/powerpoint/2010/main" val="256148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800194"/>
                                        </p:tgtEl>
                                        <p:attrNameLst>
                                          <p:attrName>style.visibility</p:attrName>
                                        </p:attrNameLst>
                                      </p:cBhvr>
                                      <p:to>
                                        <p:strVal val="visible"/>
                                      </p:to>
                                    </p:set>
                                    <p:animEffect transition="in" filter="wipe(left)">
                                      <p:cBhvr>
                                        <p:cTn id="7" dur="500"/>
                                        <p:tgtEl>
                                          <p:spTgt spid="1800194"/>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00195">
                                            <p:txEl>
                                              <p:pRg st="0" end="0"/>
                                            </p:txEl>
                                          </p:spTgt>
                                        </p:tgtEl>
                                        <p:attrNameLst>
                                          <p:attrName>style.visibility</p:attrName>
                                        </p:attrNameLst>
                                      </p:cBhvr>
                                      <p:to>
                                        <p:strVal val="visible"/>
                                      </p:to>
                                    </p:set>
                                    <p:animEffect transition="in" filter="strips(downRight)">
                                      <p:cBhvr>
                                        <p:cTn id="11" dur="500"/>
                                        <p:tgtEl>
                                          <p:spTgt spid="180019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800196">
                                            <p:txEl>
                                              <p:pRg st="0" end="0"/>
                                            </p:txEl>
                                          </p:spTgt>
                                        </p:tgtEl>
                                        <p:attrNameLst>
                                          <p:attrName>style.visibility</p:attrName>
                                        </p:attrNameLst>
                                      </p:cBhvr>
                                      <p:to>
                                        <p:strVal val="visible"/>
                                      </p:to>
                                    </p:set>
                                    <p:animEffect transition="in" filter="strips(downRight)">
                                      <p:cBhvr>
                                        <p:cTn id="16" dur="500"/>
                                        <p:tgtEl>
                                          <p:spTgt spid="180019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00196">
                                            <p:txEl>
                                              <p:pRg st="2" end="2"/>
                                            </p:txEl>
                                          </p:spTgt>
                                        </p:tgtEl>
                                        <p:attrNameLst>
                                          <p:attrName>style.visibility</p:attrName>
                                        </p:attrNameLst>
                                      </p:cBhvr>
                                      <p:to>
                                        <p:strVal val="visible"/>
                                      </p:to>
                                    </p:set>
                                    <p:animEffect transition="in" filter="strips(downRight)">
                                      <p:cBhvr>
                                        <p:cTn id="21" dur="500"/>
                                        <p:tgtEl>
                                          <p:spTgt spid="180019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00196">
                                            <p:txEl>
                                              <p:pRg st="4" end="4"/>
                                            </p:txEl>
                                          </p:spTgt>
                                        </p:tgtEl>
                                        <p:attrNameLst>
                                          <p:attrName>style.visibility</p:attrName>
                                        </p:attrNameLst>
                                      </p:cBhvr>
                                      <p:to>
                                        <p:strVal val="visible"/>
                                      </p:to>
                                    </p:set>
                                    <p:animEffect transition="in" filter="strips(downRight)">
                                      <p:cBhvr>
                                        <p:cTn id="26" dur="500"/>
                                        <p:tgtEl>
                                          <p:spTgt spid="1800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4" grpId="0" autoUpdateAnimBg="0"/>
      <p:bldP spid="1800195" grpId="0" build="p" bldLvl="3" autoUpdateAnimBg="0" advAuto="0"/>
      <p:bldP spid="1800196" grpId="0" build="p" bldLvl="3"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pPr eaLnBrk="0" hangingPunct="0">
              <a:spcBef>
                <a:spcPct val="50000"/>
              </a:spcBef>
              <a:buFont typeface="Wingdings" pitchFamily="2" charset="2"/>
              <a:buNone/>
              <a:defRPr/>
            </a:pPr>
            <a:r>
              <a:rPr kumimoji="1" lang="en-US" altLang="zh-CN" dirty="0">
                <a:solidFill>
                  <a:srgbClr val="FF0000"/>
                </a:solidFill>
                <a:latin typeface="Times New Roman" pitchFamily="18" charset="0"/>
                <a:ea typeface="楷体_GB2312" pitchFamily="49" charset="-122"/>
                <a:sym typeface="Symbol" pitchFamily="18" charset="2"/>
              </a:rPr>
              <a:t>Sec. 5.4  </a:t>
            </a:r>
            <a:r>
              <a:rPr kumimoji="1" lang="en-US" altLang="zh-CN" dirty="0">
                <a:latin typeface="Times New Roman" pitchFamily="18" charset="0"/>
                <a:ea typeface="楷体_GB2312" pitchFamily="49" charset="-122"/>
                <a:sym typeface="Symbol" pitchFamily="18" charset="2"/>
              </a:rPr>
              <a:t>29</a:t>
            </a:r>
            <a:endParaRPr kumimoji="1" lang="en-US" altLang="zh-CN" dirty="0">
              <a:latin typeface="Times New Roman" pitchFamily="18" charset="0"/>
              <a:ea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18394</TotalTime>
  <Words>10052</Words>
  <Application>Microsoft Office PowerPoint</Application>
  <PresentationFormat>全屏显示(4:3)</PresentationFormat>
  <Paragraphs>874</Paragraphs>
  <Slides>97</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112" baseType="lpstr">
      <vt:lpstr>Cambria Math</vt:lpstr>
      <vt:lpstr>Constantia</vt:lpstr>
      <vt:lpstr>隶书</vt:lpstr>
      <vt:lpstr>Symbol</vt:lpstr>
      <vt:lpstr>宋体</vt:lpstr>
      <vt:lpstr>新細明體</vt:lpstr>
      <vt:lpstr>楷体_GB2312</vt:lpstr>
      <vt:lpstr>Wingdings 2</vt:lpstr>
      <vt:lpstr>Wingdings</vt:lpstr>
      <vt:lpstr>Arial</vt:lpstr>
      <vt:lpstr>Calibri</vt:lpstr>
      <vt:lpstr>Courier New</vt:lpstr>
      <vt:lpstr>Times New Roman</vt:lpstr>
      <vt:lpstr>Flow</vt:lpstr>
      <vt:lpstr>公式</vt:lpstr>
      <vt:lpstr>Induction and recursion</vt:lpstr>
      <vt:lpstr>Chapter Summary</vt:lpstr>
      <vt:lpstr>Mathematical Induction</vt:lpstr>
      <vt:lpstr>Section Summary</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Proving Inequalities</vt:lpstr>
      <vt:lpstr>Proving Inequalities</vt:lpstr>
      <vt:lpstr>Proving Divisibility Results</vt:lpstr>
      <vt:lpstr>Number of Subsets of a Finite Set</vt:lpstr>
      <vt:lpstr>Number of Subsets of a Finite Set</vt:lpstr>
      <vt:lpstr>Tiling Checkerboards</vt:lpstr>
      <vt:lpstr>Tiling Checkerboards</vt:lpstr>
      <vt:lpstr>An Incorrect “Proof” by Mathematical Induction</vt:lpstr>
      <vt:lpstr>An Incorrect “Proof” by Mathematical Induction</vt:lpstr>
      <vt:lpstr>                      Guidelines:      Mathematical Induction Proofs</vt:lpstr>
      <vt:lpstr>Homework</vt:lpstr>
      <vt:lpstr>Strong Induction and Well-Ordering</vt:lpstr>
      <vt:lpstr>Section Summary</vt:lpstr>
      <vt:lpstr>Strong Induction</vt:lpstr>
      <vt:lpstr>Strong Induction and   the Infinite Ladder</vt:lpstr>
      <vt:lpstr>Proof using Strong Induction</vt:lpstr>
      <vt:lpstr>Which Form of Induction Should Be Used?</vt:lpstr>
      <vt:lpstr>Completion of the proof of the Fundamental Theorem of Arithmetic</vt:lpstr>
      <vt:lpstr>Proof using Strong Induction</vt:lpstr>
      <vt:lpstr>Proof of Same Example using Mathematical Induction</vt:lpstr>
      <vt:lpstr>PowerPoint 演示文稿</vt:lpstr>
      <vt:lpstr>PowerPoint 演示文稿</vt:lpstr>
      <vt:lpstr>Well-Ordering Property</vt:lpstr>
      <vt:lpstr>Well-Ordering Property</vt:lpstr>
      <vt:lpstr>Well-Ordering Property</vt:lpstr>
      <vt:lpstr>PowerPoint 演示文稿</vt:lpstr>
      <vt:lpstr>PowerPoint 演示文稿</vt:lpstr>
      <vt:lpstr>Homework</vt:lpstr>
      <vt:lpstr>Recursive Definitions and Structural Induction</vt:lpstr>
      <vt:lpstr>Section Summary</vt:lpstr>
      <vt:lpstr>Recursively Defined Functions</vt:lpstr>
      <vt:lpstr>Recursively Defined Functions</vt:lpstr>
      <vt:lpstr>Recursively Defined Functions</vt:lpstr>
      <vt:lpstr>Fibonacci Numbers</vt:lpstr>
      <vt:lpstr>Fibonacci Numbers  </vt:lpstr>
      <vt:lpstr>Euclidean Algorithm</vt:lpstr>
      <vt:lpstr>Euclidean Algorithm</vt:lpstr>
      <vt:lpstr>Correctness of Euclidean Algorithm </vt:lpstr>
      <vt:lpstr>Correctness of Euclidean Algorithm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Trees（根树）</vt:lpstr>
      <vt:lpstr>Building Up Rooted Trees</vt:lpstr>
      <vt:lpstr>Full Binary Trees（满二叉树）</vt:lpstr>
      <vt:lpstr>Building Up Full Binary Trees</vt:lpstr>
      <vt:lpstr>Induction and Recursively Defined Sets</vt:lpstr>
      <vt:lpstr>Structural Induction</vt:lpstr>
      <vt:lpstr>Full Binary Trees</vt:lpstr>
      <vt:lpstr>Structural Induction and Binary Trees</vt:lpstr>
      <vt:lpstr>Generalized（广义） Induction</vt:lpstr>
      <vt:lpstr>Generalized Induction</vt:lpstr>
      <vt:lpstr>Fractals（分形）</vt:lpstr>
      <vt:lpstr>Fractals</vt:lpstr>
      <vt:lpstr>Fractals</vt:lpstr>
      <vt:lpstr>Fractals</vt:lpstr>
      <vt:lpstr>Sierpinski Triangle</vt:lpstr>
      <vt:lpstr>PowerPoint 演示文稿</vt:lpstr>
      <vt:lpstr>Homework</vt:lpstr>
      <vt:lpstr>Recursive Algorithms</vt:lpstr>
      <vt:lpstr>Section Summary</vt:lpstr>
      <vt:lpstr>Recursive Algorithms</vt:lpstr>
      <vt:lpstr>Recursive Factorial Algorithm</vt:lpstr>
      <vt:lpstr>Recursive Exponentiation Algorithm</vt:lpstr>
      <vt:lpstr>Recursive GCD Algorithm</vt:lpstr>
      <vt:lpstr> </vt:lpstr>
      <vt:lpstr>Recursive Modular Exponentiation Algorithm</vt:lpstr>
      <vt:lpstr>Recursive Binary Search Algorithm</vt:lpstr>
      <vt:lpstr>Proving Recursive Algorithms Correct</vt:lpstr>
      <vt:lpstr>Merge Sort（归并排序）</vt:lpstr>
      <vt:lpstr>Merge Sort</vt:lpstr>
      <vt:lpstr>Recursive Merge Sort</vt:lpstr>
      <vt:lpstr>Recursive Merge Sort</vt:lpstr>
      <vt:lpstr>Merging Two Lists</vt:lpstr>
      <vt:lpstr>Complexity of Merge Sort</vt:lpstr>
      <vt:lpstr>Complexity of Merge Sort</vt:lpstr>
      <vt:lpstr>PowerPoint 演示文稿</vt:lpstr>
      <vt:lpstr>PowerPoint 演示文稿</vt:lpstr>
      <vt:lpstr>PowerPoint 演示文稿</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wtzheng</cp:lastModifiedBy>
  <cp:revision>934</cp:revision>
  <cp:lastPrinted>2017-03-26T03:22:22Z</cp:lastPrinted>
  <dcterms:created xsi:type="dcterms:W3CDTF">2011-03-27T19:21:35Z</dcterms:created>
  <dcterms:modified xsi:type="dcterms:W3CDTF">2021-03-28T16:42:42Z</dcterms:modified>
</cp:coreProperties>
</file>