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49"/>
  </p:notesMasterIdLst>
  <p:handoutMasterIdLst>
    <p:handoutMasterId r:id="rId50"/>
  </p:handoutMasterIdLst>
  <p:sldIdLst>
    <p:sldId id="724" r:id="rId3"/>
    <p:sldId id="813" r:id="rId4"/>
    <p:sldId id="858" r:id="rId5"/>
    <p:sldId id="859" r:id="rId6"/>
    <p:sldId id="860" r:id="rId7"/>
    <p:sldId id="862" r:id="rId8"/>
    <p:sldId id="863" r:id="rId9"/>
    <p:sldId id="861" r:id="rId10"/>
    <p:sldId id="368" r:id="rId11"/>
    <p:sldId id="1842" r:id="rId12"/>
    <p:sldId id="1841" r:id="rId13"/>
    <p:sldId id="1851" r:id="rId14"/>
    <p:sldId id="370" r:id="rId15"/>
    <p:sldId id="369" r:id="rId16"/>
    <p:sldId id="341" r:id="rId17"/>
    <p:sldId id="343" r:id="rId18"/>
    <p:sldId id="260" r:id="rId19"/>
    <p:sldId id="342" r:id="rId20"/>
    <p:sldId id="865" r:id="rId21"/>
    <p:sldId id="864" r:id="rId22"/>
    <p:sldId id="866" r:id="rId23"/>
    <p:sldId id="1859" r:id="rId24"/>
    <p:sldId id="371" r:id="rId25"/>
    <p:sldId id="345" r:id="rId26"/>
    <p:sldId id="346" r:id="rId27"/>
    <p:sldId id="1862" r:id="rId28"/>
    <p:sldId id="347" r:id="rId29"/>
    <p:sldId id="1861" r:id="rId30"/>
    <p:sldId id="272" r:id="rId31"/>
    <p:sldId id="263" r:id="rId32"/>
    <p:sldId id="349" r:id="rId33"/>
    <p:sldId id="1860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67" r:id="rId42"/>
    <p:sldId id="869" r:id="rId43"/>
    <p:sldId id="1863" r:id="rId44"/>
    <p:sldId id="1847" r:id="rId45"/>
    <p:sldId id="278" r:id="rId46"/>
    <p:sldId id="870" r:id="rId47"/>
    <p:sldId id="751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01"/>
    <a:srgbClr val="7F7F7F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4908" autoAdjust="0"/>
  </p:normalViewPr>
  <p:slideViewPr>
    <p:cSldViewPr>
      <p:cViewPr varScale="1">
        <p:scale>
          <a:sx n="130" d="100"/>
          <a:sy n="130" d="100"/>
        </p:scale>
        <p:origin x="111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98"/>
    </p:cViewPr>
  </p:sorterViewPr>
  <p:notesViewPr>
    <p:cSldViewPr>
      <p:cViewPr varScale="1">
        <p:scale>
          <a:sx n="86" d="100"/>
          <a:sy n="86" d="100"/>
        </p:scale>
        <p:origin x="-5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290C-B1FC-4A1C-98E0-DC4E7DD16468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7D8E-17BE-4791-8295-255D7E659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5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A3B9-93CC-42C3-B55A-CB40FB350A80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AF1A-0D4F-4F39-AD45-714687F28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6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1AF1A-0D4F-4F39-AD45-714687F289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4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Examples of models that do this include </a:t>
            </a:r>
            <a:r>
              <a:rPr lang="en-US" altLang="zh-TW" dirty="0" err="1"/>
              <a:t>Blockwise</a:t>
            </a:r>
            <a:r>
              <a:rPr lang="en-US" altLang="zh-TW" dirty="0"/>
              <a:t> (</a:t>
            </a:r>
            <a:r>
              <a:rPr lang="en-US" altLang="zh-TW" dirty="0" err="1"/>
              <a:t>Qiu</a:t>
            </a:r>
            <a:r>
              <a:rPr lang="en-US" altLang="zh-TW" dirty="0"/>
              <a:t> et al., 2019) and/or Local Attention (Parmar et al., 2018).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44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Strided</a:t>
            </a:r>
            <a:r>
              <a:rPr lang="en-US" altLang="zh-TW" dirty="0"/>
              <a:t> Patterns</a:t>
            </a:r>
          </a:p>
          <a:p>
            <a:pPr lvl="1"/>
            <a:r>
              <a:rPr lang="en-US" altLang="zh-TW" dirty="0"/>
              <a:t>Models such as Sparse Transformer (Child et al., 2019) and/or </a:t>
            </a:r>
            <a:r>
              <a:rPr lang="en-US" altLang="zh-TW" dirty="0" err="1"/>
              <a:t>Longformer</a:t>
            </a:r>
            <a:r>
              <a:rPr lang="en-US" altLang="zh-TW" dirty="0"/>
              <a:t> (</a:t>
            </a:r>
            <a:r>
              <a:rPr lang="en-US" altLang="zh-TW" dirty="0" err="1"/>
              <a:t>Beltagy</a:t>
            </a:r>
            <a:r>
              <a:rPr lang="en-US" altLang="zh-TW" dirty="0"/>
              <a:t> et al., 2020) employ </a:t>
            </a:r>
            <a:r>
              <a:rPr lang="en-US" altLang="zh-TW" dirty="0" err="1"/>
              <a:t>strided</a:t>
            </a:r>
            <a:r>
              <a:rPr lang="en-US" altLang="zh-TW" dirty="0"/>
              <a:t> or “dilated” windows.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03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 Another prominent method is to leverage a side memory module that can access multiple tokens at once. </a:t>
            </a:r>
          </a:p>
          <a:p>
            <a:r>
              <a:rPr lang="en-US" altLang="zh-TW" dirty="0"/>
              <a:t>Global memory is also used in ETC (Ainslie et al., 2020) and</a:t>
            </a:r>
            <a:r>
              <a:rPr lang="en-US" altLang="zh-TW" b="1" dirty="0"/>
              <a:t> </a:t>
            </a:r>
            <a:r>
              <a:rPr lang="en-US" altLang="zh-TW" b="1" dirty="0" err="1"/>
              <a:t>Longformer</a:t>
            </a:r>
            <a:r>
              <a:rPr lang="en-US" altLang="zh-TW" b="1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Beltagy</a:t>
            </a:r>
            <a:r>
              <a:rPr lang="en-US" altLang="zh-TW" dirty="0"/>
              <a:t> et al., 2020).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134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Combination of Patterns</a:t>
            </a:r>
          </a:p>
          <a:p>
            <a:pPr lvl="1"/>
            <a:r>
              <a:rPr lang="en-US" altLang="zh-TW" dirty="0"/>
              <a:t>The key idea of combined1 approaches is to improve coverage by combining two or more distinct access patterns. For example, the Sparse Transformer (Child et al., 2019) combines </a:t>
            </a:r>
            <a:r>
              <a:rPr lang="en-US" altLang="zh-TW" dirty="0" err="1"/>
              <a:t>strided</a:t>
            </a:r>
            <a:r>
              <a:rPr lang="en-US" altLang="zh-TW" dirty="0"/>
              <a:t> and local attention by assigning half of its heads to pattern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918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Sparse  </a:t>
            </a:r>
          </a:p>
          <a:p>
            <a:endParaRPr lang="en-US" altLang="zh-TW" dirty="0"/>
          </a:p>
          <a:p>
            <a:r>
              <a:rPr lang="en-US" altLang="zh-TW" dirty="0"/>
              <a:t>Block Transformer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key idea of combined1 approaches is to improve coverage by combining two or more distinct access patterns. For example, the Sparse Transformer (Child et al., 2019) combines </a:t>
            </a:r>
            <a:r>
              <a:rPr lang="en-US" altLang="zh-TW" dirty="0" err="1"/>
              <a:t>strided</a:t>
            </a:r>
            <a:r>
              <a:rPr lang="en-US" altLang="zh-TW" dirty="0"/>
              <a:t> and local attention by assigning half of its heads to pattern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030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92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235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Reformer (</a:t>
            </a:r>
            <a:r>
              <a:rPr lang="en-US" altLang="zh-TW" dirty="0" err="1"/>
              <a:t>Kitaev</a:t>
            </a:r>
            <a:r>
              <a:rPr lang="en-US" altLang="zh-TW" dirty="0"/>
              <a:t> et al., 2020) introduces a hash-based similarity measure to efficiently cluster tokens into chunks.</a:t>
            </a:r>
          </a:p>
          <a:p>
            <a:r>
              <a:rPr lang="en-US" altLang="zh-TW" dirty="0"/>
              <a:t>Routing Transformer (Roy et al., 2020) employs online k-means clustering on the tokens.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957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Our strategy first assigns queries and keys to clusters. Then only queries and keys from the same cluster are considered for attention. 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 other words, the current time-step query is routed to a limited number of context elements through its cluster assignment.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===</a:t>
            </a:r>
          </a:p>
          <a:p>
            <a:r>
              <a:rPr lang="en-US" altLang="zh-TW" dirty="0"/>
              <a:t>Reformer (</a:t>
            </a:r>
            <a:r>
              <a:rPr lang="en-US" altLang="zh-TW" dirty="0" err="1"/>
              <a:t>Kitaev</a:t>
            </a:r>
            <a:r>
              <a:rPr lang="en-US" altLang="zh-TW" dirty="0"/>
              <a:t> et al., 2020) introduces a hash-based similarity measure to efficiently cluster tokens into chunks.</a:t>
            </a:r>
          </a:p>
          <a:p>
            <a:r>
              <a:rPr lang="en-US" altLang="zh-TW" dirty="0"/>
              <a:t>Routing Transformer (Roy et al., 2020) employs online k-means clustering on the tokens.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6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53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Sinkhorn</a:t>
            </a:r>
            <a:r>
              <a:rPr lang="en-US" altLang="zh-TW" dirty="0"/>
              <a:t> Sorting Network (Tay et al., 2020b) exposes the sparsity in attention weights by learning to </a:t>
            </a:r>
            <a:r>
              <a:rPr lang="en-US" altLang="zh-TW" dirty="0" err="1"/>
              <a:t>to</a:t>
            </a:r>
            <a:r>
              <a:rPr lang="en-US" altLang="zh-TW" dirty="0"/>
              <a:t> sort blocks of the input sequence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instead of attending to tokens in the same block, each token attends to tokens in the newly sorted block,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883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Another emerging technique is to improve efficiency by leveraging low-rank approximations of the self-attention matrix</a:t>
            </a:r>
          </a:p>
          <a:p>
            <a:r>
              <a:rPr lang="en-US" altLang="zh-TW" dirty="0"/>
              <a:t>The usage of kernels (</a:t>
            </a:r>
            <a:r>
              <a:rPr lang="en-US" altLang="zh-TW" dirty="0" err="1"/>
              <a:t>Katharopoulos</a:t>
            </a:r>
            <a:r>
              <a:rPr lang="en-US" altLang="zh-TW" dirty="0"/>
              <a:t> et al., 2020; </a:t>
            </a:r>
            <a:r>
              <a:rPr lang="en-US" altLang="zh-TW" dirty="0" err="1"/>
              <a:t>Choromanski</a:t>
            </a:r>
            <a:r>
              <a:rPr lang="en-US" altLang="zh-TW" dirty="0"/>
              <a:t> et al., 2020) enable clever mathematical re-writing of the self-attention mechanism to avoid explicitly computing the N × N matrix.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self-attention is low rank:</a:t>
            </a:r>
          </a:p>
          <a:p>
            <a:r>
              <a:rPr lang="en-US" altLang="zh-TW" dirty="0"/>
              <a:t>The right figure plots the heatmap of normalized cumulative eigenvalue at the 128-th largest eigenvalue across different layers and heads in Wiki103 data. (n=512)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909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521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只有幾種ｖａｌｕｅ，只有幾種</a:t>
            </a:r>
            <a:r>
              <a:rPr lang="en-US" altLang="zh-TW" dirty="0" err="1"/>
              <a:t>qeruy</a:t>
            </a:r>
            <a:endParaRPr lang="en-US" altLang="zh-TW" dirty="0"/>
          </a:p>
          <a:p>
            <a:r>
              <a:rPr lang="en-US" altLang="zh-TW" dirty="0"/>
              <a:t>Cannot do </a:t>
            </a:r>
            <a:r>
              <a:rPr lang="en-US" altLang="zh-TW" dirty="0" err="1"/>
              <a:t>causula</a:t>
            </a:r>
            <a:r>
              <a:rPr lang="en-US" altLang="zh-TW" dirty="0"/>
              <a:t> masking 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Funnel (</a:t>
            </a:r>
            <a:r>
              <a:rPr lang="zh-TW" altLang="en-US" dirty="0"/>
              <a:t>漏斗</a:t>
            </a:r>
            <a:r>
              <a:rPr lang="en-US" altLang="zh-TW" dirty="0"/>
              <a:t>) transformer  -&gt; signore this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334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Lucida Grande"/>
              </a:rPr>
              <a:t>ViT2Vit -&gt; CNN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Lucida Grande"/>
              </a:rPr>
              <a:t>Beyond Self-attention: External Attention using Two Linear Layers for Visual Tasks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1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103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62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90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70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75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21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36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Arena 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競技場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70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Examples of models that do this include </a:t>
            </a:r>
            <a:r>
              <a:rPr lang="en-US" altLang="zh-TW" dirty="0" err="1"/>
              <a:t>Blockwise</a:t>
            </a:r>
            <a:r>
              <a:rPr lang="en-US" altLang="zh-TW" dirty="0"/>
              <a:t> (</a:t>
            </a:r>
            <a:r>
              <a:rPr lang="en-US" altLang="zh-TW" dirty="0" err="1"/>
              <a:t>Qiu</a:t>
            </a:r>
            <a:r>
              <a:rPr lang="en-US" altLang="zh-TW" dirty="0"/>
              <a:t> et al., 2019) and/or Local Attention (Parmar et al., 2018).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3D401-BDB7-4A90-A2FE-63DB6FF3109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71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仅用于教学目的，大量内容来自互联网，未指明引用处请见谅，请勿分发！</a:t>
            </a:r>
          </a:p>
        </p:txBody>
      </p:sp>
    </p:spTree>
    <p:extLst>
      <p:ext uri="{BB962C8B-B14F-4D97-AF65-F5344CB8AC3E}">
        <p14:creationId xmlns:p14="http://schemas.microsoft.com/office/powerpoint/2010/main" val="303264133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9393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5397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997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64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9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050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2870" y="2545459"/>
            <a:ext cx="3099434" cy="3720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6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仅用于教学目的，大量内容来自互联网，未指明引用处请见谅，请勿分发！</a:t>
            </a:r>
          </a:p>
        </p:txBody>
      </p:sp>
    </p:spTree>
    <p:extLst>
      <p:ext uri="{BB962C8B-B14F-4D97-AF65-F5344CB8AC3E}">
        <p14:creationId xmlns:p14="http://schemas.microsoft.com/office/powerpoint/2010/main" val="2657785502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835696" y="6516884"/>
            <a:ext cx="5681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120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仅用于教学目的，大量内容来自互联网，未指明引用处请见谅，请勿分发！</a:t>
            </a:r>
          </a:p>
        </p:txBody>
      </p:sp>
    </p:spTree>
    <p:extLst>
      <p:ext uri="{BB962C8B-B14F-4D97-AF65-F5344CB8AC3E}">
        <p14:creationId xmlns:p14="http://schemas.microsoft.com/office/powerpoint/2010/main" val="249681129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74320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4208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048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21514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8372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24259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12707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83199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42381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03130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82375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53178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7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9671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567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4926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2897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9732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9102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5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89" r:id="rId15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8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arxiv.org/abs/2011.0400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40.png"/><Relationship Id="rId21" Type="http://schemas.openxmlformats.org/officeDocument/2006/relationships/image" Target="../media/image56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image" Target="../media/image212.png"/><Relationship Id="rId1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61.png"/><Relationship Id="rId7" Type="http://schemas.openxmlformats.org/officeDocument/2006/relationships/image" Target="../media/image44.png"/><Relationship Id="rId12" Type="http://schemas.openxmlformats.org/officeDocument/2006/relationships/image" Target="../media/image58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7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3.png"/><Relationship Id="rId10" Type="http://schemas.openxmlformats.org/officeDocument/2006/relationships/image" Target="../media/image45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212.png"/><Relationship Id="rId14" Type="http://schemas.openxmlformats.org/officeDocument/2006/relationships/image" Target="../media/image59.png"/><Relationship Id="rId22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1" Type="http://schemas.openxmlformats.org/officeDocument/2006/relationships/image" Target="../media/image75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9" Type="http://schemas.openxmlformats.org/officeDocument/2006/relationships/image" Target="../media/image212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81.png"/><Relationship Id="rId21" Type="http://schemas.openxmlformats.org/officeDocument/2006/relationships/image" Target="../media/image84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16" Type="http://schemas.openxmlformats.org/officeDocument/2006/relationships/image" Target="../media/image7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24" Type="http://schemas.openxmlformats.org/officeDocument/2006/relationships/image" Target="../media/image87.png"/><Relationship Id="rId15" Type="http://schemas.openxmlformats.org/officeDocument/2006/relationships/image" Target="../media/image69.png"/><Relationship Id="rId23" Type="http://schemas.openxmlformats.org/officeDocument/2006/relationships/image" Target="../media/image86.png"/><Relationship Id="rId10" Type="http://schemas.openxmlformats.org/officeDocument/2006/relationships/image" Target="../media/image64.png"/><Relationship Id="rId19" Type="http://schemas.openxmlformats.org/officeDocument/2006/relationships/image" Target="../media/image82.png"/><Relationship Id="rId9" Type="http://schemas.openxmlformats.org/officeDocument/2006/relationships/image" Target="../media/image212.png"/><Relationship Id="rId14" Type="http://schemas.openxmlformats.org/officeDocument/2006/relationships/image" Target="../media/image68.png"/><Relationship Id="rId22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18" Type="http://schemas.openxmlformats.org/officeDocument/2006/relationships/image" Target="../media/image630.png"/><Relationship Id="rId21" Type="http://schemas.openxmlformats.org/officeDocument/2006/relationships/image" Target="../media/image660.png"/><Relationship Id="rId12" Type="http://schemas.openxmlformats.org/officeDocument/2006/relationships/image" Target="../media/image390.png"/><Relationship Id="rId17" Type="http://schemas.openxmlformats.org/officeDocument/2006/relationships/image" Target="../media/image620.png"/><Relationship Id="rId16" Type="http://schemas.openxmlformats.org/officeDocument/2006/relationships/image" Target="../media/image430.png"/><Relationship Id="rId20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24" Type="http://schemas.openxmlformats.org/officeDocument/2006/relationships/image" Target="../media/image690.png"/><Relationship Id="rId15" Type="http://schemas.openxmlformats.org/officeDocument/2006/relationships/image" Target="../media/image420.png"/><Relationship Id="rId23" Type="http://schemas.openxmlformats.org/officeDocument/2006/relationships/image" Target="../media/image680.png"/><Relationship Id="rId10" Type="http://schemas.openxmlformats.org/officeDocument/2006/relationships/image" Target="../media/image370.png"/><Relationship Id="rId19" Type="http://schemas.openxmlformats.org/officeDocument/2006/relationships/image" Target="../media/image640.png"/><Relationship Id="rId9" Type="http://schemas.openxmlformats.org/officeDocument/2006/relationships/image" Target="../media/image212.png"/><Relationship Id="rId14" Type="http://schemas.openxmlformats.org/officeDocument/2006/relationships/image" Target="../media/image610.png"/><Relationship Id="rId22" Type="http://schemas.openxmlformats.org/officeDocument/2006/relationships/image" Target="../media/image670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7.png"/><Relationship Id="rId21" Type="http://schemas.openxmlformats.org/officeDocument/2006/relationships/image" Target="../media/image75.png"/><Relationship Id="rId12" Type="http://schemas.openxmlformats.org/officeDocument/2006/relationships/image" Target="../media/image66.png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93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9" Type="http://schemas.openxmlformats.org/officeDocument/2006/relationships/image" Target="../media/image212.png"/><Relationship Id="rId14" Type="http://schemas.openxmlformats.org/officeDocument/2006/relationships/image" Target="../media/image88.png"/><Relationship Id="rId22" Type="http://schemas.openxmlformats.org/officeDocument/2006/relationships/image" Target="../media/image90.png"/><Relationship Id="rId27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60.png"/><Relationship Id="rId4" Type="http://schemas.openxmlformats.org/officeDocument/2006/relationships/image" Target="../media/image13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68.png"/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12" Type="http://schemas.openxmlformats.org/officeDocument/2006/relationships/image" Target="../media/image167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70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2DAFCA-B213-4DBF-9208-C66042782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99776"/>
            <a:ext cx="7848872" cy="346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Modeling Long Sequences with Efficient Transformers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汤斯亮（</a:t>
            </a:r>
            <a:r>
              <a:rPr lang="en-US" altLang="zh-CN" dirty="0" err="1"/>
              <a:t>Siliang</a:t>
            </a:r>
            <a:r>
              <a:rPr lang="en-US" altLang="zh-CN" dirty="0"/>
              <a:t> Tang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 err="1"/>
              <a:t>siliang@zju.edu.cn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44058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5ADA0-BE82-49C4-AA26-73506320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Transformers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860875-1EE8-4F50-86F5-867FAB7E155C}"/>
              </a:ext>
            </a:extLst>
          </p:cNvPr>
          <p:cNvSpPr txBox="1"/>
          <p:nvPr/>
        </p:nvSpPr>
        <p:spPr>
          <a:xfrm>
            <a:off x="628649" y="1548967"/>
            <a:ext cx="3412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is only a module in a larger network.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B6E2F63-2255-407F-91BF-13ABEF2DC344}"/>
                  </a:ext>
                </a:extLst>
              </p:cNvPr>
              <p:cNvSpPr txBox="1"/>
              <p:nvPr/>
            </p:nvSpPr>
            <p:spPr>
              <a:xfrm>
                <a:off x="585330" y="2778845"/>
                <a:ext cx="34996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Self-attention dominates computation when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large.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B6E2F63-2255-407F-91BF-13ABEF2D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30" y="2778845"/>
                <a:ext cx="3499633" cy="1200329"/>
              </a:xfrm>
              <a:prstGeom prst="rect">
                <a:avLst/>
              </a:prstGeom>
              <a:blipFill>
                <a:blip r:embed="rId3"/>
                <a:stretch>
                  <a:fillRect l="-2265" t="-4061" r="-1394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74223A-EFC0-4302-A546-99D4E3D38A7E}"/>
              </a:ext>
            </a:extLst>
          </p:cNvPr>
          <p:cNvSpPr txBox="1"/>
          <p:nvPr/>
        </p:nvSpPr>
        <p:spPr>
          <a:xfrm>
            <a:off x="585330" y="4020332"/>
            <a:ext cx="349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developed for image processing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DDFA995-5254-4F52-A98D-F645DE74764A}"/>
              </a:ext>
            </a:extLst>
          </p:cNvPr>
          <p:cNvGrpSpPr/>
          <p:nvPr/>
        </p:nvGrpSpPr>
        <p:grpSpPr>
          <a:xfrm>
            <a:off x="678460" y="5122194"/>
            <a:ext cx="3406503" cy="1297008"/>
            <a:chOff x="678460" y="5122194"/>
            <a:chExt cx="3406503" cy="1297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FCD60C80-99AA-4490-BE05-916D7CDC90C4}"/>
                    </a:ext>
                  </a:extLst>
                </p:cNvPr>
                <p:cNvSpPr txBox="1"/>
                <p:nvPr/>
              </p:nvSpPr>
              <p:spPr>
                <a:xfrm>
                  <a:off x="2454223" y="5122194"/>
                  <a:ext cx="16307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TW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256∗256</m:t>
                      </m:r>
                    </m:oMath>
                  </a14:m>
                  <a:r>
                    <a:rPr lang="en-US" altLang="zh-TW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FCD60C80-99AA-4490-BE05-916D7CDC9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23" y="5122194"/>
                  <a:ext cx="1630740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4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70CD00-5306-4ADD-9051-0059B2E5A804}"/>
                </a:ext>
              </a:extLst>
            </p:cNvPr>
            <p:cNvSpPr/>
            <p:nvPr/>
          </p:nvSpPr>
          <p:spPr>
            <a:xfrm>
              <a:off x="1433549" y="5122194"/>
              <a:ext cx="774237" cy="8105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464C405-32DA-4E99-A434-980A7ADE4D49}"/>
                    </a:ext>
                  </a:extLst>
                </p:cNvPr>
                <p:cNvSpPr txBox="1"/>
                <p:nvPr/>
              </p:nvSpPr>
              <p:spPr>
                <a:xfrm>
                  <a:off x="678460" y="5309033"/>
                  <a:ext cx="845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464C405-32DA-4E99-A434-980A7ADE4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60" y="5309033"/>
                  <a:ext cx="84574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FCD8CCD3-A8CC-43BC-B96E-95FBD410DEC5}"/>
                    </a:ext>
                  </a:extLst>
                </p:cNvPr>
                <p:cNvSpPr txBox="1"/>
                <p:nvPr/>
              </p:nvSpPr>
              <p:spPr>
                <a:xfrm>
                  <a:off x="1398614" y="5957537"/>
                  <a:ext cx="8457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FCD8CCD3-A8CC-43BC-B96E-95FBD410D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614" y="5957537"/>
                  <a:ext cx="84574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2C6FCC-4B94-4A3A-8E15-D7DC88E35FCC}"/>
              </a:ext>
            </a:extLst>
          </p:cNvPr>
          <p:cNvGrpSpPr/>
          <p:nvPr/>
        </p:nvGrpSpPr>
        <p:grpSpPr>
          <a:xfrm>
            <a:off x="4227557" y="1095123"/>
            <a:ext cx="3728819" cy="5288023"/>
            <a:chOff x="4227557" y="553161"/>
            <a:chExt cx="4110980" cy="582998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C0B3C64-091E-48C5-85DA-5A51FB51C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7557" y="553161"/>
              <a:ext cx="4110980" cy="58299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2FDD25E-BC37-459D-9647-4976754D91B3}"/>
                </a:ext>
              </a:extLst>
            </p:cNvPr>
            <p:cNvSpPr/>
            <p:nvPr/>
          </p:nvSpPr>
          <p:spPr>
            <a:xfrm>
              <a:off x="5141430" y="3998845"/>
              <a:ext cx="921689" cy="33339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CD7DD26-C3C2-4A25-99A5-BBB3FBA781B0}"/>
                </a:ext>
              </a:extLst>
            </p:cNvPr>
            <p:cNvSpPr/>
            <p:nvPr/>
          </p:nvSpPr>
          <p:spPr>
            <a:xfrm>
              <a:off x="6527668" y="3832148"/>
              <a:ext cx="921689" cy="50008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697B0D6B-DF02-42B5-B1B5-EBDC1C57BE6F}"/>
                </a:ext>
              </a:extLst>
            </p:cNvPr>
            <p:cNvSpPr/>
            <p:nvPr/>
          </p:nvSpPr>
          <p:spPr>
            <a:xfrm>
              <a:off x="6527668" y="2888679"/>
              <a:ext cx="921689" cy="34905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67BE30B-8331-4E2D-BD06-982792F4C302}"/>
                </a:ext>
              </a:extLst>
            </p:cNvPr>
            <p:cNvSpPr/>
            <p:nvPr/>
          </p:nvSpPr>
          <p:spPr>
            <a:xfrm>
              <a:off x="4381500" y="3468153"/>
              <a:ext cx="323850" cy="500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758685D-759B-43FB-A21C-C7EEAE55017F}"/>
                </a:ext>
              </a:extLst>
            </p:cNvPr>
            <p:cNvSpPr/>
            <p:nvPr/>
          </p:nvSpPr>
          <p:spPr>
            <a:xfrm>
              <a:off x="7871812" y="2977607"/>
              <a:ext cx="323850" cy="500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09213EB-1160-4FF9-A9F3-78929650F0F8}"/>
              </a:ext>
            </a:extLst>
          </p:cNvPr>
          <p:cNvSpPr/>
          <p:nvPr/>
        </p:nvSpPr>
        <p:spPr>
          <a:xfrm>
            <a:off x="585330" y="925258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70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C5609B0-FF2A-4540-A2D1-D645BF7E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03" y="3705408"/>
            <a:ext cx="3630180" cy="28919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7A76095-DC02-483E-AD0B-C2C4D5FCA5DA}"/>
              </a:ext>
            </a:extLst>
          </p:cNvPr>
          <p:cNvSpPr txBox="1"/>
          <p:nvPr/>
        </p:nvSpPr>
        <p:spPr>
          <a:xfrm>
            <a:off x="528637" y="6005323"/>
            <a:ext cx="3500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https://arxiv.org/abs/2009.06732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FE6D3E-4D0E-408E-A5EE-D05A770B9F4F}"/>
              </a:ext>
            </a:extLst>
          </p:cNvPr>
          <p:cNvSpPr txBox="1"/>
          <p:nvPr/>
        </p:nvSpPr>
        <p:spPr>
          <a:xfrm>
            <a:off x="542927" y="563599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Transformers: A Survey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06D1DB-BB24-4AEC-95E8-BCB88253B961}"/>
              </a:ext>
            </a:extLst>
          </p:cNvPr>
          <p:cNvSpPr txBox="1"/>
          <p:nvPr/>
        </p:nvSpPr>
        <p:spPr>
          <a:xfrm>
            <a:off x="528637" y="2030480"/>
            <a:ext cx="3786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Range Arena: A Benchmark for Efficient Transformers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9A4201-BA36-4618-B77B-566789CBB59D}"/>
              </a:ext>
            </a:extLst>
          </p:cNvPr>
          <p:cNvSpPr txBox="1"/>
          <p:nvPr/>
        </p:nvSpPr>
        <p:spPr>
          <a:xfrm>
            <a:off x="542927" y="31846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https://arxiv.org/abs/2011.04006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6ADE592-DED0-4188-985B-24F689566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074" y="929278"/>
            <a:ext cx="3345161" cy="2751749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7054452F-B1FC-44F7-B96C-6FDFE6A6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Transformers</a:t>
            </a:r>
            <a:endParaRPr lang="zh-CN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388B38-651A-4F64-9E3C-CCBC8E71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B15114-B6B6-44B4-B02F-F6FC7B4A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EC61C6E-9B2E-4564-A287-4CACFF6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625C-82EE-410A-BF5B-89E98332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</a:p>
          <a:p>
            <a:pPr lvl="1"/>
            <a:r>
              <a:rPr lang="en-US" altLang="zh-TW" dirty="0"/>
              <a:t>Heuristic</a:t>
            </a:r>
          </a:p>
          <a:p>
            <a:pPr lvl="2"/>
            <a:r>
              <a:rPr lang="en-US" altLang="zh-TW" dirty="0"/>
              <a:t>Local Attention, Big Bird, and etc.</a:t>
            </a:r>
          </a:p>
          <a:p>
            <a:pPr lvl="1"/>
            <a:r>
              <a:rPr lang="en-US" altLang="zh-TW" dirty="0"/>
              <a:t>Clustering </a:t>
            </a:r>
          </a:p>
          <a:p>
            <a:pPr lvl="2"/>
            <a:r>
              <a:rPr lang="en-US" altLang="zh-TW" dirty="0"/>
              <a:t>Reformer, and etc.</a:t>
            </a:r>
          </a:p>
          <a:p>
            <a:pPr lvl="1"/>
            <a:r>
              <a:rPr lang="en-US" altLang="zh-TW" dirty="0"/>
              <a:t>Learnable</a:t>
            </a:r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</a:p>
          <a:p>
            <a:pPr lvl="1"/>
            <a:r>
              <a:rPr lang="en-US" altLang="zh-TW" dirty="0"/>
              <a:t>Representative key</a:t>
            </a:r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</a:p>
          <a:p>
            <a:r>
              <a:rPr lang="en-US" altLang="zh-TW" dirty="0"/>
              <a:t>Others</a:t>
            </a:r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</a:p>
          <a:p>
            <a:pPr lvl="1"/>
            <a:r>
              <a:rPr lang="en-US" altLang="zh-TW" dirty="0"/>
              <a:t>Attention free framework</a:t>
            </a:r>
          </a:p>
          <a:p>
            <a:pPr lvl="2"/>
            <a:r>
              <a:rPr lang="en-US" altLang="zh-TW" dirty="0"/>
              <a:t>Synthesizer and etc.</a:t>
            </a:r>
          </a:p>
        </p:txBody>
      </p:sp>
    </p:spTree>
    <p:extLst>
      <p:ext uri="{BB962C8B-B14F-4D97-AF65-F5344CB8AC3E}">
        <p14:creationId xmlns:p14="http://schemas.microsoft.com/office/powerpoint/2010/main" val="6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A672-DE12-41AC-B1B6-C893D8CA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Skip Some Calculations with Human Knowledge </a:t>
            </a:r>
            <a:endParaRPr lang="zh-TW" altLang="en-US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339194-4725-469F-85BE-2AE7D383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A22643-C8BC-47EA-8A66-490FA95B3B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040" y="202706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CFE74B6A-D148-4689-8566-6389624BBA1A}"/>
              </a:ext>
            </a:extLst>
          </p:cNvPr>
          <p:cNvSpPr txBox="1"/>
          <p:nvPr/>
        </p:nvSpPr>
        <p:spPr>
          <a:xfrm>
            <a:off x="4682762" y="3358079"/>
            <a:ext cx="422246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fill in some values with human knowledge?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0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A672-DE12-41AC-B1B6-C893D8CA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Attention / Truncated Attention</a:t>
            </a:r>
            <a:endParaRPr lang="zh-TW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99D7B-9989-4440-A733-BF9071DB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A22643-C8BC-47EA-8A66-490FA95B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19241"/>
              </p:ext>
            </p:extLst>
          </p:nvPr>
        </p:nvGraphicFramePr>
        <p:xfrm>
          <a:off x="785040" y="202706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D16CD5C-228E-43E9-84DC-D57DDAE6CE72}"/>
              </a:ext>
            </a:extLst>
          </p:cNvPr>
          <p:cNvCxnSpPr/>
          <p:nvPr/>
        </p:nvCxnSpPr>
        <p:spPr>
          <a:xfrm flipV="1">
            <a:off x="4121681" y="2571750"/>
            <a:ext cx="755119" cy="51435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7F677B2-777A-4914-8448-8B4AFB6E4E30}"/>
              </a:ext>
            </a:extLst>
          </p:cNvPr>
          <p:cNvCxnSpPr>
            <a:cxnSpLocks/>
          </p:cNvCxnSpPr>
          <p:nvPr/>
        </p:nvCxnSpPr>
        <p:spPr>
          <a:xfrm>
            <a:off x="4190804" y="4894026"/>
            <a:ext cx="621770" cy="5238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01BEC6-2A22-4D1E-BCBB-C522573FE831}"/>
              </a:ext>
            </a:extLst>
          </p:cNvPr>
          <p:cNvSpPr txBox="1"/>
          <p:nvPr/>
        </p:nvSpPr>
        <p:spPr>
          <a:xfrm>
            <a:off x="4876800" y="5187068"/>
            <a:ext cx="253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attention weight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D87E0B-8693-4E6C-9412-ABF1A326A7A8}"/>
              </a:ext>
            </a:extLst>
          </p:cNvPr>
          <p:cNvSpPr txBox="1"/>
          <p:nvPr/>
        </p:nvSpPr>
        <p:spPr>
          <a:xfrm>
            <a:off x="4914900" y="2329160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0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0D077C6-87B1-4324-8223-4822F28FA73C}"/>
              </a:ext>
            </a:extLst>
          </p:cNvPr>
          <p:cNvSpPr/>
          <p:nvPr/>
        </p:nvSpPr>
        <p:spPr>
          <a:xfrm>
            <a:off x="5119008" y="3587099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6242108-28FF-4C40-8A6C-EF9E1D438773}"/>
              </a:ext>
            </a:extLst>
          </p:cNvPr>
          <p:cNvSpPr/>
          <p:nvPr/>
        </p:nvSpPr>
        <p:spPr>
          <a:xfrm>
            <a:off x="5895522" y="3587098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564C754-6356-419F-819F-A4606BE26DE8}"/>
              </a:ext>
            </a:extLst>
          </p:cNvPr>
          <p:cNvSpPr/>
          <p:nvPr/>
        </p:nvSpPr>
        <p:spPr>
          <a:xfrm>
            <a:off x="6672036" y="3587097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B458736-C465-4B1A-8EC8-202C6A85657D}"/>
              </a:ext>
            </a:extLst>
          </p:cNvPr>
          <p:cNvSpPr/>
          <p:nvPr/>
        </p:nvSpPr>
        <p:spPr>
          <a:xfrm>
            <a:off x="7448550" y="3587096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5C271AC-A6F9-47E2-940C-E81F6A335879}"/>
              </a:ext>
            </a:extLst>
          </p:cNvPr>
          <p:cNvSpPr txBox="1"/>
          <p:nvPr/>
        </p:nvSpPr>
        <p:spPr>
          <a:xfrm>
            <a:off x="8122557" y="3472997"/>
            <a:ext cx="802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698B4F7-EF3E-45AA-8EAC-7D156C50466A}"/>
              </a:ext>
            </a:extLst>
          </p:cNvPr>
          <p:cNvGrpSpPr/>
          <p:nvPr/>
        </p:nvGrpSpPr>
        <p:grpSpPr>
          <a:xfrm>
            <a:off x="6237757" y="3193670"/>
            <a:ext cx="636303" cy="350471"/>
            <a:chOff x="6208729" y="3179156"/>
            <a:chExt cx="636303" cy="350471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20173015-1747-4FA6-82D7-5FDF1EF24C70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2E47104-516F-47C2-99B7-05879809BCB0}"/>
                </a:ext>
              </a:extLst>
            </p:cNvPr>
            <p:cNvCxnSpPr>
              <a:cxnSpLocks/>
            </p:cNvCxnSpPr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9A8B22CF-4AC3-470C-AA28-FA36E744F787}"/>
                </a:ext>
              </a:extLst>
            </p:cNvPr>
            <p:cNvCxnSpPr>
              <a:cxnSpLocks/>
            </p:cNvCxnSpPr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860AC82-C648-4807-A634-18621674F931}"/>
              </a:ext>
            </a:extLst>
          </p:cNvPr>
          <p:cNvGrpSpPr/>
          <p:nvPr/>
        </p:nvGrpSpPr>
        <p:grpSpPr>
          <a:xfrm flipH="1">
            <a:off x="7086429" y="3186806"/>
            <a:ext cx="636303" cy="350471"/>
            <a:chOff x="6208729" y="3179156"/>
            <a:chExt cx="636303" cy="350471"/>
          </a:xfrm>
        </p:grpSpPr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2975EA0-22C1-4439-8928-B9A3760F3E82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B3F5915-9CC0-4368-9752-EAFAA6D75156}"/>
                </a:ext>
              </a:extLst>
            </p:cNvPr>
            <p:cNvCxnSpPr>
              <a:cxnSpLocks/>
            </p:cNvCxnSpPr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A405E837-F2BB-4E31-B7CB-F9F1F5C9A5B9}"/>
                </a:ext>
              </a:extLst>
            </p:cNvPr>
            <p:cNvCxnSpPr>
              <a:cxnSpLocks/>
            </p:cNvCxnSpPr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D7EECE-67BB-46D5-BD26-C3C019AD4AAF}"/>
              </a:ext>
            </a:extLst>
          </p:cNvPr>
          <p:cNvSpPr txBox="1"/>
          <p:nvPr/>
        </p:nvSpPr>
        <p:spPr>
          <a:xfrm>
            <a:off x="5811912" y="4139172"/>
            <a:ext cx="2322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with CNN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C6BCBDB-D8E3-42EB-8D9D-7BB5465CCC3B}"/>
              </a:ext>
            </a:extLst>
          </p:cNvPr>
          <p:cNvSpPr txBox="1"/>
          <p:nvPr/>
        </p:nvSpPr>
        <p:spPr>
          <a:xfrm>
            <a:off x="1565132" y="5732610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1D28C13-C31B-41B8-813F-E9C21F612F54}"/>
              </a:ext>
            </a:extLst>
          </p:cNvPr>
          <p:cNvSpPr txBox="1"/>
          <p:nvPr/>
        </p:nvSpPr>
        <p:spPr>
          <a:xfrm rot="16200000">
            <a:off x="-528428" y="372010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A672-DE12-41AC-B1B6-C893D8CA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Stride Attention</a:t>
            </a:r>
            <a:endParaRPr lang="zh-TW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8D9DAA7-C428-4088-B27B-17EBDC03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A22643-C8BC-47EA-8A66-490FA95B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45721"/>
              </p:ext>
            </p:extLst>
          </p:nvPr>
        </p:nvGraphicFramePr>
        <p:xfrm>
          <a:off x="5007397" y="26780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B7C1B9-41C3-435B-897A-90F2E9AB9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17279"/>
              </p:ext>
            </p:extLst>
          </p:nvPr>
        </p:nvGraphicFramePr>
        <p:xfrm>
          <a:off x="983956" y="267805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69409E-D05F-463F-A82C-330AF1DF37CE}"/>
              </a:ext>
            </a:extLst>
          </p:cNvPr>
          <p:cNvSpPr/>
          <p:nvPr/>
        </p:nvSpPr>
        <p:spPr>
          <a:xfrm>
            <a:off x="5286225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AAEC47E-56CD-490F-B7A3-3558B0A1B570}"/>
              </a:ext>
            </a:extLst>
          </p:cNvPr>
          <p:cNvSpPr/>
          <p:nvPr/>
        </p:nvSpPr>
        <p:spPr>
          <a:xfrm>
            <a:off x="5911811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85B6426-ACB7-4423-B648-82F340A1CAF5}"/>
              </a:ext>
            </a:extLst>
          </p:cNvPr>
          <p:cNvSpPr/>
          <p:nvPr/>
        </p:nvSpPr>
        <p:spPr>
          <a:xfrm>
            <a:off x="6537397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E73076E-74EB-45E1-B1A9-E9E5DC4E6240}"/>
              </a:ext>
            </a:extLst>
          </p:cNvPr>
          <p:cNvSpPr/>
          <p:nvPr/>
        </p:nvSpPr>
        <p:spPr>
          <a:xfrm>
            <a:off x="7162984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28A68E-0F2B-4998-AFE5-EB2530BB5AFF}"/>
              </a:ext>
            </a:extLst>
          </p:cNvPr>
          <p:cNvSpPr txBox="1"/>
          <p:nvPr/>
        </p:nvSpPr>
        <p:spPr>
          <a:xfrm>
            <a:off x="7712529" y="1699445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012FF78-7D90-49FA-9703-1AD8AF300EAC}"/>
              </a:ext>
            </a:extLst>
          </p:cNvPr>
          <p:cNvGrpSpPr/>
          <p:nvPr/>
        </p:nvGrpSpPr>
        <p:grpSpPr>
          <a:xfrm>
            <a:off x="3768815" y="1521589"/>
            <a:ext cx="1734386" cy="350471"/>
            <a:chOff x="6208729" y="3179156"/>
            <a:chExt cx="636303" cy="350471"/>
          </a:xfrm>
        </p:grpSpPr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C102E0D1-D5BE-4335-9F0F-322C54B6D10C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6215F0F-C51C-48D7-965E-58349BD2B815}"/>
                </a:ext>
              </a:extLst>
            </p:cNvPr>
            <p:cNvCxnSpPr>
              <a:cxnSpLocks/>
            </p:cNvCxnSpPr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976EB84-306D-45C3-96DC-63584E479D23}"/>
                </a:ext>
              </a:extLst>
            </p:cNvPr>
            <p:cNvCxnSpPr>
              <a:cxnSpLocks/>
            </p:cNvCxnSpPr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7584732-346A-4B27-86ED-305EB734A7F4}"/>
              </a:ext>
            </a:extLst>
          </p:cNvPr>
          <p:cNvGrpSpPr/>
          <p:nvPr/>
        </p:nvGrpSpPr>
        <p:grpSpPr>
          <a:xfrm flipH="1">
            <a:off x="5623484" y="1527835"/>
            <a:ext cx="1876753" cy="350471"/>
            <a:chOff x="6208729" y="3179156"/>
            <a:chExt cx="636303" cy="350471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F62834B-7CCD-43DF-A9F2-7EA46E0B54EB}"/>
                </a:ext>
              </a:extLst>
            </p:cNvPr>
            <p:cNvCxnSpPr>
              <a:cxnSpLocks/>
            </p:cNvCxnSpPr>
            <p:nvPr/>
          </p:nvCxnSpPr>
          <p:spPr>
            <a:xfrm>
              <a:off x="6845032" y="3179156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60384759-F981-4F73-9944-B19BF6CB36F3}"/>
                </a:ext>
              </a:extLst>
            </p:cNvPr>
            <p:cNvCxnSpPr>
              <a:cxnSpLocks/>
            </p:cNvCxnSpPr>
            <p:nvPr/>
          </p:nvCxnSpPr>
          <p:spPr>
            <a:xfrm>
              <a:off x="6214721" y="3185402"/>
              <a:ext cx="0" cy="344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FBA26EC-9498-4CC1-8323-C7F5F2BF9058}"/>
                </a:ext>
              </a:extLst>
            </p:cNvPr>
            <p:cNvCxnSpPr>
              <a:cxnSpLocks/>
            </p:cNvCxnSpPr>
            <p:nvPr/>
          </p:nvCxnSpPr>
          <p:spPr>
            <a:xfrm>
              <a:off x="6208729" y="3179156"/>
              <a:ext cx="6363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AC25D4A-078F-4A32-861A-C31AA81EBF3A}"/>
              </a:ext>
            </a:extLst>
          </p:cNvPr>
          <p:cNvSpPr/>
          <p:nvPr/>
        </p:nvSpPr>
        <p:spPr>
          <a:xfrm>
            <a:off x="4035053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27345ED2-DF9D-43B1-803B-B1C0C5A19FFF}"/>
              </a:ext>
            </a:extLst>
          </p:cNvPr>
          <p:cNvSpPr/>
          <p:nvPr/>
        </p:nvSpPr>
        <p:spPr>
          <a:xfrm>
            <a:off x="4660639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B0ECB4-62B1-4D7B-BC1B-190743EE17E9}"/>
              </a:ext>
            </a:extLst>
          </p:cNvPr>
          <p:cNvSpPr txBox="1"/>
          <p:nvPr/>
        </p:nvSpPr>
        <p:spPr>
          <a:xfrm>
            <a:off x="2988262" y="1703496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8FBEF99A-2E61-455A-B574-13B92166C105}"/>
              </a:ext>
            </a:extLst>
          </p:cNvPr>
          <p:cNvSpPr/>
          <p:nvPr/>
        </p:nvSpPr>
        <p:spPr>
          <a:xfrm>
            <a:off x="3409467" y="1862665"/>
            <a:ext cx="540000" cy="36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3A2815-A077-42E4-A2C6-1055228A152E}"/>
              </a:ext>
            </a:extLst>
          </p:cNvPr>
          <p:cNvSpPr/>
          <p:nvPr/>
        </p:nvSpPr>
        <p:spPr>
          <a:xfrm>
            <a:off x="983956" y="4495800"/>
            <a:ext cx="3588044" cy="438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6FECC66-2307-408B-83BE-A0BB503C2A10}"/>
              </a:ext>
            </a:extLst>
          </p:cNvPr>
          <p:cNvCxnSpPr/>
          <p:nvPr/>
        </p:nvCxnSpPr>
        <p:spPr>
          <a:xfrm flipH="1">
            <a:off x="1771650" y="470535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B40B9C2-0CCB-49F8-813F-3DBD2C572600}"/>
              </a:ext>
            </a:extLst>
          </p:cNvPr>
          <p:cNvCxnSpPr>
            <a:cxnSpLocks/>
          </p:cNvCxnSpPr>
          <p:nvPr/>
        </p:nvCxnSpPr>
        <p:spPr>
          <a:xfrm>
            <a:off x="3121612" y="4705350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157D7A-2B56-465E-A7B4-93C5B3DAC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3950" y="265242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3" name="矩形: 圓角 2">
            <a:extLst>
              <a:ext uri="{FF2B5EF4-FFF2-40B4-BE49-F238E27FC236}">
                <a16:creationId xmlns:a16="http://schemas.microsoft.com/office/drawing/2014/main" id="{02FB2C81-0987-481A-90AD-922A8C8ACE90}"/>
              </a:ext>
            </a:extLst>
          </p:cNvPr>
          <p:cNvSpPr/>
          <p:nvPr/>
        </p:nvSpPr>
        <p:spPr>
          <a:xfrm>
            <a:off x="4941358" y="3181737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8386D02-EB38-45A0-9E7C-80F30C0FA470}"/>
              </a:ext>
            </a:extLst>
          </p:cNvPr>
          <p:cNvSpPr/>
          <p:nvPr/>
        </p:nvSpPr>
        <p:spPr>
          <a:xfrm>
            <a:off x="5717872" y="3181736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0513F21-885E-4759-9118-D7D1475E0C3F}"/>
              </a:ext>
            </a:extLst>
          </p:cNvPr>
          <p:cNvSpPr/>
          <p:nvPr/>
        </p:nvSpPr>
        <p:spPr>
          <a:xfrm>
            <a:off x="6494386" y="3181735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1A2596B-C7BD-424E-9F5B-BDD0833EF056}"/>
              </a:ext>
            </a:extLst>
          </p:cNvPr>
          <p:cNvSpPr/>
          <p:nvPr/>
        </p:nvSpPr>
        <p:spPr>
          <a:xfrm>
            <a:off x="7270900" y="3181734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9285B6-3171-4F9B-9B17-F4C1013CF1DE}"/>
              </a:ext>
            </a:extLst>
          </p:cNvPr>
          <p:cNvSpPr txBox="1"/>
          <p:nvPr/>
        </p:nvSpPr>
        <p:spPr>
          <a:xfrm>
            <a:off x="7963957" y="3067635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05D3997-ACF6-4112-AAB6-536A539D7CC1}"/>
              </a:ext>
            </a:extLst>
          </p:cNvPr>
          <p:cNvSpPr/>
          <p:nvPr/>
        </p:nvSpPr>
        <p:spPr>
          <a:xfrm>
            <a:off x="4941358" y="4613234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AA915B9-B483-4EFC-80B9-7757847C2C47}"/>
              </a:ext>
            </a:extLst>
          </p:cNvPr>
          <p:cNvSpPr/>
          <p:nvPr/>
        </p:nvSpPr>
        <p:spPr>
          <a:xfrm>
            <a:off x="5717872" y="4613233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E1003B0-4FF3-4453-9F1F-33435D380C0E}"/>
              </a:ext>
            </a:extLst>
          </p:cNvPr>
          <p:cNvSpPr/>
          <p:nvPr/>
        </p:nvSpPr>
        <p:spPr>
          <a:xfrm>
            <a:off x="6494386" y="4613232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1813658-97A0-4354-B0BA-6C5405B681C2}"/>
              </a:ext>
            </a:extLst>
          </p:cNvPr>
          <p:cNvSpPr/>
          <p:nvPr/>
        </p:nvSpPr>
        <p:spPr>
          <a:xfrm>
            <a:off x="7270900" y="4613231"/>
            <a:ext cx="602568" cy="4091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3ACC7E1-E625-48B6-AFBE-DE794CCD6D88}"/>
              </a:ext>
            </a:extLst>
          </p:cNvPr>
          <p:cNvSpPr txBox="1"/>
          <p:nvPr/>
        </p:nvSpPr>
        <p:spPr>
          <a:xfrm>
            <a:off x="7963957" y="4499132"/>
            <a:ext cx="80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DC1B316-45DF-4827-8624-BC843665B93A}"/>
              </a:ext>
            </a:extLst>
          </p:cNvPr>
          <p:cNvSpPr/>
          <p:nvPr/>
        </p:nvSpPr>
        <p:spPr>
          <a:xfrm>
            <a:off x="4837261" y="3132752"/>
            <a:ext cx="776513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7D36F01-8FC3-4646-BF66-53698FC9EE74}"/>
              </a:ext>
            </a:extLst>
          </p:cNvPr>
          <p:cNvSpPr/>
          <p:nvPr/>
        </p:nvSpPr>
        <p:spPr>
          <a:xfrm>
            <a:off x="5644054" y="3132752"/>
            <a:ext cx="776513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E99DBA2-0D97-4CED-9746-5AFC42E40EE1}"/>
              </a:ext>
            </a:extLst>
          </p:cNvPr>
          <p:cNvSpPr/>
          <p:nvPr/>
        </p:nvSpPr>
        <p:spPr>
          <a:xfrm>
            <a:off x="5283767" y="5740046"/>
            <a:ext cx="602568" cy="40912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652F89B-0D10-4897-A277-5EBC84040B77}"/>
              </a:ext>
            </a:extLst>
          </p:cNvPr>
          <p:cNvSpPr/>
          <p:nvPr/>
        </p:nvSpPr>
        <p:spPr>
          <a:xfrm>
            <a:off x="6032310" y="5740046"/>
            <a:ext cx="602568" cy="40912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1B95B88-4486-4DC6-83D2-E416467BF6A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283767" y="5037923"/>
            <a:ext cx="301284" cy="70212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DA6D1D6-5C30-47E5-961E-BF20D605D724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5585051" y="5022354"/>
            <a:ext cx="434105" cy="71769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1E31135-4DB5-45C0-BA9F-81A158F18FB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flipH="1">
            <a:off x="5585051" y="5022353"/>
            <a:ext cx="1210619" cy="71769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46A461A-2EB9-4295-89AA-A09C5CCA082B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585051" y="5022352"/>
            <a:ext cx="1987133" cy="7176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A3C1CE7-EAB6-4BD3-A635-EFF54DB76E16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5242642" y="5022355"/>
            <a:ext cx="1090952" cy="71769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B262E6A-2405-4492-BA8A-125C313B3B0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22729" y="5022351"/>
            <a:ext cx="310865" cy="71769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455F057-B203-4315-946A-2AB9E601254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6333594" y="5022353"/>
            <a:ext cx="462076" cy="71769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1991CF6-350A-4BAE-83CA-B9B46B73D3B3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6333594" y="5022352"/>
            <a:ext cx="1238590" cy="7176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63C97A8-90D3-4831-A163-5D96E3112D07}"/>
              </a:ext>
            </a:extLst>
          </p:cNvPr>
          <p:cNvCxnSpPr/>
          <p:nvPr/>
        </p:nvCxnSpPr>
        <p:spPr>
          <a:xfrm flipV="1">
            <a:off x="6142735" y="3573910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F0CEA5F-1836-4622-9822-CF0DBF940F76}"/>
              </a:ext>
            </a:extLst>
          </p:cNvPr>
          <p:cNvCxnSpPr/>
          <p:nvPr/>
        </p:nvCxnSpPr>
        <p:spPr>
          <a:xfrm flipV="1">
            <a:off x="6802967" y="3573910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18F486E-F951-4FFE-88CD-89919EA7E85A}"/>
              </a:ext>
            </a:extLst>
          </p:cNvPr>
          <p:cNvCxnSpPr>
            <a:cxnSpLocks/>
          </p:cNvCxnSpPr>
          <p:nvPr/>
        </p:nvCxnSpPr>
        <p:spPr>
          <a:xfrm flipV="1">
            <a:off x="7581709" y="3590855"/>
            <a:ext cx="0" cy="442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9989BFD-72C6-41E0-B7A6-E2CBF17A993A}"/>
              </a:ext>
            </a:extLst>
          </p:cNvPr>
          <p:cNvCxnSpPr>
            <a:cxnSpLocks/>
          </p:cNvCxnSpPr>
          <p:nvPr/>
        </p:nvCxnSpPr>
        <p:spPr>
          <a:xfrm flipV="1">
            <a:off x="5935493" y="3573910"/>
            <a:ext cx="0" cy="459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D00A8C6-4950-466E-A7EC-3D3221979615}"/>
              </a:ext>
            </a:extLst>
          </p:cNvPr>
          <p:cNvCxnSpPr>
            <a:cxnSpLocks/>
          </p:cNvCxnSpPr>
          <p:nvPr/>
        </p:nvCxnSpPr>
        <p:spPr>
          <a:xfrm>
            <a:off x="6142735" y="3911392"/>
            <a:ext cx="6529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51367B1C-E60D-4EC5-A0E7-0A7342879F25}"/>
              </a:ext>
            </a:extLst>
          </p:cNvPr>
          <p:cNvCxnSpPr>
            <a:cxnSpLocks/>
          </p:cNvCxnSpPr>
          <p:nvPr/>
        </p:nvCxnSpPr>
        <p:spPr>
          <a:xfrm>
            <a:off x="5919769" y="4033308"/>
            <a:ext cx="16524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0116324-7474-443F-941F-1470F5AF7CF5}"/>
              </a:ext>
            </a:extLst>
          </p:cNvPr>
          <p:cNvCxnSpPr>
            <a:cxnSpLocks/>
          </p:cNvCxnSpPr>
          <p:nvPr/>
        </p:nvCxnSpPr>
        <p:spPr>
          <a:xfrm>
            <a:off x="6799903" y="2848956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EF49C1A-DA97-4D7D-989E-EED010813A30}"/>
              </a:ext>
            </a:extLst>
          </p:cNvPr>
          <p:cNvCxnSpPr>
            <a:cxnSpLocks/>
          </p:cNvCxnSpPr>
          <p:nvPr/>
        </p:nvCxnSpPr>
        <p:spPr>
          <a:xfrm>
            <a:off x="7581709" y="2739281"/>
            <a:ext cx="0" cy="442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C692260-7636-477B-B765-BBE33E561520}"/>
              </a:ext>
            </a:extLst>
          </p:cNvPr>
          <p:cNvCxnSpPr>
            <a:cxnSpLocks/>
          </p:cNvCxnSpPr>
          <p:nvPr/>
        </p:nvCxnSpPr>
        <p:spPr>
          <a:xfrm>
            <a:off x="5359967" y="2813927"/>
            <a:ext cx="0" cy="344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B1B5E9E-D45B-41F4-B729-6C6D600B0FBC}"/>
              </a:ext>
            </a:extLst>
          </p:cNvPr>
          <p:cNvCxnSpPr>
            <a:cxnSpLocks/>
          </p:cNvCxnSpPr>
          <p:nvPr/>
        </p:nvCxnSpPr>
        <p:spPr>
          <a:xfrm>
            <a:off x="5131858" y="2716000"/>
            <a:ext cx="0" cy="459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5015F3C0-10D3-4691-9F56-58708120C1DE}"/>
              </a:ext>
            </a:extLst>
          </p:cNvPr>
          <p:cNvCxnSpPr>
            <a:cxnSpLocks/>
          </p:cNvCxnSpPr>
          <p:nvPr/>
        </p:nvCxnSpPr>
        <p:spPr>
          <a:xfrm>
            <a:off x="5353975" y="2836256"/>
            <a:ext cx="144899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2F75F31-3F0B-4221-A6A0-0C8D3BCFF71C}"/>
              </a:ext>
            </a:extLst>
          </p:cNvPr>
          <p:cNvCxnSpPr>
            <a:cxnSpLocks/>
          </p:cNvCxnSpPr>
          <p:nvPr/>
        </p:nvCxnSpPr>
        <p:spPr>
          <a:xfrm>
            <a:off x="5129625" y="2709573"/>
            <a:ext cx="24520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E747E67-6E60-45CD-AA02-FC9E5A54B8D7}"/>
              </a:ext>
            </a:extLst>
          </p:cNvPr>
          <p:cNvSpPr txBox="1"/>
          <p:nvPr/>
        </p:nvSpPr>
        <p:spPr>
          <a:xfrm>
            <a:off x="379561" y="201830"/>
            <a:ext cx="3239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Attention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65AA45-C0A8-41B0-B5D8-3BF08197AF7E}"/>
              </a:ext>
            </a:extLst>
          </p:cNvPr>
          <p:cNvSpPr txBox="1"/>
          <p:nvPr/>
        </p:nvSpPr>
        <p:spPr>
          <a:xfrm>
            <a:off x="793068" y="1007127"/>
            <a:ext cx="802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special token into original sequence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14D83AC5-FCC2-4907-9A47-B7E283EA0298}"/>
                  </a:ext>
                </a:extLst>
              </p:cNvPr>
              <p:cNvSpPr txBox="1"/>
              <p:nvPr/>
            </p:nvSpPr>
            <p:spPr>
              <a:xfrm>
                <a:off x="857968" y="1426176"/>
                <a:ext cx="7908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Attend to every token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collect global information 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14D83AC5-FCC2-4907-9A47-B7E283EA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8" y="1426176"/>
                <a:ext cx="7908807" cy="461665"/>
              </a:xfrm>
              <a:prstGeom prst="rect">
                <a:avLst/>
              </a:prstGeom>
              <a:blipFill>
                <a:blip r:embed="rId3"/>
                <a:stretch>
                  <a:fillRect l="-107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53E185A-0A0E-4A5D-A7DE-5216BFBB1986}"/>
                  </a:ext>
                </a:extLst>
              </p:cNvPr>
              <p:cNvSpPr txBox="1"/>
              <p:nvPr/>
            </p:nvSpPr>
            <p:spPr>
              <a:xfrm>
                <a:off x="857968" y="1845385"/>
                <a:ext cx="7908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Attended by every token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knows global information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53E185A-0A0E-4A5D-A7DE-5216BFBB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68" y="1845385"/>
                <a:ext cx="7908807" cy="461665"/>
              </a:xfrm>
              <a:prstGeom prst="rect">
                <a:avLst/>
              </a:prstGeom>
              <a:blipFill>
                <a:blip r:embed="rId4"/>
                <a:stretch>
                  <a:fillRect l="-1079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887B35B3-E8CE-45D7-A86E-24EA71584113}"/>
              </a:ext>
            </a:extLst>
          </p:cNvPr>
          <p:cNvGrpSpPr/>
          <p:nvPr/>
        </p:nvGrpSpPr>
        <p:grpSpPr>
          <a:xfrm>
            <a:off x="697870" y="2692904"/>
            <a:ext cx="3588044" cy="835819"/>
            <a:chOff x="697870" y="2692904"/>
            <a:chExt cx="3588044" cy="8358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2822B22-7FCA-477B-9486-396E92949A33}"/>
                </a:ext>
              </a:extLst>
            </p:cNvPr>
            <p:cNvSpPr/>
            <p:nvPr/>
          </p:nvSpPr>
          <p:spPr>
            <a:xfrm>
              <a:off x="697870" y="3090573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1E88389-A9E3-4ABE-9452-6E91946B466C}"/>
                </a:ext>
              </a:extLst>
            </p:cNvPr>
            <p:cNvSpPr/>
            <p:nvPr/>
          </p:nvSpPr>
          <p:spPr>
            <a:xfrm>
              <a:off x="697870" y="2692904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7E993BB2-FDD3-4801-BDFF-DCBF4ACED8ED}"/>
              </a:ext>
            </a:extLst>
          </p:cNvPr>
          <p:cNvGrpSpPr/>
          <p:nvPr/>
        </p:nvGrpSpPr>
        <p:grpSpPr>
          <a:xfrm rot="5400000">
            <a:off x="-655188" y="4040491"/>
            <a:ext cx="3588044" cy="835819"/>
            <a:chOff x="697870" y="2692904"/>
            <a:chExt cx="3588044" cy="835819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12D9CF4-ED92-4AB5-BAC5-819D424AD57F}"/>
                </a:ext>
              </a:extLst>
            </p:cNvPr>
            <p:cNvSpPr/>
            <p:nvPr/>
          </p:nvSpPr>
          <p:spPr>
            <a:xfrm>
              <a:off x="697870" y="3090573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E1EECA9-6249-40D3-B5EA-2694C2438403}"/>
                </a:ext>
              </a:extLst>
            </p:cNvPr>
            <p:cNvSpPr/>
            <p:nvPr/>
          </p:nvSpPr>
          <p:spPr>
            <a:xfrm>
              <a:off x="697870" y="2692904"/>
              <a:ext cx="3588044" cy="4381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95C2172-4F96-404F-872F-746B49C2B6DF}"/>
              </a:ext>
            </a:extLst>
          </p:cNvPr>
          <p:cNvSpPr txBox="1"/>
          <p:nvPr/>
        </p:nvSpPr>
        <p:spPr>
          <a:xfrm>
            <a:off x="1599290" y="4426932"/>
            <a:ext cx="2815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attention between non-special token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8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FA1FC-D0CD-4203-89E1-74E45EE9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Many Different Choices … 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194E050-53E3-406B-8BFF-C56AE5206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54530"/>
              </p:ext>
            </p:extLst>
          </p:nvPr>
        </p:nvGraphicFramePr>
        <p:xfrm>
          <a:off x="628650" y="1211450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0C9BD00-0CDB-497B-A1D6-FF8F89F8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44307"/>
              </p:ext>
            </p:extLst>
          </p:nvPr>
        </p:nvGraphicFramePr>
        <p:xfrm>
          <a:off x="3417908" y="1196752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935E8A6-5D75-4A6A-9EEB-6C08E31C2B14}"/>
              </a:ext>
            </a:extLst>
          </p:cNvPr>
          <p:cNvSpPr txBox="1"/>
          <p:nvPr/>
        </p:nvSpPr>
        <p:spPr>
          <a:xfrm>
            <a:off x="2554966" y="5691974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heads use different patterns.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847736B-CB8C-442C-8741-253225D00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70279"/>
              </p:ext>
            </p:extLst>
          </p:nvPr>
        </p:nvGraphicFramePr>
        <p:xfrm>
          <a:off x="6207166" y="1211450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315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68551BE-6749-4AEA-8BB5-33F69084F22A}"/>
              </a:ext>
            </a:extLst>
          </p:cNvPr>
          <p:cNvSpPr txBox="1"/>
          <p:nvPr/>
        </p:nvSpPr>
        <p:spPr>
          <a:xfrm>
            <a:off x="1259632" y="4615268"/>
            <a:ext cx="46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小孩子才做</a:t>
            </a:r>
            <a:r>
              <a:rPr lang="zh-CN" altLang="en-US" sz="2400" dirty="0">
                <a:latin typeface="+mn-ea"/>
                <a:cs typeface="Calibri" panose="020F0502020204030204" pitchFamily="34" charset="0"/>
              </a:rPr>
              <a:t>选择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．．．</a:t>
            </a:r>
          </a:p>
        </p:txBody>
      </p:sp>
      <p:pic>
        <p:nvPicPr>
          <p:cNvPr id="1026" name="Picture 2" descr="https://img2.baidu.com/it/u=1417757343,4101716077&amp;fm=253&amp;fmt=auto&amp;app=138&amp;f=JPEG?w=440&amp;h=515">
            <a:extLst>
              <a:ext uri="{FF2B5EF4-FFF2-40B4-BE49-F238E27FC236}">
                <a16:creationId xmlns:a16="http://schemas.microsoft.com/office/drawing/2014/main" id="{A1478E9D-5209-4EE4-9434-A6E037172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3961739"/>
            <a:ext cx="1452007" cy="169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B3AB8922-895D-4D90-87C6-0B478E6C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84" y="3763126"/>
            <a:ext cx="7640254" cy="21638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C76D34-9D9C-4F6F-A14D-E69B6CB7F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547" y="1181131"/>
            <a:ext cx="6656249" cy="182907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3E4A419-C67F-403D-B518-A781A027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Many Different Choices …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CDD72-A0A8-4DDA-8D4A-ABB5B438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Longformer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Big Bird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17197A-8F8A-4741-940D-0B30185396EB}"/>
              </a:ext>
            </a:extLst>
          </p:cNvPr>
          <p:cNvSpPr txBox="1"/>
          <p:nvPr/>
        </p:nvSpPr>
        <p:spPr>
          <a:xfrm>
            <a:off x="5420247" y="861529"/>
            <a:ext cx="33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https://arxiv.org/abs/2004.05150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8B83B4-6D64-45A1-A3A5-EF4D764950D7}"/>
              </a:ext>
            </a:extLst>
          </p:cNvPr>
          <p:cNvSpPr txBox="1"/>
          <p:nvPr/>
        </p:nvSpPr>
        <p:spPr>
          <a:xfrm>
            <a:off x="5245239" y="3539319"/>
            <a:ext cx="3341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https://arxiv.org/abs/2007.14062</a:t>
            </a:r>
          </a:p>
        </p:txBody>
      </p:sp>
    </p:spTree>
    <p:extLst>
      <p:ext uri="{BB962C8B-B14F-4D97-AF65-F5344CB8AC3E}">
        <p14:creationId xmlns:p14="http://schemas.microsoft.com/office/powerpoint/2010/main" val="18619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93F3BD-0F02-43B1-BCCE-815E6E3F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4" y="1685259"/>
            <a:ext cx="8662888" cy="4241715"/>
          </a:xfrm>
          <a:prstGeom prst="rect">
            <a:avLst/>
          </a:prstGeom>
        </p:spPr>
      </p:pic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Sparse Transformers</a:t>
            </a:r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BF6A819-B235-48C2-849C-0156B835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"stride", only attending to every n previous states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490DE-32E3-473E-B9EE-B24F6B128896}"/>
              </a:ext>
            </a:extLst>
          </p:cNvPr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6A0857-8D0B-4747-85F1-232212E4BA19}"/>
              </a:ext>
            </a:extLst>
          </p:cNvPr>
          <p:cNvSpPr txBox="1"/>
          <p:nvPr/>
        </p:nvSpPr>
        <p:spPr bwMode="auto">
          <a:xfrm>
            <a:off x="604651" y="6485922"/>
            <a:ext cx="6703653" cy="28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6F75B-B8B6-485E-B225-FEF0D579182F}"/>
              </a:ext>
            </a:extLst>
          </p:cNvPr>
          <p:cNvSpPr/>
          <p:nvPr/>
        </p:nvSpPr>
        <p:spPr>
          <a:xfrm>
            <a:off x="581646" y="6233947"/>
            <a:ext cx="2650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arxiv.org/pdf/1904.10509.pdf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1377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7247" y="437145"/>
            <a:ext cx="4001288" cy="5884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876" y="633983"/>
            <a:ext cx="2714244" cy="3528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4323" y="1051178"/>
            <a:ext cx="407670" cy="114300"/>
          </a:xfrm>
          <a:custGeom>
            <a:avLst/>
            <a:gdLst/>
            <a:ahLst/>
            <a:cxnLst/>
            <a:rect l="l" t="t" r="r" b="b"/>
            <a:pathLst>
              <a:path w="407669" h="114300">
                <a:moveTo>
                  <a:pt x="370378" y="37846"/>
                </a:moveTo>
                <a:lnTo>
                  <a:pt x="312229" y="37846"/>
                </a:lnTo>
                <a:lnTo>
                  <a:pt x="312610" y="75946"/>
                </a:lnTo>
                <a:lnTo>
                  <a:pt x="293475" y="76132"/>
                </a:lnTo>
                <a:lnTo>
                  <a:pt x="293814" y="114300"/>
                </a:lnTo>
                <a:lnTo>
                  <a:pt x="407606" y="56007"/>
                </a:lnTo>
                <a:lnTo>
                  <a:pt x="370378" y="37846"/>
                </a:lnTo>
                <a:close/>
              </a:path>
              <a:path w="407669" h="114300">
                <a:moveTo>
                  <a:pt x="293136" y="38032"/>
                </a:moveTo>
                <a:lnTo>
                  <a:pt x="0" y="40894"/>
                </a:lnTo>
                <a:lnTo>
                  <a:pt x="380" y="78994"/>
                </a:lnTo>
                <a:lnTo>
                  <a:pt x="293475" y="76132"/>
                </a:lnTo>
                <a:lnTo>
                  <a:pt x="293136" y="38032"/>
                </a:lnTo>
                <a:close/>
              </a:path>
              <a:path w="407669" h="114300">
                <a:moveTo>
                  <a:pt x="312229" y="37846"/>
                </a:moveTo>
                <a:lnTo>
                  <a:pt x="293136" y="38032"/>
                </a:lnTo>
                <a:lnTo>
                  <a:pt x="293475" y="76132"/>
                </a:lnTo>
                <a:lnTo>
                  <a:pt x="312610" y="75946"/>
                </a:lnTo>
                <a:lnTo>
                  <a:pt x="312229" y="37846"/>
                </a:lnTo>
                <a:close/>
              </a:path>
              <a:path w="407669" h="114300">
                <a:moveTo>
                  <a:pt x="292798" y="0"/>
                </a:moveTo>
                <a:lnTo>
                  <a:pt x="293136" y="38032"/>
                </a:lnTo>
                <a:lnTo>
                  <a:pt x="370378" y="37846"/>
                </a:lnTo>
                <a:lnTo>
                  <a:pt x="292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68" y="2939288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3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0225" y="3407"/>
            <a:ext cx="26581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C00000"/>
                </a:solidFill>
              </a:rPr>
              <a:t>Transformer</a:t>
            </a:r>
          </a:p>
        </p:txBody>
      </p:sp>
      <p:sp>
        <p:nvSpPr>
          <p:cNvPr id="7" name="object 7"/>
          <p:cNvSpPr/>
          <p:nvPr/>
        </p:nvSpPr>
        <p:spPr>
          <a:xfrm>
            <a:off x="161988" y="4372355"/>
            <a:ext cx="2239931" cy="1891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2210" y="4284853"/>
            <a:ext cx="1048385" cy="1033780"/>
          </a:xfrm>
          <a:custGeom>
            <a:avLst/>
            <a:gdLst/>
            <a:ahLst/>
            <a:cxnLst/>
            <a:rect l="l" t="t" r="r" b="b"/>
            <a:pathLst>
              <a:path w="1048385" h="1033779">
                <a:moveTo>
                  <a:pt x="41275" y="912749"/>
                </a:moveTo>
                <a:lnTo>
                  <a:pt x="0" y="1033653"/>
                </a:lnTo>
                <a:lnTo>
                  <a:pt x="121538" y="994156"/>
                </a:lnTo>
                <a:lnTo>
                  <a:pt x="107890" y="980313"/>
                </a:lnTo>
                <a:lnTo>
                  <a:pt x="81152" y="980313"/>
                </a:lnTo>
                <a:lnTo>
                  <a:pt x="54482" y="953262"/>
                </a:lnTo>
                <a:lnTo>
                  <a:pt x="68041" y="939897"/>
                </a:lnTo>
                <a:lnTo>
                  <a:pt x="41275" y="912749"/>
                </a:lnTo>
                <a:close/>
              </a:path>
              <a:path w="1048385" h="1033779">
                <a:moveTo>
                  <a:pt x="68041" y="939897"/>
                </a:moveTo>
                <a:lnTo>
                  <a:pt x="54482" y="953262"/>
                </a:lnTo>
                <a:lnTo>
                  <a:pt x="81152" y="980313"/>
                </a:lnTo>
                <a:lnTo>
                  <a:pt x="94713" y="966948"/>
                </a:lnTo>
                <a:lnTo>
                  <a:pt x="68041" y="939897"/>
                </a:lnTo>
                <a:close/>
              </a:path>
              <a:path w="1048385" h="1033779">
                <a:moveTo>
                  <a:pt x="94713" y="966948"/>
                </a:moveTo>
                <a:lnTo>
                  <a:pt x="81152" y="980313"/>
                </a:lnTo>
                <a:lnTo>
                  <a:pt x="107890" y="980313"/>
                </a:lnTo>
                <a:lnTo>
                  <a:pt x="94713" y="966948"/>
                </a:lnTo>
                <a:close/>
              </a:path>
              <a:path w="1048385" h="1033779">
                <a:moveTo>
                  <a:pt x="1021588" y="0"/>
                </a:moveTo>
                <a:lnTo>
                  <a:pt x="68041" y="939897"/>
                </a:lnTo>
                <a:lnTo>
                  <a:pt x="94713" y="966948"/>
                </a:lnTo>
                <a:lnTo>
                  <a:pt x="1048257" y="27178"/>
                </a:lnTo>
                <a:lnTo>
                  <a:pt x="1021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7991" y="803148"/>
            <a:ext cx="466344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991" y="803148"/>
            <a:ext cx="466725" cy="605155"/>
          </a:xfrm>
          <a:prstGeom prst="rect">
            <a:avLst/>
          </a:prstGeom>
          <a:ln w="6095">
            <a:solidFill>
              <a:srgbClr val="6FAC46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99695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1200" cap="none" spc="179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𝑏</a:t>
            </a:r>
            <a:r>
              <a:rPr kumimoji="0" sz="175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′</a:t>
            </a: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683" y="3210305"/>
            <a:ext cx="114300" cy="344170"/>
          </a:xfrm>
          <a:custGeom>
            <a:avLst/>
            <a:gdLst/>
            <a:ahLst/>
            <a:cxnLst/>
            <a:rect l="l" t="t" r="r" b="b"/>
            <a:pathLst>
              <a:path w="114300" h="344170">
                <a:moveTo>
                  <a:pt x="76200" y="95250"/>
                </a:moveTo>
                <a:lnTo>
                  <a:pt x="38100" y="95250"/>
                </a:lnTo>
                <a:lnTo>
                  <a:pt x="38100" y="343789"/>
                </a:lnTo>
                <a:lnTo>
                  <a:pt x="76200" y="343789"/>
                </a:lnTo>
                <a:lnTo>
                  <a:pt x="76200" y="95250"/>
                </a:lnTo>
                <a:close/>
              </a:path>
              <a:path w="114300" h="3441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441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0872" y="1971294"/>
            <a:ext cx="114300" cy="344170"/>
          </a:xfrm>
          <a:custGeom>
            <a:avLst/>
            <a:gdLst/>
            <a:ahLst/>
            <a:cxnLst/>
            <a:rect l="l" t="t" r="r" b="b"/>
            <a:pathLst>
              <a:path w="114300" h="344169">
                <a:moveTo>
                  <a:pt x="76200" y="95250"/>
                </a:moveTo>
                <a:lnTo>
                  <a:pt x="38100" y="95250"/>
                </a:lnTo>
                <a:lnTo>
                  <a:pt x="38100" y="343788"/>
                </a:lnTo>
                <a:lnTo>
                  <a:pt x="76200" y="343788"/>
                </a:lnTo>
                <a:lnTo>
                  <a:pt x="76200" y="95250"/>
                </a:lnTo>
                <a:close/>
              </a:path>
              <a:path w="114300" h="3441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441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0203" y="1419605"/>
            <a:ext cx="114300" cy="344170"/>
          </a:xfrm>
          <a:custGeom>
            <a:avLst/>
            <a:gdLst/>
            <a:ahLst/>
            <a:cxnLst/>
            <a:rect l="l" t="t" r="r" b="b"/>
            <a:pathLst>
              <a:path w="114300" h="344169">
                <a:moveTo>
                  <a:pt x="76200" y="95250"/>
                </a:moveTo>
                <a:lnTo>
                  <a:pt x="38100" y="95250"/>
                </a:lnTo>
                <a:lnTo>
                  <a:pt x="38100" y="343789"/>
                </a:lnTo>
                <a:lnTo>
                  <a:pt x="76200" y="343789"/>
                </a:lnTo>
                <a:lnTo>
                  <a:pt x="76200" y="95250"/>
                </a:lnTo>
                <a:close/>
              </a:path>
              <a:path w="114300" h="3441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441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7274" y="3789426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440524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8609" y="1838705"/>
            <a:ext cx="0" cy="1938655"/>
          </a:xfrm>
          <a:custGeom>
            <a:avLst/>
            <a:gdLst/>
            <a:ahLst/>
            <a:cxnLst/>
            <a:rect l="l" t="t" r="r" b="b"/>
            <a:pathLst>
              <a:path h="1938654">
                <a:moveTo>
                  <a:pt x="0" y="1938528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8609" y="1766316"/>
            <a:ext cx="475615" cy="114300"/>
          </a:xfrm>
          <a:custGeom>
            <a:avLst/>
            <a:gdLst/>
            <a:ahLst/>
            <a:cxnLst/>
            <a:rect l="l" t="t" r="r" b="b"/>
            <a:pathLst>
              <a:path w="475615" h="114300">
                <a:moveTo>
                  <a:pt x="361022" y="0"/>
                </a:moveTo>
                <a:lnTo>
                  <a:pt x="361022" y="114300"/>
                </a:lnTo>
                <a:lnTo>
                  <a:pt x="437222" y="76200"/>
                </a:lnTo>
                <a:lnTo>
                  <a:pt x="380072" y="76200"/>
                </a:lnTo>
                <a:lnTo>
                  <a:pt x="380072" y="38100"/>
                </a:lnTo>
                <a:lnTo>
                  <a:pt x="437222" y="38100"/>
                </a:lnTo>
                <a:lnTo>
                  <a:pt x="361022" y="0"/>
                </a:lnTo>
                <a:close/>
              </a:path>
              <a:path w="475615" h="114300">
                <a:moveTo>
                  <a:pt x="36102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61022" y="76200"/>
                </a:lnTo>
                <a:lnTo>
                  <a:pt x="361022" y="38100"/>
                </a:lnTo>
                <a:close/>
              </a:path>
              <a:path w="475615" h="114300">
                <a:moveTo>
                  <a:pt x="437222" y="38100"/>
                </a:moveTo>
                <a:lnTo>
                  <a:pt x="380072" y="38100"/>
                </a:lnTo>
                <a:lnTo>
                  <a:pt x="380072" y="76200"/>
                </a:lnTo>
                <a:lnTo>
                  <a:pt x="437222" y="76200"/>
                </a:lnTo>
                <a:lnTo>
                  <a:pt x="475322" y="57150"/>
                </a:lnTo>
                <a:lnTo>
                  <a:pt x="437222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240" y="1624583"/>
            <a:ext cx="307847" cy="367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7240" y="1624583"/>
            <a:ext cx="307975" cy="367665"/>
          </a:xfrm>
          <a:prstGeom prst="rect">
            <a:avLst/>
          </a:prstGeom>
          <a:ln w="6095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4087" y="3474720"/>
            <a:ext cx="464819" cy="6050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4087" y="3474720"/>
            <a:ext cx="464820" cy="605155"/>
          </a:xfrm>
          <a:custGeom>
            <a:avLst/>
            <a:gdLst/>
            <a:ahLst/>
            <a:cxnLst/>
            <a:rect l="l" t="t" r="r" b="b"/>
            <a:pathLst>
              <a:path w="464819" h="605154">
                <a:moveTo>
                  <a:pt x="0" y="605027"/>
                </a:moveTo>
                <a:lnTo>
                  <a:pt x="464819" y="605027"/>
                </a:lnTo>
                <a:lnTo>
                  <a:pt x="464819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ln w="6096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087" y="3474720"/>
            <a:ext cx="464820" cy="646430"/>
          </a:xfrm>
          <a:prstGeom prst="rect">
            <a:avLst/>
          </a:prstGeom>
          <a:ln w="6095">
            <a:solidFill>
              <a:srgbClr val="6FAC46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43510" marR="0" lvl="0" indent="0" algn="l" defTabSz="914400" rtl="0" eaLnBrk="1" fontAlgn="auto" latinLnBrk="0" hangingPunct="1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𝑎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7991" y="2261616"/>
            <a:ext cx="466344" cy="606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7991" y="2261616"/>
            <a:ext cx="466725" cy="607060"/>
          </a:xfrm>
          <a:prstGeom prst="rect">
            <a:avLst/>
          </a:prstGeom>
          <a:ln w="6095">
            <a:solidFill>
              <a:srgbClr val="6FAC46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146685" marR="0" lvl="0" indent="0" algn="l" defTabSz="914400" rtl="0" eaLnBrk="1" fontAlgn="auto" latinLnBrk="0" hangingPunct="1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𝑏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28538" y="3008629"/>
            <a:ext cx="1083310" cy="737870"/>
          </a:xfrm>
          <a:custGeom>
            <a:avLst/>
            <a:gdLst/>
            <a:ahLst/>
            <a:cxnLst/>
            <a:rect l="l" t="t" r="r" b="b"/>
            <a:pathLst>
              <a:path w="1083309" h="737870">
                <a:moveTo>
                  <a:pt x="977588" y="689887"/>
                </a:moveTo>
                <a:lnTo>
                  <a:pt x="956310" y="721487"/>
                </a:lnTo>
                <a:lnTo>
                  <a:pt x="1083056" y="737870"/>
                </a:lnTo>
                <a:lnTo>
                  <a:pt x="1061957" y="700532"/>
                </a:lnTo>
                <a:lnTo>
                  <a:pt x="993393" y="700532"/>
                </a:lnTo>
                <a:lnTo>
                  <a:pt x="977588" y="689887"/>
                </a:lnTo>
                <a:close/>
              </a:path>
              <a:path w="1083309" h="737870">
                <a:moveTo>
                  <a:pt x="998894" y="658245"/>
                </a:moveTo>
                <a:lnTo>
                  <a:pt x="977588" y="689887"/>
                </a:lnTo>
                <a:lnTo>
                  <a:pt x="993393" y="700532"/>
                </a:lnTo>
                <a:lnTo>
                  <a:pt x="1014730" y="668909"/>
                </a:lnTo>
                <a:lnTo>
                  <a:pt x="998894" y="658245"/>
                </a:lnTo>
                <a:close/>
              </a:path>
              <a:path w="1083309" h="737870">
                <a:moveTo>
                  <a:pt x="1020190" y="626618"/>
                </a:moveTo>
                <a:lnTo>
                  <a:pt x="998894" y="658245"/>
                </a:lnTo>
                <a:lnTo>
                  <a:pt x="1014730" y="668909"/>
                </a:lnTo>
                <a:lnTo>
                  <a:pt x="993393" y="700532"/>
                </a:lnTo>
                <a:lnTo>
                  <a:pt x="1061957" y="700532"/>
                </a:lnTo>
                <a:lnTo>
                  <a:pt x="1020190" y="626618"/>
                </a:lnTo>
                <a:close/>
              </a:path>
              <a:path w="1083309" h="737870">
                <a:moveTo>
                  <a:pt x="21336" y="0"/>
                </a:moveTo>
                <a:lnTo>
                  <a:pt x="0" y="31496"/>
                </a:lnTo>
                <a:lnTo>
                  <a:pt x="977588" y="689887"/>
                </a:lnTo>
                <a:lnTo>
                  <a:pt x="998894" y="658245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5739" y="4057141"/>
            <a:ext cx="1793875" cy="1243330"/>
          </a:xfrm>
          <a:custGeom>
            <a:avLst/>
            <a:gdLst/>
            <a:ahLst/>
            <a:cxnLst/>
            <a:rect l="l" t="t" r="r" b="b"/>
            <a:pathLst>
              <a:path w="1793875" h="1243329">
                <a:moveTo>
                  <a:pt x="1688623" y="1194154"/>
                </a:moveTo>
                <a:lnTo>
                  <a:pt x="1667002" y="1225549"/>
                </a:lnTo>
                <a:lnTo>
                  <a:pt x="1793620" y="1243202"/>
                </a:lnTo>
                <a:lnTo>
                  <a:pt x="1772533" y="1204975"/>
                </a:lnTo>
                <a:lnTo>
                  <a:pt x="1704339" y="1204975"/>
                </a:lnTo>
                <a:lnTo>
                  <a:pt x="1688623" y="1194154"/>
                </a:lnTo>
                <a:close/>
              </a:path>
              <a:path w="1793875" h="1243329">
                <a:moveTo>
                  <a:pt x="1710222" y="1162791"/>
                </a:moveTo>
                <a:lnTo>
                  <a:pt x="1688623" y="1194154"/>
                </a:lnTo>
                <a:lnTo>
                  <a:pt x="1704339" y="1204975"/>
                </a:lnTo>
                <a:lnTo>
                  <a:pt x="1725930" y="1173606"/>
                </a:lnTo>
                <a:lnTo>
                  <a:pt x="1710222" y="1162791"/>
                </a:lnTo>
                <a:close/>
              </a:path>
              <a:path w="1793875" h="1243329">
                <a:moveTo>
                  <a:pt x="1731899" y="1131315"/>
                </a:moveTo>
                <a:lnTo>
                  <a:pt x="1710222" y="1162791"/>
                </a:lnTo>
                <a:lnTo>
                  <a:pt x="1725930" y="1173606"/>
                </a:lnTo>
                <a:lnTo>
                  <a:pt x="1704339" y="1204975"/>
                </a:lnTo>
                <a:lnTo>
                  <a:pt x="1772533" y="1204975"/>
                </a:lnTo>
                <a:lnTo>
                  <a:pt x="1731899" y="1131315"/>
                </a:lnTo>
                <a:close/>
              </a:path>
              <a:path w="1793875" h="1243329">
                <a:moveTo>
                  <a:pt x="21589" y="0"/>
                </a:moveTo>
                <a:lnTo>
                  <a:pt x="0" y="31495"/>
                </a:lnTo>
                <a:lnTo>
                  <a:pt x="1688623" y="1194154"/>
                </a:lnTo>
                <a:lnTo>
                  <a:pt x="1710222" y="1162791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28130" y="5313679"/>
            <a:ext cx="28530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sng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Masked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attend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generated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sequence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79717" y="3670757"/>
            <a:ext cx="1932939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attend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input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sequence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69379" y="1042416"/>
            <a:ext cx="254507" cy="11597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69379" y="1042416"/>
            <a:ext cx="254635" cy="1160145"/>
          </a:xfrm>
          <a:custGeom>
            <a:avLst/>
            <a:gdLst/>
            <a:ahLst/>
            <a:cxnLst/>
            <a:rect l="l" t="t" r="r" b="b"/>
            <a:pathLst>
              <a:path w="254634" h="1160145">
                <a:moveTo>
                  <a:pt x="0" y="1159764"/>
                </a:moveTo>
                <a:lnTo>
                  <a:pt x="254507" y="1159764"/>
                </a:lnTo>
                <a:lnTo>
                  <a:pt x="254507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72428" y="1071372"/>
            <a:ext cx="231648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72428" y="1359408"/>
            <a:ext cx="231648" cy="234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77000" y="1647444"/>
            <a:ext cx="231648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81571" y="1935479"/>
            <a:ext cx="231648" cy="234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93992" y="1042416"/>
            <a:ext cx="252983" cy="11597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93992" y="1042416"/>
            <a:ext cx="253365" cy="1160145"/>
          </a:xfrm>
          <a:custGeom>
            <a:avLst/>
            <a:gdLst/>
            <a:ahLst/>
            <a:cxnLst/>
            <a:rect l="l" t="t" r="r" b="b"/>
            <a:pathLst>
              <a:path w="253365" h="1160145">
                <a:moveTo>
                  <a:pt x="0" y="1159764"/>
                </a:moveTo>
                <a:lnTo>
                  <a:pt x="252983" y="1159764"/>
                </a:lnTo>
                <a:lnTo>
                  <a:pt x="252983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95516" y="1071372"/>
            <a:ext cx="231648" cy="2346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95516" y="1359408"/>
            <a:ext cx="231648" cy="234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00088" y="1647444"/>
            <a:ext cx="231648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04659" y="1935479"/>
            <a:ext cx="231648" cy="2346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17080" y="1042416"/>
            <a:ext cx="254507" cy="11597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17080" y="1042416"/>
            <a:ext cx="254635" cy="1160145"/>
          </a:xfrm>
          <a:custGeom>
            <a:avLst/>
            <a:gdLst/>
            <a:ahLst/>
            <a:cxnLst/>
            <a:rect l="l" t="t" r="r" b="b"/>
            <a:pathLst>
              <a:path w="254634" h="1160145">
                <a:moveTo>
                  <a:pt x="0" y="1159764"/>
                </a:moveTo>
                <a:lnTo>
                  <a:pt x="254507" y="1159764"/>
                </a:lnTo>
                <a:lnTo>
                  <a:pt x="254507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118604" y="1071372"/>
            <a:ext cx="231648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18604" y="1359408"/>
            <a:ext cx="231648" cy="2346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23176" y="1647444"/>
            <a:ext cx="231648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127747" y="1935479"/>
            <a:ext cx="231648" cy="2346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40168" y="1042416"/>
            <a:ext cx="254507" cy="11597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40168" y="1042416"/>
            <a:ext cx="254635" cy="1160145"/>
          </a:xfrm>
          <a:custGeom>
            <a:avLst/>
            <a:gdLst/>
            <a:ahLst/>
            <a:cxnLst/>
            <a:rect l="l" t="t" r="r" b="b"/>
            <a:pathLst>
              <a:path w="254634" h="1160145">
                <a:moveTo>
                  <a:pt x="0" y="1159764"/>
                </a:moveTo>
                <a:lnTo>
                  <a:pt x="254507" y="1159764"/>
                </a:lnTo>
                <a:lnTo>
                  <a:pt x="254507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41692" y="1071372"/>
            <a:ext cx="231648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441692" y="1359408"/>
            <a:ext cx="231648" cy="2346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46264" y="1647444"/>
            <a:ext cx="231648" cy="2346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50835" y="1935479"/>
            <a:ext cx="231648" cy="2346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415532" y="378967"/>
            <a:ext cx="126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Batch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Size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59473" y="848105"/>
            <a:ext cx="1216660" cy="198120"/>
          </a:xfrm>
          <a:custGeom>
            <a:avLst/>
            <a:gdLst/>
            <a:ahLst/>
            <a:cxnLst/>
            <a:rect l="l" t="t" r="r" b="b"/>
            <a:pathLst>
              <a:path w="1216659" h="198119">
                <a:moveTo>
                  <a:pt x="0" y="198120"/>
                </a:moveTo>
                <a:lnTo>
                  <a:pt x="12459" y="159549"/>
                </a:lnTo>
                <a:lnTo>
                  <a:pt x="46434" y="128063"/>
                </a:lnTo>
                <a:lnTo>
                  <a:pt x="96815" y="106840"/>
                </a:lnTo>
                <a:lnTo>
                  <a:pt x="158496" y="99060"/>
                </a:lnTo>
                <a:lnTo>
                  <a:pt x="449579" y="99060"/>
                </a:lnTo>
                <a:lnTo>
                  <a:pt x="511260" y="91279"/>
                </a:lnTo>
                <a:lnTo>
                  <a:pt x="561641" y="70056"/>
                </a:lnTo>
                <a:lnTo>
                  <a:pt x="595616" y="38570"/>
                </a:lnTo>
                <a:lnTo>
                  <a:pt x="608076" y="0"/>
                </a:lnTo>
                <a:lnTo>
                  <a:pt x="620535" y="38570"/>
                </a:lnTo>
                <a:lnTo>
                  <a:pt x="654510" y="70056"/>
                </a:lnTo>
                <a:lnTo>
                  <a:pt x="704891" y="91279"/>
                </a:lnTo>
                <a:lnTo>
                  <a:pt x="766572" y="99060"/>
                </a:lnTo>
                <a:lnTo>
                  <a:pt x="1057655" y="99060"/>
                </a:lnTo>
                <a:lnTo>
                  <a:pt x="1119336" y="106840"/>
                </a:lnTo>
                <a:lnTo>
                  <a:pt x="1169717" y="128063"/>
                </a:lnTo>
                <a:lnTo>
                  <a:pt x="1203692" y="159549"/>
                </a:lnTo>
                <a:lnTo>
                  <a:pt x="1216152" y="19812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81750" y="1320546"/>
            <a:ext cx="1370330" cy="309880"/>
          </a:xfrm>
          <a:custGeom>
            <a:avLst/>
            <a:gdLst/>
            <a:ahLst/>
            <a:cxnLst/>
            <a:rect l="l" t="t" r="r" b="b"/>
            <a:pathLst>
              <a:path w="1370329" h="309880">
                <a:moveTo>
                  <a:pt x="0" y="309372"/>
                </a:moveTo>
                <a:lnTo>
                  <a:pt x="1370076" y="309372"/>
                </a:lnTo>
                <a:lnTo>
                  <a:pt x="1370076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91933" y="988313"/>
            <a:ext cx="309880" cy="1283335"/>
          </a:xfrm>
          <a:custGeom>
            <a:avLst/>
            <a:gdLst/>
            <a:ahLst/>
            <a:cxnLst/>
            <a:rect l="l" t="t" r="r" b="b"/>
            <a:pathLst>
              <a:path w="309879" h="1283335">
                <a:moveTo>
                  <a:pt x="0" y="1283208"/>
                </a:moveTo>
                <a:lnTo>
                  <a:pt x="309372" y="1283208"/>
                </a:lnTo>
                <a:lnTo>
                  <a:pt x="309372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01356" y="1371600"/>
            <a:ext cx="236220" cy="2392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15556" y="2289048"/>
            <a:ext cx="239268" cy="2362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72946" y="2576322"/>
            <a:ext cx="2014220" cy="1132840"/>
          </a:xfrm>
          <a:custGeom>
            <a:avLst/>
            <a:gdLst/>
            <a:ahLst/>
            <a:cxnLst/>
            <a:rect l="l" t="t" r="r" b="b"/>
            <a:pathLst>
              <a:path w="2014220" h="1132839">
                <a:moveTo>
                  <a:pt x="109129" y="38998"/>
                </a:moveTo>
                <a:lnTo>
                  <a:pt x="90620" y="72290"/>
                </a:lnTo>
                <a:lnTo>
                  <a:pt x="1995296" y="1132458"/>
                </a:lnTo>
                <a:lnTo>
                  <a:pt x="2013839" y="1099184"/>
                </a:lnTo>
                <a:lnTo>
                  <a:pt x="109129" y="38998"/>
                </a:lnTo>
                <a:close/>
              </a:path>
              <a:path w="2014220" h="1132839">
                <a:moveTo>
                  <a:pt x="0" y="0"/>
                </a:moveTo>
                <a:lnTo>
                  <a:pt x="72135" y="105537"/>
                </a:lnTo>
                <a:lnTo>
                  <a:pt x="90620" y="72290"/>
                </a:lnTo>
                <a:lnTo>
                  <a:pt x="73913" y="62991"/>
                </a:lnTo>
                <a:lnTo>
                  <a:pt x="92456" y="29717"/>
                </a:lnTo>
                <a:lnTo>
                  <a:pt x="114289" y="29717"/>
                </a:lnTo>
                <a:lnTo>
                  <a:pt x="127634" y="5714"/>
                </a:lnTo>
                <a:lnTo>
                  <a:pt x="0" y="0"/>
                </a:lnTo>
                <a:close/>
              </a:path>
              <a:path w="2014220" h="1132839">
                <a:moveTo>
                  <a:pt x="92456" y="29717"/>
                </a:moveTo>
                <a:lnTo>
                  <a:pt x="73913" y="62991"/>
                </a:lnTo>
                <a:lnTo>
                  <a:pt x="90620" y="72290"/>
                </a:lnTo>
                <a:lnTo>
                  <a:pt x="109129" y="38998"/>
                </a:lnTo>
                <a:lnTo>
                  <a:pt x="92456" y="29717"/>
                </a:lnTo>
                <a:close/>
              </a:path>
              <a:path w="2014220" h="1132839">
                <a:moveTo>
                  <a:pt x="114289" y="29717"/>
                </a:moveTo>
                <a:lnTo>
                  <a:pt x="92456" y="29717"/>
                </a:lnTo>
                <a:lnTo>
                  <a:pt x="109129" y="38998"/>
                </a:lnTo>
                <a:lnTo>
                  <a:pt x="114289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42666" y="125984"/>
            <a:ext cx="1713230" cy="215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Layer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Norm: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180" marR="0" lvl="0" indent="0" algn="l" defTabSz="914400" rtl="0" eaLnBrk="1" fontAlgn="auto" latinLnBrk="0" hangingPunct="1">
              <a:lnSpc>
                <a:spcPts val="2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https://arxiv.org/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1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abs/1607.06450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335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Batch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Norm: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655" marR="5080" lvl="0" indent="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https://www.yout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be.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om/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?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</a:p>
          <a:p>
            <a:pPr marL="336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=BZh1ltr5Rkg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381123" y="1055750"/>
            <a:ext cx="407670" cy="114300"/>
          </a:xfrm>
          <a:custGeom>
            <a:avLst/>
            <a:gdLst/>
            <a:ahLst/>
            <a:cxnLst/>
            <a:rect l="l" t="t" r="r" b="b"/>
            <a:pathLst>
              <a:path w="407669" h="114300">
                <a:moveTo>
                  <a:pt x="370315" y="37846"/>
                </a:moveTo>
                <a:lnTo>
                  <a:pt x="312165" y="37846"/>
                </a:lnTo>
                <a:lnTo>
                  <a:pt x="312546" y="75946"/>
                </a:lnTo>
                <a:lnTo>
                  <a:pt x="293411" y="76132"/>
                </a:lnTo>
                <a:lnTo>
                  <a:pt x="293750" y="114300"/>
                </a:lnTo>
                <a:lnTo>
                  <a:pt x="407543" y="56007"/>
                </a:lnTo>
                <a:lnTo>
                  <a:pt x="370315" y="37846"/>
                </a:lnTo>
                <a:close/>
              </a:path>
              <a:path w="407669" h="114300">
                <a:moveTo>
                  <a:pt x="293073" y="38032"/>
                </a:moveTo>
                <a:lnTo>
                  <a:pt x="0" y="40894"/>
                </a:lnTo>
                <a:lnTo>
                  <a:pt x="253" y="78994"/>
                </a:lnTo>
                <a:lnTo>
                  <a:pt x="293411" y="76132"/>
                </a:lnTo>
                <a:lnTo>
                  <a:pt x="293073" y="38032"/>
                </a:lnTo>
                <a:close/>
              </a:path>
              <a:path w="407669" h="114300">
                <a:moveTo>
                  <a:pt x="312165" y="37846"/>
                </a:moveTo>
                <a:lnTo>
                  <a:pt x="293073" y="38032"/>
                </a:lnTo>
                <a:lnTo>
                  <a:pt x="293411" y="76132"/>
                </a:lnTo>
                <a:lnTo>
                  <a:pt x="312546" y="75946"/>
                </a:lnTo>
                <a:lnTo>
                  <a:pt x="312165" y="37846"/>
                </a:lnTo>
                <a:close/>
              </a:path>
              <a:path w="407669" h="114300">
                <a:moveTo>
                  <a:pt x="292734" y="0"/>
                </a:moveTo>
                <a:lnTo>
                  <a:pt x="293073" y="38032"/>
                </a:lnTo>
                <a:lnTo>
                  <a:pt x="370315" y="37846"/>
                </a:lnTo>
                <a:lnTo>
                  <a:pt x="292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456944" y="740663"/>
            <a:ext cx="1046988" cy="6827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456944" y="740663"/>
            <a:ext cx="1047115" cy="68326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135" marR="0" lvl="0" indent="0" algn="l" defTabSz="914400" rtl="0" eaLnBrk="1" fontAlgn="auto" latinLnBrk="0" hangingPunct="1">
              <a:lnSpc>
                <a:spcPts val="25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Layer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0180" marR="0" lvl="0" indent="0" algn="l" defTabSz="914400" rtl="0" eaLnBrk="1" fontAlgn="auto" latinLnBrk="0" hangingPunct="1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Norm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32854" y="2450719"/>
            <a:ext cx="1628775" cy="76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𝜇 = 0, 𝜎 =</a:t>
            </a:r>
            <a:r>
              <a:rPr kumimoji="0" sz="2400" b="0" i="0" u="none" strike="noStrike" kern="1200" cap="none" spc="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Layer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80375" y="1234566"/>
            <a:ext cx="828675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84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𝜇 =</a:t>
            </a:r>
            <a:r>
              <a:rPr kumimoji="0" sz="240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0,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38100" marR="0" lvl="0" indent="0" algn="l" defTabSz="914400" rtl="0" eaLnBrk="1" fontAlgn="auto" latinLnBrk="0" hangingPunct="1">
              <a:lnSpc>
                <a:spcPts val="27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𝜎 =</a:t>
            </a:r>
            <a:r>
              <a:rPr kumimoji="0" sz="240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+mn-ea"/>
              <a:cs typeface="Cambria Math"/>
            </a:endParaRPr>
          </a:p>
          <a:p>
            <a:pPr marL="17145" marR="0" lvl="0" indent="0" algn="l" defTabSz="914400" rtl="0" eaLnBrk="1" fontAlgn="auto" latinLnBrk="0" hangingPunct="1">
              <a:lnSpc>
                <a:spcPts val="2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Batch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Compressive Transformers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490DE-32E3-473E-B9EE-B24F6B128896}"/>
              </a:ext>
            </a:extLst>
          </p:cNvPr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BF6A819-B235-48C2-849C-0156B835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Add a "</a:t>
            </a:r>
            <a:r>
              <a:rPr lang="en-US" altLang="zh-CN" dirty="0" err="1"/>
              <a:t>strided</a:t>
            </a:r>
            <a:r>
              <a:rPr lang="en-US" altLang="zh-CN" dirty="0"/>
              <a:t>" compression step over previous states 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60756A-4738-42AB-8A5F-A8532864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27" y="2255358"/>
            <a:ext cx="7590622" cy="28380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42927F-7458-495A-B151-E5D4EC35B0D1}"/>
              </a:ext>
            </a:extLst>
          </p:cNvPr>
          <p:cNvSpPr txBox="1"/>
          <p:nvPr/>
        </p:nvSpPr>
        <p:spPr bwMode="auto">
          <a:xfrm>
            <a:off x="622097" y="6154216"/>
            <a:ext cx="2650534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arxiv.org/pdf/1911.05507.pdf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8397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Span Transformers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490DE-32E3-473E-B9EE-B24F6B128896}"/>
              </a:ext>
            </a:extLst>
          </p:cNvPr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黑体"/>
              <a:cs typeface="Times New Roman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BF6A819-B235-48C2-849C-0156B835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 altLang="zh-CN" dirty="0"/>
              <a:t>Each self-attention layer learns its optimal context size, resulting in a network where attention layer gathers information on their own context.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Can be further combined with sparse computation! 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49E831-0375-42DA-B7C2-A6B13100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624329"/>
            <a:ext cx="3647741" cy="21602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2D1601-4B6D-496C-AB37-AA315BEA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453085"/>
            <a:ext cx="4817519" cy="18562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F327556-A0BC-4867-868C-7AC73D987B1D}"/>
              </a:ext>
            </a:extLst>
          </p:cNvPr>
          <p:cNvSpPr txBox="1"/>
          <p:nvPr/>
        </p:nvSpPr>
        <p:spPr bwMode="auto">
          <a:xfrm>
            <a:off x="6246233" y="1764003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arxiv.org/pdf/1905.07799.pdf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776C1E-4178-4976-9785-90A90D642D8D}"/>
              </a:ext>
            </a:extLst>
          </p:cNvPr>
          <p:cNvSpPr txBox="1"/>
          <p:nvPr/>
        </p:nvSpPr>
        <p:spPr bwMode="auto">
          <a:xfrm>
            <a:off x="6209721" y="4378758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arxiv.org/pdf/1909.00015.pdf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6758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B15114-B6B6-44B4-B02F-F6FC7B4A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EC61C6E-9B2E-4564-A287-4CACFF6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625C-82EE-410A-BF5B-89E98332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</a:p>
          <a:p>
            <a:pPr lvl="1"/>
            <a:r>
              <a:rPr lang="en-US" altLang="zh-TW" dirty="0"/>
              <a:t>Heuristic</a:t>
            </a:r>
          </a:p>
          <a:p>
            <a:pPr lvl="2"/>
            <a:r>
              <a:rPr lang="en-US" altLang="zh-TW" dirty="0"/>
              <a:t>Local Attention, Big Bird, and etc.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Clustering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Reformer, and etc.</a:t>
            </a:r>
          </a:p>
          <a:p>
            <a:pPr lvl="1"/>
            <a:r>
              <a:rPr lang="en-US" altLang="zh-TW" dirty="0"/>
              <a:t>Learnable</a:t>
            </a:r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</a:p>
          <a:p>
            <a:pPr lvl="1"/>
            <a:r>
              <a:rPr lang="en-US" altLang="zh-TW" dirty="0"/>
              <a:t>Representative key</a:t>
            </a:r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</a:p>
          <a:p>
            <a:r>
              <a:rPr lang="en-US" altLang="zh-TW" dirty="0"/>
              <a:t>Others</a:t>
            </a:r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</a:p>
          <a:p>
            <a:pPr lvl="1"/>
            <a:r>
              <a:rPr lang="en-US" altLang="zh-TW" dirty="0"/>
              <a:t>Attention free framework</a:t>
            </a:r>
          </a:p>
          <a:p>
            <a:pPr lvl="2"/>
            <a:r>
              <a:rPr lang="en-US" altLang="zh-TW" dirty="0"/>
              <a:t>Synthesizer and etc.</a:t>
            </a:r>
          </a:p>
        </p:txBody>
      </p:sp>
    </p:spTree>
    <p:extLst>
      <p:ext uri="{BB962C8B-B14F-4D97-AF65-F5344CB8AC3E}">
        <p14:creationId xmlns:p14="http://schemas.microsoft.com/office/powerpoint/2010/main" val="3284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E043B-4C74-47B8-9C22-4F5F3C6D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we only focus on Critical Parts?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A310C5-6A14-421F-A05C-70998B87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53610"/>
              </p:ext>
            </p:extLst>
          </p:nvPr>
        </p:nvGraphicFramePr>
        <p:xfrm>
          <a:off x="1612065" y="1872031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7BFF8C-9469-4116-B589-1234C99B14CC}"/>
              </a:ext>
            </a:extLst>
          </p:cNvPr>
          <p:cNvSpPr txBox="1"/>
          <p:nvPr/>
        </p:nvSpPr>
        <p:spPr>
          <a:xfrm>
            <a:off x="2449307" y="1404939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B5FB8AB-A6B4-4C53-8214-839CED05D8D1}"/>
              </a:ext>
            </a:extLst>
          </p:cNvPr>
          <p:cNvSpPr txBox="1"/>
          <p:nvPr/>
        </p:nvSpPr>
        <p:spPr>
          <a:xfrm rot="16200000">
            <a:off x="336833" y="346024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4A309D-9D3E-4057-9A7D-F35263061973}"/>
              </a:ext>
            </a:extLst>
          </p:cNvPr>
          <p:cNvSpPr txBox="1"/>
          <p:nvPr/>
        </p:nvSpPr>
        <p:spPr>
          <a:xfrm>
            <a:off x="5638800" y="4461105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value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BCBA298-D7E4-41F7-BBBB-C2884A789618}"/>
              </a:ext>
            </a:extLst>
          </p:cNvPr>
          <p:cNvSpPr txBox="1"/>
          <p:nvPr/>
        </p:nvSpPr>
        <p:spPr>
          <a:xfrm>
            <a:off x="5638800" y="2652123"/>
            <a:ext cx="173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value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29AE21F-D713-4E84-AF89-32E1CC9A433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111108" y="4380022"/>
            <a:ext cx="527692" cy="311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63FA32D-9F33-4CE5-A8FD-F20CA2643239}"/>
              </a:ext>
            </a:extLst>
          </p:cNvPr>
          <p:cNvCxnSpPr>
            <a:cxnSpLocks/>
          </p:cNvCxnSpPr>
          <p:nvPr/>
        </p:nvCxnSpPr>
        <p:spPr>
          <a:xfrm flipV="1">
            <a:off x="4948219" y="2970069"/>
            <a:ext cx="690581" cy="522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4D85020-ECEA-4D71-BD84-2235F538EC83}"/>
              </a:ext>
            </a:extLst>
          </p:cNvPr>
          <p:cNvSpPr txBox="1"/>
          <p:nvPr/>
        </p:nvSpPr>
        <p:spPr>
          <a:xfrm>
            <a:off x="5638800" y="3075688"/>
            <a:ext cx="269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set to 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50B9751-4A72-4D40-9B72-6B8E4C1C7B31}"/>
              </a:ext>
            </a:extLst>
          </p:cNvPr>
          <p:cNvSpPr txBox="1"/>
          <p:nvPr/>
        </p:nvSpPr>
        <p:spPr>
          <a:xfrm>
            <a:off x="5638799" y="3519942"/>
            <a:ext cx="269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influence on results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DD5F879-D1F2-47BD-BAC2-BE75B9E10C9C}"/>
              </a:ext>
            </a:extLst>
          </p:cNvPr>
          <p:cNvSpPr txBox="1"/>
          <p:nvPr/>
        </p:nvSpPr>
        <p:spPr>
          <a:xfrm>
            <a:off x="1587574" y="5691472"/>
            <a:ext cx="6665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quickly estimate the portion with small attention weights?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2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4E98F-9246-4105-99E8-F887FCFF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B9590C9-FCCA-44F2-8067-CD3F6FCAEBDF}"/>
              </a:ext>
            </a:extLst>
          </p:cNvPr>
          <p:cNvGrpSpPr/>
          <p:nvPr/>
        </p:nvGrpSpPr>
        <p:grpSpPr>
          <a:xfrm>
            <a:off x="4731055" y="2864023"/>
            <a:ext cx="3371559" cy="821733"/>
            <a:chOff x="4247796" y="992053"/>
            <a:chExt cx="3371559" cy="82173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B6E549-E8D8-45A4-8746-DD02AC03EBF9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DE6E70-A45C-419A-B630-794C0E199CDE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2858DC-DDE5-47F3-A14E-2A2D519074F2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916A32B-961B-48BC-B044-F391D3525DEB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0C216D-BC23-43C7-A468-2794E117028E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8F2434-B1D9-4D25-B382-CB1861C5E8A5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33632F-2C8C-431B-81C7-78487499E280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FA1EEC0-7D91-41B5-8E7B-33EFAF386EA1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C4D6121-016A-4290-83FC-278873D8E0B5}"/>
              </a:ext>
            </a:extLst>
          </p:cNvPr>
          <p:cNvGrpSpPr/>
          <p:nvPr/>
        </p:nvGrpSpPr>
        <p:grpSpPr>
          <a:xfrm rot="10800000">
            <a:off x="1115775" y="2864023"/>
            <a:ext cx="3371559" cy="821733"/>
            <a:chOff x="599952" y="3429000"/>
            <a:chExt cx="3371559" cy="82173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0EA440-7D42-4DC4-9832-51FCE27D7B0E}"/>
                </a:ext>
              </a:extLst>
            </p:cNvPr>
            <p:cNvSpPr/>
            <p:nvPr/>
          </p:nvSpPr>
          <p:spPr>
            <a:xfrm>
              <a:off x="59995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E1C532A-F8B0-45EE-AA90-E069BA9643FB}"/>
                </a:ext>
              </a:extLst>
            </p:cNvPr>
            <p:cNvSpPr/>
            <p:nvPr/>
          </p:nvSpPr>
          <p:spPr>
            <a:xfrm>
              <a:off x="105186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4DF1EA1-4895-41AA-ACAE-F3BCBEEABBDD}"/>
                </a:ext>
              </a:extLst>
            </p:cNvPr>
            <p:cNvSpPr/>
            <p:nvPr/>
          </p:nvSpPr>
          <p:spPr>
            <a:xfrm>
              <a:off x="150377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0789FC2-74A3-4CE0-AF65-1E9FE879B1BB}"/>
                </a:ext>
              </a:extLst>
            </p:cNvPr>
            <p:cNvSpPr/>
            <p:nvPr/>
          </p:nvSpPr>
          <p:spPr>
            <a:xfrm>
              <a:off x="195568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DD699D1-09F1-4733-BEF0-B04AF977AFCF}"/>
                </a:ext>
              </a:extLst>
            </p:cNvPr>
            <p:cNvSpPr/>
            <p:nvPr/>
          </p:nvSpPr>
          <p:spPr>
            <a:xfrm>
              <a:off x="240759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2AC88CA-A970-437E-AAE5-86D193E19142}"/>
                </a:ext>
              </a:extLst>
            </p:cNvPr>
            <p:cNvSpPr/>
            <p:nvPr/>
          </p:nvSpPr>
          <p:spPr>
            <a:xfrm>
              <a:off x="285950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A5521D-F7E8-436B-8530-786B87745B01}"/>
                </a:ext>
              </a:extLst>
            </p:cNvPr>
            <p:cNvSpPr/>
            <p:nvPr/>
          </p:nvSpPr>
          <p:spPr>
            <a:xfrm>
              <a:off x="331141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114F8F-C744-4A73-9177-5DC268E27512}"/>
                </a:ext>
              </a:extLst>
            </p:cNvPr>
            <p:cNvSpPr/>
            <p:nvPr/>
          </p:nvSpPr>
          <p:spPr>
            <a:xfrm>
              <a:off x="376332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F6EE41F-AA66-4DFF-BC6E-42B75624E72F}"/>
              </a:ext>
            </a:extLst>
          </p:cNvPr>
          <p:cNvSpPr txBox="1"/>
          <p:nvPr/>
        </p:nvSpPr>
        <p:spPr>
          <a:xfrm>
            <a:off x="5515276" y="233653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D040D27-AD3F-48D1-ABA5-865636B705D5}"/>
              </a:ext>
            </a:extLst>
          </p:cNvPr>
          <p:cNvSpPr txBox="1"/>
          <p:nvPr/>
        </p:nvSpPr>
        <p:spPr>
          <a:xfrm>
            <a:off x="1750393" y="2336537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A515378-3AC4-4AA8-80BF-F63C556494DC}"/>
              </a:ext>
            </a:extLst>
          </p:cNvPr>
          <p:cNvSpPr txBox="1"/>
          <p:nvPr/>
        </p:nvSpPr>
        <p:spPr>
          <a:xfrm>
            <a:off x="5093437" y="79411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Reformer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A1086F-CFC4-451A-921F-3C72F32ECA8A}"/>
              </a:ext>
            </a:extLst>
          </p:cNvPr>
          <p:cNvSpPr txBox="1"/>
          <p:nvPr/>
        </p:nvSpPr>
        <p:spPr>
          <a:xfrm>
            <a:off x="5093437" y="122162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https://openreview.net/forum?id=rkgNKkHtvB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275A578-6D31-4D42-9F77-9E3F8D4133DE}"/>
              </a:ext>
            </a:extLst>
          </p:cNvPr>
          <p:cNvSpPr txBox="1"/>
          <p:nvPr/>
        </p:nvSpPr>
        <p:spPr>
          <a:xfrm>
            <a:off x="5119886" y="159096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Transformer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542FA1C-03D9-4959-93FC-73D912BA6DB2}"/>
              </a:ext>
            </a:extLst>
          </p:cNvPr>
          <p:cNvSpPr txBox="1"/>
          <p:nvPr/>
        </p:nvSpPr>
        <p:spPr>
          <a:xfrm>
            <a:off x="5135611" y="210198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https://arxiv.org/abs/2003.05997</a:t>
            </a:r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E0AA5D06-6F81-4F5A-9D36-F1A0E1F3A1FE}"/>
              </a:ext>
            </a:extLst>
          </p:cNvPr>
          <p:cNvSpPr/>
          <p:nvPr/>
        </p:nvSpPr>
        <p:spPr>
          <a:xfrm>
            <a:off x="4260547" y="3972584"/>
            <a:ext cx="661764" cy="8688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23DBDCE-321A-41DC-AA37-373664149BBD}"/>
              </a:ext>
            </a:extLst>
          </p:cNvPr>
          <p:cNvSpPr txBox="1"/>
          <p:nvPr/>
        </p:nvSpPr>
        <p:spPr>
          <a:xfrm>
            <a:off x="310638" y="3836951"/>
            <a:ext cx="3834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  <a:p>
            <a:pPr algn="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similarity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2771DD-984E-441D-B400-D6BBCCE1E909}"/>
              </a:ext>
            </a:extLst>
          </p:cNvPr>
          <p:cNvSpPr/>
          <p:nvPr/>
        </p:nvSpPr>
        <p:spPr>
          <a:xfrm>
            <a:off x="4731055" y="5062827"/>
            <a:ext cx="208189" cy="821733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3BFA2DB-15F9-4621-B1E7-F5B6BCD14855}"/>
              </a:ext>
            </a:extLst>
          </p:cNvPr>
          <p:cNvSpPr/>
          <p:nvPr/>
        </p:nvSpPr>
        <p:spPr>
          <a:xfrm>
            <a:off x="518296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C0DAD2-73AA-4828-BB19-9BEA3CC59BD9}"/>
              </a:ext>
            </a:extLst>
          </p:cNvPr>
          <p:cNvSpPr/>
          <p:nvPr/>
        </p:nvSpPr>
        <p:spPr>
          <a:xfrm>
            <a:off x="563487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D1539C4-338F-483D-8E26-3402293D84DE}"/>
              </a:ext>
            </a:extLst>
          </p:cNvPr>
          <p:cNvSpPr/>
          <p:nvPr/>
        </p:nvSpPr>
        <p:spPr>
          <a:xfrm>
            <a:off x="608678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F00EE6-EBD4-4986-9C78-97E60708D8D8}"/>
              </a:ext>
            </a:extLst>
          </p:cNvPr>
          <p:cNvSpPr/>
          <p:nvPr/>
        </p:nvSpPr>
        <p:spPr>
          <a:xfrm>
            <a:off x="653869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F655425-8C6B-46A7-B815-D6E87F8079CF}"/>
              </a:ext>
            </a:extLst>
          </p:cNvPr>
          <p:cNvSpPr/>
          <p:nvPr/>
        </p:nvSpPr>
        <p:spPr>
          <a:xfrm>
            <a:off x="6990605" y="5062827"/>
            <a:ext cx="208189" cy="82173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CA708EA-2186-42E6-B2EB-39BD1BCE4503}"/>
              </a:ext>
            </a:extLst>
          </p:cNvPr>
          <p:cNvSpPr/>
          <p:nvPr/>
        </p:nvSpPr>
        <p:spPr>
          <a:xfrm>
            <a:off x="744251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2C67CB1-A2E7-4DC7-8F98-285B7C316A7A}"/>
              </a:ext>
            </a:extLst>
          </p:cNvPr>
          <p:cNvSpPr/>
          <p:nvPr/>
        </p:nvSpPr>
        <p:spPr>
          <a:xfrm>
            <a:off x="7894425" y="5062827"/>
            <a:ext cx="208189" cy="82173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8DC43D6-9F6A-4BCB-9A69-46A0EB5F3FDD}"/>
              </a:ext>
            </a:extLst>
          </p:cNvPr>
          <p:cNvSpPr/>
          <p:nvPr/>
        </p:nvSpPr>
        <p:spPr>
          <a:xfrm rot="10800000">
            <a:off x="4279145" y="5062827"/>
            <a:ext cx="208189" cy="821733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A0F73A0-9FFB-4953-96DA-244C7CD9138D}"/>
              </a:ext>
            </a:extLst>
          </p:cNvPr>
          <p:cNvSpPr/>
          <p:nvPr/>
        </p:nvSpPr>
        <p:spPr>
          <a:xfrm rot="10800000">
            <a:off x="382723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3A38719-7763-4E90-B743-F560C3BFB5AD}"/>
              </a:ext>
            </a:extLst>
          </p:cNvPr>
          <p:cNvSpPr/>
          <p:nvPr/>
        </p:nvSpPr>
        <p:spPr>
          <a:xfrm rot="10800000">
            <a:off x="337532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6368FC3-2598-4351-B416-18FB7D0B5A60}"/>
              </a:ext>
            </a:extLst>
          </p:cNvPr>
          <p:cNvSpPr/>
          <p:nvPr/>
        </p:nvSpPr>
        <p:spPr>
          <a:xfrm rot="10800000">
            <a:off x="2923415" y="5062827"/>
            <a:ext cx="208189" cy="821733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B0DF125-F6F5-40AA-AA9E-17F9BD28BBF6}"/>
              </a:ext>
            </a:extLst>
          </p:cNvPr>
          <p:cNvSpPr/>
          <p:nvPr/>
        </p:nvSpPr>
        <p:spPr>
          <a:xfrm rot="10800000">
            <a:off x="2471505" y="5062827"/>
            <a:ext cx="208189" cy="821733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DE8EE79-8D19-42F3-8354-DA2412D8CDF3}"/>
              </a:ext>
            </a:extLst>
          </p:cNvPr>
          <p:cNvSpPr/>
          <p:nvPr/>
        </p:nvSpPr>
        <p:spPr>
          <a:xfrm rot="10800000">
            <a:off x="201959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AB9BA92-CA30-4159-AB59-580019E3A143}"/>
              </a:ext>
            </a:extLst>
          </p:cNvPr>
          <p:cNvSpPr/>
          <p:nvPr/>
        </p:nvSpPr>
        <p:spPr>
          <a:xfrm rot="10800000">
            <a:off x="1567685" y="5062827"/>
            <a:ext cx="208189" cy="821733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8CB6967-8D19-43F0-A611-E6205FC3EDF0}"/>
              </a:ext>
            </a:extLst>
          </p:cNvPr>
          <p:cNvSpPr/>
          <p:nvPr/>
        </p:nvSpPr>
        <p:spPr>
          <a:xfrm rot="10800000">
            <a:off x="1115775" y="5062827"/>
            <a:ext cx="208189" cy="82173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7DE2E82-BABD-446C-8814-0D3F60E1A7C1}"/>
              </a:ext>
            </a:extLst>
          </p:cNvPr>
          <p:cNvSpPr txBox="1"/>
          <p:nvPr/>
        </p:nvSpPr>
        <p:spPr>
          <a:xfrm>
            <a:off x="1014177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410C38C-B969-461A-B56A-66A29FA8F8DE}"/>
              </a:ext>
            </a:extLst>
          </p:cNvPr>
          <p:cNvSpPr txBox="1"/>
          <p:nvPr/>
        </p:nvSpPr>
        <p:spPr>
          <a:xfrm>
            <a:off x="1913679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85F4830-A6DF-44C7-B8EE-A2ED072E9477}"/>
              </a:ext>
            </a:extLst>
          </p:cNvPr>
          <p:cNvSpPr txBox="1"/>
          <p:nvPr/>
        </p:nvSpPr>
        <p:spPr>
          <a:xfrm>
            <a:off x="5093437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AAD5C9B-065F-4B33-A223-BD7F8090D4E4}"/>
              </a:ext>
            </a:extLst>
          </p:cNvPr>
          <p:cNvSpPr txBox="1"/>
          <p:nvPr/>
        </p:nvSpPr>
        <p:spPr>
          <a:xfrm>
            <a:off x="6457735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FFD6A8A-0F27-404A-9525-C91FD4ED1649}"/>
              </a:ext>
            </a:extLst>
          </p:cNvPr>
          <p:cNvSpPr txBox="1"/>
          <p:nvPr/>
        </p:nvSpPr>
        <p:spPr>
          <a:xfrm>
            <a:off x="7367267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B23FF22-4ECE-47F1-A337-E6CB601B21E1}"/>
              </a:ext>
            </a:extLst>
          </p:cNvPr>
          <p:cNvSpPr txBox="1"/>
          <p:nvPr/>
        </p:nvSpPr>
        <p:spPr>
          <a:xfrm>
            <a:off x="2363430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9C5A94A-58FD-41C9-849C-278A0A00C610}"/>
              </a:ext>
            </a:extLst>
          </p:cNvPr>
          <p:cNvSpPr txBox="1"/>
          <p:nvPr/>
        </p:nvSpPr>
        <p:spPr>
          <a:xfrm>
            <a:off x="4638671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E65DC38-ABDE-49A3-9B7D-BF375B4E9062}"/>
              </a:ext>
            </a:extLst>
          </p:cNvPr>
          <p:cNvSpPr txBox="1"/>
          <p:nvPr/>
        </p:nvSpPr>
        <p:spPr>
          <a:xfrm>
            <a:off x="4162436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C446C91-58BF-49C3-9040-D9A358F4DD89}"/>
              </a:ext>
            </a:extLst>
          </p:cNvPr>
          <p:cNvSpPr txBox="1"/>
          <p:nvPr/>
        </p:nvSpPr>
        <p:spPr>
          <a:xfrm>
            <a:off x="3262932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FD451DE-D07E-4FC2-844F-EF184BA14207}"/>
              </a:ext>
            </a:extLst>
          </p:cNvPr>
          <p:cNvSpPr txBox="1"/>
          <p:nvPr/>
        </p:nvSpPr>
        <p:spPr>
          <a:xfrm>
            <a:off x="2813181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AE1F01D-7B38-481A-9E83-458D8DCEFDA3}"/>
              </a:ext>
            </a:extLst>
          </p:cNvPr>
          <p:cNvSpPr txBox="1"/>
          <p:nvPr/>
        </p:nvSpPr>
        <p:spPr>
          <a:xfrm>
            <a:off x="3712683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3204BD4-AD46-4371-8428-D7ED20DD499F}"/>
              </a:ext>
            </a:extLst>
          </p:cNvPr>
          <p:cNvSpPr txBox="1"/>
          <p:nvPr/>
        </p:nvSpPr>
        <p:spPr>
          <a:xfrm>
            <a:off x="6002969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469CC91-E015-4C8C-A9EA-408641E1D45E}"/>
              </a:ext>
            </a:extLst>
          </p:cNvPr>
          <p:cNvSpPr txBox="1"/>
          <p:nvPr/>
        </p:nvSpPr>
        <p:spPr>
          <a:xfrm>
            <a:off x="5548203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B3C386F-4BF1-4062-B0E5-E8D83B47476F}"/>
              </a:ext>
            </a:extLst>
          </p:cNvPr>
          <p:cNvSpPr txBox="1"/>
          <p:nvPr/>
        </p:nvSpPr>
        <p:spPr>
          <a:xfrm>
            <a:off x="1463928" y="5996001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98C2C82-94D7-47E1-8F88-74B3CDADC857}"/>
              </a:ext>
            </a:extLst>
          </p:cNvPr>
          <p:cNvSpPr txBox="1"/>
          <p:nvPr/>
        </p:nvSpPr>
        <p:spPr>
          <a:xfrm>
            <a:off x="6912501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BCF138-D3E3-4812-BFA4-FC29F3E7BC2A}"/>
              </a:ext>
            </a:extLst>
          </p:cNvPr>
          <p:cNvSpPr txBox="1"/>
          <p:nvPr/>
        </p:nvSpPr>
        <p:spPr>
          <a:xfrm>
            <a:off x="7822032" y="6005987"/>
            <a:ext cx="40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0A2DF6F-13D3-4053-9417-D70B808DE22E}"/>
              </a:ext>
            </a:extLst>
          </p:cNvPr>
          <p:cNvSpPr txBox="1"/>
          <p:nvPr/>
        </p:nvSpPr>
        <p:spPr>
          <a:xfrm>
            <a:off x="4914894" y="4080332"/>
            <a:ext cx="34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(approximate &amp; fast)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9EE9F5-CAF2-4980-9AAE-9B6F57B833B8}"/>
              </a:ext>
            </a:extLst>
          </p:cNvPr>
          <p:cNvSpPr txBox="1"/>
          <p:nvPr/>
        </p:nvSpPr>
        <p:spPr>
          <a:xfrm>
            <a:off x="799020" y="1939043"/>
            <a:ext cx="145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4E98F-9246-4105-99E8-F887FCFF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FA80E1D-76E4-481D-B374-B3A988B749A1}"/>
              </a:ext>
            </a:extLst>
          </p:cNvPr>
          <p:cNvGrpSpPr/>
          <p:nvPr/>
        </p:nvGrpSpPr>
        <p:grpSpPr>
          <a:xfrm>
            <a:off x="3925482" y="949121"/>
            <a:ext cx="3371559" cy="821733"/>
            <a:chOff x="4731055" y="5062827"/>
            <a:chExt cx="3371559" cy="82173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2771DD-984E-441D-B400-D6BBCCE1E909}"/>
                </a:ext>
              </a:extLst>
            </p:cNvPr>
            <p:cNvSpPr/>
            <p:nvPr/>
          </p:nvSpPr>
          <p:spPr>
            <a:xfrm>
              <a:off x="4731055" y="5062827"/>
              <a:ext cx="208189" cy="821733"/>
            </a:xfrm>
            <a:prstGeom prst="rect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3BFA2DB-15F9-4621-B1E7-F5B6BCD14855}"/>
                </a:ext>
              </a:extLst>
            </p:cNvPr>
            <p:cNvSpPr/>
            <p:nvPr/>
          </p:nvSpPr>
          <p:spPr>
            <a:xfrm>
              <a:off x="518296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DC0DAD2-73AA-4828-BB19-9BEA3CC59BD9}"/>
                </a:ext>
              </a:extLst>
            </p:cNvPr>
            <p:cNvSpPr/>
            <p:nvPr/>
          </p:nvSpPr>
          <p:spPr>
            <a:xfrm>
              <a:off x="563487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1539C4-338F-483D-8E26-3402293D84DE}"/>
                </a:ext>
              </a:extLst>
            </p:cNvPr>
            <p:cNvSpPr/>
            <p:nvPr/>
          </p:nvSpPr>
          <p:spPr>
            <a:xfrm>
              <a:off x="608678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7F00EE6-EBD4-4986-9C78-97E60708D8D8}"/>
                </a:ext>
              </a:extLst>
            </p:cNvPr>
            <p:cNvSpPr/>
            <p:nvPr/>
          </p:nvSpPr>
          <p:spPr>
            <a:xfrm>
              <a:off x="653869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F655425-8C6B-46A7-B815-D6E87F8079CF}"/>
                </a:ext>
              </a:extLst>
            </p:cNvPr>
            <p:cNvSpPr/>
            <p:nvPr/>
          </p:nvSpPr>
          <p:spPr>
            <a:xfrm>
              <a:off x="6990605" y="5062827"/>
              <a:ext cx="208189" cy="821733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CA708EA-2186-42E6-B2EB-39BD1BCE4503}"/>
                </a:ext>
              </a:extLst>
            </p:cNvPr>
            <p:cNvSpPr/>
            <p:nvPr/>
          </p:nvSpPr>
          <p:spPr>
            <a:xfrm>
              <a:off x="744251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2C67CB1-A2E7-4DC7-8F98-285B7C316A7A}"/>
                </a:ext>
              </a:extLst>
            </p:cNvPr>
            <p:cNvSpPr/>
            <p:nvPr/>
          </p:nvSpPr>
          <p:spPr>
            <a:xfrm>
              <a:off x="7894425" y="5062827"/>
              <a:ext cx="208189" cy="821733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0582BA7-015D-4396-865B-502BC0F11BB0}"/>
              </a:ext>
            </a:extLst>
          </p:cNvPr>
          <p:cNvGrpSpPr/>
          <p:nvPr/>
        </p:nvGrpSpPr>
        <p:grpSpPr>
          <a:xfrm rot="5400000">
            <a:off x="1507558" y="3344455"/>
            <a:ext cx="3371559" cy="821733"/>
            <a:chOff x="1115775" y="5062827"/>
            <a:chExt cx="3371559" cy="82173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8DC43D6-9F6A-4BCB-9A69-46A0EB5F3FDD}"/>
                </a:ext>
              </a:extLst>
            </p:cNvPr>
            <p:cNvSpPr/>
            <p:nvPr/>
          </p:nvSpPr>
          <p:spPr>
            <a:xfrm rot="10800000">
              <a:off x="4279145" y="5062827"/>
              <a:ext cx="208189" cy="821733"/>
            </a:xfrm>
            <a:prstGeom prst="rect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A0F73A0-9FFB-4953-96DA-244C7CD9138D}"/>
                </a:ext>
              </a:extLst>
            </p:cNvPr>
            <p:cNvSpPr/>
            <p:nvPr/>
          </p:nvSpPr>
          <p:spPr>
            <a:xfrm rot="10800000">
              <a:off x="382723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3A38719-7763-4E90-B743-F560C3BFB5AD}"/>
                </a:ext>
              </a:extLst>
            </p:cNvPr>
            <p:cNvSpPr/>
            <p:nvPr/>
          </p:nvSpPr>
          <p:spPr>
            <a:xfrm rot="10800000">
              <a:off x="337532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6368FC3-2598-4351-B416-18FB7D0B5A60}"/>
                </a:ext>
              </a:extLst>
            </p:cNvPr>
            <p:cNvSpPr/>
            <p:nvPr/>
          </p:nvSpPr>
          <p:spPr>
            <a:xfrm rot="10800000">
              <a:off x="2923415" y="5062827"/>
              <a:ext cx="208189" cy="821733"/>
            </a:xfrm>
            <a:prstGeom prst="rect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B0DF125-F6F5-40AA-AA9E-17F9BD28BBF6}"/>
                </a:ext>
              </a:extLst>
            </p:cNvPr>
            <p:cNvSpPr/>
            <p:nvPr/>
          </p:nvSpPr>
          <p:spPr>
            <a:xfrm rot="10800000">
              <a:off x="2471505" y="5062827"/>
              <a:ext cx="208189" cy="821733"/>
            </a:xfrm>
            <a:prstGeom prst="rect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E8EE79-8D19-42F3-8354-DA2412D8CDF3}"/>
                </a:ext>
              </a:extLst>
            </p:cNvPr>
            <p:cNvSpPr/>
            <p:nvPr/>
          </p:nvSpPr>
          <p:spPr>
            <a:xfrm rot="10800000">
              <a:off x="201959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AB9BA92-CA30-4159-AB59-580019E3A143}"/>
                </a:ext>
              </a:extLst>
            </p:cNvPr>
            <p:cNvSpPr/>
            <p:nvPr/>
          </p:nvSpPr>
          <p:spPr>
            <a:xfrm rot="10800000">
              <a:off x="1567685" y="5062827"/>
              <a:ext cx="208189" cy="821733"/>
            </a:xfrm>
            <a:prstGeom prst="rect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8CB6967-8D19-43F0-A611-E6205FC3EDF0}"/>
                </a:ext>
              </a:extLst>
            </p:cNvPr>
            <p:cNvSpPr/>
            <p:nvPr/>
          </p:nvSpPr>
          <p:spPr>
            <a:xfrm rot="10800000">
              <a:off x="1115775" y="5062827"/>
              <a:ext cx="208189" cy="821733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4EF88A4B-0271-4177-8FAF-CF6B6099C0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1262" y="193904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E665752D-7C64-4EA0-A16A-B6FFAF18E111}"/>
              </a:ext>
            </a:extLst>
          </p:cNvPr>
          <p:cNvSpPr txBox="1"/>
          <p:nvPr/>
        </p:nvSpPr>
        <p:spPr>
          <a:xfrm>
            <a:off x="4679882" y="34604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A5A8B2D0-4121-4547-8A91-AA8F856DED32}"/>
              </a:ext>
            </a:extLst>
          </p:cNvPr>
          <p:cNvSpPr txBox="1"/>
          <p:nvPr/>
        </p:nvSpPr>
        <p:spPr>
          <a:xfrm rot="16200000">
            <a:off x="1324673" y="3508210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98C60C1-3158-4FBD-947D-2704A935BF10}"/>
              </a:ext>
            </a:extLst>
          </p:cNvPr>
          <p:cNvSpPr txBox="1"/>
          <p:nvPr/>
        </p:nvSpPr>
        <p:spPr>
          <a:xfrm>
            <a:off x="799020" y="1939043"/>
            <a:ext cx="145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TW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C2076C0-52AA-4CF6-B539-DB14C684BD42}"/>
              </a:ext>
            </a:extLst>
          </p:cNvPr>
          <p:cNvSpPr txBox="1"/>
          <p:nvPr/>
        </p:nvSpPr>
        <p:spPr>
          <a:xfrm>
            <a:off x="634651" y="5767964"/>
            <a:ext cx="440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 to the same cluster, then calculate attention weight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B716FB4-56C2-4807-AC27-58255E11B106}"/>
              </a:ext>
            </a:extLst>
          </p:cNvPr>
          <p:cNvCxnSpPr>
            <a:cxnSpLocks/>
          </p:cNvCxnSpPr>
          <p:nvPr/>
        </p:nvCxnSpPr>
        <p:spPr>
          <a:xfrm flipH="1">
            <a:off x="4133671" y="4887517"/>
            <a:ext cx="857695" cy="907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A120CEE-FF00-4AEC-BE68-6A1BC6BAEFDF}"/>
              </a:ext>
            </a:extLst>
          </p:cNvPr>
          <p:cNvCxnSpPr>
            <a:cxnSpLocks/>
          </p:cNvCxnSpPr>
          <p:nvPr/>
        </p:nvCxnSpPr>
        <p:spPr>
          <a:xfrm>
            <a:off x="6227215" y="4942952"/>
            <a:ext cx="409727" cy="869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AEF9FB7-30A4-4A13-AE0B-3CD90DAB6133}"/>
              </a:ext>
            </a:extLst>
          </p:cNvPr>
          <p:cNvSpPr txBox="1"/>
          <p:nvPr/>
        </p:nvSpPr>
        <p:spPr>
          <a:xfrm>
            <a:off x="5699789" y="5812468"/>
            <a:ext cx="3124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the same cluster, set to 0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B15114-B6B6-44B4-B02F-F6FC7B4A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EC61C6E-9B2E-4564-A287-4CACFF6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625C-82EE-410A-BF5B-89E98332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</a:p>
          <a:p>
            <a:pPr lvl="1"/>
            <a:r>
              <a:rPr lang="en-US" altLang="zh-TW" dirty="0"/>
              <a:t>Heuristic</a:t>
            </a:r>
          </a:p>
          <a:p>
            <a:pPr lvl="2"/>
            <a:r>
              <a:rPr lang="en-US" altLang="zh-TW" dirty="0"/>
              <a:t>Local Attention, Big Bird, and etc.</a:t>
            </a:r>
          </a:p>
          <a:p>
            <a:pPr lvl="1"/>
            <a:r>
              <a:rPr lang="en-US" altLang="zh-TW" dirty="0"/>
              <a:t>Clustering </a:t>
            </a:r>
          </a:p>
          <a:p>
            <a:pPr lvl="2"/>
            <a:r>
              <a:rPr lang="en-US" altLang="zh-TW" dirty="0"/>
              <a:t>Reformer, and etc.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Learnable</a:t>
            </a:r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</a:p>
          <a:p>
            <a:pPr lvl="1"/>
            <a:r>
              <a:rPr lang="en-US" altLang="zh-TW" dirty="0"/>
              <a:t>Representative key</a:t>
            </a:r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</a:p>
          <a:p>
            <a:r>
              <a:rPr lang="en-US" altLang="zh-TW" dirty="0"/>
              <a:t>Others</a:t>
            </a:r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</a:p>
          <a:p>
            <a:pPr lvl="1"/>
            <a:r>
              <a:rPr lang="en-US" altLang="zh-TW" dirty="0"/>
              <a:t>Attention free framework</a:t>
            </a:r>
          </a:p>
          <a:p>
            <a:pPr lvl="2"/>
            <a:r>
              <a:rPr lang="en-US" altLang="zh-TW" dirty="0"/>
              <a:t>Synthesizer and etc.</a:t>
            </a:r>
          </a:p>
        </p:txBody>
      </p:sp>
    </p:spTree>
    <p:extLst>
      <p:ext uri="{BB962C8B-B14F-4D97-AF65-F5344CB8AC3E}">
        <p14:creationId xmlns:p14="http://schemas.microsoft.com/office/powerpoint/2010/main" val="287837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D263F-01B3-4394-AC7B-1DCE0AB8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Learnable Patterns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9CEBB6-212C-489B-9119-12AEAE533B8B}"/>
              </a:ext>
            </a:extLst>
          </p:cNvPr>
          <p:cNvSpPr txBox="1"/>
          <p:nvPr/>
        </p:nvSpPr>
        <p:spPr>
          <a:xfrm>
            <a:off x="628650" y="12349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Sinkhorn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Sorting Network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9CB91-EF6F-4C98-A06B-CCBFC13FA127}"/>
              </a:ext>
            </a:extLst>
          </p:cNvPr>
          <p:cNvSpPr txBox="1"/>
          <p:nvPr/>
        </p:nvSpPr>
        <p:spPr>
          <a:xfrm>
            <a:off x="5747113" y="123146"/>
            <a:ext cx="3396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https://arxiv.org/abs/2002.11296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4E4CF8-48E6-435F-95D6-F79176E5CBC3}"/>
              </a:ext>
            </a:extLst>
          </p:cNvPr>
          <p:cNvSpPr txBox="1"/>
          <p:nvPr/>
        </p:nvSpPr>
        <p:spPr>
          <a:xfrm>
            <a:off x="5527079" y="6093296"/>
            <a:ext cx="3396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(simplified version)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97CA982-0E01-4352-99EF-96299911D6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1200" y="2998122"/>
          <a:ext cx="252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55864A1-B367-466C-8526-6631539A4A8C}"/>
              </a:ext>
            </a:extLst>
          </p:cNvPr>
          <p:cNvSpPr/>
          <p:nvPr/>
        </p:nvSpPr>
        <p:spPr>
          <a:xfrm>
            <a:off x="215359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4DA2F0-838B-4C75-AFBA-98778885E4D8}"/>
              </a:ext>
            </a:extLst>
          </p:cNvPr>
          <p:cNvSpPr/>
          <p:nvPr/>
        </p:nvSpPr>
        <p:spPr>
          <a:xfrm>
            <a:off x="265630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A32494-0CC1-43F7-A02B-A5C5AE974FA6}"/>
              </a:ext>
            </a:extLst>
          </p:cNvPr>
          <p:cNvSpPr/>
          <p:nvPr/>
        </p:nvSpPr>
        <p:spPr>
          <a:xfrm>
            <a:off x="315901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CB93BD-4B82-452F-B038-70F11E6A7E19}"/>
              </a:ext>
            </a:extLst>
          </p:cNvPr>
          <p:cNvSpPr/>
          <p:nvPr/>
        </p:nvSpPr>
        <p:spPr>
          <a:xfrm>
            <a:off x="366172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148B3E-9A0F-4C9F-A10E-FCF1CBC7CE44}"/>
              </a:ext>
            </a:extLst>
          </p:cNvPr>
          <p:cNvSpPr/>
          <p:nvPr/>
        </p:nvSpPr>
        <p:spPr>
          <a:xfrm>
            <a:off x="4164437" y="1939041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A49874-3FBC-454F-8FDB-FFD53A14979F}"/>
              </a:ext>
            </a:extLst>
          </p:cNvPr>
          <p:cNvSpPr/>
          <p:nvPr/>
        </p:nvSpPr>
        <p:spPr>
          <a:xfrm rot="5400000">
            <a:off x="1300637" y="2869584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4CEE35-D62F-4579-AAC3-80C2279BB098}"/>
              </a:ext>
            </a:extLst>
          </p:cNvPr>
          <p:cNvSpPr/>
          <p:nvPr/>
        </p:nvSpPr>
        <p:spPr>
          <a:xfrm rot="5400000">
            <a:off x="1300637" y="3365075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DB4F54-ACDF-434C-AD64-E312F8EB8BE2}"/>
              </a:ext>
            </a:extLst>
          </p:cNvPr>
          <p:cNvSpPr/>
          <p:nvPr/>
        </p:nvSpPr>
        <p:spPr>
          <a:xfrm rot="5400000">
            <a:off x="1300637" y="3860566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DF519C-F01A-4763-B0F2-00C66BAA1B0F}"/>
              </a:ext>
            </a:extLst>
          </p:cNvPr>
          <p:cNvSpPr/>
          <p:nvPr/>
        </p:nvSpPr>
        <p:spPr>
          <a:xfrm rot="5400000">
            <a:off x="1300637" y="4356057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AD2EEE-FA5D-433A-9D29-E352ED5D6AEF}"/>
              </a:ext>
            </a:extLst>
          </p:cNvPr>
          <p:cNvSpPr/>
          <p:nvPr/>
        </p:nvSpPr>
        <p:spPr>
          <a:xfrm rot="5400000">
            <a:off x="1300637" y="4851547"/>
            <a:ext cx="208189" cy="8217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0194F0F-7C9C-41C3-8116-DBCB003650B9}"/>
              </a:ext>
            </a:extLst>
          </p:cNvPr>
          <p:cNvSpPr txBox="1"/>
          <p:nvPr/>
        </p:nvSpPr>
        <p:spPr>
          <a:xfrm>
            <a:off x="775961" y="2042503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88965B3-B705-4437-B7EC-2132DD014DC7}"/>
              </a:ext>
            </a:extLst>
          </p:cNvPr>
          <p:cNvSpPr txBox="1"/>
          <p:nvPr/>
        </p:nvSpPr>
        <p:spPr>
          <a:xfrm rot="16200000">
            <a:off x="-349676" y="4022322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65B3E2-97AB-4593-91E8-C27D85C79F3D}"/>
              </a:ext>
            </a:extLst>
          </p:cNvPr>
          <p:cNvSpPr/>
          <p:nvPr/>
        </p:nvSpPr>
        <p:spPr>
          <a:xfrm>
            <a:off x="5716736" y="119353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DDFF8F-7C1A-4934-92CD-938587E1F175}"/>
              </a:ext>
            </a:extLst>
          </p:cNvPr>
          <p:cNvSpPr/>
          <p:nvPr/>
        </p:nvSpPr>
        <p:spPr>
          <a:xfrm>
            <a:off x="6242788" y="119781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AD16B7-6660-4A79-BAFE-2F049281CEAF}"/>
              </a:ext>
            </a:extLst>
          </p:cNvPr>
          <p:cNvSpPr/>
          <p:nvPr/>
        </p:nvSpPr>
        <p:spPr>
          <a:xfrm>
            <a:off x="6768840" y="119781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F58E68-485C-4731-8F91-2A32A8CAC9B9}"/>
              </a:ext>
            </a:extLst>
          </p:cNvPr>
          <p:cNvSpPr/>
          <p:nvPr/>
        </p:nvSpPr>
        <p:spPr>
          <a:xfrm>
            <a:off x="7294892" y="119781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D546B5-EA0D-4EAE-9A1F-30BA890E83AC}"/>
              </a:ext>
            </a:extLst>
          </p:cNvPr>
          <p:cNvSpPr/>
          <p:nvPr/>
        </p:nvSpPr>
        <p:spPr>
          <a:xfrm>
            <a:off x="7820945" y="1193538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242F84E-1064-4414-AE23-AD4C51704840}"/>
              </a:ext>
            </a:extLst>
          </p:cNvPr>
          <p:cNvSpPr txBox="1"/>
          <p:nvPr/>
        </p:nvSpPr>
        <p:spPr>
          <a:xfrm>
            <a:off x="5741104" y="707184"/>
            <a:ext cx="237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sequence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6476404-D783-477A-812D-2FF5D8C05F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40831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40611A15-6BE5-4A9A-8AAB-A2D4DB6051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69062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B600531-CE05-43A9-847A-8AA45301F3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7293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18ED2EEC-0A8A-47BD-A961-E0AC921DA3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25523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330E5A5-A68E-4A3A-9DF9-90217A4E4D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53753" y="2998122"/>
          <a:ext cx="3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1111"/>
                  </a:ext>
                </a:extLst>
              </a:tr>
            </a:tbl>
          </a:graphicData>
        </a:graphic>
      </p:graphicFrame>
      <p:sp>
        <p:nvSpPr>
          <p:cNvPr id="43" name="箭號: 向下 42">
            <a:extLst>
              <a:ext uri="{FF2B5EF4-FFF2-40B4-BE49-F238E27FC236}">
                <a16:creationId xmlns:a16="http://schemas.microsoft.com/office/drawing/2014/main" id="{16916C38-FE97-4FD5-9AE0-AE1EE3300ABF}"/>
              </a:ext>
            </a:extLst>
          </p:cNvPr>
          <p:cNvSpPr/>
          <p:nvPr/>
        </p:nvSpPr>
        <p:spPr>
          <a:xfrm rot="5400000">
            <a:off x="4672254" y="3750139"/>
            <a:ext cx="661764" cy="8688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C5964201-7873-4FD4-A44D-294D4B51253F}"/>
              </a:ext>
            </a:extLst>
          </p:cNvPr>
          <p:cNvGrpSpPr/>
          <p:nvPr/>
        </p:nvGrpSpPr>
        <p:grpSpPr>
          <a:xfrm>
            <a:off x="5448448" y="2066307"/>
            <a:ext cx="710899" cy="919341"/>
            <a:chOff x="5637980" y="2318371"/>
            <a:chExt cx="710899" cy="919341"/>
          </a:xfrm>
        </p:grpSpPr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D51C692A-5A0F-4CFA-BDA1-FC67287DB22F}"/>
                </a:ext>
              </a:extLst>
            </p:cNvPr>
            <p:cNvSpPr/>
            <p:nvPr/>
          </p:nvSpPr>
          <p:spPr>
            <a:xfrm>
              <a:off x="5637980" y="2534509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NN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33EBAB-F8B6-4573-AAA3-AF226FAEDF0C}"/>
                </a:ext>
              </a:extLst>
            </p:cNvPr>
            <p:cNvCxnSpPr>
              <a:cxnSpLocks/>
            </p:cNvCxnSpPr>
            <p:nvPr/>
          </p:nvCxnSpPr>
          <p:spPr>
            <a:xfrm>
              <a:off x="6004013" y="2318371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CCA4260-ECAD-4057-A191-E8F05C1BFD09}"/>
                </a:ext>
              </a:extLst>
            </p:cNvPr>
            <p:cNvCxnSpPr>
              <a:cxnSpLocks/>
            </p:cNvCxnSpPr>
            <p:nvPr/>
          </p:nvCxnSpPr>
          <p:spPr>
            <a:xfrm>
              <a:off x="6004013" y="2996174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FD82E52-8EF0-45FE-BA71-D96C87E990C5}"/>
              </a:ext>
            </a:extLst>
          </p:cNvPr>
          <p:cNvSpPr txBox="1"/>
          <p:nvPr/>
        </p:nvSpPr>
        <p:spPr>
          <a:xfrm>
            <a:off x="6603464" y="2230247"/>
            <a:ext cx="237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Jointly learned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42EBF8C-E1E3-4325-A214-B647DB2CF539}"/>
              </a:ext>
            </a:extLst>
          </p:cNvPr>
          <p:cNvCxnSpPr/>
          <p:nvPr/>
        </p:nvCxnSpPr>
        <p:spPr>
          <a:xfrm flipH="1">
            <a:off x="6169062" y="2513277"/>
            <a:ext cx="43440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DD9834D-372A-4B83-B047-47369A982F6D}"/>
              </a:ext>
            </a:extLst>
          </p:cNvPr>
          <p:cNvSpPr txBox="1"/>
          <p:nvPr/>
        </p:nvSpPr>
        <p:spPr>
          <a:xfrm>
            <a:off x="538026" y="5755470"/>
            <a:ext cx="475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grid should be skipped or not is decided by another learned module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9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43" grpId="0" animBg="1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B15114-B6B6-44B4-B02F-F6FC7B4A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EC61C6E-9B2E-4564-A287-4CACFF6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625C-82EE-410A-BF5B-89E98332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</a:p>
          <a:p>
            <a:pPr lvl="1"/>
            <a:r>
              <a:rPr lang="en-US" altLang="zh-TW" dirty="0"/>
              <a:t>Heuristic</a:t>
            </a:r>
          </a:p>
          <a:p>
            <a:pPr lvl="2"/>
            <a:r>
              <a:rPr lang="en-US" altLang="zh-TW" dirty="0"/>
              <a:t>Local Attention, Big Bird, and etc.</a:t>
            </a:r>
          </a:p>
          <a:p>
            <a:pPr lvl="1"/>
            <a:r>
              <a:rPr lang="en-US" altLang="zh-TW" dirty="0"/>
              <a:t>Clustering </a:t>
            </a:r>
          </a:p>
          <a:p>
            <a:pPr lvl="2"/>
            <a:r>
              <a:rPr lang="en-US" altLang="zh-TW" dirty="0"/>
              <a:t>Reformer, and etc.</a:t>
            </a:r>
          </a:p>
          <a:p>
            <a:pPr lvl="1"/>
            <a:r>
              <a:rPr lang="en-US" altLang="zh-TW" dirty="0"/>
              <a:t>Learnable</a:t>
            </a:r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Representative key</a:t>
            </a:r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</a:p>
          <a:p>
            <a:r>
              <a:rPr lang="en-US" altLang="zh-TW" dirty="0"/>
              <a:t>Others</a:t>
            </a:r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</a:p>
          <a:p>
            <a:pPr lvl="1"/>
            <a:r>
              <a:rPr lang="en-US" altLang="zh-TW" dirty="0"/>
              <a:t>Attention free framework</a:t>
            </a:r>
          </a:p>
          <a:p>
            <a:pPr lvl="2"/>
            <a:r>
              <a:rPr lang="en-US" altLang="zh-TW" dirty="0"/>
              <a:t>Synthesizer and etc.</a:t>
            </a:r>
          </a:p>
        </p:txBody>
      </p:sp>
    </p:spTree>
    <p:extLst>
      <p:ext uri="{BB962C8B-B14F-4D97-AF65-F5344CB8AC3E}">
        <p14:creationId xmlns:p14="http://schemas.microsoft.com/office/powerpoint/2010/main" val="32557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5C8BF-6E7B-469F-8C91-0AFEF26F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we need full attention matrix?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D3A221-CE81-45F9-A06A-26406E268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78734"/>
              </p:ext>
            </p:extLst>
          </p:nvPr>
        </p:nvGraphicFramePr>
        <p:xfrm>
          <a:off x="1192133" y="220721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4DABF28-97E2-46C3-8EFA-56466EBCB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36141"/>
              </p:ext>
            </p:extLst>
          </p:nvPr>
        </p:nvGraphicFramePr>
        <p:xfrm>
          <a:off x="6627733" y="2207213"/>
          <a:ext cx="135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0801871-BF12-466A-9BCA-566C63C81E0B}"/>
              </a:ext>
            </a:extLst>
          </p:cNvPr>
          <p:cNvSpPr/>
          <p:nvPr/>
        </p:nvSpPr>
        <p:spPr>
          <a:xfrm>
            <a:off x="5198533" y="3632200"/>
            <a:ext cx="1083733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DD5E31-C9EA-43E6-ACB3-08E7DF12C4C0}"/>
              </a:ext>
            </a:extLst>
          </p:cNvPr>
          <p:cNvSpPr txBox="1"/>
          <p:nvPr/>
        </p:nvSpPr>
        <p:spPr>
          <a:xfrm>
            <a:off x="1209139" y="1726099"/>
            <a:ext cx="380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redundant columns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59242A7-C5F6-4CB4-A1C8-AA1A5EE04116}"/>
              </a:ext>
            </a:extLst>
          </p:cNvPr>
          <p:cNvGrpSpPr/>
          <p:nvPr/>
        </p:nvGrpSpPr>
        <p:grpSpPr>
          <a:xfrm>
            <a:off x="5596495" y="1192412"/>
            <a:ext cx="3440001" cy="764520"/>
            <a:chOff x="5596495" y="1141613"/>
            <a:chExt cx="4572000" cy="764520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C271B20-73F3-429D-95E8-1FB607B0F4DE}"/>
                </a:ext>
              </a:extLst>
            </p:cNvPr>
            <p:cNvSpPr txBox="1"/>
            <p:nvPr/>
          </p:nvSpPr>
          <p:spPr>
            <a:xfrm>
              <a:off x="5596495" y="1141613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Linformer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A862BA2-B028-4463-AB17-740B0F7226D0}"/>
                </a:ext>
              </a:extLst>
            </p:cNvPr>
            <p:cNvSpPr txBox="1"/>
            <p:nvPr/>
          </p:nvSpPr>
          <p:spPr>
            <a:xfrm>
              <a:off x="5596495" y="1536801"/>
              <a:ext cx="43805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https://arxiv.org/abs/2006.04768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A10E140-1B38-49A4-B363-5DECEED71FDD}"/>
              </a:ext>
            </a:extLst>
          </p:cNvPr>
          <p:cNvSpPr txBox="1"/>
          <p:nvPr/>
        </p:nvSpPr>
        <p:spPr>
          <a:xfrm>
            <a:off x="1972225" y="5862072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267CA0-0391-4C70-A541-F614671B7C23}"/>
              </a:ext>
            </a:extLst>
          </p:cNvPr>
          <p:cNvSpPr txBox="1"/>
          <p:nvPr/>
        </p:nvSpPr>
        <p:spPr>
          <a:xfrm rot="16200000">
            <a:off x="-173242" y="3572817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EE81259-63E2-4322-97F4-6A8A5F28792E}"/>
              </a:ext>
            </a:extLst>
          </p:cNvPr>
          <p:cNvSpPr txBox="1"/>
          <p:nvPr/>
        </p:nvSpPr>
        <p:spPr>
          <a:xfrm>
            <a:off x="3637188" y="5916931"/>
            <a:ext cx="205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Rank</a:t>
            </a:r>
            <a:endParaRPr lang="zh-TW" alt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3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Level Language Modeling</a:t>
            </a:r>
            <a:endParaRPr lang="en-US" dirty="0">
              <a:sym typeface="Times New Roman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AF984-ED98-44B1-B071-F428A2F3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We want to predict the probability of words in an entire document.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Sentences in a document don’t exist in a vacuum!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B1BFAF-4D87-4315-93A5-12D9F7A8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124923"/>
            <a:ext cx="6336704" cy="2579765"/>
          </a:xfrm>
          <a:prstGeom prst="rect">
            <a:avLst/>
          </a:prstGeom>
        </p:spPr>
      </p:pic>
      <p:sp>
        <p:nvSpPr>
          <p:cNvPr id="15" name="Google Shape;602;p92">
            <a:extLst>
              <a:ext uri="{FF2B5EF4-FFF2-40B4-BE49-F238E27FC236}">
                <a16:creationId xmlns:a16="http://schemas.microsoft.com/office/drawing/2014/main" id="{E2ED0D45-541A-4B42-AC97-8673455DF973}"/>
              </a:ext>
            </a:extLst>
          </p:cNvPr>
          <p:cNvSpPr txBox="1">
            <a:spLocks/>
          </p:cNvSpPr>
          <p:nvPr/>
        </p:nvSpPr>
        <p:spPr bwMode="auto">
          <a:xfrm>
            <a:off x="603978" y="2325445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itchFamily="34" charset="0"/>
                <a:ea typeface="黑体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itchFamily="34" charset="0"/>
                <a:ea typeface="黑体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itchFamily="34" charset="0"/>
                <a:ea typeface="黑体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itchFamily="34" charset="0"/>
                <a:ea typeface="黑体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itchFamily="34" charset="0"/>
                <a:ea typeface="黑体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itchFamily="34" charset="0"/>
                <a:ea typeface="黑体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itchFamily="34" charset="0"/>
                <a:ea typeface="黑体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r>
              <a:rPr lang="en-US" altLang="zh-CN" sz="1800" kern="0" dirty="0">
                <a:solidFill>
                  <a:srgbClr val="002060"/>
                </a:solidFill>
              </a:rPr>
              <a:t>Modeling with Recurrent Networks </a:t>
            </a:r>
            <a:r>
              <a:rPr lang="en-US" altLang="zh-CN" sz="1800" kern="0" dirty="0"/>
              <a:t>: </a:t>
            </a:r>
            <a:r>
              <a:rPr lang="en-US" altLang="zh-CN" sz="1700" b="0" i="1" kern="0" dirty="0"/>
              <a:t>pass previous information in hidden state</a:t>
            </a:r>
            <a:endParaRPr lang="en-US" sz="1700" b="0" i="1" kern="0" dirty="0"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9331148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0303E57-2B24-43E6-B30A-865C95F7A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75024"/>
              </p:ext>
            </p:extLst>
          </p:nvPr>
        </p:nvGraphicFramePr>
        <p:xfrm>
          <a:off x="4127802" y="291226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CDCBDC-69F8-43AB-87F1-A65834850C0B}"/>
              </a:ext>
            </a:extLst>
          </p:cNvPr>
          <p:cNvGrpSpPr/>
          <p:nvPr/>
        </p:nvGrpSpPr>
        <p:grpSpPr>
          <a:xfrm>
            <a:off x="4247796" y="298847"/>
            <a:ext cx="3371559" cy="821733"/>
            <a:chOff x="4247796" y="992053"/>
            <a:chExt cx="3371559" cy="82173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C60FDD-E7B5-4CDA-A12F-CC87F2195B5D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619D4DF-6A37-4860-8159-8C916C468D03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1F59F7C-C38F-466C-96E6-882FB8B469DA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71F54A-8453-4910-AFAA-90F4E9544643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C7B3740-178E-4BA4-9721-2B3042332596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C4E699E-43F5-452D-9874-A57648B9DFA7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8E463CA-2D04-479B-9C91-C94C40400DE1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66321FD-C40C-4680-A774-FE66F12E9281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0FFA72F-B692-42B3-8F8C-A9F2F05729D7}"/>
              </a:ext>
            </a:extLst>
          </p:cNvPr>
          <p:cNvGrpSpPr/>
          <p:nvPr/>
        </p:nvGrpSpPr>
        <p:grpSpPr>
          <a:xfrm rot="5400000">
            <a:off x="1771170" y="4310274"/>
            <a:ext cx="3371559" cy="821733"/>
            <a:chOff x="599952" y="3429000"/>
            <a:chExt cx="3371559" cy="82173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AFB4939-5E89-4AE0-BB43-DB08121039A1}"/>
                </a:ext>
              </a:extLst>
            </p:cNvPr>
            <p:cNvSpPr/>
            <p:nvPr/>
          </p:nvSpPr>
          <p:spPr>
            <a:xfrm>
              <a:off x="59995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E84AE18-55B6-4091-97B7-8B707E88EEB6}"/>
                </a:ext>
              </a:extLst>
            </p:cNvPr>
            <p:cNvSpPr/>
            <p:nvPr/>
          </p:nvSpPr>
          <p:spPr>
            <a:xfrm>
              <a:off x="105186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40E84B-F29F-4695-9C50-BE4B80E577B7}"/>
                </a:ext>
              </a:extLst>
            </p:cNvPr>
            <p:cNvSpPr/>
            <p:nvPr/>
          </p:nvSpPr>
          <p:spPr>
            <a:xfrm>
              <a:off x="150377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4B1E847-CB73-4224-869A-44DBF6019298}"/>
                </a:ext>
              </a:extLst>
            </p:cNvPr>
            <p:cNvSpPr/>
            <p:nvPr/>
          </p:nvSpPr>
          <p:spPr>
            <a:xfrm>
              <a:off x="195568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00459B-D356-4F3B-9764-5DB118A722F1}"/>
                </a:ext>
              </a:extLst>
            </p:cNvPr>
            <p:cNvSpPr/>
            <p:nvPr/>
          </p:nvSpPr>
          <p:spPr>
            <a:xfrm>
              <a:off x="240759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1779355-8D5B-44BF-B987-FA2B64BA1D88}"/>
                </a:ext>
              </a:extLst>
            </p:cNvPr>
            <p:cNvSpPr/>
            <p:nvPr/>
          </p:nvSpPr>
          <p:spPr>
            <a:xfrm>
              <a:off x="285950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CB3D55D-DDF5-45BC-8221-3FF59763F9B9}"/>
                </a:ext>
              </a:extLst>
            </p:cNvPr>
            <p:cNvSpPr/>
            <p:nvPr/>
          </p:nvSpPr>
          <p:spPr>
            <a:xfrm>
              <a:off x="331141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732AE58-462B-4E1A-81CE-1B302C4361A4}"/>
                </a:ext>
              </a:extLst>
            </p:cNvPr>
            <p:cNvSpPr/>
            <p:nvPr/>
          </p:nvSpPr>
          <p:spPr>
            <a:xfrm>
              <a:off x="376332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5DCAA23-4506-4EF9-8E08-BF58C33FEA11}"/>
              </a:ext>
            </a:extLst>
          </p:cNvPr>
          <p:cNvSpPr txBox="1"/>
          <p:nvPr/>
        </p:nvSpPr>
        <p:spPr>
          <a:xfrm>
            <a:off x="6917805" y="1044291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33E0361-C83D-4F19-A614-FB068809FD8D}"/>
              </a:ext>
            </a:extLst>
          </p:cNvPr>
          <p:cNvSpPr txBox="1"/>
          <p:nvPr/>
        </p:nvSpPr>
        <p:spPr>
          <a:xfrm rot="16200000">
            <a:off x="1712596" y="4459501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667253-7F9D-4572-8196-3DBA4B999849}"/>
              </a:ext>
            </a:extLst>
          </p:cNvPr>
          <p:cNvSpPr/>
          <p:nvPr/>
        </p:nvSpPr>
        <p:spPr>
          <a:xfrm>
            <a:off x="515161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6441D40-078B-4D0E-B9E7-0BF35FF821F8}"/>
              </a:ext>
            </a:extLst>
          </p:cNvPr>
          <p:cNvSpPr/>
          <p:nvPr/>
        </p:nvSpPr>
        <p:spPr>
          <a:xfrm>
            <a:off x="560352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5B4EFD6-AFA4-4C25-B000-F4D976E2CAE5}"/>
              </a:ext>
            </a:extLst>
          </p:cNvPr>
          <p:cNvSpPr/>
          <p:nvPr/>
        </p:nvSpPr>
        <p:spPr>
          <a:xfrm>
            <a:off x="605543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584B47D-FEBE-448B-8FF8-1F52C5469300}"/>
              </a:ext>
            </a:extLst>
          </p:cNvPr>
          <p:cNvSpPr/>
          <p:nvPr/>
        </p:nvSpPr>
        <p:spPr>
          <a:xfrm>
            <a:off x="6507346" y="1910357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06F391E5-079D-4FC4-856C-07B7E7B8011E}"/>
              </a:ext>
            </a:extLst>
          </p:cNvPr>
          <p:cNvSpPr/>
          <p:nvPr/>
        </p:nvSpPr>
        <p:spPr>
          <a:xfrm rot="5400000">
            <a:off x="5621211" y="1119978"/>
            <a:ext cx="613182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61F724D-70BA-460B-AD98-35083B3FC212}"/>
              </a:ext>
            </a:extLst>
          </p:cNvPr>
          <p:cNvSpPr/>
          <p:nvPr/>
        </p:nvSpPr>
        <p:spPr>
          <a:xfrm>
            <a:off x="4029644" y="2732090"/>
            <a:ext cx="987623" cy="382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8AB089-71A7-4E2C-8BB8-5E98636228AD}"/>
              </a:ext>
            </a:extLst>
          </p:cNvPr>
          <p:cNvSpPr/>
          <p:nvPr/>
        </p:nvSpPr>
        <p:spPr>
          <a:xfrm>
            <a:off x="6850190" y="2776803"/>
            <a:ext cx="987623" cy="382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90E8DFF-5917-4376-9FD9-0DEDE8AA5A73}"/>
              </a:ext>
            </a:extLst>
          </p:cNvPr>
          <p:cNvGrpSpPr/>
          <p:nvPr/>
        </p:nvGrpSpPr>
        <p:grpSpPr>
          <a:xfrm>
            <a:off x="302467" y="298847"/>
            <a:ext cx="3371559" cy="821733"/>
            <a:chOff x="4247796" y="992053"/>
            <a:chExt cx="3371559" cy="82173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D27C1C1-4B28-4346-AD47-C67618B3E17A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BDB90CB-A25B-4981-97FC-69382890636F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D0C4106-36D7-4B06-A639-DC77BAD2D203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F7F53A5-63F7-4606-A226-88FE2B14C49D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1853979-98FF-40CB-9EF5-D1E17813C930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4E9C4F5-064F-498E-8A2B-8E97EDD3C21E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AFDEFBC-EA67-4F04-9B32-960663E60239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65E2332-6B85-4E01-B64E-2839B702878E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96681015-1F31-4E73-98EA-0A732F00686C}"/>
              </a:ext>
            </a:extLst>
          </p:cNvPr>
          <p:cNvSpPr/>
          <p:nvPr/>
        </p:nvSpPr>
        <p:spPr>
          <a:xfrm>
            <a:off x="120628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BE56735-66CD-4B80-B5AD-E37CAC2A52B7}"/>
              </a:ext>
            </a:extLst>
          </p:cNvPr>
          <p:cNvSpPr/>
          <p:nvPr/>
        </p:nvSpPr>
        <p:spPr>
          <a:xfrm>
            <a:off x="165819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405BABD-F00D-403B-97C0-9F9B9A7F92D3}"/>
              </a:ext>
            </a:extLst>
          </p:cNvPr>
          <p:cNvSpPr/>
          <p:nvPr/>
        </p:nvSpPr>
        <p:spPr>
          <a:xfrm>
            <a:off x="211010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1B23929-3E5A-4ACC-B25C-BF52282BFBD8}"/>
              </a:ext>
            </a:extLst>
          </p:cNvPr>
          <p:cNvSpPr/>
          <p:nvPr/>
        </p:nvSpPr>
        <p:spPr>
          <a:xfrm>
            <a:off x="2562017" y="1910357"/>
            <a:ext cx="208189" cy="8217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7D2F2577-90FA-4D8D-81A5-0ACE1A493824}"/>
              </a:ext>
            </a:extLst>
          </p:cNvPr>
          <p:cNvSpPr/>
          <p:nvPr/>
        </p:nvSpPr>
        <p:spPr>
          <a:xfrm rot="5400000">
            <a:off x="1675882" y="1119978"/>
            <a:ext cx="613182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7A1CBEC-A993-4D05-9825-6B1C595678CD}"/>
              </a:ext>
            </a:extLst>
          </p:cNvPr>
          <p:cNvSpPr txBox="1"/>
          <p:nvPr/>
        </p:nvSpPr>
        <p:spPr>
          <a:xfrm>
            <a:off x="2627173" y="1144168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2A7D26A-444A-4EE8-ABDD-D6D14DD7CD09}"/>
              </a:ext>
            </a:extLst>
          </p:cNvPr>
          <p:cNvSpPr txBox="1"/>
          <p:nvPr/>
        </p:nvSpPr>
        <p:spPr>
          <a:xfrm>
            <a:off x="6792329" y="1901093"/>
            <a:ext cx="2226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keys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400E79F-B8CC-42FA-971C-5E9581CD09D4}"/>
              </a:ext>
            </a:extLst>
          </p:cNvPr>
          <p:cNvSpPr txBox="1"/>
          <p:nvPr/>
        </p:nvSpPr>
        <p:spPr>
          <a:xfrm>
            <a:off x="173069" y="4199024"/>
            <a:ext cx="2389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reduce the number of queries?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E972387-29A2-4B29-92AA-E7127D43A071}"/>
                  </a:ext>
                </a:extLst>
              </p:cNvPr>
              <p:cNvSpPr txBox="1"/>
              <p:nvPr/>
            </p:nvSpPr>
            <p:spPr>
              <a:xfrm>
                <a:off x="4703970" y="2071810"/>
                <a:ext cx="3507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E972387-29A2-4B29-92AA-E7127D43A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70" y="2071810"/>
                <a:ext cx="3507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36E9BB-1990-4D88-B962-56ECBF348F3D}"/>
                  </a:ext>
                </a:extLst>
              </p:cNvPr>
              <p:cNvSpPr txBox="1"/>
              <p:nvPr/>
            </p:nvSpPr>
            <p:spPr>
              <a:xfrm>
                <a:off x="7661098" y="523315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36E9BB-1990-4D88-B962-56ECBF34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98" y="523315"/>
                <a:ext cx="36144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A569BC8-4976-4606-8459-3EDA101F0A4C}"/>
                  </a:ext>
                </a:extLst>
              </p:cNvPr>
              <p:cNvSpPr txBox="1"/>
              <p:nvPr/>
            </p:nvSpPr>
            <p:spPr>
              <a:xfrm>
                <a:off x="3716254" y="523315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5A569BC8-4976-4606-8459-3EDA101F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4" y="523315"/>
                <a:ext cx="36144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1779A302-3407-4ADC-BFB9-F2B249A0D492}"/>
                  </a:ext>
                </a:extLst>
              </p:cNvPr>
              <p:cNvSpPr txBox="1"/>
              <p:nvPr/>
            </p:nvSpPr>
            <p:spPr>
              <a:xfrm>
                <a:off x="2854981" y="2071810"/>
                <a:ext cx="3507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1779A302-3407-4ADC-BFB9-F2B249A0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81" y="2071810"/>
                <a:ext cx="3507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8B6F6EDD-1C1A-42DD-B2D3-EE2AD6CB791A}"/>
              </a:ext>
            </a:extLst>
          </p:cNvPr>
          <p:cNvSpPr/>
          <p:nvPr/>
        </p:nvSpPr>
        <p:spPr>
          <a:xfrm rot="5400000">
            <a:off x="7422751" y="272858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7E4A0BC-EDBC-4F3F-9E87-FECBFE7979DD}"/>
              </a:ext>
            </a:extLst>
          </p:cNvPr>
          <p:cNvSpPr/>
          <p:nvPr/>
        </p:nvSpPr>
        <p:spPr>
          <a:xfrm rot="5400000">
            <a:off x="7422751" y="318049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43748D8-E2C3-4002-B1A7-BF94863F8ADA}"/>
              </a:ext>
            </a:extLst>
          </p:cNvPr>
          <p:cNvSpPr/>
          <p:nvPr/>
        </p:nvSpPr>
        <p:spPr>
          <a:xfrm rot="5400000">
            <a:off x="7422751" y="363240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69B1EFF-14C1-4A65-9CBD-8182F39FA9CD}"/>
              </a:ext>
            </a:extLst>
          </p:cNvPr>
          <p:cNvSpPr/>
          <p:nvPr/>
        </p:nvSpPr>
        <p:spPr>
          <a:xfrm rot="5400000">
            <a:off x="7422751" y="408431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1E28854-9EE1-4194-8449-FC41713D3907}"/>
              </a:ext>
            </a:extLst>
          </p:cNvPr>
          <p:cNvSpPr/>
          <p:nvPr/>
        </p:nvSpPr>
        <p:spPr>
          <a:xfrm rot="5400000">
            <a:off x="7422751" y="453622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4AD0600-666C-4414-B9B1-7BAD731BCE36}"/>
              </a:ext>
            </a:extLst>
          </p:cNvPr>
          <p:cNvSpPr/>
          <p:nvPr/>
        </p:nvSpPr>
        <p:spPr>
          <a:xfrm rot="5400000">
            <a:off x="7422751" y="498813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5752BE-8B8F-4508-A739-A4401B922C85}"/>
              </a:ext>
            </a:extLst>
          </p:cNvPr>
          <p:cNvSpPr/>
          <p:nvPr/>
        </p:nvSpPr>
        <p:spPr>
          <a:xfrm rot="5400000">
            <a:off x="7422751" y="544004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8151E80-7A77-4D75-84CB-A6CE6A202D66}"/>
              </a:ext>
            </a:extLst>
          </p:cNvPr>
          <p:cNvSpPr/>
          <p:nvPr/>
        </p:nvSpPr>
        <p:spPr>
          <a:xfrm rot="5400000">
            <a:off x="7422751" y="5891959"/>
            <a:ext cx="208189" cy="8217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7C061-17CC-4793-9BDB-330786197B01}"/>
              </a:ext>
            </a:extLst>
          </p:cNvPr>
          <p:cNvSpPr/>
          <p:nvPr/>
        </p:nvSpPr>
        <p:spPr>
          <a:xfrm>
            <a:off x="5046693" y="2912267"/>
            <a:ext cx="1745636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DB2900B-F0A4-4ABD-8301-708873C6A64C}"/>
              </a:ext>
            </a:extLst>
          </p:cNvPr>
          <p:cNvSpPr/>
          <p:nvPr/>
        </p:nvSpPr>
        <p:spPr>
          <a:xfrm>
            <a:off x="1056884" y="1880165"/>
            <a:ext cx="1745636" cy="896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A2FB53-8222-4B8C-98F1-991BE43309A0}"/>
              </a:ext>
            </a:extLst>
          </p:cNvPr>
          <p:cNvSpPr/>
          <p:nvPr/>
        </p:nvSpPr>
        <p:spPr>
          <a:xfrm>
            <a:off x="5046693" y="3375921"/>
            <a:ext cx="1745636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7BDC1B-BC7B-46D8-9D2C-E8A5ED8FCC4B}"/>
              </a:ext>
            </a:extLst>
          </p:cNvPr>
          <p:cNvSpPr txBox="1"/>
          <p:nvPr/>
        </p:nvSpPr>
        <p:spPr>
          <a:xfrm>
            <a:off x="7968429" y="2881489"/>
            <a:ext cx="120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3CF1382-2116-4830-8FF1-F7446397C4ED}"/>
              </a:ext>
            </a:extLst>
          </p:cNvPr>
          <p:cNvSpPr txBox="1"/>
          <p:nvPr/>
        </p:nvSpPr>
        <p:spPr>
          <a:xfrm>
            <a:off x="201702" y="5584019"/>
            <a:ext cx="2634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output sequence length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2" grpId="0"/>
      <p:bldP spid="49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3" grpId="0" animBg="1"/>
      <p:bldP spid="63" grpId="0" animBg="1"/>
      <p:bldP spid="64" grpId="0" animBg="1"/>
      <p:bldP spid="4" grpId="0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36AFD-4C72-4DF7-A378-B802DA91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Number of Keys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E6020EC-D99F-4A15-A8EF-6390A7883426}"/>
              </a:ext>
            </a:extLst>
          </p:cNvPr>
          <p:cNvGrpSpPr/>
          <p:nvPr/>
        </p:nvGrpSpPr>
        <p:grpSpPr>
          <a:xfrm>
            <a:off x="628650" y="2894485"/>
            <a:ext cx="3371559" cy="821733"/>
            <a:chOff x="4247796" y="992053"/>
            <a:chExt cx="3371559" cy="8217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8C760E-897B-4EC3-AA80-3E07B0693771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31823C-1A22-4B22-AA95-CFF27EBF2DAF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60A2067-3708-4252-B7AB-6AE61F4C7351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DF30A5-6C03-485E-BCE4-E45AC54714A4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7C1D1F-1DD0-44FB-B106-9ACA24310D43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4C8001-7D30-43F5-B6B2-17A45F9A6C72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DA42DEB-2701-4361-A8B0-6DA189DB9CA9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882D47-5F89-423E-B02E-1B7DE44B99E3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AA0FA84-4046-49D0-8408-6074D7405E35}"/>
              </a:ext>
            </a:extLst>
          </p:cNvPr>
          <p:cNvGrpSpPr/>
          <p:nvPr/>
        </p:nvGrpSpPr>
        <p:grpSpPr>
          <a:xfrm>
            <a:off x="581935" y="3729037"/>
            <a:ext cx="774700" cy="1869624"/>
            <a:chOff x="581935" y="3250066"/>
            <a:chExt cx="774700" cy="186962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DCB1BF-15D2-434E-870A-DB9FCBF7AA04}"/>
                </a:ext>
              </a:extLst>
            </p:cNvPr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4C5D0A2B-5128-4289-ABD2-E56AEF8362AD}"/>
                </a:ext>
              </a:extLst>
            </p:cNvPr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7B824EF-ADCB-400F-B76C-D94AAB93355E}"/>
                </a:ext>
              </a:extLst>
            </p:cNvPr>
            <p:cNvCxnSpPr>
              <a:cxnSpLocks/>
            </p:cNvCxnSpPr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右大括弧 23">
              <a:extLst>
                <a:ext uri="{FF2B5EF4-FFF2-40B4-BE49-F238E27FC236}">
                  <a16:creationId xmlns:a16="http://schemas.microsoft.com/office/drawing/2014/main" id="{AC1C3C8C-69BC-4991-9B2D-26A94EE22054}"/>
                </a:ext>
              </a:extLst>
            </p:cNvPr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FDAD505-9BCF-44DF-BCC5-6112518D259C}"/>
              </a:ext>
            </a:extLst>
          </p:cNvPr>
          <p:cNvGrpSpPr/>
          <p:nvPr/>
        </p:nvGrpSpPr>
        <p:grpSpPr>
          <a:xfrm>
            <a:off x="1496335" y="3729037"/>
            <a:ext cx="774700" cy="1869624"/>
            <a:chOff x="581935" y="3250066"/>
            <a:chExt cx="774700" cy="18696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961FF9-F423-4D01-832E-E206A2CC7758}"/>
                </a:ext>
              </a:extLst>
            </p:cNvPr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48544228-EEC4-4202-8CA0-622446FDEEF1}"/>
                </a:ext>
              </a:extLst>
            </p:cNvPr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33CCDF12-7321-4C8E-A703-220FAE21E636}"/>
                </a:ext>
              </a:extLst>
            </p:cNvPr>
            <p:cNvCxnSpPr>
              <a:cxnSpLocks/>
            </p:cNvCxnSpPr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右大括弧 33">
              <a:extLst>
                <a:ext uri="{FF2B5EF4-FFF2-40B4-BE49-F238E27FC236}">
                  <a16:creationId xmlns:a16="http://schemas.microsoft.com/office/drawing/2014/main" id="{38973B56-FBC2-4640-B809-D4B7185B7E07}"/>
                </a:ext>
              </a:extLst>
            </p:cNvPr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B054FB2-0118-4D3A-9DE8-8F214791B3B8}"/>
              </a:ext>
            </a:extLst>
          </p:cNvPr>
          <p:cNvGrpSpPr/>
          <p:nvPr/>
        </p:nvGrpSpPr>
        <p:grpSpPr>
          <a:xfrm>
            <a:off x="2398418" y="3728918"/>
            <a:ext cx="774700" cy="1869624"/>
            <a:chOff x="581935" y="3250066"/>
            <a:chExt cx="774700" cy="186962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74BBAAE-B47B-4C03-A017-0EDF33453A31}"/>
                </a:ext>
              </a:extLst>
            </p:cNvPr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F99AEF93-4194-4A7C-9A0C-AE951AD1BB61}"/>
                </a:ext>
              </a:extLst>
            </p:cNvPr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16F292FA-5006-4D58-AFA4-0EEBE16FAC3D}"/>
                </a:ext>
              </a:extLst>
            </p:cNvPr>
            <p:cNvCxnSpPr>
              <a:cxnSpLocks/>
            </p:cNvCxnSpPr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右大括弧 38">
              <a:extLst>
                <a:ext uri="{FF2B5EF4-FFF2-40B4-BE49-F238E27FC236}">
                  <a16:creationId xmlns:a16="http://schemas.microsoft.com/office/drawing/2014/main" id="{8C86D69D-C36F-4E5C-B325-DA27C2F3C1CF}"/>
                </a:ext>
              </a:extLst>
            </p:cNvPr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B13286B-91E4-435E-823F-BCA8D2AF603E}"/>
              </a:ext>
            </a:extLst>
          </p:cNvPr>
          <p:cNvGrpSpPr/>
          <p:nvPr/>
        </p:nvGrpSpPr>
        <p:grpSpPr>
          <a:xfrm>
            <a:off x="3275100" y="3716218"/>
            <a:ext cx="774700" cy="1869624"/>
            <a:chOff x="581935" y="3250066"/>
            <a:chExt cx="774700" cy="186962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CEAC613-1B3D-48A5-93DD-1B014C043D3F}"/>
                </a:ext>
              </a:extLst>
            </p:cNvPr>
            <p:cNvSpPr/>
            <p:nvPr/>
          </p:nvSpPr>
          <p:spPr>
            <a:xfrm>
              <a:off x="880158" y="4297957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ED31954C-A1EA-43F7-A171-D56425E3A525}"/>
                </a:ext>
              </a:extLst>
            </p:cNvPr>
            <p:cNvSpPr/>
            <p:nvPr/>
          </p:nvSpPr>
          <p:spPr>
            <a:xfrm>
              <a:off x="620336" y="3529585"/>
              <a:ext cx="710899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79BD8282-83D7-473E-A655-608CBE4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973669" y="4003950"/>
              <a:ext cx="0" cy="241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右大括弧 43">
              <a:extLst>
                <a:ext uri="{FF2B5EF4-FFF2-40B4-BE49-F238E27FC236}">
                  <a16:creationId xmlns:a16="http://schemas.microsoft.com/office/drawing/2014/main" id="{BBA57432-775C-45A8-A0AB-46E305C06B22}"/>
                </a:ext>
              </a:extLst>
            </p:cNvPr>
            <p:cNvSpPr/>
            <p:nvPr/>
          </p:nvSpPr>
          <p:spPr>
            <a:xfrm rot="5400000">
              <a:off x="835935" y="2996066"/>
              <a:ext cx="266700" cy="774700"/>
            </a:xfrm>
            <a:prstGeom prst="rightBrace">
              <a:avLst>
                <a:gd name="adj1" fmla="val 3119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F3AEB98D-EF98-4408-B520-F17DFB679862}"/>
              </a:ext>
            </a:extLst>
          </p:cNvPr>
          <p:cNvGrpSpPr/>
          <p:nvPr/>
        </p:nvGrpSpPr>
        <p:grpSpPr>
          <a:xfrm>
            <a:off x="5061569" y="2907185"/>
            <a:ext cx="3371559" cy="821733"/>
            <a:chOff x="4247796" y="992053"/>
            <a:chExt cx="3371559" cy="82173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BB66820-2433-4F70-90EC-EA601AF1E458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F1BFBBA-B744-4CCC-B8E4-CA9287DF9620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C8B3D93-7743-47E8-95C7-67ADE66897B5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7165853-1024-4027-98B7-877EA4ED5698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D1CB8B0-AE40-4544-BE22-300011F4B37C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F9FA116-13B9-4C74-B7D8-75476D10DD3F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6C030B0-36FD-4E1B-A93D-6CB635A35072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6C3691B-3E0E-4D4E-8A92-71726C378F8A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E895F54-05E5-4355-87BA-CFD4B7189641}"/>
              </a:ext>
            </a:extLst>
          </p:cNvPr>
          <p:cNvSpPr/>
          <p:nvPr/>
        </p:nvSpPr>
        <p:spPr>
          <a:xfrm>
            <a:off x="596538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D8740A3-67A7-4788-B256-E39F4D520494}"/>
              </a:ext>
            </a:extLst>
          </p:cNvPr>
          <p:cNvSpPr/>
          <p:nvPr/>
        </p:nvSpPr>
        <p:spPr>
          <a:xfrm>
            <a:off x="641729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A229951-48DF-4ECA-8278-E67CC57202EC}"/>
              </a:ext>
            </a:extLst>
          </p:cNvPr>
          <p:cNvSpPr/>
          <p:nvPr/>
        </p:nvSpPr>
        <p:spPr>
          <a:xfrm>
            <a:off x="686920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5A524B7-387F-400E-A1E7-CA90FA20E6F7}"/>
              </a:ext>
            </a:extLst>
          </p:cNvPr>
          <p:cNvSpPr/>
          <p:nvPr/>
        </p:nvSpPr>
        <p:spPr>
          <a:xfrm>
            <a:off x="7321119" y="4776809"/>
            <a:ext cx="208189" cy="8217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2201622D-2F2F-4A15-9F1D-AB726085C469}"/>
                  </a:ext>
                </a:extLst>
              </p:cNvPr>
              <p:cNvSpPr txBox="1"/>
              <p:nvPr/>
            </p:nvSpPr>
            <p:spPr>
              <a:xfrm>
                <a:off x="5513479" y="4972231"/>
                <a:ext cx="309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2201622D-2F2F-4A15-9F1D-AB726085C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79" y="4972231"/>
                <a:ext cx="3095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09A0035D-D7D2-4554-990D-091EF83F579C}"/>
                  </a:ext>
                </a:extLst>
              </p:cNvPr>
              <p:cNvSpPr txBox="1"/>
              <p:nvPr/>
            </p:nvSpPr>
            <p:spPr>
              <a:xfrm>
                <a:off x="6590358" y="5693379"/>
                <a:ext cx="3507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09A0035D-D7D2-4554-990D-091EF83F5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58" y="5693379"/>
                <a:ext cx="3507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60E01FA-6700-484D-9639-EC1EB13E4248}"/>
                  </a:ext>
                </a:extLst>
              </p:cNvPr>
              <p:cNvSpPr txBox="1"/>
              <p:nvPr/>
            </p:nvSpPr>
            <p:spPr>
              <a:xfrm>
                <a:off x="4667070" y="3042347"/>
                <a:ext cx="309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60E01FA-6700-484D-9639-EC1EB13E4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70" y="3042347"/>
                <a:ext cx="30957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DD9E3F5-208B-4268-9577-FF7D81F1D32F}"/>
                  </a:ext>
                </a:extLst>
              </p:cNvPr>
              <p:cNvSpPr txBox="1"/>
              <p:nvPr/>
            </p:nvSpPr>
            <p:spPr>
              <a:xfrm>
                <a:off x="6526486" y="2392829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DD9E3F5-208B-4268-9577-FF7D81F1D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86" y="2392829"/>
                <a:ext cx="36144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7262791A-D18E-4077-830E-FA66B8390A70}"/>
              </a:ext>
            </a:extLst>
          </p:cNvPr>
          <p:cNvSpPr/>
          <p:nvPr/>
        </p:nvSpPr>
        <p:spPr>
          <a:xfrm rot="5400000">
            <a:off x="6364228" y="4097745"/>
            <a:ext cx="735700" cy="342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5E791A4A-4A95-4884-8E39-CB2791422042}"/>
              </a:ext>
            </a:extLst>
          </p:cNvPr>
          <p:cNvSpPr/>
          <p:nvPr/>
        </p:nvSpPr>
        <p:spPr>
          <a:xfrm>
            <a:off x="6973303" y="3868770"/>
            <a:ext cx="1115898" cy="7357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AF66D1B-C1CF-4EB0-AF1F-B28DCAE84949}"/>
                  </a:ext>
                </a:extLst>
              </p:cNvPr>
              <p:cNvSpPr txBox="1"/>
              <p:nvPr/>
            </p:nvSpPr>
            <p:spPr>
              <a:xfrm>
                <a:off x="6933999" y="400924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AF66D1B-C1CF-4EB0-AF1F-B28DCAE84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999" y="4009246"/>
                <a:ext cx="12619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96FE2408-F322-4EF2-9163-8A3A5AFF7EEB}"/>
                  </a:ext>
                </a:extLst>
              </p:cNvPr>
              <p:cNvSpPr txBox="1"/>
              <p:nvPr/>
            </p:nvSpPr>
            <p:spPr>
              <a:xfrm>
                <a:off x="3781512" y="5791391"/>
                <a:ext cx="27283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96FE2408-F322-4EF2-9163-8A3A5AFF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512" y="5791391"/>
                <a:ext cx="2728302" cy="830997"/>
              </a:xfrm>
              <a:prstGeom prst="rect">
                <a:avLst/>
              </a:prstGeom>
              <a:blipFill>
                <a:blip r:embed="rId8"/>
                <a:stretch>
                  <a:fillRect l="-3348" t="-5882" r="-670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3EB8D49A-A7F0-4C4D-A9C5-573929581C08}"/>
              </a:ext>
            </a:extLst>
          </p:cNvPr>
          <p:cNvCxnSpPr>
            <a:cxnSpLocks/>
          </p:cNvCxnSpPr>
          <p:nvPr/>
        </p:nvCxnSpPr>
        <p:spPr>
          <a:xfrm flipH="1">
            <a:off x="5165663" y="5403118"/>
            <a:ext cx="799726" cy="4369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2EA2DD86-E151-4589-AE5E-8BFB81EFC8A5}"/>
              </a:ext>
            </a:extLst>
          </p:cNvPr>
          <p:cNvGrpSpPr/>
          <p:nvPr/>
        </p:nvGrpSpPr>
        <p:grpSpPr>
          <a:xfrm>
            <a:off x="4968626" y="1396261"/>
            <a:ext cx="4572000" cy="764520"/>
            <a:chOff x="5596495" y="1141613"/>
            <a:chExt cx="4572000" cy="764520"/>
          </a:xfrm>
        </p:grpSpPr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BB72249B-9997-481A-AFC3-C1502E1CE549}"/>
                </a:ext>
              </a:extLst>
            </p:cNvPr>
            <p:cNvSpPr txBox="1"/>
            <p:nvPr/>
          </p:nvSpPr>
          <p:spPr>
            <a:xfrm>
              <a:off x="5596495" y="1141613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Linformer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40374EB8-38C4-4084-9A5A-B2776F65F1D2}"/>
                </a:ext>
              </a:extLst>
            </p:cNvPr>
            <p:cNvSpPr txBox="1"/>
            <p:nvPr/>
          </p:nvSpPr>
          <p:spPr>
            <a:xfrm>
              <a:off x="5596495" y="1536801"/>
              <a:ext cx="32937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https://arxiv.org/abs/2006.04768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F16AADBA-79E9-4667-86C1-81AB8FC94C7A}"/>
              </a:ext>
            </a:extLst>
          </p:cNvPr>
          <p:cNvGrpSpPr/>
          <p:nvPr/>
        </p:nvGrpSpPr>
        <p:grpSpPr>
          <a:xfrm>
            <a:off x="732744" y="1461668"/>
            <a:ext cx="4572000" cy="764520"/>
            <a:chOff x="5596495" y="1141613"/>
            <a:chExt cx="4572000" cy="764520"/>
          </a:xfrm>
        </p:grpSpPr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43FDB67D-3833-48CD-84A8-8FD3193D6F16}"/>
                </a:ext>
              </a:extLst>
            </p:cNvPr>
            <p:cNvSpPr txBox="1"/>
            <p:nvPr/>
          </p:nvSpPr>
          <p:spPr>
            <a:xfrm>
              <a:off x="5596495" y="1141613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Compressed Attention</a:t>
              </a:r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0D66CA7F-0708-474D-B751-425B9647077B}"/>
                </a:ext>
              </a:extLst>
            </p:cNvPr>
            <p:cNvSpPr txBox="1"/>
            <p:nvPr/>
          </p:nvSpPr>
          <p:spPr>
            <a:xfrm>
              <a:off x="5596495" y="1536801"/>
              <a:ext cx="32937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https://arxiv.org/abs/1801.10198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6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6" grpId="0"/>
      <p:bldP spid="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B15114-B6B6-44B4-B02F-F6FC7B4A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EC61C6E-9B2E-4564-A287-4CACFF6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625C-82EE-410A-BF5B-89E98332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</a:p>
          <a:p>
            <a:pPr lvl="1"/>
            <a:r>
              <a:rPr lang="en-US" altLang="zh-TW" dirty="0"/>
              <a:t>Heuristic</a:t>
            </a:r>
          </a:p>
          <a:p>
            <a:pPr lvl="2"/>
            <a:r>
              <a:rPr lang="en-US" altLang="zh-TW" dirty="0"/>
              <a:t>Local Attention, Big Bird, and etc.</a:t>
            </a:r>
          </a:p>
          <a:p>
            <a:pPr lvl="1"/>
            <a:r>
              <a:rPr lang="en-US" altLang="zh-TW" dirty="0"/>
              <a:t>Clustering </a:t>
            </a:r>
          </a:p>
          <a:p>
            <a:pPr lvl="2"/>
            <a:r>
              <a:rPr lang="en-US" altLang="zh-TW" dirty="0"/>
              <a:t>Reformer, and etc.</a:t>
            </a:r>
          </a:p>
          <a:p>
            <a:pPr lvl="1"/>
            <a:r>
              <a:rPr lang="en-US" altLang="zh-TW" dirty="0"/>
              <a:t>Learnable</a:t>
            </a:r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</a:p>
          <a:p>
            <a:pPr lvl="1"/>
            <a:r>
              <a:rPr lang="en-US" altLang="zh-TW" dirty="0"/>
              <a:t>Representative key</a:t>
            </a:r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</a:p>
          <a:p>
            <a:r>
              <a:rPr lang="en-US" altLang="zh-TW" dirty="0"/>
              <a:t>Others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Attention </a:t>
            </a:r>
            <a:r>
              <a:rPr lang="en-US" altLang="zh-CN" b="1" dirty="0">
                <a:solidFill>
                  <a:srgbClr val="C00000"/>
                </a:solidFill>
              </a:rPr>
              <a:t>approximation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2"/>
            <a:r>
              <a:rPr lang="en-US" altLang="zh-TW" dirty="0"/>
              <a:t>Linear Transformer, Performer, and etc.</a:t>
            </a:r>
          </a:p>
          <a:p>
            <a:pPr lvl="1"/>
            <a:r>
              <a:rPr lang="en-US" altLang="zh-TW" dirty="0"/>
              <a:t>Attention free framework</a:t>
            </a:r>
          </a:p>
          <a:p>
            <a:pPr lvl="2"/>
            <a:r>
              <a:rPr lang="en-US" altLang="zh-TW" dirty="0"/>
              <a:t>Synthesizer and etc.</a:t>
            </a:r>
          </a:p>
        </p:txBody>
      </p:sp>
    </p:spTree>
    <p:extLst>
      <p:ext uri="{BB962C8B-B14F-4D97-AF65-F5344CB8AC3E}">
        <p14:creationId xmlns:p14="http://schemas.microsoft.com/office/powerpoint/2010/main" val="125652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2C9AD3-E7E6-465A-B333-61814D88553A}"/>
              </a:ext>
            </a:extLst>
          </p:cNvPr>
          <p:cNvSpPr/>
          <p:nvPr/>
        </p:nvSpPr>
        <p:spPr>
          <a:xfrm>
            <a:off x="170408" y="729503"/>
            <a:ext cx="1252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TW" alt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0111A6-B3B7-4ECA-8FC7-11A8CF9E37C0}"/>
              </a:ext>
            </a:extLst>
          </p:cNvPr>
          <p:cNvSpPr txBox="1"/>
          <p:nvPr/>
        </p:nvSpPr>
        <p:spPr>
          <a:xfrm>
            <a:off x="5336513" y="91576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97D5099-D545-4F0A-80A3-AD80DD646060}"/>
              </a:ext>
            </a:extLst>
          </p:cNvPr>
          <p:cNvGrpSpPr/>
          <p:nvPr/>
        </p:nvGrpSpPr>
        <p:grpSpPr>
          <a:xfrm>
            <a:off x="5776898" y="980728"/>
            <a:ext cx="639241" cy="407638"/>
            <a:chOff x="5091792" y="1645995"/>
            <a:chExt cx="639241" cy="407638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1F4DC51-954D-4560-965C-1422C23E3CD6}"/>
                </a:ext>
              </a:extLst>
            </p:cNvPr>
            <p:cNvSpPr txBox="1"/>
            <p:nvPr/>
          </p:nvSpPr>
          <p:spPr>
            <a:xfrm>
              <a:off x="5091792" y="1645995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BCED927-6D5E-495E-8CAF-A3CF87A21059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422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BCED927-6D5E-495E-8CAF-A3CF87A2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22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2360" r="-3371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213357-E4AB-4712-B5DD-B988A34E3F20}"/>
              </a:ext>
            </a:extLst>
          </p:cNvPr>
          <p:cNvSpPr txBox="1"/>
          <p:nvPr/>
        </p:nvSpPr>
        <p:spPr>
          <a:xfrm>
            <a:off x="5336513" y="162461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0A7638C-F040-4B35-8ECC-AF64CB4ED481}"/>
              </a:ext>
            </a:extLst>
          </p:cNvPr>
          <p:cNvGrpSpPr/>
          <p:nvPr/>
        </p:nvGrpSpPr>
        <p:grpSpPr>
          <a:xfrm>
            <a:off x="5776898" y="1742400"/>
            <a:ext cx="639241" cy="390456"/>
            <a:chOff x="5091792" y="1684301"/>
            <a:chExt cx="639241" cy="390456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30CCBCA-4FF0-4D09-A749-3865EC35169E}"/>
                </a:ext>
              </a:extLst>
            </p:cNvPr>
            <p:cNvSpPr txBox="1"/>
            <p:nvPr/>
          </p:nvSpPr>
          <p:spPr>
            <a:xfrm>
              <a:off x="5091792" y="1705425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C35A2A4-420B-46F9-A010-7E5614ECBAAE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43610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C35A2A4-420B-46F9-A010-7E5614ECB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3610" cy="375872"/>
                </a:xfrm>
                <a:prstGeom prst="rect">
                  <a:avLst/>
                </a:prstGeom>
                <a:blipFill>
                  <a:blip r:embed="rId3"/>
                  <a:stretch>
                    <a:fillRect l="-12360" t="-1639" r="-3371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660C81-217C-4615-9063-8BE8D1F7EA0E}"/>
              </a:ext>
            </a:extLst>
          </p:cNvPr>
          <p:cNvSpPr txBox="1"/>
          <p:nvPr/>
        </p:nvSpPr>
        <p:spPr>
          <a:xfrm>
            <a:off x="5314421" y="231703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D3E388B-58C6-411E-8418-458D1ED84DDD}"/>
              </a:ext>
            </a:extLst>
          </p:cNvPr>
          <p:cNvGrpSpPr/>
          <p:nvPr/>
        </p:nvGrpSpPr>
        <p:grpSpPr>
          <a:xfrm>
            <a:off x="5777377" y="2402159"/>
            <a:ext cx="639241" cy="378769"/>
            <a:chOff x="5091792" y="1684301"/>
            <a:chExt cx="639241" cy="37876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AFA17FC-2AA3-41FE-9D81-A52152A53930}"/>
                </a:ext>
              </a:extLst>
            </p:cNvPr>
            <p:cNvSpPr txBox="1"/>
            <p:nvPr/>
          </p:nvSpPr>
          <p:spPr>
            <a:xfrm>
              <a:off x="5091792" y="1693738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423AD56-D5D5-4A94-8D24-77BE14AC1CA2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30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423AD56-D5D5-4A94-8D24-77BE14AC1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30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644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3807226-AEA4-4C28-B996-B2F8F9950094}"/>
                  </a:ext>
                </a:extLst>
              </p:cNvPr>
              <p:cNvSpPr/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3807226-AEA4-4C28-B996-B2F8F9950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1777D8-8CE4-47F6-9759-285C14CD11CA}"/>
                  </a:ext>
                </a:extLst>
              </p:cNvPr>
              <p:cNvSpPr/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1777D8-8CE4-47F6-9759-285C14CD1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5D0852-2FBF-45E6-995D-85EE67A8789F}"/>
                  </a:ext>
                </a:extLst>
              </p:cNvPr>
              <p:cNvSpPr/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5D0852-2FBF-45E6-995D-85EE67A87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5736155" y="3112298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6723C6-04F0-4729-A12C-6ECBA5170962}"/>
                  </a:ext>
                </a:extLst>
              </p:cNvPr>
              <p:cNvSpPr/>
              <p:nvPr/>
            </p:nvSpPr>
            <p:spPr>
              <a:xfrm>
                <a:off x="3595132" y="3223086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6723C6-04F0-4729-A12C-6ECBA5170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32" y="3223086"/>
                <a:ext cx="1569546" cy="14889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8C568B2C-F0FB-4229-B330-1A47CF43C51B}"/>
              </a:ext>
            </a:extLst>
          </p:cNvPr>
          <p:cNvSpPr/>
          <p:nvPr/>
        </p:nvSpPr>
        <p:spPr>
          <a:xfrm flipH="1">
            <a:off x="2714971" y="3765507"/>
            <a:ext cx="515279" cy="354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BFEF6B7-0A91-4451-814B-C1ED7E646C99}"/>
                  </a:ext>
                </a:extLst>
              </p:cNvPr>
              <p:cNvSpPr/>
              <p:nvPr/>
            </p:nvSpPr>
            <p:spPr>
              <a:xfrm>
                <a:off x="780544" y="3212106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BFEF6B7-0A91-4451-814B-C1ED7E646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44" y="3212106"/>
                <a:ext cx="1569546" cy="14889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8546FEB-4600-44A6-A940-1D7A89329AB6}"/>
                  </a:ext>
                </a:extLst>
              </p:cNvPr>
              <p:cNvSpPr/>
              <p:nvPr/>
            </p:nvSpPr>
            <p:spPr>
              <a:xfrm>
                <a:off x="7449997" y="5111948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8546FEB-4600-44A6-A940-1D7A89329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997" y="5111948"/>
                <a:ext cx="1569546" cy="14889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5665237" y="5530935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237" y="5530935"/>
                <a:ext cx="1713297" cy="6799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6C9F64E0-B652-433F-8472-1FED791FCD58}"/>
              </a:ext>
            </a:extLst>
          </p:cNvPr>
          <p:cNvSpPr txBox="1"/>
          <p:nvPr/>
        </p:nvSpPr>
        <p:spPr>
          <a:xfrm>
            <a:off x="5246155" y="5594790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F8764FA-4E03-4E52-A328-1F78851A7D2E}"/>
                  </a:ext>
                </a:extLst>
              </p:cNvPr>
              <p:cNvSpPr/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F8764FA-4E03-4E52-A328-1F78851A7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3530442" y="5516408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2" y="5516408"/>
                <a:ext cx="1713297" cy="6799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8D75AB2E-4188-47D1-AC28-00DA587652C3}"/>
              </a:ext>
            </a:extLst>
          </p:cNvPr>
          <p:cNvSpPr txBox="1"/>
          <p:nvPr/>
        </p:nvSpPr>
        <p:spPr>
          <a:xfrm>
            <a:off x="5290409" y="372608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211E00-3796-49BF-BA0F-2EA96D9DC2AF}"/>
                  </a:ext>
                </a:extLst>
              </p:cNvPr>
              <p:cNvSpPr/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211E00-3796-49BF-BA0F-2EA96D9DC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E21E46-E278-44A5-A3AD-87E029ED531C}"/>
                  </a:ext>
                </a:extLst>
              </p:cNvPr>
              <p:cNvSpPr/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E21E46-E278-44A5-A3AD-87E029ED5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>
            <a:extLst>
              <a:ext uri="{FF2B5EF4-FFF2-40B4-BE49-F238E27FC236}">
                <a16:creationId xmlns:a16="http://schemas.microsoft.com/office/drawing/2014/main" id="{6EEDFF4A-2F0A-468C-BE8D-46A6560A1B66}"/>
              </a:ext>
            </a:extLst>
          </p:cNvPr>
          <p:cNvSpPr txBox="1"/>
          <p:nvPr/>
        </p:nvSpPr>
        <p:spPr>
          <a:xfrm>
            <a:off x="170408" y="66387"/>
            <a:ext cx="10282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is three-matrix Multiplication 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298DC5B-3B89-4D4F-84E0-190150F7F290}"/>
              </a:ext>
            </a:extLst>
          </p:cNvPr>
          <p:cNvSpPr txBox="1"/>
          <p:nvPr/>
        </p:nvSpPr>
        <p:spPr>
          <a:xfrm>
            <a:off x="2242256" y="4119955"/>
            <a:ext cx="145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0AA52A5-50BE-4D4B-A88E-319BA0B1E3FF}"/>
              </a:ext>
            </a:extLst>
          </p:cNvPr>
          <p:cNvSpPr txBox="1"/>
          <p:nvPr/>
        </p:nvSpPr>
        <p:spPr>
          <a:xfrm>
            <a:off x="1881444" y="4454463"/>
            <a:ext cx="20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4592251-5A6E-4A8E-B471-C458F89617F8}"/>
              </a:ext>
            </a:extLst>
          </p:cNvPr>
          <p:cNvSpPr/>
          <p:nvPr/>
        </p:nvSpPr>
        <p:spPr>
          <a:xfrm>
            <a:off x="5638809" y="3025161"/>
            <a:ext cx="2724647" cy="1890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8591EC3-8C57-451C-A766-7B3E170F5EF0}"/>
              </a:ext>
            </a:extLst>
          </p:cNvPr>
          <p:cNvCxnSpPr/>
          <p:nvPr/>
        </p:nvCxnSpPr>
        <p:spPr>
          <a:xfrm>
            <a:off x="7378534" y="4825596"/>
            <a:ext cx="546266" cy="508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97865B-6C50-4062-8286-2470C80DEB4E}"/>
                  </a:ext>
                </a:extLst>
              </p:cNvPr>
              <p:cNvSpPr txBox="1"/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97865B-6C50-4062-8286-2470C80D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E9F3B3B3-6A55-4D67-9DB2-8599F4331319}"/>
                  </a:ext>
                </a:extLst>
              </p:cNvPr>
              <p:cNvSpPr txBox="1"/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E9F3B3B3-6A55-4D67-9DB2-8599F433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143AEBF-73A8-43D6-A0D0-78A2EDB4FAA7}"/>
                  </a:ext>
                </a:extLst>
              </p:cNvPr>
              <p:cNvSpPr txBox="1"/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9143AEBF-73A8-43D6-A0D0-78A2EDB4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1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48" grpId="0"/>
      <p:bldP spid="49" grpId="0"/>
      <p:bldP spid="51" grpId="0" animBg="1"/>
      <p:bldP spid="54" grpId="0"/>
      <p:bldP spid="55" grpId="0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2C9AD3-E7E6-465A-B333-61814D88553A}"/>
              </a:ext>
            </a:extLst>
          </p:cNvPr>
          <p:cNvSpPr/>
          <p:nvPr/>
        </p:nvSpPr>
        <p:spPr>
          <a:xfrm>
            <a:off x="170408" y="729503"/>
            <a:ext cx="1252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TW" altLang="en-US" sz="28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0111A6-B3B7-4ECA-8FC7-11A8CF9E37C0}"/>
              </a:ext>
            </a:extLst>
          </p:cNvPr>
          <p:cNvSpPr txBox="1"/>
          <p:nvPr/>
        </p:nvSpPr>
        <p:spPr>
          <a:xfrm>
            <a:off x="5336513" y="91576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97D5099-D545-4F0A-80A3-AD80DD646060}"/>
              </a:ext>
            </a:extLst>
          </p:cNvPr>
          <p:cNvGrpSpPr/>
          <p:nvPr/>
        </p:nvGrpSpPr>
        <p:grpSpPr>
          <a:xfrm>
            <a:off x="5776898" y="1019034"/>
            <a:ext cx="639241" cy="393742"/>
            <a:chOff x="5091792" y="1684301"/>
            <a:chExt cx="639241" cy="39374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1F4DC51-954D-4560-965C-1422C23E3CD6}"/>
                </a:ext>
              </a:extLst>
            </p:cNvPr>
            <p:cNvSpPr txBox="1"/>
            <p:nvPr/>
          </p:nvSpPr>
          <p:spPr>
            <a:xfrm>
              <a:off x="5091792" y="1708711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BCED927-6D5E-495E-8CAF-A3CF87A21059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422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BBCED927-6D5E-495E-8CAF-A3CF87A2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22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2360" r="-3371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213357-E4AB-4712-B5DD-B988A34E3F20}"/>
              </a:ext>
            </a:extLst>
          </p:cNvPr>
          <p:cNvSpPr txBox="1"/>
          <p:nvPr/>
        </p:nvSpPr>
        <p:spPr>
          <a:xfrm>
            <a:off x="5336513" y="162461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0A7638C-F040-4B35-8ECC-AF64CB4ED481}"/>
              </a:ext>
            </a:extLst>
          </p:cNvPr>
          <p:cNvGrpSpPr/>
          <p:nvPr/>
        </p:nvGrpSpPr>
        <p:grpSpPr>
          <a:xfrm>
            <a:off x="5776898" y="1742400"/>
            <a:ext cx="639241" cy="390456"/>
            <a:chOff x="5091792" y="1684301"/>
            <a:chExt cx="639241" cy="390456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30CCBCA-4FF0-4D09-A749-3865EC35169E}"/>
                </a:ext>
              </a:extLst>
            </p:cNvPr>
            <p:cNvSpPr txBox="1"/>
            <p:nvPr/>
          </p:nvSpPr>
          <p:spPr>
            <a:xfrm>
              <a:off x="5091792" y="1705425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C35A2A4-420B-46F9-A010-7E5614ECBAAE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43610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C35A2A4-420B-46F9-A010-7E5614ECB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3610" cy="375872"/>
                </a:xfrm>
                <a:prstGeom prst="rect">
                  <a:avLst/>
                </a:prstGeom>
                <a:blipFill>
                  <a:blip r:embed="rId3"/>
                  <a:stretch>
                    <a:fillRect l="-12360" t="-1639" r="-3371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660C81-217C-4615-9063-8BE8D1F7EA0E}"/>
              </a:ext>
            </a:extLst>
          </p:cNvPr>
          <p:cNvSpPr txBox="1"/>
          <p:nvPr/>
        </p:nvSpPr>
        <p:spPr>
          <a:xfrm>
            <a:off x="5314421" y="231703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D3E388B-58C6-411E-8418-458D1ED84DDD}"/>
              </a:ext>
            </a:extLst>
          </p:cNvPr>
          <p:cNvGrpSpPr/>
          <p:nvPr/>
        </p:nvGrpSpPr>
        <p:grpSpPr>
          <a:xfrm>
            <a:off x="5777377" y="2402159"/>
            <a:ext cx="639241" cy="378769"/>
            <a:chOff x="5091792" y="1684301"/>
            <a:chExt cx="639241" cy="37876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AFA17FC-2AA3-41FE-9D81-A52152A53930}"/>
                </a:ext>
              </a:extLst>
            </p:cNvPr>
            <p:cNvSpPr txBox="1"/>
            <p:nvPr/>
          </p:nvSpPr>
          <p:spPr>
            <a:xfrm>
              <a:off x="5091792" y="1693738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423AD56-D5D5-4A94-8D24-77BE14AC1CA2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330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423AD56-D5D5-4A94-8D24-77BE14AC1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330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644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3807226-AEA4-4C28-B996-B2F8F9950094}"/>
                  </a:ext>
                </a:extLst>
              </p:cNvPr>
              <p:cNvSpPr/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3807226-AEA4-4C28-B996-B2F8F9950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3" y="835335"/>
                <a:ext cx="1713297" cy="61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1777D8-8CE4-47F6-9759-285C14CD11CA}"/>
                  </a:ext>
                </a:extLst>
              </p:cNvPr>
              <p:cNvSpPr/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D1777D8-8CE4-47F6-9759-285C14CD1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2" y="1548815"/>
                <a:ext cx="1713297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5D0852-2FBF-45E6-995D-85EE67A8789F}"/>
                  </a:ext>
                </a:extLst>
              </p:cNvPr>
              <p:cNvSpPr/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5D0852-2FBF-45E6-995D-85EE67A87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04" y="2261415"/>
                <a:ext cx="1713297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5736155" y="3112298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84" y="3616567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3917110" y="361656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0" y="3616567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3498028" y="3680422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28" y="3680422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F8764FA-4E03-4E52-A328-1F78851A7D2E}"/>
                  </a:ext>
                </a:extLst>
              </p:cNvPr>
              <p:cNvSpPr/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F8764FA-4E03-4E52-A328-1F78851A7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9" y="879043"/>
                <a:ext cx="1713297" cy="61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1782315" y="360204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5" y="3602040"/>
                <a:ext cx="1713297" cy="6799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211E00-3796-49BF-BA0F-2EA96D9DC2AF}"/>
                  </a:ext>
                </a:extLst>
              </p:cNvPr>
              <p:cNvSpPr/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211E00-3796-49BF-BA0F-2EA96D9DC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98" y="1580258"/>
                <a:ext cx="1713297" cy="61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E21E46-E278-44A5-A3AD-87E029ED531C}"/>
                  </a:ext>
                </a:extLst>
              </p:cNvPr>
              <p:cNvSpPr/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E21E46-E278-44A5-A3AD-87E029ED5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71" y="2272417"/>
                <a:ext cx="1713297" cy="612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>
            <a:extLst>
              <a:ext uri="{FF2B5EF4-FFF2-40B4-BE49-F238E27FC236}">
                <a16:creationId xmlns:a16="http://schemas.microsoft.com/office/drawing/2014/main" id="{6EEDFF4A-2F0A-468C-BE8D-46A6560A1B66}"/>
              </a:ext>
            </a:extLst>
          </p:cNvPr>
          <p:cNvSpPr txBox="1"/>
          <p:nvPr/>
        </p:nvSpPr>
        <p:spPr>
          <a:xfrm>
            <a:off x="170408" y="66387"/>
            <a:ext cx="10282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is three-matrix Multiplication 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506978B-C69D-421E-A5CE-6C4D9D76EE17}"/>
                  </a:ext>
                </a:extLst>
              </p:cNvPr>
              <p:cNvSpPr txBox="1"/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506978B-C69D-421E-A5CE-6C4D9D76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40" y="907054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2BB5F54-0BEC-4C4B-9ACA-250283397925}"/>
                  </a:ext>
                </a:extLst>
              </p:cNvPr>
              <p:cNvSpPr txBox="1"/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2BB5F54-0BEC-4C4B-9ACA-250283397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27" y="1632496"/>
                <a:ext cx="126191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79E7CC84-A426-4CCA-A542-17171DFC6A70}"/>
                  </a:ext>
                </a:extLst>
              </p:cNvPr>
              <p:cNvSpPr txBox="1"/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79E7CC84-A426-4CCA-A542-17171DFC6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90" y="2374208"/>
                <a:ext cx="1261912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4226709" y="4363931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09" y="4363931"/>
                <a:ext cx="1261912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5512120" y="4869040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120" y="4869040"/>
                <a:ext cx="126191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6739176" y="4317782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76" y="4317782"/>
                <a:ext cx="12619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2008007" y="432808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07" y="4328086"/>
                <a:ext cx="1261912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6919801" y="3999364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大括弧 45">
            <a:extLst>
              <a:ext uri="{FF2B5EF4-FFF2-40B4-BE49-F238E27FC236}">
                <a16:creationId xmlns:a16="http://schemas.microsoft.com/office/drawing/2014/main" id="{0DB63240-6AE9-49FD-A7B8-D3C94AB4436C}"/>
              </a:ext>
            </a:extLst>
          </p:cNvPr>
          <p:cNvSpPr/>
          <p:nvPr/>
        </p:nvSpPr>
        <p:spPr>
          <a:xfrm rot="5400000">
            <a:off x="6114478" y="3473437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9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2" grpId="0" animBg="1"/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5433901" y="1325001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大括弧 45">
            <a:extLst>
              <a:ext uri="{FF2B5EF4-FFF2-40B4-BE49-F238E27FC236}">
                <a16:creationId xmlns:a16="http://schemas.microsoft.com/office/drawing/2014/main" id="{0DB63240-6AE9-49FD-A7B8-D3C94AB4436C}"/>
              </a:ext>
            </a:extLst>
          </p:cNvPr>
          <p:cNvSpPr/>
          <p:nvPr/>
        </p:nvSpPr>
        <p:spPr>
          <a:xfrm rot="5400000">
            <a:off x="4628578" y="799074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239A65C-7021-4CFD-921D-F3F357A7C8C4}"/>
              </a:ext>
            </a:extLst>
          </p:cNvPr>
          <p:cNvGrpSpPr/>
          <p:nvPr/>
        </p:nvGrpSpPr>
        <p:grpSpPr>
          <a:xfrm>
            <a:off x="4250255" y="3542892"/>
            <a:ext cx="679984" cy="1713297"/>
            <a:chOff x="6592432" y="2322887"/>
            <a:chExt cx="679984" cy="171329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5BE408-4788-4E17-AF4F-A2C87519A4BE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C9C56D59-B78C-4DE7-8864-B6691EB16D3E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07FF4E-B907-41EC-B00C-30834AE03F60}"/>
                  </a:ext>
                </a:extLst>
              </p:cNvPr>
              <p:cNvSpPr/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07FF4E-B907-41EC-B00C-30834AE03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B22C0A-327D-450C-8645-2EEAADFD5C55}"/>
                  </a:ext>
                </a:extLst>
              </p:cNvPr>
              <p:cNvSpPr/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B22C0A-327D-450C-8645-2EEAADFD5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0DDE82-7FEB-4B14-9C14-B76ACF8D9B9F}"/>
                  </a:ext>
                </a:extLst>
              </p:cNvPr>
              <p:cNvSpPr txBox="1"/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0DDE82-7FEB-4B14-9C14-B76ACF8D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6C5B81B-59C5-44F5-983B-1CE0248B9BBA}"/>
                  </a:ext>
                </a:extLst>
              </p:cNvPr>
              <p:cNvSpPr/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6C5B81B-59C5-44F5-983B-1CE0248B9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0AAE0EC-F923-4C6D-9F78-801CF20E296B}"/>
                  </a:ext>
                </a:extLst>
              </p:cNvPr>
              <p:cNvSpPr txBox="1"/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0AAE0EC-F923-4C6D-9F78-801CF20E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3E256E0-1A7A-4BF1-ABFC-DAD86BE06249}"/>
                  </a:ext>
                </a:extLst>
              </p:cNvPr>
              <p:cNvSpPr txBox="1"/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3E256E0-1A7A-4BF1-ABFC-DAD86BE0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70EF0D8-80F9-48AA-8450-9AD1B5578A7D}"/>
                  </a:ext>
                </a:extLst>
              </p:cNvPr>
              <p:cNvSpPr txBox="1"/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70EF0D8-80F9-48AA-8450-9AD1B557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088870F-1D5F-416A-A533-4C37F66B5985}"/>
                  </a:ext>
                </a:extLst>
              </p:cNvPr>
              <p:cNvSpPr txBox="1"/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088870F-1D5F-416A-A533-4C37F66B5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右大括弧 57">
            <a:extLst>
              <a:ext uri="{FF2B5EF4-FFF2-40B4-BE49-F238E27FC236}">
                <a16:creationId xmlns:a16="http://schemas.microsoft.com/office/drawing/2014/main" id="{403A6E1D-77B9-48E4-B643-7CE6EB08A6F7}"/>
              </a:ext>
            </a:extLst>
          </p:cNvPr>
          <p:cNvSpPr/>
          <p:nvPr/>
        </p:nvSpPr>
        <p:spPr>
          <a:xfrm rot="5400000">
            <a:off x="3677708" y="4397367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右大括弧 58">
            <a:extLst>
              <a:ext uri="{FF2B5EF4-FFF2-40B4-BE49-F238E27FC236}">
                <a16:creationId xmlns:a16="http://schemas.microsoft.com/office/drawing/2014/main" id="{82F9DEEC-301A-4B46-8D2E-297496A64036}"/>
              </a:ext>
            </a:extLst>
          </p:cNvPr>
          <p:cNvSpPr/>
          <p:nvPr/>
        </p:nvSpPr>
        <p:spPr>
          <a:xfrm rot="5400000">
            <a:off x="4590478" y="3904031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9E4BCEC-F692-487F-ABA1-A00660F81694}"/>
              </a:ext>
            </a:extLst>
          </p:cNvPr>
          <p:cNvSpPr txBox="1"/>
          <p:nvPr/>
        </p:nvSpPr>
        <p:spPr>
          <a:xfrm>
            <a:off x="7078012" y="4758680"/>
            <a:ext cx="206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difference?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2F15B6-F42A-4E04-8FAB-3986E172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78" y="728424"/>
            <a:ext cx="7003443" cy="5401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BC9A4AA-C75F-4238-BE58-C7B58FC9239B}"/>
              </a:ext>
            </a:extLst>
          </p:cNvPr>
          <p:cNvSpPr txBox="1"/>
          <p:nvPr/>
        </p:nvSpPr>
        <p:spPr>
          <a:xfrm>
            <a:off x="171450" y="381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Linear Algebra</a:t>
            </a:r>
            <a:endParaRPr lang="zh-TW" altLang="en-US"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247132-627D-45A1-A416-57254C262017}"/>
              </a:ext>
            </a:extLst>
          </p:cNvPr>
          <p:cNvSpPr txBox="1"/>
          <p:nvPr/>
        </p:nvSpPr>
        <p:spPr>
          <a:xfrm>
            <a:off x="5787721" y="62351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https://youtu.be/yO8lDzf4jMs</a:t>
            </a:r>
          </a:p>
        </p:txBody>
      </p:sp>
    </p:spTree>
    <p:extLst>
      <p:ext uri="{BB962C8B-B14F-4D97-AF65-F5344CB8AC3E}">
        <p14:creationId xmlns:p14="http://schemas.microsoft.com/office/powerpoint/2010/main" val="53617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5433901" y="1325001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18FC664-C62D-4874-9057-28C61B3A68B7}"/>
                  </a:ext>
                </a:extLst>
              </p:cNvPr>
              <p:cNvSpPr txBox="1"/>
              <p:nvPr/>
            </p:nvSpPr>
            <p:spPr>
              <a:xfrm>
                <a:off x="4810846" y="2967335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18FC664-C62D-4874-9057-28C61B3A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46" y="2967335"/>
                <a:ext cx="173839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959942-62FE-4599-B700-F745BA2F09F2}"/>
                  </a:ext>
                </a:extLst>
              </p:cNvPr>
              <p:cNvSpPr/>
              <p:nvPr/>
            </p:nvSpPr>
            <p:spPr>
              <a:xfrm>
                <a:off x="2430047" y="400624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959942-62FE-4599-B700-F745BA2F0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47" y="4006244"/>
                <a:ext cx="1713297" cy="679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898BE68-A2D7-4F10-A364-93D7646226D9}"/>
                  </a:ext>
                </a:extLst>
              </p:cNvPr>
              <p:cNvSpPr/>
              <p:nvPr/>
            </p:nvSpPr>
            <p:spPr>
              <a:xfrm>
                <a:off x="4250254" y="3622323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898BE68-A2D7-4F10-A364-93D764622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254" y="3622323"/>
                <a:ext cx="1569546" cy="14889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F202A3D-402C-4105-B506-21FC2EF8EB4B}"/>
                  </a:ext>
                </a:extLst>
              </p:cNvPr>
              <p:cNvSpPr txBox="1"/>
              <p:nvPr/>
            </p:nvSpPr>
            <p:spPr>
              <a:xfrm>
                <a:off x="4203140" y="5105934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F202A3D-402C-4105-B506-21FC2EF8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140" y="5105934"/>
                <a:ext cx="173839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70316C1-9C04-4E0E-AE91-42960796BDB3}"/>
                  </a:ext>
                </a:extLst>
              </p:cNvPr>
              <p:cNvSpPr txBox="1"/>
              <p:nvPr/>
            </p:nvSpPr>
            <p:spPr>
              <a:xfrm>
                <a:off x="2655739" y="473962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70316C1-9C04-4E0E-AE91-42960796B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39" y="4739628"/>
                <a:ext cx="12619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B0BE5E32-4FB7-4C47-B299-45DBE92FA474}"/>
              </a:ext>
            </a:extLst>
          </p:cNvPr>
          <p:cNvSpPr txBox="1"/>
          <p:nvPr/>
        </p:nvSpPr>
        <p:spPr>
          <a:xfrm>
            <a:off x="5956108" y="3975228"/>
            <a:ext cx="1569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Matrix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右大括弧 46">
            <a:extLst>
              <a:ext uri="{FF2B5EF4-FFF2-40B4-BE49-F238E27FC236}">
                <a16:creationId xmlns:a16="http://schemas.microsoft.com/office/drawing/2014/main" id="{112FB638-0B99-426F-A54E-2C6F5FAF7A9E}"/>
              </a:ext>
            </a:extLst>
          </p:cNvPr>
          <p:cNvSpPr/>
          <p:nvPr/>
        </p:nvSpPr>
        <p:spPr>
          <a:xfrm rot="5400000">
            <a:off x="4026523" y="3827012"/>
            <a:ext cx="300793" cy="3683074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7C418EE-1C0A-40CB-B356-99D4FD35B13E}"/>
                  </a:ext>
                </a:extLst>
              </p:cNvPr>
              <p:cNvSpPr txBox="1"/>
              <p:nvPr/>
            </p:nvSpPr>
            <p:spPr>
              <a:xfrm>
                <a:off x="3333941" y="5901497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7C418EE-1C0A-40CB-B356-99D4FD35B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941" y="5901497"/>
                <a:ext cx="173839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6060AC7-135B-4D01-9C10-70D44436EF82}"/>
                  </a:ext>
                </a:extLst>
              </p:cNvPr>
              <p:cNvSpPr txBox="1"/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6060AC7-135B-4D01-9C10-70D44436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圓角 3">
            <a:extLst>
              <a:ext uri="{FF2B5EF4-FFF2-40B4-BE49-F238E27FC236}">
                <a16:creationId xmlns:a16="http://schemas.microsoft.com/office/drawing/2014/main" id="{323A635A-7E27-4698-A1D6-303F1A4ED407}"/>
              </a:ext>
            </a:extLst>
          </p:cNvPr>
          <p:cNvSpPr/>
          <p:nvPr/>
        </p:nvSpPr>
        <p:spPr>
          <a:xfrm>
            <a:off x="7109188" y="1083895"/>
            <a:ext cx="1738397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9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  <p:bldP spid="32" grpId="0" animBg="1"/>
      <p:bldP spid="36" grpId="0" animBg="1"/>
      <p:bldP spid="38" grpId="0"/>
      <p:bldP spid="39" grpId="0"/>
      <p:bldP spid="3" grpId="0"/>
      <p:bldP spid="47" grpId="0" animBg="1"/>
      <p:bldP spid="60" grpId="0"/>
      <p:bldP spid="61" grpId="0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3767255" y="1344926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18FC664-C62D-4874-9057-28C61B3A68B7}"/>
                  </a:ext>
                </a:extLst>
              </p:cNvPr>
              <p:cNvSpPr txBox="1"/>
              <p:nvPr/>
            </p:nvSpPr>
            <p:spPr>
              <a:xfrm>
                <a:off x="3048451" y="2908594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18FC664-C62D-4874-9057-28C61B3A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51" y="2908594"/>
                <a:ext cx="173839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7C418EE-1C0A-40CB-B356-99D4FD35B13E}"/>
                  </a:ext>
                </a:extLst>
              </p:cNvPr>
              <p:cNvSpPr txBox="1"/>
              <p:nvPr/>
            </p:nvSpPr>
            <p:spPr>
              <a:xfrm>
                <a:off x="4480235" y="5536023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67C418EE-1C0A-40CB-B356-99D4FD35B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35" y="5536023"/>
                <a:ext cx="173839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6060AC7-135B-4D01-9C10-70D44436EF82}"/>
                  </a:ext>
                </a:extLst>
              </p:cNvPr>
              <p:cNvSpPr txBox="1"/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F6060AC7-135B-4D01-9C10-70D44436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86EE0F8-9E5C-4924-9079-7AE7C584FA80}"/>
                  </a:ext>
                </a:extLst>
              </p:cNvPr>
              <p:cNvSpPr/>
              <p:nvPr/>
            </p:nvSpPr>
            <p:spPr>
              <a:xfrm>
                <a:off x="5027976" y="429633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86EE0F8-9E5C-4924-9079-7AE7C584F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976" y="4296330"/>
                <a:ext cx="1713297" cy="6799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AFC14-9699-4F2A-81E9-E0AB257CD1EE}"/>
                  </a:ext>
                </a:extLst>
              </p:cNvPr>
              <p:cNvSpPr/>
              <p:nvPr/>
            </p:nvSpPr>
            <p:spPr>
              <a:xfrm>
                <a:off x="3935358" y="4296330"/>
                <a:ext cx="997102" cy="6799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AFC14-9699-4F2A-81E9-E0AB257CD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58" y="4296330"/>
                <a:ext cx="997102" cy="67998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7790158-2D87-417A-942F-16382D144E7E}"/>
                  </a:ext>
                </a:extLst>
              </p:cNvPr>
              <p:cNvSpPr txBox="1"/>
              <p:nvPr/>
            </p:nvSpPr>
            <p:spPr>
              <a:xfrm>
                <a:off x="2511857" y="4420790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7790158-2D87-417A-942F-16382D14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7" y="4420790"/>
                <a:ext cx="1738397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9E59E1D-3049-4D36-A318-21871D6EEBCC}"/>
                  </a:ext>
                </a:extLst>
              </p:cNvPr>
              <p:cNvSpPr txBox="1"/>
              <p:nvPr/>
            </p:nvSpPr>
            <p:spPr>
              <a:xfrm>
                <a:off x="5325027" y="384522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9E59E1D-3049-4D36-A318-21871D6E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27" y="3845227"/>
                <a:ext cx="126191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大括弧 32">
            <a:extLst>
              <a:ext uri="{FF2B5EF4-FFF2-40B4-BE49-F238E27FC236}">
                <a16:creationId xmlns:a16="http://schemas.microsoft.com/office/drawing/2014/main" id="{DB821EA5-15EC-4405-8916-2ECBFFA1B5B6}"/>
              </a:ext>
            </a:extLst>
          </p:cNvPr>
          <p:cNvSpPr/>
          <p:nvPr/>
        </p:nvSpPr>
        <p:spPr>
          <a:xfrm rot="5400000">
            <a:off x="5218188" y="3901486"/>
            <a:ext cx="345738" cy="2794241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2AC72ADD-3030-4385-B214-4F1C4BDD6D0E}"/>
              </a:ext>
            </a:extLst>
          </p:cNvPr>
          <p:cNvSpPr/>
          <p:nvPr/>
        </p:nvSpPr>
        <p:spPr>
          <a:xfrm>
            <a:off x="7431269" y="1083895"/>
            <a:ext cx="969782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7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  <p:bldP spid="60" grpId="0"/>
      <p:bldP spid="61" grpId="0"/>
      <p:bldP spid="24" grpId="0" animBg="1"/>
      <p:bldP spid="25" grpId="0" animBg="1"/>
      <p:bldP spid="26" grpId="0"/>
      <p:bldP spid="27" grpId="0"/>
      <p:bldP spid="33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7526CE-3905-4C4E-A25B-331C01330B6B}"/>
              </a:ext>
            </a:extLst>
          </p:cNvPr>
          <p:cNvGrpSpPr/>
          <p:nvPr/>
        </p:nvGrpSpPr>
        <p:grpSpPr>
          <a:xfrm>
            <a:off x="4250255" y="437935"/>
            <a:ext cx="679984" cy="1713297"/>
            <a:chOff x="6592432" y="2322887"/>
            <a:chExt cx="679984" cy="17132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2D08D-FB9E-4CD4-823E-877831753DC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D38E674-22B8-4043-A67C-C7302F2F1F5F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/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8F9DD1D-EDF9-4A7D-91C5-E2A0174C6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942204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/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CC1CCB6-DB3F-436E-8B21-64E0396C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942204"/>
                <a:ext cx="1713297" cy="6799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/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9F64E0-B652-433F-8472-1FED791F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1006059"/>
                <a:ext cx="34840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/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EACF800-9D27-4144-AA77-7EB0F07D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927677"/>
                <a:ext cx="1713297" cy="6799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/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2092416-F2E5-43B3-AD5A-3C52819E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1689568"/>
                <a:ext cx="126191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/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149C257-950A-4FE9-B7F6-2ED6071A4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2194677"/>
                <a:ext cx="126191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/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A053DEE5-27DD-4C31-B2CE-351D8FA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1643419"/>
                <a:ext cx="126191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/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C6C18507-7708-491C-9048-A9E82B48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1653723"/>
                <a:ext cx="126191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弧 1">
            <a:extLst>
              <a:ext uri="{FF2B5EF4-FFF2-40B4-BE49-F238E27FC236}">
                <a16:creationId xmlns:a16="http://schemas.microsoft.com/office/drawing/2014/main" id="{87B54387-FB88-4322-B699-0B7DBFE8F171}"/>
              </a:ext>
            </a:extLst>
          </p:cNvPr>
          <p:cNvSpPr/>
          <p:nvPr/>
        </p:nvSpPr>
        <p:spPr>
          <a:xfrm rot="5400000">
            <a:off x="5433901" y="1325001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大括弧 45">
            <a:extLst>
              <a:ext uri="{FF2B5EF4-FFF2-40B4-BE49-F238E27FC236}">
                <a16:creationId xmlns:a16="http://schemas.microsoft.com/office/drawing/2014/main" id="{0DB63240-6AE9-49FD-A7B8-D3C94AB4436C}"/>
              </a:ext>
            </a:extLst>
          </p:cNvPr>
          <p:cNvSpPr/>
          <p:nvPr/>
        </p:nvSpPr>
        <p:spPr>
          <a:xfrm rot="5400000">
            <a:off x="4628578" y="799074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239A65C-7021-4CFD-921D-F3F357A7C8C4}"/>
              </a:ext>
            </a:extLst>
          </p:cNvPr>
          <p:cNvGrpSpPr/>
          <p:nvPr/>
        </p:nvGrpSpPr>
        <p:grpSpPr>
          <a:xfrm>
            <a:off x="4250255" y="3542892"/>
            <a:ext cx="679984" cy="1713297"/>
            <a:chOff x="6592432" y="2322887"/>
            <a:chExt cx="679984" cy="171329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5BE408-4788-4E17-AF4F-A2C87519A4BE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C9C56D59-B78C-4DE7-8864-B6691EB16D3E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07FF4E-B907-41EC-B00C-30834AE03F60}"/>
                  </a:ext>
                </a:extLst>
              </p:cNvPr>
              <p:cNvSpPr/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07FF4E-B907-41EC-B00C-30834AE03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84" y="4047161"/>
                <a:ext cx="1713297" cy="6799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B22C0A-327D-450C-8645-2EEAADFD5C55}"/>
                  </a:ext>
                </a:extLst>
              </p:cNvPr>
              <p:cNvSpPr/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B22C0A-327D-450C-8645-2EEAADFD5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10" y="4047161"/>
                <a:ext cx="1713297" cy="679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0DDE82-7FEB-4B14-9C14-B76ACF8D9B9F}"/>
                  </a:ext>
                </a:extLst>
              </p:cNvPr>
              <p:cNvSpPr txBox="1"/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80DDE82-7FEB-4B14-9C14-B76ACF8D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28" y="4111016"/>
                <a:ext cx="3484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6C5B81B-59C5-44F5-983B-1CE0248B9BBA}"/>
                  </a:ext>
                </a:extLst>
              </p:cNvPr>
              <p:cNvSpPr/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6C5B81B-59C5-44F5-983B-1CE0248B9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5" y="4032634"/>
                <a:ext cx="1713297" cy="6799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0AAE0EC-F923-4C6D-9F78-801CF20E296B}"/>
                  </a:ext>
                </a:extLst>
              </p:cNvPr>
              <p:cNvSpPr txBox="1"/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0AAE0EC-F923-4C6D-9F78-801CF20E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809" y="4794525"/>
                <a:ext cx="1261912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3E256E0-1A7A-4BF1-ABFC-DAD86BE06249}"/>
                  </a:ext>
                </a:extLst>
              </p:cNvPr>
              <p:cNvSpPr txBox="1"/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F3E256E0-1A7A-4BF1-ABFC-DAD86BE06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0" y="5299634"/>
                <a:ext cx="1261912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70EF0D8-80F9-48AA-8450-9AD1B5578A7D}"/>
                  </a:ext>
                </a:extLst>
              </p:cNvPr>
              <p:cNvSpPr txBox="1"/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70EF0D8-80F9-48AA-8450-9AD1B557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76" y="4748376"/>
                <a:ext cx="126191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088870F-1D5F-416A-A533-4C37F66B5985}"/>
                  </a:ext>
                </a:extLst>
              </p:cNvPr>
              <p:cNvSpPr txBox="1"/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F088870F-1D5F-416A-A533-4C37F66B5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7" y="4758680"/>
                <a:ext cx="1261912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右大括弧 57">
            <a:extLst>
              <a:ext uri="{FF2B5EF4-FFF2-40B4-BE49-F238E27FC236}">
                <a16:creationId xmlns:a16="http://schemas.microsoft.com/office/drawing/2014/main" id="{403A6E1D-77B9-48E4-B643-7CE6EB08A6F7}"/>
              </a:ext>
            </a:extLst>
          </p:cNvPr>
          <p:cNvSpPr/>
          <p:nvPr/>
        </p:nvSpPr>
        <p:spPr>
          <a:xfrm rot="5400000">
            <a:off x="3677708" y="4397367"/>
            <a:ext cx="300791" cy="2814752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右大括弧 58">
            <a:extLst>
              <a:ext uri="{FF2B5EF4-FFF2-40B4-BE49-F238E27FC236}">
                <a16:creationId xmlns:a16="http://schemas.microsoft.com/office/drawing/2014/main" id="{82F9DEEC-301A-4B46-8D2E-297496A64036}"/>
              </a:ext>
            </a:extLst>
          </p:cNvPr>
          <p:cNvSpPr/>
          <p:nvPr/>
        </p:nvSpPr>
        <p:spPr>
          <a:xfrm rot="5400000">
            <a:off x="4590478" y="3904031"/>
            <a:ext cx="257657" cy="4641210"/>
          </a:xfrm>
          <a:prstGeom prst="rightBrace">
            <a:avLst>
              <a:gd name="adj1" fmla="val 305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2E67A8D-2829-41D5-894B-2185C95C5A04}"/>
                  </a:ext>
                </a:extLst>
              </p:cNvPr>
              <p:cNvSpPr txBox="1"/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82E67A8D-2829-41D5-894B-2185C95C5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1132831"/>
                <a:ext cx="1738397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3A434473-AF81-49C2-A6AA-50DED3AB80A5}"/>
              </a:ext>
            </a:extLst>
          </p:cNvPr>
          <p:cNvSpPr/>
          <p:nvPr/>
        </p:nvSpPr>
        <p:spPr>
          <a:xfrm>
            <a:off x="7109188" y="1083895"/>
            <a:ext cx="1738397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FC74A93-9B11-4E2B-89FF-C4018AE562FC}"/>
                  </a:ext>
                </a:extLst>
              </p:cNvPr>
              <p:cNvSpPr txBox="1"/>
              <p:nvPr/>
            </p:nvSpPr>
            <p:spPr>
              <a:xfrm>
                <a:off x="7109188" y="4195350"/>
                <a:ext cx="17383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𝑑𝑁</m:t>
                      </m:r>
                    </m:oMath>
                  </m:oMathPara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FC74A93-9B11-4E2B-89FF-C4018AE56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88" y="4195350"/>
                <a:ext cx="1738397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6B647063-5C52-4FC9-ABF3-6A16DD53260E}"/>
              </a:ext>
            </a:extLst>
          </p:cNvPr>
          <p:cNvSpPr/>
          <p:nvPr/>
        </p:nvSpPr>
        <p:spPr>
          <a:xfrm>
            <a:off x="7431269" y="4146414"/>
            <a:ext cx="969782" cy="5296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001BD0A-3021-485E-A03C-6F7176725641}"/>
                  </a:ext>
                </a:extLst>
              </p:cNvPr>
              <p:cNvSpPr txBox="1"/>
              <p:nvPr/>
            </p:nvSpPr>
            <p:spPr>
              <a:xfrm rot="5400000">
                <a:off x="7710975" y="2633758"/>
                <a:ext cx="4103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001BD0A-3021-485E-A03C-6F7176725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10975" y="2633758"/>
                <a:ext cx="410369" cy="49244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3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AF984-ED98-44B1-B071-F428A2F3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 Simple Idea : </a:t>
            </a:r>
            <a:r>
              <a:rPr lang="en-US" altLang="zh-CN" b="1" dirty="0"/>
              <a:t>Infinitely Pass State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95EE06-D501-47BC-9949-E77CF83CB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39374"/>
            <a:ext cx="627619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9110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621F6-5EC3-4231-A22A-2B8597B8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Realization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A7F5C1-27BC-4D73-A2E2-7B7EDFB8D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235" y="1803497"/>
            <a:ext cx="4837470" cy="4351338"/>
          </a:xfrm>
        </p:spPr>
        <p:txBody>
          <a:bodyPr/>
          <a:lstStyle/>
          <a:p>
            <a:r>
              <a:rPr lang="en-US" altLang="zh-TW" dirty="0"/>
              <a:t>Efficient attention</a:t>
            </a:r>
          </a:p>
          <a:p>
            <a:endParaRPr lang="en-US" altLang="zh-TW" dirty="0"/>
          </a:p>
          <a:p>
            <a:r>
              <a:rPr lang="en-US" altLang="zh-TW" dirty="0"/>
              <a:t>Linear Transformer</a:t>
            </a:r>
          </a:p>
          <a:p>
            <a:endParaRPr lang="en-US" altLang="zh-TW" dirty="0"/>
          </a:p>
          <a:p>
            <a:r>
              <a:rPr lang="en-US" altLang="zh-TW" dirty="0"/>
              <a:t>Random Feature Attention</a:t>
            </a:r>
          </a:p>
          <a:p>
            <a:endParaRPr lang="en-US" altLang="zh-TW" dirty="0"/>
          </a:p>
          <a:p>
            <a:r>
              <a:rPr lang="en-US" altLang="zh-TW" dirty="0"/>
              <a:t>Performer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C1C04F9-16F8-430A-A5CE-4553854A0911}"/>
              </a:ext>
            </a:extLst>
          </p:cNvPr>
          <p:cNvSpPr txBox="1"/>
          <p:nvPr/>
        </p:nvSpPr>
        <p:spPr>
          <a:xfrm>
            <a:off x="4487535" y="21866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https://arxiv.org/pdf/1812.01243.pdf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C4422-18CE-4840-858E-259146EC1AE8}"/>
              </a:ext>
            </a:extLst>
          </p:cNvPr>
          <p:cNvSpPr txBox="1"/>
          <p:nvPr/>
        </p:nvSpPr>
        <p:spPr>
          <a:xfrm>
            <a:off x="4515257" y="29280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https://linear-transformers.com/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692EA2-33CE-4667-8C46-978FF7122170}"/>
              </a:ext>
            </a:extLst>
          </p:cNvPr>
          <p:cNvSpPr txBox="1"/>
          <p:nvPr/>
        </p:nvSpPr>
        <p:spPr>
          <a:xfrm>
            <a:off x="4515257" y="36866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https://arxiv.org/pdf/2103.02143.pdf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1EA7B3-E8B1-45BA-B9E3-28A1DB74A209}"/>
              </a:ext>
            </a:extLst>
          </p:cNvPr>
          <p:cNvSpPr txBox="1"/>
          <p:nvPr/>
        </p:nvSpPr>
        <p:spPr>
          <a:xfrm>
            <a:off x="4485792" y="4388409"/>
            <a:ext cx="4837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https://arxiv.org/pdf/2009.14794.pdf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8823E68-6537-4B18-9A14-89FA60DE7F21}"/>
              </a:ext>
            </a:extLst>
          </p:cNvPr>
          <p:cNvGrpSpPr/>
          <p:nvPr/>
        </p:nvGrpSpPr>
        <p:grpSpPr>
          <a:xfrm>
            <a:off x="539552" y="1898737"/>
            <a:ext cx="2772228" cy="2489672"/>
            <a:chOff x="277369" y="1598795"/>
            <a:chExt cx="2772228" cy="2489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BBDAAD24-40F6-4956-BD89-096691FFA518}"/>
                    </a:ext>
                  </a:extLst>
                </p:cNvPr>
                <p:cNvSpPr txBox="1"/>
                <p:nvPr/>
              </p:nvSpPr>
              <p:spPr>
                <a:xfrm>
                  <a:off x="416770" y="1728073"/>
                  <a:ext cx="2487603" cy="8518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TW" alt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BBDAAD24-40F6-4956-BD89-096691FFA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70" y="1728073"/>
                  <a:ext cx="2487603" cy="8518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4179FE8-68E3-4843-84ED-05F6A4B0D6FD}"/>
                </a:ext>
              </a:extLst>
            </p:cNvPr>
            <p:cNvGrpSpPr/>
            <p:nvPr/>
          </p:nvGrpSpPr>
          <p:grpSpPr>
            <a:xfrm>
              <a:off x="277369" y="2707178"/>
              <a:ext cx="2772228" cy="1265765"/>
              <a:chOff x="277369" y="1564223"/>
              <a:chExt cx="2772228" cy="1265765"/>
            </a:xfrm>
          </p:grpSpPr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6E52D93E-9C59-4938-88D6-7170E5A0BFBC}"/>
                  </a:ext>
                </a:extLst>
              </p:cNvPr>
              <p:cNvSpPr/>
              <p:nvPr/>
            </p:nvSpPr>
            <p:spPr>
              <a:xfrm>
                <a:off x="569728" y="1798783"/>
                <a:ext cx="194021" cy="74909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203866A6-7883-468A-BEE1-3BD21971CEA4}"/>
                  </a:ext>
                </a:extLst>
              </p:cNvPr>
              <p:cNvSpPr/>
              <p:nvPr/>
            </p:nvSpPr>
            <p:spPr>
              <a:xfrm>
                <a:off x="2215351" y="1564223"/>
                <a:ext cx="194020" cy="126576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16D96D7A-C670-4DEB-91B4-2E24F02CAEA7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69" y="1971389"/>
                    <a:ext cx="84023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16D96D7A-C670-4DEB-91B4-2E24F02CAE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69" y="1971389"/>
                    <a:ext cx="840232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BA74166F-1DEE-435D-9FB3-C7663143FD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827" y="2001899"/>
                    <a:ext cx="1291770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BA74166F-1DEE-435D-9FB3-C7663143FD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827" y="2001899"/>
                    <a:ext cx="1291770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7E832E3-74CA-446C-A6F7-4D75BD76F3E0}"/>
                  </a:ext>
                </a:extLst>
              </p:cNvPr>
              <p:cNvGrpSpPr/>
              <p:nvPr/>
            </p:nvGrpSpPr>
            <p:grpSpPr>
              <a:xfrm>
                <a:off x="807217" y="1921760"/>
                <a:ext cx="1291770" cy="626119"/>
                <a:chOff x="807217" y="1921760"/>
                <a:chExt cx="1291770" cy="626119"/>
              </a:xfrm>
            </p:grpSpPr>
            <p:sp>
              <p:nvSpPr>
                <p:cNvPr id="29" name="矩形: 圓角 28">
                  <a:extLst>
                    <a:ext uri="{FF2B5EF4-FFF2-40B4-BE49-F238E27FC236}">
                      <a16:creationId xmlns:a16="http://schemas.microsoft.com/office/drawing/2014/main" id="{2AC1D271-C786-43D6-9056-003214B2C9B1}"/>
                    </a:ext>
                  </a:extLst>
                </p:cNvPr>
                <p:cNvSpPr/>
                <p:nvPr/>
              </p:nvSpPr>
              <p:spPr>
                <a:xfrm>
                  <a:off x="1191846" y="1921760"/>
                  <a:ext cx="522513" cy="6261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字方塊 29">
                      <a:extLst>
                        <a:ext uri="{FF2B5EF4-FFF2-40B4-BE49-F238E27FC236}">
                          <a16:creationId xmlns:a16="http://schemas.microsoft.com/office/drawing/2014/main" id="{0059CF4C-6605-440D-A1A2-11889F7D60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217" y="1986644"/>
                      <a:ext cx="129177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TW" altLang="en-US" sz="2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文字方塊 110">
                      <a:extLst>
                        <a:ext uri="{FF2B5EF4-FFF2-40B4-BE49-F238E27FC236}">
                          <a16:creationId xmlns:a16="http://schemas.microsoft.com/office/drawing/2014/main" id="{3E7C1B99-EBBB-4FE2-86EC-8049B671A0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217" y="1986644"/>
                      <a:ext cx="129177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2BB56345-AA25-4FFC-80CB-D7AF4B3CAA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878596" y="2124839"/>
                <a:ext cx="0" cy="2415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7D40CCD9-3A41-4BA1-A43F-FE1245FAA4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6832" y="2124839"/>
                <a:ext cx="0" cy="2415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E6EC28FC-7D9B-498F-B3DB-E4AC23ED552F}"/>
                </a:ext>
              </a:extLst>
            </p:cNvPr>
            <p:cNvSpPr/>
            <p:nvPr/>
          </p:nvSpPr>
          <p:spPr>
            <a:xfrm>
              <a:off x="416770" y="1598795"/>
              <a:ext cx="2547234" cy="2489672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8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Low-rank Approximation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490DE-32E3-473E-B9EE-B24F6B128896}"/>
              </a:ext>
            </a:extLst>
          </p:cNvPr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BF6A819-B235-48C2-849C-0156B835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Calculating the attention matrix is expensive, can it be predicted with a low-rank matrix? </a:t>
            </a:r>
          </a:p>
          <a:p>
            <a:pPr>
              <a:spcBef>
                <a:spcPts val="1300"/>
              </a:spcBef>
            </a:pPr>
            <a:r>
              <a:rPr lang="en-US" altLang="zh-CN" b="1" dirty="0" err="1"/>
              <a:t>Nystromformer</a:t>
            </a:r>
            <a:r>
              <a:rPr lang="en-US" altLang="zh-CN" b="1" dirty="0"/>
              <a:t>:</a:t>
            </a:r>
            <a:r>
              <a:rPr lang="en-US" altLang="zh-CN" dirty="0"/>
              <a:t> Approximate using the Nystrom method, sampling "landmark" points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0005EB-D4DC-4982-8327-DF3018854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92065"/>
            <a:ext cx="5400600" cy="13937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02C36C-614C-41DF-944C-36FEF6D4A930}"/>
              </a:ext>
            </a:extLst>
          </p:cNvPr>
          <p:cNvSpPr txBox="1"/>
          <p:nvPr/>
        </p:nvSpPr>
        <p:spPr bwMode="auto">
          <a:xfrm>
            <a:off x="656711" y="6165304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arxiv.org/pdf/2102.03902.pdf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306F0-29E7-4F6F-BAAA-7F7B6A12D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20" y="3946150"/>
            <a:ext cx="3730499" cy="20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87452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4B15114-B6B6-44B4-B02F-F6FC7B4A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0768"/>
            <a:ext cx="4156583" cy="34192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EC61C6E-9B2E-4564-A287-4CACFF6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Efficient Transformers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625C-82EE-410A-BF5B-89E98332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Sparse Attention</a:t>
            </a:r>
          </a:p>
          <a:p>
            <a:pPr lvl="1"/>
            <a:r>
              <a:rPr lang="en-US" altLang="zh-TW" dirty="0"/>
              <a:t>Heuristic</a:t>
            </a:r>
          </a:p>
          <a:p>
            <a:pPr lvl="2"/>
            <a:r>
              <a:rPr lang="en-US" altLang="zh-TW" dirty="0"/>
              <a:t>Local Attention, Big Bird, and etc.</a:t>
            </a:r>
          </a:p>
          <a:p>
            <a:pPr lvl="1"/>
            <a:r>
              <a:rPr lang="en-US" altLang="zh-TW" dirty="0"/>
              <a:t>Clustering </a:t>
            </a:r>
          </a:p>
          <a:p>
            <a:pPr lvl="2"/>
            <a:r>
              <a:rPr lang="en-US" altLang="zh-TW" dirty="0"/>
              <a:t>Reformer, and etc.</a:t>
            </a:r>
          </a:p>
          <a:p>
            <a:pPr lvl="1"/>
            <a:r>
              <a:rPr lang="en-US" altLang="zh-TW" dirty="0"/>
              <a:t>Learnable</a:t>
            </a:r>
          </a:p>
          <a:p>
            <a:pPr lvl="2"/>
            <a:r>
              <a:rPr lang="en-US" altLang="zh-TW" dirty="0" err="1"/>
              <a:t>Sink</a:t>
            </a:r>
            <a:r>
              <a:rPr lang="en-US" altLang="zh-CN" dirty="0" err="1"/>
              <a:t>h</a:t>
            </a:r>
            <a:r>
              <a:rPr lang="en-US" altLang="zh-TW" dirty="0" err="1"/>
              <a:t>orn</a:t>
            </a:r>
            <a:r>
              <a:rPr lang="en-US" altLang="zh-TW" dirty="0"/>
              <a:t>, and etc.</a:t>
            </a:r>
          </a:p>
          <a:p>
            <a:pPr lvl="1"/>
            <a:r>
              <a:rPr lang="en-US" altLang="zh-TW" dirty="0"/>
              <a:t>Representative key</a:t>
            </a:r>
          </a:p>
          <a:p>
            <a:pPr lvl="2"/>
            <a:r>
              <a:rPr lang="en-US" altLang="zh-TW" dirty="0" err="1"/>
              <a:t>Linformer</a:t>
            </a:r>
            <a:r>
              <a:rPr lang="en-US" altLang="zh-TW" dirty="0"/>
              <a:t>, and etc.</a:t>
            </a:r>
          </a:p>
          <a:p>
            <a:r>
              <a:rPr lang="en-US" altLang="zh-TW" dirty="0"/>
              <a:t>Others</a:t>
            </a:r>
          </a:p>
          <a:p>
            <a:pPr lvl="1"/>
            <a:r>
              <a:rPr lang="en-US" altLang="zh-TW" dirty="0"/>
              <a:t>Attention </a:t>
            </a:r>
            <a:r>
              <a:rPr lang="en-US" altLang="zh-CN" dirty="0"/>
              <a:t>approximation</a:t>
            </a:r>
            <a:endParaRPr lang="en-US" altLang="zh-TW" dirty="0"/>
          </a:p>
          <a:p>
            <a:pPr lvl="2"/>
            <a:r>
              <a:rPr lang="en-US" altLang="zh-TW" dirty="0"/>
              <a:t>Linear Transformer, Performer, and etc.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Attention free framework</a:t>
            </a:r>
          </a:p>
          <a:p>
            <a:pPr lvl="2"/>
            <a:r>
              <a:rPr lang="en-US" altLang="zh-TW" dirty="0"/>
              <a:t>Synthesizer and etc.</a:t>
            </a:r>
          </a:p>
        </p:txBody>
      </p:sp>
    </p:spTree>
    <p:extLst>
      <p:ext uri="{BB962C8B-B14F-4D97-AF65-F5344CB8AC3E}">
        <p14:creationId xmlns:p14="http://schemas.microsoft.com/office/powerpoint/2010/main" val="7032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95238C89-60CE-458F-B8E9-6206A88129F3}"/>
              </a:ext>
            </a:extLst>
          </p:cNvPr>
          <p:cNvSpPr/>
          <p:nvPr/>
        </p:nvSpPr>
        <p:spPr>
          <a:xfrm>
            <a:off x="7808147" y="588284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36C66BDB-6C3E-4C82-915A-8FA290BECB00}"/>
                  </a:ext>
                </a:extLst>
              </p:cNvPr>
              <p:cNvSpPr txBox="1"/>
              <p:nvPr/>
            </p:nvSpPr>
            <p:spPr>
              <a:xfrm>
                <a:off x="7709129" y="593811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36C66BDB-6C3E-4C82-915A-8FA290BEC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29" y="5938116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ED5E8A3-7959-4C14-857B-2D42C0232418}"/>
              </a:ext>
            </a:extLst>
          </p:cNvPr>
          <p:cNvCxnSpPr>
            <a:cxnSpLocks/>
          </p:cNvCxnSpPr>
          <p:nvPr/>
        </p:nvCxnSpPr>
        <p:spPr>
          <a:xfrm flipV="1">
            <a:off x="8035241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77A0516C-F56E-4839-A74E-17D2118DDB6B}"/>
              </a:ext>
            </a:extLst>
          </p:cNvPr>
          <p:cNvSpPr/>
          <p:nvPr/>
        </p:nvSpPr>
        <p:spPr>
          <a:xfrm>
            <a:off x="7884571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78DA26EA-66CF-4C11-85FA-865092E8C6DD}"/>
                  </a:ext>
                </a:extLst>
              </p:cNvPr>
              <p:cNvSpPr txBox="1"/>
              <p:nvPr/>
            </p:nvSpPr>
            <p:spPr>
              <a:xfrm>
                <a:off x="7692812" y="482130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78DA26EA-66CF-4C11-85FA-865092E8C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812" y="4821308"/>
                <a:ext cx="715161" cy="46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C7F4AC56-61CD-4F00-8C32-E97E204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Synthesizer </a:t>
            </a:r>
            <a:endParaRPr lang="zh-TW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0EDFAD2-DE77-41B5-9BB8-A0105999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we need q and k to compute attention? </a:t>
            </a:r>
          </a:p>
          <a:p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770790-34D8-44EA-89F2-158ED9C0304D}"/>
              </a:ext>
            </a:extLst>
          </p:cNvPr>
          <p:cNvSpPr txBox="1"/>
          <p:nvPr/>
        </p:nvSpPr>
        <p:spPr>
          <a:xfrm>
            <a:off x="3607247" y="316906"/>
            <a:ext cx="3516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https://arxiv.org/abs/2005.00743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E0F7DF4-1AFF-4C22-BFBA-71F76159AD9A}"/>
              </a:ext>
            </a:extLst>
          </p:cNvPr>
          <p:cNvCxnSpPr>
            <a:cxnSpLocks/>
          </p:cNvCxnSpPr>
          <p:nvPr/>
        </p:nvCxnSpPr>
        <p:spPr>
          <a:xfrm flipV="1">
            <a:off x="4896292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AF196DAC-8C7E-483C-B8F1-A31200126A6D}"/>
              </a:ext>
            </a:extLst>
          </p:cNvPr>
          <p:cNvSpPr/>
          <p:nvPr/>
        </p:nvSpPr>
        <p:spPr>
          <a:xfrm>
            <a:off x="4777487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034D11C0-DF3C-4783-80CA-8FE286163FA6}"/>
                  </a:ext>
                </a:extLst>
              </p:cNvPr>
              <p:cNvSpPr txBox="1"/>
              <p:nvPr/>
            </p:nvSpPr>
            <p:spPr>
              <a:xfrm>
                <a:off x="4585728" y="48213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034D11C0-DF3C-4783-80CA-8FE286163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28" y="4821308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456D2605-F3B5-45B6-BD4D-607EC40AD9AF}"/>
              </a:ext>
            </a:extLst>
          </p:cNvPr>
          <p:cNvSpPr/>
          <p:nvPr/>
        </p:nvSpPr>
        <p:spPr>
          <a:xfrm>
            <a:off x="4664475" y="5883630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E6C3A7C-3CE8-4168-86A3-AA7AFC5AF505}"/>
                  </a:ext>
                </a:extLst>
              </p:cNvPr>
              <p:cNvSpPr txBox="1"/>
              <p:nvPr/>
            </p:nvSpPr>
            <p:spPr>
              <a:xfrm>
                <a:off x="4572000" y="595203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3E6C3A7C-3CE8-4168-86A3-AA7AFC5AF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52034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AA28ABC6-B917-4471-A7DC-577998CC8FF6}"/>
              </a:ext>
            </a:extLst>
          </p:cNvPr>
          <p:cNvSpPr/>
          <p:nvPr/>
        </p:nvSpPr>
        <p:spPr>
          <a:xfrm>
            <a:off x="5689817" y="5883629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68AAD53-AD93-48A3-AD7D-B618366793FC}"/>
                  </a:ext>
                </a:extLst>
              </p:cNvPr>
              <p:cNvSpPr txBox="1"/>
              <p:nvPr/>
            </p:nvSpPr>
            <p:spPr>
              <a:xfrm>
                <a:off x="5614659" y="595950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E68AAD53-AD93-48A3-AD7D-B61836679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9" y="5959500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55FD409-BAD4-4913-B685-A7B54C4F72D9}"/>
              </a:ext>
            </a:extLst>
          </p:cNvPr>
          <p:cNvCxnSpPr>
            <a:cxnSpLocks/>
          </p:cNvCxnSpPr>
          <p:nvPr/>
        </p:nvCxnSpPr>
        <p:spPr>
          <a:xfrm flipV="1">
            <a:off x="5925223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9FD24241-9DF4-41C7-8A5C-1AB19F5DDE98}"/>
              </a:ext>
            </a:extLst>
          </p:cNvPr>
          <p:cNvSpPr/>
          <p:nvPr/>
        </p:nvSpPr>
        <p:spPr>
          <a:xfrm>
            <a:off x="5806418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46C2BF15-711D-4165-B865-8B46D9F70ED7}"/>
                  </a:ext>
                </a:extLst>
              </p:cNvPr>
              <p:cNvSpPr txBox="1"/>
              <p:nvPr/>
            </p:nvSpPr>
            <p:spPr>
              <a:xfrm>
                <a:off x="5614659" y="48213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46C2BF15-711D-4165-B865-8B46D9F7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9" y="4821308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FA8B2E28-3A3F-439F-AC73-963FF1C15D91}"/>
              </a:ext>
            </a:extLst>
          </p:cNvPr>
          <p:cNvSpPr/>
          <p:nvPr/>
        </p:nvSpPr>
        <p:spPr>
          <a:xfrm>
            <a:off x="6759108" y="588706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5648434B-84BB-4B78-A533-EED770E85110}"/>
                  </a:ext>
                </a:extLst>
              </p:cNvPr>
              <p:cNvSpPr txBox="1"/>
              <p:nvPr/>
            </p:nvSpPr>
            <p:spPr>
              <a:xfrm>
                <a:off x="6663880" y="594806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5648434B-84BB-4B78-A533-EED770E8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880" y="594806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BB3B327D-B8F9-48AF-B174-6F1615854CEB}"/>
              </a:ext>
            </a:extLst>
          </p:cNvPr>
          <p:cNvCxnSpPr>
            <a:cxnSpLocks/>
          </p:cNvCxnSpPr>
          <p:nvPr/>
        </p:nvCxnSpPr>
        <p:spPr>
          <a:xfrm flipV="1">
            <a:off x="6969394" y="5349413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3CACB632-BE4C-4C9B-BC15-CFAFCCF489C9}"/>
              </a:ext>
            </a:extLst>
          </p:cNvPr>
          <p:cNvSpPr/>
          <p:nvPr/>
        </p:nvSpPr>
        <p:spPr>
          <a:xfrm>
            <a:off x="6835349" y="478376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542A0BC7-3FDE-4E12-A635-80418A859686}"/>
                  </a:ext>
                </a:extLst>
              </p:cNvPr>
              <p:cNvSpPr txBox="1"/>
              <p:nvPr/>
            </p:nvSpPr>
            <p:spPr>
              <a:xfrm>
                <a:off x="6643590" y="48213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542A0BC7-3FDE-4E12-A635-80418A859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90" y="4821308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表格 97">
                <a:extLst>
                  <a:ext uri="{FF2B5EF4-FFF2-40B4-BE49-F238E27FC236}">
                    <a16:creationId xmlns:a16="http://schemas.microsoft.com/office/drawing/2014/main" id="{12DD5964-58BF-4F76-9E10-71AC6E76C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270377"/>
                  </p:ext>
                </p:extLst>
              </p:nvPr>
            </p:nvGraphicFramePr>
            <p:xfrm>
              <a:off x="1299290" y="2751398"/>
              <a:ext cx="2360052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0013">
                      <a:extLst>
                        <a:ext uri="{9D8B030D-6E8A-4147-A177-3AD203B41FA5}">
                          <a16:colId xmlns:a16="http://schemas.microsoft.com/office/drawing/2014/main" val="1802636430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1985440822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2157044394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3532119291"/>
                        </a:ext>
                      </a:extLst>
                    </a:gridCol>
                  </a:tblGrid>
                  <a:tr h="508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81841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8989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013735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TW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TW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203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表格 97">
                <a:extLst>
                  <a:ext uri="{FF2B5EF4-FFF2-40B4-BE49-F238E27FC236}">
                    <a16:creationId xmlns:a16="http://schemas.microsoft.com/office/drawing/2014/main" id="{12DD5964-58BF-4F76-9E10-71AC6E76C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270377"/>
                  </p:ext>
                </p:extLst>
              </p:nvPr>
            </p:nvGraphicFramePr>
            <p:xfrm>
              <a:off x="1299290" y="2751398"/>
              <a:ext cx="2360052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0013">
                      <a:extLst>
                        <a:ext uri="{9D8B030D-6E8A-4147-A177-3AD203B41FA5}">
                          <a16:colId xmlns:a16="http://schemas.microsoft.com/office/drawing/2014/main" val="1802636430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1985440822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2157044394"/>
                        </a:ext>
                      </a:extLst>
                    </a:gridCol>
                    <a:gridCol w="590013">
                      <a:extLst>
                        <a:ext uri="{9D8B030D-6E8A-4147-A177-3AD203B41FA5}">
                          <a16:colId xmlns:a16="http://schemas.microsoft.com/office/drawing/2014/main" val="3532119291"/>
                        </a:ext>
                      </a:extLst>
                    </a:gridCol>
                  </a:tblGrid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31" t="-1190" r="-3020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031" t="-1190" r="-2020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1031" t="-1190" r="-1020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01031" t="-1190" r="-206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881841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31" t="-102410" r="-302062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031" t="-102410" r="-202062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1031" t="-102410" r="-102062" b="-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01031" t="-102410" r="-2062" b="-2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318989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31" t="-200000" r="-302062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031" t="-200000" r="-202062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1031" t="-200000" r="-102062" b="-10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01031" t="-200000" r="-2062" b="-10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013735"/>
                      </a:ext>
                    </a:extLst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31" t="-303614" r="-302062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101031" t="-303614" r="-202062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01031" t="-303614" r="-102062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301031" t="-303614" r="-2062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03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FADFC78A-547B-4B82-BF11-B5032945931C}"/>
                  </a:ext>
                </a:extLst>
              </p:cNvPr>
              <p:cNvSpPr txBox="1"/>
              <p:nvPr/>
            </p:nvSpPr>
            <p:spPr>
              <a:xfrm>
                <a:off x="5126141" y="3161623"/>
                <a:ext cx="2330766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FADFC78A-547B-4B82-BF11-B50329459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41" y="3161623"/>
                <a:ext cx="2330766" cy="12115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42A70479-C562-4E33-BB53-C22D3833FE58}"/>
              </a:ext>
            </a:extLst>
          </p:cNvPr>
          <p:cNvGrpSpPr/>
          <p:nvPr/>
        </p:nvGrpSpPr>
        <p:grpSpPr>
          <a:xfrm>
            <a:off x="4572000" y="2110943"/>
            <a:ext cx="3852290" cy="610031"/>
            <a:chOff x="4572000" y="6035243"/>
            <a:chExt cx="3852290" cy="61003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EB83C19-75F8-4E57-B32E-C4CB09299078}"/>
                </a:ext>
              </a:extLst>
            </p:cNvPr>
            <p:cNvSpPr/>
            <p:nvPr/>
          </p:nvSpPr>
          <p:spPr>
            <a:xfrm>
              <a:off x="7808147" y="6035243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216E4FD1-E06B-40FA-8DEB-EED8063F6A16}"/>
                    </a:ext>
                  </a:extLst>
                </p:cNvPr>
                <p:cNvSpPr txBox="1"/>
                <p:nvPr/>
              </p:nvSpPr>
              <p:spPr>
                <a:xfrm>
                  <a:off x="7709129" y="609051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0" name="文字方塊 99">
                  <a:extLst>
                    <a:ext uri="{FF2B5EF4-FFF2-40B4-BE49-F238E27FC236}">
                      <a16:creationId xmlns:a16="http://schemas.microsoft.com/office/drawing/2014/main" id="{216E4FD1-E06B-40FA-8DEB-EED8063F6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129" y="6090516"/>
                  <a:ext cx="715161" cy="4689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F3B0B8F-78DD-4821-8F39-BA96699192D6}"/>
                </a:ext>
              </a:extLst>
            </p:cNvPr>
            <p:cNvSpPr/>
            <p:nvPr/>
          </p:nvSpPr>
          <p:spPr>
            <a:xfrm>
              <a:off x="4664475" y="6036030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64CBEA30-D359-470A-901B-A56D2BAA93E9}"/>
                    </a:ext>
                  </a:extLst>
                </p:cNvPr>
                <p:cNvSpPr txBox="1"/>
                <p:nvPr/>
              </p:nvSpPr>
              <p:spPr>
                <a:xfrm>
                  <a:off x="4572000" y="610443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64CBEA30-D359-470A-901B-A56D2BAA9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6104434"/>
                  <a:ext cx="715161" cy="47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A0CD4BF-516B-45C0-BEF0-5D6CC6BBD1EF}"/>
                </a:ext>
              </a:extLst>
            </p:cNvPr>
            <p:cNvSpPr/>
            <p:nvPr/>
          </p:nvSpPr>
          <p:spPr>
            <a:xfrm>
              <a:off x="5689817" y="6036029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D303E4A3-61B0-4D80-A92A-016F723907FD}"/>
                    </a:ext>
                  </a:extLst>
                </p:cNvPr>
                <p:cNvSpPr txBox="1"/>
                <p:nvPr/>
              </p:nvSpPr>
              <p:spPr>
                <a:xfrm>
                  <a:off x="5614659" y="6111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D303E4A3-61B0-4D80-A92A-016F72390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659" y="6111900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CAFE0B7-4198-4620-9D1E-568FE91B0723}"/>
                </a:ext>
              </a:extLst>
            </p:cNvPr>
            <p:cNvSpPr/>
            <p:nvPr/>
          </p:nvSpPr>
          <p:spPr>
            <a:xfrm>
              <a:off x="6759108" y="6039460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1BF249AD-6E55-46E2-8DC0-B79CA6A89542}"/>
                    </a:ext>
                  </a:extLst>
                </p:cNvPr>
                <p:cNvSpPr txBox="1"/>
                <p:nvPr/>
              </p:nvSpPr>
              <p:spPr>
                <a:xfrm>
                  <a:off x="6663880" y="610046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1BF249AD-6E55-46E2-8DC0-B79CA6A89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880" y="6100461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箭號: 向右 107">
            <a:extLst>
              <a:ext uri="{FF2B5EF4-FFF2-40B4-BE49-F238E27FC236}">
                <a16:creationId xmlns:a16="http://schemas.microsoft.com/office/drawing/2014/main" id="{56CA08FB-F41E-43D5-BBDD-52ED3A3A51D5}"/>
              </a:ext>
            </a:extLst>
          </p:cNvPr>
          <p:cNvSpPr/>
          <p:nvPr/>
        </p:nvSpPr>
        <p:spPr>
          <a:xfrm>
            <a:off x="3886200" y="3606800"/>
            <a:ext cx="1010092" cy="355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E7013153-A9F0-4DB5-8065-541D1839A9AB}"/>
              </a:ext>
            </a:extLst>
          </p:cNvPr>
          <p:cNvSpPr txBox="1"/>
          <p:nvPr/>
        </p:nvSpPr>
        <p:spPr>
          <a:xfrm>
            <a:off x="3672739" y="3118237"/>
            <a:ext cx="142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F5EE8AE-13A0-43A0-9E4A-522DED75D831}"/>
              </a:ext>
            </a:extLst>
          </p:cNvPr>
          <p:cNvSpPr txBox="1"/>
          <p:nvPr/>
        </p:nvSpPr>
        <p:spPr>
          <a:xfrm>
            <a:off x="1088744" y="5338917"/>
            <a:ext cx="267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network parameters!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84FBF8E-E6C2-4C0A-B7EA-71642CA5812C}"/>
              </a:ext>
            </a:extLst>
          </p:cNvPr>
          <p:cNvSpPr txBox="1"/>
          <p:nvPr/>
        </p:nvSpPr>
        <p:spPr>
          <a:xfrm>
            <a:off x="1142166" y="4862100"/>
            <a:ext cx="267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strike="dbl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q and k?</a:t>
            </a:r>
            <a:endParaRPr lang="zh-TW" altLang="en-US" sz="2400" strike="dbl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46" grpId="0" animBg="1"/>
      <p:bldP spid="47" grpId="0"/>
      <p:bldP spid="88" grpId="0" animBg="1"/>
      <p:bldP spid="89" grpId="0"/>
      <p:bldP spid="91" grpId="0" animBg="1"/>
      <p:bldP spid="92" grpId="0"/>
      <p:bldP spid="98" grpId="0"/>
      <p:bldP spid="108" grpId="0" animBg="1"/>
      <p:bldP spid="109" grpId="0"/>
      <p:bldP spid="110" grpId="0"/>
      <p:bldP spid="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1555F6-CBFF-4D70-A167-F1AC6ACB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97" y="66137"/>
            <a:ext cx="3692338" cy="16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8">
            <a:extLst>
              <a:ext uri="{FF2B5EF4-FFF2-40B4-BE49-F238E27FC236}">
                <a16:creationId xmlns:a16="http://schemas.microsoft.com/office/drawing/2014/main" id="{0EEEAC12-8446-4E29-9DA1-B5F090C5B2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Attention-free?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7111F-F009-4F47-9B2E-78081C74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en-US" altLang="zh-TW"/>
              <a:t>Fnet: Mixing tokens with fourier transforms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Pay Attention to MLPs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MLP-Mixer: An all-MLP Architecture for Vision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962C8C-1656-41CB-9AE2-BE7E631275F7}"/>
              </a:ext>
            </a:extLst>
          </p:cNvPr>
          <p:cNvSpPr txBox="1"/>
          <p:nvPr/>
        </p:nvSpPr>
        <p:spPr>
          <a:xfrm>
            <a:off x="4347881" y="26772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https://arxiv.org/abs/2105.08050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784190C-A409-4072-A859-9EB203166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783453"/>
            <a:ext cx="7938182" cy="161665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A612AA-1452-43A6-8921-14848B37292E}"/>
              </a:ext>
            </a:extLst>
          </p:cNvPr>
          <p:cNvSpPr txBox="1"/>
          <p:nvPr/>
        </p:nvSpPr>
        <p:spPr>
          <a:xfrm>
            <a:off x="5244353" y="43157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https://arxiv.org/abs/2105.01601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1D446F-5A9C-421F-97BF-EBCE84A376C4}"/>
              </a:ext>
            </a:extLst>
          </p:cNvPr>
          <p:cNvSpPr txBox="1"/>
          <p:nvPr/>
        </p:nvSpPr>
        <p:spPr>
          <a:xfrm>
            <a:off x="4716016" y="1693677"/>
            <a:ext cx="491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https://arxiv.org/abs/2105.03824</a:t>
            </a:r>
          </a:p>
        </p:txBody>
      </p:sp>
    </p:spTree>
    <p:extLst>
      <p:ext uri="{BB962C8B-B14F-4D97-AF65-F5344CB8AC3E}">
        <p14:creationId xmlns:p14="http://schemas.microsoft.com/office/powerpoint/2010/main" val="5835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How to Evaluate Document level Models? </a:t>
            </a:r>
            <a:endParaRPr lang="en-US" sz="3200" dirty="0"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490DE-32E3-473E-B9EE-B24F6B128896}"/>
              </a:ext>
            </a:extLst>
          </p:cNvPr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BF6A819-B235-48C2-849C-0156B835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Simple : </a:t>
            </a:r>
            <a:r>
              <a:rPr lang="en-US" altLang="zh-CN" dirty="0"/>
              <a:t>Perplexity, classification over long documents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More focused: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Sentence scrambling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Final sentence prediction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Final word prediction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Composite benchmark containing several task: </a:t>
            </a:r>
            <a:r>
              <a:rPr lang="en-US" altLang="zh-CN" i="1" dirty="0"/>
              <a:t>Long range arena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46C1F3-BB0D-4CE3-8B61-73440B0925F7}"/>
              </a:ext>
            </a:extLst>
          </p:cNvPr>
          <p:cNvSpPr txBox="1"/>
          <p:nvPr/>
        </p:nvSpPr>
        <p:spPr bwMode="auto">
          <a:xfrm>
            <a:off x="3995935" y="3933056"/>
            <a:ext cx="2680071" cy="42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3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arxiv.org/pdf/2011.04006.pdf</a:t>
            </a:r>
            <a:endParaRPr lang="zh-CN" altLang="en-US" sz="13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888F3F-7C1D-4236-9C3C-0A68E84C5406}"/>
              </a:ext>
            </a:extLst>
          </p:cNvPr>
          <p:cNvSpPr txBox="1"/>
          <p:nvPr/>
        </p:nvSpPr>
        <p:spPr bwMode="auto">
          <a:xfrm>
            <a:off x="3995935" y="3072593"/>
            <a:ext cx="2358017" cy="4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aclanthology.org/P16-1144.pdf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3B6D29-3E0F-48E2-9E8F-AC9AA327B89B}"/>
              </a:ext>
            </a:extLst>
          </p:cNvPr>
          <p:cNvSpPr txBox="1"/>
          <p:nvPr/>
        </p:nvSpPr>
        <p:spPr bwMode="auto">
          <a:xfrm>
            <a:off x="3995936" y="2569896"/>
            <a:ext cx="2358017" cy="4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aclanthology.org/N16-1098.pdf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357351-0D33-4402-ACEA-29287FFFFC8D}"/>
              </a:ext>
            </a:extLst>
          </p:cNvPr>
          <p:cNvSpPr txBox="1"/>
          <p:nvPr/>
        </p:nvSpPr>
        <p:spPr bwMode="auto">
          <a:xfrm>
            <a:off x="3995935" y="2045743"/>
            <a:ext cx="3168353" cy="42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anthology.aclweb.org/J/J08/J08-1001.pdf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97628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Any Questions?</a:t>
            </a:r>
            <a:endParaRPr lang="zh-CN" altLang="en-US" cap="none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597650"/>
            <a:ext cx="1981200" cy="195263"/>
          </a:xfrm>
        </p:spPr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726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AF984-ED98-44B1-B071-F428A2F3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Separate Encoding for Coarse-grained Document Context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01022C-504B-4FCB-A0BC-0BA8B090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94" y="1780955"/>
            <a:ext cx="3543790" cy="44807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8A04C5-AA72-4EA0-B6BD-CA4D7A754BD5}"/>
              </a:ext>
            </a:extLst>
          </p:cNvPr>
          <p:cNvSpPr txBox="1"/>
          <p:nvPr/>
        </p:nvSpPr>
        <p:spPr bwMode="auto">
          <a:xfrm>
            <a:off x="659349" y="2420888"/>
            <a:ext cx="438385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One big RNN for local and global context tends to miss out on global context (as local context is more predictive)</a:t>
            </a:r>
          </a:p>
          <a:p>
            <a:endParaRPr lang="en-US" altLang="zh-CN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Provide a contextual real-valued input vector in association with each word.</a:t>
            </a:r>
            <a:endParaRPr lang="zh-CN" alt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50BCBC-666B-474E-B060-94951E8E9897}"/>
              </a:ext>
            </a:extLst>
          </p:cNvPr>
          <p:cNvSpPr txBox="1"/>
          <p:nvPr/>
        </p:nvSpPr>
        <p:spPr bwMode="auto">
          <a:xfrm>
            <a:off x="1979712" y="6197826"/>
            <a:ext cx="8857356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www.microsoft.com/en-us/research/wp-content/uploads/2016/02/rnn_ctxt.pdf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2226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490DE-32E3-473E-B9EE-B24F6B128896}"/>
              </a:ext>
            </a:extLst>
          </p:cNvPr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BF6A819-B235-48C2-849C-0156B835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Transformer-XL</a:t>
            </a:r>
            <a:r>
              <a:rPr lang="en-US" altLang="zh-CN" dirty="0"/>
              <a:t> : Truncated BPTT + Transformer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Idea: attend to fixed vectors from the previous sentence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Like truncated backprop through time for RNNs</a:t>
            </a:r>
            <a:r>
              <a:rPr lang="zh-CN" altLang="en-US" dirty="0"/>
              <a:t>：</a:t>
            </a:r>
            <a:r>
              <a:rPr lang="en-US" altLang="zh-CN" dirty="0"/>
              <a:t>can use previous states, but not backprop into them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A46826-C29D-4A17-964E-B879AC72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2" y="2924944"/>
            <a:ext cx="9144000" cy="23069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011C6C0-4F87-4DF3-906B-1FE15E688D7A}"/>
              </a:ext>
            </a:extLst>
          </p:cNvPr>
          <p:cNvSpPr txBox="1"/>
          <p:nvPr/>
        </p:nvSpPr>
        <p:spPr bwMode="auto">
          <a:xfrm>
            <a:off x="3692774" y="5338570"/>
            <a:ext cx="359395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Vanilla Transformer (</a:t>
            </a:r>
            <a:r>
              <a:rPr lang="en-US" altLang="zh-CN" sz="13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a segment length 4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85837D-A287-448D-AA4D-D01402831D99}"/>
              </a:ext>
            </a:extLst>
          </p:cNvPr>
          <p:cNvSpPr txBox="1"/>
          <p:nvPr/>
        </p:nvSpPr>
        <p:spPr bwMode="auto">
          <a:xfrm>
            <a:off x="2069967" y="6237312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arxiv.org/pdf/1901.02860.pdf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2162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4490DE-32E3-473E-B9EE-B24F6B128896}"/>
              </a:ext>
            </a:extLst>
          </p:cNvPr>
          <p:cNvSpPr txBox="1"/>
          <p:nvPr/>
        </p:nvSpPr>
        <p:spPr bwMode="auto">
          <a:xfrm>
            <a:off x="1475656" y="6165304"/>
            <a:ext cx="3593950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endParaRPr lang="zh-CN" altLang="en-US"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BF6A819-B235-48C2-849C-0156B835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Transformer-XL </a:t>
            </a:r>
            <a:r>
              <a:rPr lang="en-US" altLang="zh-CN" dirty="0"/>
              <a:t>: Truncated BPTT + Transformer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Idea: attend to fixed vectors from the previous sentence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Like truncated backprop through time for RNNs</a:t>
            </a:r>
            <a:r>
              <a:rPr lang="zh-CN" altLang="en-US" dirty="0"/>
              <a:t>：</a:t>
            </a:r>
            <a:r>
              <a:rPr lang="en-US" altLang="zh-CN" dirty="0"/>
              <a:t>can use previous states, but not backprop into them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51C1DC-8570-491B-B633-1B586E8AA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98814"/>
            <a:ext cx="9144000" cy="21349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EA801EF-A910-4CC7-981B-ED891A7E2528}"/>
              </a:ext>
            </a:extLst>
          </p:cNvPr>
          <p:cNvSpPr txBox="1"/>
          <p:nvPr/>
        </p:nvSpPr>
        <p:spPr bwMode="auto">
          <a:xfrm>
            <a:off x="3563888" y="5310135"/>
            <a:ext cx="359395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Transformer-XL (</a:t>
            </a:r>
            <a:r>
              <a:rPr lang="en-US" altLang="zh-CN" sz="13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a segment length 4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3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3B52D9-D0CC-498A-9A7B-BC68BACE8C4A}"/>
              </a:ext>
            </a:extLst>
          </p:cNvPr>
          <p:cNvSpPr txBox="1"/>
          <p:nvPr/>
        </p:nvSpPr>
        <p:spPr bwMode="auto">
          <a:xfrm>
            <a:off x="2069967" y="6237312"/>
            <a:ext cx="2358017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arxiv.org/pdf/1901.02860.pdf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9801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73DF6C2-DE59-4876-8EE6-FEFB72DE0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420888"/>
            <a:ext cx="3159343" cy="3972210"/>
          </a:xfrm>
          <a:prstGeom prst="rect">
            <a:avLst/>
          </a:prstGeom>
        </p:spPr>
      </p:pic>
      <p:sp>
        <p:nvSpPr>
          <p:cNvPr id="602" name="Google Shape;602;p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Documents Level Language Modeling</a:t>
            </a:r>
            <a:endParaRPr lang="en-US" dirty="0">
              <a:sym typeface="Times New Roman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AF984-ED98-44B1-B071-F428A2F3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60" y="1099893"/>
            <a:ext cx="8001000" cy="14898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Self-attention</a:t>
            </a:r>
            <a:r>
              <a:rPr lang="en-US" altLang="zh-CN" dirty="0"/>
              <a:t> / </a:t>
            </a:r>
            <a:r>
              <a:rPr lang="en-US" altLang="zh-CN" b="1" dirty="0"/>
              <a:t>Transformers</a:t>
            </a:r>
            <a:r>
              <a:rPr lang="en-US" altLang="zh-CN" dirty="0"/>
              <a:t> Across Sentences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Simply self-attend to all previous words in the document</a:t>
            </a:r>
          </a:p>
          <a:p>
            <a:pPr marL="471487" lvl="1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FF0000"/>
                </a:solidFill>
              </a:rPr>
              <a:t>     Can relatively simply use document-level context</a:t>
            </a:r>
          </a:p>
          <a:p>
            <a:pPr marL="471487" lvl="1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FF0000"/>
                </a:solidFill>
              </a:rPr>
              <a:t>     Can learn interesting phenomena (e.g. co-reference) </a:t>
            </a:r>
          </a:p>
          <a:p>
            <a:pPr marL="471487" lvl="1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- </a:t>
            </a:r>
            <a:r>
              <a:rPr lang="en-US" altLang="zh-CN" dirty="0">
                <a:solidFill>
                  <a:srgbClr val="00B050"/>
                </a:solidFill>
              </a:rPr>
              <a:t>     Computation is quadratic in sequence length!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4F3B32-EC86-42F2-8BE7-34BAA5BB1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50" y="3789040"/>
            <a:ext cx="3593950" cy="21963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BA99F5-693F-4EBD-9544-F6063DED23ED}"/>
              </a:ext>
            </a:extLst>
          </p:cNvPr>
          <p:cNvSpPr txBox="1"/>
          <p:nvPr/>
        </p:nvSpPr>
        <p:spPr bwMode="auto">
          <a:xfrm>
            <a:off x="2069967" y="6237312"/>
            <a:ext cx="6048672" cy="74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sz="1400" i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arxiv.org/pdf/1805.10163.pdf</a:t>
            </a:r>
            <a:endParaRPr lang="zh-CN" altLang="en-US" sz="1400" i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3939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640B7-2BD7-4383-9424-2221DC30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make self-attention efficient?</a:t>
            </a:r>
            <a:endParaRPr lang="zh-TW" altLang="en-US" dirty="0"/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B87FDB87-92E0-4C20-9A89-9F2B4D81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6C3B22-DD59-41C1-834E-34326AE467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81745" y="2834367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421971194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64312374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3738530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5764118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22091049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01943588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39585167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1901138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6498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169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5338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278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6204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68083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4142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848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3240747-E383-4A71-A271-71D43D6B3FD4}"/>
              </a:ext>
            </a:extLst>
          </p:cNvPr>
          <p:cNvSpPr txBox="1"/>
          <p:nvPr/>
        </p:nvSpPr>
        <p:spPr>
          <a:xfrm>
            <a:off x="4189663" y="5511405"/>
            <a:ext cx="318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Matrix</a:t>
            </a:r>
            <a:endParaRPr lang="zh-TW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93C2476-BFCE-483B-AC0E-ED2AD6470AD8}"/>
              </a:ext>
            </a:extLst>
          </p:cNvPr>
          <p:cNvGrpSpPr/>
          <p:nvPr/>
        </p:nvGrpSpPr>
        <p:grpSpPr>
          <a:xfrm>
            <a:off x="4085839" y="1792027"/>
            <a:ext cx="3371559" cy="821733"/>
            <a:chOff x="4247796" y="992053"/>
            <a:chExt cx="3371559" cy="82173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48FEE3-1034-47FF-BB3B-5C83660C305E}"/>
                </a:ext>
              </a:extLst>
            </p:cNvPr>
            <p:cNvSpPr/>
            <p:nvPr/>
          </p:nvSpPr>
          <p:spPr>
            <a:xfrm>
              <a:off x="424779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CC50458-10F4-4892-8D51-639ED759A695}"/>
                </a:ext>
              </a:extLst>
            </p:cNvPr>
            <p:cNvSpPr/>
            <p:nvPr/>
          </p:nvSpPr>
          <p:spPr>
            <a:xfrm>
              <a:off x="469970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C1E34A-B827-42B3-8F21-5DE2155536DA}"/>
                </a:ext>
              </a:extLst>
            </p:cNvPr>
            <p:cNvSpPr/>
            <p:nvPr/>
          </p:nvSpPr>
          <p:spPr>
            <a:xfrm>
              <a:off x="515161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FDEEE39-A400-4175-82E1-DBAFB8A60EEF}"/>
                </a:ext>
              </a:extLst>
            </p:cNvPr>
            <p:cNvSpPr/>
            <p:nvPr/>
          </p:nvSpPr>
          <p:spPr>
            <a:xfrm>
              <a:off x="560352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2CF63F-1ADB-4A12-8D5C-F8A0DCE41E2A}"/>
                </a:ext>
              </a:extLst>
            </p:cNvPr>
            <p:cNvSpPr/>
            <p:nvPr/>
          </p:nvSpPr>
          <p:spPr>
            <a:xfrm>
              <a:off x="605543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31E9E4-A087-4CF5-A0A1-0FD798D1558A}"/>
                </a:ext>
              </a:extLst>
            </p:cNvPr>
            <p:cNvSpPr/>
            <p:nvPr/>
          </p:nvSpPr>
          <p:spPr>
            <a:xfrm>
              <a:off x="650734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19EF338-70F0-461F-AE1B-3850AC2421F3}"/>
                </a:ext>
              </a:extLst>
            </p:cNvPr>
            <p:cNvSpPr/>
            <p:nvPr/>
          </p:nvSpPr>
          <p:spPr>
            <a:xfrm>
              <a:off x="695925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FE93444-1328-4329-ABD6-0428E032CB28}"/>
                </a:ext>
              </a:extLst>
            </p:cNvPr>
            <p:cNvSpPr/>
            <p:nvPr/>
          </p:nvSpPr>
          <p:spPr>
            <a:xfrm>
              <a:off x="7411166" y="992053"/>
              <a:ext cx="208189" cy="8217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6230EF5-6066-41D6-9A96-9D15EAC2A95C}"/>
              </a:ext>
            </a:extLst>
          </p:cNvPr>
          <p:cNvGrpSpPr/>
          <p:nvPr/>
        </p:nvGrpSpPr>
        <p:grpSpPr>
          <a:xfrm rot="5400000">
            <a:off x="1608838" y="4232374"/>
            <a:ext cx="3371559" cy="821733"/>
            <a:chOff x="599952" y="3429000"/>
            <a:chExt cx="3371559" cy="82173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A3A8A5-4B15-43DE-8383-56FB20291CB6}"/>
                </a:ext>
              </a:extLst>
            </p:cNvPr>
            <p:cNvSpPr/>
            <p:nvPr/>
          </p:nvSpPr>
          <p:spPr>
            <a:xfrm>
              <a:off x="59995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8E427D-81E6-4055-B2BE-3954F69F8375}"/>
                </a:ext>
              </a:extLst>
            </p:cNvPr>
            <p:cNvSpPr/>
            <p:nvPr/>
          </p:nvSpPr>
          <p:spPr>
            <a:xfrm>
              <a:off x="105186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7C3689-F44C-422B-9D2B-4D443A3ED631}"/>
                </a:ext>
              </a:extLst>
            </p:cNvPr>
            <p:cNvSpPr/>
            <p:nvPr/>
          </p:nvSpPr>
          <p:spPr>
            <a:xfrm>
              <a:off x="150377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962EDF4-79D9-4B59-B446-D0F99483251F}"/>
                </a:ext>
              </a:extLst>
            </p:cNvPr>
            <p:cNvSpPr/>
            <p:nvPr/>
          </p:nvSpPr>
          <p:spPr>
            <a:xfrm>
              <a:off x="195568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F047A15-3065-4F1F-B21E-8CE1D10BC519}"/>
                </a:ext>
              </a:extLst>
            </p:cNvPr>
            <p:cNvSpPr/>
            <p:nvPr/>
          </p:nvSpPr>
          <p:spPr>
            <a:xfrm>
              <a:off x="240759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F112F1E-6FA0-4C33-B262-6684BB47A77F}"/>
                </a:ext>
              </a:extLst>
            </p:cNvPr>
            <p:cNvSpPr/>
            <p:nvPr/>
          </p:nvSpPr>
          <p:spPr>
            <a:xfrm>
              <a:off x="285950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5BB9A9-3737-409F-878C-9C5F46F1ACA1}"/>
                </a:ext>
              </a:extLst>
            </p:cNvPr>
            <p:cNvSpPr/>
            <p:nvPr/>
          </p:nvSpPr>
          <p:spPr>
            <a:xfrm>
              <a:off x="331141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B07B44-C7C5-4692-BA89-0EBBCC2D8A92}"/>
                </a:ext>
              </a:extLst>
            </p:cNvPr>
            <p:cNvSpPr/>
            <p:nvPr/>
          </p:nvSpPr>
          <p:spPr>
            <a:xfrm>
              <a:off x="3763322" y="3429000"/>
              <a:ext cx="208189" cy="8217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B2B3966-36FD-49C0-BCCA-3D03DB4938A7}"/>
              </a:ext>
            </a:extLst>
          </p:cNvPr>
          <p:cNvSpPr txBox="1"/>
          <p:nvPr/>
        </p:nvSpPr>
        <p:spPr>
          <a:xfrm>
            <a:off x="4745938" y="128638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3FB9778-51F9-43F9-BD55-6CD407848392}"/>
              </a:ext>
            </a:extLst>
          </p:cNvPr>
          <p:cNvSpPr txBox="1"/>
          <p:nvPr/>
        </p:nvSpPr>
        <p:spPr>
          <a:xfrm rot="16200000">
            <a:off x="1561555" y="4403534"/>
            <a:ext cx="203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DD07321-10F8-44D9-A7C3-7EB286178243}"/>
                  </a:ext>
                </a:extLst>
              </p:cNvPr>
              <p:cNvSpPr txBox="1"/>
              <p:nvPr/>
            </p:nvSpPr>
            <p:spPr>
              <a:xfrm>
                <a:off x="7650724" y="2218060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DD07321-10F8-44D9-A7C3-7EB286178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724" y="2218060"/>
                <a:ext cx="36144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437597A-C1D6-462A-9596-E3BB36093145}"/>
                  </a:ext>
                </a:extLst>
              </p:cNvPr>
              <p:cNvSpPr txBox="1"/>
              <p:nvPr/>
            </p:nvSpPr>
            <p:spPr>
              <a:xfrm>
                <a:off x="3163852" y="2480410"/>
                <a:ext cx="3614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437597A-C1D6-462A-9596-E3BB3609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52" y="2480410"/>
                <a:ext cx="36144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CC1F22C-039C-4CCB-9E39-5D8BA3F8E6BF}"/>
                  </a:ext>
                </a:extLst>
              </p:cNvPr>
              <p:cNvSpPr txBox="1"/>
              <p:nvPr/>
            </p:nvSpPr>
            <p:spPr>
              <a:xfrm>
                <a:off x="7751395" y="6003480"/>
                <a:ext cx="10411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CC1F22C-039C-4CCB-9E39-5D8BA3F8E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395" y="6003480"/>
                <a:ext cx="104111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FC2F97-F4FB-431E-8649-D030F114FBEC}"/>
                  </a:ext>
                </a:extLst>
              </p:cNvPr>
              <p:cNvSpPr txBox="1"/>
              <p:nvPr/>
            </p:nvSpPr>
            <p:spPr>
              <a:xfrm>
                <a:off x="665180" y="1847029"/>
                <a:ext cx="31083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length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TW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FC2F97-F4FB-431E-8649-D030F114F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0" y="1847029"/>
                <a:ext cx="3108375" cy="830997"/>
              </a:xfrm>
              <a:prstGeom prst="rect">
                <a:avLst/>
              </a:prstGeom>
              <a:blipFill>
                <a:blip r:embed="rId5"/>
                <a:stretch>
                  <a:fillRect l="-2941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0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1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19121</TotalTime>
  <Words>2311</Words>
  <Application>Microsoft Office PowerPoint</Application>
  <PresentationFormat>全屏显示(4:3)</PresentationFormat>
  <Paragraphs>568</Paragraphs>
  <Slides>46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新細明體</vt:lpstr>
      <vt:lpstr>黑体</vt:lpstr>
      <vt:lpstr>宋体</vt:lpstr>
      <vt:lpstr>微软雅黑</vt:lpstr>
      <vt:lpstr>Arial</vt:lpstr>
      <vt:lpstr>Arial</vt:lpstr>
      <vt:lpstr>Calibri</vt:lpstr>
      <vt:lpstr>Calibri Light</vt:lpstr>
      <vt:lpstr>Cambria Math</vt:lpstr>
      <vt:lpstr>Lucida Grande</vt:lpstr>
      <vt:lpstr>Times New Roman</vt:lpstr>
      <vt:lpstr>Verdana</vt:lpstr>
      <vt:lpstr>Wingdings</vt:lpstr>
      <vt:lpstr>1_NSFC建设方案主题</vt:lpstr>
      <vt:lpstr>2_NSFC建设方案主题</vt:lpstr>
      <vt:lpstr>Modeling Long Sequences with Efficient Transformers</vt:lpstr>
      <vt:lpstr>Transformer</vt:lpstr>
      <vt:lpstr>Document Level Language Modeling</vt:lpstr>
      <vt:lpstr>Documents Level Language Modeling</vt:lpstr>
      <vt:lpstr>Documents Level Language Modeling</vt:lpstr>
      <vt:lpstr>Documents Level Language Modeling</vt:lpstr>
      <vt:lpstr>Documents Level Language Modeling</vt:lpstr>
      <vt:lpstr>Documents Level Language Modeling</vt:lpstr>
      <vt:lpstr>How to make self-attention efficient?</vt:lpstr>
      <vt:lpstr>Efficient Transformers</vt:lpstr>
      <vt:lpstr>Efficient Transformers</vt:lpstr>
      <vt:lpstr>Efficient Transformers</vt:lpstr>
      <vt:lpstr>Skip Some Calculations with Human Knowledge </vt:lpstr>
      <vt:lpstr>Local Attention / Truncated Attention</vt:lpstr>
      <vt:lpstr>Stride Attention</vt:lpstr>
      <vt:lpstr>PowerPoint 演示文稿</vt:lpstr>
      <vt:lpstr>Many Different Choices … </vt:lpstr>
      <vt:lpstr>Many Different Choices … </vt:lpstr>
      <vt:lpstr>Sparse Transformers</vt:lpstr>
      <vt:lpstr>Compressive Transformers</vt:lpstr>
      <vt:lpstr>Adaptive Span Transformers</vt:lpstr>
      <vt:lpstr>Efficient Transformers</vt:lpstr>
      <vt:lpstr>Can we only focus on Critical Parts?</vt:lpstr>
      <vt:lpstr>Clustering</vt:lpstr>
      <vt:lpstr>Clustering</vt:lpstr>
      <vt:lpstr>Efficient Transformers</vt:lpstr>
      <vt:lpstr>Learnable Patterns</vt:lpstr>
      <vt:lpstr>Efficient Transformers</vt:lpstr>
      <vt:lpstr>Do we need full attention matrix?</vt:lpstr>
      <vt:lpstr>PowerPoint 演示文稿</vt:lpstr>
      <vt:lpstr>Reduce Number of Keys</vt:lpstr>
      <vt:lpstr>Efficient Transformers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Realization </vt:lpstr>
      <vt:lpstr>Low-rank Approximation</vt:lpstr>
      <vt:lpstr>Efficient Transformers</vt:lpstr>
      <vt:lpstr>Synthesizer </vt:lpstr>
      <vt:lpstr>Attention-free?</vt:lpstr>
      <vt:lpstr>How to Evaluate Document level Models?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环境/场景适应的跨媒体综合推理 指南方向：智能自主运动体</dc:title>
  <dc:creator>dell</dc:creator>
  <cp:lastModifiedBy>Siliang Tang</cp:lastModifiedBy>
  <cp:revision>1091</cp:revision>
  <dcterms:created xsi:type="dcterms:W3CDTF">2017-11-09T01:05:16Z</dcterms:created>
  <dcterms:modified xsi:type="dcterms:W3CDTF">2022-04-12T04:12:46Z</dcterms:modified>
</cp:coreProperties>
</file>