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51"/>
  </p:handoutMasterIdLst>
  <p:sldIdLst>
    <p:sldId id="724" r:id="rId4"/>
    <p:sldId id="813" r:id="rId6"/>
    <p:sldId id="858" r:id="rId7"/>
    <p:sldId id="859" r:id="rId8"/>
    <p:sldId id="860" r:id="rId9"/>
    <p:sldId id="862" r:id="rId10"/>
    <p:sldId id="863" r:id="rId11"/>
    <p:sldId id="861" r:id="rId12"/>
    <p:sldId id="368" r:id="rId13"/>
    <p:sldId id="1842" r:id="rId14"/>
    <p:sldId id="1841" r:id="rId15"/>
    <p:sldId id="1851" r:id="rId16"/>
    <p:sldId id="370" r:id="rId17"/>
    <p:sldId id="369" r:id="rId18"/>
    <p:sldId id="341" r:id="rId19"/>
    <p:sldId id="343" r:id="rId20"/>
    <p:sldId id="260" r:id="rId21"/>
    <p:sldId id="342" r:id="rId22"/>
    <p:sldId id="865" r:id="rId23"/>
    <p:sldId id="864" r:id="rId24"/>
    <p:sldId id="866" r:id="rId25"/>
    <p:sldId id="1859" r:id="rId26"/>
    <p:sldId id="371" r:id="rId27"/>
    <p:sldId id="345" r:id="rId28"/>
    <p:sldId id="346" r:id="rId29"/>
    <p:sldId id="1862" r:id="rId30"/>
    <p:sldId id="347" r:id="rId31"/>
    <p:sldId id="1861" r:id="rId32"/>
    <p:sldId id="272" r:id="rId33"/>
    <p:sldId id="263" r:id="rId34"/>
    <p:sldId id="349" r:id="rId35"/>
    <p:sldId id="1860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67" r:id="rId44"/>
    <p:sldId id="869" r:id="rId45"/>
    <p:sldId id="1863" r:id="rId46"/>
    <p:sldId id="1847" r:id="rId47"/>
    <p:sldId id="278" r:id="rId48"/>
    <p:sldId id="870" r:id="rId49"/>
    <p:sldId id="751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1"/>
    <a:srgbClr val="7F7F7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4908" autoAdjust="0"/>
  </p:normalViewPr>
  <p:slideViewPr>
    <p:cSldViewPr showGuides="1">
      <p:cViewPr varScale="1">
        <p:scale>
          <a:sx n="130" d="100"/>
          <a:sy n="130" d="100"/>
        </p:scale>
        <p:origin x="111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98"/>
    </p:cViewPr>
  </p:sorter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AF1A-0D4F-4F39-AD45-714687F289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Strided</a:t>
            </a:r>
            <a:r>
              <a:rPr lang="en-US" altLang="zh-TW" dirty="0"/>
              <a:t> Patterns</a:t>
            </a:r>
            <a:endParaRPr lang="en-US" altLang="zh-TW" dirty="0"/>
          </a:p>
          <a:p>
            <a:pPr lvl="1"/>
            <a:r>
              <a:rPr lang="en-US" altLang="zh-TW" dirty="0"/>
              <a:t>Models such as Sparse Transformer (Child et al., 2019) and/or </a:t>
            </a:r>
            <a:r>
              <a:rPr lang="en-US" altLang="zh-TW" dirty="0" err="1"/>
              <a:t>Longformer</a:t>
            </a:r>
            <a:r>
              <a:rPr lang="en-US" altLang="zh-TW" dirty="0"/>
              <a:t> 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 employ </a:t>
            </a:r>
            <a:r>
              <a:rPr lang="en-US" altLang="zh-TW" dirty="0" err="1"/>
              <a:t>strided</a:t>
            </a:r>
            <a:r>
              <a:rPr lang="en-US" altLang="zh-TW" dirty="0"/>
              <a:t> or “dilated” windows.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 Another prominent method is to leverage a side memory module that can access multiple tokens at once. </a:t>
            </a:r>
            <a:endParaRPr lang="en-US" altLang="zh-TW" dirty="0"/>
          </a:p>
          <a:p>
            <a:r>
              <a:rPr lang="en-US" altLang="zh-TW" dirty="0"/>
              <a:t>Global memory is also used in ETC (Ainslie et al., 2020) and</a:t>
            </a:r>
            <a:r>
              <a:rPr lang="en-US" altLang="zh-TW" b="1" dirty="0"/>
              <a:t> </a:t>
            </a:r>
            <a:r>
              <a:rPr lang="en-US" altLang="zh-TW" b="1" dirty="0" err="1"/>
              <a:t>Longformer</a:t>
            </a:r>
            <a:r>
              <a:rPr lang="en-US" altLang="zh-TW" b="1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Combination of Patterns</a:t>
            </a:r>
            <a:endParaRPr lang="en-US" altLang="zh-TW" dirty="0"/>
          </a:p>
          <a:p>
            <a:pPr lvl="1"/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Sparse 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Block Transformer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  <a:endParaRPr lang="en-US" altLang="zh-TW" dirty="0"/>
          </a:p>
          <a:p>
            <a:r>
              <a:rPr lang="en-US" altLang="zh-TW" dirty="0"/>
              <a:t>Routing Transformer (Roy et al., 2020) employs online k-means clustering on the tokens.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Our strategy first assigns queries and keys to clusters. Then only queries and keys from the same cluster are considered for attention.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In other words, the current time-step query is routed to a limited number of context elements through its cluster assignment.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===</a:t>
            </a:r>
            <a:endParaRPr lang="en-US" altLang="zh-TW" dirty="0"/>
          </a:p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  <a:endParaRPr lang="en-US" altLang="zh-TW" dirty="0"/>
          </a:p>
          <a:p>
            <a:r>
              <a:rPr lang="en-US" altLang="zh-TW" dirty="0"/>
              <a:t>Routing Transformer (Roy et al., 2020) employs online k-means clustering on the tokens. 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https://www.zhihu.com/tardis/zm/art/105123890?source_id=1003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err="1"/>
              <a:t>Sinkhorn</a:t>
            </a:r>
            <a:r>
              <a:rPr lang="en-US" altLang="zh-TW" dirty="0"/>
              <a:t> Sorting Network (Tay et al., 2020b) exposes the sparsity in attention weights by learning to </a:t>
            </a:r>
            <a:r>
              <a:rPr lang="en-US" altLang="zh-TW" dirty="0" err="1"/>
              <a:t>to</a:t>
            </a:r>
            <a:r>
              <a:rPr lang="en-US" altLang="zh-TW" dirty="0"/>
              <a:t> sort blocks of the input sequence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instead of attending to tokens in the same block, each token attends to tokens in the newly sorted block,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emerging technique is to improve efficiency by leveraging low-rank approximations of the self-attention matrix</a:t>
            </a:r>
            <a:endParaRPr lang="en-US" altLang="zh-TW" dirty="0"/>
          </a:p>
          <a:p>
            <a:r>
              <a:rPr lang="en-US" altLang="zh-TW" dirty="0"/>
              <a:t>The usage of kernels (</a:t>
            </a:r>
            <a:r>
              <a:rPr lang="en-US" altLang="zh-TW" dirty="0" err="1"/>
              <a:t>Katharopoulos</a:t>
            </a:r>
            <a:r>
              <a:rPr lang="en-US" altLang="zh-TW" dirty="0"/>
              <a:t> et al., 2020; </a:t>
            </a:r>
            <a:r>
              <a:rPr lang="en-US" altLang="zh-TW" dirty="0" err="1"/>
              <a:t>Choromanski</a:t>
            </a:r>
            <a:r>
              <a:rPr lang="en-US" altLang="zh-TW" dirty="0"/>
              <a:t> et al., 2020) enable clever mathematical re-writing of the self-attention mechanism to avoid explicitly computing the N × N matrix.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  <a:endParaRPr lang="en-US" altLang="zh-TW" dirty="0"/>
          </a:p>
          <a:p>
            <a:r>
              <a:rPr lang="en-US" altLang="zh-TW" dirty="0"/>
              <a:t>self-attention is low rank:</a:t>
            </a:r>
            <a:endParaRPr lang="en-US" altLang="zh-TW" dirty="0"/>
          </a:p>
          <a:p>
            <a:r>
              <a:rPr lang="en-US" altLang="zh-TW" dirty="0"/>
              <a:t>The right figure plots the heatmap of normalized cumulative eigenvalue at the 128-th largest eigenvalue across different layers and heads in Wiki103 data. (n=512)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只有幾種ｖａｌｕｅ，只有幾種</a:t>
            </a:r>
            <a:r>
              <a:rPr lang="en-US" altLang="zh-TW" dirty="0" err="1"/>
              <a:t>qeruy</a:t>
            </a:r>
            <a:endParaRPr lang="en-US" altLang="zh-TW" dirty="0"/>
          </a:p>
          <a:p>
            <a:r>
              <a:rPr lang="en-US" altLang="zh-TW" dirty="0"/>
              <a:t>Cannot do </a:t>
            </a:r>
            <a:r>
              <a:rPr lang="en-US" altLang="zh-TW" dirty="0" err="1"/>
              <a:t>causula</a:t>
            </a:r>
            <a:r>
              <a:rPr lang="en-US" altLang="zh-TW" dirty="0"/>
              <a:t> masking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Funnel (</a:t>
            </a:r>
            <a:r>
              <a:rPr lang="zh-TW" altLang="en-US" dirty="0"/>
              <a:t>漏斗</a:t>
            </a:r>
            <a:r>
              <a:rPr lang="en-US" altLang="zh-TW" dirty="0"/>
              <a:t>) transformer  -&gt; signore this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低秩</a:t>
            </a:r>
            <a:r>
              <a:rPr lang="zh-CN" altLang="en-US"/>
              <a:t>分解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 panose="020B0600040502020204"/>
              </a:rPr>
              <a:t>ViT2Vit -&gt; CNN</a:t>
            </a:r>
            <a:endParaRPr lang="en-US" altLang="zh-TW" b="1" i="0" dirty="0">
              <a:solidFill>
                <a:srgbClr val="000000"/>
              </a:solidFill>
              <a:effectLst/>
              <a:latin typeface="Lucida Grande" panose="020B06000405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 panose="020B0600040502020204"/>
              </a:rPr>
              <a:t>Beyond Self-attention: External Attention using Two Linear Layers for Visual Tasks</a:t>
            </a:r>
            <a:endParaRPr lang="en-US" altLang="zh-TW" b="1" i="0" dirty="0">
              <a:solidFill>
                <a:srgbClr val="000000"/>
              </a:solidFill>
              <a:effectLst/>
              <a:latin typeface="Lucida Grande" panose="020B06000405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b="1" i="0" dirty="0">
              <a:solidFill>
                <a:srgbClr val="000000"/>
              </a:solidFill>
              <a:effectLst/>
              <a:latin typeface="Lucida Grande" panose="020B0600040502020204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Arena 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競技場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仅用于教学目的，大量内容来自互联网，未指明引用处请见谅，请勿分发！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2870" y="2545459"/>
            <a:ext cx="3099434" cy="3720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仅用于教学目的，大量内容来自互联网，未指明引用处请见谅，请勿分发！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仅用于教学目的，大量内容来自互联网，未指明引用处请见谅，请勿分发！</a:t>
            </a:r>
            <a:endParaRPr lang="zh-CN" alt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hyperlink" Target="https://arxiv.org/abs/2011.04006" TargetMode="External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26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3" Type="http://schemas.openxmlformats.org/officeDocument/2006/relationships/image" Target="../media/image60.png"/><Relationship Id="rId12" Type="http://schemas.openxmlformats.org/officeDocument/2006/relationships/image" Target="../media/image59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4.png"/><Relationship Id="rId14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63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1.png"/><Relationship Id="rId7" Type="http://schemas.openxmlformats.org/officeDocument/2006/relationships/image" Target="../media/image64.png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63.png"/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1.png"/><Relationship Id="rId7" Type="http://schemas.openxmlformats.org/officeDocument/2006/relationships/image" Target="../media/image64.png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63.png"/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56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61.png"/><Relationship Id="rId7" Type="http://schemas.openxmlformats.org/officeDocument/2006/relationships/image" Target="../media/image64.png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63.png"/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5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69.png"/><Relationship Id="rId7" Type="http://schemas.openxmlformats.org/officeDocument/2006/relationships/image" Target="../media/image64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3.png"/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6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9776"/>
            <a:ext cx="7848872" cy="34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Modeling Long Sequences with Efficient Transformers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Transformers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49" y="1548967"/>
            <a:ext cx="341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is only a module in a larger network.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Self-attention dominates computation when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large.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14" t="-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85330" y="4020332"/>
            <a:ext cx="349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developed for image processing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78460" y="5122194"/>
            <a:ext cx="3406503" cy="1297008"/>
            <a:chOff x="678460" y="5122194"/>
            <a:chExt cx="3406503" cy="12970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TW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a14:m>
                  <a:r>
                    <a:rPr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1433549" y="5122194"/>
              <a:ext cx="774237" cy="8105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4227557" y="1095123"/>
            <a:ext cx="3728819" cy="5288023"/>
            <a:chOff x="4227557" y="553161"/>
            <a:chExt cx="4110980" cy="582998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7557" y="553161"/>
              <a:ext cx="4110980" cy="58299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矩形: 圓角 5"/>
            <p:cNvSpPr/>
            <p:nvPr/>
          </p:nvSpPr>
          <p:spPr>
            <a:xfrm>
              <a:off x="5141430" y="3998845"/>
              <a:ext cx="921689" cy="3333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/>
            <p:cNvSpPr/>
            <p:nvPr/>
          </p:nvSpPr>
          <p:spPr>
            <a:xfrm>
              <a:off x="6527668" y="3832148"/>
              <a:ext cx="921689" cy="5000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/>
            <p:cNvSpPr/>
            <p:nvPr/>
          </p:nvSpPr>
          <p:spPr>
            <a:xfrm>
              <a:off x="6527668" y="2888679"/>
              <a:ext cx="921689" cy="34905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81500" y="3468153"/>
              <a:ext cx="323850" cy="5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71812" y="2977607"/>
              <a:ext cx="323850" cy="5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585330" y="925258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4203" y="3705408"/>
            <a:ext cx="3630180" cy="28919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28637" y="6005323"/>
            <a:ext cx="350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https://arxiv.org/abs/2009.06732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2927" y="56359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Transformers: A Survey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8637" y="2030480"/>
            <a:ext cx="3786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 Arena: A Benchmark for Efficient Transformers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2927" y="3184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https://arxiv.org/abs/2011.04006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74" y="929278"/>
            <a:ext cx="3345161" cy="275174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Transformers</a:t>
            </a:r>
            <a:endParaRPr lang="zh-CN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dirty="0"/>
              <a:t>Clustering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dirty="0"/>
              <a:t>Learnable</a:t>
            </a:r>
            <a:endParaRPr lang="en-US" altLang="zh-TW" dirty="0"/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dirty="0"/>
              <a:t>Representative key</a:t>
            </a:r>
            <a:endParaRPr lang="en-US" altLang="zh-TW" dirty="0"/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dirty="0"/>
              <a:t>Attention free framework</a:t>
            </a:r>
            <a:endParaRPr lang="en-US" altLang="zh-TW" dirty="0"/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Skip Some Calculations with Human Knowledge </a:t>
            </a:r>
            <a:endParaRPr lang="zh-TW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682762" y="3358079"/>
            <a:ext cx="422246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fill in some values with human knowledge?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Attention / Truncated Attention</a:t>
            </a:r>
            <a:endParaRPr lang="zh-TW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4121681" y="2571750"/>
            <a:ext cx="755119" cy="5143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190804" y="4894026"/>
            <a:ext cx="621770" cy="5238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876800" y="5187068"/>
            <a:ext cx="25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attention weight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14900" y="2329160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0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/>
          <p:cNvSpPr/>
          <p:nvPr/>
        </p:nvSpPr>
        <p:spPr>
          <a:xfrm>
            <a:off x="5119008" y="3587099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/>
          <p:cNvSpPr/>
          <p:nvPr/>
        </p:nvSpPr>
        <p:spPr>
          <a:xfrm>
            <a:off x="5895522" y="3587098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6672036" y="358709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/>
          <p:cNvSpPr/>
          <p:nvPr/>
        </p:nvSpPr>
        <p:spPr>
          <a:xfrm>
            <a:off x="7448550" y="358709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122557" y="3472997"/>
            <a:ext cx="80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237757" y="3193670"/>
            <a:ext cx="636303" cy="350471"/>
            <a:chOff x="6208729" y="3179156"/>
            <a:chExt cx="636303" cy="350471"/>
          </a:xfrm>
        </p:grpSpPr>
        <p:cxnSp>
          <p:nvCxnSpPr>
            <p:cNvPr id="20" name="直線單箭頭接點 19"/>
            <p:cNvCxnSpPr/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 flipH="1">
            <a:off x="7086429" y="3186806"/>
            <a:ext cx="636303" cy="350471"/>
            <a:chOff x="6208729" y="3179156"/>
            <a:chExt cx="636303" cy="35047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5811912" y="4139172"/>
            <a:ext cx="232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with CNN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65132" y="57326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-528428" y="372010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Stride Attention</a:t>
            </a:r>
            <a:endParaRPr lang="zh-TW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7397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83956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: 圓角 7"/>
          <p:cNvSpPr/>
          <p:nvPr/>
        </p:nvSpPr>
        <p:spPr>
          <a:xfrm>
            <a:off x="5286225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5911811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9"/>
          <p:cNvSpPr/>
          <p:nvPr/>
        </p:nvSpPr>
        <p:spPr>
          <a:xfrm>
            <a:off x="653739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/>
          <p:cNvSpPr/>
          <p:nvPr/>
        </p:nvSpPr>
        <p:spPr>
          <a:xfrm>
            <a:off x="7162984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12529" y="169944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768815" y="1521589"/>
            <a:ext cx="1734386" cy="350471"/>
            <a:chOff x="6208729" y="3179156"/>
            <a:chExt cx="636303" cy="35047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 flipH="1">
            <a:off x="5623484" y="1527835"/>
            <a:ext cx="1876753" cy="350471"/>
            <a:chOff x="6208729" y="3179156"/>
            <a:chExt cx="636303" cy="350471"/>
          </a:xfrm>
        </p:grpSpPr>
        <p:cxnSp>
          <p:nvCxnSpPr>
            <p:cNvPr id="18" name="直線單箭頭接點 17"/>
            <p:cNvCxnSpPr/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圓角 20"/>
          <p:cNvSpPr/>
          <p:nvPr/>
        </p:nvSpPr>
        <p:spPr>
          <a:xfrm>
            <a:off x="4035053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/>
          <p:cNvSpPr/>
          <p:nvPr/>
        </p:nvSpPr>
        <p:spPr>
          <a:xfrm>
            <a:off x="4660639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88262" y="1703496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23"/>
          <p:cNvSpPr/>
          <p:nvPr/>
        </p:nvSpPr>
        <p:spPr>
          <a:xfrm>
            <a:off x="340946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956" y="4495800"/>
            <a:ext cx="3588044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1771650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21612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3950" y="265242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: 圓角 2"/>
          <p:cNvSpPr/>
          <p:nvPr/>
        </p:nvSpPr>
        <p:spPr>
          <a:xfrm>
            <a:off x="4941358" y="318173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/>
          <p:cNvSpPr/>
          <p:nvPr/>
        </p:nvSpPr>
        <p:spPr>
          <a:xfrm>
            <a:off x="5717872" y="318173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7"/>
          <p:cNvSpPr/>
          <p:nvPr/>
        </p:nvSpPr>
        <p:spPr>
          <a:xfrm>
            <a:off x="6494386" y="3181735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7270900" y="31817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63957" y="306763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/>
          <p:cNvSpPr/>
          <p:nvPr/>
        </p:nvSpPr>
        <p:spPr>
          <a:xfrm>
            <a:off x="4941358" y="46132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/>
          <p:cNvSpPr/>
          <p:nvPr/>
        </p:nvSpPr>
        <p:spPr>
          <a:xfrm>
            <a:off x="5717872" y="4613233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/>
          <p:cNvSpPr/>
          <p:nvPr/>
        </p:nvSpPr>
        <p:spPr>
          <a:xfrm>
            <a:off x="6494386" y="4613232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/>
          <p:cNvSpPr/>
          <p:nvPr/>
        </p:nvSpPr>
        <p:spPr>
          <a:xfrm>
            <a:off x="7270900" y="4613231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63957" y="4499132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/>
          <p:cNvSpPr/>
          <p:nvPr/>
        </p:nvSpPr>
        <p:spPr>
          <a:xfrm>
            <a:off x="4837261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/>
          <p:cNvSpPr/>
          <p:nvPr/>
        </p:nvSpPr>
        <p:spPr>
          <a:xfrm>
            <a:off x="5644054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8"/>
          <p:cNvSpPr/>
          <p:nvPr/>
        </p:nvSpPr>
        <p:spPr>
          <a:xfrm>
            <a:off x="5283767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9"/>
          <p:cNvSpPr/>
          <p:nvPr/>
        </p:nvSpPr>
        <p:spPr>
          <a:xfrm>
            <a:off x="6032310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>
            <a:endCxn id="19" idx="0"/>
          </p:cNvCxnSpPr>
          <p:nvPr/>
        </p:nvCxnSpPr>
        <p:spPr>
          <a:xfrm>
            <a:off x="5283767" y="5037923"/>
            <a:ext cx="301284" cy="702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2"/>
            <a:endCxn id="19" idx="0"/>
          </p:cNvCxnSpPr>
          <p:nvPr/>
        </p:nvCxnSpPr>
        <p:spPr>
          <a:xfrm flipH="1">
            <a:off x="5585051" y="5022354"/>
            <a:ext cx="434105" cy="7176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2"/>
            <a:endCxn id="19" idx="0"/>
          </p:cNvCxnSpPr>
          <p:nvPr/>
        </p:nvCxnSpPr>
        <p:spPr>
          <a:xfrm flipH="1">
            <a:off x="5585051" y="5022353"/>
            <a:ext cx="1210619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5" idx="2"/>
            <a:endCxn id="19" idx="0"/>
          </p:cNvCxnSpPr>
          <p:nvPr/>
        </p:nvCxnSpPr>
        <p:spPr>
          <a:xfrm flipH="1">
            <a:off x="5585051" y="5022352"/>
            <a:ext cx="1987133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2" idx="2"/>
            <a:endCxn id="20" idx="0"/>
          </p:cNvCxnSpPr>
          <p:nvPr/>
        </p:nvCxnSpPr>
        <p:spPr>
          <a:xfrm>
            <a:off x="5242642" y="5022355"/>
            <a:ext cx="1090952" cy="7176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0" idx="0"/>
          </p:cNvCxnSpPr>
          <p:nvPr/>
        </p:nvCxnSpPr>
        <p:spPr>
          <a:xfrm>
            <a:off x="6022729" y="5022351"/>
            <a:ext cx="310865" cy="7176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4" idx="2"/>
            <a:endCxn id="20" idx="0"/>
          </p:cNvCxnSpPr>
          <p:nvPr/>
        </p:nvCxnSpPr>
        <p:spPr>
          <a:xfrm flipH="1">
            <a:off x="6333594" y="5022353"/>
            <a:ext cx="462076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5" idx="2"/>
            <a:endCxn id="20" idx="0"/>
          </p:cNvCxnSpPr>
          <p:nvPr/>
        </p:nvCxnSpPr>
        <p:spPr>
          <a:xfrm flipH="1">
            <a:off x="6333594" y="5022352"/>
            <a:ext cx="1238590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142735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6802967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7581709" y="3590855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935493" y="357391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142735" y="3911392"/>
            <a:ext cx="6529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19769" y="4033308"/>
            <a:ext cx="16524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6799903" y="2848956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581709" y="2739281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359967" y="2813927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131858" y="271600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353975" y="2836256"/>
            <a:ext cx="144899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5129625" y="2709573"/>
            <a:ext cx="24520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79561" y="201830"/>
            <a:ext cx="3239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Attention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3068" y="1007127"/>
            <a:ext cx="802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special token into original sequence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Attend to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collect global information 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" t="-130" r="8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Attended by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knows global information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6" r="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697870" y="2692904"/>
            <a:ext cx="3588044" cy="835819"/>
            <a:chOff x="697870" y="2692904"/>
            <a:chExt cx="3588044" cy="835819"/>
          </a:xfrm>
        </p:grpSpPr>
        <p:sp>
          <p:nvSpPr>
            <p:cNvPr id="54" name="矩形 53"/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 rot="5400000">
            <a:off x="-655188" y="4040491"/>
            <a:ext cx="3588044" cy="835819"/>
            <a:chOff x="697870" y="2692904"/>
            <a:chExt cx="3588044" cy="835819"/>
          </a:xfrm>
        </p:grpSpPr>
        <p:sp>
          <p:nvSpPr>
            <p:cNvPr id="63" name="矩形 62"/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1599290" y="4426932"/>
            <a:ext cx="2815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attention between non-special token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 Different Choices … 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8650" y="121145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17908" y="1196752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554966" y="5691974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heads use different patterns.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07166" y="121145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  <a:gridCol w="315000"/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259632" y="4615268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小孩子才做</a:t>
            </a:r>
            <a:r>
              <a:rPr lang="zh-CN" altLang="en-US" sz="2400" dirty="0">
                <a:latin typeface="+mn-ea"/>
                <a:cs typeface="Calibri" panose="020F0502020204030204" pitchFamily="34" charset="0"/>
              </a:rPr>
              <a:t>选择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．．．</a:t>
            </a:r>
            <a:endParaRPr lang="zh-TW" altLang="en-US" sz="2400" dirty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026" name="Picture 2" descr="https://img2.baidu.com/it/u=1417757343,4101716077&amp;fm=253&amp;fmt=auto&amp;app=138&amp;f=JPEG?w=440&amp;h=5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961739"/>
            <a:ext cx="1452007" cy="16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84" y="3763126"/>
            <a:ext cx="7640254" cy="21638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47" y="1181131"/>
            <a:ext cx="6656249" cy="18290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 Different Choices 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Longformer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Big Bird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20247" y="861529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https://arxiv.org/abs/2004.05150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45239" y="3539319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https://arxiv.org/abs/2007.14062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94" y="1685259"/>
            <a:ext cx="8662888" cy="4241715"/>
          </a:xfrm>
          <a:prstGeom prst="rect">
            <a:avLst/>
          </a:prstGeom>
        </p:spPr>
      </p:pic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Sparse Transformers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"stride", only attending to every n previous states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604651" y="6485922"/>
            <a:ext cx="6703653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646" y="6233947"/>
            <a:ext cx="2650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arxiv.org/pdf/1904.10509.pdf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7247" y="437145"/>
            <a:ext cx="4001288" cy="58845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" y="633983"/>
            <a:ext cx="2714244" cy="352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4323" y="1051178"/>
            <a:ext cx="407670" cy="114300"/>
          </a:xfrm>
          <a:custGeom>
            <a:avLst/>
            <a:gdLst/>
            <a:ahLst/>
            <a:cxnLst/>
            <a:rect l="l" t="t" r="r" b="b"/>
            <a:pathLst>
              <a:path w="407669" h="114300">
                <a:moveTo>
                  <a:pt x="370378" y="37846"/>
                </a:moveTo>
                <a:lnTo>
                  <a:pt x="312229" y="37846"/>
                </a:lnTo>
                <a:lnTo>
                  <a:pt x="312610" y="75946"/>
                </a:lnTo>
                <a:lnTo>
                  <a:pt x="293475" y="76132"/>
                </a:lnTo>
                <a:lnTo>
                  <a:pt x="293814" y="114300"/>
                </a:lnTo>
                <a:lnTo>
                  <a:pt x="407606" y="56007"/>
                </a:lnTo>
                <a:lnTo>
                  <a:pt x="370378" y="37846"/>
                </a:lnTo>
                <a:close/>
              </a:path>
              <a:path w="407669" h="114300">
                <a:moveTo>
                  <a:pt x="293136" y="38032"/>
                </a:moveTo>
                <a:lnTo>
                  <a:pt x="0" y="40894"/>
                </a:lnTo>
                <a:lnTo>
                  <a:pt x="380" y="78994"/>
                </a:lnTo>
                <a:lnTo>
                  <a:pt x="293475" y="76132"/>
                </a:lnTo>
                <a:lnTo>
                  <a:pt x="293136" y="38032"/>
                </a:lnTo>
                <a:close/>
              </a:path>
              <a:path w="407669" h="114300">
                <a:moveTo>
                  <a:pt x="312229" y="37846"/>
                </a:moveTo>
                <a:lnTo>
                  <a:pt x="293136" y="38032"/>
                </a:lnTo>
                <a:lnTo>
                  <a:pt x="293475" y="76132"/>
                </a:lnTo>
                <a:lnTo>
                  <a:pt x="312610" y="75946"/>
                </a:lnTo>
                <a:lnTo>
                  <a:pt x="312229" y="37846"/>
                </a:lnTo>
                <a:close/>
              </a:path>
              <a:path w="407669" h="114300">
                <a:moveTo>
                  <a:pt x="292798" y="0"/>
                </a:moveTo>
                <a:lnTo>
                  <a:pt x="293136" y="38032"/>
                </a:lnTo>
                <a:lnTo>
                  <a:pt x="370378" y="37846"/>
                </a:lnTo>
                <a:lnTo>
                  <a:pt x="292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68" y="2939288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225" y="3407"/>
            <a:ext cx="26581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C00000"/>
                </a:solidFill>
              </a:rPr>
              <a:t>Transformer</a:t>
            </a:r>
            <a:endParaRPr spc="-15" dirty="0">
              <a:solidFill>
                <a:srgbClr val="C0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988" y="4372355"/>
            <a:ext cx="2239931" cy="189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2210" y="4284853"/>
            <a:ext cx="1048385" cy="1033780"/>
          </a:xfrm>
          <a:custGeom>
            <a:avLst/>
            <a:gdLst/>
            <a:ahLst/>
            <a:cxnLst/>
            <a:rect l="l" t="t" r="r" b="b"/>
            <a:pathLst>
              <a:path w="1048385" h="1033779">
                <a:moveTo>
                  <a:pt x="41275" y="912749"/>
                </a:moveTo>
                <a:lnTo>
                  <a:pt x="0" y="1033653"/>
                </a:lnTo>
                <a:lnTo>
                  <a:pt x="121538" y="994156"/>
                </a:lnTo>
                <a:lnTo>
                  <a:pt x="107890" y="980313"/>
                </a:lnTo>
                <a:lnTo>
                  <a:pt x="81152" y="980313"/>
                </a:lnTo>
                <a:lnTo>
                  <a:pt x="54482" y="953262"/>
                </a:lnTo>
                <a:lnTo>
                  <a:pt x="68041" y="939897"/>
                </a:lnTo>
                <a:lnTo>
                  <a:pt x="41275" y="912749"/>
                </a:lnTo>
                <a:close/>
              </a:path>
              <a:path w="1048385" h="1033779">
                <a:moveTo>
                  <a:pt x="68041" y="939897"/>
                </a:moveTo>
                <a:lnTo>
                  <a:pt x="54482" y="953262"/>
                </a:lnTo>
                <a:lnTo>
                  <a:pt x="81152" y="980313"/>
                </a:lnTo>
                <a:lnTo>
                  <a:pt x="94713" y="966948"/>
                </a:lnTo>
                <a:lnTo>
                  <a:pt x="68041" y="939897"/>
                </a:lnTo>
                <a:close/>
              </a:path>
              <a:path w="1048385" h="1033779">
                <a:moveTo>
                  <a:pt x="94713" y="966948"/>
                </a:moveTo>
                <a:lnTo>
                  <a:pt x="81152" y="980313"/>
                </a:lnTo>
                <a:lnTo>
                  <a:pt x="107890" y="980313"/>
                </a:lnTo>
                <a:lnTo>
                  <a:pt x="94713" y="966948"/>
                </a:lnTo>
                <a:close/>
              </a:path>
              <a:path w="1048385" h="1033779">
                <a:moveTo>
                  <a:pt x="1021588" y="0"/>
                </a:moveTo>
                <a:lnTo>
                  <a:pt x="68041" y="939897"/>
                </a:lnTo>
                <a:lnTo>
                  <a:pt x="94713" y="966948"/>
                </a:lnTo>
                <a:lnTo>
                  <a:pt x="1048257" y="27178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991" y="803148"/>
            <a:ext cx="466344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991" y="803148"/>
            <a:ext cx="466725" cy="605155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0" i="0" u="none" strike="noStrike" kern="1200" cap="none" spc="179" normalizeH="0" baseline="-21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𝑏</a:t>
            </a:r>
            <a:r>
              <a:rPr kumimoji="0" sz="17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′</a:t>
            </a: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3210305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70">
                <a:moveTo>
                  <a:pt x="76200" y="95250"/>
                </a:moveTo>
                <a:lnTo>
                  <a:pt x="38100" y="95250"/>
                </a:lnTo>
                <a:lnTo>
                  <a:pt x="38100" y="343789"/>
                </a:lnTo>
                <a:lnTo>
                  <a:pt x="76200" y="343789"/>
                </a:lnTo>
                <a:lnTo>
                  <a:pt x="76200" y="95250"/>
                </a:lnTo>
                <a:close/>
              </a:path>
              <a:path w="114300" h="3441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0872" y="1971294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69">
                <a:moveTo>
                  <a:pt x="76200" y="95250"/>
                </a:moveTo>
                <a:lnTo>
                  <a:pt x="38100" y="95250"/>
                </a:lnTo>
                <a:lnTo>
                  <a:pt x="38100" y="343788"/>
                </a:lnTo>
                <a:lnTo>
                  <a:pt x="76200" y="343788"/>
                </a:lnTo>
                <a:lnTo>
                  <a:pt x="76200" y="95250"/>
                </a:lnTo>
                <a:close/>
              </a:path>
              <a:path w="114300" h="344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0203" y="1419605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69">
                <a:moveTo>
                  <a:pt x="76200" y="95250"/>
                </a:moveTo>
                <a:lnTo>
                  <a:pt x="38100" y="95250"/>
                </a:lnTo>
                <a:lnTo>
                  <a:pt x="38100" y="343789"/>
                </a:lnTo>
                <a:lnTo>
                  <a:pt x="76200" y="343789"/>
                </a:lnTo>
                <a:lnTo>
                  <a:pt x="76200" y="95250"/>
                </a:lnTo>
                <a:close/>
              </a:path>
              <a:path w="114300" h="344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274" y="3789426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44052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8609" y="1838705"/>
            <a:ext cx="0" cy="1938655"/>
          </a:xfrm>
          <a:custGeom>
            <a:avLst/>
            <a:gdLst/>
            <a:ahLst/>
            <a:cxnLst/>
            <a:rect l="l" t="t" r="r" b="b"/>
            <a:pathLst>
              <a:path h="1938654">
                <a:moveTo>
                  <a:pt x="0" y="193852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609" y="1766316"/>
            <a:ext cx="475615" cy="114300"/>
          </a:xfrm>
          <a:custGeom>
            <a:avLst/>
            <a:gdLst/>
            <a:ahLst/>
            <a:cxnLst/>
            <a:rect l="l" t="t" r="r" b="b"/>
            <a:pathLst>
              <a:path w="475615" h="114300">
                <a:moveTo>
                  <a:pt x="361022" y="0"/>
                </a:moveTo>
                <a:lnTo>
                  <a:pt x="361022" y="114300"/>
                </a:lnTo>
                <a:lnTo>
                  <a:pt x="437222" y="76200"/>
                </a:lnTo>
                <a:lnTo>
                  <a:pt x="380072" y="76200"/>
                </a:lnTo>
                <a:lnTo>
                  <a:pt x="380072" y="38100"/>
                </a:lnTo>
                <a:lnTo>
                  <a:pt x="437222" y="38100"/>
                </a:lnTo>
                <a:lnTo>
                  <a:pt x="361022" y="0"/>
                </a:lnTo>
                <a:close/>
              </a:path>
              <a:path w="475615" h="114300">
                <a:moveTo>
                  <a:pt x="36102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61022" y="76200"/>
                </a:lnTo>
                <a:lnTo>
                  <a:pt x="361022" y="38100"/>
                </a:lnTo>
                <a:close/>
              </a:path>
              <a:path w="475615" h="114300">
                <a:moveTo>
                  <a:pt x="437222" y="38100"/>
                </a:moveTo>
                <a:lnTo>
                  <a:pt x="380072" y="38100"/>
                </a:lnTo>
                <a:lnTo>
                  <a:pt x="380072" y="76200"/>
                </a:lnTo>
                <a:lnTo>
                  <a:pt x="437222" y="76200"/>
                </a:lnTo>
                <a:lnTo>
                  <a:pt x="475322" y="57150"/>
                </a:lnTo>
                <a:lnTo>
                  <a:pt x="43722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240" y="1624583"/>
            <a:ext cx="307847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240" y="1624583"/>
            <a:ext cx="307975" cy="367665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+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087" y="3474720"/>
            <a:ext cx="464819" cy="605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087" y="3474720"/>
            <a:ext cx="464820" cy="605155"/>
          </a:xfrm>
          <a:custGeom>
            <a:avLst/>
            <a:gdLst/>
            <a:ahLst/>
            <a:cxnLst/>
            <a:rect l="l" t="t" r="r" b="b"/>
            <a:pathLst>
              <a:path w="464819" h="605154">
                <a:moveTo>
                  <a:pt x="0" y="605027"/>
                </a:moveTo>
                <a:lnTo>
                  <a:pt x="464819" y="605027"/>
                </a:lnTo>
                <a:lnTo>
                  <a:pt x="464819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087" y="3474720"/>
            <a:ext cx="464820" cy="64643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43510" marR="0" lvl="0" indent="0" algn="l" defTabSz="914400" rtl="0" eaLnBrk="1" fontAlgn="auto" latinLnBrk="0" hangingPunct="1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𝑎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7991" y="2261616"/>
            <a:ext cx="466344" cy="606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991" y="2261616"/>
            <a:ext cx="466725" cy="60706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46685" marR="0" lvl="0" indent="0" algn="l" defTabSz="914400" rtl="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𝑏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28538" y="3008629"/>
            <a:ext cx="1083310" cy="737870"/>
          </a:xfrm>
          <a:custGeom>
            <a:avLst/>
            <a:gdLst/>
            <a:ahLst/>
            <a:cxnLst/>
            <a:rect l="l" t="t" r="r" b="b"/>
            <a:pathLst>
              <a:path w="1083309" h="737870">
                <a:moveTo>
                  <a:pt x="977588" y="689887"/>
                </a:moveTo>
                <a:lnTo>
                  <a:pt x="956310" y="721487"/>
                </a:lnTo>
                <a:lnTo>
                  <a:pt x="1083056" y="737870"/>
                </a:lnTo>
                <a:lnTo>
                  <a:pt x="1061957" y="700532"/>
                </a:lnTo>
                <a:lnTo>
                  <a:pt x="993393" y="700532"/>
                </a:lnTo>
                <a:lnTo>
                  <a:pt x="977588" y="689887"/>
                </a:lnTo>
                <a:close/>
              </a:path>
              <a:path w="1083309" h="737870">
                <a:moveTo>
                  <a:pt x="998894" y="658245"/>
                </a:moveTo>
                <a:lnTo>
                  <a:pt x="977588" y="689887"/>
                </a:lnTo>
                <a:lnTo>
                  <a:pt x="993393" y="700532"/>
                </a:lnTo>
                <a:lnTo>
                  <a:pt x="1014730" y="668909"/>
                </a:lnTo>
                <a:lnTo>
                  <a:pt x="998894" y="658245"/>
                </a:lnTo>
                <a:close/>
              </a:path>
              <a:path w="1083309" h="737870">
                <a:moveTo>
                  <a:pt x="1020190" y="626618"/>
                </a:moveTo>
                <a:lnTo>
                  <a:pt x="998894" y="658245"/>
                </a:lnTo>
                <a:lnTo>
                  <a:pt x="1014730" y="668909"/>
                </a:lnTo>
                <a:lnTo>
                  <a:pt x="993393" y="700532"/>
                </a:lnTo>
                <a:lnTo>
                  <a:pt x="1061957" y="700532"/>
                </a:lnTo>
                <a:lnTo>
                  <a:pt x="1020190" y="626618"/>
                </a:lnTo>
                <a:close/>
              </a:path>
              <a:path w="1083309" h="737870">
                <a:moveTo>
                  <a:pt x="21336" y="0"/>
                </a:moveTo>
                <a:lnTo>
                  <a:pt x="0" y="31496"/>
                </a:lnTo>
                <a:lnTo>
                  <a:pt x="977588" y="689887"/>
                </a:lnTo>
                <a:lnTo>
                  <a:pt x="998894" y="65824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5739" y="4057141"/>
            <a:ext cx="1793875" cy="1243330"/>
          </a:xfrm>
          <a:custGeom>
            <a:avLst/>
            <a:gdLst/>
            <a:ahLst/>
            <a:cxnLst/>
            <a:rect l="l" t="t" r="r" b="b"/>
            <a:pathLst>
              <a:path w="1793875" h="1243329">
                <a:moveTo>
                  <a:pt x="1688623" y="1194154"/>
                </a:moveTo>
                <a:lnTo>
                  <a:pt x="1667002" y="1225549"/>
                </a:lnTo>
                <a:lnTo>
                  <a:pt x="1793620" y="1243202"/>
                </a:lnTo>
                <a:lnTo>
                  <a:pt x="1772533" y="1204975"/>
                </a:lnTo>
                <a:lnTo>
                  <a:pt x="1704339" y="1204975"/>
                </a:lnTo>
                <a:lnTo>
                  <a:pt x="1688623" y="1194154"/>
                </a:lnTo>
                <a:close/>
              </a:path>
              <a:path w="1793875" h="1243329">
                <a:moveTo>
                  <a:pt x="1710222" y="1162791"/>
                </a:moveTo>
                <a:lnTo>
                  <a:pt x="1688623" y="1194154"/>
                </a:lnTo>
                <a:lnTo>
                  <a:pt x="1704339" y="1204975"/>
                </a:lnTo>
                <a:lnTo>
                  <a:pt x="1725930" y="1173606"/>
                </a:lnTo>
                <a:lnTo>
                  <a:pt x="1710222" y="1162791"/>
                </a:lnTo>
                <a:close/>
              </a:path>
              <a:path w="1793875" h="1243329">
                <a:moveTo>
                  <a:pt x="1731899" y="1131315"/>
                </a:moveTo>
                <a:lnTo>
                  <a:pt x="1710222" y="1162791"/>
                </a:lnTo>
                <a:lnTo>
                  <a:pt x="1725930" y="1173606"/>
                </a:lnTo>
                <a:lnTo>
                  <a:pt x="1704339" y="1204975"/>
                </a:lnTo>
                <a:lnTo>
                  <a:pt x="1772533" y="1204975"/>
                </a:lnTo>
                <a:lnTo>
                  <a:pt x="1731899" y="1131315"/>
                </a:lnTo>
                <a:close/>
              </a:path>
              <a:path w="1793875" h="1243329">
                <a:moveTo>
                  <a:pt x="21589" y="0"/>
                </a:moveTo>
                <a:lnTo>
                  <a:pt x="0" y="31495"/>
                </a:lnTo>
                <a:lnTo>
                  <a:pt x="1688623" y="1194154"/>
                </a:lnTo>
                <a:lnTo>
                  <a:pt x="1710222" y="1162791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8130" y="5313679"/>
            <a:ext cx="2853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1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 panose="020F0502020204030204"/>
                <a:ea typeface="+mn-ea"/>
                <a:cs typeface="Calibri" panose="020F0502020204030204"/>
              </a:rPr>
              <a:t>Masked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: attend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on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the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generated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sequence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9717" y="3670757"/>
            <a:ext cx="193293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attend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on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the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input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sequence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9379" y="1042416"/>
            <a:ext cx="254507" cy="1159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69379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72428" y="1071372"/>
            <a:ext cx="231648" cy="234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72428" y="1359408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77000" y="1647444"/>
            <a:ext cx="231648" cy="234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81571" y="1935479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93992" y="1042416"/>
            <a:ext cx="252983" cy="11597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93992" y="1042416"/>
            <a:ext cx="253365" cy="1160145"/>
          </a:xfrm>
          <a:custGeom>
            <a:avLst/>
            <a:gdLst/>
            <a:ahLst/>
            <a:cxnLst/>
            <a:rect l="l" t="t" r="r" b="b"/>
            <a:pathLst>
              <a:path w="253365" h="1160145">
                <a:moveTo>
                  <a:pt x="0" y="1159764"/>
                </a:moveTo>
                <a:lnTo>
                  <a:pt x="252983" y="1159764"/>
                </a:lnTo>
                <a:lnTo>
                  <a:pt x="252983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95516" y="1071372"/>
            <a:ext cx="231648" cy="234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95516" y="1359408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0088" y="1647444"/>
            <a:ext cx="231648" cy="234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4659" y="1935479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17080" y="1042416"/>
            <a:ext cx="254507" cy="1159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7080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18604" y="1071372"/>
            <a:ext cx="231648" cy="234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8604" y="1359408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23176" y="1647444"/>
            <a:ext cx="231648" cy="234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27747" y="1935479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40168" y="1042416"/>
            <a:ext cx="254507" cy="1159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40168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41692" y="1071372"/>
            <a:ext cx="231648" cy="234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41692" y="1359408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46264" y="1647444"/>
            <a:ext cx="231648" cy="234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50835" y="1935479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15532" y="378967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Batch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Size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59473" y="848105"/>
            <a:ext cx="1216660" cy="198120"/>
          </a:xfrm>
          <a:custGeom>
            <a:avLst/>
            <a:gdLst/>
            <a:ahLst/>
            <a:cxnLst/>
            <a:rect l="l" t="t" r="r" b="b"/>
            <a:pathLst>
              <a:path w="1216659" h="198119">
                <a:moveTo>
                  <a:pt x="0" y="198120"/>
                </a:moveTo>
                <a:lnTo>
                  <a:pt x="12459" y="159549"/>
                </a:lnTo>
                <a:lnTo>
                  <a:pt x="46434" y="128063"/>
                </a:lnTo>
                <a:lnTo>
                  <a:pt x="96815" y="106840"/>
                </a:lnTo>
                <a:lnTo>
                  <a:pt x="158496" y="99060"/>
                </a:lnTo>
                <a:lnTo>
                  <a:pt x="449579" y="99060"/>
                </a:lnTo>
                <a:lnTo>
                  <a:pt x="511260" y="91279"/>
                </a:lnTo>
                <a:lnTo>
                  <a:pt x="561641" y="70056"/>
                </a:lnTo>
                <a:lnTo>
                  <a:pt x="595616" y="38570"/>
                </a:lnTo>
                <a:lnTo>
                  <a:pt x="608076" y="0"/>
                </a:lnTo>
                <a:lnTo>
                  <a:pt x="620535" y="38570"/>
                </a:lnTo>
                <a:lnTo>
                  <a:pt x="654510" y="70056"/>
                </a:lnTo>
                <a:lnTo>
                  <a:pt x="704891" y="91279"/>
                </a:lnTo>
                <a:lnTo>
                  <a:pt x="766572" y="99060"/>
                </a:lnTo>
                <a:lnTo>
                  <a:pt x="1057655" y="99060"/>
                </a:lnTo>
                <a:lnTo>
                  <a:pt x="1119336" y="106840"/>
                </a:lnTo>
                <a:lnTo>
                  <a:pt x="1169717" y="128063"/>
                </a:lnTo>
                <a:lnTo>
                  <a:pt x="1203692" y="159549"/>
                </a:lnTo>
                <a:lnTo>
                  <a:pt x="1216152" y="1981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81750" y="1320546"/>
            <a:ext cx="1370330" cy="309880"/>
          </a:xfrm>
          <a:custGeom>
            <a:avLst/>
            <a:gdLst/>
            <a:ahLst/>
            <a:cxnLst/>
            <a:rect l="l" t="t" r="r" b="b"/>
            <a:pathLst>
              <a:path w="1370329" h="309880">
                <a:moveTo>
                  <a:pt x="0" y="309372"/>
                </a:moveTo>
                <a:lnTo>
                  <a:pt x="1370076" y="309372"/>
                </a:lnTo>
                <a:lnTo>
                  <a:pt x="1370076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91933" y="988313"/>
            <a:ext cx="309880" cy="1283335"/>
          </a:xfrm>
          <a:custGeom>
            <a:avLst/>
            <a:gdLst/>
            <a:ahLst/>
            <a:cxnLst/>
            <a:rect l="l" t="t" r="r" b="b"/>
            <a:pathLst>
              <a:path w="309879" h="1283335">
                <a:moveTo>
                  <a:pt x="0" y="1283208"/>
                </a:moveTo>
                <a:lnTo>
                  <a:pt x="309372" y="1283208"/>
                </a:lnTo>
                <a:lnTo>
                  <a:pt x="309372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01356" y="1371600"/>
            <a:ext cx="236220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15556" y="2289048"/>
            <a:ext cx="239268" cy="236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72946" y="2576322"/>
            <a:ext cx="2014220" cy="1132840"/>
          </a:xfrm>
          <a:custGeom>
            <a:avLst/>
            <a:gdLst/>
            <a:ahLst/>
            <a:cxnLst/>
            <a:rect l="l" t="t" r="r" b="b"/>
            <a:pathLst>
              <a:path w="2014220" h="1132839">
                <a:moveTo>
                  <a:pt x="109129" y="38998"/>
                </a:moveTo>
                <a:lnTo>
                  <a:pt x="90620" y="72290"/>
                </a:lnTo>
                <a:lnTo>
                  <a:pt x="1995296" y="1132458"/>
                </a:lnTo>
                <a:lnTo>
                  <a:pt x="2013839" y="1099184"/>
                </a:lnTo>
                <a:lnTo>
                  <a:pt x="109129" y="38998"/>
                </a:lnTo>
                <a:close/>
              </a:path>
              <a:path w="2014220" h="1132839">
                <a:moveTo>
                  <a:pt x="0" y="0"/>
                </a:moveTo>
                <a:lnTo>
                  <a:pt x="72135" y="105537"/>
                </a:lnTo>
                <a:lnTo>
                  <a:pt x="90620" y="72290"/>
                </a:lnTo>
                <a:lnTo>
                  <a:pt x="73913" y="62991"/>
                </a:lnTo>
                <a:lnTo>
                  <a:pt x="92456" y="29717"/>
                </a:lnTo>
                <a:lnTo>
                  <a:pt x="114289" y="29717"/>
                </a:lnTo>
                <a:lnTo>
                  <a:pt x="127634" y="5714"/>
                </a:lnTo>
                <a:lnTo>
                  <a:pt x="0" y="0"/>
                </a:lnTo>
                <a:close/>
              </a:path>
              <a:path w="2014220" h="1132839">
                <a:moveTo>
                  <a:pt x="92456" y="29717"/>
                </a:moveTo>
                <a:lnTo>
                  <a:pt x="73913" y="62991"/>
                </a:lnTo>
                <a:lnTo>
                  <a:pt x="90620" y="72290"/>
                </a:lnTo>
                <a:lnTo>
                  <a:pt x="109129" y="38998"/>
                </a:lnTo>
                <a:lnTo>
                  <a:pt x="92456" y="29717"/>
                </a:lnTo>
                <a:close/>
              </a:path>
              <a:path w="2014220" h="1132839">
                <a:moveTo>
                  <a:pt x="114289" y="29717"/>
                </a:moveTo>
                <a:lnTo>
                  <a:pt x="92456" y="29717"/>
                </a:lnTo>
                <a:lnTo>
                  <a:pt x="109129" y="38998"/>
                </a:lnTo>
                <a:lnTo>
                  <a:pt x="114289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42666" y="125984"/>
            <a:ext cx="1713230" cy="215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Layer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Norm: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43180" marR="0" lvl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https://arxiv.org/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431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abs/1607.06450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Batch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Norm: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33655" marR="5080" lvl="0" indent="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https://www.yout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be.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om/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w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?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v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336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=BZh1ltr5Rkg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81123" y="1055750"/>
            <a:ext cx="407670" cy="114300"/>
          </a:xfrm>
          <a:custGeom>
            <a:avLst/>
            <a:gdLst/>
            <a:ahLst/>
            <a:cxnLst/>
            <a:rect l="l" t="t" r="r" b="b"/>
            <a:pathLst>
              <a:path w="407669" h="114300">
                <a:moveTo>
                  <a:pt x="370315" y="37846"/>
                </a:moveTo>
                <a:lnTo>
                  <a:pt x="312165" y="37846"/>
                </a:lnTo>
                <a:lnTo>
                  <a:pt x="312546" y="75946"/>
                </a:lnTo>
                <a:lnTo>
                  <a:pt x="293411" y="76132"/>
                </a:lnTo>
                <a:lnTo>
                  <a:pt x="293750" y="114300"/>
                </a:lnTo>
                <a:lnTo>
                  <a:pt x="407543" y="56007"/>
                </a:lnTo>
                <a:lnTo>
                  <a:pt x="370315" y="37846"/>
                </a:lnTo>
                <a:close/>
              </a:path>
              <a:path w="407669" h="114300">
                <a:moveTo>
                  <a:pt x="293073" y="38032"/>
                </a:moveTo>
                <a:lnTo>
                  <a:pt x="0" y="40894"/>
                </a:lnTo>
                <a:lnTo>
                  <a:pt x="253" y="78994"/>
                </a:lnTo>
                <a:lnTo>
                  <a:pt x="293411" y="76132"/>
                </a:lnTo>
                <a:lnTo>
                  <a:pt x="293073" y="38032"/>
                </a:lnTo>
                <a:close/>
              </a:path>
              <a:path w="407669" h="114300">
                <a:moveTo>
                  <a:pt x="312165" y="37846"/>
                </a:moveTo>
                <a:lnTo>
                  <a:pt x="293073" y="38032"/>
                </a:lnTo>
                <a:lnTo>
                  <a:pt x="293411" y="76132"/>
                </a:lnTo>
                <a:lnTo>
                  <a:pt x="312546" y="75946"/>
                </a:lnTo>
                <a:lnTo>
                  <a:pt x="312165" y="37846"/>
                </a:lnTo>
                <a:close/>
              </a:path>
              <a:path w="407669" h="114300">
                <a:moveTo>
                  <a:pt x="292734" y="0"/>
                </a:moveTo>
                <a:lnTo>
                  <a:pt x="293073" y="38032"/>
                </a:lnTo>
                <a:lnTo>
                  <a:pt x="370315" y="37846"/>
                </a:lnTo>
                <a:lnTo>
                  <a:pt x="292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56944" y="740663"/>
            <a:ext cx="1046988" cy="6827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6944" y="740663"/>
            <a:ext cx="1047115" cy="68326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135" marR="0" lvl="0" indent="0" algn="l" defTabSz="914400" rtl="0" eaLnBrk="1" fontAlgn="auto" latinLnBrk="0" hangingPunct="1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Layer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70180" marR="0" lvl="0" indent="0" algn="l" defTabSz="914400" rtl="0" eaLnBrk="1" fontAlgn="auto" latinLnBrk="0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Norm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32854" y="2450719"/>
            <a:ext cx="1628775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𝜇 = 0, 𝜎 =</a:t>
            </a:r>
            <a:r>
              <a:rPr kumimoji="0" sz="240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Layer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80375" y="1234566"/>
            <a:ext cx="82867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𝜇 =</a:t>
            </a:r>
            <a:r>
              <a:rPr kumimoji="0" sz="24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0,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  <a:p>
            <a:pPr marL="38100" marR="0" lvl="0" indent="0" algn="l" defTabSz="914400" rtl="0" eaLnBrk="1" fontAlgn="auto" latinLnBrk="0" hangingPunct="1">
              <a:lnSpc>
                <a:spcPts val="27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𝜎 =</a:t>
            </a:r>
            <a:r>
              <a:rPr kumimoji="0" sz="24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/>
                <a:ea typeface="+mn-ea"/>
                <a:cs typeface="Cambria Math" panose="02040503050406030204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/>
              <a:ea typeface="+mn-ea"/>
              <a:cs typeface="Cambria Math" panose="02040503050406030204"/>
            </a:endParaRPr>
          </a:p>
          <a:p>
            <a:pPr marL="17145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Batch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Compressive Transformers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 a "</a:t>
            </a:r>
            <a:r>
              <a:rPr lang="en-US" altLang="zh-CN" dirty="0" err="1"/>
              <a:t>strided</a:t>
            </a:r>
            <a:r>
              <a:rPr lang="en-US" altLang="zh-CN" dirty="0"/>
              <a:t>" compression step over previous states 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927" y="2255358"/>
            <a:ext cx="7590622" cy="28380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622097" y="6154216"/>
            <a:ext cx="2650534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arxiv.org/pdf/1911.05507.pdf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Span Transformers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altLang="zh-CN" dirty="0"/>
              <a:t>Each self-attention layer learns its optimal context size, resulting in a network where attention layer gathers information on their own context.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Can be further combined with sparse computation! 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1624329"/>
            <a:ext cx="3647741" cy="2160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453085"/>
            <a:ext cx="4817519" cy="1856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 bwMode="auto">
          <a:xfrm>
            <a:off x="6246233" y="1764003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arxiv.org/pdf/1905.07799.pdf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6209721" y="4378758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arxiv.org/pdf/1909.00015.pdf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Clustering</a:t>
            </a:r>
            <a:r>
              <a:rPr lang="en-US" altLang="zh-TW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dirty="0"/>
              <a:t>Learnable</a:t>
            </a:r>
            <a:endParaRPr lang="en-US" altLang="zh-TW" dirty="0"/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dirty="0"/>
              <a:t>Representative key</a:t>
            </a:r>
            <a:endParaRPr lang="en-US" altLang="zh-TW" dirty="0"/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dirty="0"/>
              <a:t>Attention free framework</a:t>
            </a:r>
            <a:endParaRPr lang="en-US" altLang="zh-TW" dirty="0"/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only focus on Critical Parts?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2065" y="1872031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2449307" y="1404939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 rot="16200000">
            <a:off x="336833" y="346024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38800" y="446110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38800" y="265212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endCxn id="25" idx="1"/>
          </p:cNvCxnSpPr>
          <p:nvPr/>
        </p:nvCxnSpPr>
        <p:spPr>
          <a:xfrm>
            <a:off x="5111108" y="4380022"/>
            <a:ext cx="527692" cy="311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48219" y="2970069"/>
            <a:ext cx="690581" cy="522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38800" y="3075688"/>
            <a:ext cx="269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set to 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38799" y="3519942"/>
            <a:ext cx="269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influence on results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587574" y="5691472"/>
            <a:ext cx="6665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quickly estimate the portion with small attention weights?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731055" y="2864023"/>
            <a:ext cx="3371559" cy="821733"/>
            <a:chOff x="4247796" y="992053"/>
            <a:chExt cx="3371559" cy="821733"/>
          </a:xfrm>
        </p:grpSpPr>
        <p:sp>
          <p:nvSpPr>
            <p:cNvPr id="7" name="矩形 6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 rot="10800000">
            <a:off x="1115775" y="2864023"/>
            <a:ext cx="3371559" cy="821733"/>
            <a:chOff x="599952" y="3429000"/>
            <a:chExt cx="3371559" cy="821733"/>
          </a:xfrm>
        </p:grpSpPr>
        <p:sp>
          <p:nvSpPr>
            <p:cNvPr id="16" name="矩形 15"/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5515276" y="233653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50393" y="233653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093437" y="79411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Reformer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93437" y="122162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https://openreview.net/forum?id=rkgNKkHtvB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19886" y="15909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Transformer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35611" y="21019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https://arxiv.org/abs/2003.05997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號: 向下 30"/>
          <p:cNvSpPr/>
          <p:nvPr/>
        </p:nvSpPr>
        <p:spPr>
          <a:xfrm>
            <a:off x="4260547" y="3972584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0638" y="3836951"/>
            <a:ext cx="3834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similarity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3105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8296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3487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8678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386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9060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251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442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 rot="10800000">
            <a:off x="427914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 rot="10800000">
            <a:off x="382723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 rot="10800000">
            <a:off x="337532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 rot="10800000">
            <a:off x="292341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 rot="10800000">
            <a:off x="247150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 rot="10800000">
            <a:off x="20195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 rot="10800000">
            <a:off x="156768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 rot="10800000">
            <a:off x="111577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14177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913679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9343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457735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36726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363430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63867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162436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262932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813181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712683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002969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548203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463928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1250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822032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14894" y="4080332"/>
            <a:ext cx="34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(approximate &amp; fast)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925482" y="949121"/>
            <a:ext cx="3371559" cy="821733"/>
            <a:chOff x="4731055" y="5062827"/>
            <a:chExt cx="3371559" cy="821733"/>
          </a:xfrm>
        </p:grpSpPr>
        <p:sp>
          <p:nvSpPr>
            <p:cNvPr id="34" name="矩形 33"/>
            <p:cNvSpPr/>
            <p:nvPr/>
          </p:nvSpPr>
          <p:spPr>
            <a:xfrm>
              <a:off x="473105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8296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3487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8678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386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9060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4251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89442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 rot="5400000">
            <a:off x="1507558" y="3344455"/>
            <a:ext cx="3371559" cy="821733"/>
            <a:chOff x="1115775" y="5062827"/>
            <a:chExt cx="3371559" cy="821733"/>
          </a:xfrm>
        </p:grpSpPr>
        <p:sp>
          <p:nvSpPr>
            <p:cNvPr id="43" name="矩形 42"/>
            <p:cNvSpPr/>
            <p:nvPr/>
          </p:nvSpPr>
          <p:spPr>
            <a:xfrm rot="10800000">
              <a:off x="427914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10800000">
              <a:off x="382723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10800000">
              <a:off x="337532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10800000">
              <a:off x="292341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0800000">
              <a:off x="247150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0800000">
              <a:off x="20195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0800000">
              <a:off x="156768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0800000">
              <a:off x="111577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3811262" y="19390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" name="文字方塊 85"/>
          <p:cNvSpPr txBox="1"/>
          <p:nvPr/>
        </p:nvSpPr>
        <p:spPr>
          <a:xfrm>
            <a:off x="4679882" y="34604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 rot="16200000">
            <a:off x="1324673" y="35082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4651" y="5767964"/>
            <a:ext cx="440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 to the same cluster, then calculate attention weight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4133671" y="4887517"/>
            <a:ext cx="857695" cy="907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227215" y="4942952"/>
            <a:ext cx="409727" cy="869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99789" y="5812468"/>
            <a:ext cx="312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same cluster, set to 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dirty="0"/>
              <a:t>Clustering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Learnable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dirty="0"/>
              <a:t>Representative key</a:t>
            </a:r>
            <a:endParaRPr lang="en-US" altLang="zh-TW" dirty="0"/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dirty="0"/>
              <a:t>Attention free framework</a:t>
            </a:r>
            <a:endParaRPr lang="en-US" altLang="zh-TW" dirty="0"/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Learnable Patterns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8650" y="12349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Sinkhorn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Network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47113" y="12314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https://arxiv.org/abs/2002.11296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27079" y="609329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(simplified version)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01200" y="2998122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15359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630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901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6172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6443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1300637" y="2869584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1300637" y="3365075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1300637" y="3860566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1300637" y="435605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1300637" y="485154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75961" y="2042503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 rot="16200000">
            <a:off x="-349676" y="402232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6736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2788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68840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94892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20945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41104" y="707184"/>
            <a:ext cx="237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sequence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640831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169062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69729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22552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75375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箭號: 向下 42"/>
          <p:cNvSpPr/>
          <p:nvPr/>
        </p:nvSpPr>
        <p:spPr>
          <a:xfrm rot="5400000">
            <a:off x="4672254" y="3750139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5448448" y="2066307"/>
            <a:ext cx="710899" cy="919341"/>
            <a:chOff x="5637980" y="2318371"/>
            <a:chExt cx="710899" cy="919341"/>
          </a:xfrm>
        </p:grpSpPr>
        <p:sp>
          <p:nvSpPr>
            <p:cNvPr id="36" name="矩形: 圓角 35"/>
            <p:cNvSpPr/>
            <p:nvPr/>
          </p:nvSpPr>
          <p:spPr>
            <a:xfrm>
              <a:off x="5637980" y="2534509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6004013" y="2318371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6004013" y="2996174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6603464" y="2230247"/>
            <a:ext cx="237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Jointly learned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6169062" y="2513277"/>
            <a:ext cx="43440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8026" y="5755470"/>
            <a:ext cx="475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grid should be skipped or not is decided by another learned module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43" grpId="0" animBg="1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dirty="0"/>
              <a:t>Clustering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dirty="0"/>
              <a:t>Learnable</a:t>
            </a:r>
            <a:endParaRPr lang="en-US" altLang="zh-TW" dirty="0"/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Representative key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dirty="0"/>
              <a:t>Attention free framework</a:t>
            </a:r>
            <a:endParaRPr lang="en-US" altLang="zh-TW" dirty="0"/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we need full attention matrix?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92133" y="220721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27733" y="2207213"/>
          <a:ext cx="135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箭號: 向右 11"/>
          <p:cNvSpPr/>
          <p:nvPr/>
        </p:nvSpPr>
        <p:spPr>
          <a:xfrm>
            <a:off x="5198533" y="3632200"/>
            <a:ext cx="1083733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09139" y="1726099"/>
            <a:ext cx="380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redundant columns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596495" y="1192412"/>
            <a:ext cx="3440001" cy="764520"/>
            <a:chOff x="5596495" y="1141613"/>
            <a:chExt cx="4572000" cy="764520"/>
          </a:xfrm>
        </p:grpSpPr>
        <p:sp>
          <p:nvSpPr>
            <p:cNvPr id="17" name="文字方塊 16"/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Linformer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596495" y="1536801"/>
              <a:ext cx="43805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https://arxiv.org/abs/2006.04768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972225" y="586207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 rot="16200000">
            <a:off x="-173242" y="357281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37188" y="5916931"/>
            <a:ext cx="205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Rank</a:t>
            </a:r>
            <a:endParaRPr lang="zh-TW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We want to predict the probability of words in an entire document.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Sentences in a document don’t exist in a vacuum!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3124923"/>
            <a:ext cx="6336704" cy="2579765"/>
          </a:xfrm>
          <a:prstGeom prst="rect">
            <a:avLst/>
          </a:prstGeom>
        </p:spPr>
      </p:pic>
      <p:sp>
        <p:nvSpPr>
          <p:cNvPr id="15" name="Google Shape;602;p92"/>
          <p:cNvSpPr txBox="1"/>
          <p:nvPr/>
        </p:nvSpPr>
        <p:spPr bwMode="auto">
          <a:xfrm>
            <a:off x="603978" y="2325445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kern="0" dirty="0">
                <a:solidFill>
                  <a:srgbClr val="002060"/>
                </a:solidFill>
              </a:rPr>
              <a:t>Modeling with Recurrent Networks </a:t>
            </a:r>
            <a:r>
              <a:rPr lang="en-US" altLang="zh-CN" sz="1800" kern="0" dirty="0"/>
              <a:t>: </a:t>
            </a:r>
            <a:r>
              <a:rPr lang="en-US" altLang="zh-CN" sz="1700" b="0" i="1" kern="0" dirty="0"/>
              <a:t>pass previous information in hidden state</a:t>
            </a:r>
            <a:endParaRPr lang="en-US" sz="1700" b="0" i="1" kern="0" dirty="0">
              <a:sym typeface="Times New Roman" panose="02020603050405020304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127802" y="29122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4247796" y="298847"/>
            <a:ext cx="3371559" cy="821733"/>
            <a:chOff x="4247796" y="992053"/>
            <a:chExt cx="3371559" cy="821733"/>
          </a:xfrm>
        </p:grpSpPr>
        <p:sp>
          <p:nvSpPr>
            <p:cNvPr id="16" name="矩形 15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 rot="5400000">
            <a:off x="1771170" y="4310274"/>
            <a:ext cx="3371559" cy="821733"/>
            <a:chOff x="599952" y="3429000"/>
            <a:chExt cx="3371559" cy="821733"/>
          </a:xfrm>
        </p:grpSpPr>
        <p:sp>
          <p:nvSpPr>
            <p:cNvPr id="25" name="矩形 24"/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6917805" y="104429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 rot="16200000">
            <a:off x="1712596" y="445950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5161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0352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5543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0734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箭號: 向右 45"/>
          <p:cNvSpPr/>
          <p:nvPr/>
        </p:nvSpPr>
        <p:spPr>
          <a:xfrm rot="5400000">
            <a:off x="5621211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29644" y="2732090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50190" y="2776803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02467" y="298847"/>
            <a:ext cx="3371559" cy="821733"/>
            <a:chOff x="4247796" y="992053"/>
            <a:chExt cx="3371559" cy="821733"/>
          </a:xfrm>
        </p:grpSpPr>
        <p:sp>
          <p:nvSpPr>
            <p:cNvPr id="68" name="矩形 67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20628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65819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1010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6201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箭號: 向右 80"/>
          <p:cNvSpPr/>
          <p:nvPr/>
        </p:nvSpPr>
        <p:spPr>
          <a:xfrm rot="5400000">
            <a:off x="1675882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627173" y="114416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792329" y="1901093"/>
            <a:ext cx="222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keys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3069" y="4199024"/>
            <a:ext cx="2389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the number of queries?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4703970" y="2071810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70" y="2071810"/>
                <a:ext cx="350737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50" t="-102" r="-13367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7661098" y="523315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98" y="523315"/>
                <a:ext cx="361446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27" t="-17" r="-1318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3716254" y="523315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4" y="523315"/>
                <a:ext cx="361446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65" t="-17" r="-1325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2854981" y="2071810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81" y="2071810"/>
                <a:ext cx="350737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" t="-102" r="-1351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 rot="5400000">
            <a:off x="7422751" y="272858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7422751" y="318049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 rot="5400000">
            <a:off x="7422751" y="363240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 rot="5400000">
            <a:off x="7422751" y="408431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 rot="5400000">
            <a:off x="7422751" y="453622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7422751" y="498813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7422751" y="544004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 rot="5400000">
            <a:off x="7422751" y="589195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6693" y="2912267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6884" y="1880165"/>
            <a:ext cx="1745636" cy="896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46693" y="3375921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68429" y="2881489"/>
            <a:ext cx="12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01702" y="5584019"/>
            <a:ext cx="2634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output sequence length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2" grpId="0"/>
      <p:bldP spid="49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3" grpId="0" animBg="1"/>
      <p:bldP spid="63" grpId="0" animBg="1"/>
      <p:bldP spid="64" grpId="0" animBg="1"/>
      <p:bldP spid="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Number of Keys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8650" y="2894485"/>
            <a:ext cx="3371559" cy="821733"/>
            <a:chOff x="4247796" y="992053"/>
            <a:chExt cx="3371559" cy="821733"/>
          </a:xfrm>
        </p:grpSpPr>
        <p:sp>
          <p:nvSpPr>
            <p:cNvPr id="5" name="矩形 4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81935" y="3729037"/>
            <a:ext cx="774700" cy="1869624"/>
            <a:chOff x="581935" y="3250066"/>
            <a:chExt cx="774700" cy="1869624"/>
          </a:xfrm>
        </p:grpSpPr>
        <p:sp>
          <p:nvSpPr>
            <p:cNvPr id="14" name="矩形 13"/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圓角 20"/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弧 23"/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496335" y="3729037"/>
            <a:ext cx="774700" cy="1869624"/>
            <a:chOff x="581935" y="3250066"/>
            <a:chExt cx="774700" cy="1869624"/>
          </a:xfrm>
        </p:grpSpPr>
        <p:sp>
          <p:nvSpPr>
            <p:cNvPr id="31" name="矩形 30"/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圓角 31"/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右大括弧 33"/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398418" y="3728918"/>
            <a:ext cx="774700" cy="1869624"/>
            <a:chOff x="581935" y="3250066"/>
            <a:chExt cx="774700" cy="1869624"/>
          </a:xfrm>
        </p:grpSpPr>
        <p:sp>
          <p:nvSpPr>
            <p:cNvPr id="36" name="矩形 35"/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圓角 36"/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右大括弧 38"/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275100" y="3716218"/>
            <a:ext cx="774700" cy="1869624"/>
            <a:chOff x="581935" y="3250066"/>
            <a:chExt cx="774700" cy="1869624"/>
          </a:xfrm>
        </p:grpSpPr>
        <p:sp>
          <p:nvSpPr>
            <p:cNvPr id="41" name="矩形 40"/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圓角 41"/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右大括弧 43"/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061569" y="2907185"/>
            <a:ext cx="3371559" cy="821733"/>
            <a:chOff x="4247796" y="992053"/>
            <a:chExt cx="3371559" cy="821733"/>
          </a:xfrm>
        </p:grpSpPr>
        <p:sp>
          <p:nvSpPr>
            <p:cNvPr id="46" name="矩形 45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6538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1729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6920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2111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字方塊 78"/>
              <p:cNvSpPr txBox="1"/>
              <p:nvPr/>
            </p:nvSpPr>
            <p:spPr>
              <a:xfrm>
                <a:off x="5513479" y="4972231"/>
                <a:ext cx="309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79" y="4972231"/>
                <a:ext cx="309572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32" t="-42" r="-15146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/>
              <p:cNvSpPr txBox="1"/>
              <p:nvPr/>
            </p:nvSpPr>
            <p:spPr>
              <a:xfrm>
                <a:off x="6590358" y="5693379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58" y="5693379"/>
                <a:ext cx="35073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94" t="-140" r="-13423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4667070" y="3042347"/>
                <a:ext cx="309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70" y="3042347"/>
                <a:ext cx="309572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47" t="-14" r="-1513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/>
              <p:cNvSpPr txBox="1"/>
              <p:nvPr/>
            </p:nvSpPr>
            <p:spPr>
              <a:xfrm>
                <a:off x="6526486" y="2392829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6" y="2392829"/>
                <a:ext cx="361446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64" t="-35" r="-13152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箭號: 向右 82"/>
          <p:cNvSpPr/>
          <p:nvPr/>
        </p:nvSpPr>
        <p:spPr>
          <a:xfrm rot="5400000">
            <a:off x="6364228" y="4097745"/>
            <a:ext cx="735700" cy="34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: 圓角 83"/>
          <p:cNvSpPr/>
          <p:nvPr/>
        </p:nvSpPr>
        <p:spPr>
          <a:xfrm>
            <a:off x="6973303" y="3868770"/>
            <a:ext cx="1115898" cy="735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4" t="-106" r="48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" t="-23" r="16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>
            <a:off x="5165663" y="5403118"/>
            <a:ext cx="799726" cy="4369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>
            <a:off x="4968626" y="1396261"/>
            <a:ext cx="4572000" cy="764520"/>
            <a:chOff x="5596495" y="1141613"/>
            <a:chExt cx="4572000" cy="764520"/>
          </a:xfrm>
        </p:grpSpPr>
        <p:sp>
          <p:nvSpPr>
            <p:cNvPr id="91" name="文字方塊 90"/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Linformer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https://arxiv.org/abs/2006.04768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32744" y="1461668"/>
            <a:ext cx="4572000" cy="764520"/>
            <a:chOff x="5596495" y="1141613"/>
            <a:chExt cx="4572000" cy="764520"/>
          </a:xfrm>
        </p:grpSpPr>
        <p:sp>
          <p:nvSpPr>
            <p:cNvPr id="94" name="文字方塊 93"/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Attention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https://arxiv.org/abs/1801.10198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dirty="0"/>
              <a:t>Clustering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dirty="0"/>
              <a:t>Learnable</a:t>
            </a:r>
            <a:endParaRPr lang="en-US" altLang="zh-TW" dirty="0"/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dirty="0"/>
              <a:t>Representative key</a:t>
            </a:r>
            <a:endParaRPr lang="en-US" altLang="zh-TW" dirty="0"/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Attention </a:t>
            </a:r>
            <a:r>
              <a:rPr lang="en-US" altLang="zh-CN" b="1" dirty="0">
                <a:solidFill>
                  <a:srgbClr val="C00000"/>
                </a:solidFill>
              </a:rPr>
              <a:t>approximation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dirty="0"/>
              <a:t>Attention free framework</a:t>
            </a:r>
            <a:endParaRPr lang="en-US" altLang="zh-TW" dirty="0"/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776898" y="980728"/>
            <a:ext cx="639241" cy="407638"/>
            <a:chOff x="5091792" y="1645995"/>
            <a:chExt cx="639241" cy="407638"/>
          </a:xfrm>
        </p:grpSpPr>
        <p:sp>
          <p:nvSpPr>
            <p:cNvPr id="7" name="文字方塊 6"/>
            <p:cNvSpPr txBox="1"/>
            <p:nvPr/>
          </p:nvSpPr>
          <p:spPr>
            <a:xfrm>
              <a:off x="5091792" y="164599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776898" y="1742400"/>
            <a:ext cx="639241" cy="390456"/>
            <a:chOff x="5091792" y="1684301"/>
            <a:chExt cx="639241" cy="390456"/>
          </a:xfrm>
        </p:grpSpPr>
        <p:sp>
          <p:nvSpPr>
            <p:cNvPr id="11" name="文字方塊 10"/>
            <p:cNvSpPr txBox="1"/>
            <p:nvPr/>
          </p:nvSpPr>
          <p:spPr>
            <a:xfrm>
              <a:off x="5091792" y="170542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/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777377" y="2402159"/>
            <a:ext cx="639241" cy="378769"/>
            <a:chOff x="5091792" y="1684301"/>
            <a:chExt cx="639241" cy="378769"/>
          </a:xfrm>
        </p:grpSpPr>
        <p:sp>
          <p:nvSpPr>
            <p:cNvPr id="15" name="文字方塊 14"/>
            <p:cNvSpPr txBox="1"/>
            <p:nvPr/>
          </p:nvSpPr>
          <p:spPr>
            <a:xfrm>
              <a:off x="5091792" y="1693738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 rotWithShape="1">
                <a:blip r:embed="rId4"/>
                <a:stretch>
                  <a:fillRect l="-2363" t="-3371" r="-2303" b="-9725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 rotWithShape="1">
                <a:blip r:embed="rId5"/>
                <a:stretch>
                  <a:fillRect l="-2363" t="-3328" r="-2303" b="-976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 rotWithShape="1">
                <a:blip r:embed="rId6"/>
                <a:stretch>
                  <a:fillRect l="-2364" t="-3350" r="-2339" b="-9747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 rotWithShape="1">
                <a:blip r:embed="rId8"/>
                <a:stretch>
                  <a:fillRect l="-2352" t="-3024" r="-2314" b="-8757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  <a:blipFill rotWithShape="1">
                <a:blip r:embed="rId9"/>
                <a:stretch>
                  <a:fillRect l="-2574" t="-1353" r="-2535" b="-4032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號: 向右 24"/>
          <p:cNvSpPr/>
          <p:nvPr/>
        </p:nvSpPr>
        <p:spPr>
          <a:xfrm flipH="1">
            <a:off x="2714971" y="3765507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  <a:blipFill rotWithShape="1">
                <a:blip r:embed="rId10"/>
                <a:stretch>
                  <a:fillRect l="-2557" t="-1383" r="-2552" b="-4002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  <a:blipFill rotWithShape="1">
                <a:blip r:embed="rId10"/>
                <a:stretch>
                  <a:fillRect l="-2560" t="-1378" r="-2549" b="-4007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  <a:blipFill rotWithShape="1">
                <a:blip r:embed="rId11"/>
                <a:stretch>
                  <a:fillRect l="-2358" t="-3001" r="-2308" b="-8781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246155" y="5594790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 rotWithShape="1">
                <a:blip r:embed="rId12"/>
                <a:stretch>
                  <a:fillRect l="-2372" t="-3353" r="-2331" b="-9743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  <a:blipFill rotWithShape="1">
                <a:blip r:embed="rId13"/>
                <a:stretch>
                  <a:fillRect l="-2363" t="-3012" r="-2303" b="-8769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290409" y="372608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 rotWithShape="1">
                <a:blip r:embed="rId12"/>
                <a:stretch>
                  <a:fillRect l="-2372" t="-3382" r="-2331" b="-971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 rotWithShape="1">
                <a:blip r:embed="rId12"/>
                <a:stretch>
                  <a:fillRect l="-2371" t="-3280" r="-2332" b="-9713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is three-matrix Multiplication 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242256" y="4119955"/>
            <a:ext cx="14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881444" y="4454463"/>
            <a:ext cx="20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38809" y="3025161"/>
            <a:ext cx="2724647" cy="189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378534" y="4825596"/>
            <a:ext cx="546266" cy="508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7" t="-59" r="2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25" t="-118" r="38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47" t="-125" r="10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48" grpId="0"/>
      <p:bldP spid="49" grpId="0"/>
      <p:bldP spid="51" grpId="0" animBg="1"/>
      <p:bldP spid="54" grpId="0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776898" y="1019034"/>
            <a:ext cx="639241" cy="393742"/>
            <a:chOff x="5091792" y="1684301"/>
            <a:chExt cx="639241" cy="393742"/>
          </a:xfrm>
        </p:grpSpPr>
        <p:sp>
          <p:nvSpPr>
            <p:cNvPr id="7" name="文字方塊 6"/>
            <p:cNvSpPr txBox="1"/>
            <p:nvPr/>
          </p:nvSpPr>
          <p:spPr>
            <a:xfrm>
              <a:off x="5091792" y="1708711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776898" y="1742400"/>
            <a:ext cx="639241" cy="390456"/>
            <a:chOff x="5091792" y="1684301"/>
            <a:chExt cx="639241" cy="390456"/>
          </a:xfrm>
        </p:grpSpPr>
        <p:sp>
          <p:nvSpPr>
            <p:cNvPr id="11" name="文字方塊 10"/>
            <p:cNvSpPr txBox="1"/>
            <p:nvPr/>
          </p:nvSpPr>
          <p:spPr>
            <a:xfrm>
              <a:off x="5091792" y="170542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/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5777377" y="2402159"/>
            <a:ext cx="639241" cy="378769"/>
            <a:chOff x="5091792" y="1684301"/>
            <a:chExt cx="639241" cy="378769"/>
          </a:xfrm>
        </p:grpSpPr>
        <p:sp>
          <p:nvSpPr>
            <p:cNvPr id="15" name="文字方塊 14"/>
            <p:cNvSpPr txBox="1"/>
            <p:nvPr/>
          </p:nvSpPr>
          <p:spPr>
            <a:xfrm>
              <a:off x="5091792" y="1693738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 rotWithShape="1">
                <a:blip r:embed="rId4"/>
                <a:stretch>
                  <a:fillRect l="-2363" t="-3371" r="-2303" b="-9725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 rotWithShape="1">
                <a:blip r:embed="rId5"/>
                <a:stretch>
                  <a:fillRect l="-2363" t="-3328" r="-2303" b="-976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 rotWithShape="1">
                <a:blip r:embed="rId6"/>
                <a:stretch>
                  <a:fillRect l="-2364" t="-3350" r="-2339" b="-9747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 rotWithShape="1">
                <a:blip r:embed="rId8"/>
                <a:stretch>
                  <a:fillRect l="-2352" t="-3024" r="-2314" b="-8757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  <a:blipFill rotWithShape="1">
                <a:blip r:embed="rId9"/>
                <a:stretch>
                  <a:fillRect l="-2360" t="-3024" r="-2306" b="-8757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29" t="-114" r="-1209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 rotWithShape="1">
                <a:blip r:embed="rId11"/>
                <a:stretch>
                  <a:fillRect l="-2372" t="-3353" r="-2331" b="-9743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  <a:blipFill rotWithShape="1">
                <a:blip r:embed="rId12"/>
                <a:stretch>
                  <a:fillRect l="-2364" t="-3035" r="-2339" b="-8746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 rotWithShape="1">
                <a:blip r:embed="rId11"/>
                <a:stretch>
                  <a:fillRect l="-2372" t="-3382" r="-2331" b="-9714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 rotWithShape="1">
                <a:blip r:embed="rId11"/>
                <a:stretch>
                  <a:fillRect l="-2371" t="-3280" r="-2332" b="-9713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is three-matrix Multiplication 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7" t="-59" r="2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25" t="-118" r="38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47" t="-125" r="10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2" t="-46" r="2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25" t="-107" r="39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44" t="-90" r="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1" t="-122" r="24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 rot="5400000">
            <a:off x="6919801" y="3999364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/>
          <p:cNvSpPr/>
          <p:nvPr/>
        </p:nvSpPr>
        <p:spPr>
          <a:xfrm rot="5400000">
            <a:off x="6114478" y="3473437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2968" r="-2314" b="-8813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2968" r="-2306" b="-881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42" r="-120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2980" r="-2339" b="-8802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101" r="25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25" r="3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4" t="-8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40" r="2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/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3033" r="-2314" b="-8748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3033" r="-2306" b="-8748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5" r="-120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3045" r="-2339" b="-8830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60" r="2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121" r="3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4" t="-104" r="7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135" r="2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/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大括弧 58"/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78012" y="4758680"/>
            <a:ext cx="20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difference?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278" y="728424"/>
            <a:ext cx="7003443" cy="540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1450" y="381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Linear Algebra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87721" y="6235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https://youtu.be/yO8lDzf4jMs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2968" r="-2314" b="-8813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2968" r="-2306" b="-881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42" r="-120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2980" r="-2339" b="-8802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101" r="25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25" r="3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4" t="-8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40" r="2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" t="-133" r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6" t="-2993" r="-2337" b="-8789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  <a:blipFill rotWithShape="1">
                <a:blip r:embed="rId10"/>
                <a:stretch>
                  <a:fillRect l="-2562" t="-1384" r="-2547" b="-4001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" t="-116" r="27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" t="-135" r="2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56108" y="3975228"/>
            <a:ext cx="1569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Matrix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右大括弧 46"/>
          <p:cNvSpPr/>
          <p:nvPr/>
        </p:nvSpPr>
        <p:spPr>
          <a:xfrm rot="5400000">
            <a:off x="4026523" y="3827012"/>
            <a:ext cx="300793" cy="3683074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1" t="-96" r="3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21" t="-136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圓角 3"/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32" grpId="0" animBg="1"/>
      <p:bldP spid="36" grpId="0" animBg="1"/>
      <p:bldP spid="38" grpId="0"/>
      <p:bldP spid="39" grpId="0"/>
      <p:bldP spid="3" grpId="0"/>
      <p:bldP spid="47" grpId="0" animBg="1"/>
      <p:bldP spid="60" grpId="0"/>
      <p:bldP spid="61" grpId="0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2968" r="-2314" b="-8813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2968" r="-2306" b="-881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42" r="-120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2980" r="-2339" b="-8802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101" r="25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25" r="3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4" t="-8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40" r="2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 rot="5400000">
            <a:off x="3767255" y="1344926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6" t="-64" r="1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8" t="-20" r="4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1" t="-136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75" t="-2977" r="-2328" b="-8805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  <a:blipFill rotWithShape="1">
                <a:blip r:embed="rId12"/>
                <a:stretch>
                  <a:fillRect l="-4039" t="-2977" r="-3971" b="-8805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25" t="-120" r="11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4" t="-65" r="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弧 32"/>
          <p:cNvSpPr/>
          <p:nvPr/>
        </p:nvSpPr>
        <p:spPr>
          <a:xfrm rot="5400000">
            <a:off x="5218188" y="3901486"/>
            <a:ext cx="345738" cy="2794241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/>
          <p:cNvSpPr/>
          <p:nvPr/>
        </p:nvSpPr>
        <p:spPr>
          <a:xfrm>
            <a:off x="7431269" y="1083895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60" grpId="0"/>
      <p:bldP spid="61" grpId="0"/>
      <p:bldP spid="24" grpId="0" animBg="1"/>
      <p:bldP spid="25" grpId="0" animBg="1"/>
      <p:bldP spid="26" grpId="0"/>
      <p:bldP spid="27" grpId="0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2968" r="-2314" b="-8813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2968" r="-2306" b="-881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42" r="-120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2980" r="-2339" b="-8802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101" r="25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25" r="3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4" t="-8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40" r="2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/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/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 rotWithShape="1">
                <a:blip r:embed="rId2"/>
                <a:stretch>
                  <a:fillRect l="-2352" t="-3033" r="-2314" b="-8748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 rotWithShape="1">
                <a:blip r:embed="rId3"/>
                <a:stretch>
                  <a:fillRect l="-2360" t="-3033" r="-2306" b="-8748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9" t="-5" r="-120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 rotWithShape="1">
                <a:blip r:embed="rId5"/>
                <a:stretch>
                  <a:fillRect l="-2364" t="-3045" r="-2339" b="-8830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60" r="2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" t="-121" r="3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4" t="-104" r="7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135" r="2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/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大括弧 58"/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1" t="-136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圓角 35"/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1" t="-117" r="7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圓角 37"/>
          <p:cNvSpPr/>
          <p:nvPr/>
        </p:nvSpPr>
        <p:spPr>
          <a:xfrm>
            <a:off x="7431269" y="4146414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 rot="5400000">
                <a:off x="7710975" y="2633758"/>
                <a:ext cx="4103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10975" y="2633758"/>
                <a:ext cx="410369" cy="492443"/>
              </a:xfrm>
              <a:prstGeom prst="rect">
                <a:avLst/>
              </a:prstGeom>
              <a:blipFill rotWithShape="1">
                <a:blip r:embed="rId10"/>
                <a:stretch>
                  <a:fillRect l="-10099" t="8298" r="-9978" b="-3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 Simple Idea : </a:t>
            </a:r>
            <a:r>
              <a:rPr lang="en-US" altLang="zh-CN" b="1" dirty="0"/>
              <a:t>Infinitely Pass State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9374"/>
            <a:ext cx="6276190" cy="38761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Realization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4235" y="1803497"/>
            <a:ext cx="4837470" cy="4351338"/>
          </a:xfrm>
        </p:spPr>
        <p:txBody>
          <a:bodyPr/>
          <a:lstStyle/>
          <a:p>
            <a:r>
              <a:rPr lang="en-US" altLang="zh-TW" dirty="0"/>
              <a:t>Efficient attention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Linear Transformer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Random Feature Attention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Performer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87535" y="21866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https://arxiv.org/pdf/1812.01243.pdf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15257" y="29280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https://linear-transformers.com/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15257" y="36866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https://arxiv.org/pdf/2103.02143.pdf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85792" y="4388409"/>
            <a:ext cx="483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https://arxiv.org/pdf/2009.14794.pdf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39552" y="1898737"/>
            <a:ext cx="2772228" cy="2489672"/>
            <a:chOff x="277369" y="1598795"/>
            <a:chExt cx="2772228" cy="24896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群組 19"/>
            <p:cNvGrpSpPr/>
            <p:nvPr/>
          </p:nvGrpSpPr>
          <p:grpSpPr>
            <a:xfrm>
              <a:off x="277369" y="2707178"/>
              <a:ext cx="2772228" cy="1265765"/>
              <a:chOff x="277369" y="1564223"/>
              <a:chExt cx="2772228" cy="1265765"/>
            </a:xfrm>
          </p:grpSpPr>
          <p:sp>
            <p:nvSpPr>
              <p:cNvPr id="22" name="矩形: 圓角 21"/>
              <p:cNvSpPr/>
              <p:nvPr/>
            </p:nvSpPr>
            <p:spPr>
              <a:xfrm>
                <a:off x="569728" y="1798783"/>
                <a:ext cx="194021" cy="74909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/>
              <p:cNvSpPr/>
              <p:nvPr/>
            </p:nvSpPr>
            <p:spPr>
              <a:xfrm>
                <a:off x="2215351" y="1564223"/>
                <a:ext cx="194020" cy="12657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24" name="文字方塊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群組 25"/>
              <p:cNvGrpSpPr/>
              <p:nvPr/>
            </p:nvGrpSpPr>
            <p:grpSpPr>
              <a:xfrm>
                <a:off x="807217" y="1921760"/>
                <a:ext cx="1291770" cy="626119"/>
                <a:chOff x="807217" y="1921760"/>
                <a:chExt cx="1291770" cy="626119"/>
              </a:xfrm>
            </p:grpSpPr>
            <p:sp>
              <p:nvSpPr>
                <p:cNvPr id="29" name="矩形: 圓角 28"/>
                <p:cNvSpPr/>
                <p:nvPr/>
              </p:nvSpPr>
              <p:spPr>
                <a:xfrm>
                  <a:off x="1191846" y="1921760"/>
                  <a:ext cx="522513" cy="6261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字方塊 29"/>
                    <p:cNvSpPr txBox="1"/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" name="文字方塊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直線單箭頭接點 26"/>
              <p:cNvCxnSpPr/>
              <p:nvPr/>
            </p:nvCxnSpPr>
            <p:spPr>
              <a:xfrm rot="16200000">
                <a:off x="1878596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rot="16200000">
                <a:off x="996832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: 圓角 20"/>
            <p:cNvSpPr/>
            <p:nvPr/>
          </p:nvSpPr>
          <p:spPr>
            <a:xfrm>
              <a:off x="416770" y="1598795"/>
              <a:ext cx="2547234" cy="248967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Low-rank Approximation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Calculating the attention matrix is expensive, can it be predicted with a low-rank matrix? </a:t>
            </a:r>
            <a:endParaRPr lang="en-US" altLang="zh-CN" dirty="0"/>
          </a:p>
          <a:p>
            <a:pPr>
              <a:spcBef>
                <a:spcPts val="1300"/>
              </a:spcBef>
            </a:pPr>
            <a:r>
              <a:rPr lang="en-US" altLang="zh-CN" b="1" dirty="0" err="1"/>
              <a:t>Nystromformer</a:t>
            </a:r>
            <a:r>
              <a:rPr lang="en-US" altLang="zh-CN" b="1" dirty="0"/>
              <a:t>:</a:t>
            </a:r>
            <a:r>
              <a:rPr lang="en-US" altLang="zh-CN" dirty="0"/>
              <a:t> Approximate using the Nystrom method, sampling "landmark" points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2492065"/>
            <a:ext cx="5400600" cy="13937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656711" y="6165304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arxiv.org/pdf/2102.03902.pdf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20" y="3946150"/>
            <a:ext cx="3730499" cy="20699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  <a:endParaRPr lang="en-US" altLang="zh-TW" dirty="0"/>
          </a:p>
          <a:p>
            <a:pPr lvl="1"/>
            <a:r>
              <a:rPr lang="en-US" altLang="zh-TW" dirty="0"/>
              <a:t>Heuristic</a:t>
            </a:r>
            <a:endParaRPr lang="en-US" altLang="zh-TW" dirty="0"/>
          </a:p>
          <a:p>
            <a:pPr lvl="2"/>
            <a:r>
              <a:rPr lang="en-US" altLang="zh-TW" dirty="0"/>
              <a:t>Local Attention, Big Bird, and etc.</a:t>
            </a:r>
            <a:endParaRPr lang="en-US" altLang="zh-TW" dirty="0"/>
          </a:p>
          <a:p>
            <a:pPr lvl="1"/>
            <a:r>
              <a:rPr lang="en-US" altLang="zh-TW" dirty="0"/>
              <a:t>Clustering </a:t>
            </a:r>
            <a:endParaRPr lang="en-US" altLang="zh-TW" dirty="0"/>
          </a:p>
          <a:p>
            <a:pPr lvl="2"/>
            <a:r>
              <a:rPr lang="en-US" altLang="zh-TW" dirty="0"/>
              <a:t>Reformer, and etc.</a:t>
            </a:r>
            <a:endParaRPr lang="en-US" altLang="zh-TW" dirty="0"/>
          </a:p>
          <a:p>
            <a:pPr lvl="1"/>
            <a:r>
              <a:rPr lang="en-US" altLang="zh-TW" dirty="0"/>
              <a:t>Learnable</a:t>
            </a:r>
            <a:endParaRPr lang="en-US" altLang="zh-TW" dirty="0"/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  <a:endParaRPr lang="en-US" altLang="zh-TW" dirty="0"/>
          </a:p>
          <a:p>
            <a:pPr lvl="1"/>
            <a:r>
              <a:rPr lang="en-US" altLang="zh-TW" dirty="0"/>
              <a:t>Representative key</a:t>
            </a:r>
            <a:endParaRPr lang="en-US" altLang="zh-TW" dirty="0"/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  <a:endParaRPr lang="en-US" altLang="zh-TW" dirty="0"/>
          </a:p>
          <a:p>
            <a:r>
              <a:rPr lang="en-US" altLang="zh-TW" dirty="0"/>
              <a:t>Others</a:t>
            </a:r>
            <a:endParaRPr lang="en-US" altLang="zh-TW" dirty="0"/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Attention free framework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dirty="0"/>
              <a:t>Synthesizer and etc.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7808147" y="58828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blipFill rotWithShape="1">
                <a:blip r:embed="rId1"/>
                <a:stretch>
                  <a:fillRect l="-32" t="-49" r="53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/>
          <p:nvPr/>
        </p:nvCxnSpPr>
        <p:spPr>
          <a:xfrm flipV="1">
            <a:off x="8035241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884571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/>
              <p:cNvSpPr txBox="1"/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blipFill rotWithShape="1">
                <a:blip r:embed="rId2"/>
                <a:stretch>
                  <a:fillRect l="-59" t="-83" r="80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Synthesizer </a:t>
            </a:r>
            <a:endParaRPr lang="zh-TW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we need q and k to compute attention?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07247" y="316906"/>
            <a:ext cx="351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https://arxiv.org/abs/2005.00743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896292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777487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55" t="-83" r="7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4664475" y="5883630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/>
              <p:cNvSpPr txBox="1"/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blipFill rotWithShape="1">
                <a:blip r:embed="rId4"/>
                <a:stretch>
                  <a:fillRect t="-38" r="2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689817" y="588362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字方塊 79"/>
              <p:cNvSpPr txBox="1"/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87" t="-5" r="20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單箭頭接點 86"/>
          <p:cNvCxnSpPr/>
          <p:nvPr/>
        </p:nvCxnSpPr>
        <p:spPr>
          <a:xfrm flipV="1">
            <a:off x="5925223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806418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87" t="-83" r="20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/>
          <p:cNvSpPr/>
          <p:nvPr/>
        </p:nvSpPr>
        <p:spPr>
          <a:xfrm>
            <a:off x="6759108" y="588706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字方塊 78"/>
              <p:cNvSpPr txBox="1"/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27" t="-3" r="4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 flipV="1">
            <a:off x="6969394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6835349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字方塊 91"/>
              <p:cNvSpPr txBox="1"/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1" t="-83" r="52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7"/>
              <p:cNvGraphicFramePr>
                <a:graphicFrameLocks noGrp="1"/>
              </p:cNvGraphicFramePr>
              <p:nvPr/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/>
                    <a:gridCol w="590013"/>
                    <a:gridCol w="590013"/>
                    <a:gridCol w="590013"/>
                  </a:tblGrid>
                  <a:tr h="50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7"/>
              <p:cNvGraphicFramePr>
                <a:graphicFrameLocks noGrp="1"/>
              </p:cNvGraphicFramePr>
              <p:nvPr/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/>
                    <a:gridCol w="590013"/>
                    <a:gridCol w="590013"/>
                    <a:gridCol w="590013"/>
                  </a:tblGrid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字方塊 97"/>
              <p:cNvSpPr txBox="1"/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blipFill rotWithShape="1">
                <a:blip r:embed="rId10"/>
                <a:stretch>
                  <a:fillRect l="-18" t="-49" r="-7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/>
          <p:cNvGrpSpPr/>
          <p:nvPr/>
        </p:nvGrpSpPr>
        <p:grpSpPr>
          <a:xfrm>
            <a:off x="4572000" y="2110943"/>
            <a:ext cx="3852290" cy="610031"/>
            <a:chOff x="4572000" y="6035243"/>
            <a:chExt cx="3852290" cy="610031"/>
          </a:xfrm>
        </p:grpSpPr>
        <p:sp>
          <p:nvSpPr>
            <p:cNvPr id="99" name="矩形 98"/>
            <p:cNvSpPr/>
            <p:nvPr/>
          </p:nvSpPr>
          <p:spPr>
            <a:xfrm>
              <a:off x="7808147" y="6035243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/>
            <p:cNvSpPr/>
            <p:nvPr/>
          </p:nvSpPr>
          <p:spPr>
            <a:xfrm>
              <a:off x="4664475" y="6036030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字方塊 101"/>
                <p:cNvSpPr txBox="1"/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文字方塊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矩形 102"/>
            <p:cNvSpPr/>
            <p:nvPr/>
          </p:nvSpPr>
          <p:spPr>
            <a:xfrm>
              <a:off x="5689817" y="6036029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字方塊 103"/>
                <p:cNvSpPr txBox="1"/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4" name="文字方塊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/>
            <p:cNvSpPr/>
            <p:nvPr/>
          </p:nvSpPr>
          <p:spPr>
            <a:xfrm>
              <a:off x="6759108" y="6039460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箭號: 向右 107"/>
          <p:cNvSpPr/>
          <p:nvPr/>
        </p:nvSpPr>
        <p:spPr>
          <a:xfrm>
            <a:off x="3886200" y="3606800"/>
            <a:ext cx="1010092" cy="355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672739" y="3118237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088744" y="5338917"/>
            <a:ext cx="26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network parameters!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42166" y="4862100"/>
            <a:ext cx="26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q and k?</a:t>
            </a:r>
            <a:endParaRPr lang="zh-TW" altLang="en-US" sz="2400" strike="dbl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46" grpId="0" animBg="1"/>
      <p:bldP spid="47" grpId="0"/>
      <p:bldP spid="88" grpId="0" animBg="1"/>
      <p:bldP spid="89" grpId="0"/>
      <p:bldP spid="91" grpId="0" animBg="1"/>
      <p:bldP spid="92" grpId="0"/>
      <p:bldP spid="98" grpId="0"/>
      <p:bldP spid="108" grpId="0" animBg="1"/>
      <p:bldP spid="109" grpId="0"/>
      <p:bldP spid="110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7" y="66137"/>
            <a:ext cx="3692338" cy="1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Attention-free?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Fnet: Mixing tokens with fourier transforms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Pay Attention to MLPs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MLP-Mixer: An all-MLP Architecture for Vision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47881" y="2677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https://arxiv.org/abs/2105.08050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83453"/>
            <a:ext cx="7938182" cy="161665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44353" y="43157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https://arxiv.org/abs/2105.01601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16016" y="1693677"/>
            <a:ext cx="491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https://arxiv.org/abs/2105.03824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Evaluate Document level Models? </a:t>
            </a:r>
            <a:endParaRPr lang="en-US" sz="3200" dirty="0"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Simple : </a:t>
            </a:r>
            <a:r>
              <a:rPr lang="en-US" altLang="zh-CN" dirty="0"/>
              <a:t>Perplexity, classification over long documents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More focused: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Sentence scrambling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Final sentence prediction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Final word prediction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Composite benchmark containing several task: </a:t>
            </a:r>
            <a:r>
              <a:rPr lang="en-US" altLang="zh-CN" i="1" dirty="0"/>
              <a:t>Long range arena </a:t>
            </a:r>
            <a:endParaRPr lang="en-US" altLang="zh-CN" i="1" dirty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3995935" y="3933056"/>
            <a:ext cx="2680071" cy="42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3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arxiv.org/pdf/2011.04006.pdf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995935" y="3072593"/>
            <a:ext cx="2358017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aclanthology.org/P16-1144.pdf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3995936" y="2569896"/>
            <a:ext cx="2358017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aclanthology.org/N16-1098.pdf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3995935" y="2045743"/>
            <a:ext cx="3168353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anthology.aclweb.org/J/J08/J08-1001.pdf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Separate Encoding for Coarse-grained Document Context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594" y="1780955"/>
            <a:ext cx="3543790" cy="4480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659349" y="2420888"/>
            <a:ext cx="438385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big RNN for local and global context tends to miss out on global context (as local context is more predictive)</a:t>
            </a:r>
            <a:endParaRPr lang="en-US" altLang="zh-C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contextual real-valued input vector in association with each word.</a:t>
            </a:r>
            <a:endParaRPr lang="zh-CN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979712" y="6197826"/>
            <a:ext cx="8857356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www.microsoft.com/en-us/research/wp-content/uploads/2016/02/rnn_ctxt.pdf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Transformer-XL</a:t>
            </a:r>
            <a:r>
              <a:rPr lang="en-US" altLang="zh-CN" dirty="0"/>
              <a:t> : Truncated BPTT + Transformer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Idea: attend to fixed vectors from the previous sentence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Like truncated backprop through time for RNNs</a:t>
            </a:r>
            <a:r>
              <a:rPr lang="zh-CN" altLang="en-US" dirty="0"/>
              <a:t>：</a:t>
            </a:r>
            <a:r>
              <a:rPr lang="en-US" altLang="zh-CN" dirty="0"/>
              <a:t>can use previous states, but not backprop into them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2924944"/>
            <a:ext cx="9144000" cy="23069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 bwMode="auto">
          <a:xfrm>
            <a:off x="3692774" y="5338570"/>
            <a:ext cx="35939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Vanilla Transformer (</a:t>
            </a:r>
            <a:r>
              <a:rPr lang="en-US" altLang="zh-CN" sz="13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 segment length 4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069967" y="6237312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arxiv.org/pdf/1901.02860.pdf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Transformer-XL </a:t>
            </a:r>
            <a:r>
              <a:rPr lang="en-US" altLang="zh-CN" dirty="0"/>
              <a:t>: Truncated BPTT + Transformer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Idea: attend to fixed vectors from the previous sentence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Like truncated backprop through time for RNNs</a:t>
            </a:r>
            <a:r>
              <a:rPr lang="zh-CN" altLang="en-US" dirty="0"/>
              <a:t>：</a:t>
            </a:r>
            <a:r>
              <a:rPr lang="en-US" altLang="zh-CN" dirty="0"/>
              <a:t>can use previous states, but not backprop into them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2998814"/>
            <a:ext cx="9144000" cy="21349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auto">
          <a:xfrm>
            <a:off x="3563888" y="5310135"/>
            <a:ext cx="35939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Transformer-XL (</a:t>
            </a:r>
            <a:r>
              <a:rPr lang="en-US" altLang="zh-CN" sz="13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 segment length 4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2069967" y="6237312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arxiv.org/pdf/1901.02860.pdf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2420888"/>
            <a:ext cx="3159343" cy="3972210"/>
          </a:xfrm>
          <a:prstGeom prst="rect">
            <a:avLst/>
          </a:prstGeom>
        </p:spPr>
      </p:pic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960" y="1099893"/>
            <a:ext cx="8001000" cy="1489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Self-attention</a:t>
            </a:r>
            <a:r>
              <a:rPr lang="en-US" altLang="zh-CN" dirty="0"/>
              <a:t> / </a:t>
            </a:r>
            <a:r>
              <a:rPr lang="en-US" altLang="zh-CN" b="1" dirty="0"/>
              <a:t>Transformers</a:t>
            </a:r>
            <a:r>
              <a:rPr lang="en-US" altLang="zh-CN" dirty="0"/>
              <a:t> Across Sentences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Simply self-attend to all previous words in the document</a:t>
            </a:r>
            <a:endParaRPr lang="en-US" altLang="zh-CN" dirty="0"/>
          </a:p>
          <a:p>
            <a:pPr marL="47117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   Can relatively simply use document-level context</a:t>
            </a:r>
            <a:endParaRPr lang="en-US" altLang="zh-CN" dirty="0">
              <a:solidFill>
                <a:srgbClr val="FF0000"/>
              </a:solidFill>
            </a:endParaRPr>
          </a:p>
          <a:p>
            <a:pPr marL="47117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   Can learn interesting phenomena (e.g. co-reference) </a:t>
            </a:r>
            <a:endParaRPr lang="en-US" altLang="zh-CN" dirty="0">
              <a:solidFill>
                <a:srgbClr val="FF0000"/>
              </a:solidFill>
            </a:endParaRPr>
          </a:p>
          <a:p>
            <a:pPr marL="47117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- </a:t>
            </a:r>
            <a:r>
              <a:rPr lang="en-US" altLang="zh-CN" dirty="0">
                <a:solidFill>
                  <a:srgbClr val="00B050"/>
                </a:solidFill>
              </a:rPr>
              <a:t>     Computation is quadratic in sequence length!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0" y="3789040"/>
            <a:ext cx="3593950" cy="21963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2069967" y="6237312"/>
            <a:ext cx="6048672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arxiv.org/pdf/1805.10163.pdf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self-attention efficient?</a:t>
            </a:r>
            <a:endParaRPr lang="zh-TW" altLang="en-US" dirty="0"/>
          </a:p>
        </p:txBody>
      </p:sp>
      <p:sp>
        <p:nvSpPr>
          <p:cNvPr id="29" name="内容占位符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81745" y="28343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  <a:gridCol w="450000"/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89663" y="5511405"/>
            <a:ext cx="318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Matrix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085839" y="1792027"/>
            <a:ext cx="3371559" cy="821733"/>
            <a:chOff x="4247796" y="992053"/>
            <a:chExt cx="3371559" cy="821733"/>
          </a:xfrm>
        </p:grpSpPr>
        <p:sp>
          <p:nvSpPr>
            <p:cNvPr id="7" name="矩形 6"/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 rot="5400000">
            <a:off x="1608838" y="4232374"/>
            <a:ext cx="3371559" cy="821733"/>
            <a:chOff x="599952" y="3429000"/>
            <a:chExt cx="3371559" cy="821733"/>
          </a:xfrm>
        </p:grpSpPr>
        <p:sp>
          <p:nvSpPr>
            <p:cNvPr id="16" name="矩形 15"/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4745938" y="128638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1561555" y="440353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650724" y="2218060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24" y="2218060"/>
                <a:ext cx="361446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8" t="-1" r="-13248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3163852" y="2480410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52" y="2480410"/>
                <a:ext cx="361446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78" t="-23" r="-1323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56" t="-44" r="-4301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length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" t="-54" r="1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anchor="t" anchorCtr="0" compatLnSpc="1"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anchor="t" anchorCtr="0" compatLnSpc="1"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8351</Words>
  <Application>WPS 演示</Application>
  <PresentationFormat>全屏显示(4:3)</PresentationFormat>
  <Paragraphs>896</Paragraphs>
  <Slides>46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黑体</vt:lpstr>
      <vt:lpstr>Times New Roman</vt:lpstr>
      <vt:lpstr>Verdana</vt:lpstr>
      <vt:lpstr>Calibri Light</vt:lpstr>
      <vt:lpstr>Helvetica Neue</vt:lpstr>
      <vt:lpstr>Calibri</vt:lpstr>
      <vt:lpstr>Cambria Math</vt:lpstr>
      <vt:lpstr>Times New Roman</vt:lpstr>
      <vt:lpstr>Calibri</vt:lpstr>
      <vt:lpstr>微软雅黑</vt:lpstr>
      <vt:lpstr>Cambria Math</vt:lpstr>
      <vt:lpstr>Arial Unicode MS</vt:lpstr>
      <vt:lpstr>Lucida Grande</vt:lpstr>
      <vt:lpstr>新細明體</vt:lpstr>
      <vt:lpstr>1_NSFC建设方案主题</vt:lpstr>
      <vt:lpstr>2_NSFC建设方案主题</vt:lpstr>
      <vt:lpstr>Modeling Long Sequences with Efficient Transformers</vt:lpstr>
      <vt:lpstr>Transformer</vt:lpstr>
      <vt:lpstr>Document Level Language Modeling</vt:lpstr>
      <vt:lpstr>Documents Level Language Modeling</vt:lpstr>
      <vt:lpstr>Documents Level Language Modeling</vt:lpstr>
      <vt:lpstr>Documents Level Language Modeling</vt:lpstr>
      <vt:lpstr>Documents Level Language Modeling</vt:lpstr>
      <vt:lpstr>Documents Level Language Modeling</vt:lpstr>
      <vt:lpstr>How to make self-attention efficient?</vt:lpstr>
      <vt:lpstr>Efficient Transformers</vt:lpstr>
      <vt:lpstr>Efficient Transformers</vt:lpstr>
      <vt:lpstr>Efficient Transformers</vt:lpstr>
      <vt:lpstr>Skip Some Calculations with Human Knowledge </vt:lpstr>
      <vt:lpstr>Local Attention / Truncated Attention</vt:lpstr>
      <vt:lpstr>Stride Attention</vt:lpstr>
      <vt:lpstr>PowerPoint 演示文稿</vt:lpstr>
      <vt:lpstr>Many Different Choices … </vt:lpstr>
      <vt:lpstr>Many Different Choices … </vt:lpstr>
      <vt:lpstr>Sparse Transformers</vt:lpstr>
      <vt:lpstr>Compressive Transformers</vt:lpstr>
      <vt:lpstr>Adaptive Span Transformers</vt:lpstr>
      <vt:lpstr>Efficient Transformers</vt:lpstr>
      <vt:lpstr>Can we only focus on Critical Parts?</vt:lpstr>
      <vt:lpstr>Clustering</vt:lpstr>
      <vt:lpstr>Clustering</vt:lpstr>
      <vt:lpstr>Efficient Transformers</vt:lpstr>
      <vt:lpstr>Learnable Patterns</vt:lpstr>
      <vt:lpstr>Efficient Transformers</vt:lpstr>
      <vt:lpstr>Do we need full attention matrix?</vt:lpstr>
      <vt:lpstr>PowerPoint 演示文稿</vt:lpstr>
      <vt:lpstr>Reduce Number of Keys</vt:lpstr>
      <vt:lpstr>Efficient Transformers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Realization </vt:lpstr>
      <vt:lpstr>Low-rank Approximation</vt:lpstr>
      <vt:lpstr>Efficient Transformers</vt:lpstr>
      <vt:lpstr>Synthesizer </vt:lpstr>
      <vt:lpstr>Attention-free?</vt:lpstr>
      <vt:lpstr>How to Evaluate Document level Models? 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祎迪</cp:lastModifiedBy>
  <cp:revision>1093</cp:revision>
  <dcterms:created xsi:type="dcterms:W3CDTF">2024-04-24T03:32:21Z</dcterms:created>
  <dcterms:modified xsi:type="dcterms:W3CDTF">2024-04-24T03:32:21Z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F3227EEEA8A85EC1F87C28667EA098F9_42</vt:lpwstr>
  </property>
  <property fmtid="{D5CDD505-2E9C-101B-9397-08002B2CF9AE}" pid="3" name="KSOProductBuildVer">
    <vt:lpwstr>2052-6.0.2.8225</vt:lpwstr>
  </property>
</Properties>
</file>