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  <p:sldId id="270" r:id="rId5"/>
    <p:sldId id="258" r:id="rId6"/>
    <p:sldId id="269" r:id="rId7"/>
    <p:sldId id="272" r:id="rId8"/>
    <p:sldId id="26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02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70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0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5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0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0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11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5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6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FDF6C6-B2EA-43E3-81CC-126B420305BA}" type="datetimeFigureOut">
              <a:rPr lang="es-CL" smtClean="0"/>
              <a:t>21-06-2024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AA04B-C9D7-8834-0F9E-897286EE9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Proyecto </a:t>
            </a:r>
            <a:r>
              <a:rPr lang="es-ES" dirty="0" err="1"/>
              <a:t>Indicators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Heart </a:t>
            </a:r>
            <a:r>
              <a:rPr lang="es-ES" dirty="0" err="1"/>
              <a:t>Disease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3976B-D6B3-30AC-3D77-0BD3D10CB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BootCAMP</a:t>
            </a:r>
            <a:r>
              <a:rPr lang="es-ES" dirty="0"/>
              <a:t> DATA SCIENCE (Junio 2024) – CODING DOJO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60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Ayudar tanta a </a:t>
            </a:r>
            <a:r>
              <a:rPr lang="es-ES" sz="24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peronal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como instituciones del área de la salud a predecir el riesgo de enfermedades cardíacas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Mejorar la comp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rensión de los riesgos que pueden provocar problemas cardíacos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Determinar factores 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que afectan las ventas en los distintos puntos de ventas</a:t>
            </a:r>
            <a:endParaRPr lang="es-C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Contiene 445.132 registros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40 características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5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AAD39-F204-2157-419D-6C97479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80FAE06-EB78-6C89-D9B0-D33D17791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16816"/>
              </p:ext>
            </p:extLst>
          </p:nvPr>
        </p:nvGraphicFramePr>
        <p:xfrm>
          <a:off x="1198880" y="2138680"/>
          <a:ext cx="9367520" cy="38404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202864">
                  <a:extLst>
                    <a:ext uri="{9D8B030D-6E8A-4147-A177-3AD203B41FA5}">
                      <a16:colId xmlns:a16="http://schemas.microsoft.com/office/drawing/2014/main" val="712149073"/>
                    </a:ext>
                  </a:extLst>
                </a:gridCol>
                <a:gridCol w="7164656">
                  <a:extLst>
                    <a:ext uri="{9D8B030D-6E8A-4147-A177-3AD203B41FA5}">
                      <a16:colId xmlns:a16="http://schemas.microsoft.com/office/drawing/2014/main" val="300548065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u="none" strike="noStrike" dirty="0">
                          <a:effectLst/>
                        </a:rPr>
                        <a:t>Nombre de la variable</a:t>
                      </a:r>
                      <a:endParaRPr lang="es-CL" sz="1400" b="1" i="0" u="none" strike="noStrike" dirty="0">
                        <a:solidFill>
                          <a:srgbClr val="152C6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u="none" strike="noStrike" dirty="0">
                          <a:effectLst/>
                        </a:rPr>
                        <a:t>Descripción</a:t>
                      </a:r>
                      <a:endParaRPr lang="es-CL" sz="1400" b="1" i="0" u="none" strike="noStrike" dirty="0">
                        <a:solidFill>
                          <a:srgbClr val="152C6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9408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L" sz="1100" b="0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6149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L" sz="1100" b="0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3836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0685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7946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41047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52058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80536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0209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0528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15758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4085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ctr"/>
                      <a:endParaRPr lang="es-CL" sz="1100" b="1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7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F892-13FB-874B-DE0D-861C52BC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– Correlación entre variables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598168-DAC3-AF72-93E0-3FD9B5694AD3}"/>
              </a:ext>
            </a:extLst>
          </p:cNvPr>
          <p:cNvSpPr/>
          <p:nvPr/>
        </p:nvSpPr>
        <p:spPr>
          <a:xfrm>
            <a:off x="2621280" y="1993392"/>
            <a:ext cx="396240" cy="1889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804183-FD29-D032-0911-A5BAC3BA7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1" y="1737361"/>
            <a:ext cx="7071360" cy="45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8D45-644C-6CDE-6F75-D629AAC1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probados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483C-31EC-B1BB-6D25-5309A0C1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73080" cy="4026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Regresión Logística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Árbol de Decisión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/>
              <a:t>Random</a:t>
            </a:r>
            <a:r>
              <a:rPr lang="es-ES" sz="2800" dirty="0"/>
              <a:t>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/>
              <a:t>XGBoost</a:t>
            </a:r>
            <a:endParaRPr lang="es-E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LGBM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3836E87-335C-E7F8-70BE-4289DB75F808}"/>
              </a:ext>
            </a:extLst>
          </p:cNvPr>
          <p:cNvSpPr txBox="1">
            <a:spLocks/>
          </p:cNvSpPr>
          <p:nvPr/>
        </p:nvSpPr>
        <p:spPr>
          <a:xfrm>
            <a:off x="5019322" y="2727232"/>
            <a:ext cx="4051526" cy="226374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solidFill>
                  <a:srgbClr val="00B050"/>
                </a:solidFill>
              </a:rPr>
              <a:t>Parámetros por defecto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sz="2800" dirty="0"/>
          </a:p>
          <a:p>
            <a:pPr marL="0" indent="0">
              <a:buFont typeface="Calibri" panose="020F0502020204030204" pitchFamily="34" charset="0"/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>
                <a:solidFill>
                  <a:srgbClr val="00B050"/>
                </a:solidFill>
              </a:rPr>
              <a:t>Profundidad máxima optimizada</a:t>
            </a:r>
            <a:endParaRPr lang="es-CL" sz="2800" dirty="0">
              <a:solidFill>
                <a:srgbClr val="00B050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0851E13-738C-8297-EC09-369D8877C7DA}"/>
              </a:ext>
            </a:extLst>
          </p:cNvPr>
          <p:cNvGrpSpPr/>
          <p:nvPr/>
        </p:nvGrpSpPr>
        <p:grpSpPr>
          <a:xfrm>
            <a:off x="4176418" y="3063148"/>
            <a:ext cx="675998" cy="1420794"/>
            <a:chOff x="7687714" y="3075340"/>
            <a:chExt cx="360000" cy="1420794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D5B40482-7EA6-6630-7E36-014A8C17E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714" y="3075340"/>
              <a:ext cx="360000" cy="720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ABE5D31-D7DA-89E2-F390-B387BBA9712B}"/>
                </a:ext>
              </a:extLst>
            </p:cNvPr>
            <p:cNvCxnSpPr>
              <a:cxnSpLocks/>
            </p:cNvCxnSpPr>
            <p:nvPr/>
          </p:nvCxnSpPr>
          <p:spPr>
            <a:xfrm>
              <a:off x="7687714" y="3776134"/>
              <a:ext cx="360000" cy="720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de parámetros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8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7E97F2A-DDDE-1A29-F2CC-30E0C422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59514"/>
              </p:ext>
            </p:extLst>
          </p:nvPr>
        </p:nvGraphicFramePr>
        <p:xfrm>
          <a:off x="1190624" y="2044728"/>
          <a:ext cx="9965055" cy="396084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26147">
                  <a:extLst>
                    <a:ext uri="{9D8B030D-6E8A-4147-A177-3AD203B41FA5}">
                      <a16:colId xmlns:a16="http://schemas.microsoft.com/office/drawing/2014/main" val="3593630915"/>
                    </a:ext>
                  </a:extLst>
                </a:gridCol>
                <a:gridCol w="1709727">
                  <a:extLst>
                    <a:ext uri="{9D8B030D-6E8A-4147-A177-3AD203B41FA5}">
                      <a16:colId xmlns:a16="http://schemas.microsoft.com/office/drawing/2014/main" val="1656469406"/>
                    </a:ext>
                  </a:extLst>
                </a:gridCol>
                <a:gridCol w="1709727">
                  <a:extLst>
                    <a:ext uri="{9D8B030D-6E8A-4147-A177-3AD203B41FA5}">
                      <a16:colId xmlns:a16="http://schemas.microsoft.com/office/drawing/2014/main" val="3624779017"/>
                    </a:ext>
                  </a:extLst>
                </a:gridCol>
                <a:gridCol w="1709727">
                  <a:extLst>
                    <a:ext uri="{9D8B030D-6E8A-4147-A177-3AD203B41FA5}">
                      <a16:colId xmlns:a16="http://schemas.microsoft.com/office/drawing/2014/main" val="1063795653"/>
                    </a:ext>
                  </a:extLst>
                </a:gridCol>
                <a:gridCol w="1709727">
                  <a:extLst>
                    <a:ext uri="{9D8B030D-6E8A-4147-A177-3AD203B41FA5}">
                      <a16:colId xmlns:a16="http://schemas.microsoft.com/office/drawing/2014/main" val="1544272605"/>
                    </a:ext>
                  </a:extLst>
                </a:gridCol>
              </a:tblGrid>
              <a:tr h="5159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7790"/>
                  </a:ext>
                </a:extLst>
              </a:tr>
              <a:tr h="67224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s-CL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ntrenamiento</a:t>
                      </a:r>
                      <a:endParaRPr lang="es-C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Prueba</a:t>
                      </a:r>
                      <a:endParaRPr lang="es-C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Entrenamiento</a:t>
                      </a:r>
                      <a:endParaRPr lang="es-C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Prueba</a:t>
                      </a:r>
                      <a:endParaRPr lang="es-C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43590"/>
                  </a:ext>
                </a:extLst>
              </a:tr>
              <a:tr h="517160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Regresión Lineal</a:t>
                      </a:r>
                      <a:endParaRPr lang="es-CL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874338"/>
                  </a:ext>
                </a:extLst>
              </a:tr>
              <a:tr h="462318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Árbol de decisión</a:t>
                      </a:r>
                      <a:endParaRPr lang="es-CL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07066"/>
                  </a:ext>
                </a:extLst>
              </a:tr>
              <a:tr h="509494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Random</a:t>
                      </a:r>
                      <a:r>
                        <a:rPr lang="es-CL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Forest</a:t>
                      </a:r>
                      <a:endParaRPr lang="es-CL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687219"/>
                  </a:ext>
                </a:extLst>
              </a:tr>
              <a:tr h="58161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s-CL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70410"/>
                  </a:ext>
                </a:extLst>
              </a:tr>
              <a:tr h="70205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LGBM</a:t>
                      </a:r>
                      <a:endParaRPr lang="es-CL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8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23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1716-44CF-F88C-EA53-0DE1ED6A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Recomendación de Modelo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832EC-4BCD-5E36-2B61-8D244821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98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113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Wingdings</vt:lpstr>
      <vt:lpstr>Retrospección</vt:lpstr>
      <vt:lpstr>Proyecto Indicators of Heart Disease</vt:lpstr>
      <vt:lpstr>Objetivos</vt:lpstr>
      <vt:lpstr>Datos</vt:lpstr>
      <vt:lpstr>Datos</vt:lpstr>
      <vt:lpstr>Análisis – Correlación entre variables</vt:lpstr>
      <vt:lpstr>Modelos probados</vt:lpstr>
      <vt:lpstr>Optimización de parámetros</vt:lpstr>
      <vt:lpstr>Resultados</vt:lpstr>
      <vt:lpstr>Recomendación de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Ordenes</dc:creator>
  <cp:lastModifiedBy>Sebastian Ordenes</cp:lastModifiedBy>
  <cp:revision>31</cp:revision>
  <dcterms:created xsi:type="dcterms:W3CDTF">2024-04-29T23:30:27Z</dcterms:created>
  <dcterms:modified xsi:type="dcterms:W3CDTF">2024-06-22T02:14:52Z</dcterms:modified>
</cp:coreProperties>
</file>