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94" r:id="rId4"/>
    <p:sldId id="295" r:id="rId5"/>
    <p:sldId id="284" r:id="rId6"/>
    <p:sldId id="302" r:id="rId7"/>
    <p:sldId id="258" r:id="rId8"/>
    <p:sldId id="283" r:id="rId9"/>
    <p:sldId id="282" r:id="rId10"/>
    <p:sldId id="280" r:id="rId11"/>
    <p:sldId id="281" r:id="rId12"/>
    <p:sldId id="279" r:id="rId13"/>
    <p:sldId id="285" r:id="rId14"/>
    <p:sldId id="288" r:id="rId15"/>
    <p:sldId id="289" r:id="rId16"/>
    <p:sldId id="269" r:id="rId17"/>
    <p:sldId id="290" r:id="rId18"/>
    <p:sldId id="296" r:id="rId19"/>
    <p:sldId id="297" r:id="rId20"/>
    <p:sldId id="298" r:id="rId21"/>
    <p:sldId id="299" r:id="rId22"/>
    <p:sldId id="300" r:id="rId23"/>
    <p:sldId id="291" r:id="rId24"/>
    <p:sldId id="303" r:id="rId25"/>
    <p:sldId id="301" r:id="rId26"/>
    <p:sldId id="293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02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705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135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0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51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904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0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11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425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6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FDF6C6-B2EA-43E3-81CC-126B420305BA}" type="datetimeFigureOut">
              <a:rPr lang="es-CL" smtClean="0"/>
              <a:t>25-06-2024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16D6A-C4CF-4D3B-9BBB-542ABFE454FB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AA04B-C9D7-8834-0F9E-897286EE9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Modelo predictor de Enfermedad Cardíaca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63976B-D6B3-30AC-3D77-0BD3D10CB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376220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BootCAMP</a:t>
            </a:r>
            <a:r>
              <a:rPr lang="es-ES" dirty="0"/>
              <a:t> DATA SCIENCE – CODING DOJO</a:t>
            </a:r>
          </a:p>
          <a:p>
            <a:r>
              <a:rPr lang="es-ES" dirty="0" err="1"/>
              <a:t>ALUMno</a:t>
            </a:r>
            <a:r>
              <a:rPr lang="es-ES" dirty="0"/>
              <a:t>: SEBASTIÁN ORDENES </a:t>
            </a:r>
          </a:p>
          <a:p>
            <a:pPr algn="r"/>
            <a:r>
              <a:rPr lang="es-ES" dirty="0"/>
              <a:t>Junio 2024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4604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6FE9D-6E0A-F13A-3018-07F6F23E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Incidencia Enfermedad cardíaca por edad y sexo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9984FE-8050-CE87-8DE3-9563D942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896" y="1846263"/>
            <a:ext cx="7848533" cy="4022725"/>
          </a:xfrm>
        </p:spPr>
      </p:pic>
    </p:spTree>
    <p:extLst>
      <p:ext uri="{BB962C8B-B14F-4D97-AF65-F5344CB8AC3E}">
        <p14:creationId xmlns:p14="http://schemas.microsoft.com/office/powerpoint/2010/main" val="229943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9A47-8D79-1CC2-FAD4-FAED0812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Incidencia Enfermedad cardíaca por dientes removidos y sexo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97495F6-3098-F789-B66F-ACED3810F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690" y="1846263"/>
            <a:ext cx="7026945" cy="4022725"/>
          </a:xfrm>
        </p:spPr>
      </p:pic>
    </p:spTree>
    <p:extLst>
      <p:ext uri="{BB962C8B-B14F-4D97-AF65-F5344CB8AC3E}">
        <p14:creationId xmlns:p14="http://schemas.microsoft.com/office/powerpoint/2010/main" val="197334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8F5E-CCFA-CCBF-8591-32FBADC5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Incidencia enfermedad cardíaca por grupos etarios y dientes extraídos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78C35153-747D-F1EF-BBBB-DFE748DA3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0" y="2143760"/>
            <a:ext cx="11358880" cy="373888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462729A-253B-3C04-BE7F-55049B291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15" y="2372770"/>
            <a:ext cx="1495425" cy="9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3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8F5E-CCFA-CCBF-8591-32FBADC5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Incidencia Enfermedad cardíaca por grupos etarios y dientes extraídos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98D656BB-C2F5-71F8-89B6-04A760572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75" y="2194560"/>
            <a:ext cx="11862782" cy="3810000"/>
          </a:xfr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3515765-836F-2231-E7FB-52FE5C08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833" y="2418715"/>
            <a:ext cx="1681502" cy="10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A6AC-9386-1CD1-B2EE-EAB17A2C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Problema a resolver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2F9B87-EB87-F409-6428-7CB341B1F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9705" y="1846263"/>
            <a:ext cx="6054995" cy="4022725"/>
          </a:xfr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35BFBD2-22A2-449A-17BC-6B20257E2875}"/>
              </a:ext>
            </a:extLst>
          </p:cNvPr>
          <p:cNvSpPr txBox="1">
            <a:spLocks/>
          </p:cNvSpPr>
          <p:nvPr/>
        </p:nvSpPr>
        <p:spPr>
          <a:xfrm>
            <a:off x="1097280" y="2208953"/>
            <a:ext cx="3545840" cy="29116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Predecir variable </a:t>
            </a:r>
            <a:r>
              <a:rPr lang="es-ES" sz="2400" dirty="0" err="1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HadHeartAttack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: presencia de enfermedad cardíaca en un paciente</a:t>
            </a:r>
          </a:p>
          <a:p>
            <a:pPr marL="0" indent="0">
              <a:buNone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Problema de clasificación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8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Problema a resolver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Dataset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heterogéneo (columnas numéricas y categóricas) y cardinalidad de características</a:t>
            </a:r>
          </a:p>
          <a:p>
            <a:pPr marL="0" indent="0" algn="just">
              <a:buNone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Desbalance de variable objetivo</a:t>
            </a:r>
          </a:p>
          <a:p>
            <a:pPr marL="0" indent="0" algn="just">
              <a:buNone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Elección de métricas adecuadas </a:t>
            </a:r>
          </a:p>
          <a:p>
            <a:pPr marL="0" indent="0" algn="just">
              <a:buNone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Limitación: tiempos de entrenamientos (capacidad de cómputo)</a:t>
            </a:r>
          </a:p>
        </p:txBody>
      </p:sp>
    </p:spTree>
    <p:extLst>
      <p:ext uri="{BB962C8B-B14F-4D97-AF65-F5344CB8AC3E}">
        <p14:creationId xmlns:p14="http://schemas.microsoft.com/office/powerpoint/2010/main" val="269124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8D45-644C-6CDE-6F75-D629AAC1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Modelos predictivos: etapa de pruebas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1483C-31EC-B1BB-6D25-5309A0C1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73080" cy="4026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Regresión Logística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Árbol de Decisión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 Forest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Poppins" panose="00000500000000000000" pitchFamily="2" charset="0"/>
                <a:cs typeface="Poppins" panose="00000500000000000000" pitchFamily="2" charset="0"/>
              </a:rPr>
              <a:t>XGBoost</a:t>
            </a:r>
            <a:endParaRPr lang="es-ES" sz="2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LGBM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3836E87-335C-E7F8-70BE-4289DB75F808}"/>
              </a:ext>
            </a:extLst>
          </p:cNvPr>
          <p:cNvSpPr txBox="1">
            <a:spLocks/>
          </p:cNvSpPr>
          <p:nvPr/>
        </p:nvSpPr>
        <p:spPr>
          <a:xfrm>
            <a:off x="5649242" y="3098072"/>
            <a:ext cx="4084038" cy="615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Valores por defecto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7DA60BB8-62CF-4541-55FA-D4923699464A}"/>
              </a:ext>
            </a:extLst>
          </p:cNvPr>
          <p:cNvSpPr/>
          <p:nvPr/>
        </p:nvSpPr>
        <p:spPr>
          <a:xfrm>
            <a:off x="4796721" y="2387600"/>
            <a:ext cx="457200" cy="2651760"/>
          </a:xfrm>
          <a:prstGeom prst="rightBrace">
            <a:avLst>
              <a:gd name="adj1" fmla="val 8333"/>
              <a:gd name="adj2" fmla="val 5153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5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8D45-644C-6CDE-6F75-D629AAC1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Modelos predictivos: etapa de optimización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1483C-31EC-B1BB-6D25-5309A0C1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873080" cy="40267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Regresión Logística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Árbol de Decisión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Poppins" panose="00000500000000000000" pitchFamily="2" charset="0"/>
                <a:cs typeface="Poppins" panose="00000500000000000000" pitchFamily="2" charset="0"/>
              </a:rPr>
              <a:t>Random</a:t>
            </a: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 Forest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 err="1">
                <a:latin typeface="Poppins" panose="00000500000000000000" pitchFamily="2" charset="0"/>
                <a:cs typeface="Poppins" panose="00000500000000000000" pitchFamily="2" charset="0"/>
              </a:rPr>
              <a:t>XGBoost</a:t>
            </a:r>
            <a:endParaRPr lang="es-ES" sz="2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800" dirty="0">
                <a:latin typeface="Poppins" panose="00000500000000000000" pitchFamily="2" charset="0"/>
                <a:cs typeface="Poppins" panose="00000500000000000000" pitchFamily="2" charset="0"/>
              </a:rPr>
              <a:t>LGBM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3836E87-335C-E7F8-70BE-4289DB75F808}"/>
              </a:ext>
            </a:extLst>
          </p:cNvPr>
          <p:cNvSpPr txBox="1">
            <a:spLocks/>
          </p:cNvSpPr>
          <p:nvPr/>
        </p:nvSpPr>
        <p:spPr>
          <a:xfrm>
            <a:off x="5892800" y="2976152"/>
            <a:ext cx="4084038" cy="615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Búsqueda aleatoria de mejores valores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7DA60BB8-62CF-4541-55FA-D4923699464A}"/>
              </a:ext>
            </a:extLst>
          </p:cNvPr>
          <p:cNvSpPr/>
          <p:nvPr/>
        </p:nvSpPr>
        <p:spPr>
          <a:xfrm>
            <a:off x="4792561" y="2387600"/>
            <a:ext cx="457200" cy="2651760"/>
          </a:xfrm>
          <a:prstGeom prst="rightBrace">
            <a:avLst>
              <a:gd name="adj1" fmla="val 8333"/>
              <a:gd name="adj2" fmla="val 5153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4ECA-5B50-002D-A156-0B9A3A6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– Regresión Logística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4A1465A-EE99-BF6D-28A5-B09053862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731610"/>
              </p:ext>
            </p:extLst>
          </p:nvPr>
        </p:nvGraphicFramePr>
        <p:xfrm>
          <a:off x="1239520" y="2204720"/>
          <a:ext cx="9916160" cy="34036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58998">
                  <a:extLst>
                    <a:ext uri="{9D8B030D-6E8A-4147-A177-3AD203B41FA5}">
                      <a16:colId xmlns:a16="http://schemas.microsoft.com/office/drawing/2014/main" val="338863045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403850607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4208261646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2007050890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3066779400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4078930455"/>
                    </a:ext>
                  </a:extLst>
                </a:gridCol>
                <a:gridCol w="1009527">
                  <a:extLst>
                    <a:ext uri="{9D8B030D-6E8A-4147-A177-3AD203B41FA5}">
                      <a16:colId xmlns:a16="http://schemas.microsoft.com/office/drawing/2014/main" val="922992763"/>
                    </a:ext>
                  </a:extLst>
                </a:gridCol>
              </a:tblGrid>
              <a:tr h="88046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Preprocesamiento aplicado</a:t>
                      </a:r>
                      <a:endParaRPr lang="es-CL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 err="1">
                          <a:effectLst/>
                        </a:rPr>
                        <a:t>Accuracy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 err="1">
                          <a:effectLst/>
                        </a:rPr>
                        <a:t>Recall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 err="1">
                          <a:effectLst/>
                        </a:rPr>
                        <a:t>Precision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F1-score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ROC AUC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200" u="none" strike="noStrike" dirty="0">
                          <a:effectLst/>
                        </a:rPr>
                        <a:t>Tiempo entrenamiento [s]</a:t>
                      </a:r>
                      <a:endParaRPr lang="es-C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1118467"/>
                  </a:ext>
                </a:extLst>
              </a:tr>
              <a:tr h="315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0,946132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0,235165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0,553421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0,330073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0,611908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13,356040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7769373"/>
                  </a:ext>
                </a:extLst>
              </a:tr>
              <a:tr h="315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Drop missing values + escalamiento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0,946233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0,228196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0,557664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0,323866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0,608686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12,695696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674301"/>
                  </a:ext>
                </a:extLst>
              </a:tr>
              <a:tr h="315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u="none" strike="noStrike" dirty="0" err="1">
                          <a:effectLst/>
                        </a:rPr>
                        <a:t>Drop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missing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values</a:t>
                      </a:r>
                      <a:r>
                        <a:rPr lang="es-CL" sz="1100" b="1" u="none" strike="noStrike" dirty="0">
                          <a:effectLst/>
                        </a:rPr>
                        <a:t> + recorte </a:t>
                      </a:r>
                      <a:r>
                        <a:rPr lang="es-CL" sz="1100" b="1" u="none" strike="noStrike" dirty="0" err="1">
                          <a:effectLst/>
                        </a:rPr>
                        <a:t>outliers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0,946008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0,236957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0,550162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0,331246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0,612685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13,233624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005208"/>
                  </a:ext>
                </a:extLst>
              </a:tr>
              <a:tr h="315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</a:t>
                      </a:r>
                      <a:r>
                        <a:rPr lang="es-CL" sz="1100" b="0" u="none" strike="noStrike" dirty="0">
                          <a:effectLst/>
                        </a:rPr>
                        <a:t>recorte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0,946132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0,227001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0,555556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0,322307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0,608070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11,555183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3773200"/>
                  </a:ext>
                </a:extLst>
              </a:tr>
              <a:tr h="315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Imputación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0,946132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0,235165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0,553421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0,330073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0,611908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12,002253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6034561"/>
                  </a:ext>
                </a:extLst>
              </a:tr>
              <a:tr h="315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Imputación + escalamiento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0,946233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0,228196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0,557664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0,323866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0,608686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11,638660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1946102"/>
                  </a:ext>
                </a:extLst>
              </a:tr>
              <a:tr h="315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0,946008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0,236957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0,550162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0,331246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0,612685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16,699577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238096"/>
                  </a:ext>
                </a:extLst>
              </a:tr>
              <a:tr h="31539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0,946132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0,227001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0,555556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0,322307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0,608070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11,369068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971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3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4ECA-5B50-002D-A156-0B9A3A6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– Árbol de decisión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96E59E6-B444-A8CE-994B-8C98871A9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549694"/>
              </p:ext>
            </p:extLst>
          </p:nvPr>
        </p:nvGraphicFramePr>
        <p:xfrm>
          <a:off x="1229360" y="2235200"/>
          <a:ext cx="9900001" cy="341999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52709">
                  <a:extLst>
                    <a:ext uri="{9D8B030D-6E8A-4147-A177-3AD203B41FA5}">
                      <a16:colId xmlns:a16="http://schemas.microsoft.com/office/drawing/2014/main" val="2362352475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975621180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829493345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3131605570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2952271824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351233421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391235166"/>
                    </a:ext>
                  </a:extLst>
                </a:gridCol>
              </a:tblGrid>
              <a:tr h="8847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Preprocesamiento aplicado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Accuracy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Recall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Precision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F1-score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ROC AUC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Tiempo entrenamiento [s]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4865725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0,9150510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0,2881320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0,2663840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0,2768320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0,6203380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13,3466870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198402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u="none" strike="noStrike" dirty="0" err="1">
                          <a:effectLst/>
                        </a:rPr>
                        <a:t>Drop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missing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values</a:t>
                      </a:r>
                      <a:r>
                        <a:rPr lang="es-CL" sz="1100" b="1" u="none" strike="noStrike" dirty="0">
                          <a:effectLst/>
                        </a:rPr>
                        <a:t> + escalamiento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0,9151640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0,2889290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0,2672190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0,2776500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0,6207720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13,3026160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8654610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0,9153770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0,2843490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0,2661700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0,2749590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0,6187320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13,0507710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1458104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0,9154110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0,2851450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0,2666670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0,2755970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0,6191250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13,6341770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4397073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0,9150510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0,2881320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0,2663840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0,2768320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0,6203380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13,9289770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9583617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0,9151640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0,2889290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0,2672190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0,2776500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0,6207720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13,5249290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2728289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0,9153770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0,2843490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0,2661700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0,2749590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0,6187320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13,5088740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9510309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0,9154110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0,2851450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0,2666670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0,2755970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0,6191250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13,2679140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807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9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Objetivos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Ayudar tanto a pacientes como instituciones del área de la salud a predecir la presencia de enfermedades cardíacas mediante la elaboración de un modelo predictivo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Mejorar la comp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rensión de los factores de riesgos de la población en estudio que pueden provocar enfermedades cardíacas</a:t>
            </a:r>
          </a:p>
        </p:txBody>
      </p:sp>
    </p:spTree>
    <p:extLst>
      <p:ext uri="{BB962C8B-B14F-4D97-AF65-F5344CB8AC3E}">
        <p14:creationId xmlns:p14="http://schemas.microsoft.com/office/powerpoint/2010/main" val="337130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4ECA-5B50-002D-A156-0B9A3A6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– </a:t>
            </a:r>
            <a:r>
              <a:rPr lang="es-ES" dirty="0" err="1"/>
              <a:t>Random</a:t>
            </a:r>
            <a:r>
              <a:rPr lang="es-ES" dirty="0"/>
              <a:t> Forest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7413329-59A4-9C36-C892-623D1C0DE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688378"/>
              </p:ext>
            </p:extLst>
          </p:nvPr>
        </p:nvGraphicFramePr>
        <p:xfrm>
          <a:off x="1255678" y="2286000"/>
          <a:ext cx="9900002" cy="34199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52710">
                  <a:extLst>
                    <a:ext uri="{9D8B030D-6E8A-4147-A177-3AD203B41FA5}">
                      <a16:colId xmlns:a16="http://schemas.microsoft.com/office/drawing/2014/main" val="415814089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3002686513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643536522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829860391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560427166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409722525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3362377322"/>
                    </a:ext>
                  </a:extLst>
                </a:gridCol>
              </a:tblGrid>
              <a:tr h="88470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Preprocesamiento aplicado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Accuracy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Recall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Precision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F1-score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ROC AUC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Tiempo entrenamiento [s]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8552242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0,946750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0,179809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0,592909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0,275936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0,586213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95,405342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687042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0,946682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0,178216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0,591540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0,273910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0,585428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95,242643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011303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u="none" strike="noStrike" dirty="0" err="1">
                          <a:effectLst/>
                        </a:rPr>
                        <a:t>Drop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missing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values</a:t>
                      </a:r>
                      <a:r>
                        <a:rPr lang="es-CL" sz="1100" b="1" u="none" strike="noStrike" dirty="0">
                          <a:effectLst/>
                        </a:rPr>
                        <a:t> + recorte </a:t>
                      </a:r>
                      <a:r>
                        <a:rPr lang="es-CL" sz="1100" b="1" u="none" strike="noStrike" dirty="0" err="1">
                          <a:effectLst/>
                        </a:rPr>
                        <a:t>outliers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0,946941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0,181203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0,598684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0,278202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0,586969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95,318566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093386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0,946873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0,180406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0,596838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0,277064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0,586559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92,038270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2173189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0,946750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0,179809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0,592909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0,275936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0,586213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93,563898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8487988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0,946682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0,178216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0,591540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0,273910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0,585428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95,710785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6566043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0,946941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0,181203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0,598684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0,278202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0,586969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93,900001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9591789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0,946873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0,180406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0,596838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0,277064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0,586559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95,664643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187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84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4ECA-5B50-002D-A156-0B9A3A6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- </a:t>
            </a:r>
            <a:r>
              <a:rPr lang="es-ES" dirty="0" err="1"/>
              <a:t>XGBoost</a:t>
            </a:r>
            <a:r>
              <a:rPr lang="es-ES" dirty="0"/>
              <a:t> 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9E2C460-622B-0063-A2FB-0C28958FB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552932"/>
              </p:ext>
            </p:extLst>
          </p:nvPr>
        </p:nvGraphicFramePr>
        <p:xfrm>
          <a:off x="1176479" y="2220595"/>
          <a:ext cx="9900001" cy="34199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52709">
                  <a:extLst>
                    <a:ext uri="{9D8B030D-6E8A-4147-A177-3AD203B41FA5}">
                      <a16:colId xmlns:a16="http://schemas.microsoft.com/office/drawing/2014/main" val="3723814700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740213265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541477222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348164999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2465503853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983103953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300437400"/>
                    </a:ext>
                  </a:extLst>
                </a:gridCol>
              </a:tblGrid>
              <a:tr h="8847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Preprocesamiento aplicado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Accuracy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Recall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Precision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F1-score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ROC AUC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Tiempo entrenamiento [s]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9174641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u="none" strike="noStrike" dirty="0" err="1">
                          <a:effectLst/>
                        </a:rPr>
                        <a:t>Drop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missing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values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0,946581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0,223815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0,567677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0,321051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0,606811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13,227177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1035683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Drop missing values + escalamiento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0,946581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0,223815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0,567677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0,321051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0,606811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22,501599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4080779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0,946446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0,222820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0,564581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0,319532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0,606271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L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13,168592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3999689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0,946446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0,222820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0,564581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0,319532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0,606271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13,192251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903589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Imputación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0,946581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0,223815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0,567677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0,321051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0,606811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13,039009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4685356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0,946581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0,223815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0,567677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0,321051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0,606811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16,815769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980950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0,946446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0,222820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0,564581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0,319532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0,606271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12,585531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105295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0,946446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0,222820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0,564581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0,319532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0,606271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14,315293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380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34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4ECA-5B50-002D-A156-0B9A3A6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- LGBM </a:t>
            </a:r>
            <a:endParaRPr lang="es-CL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603C545-B743-F019-9FD2-A2298A7EC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05647"/>
              </p:ext>
            </p:extLst>
          </p:nvPr>
        </p:nvGraphicFramePr>
        <p:xfrm>
          <a:off x="1255679" y="2220595"/>
          <a:ext cx="9900001" cy="34199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852709">
                  <a:extLst>
                    <a:ext uri="{9D8B030D-6E8A-4147-A177-3AD203B41FA5}">
                      <a16:colId xmlns:a16="http://schemas.microsoft.com/office/drawing/2014/main" val="4185330972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3978180431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1551499090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2423093769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2989885888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4196889407"/>
                    </a:ext>
                  </a:extLst>
                </a:gridCol>
                <a:gridCol w="1007882">
                  <a:extLst>
                    <a:ext uri="{9D8B030D-6E8A-4147-A177-3AD203B41FA5}">
                      <a16:colId xmlns:a16="http://schemas.microsoft.com/office/drawing/2014/main" val="547301142"/>
                    </a:ext>
                  </a:extLst>
                </a:gridCol>
              </a:tblGrid>
              <a:tr h="8847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Preprocesamiento aplicado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Accuracy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Recall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 err="1">
                          <a:effectLst/>
                        </a:rPr>
                        <a:t>Precision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F1-score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ROC AUC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400" u="none" strike="noStrike" dirty="0">
                          <a:effectLst/>
                        </a:rPr>
                        <a:t>Tiempo entrenamiento [s]</a:t>
                      </a:r>
                      <a:endParaRPr lang="es-C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6068530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u="none" strike="noStrike" dirty="0" err="1">
                          <a:effectLst/>
                        </a:rPr>
                        <a:t>Drop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missing</a:t>
                      </a:r>
                      <a:r>
                        <a:rPr lang="es-CL" sz="1100" b="1" u="none" strike="noStrike" dirty="0">
                          <a:effectLst/>
                        </a:rPr>
                        <a:t> </a:t>
                      </a:r>
                      <a:r>
                        <a:rPr lang="es-CL" sz="1100" b="1" u="none" strike="noStrike" dirty="0" err="1">
                          <a:effectLst/>
                        </a:rPr>
                        <a:t>values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0,947312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0,213859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0,591736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0,314173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0,602517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8,837184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7622420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0,947357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0,211071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0,594504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0,311536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0,601231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8,830794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968796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0,947188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0,210474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0,589844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0,310244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0,600861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8,534218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5917962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 err="1">
                          <a:effectLst/>
                        </a:rPr>
                        <a:t>Drop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missing</a:t>
                      </a:r>
                      <a:r>
                        <a:rPr lang="es-CL" sz="1100" u="none" strike="noStrike" dirty="0">
                          <a:effectLst/>
                        </a:rPr>
                        <a:t> </a:t>
                      </a:r>
                      <a:r>
                        <a:rPr lang="es-CL" sz="1100" u="none" strike="noStrike" dirty="0" err="1">
                          <a:effectLst/>
                        </a:rPr>
                        <a:t>values</a:t>
                      </a:r>
                      <a:r>
                        <a:rPr lang="es-CL" sz="1100" u="none" strike="noStrike" dirty="0">
                          <a:effectLst/>
                        </a:rPr>
                        <a:t>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0,947435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0,213063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0,595768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0,313875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0,602208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7,749988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5406101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0,947312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0,213859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0,591736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0,314173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0,602517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7,705563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660184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0,947357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0,211071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0,594504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0,311536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0,601231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7,378172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7994988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0,947188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0,210474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0,589844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0,310244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0,600861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8,206552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0481162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 dirty="0">
                          <a:effectLst/>
                        </a:rPr>
                        <a:t>Imputación + recorte </a:t>
                      </a:r>
                      <a:r>
                        <a:rPr lang="es-CL" sz="1100" u="none" strike="noStrike" dirty="0" err="1">
                          <a:effectLst/>
                        </a:rPr>
                        <a:t>outliers</a:t>
                      </a:r>
                      <a:r>
                        <a:rPr lang="es-CL" sz="1100" u="none" strike="noStrike" dirty="0">
                          <a:effectLst/>
                        </a:rPr>
                        <a:t> + escalamiento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0,947435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0,213063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0,595768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0,313875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0,602208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8,815218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086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78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Evaluación del modelo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rgbClr val="FF000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Ideal: 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predicciones de la mejor forma posible sobre el grupo de interés, ya que las consecuencias de no tomar medidas a tiempo es alto (enfermedad o muerte). Lo anterior, manteniendo un buen desempeño en la clasificación del grupo que no es de riesgo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No 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obstante, es difícil “promover” que el modelo aumente la detección de la clase objetivo sin afectar las predicciones del grupo sin riesgo cardíaco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Por ende, se busca un equilibrio en las métricas: utilización de métricas balanceadas como F1-score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indent="0" algn="just">
              <a:buNone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25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4ECA-5B50-002D-A156-0B9A3A6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Resultados – Elección modelo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99B1A5E-27E7-AB1B-484D-6CE1BB1FF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45216"/>
              </p:ext>
            </p:extLst>
          </p:nvPr>
        </p:nvGraphicFramePr>
        <p:xfrm>
          <a:off x="3403600" y="2387600"/>
          <a:ext cx="5405120" cy="33019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245197239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820439069"/>
                    </a:ext>
                  </a:extLst>
                </a:gridCol>
              </a:tblGrid>
              <a:tr h="65171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u="none" strike="noStrike" dirty="0">
                          <a:effectLst/>
                        </a:rPr>
                        <a:t>MODELO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s-CL" sz="1800" b="1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étrica</a:t>
                      </a:r>
                      <a:r>
                        <a:rPr lang="es-CL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evaluación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1820352"/>
                  </a:ext>
                </a:extLst>
              </a:tr>
              <a:tr h="53005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Regresión Logística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0,413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1422953"/>
                  </a:ext>
                </a:extLst>
              </a:tr>
              <a:tr h="53005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>
                          <a:effectLst/>
                        </a:rPr>
                        <a:t>Árbol de decisión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b="1" u="none" strike="noStrike" dirty="0">
                          <a:effectLst/>
                        </a:rPr>
                        <a:t>0,452</a:t>
                      </a:r>
                      <a:endParaRPr lang="es-C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7575662"/>
                  </a:ext>
                </a:extLst>
              </a:tr>
              <a:tr h="53005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 err="1">
                          <a:effectLst/>
                        </a:rPr>
                        <a:t>Random</a:t>
                      </a:r>
                      <a:r>
                        <a:rPr lang="es-CL" sz="1800" u="none" strike="noStrike" dirty="0">
                          <a:effectLst/>
                        </a:rPr>
                        <a:t> Forest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0,449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1902360"/>
                  </a:ext>
                </a:extLst>
              </a:tr>
              <a:tr h="53005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 err="1">
                          <a:effectLst/>
                        </a:rPr>
                        <a:t>XGBoost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0,442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4172547"/>
                  </a:ext>
                </a:extLst>
              </a:tr>
              <a:tr h="530057"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 err="1">
                          <a:effectLst/>
                        </a:rPr>
                        <a:t>LightGBM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u="none" strike="noStrike" dirty="0">
                          <a:effectLst/>
                        </a:rPr>
                        <a:t>0,409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584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33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24ECA-5B50-002D-A156-0B9A3A6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– Elección modelo</a:t>
            </a:r>
            <a:endParaRPr lang="es-CL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99B1A5E-27E7-AB1B-484D-6CE1BB1FF8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320629"/>
              </p:ext>
            </p:extLst>
          </p:nvPr>
        </p:nvGraphicFramePr>
        <p:xfrm>
          <a:off x="711200" y="2560320"/>
          <a:ext cx="10627363" cy="304799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18640">
                  <a:extLst>
                    <a:ext uri="{9D8B030D-6E8A-4147-A177-3AD203B41FA5}">
                      <a16:colId xmlns:a16="http://schemas.microsoft.com/office/drawing/2014/main" val="2451972391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2877506787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4076134517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2159040199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820439069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51382664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2655484584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1618698691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2264925361"/>
                    </a:ext>
                  </a:extLst>
                </a:gridCol>
                <a:gridCol w="978747">
                  <a:extLst>
                    <a:ext uri="{9D8B030D-6E8A-4147-A177-3AD203B41FA5}">
                      <a16:colId xmlns:a16="http://schemas.microsoft.com/office/drawing/2014/main" val="2064526217"/>
                    </a:ext>
                  </a:extLst>
                </a:gridCol>
              </a:tblGrid>
              <a:tr h="6015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100" u="none" strike="noStrike" dirty="0">
                          <a:effectLst/>
                        </a:rPr>
                        <a:t>MODELO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 err="1">
                          <a:effectLst/>
                        </a:rPr>
                        <a:t>Accuracy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Recall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Precision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F1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ROC_AUC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AUC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CV training (s)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N_iter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Training optimo (s)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1820352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Regresión Logística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0,895491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0,666421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0,299867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0,413620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0,787662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0,89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660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10,9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1422953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Árbol de decisión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0,924673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0,562960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0,378372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0,452568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0,754405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0,84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545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30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b="1" u="none" strike="noStrike" dirty="0">
                          <a:effectLst/>
                        </a:rPr>
                        <a:t>3,29</a:t>
                      </a:r>
                      <a:endParaRPr lang="es-C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7575662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Random Forest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0,920010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0,589470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0,362710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0,449088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0,764416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0,89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669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11,3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1902360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XGBoost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0,938643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0,439617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0,444693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0,442140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0,703738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0,87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864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20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11,6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4172547"/>
                  </a:ext>
                </a:extLst>
              </a:tr>
              <a:tr h="489284"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LightGBM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0,894310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0,663108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0,296412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0,409691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0,785477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0,89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621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30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 dirty="0">
                          <a:effectLst/>
                        </a:rPr>
                        <a:t>10,1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584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8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F279F9-BD2A-BBB3-992C-E6C89FD91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b="7453"/>
          <a:stretch/>
        </p:blipFill>
        <p:spPr>
          <a:xfrm>
            <a:off x="4968346" y="1788159"/>
            <a:ext cx="6868054" cy="442976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4281F2-0350-F3D9-C6E0-EF440D1D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Modelo final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555A119-BC22-71F2-72CD-39C7A69A60CA}"/>
              </a:ext>
            </a:extLst>
          </p:cNvPr>
          <p:cNvSpPr txBox="1">
            <a:spLocks/>
          </p:cNvSpPr>
          <p:nvPr/>
        </p:nvSpPr>
        <p:spPr>
          <a:xfrm>
            <a:off x="965588" y="3040370"/>
            <a:ext cx="4084038" cy="615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Árbol de decisión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3D8554E-8CBF-A8D8-9A42-DC4927BAC28D}"/>
              </a:ext>
            </a:extLst>
          </p:cNvPr>
          <p:cNvSpPr txBox="1">
            <a:spLocks/>
          </p:cNvSpPr>
          <p:nvPr/>
        </p:nvSpPr>
        <p:spPr>
          <a:xfrm>
            <a:off x="965588" y="4013737"/>
            <a:ext cx="4084038" cy="615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niveles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2DE359-FF69-E5D1-9A25-7442C13E420E}"/>
              </a:ext>
            </a:extLst>
          </p:cNvPr>
          <p:cNvSpPr txBox="1">
            <a:spLocks/>
          </p:cNvSpPr>
          <p:nvPr/>
        </p:nvSpPr>
        <p:spPr>
          <a:xfrm>
            <a:off x="965588" y="4600285"/>
            <a:ext cx="4084038" cy="615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Proporción pesos 1:10</a:t>
            </a:r>
          </a:p>
        </p:txBody>
      </p:sp>
    </p:spTree>
    <p:extLst>
      <p:ext uri="{BB962C8B-B14F-4D97-AF65-F5344CB8AC3E}">
        <p14:creationId xmlns:p14="http://schemas.microsoft.com/office/powerpoint/2010/main" val="385975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Conclusiones y recomendaciones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O</a:t>
            </a: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btener buenas métricas en general (sin considerar grupos de interés) es factible. Complicación cuando la variable objetivo está desbalanceada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Usar </a:t>
            </a: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pesos para el cálculo de las métricas ayuda a mejorar las predicciones en grupo de interés cuando la clase se encuentra desbalanceada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De ser posible al trabajar con métricas compuestas, establecer un límite mínimo aceptable</a:t>
            </a: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Usar la información y modelos responsablemente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indent="0" algn="just">
              <a:buNone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81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¿Qué es la enfermedad cardíaca?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indent="0" algn="just">
              <a:buNone/>
            </a:pP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Se entiende por "enfermedad cardíaca" a un variado grupo de afecciones cardíacas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Enfermedad de los vasos sanguíneos, como enfermedad de las arterias coronarias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Latidos cardíacos irregulares (arritmia)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Problemas cardíacos de nacimiento (defectos cardíacos congénitos)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Enfermedad del músculo cardíaco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2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Enfermedad de las válvulas cardíacas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ES" sz="22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indent="0" algn="r">
              <a:buNone/>
            </a:pPr>
            <a:r>
              <a:rPr lang="es-CL" sz="1900" i="1" dirty="0">
                <a:solidFill>
                  <a:schemeClr val="tx1"/>
                </a:solidFill>
              </a:rPr>
              <a:t>Fuente: https://www.mayoclinic.org/es/diseases-conditions/heart-disease/symptoms-causes/syc-20353118</a:t>
            </a:r>
          </a:p>
        </p:txBody>
      </p:sp>
    </p:spTree>
    <p:extLst>
      <p:ext uri="{BB962C8B-B14F-4D97-AF65-F5344CB8AC3E}">
        <p14:creationId xmlns:p14="http://schemas.microsoft.com/office/powerpoint/2010/main" val="35364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0" i="0" dirty="0"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¿Qué es la enfermedad cardíaca?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802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Aproximadamente 1 de cada 5 personas en Estados Unidos murió a causa de una enfermedad cardíaca en 2021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Lamentablemente, en muchos casos la enfermedad cardíaca se manifiesta en forma </a:t>
            </a:r>
            <a:r>
              <a:rPr lang="es-ES" sz="24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silenciosa</a:t>
            </a: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y no se diagnostica hasta qu</a:t>
            </a:r>
            <a:r>
              <a:rPr lang="es-ES" sz="24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e la persona experimenta signos o síntomas de un ataque cardíaco, insuficiencia cardíaca o arritmia.</a:t>
            </a:r>
            <a:r>
              <a:rPr lang="es-E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32F4111-B8E7-6FFF-F6B5-0AF7658DA520}"/>
              </a:ext>
            </a:extLst>
          </p:cNvPr>
          <p:cNvSpPr txBox="1"/>
          <p:nvPr/>
        </p:nvSpPr>
        <p:spPr>
          <a:xfrm>
            <a:off x="1584960" y="5008880"/>
            <a:ext cx="878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highlight>
                  <a:srgbClr val="FFFFFF"/>
                </a:highlight>
                <a:latin typeface="Poppins" panose="00000500000000000000" pitchFamily="2" charset="0"/>
              </a:rPr>
              <a:t>Importancia de la generación de un modelo predictivo: </a:t>
            </a:r>
            <a:r>
              <a:rPr lang="es-ES" sz="2400" dirty="0">
                <a:solidFill>
                  <a:srgbClr val="FF000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actuar sobre los factores de riesgo con la finalidad de prevenir enfermedad o muerte</a:t>
            </a:r>
            <a:endParaRPr lang="es-ES" sz="240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64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Datos - Origen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s-ES" sz="80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88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Encuesta anual (año 2022) realizada en EE.UU a personas mayores  de 18 años. 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88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88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Los datos provienen originalmente de los CDC (Centros para el Control y Prevención de Enfermedades) y es una parte importante del Sistema de Vigilancia de Factores de Riesgo del Comportamiento (BRFSS).</a:t>
            </a:r>
          </a:p>
          <a:p>
            <a:pPr marL="0" indent="0">
              <a:buNone/>
            </a:pPr>
            <a:endParaRPr lang="es-ES" sz="88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88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Fuente: </a:t>
            </a:r>
            <a:r>
              <a:rPr lang="es-ES" sz="8800" dirty="0" err="1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Kaggle</a:t>
            </a:r>
            <a:endParaRPr lang="es-ES" sz="88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s-ES" sz="88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88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Licencia: CC0 - </a:t>
            </a:r>
            <a:r>
              <a:rPr lang="es-ES" sz="8800" dirty="0" err="1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  <a:r>
              <a:rPr lang="es-ES" sz="88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ES" sz="8800" dirty="0" err="1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Domain</a:t>
            </a:r>
            <a:endParaRPr lang="es-ES" sz="4400" i="1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indent="0" algn="r">
              <a:buNone/>
            </a:pPr>
            <a:r>
              <a:rPr lang="es-ES" sz="5600" i="1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Fuente: https://www.kaggle.com/datasets/kamilpytlak/personal-key-indicators-of-heart-disease</a:t>
            </a:r>
          </a:p>
          <a:p>
            <a:pPr marL="0" indent="0">
              <a:buNone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B5581-EA54-E16E-50A7-0CC9AD3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Datos - Resumen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3BFA3-FD9D-7B42-7EF5-00645B7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s-ES" sz="80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80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Cantidad de registros: 444.975</a:t>
            </a:r>
          </a:p>
          <a:p>
            <a:pPr marL="0" indent="0">
              <a:buNone/>
            </a:pPr>
            <a:endParaRPr lang="es-ES" sz="80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8000" i="1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ES" sz="80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Cantidad de características: 40 columnas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8000" i="1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8000" i="1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ES" sz="8000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Información completa: 55,28% de los registros (256.013)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sz="8000" i="1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r">
              <a:buNone/>
            </a:pPr>
            <a:endParaRPr lang="es-ES" sz="4400" i="1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indent="0" algn="r">
              <a:buNone/>
            </a:pPr>
            <a:r>
              <a:rPr lang="es-ES" sz="4400" i="1" dirty="0">
                <a:solidFill>
                  <a:schemeClr val="tx1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Fuente: https://www.kaggle.com/datasets/kamilpytlak/personal-key-indicators-of-heart-disease</a:t>
            </a:r>
            <a:endParaRPr lang="es-ES" sz="2800" i="1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0" indent="0">
              <a:buNone/>
            </a:pPr>
            <a:endParaRPr lang="es-ES" sz="2400" dirty="0">
              <a:solidFill>
                <a:schemeClr val="tx1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7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EF892-13FB-874B-DE0D-861C52BC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Análisis – Correlación entre variables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598168-DAC3-AF72-93E0-3FD9B5694AD3}"/>
              </a:ext>
            </a:extLst>
          </p:cNvPr>
          <p:cNvSpPr/>
          <p:nvPr/>
        </p:nvSpPr>
        <p:spPr>
          <a:xfrm>
            <a:off x="2621280" y="1993392"/>
            <a:ext cx="396240" cy="1889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804183-FD29-D032-0911-A5BAC3BA7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1" y="1737361"/>
            <a:ext cx="7071360" cy="45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1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A6AC-9386-1CD1-B2EE-EAB17A2C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Distribución de registros en variable target (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HadHeartAttack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2F9B87-EB87-F409-6428-7CB341B1F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665" y="1846263"/>
            <a:ext cx="6054995" cy="4022725"/>
          </a:xfrm>
        </p:spPr>
      </p:pic>
    </p:spTree>
    <p:extLst>
      <p:ext uri="{BB962C8B-B14F-4D97-AF65-F5344CB8AC3E}">
        <p14:creationId xmlns:p14="http://schemas.microsoft.com/office/powerpoint/2010/main" val="264658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0DB66-22E9-3873-83A1-CEBC3C58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Incidencia Enfermedad cardíaca en grupos de fumadores y  sexo</a:t>
            </a:r>
            <a:endParaRPr lang="es-CL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4F8E864-7974-FC2B-5930-15242DF9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0"/>
          <a:stretch/>
        </p:blipFill>
        <p:spPr>
          <a:xfrm>
            <a:off x="2123441" y="1874520"/>
            <a:ext cx="7233919" cy="4390864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F76631-4C26-CB0F-BC90-74F9869E2ACA}"/>
              </a:ext>
            </a:extLst>
          </p:cNvPr>
          <p:cNvSpPr txBox="1"/>
          <p:nvPr/>
        </p:nvSpPr>
        <p:spPr>
          <a:xfrm>
            <a:off x="7376160" y="5750560"/>
            <a:ext cx="4592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latin typeface="Poppins" panose="00000500000000000000" pitchFamily="2" charset="0"/>
                <a:cs typeface="Poppins" panose="00000500000000000000" pitchFamily="2" charset="0"/>
              </a:rPr>
              <a:t>*</a:t>
            </a:r>
            <a:r>
              <a:rPr lang="es-ES" sz="1100" b="1" dirty="0" err="1">
                <a:latin typeface="Poppins" panose="00000500000000000000" pitchFamily="2" charset="0"/>
                <a:cs typeface="Poppins" panose="00000500000000000000" pitchFamily="2" charset="0"/>
              </a:rPr>
              <a:t>Former</a:t>
            </a:r>
            <a:r>
              <a:rPr lang="es-ES" sz="11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ES" sz="1100" b="1" dirty="0" err="1">
                <a:latin typeface="Poppins" panose="00000500000000000000" pitchFamily="2" charset="0"/>
                <a:cs typeface="Poppins" panose="00000500000000000000" pitchFamily="2" charset="0"/>
              </a:rPr>
              <a:t>smoker</a:t>
            </a:r>
            <a:r>
              <a:rPr lang="es-ES" sz="1100" b="1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s-ES" sz="1100" dirty="0">
                <a:latin typeface="Poppins" panose="00000500000000000000" pitchFamily="2" charset="0"/>
                <a:cs typeface="Poppins" panose="00000500000000000000" pitchFamily="2" charset="0"/>
              </a:rPr>
              <a:t>Un adulto que haya fumado al menos 100 cigarrillos en su vida pero que haya dejado de fumar en el momento de la entrevista</a:t>
            </a:r>
            <a:endParaRPr lang="es-CL" sz="11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80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</TotalTime>
  <Words>1316</Words>
  <Application>Microsoft Office PowerPoint</Application>
  <PresentationFormat>Panorámica</PresentationFormat>
  <Paragraphs>494</Paragraphs>
  <Slides>27</Slides>
  <Notes>0</Notes>
  <HiddenSlides>9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Poppins</vt:lpstr>
      <vt:lpstr>Wingdings</vt:lpstr>
      <vt:lpstr>Retrospección</vt:lpstr>
      <vt:lpstr>Modelo predictor de Enfermedad Cardíaca</vt:lpstr>
      <vt:lpstr>Objetivos</vt:lpstr>
      <vt:lpstr>¿Qué es la enfermedad cardíaca?</vt:lpstr>
      <vt:lpstr>¿Qué es la enfermedad cardíaca?</vt:lpstr>
      <vt:lpstr>Datos - Origen</vt:lpstr>
      <vt:lpstr>Datos - Resumen</vt:lpstr>
      <vt:lpstr>Análisis – Correlación entre variables</vt:lpstr>
      <vt:lpstr>Distribución de registros en variable target (HadHeartAttack)</vt:lpstr>
      <vt:lpstr>Incidencia Enfermedad cardíaca en grupos de fumadores y  sexo</vt:lpstr>
      <vt:lpstr>Incidencia Enfermedad cardíaca por edad y sexo</vt:lpstr>
      <vt:lpstr>Incidencia Enfermedad cardíaca por dientes removidos y sexo</vt:lpstr>
      <vt:lpstr>Incidencia enfermedad cardíaca por grupos etarios y dientes extraídos</vt:lpstr>
      <vt:lpstr>Incidencia Enfermedad cardíaca por grupos etarios y dientes extraídos</vt:lpstr>
      <vt:lpstr>Problema a resolver</vt:lpstr>
      <vt:lpstr>Problema a resolver </vt:lpstr>
      <vt:lpstr>Modelos predictivos: etapa de pruebas</vt:lpstr>
      <vt:lpstr>Modelos predictivos: etapa de optimización</vt:lpstr>
      <vt:lpstr>Resultados – Regresión Logística</vt:lpstr>
      <vt:lpstr>Resultados – Árbol de decisión</vt:lpstr>
      <vt:lpstr>Resultados – Random Forest</vt:lpstr>
      <vt:lpstr>Resultados - XGBoost </vt:lpstr>
      <vt:lpstr>Resultados - LGBM </vt:lpstr>
      <vt:lpstr>Evaluación del modelo</vt:lpstr>
      <vt:lpstr>Resultados – Elección modelo</vt:lpstr>
      <vt:lpstr>Resultados – Elección modelo</vt:lpstr>
      <vt:lpstr>Modelo final</vt:lpstr>
      <vt:lpstr>Conclusiones y 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Ordenes</dc:creator>
  <cp:lastModifiedBy>Sebastian Ordenes</cp:lastModifiedBy>
  <cp:revision>125</cp:revision>
  <dcterms:created xsi:type="dcterms:W3CDTF">2024-04-29T23:30:27Z</dcterms:created>
  <dcterms:modified xsi:type="dcterms:W3CDTF">2024-06-25T23:02:53Z</dcterms:modified>
</cp:coreProperties>
</file>