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76" r:id="rId9"/>
    <p:sldId id="277" r:id="rId10"/>
    <p:sldId id="278" r:id="rId11"/>
    <p:sldId id="264" r:id="rId12"/>
    <p:sldId id="279" r:id="rId13"/>
    <p:sldId id="261" r:id="rId14"/>
    <p:sldId id="267" r:id="rId15"/>
    <p:sldId id="275"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718"/>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rtlCol="0"/>
        <a:lstStyle/>
        <a:p>
          <a:pPr rtl="0"/>
          <a:endParaRPr lang="en-US"/>
        </a:p>
      </dgm:t>
    </dgm:pt>
    <dgm:pt modelId="{73D947E0-108F-4D20-A71E-3CF329F97212}">
      <dgm:prSet phldr="0"/>
      <dgm:spPr>
        <a:solidFill>
          <a:schemeClr val="accent1"/>
        </a:solidFill>
        <a:ln>
          <a:noFill/>
        </a:ln>
      </dgm:spPr>
      <dgm:t>
        <a:bodyPr rtlCol="0"/>
        <a:lstStyle/>
        <a:p>
          <a:pPr marL="0" algn="ctr" rtl="0">
            <a:buNone/>
          </a:pPr>
          <a:r>
            <a:rPr lang="en-US" sz="2000" noProof="0" dirty="0">
              <a:latin typeface="Tenorite" pitchFamily="2" charset="0"/>
            </a:rPr>
            <a:t>Sex</a:t>
          </a:r>
          <a:endParaRPr lang="en-GB" sz="2000" noProof="0" dirty="0">
            <a:latin typeface="Tenorite" pitchFamily="2" charset="0"/>
          </a:endParaRPr>
        </a:p>
      </dgm:t>
    </dgm:pt>
    <dgm:pt modelId="{9D249532-A24D-4D8F-848A-9F42F2E486C9}" type="parTrans" cxnId="{A0077D09-C12C-46D0-8DF7-194B6911362A}">
      <dgm:prSet/>
      <dgm:spPr/>
      <dgm:t>
        <a:bodyPr rtlCol="0"/>
        <a:lstStyle/>
        <a:p>
          <a:pPr rtl="0"/>
          <a:endParaRPr lang="en-GB" noProof="0" dirty="0">
            <a:latin typeface="Tenorite" pitchFamily="2" charset="0"/>
          </a:endParaRPr>
        </a:p>
      </dgm:t>
    </dgm:pt>
    <dgm:pt modelId="{AE813459-65AB-4FA9-B717-330DDA6DFA4E}" type="sibTrans" cxnId="{A0077D09-C12C-46D0-8DF7-194B6911362A}">
      <dgm:prSet/>
      <dgm:spPr/>
      <dgm:t>
        <a:bodyPr rtlCol="0"/>
        <a:lstStyle/>
        <a:p>
          <a:pPr rtl="0"/>
          <a:endParaRPr lang="en-GB" noProof="0" dirty="0">
            <a:latin typeface="Tenorite" pitchFamily="2" charset="0"/>
          </a:endParaRPr>
        </a:p>
      </dgm:t>
    </dgm:pt>
    <dgm:pt modelId="{30A490C8-22B4-4D68-875C-0F0DE2FF864D}">
      <dgm:prSet custT="1"/>
      <dgm:spPr>
        <a:solidFill>
          <a:schemeClr val="accent1"/>
        </a:solidFill>
        <a:ln>
          <a:noFill/>
        </a:ln>
      </dgm:spPr>
      <dgm:t>
        <a:bodyPr rtlCol="0"/>
        <a:lstStyle/>
        <a:p>
          <a:pPr marL="0" algn="ctr" rtl="0">
            <a:buNone/>
          </a:pPr>
          <a:r>
            <a:rPr lang="en-US" sz="1400" noProof="0" dirty="0">
              <a:latin typeface="Tenorite" pitchFamily="2" charset="0"/>
            </a:rPr>
            <a:t>Women seemed to survive at a higher rate than men</a:t>
          </a:r>
          <a:endParaRPr lang="en-GB" sz="1400" noProof="0" dirty="0">
            <a:latin typeface="Tenorite" pitchFamily="2" charset="0"/>
          </a:endParaRPr>
        </a:p>
      </dgm:t>
    </dgm:pt>
    <dgm:pt modelId="{035C64B0-4F0C-4FD1-BD23-B1D4C9887CBE}" type="parTrans" cxnId="{381FE1CC-8184-4745-8EB3-6DE11655998D}">
      <dgm:prSet/>
      <dgm:spPr/>
      <dgm:t>
        <a:bodyPr rtlCol="0"/>
        <a:lstStyle/>
        <a:p>
          <a:pPr rtl="0"/>
          <a:endParaRPr lang="en-GB" noProof="0" dirty="0">
            <a:latin typeface="Tenorite" pitchFamily="2" charset="0"/>
          </a:endParaRPr>
        </a:p>
      </dgm:t>
    </dgm:pt>
    <dgm:pt modelId="{45495DA8-8707-41E3-A12B-FA5766269C44}" type="sibTrans" cxnId="{381FE1CC-8184-4745-8EB3-6DE11655998D}">
      <dgm:prSet/>
      <dgm:spPr/>
      <dgm:t>
        <a:bodyPr rtlCol="0"/>
        <a:lstStyle/>
        <a:p>
          <a:pPr rtl="0"/>
          <a:endParaRPr lang="en-GB" noProof="0" dirty="0">
            <a:latin typeface="Tenorite" pitchFamily="2" charset="0"/>
          </a:endParaRPr>
        </a:p>
      </dgm:t>
    </dgm:pt>
    <dgm:pt modelId="{B1AFA1AF-0FF8-45B3-A6D0-0E255A2F637D}">
      <dgm:prSet phldr="0"/>
      <dgm:spPr>
        <a:solidFill>
          <a:schemeClr val="accent1"/>
        </a:solidFill>
        <a:ln>
          <a:noFill/>
        </a:ln>
      </dgm:spPr>
      <dgm:t>
        <a:bodyPr rtlCol="0"/>
        <a:lstStyle/>
        <a:p>
          <a:pPr marL="0" algn="ctr" rtl="0">
            <a:buNone/>
          </a:pPr>
          <a:r>
            <a:rPr lang="en-US" sz="2000" noProof="0" dirty="0">
              <a:latin typeface="Tenorite" pitchFamily="2" charset="0"/>
            </a:rPr>
            <a:t>Class</a:t>
          </a:r>
          <a:endParaRPr lang="en-GB" sz="2000" noProof="0" dirty="0">
            <a:latin typeface="Tenorite" pitchFamily="2" charset="0"/>
          </a:endParaRPr>
        </a:p>
      </dgm:t>
    </dgm:pt>
    <dgm:pt modelId="{10C68AF5-481C-45AA-A216-8BBBB04515B9}" type="parTrans" cxnId="{F28D7702-2FC3-49BD-BB13-C989E5EE622A}">
      <dgm:prSet/>
      <dgm:spPr/>
      <dgm:t>
        <a:bodyPr rtlCol="0"/>
        <a:lstStyle/>
        <a:p>
          <a:pPr rtl="0"/>
          <a:endParaRPr lang="en-GB" noProof="0" dirty="0">
            <a:latin typeface="Tenorite" pitchFamily="2" charset="0"/>
          </a:endParaRPr>
        </a:p>
      </dgm:t>
    </dgm:pt>
    <dgm:pt modelId="{88649F7A-400B-4056-965D-C9AC0B3AD942}" type="sibTrans" cxnId="{F28D7702-2FC3-49BD-BB13-C989E5EE622A}">
      <dgm:prSet/>
      <dgm:spPr/>
      <dgm:t>
        <a:bodyPr rtlCol="0"/>
        <a:lstStyle/>
        <a:p>
          <a:pPr rtl="0"/>
          <a:endParaRPr lang="en-GB" noProof="0" dirty="0">
            <a:latin typeface="Tenorite" pitchFamily="2" charset="0"/>
          </a:endParaRPr>
        </a:p>
      </dgm:t>
    </dgm:pt>
    <dgm:pt modelId="{50418D2B-9486-42DE-AFDD-1D31420040FF}">
      <dgm:prSet custT="1"/>
      <dgm:spPr>
        <a:solidFill>
          <a:schemeClr val="accent1"/>
        </a:solidFill>
        <a:ln>
          <a:noFill/>
        </a:ln>
      </dgm:spPr>
      <dgm:t>
        <a:bodyPr rtlCol="0"/>
        <a:lstStyle/>
        <a:p>
          <a:pPr marL="0" algn="ctr" rtl="0">
            <a:buNone/>
          </a:pPr>
          <a:r>
            <a:rPr lang="en-US" sz="1400" noProof="0" dirty="0" err="1">
              <a:latin typeface="Tenorite" pitchFamily="2" charset="0"/>
            </a:rPr>
            <a:t>Upperclass</a:t>
          </a:r>
          <a:r>
            <a:rPr lang="en-US" sz="1400" noProof="0" dirty="0">
              <a:latin typeface="Tenorite" pitchFamily="2" charset="0"/>
            </a:rPr>
            <a:t> seemed to have a better survival rate</a:t>
          </a:r>
          <a:endParaRPr lang="en-GB" sz="1400" noProof="0" dirty="0">
            <a:latin typeface="Tenorite" pitchFamily="2" charset="0"/>
          </a:endParaRPr>
        </a:p>
      </dgm:t>
    </dgm:pt>
    <dgm:pt modelId="{D5A17F6B-93F5-442B-938A-0F38C281BE88}" type="parTrans" cxnId="{5A5BA622-5DEB-48B9-88D9-C1DE36C711E5}">
      <dgm:prSet/>
      <dgm:spPr/>
      <dgm:t>
        <a:bodyPr rtlCol="0"/>
        <a:lstStyle/>
        <a:p>
          <a:pPr rtl="0"/>
          <a:endParaRPr lang="en-GB" noProof="0" dirty="0">
            <a:latin typeface="Tenorite" pitchFamily="2" charset="0"/>
          </a:endParaRPr>
        </a:p>
      </dgm:t>
    </dgm:pt>
    <dgm:pt modelId="{1D87A0A5-8024-4710-846B-D5BFAC785107}" type="sibTrans" cxnId="{5A5BA622-5DEB-48B9-88D9-C1DE36C711E5}">
      <dgm:prSet/>
      <dgm:spPr/>
      <dgm:t>
        <a:bodyPr rtlCol="0"/>
        <a:lstStyle/>
        <a:p>
          <a:pPr rtl="0"/>
          <a:endParaRPr lang="en-GB" noProof="0" dirty="0">
            <a:latin typeface="Tenorite" pitchFamily="2" charset="0"/>
          </a:endParaRPr>
        </a:p>
      </dgm:t>
    </dgm:pt>
    <dgm:pt modelId="{E9682B4F-0217-4B50-923E-C104AA24290F}">
      <dgm:prSet phldr="0"/>
      <dgm:spPr>
        <a:solidFill>
          <a:schemeClr val="accent1"/>
        </a:solidFill>
        <a:ln>
          <a:noFill/>
        </a:ln>
      </dgm:spPr>
      <dgm:t>
        <a:bodyPr rtlCol="0"/>
        <a:lstStyle/>
        <a:p>
          <a:pPr marL="0" algn="ctr" rtl="0">
            <a:buNone/>
          </a:pPr>
          <a:r>
            <a:rPr lang="en-US" sz="2000" noProof="0" dirty="0">
              <a:latin typeface="Tenorite" pitchFamily="2" charset="0"/>
            </a:rPr>
            <a:t>Age</a:t>
          </a:r>
          <a:endParaRPr lang="en-GB" sz="2000" noProof="0" dirty="0">
            <a:latin typeface="Tenorite" pitchFamily="2" charset="0"/>
          </a:endParaRPr>
        </a:p>
      </dgm:t>
    </dgm:pt>
    <dgm:pt modelId="{E0F6C4AF-9BBB-4698-91D7-F9AE3EACBD5D}" type="parTrans" cxnId="{6C23D0C9-74B2-4C8B-AB2F-A03B3B0EBE56}">
      <dgm:prSet/>
      <dgm:spPr/>
      <dgm:t>
        <a:bodyPr rtlCol="0"/>
        <a:lstStyle/>
        <a:p>
          <a:pPr rtl="0"/>
          <a:endParaRPr lang="en-GB" noProof="0" dirty="0">
            <a:latin typeface="Tenorite" pitchFamily="2" charset="0"/>
          </a:endParaRPr>
        </a:p>
      </dgm:t>
    </dgm:pt>
    <dgm:pt modelId="{B8632E42-D7EB-4C31-877E-6F1B2801851A}" type="sibTrans" cxnId="{6C23D0C9-74B2-4C8B-AB2F-A03B3B0EBE56}">
      <dgm:prSet/>
      <dgm:spPr/>
      <dgm:t>
        <a:bodyPr rtlCol="0"/>
        <a:lstStyle/>
        <a:p>
          <a:pPr rtl="0"/>
          <a:endParaRPr lang="en-GB" noProof="0" dirty="0">
            <a:latin typeface="Tenorite" pitchFamily="2" charset="0"/>
          </a:endParaRPr>
        </a:p>
      </dgm:t>
    </dgm:pt>
    <dgm:pt modelId="{0EC0C300-11E4-45CF-8418-973585107209}">
      <dgm:prSet phldr="0" custT="1"/>
      <dgm:spPr>
        <a:solidFill>
          <a:schemeClr val="accent1"/>
        </a:solidFill>
        <a:ln>
          <a:noFill/>
        </a:ln>
      </dgm:spPr>
      <dgm:t>
        <a:bodyPr rtlCol="0"/>
        <a:lstStyle/>
        <a:p>
          <a:pPr marL="0" algn="ctr" rtl="0">
            <a:buNone/>
          </a:pPr>
          <a:r>
            <a:rPr lang="en-US" sz="1400" noProof="0" dirty="0">
              <a:latin typeface="Tenorite" pitchFamily="2" charset="0"/>
            </a:rPr>
            <a:t>Women and children were given priority to board life boats so may play a factor</a:t>
          </a:r>
          <a:endParaRPr lang="en-GB" sz="1400" noProof="0" dirty="0">
            <a:latin typeface="Tenorite" pitchFamily="2" charset="0"/>
          </a:endParaRPr>
        </a:p>
      </dgm:t>
    </dgm:pt>
    <dgm:pt modelId="{1E4DD98E-100E-46B7-B24A-408BBF69E9FA}" type="parTrans" cxnId="{51563A4F-C0EB-47D6-B5BC-47A4E599AD4B}">
      <dgm:prSet/>
      <dgm:spPr/>
      <dgm:t>
        <a:bodyPr rtlCol="0"/>
        <a:lstStyle/>
        <a:p>
          <a:pPr rtl="0"/>
          <a:endParaRPr lang="en-GB" noProof="0" dirty="0">
            <a:latin typeface="Tenorite" pitchFamily="2" charset="0"/>
          </a:endParaRPr>
        </a:p>
      </dgm:t>
    </dgm:pt>
    <dgm:pt modelId="{90FAB5D1-62B3-4FF6-A07D-EE607F529C32}" type="sibTrans" cxnId="{51563A4F-C0EB-47D6-B5BC-47A4E599AD4B}">
      <dgm:prSet/>
      <dgm:spPr/>
      <dgm:t>
        <a:bodyPr rtlCol="0"/>
        <a:lstStyle/>
        <a:p>
          <a:pPr rtl="0"/>
          <a:endParaRPr lang="en-GB" noProof="0" dirty="0">
            <a:latin typeface="Tenorite" pitchFamily="2" charset="0"/>
          </a:endParaRPr>
        </a:p>
      </dgm:t>
    </dgm:pt>
    <dgm:pt modelId="{FEB4A941-E9FA-4A86-A673-85FF34B35F20}">
      <dgm:prSet phldr="0" custT="1"/>
      <dgm:spPr>
        <a:solidFill>
          <a:schemeClr val="accent1"/>
        </a:solidFill>
        <a:ln>
          <a:noFill/>
        </a:ln>
      </dgm:spPr>
      <dgm:t>
        <a:bodyPr rtlCol="0"/>
        <a:lstStyle/>
        <a:p>
          <a:pPr marL="0" algn="ctr" rtl="0">
            <a:buNone/>
          </a:pPr>
          <a:r>
            <a:rPr lang="en-US" sz="1400" noProof="0" dirty="0">
              <a:latin typeface="Tenorite" pitchFamily="2" charset="0"/>
            </a:rPr>
            <a:t>Another predictor of gender, but uncommon titles like Dr. and Lord may tie into class and survival</a:t>
          </a:r>
          <a:endParaRPr lang="en-GB" sz="1400" noProof="0" dirty="0">
            <a:latin typeface="Tenorite" pitchFamily="2" charset="0"/>
          </a:endParaRPr>
        </a:p>
      </dgm:t>
    </dgm:pt>
    <dgm:pt modelId="{39522508-BC4E-4DD5-A744-AFEFFE36DB74}" type="parTrans" cxnId="{F942F56C-9025-4AA1-9B36-C5AE0A93B0F5}">
      <dgm:prSet/>
      <dgm:spPr/>
      <dgm:t>
        <a:bodyPr rtlCol="0"/>
        <a:lstStyle/>
        <a:p>
          <a:pPr rtl="0"/>
          <a:endParaRPr lang="en-GB" noProof="0" dirty="0">
            <a:latin typeface="Tenorite" pitchFamily="2" charset="0"/>
          </a:endParaRPr>
        </a:p>
      </dgm:t>
    </dgm:pt>
    <dgm:pt modelId="{97624CC8-6315-4683-B26C-C30D552DA5A6}" type="sibTrans" cxnId="{F942F56C-9025-4AA1-9B36-C5AE0A93B0F5}">
      <dgm:prSet/>
      <dgm:spPr/>
      <dgm:t>
        <a:bodyPr rtlCol="0"/>
        <a:lstStyle/>
        <a:p>
          <a:pPr rtl="0"/>
          <a:endParaRPr lang="en-GB" noProof="0" dirty="0">
            <a:latin typeface="Tenorite" pitchFamily="2" charset="0"/>
          </a:endParaRPr>
        </a:p>
      </dgm:t>
    </dgm:pt>
    <dgm:pt modelId="{4F85505A-81B6-4FDA-A144-900B71DAD946}">
      <dgm:prSet phldr="0"/>
      <dgm:spPr>
        <a:solidFill>
          <a:schemeClr val="accent1"/>
        </a:solidFill>
        <a:ln>
          <a:noFill/>
        </a:ln>
      </dgm:spPr>
      <dgm:t>
        <a:bodyPr rtlCol="0"/>
        <a:lstStyle/>
        <a:p>
          <a:pPr marL="0" algn="ctr" rtl="0">
            <a:buNone/>
          </a:pPr>
          <a:r>
            <a:rPr lang="en-US" sz="2000" noProof="0" dirty="0">
              <a:latin typeface="Tenorite" pitchFamily="2" charset="0"/>
            </a:rPr>
            <a:t>Title</a:t>
          </a:r>
          <a:endParaRPr lang="en-GB" sz="2000" noProof="0" dirty="0">
            <a:latin typeface="Tenorite" pitchFamily="2" charset="0"/>
          </a:endParaRPr>
        </a:p>
      </dgm:t>
    </dgm:pt>
    <dgm:pt modelId="{D9A96E25-7BBE-4DDD-8DDE-B4970D4340A8}" type="parTrans" cxnId="{2D633B56-E147-4EFC-B9EE-6C0413F329B0}">
      <dgm:prSet/>
      <dgm:spPr/>
      <dgm:t>
        <a:bodyPr rtlCol="0"/>
        <a:lstStyle/>
        <a:p>
          <a:pPr rtl="0"/>
          <a:endParaRPr lang="en-GB" noProof="0" dirty="0">
            <a:latin typeface="Tenorite" pitchFamily="2" charset="0"/>
          </a:endParaRPr>
        </a:p>
      </dgm:t>
    </dgm:pt>
    <dgm:pt modelId="{68F74A88-49DC-44B1-BC0D-220A7B97601C}" type="sibTrans" cxnId="{2D633B56-E147-4EFC-B9EE-6C0413F329B0}">
      <dgm:prSet/>
      <dgm:spPr/>
      <dgm:t>
        <a:bodyPr rtlCol="0"/>
        <a:lstStyle/>
        <a:p>
          <a:pPr rtl="0"/>
          <a:endParaRPr lang="en-GB" noProof="0" dirty="0">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4" custLinFactNeighborX="-757"/>
      <dgm:spPr>
        <a:prstGeom prst="rect">
          <a:avLst/>
        </a:prstGeom>
      </dgm:spPr>
    </dgm:pt>
    <dgm:pt modelId="{7DA281F5-0265-2048-A63A-727E19796F79}" type="pres">
      <dgm:prSet presAssocID="{73D947E0-108F-4D20-A71E-3CF329F97212}" presName="nodeTx" presStyleLbl="node1" presStyleIdx="0" presStyleCnt="4">
        <dgm:presLayoutVars>
          <dgm:bulletEnabled val="1"/>
        </dgm:presLayoutVars>
      </dgm:prSet>
      <dgm:spPr/>
    </dgm:pt>
    <dgm:pt modelId="{79A13FEB-C61A-0346-824D-E0457CC5B4C9}" type="pres">
      <dgm:prSet presAssocID="{73D947E0-108F-4D20-A71E-3CF329F97212}" presName="invisiNode" presStyleLbl="node1" presStyleIdx="0" presStyleCnt="4"/>
      <dgm:spPr/>
    </dgm:pt>
    <dgm:pt modelId="{A126BA88-D0F9-AF4A-A7BA-0638E32B45F8}" type="pres">
      <dgm:prSet presAssocID="{73D947E0-108F-4D20-A71E-3CF329F97212}" presName="imagNode" presStyleLbl="fgImgPlace1" presStyleIdx="0" presStyleCnt="4" custScaleX="63106" custScaleY="63106"/>
      <dgm:spPr>
        <a:prstGeom prst="flowChartProcess">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nder with solid fill"/>
        </a:ext>
      </dgm:extLst>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4" custLinFactNeighborX="-129"/>
      <dgm:spPr>
        <a:prstGeom prst="rect">
          <a:avLst/>
        </a:prstGeom>
      </dgm:spPr>
    </dgm:pt>
    <dgm:pt modelId="{BA2077AD-A827-784F-87A6-E8E29A836D84}" type="pres">
      <dgm:prSet presAssocID="{B1AFA1AF-0FF8-45B3-A6D0-0E255A2F637D}" presName="nodeTx" presStyleLbl="node1" presStyleIdx="1" presStyleCnt="4">
        <dgm:presLayoutVars>
          <dgm:bulletEnabled val="1"/>
        </dgm:presLayoutVars>
      </dgm:prSet>
      <dgm:spPr/>
    </dgm:pt>
    <dgm:pt modelId="{47276A48-75DE-FE4F-B4C6-8B77CF2957C3}" type="pres">
      <dgm:prSet presAssocID="{B1AFA1AF-0FF8-45B3-A6D0-0E255A2F637D}" presName="invisiNode" presStyleLbl="node1" presStyleIdx="1" presStyleCnt="4"/>
      <dgm:spPr/>
    </dgm:pt>
    <dgm:pt modelId="{EFEB790C-BD5C-F54D-9993-F81422A8AD8E}" type="pres">
      <dgm:prSet presAssocID="{B1AFA1AF-0FF8-45B3-A6D0-0E255A2F637D}" presName="imagNode" presStyleLbl="fgImgPlace1" presStyleIdx="1" presStyleCnt="4" custScaleX="63106" custScaleY="63106"/>
      <dgm:spPr>
        <a:prstGeom prst="flowChartProcess">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4" custLinFactNeighborX="182"/>
      <dgm:spPr>
        <a:prstGeom prst="rect">
          <a:avLst/>
        </a:prstGeom>
      </dgm:spPr>
    </dgm:pt>
    <dgm:pt modelId="{BC636E4B-34B9-8543-A308-00E0D1B0D2F9}" type="pres">
      <dgm:prSet presAssocID="{E9682B4F-0217-4B50-923E-C104AA24290F}" presName="nodeTx" presStyleLbl="node1" presStyleIdx="2" presStyleCnt="4">
        <dgm:presLayoutVars>
          <dgm:bulletEnabled val="1"/>
        </dgm:presLayoutVars>
      </dgm:prSet>
      <dgm:spPr/>
    </dgm:pt>
    <dgm:pt modelId="{073A77BB-E8BD-4B4C-BFA2-7B530A2B3199}" type="pres">
      <dgm:prSet presAssocID="{E9682B4F-0217-4B50-923E-C104AA24290F}" presName="invisiNode" presStyleLbl="node1" presStyleIdx="2" presStyleCnt="4"/>
      <dgm:spPr/>
    </dgm:pt>
    <dgm:pt modelId="{CC076D56-4BB0-7246-9039-788AB439DAF0}" type="pres">
      <dgm:prSet presAssocID="{E9682B4F-0217-4B50-923E-C104AA24290F}" presName="imagNode" presStyleLbl="fgImgPlace1" presStyleIdx="2" presStyleCnt="4" custScaleX="63106" custScaleY="63106"/>
      <dgm:spPr>
        <a:prstGeom prst="flowChartProcess">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 with cane with solid fill"/>
        </a:ext>
      </dgm:extLst>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4" custLinFactNeighborX="0"/>
      <dgm:spPr>
        <a:prstGeom prst="rect">
          <a:avLst/>
        </a:prstGeom>
      </dgm:spPr>
    </dgm:pt>
    <dgm:pt modelId="{9312E8E2-BBD1-104A-9F74-B0103AF69816}" type="pres">
      <dgm:prSet presAssocID="{4F85505A-81B6-4FDA-A144-900B71DAD946}" presName="nodeTx" presStyleLbl="node1" presStyleIdx="3" presStyleCnt="4">
        <dgm:presLayoutVars>
          <dgm:bulletEnabled val="1"/>
        </dgm:presLayoutVars>
      </dgm:prSet>
      <dgm:spPr/>
    </dgm:pt>
    <dgm:pt modelId="{A0D6F489-540A-D44E-B596-6A182486B777}" type="pres">
      <dgm:prSet presAssocID="{4F85505A-81B6-4FDA-A144-900B71DAD946}" presName="invisiNode" presStyleLbl="node1" presStyleIdx="3" presStyleCnt="4"/>
      <dgm:spPr/>
    </dgm:pt>
    <dgm:pt modelId="{FDF2BC93-305C-D94B-A6C2-ED9CE7F40C2F}" type="pres">
      <dgm:prSet presAssocID="{4F85505A-81B6-4FDA-A144-900B71DAD946}" presName="imagNode" presStyleLbl="fgImgPlace1" presStyleIdx="3" presStyleCnt="4" custScaleX="63106" custScaleY="63106"/>
      <dgm:spPr>
        <a:prstGeom prst="flowChartProcess">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ing with solid fill"/>
        </a:ext>
      </dgm:extLst>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en-US" sz="2000" kern="1200" noProof="0" dirty="0">
              <a:latin typeface="Tenorite" pitchFamily="2" charset="0"/>
            </a:rPr>
            <a:t>Sex</a:t>
          </a:r>
          <a:endParaRPr lang="en-GB" sz="2000" kern="1200" noProof="0" dirty="0">
            <a:latin typeface="Tenorite" pitchFamily="2" charset="0"/>
          </a:endParaRPr>
        </a:p>
        <a:p>
          <a:pPr marL="0" lvl="1" indent="-114300" algn="ctr" defTabSz="622300" rtl="0">
            <a:lnSpc>
              <a:spcPct val="90000"/>
            </a:lnSpc>
            <a:spcBef>
              <a:spcPct val="0"/>
            </a:spcBef>
            <a:spcAft>
              <a:spcPct val="15000"/>
            </a:spcAft>
            <a:buNone/>
          </a:pPr>
          <a:r>
            <a:rPr lang="en-US" sz="1400" kern="1200" noProof="0" dirty="0">
              <a:latin typeface="Tenorite" pitchFamily="2" charset="0"/>
            </a:rPr>
            <a:t>Women seemed to survive at a higher rate than men</a:t>
          </a:r>
          <a:endParaRPr lang="en-GB" sz="1400" kern="1200" noProof="0" dirty="0">
            <a:latin typeface="Tenorite" pitchFamily="2" charset="0"/>
          </a:endParaRPr>
        </a:p>
      </dsp:txBody>
      <dsp:txXfrm>
        <a:off x="0" y="1576348"/>
        <a:ext cx="2367935" cy="1576348"/>
      </dsp:txXfrm>
    </dsp:sp>
    <dsp:sp modelId="{A126BA88-D0F9-AF4A-A7BA-0638E32B45F8}">
      <dsp:nvSpPr>
        <dsp:cNvPr id="0" name=""/>
        <dsp:cNvSpPr/>
      </dsp:nvSpPr>
      <dsp:spPr>
        <a:xfrm>
          <a:off x="772153" y="478533"/>
          <a:ext cx="828146" cy="828146"/>
        </a:xfrm>
        <a:prstGeom prst="flowChartProcess">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2438178"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en-US" sz="2000" kern="1200" noProof="0" dirty="0">
              <a:latin typeface="Tenorite" pitchFamily="2" charset="0"/>
            </a:rPr>
            <a:t>Class</a:t>
          </a:r>
          <a:endParaRPr lang="en-GB" sz="2000" kern="1200" noProof="0" dirty="0">
            <a:latin typeface="Tenorite" pitchFamily="2" charset="0"/>
          </a:endParaRPr>
        </a:p>
        <a:p>
          <a:pPr marL="0" lvl="1" indent="-114300" algn="ctr" defTabSz="622300" rtl="0">
            <a:lnSpc>
              <a:spcPct val="90000"/>
            </a:lnSpc>
            <a:spcBef>
              <a:spcPct val="0"/>
            </a:spcBef>
            <a:spcAft>
              <a:spcPct val="15000"/>
            </a:spcAft>
            <a:buNone/>
          </a:pPr>
          <a:r>
            <a:rPr lang="en-US" sz="1400" kern="1200" noProof="0" dirty="0" err="1">
              <a:latin typeface="Tenorite" pitchFamily="2" charset="0"/>
            </a:rPr>
            <a:t>Upperclass</a:t>
          </a:r>
          <a:r>
            <a:rPr lang="en-US" sz="1400" kern="1200" noProof="0" dirty="0">
              <a:latin typeface="Tenorite" pitchFamily="2" charset="0"/>
            </a:rPr>
            <a:t> seemed to have a better survival rate</a:t>
          </a:r>
          <a:endParaRPr lang="en-GB" sz="1400" kern="1200" noProof="0" dirty="0">
            <a:latin typeface="Tenorite" pitchFamily="2" charset="0"/>
          </a:endParaRPr>
        </a:p>
      </dsp:txBody>
      <dsp:txXfrm>
        <a:off x="2438178" y="1576348"/>
        <a:ext cx="2367935" cy="1576348"/>
      </dsp:txXfrm>
    </dsp:sp>
    <dsp:sp modelId="{EFEB790C-BD5C-F54D-9993-F81422A8AD8E}">
      <dsp:nvSpPr>
        <dsp:cNvPr id="0" name=""/>
        <dsp:cNvSpPr/>
      </dsp:nvSpPr>
      <dsp:spPr>
        <a:xfrm>
          <a:off x="3211127" y="478533"/>
          <a:ext cx="828146" cy="828146"/>
        </a:xfrm>
        <a:prstGeom prst="flowChartProcess">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4884516"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en-US" sz="2000" kern="1200" noProof="0" dirty="0">
              <a:latin typeface="Tenorite" pitchFamily="2" charset="0"/>
            </a:rPr>
            <a:t>Age</a:t>
          </a:r>
          <a:endParaRPr lang="en-GB" sz="2000" kern="1200" noProof="0" dirty="0">
            <a:latin typeface="Tenorite" pitchFamily="2" charset="0"/>
          </a:endParaRPr>
        </a:p>
        <a:p>
          <a:pPr marL="0" lvl="1" indent="-114300" algn="ctr" defTabSz="622300" rtl="0">
            <a:lnSpc>
              <a:spcPct val="90000"/>
            </a:lnSpc>
            <a:spcBef>
              <a:spcPct val="0"/>
            </a:spcBef>
            <a:spcAft>
              <a:spcPct val="15000"/>
            </a:spcAft>
            <a:buNone/>
          </a:pPr>
          <a:r>
            <a:rPr lang="en-US" sz="1400" kern="1200" noProof="0" dirty="0">
              <a:latin typeface="Tenorite" pitchFamily="2" charset="0"/>
            </a:rPr>
            <a:t>Women and children were given priority to board life boats so may play a factor</a:t>
          </a:r>
          <a:endParaRPr lang="en-GB" sz="1400" kern="1200" noProof="0" dirty="0">
            <a:latin typeface="Tenorite" pitchFamily="2" charset="0"/>
          </a:endParaRPr>
        </a:p>
      </dsp:txBody>
      <dsp:txXfrm>
        <a:off x="4884516" y="1576348"/>
        <a:ext cx="2367935" cy="1576348"/>
      </dsp:txXfrm>
    </dsp:sp>
    <dsp:sp modelId="{CC076D56-4BB0-7246-9039-788AB439DAF0}">
      <dsp:nvSpPr>
        <dsp:cNvPr id="0" name=""/>
        <dsp:cNvSpPr/>
      </dsp:nvSpPr>
      <dsp:spPr>
        <a:xfrm>
          <a:off x="5650101" y="478533"/>
          <a:ext cx="828146" cy="828146"/>
        </a:xfrm>
        <a:prstGeom prst="flowChartProcess">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7319180"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en-US" sz="2000" kern="1200" noProof="0" dirty="0">
              <a:latin typeface="Tenorite" pitchFamily="2" charset="0"/>
            </a:rPr>
            <a:t>Title</a:t>
          </a:r>
          <a:endParaRPr lang="en-GB" sz="2000" kern="1200" noProof="0" dirty="0">
            <a:latin typeface="Tenorite" pitchFamily="2" charset="0"/>
          </a:endParaRPr>
        </a:p>
        <a:p>
          <a:pPr marL="0" lvl="1" indent="-114300" algn="ctr" defTabSz="622300" rtl="0">
            <a:lnSpc>
              <a:spcPct val="90000"/>
            </a:lnSpc>
            <a:spcBef>
              <a:spcPct val="0"/>
            </a:spcBef>
            <a:spcAft>
              <a:spcPct val="15000"/>
            </a:spcAft>
            <a:buNone/>
          </a:pPr>
          <a:r>
            <a:rPr lang="en-US" sz="1400" kern="1200" noProof="0" dirty="0">
              <a:latin typeface="Tenorite" pitchFamily="2" charset="0"/>
            </a:rPr>
            <a:t>Another predictor of gender, but uncommon titles like Dr. and Lord may tie into class and survival</a:t>
          </a:r>
          <a:endParaRPr lang="en-GB" sz="1400" kern="1200" noProof="0" dirty="0">
            <a:latin typeface="Tenorite" pitchFamily="2" charset="0"/>
          </a:endParaRPr>
        </a:p>
      </dsp:txBody>
      <dsp:txXfrm>
        <a:off x="7319180" y="1576348"/>
        <a:ext cx="2367935" cy="1576348"/>
      </dsp:txXfrm>
    </dsp:sp>
    <dsp:sp modelId="{FDF2BC93-305C-D94B-A6C2-ED9CE7F40C2F}">
      <dsp:nvSpPr>
        <dsp:cNvPr id="0" name=""/>
        <dsp:cNvSpPr/>
      </dsp:nvSpPr>
      <dsp:spPr>
        <a:xfrm>
          <a:off x="8089074" y="478533"/>
          <a:ext cx="828146" cy="828146"/>
        </a:xfrm>
        <a:prstGeom prst="flowChartProcess">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20/10/2023</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20/10/2023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2558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402990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17007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dirty="0"/>
              <a:t>T</a:t>
            </a:r>
            <a:r>
              <a:rPr lang="en-GB" dirty="0" err="1"/>
              <a:t>itanic</a:t>
            </a:r>
            <a:r>
              <a:rPr lang="en-GB" dirty="0"/>
              <a:t> Survival Predictions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US" dirty="0"/>
              <a:t>U</a:t>
            </a:r>
            <a:r>
              <a:rPr lang="en-GB" dirty="0"/>
              <a:t>sing Machine Learning</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A3BA54B0-F195-27A6-0DAD-72862CC276B1}"/>
              </a:ext>
            </a:extLst>
          </p:cNvPr>
          <p:cNvPicPr>
            <a:picLocks noChangeAspect="1"/>
          </p:cNvPicPr>
          <p:nvPr/>
        </p:nvPicPr>
        <p:blipFill>
          <a:blip r:embed="rId3"/>
          <a:stretch>
            <a:fillRect/>
          </a:stretch>
        </p:blipFill>
        <p:spPr>
          <a:xfrm>
            <a:off x="436632" y="782636"/>
            <a:ext cx="5206766" cy="2408129"/>
          </a:xfrm>
          <a:prstGeom prst="rect">
            <a:avLst/>
          </a:prstGeom>
          <a:noFill/>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10</a:t>
            </a:fld>
            <a:endParaRPr lang="en-GB"/>
          </a:p>
        </p:txBody>
      </p:sp>
      <p:pic>
        <p:nvPicPr>
          <p:cNvPr id="16" name="Picture 15" descr="A screenshot of a computer&#10;&#10;Description automatically generated">
            <a:extLst>
              <a:ext uri="{FF2B5EF4-FFF2-40B4-BE49-F238E27FC236}">
                <a16:creationId xmlns:a16="http://schemas.microsoft.com/office/drawing/2014/main" id="{D02D5A19-0A7F-2AD7-F6AA-D5790F962286}"/>
              </a:ext>
            </a:extLst>
          </p:cNvPr>
          <p:cNvPicPr>
            <a:picLocks noChangeAspect="1"/>
          </p:cNvPicPr>
          <p:nvPr/>
        </p:nvPicPr>
        <p:blipFill>
          <a:blip r:embed="rId4"/>
          <a:stretch>
            <a:fillRect/>
          </a:stretch>
        </p:blipFill>
        <p:spPr>
          <a:xfrm>
            <a:off x="6457952" y="782636"/>
            <a:ext cx="5113463" cy="2408129"/>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819F3859-EA70-E9B5-A09E-F18DA7FED758}"/>
              </a:ext>
            </a:extLst>
          </p:cNvPr>
          <p:cNvPicPr>
            <a:picLocks noChangeAspect="1"/>
          </p:cNvPicPr>
          <p:nvPr/>
        </p:nvPicPr>
        <p:blipFill>
          <a:blip r:embed="rId5"/>
          <a:stretch>
            <a:fillRect/>
          </a:stretch>
        </p:blipFill>
        <p:spPr>
          <a:xfrm>
            <a:off x="479661" y="3796560"/>
            <a:ext cx="5121084" cy="2408129"/>
          </a:xfrm>
          <a:prstGeom prst="rect">
            <a:avLst/>
          </a:prstGeom>
        </p:spPr>
      </p:pic>
      <p:sp>
        <p:nvSpPr>
          <p:cNvPr id="24" name="TextBox 23">
            <a:extLst>
              <a:ext uri="{FF2B5EF4-FFF2-40B4-BE49-F238E27FC236}">
                <a16:creationId xmlns:a16="http://schemas.microsoft.com/office/drawing/2014/main" id="{9E9045AD-79AF-2517-A99F-86A1F642A713}"/>
              </a:ext>
            </a:extLst>
          </p:cNvPr>
          <p:cNvSpPr txBox="1"/>
          <p:nvPr/>
        </p:nvSpPr>
        <p:spPr>
          <a:xfrm>
            <a:off x="1231509" y="269396"/>
            <a:ext cx="3607191" cy="369332"/>
          </a:xfrm>
          <a:prstGeom prst="rect">
            <a:avLst/>
          </a:prstGeom>
          <a:noFill/>
        </p:spPr>
        <p:txBody>
          <a:bodyPr wrap="square" rtlCol="0">
            <a:spAutoFit/>
          </a:bodyPr>
          <a:lstStyle/>
          <a:p>
            <a:pPr algn="ctr"/>
            <a:r>
              <a:rPr lang="en-US" dirty="0">
                <a:solidFill>
                  <a:schemeClr val="bg1"/>
                </a:solidFill>
              </a:rPr>
              <a:t>Sex</a:t>
            </a:r>
            <a:endParaRPr lang="en-GB" dirty="0">
              <a:solidFill>
                <a:schemeClr val="bg1"/>
              </a:solidFill>
            </a:endParaRPr>
          </a:p>
        </p:txBody>
      </p:sp>
      <p:sp>
        <p:nvSpPr>
          <p:cNvPr id="25" name="TextBox 24">
            <a:extLst>
              <a:ext uri="{FF2B5EF4-FFF2-40B4-BE49-F238E27FC236}">
                <a16:creationId xmlns:a16="http://schemas.microsoft.com/office/drawing/2014/main" id="{7DFA7A27-EBC0-2DCE-6C38-9192FC40E129}"/>
              </a:ext>
            </a:extLst>
          </p:cNvPr>
          <p:cNvSpPr txBox="1"/>
          <p:nvPr/>
        </p:nvSpPr>
        <p:spPr>
          <a:xfrm>
            <a:off x="7427422" y="295275"/>
            <a:ext cx="3174521" cy="369332"/>
          </a:xfrm>
          <a:prstGeom prst="rect">
            <a:avLst/>
          </a:prstGeom>
          <a:noFill/>
        </p:spPr>
        <p:txBody>
          <a:bodyPr wrap="square" rtlCol="0">
            <a:spAutoFit/>
          </a:bodyPr>
          <a:lstStyle/>
          <a:p>
            <a:pPr algn="ctr"/>
            <a:r>
              <a:rPr lang="en-US" dirty="0">
                <a:solidFill>
                  <a:schemeClr val="bg1"/>
                </a:solidFill>
              </a:rPr>
              <a:t>Sex &amp; Age</a:t>
            </a:r>
            <a:endParaRPr lang="en-GB" dirty="0">
              <a:solidFill>
                <a:schemeClr val="bg1"/>
              </a:solidFill>
            </a:endParaRPr>
          </a:p>
        </p:txBody>
      </p:sp>
      <p:sp>
        <p:nvSpPr>
          <p:cNvPr id="26" name="TextBox 25">
            <a:extLst>
              <a:ext uri="{FF2B5EF4-FFF2-40B4-BE49-F238E27FC236}">
                <a16:creationId xmlns:a16="http://schemas.microsoft.com/office/drawing/2014/main" id="{95468DD0-6451-564B-479E-07E129474670}"/>
              </a:ext>
            </a:extLst>
          </p:cNvPr>
          <p:cNvSpPr txBox="1"/>
          <p:nvPr/>
        </p:nvSpPr>
        <p:spPr>
          <a:xfrm>
            <a:off x="1335700" y="3342426"/>
            <a:ext cx="3398807" cy="369332"/>
          </a:xfrm>
          <a:prstGeom prst="rect">
            <a:avLst/>
          </a:prstGeom>
          <a:noFill/>
        </p:spPr>
        <p:txBody>
          <a:bodyPr wrap="square" rtlCol="0">
            <a:spAutoFit/>
          </a:bodyPr>
          <a:lstStyle/>
          <a:p>
            <a:pPr algn="ctr"/>
            <a:r>
              <a:rPr lang="en-US" dirty="0">
                <a:solidFill>
                  <a:schemeClr val="bg1"/>
                </a:solidFill>
              </a:rPr>
              <a:t>Sex &amp; Class</a:t>
            </a:r>
            <a:endParaRPr lang="en-GB" dirty="0">
              <a:solidFill>
                <a:schemeClr val="bg1"/>
              </a:solidFill>
            </a:endParaRPr>
          </a:p>
        </p:txBody>
      </p:sp>
      <p:pic>
        <p:nvPicPr>
          <p:cNvPr id="28" name="Picture 27" descr="A screenshot of a computer&#10;&#10;Description automatically generated">
            <a:extLst>
              <a:ext uri="{FF2B5EF4-FFF2-40B4-BE49-F238E27FC236}">
                <a16:creationId xmlns:a16="http://schemas.microsoft.com/office/drawing/2014/main" id="{A8AACDFB-8DB2-F341-06BD-7896EBD1120C}"/>
              </a:ext>
            </a:extLst>
          </p:cNvPr>
          <p:cNvPicPr>
            <a:picLocks noChangeAspect="1"/>
          </p:cNvPicPr>
          <p:nvPr/>
        </p:nvPicPr>
        <p:blipFill>
          <a:blip r:embed="rId6"/>
          <a:stretch>
            <a:fillRect/>
          </a:stretch>
        </p:blipFill>
        <p:spPr>
          <a:xfrm>
            <a:off x="6490946" y="3819422"/>
            <a:ext cx="5121084" cy="2385267"/>
          </a:xfrm>
          <a:prstGeom prst="rect">
            <a:avLst/>
          </a:prstGeom>
        </p:spPr>
      </p:pic>
      <p:sp>
        <p:nvSpPr>
          <p:cNvPr id="29" name="TextBox 28">
            <a:extLst>
              <a:ext uri="{FF2B5EF4-FFF2-40B4-BE49-F238E27FC236}">
                <a16:creationId xmlns:a16="http://schemas.microsoft.com/office/drawing/2014/main" id="{181069EE-47EF-9F55-5363-67693AB182A4}"/>
              </a:ext>
            </a:extLst>
          </p:cNvPr>
          <p:cNvSpPr txBox="1"/>
          <p:nvPr/>
        </p:nvSpPr>
        <p:spPr>
          <a:xfrm>
            <a:off x="7185804" y="3303611"/>
            <a:ext cx="3873260" cy="369332"/>
          </a:xfrm>
          <a:prstGeom prst="rect">
            <a:avLst/>
          </a:prstGeom>
          <a:noFill/>
        </p:spPr>
        <p:txBody>
          <a:bodyPr wrap="square" rtlCol="0">
            <a:spAutoFit/>
          </a:bodyPr>
          <a:lstStyle/>
          <a:p>
            <a:pPr algn="ctr"/>
            <a:r>
              <a:rPr lang="en-US" dirty="0">
                <a:solidFill>
                  <a:schemeClr val="bg1"/>
                </a:solidFill>
              </a:rPr>
              <a:t>Sex, Class, Age &amp; Title</a:t>
            </a:r>
            <a:endParaRPr lang="en-GB" dirty="0">
              <a:solidFill>
                <a:schemeClr val="bg1"/>
              </a:solidFill>
            </a:endParaRPr>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GB"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dirty="0"/>
              <a:t>Adding in more features seems to produce a higher probability score, meaning that the model is more confident in it’s prediction. Since there is no survival column on the test data, we can only speculate about the model’s accuracy. </a:t>
            </a:r>
            <a:endParaRPr lang="en-GB"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11</a:t>
            </a:fld>
            <a:endParaRPr lang="en-GB"/>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572936" y="1648575"/>
            <a:ext cx="6220278" cy="2387600"/>
          </a:xfrm>
        </p:spPr>
        <p:txBody>
          <a:bodyPr rtlCol="0"/>
          <a:lstStyle/>
          <a:p>
            <a:pPr rtl="0"/>
            <a:r>
              <a:rPr lang="en-GB" dirty="0"/>
              <a:t>Thank you!</a:t>
            </a: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US" dirty="0"/>
              <a:t>A</a:t>
            </a:r>
            <a:r>
              <a:rPr lang="en-GB" dirty="0"/>
              <a:t>bout the Data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en-US" dirty="0"/>
              <a:t>Features:</a:t>
            </a:r>
          </a:p>
          <a:p>
            <a:pPr rtl="0"/>
            <a:endParaRPr lang="en-GB" dirty="0"/>
          </a:p>
          <a:p>
            <a:pPr rtl="0"/>
            <a:r>
              <a:rPr lang="en-GB" dirty="0"/>
              <a:t>Passenger ID, Survived, </a:t>
            </a:r>
            <a:r>
              <a:rPr lang="en-GB" dirty="0" err="1"/>
              <a:t>Pclass</a:t>
            </a:r>
            <a:r>
              <a:rPr lang="en-GB" dirty="0"/>
              <a:t> (1</a:t>
            </a:r>
            <a:r>
              <a:rPr lang="en-GB" baseline="30000" dirty="0"/>
              <a:t>st</a:t>
            </a:r>
            <a:r>
              <a:rPr lang="en-GB" dirty="0"/>
              <a:t>, 2</a:t>
            </a:r>
            <a:r>
              <a:rPr lang="en-GB" baseline="30000" dirty="0"/>
              <a:t>nd</a:t>
            </a:r>
            <a:r>
              <a:rPr lang="en-GB" dirty="0"/>
              <a:t>, 3</a:t>
            </a:r>
            <a:r>
              <a:rPr lang="en-GB" baseline="30000" dirty="0"/>
              <a:t>rd</a:t>
            </a:r>
            <a:r>
              <a:rPr lang="en-GB" dirty="0"/>
              <a:t>),</a:t>
            </a:r>
            <a:r>
              <a:rPr lang="en-GB" baseline="30000" dirty="0"/>
              <a:t> </a:t>
            </a:r>
            <a:r>
              <a:rPr lang="en-GB" dirty="0"/>
              <a:t>Name, Sex, Age, </a:t>
            </a:r>
          </a:p>
          <a:p>
            <a:pPr rtl="0"/>
            <a:r>
              <a:rPr lang="en-GB" dirty="0" err="1"/>
              <a:t>SibSp</a:t>
            </a:r>
            <a:r>
              <a:rPr lang="en-GB" dirty="0"/>
              <a:t> (Siblings on Board), Parch (Parents on Board), Ticket, </a:t>
            </a:r>
          </a:p>
          <a:p>
            <a:pPr rtl="0"/>
            <a:r>
              <a:rPr lang="en-GB" dirty="0"/>
              <a:t>Fare, Cabin, Embarked (from Location)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US" dirty="0"/>
              <a:t>Method</a:t>
            </a:r>
            <a:endParaRPr lang="en-GB"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rtl="0">
              <a:buFont typeface="Arial" panose="020B0604020202020204" pitchFamily="34" charset="0"/>
              <a:buChar char="•"/>
            </a:pPr>
            <a:r>
              <a:rPr lang="en-US" dirty="0"/>
              <a:t>Explore the data to identify useful features</a:t>
            </a:r>
          </a:p>
          <a:p>
            <a:pPr marL="342900" indent="-342900" rtl="0">
              <a:buFont typeface="Arial" panose="020B0604020202020204" pitchFamily="34" charset="0"/>
              <a:buChar char="•"/>
            </a:pPr>
            <a:r>
              <a:rPr lang="en-US" dirty="0"/>
              <a:t>Prepare the data </a:t>
            </a:r>
          </a:p>
          <a:p>
            <a:pPr marL="342900" indent="-342900" rtl="0">
              <a:buFont typeface="Arial" panose="020B0604020202020204" pitchFamily="34" charset="0"/>
              <a:buChar char="•"/>
            </a:pPr>
            <a:r>
              <a:rPr lang="en-US" dirty="0"/>
              <a:t>Set up the Logistic Regression Model (Machine Learning)</a:t>
            </a:r>
          </a:p>
          <a:p>
            <a:pPr marL="342900" indent="-342900" rtl="0">
              <a:buFont typeface="Arial" panose="020B0604020202020204" pitchFamily="34" charset="0"/>
              <a:buChar char="•"/>
            </a:pPr>
            <a:r>
              <a:rPr lang="en-US" dirty="0"/>
              <a:t>Analyze the Results</a:t>
            </a:r>
            <a:endParaRPr lang="en-GB"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3</a:t>
            </a:fld>
            <a:endParaRPr lang="en-GB"/>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93373" y="2016932"/>
            <a:ext cx="6245912" cy="2387600"/>
          </a:xfrm>
        </p:spPr>
        <p:txBody>
          <a:bodyPr rtlCol="0"/>
          <a:lstStyle/>
          <a:p>
            <a:pPr rtl="0"/>
            <a:r>
              <a:rPr lang="en-US" dirty="0"/>
              <a:t>V</a:t>
            </a:r>
            <a:r>
              <a:rPr lang="en-GB" dirty="0" err="1"/>
              <a:t>isualising</a:t>
            </a:r>
            <a:r>
              <a:rPr lang="en-GB" dirty="0"/>
              <a:t> the Data</a:t>
            </a: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53FC764-5E4E-420E-ED13-BB41131B7191}"/>
              </a:ext>
            </a:extLst>
          </p:cNvPr>
          <p:cNvPicPr>
            <a:picLocks noGrp="1" noChangeAspect="1"/>
          </p:cNvPicPr>
          <p:nvPr>
            <p:ph type="pic" sz="quarter" idx="13"/>
          </p:nvPr>
        </p:nvPicPr>
        <p:blipFill>
          <a:blip r:embed="rId2"/>
          <a:stretch/>
        </p:blipFill>
        <p:spPr>
          <a:xfrm>
            <a:off x="471335" y="68263"/>
            <a:ext cx="11249329" cy="6721475"/>
          </a:xfrm>
          <a:noFill/>
        </p:spPr>
      </p:pic>
      <p:sp>
        <p:nvSpPr>
          <p:cNvPr id="4" name="Date Placeholder 3" hidden="1">
            <a:extLst>
              <a:ext uri="{FF2B5EF4-FFF2-40B4-BE49-F238E27FC236}">
                <a16:creationId xmlns:a16="http://schemas.microsoft.com/office/drawing/2014/main" id="{27D8EB83-B51F-ED45-A128-4121AF95F4BD}"/>
              </a:ext>
            </a:extLst>
          </p:cNvPr>
          <p:cNvSpPr>
            <a:spLocks noGrp="1"/>
          </p:cNvSpPr>
          <p:nvPr>
            <p:ph type="dt" sz="half" idx="4294967295"/>
          </p:nvPr>
        </p:nvSpPr>
        <p:spPr>
          <a:xfrm>
            <a:off x="381000" y="6356350"/>
            <a:ext cx="2743200" cy="365125"/>
          </a:xfrm>
        </p:spPr>
        <p:txBody>
          <a:bodyPr/>
          <a:lstStyle/>
          <a:p>
            <a:pPr rtl="0">
              <a:spcAft>
                <a:spcPts val="600"/>
              </a:spcAft>
            </a:pPr>
            <a:r>
              <a:rPr lang="en-GB" noProof="0"/>
              <a:t>10/9/2021</a:t>
            </a:r>
          </a:p>
        </p:txBody>
      </p:sp>
      <p:sp>
        <p:nvSpPr>
          <p:cNvPr id="5" name="Footer Placeholder 4">
            <a:extLst>
              <a:ext uri="{FF2B5EF4-FFF2-40B4-BE49-F238E27FC236}">
                <a16:creationId xmlns:a16="http://schemas.microsoft.com/office/drawing/2014/main" id="{7FA5D045-3DDC-C319-3CED-A294F562B3DD}"/>
              </a:ext>
            </a:extLst>
          </p:cNvPr>
          <p:cNvSpPr>
            <a:spLocks noGrp="1"/>
          </p:cNvSpPr>
          <p:nvPr>
            <p:ph type="ftr" sz="quarter" idx="4294967295"/>
          </p:nvPr>
        </p:nvSpPr>
        <p:spPr>
          <a:xfrm>
            <a:off x="3219090" y="6424612"/>
            <a:ext cx="4114800" cy="365125"/>
          </a:xfrm>
        </p:spPr>
        <p:txBody>
          <a:bodyPr/>
          <a:lstStyle/>
          <a:p>
            <a:pPr rtl="0">
              <a:spcAft>
                <a:spcPts val="600"/>
              </a:spcAft>
            </a:pPr>
            <a:endParaRPr lang="en-GB" noProof="0" dirty="0"/>
          </a:p>
        </p:txBody>
      </p:sp>
      <p:sp>
        <p:nvSpPr>
          <p:cNvPr id="6" name="Slide Number Placeholder 5" hidden="1">
            <a:extLst>
              <a:ext uri="{FF2B5EF4-FFF2-40B4-BE49-F238E27FC236}">
                <a16:creationId xmlns:a16="http://schemas.microsoft.com/office/drawing/2014/main" id="{63ED7813-E91B-AF45-3F2F-A85A83413469}"/>
              </a:ext>
            </a:extLst>
          </p:cNvPr>
          <p:cNvSpPr>
            <a:spLocks noGrp="1"/>
          </p:cNvSpPr>
          <p:nvPr>
            <p:ph type="sldNum" sz="quarter" idx="4294967295"/>
          </p:nvPr>
        </p:nvSpPr>
        <p:spPr>
          <a:xfrm>
            <a:off x="10153276" y="6356350"/>
            <a:ext cx="1657723" cy="365125"/>
          </a:xfrm>
        </p:spPr>
        <p:txBody>
          <a:bodyPr/>
          <a:lstStyle/>
          <a:p>
            <a:pPr rtl="0">
              <a:spcAft>
                <a:spcPts val="600"/>
              </a:spcAft>
            </a:pPr>
            <a:fld id="{294A09A9-5501-47C1-A89A-A340965A2BE2}" type="slidenum">
              <a:rPr lang="en-GB" noProof="0" smtClean="0"/>
              <a:pPr rtl="0">
                <a:spcAft>
                  <a:spcPts val="600"/>
                </a:spcAft>
              </a:pPr>
              <a:t>5</a:t>
            </a:fld>
            <a:endParaRPr lang="en-GB" noProof="0"/>
          </a:p>
        </p:txBody>
      </p:sp>
    </p:spTree>
    <p:extLst>
      <p:ext uri="{BB962C8B-B14F-4D97-AF65-F5344CB8AC3E}">
        <p14:creationId xmlns:p14="http://schemas.microsoft.com/office/powerpoint/2010/main" val="6169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person and person&#10;&#10;Description automatically generated with medium confidence">
            <a:extLst>
              <a:ext uri="{FF2B5EF4-FFF2-40B4-BE49-F238E27FC236}">
                <a16:creationId xmlns:a16="http://schemas.microsoft.com/office/drawing/2014/main" id="{92281E0A-89A7-E498-3553-7FABB3CD68D9}"/>
              </a:ext>
            </a:extLst>
          </p:cNvPr>
          <p:cNvPicPr>
            <a:picLocks noGrp="1" noChangeAspect="1"/>
          </p:cNvPicPr>
          <p:nvPr>
            <p:ph type="pic" sz="quarter" idx="13"/>
          </p:nvPr>
        </p:nvPicPr>
        <p:blipFill>
          <a:blip r:embed="rId2"/>
          <a:stretch/>
        </p:blipFill>
        <p:spPr>
          <a:xfrm>
            <a:off x="471335" y="42383"/>
            <a:ext cx="11249329" cy="6721475"/>
          </a:xfrm>
          <a:noFill/>
        </p:spPr>
      </p:pic>
      <p:sp>
        <p:nvSpPr>
          <p:cNvPr id="4" name="Date Placeholder 3" hidden="1">
            <a:extLst>
              <a:ext uri="{FF2B5EF4-FFF2-40B4-BE49-F238E27FC236}">
                <a16:creationId xmlns:a16="http://schemas.microsoft.com/office/drawing/2014/main" id="{56A74A6E-830D-8306-5D3C-E93852DE84F1}"/>
              </a:ext>
            </a:extLst>
          </p:cNvPr>
          <p:cNvSpPr>
            <a:spLocks noGrp="1"/>
          </p:cNvSpPr>
          <p:nvPr>
            <p:ph type="dt" sz="half" idx="4294967295"/>
          </p:nvPr>
        </p:nvSpPr>
        <p:spPr>
          <a:xfrm>
            <a:off x="381000" y="6356350"/>
            <a:ext cx="2743200" cy="365125"/>
          </a:xfrm>
        </p:spPr>
        <p:txBody>
          <a:bodyPr/>
          <a:lstStyle/>
          <a:p>
            <a:pPr rtl="0">
              <a:spcAft>
                <a:spcPts val="600"/>
              </a:spcAft>
            </a:pPr>
            <a:r>
              <a:rPr lang="en-GB" noProof="0"/>
              <a:t>10/9/2021</a:t>
            </a:r>
          </a:p>
        </p:txBody>
      </p:sp>
      <p:sp>
        <p:nvSpPr>
          <p:cNvPr id="5" name="Footer Placeholder 4">
            <a:extLst>
              <a:ext uri="{FF2B5EF4-FFF2-40B4-BE49-F238E27FC236}">
                <a16:creationId xmlns:a16="http://schemas.microsoft.com/office/drawing/2014/main" id="{2427012E-B5D1-61F2-7747-23078F73914B}"/>
              </a:ext>
            </a:extLst>
          </p:cNvPr>
          <p:cNvSpPr>
            <a:spLocks noGrp="1"/>
          </p:cNvSpPr>
          <p:nvPr>
            <p:ph type="ftr" sz="quarter" idx="4294967295"/>
          </p:nvPr>
        </p:nvSpPr>
        <p:spPr>
          <a:xfrm>
            <a:off x="1804358" y="6398733"/>
            <a:ext cx="4114800" cy="365125"/>
          </a:xfrm>
        </p:spPr>
        <p:txBody>
          <a:bodyPr/>
          <a:lstStyle/>
          <a:p>
            <a:pPr rtl="0">
              <a:spcAft>
                <a:spcPts val="600"/>
              </a:spcAft>
            </a:pPr>
            <a:endParaRPr lang="en-GB" noProof="0" dirty="0"/>
          </a:p>
        </p:txBody>
      </p:sp>
      <p:sp>
        <p:nvSpPr>
          <p:cNvPr id="6" name="Slide Number Placeholder 5" hidden="1">
            <a:extLst>
              <a:ext uri="{FF2B5EF4-FFF2-40B4-BE49-F238E27FC236}">
                <a16:creationId xmlns:a16="http://schemas.microsoft.com/office/drawing/2014/main" id="{D370D6A9-75F7-9F4D-907E-3BB9B5E22224}"/>
              </a:ext>
            </a:extLst>
          </p:cNvPr>
          <p:cNvSpPr>
            <a:spLocks noGrp="1"/>
          </p:cNvSpPr>
          <p:nvPr>
            <p:ph type="sldNum" sz="quarter" idx="4294967295"/>
          </p:nvPr>
        </p:nvSpPr>
        <p:spPr>
          <a:xfrm>
            <a:off x="10153276" y="6356350"/>
            <a:ext cx="1657723" cy="365125"/>
          </a:xfrm>
        </p:spPr>
        <p:txBody>
          <a:bodyPr/>
          <a:lstStyle/>
          <a:p>
            <a:pPr rtl="0">
              <a:spcAft>
                <a:spcPts val="600"/>
              </a:spcAft>
            </a:pPr>
            <a:fld id="{294A09A9-5501-47C1-A89A-A340965A2BE2}" type="slidenum">
              <a:rPr lang="en-GB" noProof="0" smtClean="0"/>
              <a:pPr rtl="0">
                <a:spcAft>
                  <a:spcPts val="600"/>
                </a:spcAft>
              </a:pPr>
              <a:t>6</a:t>
            </a:fld>
            <a:endParaRPr lang="en-GB" noProof="0"/>
          </a:p>
        </p:txBody>
      </p:sp>
    </p:spTree>
    <p:extLst>
      <p:ext uri="{BB962C8B-B14F-4D97-AF65-F5344CB8AC3E}">
        <p14:creationId xmlns:p14="http://schemas.microsoft.com/office/powerpoint/2010/main" val="38020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07F3-EDD6-C378-48E3-4A699817D1D5}"/>
              </a:ext>
            </a:extLst>
          </p:cNvPr>
          <p:cNvSpPr>
            <a:spLocks noGrp="1"/>
          </p:cNvSpPr>
          <p:nvPr>
            <p:ph type="ctrTitle"/>
          </p:nvPr>
        </p:nvSpPr>
        <p:spPr>
          <a:xfrm>
            <a:off x="1279638" y="1792646"/>
            <a:ext cx="6245912" cy="2387600"/>
          </a:xfrm>
        </p:spPr>
        <p:txBody>
          <a:bodyPr/>
          <a:lstStyle/>
          <a:p>
            <a:r>
              <a:rPr lang="en-US" dirty="0"/>
              <a:t>Choosing the Features</a:t>
            </a:r>
            <a:endParaRPr lang="en-GB" dirty="0"/>
          </a:p>
        </p:txBody>
      </p:sp>
    </p:spTree>
    <p:extLst>
      <p:ext uri="{BB962C8B-B14F-4D97-AF65-F5344CB8AC3E}">
        <p14:creationId xmlns:p14="http://schemas.microsoft.com/office/powerpoint/2010/main" val="2411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en-US" dirty="0"/>
              <a:t>S</a:t>
            </a:r>
            <a:r>
              <a:rPr lang="en-GB" dirty="0"/>
              <a:t>elections and Reasoning</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53693713"/>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rtlCol="0"/>
          <a:lstStyle/>
          <a:p>
            <a:pPr rtl="0"/>
            <a:r>
              <a:rPr lang="en-GB" dirty="0"/>
              <a:t>10/9/2021</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8</a:t>
            </a:fld>
            <a:endParaRPr lang="en-GB" dirty="0"/>
          </a:p>
        </p:txBody>
      </p:sp>
    </p:spTree>
    <p:extLst>
      <p:ext uri="{BB962C8B-B14F-4D97-AF65-F5344CB8AC3E}">
        <p14:creationId xmlns:p14="http://schemas.microsoft.com/office/powerpoint/2010/main" val="7002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A631-A8D7-7FA0-C0B1-A2694C18E65B}"/>
              </a:ext>
            </a:extLst>
          </p:cNvPr>
          <p:cNvSpPr>
            <a:spLocks noGrp="1"/>
          </p:cNvSpPr>
          <p:nvPr>
            <p:ph type="ctrTitle"/>
          </p:nvPr>
        </p:nvSpPr>
        <p:spPr>
          <a:xfrm>
            <a:off x="1245131" y="1421709"/>
            <a:ext cx="6245912" cy="2387600"/>
          </a:xfrm>
        </p:spPr>
        <p:txBody>
          <a:bodyPr/>
          <a:lstStyle/>
          <a:p>
            <a:r>
              <a:rPr lang="en-US" dirty="0"/>
              <a:t>Model Results</a:t>
            </a:r>
            <a:endParaRPr lang="en-GB" dirty="0"/>
          </a:p>
        </p:txBody>
      </p:sp>
    </p:spTree>
    <p:extLst>
      <p:ext uri="{BB962C8B-B14F-4D97-AF65-F5344CB8AC3E}">
        <p14:creationId xmlns:p14="http://schemas.microsoft.com/office/powerpoint/2010/main" val="183977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{E257438C-2E01-4793-96CD-8FDB27CDAA09}tf45331398_win32</Template>
  <TotalTime>0</TotalTime>
  <Words>230</Words>
  <Application>Microsoft Office PowerPoint</Application>
  <PresentationFormat>Widescreen</PresentationFormat>
  <Paragraphs>51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Titanic Survival Predictions</vt:lpstr>
      <vt:lpstr>About the Data</vt:lpstr>
      <vt:lpstr>Method</vt:lpstr>
      <vt:lpstr>Visualising the Data</vt:lpstr>
      <vt:lpstr>PowerPoint Presentation</vt:lpstr>
      <vt:lpstr>PowerPoint Presentation</vt:lpstr>
      <vt:lpstr>Choosing the Features</vt:lpstr>
      <vt:lpstr>Selections and Reasoning</vt:lpstr>
      <vt:lpstr>Model Results</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Predictions</dc:title>
  <dc:creator>Visconti, Haley</dc:creator>
  <cp:lastModifiedBy>Visconti, Haley</cp:lastModifiedBy>
  <cp:revision>1</cp:revision>
  <dcterms:created xsi:type="dcterms:W3CDTF">2023-10-20T10:53:26Z</dcterms:created>
  <dcterms:modified xsi:type="dcterms:W3CDTF">2023-10-20T11:55:52Z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