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4" r:id="rId5"/>
    <p:sldId id="257" r:id="rId6"/>
    <p:sldId id="262" r:id="rId7"/>
    <p:sldId id="261" r:id="rId8"/>
    <p:sldId id="263" r:id="rId9"/>
    <p:sldId id="259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97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BED8-0A10-A64F-8615-C4F33AA414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cap="none" dirty="0"/>
              <a:t>Improving Complexity Measurement with Topic-Specific Dictionaries</a:t>
            </a:r>
            <a:endParaRPr lang="en-US" sz="4000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3ECC4-7CAE-2242-A8EE-DA5769E65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41860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University of Maryland, College Park</a:t>
            </a:r>
          </a:p>
          <a:p>
            <a:r>
              <a:rPr lang="en-US" dirty="0"/>
              <a:t>SoRelle Wyckoff Gaynor</a:t>
            </a:r>
          </a:p>
          <a:p>
            <a:r>
              <a:rPr lang="en-US" dirty="0"/>
              <a:t> Methods Paper Oral Defense</a:t>
            </a:r>
          </a:p>
          <a:p>
            <a:r>
              <a:rPr lang="en-US" dirty="0"/>
              <a:t>February 22, 2021</a:t>
            </a:r>
          </a:p>
        </p:txBody>
      </p:sp>
    </p:spTree>
    <p:extLst>
      <p:ext uri="{BB962C8B-B14F-4D97-AF65-F5344CB8AC3E}">
        <p14:creationId xmlns:p14="http://schemas.microsoft.com/office/powerpoint/2010/main" val="1074920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63BCA-EACC-7344-8EF6-B4959342A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6032D-881B-7440-A212-1676213BB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Intercoder-reliability checks </a:t>
            </a:r>
          </a:p>
          <a:p>
            <a:pPr lvl="1"/>
            <a:r>
              <a:rPr lang="en-US" sz="2400" i="0" dirty="0"/>
              <a:t>Clarification that texts are correctly scored and scaled.</a:t>
            </a:r>
          </a:p>
          <a:p>
            <a:pPr lvl="1"/>
            <a:r>
              <a:rPr lang="en-US" sz="2400" i="0" dirty="0"/>
              <a:t>Consider more discussion on “complexity” versus “familiarity” in the scope of methodological studies.</a:t>
            </a:r>
          </a:p>
          <a:p>
            <a:r>
              <a:rPr lang="en-US" sz="2400" dirty="0"/>
              <a:t>Submission as a research note</a:t>
            </a:r>
          </a:p>
          <a:p>
            <a:pPr lvl="1"/>
            <a:r>
              <a:rPr lang="en-US" sz="2400" i="0" dirty="0"/>
              <a:t>Shorter text, fewer descriptive statistics.</a:t>
            </a:r>
          </a:p>
          <a:p>
            <a:pPr lvl="1"/>
            <a:r>
              <a:rPr lang="en-US" sz="2400" i="0" dirty="0"/>
              <a:t>Open to suggestions!</a:t>
            </a:r>
          </a:p>
        </p:txBody>
      </p:sp>
    </p:spTree>
    <p:extLst>
      <p:ext uri="{BB962C8B-B14F-4D97-AF65-F5344CB8AC3E}">
        <p14:creationId xmlns:p14="http://schemas.microsoft.com/office/powerpoint/2010/main" val="3778935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511E52-4681-2E40-86C2-3025F640C4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Q&amp;A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A2E760C-9D82-EB4E-A785-3C1A316C0F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85678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946E-6890-F14E-B5D6-0EBB25AB8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311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6D4E5E-60F4-ED4B-87B9-9561710EE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580" y="2022198"/>
            <a:ext cx="16370574" cy="604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6" descr="A large map&#10;&#10;Description automatically generated">
            <a:extLst>
              <a:ext uri="{FF2B5EF4-FFF2-40B4-BE49-F238E27FC236}">
                <a16:creationId xmlns:a16="http://schemas.microsoft.com/office/drawing/2014/main" id="{126053F4-28E2-D14B-BF48-C70239DD5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338" y="1412111"/>
            <a:ext cx="7883324" cy="489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38AE2860-A9FB-6B4D-A2A4-05234FA51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89287" y="6394699"/>
            <a:ext cx="1637057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Figure 2: Top 25 Words, Per Corpora, 109</a:t>
            </a:r>
            <a:r>
              <a:rPr kumimoji="0" lang="en-US" altLang="en-US" sz="1200" b="1" i="1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 115</a:t>
            </a:r>
            <a:r>
              <a:rPr kumimoji="0" lang="en-US" altLang="en-US" sz="1200" b="1" i="1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Congress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292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49421-216D-6E49-8885-99FF26A8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8909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F16AFED-CDED-E946-AB0B-E95119398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0475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3301A7C1-5EE6-2F44-943B-C795B918E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07" y="1707196"/>
            <a:ext cx="5882825" cy="420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DC568647-EC1C-3F49-9E19-437495C7E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5" y="608233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Figure 3: Dictionary-Complexity Measure, by Congressional Session</a:t>
            </a:r>
            <a:b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Note: The higher the score on the Y axis, the more readable (less complex) the text is.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998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2B52D-9475-5E42-B07A-21B030BB1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7334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2F5F90C-840B-3240-B869-8161E9A09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429" y="138028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41" descr="Chart, box and whisker chart&#10;&#10;Description automatically generated">
            <a:extLst>
              <a:ext uri="{FF2B5EF4-FFF2-40B4-BE49-F238E27FC236}">
                <a16:creationId xmlns:a16="http://schemas.microsoft.com/office/drawing/2014/main" id="{0E8A72CA-C493-8D4A-B814-FE5D53CF3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461" y="1350258"/>
            <a:ext cx="5511078" cy="482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27FC229D-6B90-D544-9ACB-A9033EA3F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5773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Figure 4: Document Complexity, Dictionary-Complexity measure, 109</a:t>
            </a:r>
            <a:r>
              <a:rPr kumimoji="0" lang="en-US" altLang="en-US" sz="1200" b="1" i="1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– 115</a:t>
            </a:r>
            <a:r>
              <a:rPr kumimoji="0" lang="en-US" altLang="en-US" sz="1200" b="1" i="1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Congress</a:t>
            </a:r>
            <a:b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Note: CHRG refers to Committee Hearing Documents, and CREC refers to Congressional Record documents.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19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DE9F-F294-DA40-BA65-8B8E94FEF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36777"/>
            <a:ext cx="9601200" cy="818909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A150087-457F-E346-B4CC-6A84AE383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742" y="71763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Picture 36" descr="Chart, box and whisker chart&#10;&#10;Description automatically generated">
            <a:extLst>
              <a:ext uri="{FF2B5EF4-FFF2-40B4-BE49-F238E27FC236}">
                <a16:creationId xmlns:a16="http://schemas.microsoft.com/office/drawing/2014/main" id="{4887CC73-5950-1B40-8FB8-1C5F71D2F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401" y="1536540"/>
            <a:ext cx="8095750" cy="44263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3E23A375-54AA-204C-88EC-1391535BE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9440" y="5962875"/>
            <a:ext cx="6106159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Figure 5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Complexity by speaker setting, 109th Congress</a:t>
            </a:r>
            <a:b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Note: Complexity is measured by the new dictionary-complexity measure detailed in this paper.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586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3A2E3-7D62-C648-B554-217225BD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94D5E7C-C659-9D46-B0B0-95009BC48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286000"/>
            <a:ext cx="3282694" cy="3581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384048" marR="0" lvl="0" indent="-384048" defTabSz="914400" fontAlgn="base">
              <a:lnSpc>
                <a:spcPct val="94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</a:pPr>
            <a:r>
              <a:rPr kumimoji="0" lang="en-US" altLang="en-US" sz="1600" b="1" i="1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Table 1: Statement Type, 109th Congress</a:t>
            </a:r>
            <a:endParaRPr kumimoji="0" lang="en-US" altLang="en-US" sz="1600" b="0" i="0" u="none" strike="noStrike" cap="none" normalizeH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384048" marR="0" lvl="0" indent="-384048" defTabSz="914400" fontAlgn="base">
              <a:lnSpc>
                <a:spcPct val="94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</a:pPr>
            <a:endParaRPr kumimoji="0" lang="en-US" altLang="en-US" sz="1600" b="0" i="1" u="none" strike="noStrike" cap="none" normalizeH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384048" marR="0" lvl="0" indent="-384048" defTabSz="914400" fontAlgn="base">
              <a:lnSpc>
                <a:spcPct val="94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</a:pPr>
            <a:r>
              <a:rPr kumimoji="0" lang="en-US" altLang="en-US" sz="1600" b="0" i="1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Note: Standard errors are reported in parenthesis, with confidence levels reported as follows: *p&lt;0.1; **p&lt;0.05; ***p&lt;0.01. The dependent variable is the dictionary-complexity score.</a:t>
            </a:r>
            <a:endParaRPr kumimoji="0" lang="en-US" altLang="en-US" sz="1600" b="0" i="0" u="none" strike="noStrike" cap="none" normalizeH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B7AC89-874D-EB42-946B-923F98CF8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29452"/>
              </p:ext>
            </p:extLst>
          </p:nvPr>
        </p:nvGraphicFramePr>
        <p:xfrm>
          <a:off x="5031467" y="697539"/>
          <a:ext cx="6517066" cy="51428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2838">
                  <a:extLst>
                    <a:ext uri="{9D8B030D-6E8A-4147-A177-3AD203B41FA5}">
                      <a16:colId xmlns:a16="http://schemas.microsoft.com/office/drawing/2014/main" val="2168715468"/>
                    </a:ext>
                  </a:extLst>
                </a:gridCol>
                <a:gridCol w="1667936">
                  <a:extLst>
                    <a:ext uri="{9D8B030D-6E8A-4147-A177-3AD203B41FA5}">
                      <a16:colId xmlns:a16="http://schemas.microsoft.com/office/drawing/2014/main" val="407342611"/>
                    </a:ext>
                  </a:extLst>
                </a:gridCol>
                <a:gridCol w="2326292">
                  <a:extLst>
                    <a:ext uri="{9D8B030D-6E8A-4147-A177-3AD203B41FA5}">
                      <a16:colId xmlns:a16="http://schemas.microsoft.com/office/drawing/2014/main" val="4152824070"/>
                    </a:ext>
                  </a:extLst>
                </a:gridCol>
              </a:tblGrid>
              <a:tr h="4919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Variable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104" marR="8210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Dictionary estimate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104" marR="8210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Dale-Chall estimate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104" marR="82104" marT="0" marB="0"/>
                </a:tc>
                <a:extLst>
                  <a:ext uri="{0D108BD9-81ED-4DB2-BD59-A6C34878D82A}">
                    <a16:rowId xmlns:a16="http://schemas.microsoft.com/office/drawing/2014/main" val="4216707132"/>
                  </a:ext>
                </a:extLst>
              </a:tr>
              <a:tr h="4919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Intercept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104" marR="8210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29.646***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(2.079)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104" marR="8210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27.941***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(2.316)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104" marR="82104" marT="0" marB="0"/>
                </a:tc>
                <a:extLst>
                  <a:ext uri="{0D108BD9-81ED-4DB2-BD59-A6C34878D82A}">
                    <a16:rowId xmlns:a16="http://schemas.microsoft.com/office/drawing/2014/main" val="2998841389"/>
                  </a:ext>
                </a:extLst>
              </a:tr>
              <a:tr h="4919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Opening Statement (hearing)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104" marR="8210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-1.300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(2.122)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104" marR="8210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-1.224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(2.364)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104" marR="82104" marT="0" marB="0"/>
                </a:tc>
                <a:extLst>
                  <a:ext uri="{0D108BD9-81ED-4DB2-BD59-A6C34878D82A}">
                    <a16:rowId xmlns:a16="http://schemas.microsoft.com/office/drawing/2014/main" val="3248096336"/>
                  </a:ext>
                </a:extLst>
              </a:tr>
              <a:tr h="4919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Prepared Statement (hearing) 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104" marR="8210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-5.137*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(2.220)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104" marR="8210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-16.596***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(2.473)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104" marR="82104" marT="0" marB="0"/>
                </a:tc>
                <a:extLst>
                  <a:ext uri="{0D108BD9-81ED-4DB2-BD59-A6C34878D82A}">
                    <a16:rowId xmlns:a16="http://schemas.microsoft.com/office/drawing/2014/main" val="3943250142"/>
                  </a:ext>
                </a:extLst>
              </a:tr>
              <a:tr h="4919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Q&amp;A (hearing)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104" marR="8210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-1.714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(5.325)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104" marR="8210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-2.176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(2.384)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104" marR="82104" marT="0" marB="0"/>
                </a:tc>
                <a:extLst>
                  <a:ext uri="{0D108BD9-81ED-4DB2-BD59-A6C34878D82A}">
                    <a16:rowId xmlns:a16="http://schemas.microsoft.com/office/drawing/2014/main" val="3644375241"/>
                  </a:ext>
                </a:extLst>
              </a:tr>
              <a:tr h="4919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Submitted Q&amp;A (hearing)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104" marR="8210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-4.056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(2.312)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104" marR="8210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-17.873***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(2.575)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104" marR="82104" marT="0" marB="0"/>
                </a:tc>
                <a:extLst>
                  <a:ext uri="{0D108BD9-81ED-4DB2-BD59-A6C34878D82A}">
                    <a16:rowId xmlns:a16="http://schemas.microsoft.com/office/drawing/2014/main" val="2544175772"/>
                  </a:ext>
                </a:extLst>
              </a:tr>
              <a:tr h="4919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Floor Speech 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104" marR="8210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-5.117***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(2.133)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104" marR="8210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-5.358*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(2.376)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104" marR="82104" marT="0" marB="0"/>
                </a:tc>
                <a:extLst>
                  <a:ext uri="{0D108BD9-81ED-4DB2-BD59-A6C34878D82A}">
                    <a16:rowId xmlns:a16="http://schemas.microsoft.com/office/drawing/2014/main" val="1006391242"/>
                  </a:ext>
                </a:extLst>
              </a:tr>
              <a:tr h="4919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Submitted for Record (hearing) 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104" marR="8210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-11.676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(7.779)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104" marR="8210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-14.145***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(2.947)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104" marR="82104" marT="0" marB="0"/>
                </a:tc>
                <a:extLst>
                  <a:ext uri="{0D108BD9-81ED-4DB2-BD59-A6C34878D82A}">
                    <a16:rowId xmlns:a16="http://schemas.microsoft.com/office/drawing/2014/main" val="779632674"/>
                  </a:ext>
                </a:extLst>
              </a:tr>
              <a:tr h="4919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Submitted for Record (floor) 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104" marR="8210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-12.541***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(2.645)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104" marR="8210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-14.145***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(2.947)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104" marR="82104" marT="0" marB="0"/>
                </a:tc>
                <a:extLst>
                  <a:ext uri="{0D108BD9-81ED-4DB2-BD59-A6C34878D82A}">
                    <a16:rowId xmlns:a16="http://schemas.microsoft.com/office/drawing/2014/main" val="394151770"/>
                  </a:ext>
                </a:extLst>
              </a:tr>
              <a:tr h="7155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Adjusted R-squared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F-statistic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104" marR="8210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952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0.337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104" marR="8210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104" marR="82104" marT="0" marB="0"/>
                </a:tc>
                <a:extLst>
                  <a:ext uri="{0D108BD9-81ED-4DB2-BD59-A6C34878D82A}">
                    <a16:rowId xmlns:a16="http://schemas.microsoft.com/office/drawing/2014/main" val="3244872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65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4A97-EC0C-3348-B9F5-F80418AF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EAF8883-DCB9-DC40-884A-697F76FD2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286000"/>
            <a:ext cx="3282694" cy="3581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384048" marR="0" lvl="0" indent="-384048" defTabSz="914400" fontAlgn="base">
              <a:lnSpc>
                <a:spcPct val="94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</a:pPr>
            <a:r>
              <a:rPr kumimoji="0" lang="en-US" altLang="en-US" sz="1600" b="1" i="1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Table 2: Text complexity, by hearing type, 109th Congress</a:t>
            </a:r>
          </a:p>
          <a:p>
            <a:pPr marL="384048" marR="0" lvl="0" indent="-384048" defTabSz="914400" fontAlgn="base">
              <a:lnSpc>
                <a:spcPct val="94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</a:pPr>
            <a:endParaRPr kumimoji="0" lang="en-US" altLang="en-US" sz="1600" b="0" i="0" u="none" strike="noStrike" cap="none" normalizeH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384048" marR="0" lvl="0" indent="-384048" defTabSz="914400" fontAlgn="base">
              <a:lnSpc>
                <a:spcPct val="94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</a:pPr>
            <a:r>
              <a:rPr kumimoji="0" lang="en-US" altLang="en-US" sz="1600" b="0" i="1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Note: Standard errors are reported in parenthesis, with confidence levels reported as follows: *p&lt;0.1; **p&lt;0.05; ***p&lt;0.01. The dependent variable is the dictionary-complexity score.</a:t>
            </a:r>
            <a:endParaRPr kumimoji="0" lang="en-US" altLang="en-US" sz="1600" b="0" i="0" u="none" strike="noStrike" cap="none" normalizeH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7C21D8-88C1-D84A-84DF-2CA7D9C9D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542515"/>
              </p:ext>
            </p:extLst>
          </p:nvPr>
        </p:nvGraphicFramePr>
        <p:xfrm>
          <a:off x="5077765" y="1322866"/>
          <a:ext cx="6517066" cy="42122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7318">
                  <a:extLst>
                    <a:ext uri="{9D8B030D-6E8A-4147-A177-3AD203B41FA5}">
                      <a16:colId xmlns:a16="http://schemas.microsoft.com/office/drawing/2014/main" val="1244432779"/>
                    </a:ext>
                  </a:extLst>
                </a:gridCol>
                <a:gridCol w="1866633">
                  <a:extLst>
                    <a:ext uri="{9D8B030D-6E8A-4147-A177-3AD203B41FA5}">
                      <a16:colId xmlns:a16="http://schemas.microsoft.com/office/drawing/2014/main" val="1917782753"/>
                    </a:ext>
                  </a:extLst>
                </a:gridCol>
                <a:gridCol w="1833115">
                  <a:extLst>
                    <a:ext uri="{9D8B030D-6E8A-4147-A177-3AD203B41FA5}">
                      <a16:colId xmlns:a16="http://schemas.microsoft.com/office/drawing/2014/main" val="3158587962"/>
                    </a:ext>
                  </a:extLst>
                </a:gridCol>
              </a:tblGrid>
              <a:tr h="7722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Variable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633" marR="13163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Dictionary estimate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633" marR="13163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Dale-Chall estimate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633" marR="131633" marT="0" marB="0"/>
                </a:tc>
                <a:extLst>
                  <a:ext uri="{0D108BD9-81ED-4DB2-BD59-A6C34878D82A}">
                    <a16:rowId xmlns:a16="http://schemas.microsoft.com/office/drawing/2014/main" val="1118289133"/>
                  </a:ext>
                </a:extLst>
              </a:tr>
              <a:tr h="7722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Intercept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633" marR="13163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27.8169***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(0.284)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633" marR="13163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23.256***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(0.324)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633" marR="131633" marT="0" marB="0"/>
                </a:tc>
                <a:extLst>
                  <a:ext uri="{0D108BD9-81ED-4DB2-BD59-A6C34878D82A}">
                    <a16:rowId xmlns:a16="http://schemas.microsoft.com/office/drawing/2014/main" val="2381416954"/>
                  </a:ext>
                </a:extLst>
              </a:tr>
              <a:tr h="7722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Oversight Hearing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633" marR="13163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-9.095***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(1.742)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633" marR="13163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-11.556***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(2.576)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633" marR="131633" marT="0" marB="0"/>
                </a:tc>
                <a:extLst>
                  <a:ext uri="{0D108BD9-81ED-4DB2-BD59-A6C34878D82A}">
                    <a16:rowId xmlns:a16="http://schemas.microsoft.com/office/drawing/2014/main" val="3307809781"/>
                  </a:ext>
                </a:extLst>
              </a:tr>
              <a:tr h="7722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Nomination Hearing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633" marR="13163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-0.952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(1.045)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633" marR="13163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1.372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(1.54)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633" marR="131633" marT="0" marB="0"/>
                </a:tc>
                <a:extLst>
                  <a:ext uri="{0D108BD9-81ED-4DB2-BD59-A6C34878D82A}">
                    <a16:rowId xmlns:a16="http://schemas.microsoft.com/office/drawing/2014/main" val="1855718441"/>
                  </a:ext>
                </a:extLst>
              </a:tr>
              <a:tr h="11232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Adjusted R-squared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633" marR="13163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686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0.0632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633" marR="13163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686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0.030</a:t>
                      </a:r>
                      <a:endParaRPr lang="en-US" sz="2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633" marR="131633" marT="0" marB="0"/>
                </a:tc>
                <a:extLst>
                  <a:ext uri="{0D108BD9-81ED-4DB2-BD59-A6C34878D82A}">
                    <a16:rowId xmlns:a16="http://schemas.microsoft.com/office/drawing/2014/main" val="1323197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977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A067-DBA9-7A44-8421-82BE66A8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1287F35-BAD5-F141-BFEF-87324A8A5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286000"/>
            <a:ext cx="3282694" cy="3581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384048" marR="0" lvl="0" indent="-384048" defTabSz="914400" fontAlgn="base">
              <a:lnSpc>
                <a:spcPct val="94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</a:pPr>
            <a:r>
              <a:rPr kumimoji="0" lang="en-US" altLang="en-US" sz="1600" b="1" i="1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Table 3: Impact of Speaker and Setting on Document Complexity</a:t>
            </a:r>
          </a:p>
          <a:p>
            <a:pPr marL="384048" marR="0" lvl="0" indent="-384048" defTabSz="914400" fontAlgn="base">
              <a:lnSpc>
                <a:spcPct val="94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</a:pPr>
            <a:endParaRPr kumimoji="0" lang="en-US" altLang="en-US" sz="1600" b="0" i="0" u="none" strike="noStrike" cap="none" normalizeH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384048" marR="0" lvl="0" indent="-384048" defTabSz="914400" fontAlgn="base">
              <a:lnSpc>
                <a:spcPct val="94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</a:pPr>
            <a:r>
              <a:rPr kumimoji="0" lang="en-US" altLang="en-US" sz="1600" b="0" i="1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Note: Standard errors are reported in parenthesis, with confidence levels reported as follows: *p&lt;0.1; **p&lt;0.05; ***p&lt;0.01. The dependent variable is the dictionary complexity score.</a:t>
            </a:r>
            <a:endParaRPr kumimoji="0" lang="en-US" altLang="en-US" sz="1600" b="0" i="0" u="none" strike="noStrike" cap="none" normalizeH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384048" marR="0" lvl="0" indent="-384048" defTabSz="914400" fontAlgn="base">
              <a:lnSpc>
                <a:spcPct val="94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</a:pPr>
            <a:endParaRPr kumimoji="0" lang="en-US" altLang="en-US" sz="1600" b="0" i="0" u="none" strike="noStrike" cap="none" normalizeH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D1B8D6-6CB9-DD44-8A58-D283965D8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177914"/>
              </p:ext>
            </p:extLst>
          </p:nvPr>
        </p:nvGraphicFramePr>
        <p:xfrm>
          <a:off x="5055069" y="645106"/>
          <a:ext cx="6469861" cy="52477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4175">
                  <a:extLst>
                    <a:ext uri="{9D8B030D-6E8A-4147-A177-3AD203B41FA5}">
                      <a16:colId xmlns:a16="http://schemas.microsoft.com/office/drawing/2014/main" val="3324387840"/>
                    </a:ext>
                  </a:extLst>
                </a:gridCol>
                <a:gridCol w="1865763">
                  <a:extLst>
                    <a:ext uri="{9D8B030D-6E8A-4147-A177-3AD203B41FA5}">
                      <a16:colId xmlns:a16="http://schemas.microsoft.com/office/drawing/2014/main" val="3413479796"/>
                    </a:ext>
                  </a:extLst>
                </a:gridCol>
                <a:gridCol w="1929923">
                  <a:extLst>
                    <a:ext uri="{9D8B030D-6E8A-4147-A177-3AD203B41FA5}">
                      <a16:colId xmlns:a16="http://schemas.microsoft.com/office/drawing/2014/main" val="2382490377"/>
                    </a:ext>
                  </a:extLst>
                </a:gridCol>
              </a:tblGrid>
              <a:tr h="8130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Variable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585" marR="1385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Dictionary estimate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585" marR="1385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Dale-Chall estimate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585" marR="138585" marT="0" marB="0"/>
                </a:tc>
                <a:extLst>
                  <a:ext uri="{0D108BD9-81ED-4DB2-BD59-A6C34878D82A}">
                    <a16:rowId xmlns:a16="http://schemas.microsoft.com/office/drawing/2014/main" val="2943986821"/>
                  </a:ext>
                </a:extLst>
              </a:tr>
              <a:tr h="8130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Intercept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585" marR="1385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27.134***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(0.6065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585" marR="1385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19.286***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(0.878)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585" marR="138585" marT="0" marB="0"/>
                </a:tc>
                <a:extLst>
                  <a:ext uri="{0D108BD9-81ED-4DB2-BD59-A6C34878D82A}">
                    <a16:rowId xmlns:a16="http://schemas.microsoft.com/office/drawing/2014/main" val="3260142721"/>
                  </a:ext>
                </a:extLst>
              </a:tr>
              <a:tr h="8130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Committee Chair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585" marR="1385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0.809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(0.894)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585" marR="1385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2.522*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(1.007)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585" marR="138585" marT="0" marB="0"/>
                </a:tc>
                <a:extLst>
                  <a:ext uri="{0D108BD9-81ED-4DB2-BD59-A6C34878D82A}">
                    <a16:rowId xmlns:a16="http://schemas.microsoft.com/office/drawing/2014/main" val="1192640474"/>
                  </a:ext>
                </a:extLst>
              </a:tr>
              <a:tr h="8130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Witness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585" marR="1385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-0.469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(0.777)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585" marR="1385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5.524***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(1.117)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585" marR="138585" marT="0" marB="0"/>
                </a:tc>
                <a:extLst>
                  <a:ext uri="{0D108BD9-81ED-4DB2-BD59-A6C34878D82A}">
                    <a16:rowId xmlns:a16="http://schemas.microsoft.com/office/drawing/2014/main" val="2478812706"/>
                  </a:ext>
                </a:extLst>
              </a:tr>
              <a:tr h="8130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Republican MC 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585" marR="1385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0.699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(7.074)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585" marR="1385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2.978**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(1.024)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585" marR="138585" marT="0" marB="0"/>
                </a:tc>
                <a:extLst>
                  <a:ext uri="{0D108BD9-81ED-4DB2-BD59-A6C34878D82A}">
                    <a16:rowId xmlns:a16="http://schemas.microsoft.com/office/drawing/2014/main" val="417268743"/>
                  </a:ext>
                </a:extLst>
              </a:tr>
              <a:tr h="11825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Adjusted R-squared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585" marR="1385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686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0.0696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585" marR="1385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686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0.0325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585" marR="138585" marT="0" marB="0"/>
                </a:tc>
                <a:extLst>
                  <a:ext uri="{0D108BD9-81ED-4DB2-BD59-A6C34878D82A}">
                    <a16:rowId xmlns:a16="http://schemas.microsoft.com/office/drawing/2014/main" val="3830771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59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529C7-D26C-D64F-9DFB-63F26C80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1150D-10BB-6F4A-88AC-80DDB99D4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Overview of changes from first edition</a:t>
            </a:r>
          </a:p>
          <a:p>
            <a:r>
              <a:rPr lang="en-US" sz="2400" dirty="0"/>
              <a:t>Summary of updated project</a:t>
            </a:r>
          </a:p>
          <a:p>
            <a:r>
              <a:rPr lang="en-US" sz="2400" dirty="0"/>
              <a:t>Next steps</a:t>
            </a:r>
          </a:p>
          <a:p>
            <a:r>
              <a:rPr lang="en-US" sz="24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804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31AD-0150-E243-A0E2-D0405BD1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new edition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3BF2B-CA95-F741-B299-FE499313E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00239"/>
            <a:ext cx="9601200" cy="4757736"/>
          </a:xfrm>
        </p:spPr>
        <p:txBody>
          <a:bodyPr>
            <a:normAutofit/>
          </a:bodyPr>
          <a:lstStyle/>
          <a:p>
            <a:r>
              <a:rPr lang="en-US" sz="2400" dirty="0"/>
              <a:t>Clarified that “complexity” can be considered “policy familiarity”.</a:t>
            </a:r>
          </a:p>
          <a:p>
            <a:pPr lvl="1"/>
            <a:r>
              <a:rPr lang="en-US" sz="2400" i="0" dirty="0"/>
              <a:t>Viewing complexity or sophistication as familiarity directly connects this method to literature on congressional expertise.</a:t>
            </a:r>
          </a:p>
          <a:p>
            <a:r>
              <a:rPr lang="en-US" sz="2400" dirty="0"/>
              <a:t>Clarified discussion of the frequency measure, used to develop the dictionary, as well as the formula of the dictionary-complexity score.</a:t>
            </a:r>
          </a:p>
          <a:p>
            <a:r>
              <a:rPr lang="en-US" sz="2400" dirty="0"/>
              <a:t>Spent additional time discussing the results and how they reflect proposed and existing theories of congressional expertise. </a:t>
            </a:r>
          </a:p>
          <a:p>
            <a:r>
              <a:rPr lang="en-US" sz="2400" dirty="0"/>
              <a:t>Included a discussion on how complexity scores reflect expectations about the audience (constituents and fellow members of Congress) and proposed future areas of research.</a:t>
            </a:r>
          </a:p>
        </p:txBody>
      </p:sp>
    </p:spTree>
    <p:extLst>
      <p:ext uri="{BB962C8B-B14F-4D97-AF65-F5344CB8AC3E}">
        <p14:creationId xmlns:p14="http://schemas.microsoft.com/office/powerpoint/2010/main" val="2254222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96464-9A8C-7C44-9EC0-2AD90F9C8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Changes,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CB70D-FFEA-3246-AC93-B6C3D767E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00225"/>
            <a:ext cx="9601200" cy="4500563"/>
          </a:xfrm>
        </p:spPr>
        <p:txBody>
          <a:bodyPr>
            <a:normAutofit/>
          </a:bodyPr>
          <a:lstStyle/>
          <a:p>
            <a:r>
              <a:rPr lang="en-US" sz="2400" dirty="0"/>
              <a:t>Included a new introduction that more clearly emphasizes the importance of studying complexity, popular usage of Dale-Chall and FRE scores, and the expanded contribution to dictionaries in computational text analysis.</a:t>
            </a:r>
          </a:p>
          <a:p>
            <a:r>
              <a:rPr lang="en-US" sz="2400" dirty="0"/>
              <a:t>Placed the dictionary-complexity vs. Dale-Chall comparison in the Appendix.</a:t>
            </a:r>
          </a:p>
          <a:p>
            <a:r>
              <a:rPr lang="en-US" sz="2400" dirty="0"/>
              <a:t>Edits and extended explanation throughout.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1721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49C2F-FCE6-9A42-8E1F-83A30304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updated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DA807-809C-5442-8A70-ABDBFB631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85950"/>
            <a:ext cx="9601200" cy="451485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This project proposes a new </a:t>
            </a:r>
            <a:r>
              <a:rPr lang="en-US" sz="2400" i="1" dirty="0"/>
              <a:t>dictionary-complexity score </a:t>
            </a:r>
            <a:r>
              <a:rPr lang="en-US" sz="2400" dirty="0"/>
              <a:t>to more accurately measure text complexity and better capture legislative expertise. </a:t>
            </a:r>
          </a:p>
          <a:p>
            <a:r>
              <a:rPr lang="en-US" sz="2400" dirty="0"/>
              <a:t>Dictionaries are created via word frequency and merged with an existing complexity formula into convenient R function.</a:t>
            </a:r>
          </a:p>
          <a:p>
            <a:r>
              <a:rPr lang="en-US" sz="2400" dirty="0"/>
              <a:t>This method produces a complexity score that more accurately captures legislators’ policy familiarity. </a:t>
            </a:r>
          </a:p>
          <a:p>
            <a:r>
              <a:rPr lang="en-US" sz="2400" dirty="0"/>
              <a:t>This research highlights a new way to use dictionaries in computational text analysis.</a:t>
            </a:r>
          </a:p>
          <a:p>
            <a:r>
              <a:rPr lang="en-US" sz="2400" dirty="0"/>
              <a:t>Lastly, the application of this research adds to our understanding of complexity and expertise, an important area of research in legislative studies (ex: Curry 2015, Hall 1998).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7527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EF905-71F4-CD46-A95D-9265CD315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09C56D-5F58-3B4E-9E4B-A6D0860959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286000"/>
                <a:ext cx="10529889" cy="38862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Step 1: Create a corpus and dictionary via word frequency. </a:t>
                </a:r>
              </a:p>
              <a:p>
                <a:pPr lvl="1"/>
                <a:r>
                  <a:rPr lang="en-US" sz="2400" i="0" dirty="0"/>
                  <a:t>This analysis creates individual corpora for each congressional session. Frequency is then determined by how often a word appears in the total documents (rather than occurrence within the corpus).</a:t>
                </a:r>
              </a:p>
              <a:p>
                <a:pPr marL="53035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𝐷𝑜𝑐𝑢𝑚𝑒𝑛𝑡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𝐹𝑟𝑒𝑞𝑢𝑒𝑛𝑐𝑦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𝑀𝑒𝑎𝑠𝑢𝑟𝑒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𝑤𝑜𝑟𝑑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𝑑𝑜𝑐𝑢𝑚𝑒𝑛𝑡</m:t>
                              </m:r>
                            </m:den>
                          </m:f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𝑑𝑜𝑐𝑢𝑚𝑒𝑛𝑡𝑠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Step 2: Apply the dictionary to existing Dale-Chall complexity scores.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0.95 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100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𝑡𝑜𝑡𝑎𝑙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𝑤𝑜𝑟𝑑𝑠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−(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𝑓𝑎𝑚𝑖𝑙𝑖𝑎𝑟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𝑤𝑜𝑟𝑑𝑠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𝒕𝒐𝒑𝒊𝒄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𝒅𝒊𝒄𝒕𝒊𝒐𝒏𝒂𝒓𝒚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𝑡𝑜𝑡𝑎𝑙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𝑤𝑜𝑟𝑑𝑠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−0.69 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𝑤𝑜𝑟𝑑𝑠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𝑠𝑒𝑛𝑡𝑒𝑛𝑐𝑒𝑠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  <a:p>
                <a:pPr lvl="1"/>
                <a:endParaRPr lang="en-US" sz="2400" i="0" dirty="0"/>
              </a:p>
              <a:p>
                <a:pPr lvl="1"/>
                <a:endParaRPr lang="en-US" sz="2400" i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09C56D-5F58-3B4E-9E4B-A6D0860959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286000"/>
                <a:ext cx="10529889" cy="3886200"/>
              </a:xfrm>
              <a:blipFill>
                <a:blip r:embed="rId2"/>
                <a:stretch>
                  <a:fillRect l="-844" t="-1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680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3AF44-5214-B645-81A7-895FE5D0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3BA39-0DCB-7B4D-804F-99EC76221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600200"/>
            <a:ext cx="9601200" cy="4495800"/>
          </a:xfrm>
        </p:spPr>
        <p:txBody>
          <a:bodyPr>
            <a:normAutofit/>
          </a:bodyPr>
          <a:lstStyle/>
          <a:p>
            <a:r>
              <a:rPr lang="en-US" sz="2400" dirty="0"/>
              <a:t>I apply this dictionary-complexity score to to a case study of 3,267 congressional documents discussing the Farm Bill from the 109</a:t>
            </a:r>
            <a:r>
              <a:rPr lang="en-US" sz="2400" baseline="30000" dirty="0"/>
              <a:t>th</a:t>
            </a:r>
            <a:r>
              <a:rPr lang="en-US" sz="2400" dirty="0"/>
              <a:t> – 115</a:t>
            </a:r>
            <a:r>
              <a:rPr lang="en-US" sz="2400" baseline="30000" dirty="0"/>
              <a:t>th</a:t>
            </a:r>
            <a:r>
              <a:rPr lang="en-US" sz="2400" dirty="0"/>
              <a:t> Congress (2007-2018).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6A2B1F1-F237-1E43-AC75-A7FF31536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2" descr="Chart&#10;&#10;Description automatically generated">
            <a:extLst>
              <a:ext uri="{FF2B5EF4-FFF2-40B4-BE49-F238E27FC236}">
                <a16:creationId xmlns:a16="http://schemas.microsoft.com/office/drawing/2014/main" id="{6E067506-736B-DA4B-9EDB-D1B0D5066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01"/>
          <a:stretch>
            <a:fillRect/>
          </a:stretch>
        </p:blipFill>
        <p:spPr bwMode="auto">
          <a:xfrm>
            <a:off x="3474243" y="2777575"/>
            <a:ext cx="5243513" cy="35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D46C81D8-CB77-4544-A1F3-C93A7558A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3055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Figure 1: Document distribution, 109th – 115th Congress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Note: Data collected from GPO. Asterisk indicates year that a Farm Bill was passed by Congress.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369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9D9DC-F493-3F4F-9BA2-E06E9979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5D5CE-7B2A-A34E-AC62-B1472D15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43101"/>
            <a:ext cx="9601200" cy="4500562"/>
          </a:xfrm>
        </p:spPr>
        <p:txBody>
          <a:bodyPr>
            <a:normAutofit/>
          </a:bodyPr>
          <a:lstStyle/>
          <a:p>
            <a:r>
              <a:rPr lang="en-US" sz="2400" dirty="0"/>
              <a:t>Overall, the dictionary-complexity measure generates a lower complexity score compared to existing Dale-Chall and Flesch Reading Scores (FRE), more accurately capturing legislator familiarity.</a:t>
            </a:r>
          </a:p>
          <a:p>
            <a:r>
              <a:rPr lang="en-US" sz="2400" dirty="0"/>
              <a:t>When dictionary-complexity scores are utilized as a dependent variable:</a:t>
            </a:r>
          </a:p>
          <a:p>
            <a:pPr lvl="1"/>
            <a:r>
              <a:rPr lang="en-US" sz="2400" i="0" dirty="0"/>
              <a:t>Witness statements, submitted documents, and floor speeches are considered the most complex. </a:t>
            </a:r>
          </a:p>
          <a:p>
            <a:pPr lvl="1"/>
            <a:r>
              <a:rPr lang="en-US" sz="2400" i="0" dirty="0"/>
              <a:t>Oversight hearings are the source of the most complex speech and text among hearings.</a:t>
            </a:r>
          </a:p>
          <a:p>
            <a:pPr lvl="1"/>
            <a:r>
              <a:rPr lang="en-US" sz="2400" i="0" dirty="0"/>
              <a:t>There is no substantial difference by party.</a:t>
            </a:r>
          </a:p>
        </p:txBody>
      </p:sp>
    </p:spTree>
    <p:extLst>
      <p:ext uri="{BB962C8B-B14F-4D97-AF65-F5344CB8AC3E}">
        <p14:creationId xmlns:p14="http://schemas.microsoft.com/office/powerpoint/2010/main" val="3224379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B9A55-7FFC-FE4E-8A0A-4BB304A9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to this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592D6-8849-FE40-9459-AB3D14020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029075"/>
          </a:xfrm>
        </p:spPr>
        <p:txBody>
          <a:bodyPr>
            <a:normAutofit/>
          </a:bodyPr>
          <a:lstStyle/>
          <a:p>
            <a:r>
              <a:rPr lang="en-US" sz="2400" dirty="0"/>
              <a:t>Accuracy</a:t>
            </a:r>
          </a:p>
          <a:p>
            <a:pPr lvl="1"/>
            <a:r>
              <a:rPr lang="en-US" sz="2400" i="0" dirty="0"/>
              <a:t>Dictionary-complexity has less variation, compared to Dale-Chall reading scores.</a:t>
            </a:r>
            <a:endParaRPr lang="en-US" dirty="0"/>
          </a:p>
          <a:p>
            <a:r>
              <a:rPr lang="en-US" sz="2400" dirty="0"/>
              <a:t>Flexibility</a:t>
            </a:r>
          </a:p>
          <a:p>
            <a:pPr lvl="1"/>
            <a:r>
              <a:rPr lang="en-US" sz="2400" i="0" dirty="0"/>
              <a:t>Researchers can develop corpora, frequency measure, and dictionaries based on the  research question at hand.</a:t>
            </a:r>
          </a:p>
          <a:p>
            <a:r>
              <a:rPr lang="en-US" sz="2400" dirty="0"/>
              <a:t>Accessibility</a:t>
            </a:r>
          </a:p>
          <a:p>
            <a:pPr lvl="1"/>
            <a:r>
              <a:rPr lang="en-US" sz="2400" i="0" dirty="0"/>
              <a:t>This approach bypasses resource-heavy and time-consuming computational text alternatives.</a:t>
            </a:r>
          </a:p>
          <a:p>
            <a:endParaRPr lang="en-US" sz="2400" i="0" dirty="0"/>
          </a:p>
        </p:txBody>
      </p:sp>
    </p:spTree>
    <p:extLst>
      <p:ext uri="{BB962C8B-B14F-4D97-AF65-F5344CB8AC3E}">
        <p14:creationId xmlns:p14="http://schemas.microsoft.com/office/powerpoint/2010/main" val="340315459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1602</TotalTime>
  <Words>1101</Words>
  <Application>Microsoft Macintosh PowerPoint</Application>
  <PresentationFormat>Widescreen</PresentationFormat>
  <Paragraphs>180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Franklin Gothic Book</vt:lpstr>
      <vt:lpstr>Times New Roman</vt:lpstr>
      <vt:lpstr>Crop</vt:lpstr>
      <vt:lpstr>Improving Complexity Measurement with Topic-Specific Dictionaries</vt:lpstr>
      <vt:lpstr>Agenda</vt:lpstr>
      <vt:lpstr>Changes to new edition</vt:lpstr>
      <vt:lpstr>Changes, continued</vt:lpstr>
      <vt:lpstr>Summary of updated project</vt:lpstr>
      <vt:lpstr>Application</vt:lpstr>
      <vt:lpstr>Data</vt:lpstr>
      <vt:lpstr>Results</vt:lpstr>
      <vt:lpstr>Benefits to this approach</vt:lpstr>
      <vt:lpstr>Next steps</vt:lpstr>
      <vt:lpstr>Q&amp;A</vt:lpstr>
      <vt:lpstr>Appendix</vt:lpstr>
      <vt:lpstr>Appendix</vt:lpstr>
      <vt:lpstr>Appendix</vt:lpstr>
      <vt:lpstr>Appendix</vt:lpstr>
      <vt:lpstr>Appendix</vt:lpstr>
      <vt:lpstr>Appendix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Topic-Specific Dictionaries to Measure Text Complexity </dc:title>
  <dc:creator>SoRelle Wyckoff Gaynor</dc:creator>
  <cp:lastModifiedBy>SoRelle Wyckoff Gaynor</cp:lastModifiedBy>
  <cp:revision>13</cp:revision>
  <dcterms:created xsi:type="dcterms:W3CDTF">2021-02-21T21:58:08Z</dcterms:created>
  <dcterms:modified xsi:type="dcterms:W3CDTF">2021-02-23T17:39:13Z</dcterms:modified>
</cp:coreProperties>
</file>