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2" r:id="rId4"/>
    <p:sldId id="273" r:id="rId5"/>
    <p:sldId id="260" r:id="rId6"/>
    <p:sldId id="275" r:id="rId7"/>
    <p:sldId id="262" r:id="rId8"/>
    <p:sldId id="276" r:id="rId9"/>
    <p:sldId id="265" r:id="rId10"/>
    <p:sldId id="264" r:id="rId11"/>
    <p:sldId id="277" r:id="rId12"/>
    <p:sldId id="278" r:id="rId1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23B"/>
    <a:srgbClr val="FEF1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733" autoAdjust="0"/>
  </p:normalViewPr>
  <p:slideViewPr>
    <p:cSldViewPr snapToGrid="0">
      <p:cViewPr varScale="1">
        <p:scale>
          <a:sx n="87" d="100"/>
          <a:sy n="87" d="100"/>
        </p:scale>
        <p:origin x="14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1.xml"/><Relationship Id="rId3" Type="http://schemas.openxmlformats.org/officeDocument/2006/relationships/slide" Target="../slides/slide5.xml"/><Relationship Id="rId7" Type="http://schemas.openxmlformats.org/officeDocument/2006/relationships/slide" Target="../slides/slide9.xml"/><Relationship Id="rId2" Type="http://schemas.openxmlformats.org/officeDocument/2006/relationships/slide" Target="../slides/slide4.xml"/><Relationship Id="rId1" Type="http://schemas.openxmlformats.org/officeDocument/2006/relationships/slide" Target="../slides/slide3.xml"/><Relationship Id="rId6" Type="http://schemas.openxmlformats.org/officeDocument/2006/relationships/slide" Target="../slides/slide8.xml"/><Relationship Id="rId5" Type="http://schemas.openxmlformats.org/officeDocument/2006/relationships/slide" Target="../slides/slide7.xml"/><Relationship Id="rId4" Type="http://schemas.openxmlformats.org/officeDocument/2006/relationships/slide" Target="../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DBBC60-D311-4CAB-8B0E-E4154B52B3E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6842B9-3E8F-458B-BBD7-8700C925F916}">
      <dgm:prSet/>
      <dgm:spPr/>
      <dgm:t>
        <a:bodyPr/>
        <a:lstStyle/>
        <a:p>
          <a:r>
            <a:rPr lang="es-MX" dirty="0">
              <a:solidFill>
                <a:schemeClr val="bg1"/>
              </a:solidFill>
              <a:hlinkClick xmlns:r="http://schemas.openxmlformats.org/officeDocument/2006/relationships" r:id="rId1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Enmarcar </a:t>
          </a:r>
          <a:r>
            <a:rPr lang="es-MX" dirty="0">
              <a:solidFill>
                <a:schemeClr val="bg1"/>
              </a:solidFill>
            </a:rPr>
            <a:t> problema y ver el panorama general.</a:t>
          </a:r>
          <a:endParaRPr lang="en-US" dirty="0">
            <a:solidFill>
              <a:schemeClr val="bg1"/>
            </a:solidFill>
          </a:endParaRPr>
        </a:p>
      </dgm:t>
    </dgm:pt>
    <dgm:pt modelId="{5506AE9C-F842-4DDF-B418-B2C474BC3509}" type="parTrans" cxnId="{0C8F42C1-5B50-41F4-94B3-7851A9141A9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990F297-E629-4DE4-A6CF-72B65BA279CE}" type="sibTrans" cxnId="{0C8F42C1-5B50-41F4-94B3-7851A9141A9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AAB5120-7EAD-4BF0-A9A9-7B84A4B615E3}">
      <dgm:prSet/>
      <dgm:spPr/>
      <dgm:t>
        <a:bodyPr/>
        <a:lstStyle/>
        <a:p>
          <a:r>
            <a:rPr lang="es-MX" dirty="0">
              <a:solidFill>
                <a:schemeClr val="bg1"/>
              </a:solidFill>
              <a:hlinkClick xmlns:r="http://schemas.openxmlformats.org/officeDocument/2006/relationships" r:id="rId2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Obtener</a:t>
          </a:r>
          <a:r>
            <a:rPr lang="es-MX" dirty="0">
              <a:solidFill>
                <a:schemeClr val="bg1"/>
              </a:solidFill>
            </a:rPr>
            <a:t> los datos.</a:t>
          </a:r>
          <a:endParaRPr lang="en-US" dirty="0">
            <a:solidFill>
              <a:schemeClr val="bg1"/>
            </a:solidFill>
          </a:endParaRPr>
        </a:p>
      </dgm:t>
    </dgm:pt>
    <dgm:pt modelId="{8FA102D0-173D-41AB-B1B3-2FEB85B5EBD1}" type="parTrans" cxnId="{7659BB20-9C08-4D86-9B6B-30583DC8744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55544AF-2445-4152-BA08-8ABC6262AFA9}" type="sibTrans" cxnId="{7659BB20-9C08-4D86-9B6B-30583DC8744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FA66F5B-0FE0-4C63-9C40-EA0541D582F4}">
      <dgm:prSet/>
      <dgm:spPr/>
      <dgm:t>
        <a:bodyPr/>
        <a:lstStyle/>
        <a:p>
          <a:r>
            <a:rPr lang="es-MX" dirty="0">
              <a:solidFill>
                <a:schemeClr val="bg1"/>
              </a:solidFill>
              <a:hlinkClick xmlns:r="http://schemas.openxmlformats.org/officeDocument/2006/relationships"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Explorar</a:t>
          </a:r>
          <a:r>
            <a:rPr lang="es-MX" dirty="0">
              <a:solidFill>
                <a:schemeClr val="bg1"/>
              </a:solidFill>
            </a:rPr>
            <a:t> los datos para obtener información.</a:t>
          </a:r>
          <a:endParaRPr lang="en-US" dirty="0">
            <a:solidFill>
              <a:schemeClr val="bg1"/>
            </a:solidFill>
          </a:endParaRPr>
        </a:p>
      </dgm:t>
    </dgm:pt>
    <dgm:pt modelId="{E3847327-06AD-4030-8324-DADD47889D8E}" type="parTrans" cxnId="{384E0D27-0E9F-4E3F-B6A3-6C931EECC86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C18D286-0DD7-4194-9E70-DFFEF11D2997}" type="sibTrans" cxnId="{384E0D27-0E9F-4E3F-B6A3-6C931EECC86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C9ACFBB-E338-42D0-94CC-8F376BE0E85F}">
      <dgm:prSet/>
      <dgm:spPr/>
      <dgm:t>
        <a:bodyPr/>
        <a:lstStyle/>
        <a:p>
          <a:r>
            <a:rPr lang="es-MX" dirty="0">
              <a:solidFill>
                <a:schemeClr val="bg1"/>
              </a:solidFill>
              <a:hlinkClick xmlns:r="http://schemas.openxmlformats.org/officeDocument/2006/relationships" r:id="rId4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Preparar</a:t>
          </a:r>
          <a:r>
            <a:rPr lang="es-MX" dirty="0">
              <a:solidFill>
                <a:schemeClr val="bg1"/>
              </a:solidFill>
            </a:rPr>
            <a:t> los datos para exponer mejor los patrones de datos subyacentes.</a:t>
          </a:r>
          <a:endParaRPr lang="en-US" dirty="0">
            <a:solidFill>
              <a:schemeClr val="bg1"/>
            </a:solidFill>
          </a:endParaRPr>
        </a:p>
      </dgm:t>
    </dgm:pt>
    <dgm:pt modelId="{FEC681BC-2A82-4DC0-B1B3-FF1DAF1A885C}" type="parTrans" cxnId="{4ED31C6A-B481-4BAB-A555-B3272A81770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3289B60-17A9-46D2-AC98-90B87932AD1F}" type="sibTrans" cxnId="{4ED31C6A-B481-4BAB-A555-B3272A81770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7232A0F-7041-4DD2-8195-595F28E9E9D0}">
      <dgm:prSet/>
      <dgm:spPr/>
      <dgm:t>
        <a:bodyPr/>
        <a:lstStyle/>
        <a:p>
          <a:r>
            <a:rPr lang="es-MX" dirty="0">
              <a:solidFill>
                <a:schemeClr val="bg1"/>
              </a:solidFill>
              <a:hlinkClick xmlns:r="http://schemas.openxmlformats.org/officeDocument/2006/relationships" r:id="rId5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Explorar</a:t>
          </a:r>
          <a:r>
            <a:rPr lang="es-MX" dirty="0">
              <a:solidFill>
                <a:schemeClr val="bg1"/>
              </a:solidFill>
            </a:rPr>
            <a:t> muchos modelos diferentes y preseleccionar los mejores.</a:t>
          </a:r>
          <a:endParaRPr lang="en-US" dirty="0">
            <a:solidFill>
              <a:schemeClr val="bg1"/>
            </a:solidFill>
          </a:endParaRPr>
        </a:p>
      </dgm:t>
    </dgm:pt>
    <dgm:pt modelId="{414EA53B-2DB9-47B4-BA59-0BB49521398E}" type="parTrans" cxnId="{994EDEC2-0CA9-489F-BE6C-83A0DE168E8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99914D5-AA31-40E7-80CC-7B5C36D5230E}" type="sibTrans" cxnId="{994EDEC2-0CA9-489F-BE6C-83A0DE168E8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93A1AD9-6130-4E68-A98B-82E41DF202E7}">
      <dgm:prSet/>
      <dgm:spPr/>
      <dgm:t>
        <a:bodyPr/>
        <a:lstStyle/>
        <a:p>
          <a:r>
            <a:rPr lang="es-MX" dirty="0">
              <a:solidFill>
                <a:schemeClr val="bg1"/>
              </a:solidFill>
              <a:hlinkClick xmlns:r="http://schemas.openxmlformats.org/officeDocument/2006/relationships" r:id="rId6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Afinar</a:t>
          </a:r>
          <a:r>
            <a:rPr lang="es-MX" dirty="0">
              <a:solidFill>
                <a:schemeClr val="bg1"/>
              </a:solidFill>
            </a:rPr>
            <a:t> los modelos y combinarlos en una gran solución.</a:t>
          </a:r>
          <a:endParaRPr lang="en-US" dirty="0">
            <a:solidFill>
              <a:schemeClr val="bg1"/>
            </a:solidFill>
          </a:endParaRPr>
        </a:p>
      </dgm:t>
    </dgm:pt>
    <dgm:pt modelId="{CFD408F7-742C-498D-BE4E-C7DA04E61083}" type="parTrans" cxnId="{1FCC6743-3E1D-4D39-9215-8D3F6C1CA65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5ED3EE3-F700-43BE-BF1D-FBDEFE73596E}" type="sibTrans" cxnId="{1FCC6743-3E1D-4D39-9215-8D3F6C1CA65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781F18A-A9C4-47D2-9DCC-A4AE92A41E51}">
      <dgm:prSet/>
      <dgm:spPr/>
      <dgm:t>
        <a:bodyPr/>
        <a:lstStyle/>
        <a:p>
          <a:r>
            <a:rPr lang="es-MX" dirty="0">
              <a:solidFill>
                <a:schemeClr val="bg1"/>
              </a:solidFill>
              <a:hlinkClick xmlns:r="http://schemas.openxmlformats.org/officeDocument/2006/relationships" r:id="rId7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Presentar</a:t>
          </a:r>
          <a:r>
            <a:rPr lang="es-MX" dirty="0">
              <a:solidFill>
                <a:schemeClr val="bg1"/>
              </a:solidFill>
            </a:rPr>
            <a:t> la solución.</a:t>
          </a:r>
          <a:endParaRPr lang="en-US" dirty="0">
            <a:solidFill>
              <a:schemeClr val="bg1"/>
            </a:solidFill>
          </a:endParaRPr>
        </a:p>
      </dgm:t>
    </dgm:pt>
    <dgm:pt modelId="{7E01D9BA-E7B6-4D2B-BD63-560C14B7AA2A}" type="parTrans" cxnId="{C9C1A3CD-41C0-43D2-BBBC-0C025F12AE8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34070AD-8545-4196-9FD9-3E60DC3AF95D}" type="sibTrans" cxnId="{C9C1A3CD-41C0-43D2-BBBC-0C025F12AE8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DEBAD9B-F3EF-4BE1-AD10-FFE9EF1FB048}">
      <dgm:prSet/>
      <dgm:spPr/>
      <dgm:t>
        <a:bodyPr/>
        <a:lstStyle/>
        <a:p>
          <a:r>
            <a:rPr lang="es-MX" dirty="0">
              <a:solidFill>
                <a:schemeClr val="bg1"/>
              </a:solidFill>
              <a:hlinkClick xmlns:r="http://schemas.openxmlformats.org/officeDocument/2006/relationships" r:id="rId8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Poner</a:t>
          </a:r>
          <a:r>
            <a:rPr lang="es-MX" dirty="0">
              <a:solidFill>
                <a:schemeClr val="bg1"/>
              </a:solidFill>
            </a:rPr>
            <a:t> en marcha, supervisar y mantener el sistema.</a:t>
          </a:r>
          <a:endParaRPr lang="en-US" dirty="0">
            <a:solidFill>
              <a:schemeClr val="bg1"/>
            </a:solidFill>
          </a:endParaRPr>
        </a:p>
      </dgm:t>
    </dgm:pt>
    <dgm:pt modelId="{914D8FDE-9ECA-4CA8-B610-04CE69FCE716}" type="parTrans" cxnId="{C6F8DBCF-A580-485E-AD08-DB4BCC9572C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B15DBFE-0B88-4040-945A-1F62F26F85BC}" type="sibTrans" cxnId="{C6F8DBCF-A580-485E-AD08-DB4BCC9572C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52A6927-445D-4DC2-8240-BC725774ADF5}" type="pres">
      <dgm:prSet presAssocID="{E1DBBC60-D311-4CAB-8B0E-E4154B52B3E8}" presName="diagram" presStyleCnt="0">
        <dgm:presLayoutVars>
          <dgm:dir/>
          <dgm:resizeHandles val="exact"/>
        </dgm:presLayoutVars>
      </dgm:prSet>
      <dgm:spPr/>
    </dgm:pt>
    <dgm:pt modelId="{D2D68D83-7C22-4C89-8217-B06D0C004740}" type="pres">
      <dgm:prSet presAssocID="{016842B9-3E8F-458B-BBD7-8700C925F916}" presName="node" presStyleLbl="node1" presStyleIdx="0" presStyleCnt="8">
        <dgm:presLayoutVars>
          <dgm:bulletEnabled val="1"/>
        </dgm:presLayoutVars>
      </dgm:prSet>
      <dgm:spPr/>
    </dgm:pt>
    <dgm:pt modelId="{4673B317-2317-4CE6-9974-6D7B3D036F3B}" type="pres">
      <dgm:prSet presAssocID="{1990F297-E629-4DE4-A6CF-72B65BA279CE}" presName="sibTrans" presStyleCnt="0"/>
      <dgm:spPr/>
    </dgm:pt>
    <dgm:pt modelId="{55602297-2AC2-4439-B42E-51B993696CE4}" type="pres">
      <dgm:prSet presAssocID="{7AAB5120-7EAD-4BF0-A9A9-7B84A4B615E3}" presName="node" presStyleLbl="node1" presStyleIdx="1" presStyleCnt="8">
        <dgm:presLayoutVars>
          <dgm:bulletEnabled val="1"/>
        </dgm:presLayoutVars>
      </dgm:prSet>
      <dgm:spPr/>
    </dgm:pt>
    <dgm:pt modelId="{A44A7B8E-1D24-4401-8CCD-F44D2A8C9E57}" type="pres">
      <dgm:prSet presAssocID="{655544AF-2445-4152-BA08-8ABC6262AFA9}" presName="sibTrans" presStyleCnt="0"/>
      <dgm:spPr/>
    </dgm:pt>
    <dgm:pt modelId="{2C952EF7-7258-4ECB-9DFB-3AE62C74F5BE}" type="pres">
      <dgm:prSet presAssocID="{4FA66F5B-0FE0-4C63-9C40-EA0541D582F4}" presName="node" presStyleLbl="node1" presStyleIdx="2" presStyleCnt="8">
        <dgm:presLayoutVars>
          <dgm:bulletEnabled val="1"/>
        </dgm:presLayoutVars>
      </dgm:prSet>
      <dgm:spPr/>
    </dgm:pt>
    <dgm:pt modelId="{07A02AE3-8FD1-417F-8A38-2F242CA357BD}" type="pres">
      <dgm:prSet presAssocID="{1C18D286-0DD7-4194-9E70-DFFEF11D2997}" presName="sibTrans" presStyleCnt="0"/>
      <dgm:spPr/>
    </dgm:pt>
    <dgm:pt modelId="{7615C651-8215-4F71-8245-0C08BD1AB0EF}" type="pres">
      <dgm:prSet presAssocID="{0C9ACFBB-E338-42D0-94CC-8F376BE0E85F}" presName="node" presStyleLbl="node1" presStyleIdx="3" presStyleCnt="8">
        <dgm:presLayoutVars>
          <dgm:bulletEnabled val="1"/>
        </dgm:presLayoutVars>
      </dgm:prSet>
      <dgm:spPr/>
    </dgm:pt>
    <dgm:pt modelId="{DE05D404-9746-4518-954A-E1A6D3A75D7A}" type="pres">
      <dgm:prSet presAssocID="{43289B60-17A9-46D2-AC98-90B87932AD1F}" presName="sibTrans" presStyleCnt="0"/>
      <dgm:spPr/>
    </dgm:pt>
    <dgm:pt modelId="{68E2E01E-0174-453E-9506-A00EED032E25}" type="pres">
      <dgm:prSet presAssocID="{B7232A0F-7041-4DD2-8195-595F28E9E9D0}" presName="node" presStyleLbl="node1" presStyleIdx="4" presStyleCnt="8">
        <dgm:presLayoutVars>
          <dgm:bulletEnabled val="1"/>
        </dgm:presLayoutVars>
      </dgm:prSet>
      <dgm:spPr/>
    </dgm:pt>
    <dgm:pt modelId="{964F610B-D3AD-4AD6-A388-95A9F1A47541}" type="pres">
      <dgm:prSet presAssocID="{999914D5-AA31-40E7-80CC-7B5C36D5230E}" presName="sibTrans" presStyleCnt="0"/>
      <dgm:spPr/>
    </dgm:pt>
    <dgm:pt modelId="{F0BB7D76-CC02-4037-A874-8AF9FC91DFCC}" type="pres">
      <dgm:prSet presAssocID="{393A1AD9-6130-4E68-A98B-82E41DF202E7}" presName="node" presStyleLbl="node1" presStyleIdx="5" presStyleCnt="8">
        <dgm:presLayoutVars>
          <dgm:bulletEnabled val="1"/>
        </dgm:presLayoutVars>
      </dgm:prSet>
      <dgm:spPr/>
    </dgm:pt>
    <dgm:pt modelId="{C8566B87-2346-45B7-B94F-B7FEBCF918A9}" type="pres">
      <dgm:prSet presAssocID="{85ED3EE3-F700-43BE-BF1D-FBDEFE73596E}" presName="sibTrans" presStyleCnt="0"/>
      <dgm:spPr/>
    </dgm:pt>
    <dgm:pt modelId="{A040A3C8-C882-47FE-BE9E-570F24367083}" type="pres">
      <dgm:prSet presAssocID="{8781F18A-A9C4-47D2-9DCC-A4AE92A41E51}" presName="node" presStyleLbl="node1" presStyleIdx="6" presStyleCnt="8">
        <dgm:presLayoutVars>
          <dgm:bulletEnabled val="1"/>
        </dgm:presLayoutVars>
      </dgm:prSet>
      <dgm:spPr/>
    </dgm:pt>
    <dgm:pt modelId="{4C5F8518-88FE-48CB-A86D-FF0BCEA8D999}" type="pres">
      <dgm:prSet presAssocID="{534070AD-8545-4196-9FD9-3E60DC3AF95D}" presName="sibTrans" presStyleCnt="0"/>
      <dgm:spPr/>
    </dgm:pt>
    <dgm:pt modelId="{13937847-D9EB-4848-8936-A0BC4260564B}" type="pres">
      <dgm:prSet presAssocID="{2DEBAD9B-F3EF-4BE1-AD10-FFE9EF1FB048}" presName="node" presStyleLbl="node1" presStyleIdx="7" presStyleCnt="8">
        <dgm:presLayoutVars>
          <dgm:bulletEnabled val="1"/>
        </dgm:presLayoutVars>
      </dgm:prSet>
      <dgm:spPr/>
    </dgm:pt>
  </dgm:ptLst>
  <dgm:cxnLst>
    <dgm:cxn modelId="{9F97B80A-75F7-4064-B21E-D073BB82A736}" type="presOf" srcId="{E1DBBC60-D311-4CAB-8B0E-E4154B52B3E8}" destId="{F52A6927-445D-4DC2-8240-BC725774ADF5}" srcOrd="0" destOrd="0" presId="urn:microsoft.com/office/officeart/2005/8/layout/default"/>
    <dgm:cxn modelId="{DDF09B1D-1261-4A74-B681-844CE7650132}" type="presOf" srcId="{4FA66F5B-0FE0-4C63-9C40-EA0541D582F4}" destId="{2C952EF7-7258-4ECB-9DFB-3AE62C74F5BE}" srcOrd="0" destOrd="0" presId="urn:microsoft.com/office/officeart/2005/8/layout/default"/>
    <dgm:cxn modelId="{7659BB20-9C08-4D86-9B6B-30583DC87443}" srcId="{E1DBBC60-D311-4CAB-8B0E-E4154B52B3E8}" destId="{7AAB5120-7EAD-4BF0-A9A9-7B84A4B615E3}" srcOrd="1" destOrd="0" parTransId="{8FA102D0-173D-41AB-B1B3-2FEB85B5EBD1}" sibTransId="{655544AF-2445-4152-BA08-8ABC6262AFA9}"/>
    <dgm:cxn modelId="{384E0D27-0E9F-4E3F-B6A3-6C931EECC86F}" srcId="{E1DBBC60-D311-4CAB-8B0E-E4154B52B3E8}" destId="{4FA66F5B-0FE0-4C63-9C40-EA0541D582F4}" srcOrd="2" destOrd="0" parTransId="{E3847327-06AD-4030-8324-DADD47889D8E}" sibTransId="{1C18D286-0DD7-4194-9E70-DFFEF11D2997}"/>
    <dgm:cxn modelId="{29BB535F-4EEA-4CA4-9EAD-C901EB5A108F}" type="presOf" srcId="{8781F18A-A9C4-47D2-9DCC-A4AE92A41E51}" destId="{A040A3C8-C882-47FE-BE9E-570F24367083}" srcOrd="0" destOrd="0" presId="urn:microsoft.com/office/officeart/2005/8/layout/default"/>
    <dgm:cxn modelId="{1FCC6743-3E1D-4D39-9215-8D3F6C1CA65A}" srcId="{E1DBBC60-D311-4CAB-8B0E-E4154B52B3E8}" destId="{393A1AD9-6130-4E68-A98B-82E41DF202E7}" srcOrd="5" destOrd="0" parTransId="{CFD408F7-742C-498D-BE4E-C7DA04E61083}" sibTransId="{85ED3EE3-F700-43BE-BF1D-FBDEFE73596E}"/>
    <dgm:cxn modelId="{4F72BA64-830D-4D76-83DB-A019DFA52FEE}" type="presOf" srcId="{393A1AD9-6130-4E68-A98B-82E41DF202E7}" destId="{F0BB7D76-CC02-4037-A874-8AF9FC91DFCC}" srcOrd="0" destOrd="0" presId="urn:microsoft.com/office/officeart/2005/8/layout/default"/>
    <dgm:cxn modelId="{4ED31C6A-B481-4BAB-A555-B3272A817703}" srcId="{E1DBBC60-D311-4CAB-8B0E-E4154B52B3E8}" destId="{0C9ACFBB-E338-42D0-94CC-8F376BE0E85F}" srcOrd="3" destOrd="0" parTransId="{FEC681BC-2A82-4DC0-B1B3-FF1DAF1A885C}" sibTransId="{43289B60-17A9-46D2-AC98-90B87932AD1F}"/>
    <dgm:cxn modelId="{08045B50-608C-4A93-8268-92388700393A}" type="presOf" srcId="{2DEBAD9B-F3EF-4BE1-AD10-FFE9EF1FB048}" destId="{13937847-D9EB-4848-8936-A0BC4260564B}" srcOrd="0" destOrd="0" presId="urn:microsoft.com/office/officeart/2005/8/layout/default"/>
    <dgm:cxn modelId="{323BCBA1-F737-4E45-AE9B-568AA9EBBF65}" type="presOf" srcId="{7AAB5120-7EAD-4BF0-A9A9-7B84A4B615E3}" destId="{55602297-2AC2-4439-B42E-51B993696CE4}" srcOrd="0" destOrd="0" presId="urn:microsoft.com/office/officeart/2005/8/layout/default"/>
    <dgm:cxn modelId="{75FD3CA6-30CA-48C6-9E29-652C5F27B299}" type="presOf" srcId="{B7232A0F-7041-4DD2-8195-595F28E9E9D0}" destId="{68E2E01E-0174-453E-9506-A00EED032E25}" srcOrd="0" destOrd="0" presId="urn:microsoft.com/office/officeart/2005/8/layout/default"/>
    <dgm:cxn modelId="{0C8F42C1-5B50-41F4-94B3-7851A9141A90}" srcId="{E1DBBC60-D311-4CAB-8B0E-E4154B52B3E8}" destId="{016842B9-3E8F-458B-BBD7-8700C925F916}" srcOrd="0" destOrd="0" parTransId="{5506AE9C-F842-4DDF-B418-B2C474BC3509}" sibTransId="{1990F297-E629-4DE4-A6CF-72B65BA279CE}"/>
    <dgm:cxn modelId="{994EDEC2-0CA9-489F-BE6C-83A0DE168E8F}" srcId="{E1DBBC60-D311-4CAB-8B0E-E4154B52B3E8}" destId="{B7232A0F-7041-4DD2-8195-595F28E9E9D0}" srcOrd="4" destOrd="0" parTransId="{414EA53B-2DB9-47B4-BA59-0BB49521398E}" sibTransId="{999914D5-AA31-40E7-80CC-7B5C36D5230E}"/>
    <dgm:cxn modelId="{C9C1A3CD-41C0-43D2-BBBC-0C025F12AE88}" srcId="{E1DBBC60-D311-4CAB-8B0E-E4154B52B3E8}" destId="{8781F18A-A9C4-47D2-9DCC-A4AE92A41E51}" srcOrd="6" destOrd="0" parTransId="{7E01D9BA-E7B6-4D2B-BD63-560C14B7AA2A}" sibTransId="{534070AD-8545-4196-9FD9-3E60DC3AF95D}"/>
    <dgm:cxn modelId="{C6F8DBCF-A580-485E-AD08-DB4BCC9572C6}" srcId="{E1DBBC60-D311-4CAB-8B0E-E4154B52B3E8}" destId="{2DEBAD9B-F3EF-4BE1-AD10-FFE9EF1FB048}" srcOrd="7" destOrd="0" parTransId="{914D8FDE-9ECA-4CA8-B610-04CE69FCE716}" sibTransId="{9B15DBFE-0B88-4040-945A-1F62F26F85BC}"/>
    <dgm:cxn modelId="{CE0841E7-1A7F-4324-8DF5-2BEE0DC8D1BE}" type="presOf" srcId="{016842B9-3E8F-458B-BBD7-8700C925F916}" destId="{D2D68D83-7C22-4C89-8217-B06D0C004740}" srcOrd="0" destOrd="0" presId="urn:microsoft.com/office/officeart/2005/8/layout/default"/>
    <dgm:cxn modelId="{CA9458EA-65A4-47FF-BF1E-CA40406505D4}" type="presOf" srcId="{0C9ACFBB-E338-42D0-94CC-8F376BE0E85F}" destId="{7615C651-8215-4F71-8245-0C08BD1AB0EF}" srcOrd="0" destOrd="0" presId="urn:microsoft.com/office/officeart/2005/8/layout/default"/>
    <dgm:cxn modelId="{A147AE6C-97D1-4EAA-B613-08D0A572E109}" type="presParOf" srcId="{F52A6927-445D-4DC2-8240-BC725774ADF5}" destId="{D2D68D83-7C22-4C89-8217-B06D0C004740}" srcOrd="0" destOrd="0" presId="urn:microsoft.com/office/officeart/2005/8/layout/default"/>
    <dgm:cxn modelId="{0652C422-9870-4888-B18C-BFD48403D62F}" type="presParOf" srcId="{F52A6927-445D-4DC2-8240-BC725774ADF5}" destId="{4673B317-2317-4CE6-9974-6D7B3D036F3B}" srcOrd="1" destOrd="0" presId="urn:microsoft.com/office/officeart/2005/8/layout/default"/>
    <dgm:cxn modelId="{4B1D78FF-F64D-41A2-A18B-624DCB865D3C}" type="presParOf" srcId="{F52A6927-445D-4DC2-8240-BC725774ADF5}" destId="{55602297-2AC2-4439-B42E-51B993696CE4}" srcOrd="2" destOrd="0" presId="urn:microsoft.com/office/officeart/2005/8/layout/default"/>
    <dgm:cxn modelId="{A03BBA78-E278-4C09-9D08-6DB995E9E85B}" type="presParOf" srcId="{F52A6927-445D-4DC2-8240-BC725774ADF5}" destId="{A44A7B8E-1D24-4401-8CCD-F44D2A8C9E57}" srcOrd="3" destOrd="0" presId="urn:microsoft.com/office/officeart/2005/8/layout/default"/>
    <dgm:cxn modelId="{607D65CF-C86A-402D-8511-035AD9992AF5}" type="presParOf" srcId="{F52A6927-445D-4DC2-8240-BC725774ADF5}" destId="{2C952EF7-7258-4ECB-9DFB-3AE62C74F5BE}" srcOrd="4" destOrd="0" presId="urn:microsoft.com/office/officeart/2005/8/layout/default"/>
    <dgm:cxn modelId="{78D52837-43A6-40CC-AED3-2938AC7F0C86}" type="presParOf" srcId="{F52A6927-445D-4DC2-8240-BC725774ADF5}" destId="{07A02AE3-8FD1-417F-8A38-2F242CA357BD}" srcOrd="5" destOrd="0" presId="urn:microsoft.com/office/officeart/2005/8/layout/default"/>
    <dgm:cxn modelId="{956F50A0-5950-47E0-BD7A-A2D901A877E5}" type="presParOf" srcId="{F52A6927-445D-4DC2-8240-BC725774ADF5}" destId="{7615C651-8215-4F71-8245-0C08BD1AB0EF}" srcOrd="6" destOrd="0" presId="urn:microsoft.com/office/officeart/2005/8/layout/default"/>
    <dgm:cxn modelId="{C11E4DDF-A37A-479A-AF85-34ACB248E7B8}" type="presParOf" srcId="{F52A6927-445D-4DC2-8240-BC725774ADF5}" destId="{DE05D404-9746-4518-954A-E1A6D3A75D7A}" srcOrd="7" destOrd="0" presId="urn:microsoft.com/office/officeart/2005/8/layout/default"/>
    <dgm:cxn modelId="{96A013C5-337A-443E-9A15-0001CB80FFCB}" type="presParOf" srcId="{F52A6927-445D-4DC2-8240-BC725774ADF5}" destId="{68E2E01E-0174-453E-9506-A00EED032E25}" srcOrd="8" destOrd="0" presId="urn:microsoft.com/office/officeart/2005/8/layout/default"/>
    <dgm:cxn modelId="{03DC7206-905B-4B13-961A-FB1C9837F55E}" type="presParOf" srcId="{F52A6927-445D-4DC2-8240-BC725774ADF5}" destId="{964F610B-D3AD-4AD6-A388-95A9F1A47541}" srcOrd="9" destOrd="0" presId="urn:microsoft.com/office/officeart/2005/8/layout/default"/>
    <dgm:cxn modelId="{FCDAEB65-24AD-49D6-9C77-3D418095D00C}" type="presParOf" srcId="{F52A6927-445D-4DC2-8240-BC725774ADF5}" destId="{F0BB7D76-CC02-4037-A874-8AF9FC91DFCC}" srcOrd="10" destOrd="0" presId="urn:microsoft.com/office/officeart/2005/8/layout/default"/>
    <dgm:cxn modelId="{32CAAC8B-B3BB-4A6E-AF92-F37AB056D62B}" type="presParOf" srcId="{F52A6927-445D-4DC2-8240-BC725774ADF5}" destId="{C8566B87-2346-45B7-B94F-B7FEBCF918A9}" srcOrd="11" destOrd="0" presId="urn:microsoft.com/office/officeart/2005/8/layout/default"/>
    <dgm:cxn modelId="{0C946F9F-B92B-401C-BB95-D416AC5F2077}" type="presParOf" srcId="{F52A6927-445D-4DC2-8240-BC725774ADF5}" destId="{A040A3C8-C882-47FE-BE9E-570F24367083}" srcOrd="12" destOrd="0" presId="urn:microsoft.com/office/officeart/2005/8/layout/default"/>
    <dgm:cxn modelId="{C1294F86-6678-4F5C-B827-F11F2A5258CF}" type="presParOf" srcId="{F52A6927-445D-4DC2-8240-BC725774ADF5}" destId="{4C5F8518-88FE-48CB-A86D-FF0BCEA8D999}" srcOrd="13" destOrd="0" presId="urn:microsoft.com/office/officeart/2005/8/layout/default"/>
    <dgm:cxn modelId="{7703AFDC-0CDC-43AA-B1D2-F9C973A66C31}" type="presParOf" srcId="{F52A6927-445D-4DC2-8240-BC725774ADF5}" destId="{13937847-D9EB-4848-8936-A0BC4260564B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68D83-7C22-4C89-8217-B06D0C004740}">
      <dsp:nvSpPr>
        <dsp:cNvPr id="0" name=""/>
        <dsp:cNvSpPr/>
      </dsp:nvSpPr>
      <dsp:spPr>
        <a:xfrm>
          <a:off x="3235" y="643922"/>
          <a:ext cx="2566445" cy="1539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Enmarcar </a:t>
          </a:r>
          <a:r>
            <a:rPr lang="es-MX" sz="2300" kern="1200" dirty="0">
              <a:solidFill>
                <a:schemeClr val="bg1"/>
              </a:solidFill>
            </a:rPr>
            <a:t> problema y ver el panorama general.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235" y="643922"/>
        <a:ext cx="2566445" cy="1539867"/>
      </dsp:txXfrm>
    </dsp:sp>
    <dsp:sp modelId="{55602297-2AC2-4439-B42E-51B993696CE4}">
      <dsp:nvSpPr>
        <dsp:cNvPr id="0" name=""/>
        <dsp:cNvSpPr/>
      </dsp:nvSpPr>
      <dsp:spPr>
        <a:xfrm>
          <a:off x="2826325" y="643922"/>
          <a:ext cx="2566445" cy="1539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Obtener</a:t>
          </a:r>
          <a:r>
            <a:rPr lang="es-MX" sz="2300" kern="1200" dirty="0">
              <a:solidFill>
                <a:schemeClr val="bg1"/>
              </a:solidFill>
            </a:rPr>
            <a:t> los datos.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826325" y="643922"/>
        <a:ext cx="2566445" cy="1539867"/>
      </dsp:txXfrm>
    </dsp:sp>
    <dsp:sp modelId="{2C952EF7-7258-4ECB-9DFB-3AE62C74F5BE}">
      <dsp:nvSpPr>
        <dsp:cNvPr id="0" name=""/>
        <dsp:cNvSpPr/>
      </dsp:nvSpPr>
      <dsp:spPr>
        <a:xfrm>
          <a:off x="5649415" y="643922"/>
          <a:ext cx="2566445" cy="1539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Explorar</a:t>
          </a:r>
          <a:r>
            <a:rPr lang="es-MX" sz="2300" kern="1200" dirty="0">
              <a:solidFill>
                <a:schemeClr val="bg1"/>
              </a:solidFill>
            </a:rPr>
            <a:t> los datos para obtener información.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5649415" y="643922"/>
        <a:ext cx="2566445" cy="1539867"/>
      </dsp:txXfrm>
    </dsp:sp>
    <dsp:sp modelId="{7615C651-8215-4F71-8245-0C08BD1AB0EF}">
      <dsp:nvSpPr>
        <dsp:cNvPr id="0" name=""/>
        <dsp:cNvSpPr/>
      </dsp:nvSpPr>
      <dsp:spPr>
        <a:xfrm>
          <a:off x="8472505" y="643922"/>
          <a:ext cx="2566445" cy="1539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Preparar</a:t>
          </a:r>
          <a:r>
            <a:rPr lang="es-MX" sz="2300" kern="1200" dirty="0">
              <a:solidFill>
                <a:schemeClr val="bg1"/>
              </a:solidFill>
            </a:rPr>
            <a:t> los datos para exponer mejor los patrones de datos subyacentes.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8472505" y="643922"/>
        <a:ext cx="2566445" cy="1539867"/>
      </dsp:txXfrm>
    </dsp:sp>
    <dsp:sp modelId="{68E2E01E-0174-453E-9506-A00EED032E25}">
      <dsp:nvSpPr>
        <dsp:cNvPr id="0" name=""/>
        <dsp:cNvSpPr/>
      </dsp:nvSpPr>
      <dsp:spPr>
        <a:xfrm>
          <a:off x="3235" y="2440434"/>
          <a:ext cx="2566445" cy="1539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Explorar</a:t>
          </a:r>
          <a:r>
            <a:rPr lang="es-MX" sz="2300" kern="1200" dirty="0">
              <a:solidFill>
                <a:schemeClr val="bg1"/>
              </a:solidFill>
            </a:rPr>
            <a:t> muchos modelos diferentes y preseleccionar los mejores.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235" y="2440434"/>
        <a:ext cx="2566445" cy="1539867"/>
      </dsp:txXfrm>
    </dsp:sp>
    <dsp:sp modelId="{F0BB7D76-CC02-4037-A874-8AF9FC91DFCC}">
      <dsp:nvSpPr>
        <dsp:cNvPr id="0" name=""/>
        <dsp:cNvSpPr/>
      </dsp:nvSpPr>
      <dsp:spPr>
        <a:xfrm>
          <a:off x="2826325" y="2440434"/>
          <a:ext cx="2566445" cy="1539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Afinar</a:t>
          </a:r>
          <a:r>
            <a:rPr lang="es-MX" sz="2300" kern="1200" dirty="0">
              <a:solidFill>
                <a:schemeClr val="bg1"/>
              </a:solidFill>
            </a:rPr>
            <a:t> los modelos y combinarlos en una gran solución.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826325" y="2440434"/>
        <a:ext cx="2566445" cy="1539867"/>
      </dsp:txXfrm>
    </dsp:sp>
    <dsp:sp modelId="{A040A3C8-C882-47FE-BE9E-570F24367083}">
      <dsp:nvSpPr>
        <dsp:cNvPr id="0" name=""/>
        <dsp:cNvSpPr/>
      </dsp:nvSpPr>
      <dsp:spPr>
        <a:xfrm>
          <a:off x="5649415" y="2440434"/>
          <a:ext cx="2566445" cy="1539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Presentar</a:t>
          </a:r>
          <a:r>
            <a:rPr lang="es-MX" sz="2300" kern="1200" dirty="0">
              <a:solidFill>
                <a:schemeClr val="bg1"/>
              </a:solidFill>
            </a:rPr>
            <a:t> la solución.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5649415" y="2440434"/>
        <a:ext cx="2566445" cy="1539867"/>
      </dsp:txXfrm>
    </dsp:sp>
    <dsp:sp modelId="{13937847-D9EB-4848-8936-A0BC4260564B}">
      <dsp:nvSpPr>
        <dsp:cNvPr id="0" name=""/>
        <dsp:cNvSpPr/>
      </dsp:nvSpPr>
      <dsp:spPr>
        <a:xfrm>
          <a:off x="8472505" y="2440434"/>
          <a:ext cx="2566445" cy="1539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Poner</a:t>
          </a:r>
          <a:r>
            <a:rPr lang="es-MX" sz="2300" kern="1200" dirty="0">
              <a:solidFill>
                <a:schemeClr val="bg1"/>
              </a:solidFill>
            </a:rPr>
            <a:t> en marcha, supervisar y mantener el sistema.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8472505" y="2440434"/>
        <a:ext cx="2566445" cy="1539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9634-CBBE-4CB2-9D14-D86BD996B949}" type="datetimeFigureOut">
              <a:rPr lang="es-CL" smtClean="0"/>
              <a:t>12-06-2021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5A66A-8284-46DA-8243-928A039281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1566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5A66A-8284-46DA-8243-928A039281C6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823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Notas: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Trabaja con copias de los datos (mantén el conjunto de datos original intacto).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Escriba funciones para todas las transformaciones de datos que aplique, por cinco razones: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Para que puedas preparar fácilmente los datos la próxima vez que tengas un conjunto de datos fresco.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Para que pueda aplicar estas transformaciones en futuros proyectos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Para limpiar y preparar el conjunto de pruebas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Para limpiar y preparar nuevas instancias de datos una vez que la solución esté en funcionamiento.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Para facilitar el tratamiento de sus opciones de preparación como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Helvetica Neue"/>
              </a:rPr>
              <a:t>hiperparámetros</a:t>
            </a:r>
            <a:endParaRPr lang="es-MX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b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s-MX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Limpieza de datos: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Corregir o eliminar los valores atípicos (opcional).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Rellenar los valores que faltan (por ejemplo, con cero, media, mediana...) o eliminar sus filas (o columnas)=&gt;housing.info().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Selección de características (opcional):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Eliminar los atributos que no proporcionan información útil para la tarea.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Ingeniería de características, cuando proceda: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Discretizar las características continuas.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Descomponer las características (por ejemplo, categóricas, fecha/hora, etc.).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Añadir transformaciones prometedoras de las características (por ejemplo, log(x),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Helvetica Neue"/>
              </a:rPr>
              <a:t>sqrt</a:t>
            </a: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(x), x , etc.).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Agregar características ( nuevas características prometedoras.)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Escalado de características: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Estandarizar o normalizar las características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5A66A-8284-46DA-8243-928A039281C6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7384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Si los datos son enormes, puede querer muestrear conjuntos de entrenamiento más pequeños para poder entrenar muchos modelos diferentes en un tiempo razonable (tenga en cuenta que esto penaliza a los modelos complejos como las grandes redes neuronales o los bosques aleatorios).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Una vez más, intente automatizar estos pasos en la medida de lo posible.</a:t>
            </a:r>
          </a:p>
          <a:p>
            <a:pPr algn="l">
              <a:buFont typeface="+mj-lt"/>
              <a:buNone/>
            </a:pPr>
            <a:endParaRPr lang="es-MX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Entrene muchos modelos rápidos y sucios de diferentes categorías (por ejemplo, lineal,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Helvetica Neue"/>
              </a:rPr>
              <a:t>naive</a:t>
            </a: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 Bayes, SVM,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Helvetica Neue"/>
              </a:rPr>
              <a:t>Random</a:t>
            </a: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 Forest, red neuronal, etc.) utilizando parámetros estándar.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Medir y comparar su rendimiento.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Para cada modelo, utilice la validación cruzada de N-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Helvetica Neue"/>
              </a:rPr>
              <a:t>fold</a:t>
            </a: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 y calcule la media y la desviación estándar de la medida de rendimiento en los N-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Helvetica Neue"/>
              </a:rPr>
              <a:t>fold</a:t>
            </a: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Analizar las variables más significativas para cada algoritmo.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Analice los tipos de errores que cometen los modelos.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¿Qué datos habría utilizado un humano para evitar estos errores?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Realice una ronda rápida de selección e ingeniería de características.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Realice una o dos iteraciones rápidas más de los cinco pasos anteriores.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Preseleccione los tres o cinco modelos más prometedores, prefiriendo los modelos que cometen diferentes tipos de errores.</a:t>
            </a:r>
          </a:p>
          <a:p>
            <a:pPr algn="l">
              <a:buFont typeface="+mj-lt"/>
              <a:buAutoNum type="arabicPeriod"/>
            </a:pP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5A66A-8284-46DA-8243-928A039281C6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5778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Querrá utilizar tantos datos como sea posible para este paso, especialmente a medida que se acerque al final del ajuste fino.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Como siempre, automatice lo que pueda.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Afine los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Helvetica Neue"/>
              </a:rPr>
              <a:t>hiperparámetros</a:t>
            </a: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 utilizando la validación cruzada: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Trate sus opciones de transformación de datos como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Helvetica Neue"/>
              </a:rPr>
              <a:t>hiperparámetros</a:t>
            </a: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, especialmente cuando no esté seguro de ellos (por ejemplo, si no está seguro de si reemplazar los valores perdidos con ceros o con el valor de la mediana, o simplemente eliminar las filas).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A menos que haya muy pocos valores de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Helvetica Neue"/>
              </a:rPr>
              <a:t>hiperparámetros</a:t>
            </a: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 que explorar, prefiera la búsqueda aleatoria a la búsqueda en cuadrícula. Si el entrenamiento es muy largo, puede preferir un enfoque de optimización bayesiana (por ejemplo, utilizando priores del proceso gaussiano, como se describe por Jasper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Helvetica Neue"/>
              </a:rPr>
              <a:t>Snoek</a:t>
            </a: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 et al.).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Pruebe los métodos de conjunto. La combinación de sus mejores modelos suele producir un mejor rendimiento que si se ejecutan individualmente.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Una vez que esté seguro de su modelo final, mida su rendimiento en el conjunto de pruebas para estimar el error de generalización.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5A66A-8284-46DA-8243-928A039281C6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3941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Documente lo que ha hecho.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Crea una buena presentación.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Asegúrate de destacar primero el panorama general.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Explica por qué tu solución consigue el objetivo empresarial.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No te olvides de presentar los puntos interesantes que hayas notado en el camino.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Describa lo que ha funcionado y lo que no.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Enumera tus suposiciones y las limitaciones de tu sistema.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Asegúrate de que tus conclusiones principales se comunican a través de bonitas visualizaciones o afirmaciones fáciles de recordar (por ejemplo, "la renta media es la componente más importantes en la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Helvetica Neue"/>
              </a:rPr>
              <a:t>prediccion</a:t>
            </a: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 del precio de una vivienda").</a:t>
            </a:r>
          </a:p>
          <a:p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En este ejemplo de la vivienda en California, el rendimiento final del sistema no es mejor que las estimaciones de precios de los expertos, que a menudo se equivocaban en un 20%, pero aún así </a:t>
            </a:r>
            <a:r>
              <a:rPr lang="es-MX" b="1" i="0" dirty="0">
                <a:solidFill>
                  <a:srgbClr val="000000"/>
                </a:solidFill>
                <a:effectLst/>
                <a:latin typeface="Helvetica Neue"/>
              </a:rPr>
              <a:t>puede ser una buena idea ponerlo en marcha, especialmente si esto libera algo de tiempo a los expertos para que puedan trabajar en tareas más interesantes y productivas.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5A66A-8284-46DA-8243-928A039281C6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5616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Prepare su solución para la producción (conecte las entradas de datos de producción, escriba pruebas unitarias, etc.).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Escriba código de monitorización para comprobar el rendimiento en vivo de su sistema a intervalos regulares y active alertas cuando caiga.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Tenga cuidado con la degradación lenta: los modelos tienden a "pudrirse" a medida que los datos evolucionan.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La medición del rendimiento puede requerir una canalización humana (por ejemplo, a través de un servicio de crowdsourcing).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También hay que vigilar la calidad de las entradas (por ejemplo, un sensor que funciona mal y envía valores aleatorios, o la salida de otro equipo de otro equipo). Esto es especialmente importante para los sistemas de sistemas de aprendizaje en línea.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Vuelva a entrenar sus modelos regularmente con datos nuevos (automatice todo tanto como sea posible).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5A66A-8284-46DA-8243-928A039281C6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6215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9BD43-6918-4E4B-8509-71FEB838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4D7E78-52D9-4B8C-8C5F-1FEE0F85F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4BDEA-B527-4EFC-8B5E-B0DDF80D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E6DE-1150-4075-AD75-05E87E89CC63}" type="datetimeFigureOut">
              <a:rPr lang="es-CL" smtClean="0"/>
              <a:t>12-06-2021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04A6A7-0CEF-45A2-9C6D-16D82B05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E55F90-91F2-436A-9F9D-951948118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FC7B-79B0-4CAF-98D1-F5DD74C42DF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718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6B866-19FF-46A4-9707-8C8B6AA9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52A793-1F6D-481C-A6E7-B310A9BFB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1C3D50-A1C1-473B-964C-4D90BC7C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E6DE-1150-4075-AD75-05E87E89CC63}" type="datetimeFigureOut">
              <a:rPr lang="es-CL" smtClean="0"/>
              <a:t>12-06-2021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B0EA79-2638-4248-9501-FC15AC84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351546-CF3B-4D2E-B222-4A21F359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FC7B-79B0-4CAF-98D1-F5DD74C42DF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12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C89622-6806-490D-A91B-15FDD4BA8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BCDE76-4931-403B-9809-C056C0A73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CED464-033C-4921-9FF5-8B41DD55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E6DE-1150-4075-AD75-05E87E89CC63}" type="datetimeFigureOut">
              <a:rPr lang="es-CL" smtClean="0"/>
              <a:t>12-06-2021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1CCC82-46D6-4CCB-9F60-BD924B71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6160F3-3190-4379-8023-3A14C3AC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FC7B-79B0-4CAF-98D1-F5DD74C42DF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83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43227-B8FF-4189-880D-E50170DF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3DC486-3A64-4834-8F05-D7816A7D6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06E999-8BA7-42E4-947D-8EB6A490E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E6DE-1150-4075-AD75-05E87E89CC63}" type="datetimeFigureOut">
              <a:rPr lang="es-CL" smtClean="0"/>
              <a:t>12-06-2021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622B6A-69F6-4C30-90AC-E61A48AC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CD91B4-D514-4FCC-A896-69EF3BC6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FC7B-79B0-4CAF-98D1-F5DD74C42DF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936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93E98-F58D-4944-B44D-EB1236774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93543B-1218-43C1-9FCF-0E14E5322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AC529F-2D66-4AE6-B35B-FD5D85E5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E6DE-1150-4075-AD75-05E87E89CC63}" type="datetimeFigureOut">
              <a:rPr lang="es-CL" smtClean="0"/>
              <a:t>12-06-2021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43917F-AD3F-4D1D-A71E-88B03DE3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F89265-BD3B-46A2-A7B0-364C6329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FC7B-79B0-4CAF-98D1-F5DD74C42DF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240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3CD12-FFEF-4B5A-A964-AAE3C491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1ABB2C-2FFC-4E6C-8987-85923695D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0B8DD2-6339-4E5E-900F-FA7DB9758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701B4F-D853-4BD2-A01B-D216D45F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E6DE-1150-4075-AD75-05E87E89CC63}" type="datetimeFigureOut">
              <a:rPr lang="es-CL" smtClean="0"/>
              <a:t>12-06-2021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26BFD5-B45C-4B40-84E7-C6BD5725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B4DF88-96AD-41A6-B438-ADA159E0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FC7B-79B0-4CAF-98D1-F5DD74C42DF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511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5AA58-1477-4276-9B05-6E75C175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765056-61F5-49FA-8828-F0EAADF2B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A17C8A-1E7D-4577-9D1A-0C46423AE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44305E-29AD-4DAE-93FA-3CF74C19E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BD3CED5-A290-46BE-B905-15F82FCFE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EBA37CE-6801-436E-84B6-ABCE6C95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E6DE-1150-4075-AD75-05E87E89CC63}" type="datetimeFigureOut">
              <a:rPr lang="es-CL" smtClean="0"/>
              <a:t>12-06-2021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E54BF54-6DD0-4A0D-AB44-5A147024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A224A33-A1FC-4920-98BE-A16AAF1A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FC7B-79B0-4CAF-98D1-F5DD74C42DF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65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69451-D68E-4B5A-A33C-B2401607E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29E149-67BF-489D-88DE-0F866CD7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E6DE-1150-4075-AD75-05E87E89CC63}" type="datetimeFigureOut">
              <a:rPr lang="es-CL" smtClean="0"/>
              <a:t>12-06-2021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E53E6F-53EC-4D06-A31D-6236E2A6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83AF5E-A362-49D2-9676-FBBDA1BD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FC7B-79B0-4CAF-98D1-F5DD74C42DF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209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E6FE6BE-AAE1-495B-808B-75316C65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E6DE-1150-4075-AD75-05E87E89CC63}" type="datetimeFigureOut">
              <a:rPr lang="es-CL" smtClean="0"/>
              <a:t>12-06-2021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C9612B-2F21-4984-8F81-BA4A5D46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FCB74B-A6FD-439F-BFBE-897A0F06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FC7B-79B0-4CAF-98D1-F5DD74C42DF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503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7CA9F-823F-4109-88BE-D2463E9E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589FE2-56D9-4D8A-AFAB-069106919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A1E857-58D6-4643-BB10-1BD81A989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F13D2D-6F60-4F72-B420-06353B33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E6DE-1150-4075-AD75-05E87E89CC63}" type="datetimeFigureOut">
              <a:rPr lang="es-CL" smtClean="0"/>
              <a:t>12-06-2021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CB7CB8-ED03-4B39-ADBC-BB41A610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8630C2-AD0A-4CDE-A62E-00626B6B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FC7B-79B0-4CAF-98D1-F5DD74C42DF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123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68F49-501C-4AE4-BD54-1710C3A2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597A8F2-6AA8-4150-B013-6C4FAD990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F963F7-C6F7-4578-A19F-466CC3AF2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DEBCD5-59EF-4941-9149-EB19E7CE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E6DE-1150-4075-AD75-05E87E89CC63}" type="datetimeFigureOut">
              <a:rPr lang="es-CL" smtClean="0"/>
              <a:t>12-06-2021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FAE11E-D1A0-4F81-A3D5-7C76E8E8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C04C05-A52D-4706-BCF3-1908BC46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FC7B-79B0-4CAF-98D1-F5DD74C42DF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66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FC05F8-413A-4AFC-BC95-06E2985CA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FF8F2C-3DBB-4F7F-B021-A61EC4F82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A2C1BD-2F41-4593-95E9-34ED48AB5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0E6DE-1150-4075-AD75-05E87E89CC63}" type="datetimeFigureOut">
              <a:rPr lang="es-CL" smtClean="0"/>
              <a:t>12-06-2021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D82BA5-8C13-4117-922E-8B31AC4D1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ADD3B4-AD97-413A-A893-0CD43C04C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FC7B-79B0-4CAF-98D1-F5DD74C42DF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704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5A0D4D0-DC11-4CAA-AA17-A6B0C2B4F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04798EF-2B70-4E8A-8E38-16C9C273A669}"/>
              </a:ext>
            </a:extLst>
          </p:cNvPr>
          <p:cNvSpPr txBox="1"/>
          <p:nvPr/>
        </p:nvSpPr>
        <p:spPr>
          <a:xfrm>
            <a:off x="273743" y="302546"/>
            <a:ext cx="7937196" cy="6252907"/>
          </a:xfrm>
          <a:prstGeom prst="rect">
            <a:avLst/>
          </a:prstGeom>
          <a:solidFill>
            <a:srgbClr val="13223B"/>
          </a:solidFill>
          <a:ln cmpd="tri">
            <a:solidFill>
              <a:srgbClr val="13223B"/>
            </a:solidFill>
          </a:ln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8AED5C-5171-42F6-A1AE-2266495B27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34"/>
          <a:stretch/>
        </p:blipFill>
        <p:spPr>
          <a:xfrm>
            <a:off x="7619999" y="0"/>
            <a:ext cx="4629554" cy="6858000"/>
          </a:xfrm>
          <a:custGeom>
            <a:avLst/>
            <a:gdLst/>
            <a:ahLst/>
            <a:cxnLst/>
            <a:rect l="l" t="t" r="r" b="b"/>
            <a:pathLst>
              <a:path w="4523171" h="6858000">
                <a:moveTo>
                  <a:pt x="328959" y="6564619"/>
                </a:moveTo>
                <a:lnTo>
                  <a:pt x="306480" y="6588624"/>
                </a:lnTo>
                <a:cubicBezTo>
                  <a:pt x="298003" y="6597577"/>
                  <a:pt x="291954" y="6611341"/>
                  <a:pt x="289858" y="6625223"/>
                </a:cubicBezTo>
                <a:lnTo>
                  <a:pt x="289858" y="6625224"/>
                </a:lnTo>
                <a:lnTo>
                  <a:pt x="289870" y="6645551"/>
                </a:lnTo>
                <a:lnTo>
                  <a:pt x="296953" y="6662539"/>
                </a:lnTo>
                <a:lnTo>
                  <a:pt x="296953" y="6662541"/>
                </a:lnTo>
                <a:lnTo>
                  <a:pt x="296954" y="6662543"/>
                </a:lnTo>
                <a:lnTo>
                  <a:pt x="311551" y="6702975"/>
                </a:lnTo>
                <a:lnTo>
                  <a:pt x="297715" y="6742551"/>
                </a:lnTo>
                <a:lnTo>
                  <a:pt x="297714" y="6742554"/>
                </a:lnTo>
                <a:lnTo>
                  <a:pt x="283011" y="6776799"/>
                </a:lnTo>
                <a:lnTo>
                  <a:pt x="278238" y="6812061"/>
                </a:lnTo>
                <a:lnTo>
                  <a:pt x="278237" y="6812062"/>
                </a:lnTo>
                <a:lnTo>
                  <a:pt x="278237" y="6812063"/>
                </a:lnTo>
                <a:lnTo>
                  <a:pt x="278238" y="6812061"/>
                </a:lnTo>
                <a:lnTo>
                  <a:pt x="297714" y="6742554"/>
                </a:lnTo>
                <a:lnTo>
                  <a:pt x="297715" y="6742552"/>
                </a:lnTo>
                <a:cubicBezTo>
                  <a:pt x="306003" y="6729218"/>
                  <a:pt x="311147" y="6716168"/>
                  <a:pt x="311551" y="6702976"/>
                </a:cubicBezTo>
                <a:lnTo>
                  <a:pt x="311551" y="6702975"/>
                </a:lnTo>
                <a:lnTo>
                  <a:pt x="308405" y="6683026"/>
                </a:lnTo>
                <a:lnTo>
                  <a:pt x="296954" y="6662543"/>
                </a:lnTo>
                <a:lnTo>
                  <a:pt x="296953" y="6662540"/>
                </a:lnTo>
                <a:lnTo>
                  <a:pt x="296953" y="6662539"/>
                </a:lnTo>
                <a:lnTo>
                  <a:pt x="289858" y="6625224"/>
                </a:lnTo>
                <a:lnTo>
                  <a:pt x="306480" y="6588625"/>
                </a:lnTo>
                <a:cubicBezTo>
                  <a:pt x="312576" y="6582146"/>
                  <a:pt x="318672" y="6575478"/>
                  <a:pt x="328959" y="6564620"/>
                </a:cubicBezTo>
                <a:close/>
                <a:moveTo>
                  <a:pt x="248638" y="6438980"/>
                </a:moveTo>
                <a:cubicBezTo>
                  <a:pt x="258140" y="6444076"/>
                  <a:pt x="265617" y="6451649"/>
                  <a:pt x="268569" y="6463840"/>
                </a:cubicBezTo>
                <a:lnTo>
                  <a:pt x="268572" y="6463848"/>
                </a:lnTo>
                <a:lnTo>
                  <a:pt x="279556" y="6508051"/>
                </a:lnTo>
                <a:lnTo>
                  <a:pt x="282367" y="6513011"/>
                </a:lnTo>
                <a:lnTo>
                  <a:pt x="284834" y="6521803"/>
                </a:lnTo>
                <a:lnTo>
                  <a:pt x="301172" y="6546194"/>
                </a:lnTo>
                <a:lnTo>
                  <a:pt x="301172" y="6546193"/>
                </a:lnTo>
                <a:lnTo>
                  <a:pt x="282367" y="6513011"/>
                </a:lnTo>
                <a:lnTo>
                  <a:pt x="268572" y="6463848"/>
                </a:lnTo>
                <a:lnTo>
                  <a:pt x="268569" y="6463839"/>
                </a:lnTo>
                <a:close/>
                <a:moveTo>
                  <a:pt x="166047" y="6392242"/>
                </a:moveTo>
                <a:lnTo>
                  <a:pt x="173364" y="6407332"/>
                </a:lnTo>
                <a:lnTo>
                  <a:pt x="173364" y="6407331"/>
                </a:lnTo>
                <a:close/>
                <a:moveTo>
                  <a:pt x="401733" y="4221390"/>
                </a:moveTo>
                <a:lnTo>
                  <a:pt x="396017" y="4253013"/>
                </a:lnTo>
                <a:cubicBezTo>
                  <a:pt x="383824" y="4277400"/>
                  <a:pt x="368204" y="4300069"/>
                  <a:pt x="356201" y="4324644"/>
                </a:cubicBezTo>
                <a:cubicBezTo>
                  <a:pt x="350487" y="4336456"/>
                  <a:pt x="347439" y="4350553"/>
                  <a:pt x="347247" y="4363889"/>
                </a:cubicBezTo>
                <a:lnTo>
                  <a:pt x="347247" y="4363890"/>
                </a:lnTo>
                <a:cubicBezTo>
                  <a:pt x="346295" y="4403325"/>
                  <a:pt x="346295" y="4442761"/>
                  <a:pt x="348009" y="4482004"/>
                </a:cubicBezTo>
                <a:cubicBezTo>
                  <a:pt x="350677" y="4546776"/>
                  <a:pt x="351249" y="4612500"/>
                  <a:pt x="408019" y="4659174"/>
                </a:cubicBezTo>
                <a:cubicBezTo>
                  <a:pt x="412591" y="4662986"/>
                  <a:pt x="415259" y="4671176"/>
                  <a:pt x="416021" y="4677655"/>
                </a:cubicBezTo>
                <a:cubicBezTo>
                  <a:pt x="419640" y="4707564"/>
                  <a:pt x="420022" y="4738235"/>
                  <a:pt x="425928" y="4767764"/>
                </a:cubicBezTo>
                <a:lnTo>
                  <a:pt x="427237" y="4800482"/>
                </a:lnTo>
                <a:lnTo>
                  <a:pt x="412401" y="4828915"/>
                </a:lnTo>
                <a:cubicBezTo>
                  <a:pt x="404115" y="4837702"/>
                  <a:pt x="397114" y="4847213"/>
                  <a:pt x="391971" y="4857316"/>
                </a:cubicBezTo>
                <a:lnTo>
                  <a:pt x="390221" y="4863341"/>
                </a:lnTo>
                <a:lnTo>
                  <a:pt x="387469" y="4867613"/>
                </a:lnTo>
                <a:lnTo>
                  <a:pt x="382691" y="4889274"/>
                </a:lnTo>
                <a:lnTo>
                  <a:pt x="382691" y="4889275"/>
                </a:lnTo>
                <a:cubicBezTo>
                  <a:pt x="382122" y="4896713"/>
                  <a:pt x="382634" y="4904357"/>
                  <a:pt x="384396" y="4912168"/>
                </a:cubicBezTo>
                <a:lnTo>
                  <a:pt x="385799" y="4933804"/>
                </a:lnTo>
                <a:lnTo>
                  <a:pt x="378247" y="4957452"/>
                </a:lnTo>
                <a:lnTo>
                  <a:pt x="360964" y="4987036"/>
                </a:lnTo>
                <a:cubicBezTo>
                  <a:pt x="349725" y="5003800"/>
                  <a:pt x="335627" y="5022851"/>
                  <a:pt x="334485" y="5041520"/>
                </a:cubicBezTo>
                <a:cubicBezTo>
                  <a:pt x="333557" y="5057380"/>
                  <a:pt x="327458" y="5072410"/>
                  <a:pt x="321371" y="5087422"/>
                </a:cubicBezTo>
                <a:lnTo>
                  <a:pt x="321364" y="5087449"/>
                </a:lnTo>
                <a:lnTo>
                  <a:pt x="315482" y="5102460"/>
                </a:lnTo>
                <a:lnTo>
                  <a:pt x="308338" y="5133219"/>
                </a:lnTo>
                <a:lnTo>
                  <a:pt x="308337" y="5133223"/>
                </a:lnTo>
                <a:lnTo>
                  <a:pt x="308337" y="5133224"/>
                </a:lnTo>
                <a:lnTo>
                  <a:pt x="315052" y="5166113"/>
                </a:lnTo>
                <a:lnTo>
                  <a:pt x="314362" y="5172089"/>
                </a:lnTo>
                <a:cubicBezTo>
                  <a:pt x="313481" y="5174399"/>
                  <a:pt x="312290" y="5176875"/>
                  <a:pt x="311814" y="5179066"/>
                </a:cubicBezTo>
                <a:lnTo>
                  <a:pt x="311814" y="5179067"/>
                </a:lnTo>
                <a:cubicBezTo>
                  <a:pt x="304574" y="5214121"/>
                  <a:pt x="311624" y="5247078"/>
                  <a:pt x="335437" y="5272796"/>
                </a:cubicBezTo>
                <a:lnTo>
                  <a:pt x="360397" y="5321350"/>
                </a:lnTo>
                <a:lnTo>
                  <a:pt x="364317" y="5355013"/>
                </a:lnTo>
                <a:lnTo>
                  <a:pt x="359440" y="5385383"/>
                </a:lnTo>
                <a:cubicBezTo>
                  <a:pt x="356201" y="5398720"/>
                  <a:pt x="353915" y="5412056"/>
                  <a:pt x="351249" y="5425581"/>
                </a:cubicBezTo>
                <a:cubicBezTo>
                  <a:pt x="347439" y="5443869"/>
                  <a:pt x="343437" y="5462350"/>
                  <a:pt x="339627" y="5480636"/>
                </a:cubicBezTo>
                <a:cubicBezTo>
                  <a:pt x="337722" y="5489496"/>
                  <a:pt x="335151" y="5498831"/>
                  <a:pt x="335103" y="5507666"/>
                </a:cubicBezTo>
                <a:lnTo>
                  <a:pt x="335103" y="5507667"/>
                </a:lnTo>
                <a:lnTo>
                  <a:pt x="337324" y="5520421"/>
                </a:lnTo>
                <a:lnTo>
                  <a:pt x="345722" y="5531691"/>
                </a:lnTo>
                <a:lnTo>
                  <a:pt x="345723" y="5531693"/>
                </a:lnTo>
                <a:lnTo>
                  <a:pt x="355869" y="5547577"/>
                </a:lnTo>
                <a:lnTo>
                  <a:pt x="346295" y="5562745"/>
                </a:lnTo>
                <a:cubicBezTo>
                  <a:pt x="303622" y="5600466"/>
                  <a:pt x="276951" y="5646188"/>
                  <a:pt x="275047" y="5704482"/>
                </a:cubicBezTo>
                <a:cubicBezTo>
                  <a:pt x="274665" y="5716484"/>
                  <a:pt x="271999" y="5728677"/>
                  <a:pt x="269141" y="5740487"/>
                </a:cubicBezTo>
                <a:cubicBezTo>
                  <a:pt x="267426" y="5747727"/>
                  <a:pt x="265520" y="5756492"/>
                  <a:pt x="260376" y="5760872"/>
                </a:cubicBezTo>
                <a:cubicBezTo>
                  <a:pt x="221133" y="5794973"/>
                  <a:pt x="193890" y="5837456"/>
                  <a:pt x="171981" y="5883750"/>
                </a:cubicBezTo>
                <a:lnTo>
                  <a:pt x="171979" y="5883755"/>
                </a:lnTo>
                <a:lnTo>
                  <a:pt x="160957" y="5909350"/>
                </a:lnTo>
                <a:lnTo>
                  <a:pt x="154076" y="5935945"/>
                </a:lnTo>
                <a:lnTo>
                  <a:pt x="154075" y="5935948"/>
                </a:lnTo>
                <a:lnTo>
                  <a:pt x="154075" y="5935949"/>
                </a:lnTo>
                <a:lnTo>
                  <a:pt x="154242" y="5964476"/>
                </a:lnTo>
                <a:lnTo>
                  <a:pt x="157695" y="5993289"/>
                </a:lnTo>
                <a:lnTo>
                  <a:pt x="157695" y="5993291"/>
                </a:lnTo>
                <a:cubicBezTo>
                  <a:pt x="158837" y="6004531"/>
                  <a:pt x="158647" y="6017485"/>
                  <a:pt x="164171" y="6026440"/>
                </a:cubicBezTo>
                <a:cubicBezTo>
                  <a:pt x="181508" y="6054825"/>
                  <a:pt x="200176" y="6082258"/>
                  <a:pt x="220371" y="6108738"/>
                </a:cubicBezTo>
                <a:lnTo>
                  <a:pt x="234064" y="6133314"/>
                </a:lnTo>
                <a:lnTo>
                  <a:pt x="218468" y="6155599"/>
                </a:lnTo>
                <a:lnTo>
                  <a:pt x="218465" y="6155601"/>
                </a:lnTo>
                <a:cubicBezTo>
                  <a:pt x="196176" y="6175796"/>
                  <a:pt x="184556" y="6200943"/>
                  <a:pt x="179794" y="6228755"/>
                </a:cubicBezTo>
                <a:cubicBezTo>
                  <a:pt x="172363" y="6272763"/>
                  <a:pt x="166077" y="6317150"/>
                  <a:pt x="162457" y="6361538"/>
                </a:cubicBezTo>
                <a:lnTo>
                  <a:pt x="162457" y="6361539"/>
                </a:lnTo>
                <a:lnTo>
                  <a:pt x="179794" y="6228756"/>
                </a:lnTo>
                <a:cubicBezTo>
                  <a:pt x="184556" y="6200944"/>
                  <a:pt x="196176" y="6175797"/>
                  <a:pt x="218465" y="6155602"/>
                </a:cubicBezTo>
                <a:lnTo>
                  <a:pt x="218468" y="6155599"/>
                </a:lnTo>
                <a:lnTo>
                  <a:pt x="230364" y="6143189"/>
                </a:lnTo>
                <a:lnTo>
                  <a:pt x="234064" y="6133314"/>
                </a:lnTo>
                <a:lnTo>
                  <a:pt x="234064" y="6133313"/>
                </a:lnTo>
                <a:cubicBezTo>
                  <a:pt x="233993" y="6126883"/>
                  <a:pt x="229039" y="6120073"/>
                  <a:pt x="220371" y="6108737"/>
                </a:cubicBezTo>
                <a:cubicBezTo>
                  <a:pt x="200176" y="6082257"/>
                  <a:pt x="181508" y="6054824"/>
                  <a:pt x="164171" y="6026439"/>
                </a:cubicBezTo>
                <a:cubicBezTo>
                  <a:pt x="158647" y="6017484"/>
                  <a:pt x="158837" y="6004530"/>
                  <a:pt x="157695" y="5993290"/>
                </a:cubicBezTo>
                <a:lnTo>
                  <a:pt x="157695" y="5993289"/>
                </a:lnTo>
                <a:lnTo>
                  <a:pt x="154075" y="5935949"/>
                </a:lnTo>
                <a:lnTo>
                  <a:pt x="154076" y="5935945"/>
                </a:lnTo>
                <a:lnTo>
                  <a:pt x="171979" y="5883755"/>
                </a:lnTo>
                <a:lnTo>
                  <a:pt x="171981" y="5883751"/>
                </a:lnTo>
                <a:cubicBezTo>
                  <a:pt x="193890" y="5837457"/>
                  <a:pt x="221133" y="5794974"/>
                  <a:pt x="260376" y="5760873"/>
                </a:cubicBezTo>
                <a:cubicBezTo>
                  <a:pt x="265520" y="5756493"/>
                  <a:pt x="267426" y="5747728"/>
                  <a:pt x="269141" y="5740488"/>
                </a:cubicBezTo>
                <a:cubicBezTo>
                  <a:pt x="271999" y="5728678"/>
                  <a:pt x="274665" y="5716485"/>
                  <a:pt x="275047" y="5704483"/>
                </a:cubicBezTo>
                <a:cubicBezTo>
                  <a:pt x="276951" y="5646189"/>
                  <a:pt x="303622" y="5600467"/>
                  <a:pt x="346295" y="5562746"/>
                </a:cubicBezTo>
                <a:cubicBezTo>
                  <a:pt x="352392" y="5557317"/>
                  <a:pt x="355774" y="5552507"/>
                  <a:pt x="355869" y="5547578"/>
                </a:cubicBezTo>
                <a:lnTo>
                  <a:pt x="355869" y="5547577"/>
                </a:lnTo>
                <a:cubicBezTo>
                  <a:pt x="355964" y="5542648"/>
                  <a:pt x="352773" y="5537599"/>
                  <a:pt x="345723" y="5531692"/>
                </a:cubicBezTo>
                <a:lnTo>
                  <a:pt x="345722" y="5531691"/>
                </a:lnTo>
                <a:lnTo>
                  <a:pt x="335103" y="5507667"/>
                </a:lnTo>
                <a:lnTo>
                  <a:pt x="339627" y="5480637"/>
                </a:lnTo>
                <a:cubicBezTo>
                  <a:pt x="343437" y="5462351"/>
                  <a:pt x="347439" y="5443870"/>
                  <a:pt x="351249" y="5425582"/>
                </a:cubicBezTo>
                <a:cubicBezTo>
                  <a:pt x="353915" y="5412057"/>
                  <a:pt x="356201" y="5398721"/>
                  <a:pt x="359440" y="5385384"/>
                </a:cubicBezTo>
                <a:cubicBezTo>
                  <a:pt x="361965" y="5375002"/>
                  <a:pt x="363668" y="5364882"/>
                  <a:pt x="364317" y="5355014"/>
                </a:cubicBezTo>
                <a:lnTo>
                  <a:pt x="364317" y="5355013"/>
                </a:lnTo>
                <a:lnTo>
                  <a:pt x="362870" y="5326162"/>
                </a:lnTo>
                <a:lnTo>
                  <a:pt x="360397" y="5321350"/>
                </a:lnTo>
                <a:lnTo>
                  <a:pt x="359341" y="5312287"/>
                </a:lnTo>
                <a:cubicBezTo>
                  <a:pt x="354789" y="5298594"/>
                  <a:pt x="347082" y="5285440"/>
                  <a:pt x="335437" y="5272795"/>
                </a:cubicBezTo>
                <a:cubicBezTo>
                  <a:pt x="323531" y="5259936"/>
                  <a:pt x="315815" y="5245268"/>
                  <a:pt x="311981" y="5229432"/>
                </a:cubicBezTo>
                <a:lnTo>
                  <a:pt x="311814" y="5179067"/>
                </a:lnTo>
                <a:lnTo>
                  <a:pt x="314362" y="5172090"/>
                </a:lnTo>
                <a:cubicBezTo>
                  <a:pt x="315243" y="5169780"/>
                  <a:pt x="315814" y="5167637"/>
                  <a:pt x="315052" y="5166113"/>
                </a:cubicBezTo>
                <a:lnTo>
                  <a:pt x="315052" y="5166112"/>
                </a:lnTo>
                <a:lnTo>
                  <a:pt x="308337" y="5133224"/>
                </a:lnTo>
                <a:lnTo>
                  <a:pt x="308338" y="5133219"/>
                </a:lnTo>
                <a:lnTo>
                  <a:pt x="321364" y="5087449"/>
                </a:lnTo>
                <a:lnTo>
                  <a:pt x="327270" y="5072375"/>
                </a:lnTo>
                <a:cubicBezTo>
                  <a:pt x="330949" y="5062299"/>
                  <a:pt x="333866" y="5052095"/>
                  <a:pt x="334485" y="5041521"/>
                </a:cubicBezTo>
                <a:cubicBezTo>
                  <a:pt x="335627" y="5022852"/>
                  <a:pt x="349725" y="5003801"/>
                  <a:pt x="360964" y="4987037"/>
                </a:cubicBezTo>
                <a:cubicBezTo>
                  <a:pt x="366751" y="4978392"/>
                  <a:pt x="372458" y="4970096"/>
                  <a:pt x="376969" y="4961455"/>
                </a:cubicBezTo>
                <a:lnTo>
                  <a:pt x="378247" y="4957452"/>
                </a:lnTo>
                <a:lnTo>
                  <a:pt x="381039" y="4952672"/>
                </a:lnTo>
                <a:lnTo>
                  <a:pt x="385799" y="4933804"/>
                </a:lnTo>
                <a:cubicBezTo>
                  <a:pt x="386468" y="4927121"/>
                  <a:pt x="386111" y="4919978"/>
                  <a:pt x="384396" y="4912167"/>
                </a:cubicBezTo>
                <a:lnTo>
                  <a:pt x="382691" y="4889274"/>
                </a:lnTo>
                <a:lnTo>
                  <a:pt x="390221" y="4863341"/>
                </a:lnTo>
                <a:lnTo>
                  <a:pt x="412401" y="4828916"/>
                </a:lnTo>
                <a:cubicBezTo>
                  <a:pt x="420784" y="4819963"/>
                  <a:pt x="425356" y="4810580"/>
                  <a:pt x="427237" y="4800483"/>
                </a:cubicBezTo>
                <a:lnTo>
                  <a:pt x="427237" y="4800482"/>
                </a:lnTo>
                <a:cubicBezTo>
                  <a:pt x="429119" y="4790385"/>
                  <a:pt x="428309" y="4779574"/>
                  <a:pt x="425928" y="4767763"/>
                </a:cubicBezTo>
                <a:cubicBezTo>
                  <a:pt x="420022" y="4738234"/>
                  <a:pt x="419640" y="4707563"/>
                  <a:pt x="416021" y="4677654"/>
                </a:cubicBezTo>
                <a:cubicBezTo>
                  <a:pt x="415259" y="4671175"/>
                  <a:pt x="412591" y="4662985"/>
                  <a:pt x="408019" y="4659173"/>
                </a:cubicBezTo>
                <a:cubicBezTo>
                  <a:pt x="351249" y="4612499"/>
                  <a:pt x="350677" y="4546775"/>
                  <a:pt x="348009" y="4482003"/>
                </a:cubicBezTo>
                <a:lnTo>
                  <a:pt x="347247" y="4363890"/>
                </a:lnTo>
                <a:lnTo>
                  <a:pt x="356201" y="4324645"/>
                </a:lnTo>
                <a:cubicBezTo>
                  <a:pt x="368204" y="4300070"/>
                  <a:pt x="383824" y="4277401"/>
                  <a:pt x="396017" y="4253014"/>
                </a:cubicBezTo>
                <a:cubicBezTo>
                  <a:pt x="400781" y="4243872"/>
                  <a:pt x="400971" y="4232060"/>
                  <a:pt x="401733" y="4221391"/>
                </a:cubicBezTo>
                <a:close/>
                <a:moveTo>
                  <a:pt x="332842" y="2836171"/>
                </a:moveTo>
                <a:lnTo>
                  <a:pt x="332842" y="2836172"/>
                </a:lnTo>
                <a:cubicBezTo>
                  <a:pt x="336914" y="2839982"/>
                  <a:pt x="340200" y="2844316"/>
                  <a:pt x="341533" y="2848793"/>
                </a:cubicBezTo>
                <a:lnTo>
                  <a:pt x="358166" y="2903545"/>
                </a:lnTo>
                <a:lnTo>
                  <a:pt x="366072" y="2947858"/>
                </a:lnTo>
                <a:lnTo>
                  <a:pt x="366072" y="2947862"/>
                </a:lnTo>
                <a:lnTo>
                  <a:pt x="362488" y="2982147"/>
                </a:lnTo>
                <a:cubicBezTo>
                  <a:pt x="354392" y="3014152"/>
                  <a:pt x="350582" y="3045776"/>
                  <a:pt x="350796" y="3077400"/>
                </a:cubicBezTo>
                <a:lnTo>
                  <a:pt x="350796" y="3077401"/>
                </a:lnTo>
                <a:cubicBezTo>
                  <a:pt x="351010" y="3109025"/>
                  <a:pt x="355249" y="3140649"/>
                  <a:pt x="363250" y="3172654"/>
                </a:cubicBezTo>
                <a:cubicBezTo>
                  <a:pt x="389159" y="3276480"/>
                  <a:pt x="416591" y="3380305"/>
                  <a:pt x="410877" y="3489467"/>
                </a:cubicBezTo>
                <a:cubicBezTo>
                  <a:pt x="409925" y="3507563"/>
                  <a:pt x="421546" y="3529090"/>
                  <a:pt x="432976" y="3544713"/>
                </a:cubicBezTo>
                <a:cubicBezTo>
                  <a:pt x="438406" y="3552190"/>
                  <a:pt x="442585" y="3557715"/>
                  <a:pt x="445520" y="3562320"/>
                </a:cubicBezTo>
                <a:lnTo>
                  <a:pt x="450598" y="3574407"/>
                </a:lnTo>
                <a:lnTo>
                  <a:pt x="448246" y="3587173"/>
                </a:lnTo>
                <a:cubicBezTo>
                  <a:pt x="446228" y="3592231"/>
                  <a:pt x="442978" y="3598434"/>
                  <a:pt x="438500" y="3606816"/>
                </a:cubicBezTo>
                <a:cubicBezTo>
                  <a:pt x="434118" y="3614818"/>
                  <a:pt x="431452" y="3624724"/>
                  <a:pt x="424974" y="3630631"/>
                </a:cubicBezTo>
                <a:cubicBezTo>
                  <a:pt x="408496" y="3645681"/>
                  <a:pt x="402257" y="3662493"/>
                  <a:pt x="400733" y="3680162"/>
                </a:cubicBezTo>
                <a:lnTo>
                  <a:pt x="400733" y="3680163"/>
                </a:lnTo>
                <a:lnTo>
                  <a:pt x="404781" y="3734837"/>
                </a:lnTo>
                <a:lnTo>
                  <a:pt x="404399" y="3754651"/>
                </a:lnTo>
                <a:cubicBezTo>
                  <a:pt x="398399" y="3767129"/>
                  <a:pt x="396447" y="3778654"/>
                  <a:pt x="398042" y="3789775"/>
                </a:cubicBezTo>
                <a:lnTo>
                  <a:pt x="398042" y="3789776"/>
                </a:lnTo>
                <a:cubicBezTo>
                  <a:pt x="399638" y="3800896"/>
                  <a:pt x="404781" y="3811613"/>
                  <a:pt x="412973" y="3822472"/>
                </a:cubicBezTo>
                <a:lnTo>
                  <a:pt x="427308" y="3852619"/>
                </a:lnTo>
                <a:lnTo>
                  <a:pt x="417926" y="3885336"/>
                </a:lnTo>
                <a:lnTo>
                  <a:pt x="417925" y="3885337"/>
                </a:lnTo>
                <a:cubicBezTo>
                  <a:pt x="398494" y="3910103"/>
                  <a:pt x="388302" y="3935726"/>
                  <a:pt x="386040" y="3962158"/>
                </a:cubicBezTo>
                <a:lnTo>
                  <a:pt x="386040" y="3962159"/>
                </a:lnTo>
                <a:lnTo>
                  <a:pt x="388431" y="4002409"/>
                </a:lnTo>
                <a:lnTo>
                  <a:pt x="401733" y="4043837"/>
                </a:lnTo>
                <a:lnTo>
                  <a:pt x="401733" y="4043839"/>
                </a:lnTo>
                <a:lnTo>
                  <a:pt x="416855" y="4103825"/>
                </a:lnTo>
                <a:lnTo>
                  <a:pt x="405544" y="4165381"/>
                </a:lnTo>
                <a:lnTo>
                  <a:pt x="405543" y="4165382"/>
                </a:lnTo>
                <a:cubicBezTo>
                  <a:pt x="402114" y="4173479"/>
                  <a:pt x="401543" y="4182766"/>
                  <a:pt x="401638" y="4192386"/>
                </a:cubicBezTo>
                <a:lnTo>
                  <a:pt x="401638" y="4192387"/>
                </a:lnTo>
                <a:lnTo>
                  <a:pt x="405543" y="4165383"/>
                </a:lnTo>
                <a:lnTo>
                  <a:pt x="405544" y="4165381"/>
                </a:lnTo>
                <a:lnTo>
                  <a:pt x="414887" y="4134255"/>
                </a:lnTo>
                <a:lnTo>
                  <a:pt x="416855" y="4103825"/>
                </a:lnTo>
                <a:lnTo>
                  <a:pt x="416855" y="4103824"/>
                </a:lnTo>
                <a:cubicBezTo>
                  <a:pt x="415879" y="4083701"/>
                  <a:pt x="410497" y="4063841"/>
                  <a:pt x="401733" y="4043838"/>
                </a:cubicBezTo>
                <a:lnTo>
                  <a:pt x="401733" y="4043837"/>
                </a:lnTo>
                <a:lnTo>
                  <a:pt x="386040" y="3962159"/>
                </a:lnTo>
                <a:lnTo>
                  <a:pt x="395544" y="3923124"/>
                </a:lnTo>
                <a:cubicBezTo>
                  <a:pt x="400804" y="3910318"/>
                  <a:pt x="408210" y="3897721"/>
                  <a:pt x="417925" y="3885338"/>
                </a:cubicBezTo>
                <a:lnTo>
                  <a:pt x="417926" y="3885336"/>
                </a:lnTo>
                <a:lnTo>
                  <a:pt x="426528" y="3868763"/>
                </a:lnTo>
                <a:lnTo>
                  <a:pt x="427308" y="3852619"/>
                </a:lnTo>
                <a:lnTo>
                  <a:pt x="427308" y="3852618"/>
                </a:lnTo>
                <a:cubicBezTo>
                  <a:pt x="425642" y="3842045"/>
                  <a:pt x="420022" y="3831901"/>
                  <a:pt x="412973" y="3822471"/>
                </a:cubicBezTo>
                <a:lnTo>
                  <a:pt x="398042" y="3789775"/>
                </a:lnTo>
                <a:lnTo>
                  <a:pt x="404399" y="3754652"/>
                </a:lnTo>
                <a:cubicBezTo>
                  <a:pt x="407067" y="3749125"/>
                  <a:pt x="405733" y="3741315"/>
                  <a:pt x="404781" y="3734837"/>
                </a:cubicBezTo>
                <a:lnTo>
                  <a:pt x="404781" y="3734836"/>
                </a:lnTo>
                <a:lnTo>
                  <a:pt x="400733" y="3680163"/>
                </a:lnTo>
                <a:lnTo>
                  <a:pt x="407246" y="3654415"/>
                </a:lnTo>
                <a:cubicBezTo>
                  <a:pt x="411056" y="3646122"/>
                  <a:pt x="416735" y="3638157"/>
                  <a:pt x="424974" y="3630632"/>
                </a:cubicBezTo>
                <a:cubicBezTo>
                  <a:pt x="431452" y="3624725"/>
                  <a:pt x="434118" y="3614819"/>
                  <a:pt x="438500" y="3606817"/>
                </a:cubicBezTo>
                <a:cubicBezTo>
                  <a:pt x="447455" y="3590053"/>
                  <a:pt x="451503" y="3582004"/>
                  <a:pt x="450598" y="3574408"/>
                </a:cubicBezTo>
                <a:lnTo>
                  <a:pt x="450598" y="3574407"/>
                </a:lnTo>
                <a:cubicBezTo>
                  <a:pt x="449693" y="3566810"/>
                  <a:pt x="443835" y="3559667"/>
                  <a:pt x="432976" y="3544712"/>
                </a:cubicBezTo>
                <a:cubicBezTo>
                  <a:pt x="421546" y="3529089"/>
                  <a:pt x="409925" y="3507562"/>
                  <a:pt x="410877" y="3489466"/>
                </a:cubicBezTo>
                <a:cubicBezTo>
                  <a:pt x="416591" y="3380304"/>
                  <a:pt x="389159" y="3276479"/>
                  <a:pt x="363250" y="3172653"/>
                </a:cubicBezTo>
                <a:lnTo>
                  <a:pt x="350796" y="3077401"/>
                </a:lnTo>
                <a:lnTo>
                  <a:pt x="362488" y="2982148"/>
                </a:lnTo>
                <a:cubicBezTo>
                  <a:pt x="365441" y="2970575"/>
                  <a:pt x="366442" y="2959156"/>
                  <a:pt x="366072" y="2947862"/>
                </a:cubicBezTo>
                <a:lnTo>
                  <a:pt x="366072" y="2947861"/>
                </a:lnTo>
                <a:lnTo>
                  <a:pt x="366072" y="2947858"/>
                </a:lnTo>
                <a:lnTo>
                  <a:pt x="361441" y="2914327"/>
                </a:lnTo>
                <a:lnTo>
                  <a:pt x="358166" y="2903545"/>
                </a:lnTo>
                <a:lnTo>
                  <a:pt x="357138" y="2897784"/>
                </a:lnTo>
                <a:cubicBezTo>
                  <a:pt x="352392" y="2881306"/>
                  <a:pt x="346534" y="2865009"/>
                  <a:pt x="341533" y="2848792"/>
                </a:cubicBezTo>
                <a:close/>
                <a:moveTo>
                  <a:pt x="296001" y="2745351"/>
                </a:moveTo>
                <a:lnTo>
                  <a:pt x="289670" y="2770757"/>
                </a:lnTo>
                <a:lnTo>
                  <a:pt x="290080" y="2778005"/>
                </a:lnTo>
                <a:lnTo>
                  <a:pt x="289301" y="2782304"/>
                </a:lnTo>
                <a:lnTo>
                  <a:pt x="290501" y="2785439"/>
                </a:lnTo>
                <a:lnTo>
                  <a:pt x="290929" y="2793022"/>
                </a:lnTo>
                <a:lnTo>
                  <a:pt x="300579" y="2811779"/>
                </a:lnTo>
                <a:lnTo>
                  <a:pt x="300582" y="2811786"/>
                </a:lnTo>
                <a:lnTo>
                  <a:pt x="300583" y="2811786"/>
                </a:lnTo>
                <a:lnTo>
                  <a:pt x="300579" y="2811779"/>
                </a:lnTo>
                <a:lnTo>
                  <a:pt x="290501" y="2785439"/>
                </a:lnTo>
                <a:lnTo>
                  <a:pt x="290080" y="2778005"/>
                </a:lnTo>
                <a:close/>
                <a:moveTo>
                  <a:pt x="817328" y="1508457"/>
                </a:moveTo>
                <a:lnTo>
                  <a:pt x="845421" y="1596212"/>
                </a:lnTo>
                <a:cubicBezTo>
                  <a:pt x="847898" y="1604977"/>
                  <a:pt x="846373" y="1615835"/>
                  <a:pt x="843517" y="1624979"/>
                </a:cubicBezTo>
                <a:cubicBezTo>
                  <a:pt x="833801" y="1656222"/>
                  <a:pt x="809415" y="1676035"/>
                  <a:pt x="786935" y="1697752"/>
                </a:cubicBezTo>
                <a:cubicBezTo>
                  <a:pt x="777029" y="1707278"/>
                  <a:pt x="769981" y="1720422"/>
                  <a:pt x="764267" y="1733187"/>
                </a:cubicBezTo>
                <a:cubicBezTo>
                  <a:pt x="749595" y="1766334"/>
                  <a:pt x="736452" y="1800245"/>
                  <a:pt x="722546" y="1833774"/>
                </a:cubicBezTo>
                <a:cubicBezTo>
                  <a:pt x="721212" y="1837012"/>
                  <a:pt x="717783" y="1839678"/>
                  <a:pt x="714925" y="1842157"/>
                </a:cubicBezTo>
                <a:cubicBezTo>
                  <a:pt x="684824" y="1866921"/>
                  <a:pt x="654535" y="1891496"/>
                  <a:pt x="624434" y="1916453"/>
                </a:cubicBezTo>
                <a:cubicBezTo>
                  <a:pt x="618720" y="1921215"/>
                  <a:pt x="614528" y="1928075"/>
                  <a:pt x="609004" y="1933218"/>
                </a:cubicBezTo>
                <a:cubicBezTo>
                  <a:pt x="601384" y="1940458"/>
                  <a:pt x="594143" y="1949602"/>
                  <a:pt x="584999" y="1953412"/>
                </a:cubicBezTo>
                <a:cubicBezTo>
                  <a:pt x="556234" y="1965223"/>
                  <a:pt x="543850" y="1987893"/>
                  <a:pt x="538516" y="2016468"/>
                </a:cubicBezTo>
                <a:cubicBezTo>
                  <a:pt x="533563" y="2042569"/>
                  <a:pt x="529371" y="2068668"/>
                  <a:pt x="523657" y="2094577"/>
                </a:cubicBezTo>
                <a:cubicBezTo>
                  <a:pt x="516799" y="2126200"/>
                  <a:pt x="509369" y="2157635"/>
                  <a:pt x="500986" y="2188878"/>
                </a:cubicBezTo>
                <a:cubicBezTo>
                  <a:pt x="497366" y="2202403"/>
                  <a:pt x="493176" y="2216691"/>
                  <a:pt x="485746" y="2228313"/>
                </a:cubicBezTo>
                <a:cubicBezTo>
                  <a:pt x="465171" y="2260889"/>
                  <a:pt x="451265" y="2295752"/>
                  <a:pt x="456789" y="2334043"/>
                </a:cubicBezTo>
                <a:cubicBezTo>
                  <a:pt x="461171" y="2364714"/>
                  <a:pt x="449931" y="2390433"/>
                  <a:pt x="432404" y="2409484"/>
                </a:cubicBezTo>
                <a:cubicBezTo>
                  <a:pt x="424451" y="2418153"/>
                  <a:pt x="418938" y="2426976"/>
                  <a:pt x="415304" y="2435912"/>
                </a:cubicBezTo>
                <a:lnTo>
                  <a:pt x="415304" y="2435912"/>
                </a:lnTo>
                <a:lnTo>
                  <a:pt x="415303" y="2435912"/>
                </a:lnTo>
                <a:lnTo>
                  <a:pt x="412309" y="2449831"/>
                </a:lnTo>
                <a:lnTo>
                  <a:pt x="409472" y="2463016"/>
                </a:lnTo>
                <a:lnTo>
                  <a:pt x="409472" y="2463017"/>
                </a:lnTo>
                <a:lnTo>
                  <a:pt x="411535" y="2490550"/>
                </a:lnTo>
                <a:lnTo>
                  <a:pt x="418115" y="2518262"/>
                </a:lnTo>
                <a:lnTo>
                  <a:pt x="418115" y="2518264"/>
                </a:lnTo>
                <a:lnTo>
                  <a:pt x="421759" y="2545006"/>
                </a:lnTo>
                <a:lnTo>
                  <a:pt x="417545" y="2571033"/>
                </a:lnTo>
                <a:cubicBezTo>
                  <a:pt x="405543" y="2612944"/>
                  <a:pt x="372966" y="2640949"/>
                  <a:pt x="344391" y="2668000"/>
                </a:cubicBezTo>
                <a:cubicBezTo>
                  <a:pt x="320006" y="2691053"/>
                  <a:pt x="306290" y="2716962"/>
                  <a:pt x="296001" y="2745347"/>
                </a:cubicBezTo>
                <a:lnTo>
                  <a:pt x="296001" y="2745348"/>
                </a:lnTo>
                <a:cubicBezTo>
                  <a:pt x="306290" y="2716963"/>
                  <a:pt x="320006" y="2691054"/>
                  <a:pt x="344391" y="2668001"/>
                </a:cubicBezTo>
                <a:cubicBezTo>
                  <a:pt x="372966" y="2640950"/>
                  <a:pt x="405543" y="2612945"/>
                  <a:pt x="417545" y="2571034"/>
                </a:cubicBezTo>
                <a:cubicBezTo>
                  <a:pt x="420117" y="2561985"/>
                  <a:pt x="421593" y="2553555"/>
                  <a:pt x="421760" y="2545006"/>
                </a:cubicBezTo>
                <a:lnTo>
                  <a:pt x="421759" y="2545006"/>
                </a:lnTo>
                <a:lnTo>
                  <a:pt x="421760" y="2545005"/>
                </a:lnTo>
                <a:cubicBezTo>
                  <a:pt x="421926" y="2536456"/>
                  <a:pt x="420783" y="2527789"/>
                  <a:pt x="418115" y="2518263"/>
                </a:cubicBezTo>
                <a:lnTo>
                  <a:pt x="418115" y="2518262"/>
                </a:lnTo>
                <a:lnTo>
                  <a:pt x="409472" y="2463017"/>
                </a:lnTo>
                <a:lnTo>
                  <a:pt x="412309" y="2449831"/>
                </a:lnTo>
                <a:lnTo>
                  <a:pt x="415304" y="2435912"/>
                </a:lnTo>
                <a:lnTo>
                  <a:pt x="432404" y="2409485"/>
                </a:lnTo>
                <a:cubicBezTo>
                  <a:pt x="449931" y="2390434"/>
                  <a:pt x="461171" y="2364715"/>
                  <a:pt x="456789" y="2334044"/>
                </a:cubicBezTo>
                <a:cubicBezTo>
                  <a:pt x="451265" y="2295753"/>
                  <a:pt x="465171" y="2260890"/>
                  <a:pt x="485746" y="2228314"/>
                </a:cubicBezTo>
                <a:cubicBezTo>
                  <a:pt x="493176" y="2216692"/>
                  <a:pt x="497366" y="2202404"/>
                  <a:pt x="500986" y="2188879"/>
                </a:cubicBezTo>
                <a:cubicBezTo>
                  <a:pt x="509369" y="2157636"/>
                  <a:pt x="516799" y="2126201"/>
                  <a:pt x="523657" y="2094578"/>
                </a:cubicBezTo>
                <a:cubicBezTo>
                  <a:pt x="529371" y="2068669"/>
                  <a:pt x="533563" y="2042570"/>
                  <a:pt x="538516" y="2016469"/>
                </a:cubicBezTo>
                <a:cubicBezTo>
                  <a:pt x="543850" y="1987894"/>
                  <a:pt x="556234" y="1965224"/>
                  <a:pt x="584999" y="1953413"/>
                </a:cubicBezTo>
                <a:cubicBezTo>
                  <a:pt x="594143" y="1949603"/>
                  <a:pt x="601384" y="1940459"/>
                  <a:pt x="609004" y="1933219"/>
                </a:cubicBezTo>
                <a:cubicBezTo>
                  <a:pt x="614528" y="1928076"/>
                  <a:pt x="618720" y="1921216"/>
                  <a:pt x="624434" y="1916454"/>
                </a:cubicBezTo>
                <a:cubicBezTo>
                  <a:pt x="654535" y="1891497"/>
                  <a:pt x="684824" y="1866922"/>
                  <a:pt x="714925" y="1842158"/>
                </a:cubicBezTo>
                <a:cubicBezTo>
                  <a:pt x="717783" y="1839679"/>
                  <a:pt x="721212" y="1837013"/>
                  <a:pt x="722546" y="1833775"/>
                </a:cubicBezTo>
                <a:cubicBezTo>
                  <a:pt x="736452" y="1800246"/>
                  <a:pt x="749596" y="1766335"/>
                  <a:pt x="764267" y="1733188"/>
                </a:cubicBezTo>
                <a:cubicBezTo>
                  <a:pt x="769981" y="1720423"/>
                  <a:pt x="777029" y="1707279"/>
                  <a:pt x="786936" y="1697753"/>
                </a:cubicBezTo>
                <a:cubicBezTo>
                  <a:pt x="809416" y="1676036"/>
                  <a:pt x="833801" y="1656223"/>
                  <a:pt x="843517" y="1624980"/>
                </a:cubicBezTo>
                <a:cubicBezTo>
                  <a:pt x="846374" y="1615836"/>
                  <a:pt x="847899" y="1604978"/>
                  <a:pt x="845422" y="1596213"/>
                </a:cubicBezTo>
                <a:close/>
                <a:moveTo>
                  <a:pt x="798723" y="1459072"/>
                </a:moveTo>
                <a:lnTo>
                  <a:pt x="807941" y="1481571"/>
                </a:lnTo>
                <a:lnTo>
                  <a:pt x="798724" y="1459073"/>
                </a:lnTo>
                <a:close/>
                <a:moveTo>
                  <a:pt x="779530" y="1268757"/>
                </a:moveTo>
                <a:lnTo>
                  <a:pt x="774363" y="1286068"/>
                </a:lnTo>
                <a:cubicBezTo>
                  <a:pt x="759789" y="1306929"/>
                  <a:pt x="753550" y="1328551"/>
                  <a:pt x="752025" y="1350626"/>
                </a:cubicBezTo>
                <a:lnTo>
                  <a:pt x="757620" y="1413839"/>
                </a:lnTo>
                <a:lnTo>
                  <a:pt x="752026" y="1350627"/>
                </a:lnTo>
                <a:cubicBezTo>
                  <a:pt x="753550" y="1328552"/>
                  <a:pt x="759790" y="1306929"/>
                  <a:pt x="774363" y="1286069"/>
                </a:cubicBezTo>
                <a:cubicBezTo>
                  <a:pt x="777506" y="1281688"/>
                  <a:pt x="779078" y="1275401"/>
                  <a:pt x="779530" y="1268757"/>
                </a:cubicBezTo>
                <a:close/>
                <a:moveTo>
                  <a:pt x="837801" y="773034"/>
                </a:moveTo>
                <a:lnTo>
                  <a:pt x="829801" y="854378"/>
                </a:lnTo>
                <a:cubicBezTo>
                  <a:pt x="827515" y="878955"/>
                  <a:pt x="826753" y="903721"/>
                  <a:pt x="798747" y="915342"/>
                </a:cubicBezTo>
                <a:cubicBezTo>
                  <a:pt x="794365" y="917058"/>
                  <a:pt x="791127" y="922772"/>
                  <a:pt x="788269" y="927154"/>
                </a:cubicBezTo>
                <a:cubicBezTo>
                  <a:pt x="744261" y="994784"/>
                  <a:pt x="745405" y="1030979"/>
                  <a:pt x="791889" y="1097086"/>
                </a:cubicBezTo>
                <a:cubicBezTo>
                  <a:pt x="796651" y="1103944"/>
                  <a:pt x="800081" y="1118612"/>
                  <a:pt x="796271" y="1123184"/>
                </a:cubicBezTo>
                <a:cubicBezTo>
                  <a:pt x="780459" y="1142616"/>
                  <a:pt x="773411" y="1162953"/>
                  <a:pt x="771553" y="1184028"/>
                </a:cubicBezTo>
                <a:cubicBezTo>
                  <a:pt x="773411" y="1162953"/>
                  <a:pt x="780460" y="1142617"/>
                  <a:pt x="796272" y="1123185"/>
                </a:cubicBezTo>
                <a:cubicBezTo>
                  <a:pt x="800082" y="1118613"/>
                  <a:pt x="796652" y="1103945"/>
                  <a:pt x="791890" y="1097087"/>
                </a:cubicBezTo>
                <a:cubicBezTo>
                  <a:pt x="745406" y="1030980"/>
                  <a:pt x="744262" y="994785"/>
                  <a:pt x="788270" y="927155"/>
                </a:cubicBezTo>
                <a:cubicBezTo>
                  <a:pt x="791128" y="922773"/>
                  <a:pt x="794366" y="917059"/>
                  <a:pt x="798748" y="915343"/>
                </a:cubicBezTo>
                <a:cubicBezTo>
                  <a:pt x="826753" y="903722"/>
                  <a:pt x="827515" y="878956"/>
                  <a:pt x="829801" y="854379"/>
                </a:cubicBezTo>
                <a:cubicBezTo>
                  <a:pt x="832277" y="827329"/>
                  <a:pt x="835515" y="800276"/>
                  <a:pt x="837801" y="773035"/>
                </a:cubicBezTo>
                <a:close/>
                <a:moveTo>
                  <a:pt x="782400" y="517850"/>
                </a:moveTo>
                <a:lnTo>
                  <a:pt x="791317" y="556046"/>
                </a:lnTo>
                <a:cubicBezTo>
                  <a:pt x="793413" y="564047"/>
                  <a:pt x="798937" y="572621"/>
                  <a:pt x="797795" y="580049"/>
                </a:cubicBezTo>
                <a:cubicBezTo>
                  <a:pt x="794461" y="601577"/>
                  <a:pt x="796890" y="622200"/>
                  <a:pt x="801176" y="642536"/>
                </a:cubicBezTo>
                <a:lnTo>
                  <a:pt x="813700" y="694927"/>
                </a:lnTo>
                <a:lnTo>
                  <a:pt x="801177" y="642537"/>
                </a:lnTo>
                <a:cubicBezTo>
                  <a:pt x="796891" y="622200"/>
                  <a:pt x="794462" y="601578"/>
                  <a:pt x="797796" y="580050"/>
                </a:cubicBezTo>
                <a:cubicBezTo>
                  <a:pt x="798938" y="572622"/>
                  <a:pt x="793414" y="564048"/>
                  <a:pt x="791318" y="556047"/>
                </a:cubicBezTo>
                <a:close/>
                <a:moveTo>
                  <a:pt x="783887" y="313532"/>
                </a:moveTo>
                <a:lnTo>
                  <a:pt x="786245" y="324057"/>
                </a:lnTo>
                <a:cubicBezTo>
                  <a:pt x="786031" y="328963"/>
                  <a:pt x="785126" y="334583"/>
                  <a:pt x="784459" y="338869"/>
                </a:cubicBezTo>
                <a:lnTo>
                  <a:pt x="784453" y="338902"/>
                </a:lnTo>
                <a:lnTo>
                  <a:pt x="778363" y="367327"/>
                </a:lnTo>
                <a:lnTo>
                  <a:pt x="774553" y="395639"/>
                </a:lnTo>
                <a:lnTo>
                  <a:pt x="784453" y="338902"/>
                </a:lnTo>
                <a:lnTo>
                  <a:pt x="784460" y="338870"/>
                </a:lnTo>
                <a:cubicBezTo>
                  <a:pt x="785794" y="330298"/>
                  <a:pt x="788080" y="316389"/>
                  <a:pt x="783888" y="313533"/>
                </a:cubicBezTo>
                <a:close/>
                <a:moveTo>
                  <a:pt x="761560" y="281567"/>
                </a:moveTo>
                <a:lnTo>
                  <a:pt x="766454" y="295414"/>
                </a:lnTo>
                <a:lnTo>
                  <a:pt x="766455" y="295414"/>
                </a:lnTo>
                <a:close/>
                <a:moveTo>
                  <a:pt x="774880" y="24485"/>
                </a:moveTo>
                <a:lnTo>
                  <a:pt x="777142" y="74128"/>
                </a:lnTo>
                <a:cubicBezTo>
                  <a:pt x="775758" y="100173"/>
                  <a:pt x="771253" y="125875"/>
                  <a:pt x="767023" y="151568"/>
                </a:cubicBezTo>
                <a:lnTo>
                  <a:pt x="766824" y="153387"/>
                </a:lnTo>
                <a:lnTo>
                  <a:pt x="763010" y="177270"/>
                </a:lnTo>
                <a:lnTo>
                  <a:pt x="758551" y="228943"/>
                </a:lnTo>
                <a:lnTo>
                  <a:pt x="766824" y="153387"/>
                </a:lnTo>
                <a:lnTo>
                  <a:pt x="771220" y="125860"/>
                </a:lnTo>
                <a:cubicBezTo>
                  <a:pt x="773910" y="108702"/>
                  <a:pt x="776220" y="91491"/>
                  <a:pt x="777143" y="74128"/>
                </a:cubicBezTo>
                <a:close/>
                <a:moveTo>
                  <a:pt x="313354" y="0"/>
                </a:moveTo>
                <a:lnTo>
                  <a:pt x="777461" y="0"/>
                </a:lnTo>
                <a:lnTo>
                  <a:pt x="774743" y="21485"/>
                </a:lnTo>
                <a:lnTo>
                  <a:pt x="777461" y="0"/>
                </a:lnTo>
                <a:lnTo>
                  <a:pt x="4523171" y="1"/>
                </a:lnTo>
                <a:lnTo>
                  <a:pt x="4523171" y="6858000"/>
                </a:lnTo>
                <a:lnTo>
                  <a:pt x="284400" y="6858000"/>
                </a:lnTo>
                <a:lnTo>
                  <a:pt x="112147" y="6858000"/>
                </a:lnTo>
                <a:lnTo>
                  <a:pt x="102447" y="6815515"/>
                </a:lnTo>
                <a:cubicBezTo>
                  <a:pt x="96923" y="6793034"/>
                  <a:pt x="87016" y="6771318"/>
                  <a:pt x="83396" y="6748457"/>
                </a:cubicBezTo>
                <a:cubicBezTo>
                  <a:pt x="74824" y="6694163"/>
                  <a:pt x="68728" y="6639487"/>
                  <a:pt x="61870" y="6584811"/>
                </a:cubicBezTo>
                <a:cubicBezTo>
                  <a:pt x="54821" y="6528423"/>
                  <a:pt x="47391" y="6472224"/>
                  <a:pt x="41105" y="6415832"/>
                </a:cubicBezTo>
                <a:cubicBezTo>
                  <a:pt x="37865" y="6384971"/>
                  <a:pt x="37295" y="6353918"/>
                  <a:pt x="34247" y="6323057"/>
                </a:cubicBezTo>
                <a:cubicBezTo>
                  <a:pt x="31579" y="6296004"/>
                  <a:pt x="26626" y="6269143"/>
                  <a:pt x="23386" y="6242092"/>
                </a:cubicBezTo>
                <a:cubicBezTo>
                  <a:pt x="20720" y="6218659"/>
                  <a:pt x="19196" y="6195036"/>
                  <a:pt x="16528" y="6171604"/>
                </a:cubicBezTo>
                <a:cubicBezTo>
                  <a:pt x="12148" y="6134074"/>
                  <a:pt x="7194" y="6096735"/>
                  <a:pt x="2622" y="6059396"/>
                </a:cubicBezTo>
                <a:lnTo>
                  <a:pt x="0" y="6041768"/>
                </a:lnTo>
                <a:lnTo>
                  <a:pt x="0" y="6000936"/>
                </a:lnTo>
                <a:lnTo>
                  <a:pt x="3670" y="5957594"/>
                </a:lnTo>
                <a:lnTo>
                  <a:pt x="0" y="5912510"/>
                </a:lnTo>
                <a:lnTo>
                  <a:pt x="0" y="5886400"/>
                </a:lnTo>
                <a:lnTo>
                  <a:pt x="1098" y="5864317"/>
                </a:lnTo>
                <a:cubicBezTo>
                  <a:pt x="7576" y="5839360"/>
                  <a:pt x="16720" y="5815168"/>
                  <a:pt x="24720" y="5790591"/>
                </a:cubicBezTo>
                <a:cubicBezTo>
                  <a:pt x="25672" y="5787923"/>
                  <a:pt x="25864" y="5784685"/>
                  <a:pt x="26434" y="5781829"/>
                </a:cubicBezTo>
                <a:cubicBezTo>
                  <a:pt x="29675" y="5765634"/>
                  <a:pt x="32913" y="5749633"/>
                  <a:pt x="35771" y="5733439"/>
                </a:cubicBezTo>
                <a:cubicBezTo>
                  <a:pt x="37295" y="5724677"/>
                  <a:pt x="37485" y="5715722"/>
                  <a:pt x="38819" y="5706958"/>
                </a:cubicBezTo>
                <a:cubicBezTo>
                  <a:pt x="44153" y="5673049"/>
                  <a:pt x="35199" y="5635710"/>
                  <a:pt x="58250" y="5606371"/>
                </a:cubicBezTo>
                <a:cubicBezTo>
                  <a:pt x="73110" y="5587320"/>
                  <a:pt x="69680" y="5568841"/>
                  <a:pt x="67394" y="5548459"/>
                </a:cubicBezTo>
                <a:cubicBezTo>
                  <a:pt x="65680" y="5533026"/>
                  <a:pt x="66252" y="5517214"/>
                  <a:pt x="66060" y="5501593"/>
                </a:cubicBezTo>
                <a:cubicBezTo>
                  <a:pt x="65490" y="5474160"/>
                  <a:pt x="65298" y="5446727"/>
                  <a:pt x="64346" y="5419294"/>
                </a:cubicBezTo>
                <a:cubicBezTo>
                  <a:pt x="63966" y="5410530"/>
                  <a:pt x="59202" y="5401578"/>
                  <a:pt x="59964" y="5393004"/>
                </a:cubicBezTo>
                <a:cubicBezTo>
                  <a:pt x="63584" y="5353378"/>
                  <a:pt x="69300" y="5313753"/>
                  <a:pt x="72538" y="5274128"/>
                </a:cubicBezTo>
                <a:cubicBezTo>
                  <a:pt x="74442" y="5251649"/>
                  <a:pt x="70824" y="5228596"/>
                  <a:pt x="73490" y="5206307"/>
                </a:cubicBezTo>
                <a:cubicBezTo>
                  <a:pt x="76538" y="5180590"/>
                  <a:pt x="84348" y="5155444"/>
                  <a:pt x="89113" y="5129915"/>
                </a:cubicBezTo>
                <a:cubicBezTo>
                  <a:pt x="90445" y="5122866"/>
                  <a:pt x="88731" y="5115056"/>
                  <a:pt x="88351" y="5107626"/>
                </a:cubicBezTo>
                <a:cubicBezTo>
                  <a:pt x="87968" y="5099244"/>
                  <a:pt x="87206" y="5091051"/>
                  <a:pt x="87016" y="5082669"/>
                </a:cubicBezTo>
                <a:cubicBezTo>
                  <a:pt x="86634" y="5057140"/>
                  <a:pt x="87206" y="5031613"/>
                  <a:pt x="85872" y="5006085"/>
                </a:cubicBezTo>
                <a:cubicBezTo>
                  <a:pt x="85110" y="4990464"/>
                  <a:pt x="77300" y="4974081"/>
                  <a:pt x="80158" y="4959601"/>
                </a:cubicBezTo>
                <a:cubicBezTo>
                  <a:pt x="85682" y="4930074"/>
                  <a:pt x="73300" y="4900545"/>
                  <a:pt x="83586" y="4871018"/>
                </a:cubicBezTo>
                <a:cubicBezTo>
                  <a:pt x="86634" y="4861872"/>
                  <a:pt x="79014" y="4849299"/>
                  <a:pt x="78634" y="4838249"/>
                </a:cubicBezTo>
                <a:cubicBezTo>
                  <a:pt x="77682" y="4810626"/>
                  <a:pt x="77872" y="4783003"/>
                  <a:pt x="78062" y="4755380"/>
                </a:cubicBezTo>
                <a:cubicBezTo>
                  <a:pt x="78252" y="4730613"/>
                  <a:pt x="75586" y="4704894"/>
                  <a:pt x="80920" y="4681082"/>
                </a:cubicBezTo>
                <a:cubicBezTo>
                  <a:pt x="86634" y="4656125"/>
                  <a:pt x="85872" y="4633646"/>
                  <a:pt x="79396" y="4609451"/>
                </a:cubicBezTo>
                <a:cubicBezTo>
                  <a:pt x="75014" y="4592877"/>
                  <a:pt x="74442" y="4575350"/>
                  <a:pt x="73110" y="4558206"/>
                </a:cubicBezTo>
                <a:cubicBezTo>
                  <a:pt x="71586" y="4539727"/>
                  <a:pt x="75586" y="4519342"/>
                  <a:pt x="69300" y="4502578"/>
                </a:cubicBezTo>
                <a:cubicBezTo>
                  <a:pt x="50629" y="4452664"/>
                  <a:pt x="46629" y="4401418"/>
                  <a:pt x="46629" y="4349221"/>
                </a:cubicBezTo>
                <a:cubicBezTo>
                  <a:pt x="46629" y="4339694"/>
                  <a:pt x="49295" y="4329978"/>
                  <a:pt x="52153" y="4320836"/>
                </a:cubicBezTo>
                <a:cubicBezTo>
                  <a:pt x="69300" y="4267492"/>
                  <a:pt x="67776" y="4213960"/>
                  <a:pt x="57297" y="4159666"/>
                </a:cubicBezTo>
                <a:cubicBezTo>
                  <a:pt x="55011" y="4148426"/>
                  <a:pt x="54629" y="4135853"/>
                  <a:pt x="56915" y="4124613"/>
                </a:cubicBezTo>
                <a:cubicBezTo>
                  <a:pt x="63584" y="4092988"/>
                  <a:pt x="74634" y="4062317"/>
                  <a:pt x="79396" y="4030502"/>
                </a:cubicBezTo>
                <a:cubicBezTo>
                  <a:pt x="87206" y="3977924"/>
                  <a:pt x="60918" y="3932393"/>
                  <a:pt x="43771" y="3885337"/>
                </a:cubicBezTo>
                <a:cubicBezTo>
                  <a:pt x="31627" y="3851760"/>
                  <a:pt x="8016" y="3821934"/>
                  <a:pt x="426" y="3786776"/>
                </a:cubicBezTo>
                <a:lnTo>
                  <a:pt x="0" y="3773896"/>
                </a:lnTo>
                <a:lnTo>
                  <a:pt x="0" y="3393881"/>
                </a:lnTo>
                <a:lnTo>
                  <a:pt x="11838" y="3359515"/>
                </a:lnTo>
                <a:cubicBezTo>
                  <a:pt x="14434" y="3346204"/>
                  <a:pt x="14910" y="3332773"/>
                  <a:pt x="12910" y="3318770"/>
                </a:cubicBezTo>
                <a:cubicBezTo>
                  <a:pt x="12243" y="3314103"/>
                  <a:pt x="9909" y="3308769"/>
                  <a:pt x="6718" y="3304078"/>
                </a:cubicBezTo>
                <a:lnTo>
                  <a:pt x="0" y="3297656"/>
                </a:lnTo>
                <a:lnTo>
                  <a:pt x="0" y="3207866"/>
                </a:lnTo>
                <a:lnTo>
                  <a:pt x="15553" y="3186770"/>
                </a:lnTo>
                <a:cubicBezTo>
                  <a:pt x="28483" y="3162328"/>
                  <a:pt x="30484" y="3134646"/>
                  <a:pt x="36341" y="3107499"/>
                </a:cubicBezTo>
                <a:cubicBezTo>
                  <a:pt x="41105" y="3085402"/>
                  <a:pt x="41295" y="3064826"/>
                  <a:pt x="38057" y="3042727"/>
                </a:cubicBezTo>
                <a:cubicBezTo>
                  <a:pt x="30817" y="2994721"/>
                  <a:pt x="41105" y="2948046"/>
                  <a:pt x="54249" y="2901942"/>
                </a:cubicBezTo>
                <a:cubicBezTo>
                  <a:pt x="63012" y="2871461"/>
                  <a:pt x="68346" y="2840218"/>
                  <a:pt x="77300" y="2809929"/>
                </a:cubicBezTo>
                <a:cubicBezTo>
                  <a:pt x="84158" y="2787258"/>
                  <a:pt x="92351" y="2764589"/>
                  <a:pt x="103399" y="2743825"/>
                </a:cubicBezTo>
                <a:cubicBezTo>
                  <a:pt x="119594" y="2713722"/>
                  <a:pt x="143978" y="2687435"/>
                  <a:pt x="137500" y="2649142"/>
                </a:cubicBezTo>
                <a:cubicBezTo>
                  <a:pt x="131786" y="2615420"/>
                  <a:pt x="143786" y="2584941"/>
                  <a:pt x="155217" y="2554078"/>
                </a:cubicBezTo>
                <a:cubicBezTo>
                  <a:pt x="163599" y="2531408"/>
                  <a:pt x="172173" y="2508741"/>
                  <a:pt x="177507" y="2485306"/>
                </a:cubicBezTo>
                <a:cubicBezTo>
                  <a:pt x="183794" y="2457491"/>
                  <a:pt x="181126" y="2426058"/>
                  <a:pt x="192748" y="2401291"/>
                </a:cubicBezTo>
                <a:cubicBezTo>
                  <a:pt x="204940" y="2375382"/>
                  <a:pt x="196748" y="2353858"/>
                  <a:pt x="193318" y="2330805"/>
                </a:cubicBezTo>
                <a:cubicBezTo>
                  <a:pt x="187984" y="2294038"/>
                  <a:pt x="178077" y="2257458"/>
                  <a:pt x="190652" y="2220311"/>
                </a:cubicBezTo>
                <a:cubicBezTo>
                  <a:pt x="205892" y="2175162"/>
                  <a:pt x="222275" y="2130392"/>
                  <a:pt x="236753" y="2085053"/>
                </a:cubicBezTo>
                <a:cubicBezTo>
                  <a:pt x="242280" y="2067524"/>
                  <a:pt x="244566" y="2048667"/>
                  <a:pt x="247042" y="2030377"/>
                </a:cubicBezTo>
                <a:cubicBezTo>
                  <a:pt x="249138" y="2013042"/>
                  <a:pt x="243804" y="1992278"/>
                  <a:pt x="251804" y="1978939"/>
                </a:cubicBezTo>
                <a:cubicBezTo>
                  <a:pt x="272379" y="1944648"/>
                  <a:pt x="282475" y="1909407"/>
                  <a:pt x="282475" y="1869779"/>
                </a:cubicBezTo>
                <a:cubicBezTo>
                  <a:pt x="282475" y="1854919"/>
                  <a:pt x="291049" y="1840440"/>
                  <a:pt x="292573" y="1825392"/>
                </a:cubicBezTo>
                <a:cubicBezTo>
                  <a:pt x="294477" y="1804815"/>
                  <a:pt x="299622" y="1781193"/>
                  <a:pt x="292381" y="1763286"/>
                </a:cubicBezTo>
                <a:cubicBezTo>
                  <a:pt x="275237" y="1721184"/>
                  <a:pt x="289525" y="1687085"/>
                  <a:pt x="306480" y="1650316"/>
                </a:cubicBezTo>
                <a:cubicBezTo>
                  <a:pt x="323244" y="1614119"/>
                  <a:pt x="336579" y="1576018"/>
                  <a:pt x="347629" y="1537536"/>
                </a:cubicBezTo>
                <a:cubicBezTo>
                  <a:pt x="351629" y="1523058"/>
                  <a:pt x="344961" y="1505723"/>
                  <a:pt x="343629" y="1489719"/>
                </a:cubicBezTo>
                <a:cubicBezTo>
                  <a:pt x="343247" y="1484003"/>
                  <a:pt x="342675" y="1477716"/>
                  <a:pt x="344581" y="1472574"/>
                </a:cubicBezTo>
                <a:cubicBezTo>
                  <a:pt x="362870" y="1422853"/>
                  <a:pt x="376776" y="1372367"/>
                  <a:pt x="367252" y="1318455"/>
                </a:cubicBezTo>
                <a:cubicBezTo>
                  <a:pt x="366298" y="1313503"/>
                  <a:pt x="368394" y="1307977"/>
                  <a:pt x="369728" y="1303023"/>
                </a:cubicBezTo>
                <a:cubicBezTo>
                  <a:pt x="376586" y="1278828"/>
                  <a:pt x="387444" y="1255205"/>
                  <a:pt x="389921" y="1230632"/>
                </a:cubicBezTo>
                <a:cubicBezTo>
                  <a:pt x="396017" y="1170050"/>
                  <a:pt x="398495" y="1109090"/>
                  <a:pt x="402495" y="1048124"/>
                </a:cubicBezTo>
                <a:cubicBezTo>
                  <a:pt x="402685" y="1044314"/>
                  <a:pt x="402685" y="1040314"/>
                  <a:pt x="404019" y="1036886"/>
                </a:cubicBezTo>
                <a:cubicBezTo>
                  <a:pt x="412211" y="1014405"/>
                  <a:pt x="409543" y="994784"/>
                  <a:pt x="393923" y="975732"/>
                </a:cubicBezTo>
                <a:cubicBezTo>
                  <a:pt x="387064" y="967349"/>
                  <a:pt x="383444" y="955919"/>
                  <a:pt x="379634" y="945443"/>
                </a:cubicBezTo>
                <a:cubicBezTo>
                  <a:pt x="373918" y="930010"/>
                  <a:pt x="368394" y="914199"/>
                  <a:pt x="364774" y="898197"/>
                </a:cubicBezTo>
                <a:cubicBezTo>
                  <a:pt x="361346" y="882383"/>
                  <a:pt x="356583" y="865429"/>
                  <a:pt x="359250" y="850188"/>
                </a:cubicBezTo>
                <a:cubicBezTo>
                  <a:pt x="364012" y="822755"/>
                  <a:pt x="374680" y="796654"/>
                  <a:pt x="381730" y="769604"/>
                </a:cubicBezTo>
                <a:cubicBezTo>
                  <a:pt x="384206" y="760269"/>
                  <a:pt x="383824" y="749981"/>
                  <a:pt x="384016" y="740267"/>
                </a:cubicBezTo>
                <a:cubicBezTo>
                  <a:pt x="384586" y="717976"/>
                  <a:pt x="379062" y="695115"/>
                  <a:pt x="394875" y="674922"/>
                </a:cubicBezTo>
                <a:cubicBezTo>
                  <a:pt x="409733" y="656254"/>
                  <a:pt x="405353" y="637391"/>
                  <a:pt x="394113" y="617771"/>
                </a:cubicBezTo>
                <a:cubicBezTo>
                  <a:pt x="386110" y="603672"/>
                  <a:pt x="379824" y="587671"/>
                  <a:pt x="376776" y="571859"/>
                </a:cubicBezTo>
                <a:cubicBezTo>
                  <a:pt x="372586" y="550140"/>
                  <a:pt x="370870" y="528614"/>
                  <a:pt x="373348" y="505181"/>
                </a:cubicBezTo>
                <a:cubicBezTo>
                  <a:pt x="375062" y="488606"/>
                  <a:pt x="375824" y="475080"/>
                  <a:pt x="385920" y="462125"/>
                </a:cubicBezTo>
                <a:cubicBezTo>
                  <a:pt x="387444" y="460031"/>
                  <a:pt x="387826" y="456221"/>
                  <a:pt x="387634" y="453363"/>
                </a:cubicBezTo>
                <a:cubicBezTo>
                  <a:pt x="384396" y="415834"/>
                  <a:pt x="386110" y="378685"/>
                  <a:pt x="388399" y="340773"/>
                </a:cubicBezTo>
                <a:cubicBezTo>
                  <a:pt x="391445" y="292578"/>
                  <a:pt x="382492" y="241900"/>
                  <a:pt x="350487" y="200181"/>
                </a:cubicBezTo>
                <a:cubicBezTo>
                  <a:pt x="345723" y="194084"/>
                  <a:pt x="343629" y="184940"/>
                  <a:pt x="342485" y="176938"/>
                </a:cubicBezTo>
                <a:cubicBezTo>
                  <a:pt x="337533" y="139218"/>
                  <a:pt x="334103" y="101307"/>
                  <a:pt x="328579" y="63586"/>
                </a:cubicBezTo>
                <a:cubicBezTo>
                  <a:pt x="325530" y="43011"/>
                  <a:pt x="322862" y="21485"/>
                  <a:pt x="314480" y="2816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F9154E6F-AC93-4485-A41F-4A7864BA1728}"/>
              </a:ext>
            </a:extLst>
          </p:cNvPr>
          <p:cNvSpPr txBox="1">
            <a:spLocks/>
          </p:cNvSpPr>
          <p:nvPr/>
        </p:nvSpPr>
        <p:spPr>
          <a:xfrm>
            <a:off x="220864" y="1777525"/>
            <a:ext cx="7178271" cy="1651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600" dirty="0">
                <a:solidFill>
                  <a:schemeClr val="bg1"/>
                </a:solidFill>
              </a:rPr>
              <a:t>Resumen Hand-</a:t>
            </a:r>
            <a:r>
              <a:rPr lang="es-CL" sz="3600" dirty="0" err="1">
                <a:solidFill>
                  <a:schemeClr val="bg1"/>
                </a:solidFill>
              </a:rPr>
              <a:t>on</a:t>
            </a:r>
            <a:r>
              <a:rPr lang="es-CL" sz="3600" dirty="0">
                <a:solidFill>
                  <a:schemeClr val="bg1"/>
                </a:solidFill>
              </a:rPr>
              <a:t> ML:</a:t>
            </a:r>
          </a:p>
          <a:p>
            <a:r>
              <a:rPr lang="en-US" sz="3600" dirty="0">
                <a:solidFill>
                  <a:schemeClr val="bg1"/>
                </a:solidFill>
              </a:rPr>
              <a:t>Chapter 2. </a:t>
            </a:r>
          </a:p>
          <a:p>
            <a:r>
              <a:rPr lang="en-US" sz="3600" dirty="0">
                <a:solidFill>
                  <a:schemeClr val="bg1"/>
                </a:solidFill>
              </a:rPr>
              <a:t>End-to-End Machine Learning Project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87F320F-2091-414A-B362-45D58886A308}"/>
              </a:ext>
            </a:extLst>
          </p:cNvPr>
          <p:cNvSpPr txBox="1"/>
          <p:nvPr/>
        </p:nvSpPr>
        <p:spPr>
          <a:xfrm>
            <a:off x="273743" y="6152729"/>
            <a:ext cx="297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Hecho por: Joaquin Rohland</a:t>
            </a:r>
          </a:p>
        </p:txBody>
      </p:sp>
    </p:spTree>
    <p:extLst>
      <p:ext uri="{BB962C8B-B14F-4D97-AF65-F5344CB8AC3E}">
        <p14:creationId xmlns:p14="http://schemas.microsoft.com/office/powerpoint/2010/main" val="122201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C05363-1FEE-4F6B-9ADC-3D5D870F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Lanzamiento, supervisión y mantenimiento.</a:t>
            </a: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27E3ECD-C4DE-4914-A89A-96EF3398D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8952" y="2048335"/>
            <a:ext cx="9594092" cy="2115374"/>
          </a:xfrm>
          <a:prstGeom prst="rect">
            <a:avLst/>
          </a:prstGeom>
        </p:spPr>
      </p:pic>
      <p:pic>
        <p:nvPicPr>
          <p:cNvPr id="14" name="Marcador de contenido 7">
            <a:extLst>
              <a:ext uri="{FF2B5EF4-FFF2-40B4-BE49-F238E27FC236}">
                <a16:creationId xmlns:a16="http://schemas.microsoft.com/office/drawing/2014/main" id="{1F77981F-6E15-48EA-B926-FABAC4D83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158" y="4620526"/>
            <a:ext cx="3432428" cy="1971290"/>
          </a:xfrm>
          <a:prstGeom prst="rect">
            <a:avLst/>
          </a:prstGeom>
        </p:spPr>
      </p:pic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1E2A4A53-753B-4C9B-9101-3E3D36B3D27C}"/>
              </a:ext>
            </a:extLst>
          </p:cNvPr>
          <p:cNvSpPr/>
          <p:nvPr/>
        </p:nvSpPr>
        <p:spPr>
          <a:xfrm>
            <a:off x="9254170" y="4184114"/>
            <a:ext cx="264404" cy="3305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F67E718-C567-4066-B59A-FFAB7800326A}"/>
              </a:ext>
            </a:extLst>
          </p:cNvPr>
          <p:cNvSpPr txBox="1"/>
          <p:nvPr/>
        </p:nvSpPr>
        <p:spPr>
          <a:xfrm>
            <a:off x="699713" y="4424317"/>
            <a:ext cx="56628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Escriba código de monitorización para comprobar el rendimiento en vivo de su sistema a intervalos regulares y active alertas cuando caiga.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También hay que vigilar la calidad de las entradas</a:t>
            </a:r>
            <a:r>
              <a:rPr lang="es-MX" dirty="0">
                <a:solidFill>
                  <a:srgbClr val="000000"/>
                </a:solidFill>
                <a:latin typeface="Helvetica Neu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Vuelva a entrenar sus modelos regularmente con datos nuevos.</a:t>
            </a:r>
            <a:endParaRPr lang="es-CL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18AF43F-EF53-4696-8FF7-64FFE5C2FC6C}"/>
              </a:ext>
            </a:extLst>
          </p:cNvPr>
          <p:cNvSpPr txBox="1"/>
          <p:nvPr/>
        </p:nvSpPr>
        <p:spPr>
          <a:xfrm>
            <a:off x="8422105" y="1619263"/>
            <a:ext cx="1938679" cy="646331"/>
          </a:xfrm>
          <a:prstGeom prst="rect">
            <a:avLst/>
          </a:prstGeom>
          <a:solidFill>
            <a:srgbClr val="FEF1CC"/>
          </a:solidFill>
        </p:spPr>
        <p:txBody>
          <a:bodyPr wrap="square">
            <a:spAutoFit/>
          </a:bodyPr>
          <a:lstStyle/>
          <a:p>
            <a:pPr algn="ctr"/>
            <a:r>
              <a:rPr lang="es-CL" b="0" i="0" dirty="0">
                <a:solidFill>
                  <a:srgbClr val="000000"/>
                </a:solidFill>
                <a:effectLst/>
                <a:latin typeface="Helvetica Neue"/>
              </a:rPr>
              <a:t>Google Cloud ML </a:t>
            </a:r>
            <a:r>
              <a:rPr lang="es-CL" b="0" i="0" dirty="0" err="1">
                <a:solidFill>
                  <a:srgbClr val="000000"/>
                </a:solidFill>
                <a:effectLst/>
                <a:latin typeface="Helvetica Neue"/>
              </a:rPr>
              <a:t>Engine</a:t>
            </a:r>
            <a:endParaRPr lang="es-CL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CF32B77D-F20A-40B6-AA41-04C4509E8514}"/>
              </a:ext>
            </a:extLst>
          </p:cNvPr>
          <p:cNvSpPr/>
          <p:nvPr/>
        </p:nvSpPr>
        <p:spPr>
          <a:xfrm>
            <a:off x="84409" y="6485225"/>
            <a:ext cx="970997" cy="3058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13223B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Atrás</a:t>
            </a:r>
            <a:endParaRPr lang="es-CL" dirty="0">
              <a:solidFill>
                <a:srgbClr val="132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56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4D970DC-BEF5-4F11-8B94-E9AC893FA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932" y="5222720"/>
            <a:ext cx="3771900" cy="2390775"/>
          </a:xfrm>
          <a:prstGeom prst="rect">
            <a:avLst/>
          </a:prstGeom>
        </p:spPr>
      </p:pic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D3707AD-8261-4357-9C64-EEC41E83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5" y="-427"/>
            <a:ext cx="6086683" cy="6858428"/>
          </a:xfrm>
          <a:prstGeom prst="rect">
            <a:avLst/>
          </a:prstGeom>
          <a:gradFill>
            <a:gsLst>
              <a:gs pos="0">
                <a:srgbClr val="000000">
                  <a:alpha val="53000"/>
                </a:srgbClr>
              </a:gs>
              <a:gs pos="82000">
                <a:schemeClr val="accent1">
                  <a:lumMod val="75000"/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98142"/>
            <a:ext cx="12191999" cy="6359430"/>
          </a:xfrm>
          <a:prstGeom prst="rect">
            <a:avLst/>
          </a:prstGeom>
          <a:gradFill>
            <a:gsLst>
              <a:gs pos="13000">
                <a:schemeClr val="accent1">
                  <a:lumMod val="75000"/>
                  <a:alpha val="39000"/>
                </a:schemeClr>
              </a:gs>
              <a:gs pos="100000">
                <a:srgbClr val="000000">
                  <a:alpha val="32000"/>
                </a:srgb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6096001" cy="6858000"/>
          </a:xfrm>
          <a:prstGeom prst="rect">
            <a:avLst/>
          </a:prstGeom>
          <a:gradFill>
            <a:gsLst>
              <a:gs pos="13000">
                <a:srgbClr val="000000">
                  <a:alpha val="39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1B01BE8-EBAB-4286-84CC-EC07C7F95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400370"/>
          </a:xfrm>
          <a:prstGeom prst="rect">
            <a:avLst/>
          </a:prstGeom>
          <a:gradFill>
            <a:gsLst>
              <a:gs pos="0">
                <a:srgbClr val="000000">
                  <a:alpha val="70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13">
            <a:extLst>
              <a:ext uri="{FF2B5EF4-FFF2-40B4-BE49-F238E27FC236}">
                <a16:creationId xmlns:a16="http://schemas.microsoft.com/office/drawing/2014/main" id="{B810725C-984E-4EC2-A5FA-A193878CB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59729" y="-716753"/>
            <a:ext cx="4893880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23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3FD72F-F852-4130-ABE7-3E917022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5385" y="137986"/>
            <a:ext cx="7457441" cy="9435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Revisión</a:t>
            </a:r>
            <a:r>
              <a:rPr lang="en-US" sz="4800" dirty="0">
                <a:solidFill>
                  <a:srgbClr val="FFFFFF"/>
                </a:solidFill>
              </a:rPr>
              <a:t> de los </a:t>
            </a:r>
            <a:r>
              <a:rPr lang="en-US" sz="4800" dirty="0" err="1">
                <a:solidFill>
                  <a:srgbClr val="FFFFFF"/>
                </a:solidFill>
              </a:rPr>
              <a:t>datos</a:t>
            </a:r>
            <a:r>
              <a:rPr lang="en-US" sz="4800" dirty="0">
                <a:solidFill>
                  <a:srgbClr val="FFFFFF"/>
                </a:solidFill>
              </a:rPr>
              <a:t>. 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AF74C571-342A-40E2-A5AD-40368DD73586}"/>
              </a:ext>
            </a:extLst>
          </p:cNvPr>
          <p:cNvSpPr/>
          <p:nvPr/>
        </p:nvSpPr>
        <p:spPr>
          <a:xfrm>
            <a:off x="6520673" y="562573"/>
            <a:ext cx="5341513" cy="2849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Font typeface="+mj-lt"/>
              <a:buAutoNum type="arabicPeriod"/>
            </a:pPr>
            <a:r>
              <a:rPr lang="es-MX" sz="1600" b="0" i="0" dirty="0">
                <a:solidFill>
                  <a:schemeClr val="bg1"/>
                </a:solidFill>
                <a:effectLst/>
                <a:latin typeface="Helvetica Neue"/>
              </a:rPr>
              <a:t>Convierta los datos a un formato que pueda manipular fácilmente (sin cambiar los datos en sí).</a:t>
            </a:r>
          </a:p>
          <a:p>
            <a:pPr marL="342900" indent="-342900" algn="l">
              <a:buFont typeface="+mj-lt"/>
              <a:buAutoNum type="arabicPeriod"/>
            </a:pPr>
            <a:endParaRPr lang="es-MX" sz="1600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s-MX" sz="1600" b="0" i="0" dirty="0">
                <a:solidFill>
                  <a:schemeClr val="bg1"/>
                </a:solidFill>
                <a:effectLst/>
                <a:latin typeface="Helvetica Neue"/>
              </a:rPr>
              <a:t>Asegurarse de que la información sensible sea eliminada o protegida (por ejemplo, anonimizada).</a:t>
            </a:r>
          </a:p>
          <a:p>
            <a:pPr marL="342900" indent="-342900" algn="l">
              <a:buFont typeface="+mj-lt"/>
              <a:buAutoNum type="arabicPeriod"/>
            </a:pPr>
            <a:endParaRPr lang="es-MX" sz="1600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s-MX" sz="1600" b="0" i="0" dirty="0">
                <a:solidFill>
                  <a:schemeClr val="bg1"/>
                </a:solidFill>
                <a:effectLst/>
                <a:latin typeface="Helvetica Neue"/>
              </a:rPr>
              <a:t>Compruebe el tamaño y el tipo de datos (series temporales, muestra, geográficos, etc.).</a:t>
            </a:r>
          </a:p>
          <a:p>
            <a:pPr marL="342900" indent="-342900" algn="l">
              <a:buFont typeface="+mj-lt"/>
              <a:buAutoNum type="arabicPeriod"/>
            </a:pPr>
            <a:endParaRPr lang="es-MX" sz="1600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s-MX" sz="1600" b="0" i="0" dirty="0">
                <a:solidFill>
                  <a:schemeClr val="bg1"/>
                </a:solidFill>
                <a:effectLst/>
                <a:latin typeface="Helvetica Neue"/>
              </a:rPr>
              <a:t>Tome una muestra de un conjunto de pruebas, apártela y no la mire nunca (¡no espíe los datos!).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213DFDB4-BFD9-475B-941D-700A35D8865B}"/>
              </a:ext>
            </a:extLst>
          </p:cNvPr>
          <p:cNvSpPr/>
          <p:nvPr/>
        </p:nvSpPr>
        <p:spPr>
          <a:xfrm>
            <a:off x="176516" y="1081538"/>
            <a:ext cx="6112767" cy="5278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MX" sz="1600" dirty="0">
                <a:solidFill>
                  <a:schemeClr val="bg1"/>
                </a:solidFill>
                <a:latin typeface="Helvetica Neue"/>
              </a:rPr>
              <a:t>Comandos importantes: </a:t>
            </a:r>
            <a:endParaRPr lang="es-MX" sz="1600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chemeClr val="bg1"/>
                </a:solidFill>
                <a:effectLst/>
                <a:latin typeface="Helvetica Neue"/>
              </a:rPr>
              <a:t>housing.info()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600" b="0" i="0" dirty="0" err="1">
                <a:solidFill>
                  <a:schemeClr val="bg1"/>
                </a:solidFill>
                <a:effectLst/>
                <a:latin typeface="Helvetica Neue"/>
              </a:rPr>
              <a:t>housing.describe</a:t>
            </a:r>
            <a:r>
              <a:rPr lang="es-MX" sz="1600" b="0" i="0" dirty="0">
                <a:solidFill>
                  <a:schemeClr val="bg1"/>
                </a:solidFill>
                <a:effectLst/>
                <a:latin typeface="Helvetica Neue"/>
              </a:rPr>
              <a:t>()</a:t>
            </a:r>
            <a:endParaRPr lang="es-MX" sz="1600" dirty="0">
              <a:solidFill>
                <a:schemeClr val="bg1"/>
              </a:solidFill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600" b="0" i="0" dirty="0" err="1">
                <a:solidFill>
                  <a:schemeClr val="bg1"/>
                </a:solidFill>
                <a:effectLst/>
                <a:latin typeface="Helvetica Neue"/>
              </a:rPr>
              <a:t>housing.hist</a:t>
            </a:r>
            <a:r>
              <a:rPr lang="es-MX" sz="1600" b="0" i="0" dirty="0">
                <a:solidFill>
                  <a:schemeClr val="bg1"/>
                </a:solidFill>
                <a:effectLst/>
                <a:latin typeface="Helvetica Neue"/>
              </a:rPr>
              <a:t>()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sz="1600" dirty="0">
              <a:solidFill>
                <a:schemeClr val="bg1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chemeClr val="bg1"/>
                </a:solidFill>
                <a:effectLst/>
                <a:latin typeface="Helvetica Neue"/>
              </a:rPr>
              <a:t>split_train_test_by_id</a:t>
            </a:r>
            <a:r>
              <a:rPr lang="es-MX" sz="1600" dirty="0">
                <a:solidFill>
                  <a:schemeClr val="bg1"/>
                </a:solidFill>
                <a:latin typeface="Helvetica Neue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Helvetica Neue"/>
              </a:rPr>
              <a:t>housing_with_id</a:t>
            </a:r>
            <a:r>
              <a:rPr lang="en-US" sz="1600" dirty="0">
                <a:solidFill>
                  <a:schemeClr val="bg1"/>
                </a:solidFill>
                <a:latin typeface="Helvetica Neue"/>
              </a:rPr>
              <a:t>, 0.2, "index") </a:t>
            </a:r>
            <a:endParaRPr lang="en-US" sz="1600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chemeClr val="bg1"/>
                </a:solidFill>
                <a:effectLst/>
                <a:latin typeface="Helvetica Neue"/>
              </a:rPr>
              <a:t>StratifiedShuffleSplit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Helvetica Neue"/>
              </a:rPr>
              <a:t>(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Helvetica Neue"/>
              </a:rPr>
              <a:t>n_splits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Helvetica Neue"/>
              </a:rPr>
              <a:t>=1,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Helvetica Neue"/>
              </a:rPr>
              <a:t>test_size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Helvetica Neue"/>
              </a:rPr>
              <a:t>=0.2, 					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Helvetica Neue"/>
              </a:rPr>
              <a:t>random_state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Helvetica Neue"/>
              </a:rPr>
              <a:t>=42)</a:t>
            </a:r>
            <a:endParaRPr lang="es-MX" sz="1600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FCCEFE-85E7-4712-A66D-4A14FBF45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19" y="849340"/>
            <a:ext cx="10146047" cy="5171575"/>
          </a:xfrm>
          <a:prstGeom prst="rect">
            <a:avLst/>
          </a:prstGeom>
        </p:spPr>
      </p:pic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C8262A7E-C042-465C-A875-1F91EC946E6F}"/>
              </a:ext>
            </a:extLst>
          </p:cNvPr>
          <p:cNvSpPr/>
          <p:nvPr/>
        </p:nvSpPr>
        <p:spPr>
          <a:xfrm>
            <a:off x="10429875" y="6435845"/>
            <a:ext cx="1542322" cy="345741"/>
          </a:xfrm>
          <a:prstGeom prst="roundRect">
            <a:avLst/>
          </a:prstGeom>
          <a:solidFill>
            <a:srgbClr val="13223B"/>
          </a:solidFill>
          <a:ln>
            <a:solidFill>
              <a:srgbClr val="132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Siguiente</a:t>
            </a:r>
            <a:endParaRPr lang="es-C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51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87AEA73-E1E0-488D-A8FE-9E5BD43A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Datos geográficos. </a:t>
            </a:r>
          </a:p>
        </p:txBody>
      </p:sp>
      <p:pic>
        <p:nvPicPr>
          <p:cNvPr id="8" name="Imagen 7" descr="Interfaz de usuario gráfica, Gráfico, Gráfico de dispersión&#10;&#10;Descripción generada automáticamente">
            <a:extLst>
              <a:ext uri="{FF2B5EF4-FFF2-40B4-BE49-F238E27FC236}">
                <a16:creationId xmlns:a16="http://schemas.microsoft.com/office/drawing/2014/main" id="{E199C675-AA0A-4852-BE00-FFC2AC8A5D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2" r="1" b="12445"/>
          <a:stretch/>
        </p:blipFill>
        <p:spPr>
          <a:xfrm>
            <a:off x="4502428" y="763542"/>
            <a:ext cx="7225748" cy="533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461BBF-0C8B-4AFC-9B7F-7F5C32D1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CL" sz="4000" b="1" dirty="0">
                <a:solidFill>
                  <a:srgbClr val="FFFFFF"/>
                </a:solidFill>
              </a:rPr>
              <a:t>Guía para proyectos de aprendizaje automático.</a:t>
            </a:r>
          </a:p>
        </p:txBody>
      </p:sp>
      <p:graphicFrame>
        <p:nvGraphicFramePr>
          <p:cNvPr id="361" name="Marcador de contenido 2">
            <a:extLst>
              <a:ext uri="{FF2B5EF4-FFF2-40B4-BE49-F238E27FC236}">
                <a16:creationId xmlns:a16="http://schemas.microsoft.com/office/drawing/2014/main" id="{8815F856-F22E-4B39-AAAB-BE3C34CEA3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293079"/>
              </p:ext>
            </p:extLst>
          </p:nvPr>
        </p:nvGraphicFramePr>
        <p:xfrm>
          <a:off x="459350" y="2109946"/>
          <a:ext cx="11042186" cy="4624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5" name="CuadroTexto 364">
            <a:extLst>
              <a:ext uri="{FF2B5EF4-FFF2-40B4-BE49-F238E27FC236}">
                <a16:creationId xmlns:a16="http://schemas.microsoft.com/office/drawing/2014/main" id="{882803F9-3028-44DB-9008-D67B030330D7}"/>
              </a:ext>
            </a:extLst>
          </p:cNvPr>
          <p:cNvSpPr txBox="1"/>
          <p:nvPr/>
        </p:nvSpPr>
        <p:spPr>
          <a:xfrm>
            <a:off x="690464" y="174061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0" i="0" dirty="0">
                <a:solidFill>
                  <a:srgbClr val="000000"/>
                </a:solidFill>
                <a:effectLst/>
                <a:latin typeface="Helvetica Neue"/>
              </a:rPr>
              <a:t>Hay ocho pasos principales:</a:t>
            </a:r>
            <a:endParaRPr lang="es-CL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CEA37A44-CB06-4D6A-9ED5-20E783F9F58D}"/>
              </a:ext>
            </a:extLst>
          </p:cNvPr>
          <p:cNvSpPr/>
          <p:nvPr/>
        </p:nvSpPr>
        <p:spPr>
          <a:xfrm>
            <a:off x="3087149" y="3531765"/>
            <a:ext cx="10905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7" name="Flecha: a la derecha 366">
            <a:extLst>
              <a:ext uri="{FF2B5EF4-FFF2-40B4-BE49-F238E27FC236}">
                <a16:creationId xmlns:a16="http://schemas.microsoft.com/office/drawing/2014/main" id="{97B7130F-1711-4BEC-A529-590217AB3F18}"/>
              </a:ext>
            </a:extLst>
          </p:cNvPr>
          <p:cNvSpPr/>
          <p:nvPr/>
        </p:nvSpPr>
        <p:spPr>
          <a:xfrm>
            <a:off x="5925914" y="3531764"/>
            <a:ext cx="10905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8" name="Flecha: a la derecha 367">
            <a:extLst>
              <a:ext uri="{FF2B5EF4-FFF2-40B4-BE49-F238E27FC236}">
                <a16:creationId xmlns:a16="http://schemas.microsoft.com/office/drawing/2014/main" id="{A08F666C-7D08-4B10-B2BB-50D26FCF356C}"/>
              </a:ext>
            </a:extLst>
          </p:cNvPr>
          <p:cNvSpPr/>
          <p:nvPr/>
        </p:nvSpPr>
        <p:spPr>
          <a:xfrm>
            <a:off x="8764679" y="3531763"/>
            <a:ext cx="10905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9" name="Flecha: a la derecha 368">
            <a:extLst>
              <a:ext uri="{FF2B5EF4-FFF2-40B4-BE49-F238E27FC236}">
                <a16:creationId xmlns:a16="http://schemas.microsoft.com/office/drawing/2014/main" id="{E12FB3C4-EED2-4B35-BE13-0C2035197E62}"/>
              </a:ext>
            </a:extLst>
          </p:cNvPr>
          <p:cNvSpPr/>
          <p:nvPr/>
        </p:nvSpPr>
        <p:spPr>
          <a:xfrm>
            <a:off x="11623593" y="3531763"/>
            <a:ext cx="10905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0" name="Flecha: a la derecha 369">
            <a:extLst>
              <a:ext uri="{FF2B5EF4-FFF2-40B4-BE49-F238E27FC236}">
                <a16:creationId xmlns:a16="http://schemas.microsoft.com/office/drawing/2014/main" id="{41C0061C-4C34-49D7-9080-50E50586928A}"/>
              </a:ext>
            </a:extLst>
          </p:cNvPr>
          <p:cNvSpPr/>
          <p:nvPr/>
        </p:nvSpPr>
        <p:spPr>
          <a:xfrm>
            <a:off x="200271" y="5320017"/>
            <a:ext cx="10905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2" name="Flecha: a la derecha 371">
            <a:extLst>
              <a:ext uri="{FF2B5EF4-FFF2-40B4-BE49-F238E27FC236}">
                <a16:creationId xmlns:a16="http://schemas.microsoft.com/office/drawing/2014/main" id="{5C44F424-D29B-4E80-BAA0-82086BFCEC12}"/>
              </a:ext>
            </a:extLst>
          </p:cNvPr>
          <p:cNvSpPr/>
          <p:nvPr/>
        </p:nvSpPr>
        <p:spPr>
          <a:xfrm>
            <a:off x="3087149" y="5320016"/>
            <a:ext cx="10905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3" name="Flecha: a la derecha 372">
            <a:extLst>
              <a:ext uri="{FF2B5EF4-FFF2-40B4-BE49-F238E27FC236}">
                <a16:creationId xmlns:a16="http://schemas.microsoft.com/office/drawing/2014/main" id="{ACFC8B96-E51D-48F6-9B73-A18757D998FA}"/>
              </a:ext>
            </a:extLst>
          </p:cNvPr>
          <p:cNvSpPr/>
          <p:nvPr/>
        </p:nvSpPr>
        <p:spPr>
          <a:xfrm>
            <a:off x="5925914" y="5320015"/>
            <a:ext cx="10905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4" name="Flecha: a la derecha 373">
            <a:extLst>
              <a:ext uri="{FF2B5EF4-FFF2-40B4-BE49-F238E27FC236}">
                <a16:creationId xmlns:a16="http://schemas.microsoft.com/office/drawing/2014/main" id="{06BEF24A-472B-407E-9B1E-D6259E4F5451}"/>
              </a:ext>
            </a:extLst>
          </p:cNvPr>
          <p:cNvSpPr/>
          <p:nvPr/>
        </p:nvSpPr>
        <p:spPr>
          <a:xfrm>
            <a:off x="8764679" y="5320015"/>
            <a:ext cx="10905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396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3" name="Rectangle 18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5" name="Rectangle 18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461BBF-0C8B-4AFC-9B7F-7F5C32D1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57" y="2345857"/>
            <a:ext cx="3527312" cy="1426679"/>
          </a:xfrm>
        </p:spPr>
        <p:txBody>
          <a:bodyPr vert="horz" lIns="91440" tIns="45720" rIns="91440" bIns="45720" rtlCol="0" anchor="b">
            <a:noAutofit/>
          </a:bodyPr>
          <a:lstStyle/>
          <a:p>
            <a:pPr lvl="0" algn="ctr"/>
            <a:r>
              <a:rPr lang="es-MX" sz="3200" b="1" dirty="0">
                <a:solidFill>
                  <a:schemeClr val="bg1"/>
                </a:solidFill>
              </a:rPr>
              <a:t>Enmarcar problema y ver el panorama general.</a:t>
            </a:r>
            <a:endParaRPr lang="en-US" sz="3200" b="1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47052910-B1AB-4529-8BEB-3633E114260B}"/>
              </a:ext>
            </a:extLst>
          </p:cNvPr>
          <p:cNvGrpSpPr/>
          <p:nvPr/>
        </p:nvGrpSpPr>
        <p:grpSpPr>
          <a:xfrm>
            <a:off x="7662297" y="58600"/>
            <a:ext cx="4451406" cy="2115944"/>
            <a:chOff x="4986209" y="174251"/>
            <a:chExt cx="5104801" cy="2606253"/>
          </a:xfrm>
        </p:grpSpPr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3BCA7DC6-7589-4888-A9FF-BB40FF9F7B5C}"/>
                </a:ext>
              </a:extLst>
            </p:cNvPr>
            <p:cNvGrpSpPr/>
            <p:nvPr/>
          </p:nvGrpSpPr>
          <p:grpSpPr>
            <a:xfrm>
              <a:off x="4986209" y="174251"/>
              <a:ext cx="2513549" cy="1261330"/>
              <a:chOff x="398561" y="3420"/>
              <a:chExt cx="2203586" cy="1322151"/>
            </a:xfrm>
          </p:grpSpPr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633A7355-B34F-42A0-B4DE-D43534920736}"/>
                  </a:ext>
                </a:extLst>
              </p:cNvPr>
              <p:cNvSpPr/>
              <p:nvPr/>
            </p:nvSpPr>
            <p:spPr>
              <a:xfrm>
                <a:off x="398561" y="3420"/>
                <a:ext cx="2203586" cy="1322151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7E0667C2-2D3C-4143-B532-79FCEC4055ED}"/>
                  </a:ext>
                </a:extLst>
              </p:cNvPr>
              <p:cNvSpPr txBox="1"/>
              <p:nvPr/>
            </p:nvSpPr>
            <p:spPr>
              <a:xfrm>
                <a:off x="398561" y="3420"/>
                <a:ext cx="2203586" cy="132215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s-MX" sz="1500" b="0" i="0" kern="1200"/>
                  <a:t>Defina el objetivo en términos empresariales.</a:t>
                </a:r>
                <a:endParaRPr lang="en-US" sz="1500" kern="1200"/>
              </a:p>
            </p:txBody>
          </p:sp>
        </p:grpSp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3C7DD86F-A7DC-4FB9-A720-D713D93CE61E}"/>
                </a:ext>
              </a:extLst>
            </p:cNvPr>
            <p:cNvGrpSpPr/>
            <p:nvPr/>
          </p:nvGrpSpPr>
          <p:grpSpPr>
            <a:xfrm>
              <a:off x="7577461" y="174251"/>
              <a:ext cx="2513549" cy="1261330"/>
              <a:chOff x="2822506" y="3420"/>
              <a:chExt cx="2203586" cy="1322151"/>
            </a:xfrm>
          </p:grpSpPr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A41D2D54-1BD6-4A95-ABA6-529459C2E21F}"/>
                  </a:ext>
                </a:extLst>
              </p:cNvPr>
              <p:cNvSpPr/>
              <p:nvPr/>
            </p:nvSpPr>
            <p:spPr>
              <a:xfrm>
                <a:off x="2822506" y="3420"/>
                <a:ext cx="2203586" cy="1322151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17F09E5C-7C3F-45B3-AA99-0FD78CA999A2}"/>
                  </a:ext>
                </a:extLst>
              </p:cNvPr>
              <p:cNvSpPr txBox="1"/>
              <p:nvPr/>
            </p:nvSpPr>
            <p:spPr>
              <a:xfrm>
                <a:off x="2822506" y="3420"/>
                <a:ext cx="2203586" cy="132215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s-MX" sz="1500" b="0" i="0" kern="1200" dirty="0"/>
                  <a:t>¿Cómo se utilizará su solución</a:t>
                </a:r>
                <a:endParaRPr lang="en-US" sz="1500" kern="1200" dirty="0"/>
              </a:p>
            </p:txBody>
          </p:sp>
        </p:grp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CDB0F4A9-0DD2-4E7B-9E53-6B2C2F130A29}"/>
                </a:ext>
              </a:extLst>
            </p:cNvPr>
            <p:cNvGrpSpPr/>
            <p:nvPr/>
          </p:nvGrpSpPr>
          <p:grpSpPr>
            <a:xfrm>
              <a:off x="7574414" y="1451248"/>
              <a:ext cx="2513549" cy="1309939"/>
              <a:chOff x="5243779" y="-273251"/>
              <a:chExt cx="2203586" cy="1373104"/>
            </a:xfrm>
          </p:grpSpPr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101BF0DD-EA91-41EE-A001-54DC1D774FBA}"/>
                  </a:ext>
                </a:extLst>
              </p:cNvPr>
              <p:cNvSpPr/>
              <p:nvPr/>
            </p:nvSpPr>
            <p:spPr>
              <a:xfrm>
                <a:off x="5243779" y="-222298"/>
                <a:ext cx="2203586" cy="1322151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FD34498C-86D5-45ED-9BE5-62BED3D66B6E}"/>
                  </a:ext>
                </a:extLst>
              </p:cNvPr>
              <p:cNvSpPr txBox="1"/>
              <p:nvPr/>
            </p:nvSpPr>
            <p:spPr>
              <a:xfrm>
                <a:off x="5243779" y="-273251"/>
                <a:ext cx="2203586" cy="132215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s-MX" sz="1500" b="0" i="0" kern="1200" dirty="0"/>
                  <a:t>¿Cuáles son las soluciones/respuestas actuales (si las hay)?</a:t>
                </a:r>
                <a:endParaRPr lang="en-US" sz="1500" kern="1200" dirty="0"/>
              </a:p>
            </p:txBody>
          </p:sp>
        </p:grp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74C3D763-7FFB-4CB1-A77D-9879F68A7ED7}"/>
                </a:ext>
              </a:extLst>
            </p:cNvPr>
            <p:cNvGrpSpPr/>
            <p:nvPr/>
          </p:nvGrpSpPr>
          <p:grpSpPr>
            <a:xfrm>
              <a:off x="4986209" y="1495190"/>
              <a:ext cx="2516483" cy="1285314"/>
              <a:chOff x="398561" y="1313675"/>
              <a:chExt cx="2206158" cy="1347292"/>
            </a:xfrm>
          </p:grpSpPr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707C67EF-25D1-4009-A7D8-85DAC11367E2}"/>
                  </a:ext>
                </a:extLst>
              </p:cNvPr>
              <p:cNvSpPr/>
              <p:nvPr/>
            </p:nvSpPr>
            <p:spPr>
              <a:xfrm>
                <a:off x="401133" y="1313675"/>
                <a:ext cx="2203586" cy="1322151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2B2AF547-7CB4-484F-A911-4046341043C8}"/>
                  </a:ext>
                </a:extLst>
              </p:cNvPr>
              <p:cNvSpPr txBox="1"/>
              <p:nvPr/>
            </p:nvSpPr>
            <p:spPr>
              <a:xfrm>
                <a:off x="398561" y="1338816"/>
                <a:ext cx="2203586" cy="132215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s-MX" sz="1500" b="0" i="0" kern="1200" dirty="0"/>
                  <a:t>¿Cómo debería enmarcar este problema (clasificación de modelo.)?</a:t>
                </a:r>
                <a:endParaRPr lang="en-US" sz="1500" kern="1200" dirty="0"/>
              </a:p>
            </p:txBody>
          </p:sp>
        </p:grp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3AC9EF23-FF6F-418C-A747-C512CBBDEFA9}"/>
              </a:ext>
            </a:extLst>
          </p:cNvPr>
          <p:cNvGrpSpPr/>
          <p:nvPr/>
        </p:nvGrpSpPr>
        <p:grpSpPr>
          <a:xfrm>
            <a:off x="6307648" y="2269193"/>
            <a:ext cx="2037677" cy="1094511"/>
            <a:chOff x="2299" y="333734"/>
            <a:chExt cx="1824186" cy="1094511"/>
          </a:xfrm>
        </p:grpSpPr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BD6E21B4-8B49-4BCA-B618-3C8B96697A1C}"/>
                </a:ext>
              </a:extLst>
            </p:cNvPr>
            <p:cNvSpPr/>
            <p:nvPr/>
          </p:nvSpPr>
          <p:spPr>
            <a:xfrm>
              <a:off x="2299" y="333734"/>
              <a:ext cx="1824186" cy="109451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3ECE5F8-2106-43B4-A771-EA5E1065D9AD}"/>
                </a:ext>
              </a:extLst>
            </p:cNvPr>
            <p:cNvSpPr txBox="1"/>
            <p:nvPr/>
          </p:nvSpPr>
          <p:spPr>
            <a:xfrm>
              <a:off x="2299" y="333734"/>
              <a:ext cx="1824186" cy="10945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300" b="0" i="0" kern="1200" dirty="0"/>
                <a:t>¿Cómo debe medirse el rendimiento?</a:t>
              </a:r>
              <a:endParaRPr lang="en-US" sz="1300" kern="1200" dirty="0"/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40E61275-86F5-465E-85AA-EDB0E1BA2278}"/>
              </a:ext>
            </a:extLst>
          </p:cNvPr>
          <p:cNvGrpSpPr/>
          <p:nvPr/>
        </p:nvGrpSpPr>
        <p:grpSpPr>
          <a:xfrm>
            <a:off x="6303669" y="3396522"/>
            <a:ext cx="2034927" cy="1094511"/>
            <a:chOff x="2008904" y="333734"/>
            <a:chExt cx="1824186" cy="1094511"/>
          </a:xfrm>
        </p:grpSpPr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3F62AC81-93E0-42E9-9C6A-15D84BBE61CD}"/>
                </a:ext>
              </a:extLst>
            </p:cNvPr>
            <p:cNvSpPr/>
            <p:nvPr/>
          </p:nvSpPr>
          <p:spPr>
            <a:xfrm>
              <a:off x="2008904" y="333734"/>
              <a:ext cx="1824186" cy="109451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6D39D755-4E7A-4A0E-BC51-8BC609EC9B01}"/>
                </a:ext>
              </a:extLst>
            </p:cNvPr>
            <p:cNvSpPr txBox="1"/>
            <p:nvPr/>
          </p:nvSpPr>
          <p:spPr>
            <a:xfrm>
              <a:off x="2008904" y="333734"/>
              <a:ext cx="1824186" cy="10945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300" b="0" i="0" kern="1200" dirty="0"/>
                <a:t>¿Está la medida del rendimiento esta alineada con el objetivo de la empresa?</a:t>
              </a:r>
              <a:endParaRPr lang="en-US" sz="1300" kern="1200" dirty="0"/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E3DBC1D1-C952-4D1B-BBE6-6DCC11BE87CF}"/>
              </a:ext>
            </a:extLst>
          </p:cNvPr>
          <p:cNvGrpSpPr/>
          <p:nvPr/>
        </p:nvGrpSpPr>
        <p:grpSpPr>
          <a:xfrm>
            <a:off x="4213942" y="3397844"/>
            <a:ext cx="2054798" cy="1094511"/>
            <a:chOff x="4015509" y="333734"/>
            <a:chExt cx="1824186" cy="1094511"/>
          </a:xfrm>
        </p:grpSpPr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4AB87DD9-04A9-4A4E-9FED-C4563019EDC7}"/>
                </a:ext>
              </a:extLst>
            </p:cNvPr>
            <p:cNvSpPr/>
            <p:nvPr/>
          </p:nvSpPr>
          <p:spPr>
            <a:xfrm>
              <a:off x="4015509" y="333734"/>
              <a:ext cx="1824186" cy="109451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32CFADD3-8B9B-4D36-9A39-B74CA34AED04}"/>
                </a:ext>
              </a:extLst>
            </p:cNvPr>
            <p:cNvSpPr txBox="1"/>
            <p:nvPr/>
          </p:nvSpPr>
          <p:spPr>
            <a:xfrm>
              <a:off x="4015509" y="333734"/>
              <a:ext cx="1824186" cy="10945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300" b="0" i="0" kern="1200" dirty="0"/>
                <a:t>¿Cuál sería el rendimiento mínimo necesario para alcanzar el objetivo empresarial?</a:t>
              </a:r>
              <a:endParaRPr lang="en-US" sz="1300" kern="1200" dirty="0"/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25877DF0-7F11-45D5-B831-7AC36E3CD655}"/>
              </a:ext>
            </a:extLst>
          </p:cNvPr>
          <p:cNvGrpSpPr/>
          <p:nvPr/>
        </p:nvGrpSpPr>
        <p:grpSpPr>
          <a:xfrm>
            <a:off x="4208350" y="2271829"/>
            <a:ext cx="2037677" cy="1094511"/>
            <a:chOff x="6022114" y="333734"/>
            <a:chExt cx="1824186" cy="1094511"/>
          </a:xfrm>
        </p:grpSpPr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0EDBBFB4-1156-464D-96C5-9E9BEC17214D}"/>
                </a:ext>
              </a:extLst>
            </p:cNvPr>
            <p:cNvSpPr/>
            <p:nvPr/>
          </p:nvSpPr>
          <p:spPr>
            <a:xfrm>
              <a:off x="6022114" y="333734"/>
              <a:ext cx="1824186" cy="109451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0C58D5C4-D6CA-48BE-A8DB-9557F4340860}"/>
                </a:ext>
              </a:extLst>
            </p:cNvPr>
            <p:cNvSpPr txBox="1"/>
            <p:nvPr/>
          </p:nvSpPr>
          <p:spPr>
            <a:xfrm>
              <a:off x="6022114" y="333734"/>
              <a:ext cx="1824186" cy="10945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300" b="0" i="0" kern="1200" dirty="0"/>
                <a:t>¿Cuáles son los problemas comparables? ¿Se puede reutilizar la experiencia o las herramientas?</a:t>
              </a:r>
              <a:endParaRPr lang="en-US" sz="1300" kern="1200" dirty="0"/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F950C50B-D529-4552-B2F4-FC6E0901F0A1}"/>
              </a:ext>
            </a:extLst>
          </p:cNvPr>
          <p:cNvGrpSpPr/>
          <p:nvPr/>
        </p:nvGrpSpPr>
        <p:grpSpPr>
          <a:xfrm>
            <a:off x="7662297" y="4549671"/>
            <a:ext cx="2113945" cy="1097298"/>
            <a:chOff x="438716" y="484"/>
            <a:chExt cx="1567569" cy="940541"/>
          </a:xfrm>
        </p:grpSpPr>
        <p:sp>
          <p:nvSpPr>
            <p:cNvPr id="63" name="Rectángulo 62">
              <a:extLst>
                <a:ext uri="{FF2B5EF4-FFF2-40B4-BE49-F238E27FC236}">
                  <a16:creationId xmlns:a16="http://schemas.microsoft.com/office/drawing/2014/main" id="{B07B43E4-2B02-4CAD-BFE4-3B7D7F895D2D}"/>
                </a:ext>
              </a:extLst>
            </p:cNvPr>
            <p:cNvSpPr/>
            <p:nvPr/>
          </p:nvSpPr>
          <p:spPr>
            <a:xfrm>
              <a:off x="438716" y="484"/>
              <a:ext cx="1567569" cy="94054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C9E4812B-81EC-48E3-BB5A-35679A0EFB7B}"/>
                </a:ext>
              </a:extLst>
            </p:cNvPr>
            <p:cNvSpPr txBox="1"/>
            <p:nvPr/>
          </p:nvSpPr>
          <p:spPr>
            <a:xfrm>
              <a:off x="438716" y="484"/>
              <a:ext cx="1567569" cy="9405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400" b="0" i="0" kern="1200"/>
                <a:t>¿Se dispone de conocimientos humanos?</a:t>
              </a:r>
              <a:endParaRPr lang="en-US" sz="1400" kern="1200" dirty="0"/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FB23B3E6-BED3-4036-A5E2-F19C56983974}"/>
              </a:ext>
            </a:extLst>
          </p:cNvPr>
          <p:cNvGrpSpPr/>
          <p:nvPr/>
        </p:nvGrpSpPr>
        <p:grpSpPr>
          <a:xfrm>
            <a:off x="9919222" y="4576719"/>
            <a:ext cx="2191824" cy="1097298"/>
            <a:chOff x="2163042" y="484"/>
            <a:chExt cx="1567569" cy="940541"/>
          </a:xfrm>
        </p:grpSpPr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6161D4E8-E716-4DED-AA52-F3C94F6C22D9}"/>
                </a:ext>
              </a:extLst>
            </p:cNvPr>
            <p:cNvSpPr/>
            <p:nvPr/>
          </p:nvSpPr>
          <p:spPr>
            <a:xfrm>
              <a:off x="2163042" y="484"/>
              <a:ext cx="1567569" cy="94054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C882B120-F102-4B3C-9B92-D20A875F5108}"/>
                </a:ext>
              </a:extLst>
            </p:cNvPr>
            <p:cNvSpPr txBox="1"/>
            <p:nvPr/>
          </p:nvSpPr>
          <p:spPr>
            <a:xfrm>
              <a:off x="2163042" y="484"/>
              <a:ext cx="1567569" cy="9405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400" b="0" i="0" kern="1200" dirty="0"/>
                <a:t>¿Cómo se resolvería el problema manualmente?</a:t>
              </a:r>
              <a:endParaRPr lang="en-US" sz="1400" kern="1200" dirty="0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EF3D02B5-19B3-4EBA-BAE4-AC4E338D71BD}"/>
              </a:ext>
            </a:extLst>
          </p:cNvPr>
          <p:cNvGrpSpPr/>
          <p:nvPr/>
        </p:nvGrpSpPr>
        <p:grpSpPr>
          <a:xfrm>
            <a:off x="7662297" y="5679588"/>
            <a:ext cx="2113945" cy="1097299"/>
            <a:chOff x="438716" y="1097782"/>
            <a:chExt cx="1567569" cy="940542"/>
          </a:xfrm>
        </p:grpSpPr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D7FF0759-014F-400D-8FF8-AF734A168319}"/>
                </a:ext>
              </a:extLst>
            </p:cNvPr>
            <p:cNvSpPr/>
            <p:nvPr/>
          </p:nvSpPr>
          <p:spPr>
            <a:xfrm>
              <a:off x="438716" y="1097783"/>
              <a:ext cx="1567569" cy="94054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EE13E4D6-5EA1-4A72-9D38-B6A38FC6A5D7}"/>
                </a:ext>
              </a:extLst>
            </p:cNvPr>
            <p:cNvSpPr txBox="1"/>
            <p:nvPr/>
          </p:nvSpPr>
          <p:spPr>
            <a:xfrm>
              <a:off x="438716" y="1097782"/>
              <a:ext cx="1567569" cy="9405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400" b="0" i="0" kern="1200" dirty="0"/>
                <a:t>Enumere las suposiciones que usted (u otros) han hecho hasta ahora.</a:t>
              </a:r>
              <a:endParaRPr lang="en-US" sz="1400" kern="1200" dirty="0"/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4A820FAB-5F39-46A6-9C4B-2B9AEB08E915}"/>
              </a:ext>
            </a:extLst>
          </p:cNvPr>
          <p:cNvGrpSpPr/>
          <p:nvPr/>
        </p:nvGrpSpPr>
        <p:grpSpPr>
          <a:xfrm>
            <a:off x="9919222" y="5703013"/>
            <a:ext cx="2191824" cy="1097298"/>
            <a:chOff x="2163042" y="1097783"/>
            <a:chExt cx="1567569" cy="940541"/>
          </a:xfrm>
        </p:grpSpPr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CFB18CFC-5CD5-4D8A-B7E1-6FA09C182C6F}"/>
                </a:ext>
              </a:extLst>
            </p:cNvPr>
            <p:cNvSpPr/>
            <p:nvPr/>
          </p:nvSpPr>
          <p:spPr>
            <a:xfrm>
              <a:off x="2163042" y="1097783"/>
              <a:ext cx="1567569" cy="94054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D2A034E8-15FC-4350-B2D8-735E4D90EDE3}"/>
                </a:ext>
              </a:extLst>
            </p:cNvPr>
            <p:cNvSpPr txBox="1"/>
            <p:nvPr/>
          </p:nvSpPr>
          <p:spPr>
            <a:xfrm>
              <a:off x="2163042" y="1097783"/>
              <a:ext cx="1567569" cy="9405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400" b="0" i="0" kern="1200"/>
                <a:t>Verifique las suposiciones si es posible.</a:t>
              </a:r>
              <a:endParaRPr lang="en-US" sz="1400" kern="1200"/>
            </a:p>
          </p:txBody>
        </p:sp>
      </p:grpSp>
      <p:sp>
        <p:nvSpPr>
          <p:cNvPr id="6" name="Cerrar llave 5">
            <a:extLst>
              <a:ext uri="{FF2B5EF4-FFF2-40B4-BE49-F238E27FC236}">
                <a16:creationId xmlns:a16="http://schemas.microsoft.com/office/drawing/2014/main" id="{227F2E2A-7345-419B-8228-C81E067FBB59}"/>
              </a:ext>
            </a:extLst>
          </p:cNvPr>
          <p:cNvSpPr/>
          <p:nvPr/>
        </p:nvSpPr>
        <p:spPr>
          <a:xfrm>
            <a:off x="8448091" y="2229350"/>
            <a:ext cx="576000" cy="2262322"/>
          </a:xfrm>
          <a:prstGeom prst="rightBrace">
            <a:avLst>
              <a:gd name="adj1" fmla="val 33121"/>
              <a:gd name="adj2" fmla="val 49242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66" name="Cerrar llave 65">
            <a:extLst>
              <a:ext uri="{FF2B5EF4-FFF2-40B4-BE49-F238E27FC236}">
                <a16:creationId xmlns:a16="http://schemas.microsoft.com/office/drawing/2014/main" id="{1D2F9231-D6F7-42D9-96DE-28C2B1CC07DC}"/>
              </a:ext>
            </a:extLst>
          </p:cNvPr>
          <p:cNvSpPr/>
          <p:nvPr/>
        </p:nvSpPr>
        <p:spPr>
          <a:xfrm rot="10800000">
            <a:off x="7104518" y="12347"/>
            <a:ext cx="576000" cy="2214555"/>
          </a:xfrm>
          <a:prstGeom prst="rightBrace">
            <a:avLst>
              <a:gd name="adj1" fmla="val 33121"/>
              <a:gd name="adj2" fmla="val 49242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67" name="Cerrar llave 66">
            <a:extLst>
              <a:ext uri="{FF2B5EF4-FFF2-40B4-BE49-F238E27FC236}">
                <a16:creationId xmlns:a16="http://schemas.microsoft.com/office/drawing/2014/main" id="{DDC7DCF4-C0B4-4C08-8F9F-CCB041C6AB8F}"/>
              </a:ext>
            </a:extLst>
          </p:cNvPr>
          <p:cNvSpPr/>
          <p:nvPr/>
        </p:nvSpPr>
        <p:spPr>
          <a:xfrm rot="10800000">
            <a:off x="7008391" y="4520926"/>
            <a:ext cx="576000" cy="2308171"/>
          </a:xfrm>
          <a:prstGeom prst="rightBrace">
            <a:avLst>
              <a:gd name="adj1" fmla="val 33121"/>
              <a:gd name="adj2" fmla="val 49242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CC3AB5B-67C0-43E0-88EA-93DDA7B6EE72}"/>
              </a:ext>
            </a:extLst>
          </p:cNvPr>
          <p:cNvSpPr txBox="1"/>
          <p:nvPr/>
        </p:nvSpPr>
        <p:spPr>
          <a:xfrm>
            <a:off x="4533976" y="965839"/>
            <a:ext cx="244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Marco del problema 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E201FA0F-77D2-458E-9606-1CE6152B54E6}"/>
              </a:ext>
            </a:extLst>
          </p:cNvPr>
          <p:cNvSpPr txBox="1"/>
          <p:nvPr/>
        </p:nvSpPr>
        <p:spPr>
          <a:xfrm>
            <a:off x="9275925" y="3095694"/>
            <a:ext cx="2760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/>
              <a:t>Seleccione una medida de rendimiento</a:t>
            </a:r>
            <a:endParaRPr lang="es-CL" dirty="0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9DA10E46-DEE5-4FF3-BACA-A389D6DFF33B}"/>
              </a:ext>
            </a:extLst>
          </p:cNvPr>
          <p:cNvSpPr txBox="1"/>
          <p:nvPr/>
        </p:nvSpPr>
        <p:spPr>
          <a:xfrm>
            <a:off x="4120362" y="5486373"/>
            <a:ext cx="2676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Compruebe los supuestos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57EE7ED4-1B67-4C67-95DD-7118A9C714F9}"/>
              </a:ext>
            </a:extLst>
          </p:cNvPr>
          <p:cNvSpPr/>
          <p:nvPr/>
        </p:nvSpPr>
        <p:spPr>
          <a:xfrm>
            <a:off x="174542" y="6491290"/>
            <a:ext cx="970997" cy="305871"/>
          </a:xfrm>
          <a:prstGeom prst="roundRect">
            <a:avLst/>
          </a:prstGeom>
          <a:solidFill>
            <a:srgbClr val="1322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2">
                    <a:lumMod val="60000"/>
                    <a:lumOff val="4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Atrás</a:t>
            </a:r>
            <a:endParaRPr lang="es-C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76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D3707AD-8261-4357-9C64-EEC41E83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5" y="-427"/>
            <a:ext cx="6086683" cy="6858428"/>
          </a:xfrm>
          <a:prstGeom prst="rect">
            <a:avLst/>
          </a:prstGeom>
          <a:gradFill>
            <a:gsLst>
              <a:gs pos="0">
                <a:srgbClr val="000000">
                  <a:alpha val="53000"/>
                </a:srgbClr>
              </a:gs>
              <a:gs pos="82000">
                <a:schemeClr val="accent1">
                  <a:lumMod val="75000"/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98142"/>
            <a:ext cx="12191999" cy="6359430"/>
          </a:xfrm>
          <a:prstGeom prst="rect">
            <a:avLst/>
          </a:prstGeom>
          <a:gradFill>
            <a:gsLst>
              <a:gs pos="13000">
                <a:schemeClr val="accent1">
                  <a:lumMod val="75000"/>
                  <a:alpha val="39000"/>
                </a:schemeClr>
              </a:gs>
              <a:gs pos="100000">
                <a:srgbClr val="000000">
                  <a:alpha val="32000"/>
                </a:srgb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6096001" cy="6858000"/>
          </a:xfrm>
          <a:prstGeom prst="rect">
            <a:avLst/>
          </a:prstGeom>
          <a:gradFill>
            <a:gsLst>
              <a:gs pos="13000">
                <a:srgbClr val="000000">
                  <a:alpha val="39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1B01BE8-EBAB-4286-84CC-EC07C7F95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400370"/>
          </a:xfrm>
          <a:prstGeom prst="rect">
            <a:avLst/>
          </a:prstGeom>
          <a:gradFill>
            <a:gsLst>
              <a:gs pos="0">
                <a:srgbClr val="000000">
                  <a:alpha val="70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13">
            <a:extLst>
              <a:ext uri="{FF2B5EF4-FFF2-40B4-BE49-F238E27FC236}">
                <a16:creationId xmlns:a16="http://schemas.microsoft.com/office/drawing/2014/main" id="{B810725C-984E-4EC2-A5FA-A193878CB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59729" y="-716753"/>
            <a:ext cx="4893880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23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3FD72F-F852-4130-ABE7-3E917022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2643" y="457630"/>
            <a:ext cx="7457441" cy="9435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Obteneción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datos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AF74C571-342A-40E2-A5AD-40368DD73586}"/>
              </a:ext>
            </a:extLst>
          </p:cNvPr>
          <p:cNvSpPr/>
          <p:nvPr/>
        </p:nvSpPr>
        <p:spPr>
          <a:xfrm>
            <a:off x="241140" y="1441692"/>
            <a:ext cx="5689877" cy="4346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MX" b="0" i="0" dirty="0">
                <a:solidFill>
                  <a:schemeClr val="bg1"/>
                </a:solidFill>
                <a:effectLst/>
                <a:latin typeface="Helvetica Neue"/>
              </a:rPr>
              <a:t>Pasos previos:</a:t>
            </a:r>
          </a:p>
          <a:p>
            <a:pPr algn="l"/>
            <a:endParaRPr lang="es-MX" dirty="0">
              <a:solidFill>
                <a:schemeClr val="bg1"/>
              </a:solidFill>
              <a:latin typeface="Helvetica Neu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s-MX" b="0" i="0" dirty="0">
                <a:solidFill>
                  <a:schemeClr val="bg1"/>
                </a:solidFill>
                <a:effectLst/>
                <a:latin typeface="Helvetica Neue"/>
              </a:rPr>
              <a:t>Enumera los datos que necesitas y la cantidad que necesitas.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MX" b="0" i="0" dirty="0">
                <a:solidFill>
                  <a:schemeClr val="bg1"/>
                </a:solidFill>
                <a:effectLst/>
                <a:latin typeface="Helvetica Neue"/>
              </a:rPr>
              <a:t>Busque y documente dónde puede obtener esos datos.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MX" b="0" i="0" dirty="0">
                <a:solidFill>
                  <a:schemeClr val="bg1"/>
                </a:solidFill>
                <a:effectLst/>
                <a:latin typeface="Helvetica Neue"/>
              </a:rPr>
              <a:t>Compruebe cuánto espacio ocupará.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MX" b="0" i="0" dirty="0">
                <a:solidFill>
                  <a:schemeClr val="bg1"/>
                </a:solidFill>
                <a:effectLst/>
                <a:latin typeface="Helvetica Neue"/>
              </a:rPr>
              <a:t>Comprueba las obligaciones legales, y obtén autorización si es necesario.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MX" b="0" i="0" dirty="0">
                <a:solidFill>
                  <a:schemeClr val="bg1"/>
                </a:solidFill>
                <a:effectLst/>
                <a:latin typeface="Helvetica Neue"/>
              </a:rPr>
              <a:t>Obtenga las autorizaciones de acceso.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MX" b="0" i="0" dirty="0">
                <a:solidFill>
                  <a:schemeClr val="bg1"/>
                </a:solidFill>
                <a:effectLst/>
                <a:latin typeface="Helvetica Neue"/>
              </a:rPr>
              <a:t>Crear un espacio de trabajo (con suficiente espacio de almacenamiento).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1FC5967-704A-4D03-910B-9D38E05FE128}"/>
              </a:ext>
            </a:extLst>
          </p:cNvPr>
          <p:cNvSpPr/>
          <p:nvPr/>
        </p:nvSpPr>
        <p:spPr>
          <a:xfrm>
            <a:off x="6988301" y="1690763"/>
            <a:ext cx="4311393" cy="576408"/>
          </a:xfrm>
          <a:prstGeom prst="roundRect">
            <a:avLst>
              <a:gd name="adj" fmla="val 384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Nuestro caso: </a:t>
            </a:r>
          </a:p>
          <a:p>
            <a:pPr algn="ctr"/>
            <a:r>
              <a:rPr lang="es-CL" dirty="0"/>
              <a:t>California </a:t>
            </a:r>
            <a:r>
              <a:rPr lang="es-CL" dirty="0" err="1"/>
              <a:t>Housing</a:t>
            </a:r>
            <a:r>
              <a:rPr lang="es-CL" dirty="0"/>
              <a:t> </a:t>
            </a:r>
            <a:r>
              <a:rPr lang="es-CL" dirty="0" err="1"/>
              <a:t>Prices</a:t>
            </a:r>
            <a:r>
              <a:rPr lang="es-CL" dirty="0"/>
              <a:t> </a:t>
            </a:r>
            <a:r>
              <a:rPr lang="es-CL" dirty="0" err="1"/>
              <a:t>dataset</a:t>
            </a:r>
            <a:endParaRPr lang="es-CL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43538E9-BF1A-4693-A863-52FE647D2D22}"/>
              </a:ext>
            </a:extLst>
          </p:cNvPr>
          <p:cNvSpPr/>
          <p:nvPr/>
        </p:nvSpPr>
        <p:spPr>
          <a:xfrm>
            <a:off x="10429875" y="6435845"/>
            <a:ext cx="1542322" cy="345741"/>
          </a:xfrm>
          <a:prstGeom prst="roundRect">
            <a:avLst/>
          </a:prstGeom>
          <a:solidFill>
            <a:srgbClr val="13223B"/>
          </a:solidFill>
          <a:ln>
            <a:solidFill>
              <a:srgbClr val="132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Siguiente</a:t>
            </a:r>
            <a:endParaRPr lang="es-CL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F2D9712-55FB-4427-BE9F-403D49E0D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393" y="2516241"/>
            <a:ext cx="4885866" cy="273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DC07B27-4E3C-4BCF-ABDB-6AA72857C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19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3F11416-082D-424E-9BCE-22AA890B0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86" y="2724068"/>
            <a:ext cx="5172914" cy="3694278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3D11BE6-2A04-4DBB-842D-88602B5E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12437"/>
            <a:ext cx="11713464" cy="6844063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05E02A-9AA9-45EC-B87B-B46F043F3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" y="2724072"/>
            <a:ext cx="12192008" cy="4114801"/>
          </a:xfrm>
          <a:prstGeom prst="rect">
            <a:avLst/>
          </a:prstGeom>
          <a:gradFill>
            <a:gsLst>
              <a:gs pos="30000">
                <a:schemeClr val="accent1">
                  <a:lumMod val="75000"/>
                  <a:alpha val="19000"/>
                </a:schemeClr>
              </a:gs>
              <a:gs pos="100000">
                <a:schemeClr val="accent1">
                  <a:alpha val="24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91EDBA-E8E0-4575-8147-B7003452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09672" y="1716338"/>
            <a:ext cx="6858003" cy="3422328"/>
          </a:xfrm>
          <a:prstGeom prst="rect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76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A0CDCE-AA98-4F8F-B5F4-9851C9A7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80" y="766881"/>
            <a:ext cx="5570514" cy="116749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100" dirty="0" err="1">
                <a:solidFill>
                  <a:srgbClr val="FFFFFF"/>
                </a:solidFill>
              </a:rPr>
              <a:t>Exploración</a:t>
            </a:r>
            <a:r>
              <a:rPr lang="en-US" sz="4100" dirty="0">
                <a:solidFill>
                  <a:srgbClr val="FFFFFF"/>
                </a:solidFill>
              </a:rPr>
              <a:t> de los </a:t>
            </a:r>
            <a:r>
              <a:rPr lang="en-US" sz="4100" dirty="0" err="1">
                <a:solidFill>
                  <a:srgbClr val="FFFFFF"/>
                </a:solidFill>
              </a:rPr>
              <a:t>datos</a:t>
            </a:r>
            <a:r>
              <a:rPr lang="en-US" sz="4100" dirty="0">
                <a:solidFill>
                  <a:srgbClr val="FFFFFF"/>
                </a:solidFill>
              </a:rPr>
              <a:t> para </a:t>
            </a:r>
            <a:r>
              <a:rPr lang="en-US" sz="4100" dirty="0" err="1">
                <a:solidFill>
                  <a:srgbClr val="FFFFFF"/>
                </a:solidFill>
              </a:rPr>
              <a:t>obtener</a:t>
            </a:r>
            <a:r>
              <a:rPr lang="en-US" sz="4100" dirty="0">
                <a:solidFill>
                  <a:srgbClr val="FFFFFF"/>
                </a:solidFill>
              </a:rPr>
              <a:t> </a:t>
            </a:r>
            <a:r>
              <a:rPr lang="en-US" sz="4100" dirty="0" err="1">
                <a:solidFill>
                  <a:srgbClr val="FFFFFF"/>
                </a:solidFill>
              </a:rPr>
              <a:t>información</a:t>
            </a:r>
            <a:r>
              <a:rPr lang="en-US" sz="41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EE4473-A122-4E96-8C31-B4C5AAA27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123" y="2706446"/>
            <a:ext cx="12191997" cy="37119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92000">
                <a:schemeClr val="accent1">
                  <a:lumMod val="75000"/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n 21" descr="Interfaz de usuario gráfica, Gráfico, Gráfico de dispersión&#10;&#10;Descripción generada automáticamente">
            <a:extLst>
              <a:ext uri="{FF2B5EF4-FFF2-40B4-BE49-F238E27FC236}">
                <a16:creationId xmlns:a16="http://schemas.microsoft.com/office/drawing/2014/main" id="{564A4316-269E-4796-93A2-331AA5E878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73" t="-4256" r="-73" b="2676"/>
          <a:stretch/>
        </p:blipFill>
        <p:spPr>
          <a:xfrm>
            <a:off x="7632000" y="-72000"/>
            <a:ext cx="3785497" cy="2669692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DEE44F4-53D1-4C80-81F3-CBA5BA8C0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2499" y="201885"/>
            <a:ext cx="9938980" cy="6636988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6F165E2-5203-414A-83FC-77541832F479}"/>
              </a:ext>
            </a:extLst>
          </p:cNvPr>
          <p:cNvSpPr/>
          <p:nvPr/>
        </p:nvSpPr>
        <p:spPr>
          <a:xfrm>
            <a:off x="132787" y="6473430"/>
            <a:ext cx="970997" cy="305871"/>
          </a:xfrm>
          <a:prstGeom prst="roundRect">
            <a:avLst/>
          </a:prstGeom>
          <a:solidFill>
            <a:srgbClr val="1322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Atrás</a:t>
            </a:r>
            <a:endParaRPr lang="es-C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9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E7C43E-D8D3-492D-A0B8-D0E2BD52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CL" sz="4000">
                <a:solidFill>
                  <a:srgbClr val="FFFFFF"/>
                </a:solidFill>
              </a:rPr>
              <a:t>Preparación de los datos.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5C26ED78-DBA3-4AC4-9853-07A439CA9751}"/>
              </a:ext>
            </a:extLst>
          </p:cNvPr>
          <p:cNvGrpSpPr/>
          <p:nvPr/>
        </p:nvGrpSpPr>
        <p:grpSpPr>
          <a:xfrm>
            <a:off x="373078" y="1645263"/>
            <a:ext cx="2194383" cy="1043511"/>
            <a:chOff x="398561" y="1313675"/>
            <a:chExt cx="2206158" cy="1347292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FE95438B-0981-42F1-9A5D-EAFF234893CB}"/>
                </a:ext>
              </a:extLst>
            </p:cNvPr>
            <p:cNvSpPr/>
            <p:nvPr/>
          </p:nvSpPr>
          <p:spPr>
            <a:xfrm>
              <a:off x="401133" y="1313675"/>
              <a:ext cx="2203586" cy="132215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ACD83314-7A78-402F-9DAB-FA6DA9F3FCAA}"/>
                </a:ext>
              </a:extLst>
            </p:cNvPr>
            <p:cNvSpPr txBox="1"/>
            <p:nvPr/>
          </p:nvSpPr>
          <p:spPr>
            <a:xfrm>
              <a:off x="398561" y="1338816"/>
              <a:ext cx="2203586" cy="1322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500" b="0" i="0" kern="1200" dirty="0"/>
                <a:t>Limpieza de datos</a:t>
              </a:r>
            </a:p>
          </p:txBody>
        </p:sp>
      </p:grp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09FE6D1-FABB-4C8A-9CC1-B8D9F71C6212}"/>
              </a:ext>
            </a:extLst>
          </p:cNvPr>
          <p:cNvSpPr txBox="1"/>
          <p:nvPr/>
        </p:nvSpPr>
        <p:spPr>
          <a:xfrm>
            <a:off x="-303216" y="2762766"/>
            <a:ext cx="304708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Calibri (Cuerpo)"/>
              </a:rPr>
              <a:t>Corregir o eliminar los valores atípicos.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000000"/>
              </a:solidFill>
              <a:effectLst/>
              <a:latin typeface="Calibri (Cuerpo)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Calibri (Cuerpo)"/>
              </a:rPr>
              <a:t>Rellenar los valores que faltan o eliminar el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Calibri (Cuerpo)"/>
              </a:rPr>
              <a:t>feature</a:t>
            </a:r>
            <a:r>
              <a:rPr lang="es-MX" b="0" i="0" dirty="0">
                <a:solidFill>
                  <a:srgbClr val="000000"/>
                </a:solidFill>
                <a:effectLst/>
                <a:latin typeface="Calibri (Cuerpo)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000000"/>
              </a:solidFill>
              <a:effectLst/>
              <a:latin typeface="Calibri (Cuerpo)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Calibri (Cuerpo)"/>
              </a:rPr>
              <a:t>Deshacerse de los distritos correspondientes.</a:t>
            </a:r>
          </a:p>
          <a:p>
            <a:pPr lvl="1" algn="l"/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endParaRPr lang="es-CL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040F8D6-704A-4159-8FDD-8638565C8191}"/>
              </a:ext>
            </a:extLst>
          </p:cNvPr>
          <p:cNvSpPr txBox="1"/>
          <p:nvPr/>
        </p:nvSpPr>
        <p:spPr>
          <a:xfrm>
            <a:off x="8361571" y="2764369"/>
            <a:ext cx="358415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Calibri (Cuerpo)"/>
              </a:rPr>
              <a:t>Discretizar características continuas.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000000"/>
              </a:solidFill>
              <a:effectLst/>
              <a:latin typeface="Calibri (Cuerpo)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Calibri (Cuerpo)"/>
              </a:rPr>
              <a:t>Descomponer características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000000"/>
              </a:solidFill>
              <a:effectLst/>
              <a:latin typeface="Calibri (Cuerpo)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Calibri (Cuerpo)"/>
              </a:rPr>
              <a:t>Añadir transformaciones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000000"/>
              </a:solidFill>
              <a:effectLst/>
              <a:latin typeface="Calibri (Cuerpo)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Calibri (Cuerpo)"/>
              </a:rPr>
              <a:t>Agregar características</a:t>
            </a:r>
            <a:endParaRPr lang="es-CL" dirty="0">
              <a:latin typeface="Calibri (Cuerpo)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8057FA09-350B-4740-BCF2-5449C5394DDB}"/>
              </a:ext>
            </a:extLst>
          </p:cNvPr>
          <p:cNvGrpSpPr/>
          <p:nvPr/>
        </p:nvGrpSpPr>
        <p:grpSpPr>
          <a:xfrm>
            <a:off x="9184060" y="1628818"/>
            <a:ext cx="2194383" cy="1043511"/>
            <a:chOff x="398561" y="1313675"/>
            <a:chExt cx="2206158" cy="1347292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E5A58BF9-A006-45A3-B2C1-F5C1BD9C2CC8}"/>
                </a:ext>
              </a:extLst>
            </p:cNvPr>
            <p:cNvSpPr/>
            <p:nvPr/>
          </p:nvSpPr>
          <p:spPr>
            <a:xfrm>
              <a:off x="401133" y="1313675"/>
              <a:ext cx="2203586" cy="132215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21A07E0C-3D84-4091-B871-CF7BF9AE24D6}"/>
                </a:ext>
              </a:extLst>
            </p:cNvPr>
            <p:cNvSpPr txBox="1"/>
            <p:nvPr/>
          </p:nvSpPr>
          <p:spPr>
            <a:xfrm>
              <a:off x="398561" y="1338816"/>
              <a:ext cx="2203586" cy="1322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600" b="0" i="0" kern="1200" dirty="0"/>
                <a:t>Ingeniería de características                             (si es necesario)</a:t>
              </a:r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DBF7208A-F3C2-43FD-9C23-5F2F9A512273}"/>
              </a:ext>
            </a:extLst>
          </p:cNvPr>
          <p:cNvGrpSpPr/>
          <p:nvPr/>
        </p:nvGrpSpPr>
        <p:grpSpPr>
          <a:xfrm>
            <a:off x="2919738" y="4520214"/>
            <a:ext cx="5743665" cy="1549094"/>
            <a:chOff x="2968954" y="2190296"/>
            <a:chExt cx="5743665" cy="1549094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88027788-8E4E-4350-B581-1EB8BFC68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8954" y="2190296"/>
              <a:ext cx="5740148" cy="752475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7097D8D7-CE1C-4C63-AA51-B2FF332E7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2471" y="3175487"/>
              <a:ext cx="5740148" cy="563903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AF5D8B76-D3E0-4947-AB70-14C41B42DA83}"/>
              </a:ext>
            </a:extLst>
          </p:cNvPr>
          <p:cNvGrpSpPr/>
          <p:nvPr/>
        </p:nvGrpSpPr>
        <p:grpSpPr>
          <a:xfrm>
            <a:off x="3246659" y="1597432"/>
            <a:ext cx="4963304" cy="2404924"/>
            <a:chOff x="3335373" y="4230698"/>
            <a:chExt cx="4963304" cy="2404924"/>
          </a:xfrm>
        </p:grpSpPr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3C07C9B9-909E-427A-87BA-EC5022679BF0}"/>
                </a:ext>
              </a:extLst>
            </p:cNvPr>
            <p:cNvGrpSpPr/>
            <p:nvPr/>
          </p:nvGrpSpPr>
          <p:grpSpPr>
            <a:xfrm>
              <a:off x="3335373" y="4270162"/>
              <a:ext cx="2191824" cy="1024039"/>
              <a:chOff x="398561" y="3420"/>
              <a:chExt cx="2203586" cy="1322151"/>
            </a:xfrm>
          </p:grpSpPr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253EDD4C-5C2B-4D1B-9738-1E103CB6D7AA}"/>
                  </a:ext>
                </a:extLst>
              </p:cNvPr>
              <p:cNvSpPr/>
              <p:nvPr/>
            </p:nvSpPr>
            <p:spPr>
              <a:xfrm>
                <a:off x="398561" y="3420"/>
                <a:ext cx="2203586" cy="1322151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168643C5-D314-406E-AF3F-B6F0837B0CA0}"/>
                  </a:ext>
                </a:extLst>
              </p:cNvPr>
              <p:cNvSpPr txBox="1"/>
              <p:nvPr/>
            </p:nvSpPr>
            <p:spPr>
              <a:xfrm>
                <a:off x="398561" y="3420"/>
                <a:ext cx="2203586" cy="132215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s-MX" sz="1500" b="0" i="0" kern="1200" dirty="0"/>
                  <a:t>Selección de características               (opcional)</a:t>
                </a:r>
              </a:p>
            </p:txBody>
          </p:sp>
        </p:grp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D109D05B-653B-414A-9217-F5C9A92BD2C2}"/>
                </a:ext>
              </a:extLst>
            </p:cNvPr>
            <p:cNvGrpSpPr/>
            <p:nvPr/>
          </p:nvGrpSpPr>
          <p:grpSpPr>
            <a:xfrm>
              <a:off x="6106852" y="4230698"/>
              <a:ext cx="2191825" cy="1063503"/>
              <a:chOff x="5243778" y="-273251"/>
              <a:chExt cx="2203587" cy="1373104"/>
            </a:xfrm>
          </p:grpSpPr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C1318727-9CA2-4132-8E6F-4BBC8914C58F}"/>
                  </a:ext>
                </a:extLst>
              </p:cNvPr>
              <p:cNvSpPr/>
              <p:nvPr/>
            </p:nvSpPr>
            <p:spPr>
              <a:xfrm>
                <a:off x="5243779" y="-222298"/>
                <a:ext cx="2203586" cy="1322151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1B15907E-E0F9-4316-AD2D-42C5678878BB}"/>
                  </a:ext>
                </a:extLst>
              </p:cNvPr>
              <p:cNvSpPr txBox="1"/>
              <p:nvPr/>
            </p:nvSpPr>
            <p:spPr>
              <a:xfrm>
                <a:off x="5243778" y="-273251"/>
                <a:ext cx="2203586" cy="132215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s-MX" sz="1500" b="0" i="0" kern="1200" dirty="0"/>
                  <a:t>Escalado de  características</a:t>
                </a:r>
              </a:p>
            </p:txBody>
          </p:sp>
        </p:grp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ED3CF10E-9467-4E56-A9F1-B95766F90C12}"/>
                </a:ext>
              </a:extLst>
            </p:cNvPr>
            <p:cNvSpPr txBox="1"/>
            <p:nvPr/>
          </p:nvSpPr>
          <p:spPr>
            <a:xfrm>
              <a:off x="3381282" y="5435293"/>
              <a:ext cx="2313542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b="0" i="0" dirty="0">
                  <a:solidFill>
                    <a:srgbClr val="000000"/>
                  </a:solidFill>
                  <a:effectLst/>
                  <a:latin typeface="Calibri (Cuerpo)"/>
                </a:rPr>
                <a:t>Eliminar los atributos que no proporcionan información útil para la tarea.</a:t>
              </a:r>
              <a:endParaRPr lang="es-CL" dirty="0">
                <a:latin typeface="Calibri (Cuerpo)"/>
              </a:endParaRPr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B922B4D7-AEC8-4419-925F-6055859F0C3A}"/>
                </a:ext>
              </a:extLst>
            </p:cNvPr>
            <p:cNvSpPr txBox="1"/>
            <p:nvPr/>
          </p:nvSpPr>
          <p:spPr>
            <a:xfrm>
              <a:off x="6277053" y="5436732"/>
              <a:ext cx="194477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b="0" i="0" dirty="0">
                  <a:solidFill>
                    <a:srgbClr val="000000"/>
                  </a:solidFill>
                  <a:effectLst/>
                  <a:latin typeface="Calibri (Cuerpo)"/>
                </a:rPr>
                <a:t>Estandarizar o normalizar las características</a:t>
              </a:r>
              <a:endParaRPr lang="es-CL" dirty="0">
                <a:latin typeface="Calibri (Cuerpo)"/>
              </a:endParaRPr>
            </a:p>
          </p:txBody>
        </p:sp>
      </p:grp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355ED2F5-094F-4E5B-B69B-C4FE889F62CC}"/>
              </a:ext>
            </a:extLst>
          </p:cNvPr>
          <p:cNvSpPr/>
          <p:nvPr/>
        </p:nvSpPr>
        <p:spPr>
          <a:xfrm>
            <a:off x="249328" y="6454699"/>
            <a:ext cx="970997" cy="3058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13223B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Atrás</a:t>
            </a:r>
            <a:endParaRPr lang="es-CL" dirty="0">
              <a:solidFill>
                <a:srgbClr val="132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5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98068-2405-4440-8612-B158E5AAB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9" y="66904"/>
            <a:ext cx="9417731" cy="1325563"/>
          </a:xfrm>
        </p:spPr>
        <p:txBody>
          <a:bodyPr>
            <a:normAutofit/>
          </a:bodyPr>
          <a:lstStyle/>
          <a:p>
            <a:r>
              <a:rPr lang="es-MX" dirty="0"/>
              <a:t>Exploración y preselección de modelos.</a:t>
            </a:r>
            <a:endParaRPr lang="es-C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echa: curvada hacia abajo 5">
            <a:extLst>
              <a:ext uri="{FF2B5EF4-FFF2-40B4-BE49-F238E27FC236}">
                <a16:creationId xmlns:a16="http://schemas.microsoft.com/office/drawing/2014/main" id="{65649E62-4381-447A-9F86-BCFCBA2ABD5D}"/>
              </a:ext>
            </a:extLst>
          </p:cNvPr>
          <p:cNvSpPr/>
          <p:nvPr/>
        </p:nvSpPr>
        <p:spPr>
          <a:xfrm rot="10800000">
            <a:off x="781075" y="3104751"/>
            <a:ext cx="10727325" cy="1036310"/>
          </a:xfrm>
          <a:prstGeom prst="curvedDownArrow">
            <a:avLst>
              <a:gd name="adj1" fmla="val 26789"/>
              <a:gd name="adj2" fmla="val 73818"/>
              <a:gd name="adj3" fmla="val 25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rismáticos">
            <a:extLst>
              <a:ext uri="{FF2B5EF4-FFF2-40B4-BE49-F238E27FC236}">
                <a16:creationId xmlns:a16="http://schemas.microsoft.com/office/drawing/2014/main" id="{349CC651-56C1-4894-BF6D-D6A82A750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1973" y="2932410"/>
            <a:ext cx="1142998" cy="1142998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DBFB55C1-2630-426D-9804-C2F54532F39A}"/>
              </a:ext>
            </a:extLst>
          </p:cNvPr>
          <p:cNvGrpSpPr/>
          <p:nvPr/>
        </p:nvGrpSpPr>
        <p:grpSpPr>
          <a:xfrm>
            <a:off x="84409" y="1392467"/>
            <a:ext cx="2140171" cy="1628704"/>
            <a:chOff x="438716" y="484"/>
            <a:chExt cx="1567569" cy="940541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DB6356DA-30E3-4B2C-A133-0FDB0EDD013F}"/>
                </a:ext>
              </a:extLst>
            </p:cNvPr>
            <p:cNvSpPr/>
            <p:nvPr/>
          </p:nvSpPr>
          <p:spPr>
            <a:xfrm>
              <a:off x="438716" y="484"/>
              <a:ext cx="1567569" cy="94054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8A513583-076C-4D4F-AF40-AB46D27A6883}"/>
                </a:ext>
              </a:extLst>
            </p:cNvPr>
            <p:cNvSpPr txBox="1"/>
            <p:nvPr/>
          </p:nvSpPr>
          <p:spPr>
            <a:xfrm>
              <a:off x="438716" y="484"/>
              <a:ext cx="1567569" cy="9405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600" b="1" i="0" kern="1200" dirty="0"/>
                <a:t>Entrene muchos modelos rápidos y sucios de diferentes categorías utilizando parámetros estándar.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6DE83E2-D5D1-49F2-A1EF-311F1D3DCE1C}"/>
              </a:ext>
            </a:extLst>
          </p:cNvPr>
          <p:cNvGrpSpPr/>
          <p:nvPr/>
        </p:nvGrpSpPr>
        <p:grpSpPr>
          <a:xfrm>
            <a:off x="6921572" y="1700342"/>
            <a:ext cx="2464245" cy="1097298"/>
            <a:chOff x="2163042" y="484"/>
            <a:chExt cx="1567570" cy="940541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743FCAEA-07C0-4BC4-B6C1-D7F7FDB8A8C0}"/>
                </a:ext>
              </a:extLst>
            </p:cNvPr>
            <p:cNvSpPr/>
            <p:nvPr/>
          </p:nvSpPr>
          <p:spPr>
            <a:xfrm>
              <a:off x="2163042" y="484"/>
              <a:ext cx="1567569" cy="94054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EB0E948E-5B11-4C05-A8A7-12B6DBC834F3}"/>
                </a:ext>
              </a:extLst>
            </p:cNvPr>
            <p:cNvSpPr txBox="1"/>
            <p:nvPr/>
          </p:nvSpPr>
          <p:spPr>
            <a:xfrm>
              <a:off x="2163043" y="484"/>
              <a:ext cx="1567569" cy="9405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600" b="1" i="0" kern="1200" dirty="0"/>
                <a:t>Analice los tipos de errores que cometen los modelos</a:t>
              </a:r>
              <a:endParaRPr lang="en-US" sz="1600" b="1" kern="1200" dirty="0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DEE7C06A-DDD3-4C2D-A853-2CECA27C4A25}"/>
              </a:ext>
            </a:extLst>
          </p:cNvPr>
          <p:cNvGrpSpPr/>
          <p:nvPr/>
        </p:nvGrpSpPr>
        <p:grpSpPr>
          <a:xfrm>
            <a:off x="2349571" y="1662668"/>
            <a:ext cx="2113945" cy="1097299"/>
            <a:chOff x="438716" y="1097782"/>
            <a:chExt cx="1567569" cy="940542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70D7402E-11B9-4DC0-A02F-06558F4970AF}"/>
                </a:ext>
              </a:extLst>
            </p:cNvPr>
            <p:cNvSpPr/>
            <p:nvPr/>
          </p:nvSpPr>
          <p:spPr>
            <a:xfrm>
              <a:off x="438716" y="1097783"/>
              <a:ext cx="1567569" cy="94054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14DEF742-B26C-4E9B-BE46-9162CE6B0AB2}"/>
                </a:ext>
              </a:extLst>
            </p:cNvPr>
            <p:cNvSpPr txBox="1"/>
            <p:nvPr/>
          </p:nvSpPr>
          <p:spPr>
            <a:xfrm>
              <a:off x="438716" y="1097782"/>
              <a:ext cx="1567569" cy="9405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600" b="1" i="0" kern="1200" dirty="0"/>
                <a:t>Medir y comparar su rendimiento.</a:t>
              </a: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0D5FCB72-CE69-4F4F-A018-D87BD8A16AAF}"/>
              </a:ext>
            </a:extLst>
          </p:cNvPr>
          <p:cNvGrpSpPr/>
          <p:nvPr/>
        </p:nvGrpSpPr>
        <p:grpSpPr>
          <a:xfrm>
            <a:off x="4640511" y="1662668"/>
            <a:ext cx="2191824" cy="1097298"/>
            <a:chOff x="2163042" y="1097783"/>
            <a:chExt cx="1567569" cy="940541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81D57EB2-DA7A-477D-8857-BE6C67ED8557}"/>
                </a:ext>
              </a:extLst>
            </p:cNvPr>
            <p:cNvSpPr/>
            <p:nvPr/>
          </p:nvSpPr>
          <p:spPr>
            <a:xfrm>
              <a:off x="2163042" y="1097783"/>
              <a:ext cx="1567569" cy="94054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92825FC4-8519-4DFD-920F-9077F72B190D}"/>
                </a:ext>
              </a:extLst>
            </p:cNvPr>
            <p:cNvSpPr txBox="1"/>
            <p:nvPr/>
          </p:nvSpPr>
          <p:spPr>
            <a:xfrm>
              <a:off x="2163042" y="1097783"/>
              <a:ext cx="1567569" cy="9405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600" b="1" i="0" kern="1200" dirty="0"/>
                <a:t>Analizar las variables más significativas para cada algoritmo</a:t>
              </a:r>
              <a:endParaRPr lang="en-US" sz="1600" b="1" kern="1200" dirty="0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60D9B57-098B-4B6B-BDC6-9A4DC3829ADF}"/>
              </a:ext>
            </a:extLst>
          </p:cNvPr>
          <p:cNvGrpSpPr/>
          <p:nvPr/>
        </p:nvGrpSpPr>
        <p:grpSpPr>
          <a:xfrm>
            <a:off x="9500126" y="1700342"/>
            <a:ext cx="2464245" cy="1097298"/>
            <a:chOff x="2163042" y="484"/>
            <a:chExt cx="1567570" cy="940541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5EE9708D-EE3E-411C-B57C-BD38AE95FC6A}"/>
                </a:ext>
              </a:extLst>
            </p:cNvPr>
            <p:cNvSpPr/>
            <p:nvPr/>
          </p:nvSpPr>
          <p:spPr>
            <a:xfrm>
              <a:off x="2163042" y="484"/>
              <a:ext cx="1567569" cy="94054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6E2A6412-38D0-45E5-8E95-4F9957933CEC}"/>
                </a:ext>
              </a:extLst>
            </p:cNvPr>
            <p:cNvSpPr txBox="1"/>
            <p:nvPr/>
          </p:nvSpPr>
          <p:spPr>
            <a:xfrm>
              <a:off x="2163043" y="484"/>
              <a:ext cx="1567569" cy="9405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600" b="1" i="0" kern="1200" dirty="0"/>
                <a:t>Realice una ronda rápida de selección e ingeniería de características.</a:t>
              </a:r>
            </a:p>
          </p:txBody>
        </p:sp>
      </p:grp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5680FD5-9EE3-4BCB-A0BF-C74A9A78BA57}"/>
              </a:ext>
            </a:extLst>
          </p:cNvPr>
          <p:cNvSpPr txBox="1"/>
          <p:nvPr/>
        </p:nvSpPr>
        <p:spPr>
          <a:xfrm>
            <a:off x="4085791" y="3297242"/>
            <a:ext cx="4020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0" i="0" dirty="0">
                <a:solidFill>
                  <a:srgbClr val="000000"/>
                </a:solidFill>
                <a:effectLst/>
                <a:latin typeface="Helvetica Neue"/>
              </a:rPr>
              <a:t>Realice una o dos iteraciones rápidas más de los cinco pasos anteriores.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DB0CA66-8A2E-438F-B0B4-3CAF9E96BFE8}"/>
              </a:ext>
            </a:extLst>
          </p:cNvPr>
          <p:cNvSpPr txBox="1"/>
          <p:nvPr/>
        </p:nvSpPr>
        <p:spPr>
          <a:xfrm>
            <a:off x="1216672" y="4224641"/>
            <a:ext cx="8127999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s-MX" b="1" i="0" dirty="0">
                <a:solidFill>
                  <a:schemeClr val="bg1"/>
                </a:solidFill>
                <a:effectLst/>
                <a:latin typeface="Helvetica Neue"/>
              </a:rPr>
              <a:t>Preseleccione los tres o cinco modelos más prometedores, prefiriendo los modelos que cometen diferentes tipos de errores.</a:t>
            </a:r>
          </a:p>
        </p:txBody>
      </p:sp>
      <p:graphicFrame>
        <p:nvGraphicFramePr>
          <p:cNvPr id="38" name="Tabla 38">
            <a:extLst>
              <a:ext uri="{FF2B5EF4-FFF2-40B4-BE49-F238E27FC236}">
                <a16:creationId xmlns:a16="http://schemas.microsoft.com/office/drawing/2014/main" id="{76DF624E-4B96-4D26-BA71-8534D86B8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170235"/>
              </p:ext>
            </p:extLst>
          </p:nvPr>
        </p:nvGraphicFramePr>
        <p:xfrm>
          <a:off x="1216672" y="491819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456316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162193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2370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b="1" i="0" dirty="0"/>
                        <a:t>Modelo</a:t>
                      </a:r>
                      <a:r>
                        <a:rPr lang="es-CL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Standard </a:t>
                      </a:r>
                      <a:r>
                        <a:rPr lang="es-CL" dirty="0" err="1"/>
                        <a:t>deviation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20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err="1"/>
                        <a:t>LinearRegression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69052.46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2731.67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163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err="1"/>
                        <a:t>DecisionTreeRegressor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71407.69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2439.43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5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err="1"/>
                        <a:t>RandomForestRegressor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50182.30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2097.08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957879"/>
                  </a:ext>
                </a:extLst>
              </a:tr>
            </a:tbl>
          </a:graphicData>
        </a:graphic>
      </p:graphicFrame>
      <p:sp>
        <p:nvSpPr>
          <p:cNvPr id="39" name="CuadroTexto 38">
            <a:extLst>
              <a:ext uri="{FF2B5EF4-FFF2-40B4-BE49-F238E27FC236}">
                <a16:creationId xmlns:a16="http://schemas.microsoft.com/office/drawing/2014/main" id="{7C60900B-0BF0-48BE-BE8A-69A1A3DE771E}"/>
              </a:ext>
            </a:extLst>
          </p:cNvPr>
          <p:cNvSpPr txBox="1"/>
          <p:nvPr/>
        </p:nvSpPr>
        <p:spPr>
          <a:xfrm>
            <a:off x="10212687" y="5505832"/>
            <a:ext cx="1751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No olvidar guardar un </a:t>
            </a:r>
            <a:r>
              <a:rPr lang="es-CL" dirty="0" err="1">
                <a:solidFill>
                  <a:schemeClr val="bg1"/>
                </a:solidFill>
              </a:rPr>
              <a:t>pkl</a:t>
            </a:r>
            <a:r>
              <a:rPr lang="es-CL" dirty="0">
                <a:solidFill>
                  <a:schemeClr val="bg1"/>
                </a:solidFill>
              </a:rPr>
              <a:t> de cada modelo 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5276D7D9-A4C1-4893-80AA-96527666A9C2}"/>
              </a:ext>
            </a:extLst>
          </p:cNvPr>
          <p:cNvSpPr/>
          <p:nvPr/>
        </p:nvSpPr>
        <p:spPr>
          <a:xfrm>
            <a:off x="84409" y="6485225"/>
            <a:ext cx="970997" cy="3058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13223B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Atrás</a:t>
            </a:r>
            <a:endParaRPr lang="es-CL" dirty="0">
              <a:solidFill>
                <a:srgbClr val="132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92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62087A1-A8B8-4367-B7E3-A159F3AAC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11" y="380999"/>
            <a:ext cx="6639481" cy="15527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dirty="0" err="1"/>
              <a:t>Afinación</a:t>
            </a:r>
            <a:r>
              <a:rPr lang="en-US" sz="4800" dirty="0"/>
              <a:t> y </a:t>
            </a:r>
            <a:r>
              <a:rPr lang="en-US" sz="4800" dirty="0" err="1"/>
              <a:t>combinación</a:t>
            </a:r>
            <a:r>
              <a:rPr lang="en-US" sz="4800" dirty="0"/>
              <a:t> de los </a:t>
            </a:r>
            <a:r>
              <a:rPr lang="en-US" sz="4800" dirty="0" err="1"/>
              <a:t>modelos</a:t>
            </a:r>
            <a:r>
              <a:rPr lang="en-US" sz="4800" dirty="0"/>
              <a:t>.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FEEB7A4-20AA-41FC-A021-C7AE196D5678}"/>
              </a:ext>
            </a:extLst>
          </p:cNvPr>
          <p:cNvSpPr txBox="1"/>
          <p:nvPr/>
        </p:nvSpPr>
        <p:spPr>
          <a:xfrm>
            <a:off x="265411" y="2092367"/>
            <a:ext cx="61018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Métodos para probar diferentes </a:t>
            </a:r>
            <a:r>
              <a:rPr lang="es-CL" dirty="0" err="1"/>
              <a:t>hiperparametros</a:t>
            </a:r>
            <a:r>
              <a:rPr lang="es-CL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err="1"/>
              <a:t>Grid</a:t>
            </a:r>
            <a:r>
              <a:rPr lang="es-CL" dirty="0"/>
              <a:t> </a:t>
            </a:r>
            <a:r>
              <a:rPr lang="es-CL" dirty="0" err="1"/>
              <a:t>Search</a:t>
            </a:r>
            <a:r>
              <a:rPr lang="es-CL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err="1"/>
              <a:t>Randomized</a:t>
            </a:r>
            <a:r>
              <a:rPr lang="es-CL" dirty="0"/>
              <a:t> </a:t>
            </a:r>
            <a:r>
              <a:rPr lang="es-CL" dirty="0" err="1"/>
              <a:t>Search</a:t>
            </a:r>
            <a:r>
              <a:rPr lang="es-CL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Ensemble </a:t>
            </a:r>
            <a:r>
              <a:rPr lang="es-CL" dirty="0" err="1"/>
              <a:t>Methods</a:t>
            </a:r>
            <a:r>
              <a:rPr lang="es-CL" dirty="0"/>
              <a:t> (cap7)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r>
              <a:rPr lang="es-CL" b="1" dirty="0"/>
              <a:t>Tip</a:t>
            </a:r>
            <a:r>
              <a:rPr lang="es-CL" dirty="0"/>
              <a:t>: Ocupe la </a:t>
            </a:r>
            <a:r>
              <a:rPr lang="es-CL" b="1" dirty="0"/>
              <a:t>validación cruzada </a:t>
            </a:r>
            <a:r>
              <a:rPr lang="es-CL" dirty="0"/>
              <a:t>siempre que sea posible.</a:t>
            </a:r>
          </a:p>
        </p:txBody>
      </p:sp>
      <p:pic>
        <p:nvPicPr>
          <p:cNvPr id="13" name="Picture 7" descr="Bombillas blancas con una amarilla que sobresale">
            <a:extLst>
              <a:ext uri="{FF2B5EF4-FFF2-40B4-BE49-F238E27FC236}">
                <a16:creationId xmlns:a16="http://schemas.microsoft.com/office/drawing/2014/main" id="{BEE0F9E0-D706-4915-9DEC-BA0E42070C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56" r="5999"/>
          <a:stretch/>
        </p:blipFill>
        <p:spPr>
          <a:xfrm>
            <a:off x="6021086" y="544775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4D4514D1-7177-4DDB-8AF7-1316A57C799D}"/>
              </a:ext>
            </a:extLst>
          </p:cNvPr>
          <p:cNvSpPr txBox="1"/>
          <p:nvPr/>
        </p:nvSpPr>
        <p:spPr>
          <a:xfrm>
            <a:off x="265412" y="4134106"/>
            <a:ext cx="43176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Analyze the Best Models and Their Errors: </a:t>
            </a:r>
          </a:p>
          <a:p>
            <a:r>
              <a:rPr lang="en-US" dirty="0" err="1"/>
              <a:t>Metodos</a:t>
            </a:r>
            <a:r>
              <a:rPr lang="en-US" dirty="0"/>
              <a:t> </a:t>
            </a:r>
            <a:r>
              <a:rPr lang="en-US" dirty="0" err="1"/>
              <a:t>necesarios</a:t>
            </a:r>
            <a:r>
              <a:rPr lang="en-US" dirty="0"/>
              <a:t>: </a:t>
            </a:r>
          </a:p>
          <a:p>
            <a:r>
              <a:rPr lang="en-US" dirty="0"/>
              <a:t>-    </a:t>
            </a:r>
            <a:r>
              <a:rPr lang="es-CL" dirty="0" err="1"/>
              <a:t>best_params</a:t>
            </a:r>
            <a:r>
              <a:rPr lang="es-CL" dirty="0"/>
              <a:t>_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s-CL" dirty="0" err="1"/>
              <a:t>best_estimator</a:t>
            </a:r>
            <a:r>
              <a:rPr lang="es-CL" dirty="0"/>
              <a:t>_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b="1" dirty="0" err="1"/>
              <a:t>feature_importances</a:t>
            </a:r>
            <a:r>
              <a:rPr lang="es-CL" b="1" dirty="0"/>
              <a:t>_</a:t>
            </a:r>
          </a:p>
          <a:p>
            <a:pPr marL="285750" indent="-285750">
              <a:buFontTx/>
              <a:buChar char="-"/>
            </a:pPr>
            <a:r>
              <a:rPr lang="es-CL" dirty="0" err="1"/>
              <a:t>gricv_results</a:t>
            </a:r>
            <a:r>
              <a:rPr lang="es-CL" dirty="0"/>
              <a:t>_ 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B9956E4D-57CA-45D6-9547-710E5F9EBC46}"/>
              </a:ext>
            </a:extLst>
          </p:cNvPr>
          <p:cNvSpPr/>
          <p:nvPr/>
        </p:nvSpPr>
        <p:spPr>
          <a:xfrm>
            <a:off x="265411" y="6477001"/>
            <a:ext cx="970997" cy="305871"/>
          </a:xfrm>
          <a:prstGeom prst="roundRect">
            <a:avLst/>
          </a:prstGeom>
          <a:solidFill>
            <a:srgbClr val="1322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Atrás</a:t>
            </a:r>
            <a:endParaRPr lang="es-C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504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311D27-A089-4182-882D-67B15AAD0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15234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b="1" i="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Presente</a:t>
            </a:r>
            <a:r>
              <a:rPr lang="en-US" sz="40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b="1" i="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su</a:t>
            </a:r>
            <a:r>
              <a:rPr lang="en-US" sz="40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b="1" i="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solución</a:t>
            </a:r>
            <a:r>
              <a:rPr lang="en-US" sz="40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" name="Graphic 5" descr="Maestro">
            <a:extLst>
              <a:ext uri="{FF2B5EF4-FFF2-40B4-BE49-F238E27FC236}">
                <a16:creationId xmlns:a16="http://schemas.microsoft.com/office/drawing/2014/main" id="{664F603B-E05A-4E1A-A31C-FFF728D31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7354" y="1155479"/>
            <a:ext cx="1461783" cy="1328679"/>
          </a:xfrm>
          <a:prstGeom prst="rect">
            <a:avLst/>
          </a:prstGeom>
        </p:spPr>
      </p:pic>
      <p:grpSp>
        <p:nvGrpSpPr>
          <p:cNvPr id="26" name="Grupo 25">
            <a:extLst>
              <a:ext uri="{FF2B5EF4-FFF2-40B4-BE49-F238E27FC236}">
                <a16:creationId xmlns:a16="http://schemas.microsoft.com/office/drawing/2014/main" id="{F1227876-3F81-470C-B696-991D8F01CAE1}"/>
              </a:ext>
            </a:extLst>
          </p:cNvPr>
          <p:cNvGrpSpPr/>
          <p:nvPr/>
        </p:nvGrpSpPr>
        <p:grpSpPr>
          <a:xfrm>
            <a:off x="4870988" y="352627"/>
            <a:ext cx="2194383" cy="1043511"/>
            <a:chOff x="398561" y="1313675"/>
            <a:chExt cx="2206158" cy="1347292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07DAF9DA-E653-4449-AFA5-DA31C516A5AF}"/>
                </a:ext>
              </a:extLst>
            </p:cNvPr>
            <p:cNvSpPr/>
            <p:nvPr/>
          </p:nvSpPr>
          <p:spPr>
            <a:xfrm>
              <a:off x="401133" y="1313675"/>
              <a:ext cx="2203586" cy="132215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6DBBA8E3-945E-472F-8787-DF50BA916C51}"/>
                </a:ext>
              </a:extLst>
            </p:cNvPr>
            <p:cNvSpPr txBox="1"/>
            <p:nvPr/>
          </p:nvSpPr>
          <p:spPr>
            <a:xfrm>
              <a:off x="398561" y="1338816"/>
              <a:ext cx="2203586" cy="1322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500" b="0" i="0" kern="1200" dirty="0"/>
                <a:t>Documente lo que ha hecho.</a:t>
              </a: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2E799BB7-7E89-4039-AF54-584A08F88121}"/>
              </a:ext>
            </a:extLst>
          </p:cNvPr>
          <p:cNvGrpSpPr/>
          <p:nvPr/>
        </p:nvGrpSpPr>
        <p:grpSpPr>
          <a:xfrm>
            <a:off x="9270326" y="4941890"/>
            <a:ext cx="2320923" cy="1205522"/>
            <a:chOff x="398561" y="1313675"/>
            <a:chExt cx="2206158" cy="1347292"/>
          </a:xfrm>
        </p:grpSpPr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65638AEC-337F-450D-AF1C-015A815F6FD9}"/>
                </a:ext>
              </a:extLst>
            </p:cNvPr>
            <p:cNvSpPr/>
            <p:nvPr/>
          </p:nvSpPr>
          <p:spPr>
            <a:xfrm>
              <a:off x="401133" y="1313675"/>
              <a:ext cx="2203586" cy="132215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AEB484CB-421C-4962-AEF6-BA6E34F91BC3}"/>
                </a:ext>
              </a:extLst>
            </p:cNvPr>
            <p:cNvSpPr txBox="1"/>
            <p:nvPr/>
          </p:nvSpPr>
          <p:spPr>
            <a:xfrm>
              <a:off x="398561" y="1338816"/>
              <a:ext cx="2203586" cy="1322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600" b="0" i="0" kern="1200" dirty="0"/>
                <a:t>No te olvides de presentar los puntos interesantes que hayas notado en el camino.</a:t>
              </a:r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09553701-B3CA-4438-AF8E-80340D564CA4}"/>
              </a:ext>
            </a:extLst>
          </p:cNvPr>
          <p:cNvGrpSpPr/>
          <p:nvPr/>
        </p:nvGrpSpPr>
        <p:grpSpPr>
          <a:xfrm>
            <a:off x="9272885" y="372099"/>
            <a:ext cx="2191824" cy="1024039"/>
            <a:chOff x="398561" y="3420"/>
            <a:chExt cx="2203586" cy="1322151"/>
          </a:xfrm>
        </p:grpSpPr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7511FA58-5559-4E28-BCE2-B0CCB4AE2492}"/>
                </a:ext>
              </a:extLst>
            </p:cNvPr>
            <p:cNvSpPr/>
            <p:nvPr/>
          </p:nvSpPr>
          <p:spPr>
            <a:xfrm>
              <a:off x="398561" y="3420"/>
              <a:ext cx="2203586" cy="132215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A66F2E56-E659-4EC1-A2B7-22C8B0734C20}"/>
                </a:ext>
              </a:extLst>
            </p:cNvPr>
            <p:cNvSpPr txBox="1"/>
            <p:nvPr/>
          </p:nvSpPr>
          <p:spPr>
            <a:xfrm>
              <a:off x="398561" y="3420"/>
              <a:ext cx="2203586" cy="1322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500" b="0" i="0" kern="1200" dirty="0"/>
                <a:t>Crea una buena presentación.</a:t>
              </a:r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9EB0CA11-4780-4ADA-B9F3-56EB97691AC7}"/>
              </a:ext>
            </a:extLst>
          </p:cNvPr>
          <p:cNvGrpSpPr/>
          <p:nvPr/>
        </p:nvGrpSpPr>
        <p:grpSpPr>
          <a:xfrm>
            <a:off x="4870989" y="4911827"/>
            <a:ext cx="2320924" cy="1235585"/>
            <a:chOff x="5243778" y="-273251"/>
            <a:chExt cx="2203587" cy="1373104"/>
          </a:xfrm>
        </p:grpSpPr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22A9D228-E5EF-4043-9F7F-DB818B2BFA7D}"/>
                </a:ext>
              </a:extLst>
            </p:cNvPr>
            <p:cNvSpPr/>
            <p:nvPr/>
          </p:nvSpPr>
          <p:spPr>
            <a:xfrm>
              <a:off x="5243779" y="-222298"/>
              <a:ext cx="2203586" cy="132215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C79E15E2-7FA2-46BB-9A6D-5AF5CF22D890}"/>
                </a:ext>
              </a:extLst>
            </p:cNvPr>
            <p:cNvSpPr txBox="1"/>
            <p:nvPr/>
          </p:nvSpPr>
          <p:spPr>
            <a:xfrm>
              <a:off x="5243778" y="-273251"/>
              <a:ext cx="2203586" cy="1322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500" b="0" i="0" kern="1200" dirty="0"/>
                <a:t>Explica por qué tu solución consigue el objetivo empresarial.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8BFC456A-3498-4032-B4EC-36B9F97079E0}"/>
              </a:ext>
            </a:extLst>
          </p:cNvPr>
          <p:cNvGrpSpPr/>
          <p:nvPr/>
        </p:nvGrpSpPr>
        <p:grpSpPr>
          <a:xfrm>
            <a:off x="6356733" y="2149491"/>
            <a:ext cx="4123467" cy="2192307"/>
            <a:chOff x="398561" y="1313675"/>
            <a:chExt cx="2206158" cy="1347292"/>
          </a:xfrm>
        </p:grpSpPr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B742C465-7AD0-4051-87B0-879093E33369}"/>
                </a:ext>
              </a:extLst>
            </p:cNvPr>
            <p:cNvSpPr/>
            <p:nvPr/>
          </p:nvSpPr>
          <p:spPr>
            <a:xfrm>
              <a:off x="401133" y="1313675"/>
              <a:ext cx="2203586" cy="132215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2064B66F-49DA-406C-946D-1942836CBBB3}"/>
                </a:ext>
              </a:extLst>
            </p:cNvPr>
            <p:cNvSpPr txBox="1"/>
            <p:nvPr/>
          </p:nvSpPr>
          <p:spPr>
            <a:xfrm>
              <a:off x="398561" y="1338816"/>
              <a:ext cx="2203586" cy="1322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600" b="0" i="0" kern="1200" dirty="0"/>
                <a:t>Asegúrate de que tus conclusiones principales se comunican a través de bonitas visualizaciones o afirmaciones fáciles de recordar.</a:t>
              </a:r>
            </a:p>
          </p:txBody>
        </p:sp>
      </p:grp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E66D5C77-5D00-42B8-9B9E-9CEDBA3E223D}"/>
              </a:ext>
            </a:extLst>
          </p:cNvPr>
          <p:cNvSpPr/>
          <p:nvPr/>
        </p:nvSpPr>
        <p:spPr>
          <a:xfrm>
            <a:off x="174542" y="6491290"/>
            <a:ext cx="970997" cy="305871"/>
          </a:xfrm>
          <a:prstGeom prst="roundRect">
            <a:avLst/>
          </a:prstGeom>
          <a:solidFill>
            <a:srgbClr val="1322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2">
                    <a:lumMod val="60000"/>
                    <a:lumOff val="40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Atrás</a:t>
            </a:r>
            <a:endParaRPr lang="es-C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8896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2394</TotalTime>
  <Words>1754</Words>
  <Application>Microsoft Office PowerPoint</Application>
  <PresentationFormat>Panorámica</PresentationFormat>
  <Paragraphs>205</Paragraphs>
  <Slides>12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(Cuerpo)</vt:lpstr>
      <vt:lpstr>Calibri Light</vt:lpstr>
      <vt:lpstr>Helvetica Neue</vt:lpstr>
      <vt:lpstr>Tema de Office</vt:lpstr>
      <vt:lpstr>Presentación de PowerPoint</vt:lpstr>
      <vt:lpstr>Guía para proyectos de aprendizaje automático.</vt:lpstr>
      <vt:lpstr>Enmarcar problema y ver el panorama general.</vt:lpstr>
      <vt:lpstr>Obteneción de datos </vt:lpstr>
      <vt:lpstr>Exploración de los datos para obtener información.</vt:lpstr>
      <vt:lpstr>Preparación de los datos.</vt:lpstr>
      <vt:lpstr>Exploración y preselección de modelos.</vt:lpstr>
      <vt:lpstr>Afinación y combinación de los modelos.</vt:lpstr>
      <vt:lpstr>Presente su solución.</vt:lpstr>
      <vt:lpstr>Lanzamiento, supervisión y mantenimiento.</vt:lpstr>
      <vt:lpstr>Revisión de los datos. </vt:lpstr>
      <vt:lpstr>Datos geográficos.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joaquin rohland herrera</dc:creator>
  <cp:lastModifiedBy>joaquin rohland herrera</cp:lastModifiedBy>
  <cp:revision>47</cp:revision>
  <dcterms:created xsi:type="dcterms:W3CDTF">2021-06-10T20:28:34Z</dcterms:created>
  <dcterms:modified xsi:type="dcterms:W3CDTF">2021-06-12T22:41:21Z</dcterms:modified>
</cp:coreProperties>
</file>