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7" r:id="rId3"/>
    <p:sldId id="292" r:id="rId4"/>
    <p:sldId id="261" r:id="rId5"/>
    <p:sldId id="285" r:id="rId6"/>
    <p:sldId id="259" r:id="rId7"/>
    <p:sldId id="293" r:id="rId8"/>
    <p:sldId id="284" r:id="rId9"/>
    <p:sldId id="271" r:id="rId10"/>
    <p:sldId id="275" r:id="rId11"/>
    <p:sldId id="276" r:id="rId12"/>
    <p:sldId id="272" r:id="rId13"/>
    <p:sldId id="274" r:id="rId14"/>
    <p:sldId id="273" r:id="rId15"/>
    <p:sldId id="279" r:id="rId16"/>
    <p:sldId id="281" r:id="rId17"/>
    <p:sldId id="282" r:id="rId18"/>
    <p:sldId id="296" r:id="rId19"/>
    <p:sldId id="295" r:id="rId2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aquin rohland herrera" initials="jrh" lastIdx="3" clrIdx="0">
    <p:extLst>
      <p:ext uri="{19B8F6BF-5375-455C-9EA6-DF929625EA0E}">
        <p15:presenceInfo xmlns:p15="http://schemas.microsoft.com/office/powerpoint/2012/main" userId="joaquin rohland herr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63943"/>
    <a:srgbClr val="2ED2CF"/>
    <a:srgbClr val="FF7EDB"/>
    <a:srgbClr val="ED7D31"/>
    <a:srgbClr val="FEDE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1316" autoAdjust="0"/>
  </p:normalViewPr>
  <p:slideViewPr>
    <p:cSldViewPr snapToGrid="0">
      <p:cViewPr varScale="1">
        <p:scale>
          <a:sx n="93" d="100"/>
          <a:sy n="93" d="100"/>
        </p:scale>
        <p:origin x="11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84284-602D-4EA9-8E75-ED8F22CEDE9E}" type="datetimeFigureOut">
              <a:rPr lang="es-CL" smtClean="0"/>
              <a:t>10-06-2021</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8B557-7EB6-49C3-AD43-3D6B6DABBE21}" type="slidenum">
              <a:rPr lang="es-CL" smtClean="0"/>
              <a:t>‹Nº›</a:t>
            </a:fld>
            <a:endParaRPr lang="es-CL"/>
          </a:p>
        </p:txBody>
      </p:sp>
    </p:spTree>
    <p:extLst>
      <p:ext uri="{BB962C8B-B14F-4D97-AF65-F5344CB8AC3E}">
        <p14:creationId xmlns:p14="http://schemas.microsoft.com/office/powerpoint/2010/main" val="263204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 aplicaciones especializadas, como Reconocimiento óptico de caracteres (OCR).</a:t>
            </a:r>
            <a:endParaRPr lang="es-CL" dirty="0"/>
          </a:p>
        </p:txBody>
      </p:sp>
      <p:sp>
        <p:nvSpPr>
          <p:cNvPr id="4" name="Marcador de número de diapositiva 3"/>
          <p:cNvSpPr>
            <a:spLocks noGrp="1"/>
          </p:cNvSpPr>
          <p:nvPr>
            <p:ph type="sldNum" sz="quarter" idx="5"/>
          </p:nvPr>
        </p:nvSpPr>
        <p:spPr/>
        <p:txBody>
          <a:bodyPr/>
          <a:lstStyle/>
          <a:p>
            <a:fld id="{C139792D-38D1-4C31-8E5F-CA644B8B884F}" type="slidenum">
              <a:rPr lang="es-CL" smtClean="0"/>
              <a:t>2</a:t>
            </a:fld>
            <a:endParaRPr lang="es-CL"/>
          </a:p>
        </p:txBody>
      </p:sp>
    </p:spTree>
    <p:extLst>
      <p:ext uri="{BB962C8B-B14F-4D97-AF65-F5344CB8AC3E}">
        <p14:creationId xmlns:p14="http://schemas.microsoft.com/office/powerpoint/2010/main" val="3061006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Se estable una medida de similitud: se calcula la distancia entre un elemento previamente clasificado y el dato que se desea predecir, si la distancia es menor a un </a:t>
            </a:r>
            <a:r>
              <a:rPr lang="es-CL" dirty="0" err="1"/>
              <a:t>threshold</a:t>
            </a:r>
            <a:r>
              <a:rPr lang="es-CL" dirty="0"/>
              <a:t> se cataloga como la misma clase del dato con el que se esta comparando </a:t>
            </a:r>
          </a:p>
          <a:p>
            <a:endParaRPr lang="es-CL" dirty="0"/>
          </a:p>
          <a:p>
            <a:r>
              <a:rPr lang="es-MX" dirty="0"/>
              <a:t>La mayoría de las instancias más similares pertenecen a esa clase.</a:t>
            </a:r>
            <a:r>
              <a:rPr lang="es-CL" dirty="0"/>
              <a:t>  </a:t>
            </a:r>
          </a:p>
        </p:txBody>
      </p:sp>
      <p:sp>
        <p:nvSpPr>
          <p:cNvPr id="4" name="Marcador de número de diapositiva 3"/>
          <p:cNvSpPr>
            <a:spLocks noGrp="1"/>
          </p:cNvSpPr>
          <p:nvPr>
            <p:ph type="sldNum" sz="quarter" idx="5"/>
          </p:nvPr>
        </p:nvSpPr>
        <p:spPr/>
        <p:txBody>
          <a:bodyPr/>
          <a:lstStyle/>
          <a:p>
            <a:fld id="{5278B557-7EB6-49C3-AD43-3D6B6DABBE21}" type="slidenum">
              <a:rPr lang="es-CL" smtClean="0"/>
              <a:t>16</a:t>
            </a:fld>
            <a:endParaRPr lang="es-CL"/>
          </a:p>
        </p:txBody>
      </p:sp>
    </p:spTree>
    <p:extLst>
      <p:ext uri="{BB962C8B-B14F-4D97-AF65-F5344CB8AC3E}">
        <p14:creationId xmlns:p14="http://schemas.microsoft.com/office/powerpoint/2010/main" val="2785950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Se hace una regresión, generalmente se busca hace una predicción de un numero </a:t>
            </a:r>
          </a:p>
        </p:txBody>
      </p:sp>
      <p:sp>
        <p:nvSpPr>
          <p:cNvPr id="4" name="Marcador de número de diapositiva 3"/>
          <p:cNvSpPr>
            <a:spLocks noGrp="1"/>
          </p:cNvSpPr>
          <p:nvPr>
            <p:ph type="sldNum" sz="quarter" idx="5"/>
          </p:nvPr>
        </p:nvSpPr>
        <p:spPr/>
        <p:txBody>
          <a:bodyPr/>
          <a:lstStyle/>
          <a:p>
            <a:fld id="{5278B557-7EB6-49C3-AD43-3D6B6DABBE21}" type="slidenum">
              <a:rPr lang="es-CL" smtClean="0"/>
              <a:t>17</a:t>
            </a:fld>
            <a:endParaRPr lang="es-CL"/>
          </a:p>
        </p:txBody>
      </p:sp>
    </p:spTree>
    <p:extLst>
      <p:ext uri="{BB962C8B-B14F-4D97-AF65-F5344CB8AC3E}">
        <p14:creationId xmlns:p14="http://schemas.microsoft.com/office/powerpoint/2010/main" val="2135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UNREASONABLE EFFECTIVENESS OF DATA </a:t>
            </a:r>
            <a:r>
              <a:rPr lang="es-MX" b="0" i="0" dirty="0">
                <a:solidFill>
                  <a:srgbClr val="000000"/>
                </a:solidFill>
                <a:effectLst/>
                <a:latin typeface="Helvetica Neue"/>
              </a:rPr>
              <a:t>Cuando se tienen muchos datos se facilita la tarea de elegir modelos ya que la </a:t>
            </a:r>
            <a:r>
              <a:rPr lang="es-MX" b="0" i="0" dirty="0" err="1">
                <a:solidFill>
                  <a:srgbClr val="000000"/>
                </a:solidFill>
                <a:effectLst/>
                <a:latin typeface="Helvetica Neue"/>
              </a:rPr>
              <a:t>mayoria</a:t>
            </a:r>
            <a:r>
              <a:rPr lang="es-MX" b="0" i="0" dirty="0">
                <a:solidFill>
                  <a:srgbClr val="000000"/>
                </a:solidFill>
                <a:effectLst/>
                <a:latin typeface="Helvetica Neue"/>
              </a:rPr>
              <a:t> de estos </a:t>
            </a:r>
            <a:r>
              <a:rPr lang="es-MX" b="0" i="0" dirty="0" err="1">
                <a:solidFill>
                  <a:srgbClr val="000000"/>
                </a:solidFill>
                <a:effectLst/>
                <a:latin typeface="Helvetica Neue"/>
              </a:rPr>
              <a:t>tendran</a:t>
            </a:r>
            <a:r>
              <a:rPr lang="es-MX" b="0" i="0" dirty="0">
                <a:solidFill>
                  <a:srgbClr val="000000"/>
                </a:solidFill>
                <a:effectLst/>
                <a:latin typeface="Helvetica Neue"/>
              </a:rPr>
              <a:t> resultados similares ( aunque siempre </a:t>
            </a:r>
            <a:r>
              <a:rPr lang="es-MX" b="0" i="0" dirty="0" err="1">
                <a:solidFill>
                  <a:srgbClr val="000000"/>
                </a:solidFill>
                <a:effectLst/>
                <a:latin typeface="Helvetica Neue"/>
              </a:rPr>
              <a:t>habra</a:t>
            </a:r>
            <a:r>
              <a:rPr lang="es-MX" b="0" i="0" dirty="0">
                <a:solidFill>
                  <a:srgbClr val="000000"/>
                </a:solidFill>
                <a:effectLst/>
                <a:latin typeface="Helvetica Neue"/>
              </a:rPr>
              <a:t> uno mejor que los otros), pero cuando se tienen pocos datos es muy importante escoger bien el modelo.</a:t>
            </a:r>
          </a:p>
          <a:p>
            <a:endParaRPr lang="es-MX" b="0" i="0" dirty="0">
              <a:solidFill>
                <a:srgbClr val="000000"/>
              </a:solidFill>
              <a:effectLst/>
              <a:latin typeface="Helvetica Neue"/>
            </a:endParaRPr>
          </a:p>
          <a:p>
            <a:r>
              <a:rPr lang="es-MX" b="0" i="0" dirty="0">
                <a:solidFill>
                  <a:srgbClr val="000000"/>
                </a:solidFill>
                <a:effectLst/>
                <a:latin typeface="Helvetica Neue"/>
              </a:rPr>
              <a:t>Tener datos sesgados (por ejemplo: no estratificados, no considerar los datos extremos como en el modelo de satisfacción de los países ) </a:t>
            </a:r>
          </a:p>
          <a:p>
            <a:endParaRPr lang="es-MX" b="0" i="0" dirty="0">
              <a:solidFill>
                <a:srgbClr val="000000"/>
              </a:solidFill>
              <a:effectLst/>
              <a:latin typeface="Helvetica Neue"/>
            </a:endParaRPr>
          </a:p>
          <a:p>
            <a:r>
              <a:rPr lang="es-MX" b="0" i="0" dirty="0">
                <a:solidFill>
                  <a:srgbClr val="000000"/>
                </a:solidFill>
                <a:effectLst/>
                <a:latin typeface="Helvetica Neue"/>
              </a:rPr>
              <a:t>Datos sin haberle aplicado una limpieza previa, con datos nulos, distinto formato </a:t>
            </a:r>
          </a:p>
          <a:p>
            <a:endParaRPr lang="es-MX" b="0" i="0" dirty="0">
              <a:solidFill>
                <a:srgbClr val="000000"/>
              </a:solidFill>
              <a:effectLst/>
              <a:latin typeface="Helvetica Neue"/>
            </a:endParaRPr>
          </a:p>
          <a:p>
            <a:r>
              <a:rPr lang="es-CL" b="0" i="0" dirty="0" err="1">
                <a:solidFill>
                  <a:srgbClr val="000000"/>
                </a:solidFill>
                <a:effectLst/>
                <a:latin typeface="Helvetica Neue"/>
              </a:rPr>
              <a:t>Garbage</a:t>
            </a:r>
            <a:r>
              <a:rPr lang="es-CL" b="0" i="0" dirty="0">
                <a:solidFill>
                  <a:srgbClr val="000000"/>
                </a:solidFill>
                <a:effectLst/>
                <a:latin typeface="Helvetica Neue"/>
              </a:rPr>
              <a:t> in, </a:t>
            </a:r>
            <a:r>
              <a:rPr lang="es-CL" b="0" i="0" dirty="0" err="1">
                <a:solidFill>
                  <a:srgbClr val="000000"/>
                </a:solidFill>
                <a:effectLst/>
                <a:latin typeface="Helvetica Neue"/>
              </a:rPr>
              <a:t>garbage</a:t>
            </a:r>
            <a:r>
              <a:rPr lang="es-CL" b="0" i="0" dirty="0">
                <a:solidFill>
                  <a:srgbClr val="000000"/>
                </a:solidFill>
                <a:effectLst/>
                <a:latin typeface="Helvetica Neue"/>
              </a:rPr>
              <a:t> </a:t>
            </a:r>
            <a:r>
              <a:rPr lang="es-CL" b="0" i="0" dirty="0" err="1">
                <a:solidFill>
                  <a:srgbClr val="000000"/>
                </a:solidFill>
                <a:effectLst/>
                <a:latin typeface="Helvetica Neue"/>
              </a:rPr>
              <a:t>out</a:t>
            </a:r>
            <a:r>
              <a:rPr lang="es-CL" b="0" i="0" dirty="0">
                <a:solidFill>
                  <a:srgbClr val="000000"/>
                </a:solidFill>
                <a:effectLst/>
                <a:latin typeface="Helvetica Neue"/>
              </a:rPr>
              <a:t>.</a:t>
            </a:r>
            <a:r>
              <a:rPr lang="es-MX" b="0" i="0" dirty="0">
                <a:solidFill>
                  <a:srgbClr val="000000"/>
                </a:solidFill>
                <a:effectLst/>
                <a:latin typeface="Helvetica Neue"/>
              </a:rPr>
              <a:t> Es necesario tener </a:t>
            </a:r>
            <a:r>
              <a:rPr lang="es-MX" b="0" i="1" dirty="0" err="1">
                <a:solidFill>
                  <a:srgbClr val="000000"/>
                </a:solidFill>
                <a:effectLst/>
                <a:latin typeface="Helvetica Neue"/>
              </a:rPr>
              <a:t>features</a:t>
            </a:r>
            <a:r>
              <a:rPr lang="es-MX" b="0" i="0" dirty="0">
                <a:solidFill>
                  <a:srgbClr val="000000"/>
                </a:solidFill>
                <a:effectLst/>
                <a:latin typeface="Helvetica Neue"/>
              </a:rPr>
              <a:t> relevantes para entrenar un buen modelo. </a:t>
            </a:r>
          </a:p>
          <a:p>
            <a:endParaRPr lang="es-MX" b="0" i="0" dirty="0">
              <a:solidFill>
                <a:srgbClr val="000000"/>
              </a:solidFill>
              <a:effectLst/>
              <a:latin typeface="Helvetica Neue"/>
            </a:endParaRPr>
          </a:p>
          <a:p>
            <a:pPr algn="l">
              <a:buFont typeface="Arial" panose="020B0604020202020204" pitchFamily="34" charset="0"/>
              <a:buChar char="•"/>
            </a:pPr>
            <a:r>
              <a:rPr lang="es-MX" b="0" i="0" dirty="0" err="1">
                <a:solidFill>
                  <a:srgbClr val="000000"/>
                </a:solidFill>
                <a:effectLst/>
                <a:latin typeface="Helvetica Neue"/>
              </a:rPr>
              <a:t>Overfitting</a:t>
            </a:r>
            <a:r>
              <a:rPr lang="es-MX" b="0" i="0" dirty="0">
                <a:solidFill>
                  <a:srgbClr val="000000"/>
                </a:solidFill>
                <a:effectLst/>
                <a:latin typeface="Helvetica Neue"/>
              </a:rPr>
              <a:t> aprende la información de memoria incluso el ruido que puede tener los datos </a:t>
            </a:r>
          </a:p>
          <a:p>
            <a:pPr algn="l">
              <a:buFont typeface="Arial" panose="020B0604020202020204" pitchFamily="34" charset="0"/>
              <a:buChar char="•"/>
            </a:pPr>
            <a:endParaRPr lang="es-MX" b="0" i="0" dirty="0">
              <a:solidFill>
                <a:srgbClr val="000000"/>
              </a:solidFill>
              <a:effectLst/>
              <a:latin typeface="Helvetica Neue"/>
            </a:endParaRPr>
          </a:p>
          <a:p>
            <a:pPr algn="l">
              <a:buFont typeface="Arial" panose="020B0604020202020204" pitchFamily="34" charset="0"/>
              <a:buNone/>
            </a:pPr>
            <a:r>
              <a:rPr lang="es-MX" b="0" i="0" dirty="0" err="1">
                <a:solidFill>
                  <a:srgbClr val="000000"/>
                </a:solidFill>
                <a:effectLst/>
                <a:latin typeface="Helvetica Neue"/>
              </a:rPr>
              <a:t>underfit</a:t>
            </a:r>
            <a:endParaRPr lang="es-MX" b="0" i="0" dirty="0">
              <a:solidFill>
                <a:srgbClr val="000000"/>
              </a:solidFill>
              <a:effectLst/>
              <a:latin typeface="Helvetica Neue"/>
            </a:endParaRPr>
          </a:p>
          <a:p>
            <a:pPr algn="l">
              <a:buFont typeface="Arial" panose="020B0604020202020204" pitchFamily="34" charset="0"/>
              <a:buChar char="•"/>
            </a:pPr>
            <a:r>
              <a:rPr lang="es-MX" b="0" i="0" dirty="0">
                <a:solidFill>
                  <a:srgbClr val="000000"/>
                </a:solidFill>
                <a:effectLst/>
                <a:latin typeface="Helvetica Neue"/>
              </a:rPr>
              <a:t>Seleccionar un modelo más potente, con más parámetros.</a:t>
            </a:r>
          </a:p>
          <a:p>
            <a:pPr algn="l">
              <a:buFont typeface="Arial" panose="020B0604020202020204" pitchFamily="34" charset="0"/>
              <a:buChar char="•"/>
            </a:pPr>
            <a:r>
              <a:rPr lang="es-MX" b="0" i="0" dirty="0">
                <a:solidFill>
                  <a:srgbClr val="000000"/>
                </a:solidFill>
                <a:effectLst/>
                <a:latin typeface="Helvetica Neue"/>
              </a:rPr>
              <a:t>Alimentar el algoritmo de aprendizaje con mejores características (ingeniería de características). ingeniería de características).</a:t>
            </a:r>
          </a:p>
          <a:p>
            <a:pPr algn="l">
              <a:buFont typeface="Arial" panose="020B0604020202020204" pitchFamily="34" charset="0"/>
              <a:buChar char="•"/>
            </a:pPr>
            <a:r>
              <a:rPr lang="es-MX" b="0" i="0" dirty="0">
                <a:solidFill>
                  <a:srgbClr val="000000"/>
                </a:solidFill>
                <a:effectLst/>
                <a:latin typeface="Helvetica Neue"/>
              </a:rPr>
              <a:t>Reducir las restricciones del modelo (por ejemplo, reducir el </a:t>
            </a:r>
            <a:r>
              <a:rPr lang="es-MX" b="0" i="0" dirty="0" err="1">
                <a:solidFill>
                  <a:srgbClr val="000000"/>
                </a:solidFill>
                <a:effectLst/>
                <a:latin typeface="Helvetica Neue"/>
              </a:rPr>
              <a:t>hiperparámetro</a:t>
            </a:r>
            <a:r>
              <a:rPr lang="es-MX" b="0" i="0" dirty="0">
                <a:solidFill>
                  <a:srgbClr val="000000"/>
                </a:solidFill>
                <a:effectLst/>
                <a:latin typeface="Helvetica Neue"/>
              </a:rPr>
              <a:t> de regularización). </a:t>
            </a:r>
            <a:r>
              <a:rPr lang="es-MX" b="0" i="0" dirty="0" err="1">
                <a:solidFill>
                  <a:srgbClr val="000000"/>
                </a:solidFill>
                <a:effectLst/>
                <a:latin typeface="Helvetica Neue"/>
              </a:rPr>
              <a:t>hiperparámetro</a:t>
            </a:r>
            <a:r>
              <a:rPr lang="es-MX" b="0" i="0" dirty="0">
                <a:solidFill>
                  <a:srgbClr val="000000"/>
                </a:solidFill>
                <a:effectLst/>
                <a:latin typeface="Helvetica Neue"/>
              </a:rPr>
              <a:t> de regularización)</a:t>
            </a:r>
          </a:p>
          <a:p>
            <a:endParaRPr lang="es-MX" b="0" i="0" dirty="0">
              <a:solidFill>
                <a:srgbClr val="000000"/>
              </a:solidFill>
              <a:effectLst/>
              <a:latin typeface="Helvetica Neue"/>
            </a:endParaRPr>
          </a:p>
          <a:p>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18</a:t>
            </a:fld>
            <a:endParaRPr lang="es-CL"/>
          </a:p>
        </p:txBody>
      </p:sp>
    </p:spTree>
    <p:extLst>
      <p:ext uri="{BB962C8B-B14F-4D97-AF65-F5344CB8AC3E}">
        <p14:creationId xmlns:p14="http://schemas.microsoft.com/office/powerpoint/2010/main" val="656141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Necesitamos un método para medir que tan bueno es nuestro </a:t>
            </a:r>
            <a:r>
              <a:rPr lang="es-CL" dirty="0" err="1"/>
              <a:t>moledo</a:t>
            </a:r>
            <a:r>
              <a:rPr lang="es-CL" dirty="0"/>
              <a:t> para eso hacemos </a:t>
            </a:r>
            <a:r>
              <a:rPr lang="es-CL" dirty="0" err="1"/>
              <a:t>testing</a:t>
            </a:r>
            <a:r>
              <a:rPr lang="es-CL" dirty="0"/>
              <a:t> y validación con lo cuales podremos ir ajustando nuestros parámetros e </a:t>
            </a:r>
            <a:r>
              <a:rPr lang="es-CL" dirty="0" err="1"/>
              <a:t>hiperparamentros</a:t>
            </a:r>
            <a:r>
              <a:rPr lang="es-CL" dirty="0"/>
              <a:t> </a:t>
            </a:r>
          </a:p>
          <a:p>
            <a:endParaRPr lang="es-CL" dirty="0"/>
          </a:p>
          <a:p>
            <a:r>
              <a:rPr lang="es-CL" dirty="0"/>
              <a:t>Tener en cuenta que un error bajo no implica un modelo perfecto, la misión es que nuestro modelo pueda generalizar </a:t>
            </a:r>
          </a:p>
          <a:p>
            <a:pPr algn="l">
              <a:buFont typeface="Arial" panose="020B0604020202020204" pitchFamily="34" charset="0"/>
              <a:buChar char="•"/>
            </a:pPr>
            <a:r>
              <a:rPr lang="es-MX" b="0" i="0" dirty="0">
                <a:solidFill>
                  <a:srgbClr val="000000"/>
                </a:solidFill>
                <a:effectLst/>
                <a:latin typeface="Helvetica Neue"/>
              </a:rPr>
              <a:t>Conjunto de validación demasiado pequeño: las evaluaciones del modelo serán imprecisa, puede acabar seleccionando un modelo subóptimo por error.</a:t>
            </a:r>
          </a:p>
          <a:p>
            <a:pPr algn="l">
              <a:buFont typeface="Arial" panose="020B0604020202020204" pitchFamily="34" charset="0"/>
              <a:buChar char="•"/>
            </a:pPr>
            <a:r>
              <a:rPr lang="es-MX" b="0" i="0" dirty="0">
                <a:solidFill>
                  <a:srgbClr val="000000"/>
                </a:solidFill>
                <a:effectLst/>
                <a:latin typeface="Helvetica Neue"/>
              </a:rPr>
              <a:t>Conjunto de validación demasiado grandes: el conjunto de entrenamiento restante será mucho más pequeño que el conjunto de entrenamiento completo. ¿Por qué es esto malo? Bueno, como el modelo final se entrenará con el conjunto de entrenamiento completo, no es ideal comparar modelos candidatos entrenados con un conjunto de entrenamiento mucho más pequeño. Sería como seleccionar al velocista más rápido para participar en una maratón.</a:t>
            </a:r>
          </a:p>
          <a:p>
            <a:pPr algn="l">
              <a:buFont typeface="Arial" panose="020B0604020202020204" pitchFamily="34" charset="0"/>
              <a:buChar char="•"/>
            </a:pPr>
            <a:r>
              <a:rPr lang="es-CL" b="1" i="0" dirty="0">
                <a:solidFill>
                  <a:srgbClr val="000000"/>
                </a:solidFill>
                <a:effectLst/>
                <a:latin typeface="Helvetica Neue"/>
              </a:rPr>
              <a:t>NO FREE LUNCH THEOREM</a:t>
            </a:r>
            <a:endParaRPr lang="es-MX" b="0" i="0" dirty="0">
              <a:solidFill>
                <a:srgbClr val="000000"/>
              </a:solidFill>
              <a:effectLst/>
              <a:latin typeface="Helvetica Neue"/>
            </a:endParaRPr>
          </a:p>
          <a:p>
            <a:pPr algn="l">
              <a:buFont typeface="Arial" panose="020B0604020202020204" pitchFamily="34" charset="0"/>
              <a:buChar char="•"/>
            </a:pPr>
            <a:r>
              <a:rPr lang="es-MX" b="0" i="0" dirty="0">
                <a:solidFill>
                  <a:srgbClr val="000000"/>
                </a:solidFill>
                <a:effectLst/>
                <a:latin typeface="Helvetica Neue"/>
              </a:rPr>
              <a:t>demostró que si no se hace ninguna suposición sobre los datos, no hay ninguna razón para preferir un modelo a otro. Esto se llama el teorema de No Free Lunch (NFL)</a:t>
            </a:r>
          </a:p>
          <a:p>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19</a:t>
            </a:fld>
            <a:endParaRPr lang="es-CL"/>
          </a:p>
        </p:txBody>
      </p:sp>
    </p:spTree>
    <p:extLst>
      <p:ext uri="{BB962C8B-B14F-4D97-AF65-F5344CB8AC3E}">
        <p14:creationId xmlns:p14="http://schemas.microsoft.com/office/powerpoint/2010/main" val="233910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a:t>Los que envían </a:t>
            </a:r>
            <a:r>
              <a:rPr lang="es-CL" dirty="0" err="1"/>
              <a:t>span</a:t>
            </a:r>
            <a:r>
              <a:rPr lang="es-CL" dirty="0"/>
              <a:t> trataran de descubrir nuevas maneras de enviar spam, harán cualquier cosa para engañar al filtro, pero la ventaja de ml es que se podrá reentrenar </a:t>
            </a:r>
            <a:r>
              <a:rPr lang="es-CL" dirty="0" err="1"/>
              <a:t>pasandole</a:t>
            </a:r>
            <a:r>
              <a:rPr lang="es-CL" dirty="0"/>
              <a:t> estos nuevos  </a:t>
            </a:r>
            <a:r>
              <a:rPr lang="es-CL" dirty="0" err="1"/>
              <a:t>nuevos</a:t>
            </a:r>
            <a:r>
              <a:rPr lang="es-CL" dirty="0"/>
              <a:t> ejemplos de spam </a:t>
            </a:r>
          </a:p>
        </p:txBody>
      </p:sp>
      <p:sp>
        <p:nvSpPr>
          <p:cNvPr id="4" name="Marcador de número de diapositiva 3"/>
          <p:cNvSpPr>
            <a:spLocks noGrp="1"/>
          </p:cNvSpPr>
          <p:nvPr>
            <p:ph type="sldNum" sz="quarter" idx="5"/>
          </p:nvPr>
        </p:nvSpPr>
        <p:spPr/>
        <p:txBody>
          <a:bodyPr/>
          <a:lstStyle/>
          <a:p>
            <a:fld id="{5278B557-7EB6-49C3-AD43-3D6B6DABBE21}" type="slidenum">
              <a:rPr lang="es-CL" smtClean="0"/>
              <a:t>4</a:t>
            </a:fld>
            <a:endParaRPr lang="es-CL"/>
          </a:p>
        </p:txBody>
      </p:sp>
    </p:spTree>
    <p:extLst>
      <p:ext uri="{BB962C8B-B14F-4D97-AF65-F5344CB8AC3E}">
        <p14:creationId xmlns:p14="http://schemas.microsoft.com/office/powerpoint/2010/main" val="350813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6</a:t>
            </a:fld>
            <a:endParaRPr lang="es-CL"/>
          </a:p>
        </p:txBody>
      </p:sp>
    </p:spTree>
    <p:extLst>
      <p:ext uri="{BB962C8B-B14F-4D97-AF65-F5344CB8AC3E}">
        <p14:creationId xmlns:p14="http://schemas.microsoft.com/office/powerpoint/2010/main" val="273089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t>Detección de automática de tipos de monedas </a:t>
            </a:r>
          </a:p>
          <a:p>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7</a:t>
            </a:fld>
            <a:endParaRPr lang="es-CL"/>
          </a:p>
        </p:txBody>
      </p:sp>
    </p:spTree>
    <p:extLst>
      <p:ext uri="{BB962C8B-B14F-4D97-AF65-F5344CB8AC3E}">
        <p14:creationId xmlns:p14="http://schemas.microsoft.com/office/powerpoint/2010/main" val="315969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MX" b="0" i="0" dirty="0">
                <a:solidFill>
                  <a:srgbClr val="000000"/>
                </a:solidFill>
                <a:effectLst/>
                <a:latin typeface="Helvetica Neue"/>
              </a:rPr>
              <a:t>En el otro caso predice un valor numérico objetivo, como el precio de un coche, dado un conjunto de </a:t>
            </a:r>
            <a:r>
              <a:rPr lang="es-MX" b="0" i="0" dirty="0" err="1">
                <a:solidFill>
                  <a:srgbClr val="000000"/>
                </a:solidFill>
                <a:effectLst/>
                <a:latin typeface="Helvetica Neue"/>
              </a:rPr>
              <a:t>features</a:t>
            </a:r>
            <a:r>
              <a:rPr lang="es-MX" b="0" i="0" dirty="0">
                <a:solidFill>
                  <a:srgbClr val="000000"/>
                </a:solidFill>
                <a:effectLst/>
                <a:latin typeface="Helvetica Neue"/>
              </a:rPr>
              <a:t> (kilometraje, edad, marca, etc.) denominadas </a:t>
            </a:r>
            <a:r>
              <a:rPr lang="es-MX" b="0" i="1" dirty="0" err="1">
                <a:solidFill>
                  <a:srgbClr val="000000"/>
                </a:solidFill>
                <a:effectLst/>
                <a:latin typeface="Helvetica Neue"/>
              </a:rPr>
              <a:t>predictors</a:t>
            </a:r>
            <a:r>
              <a:rPr lang="es-MX" b="0" i="0" dirty="0">
                <a:solidFill>
                  <a:srgbClr val="000000"/>
                </a:solidFill>
                <a:effectLst/>
                <a:latin typeface="Helvetica Neue"/>
              </a:rPr>
              <a:t>.</a:t>
            </a:r>
          </a:p>
          <a:p>
            <a:pPr algn="l"/>
            <a:r>
              <a:rPr lang="es-MX" b="0" i="0" dirty="0">
                <a:solidFill>
                  <a:srgbClr val="000000"/>
                </a:solidFill>
                <a:effectLst/>
                <a:latin typeface="Helvetica Neue"/>
              </a:rPr>
              <a:t>Pero también puede clasificar </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0" i="0" dirty="0">
                <a:solidFill>
                  <a:srgbClr val="000000"/>
                </a:solidFill>
                <a:effectLst/>
                <a:latin typeface="Helvetica Neue"/>
              </a:rPr>
              <a:t>Por ejemplo, la regresión logística puede utilizar para clasificación, ya que puede dar un valor que corresponde a la probabilidad de pertenecer a una clase determinada o no (por ejemplo, 20% de posibilidades de ser spam).</a:t>
            </a:r>
            <a:endParaRPr lang="es-CL" dirty="0"/>
          </a:p>
          <a:p>
            <a:pPr algn="l"/>
            <a:endParaRPr lang="es-CL" b="0" i="0" dirty="0">
              <a:solidFill>
                <a:srgbClr val="000000"/>
              </a:solidFill>
              <a:effectLst/>
              <a:latin typeface="Helvetica Neue"/>
            </a:endParaRPr>
          </a:p>
          <a:p>
            <a:pPr algn="l"/>
            <a:r>
              <a:rPr lang="es-CL" b="0" i="0" dirty="0">
                <a:solidFill>
                  <a:srgbClr val="000000"/>
                </a:solidFill>
                <a:effectLst/>
                <a:latin typeface="Helvetica Neue"/>
              </a:rPr>
              <a:t>Algunos de los algoritmos de aprendizaje supervisado más importantes que se </a:t>
            </a:r>
            <a:r>
              <a:rPr lang="es-CL" b="0" i="0" dirty="0" err="1">
                <a:solidFill>
                  <a:srgbClr val="000000"/>
                </a:solidFill>
                <a:effectLst/>
                <a:latin typeface="Helvetica Neue"/>
              </a:rPr>
              <a:t>veran</a:t>
            </a:r>
            <a:r>
              <a:rPr lang="es-CL" b="0" i="0" dirty="0">
                <a:solidFill>
                  <a:srgbClr val="000000"/>
                </a:solidFill>
                <a:effectLst/>
                <a:latin typeface="Helvetica Neue"/>
              </a:rPr>
              <a:t>:</a:t>
            </a:r>
          </a:p>
          <a:p>
            <a:pPr algn="l"/>
            <a:r>
              <a:rPr lang="es-CL" b="0" i="0" dirty="0">
                <a:solidFill>
                  <a:srgbClr val="000000"/>
                </a:solidFill>
                <a:effectLst/>
                <a:latin typeface="Helvetica Neue"/>
              </a:rPr>
              <a:t>REGRESSION :</a:t>
            </a:r>
          </a:p>
          <a:p>
            <a:pPr algn="l">
              <a:buFont typeface="Arial" panose="020B0604020202020204" pitchFamily="34" charset="0"/>
              <a:buChar char="•"/>
            </a:pPr>
            <a:r>
              <a:rPr lang="es-CL" b="0" i="1" dirty="0">
                <a:solidFill>
                  <a:srgbClr val="000000"/>
                </a:solidFill>
                <a:effectLst/>
                <a:latin typeface="Helvetica Neue"/>
              </a:rPr>
              <a:t>Linear </a:t>
            </a:r>
            <a:r>
              <a:rPr lang="es-CL" b="0" i="1" dirty="0" err="1">
                <a:solidFill>
                  <a:srgbClr val="000000"/>
                </a:solidFill>
                <a:effectLst/>
                <a:latin typeface="Helvetica Neue"/>
              </a:rPr>
              <a:t>Regression</a:t>
            </a:r>
            <a:endParaRPr lang="es-CL" b="0" i="0" dirty="0">
              <a:solidFill>
                <a:srgbClr val="000000"/>
              </a:solidFill>
              <a:effectLst/>
              <a:latin typeface="Helvetica Neue"/>
            </a:endParaRPr>
          </a:p>
          <a:p>
            <a:pPr algn="l"/>
            <a:r>
              <a:rPr lang="es-CL" b="0" i="0" dirty="0">
                <a:solidFill>
                  <a:srgbClr val="000000"/>
                </a:solidFill>
                <a:effectLst/>
                <a:latin typeface="Helvetica Neue"/>
              </a:rPr>
              <a:t>CLASSIFICATION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L" b="0" i="1" dirty="0" err="1">
                <a:solidFill>
                  <a:srgbClr val="000000"/>
                </a:solidFill>
                <a:effectLst/>
                <a:latin typeface="Helvetica Neue"/>
              </a:rPr>
              <a:t>Logistic</a:t>
            </a:r>
            <a:r>
              <a:rPr lang="es-CL" b="0" i="1" dirty="0">
                <a:solidFill>
                  <a:srgbClr val="000000"/>
                </a:solidFill>
                <a:effectLst/>
                <a:latin typeface="Helvetica Neue"/>
              </a:rPr>
              <a:t> </a:t>
            </a:r>
            <a:r>
              <a:rPr lang="es-CL" b="0" i="1" dirty="0" err="1">
                <a:solidFill>
                  <a:srgbClr val="000000"/>
                </a:solidFill>
                <a:effectLst/>
                <a:latin typeface="Helvetica Neue"/>
              </a:rPr>
              <a:t>Regression</a:t>
            </a:r>
            <a:endParaRPr lang="es-CL" b="0" i="0" dirty="0">
              <a:solidFill>
                <a:srgbClr val="000000"/>
              </a:solidFill>
              <a:effectLst/>
              <a:latin typeface="Helvetica Neue"/>
            </a:endParaRPr>
          </a:p>
          <a:p>
            <a:pPr algn="l">
              <a:buFont typeface="Arial" panose="020B0604020202020204" pitchFamily="34" charset="0"/>
              <a:buChar char="•"/>
            </a:pPr>
            <a:r>
              <a:rPr lang="es-CL" b="0" i="1" dirty="0">
                <a:solidFill>
                  <a:srgbClr val="000000"/>
                </a:solidFill>
                <a:effectLst/>
                <a:latin typeface="Helvetica Neue"/>
              </a:rPr>
              <a:t>   k-</a:t>
            </a:r>
            <a:r>
              <a:rPr lang="es-CL" b="0" i="1" dirty="0" err="1">
                <a:solidFill>
                  <a:srgbClr val="000000"/>
                </a:solidFill>
                <a:effectLst/>
                <a:latin typeface="Helvetica Neue"/>
              </a:rPr>
              <a:t>Nearest</a:t>
            </a:r>
            <a:r>
              <a:rPr lang="es-CL" b="0" i="1" dirty="0">
                <a:solidFill>
                  <a:srgbClr val="000000"/>
                </a:solidFill>
                <a:effectLst/>
                <a:latin typeface="Helvetica Neue"/>
              </a:rPr>
              <a:t> </a:t>
            </a:r>
            <a:r>
              <a:rPr lang="es-CL" b="0" i="1" dirty="0" err="1">
                <a:solidFill>
                  <a:srgbClr val="000000"/>
                </a:solidFill>
                <a:effectLst/>
                <a:latin typeface="Helvetica Neue"/>
              </a:rPr>
              <a:t>Neighbors</a:t>
            </a:r>
            <a:endParaRPr lang="es-CL" b="0" i="0" dirty="0">
              <a:solidFill>
                <a:srgbClr val="000000"/>
              </a:solidFill>
              <a:effectLst/>
              <a:latin typeface="Helvetica Neue"/>
            </a:endParaRPr>
          </a:p>
          <a:p>
            <a:pPr algn="l">
              <a:buFont typeface="Arial" panose="020B0604020202020204" pitchFamily="34" charset="0"/>
              <a:buChar char="•"/>
            </a:pPr>
            <a:r>
              <a:rPr lang="es-CL" b="0" i="1" dirty="0">
                <a:solidFill>
                  <a:srgbClr val="000000"/>
                </a:solidFill>
                <a:effectLst/>
                <a:latin typeface="Helvetica Neue"/>
              </a:rPr>
              <a:t>   </a:t>
            </a:r>
            <a:r>
              <a:rPr lang="es-CL" b="0" i="1" dirty="0" err="1">
                <a:solidFill>
                  <a:srgbClr val="000000"/>
                </a:solidFill>
                <a:effectLst/>
                <a:latin typeface="Helvetica Neue"/>
              </a:rPr>
              <a:t>Support</a:t>
            </a:r>
            <a:r>
              <a:rPr lang="es-CL" b="0" i="1" dirty="0">
                <a:solidFill>
                  <a:srgbClr val="000000"/>
                </a:solidFill>
                <a:effectLst/>
                <a:latin typeface="Helvetica Neue"/>
              </a:rPr>
              <a:t> Vector Machines (</a:t>
            </a:r>
            <a:r>
              <a:rPr lang="es-CL" b="0" i="1" dirty="0" err="1">
                <a:solidFill>
                  <a:srgbClr val="000000"/>
                </a:solidFill>
                <a:effectLst/>
                <a:latin typeface="Helvetica Neue"/>
              </a:rPr>
              <a:t>SVMs</a:t>
            </a:r>
            <a:r>
              <a:rPr lang="es-CL" b="0" i="1" dirty="0">
                <a:solidFill>
                  <a:srgbClr val="000000"/>
                </a:solidFill>
                <a:effectLst/>
                <a:latin typeface="Helvetica Neue"/>
              </a:rPr>
              <a:t>)</a:t>
            </a:r>
            <a:endParaRPr lang="es-CL" b="0" i="0" dirty="0">
              <a:solidFill>
                <a:srgbClr val="000000"/>
              </a:solidFill>
              <a:effectLst/>
              <a:latin typeface="Helvetica Neue"/>
            </a:endParaRPr>
          </a:p>
          <a:p>
            <a:pPr algn="l">
              <a:buFont typeface="Arial" panose="020B0604020202020204" pitchFamily="34" charset="0"/>
              <a:buChar char="•"/>
            </a:pPr>
            <a:r>
              <a:rPr lang="es-CL" b="0" i="1" dirty="0">
                <a:solidFill>
                  <a:srgbClr val="000000"/>
                </a:solidFill>
                <a:effectLst/>
                <a:latin typeface="Helvetica Neue"/>
              </a:rPr>
              <a:t>   </a:t>
            </a:r>
            <a:r>
              <a:rPr lang="es-CL" b="0" i="1" dirty="0" err="1">
                <a:solidFill>
                  <a:srgbClr val="000000"/>
                </a:solidFill>
                <a:effectLst/>
                <a:latin typeface="Helvetica Neue"/>
              </a:rPr>
              <a:t>Decision</a:t>
            </a:r>
            <a:r>
              <a:rPr lang="es-CL" b="0" i="1" dirty="0">
                <a:solidFill>
                  <a:srgbClr val="000000"/>
                </a:solidFill>
                <a:effectLst/>
                <a:latin typeface="Helvetica Neue"/>
              </a:rPr>
              <a:t> </a:t>
            </a:r>
            <a:r>
              <a:rPr lang="es-CL" b="0" i="1" dirty="0" err="1">
                <a:solidFill>
                  <a:srgbClr val="000000"/>
                </a:solidFill>
                <a:effectLst/>
                <a:latin typeface="Helvetica Neue"/>
              </a:rPr>
              <a:t>Trees</a:t>
            </a:r>
            <a:r>
              <a:rPr lang="es-CL" b="0" i="1" dirty="0">
                <a:solidFill>
                  <a:srgbClr val="000000"/>
                </a:solidFill>
                <a:effectLst/>
                <a:latin typeface="Helvetica Neue"/>
              </a:rPr>
              <a:t> and </a:t>
            </a:r>
            <a:r>
              <a:rPr lang="es-CL" b="0" i="1" dirty="0" err="1">
                <a:solidFill>
                  <a:srgbClr val="000000"/>
                </a:solidFill>
                <a:effectLst/>
                <a:latin typeface="Helvetica Neue"/>
              </a:rPr>
              <a:t>Random</a:t>
            </a:r>
            <a:r>
              <a:rPr lang="es-CL" b="0" i="1" dirty="0">
                <a:solidFill>
                  <a:srgbClr val="000000"/>
                </a:solidFill>
                <a:effectLst/>
                <a:latin typeface="Helvetica Neue"/>
              </a:rPr>
              <a:t> </a:t>
            </a:r>
            <a:r>
              <a:rPr lang="es-CL" b="0" i="1" dirty="0" err="1">
                <a:solidFill>
                  <a:srgbClr val="000000"/>
                </a:solidFill>
                <a:effectLst/>
                <a:latin typeface="Helvetica Neue"/>
              </a:rPr>
              <a:t>Forests</a:t>
            </a:r>
            <a:endParaRPr lang="es-CL" b="0" i="1" dirty="0">
              <a:solidFill>
                <a:srgbClr val="000000"/>
              </a:solidFill>
              <a:effectLst/>
              <a:latin typeface="Helvetica Neue"/>
            </a:endParaRPr>
          </a:p>
          <a:p>
            <a:pPr algn="l">
              <a:buFont typeface="Arial" panose="020B0604020202020204" pitchFamily="34" charset="0"/>
              <a:buChar char="•"/>
            </a:pPr>
            <a:r>
              <a:rPr lang="es-CL" b="0" i="1" dirty="0">
                <a:solidFill>
                  <a:srgbClr val="292929"/>
                </a:solidFill>
                <a:effectLst/>
                <a:latin typeface="charter"/>
              </a:rPr>
              <a:t>   </a:t>
            </a:r>
            <a:r>
              <a:rPr lang="es-CL" b="0" i="1" dirty="0" err="1">
                <a:solidFill>
                  <a:srgbClr val="292929"/>
                </a:solidFill>
                <a:effectLst/>
                <a:latin typeface="charter"/>
              </a:rPr>
              <a:t>Naive</a:t>
            </a:r>
            <a:r>
              <a:rPr lang="es-CL" b="0" i="1" dirty="0">
                <a:solidFill>
                  <a:srgbClr val="292929"/>
                </a:solidFill>
                <a:effectLst/>
                <a:latin typeface="charter"/>
              </a:rPr>
              <a:t> Bayes</a:t>
            </a:r>
            <a:endParaRPr lang="es-CL" b="0" i="0" dirty="0">
              <a:solidFill>
                <a:srgbClr val="000000"/>
              </a:solidFill>
              <a:effectLst/>
              <a:latin typeface="Helvetica Neue"/>
            </a:endParaRPr>
          </a:p>
          <a:p>
            <a:pPr algn="l">
              <a:buFont typeface="Arial" panose="020B0604020202020204" pitchFamily="34" charset="0"/>
              <a:buChar char="•"/>
            </a:pPr>
            <a:r>
              <a:rPr lang="es-CL" b="0" i="1" dirty="0">
                <a:solidFill>
                  <a:srgbClr val="000000"/>
                </a:solidFill>
                <a:effectLst/>
                <a:latin typeface="Helvetica Neue"/>
              </a:rPr>
              <a:t>   </a:t>
            </a:r>
            <a:r>
              <a:rPr lang="es-CL" b="0" i="1" dirty="0">
                <a:solidFill>
                  <a:srgbClr val="292929"/>
                </a:solidFill>
                <a:effectLst/>
                <a:latin typeface="charter"/>
              </a:rPr>
              <a:t>Artificial  </a:t>
            </a:r>
            <a:r>
              <a:rPr lang="es-CL" b="0" i="1" dirty="0">
                <a:solidFill>
                  <a:srgbClr val="000000"/>
                </a:solidFill>
                <a:effectLst/>
                <a:latin typeface="Helvetica Neue"/>
              </a:rPr>
              <a:t>Neural </a:t>
            </a:r>
            <a:r>
              <a:rPr lang="es-CL" b="0" i="1" dirty="0" err="1">
                <a:solidFill>
                  <a:srgbClr val="000000"/>
                </a:solidFill>
                <a:effectLst/>
                <a:latin typeface="Helvetica Neue"/>
              </a:rPr>
              <a:t>networks</a:t>
            </a:r>
            <a:endParaRPr lang="es-CL" b="0" i="1" dirty="0">
              <a:solidFill>
                <a:srgbClr val="000000"/>
              </a:solidFill>
              <a:effectLst/>
              <a:latin typeface="Helvetica Neue"/>
            </a:endParaRPr>
          </a:p>
          <a:p>
            <a:pPr algn="l">
              <a:buFont typeface="Arial" panose="020B0604020202020204" pitchFamily="34" charset="0"/>
              <a:buNone/>
            </a:pPr>
            <a:endParaRPr lang="es-CL" b="0" i="0" dirty="0">
              <a:solidFill>
                <a:srgbClr val="000000"/>
              </a:solidFill>
              <a:effectLst/>
              <a:latin typeface="Helvetica Neue"/>
            </a:endParaRPr>
          </a:p>
        </p:txBody>
      </p:sp>
      <p:sp>
        <p:nvSpPr>
          <p:cNvPr id="4" name="Marcador de número de diapositiva 3"/>
          <p:cNvSpPr>
            <a:spLocks noGrp="1"/>
          </p:cNvSpPr>
          <p:nvPr>
            <p:ph type="sldNum" sz="quarter" idx="5"/>
          </p:nvPr>
        </p:nvSpPr>
        <p:spPr/>
        <p:txBody>
          <a:bodyPr/>
          <a:lstStyle/>
          <a:p>
            <a:fld id="{5278B557-7EB6-49C3-AD43-3D6B6DABBE21}" type="slidenum">
              <a:rPr lang="es-CL" smtClean="0"/>
              <a:t>10</a:t>
            </a:fld>
            <a:endParaRPr lang="es-CL"/>
          </a:p>
        </p:txBody>
      </p:sp>
    </p:spTree>
    <p:extLst>
      <p:ext uri="{BB962C8B-B14F-4D97-AF65-F5344CB8AC3E}">
        <p14:creationId xmlns:p14="http://schemas.microsoft.com/office/powerpoint/2010/main" val="3949514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CL" b="0" i="0" dirty="0">
                <a:solidFill>
                  <a:srgbClr val="000000"/>
                </a:solidFill>
                <a:effectLst/>
                <a:latin typeface="Helvetica Neue"/>
              </a:rPr>
              <a:t>Algunos de los algoritmos de aprendizaje no supervisado:</a:t>
            </a:r>
          </a:p>
          <a:p>
            <a:pPr algn="l">
              <a:buFont typeface="Arial" panose="020B0604020202020204" pitchFamily="34" charset="0"/>
              <a:buChar char="•"/>
            </a:pPr>
            <a:r>
              <a:rPr lang="es-CL" b="1" i="0" dirty="0" err="1">
                <a:solidFill>
                  <a:srgbClr val="000000"/>
                </a:solidFill>
                <a:effectLst/>
                <a:latin typeface="Helvetica Neue"/>
              </a:rPr>
              <a:t>Clustering</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a:solidFill>
                  <a:srgbClr val="000000"/>
                </a:solidFill>
                <a:effectLst/>
                <a:latin typeface="Helvetica Neue"/>
              </a:rPr>
              <a:t>K-</a:t>
            </a:r>
            <a:r>
              <a:rPr lang="es-CL" b="0" i="1" dirty="0" err="1">
                <a:solidFill>
                  <a:srgbClr val="000000"/>
                </a:solidFill>
                <a:effectLst/>
                <a:latin typeface="Helvetica Neue"/>
              </a:rPr>
              <a:t>Means</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a:solidFill>
                  <a:srgbClr val="000000"/>
                </a:solidFill>
                <a:effectLst/>
                <a:latin typeface="Helvetica Neue"/>
              </a:rPr>
              <a:t>DBSCAN</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Hierarchical</a:t>
            </a:r>
            <a:r>
              <a:rPr lang="es-CL" b="0" i="1" dirty="0">
                <a:solidFill>
                  <a:srgbClr val="000000"/>
                </a:solidFill>
                <a:effectLst/>
                <a:latin typeface="Helvetica Neue"/>
              </a:rPr>
              <a:t> </a:t>
            </a:r>
            <a:r>
              <a:rPr lang="es-CL" b="0" i="1" dirty="0" err="1">
                <a:solidFill>
                  <a:srgbClr val="000000"/>
                </a:solidFill>
                <a:effectLst/>
                <a:latin typeface="Helvetica Neue"/>
              </a:rPr>
              <a:t>Cluster</a:t>
            </a:r>
            <a:r>
              <a:rPr lang="es-CL" b="0" i="1" dirty="0">
                <a:solidFill>
                  <a:srgbClr val="000000"/>
                </a:solidFill>
                <a:effectLst/>
                <a:latin typeface="Helvetica Neue"/>
              </a:rPr>
              <a:t> </a:t>
            </a:r>
            <a:r>
              <a:rPr lang="es-CL" b="0" i="1" dirty="0" err="1">
                <a:solidFill>
                  <a:srgbClr val="000000"/>
                </a:solidFill>
                <a:effectLst/>
                <a:latin typeface="Helvetica Neue"/>
              </a:rPr>
              <a:t>Analysis</a:t>
            </a:r>
            <a:r>
              <a:rPr lang="es-CL" b="0" i="1" dirty="0">
                <a:solidFill>
                  <a:srgbClr val="000000"/>
                </a:solidFill>
                <a:effectLst/>
                <a:latin typeface="Helvetica Neue"/>
              </a:rPr>
              <a:t> (HCA)</a:t>
            </a:r>
            <a:endParaRPr lang="es-CL" b="0" i="0" dirty="0">
              <a:solidFill>
                <a:srgbClr val="000000"/>
              </a:solidFill>
              <a:effectLst/>
              <a:latin typeface="Helvetica Neue"/>
            </a:endParaRPr>
          </a:p>
          <a:p>
            <a:pPr algn="l">
              <a:buFont typeface="Arial" panose="020B0604020202020204" pitchFamily="34" charset="0"/>
              <a:buChar char="•"/>
            </a:pPr>
            <a:r>
              <a:rPr lang="es-CL" b="1" i="0" dirty="0" err="1">
                <a:solidFill>
                  <a:srgbClr val="000000"/>
                </a:solidFill>
                <a:effectLst/>
                <a:latin typeface="Helvetica Neue"/>
              </a:rPr>
              <a:t>Anomaly</a:t>
            </a:r>
            <a:r>
              <a:rPr lang="es-CL" b="1" i="0" dirty="0">
                <a:solidFill>
                  <a:srgbClr val="000000"/>
                </a:solidFill>
                <a:effectLst/>
                <a:latin typeface="Helvetica Neue"/>
              </a:rPr>
              <a:t> </a:t>
            </a:r>
            <a:r>
              <a:rPr lang="es-CL" b="1" i="0" dirty="0" err="1">
                <a:solidFill>
                  <a:srgbClr val="000000"/>
                </a:solidFill>
                <a:effectLst/>
                <a:latin typeface="Helvetica Neue"/>
              </a:rPr>
              <a:t>detection</a:t>
            </a:r>
            <a:r>
              <a:rPr lang="es-CL" b="1" i="0" dirty="0">
                <a:solidFill>
                  <a:srgbClr val="000000"/>
                </a:solidFill>
                <a:effectLst/>
                <a:latin typeface="Helvetica Neue"/>
              </a:rPr>
              <a:t> and </a:t>
            </a:r>
            <a:r>
              <a:rPr lang="es-CL" b="1" i="0" dirty="0" err="1">
                <a:solidFill>
                  <a:srgbClr val="000000"/>
                </a:solidFill>
                <a:effectLst/>
                <a:latin typeface="Helvetica Neue"/>
              </a:rPr>
              <a:t>novelty</a:t>
            </a:r>
            <a:r>
              <a:rPr lang="es-CL" b="1" i="0" dirty="0">
                <a:solidFill>
                  <a:srgbClr val="000000"/>
                </a:solidFill>
                <a:effectLst/>
                <a:latin typeface="Helvetica Neue"/>
              </a:rPr>
              <a:t> </a:t>
            </a:r>
            <a:r>
              <a:rPr lang="es-CL" b="1" i="0" dirty="0" err="1">
                <a:solidFill>
                  <a:srgbClr val="000000"/>
                </a:solidFill>
                <a:effectLst/>
                <a:latin typeface="Helvetica Neue"/>
              </a:rPr>
              <a:t>detection</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One-class</a:t>
            </a:r>
            <a:r>
              <a:rPr lang="es-CL" b="0" i="1" dirty="0">
                <a:solidFill>
                  <a:srgbClr val="000000"/>
                </a:solidFill>
                <a:effectLst/>
                <a:latin typeface="Helvetica Neue"/>
              </a:rPr>
              <a:t> SVM</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Isolation</a:t>
            </a:r>
            <a:r>
              <a:rPr lang="es-CL" b="0" i="1" dirty="0">
                <a:solidFill>
                  <a:srgbClr val="000000"/>
                </a:solidFill>
                <a:effectLst/>
                <a:latin typeface="Helvetica Neue"/>
              </a:rPr>
              <a:t> Forest</a:t>
            </a:r>
            <a:endParaRPr lang="es-CL" b="0" i="0" dirty="0">
              <a:solidFill>
                <a:srgbClr val="000000"/>
              </a:solidFill>
              <a:effectLst/>
              <a:latin typeface="Helvetica Neue"/>
            </a:endParaRPr>
          </a:p>
          <a:p>
            <a:pPr algn="l">
              <a:buFont typeface="Arial" panose="020B0604020202020204" pitchFamily="34" charset="0"/>
              <a:buChar char="•"/>
            </a:pPr>
            <a:r>
              <a:rPr lang="es-CL" b="1" i="0" dirty="0" err="1">
                <a:solidFill>
                  <a:srgbClr val="000000"/>
                </a:solidFill>
                <a:effectLst/>
                <a:latin typeface="Helvetica Neue"/>
              </a:rPr>
              <a:t>Visualization</a:t>
            </a:r>
            <a:r>
              <a:rPr lang="es-CL" b="1" i="0" dirty="0">
                <a:solidFill>
                  <a:srgbClr val="000000"/>
                </a:solidFill>
                <a:effectLst/>
                <a:latin typeface="Helvetica Neue"/>
              </a:rPr>
              <a:t> and </a:t>
            </a:r>
            <a:r>
              <a:rPr lang="es-CL" b="1" i="0" dirty="0" err="1">
                <a:solidFill>
                  <a:srgbClr val="000000"/>
                </a:solidFill>
                <a:effectLst/>
                <a:latin typeface="Helvetica Neue"/>
              </a:rPr>
              <a:t>dimensionality</a:t>
            </a:r>
            <a:r>
              <a:rPr lang="es-CL" b="1" i="0" dirty="0">
                <a:solidFill>
                  <a:srgbClr val="000000"/>
                </a:solidFill>
                <a:effectLst/>
                <a:latin typeface="Helvetica Neue"/>
              </a:rPr>
              <a:t> </a:t>
            </a:r>
            <a:r>
              <a:rPr lang="es-CL" b="1" i="0" dirty="0" err="1">
                <a:solidFill>
                  <a:srgbClr val="000000"/>
                </a:solidFill>
                <a:effectLst/>
                <a:latin typeface="Helvetica Neue"/>
              </a:rPr>
              <a:t>reduction</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a:solidFill>
                  <a:srgbClr val="000000"/>
                </a:solidFill>
                <a:effectLst/>
                <a:latin typeface="Helvetica Neue"/>
              </a:rPr>
              <a:t>Principal </a:t>
            </a:r>
            <a:r>
              <a:rPr lang="es-CL" b="0" i="1" dirty="0" err="1">
                <a:solidFill>
                  <a:srgbClr val="000000"/>
                </a:solidFill>
                <a:effectLst/>
                <a:latin typeface="Helvetica Neue"/>
              </a:rPr>
              <a:t>Component</a:t>
            </a:r>
            <a:r>
              <a:rPr lang="es-CL" b="0" i="1" dirty="0">
                <a:solidFill>
                  <a:srgbClr val="000000"/>
                </a:solidFill>
                <a:effectLst/>
                <a:latin typeface="Helvetica Neue"/>
              </a:rPr>
              <a:t> </a:t>
            </a:r>
            <a:r>
              <a:rPr lang="es-CL" b="0" i="1" dirty="0" err="1">
                <a:solidFill>
                  <a:srgbClr val="000000"/>
                </a:solidFill>
                <a:effectLst/>
                <a:latin typeface="Helvetica Neue"/>
              </a:rPr>
              <a:t>Analysis</a:t>
            </a:r>
            <a:r>
              <a:rPr lang="es-CL" b="0" i="1" dirty="0">
                <a:solidFill>
                  <a:srgbClr val="000000"/>
                </a:solidFill>
                <a:effectLst/>
                <a:latin typeface="Helvetica Neue"/>
              </a:rPr>
              <a:t> (PCA)</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Kernel</a:t>
            </a:r>
            <a:r>
              <a:rPr lang="es-CL" b="0" i="1" dirty="0">
                <a:solidFill>
                  <a:srgbClr val="000000"/>
                </a:solidFill>
                <a:effectLst/>
                <a:latin typeface="Helvetica Neue"/>
              </a:rPr>
              <a:t> PCA</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Locally</a:t>
            </a:r>
            <a:r>
              <a:rPr lang="es-CL" b="0" i="1" dirty="0">
                <a:solidFill>
                  <a:srgbClr val="000000"/>
                </a:solidFill>
                <a:effectLst/>
                <a:latin typeface="Helvetica Neue"/>
              </a:rPr>
              <a:t> Linear </a:t>
            </a:r>
            <a:r>
              <a:rPr lang="es-CL" b="0" i="1" dirty="0" err="1">
                <a:solidFill>
                  <a:srgbClr val="000000"/>
                </a:solidFill>
                <a:effectLst/>
                <a:latin typeface="Helvetica Neue"/>
              </a:rPr>
              <a:t>Embedding</a:t>
            </a:r>
            <a:r>
              <a:rPr lang="es-CL" b="0" i="1" dirty="0">
                <a:solidFill>
                  <a:srgbClr val="000000"/>
                </a:solidFill>
                <a:effectLst/>
                <a:latin typeface="Helvetica Neue"/>
              </a:rPr>
              <a:t> (LLE)</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a:solidFill>
                  <a:srgbClr val="000000"/>
                </a:solidFill>
                <a:effectLst/>
                <a:latin typeface="Helvetica Neue"/>
              </a:rPr>
              <a:t>t-</a:t>
            </a:r>
            <a:r>
              <a:rPr lang="es-CL" b="0" i="1" dirty="0" err="1">
                <a:solidFill>
                  <a:srgbClr val="000000"/>
                </a:solidFill>
                <a:effectLst/>
                <a:latin typeface="Helvetica Neue"/>
              </a:rPr>
              <a:t>Distributed</a:t>
            </a:r>
            <a:r>
              <a:rPr lang="es-CL" b="0" i="1" dirty="0">
                <a:solidFill>
                  <a:srgbClr val="000000"/>
                </a:solidFill>
                <a:effectLst/>
                <a:latin typeface="Helvetica Neue"/>
              </a:rPr>
              <a:t> </a:t>
            </a:r>
            <a:r>
              <a:rPr lang="es-CL" b="0" i="1" dirty="0" err="1">
                <a:solidFill>
                  <a:srgbClr val="000000"/>
                </a:solidFill>
                <a:effectLst/>
                <a:latin typeface="Helvetica Neue"/>
              </a:rPr>
              <a:t>Stochastic</a:t>
            </a:r>
            <a:r>
              <a:rPr lang="es-CL" b="0" i="1" dirty="0">
                <a:solidFill>
                  <a:srgbClr val="000000"/>
                </a:solidFill>
                <a:effectLst/>
                <a:latin typeface="Helvetica Neue"/>
              </a:rPr>
              <a:t> </a:t>
            </a:r>
            <a:r>
              <a:rPr lang="es-CL" b="0" i="1" dirty="0" err="1">
                <a:solidFill>
                  <a:srgbClr val="000000"/>
                </a:solidFill>
                <a:effectLst/>
                <a:latin typeface="Helvetica Neue"/>
              </a:rPr>
              <a:t>Neighbor</a:t>
            </a:r>
            <a:r>
              <a:rPr lang="es-CL" b="0" i="1" dirty="0">
                <a:solidFill>
                  <a:srgbClr val="000000"/>
                </a:solidFill>
                <a:effectLst/>
                <a:latin typeface="Helvetica Neue"/>
              </a:rPr>
              <a:t> </a:t>
            </a:r>
            <a:r>
              <a:rPr lang="es-CL" b="0" i="1" dirty="0" err="1">
                <a:solidFill>
                  <a:srgbClr val="000000"/>
                </a:solidFill>
                <a:effectLst/>
                <a:latin typeface="Helvetica Neue"/>
              </a:rPr>
              <a:t>Embedding</a:t>
            </a:r>
            <a:r>
              <a:rPr lang="es-CL" b="0" i="1" dirty="0">
                <a:solidFill>
                  <a:srgbClr val="000000"/>
                </a:solidFill>
                <a:effectLst/>
                <a:latin typeface="Helvetica Neue"/>
              </a:rPr>
              <a:t> (t-SNE)</a:t>
            </a:r>
            <a:endParaRPr lang="es-CL" b="0" i="0" dirty="0">
              <a:solidFill>
                <a:srgbClr val="000000"/>
              </a:solidFill>
              <a:effectLst/>
              <a:latin typeface="Helvetica Neue"/>
            </a:endParaRPr>
          </a:p>
          <a:p>
            <a:pPr algn="l">
              <a:buFont typeface="Arial" panose="020B0604020202020204" pitchFamily="34" charset="0"/>
              <a:buChar char="•"/>
            </a:pPr>
            <a:r>
              <a:rPr lang="es-CL" b="1" i="0" dirty="0" err="1">
                <a:solidFill>
                  <a:srgbClr val="000000"/>
                </a:solidFill>
                <a:effectLst/>
                <a:latin typeface="Helvetica Neue"/>
              </a:rPr>
              <a:t>Association</a:t>
            </a:r>
            <a:r>
              <a:rPr lang="es-CL" b="1" i="0" dirty="0">
                <a:solidFill>
                  <a:srgbClr val="000000"/>
                </a:solidFill>
                <a:effectLst/>
                <a:latin typeface="Helvetica Neue"/>
              </a:rPr>
              <a:t> rule learning</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Apriori</a:t>
            </a:r>
            <a:endParaRPr lang="es-CL" b="0" i="0" dirty="0">
              <a:solidFill>
                <a:srgbClr val="000000"/>
              </a:solidFill>
              <a:effectLst/>
              <a:latin typeface="Helvetica Neue"/>
            </a:endParaRPr>
          </a:p>
          <a:p>
            <a:pPr marL="742950" lvl="1" indent="-285750" algn="l">
              <a:buFont typeface="Arial" panose="020B0604020202020204" pitchFamily="34" charset="0"/>
              <a:buChar char="•"/>
            </a:pPr>
            <a:r>
              <a:rPr lang="es-CL" b="0" i="1" dirty="0" err="1">
                <a:solidFill>
                  <a:srgbClr val="000000"/>
                </a:solidFill>
                <a:effectLst/>
                <a:latin typeface="Helvetica Neue"/>
              </a:rPr>
              <a:t>Eclat</a:t>
            </a:r>
            <a:endParaRPr lang="es-CL" b="0" i="0" dirty="0">
              <a:solidFill>
                <a:srgbClr val="000000"/>
              </a:solidFill>
              <a:effectLst/>
              <a:latin typeface="Helvetica Neue"/>
            </a:endParaRPr>
          </a:p>
          <a:p>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11</a:t>
            </a:fld>
            <a:endParaRPr lang="es-CL"/>
          </a:p>
        </p:txBody>
      </p:sp>
    </p:spTree>
    <p:extLst>
      <p:ext uri="{BB962C8B-B14F-4D97-AF65-F5344CB8AC3E}">
        <p14:creationId xmlns:p14="http://schemas.microsoft.com/office/powerpoint/2010/main" val="4063638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000000"/>
                </a:solidFill>
                <a:effectLst/>
                <a:latin typeface="Helvetica Neue"/>
              </a:rPr>
              <a:t>Cuando subes todas tus fotos familiares al Google Fotos, éste reconoce automáticamente que la misma persona A aparece en las fotos 1, 5 y 11, mientras que otra persona B aparece en las fotos 2, 5 y 7. </a:t>
            </a:r>
          </a:p>
          <a:p>
            <a:r>
              <a:rPr lang="es-MX" b="0" i="0" dirty="0">
                <a:solidFill>
                  <a:srgbClr val="000000"/>
                </a:solidFill>
                <a:effectLst/>
                <a:latin typeface="Helvetica Neue"/>
              </a:rPr>
              <a:t>Esta es la parte </a:t>
            </a:r>
            <a:r>
              <a:rPr lang="es-MX" b="0" i="0" dirty="0" err="1">
                <a:solidFill>
                  <a:srgbClr val="000000"/>
                </a:solidFill>
                <a:effectLst/>
                <a:latin typeface="Helvetica Neue"/>
              </a:rPr>
              <a:t>parte</a:t>
            </a:r>
            <a:r>
              <a:rPr lang="es-MX" b="0" i="0" dirty="0">
                <a:solidFill>
                  <a:srgbClr val="000000"/>
                </a:solidFill>
                <a:effectLst/>
                <a:latin typeface="Helvetica Neue"/>
              </a:rPr>
              <a:t> no supervisada del algoritmo (</a:t>
            </a:r>
            <a:r>
              <a:rPr lang="es-MX" b="0" i="0" dirty="0" err="1">
                <a:solidFill>
                  <a:srgbClr val="000000"/>
                </a:solidFill>
                <a:effectLst/>
                <a:latin typeface="Helvetica Neue"/>
              </a:rPr>
              <a:t>clustering</a:t>
            </a:r>
            <a:r>
              <a:rPr lang="es-MX" b="0" i="0" dirty="0">
                <a:solidFill>
                  <a:srgbClr val="000000"/>
                </a:solidFill>
                <a:effectLst/>
                <a:latin typeface="Helvetica Neue"/>
              </a:rPr>
              <a:t>).Sólo hay que añadir una etiqueta por persona y es capaz de nombrar a todos en cada foto, lo que es útil para buscar fotos.</a:t>
            </a:r>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12</a:t>
            </a:fld>
            <a:endParaRPr lang="es-CL"/>
          </a:p>
        </p:txBody>
      </p:sp>
    </p:spTree>
    <p:extLst>
      <p:ext uri="{BB962C8B-B14F-4D97-AF65-F5344CB8AC3E}">
        <p14:creationId xmlns:p14="http://schemas.microsoft.com/office/powerpoint/2010/main" val="1553008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000000"/>
                </a:solidFill>
                <a:effectLst/>
                <a:latin typeface="Helvetica Neue"/>
              </a:rPr>
              <a:t>debe ser entrenado utilizando todos los datos disponibles. Esto suele llevar mucho tiempo y recursos informáticos, por lo que se suele hacer fuera de línea.</a:t>
            </a:r>
          </a:p>
          <a:p>
            <a:r>
              <a:rPr lang="es-MX" b="0" i="0" dirty="0">
                <a:solidFill>
                  <a:srgbClr val="000000"/>
                </a:solidFill>
                <a:effectLst/>
                <a:latin typeface="Helvetica Neue"/>
              </a:rPr>
              <a:t>Si quieres que un sistema de aprendizaje por lotes conozca nuevos datos (como un nuevo tipo de spam), tienes que entrenar una nueva versión del sistema desde cero en el conjunto de datos completo (no sólo los nuevos datos, sino también los antiguos), y luego detener el sistema antiguo y sustituirlo por el nuevo. Afortunadamente, todo el proceso de entrenamiento, evaluación y puesta en marcha de un sistema de aprendizaje automático puede automatizarse con bastante facilidad </a:t>
            </a:r>
          </a:p>
          <a:p>
            <a:r>
              <a:rPr lang="es-MX" b="0" i="0" dirty="0">
                <a:solidFill>
                  <a:srgbClr val="000000"/>
                </a:solidFill>
                <a:effectLst/>
                <a:latin typeface="Helvetica Neue"/>
              </a:rPr>
              <a:t>Esta solución es sencilla y suele funcionar bien, pero el entrenamiento con el conjunto completo de datos puede llevar muchas horas, por lo que normalmente se entrenaría un nuevo sistema sólo cada 24 horas o incluso sólo semanalmente</a:t>
            </a:r>
          </a:p>
          <a:p>
            <a:endParaRPr lang="es-MX" b="0" i="0" dirty="0">
              <a:solidFill>
                <a:srgbClr val="000000"/>
              </a:solidFill>
              <a:effectLst/>
              <a:latin typeface="Helvetica Neue"/>
            </a:endParaRPr>
          </a:p>
          <a:p>
            <a:r>
              <a:rPr lang="es-MX" b="0" i="0" dirty="0">
                <a:solidFill>
                  <a:srgbClr val="000000"/>
                </a:solidFill>
                <a:effectLst/>
                <a:latin typeface="Helvetica Neue"/>
              </a:rPr>
              <a:t>Identificar ciertas estrellas con cualidades particulares, cuásares </a:t>
            </a:r>
            <a:endParaRPr lang="es-CL" dirty="0"/>
          </a:p>
        </p:txBody>
      </p:sp>
      <p:sp>
        <p:nvSpPr>
          <p:cNvPr id="4" name="Marcador de número de diapositiva 3"/>
          <p:cNvSpPr>
            <a:spLocks noGrp="1"/>
          </p:cNvSpPr>
          <p:nvPr>
            <p:ph type="sldNum" sz="quarter" idx="5"/>
          </p:nvPr>
        </p:nvSpPr>
        <p:spPr/>
        <p:txBody>
          <a:bodyPr/>
          <a:lstStyle/>
          <a:p>
            <a:fld id="{5278B557-7EB6-49C3-AD43-3D6B6DABBE21}" type="slidenum">
              <a:rPr lang="es-CL" smtClean="0"/>
              <a:t>14</a:t>
            </a:fld>
            <a:endParaRPr lang="es-CL"/>
          </a:p>
        </p:txBody>
      </p:sp>
    </p:spTree>
    <p:extLst>
      <p:ext uri="{BB962C8B-B14F-4D97-AF65-F5344CB8AC3E}">
        <p14:creationId xmlns:p14="http://schemas.microsoft.com/office/powerpoint/2010/main" val="199943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el aprendizaje en línea, se entrena al sistema de forma incremental, alimentándolo con instancias de datos de forma secuencial, ya sea individualmente o en pequeños grupos llamados </a:t>
            </a:r>
            <a:r>
              <a:rPr lang="es-MX" dirty="0" err="1"/>
              <a:t>minilotes</a:t>
            </a:r>
            <a:r>
              <a:rPr lang="es-MX" dirty="0"/>
              <a:t>(new data). Cada paso de aprendizaje es rápido y barato, por lo que el sistema puede aprender sobre los nuevos datos sobre la marcha. </a:t>
            </a:r>
            <a:r>
              <a:rPr lang="es-MX" b="0" i="0" dirty="0">
                <a:solidFill>
                  <a:srgbClr val="000000"/>
                </a:solidFill>
                <a:effectLst/>
                <a:latin typeface="Helvetica Neue"/>
              </a:rPr>
              <a:t>Es una buena opción si se tienen recursos informáticos limitados ya que una vez entrenado el modelo se pueden liberar espacio desechando los datos ocupados. También pueden utilizarse para entrenar sistemas en enormes conjuntos de datos que no caben en la memoria principal de una máquina (esto se llama aprendizaje fuera del núcleo).</a:t>
            </a:r>
          </a:p>
          <a:p>
            <a:r>
              <a:rPr lang="es-MX" b="1" dirty="0">
                <a:effectLst/>
              </a:rPr>
              <a:t>ADVERTENCIA </a:t>
            </a:r>
            <a:r>
              <a:rPr lang="es-MX" dirty="0">
                <a:effectLst/>
              </a:rPr>
              <a:t>El aprendizaje fuera del núcleo se realiza normalmente fuera de línea (es decir, no en el sistema en vivo), por lo que el aprendizaje en línea puede ser un nombre confuso. Piense en ello como un aprendizaje incremental.</a:t>
            </a:r>
            <a:endParaRPr lang="es-MX" b="0" i="0" dirty="0">
              <a:solidFill>
                <a:srgbClr val="000000"/>
              </a:solidFill>
              <a:effectLst/>
              <a:latin typeface="Helvetica Neue"/>
            </a:endParaRPr>
          </a:p>
          <a:p>
            <a:r>
              <a:rPr lang="es-MX" b="0" i="0" dirty="0">
                <a:solidFill>
                  <a:srgbClr val="000000"/>
                </a:solidFill>
                <a:effectLst/>
                <a:latin typeface="Helvetica Neue"/>
              </a:rPr>
              <a:t>Si se establece una tasa de aprendizaje alta, el sistema se adaptará rápidamente a los nuevos datos, pero también tenderá a olvidar rápidamente los datos antiguos (no se quiere que un filtro de spam marque sólo los últimos tipos de spam que se le han mostrado). Por el contrario, si establece una tasa de aprendizaje baja, el sistema tendrá más inercia; es decir, aprenderá más lentamente, pero también será menos sensible al ruido en los nuevos datos o a las secuencias de puntos de datos no representativos (valores atípicos).</a:t>
            </a:r>
          </a:p>
          <a:p>
            <a:endParaRPr lang="es-MX" b="0" i="0" dirty="0">
              <a:solidFill>
                <a:srgbClr val="000000"/>
              </a:solidFill>
              <a:effectLst/>
              <a:latin typeface="Helvetica Neue"/>
            </a:endParaRPr>
          </a:p>
          <a:p>
            <a:r>
              <a:rPr lang="es-MX" b="0" i="0" dirty="0">
                <a:solidFill>
                  <a:srgbClr val="000000"/>
                </a:solidFill>
                <a:effectLst/>
                <a:latin typeface="Helvetica Neue"/>
              </a:rPr>
              <a:t>Ayuda para predecir acciones de la bolsa,</a:t>
            </a:r>
            <a:r>
              <a:rPr lang="es-CL" dirty="0"/>
              <a:t> aplicación de smartphone</a:t>
            </a:r>
          </a:p>
        </p:txBody>
      </p:sp>
      <p:sp>
        <p:nvSpPr>
          <p:cNvPr id="4" name="Marcador de número de diapositiva 3"/>
          <p:cNvSpPr>
            <a:spLocks noGrp="1"/>
          </p:cNvSpPr>
          <p:nvPr>
            <p:ph type="sldNum" sz="quarter" idx="5"/>
          </p:nvPr>
        </p:nvSpPr>
        <p:spPr/>
        <p:txBody>
          <a:bodyPr/>
          <a:lstStyle/>
          <a:p>
            <a:fld id="{5278B557-7EB6-49C3-AD43-3D6B6DABBE21}" type="slidenum">
              <a:rPr lang="es-CL" smtClean="0"/>
              <a:t>15</a:t>
            </a:fld>
            <a:endParaRPr lang="es-CL"/>
          </a:p>
        </p:txBody>
      </p:sp>
    </p:spTree>
    <p:extLst>
      <p:ext uri="{BB962C8B-B14F-4D97-AF65-F5344CB8AC3E}">
        <p14:creationId xmlns:p14="http://schemas.microsoft.com/office/powerpoint/2010/main" val="28460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D5603F-C06A-442A-A4D1-766641B8981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550F4A3C-8FA4-42E4-AE4A-A9F70B92A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1848724-E1DB-4BB8-92C0-CB006F37B5EE}"/>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5" name="Marcador de pie de página 4">
            <a:extLst>
              <a:ext uri="{FF2B5EF4-FFF2-40B4-BE49-F238E27FC236}">
                <a16:creationId xmlns:a16="http://schemas.microsoft.com/office/drawing/2014/main" id="{DA1DA9BF-48F8-443B-846C-AF3373F486B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CFF0C69-3F1A-42C1-B2CA-8125C8277138}"/>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160240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231208-1C19-48EB-80ED-75B1BF56345C}"/>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E943E311-69AA-4FFA-9F81-EE59EDC9FC3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76B30F9-B600-421D-B18C-169F19E387DC}"/>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5" name="Marcador de pie de página 4">
            <a:extLst>
              <a:ext uri="{FF2B5EF4-FFF2-40B4-BE49-F238E27FC236}">
                <a16:creationId xmlns:a16="http://schemas.microsoft.com/office/drawing/2014/main" id="{0940414E-0E2D-47CF-A83D-D3B813504DA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0421283-4E5A-4CD1-ACBA-81C8981D4A26}"/>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633053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3C4DE67-BB74-4476-A623-2068E6E5312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A912A4CE-AD2C-46BB-AC6A-21F1FCC533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84975166-4E40-441A-85F3-8ED8920835DF}"/>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5" name="Marcador de pie de página 4">
            <a:extLst>
              <a:ext uri="{FF2B5EF4-FFF2-40B4-BE49-F238E27FC236}">
                <a16:creationId xmlns:a16="http://schemas.microsoft.com/office/drawing/2014/main" id="{1C979613-3F4B-473E-BE09-FDCF4E47FB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67E8576-78A0-4ED7-AB03-6BAFE6F497FA}"/>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287200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1588D-150B-4E9A-B3CB-B0CDAB4A88B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6CA1086-9395-4C2C-8A28-FAAB6A4A358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B4D9714-FEFD-465B-8EEC-CB11EA538438}"/>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5" name="Marcador de pie de página 4">
            <a:extLst>
              <a:ext uri="{FF2B5EF4-FFF2-40B4-BE49-F238E27FC236}">
                <a16:creationId xmlns:a16="http://schemas.microsoft.com/office/drawing/2014/main" id="{2285235A-785B-4D27-95FA-0A26CCF085A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96B8F0BD-F6BA-4D3C-BD42-E0987A9687C8}"/>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3416541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9A843-1705-4648-A531-3EBA6B0496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0B0613D-FA19-44E6-853B-D7E4E20EC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69687C-1ACF-4E8E-8C6B-F99F3CC6D1F8}"/>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5" name="Marcador de pie de página 4">
            <a:extLst>
              <a:ext uri="{FF2B5EF4-FFF2-40B4-BE49-F238E27FC236}">
                <a16:creationId xmlns:a16="http://schemas.microsoft.com/office/drawing/2014/main" id="{DB0CFD44-2C33-46E4-97EB-7354F03B9A1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EED5D784-D63A-4D63-8D92-D6410BC670DF}"/>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52782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53218-178C-413B-8149-70783CD0883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C8C45E17-6030-4ED8-BE01-5616DAB2E2C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BBA6D9C1-0053-4275-8B01-27FEE16CBD6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32AD01AE-AD8A-4FE2-A37E-75F28DAFD2A1}"/>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6" name="Marcador de pie de página 5">
            <a:extLst>
              <a:ext uri="{FF2B5EF4-FFF2-40B4-BE49-F238E27FC236}">
                <a16:creationId xmlns:a16="http://schemas.microsoft.com/office/drawing/2014/main" id="{B0F1B325-A01C-41B6-94FB-C71B576D5F5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340F4EE-5AC3-4301-A2EF-38371A5D4744}"/>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429327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BB367A-98A3-4A76-94C1-AF47B92E3D5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E572BB2-9B94-4CFD-A1C1-419B6DCB2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3E7B226-91CF-41C0-808E-D9B4F58347F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5A48F4E-BF82-4A51-BB81-A662B0AA7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599033C-3F7D-4322-88F8-72C73062ED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3D4940BC-E866-4D03-932A-E6ACE9194C7C}"/>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8" name="Marcador de pie de página 7">
            <a:extLst>
              <a:ext uri="{FF2B5EF4-FFF2-40B4-BE49-F238E27FC236}">
                <a16:creationId xmlns:a16="http://schemas.microsoft.com/office/drawing/2014/main" id="{01230B68-ED02-4E1F-8CE1-B652FDA7AB71}"/>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98D5A3E2-3CD5-47F7-81AD-B1F02FB60E7E}"/>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3601327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648E8-A66D-4B62-A5DC-341850A0047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77367BEE-C167-4B0B-8A57-1915C62DCB64}"/>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4" name="Marcador de pie de página 3">
            <a:extLst>
              <a:ext uri="{FF2B5EF4-FFF2-40B4-BE49-F238E27FC236}">
                <a16:creationId xmlns:a16="http://schemas.microsoft.com/office/drawing/2014/main" id="{3D6FCBC9-C38D-4855-B952-AEF705D6148B}"/>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D4C2634B-08A4-416E-AA04-A254417F53CB}"/>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395422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ACB39B-048D-4534-ABAF-ACD39942F642}"/>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3" name="Marcador de pie de página 2">
            <a:extLst>
              <a:ext uri="{FF2B5EF4-FFF2-40B4-BE49-F238E27FC236}">
                <a16:creationId xmlns:a16="http://schemas.microsoft.com/office/drawing/2014/main" id="{A307A038-31FA-4BAD-9631-3B7FA21C2A07}"/>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151F97C-BCE8-4FAF-9E47-5016D8EB5464}"/>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191412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5A2C0-2B1F-4319-9898-07B300E8B6C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99E940CE-0756-4715-811F-3E73146AD7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54A448B7-33E1-410F-83A9-211A1C814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C310379-D411-4815-B761-9A6D25C31754}"/>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6" name="Marcador de pie de página 5">
            <a:extLst>
              <a:ext uri="{FF2B5EF4-FFF2-40B4-BE49-F238E27FC236}">
                <a16:creationId xmlns:a16="http://schemas.microsoft.com/office/drawing/2014/main" id="{59863B08-EA14-4E2E-9C5B-3496102294E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0129432-D8E5-4055-9FE9-63338A28913C}"/>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44686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80BBFD-D571-408F-8EC2-634B61C4A8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9718AD91-03DF-4F35-BBF5-C56C9341F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957CC669-EF05-4B5C-964B-84F6ED507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9699FD2-8915-4C96-A6D9-A85B37E565A6}"/>
              </a:ext>
            </a:extLst>
          </p:cNvPr>
          <p:cNvSpPr>
            <a:spLocks noGrp="1"/>
          </p:cNvSpPr>
          <p:nvPr>
            <p:ph type="dt" sz="half" idx="10"/>
          </p:nvPr>
        </p:nvSpPr>
        <p:spPr/>
        <p:txBody>
          <a:bodyPr/>
          <a:lstStyle/>
          <a:p>
            <a:fld id="{FEB18A78-A2AE-41A0-BEC6-2F7B790387E8}" type="datetimeFigureOut">
              <a:rPr lang="es-CL" smtClean="0"/>
              <a:t>10-06-2021</a:t>
            </a:fld>
            <a:endParaRPr lang="es-CL"/>
          </a:p>
        </p:txBody>
      </p:sp>
      <p:sp>
        <p:nvSpPr>
          <p:cNvPr id="6" name="Marcador de pie de página 5">
            <a:extLst>
              <a:ext uri="{FF2B5EF4-FFF2-40B4-BE49-F238E27FC236}">
                <a16:creationId xmlns:a16="http://schemas.microsoft.com/office/drawing/2014/main" id="{3A3ABE1D-E026-4B8E-8BDB-8F43BFA25593}"/>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BD364A45-C675-445C-8618-EC03467E1B3D}"/>
              </a:ext>
            </a:extLst>
          </p:cNvPr>
          <p:cNvSpPr>
            <a:spLocks noGrp="1"/>
          </p:cNvSpPr>
          <p:nvPr>
            <p:ph type="sldNum" sz="quarter" idx="12"/>
          </p:nvPr>
        </p:nvSpPr>
        <p:spPr/>
        <p:txBody>
          <a:bodyPr/>
          <a:lstStyle/>
          <a:p>
            <a:fld id="{1D582104-E742-48B4-970F-46AB23072076}" type="slidenum">
              <a:rPr lang="es-CL" smtClean="0"/>
              <a:t>‹Nº›</a:t>
            </a:fld>
            <a:endParaRPr lang="es-CL"/>
          </a:p>
        </p:txBody>
      </p:sp>
    </p:spTree>
    <p:extLst>
      <p:ext uri="{BB962C8B-B14F-4D97-AF65-F5344CB8AC3E}">
        <p14:creationId xmlns:p14="http://schemas.microsoft.com/office/powerpoint/2010/main" val="421318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6E6B1E-C15E-4523-9150-12E55CD7C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A9EB31C-5FE1-4A43-9E8F-5F0531FCE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25F777D5-D1F8-461E-BAF9-2F11CE57C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B18A78-A2AE-41A0-BEC6-2F7B790387E8}" type="datetimeFigureOut">
              <a:rPr lang="es-CL" smtClean="0"/>
              <a:t>10-06-2021</a:t>
            </a:fld>
            <a:endParaRPr lang="es-CL"/>
          </a:p>
        </p:txBody>
      </p:sp>
      <p:sp>
        <p:nvSpPr>
          <p:cNvPr id="5" name="Marcador de pie de página 4">
            <a:extLst>
              <a:ext uri="{FF2B5EF4-FFF2-40B4-BE49-F238E27FC236}">
                <a16:creationId xmlns:a16="http://schemas.microsoft.com/office/drawing/2014/main" id="{13E24883-A74C-45BF-9C04-E59595E44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2249CCE-BD47-4B51-9E8F-83232DE3D2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82104-E742-48B4-970F-46AB23072076}" type="slidenum">
              <a:rPr lang="es-CL" smtClean="0"/>
              <a:t>‹Nº›</a:t>
            </a:fld>
            <a:endParaRPr lang="es-CL"/>
          </a:p>
        </p:txBody>
      </p:sp>
    </p:spTree>
    <p:extLst>
      <p:ext uri="{BB962C8B-B14F-4D97-AF65-F5344CB8AC3E}">
        <p14:creationId xmlns:p14="http://schemas.microsoft.com/office/powerpoint/2010/main" val="312475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80.png"/><Relationship Id="rId18" Type="http://schemas.openxmlformats.org/officeDocument/2006/relationships/slide" Target="slide15.xml"/><Relationship Id="rId3" Type="http://schemas.openxmlformats.org/officeDocument/2006/relationships/slide" Target="slide10.xml"/><Relationship Id="rId21" Type="http://schemas.openxmlformats.org/officeDocument/2006/relationships/slide" Target="slide16.xml"/><Relationship Id="rId7" Type="http://schemas.openxmlformats.org/officeDocument/2006/relationships/image" Target="../media/image6.png"/><Relationship Id="rId12" Type="http://schemas.openxmlformats.org/officeDocument/2006/relationships/slide" Target="slide14.xml"/><Relationship Id="rId17" Type="http://schemas.openxmlformats.org/officeDocument/2006/relationships/image" Target="../media/image10.png"/><Relationship Id="rId25" Type="http://schemas.openxmlformats.org/officeDocument/2006/relationships/image" Target="../media/image120.png"/><Relationship Id="rId2" Type="http://schemas.openxmlformats.org/officeDocument/2006/relationships/image" Target="../media/image5.png"/><Relationship Id="rId16" Type="http://schemas.openxmlformats.org/officeDocument/2006/relationships/image" Target="../media/image90.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slide" Target="slide11.xml"/><Relationship Id="rId11" Type="http://schemas.openxmlformats.org/officeDocument/2006/relationships/image" Target="../media/image8.png"/><Relationship Id="rId24" Type="http://schemas.openxmlformats.org/officeDocument/2006/relationships/slide" Target="slide17.xml"/><Relationship Id="rId5" Type="http://schemas.openxmlformats.org/officeDocument/2006/relationships/image" Target="../media/image6.png"/><Relationship Id="rId15" Type="http://schemas.openxmlformats.org/officeDocument/2006/relationships/slide" Target="slide12.xml"/><Relationship Id="rId23"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00.png"/><Relationship Id="rId4" Type="http://schemas.openxmlformats.org/officeDocument/2006/relationships/image" Target="../media/image5.png"/><Relationship Id="rId9" Type="http://schemas.openxmlformats.org/officeDocument/2006/relationships/slide" Target="slide13.xml"/><Relationship Id="rId14" Type="http://schemas.openxmlformats.org/officeDocument/2006/relationships/image" Target="../media/image9.png"/><Relationship Id="rId22"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ítulo 1">
            <a:extLst>
              <a:ext uri="{FF2B5EF4-FFF2-40B4-BE49-F238E27FC236}">
                <a16:creationId xmlns:a16="http://schemas.microsoft.com/office/drawing/2014/main" id="{F7523357-A090-4B36-904E-9311E0ACDB23}"/>
              </a:ext>
            </a:extLst>
          </p:cNvPr>
          <p:cNvSpPr txBox="1">
            <a:spLocks/>
          </p:cNvSpPr>
          <p:nvPr/>
        </p:nvSpPr>
        <p:spPr>
          <a:xfrm>
            <a:off x="2346523" y="1584389"/>
            <a:ext cx="7498953" cy="1844611"/>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L" sz="5400" dirty="0">
                <a:solidFill>
                  <a:schemeClr val="bg1"/>
                </a:solidFill>
              </a:rPr>
              <a:t>Resumen primer capítulos Hand-</a:t>
            </a:r>
            <a:r>
              <a:rPr lang="es-CL" sz="5400" dirty="0" err="1">
                <a:solidFill>
                  <a:schemeClr val="bg1"/>
                </a:solidFill>
              </a:rPr>
              <a:t>on</a:t>
            </a:r>
            <a:r>
              <a:rPr lang="es-CL" sz="5400" dirty="0">
                <a:solidFill>
                  <a:schemeClr val="bg1"/>
                </a:solidFill>
              </a:rPr>
              <a:t> ML:</a:t>
            </a:r>
          </a:p>
          <a:p>
            <a:r>
              <a:rPr lang="en-US" sz="5400" dirty="0">
                <a:solidFill>
                  <a:schemeClr val="bg1"/>
                </a:solidFill>
              </a:rPr>
              <a:t>Chapter 1. </a:t>
            </a:r>
          </a:p>
          <a:p>
            <a:r>
              <a:rPr lang="en-US" sz="5400" dirty="0">
                <a:solidFill>
                  <a:schemeClr val="bg1"/>
                </a:solidFill>
              </a:rPr>
              <a:t>The Machine</a:t>
            </a:r>
          </a:p>
          <a:p>
            <a:r>
              <a:rPr lang="en-US" sz="5400" dirty="0">
                <a:solidFill>
                  <a:schemeClr val="bg1"/>
                </a:solidFill>
              </a:rPr>
              <a:t>Learning Landscape</a:t>
            </a:r>
            <a:r>
              <a:rPr lang="es-CL" sz="5400" dirty="0">
                <a:solidFill>
                  <a:schemeClr val="bg1"/>
                </a:solidFill>
              </a:rPr>
              <a:t> </a:t>
            </a:r>
            <a:endParaRPr lang="es-CL" sz="5000" dirty="0">
              <a:solidFill>
                <a:schemeClr val="bg1"/>
              </a:solidFill>
            </a:endParaRPr>
          </a:p>
        </p:txBody>
      </p:sp>
      <p:sp>
        <p:nvSpPr>
          <p:cNvPr id="9" name="CuadroTexto 8">
            <a:extLst>
              <a:ext uri="{FF2B5EF4-FFF2-40B4-BE49-F238E27FC236}">
                <a16:creationId xmlns:a16="http://schemas.microsoft.com/office/drawing/2014/main" id="{7B7B287A-87C6-4EE4-A234-3EA366E006F9}"/>
              </a:ext>
            </a:extLst>
          </p:cNvPr>
          <p:cNvSpPr txBox="1"/>
          <p:nvPr/>
        </p:nvSpPr>
        <p:spPr>
          <a:xfrm>
            <a:off x="8627209" y="5646971"/>
            <a:ext cx="2979506" cy="369332"/>
          </a:xfrm>
          <a:prstGeom prst="rect">
            <a:avLst/>
          </a:prstGeom>
          <a:noFill/>
        </p:spPr>
        <p:txBody>
          <a:bodyPr wrap="square" rtlCol="0">
            <a:spAutoFit/>
          </a:bodyPr>
          <a:lstStyle/>
          <a:p>
            <a:r>
              <a:rPr lang="es-CL" dirty="0"/>
              <a:t>Hecho por: Joaquin Rohland</a:t>
            </a:r>
          </a:p>
        </p:txBody>
      </p:sp>
    </p:spTree>
    <p:extLst>
      <p:ext uri="{BB962C8B-B14F-4D97-AF65-F5344CB8AC3E}">
        <p14:creationId xmlns:p14="http://schemas.microsoft.com/office/powerpoint/2010/main" val="352586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4BC1230-1622-4EBC-B2D9-886C1F4A02FB}"/>
              </a:ext>
            </a:extLst>
          </p:cNvPr>
          <p:cNvSpPr>
            <a:spLocks noGrp="1"/>
          </p:cNvSpPr>
          <p:nvPr>
            <p:ph type="title"/>
          </p:nvPr>
        </p:nvSpPr>
        <p:spPr>
          <a:xfrm>
            <a:off x="2797452" y="210235"/>
            <a:ext cx="6597096" cy="852636"/>
          </a:xfrm>
        </p:spPr>
        <p:txBody>
          <a:bodyPr vert="horz" lIns="91440" tIns="45720" rIns="91440" bIns="45720" rtlCol="0" anchor="b">
            <a:normAutofit/>
          </a:bodyPr>
          <a:lstStyle/>
          <a:p>
            <a:r>
              <a:rPr lang="es-CL" sz="5000" dirty="0">
                <a:solidFill>
                  <a:schemeClr val="bg1"/>
                </a:solidFill>
              </a:rPr>
              <a:t>Aprendizaje</a:t>
            </a:r>
            <a:r>
              <a:rPr lang="en-US" sz="5000" dirty="0">
                <a:solidFill>
                  <a:schemeClr val="bg1"/>
                </a:solidFill>
              </a:rPr>
              <a:t> </a:t>
            </a:r>
            <a:r>
              <a:rPr lang="es-CL" sz="5000" dirty="0">
                <a:solidFill>
                  <a:schemeClr val="bg1"/>
                </a:solidFill>
              </a:rPr>
              <a:t>supervisado</a:t>
            </a:r>
          </a:p>
        </p:txBody>
      </p:sp>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adroTexto 23">
            <a:extLst>
              <a:ext uri="{FF2B5EF4-FFF2-40B4-BE49-F238E27FC236}">
                <a16:creationId xmlns:a16="http://schemas.microsoft.com/office/drawing/2014/main" id="{AB1C02E5-3D3E-40C2-B228-1A1CB95CFDC9}"/>
              </a:ext>
            </a:extLst>
          </p:cNvPr>
          <p:cNvSpPr txBox="1"/>
          <p:nvPr/>
        </p:nvSpPr>
        <p:spPr>
          <a:xfrm>
            <a:off x="837336" y="1409591"/>
            <a:ext cx="1960116" cy="369332"/>
          </a:xfrm>
          <a:prstGeom prst="rect">
            <a:avLst/>
          </a:prstGeom>
          <a:noFill/>
        </p:spPr>
        <p:txBody>
          <a:bodyPr wrap="square">
            <a:spAutoFit/>
          </a:bodyPr>
          <a:lstStyle/>
          <a:p>
            <a:r>
              <a:rPr lang="es-MX" dirty="0">
                <a:solidFill>
                  <a:schemeClr val="bg1"/>
                </a:solidFill>
              </a:rPr>
              <a:t>La tareas típicas :</a:t>
            </a:r>
          </a:p>
        </p:txBody>
      </p:sp>
      <p:sp>
        <p:nvSpPr>
          <p:cNvPr id="28" name="CuadroTexto 27">
            <a:extLst>
              <a:ext uri="{FF2B5EF4-FFF2-40B4-BE49-F238E27FC236}">
                <a16:creationId xmlns:a16="http://schemas.microsoft.com/office/drawing/2014/main" id="{01E33249-484B-4FEB-A713-F34D7DF8804A}"/>
              </a:ext>
            </a:extLst>
          </p:cNvPr>
          <p:cNvSpPr txBox="1"/>
          <p:nvPr/>
        </p:nvSpPr>
        <p:spPr>
          <a:xfrm>
            <a:off x="8399888" y="2181940"/>
            <a:ext cx="1185629" cy="369332"/>
          </a:xfrm>
          <a:prstGeom prst="rect">
            <a:avLst/>
          </a:prstGeom>
          <a:noFill/>
        </p:spPr>
        <p:txBody>
          <a:bodyPr wrap="square">
            <a:spAutoFit/>
          </a:bodyPr>
          <a:lstStyle/>
          <a:p>
            <a:r>
              <a:rPr lang="es-MX" b="1" dirty="0">
                <a:solidFill>
                  <a:schemeClr val="bg1"/>
                </a:solidFill>
              </a:rPr>
              <a:t>Regresión</a:t>
            </a:r>
            <a:endParaRPr lang="es-CL" b="1" dirty="0">
              <a:solidFill>
                <a:schemeClr val="bg1"/>
              </a:solidFill>
            </a:endParaRPr>
          </a:p>
        </p:txBody>
      </p:sp>
      <p:pic>
        <p:nvPicPr>
          <p:cNvPr id="11" name="Imagen 10" descr="Imagen que contiene Polígono&#10;&#10;Descripción generada automáticamente">
            <a:extLst>
              <a:ext uri="{FF2B5EF4-FFF2-40B4-BE49-F238E27FC236}">
                <a16:creationId xmlns:a16="http://schemas.microsoft.com/office/drawing/2014/main" id="{4BD5D225-E645-4209-990E-42E84A359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88" y="2686170"/>
            <a:ext cx="4630366" cy="2303040"/>
          </a:xfrm>
          <a:prstGeom prst="rect">
            <a:avLst/>
          </a:prstGeom>
        </p:spPr>
      </p:pic>
      <p:sp>
        <p:nvSpPr>
          <p:cNvPr id="30" name="CuadroTexto 29">
            <a:extLst>
              <a:ext uri="{FF2B5EF4-FFF2-40B4-BE49-F238E27FC236}">
                <a16:creationId xmlns:a16="http://schemas.microsoft.com/office/drawing/2014/main" id="{B673961C-17E4-4EFF-913D-BA6EB2D08751}"/>
              </a:ext>
            </a:extLst>
          </p:cNvPr>
          <p:cNvSpPr txBox="1"/>
          <p:nvPr/>
        </p:nvSpPr>
        <p:spPr>
          <a:xfrm>
            <a:off x="2324009" y="2186196"/>
            <a:ext cx="1490122" cy="369332"/>
          </a:xfrm>
          <a:prstGeom prst="rect">
            <a:avLst/>
          </a:prstGeom>
          <a:noFill/>
        </p:spPr>
        <p:txBody>
          <a:bodyPr wrap="square">
            <a:spAutoFit/>
          </a:bodyPr>
          <a:lstStyle/>
          <a:p>
            <a:pPr algn="ctr"/>
            <a:r>
              <a:rPr lang="es-MX" dirty="0">
                <a:solidFill>
                  <a:schemeClr val="bg1"/>
                </a:solidFill>
              </a:rPr>
              <a:t>C</a:t>
            </a:r>
            <a:r>
              <a:rPr lang="es-MX" b="1" dirty="0">
                <a:solidFill>
                  <a:schemeClr val="bg1"/>
                </a:solidFill>
              </a:rPr>
              <a:t>lasificación</a:t>
            </a:r>
            <a:endParaRPr lang="es-CL" dirty="0"/>
          </a:p>
        </p:txBody>
      </p:sp>
      <p:pic>
        <p:nvPicPr>
          <p:cNvPr id="1026" name="Picture 2">
            <a:extLst>
              <a:ext uri="{FF2B5EF4-FFF2-40B4-BE49-F238E27FC236}">
                <a16:creationId xmlns:a16="http://schemas.microsoft.com/office/drawing/2014/main" id="{4DA30655-047E-4768-86F7-191326F7E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147" y="2686170"/>
            <a:ext cx="4613112" cy="2303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99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0FE083D-58B8-40AB-9094-83413C67F1A7}"/>
              </a:ext>
            </a:extLst>
          </p:cNvPr>
          <p:cNvSpPr>
            <a:spLocks noGrp="1"/>
          </p:cNvSpPr>
          <p:nvPr>
            <p:ph type="title"/>
          </p:nvPr>
        </p:nvSpPr>
        <p:spPr>
          <a:xfrm>
            <a:off x="1947404" y="154610"/>
            <a:ext cx="8297191" cy="888550"/>
          </a:xfrm>
        </p:spPr>
        <p:txBody>
          <a:bodyPr vert="horz" lIns="91440" tIns="45720" rIns="91440" bIns="45720" rtlCol="0" anchor="b">
            <a:normAutofit/>
          </a:bodyPr>
          <a:lstStyle/>
          <a:p>
            <a:pPr algn="ctr"/>
            <a:r>
              <a:rPr lang="en-US" sz="5000" dirty="0" err="1">
                <a:solidFill>
                  <a:schemeClr val="bg1"/>
                </a:solidFill>
              </a:rPr>
              <a:t>Aprendizaje</a:t>
            </a:r>
            <a:r>
              <a:rPr lang="en-US" sz="5000" dirty="0">
                <a:solidFill>
                  <a:schemeClr val="bg1"/>
                </a:solidFill>
              </a:rPr>
              <a:t> no </a:t>
            </a:r>
            <a:r>
              <a:rPr lang="en-US" sz="5000" dirty="0" err="1">
                <a:solidFill>
                  <a:schemeClr val="bg1"/>
                </a:solidFill>
              </a:rPr>
              <a:t>supervisado</a:t>
            </a:r>
            <a:endParaRPr lang="en-US" sz="5000" dirty="0">
              <a:solidFill>
                <a:schemeClr val="bg1"/>
              </a:solidFill>
            </a:endParaRP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Diagrama&#10;&#10;Descripción generada automáticamente">
            <a:extLst>
              <a:ext uri="{FF2B5EF4-FFF2-40B4-BE49-F238E27FC236}">
                <a16:creationId xmlns:a16="http://schemas.microsoft.com/office/drawing/2014/main" id="{C9605F3B-B9BB-4A07-964A-B3EB2D872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033" y="2166312"/>
            <a:ext cx="4938828" cy="2528540"/>
          </a:xfrm>
          <a:prstGeom prst="rect">
            <a:avLst/>
          </a:prstGeom>
        </p:spPr>
      </p:pic>
      <p:pic>
        <p:nvPicPr>
          <p:cNvPr id="3" name="Imagen 2">
            <a:extLst>
              <a:ext uri="{FF2B5EF4-FFF2-40B4-BE49-F238E27FC236}">
                <a16:creationId xmlns:a16="http://schemas.microsoft.com/office/drawing/2014/main" id="{9AF6D79C-E059-452C-9DAB-ABFC6E8D8CDD}"/>
              </a:ext>
            </a:extLst>
          </p:cNvPr>
          <p:cNvPicPr>
            <a:picLocks noChangeAspect="1"/>
          </p:cNvPicPr>
          <p:nvPr/>
        </p:nvPicPr>
        <p:blipFill>
          <a:blip r:embed="rId4"/>
          <a:stretch>
            <a:fillRect/>
          </a:stretch>
        </p:blipFill>
        <p:spPr>
          <a:xfrm>
            <a:off x="965033" y="2166311"/>
            <a:ext cx="4938828" cy="2525378"/>
          </a:xfrm>
          <a:prstGeom prst="rect">
            <a:avLst/>
          </a:prstGeom>
        </p:spPr>
      </p:pic>
      <p:pic>
        <p:nvPicPr>
          <p:cNvPr id="11" name="Imagen 10" descr="Gráfico, Gráfico de dispersión&#10;&#10;Descripción generada automáticamente">
            <a:extLst>
              <a:ext uri="{FF2B5EF4-FFF2-40B4-BE49-F238E27FC236}">
                <a16:creationId xmlns:a16="http://schemas.microsoft.com/office/drawing/2014/main" id="{66EDD511-E7AE-4FE4-AA8C-C8D21EF62F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8141" y="2166311"/>
            <a:ext cx="4938827" cy="2525378"/>
          </a:xfrm>
          <a:prstGeom prst="rect">
            <a:avLst/>
          </a:prstGeom>
        </p:spPr>
      </p:pic>
    </p:spTree>
    <p:extLst>
      <p:ext uri="{BB962C8B-B14F-4D97-AF65-F5344CB8AC3E}">
        <p14:creationId xmlns:p14="http://schemas.microsoft.com/office/powerpoint/2010/main" val="3676371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600DEE2-2A6E-487C-9334-8399004F460E}"/>
              </a:ext>
            </a:extLst>
          </p:cNvPr>
          <p:cNvSpPr>
            <a:spLocks noGrp="1"/>
          </p:cNvSpPr>
          <p:nvPr>
            <p:ph type="title"/>
          </p:nvPr>
        </p:nvSpPr>
        <p:spPr>
          <a:xfrm>
            <a:off x="730975" y="2457364"/>
            <a:ext cx="5365025" cy="1528863"/>
          </a:xfrm>
        </p:spPr>
        <p:txBody>
          <a:bodyPr vert="horz" lIns="91440" tIns="45720" rIns="91440" bIns="45720" rtlCol="0" anchor="b">
            <a:normAutofit/>
          </a:bodyPr>
          <a:lstStyle/>
          <a:p>
            <a:pPr algn="ctr"/>
            <a:r>
              <a:rPr lang="en-US" sz="5000" dirty="0" err="1">
                <a:solidFill>
                  <a:schemeClr val="bg1"/>
                </a:solidFill>
              </a:rPr>
              <a:t>Aprendizaje</a:t>
            </a:r>
            <a:r>
              <a:rPr lang="en-US" sz="5000" dirty="0">
                <a:solidFill>
                  <a:schemeClr val="bg1"/>
                </a:solidFill>
              </a:rPr>
              <a:t> </a:t>
            </a:r>
            <a:br>
              <a:rPr lang="en-US" sz="5000" dirty="0">
                <a:solidFill>
                  <a:schemeClr val="bg1"/>
                </a:solidFill>
              </a:rPr>
            </a:br>
            <a:r>
              <a:rPr lang="en-US" sz="5000" dirty="0">
                <a:solidFill>
                  <a:schemeClr val="bg1"/>
                </a:solidFill>
              </a:rPr>
              <a:t>semi-</a:t>
            </a:r>
            <a:r>
              <a:rPr lang="en-US" sz="5000" dirty="0" err="1">
                <a:solidFill>
                  <a:schemeClr val="bg1"/>
                </a:solidFill>
              </a:rPr>
              <a:t>supervisado</a:t>
            </a:r>
            <a:endParaRPr lang="en-US" sz="5000" dirty="0">
              <a:solidFill>
                <a:schemeClr val="bg1"/>
              </a:solidFill>
            </a:endParaRPr>
          </a:p>
        </p:txBody>
      </p:sp>
      <p:sp>
        <p:nvSpPr>
          <p:cNvPr id="11" name="Rectangle 1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descr="Gráfico, Gráfico de dispersión&#10;&#10;Descripción generada automáticamente">
            <a:extLst>
              <a:ext uri="{FF2B5EF4-FFF2-40B4-BE49-F238E27FC236}">
                <a16:creationId xmlns:a16="http://schemas.microsoft.com/office/drawing/2014/main" id="{05F67F72-6C90-45DD-B2B3-3951C1D4A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360" y="1739434"/>
            <a:ext cx="5489665" cy="2964722"/>
          </a:xfrm>
          <a:prstGeom prst="rect">
            <a:avLst/>
          </a:prstGeom>
        </p:spPr>
      </p:pic>
    </p:spTree>
    <p:extLst>
      <p:ext uri="{BB962C8B-B14F-4D97-AF65-F5344CB8AC3E}">
        <p14:creationId xmlns:p14="http://schemas.microsoft.com/office/powerpoint/2010/main" val="2073761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666EEFE-E805-4426-A063-9372A387655D}"/>
              </a:ext>
            </a:extLst>
          </p:cNvPr>
          <p:cNvSpPr>
            <a:spLocks noGrp="1"/>
          </p:cNvSpPr>
          <p:nvPr>
            <p:ph type="title"/>
          </p:nvPr>
        </p:nvSpPr>
        <p:spPr>
          <a:xfrm>
            <a:off x="908454" y="1360481"/>
            <a:ext cx="4605340" cy="2387600"/>
          </a:xfrm>
        </p:spPr>
        <p:txBody>
          <a:bodyPr vert="horz" lIns="91440" tIns="45720" rIns="91440" bIns="45720" rtlCol="0" anchor="b">
            <a:normAutofit/>
          </a:bodyPr>
          <a:lstStyle/>
          <a:p>
            <a:pPr algn="ctr"/>
            <a:r>
              <a:rPr lang="en-US" sz="5000" dirty="0" err="1">
                <a:solidFill>
                  <a:schemeClr val="bg1"/>
                </a:solidFill>
              </a:rPr>
              <a:t>Aprendizaje</a:t>
            </a:r>
            <a:r>
              <a:rPr lang="en-US" sz="5000" dirty="0">
                <a:solidFill>
                  <a:schemeClr val="bg1"/>
                </a:solidFill>
              </a:rPr>
              <a:t> por </a:t>
            </a:r>
            <a:r>
              <a:rPr lang="en-US" sz="5000" dirty="0" err="1">
                <a:solidFill>
                  <a:schemeClr val="bg1"/>
                </a:solidFill>
              </a:rPr>
              <a:t>refuerzo</a:t>
            </a:r>
            <a:r>
              <a:rPr lang="en-US" sz="5000" dirty="0">
                <a:solidFill>
                  <a:schemeClr val="bg1"/>
                </a:solidFill>
              </a:rPr>
              <a:t> </a:t>
            </a:r>
          </a:p>
        </p:txBody>
      </p:sp>
      <p:sp>
        <p:nvSpPr>
          <p:cNvPr id="41" name="Rectangle 40">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Diagrama&#10;&#10;Descripción generada automáticamente">
            <a:extLst>
              <a:ext uri="{FF2B5EF4-FFF2-40B4-BE49-F238E27FC236}">
                <a16:creationId xmlns:a16="http://schemas.microsoft.com/office/drawing/2014/main" id="{6951CD6F-703D-4E2B-85A7-A83301D9E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208" y="1364066"/>
            <a:ext cx="4444096" cy="4129867"/>
          </a:xfrm>
          <a:prstGeom prst="rect">
            <a:avLst/>
          </a:prstGeom>
        </p:spPr>
      </p:pic>
    </p:spTree>
    <p:extLst>
      <p:ext uri="{BB962C8B-B14F-4D97-AF65-F5344CB8AC3E}">
        <p14:creationId xmlns:p14="http://schemas.microsoft.com/office/powerpoint/2010/main" val="13970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D86F7FA-A235-45D1-A824-C9C91F58F5F2}"/>
              </a:ext>
            </a:extLst>
          </p:cNvPr>
          <p:cNvSpPr>
            <a:spLocks noGrp="1"/>
          </p:cNvSpPr>
          <p:nvPr>
            <p:ph type="title"/>
          </p:nvPr>
        </p:nvSpPr>
        <p:spPr>
          <a:xfrm>
            <a:off x="453739" y="2715938"/>
            <a:ext cx="4605340" cy="1426121"/>
          </a:xfrm>
        </p:spPr>
        <p:txBody>
          <a:bodyPr vert="horz" lIns="91440" tIns="45720" rIns="91440" bIns="45720" rtlCol="0" anchor="b">
            <a:normAutofit fontScale="90000"/>
          </a:bodyPr>
          <a:lstStyle/>
          <a:p>
            <a:pPr algn="ctr"/>
            <a:r>
              <a:rPr lang="en-US" sz="5000" dirty="0" err="1">
                <a:solidFill>
                  <a:schemeClr val="bg1"/>
                </a:solidFill>
              </a:rPr>
              <a:t>Aprendizaje</a:t>
            </a:r>
            <a:br>
              <a:rPr lang="en-US" sz="5000" dirty="0">
                <a:solidFill>
                  <a:schemeClr val="bg1"/>
                </a:solidFill>
              </a:rPr>
            </a:br>
            <a:r>
              <a:rPr lang="en-US" sz="5000" dirty="0">
                <a:solidFill>
                  <a:schemeClr val="bg1"/>
                </a:solidFill>
              </a:rPr>
              <a:t>por batch</a:t>
            </a:r>
          </a:p>
        </p:txBody>
      </p:sp>
      <p:sp>
        <p:nvSpPr>
          <p:cNvPr id="25" name="Rectangle 24">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7">
            <a:extLst>
              <a:ext uri="{FF2B5EF4-FFF2-40B4-BE49-F238E27FC236}">
                <a16:creationId xmlns:a16="http://schemas.microsoft.com/office/drawing/2014/main" id="{77B87166-620D-4A23-9ABF-7D23A0C17E29}"/>
              </a:ext>
            </a:extLst>
          </p:cNvPr>
          <p:cNvPicPr>
            <a:picLocks noChangeAspect="1"/>
          </p:cNvPicPr>
          <p:nvPr/>
        </p:nvPicPr>
        <p:blipFill>
          <a:blip r:embed="rId3"/>
          <a:stretch>
            <a:fillRect/>
          </a:stretch>
        </p:blipFill>
        <p:spPr>
          <a:xfrm>
            <a:off x="4910356" y="1570115"/>
            <a:ext cx="6473412" cy="3717768"/>
          </a:xfrm>
          <a:prstGeom prst="rect">
            <a:avLst/>
          </a:prstGeom>
        </p:spPr>
      </p:pic>
    </p:spTree>
    <p:extLst>
      <p:ext uri="{BB962C8B-B14F-4D97-AF65-F5344CB8AC3E}">
        <p14:creationId xmlns:p14="http://schemas.microsoft.com/office/powerpoint/2010/main" val="326598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0FE083D-58B8-40AB-9094-83413C67F1A7}"/>
              </a:ext>
            </a:extLst>
          </p:cNvPr>
          <p:cNvSpPr>
            <a:spLocks noGrp="1"/>
          </p:cNvSpPr>
          <p:nvPr>
            <p:ph type="title"/>
          </p:nvPr>
        </p:nvSpPr>
        <p:spPr>
          <a:xfrm>
            <a:off x="0" y="2235199"/>
            <a:ext cx="4605340" cy="2387600"/>
          </a:xfrm>
        </p:spPr>
        <p:txBody>
          <a:bodyPr vert="horz" lIns="91440" tIns="45720" rIns="91440" bIns="45720" rtlCol="0" anchor="b">
            <a:normAutofit/>
          </a:bodyPr>
          <a:lstStyle/>
          <a:p>
            <a:pPr algn="ctr"/>
            <a:r>
              <a:rPr lang="en-US" sz="5000" dirty="0" err="1">
                <a:solidFill>
                  <a:schemeClr val="bg1"/>
                </a:solidFill>
              </a:rPr>
              <a:t>Aprendizaje</a:t>
            </a:r>
            <a:r>
              <a:rPr lang="en-US" sz="5000" dirty="0">
                <a:solidFill>
                  <a:schemeClr val="bg1"/>
                </a:solidFill>
              </a:rPr>
              <a:t> incremental  (online) </a:t>
            </a: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DA65D41A-358D-49EC-9EB6-F0AA9441BDB1}"/>
              </a:ext>
            </a:extLst>
          </p:cNvPr>
          <p:cNvPicPr>
            <a:picLocks noChangeAspect="1"/>
          </p:cNvPicPr>
          <p:nvPr/>
        </p:nvPicPr>
        <p:blipFill>
          <a:blip r:embed="rId3"/>
          <a:stretch>
            <a:fillRect/>
          </a:stretch>
        </p:blipFill>
        <p:spPr>
          <a:xfrm>
            <a:off x="5291192" y="1559134"/>
            <a:ext cx="5992354" cy="3739731"/>
          </a:xfrm>
          <a:prstGeom prst="rect">
            <a:avLst/>
          </a:prstGeom>
        </p:spPr>
      </p:pic>
    </p:spTree>
    <p:extLst>
      <p:ext uri="{BB962C8B-B14F-4D97-AF65-F5344CB8AC3E}">
        <p14:creationId xmlns:p14="http://schemas.microsoft.com/office/powerpoint/2010/main" val="25330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0FE083D-58B8-40AB-9094-83413C67F1A7}"/>
              </a:ext>
            </a:extLst>
          </p:cNvPr>
          <p:cNvSpPr>
            <a:spLocks noGrp="1"/>
          </p:cNvSpPr>
          <p:nvPr>
            <p:ph type="title"/>
          </p:nvPr>
        </p:nvSpPr>
        <p:spPr>
          <a:xfrm>
            <a:off x="571833" y="2772389"/>
            <a:ext cx="5187546" cy="1313221"/>
          </a:xfrm>
        </p:spPr>
        <p:txBody>
          <a:bodyPr vert="horz" lIns="91440" tIns="45720" rIns="91440" bIns="45720" rtlCol="0" anchor="b">
            <a:normAutofit fontScale="90000"/>
          </a:bodyPr>
          <a:lstStyle/>
          <a:p>
            <a:pPr algn="ctr"/>
            <a:r>
              <a:rPr lang="en-US" sz="5000" dirty="0" err="1">
                <a:solidFill>
                  <a:schemeClr val="bg1"/>
                </a:solidFill>
              </a:rPr>
              <a:t>Aprendizaje</a:t>
            </a:r>
            <a:r>
              <a:rPr lang="en-US" sz="5000" dirty="0">
                <a:solidFill>
                  <a:schemeClr val="bg1"/>
                </a:solidFill>
              </a:rPr>
              <a:t> </a:t>
            </a:r>
            <a:br>
              <a:rPr lang="en-US" sz="5000" dirty="0">
                <a:solidFill>
                  <a:schemeClr val="bg1"/>
                </a:solidFill>
              </a:rPr>
            </a:br>
            <a:r>
              <a:rPr lang="en-US" sz="5000" dirty="0" err="1">
                <a:solidFill>
                  <a:schemeClr val="bg1"/>
                </a:solidFill>
              </a:rPr>
              <a:t>basado</a:t>
            </a:r>
            <a:r>
              <a:rPr lang="en-US" sz="5000" dirty="0">
                <a:solidFill>
                  <a:schemeClr val="bg1"/>
                </a:solidFill>
              </a:rPr>
              <a:t> </a:t>
            </a:r>
            <a:r>
              <a:rPr lang="en-US" sz="5000" dirty="0" err="1">
                <a:solidFill>
                  <a:schemeClr val="bg1"/>
                </a:solidFill>
              </a:rPr>
              <a:t>en</a:t>
            </a:r>
            <a:r>
              <a:rPr lang="en-US" sz="5000" dirty="0">
                <a:solidFill>
                  <a:schemeClr val="bg1"/>
                </a:solidFill>
              </a:rPr>
              <a:t> </a:t>
            </a:r>
            <a:r>
              <a:rPr lang="en-US" sz="5000" dirty="0" err="1">
                <a:solidFill>
                  <a:schemeClr val="bg1"/>
                </a:solidFill>
              </a:rPr>
              <a:t>instancias</a:t>
            </a:r>
            <a:r>
              <a:rPr lang="en-US" sz="5000" dirty="0">
                <a:solidFill>
                  <a:schemeClr val="bg1"/>
                </a:solidFill>
              </a:rPr>
              <a:t> </a:t>
            </a:r>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Forma&#10;&#10;Descripción generada automáticamente">
            <a:extLst>
              <a:ext uri="{FF2B5EF4-FFF2-40B4-BE49-F238E27FC236}">
                <a16:creationId xmlns:a16="http://schemas.microsoft.com/office/drawing/2014/main" id="{F3CCD4A9-866C-4DA0-ABE0-F13ECF4D5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9379" y="2078594"/>
            <a:ext cx="5686880" cy="3083991"/>
          </a:xfrm>
          <a:prstGeom prst="rect">
            <a:avLst/>
          </a:prstGeom>
        </p:spPr>
      </p:pic>
    </p:spTree>
    <p:extLst>
      <p:ext uri="{BB962C8B-B14F-4D97-AF65-F5344CB8AC3E}">
        <p14:creationId xmlns:p14="http://schemas.microsoft.com/office/powerpoint/2010/main" val="239969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502F9905-29E1-481E-9EED-0E39D99A7BB5}"/>
              </a:ext>
            </a:extLst>
          </p:cNvPr>
          <p:cNvSpPr txBox="1">
            <a:spLocks/>
          </p:cNvSpPr>
          <p:nvPr/>
        </p:nvSpPr>
        <p:spPr>
          <a:xfrm>
            <a:off x="729783" y="2637192"/>
            <a:ext cx="5187546" cy="15836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000">
                <a:solidFill>
                  <a:schemeClr val="bg1"/>
                </a:solidFill>
              </a:rPr>
              <a:t>Aprendizaje </a:t>
            </a:r>
            <a:br>
              <a:rPr lang="en-US" sz="5000">
                <a:solidFill>
                  <a:schemeClr val="bg1"/>
                </a:solidFill>
              </a:rPr>
            </a:br>
            <a:r>
              <a:rPr lang="en-US" sz="5000">
                <a:solidFill>
                  <a:schemeClr val="bg1"/>
                </a:solidFill>
              </a:rPr>
              <a:t>basado en modelos </a:t>
            </a:r>
            <a:endParaRPr lang="en-US" sz="5000" dirty="0">
              <a:solidFill>
                <a:schemeClr val="bg1"/>
              </a:solidFill>
            </a:endParaRPr>
          </a:p>
        </p:txBody>
      </p:sp>
      <p:pic>
        <p:nvPicPr>
          <p:cNvPr id="9" name="Imagen 8" descr="Forma&#10;&#10;Descripción generada automáticamente">
            <a:extLst>
              <a:ext uri="{FF2B5EF4-FFF2-40B4-BE49-F238E27FC236}">
                <a16:creationId xmlns:a16="http://schemas.microsoft.com/office/drawing/2014/main" id="{07BEDEB2-A401-452A-825D-F24B0F01C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813" y="1947285"/>
            <a:ext cx="5261241" cy="2963428"/>
          </a:xfrm>
          <a:prstGeom prst="rect">
            <a:avLst/>
          </a:prstGeom>
        </p:spPr>
      </p:pic>
    </p:spTree>
    <p:extLst>
      <p:ext uri="{BB962C8B-B14F-4D97-AF65-F5344CB8AC3E}">
        <p14:creationId xmlns:p14="http://schemas.microsoft.com/office/powerpoint/2010/main" val="4190676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4EA80F38-3E7F-4E82-BD7E-2184BD6B5C1E}"/>
              </a:ext>
            </a:extLst>
          </p:cNvPr>
          <p:cNvSpPr txBox="1">
            <a:spLocks/>
          </p:cNvSpPr>
          <p:nvPr/>
        </p:nvSpPr>
        <p:spPr>
          <a:xfrm>
            <a:off x="304281" y="2407657"/>
            <a:ext cx="5187546" cy="2042686"/>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400" dirty="0">
                <a:solidFill>
                  <a:schemeClr val="bg1"/>
                </a:solidFill>
              </a:rPr>
              <a:t>Principales retos </a:t>
            </a:r>
            <a:br>
              <a:rPr lang="es-CL" sz="5400" dirty="0">
                <a:solidFill>
                  <a:schemeClr val="bg1"/>
                </a:solidFill>
              </a:rPr>
            </a:br>
            <a:r>
              <a:rPr lang="es-CL" sz="5400" dirty="0">
                <a:solidFill>
                  <a:schemeClr val="bg1"/>
                </a:solidFill>
              </a:rPr>
              <a:t>del aprendizaje automático</a:t>
            </a:r>
            <a:endParaRPr lang="en-US" sz="5000" dirty="0">
              <a:solidFill>
                <a:schemeClr val="bg1"/>
              </a:solidFill>
            </a:endParaRPr>
          </a:p>
        </p:txBody>
      </p:sp>
      <p:sp>
        <p:nvSpPr>
          <p:cNvPr id="6" name="CuadroTexto 5">
            <a:extLst>
              <a:ext uri="{FF2B5EF4-FFF2-40B4-BE49-F238E27FC236}">
                <a16:creationId xmlns:a16="http://schemas.microsoft.com/office/drawing/2014/main" id="{B95332DB-4E01-4145-AEE4-0A23E7059B3B}"/>
              </a:ext>
            </a:extLst>
          </p:cNvPr>
          <p:cNvSpPr txBox="1"/>
          <p:nvPr/>
        </p:nvSpPr>
        <p:spPr>
          <a:xfrm>
            <a:off x="5491827" y="2274838"/>
            <a:ext cx="6097712" cy="2308324"/>
          </a:xfrm>
          <a:prstGeom prst="rect">
            <a:avLst/>
          </a:prstGeom>
          <a:noFill/>
        </p:spPr>
        <p:txBody>
          <a:bodyPr wrap="square">
            <a:spAutoFit/>
          </a:bodyPr>
          <a:lstStyle/>
          <a:p>
            <a:pPr marL="285750" indent="-285750">
              <a:buFont typeface="Arial" panose="020B0604020202020204" pitchFamily="34" charset="0"/>
              <a:buChar char="•"/>
            </a:pPr>
            <a:r>
              <a:rPr lang="es-MX" sz="2400" dirty="0">
                <a:solidFill>
                  <a:schemeClr val="bg1"/>
                </a:solidFill>
              </a:rPr>
              <a:t>Cantidad insuficiente de datos de formación.</a:t>
            </a:r>
          </a:p>
          <a:p>
            <a:pPr marL="285750" indent="-285750">
              <a:buFont typeface="Arial" panose="020B0604020202020204" pitchFamily="34" charset="0"/>
              <a:buChar char="•"/>
            </a:pPr>
            <a:r>
              <a:rPr lang="es-MX" sz="2400" dirty="0">
                <a:solidFill>
                  <a:schemeClr val="bg1"/>
                </a:solidFill>
              </a:rPr>
              <a:t>Datos de formación no representativos.</a:t>
            </a:r>
          </a:p>
          <a:p>
            <a:pPr marL="285750" indent="-285750">
              <a:buFont typeface="Arial" panose="020B0604020202020204" pitchFamily="34" charset="0"/>
              <a:buChar char="•"/>
            </a:pPr>
            <a:r>
              <a:rPr lang="es-CL" sz="2400" dirty="0">
                <a:solidFill>
                  <a:schemeClr val="bg1"/>
                </a:solidFill>
              </a:rPr>
              <a:t>Datos de baja calidad.</a:t>
            </a:r>
            <a:endParaRPr lang="es-MX" sz="2400" dirty="0">
              <a:solidFill>
                <a:schemeClr val="bg1"/>
              </a:solidFill>
            </a:endParaRPr>
          </a:p>
          <a:p>
            <a:pPr marL="285750" indent="-285750">
              <a:buFont typeface="Arial" panose="020B0604020202020204" pitchFamily="34" charset="0"/>
              <a:buChar char="•"/>
            </a:pPr>
            <a:r>
              <a:rPr lang="es-CL" sz="2400" dirty="0">
                <a:solidFill>
                  <a:schemeClr val="bg1"/>
                </a:solidFill>
              </a:rPr>
              <a:t>Características irrelevantes.</a:t>
            </a:r>
            <a:endParaRPr lang="es-MX" sz="2400" dirty="0">
              <a:solidFill>
                <a:schemeClr val="bg1"/>
              </a:solidFill>
            </a:endParaRPr>
          </a:p>
          <a:p>
            <a:pPr marL="285750" indent="-285750">
              <a:buFont typeface="Arial" panose="020B0604020202020204" pitchFamily="34" charset="0"/>
              <a:buChar char="•"/>
            </a:pPr>
            <a:r>
              <a:rPr lang="es-CL" sz="2400" dirty="0" err="1">
                <a:solidFill>
                  <a:schemeClr val="bg1"/>
                </a:solidFill>
              </a:rPr>
              <a:t>Overfitting</a:t>
            </a:r>
            <a:r>
              <a:rPr lang="es-MX" sz="2400" dirty="0">
                <a:solidFill>
                  <a:schemeClr val="bg1"/>
                </a:solidFill>
              </a:rPr>
              <a:t> de los datos de entrenamiento.</a:t>
            </a:r>
          </a:p>
          <a:p>
            <a:pPr marL="285750" indent="-285750">
              <a:buFont typeface="Arial" panose="020B0604020202020204" pitchFamily="34" charset="0"/>
              <a:buChar char="•"/>
            </a:pPr>
            <a:r>
              <a:rPr lang="es-CL" sz="2400" dirty="0" err="1">
                <a:solidFill>
                  <a:schemeClr val="bg1"/>
                </a:solidFill>
              </a:rPr>
              <a:t>Underfitting</a:t>
            </a:r>
            <a:r>
              <a:rPr lang="es-CL" sz="2400" dirty="0">
                <a:solidFill>
                  <a:schemeClr val="bg1"/>
                </a:solidFill>
              </a:rPr>
              <a:t> </a:t>
            </a:r>
            <a:r>
              <a:rPr lang="es-MX" sz="2400" dirty="0">
                <a:solidFill>
                  <a:schemeClr val="bg1"/>
                </a:solidFill>
              </a:rPr>
              <a:t>de los datos de entrenamiento.</a:t>
            </a:r>
            <a:endParaRPr lang="es-CL" sz="2400" dirty="0">
              <a:solidFill>
                <a:schemeClr val="bg1"/>
              </a:solidFill>
            </a:endParaRPr>
          </a:p>
        </p:txBody>
      </p:sp>
    </p:spTree>
    <p:extLst>
      <p:ext uri="{BB962C8B-B14F-4D97-AF65-F5344CB8AC3E}">
        <p14:creationId xmlns:p14="http://schemas.microsoft.com/office/powerpoint/2010/main" val="1238548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2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1">
            <a:extLst>
              <a:ext uri="{FF2B5EF4-FFF2-40B4-BE49-F238E27FC236}">
                <a16:creationId xmlns:a16="http://schemas.microsoft.com/office/drawing/2014/main" id="{4EA80F38-3E7F-4E82-BD7E-2184BD6B5C1E}"/>
              </a:ext>
            </a:extLst>
          </p:cNvPr>
          <p:cNvSpPr txBox="1">
            <a:spLocks/>
          </p:cNvSpPr>
          <p:nvPr/>
        </p:nvSpPr>
        <p:spPr>
          <a:xfrm>
            <a:off x="205802" y="2407657"/>
            <a:ext cx="5187546" cy="204268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5400" dirty="0" err="1">
                <a:solidFill>
                  <a:schemeClr val="bg1"/>
                </a:solidFill>
              </a:rPr>
              <a:t>Testing</a:t>
            </a:r>
            <a:r>
              <a:rPr lang="es-CL" sz="5400" dirty="0">
                <a:solidFill>
                  <a:schemeClr val="bg1"/>
                </a:solidFill>
              </a:rPr>
              <a:t> y validación  </a:t>
            </a:r>
            <a:endParaRPr lang="en-US" sz="5000" dirty="0">
              <a:solidFill>
                <a:schemeClr val="bg1"/>
              </a:solidFill>
            </a:endParaRPr>
          </a:p>
        </p:txBody>
      </p:sp>
      <p:sp>
        <p:nvSpPr>
          <p:cNvPr id="6" name="CuadroTexto 5">
            <a:extLst>
              <a:ext uri="{FF2B5EF4-FFF2-40B4-BE49-F238E27FC236}">
                <a16:creationId xmlns:a16="http://schemas.microsoft.com/office/drawing/2014/main" id="{B95332DB-4E01-4145-AEE4-0A23E7059B3B}"/>
              </a:ext>
            </a:extLst>
          </p:cNvPr>
          <p:cNvSpPr txBox="1"/>
          <p:nvPr/>
        </p:nvSpPr>
        <p:spPr>
          <a:xfrm>
            <a:off x="5393348" y="1351508"/>
            <a:ext cx="6097712" cy="4154984"/>
          </a:xfrm>
          <a:prstGeom prst="rect">
            <a:avLst/>
          </a:prstGeom>
          <a:noFill/>
        </p:spPr>
        <p:txBody>
          <a:bodyPr wrap="square">
            <a:spAutoFit/>
          </a:bodyPr>
          <a:lstStyle/>
          <a:p>
            <a:r>
              <a:rPr lang="es-CL" sz="2400" dirty="0">
                <a:solidFill>
                  <a:schemeClr val="bg1"/>
                </a:solidFill>
              </a:rPr>
              <a:t>Cantidad de datos disponible:</a:t>
            </a:r>
          </a:p>
          <a:p>
            <a:pPr marL="342900" indent="-342900">
              <a:buFont typeface="Arial" panose="020B0604020202020204" pitchFamily="34" charset="0"/>
              <a:buChar char="•"/>
            </a:pPr>
            <a:r>
              <a:rPr lang="es-CL" sz="2400" dirty="0">
                <a:solidFill>
                  <a:schemeClr val="bg1"/>
                </a:solidFill>
              </a:rPr>
              <a:t>Gran cantidad de datos: </a:t>
            </a:r>
          </a:p>
          <a:p>
            <a:r>
              <a:rPr lang="es-CL" sz="2400" dirty="0">
                <a:solidFill>
                  <a:schemeClr val="bg1"/>
                </a:solidFill>
              </a:rPr>
              <a:t>	- 1% de los datos para test </a:t>
            </a:r>
          </a:p>
          <a:p>
            <a:r>
              <a:rPr lang="es-CL" sz="2400" dirty="0">
                <a:solidFill>
                  <a:schemeClr val="bg1"/>
                </a:solidFill>
              </a:rPr>
              <a:t>	-  Común 70% a 80% </a:t>
            </a:r>
          </a:p>
          <a:p>
            <a:pPr marL="342900" indent="-342900">
              <a:buFont typeface="Arial" panose="020B0604020202020204" pitchFamily="34" charset="0"/>
              <a:buChar char="•"/>
            </a:pPr>
            <a:r>
              <a:rPr lang="es-CL" sz="2400" dirty="0">
                <a:solidFill>
                  <a:schemeClr val="bg1"/>
                </a:solidFill>
              </a:rPr>
              <a:t>Pequeña cantidad de datos. </a:t>
            </a:r>
          </a:p>
          <a:p>
            <a:pPr lvl="1"/>
            <a:r>
              <a:rPr lang="es-CL" sz="2400" dirty="0">
                <a:solidFill>
                  <a:schemeClr val="bg1"/>
                </a:solidFill>
              </a:rPr>
              <a:t>	- Cross-</a:t>
            </a:r>
            <a:r>
              <a:rPr lang="es-CL" sz="2400" dirty="0" err="1">
                <a:solidFill>
                  <a:schemeClr val="bg1"/>
                </a:solidFill>
              </a:rPr>
              <a:t>validation</a:t>
            </a:r>
            <a:r>
              <a:rPr lang="es-CL" sz="2400" dirty="0">
                <a:solidFill>
                  <a:schemeClr val="bg1"/>
                </a:solidFill>
              </a:rPr>
              <a:t>. 	 </a:t>
            </a:r>
          </a:p>
          <a:p>
            <a:pPr lvl="1"/>
            <a:endParaRPr lang="es-CL" sz="2400" dirty="0">
              <a:solidFill>
                <a:schemeClr val="bg1"/>
              </a:solidFill>
            </a:endParaRPr>
          </a:p>
          <a:p>
            <a:pPr lvl="1"/>
            <a:r>
              <a:rPr lang="es-CL" sz="2400" dirty="0">
                <a:solidFill>
                  <a:schemeClr val="bg1"/>
                </a:solidFill>
              </a:rPr>
              <a:t>*Procurar siempre tener datos representativos y realizar suposiciones razonables del problema a tratar.</a:t>
            </a:r>
          </a:p>
          <a:p>
            <a:pPr lvl="1"/>
            <a:endParaRPr lang="es-CL" sz="2400" dirty="0">
              <a:solidFill>
                <a:schemeClr val="bg1"/>
              </a:solidFill>
            </a:endParaRPr>
          </a:p>
        </p:txBody>
      </p:sp>
    </p:spTree>
    <p:extLst>
      <p:ext uri="{BB962C8B-B14F-4D97-AF65-F5344CB8AC3E}">
        <p14:creationId xmlns:p14="http://schemas.microsoft.com/office/powerpoint/2010/main" val="394729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ítulo 1">
            <a:extLst>
              <a:ext uri="{FF2B5EF4-FFF2-40B4-BE49-F238E27FC236}">
                <a16:creationId xmlns:a16="http://schemas.microsoft.com/office/drawing/2014/main" id="{5F32FE95-7552-4565-B536-44F7F007EA32}"/>
              </a:ext>
            </a:extLst>
          </p:cNvPr>
          <p:cNvSpPr>
            <a:spLocks noGrp="1"/>
          </p:cNvSpPr>
          <p:nvPr>
            <p:ph type="title"/>
          </p:nvPr>
        </p:nvSpPr>
        <p:spPr>
          <a:xfrm>
            <a:off x="-313030" y="2761892"/>
            <a:ext cx="4457196" cy="3213277"/>
          </a:xfrm>
        </p:spPr>
        <p:txBody>
          <a:bodyPr anchor="t">
            <a:normAutofit/>
          </a:bodyPr>
          <a:lstStyle/>
          <a:p>
            <a:pPr algn="ctr"/>
            <a:r>
              <a:rPr lang="es-MX" sz="4000" dirty="0"/>
              <a:t>Aprendizaje automático</a:t>
            </a:r>
            <a:endParaRPr lang="es-CL" sz="4000" dirty="0"/>
          </a:p>
        </p:txBody>
      </p:sp>
      <p:sp>
        <p:nvSpPr>
          <p:cNvPr id="3" name="Marcador de contenido 2">
            <a:extLst>
              <a:ext uri="{FF2B5EF4-FFF2-40B4-BE49-F238E27FC236}">
                <a16:creationId xmlns:a16="http://schemas.microsoft.com/office/drawing/2014/main" id="{78570FF1-58F5-4E2A-8E4A-EFF90DF69411}"/>
              </a:ext>
            </a:extLst>
          </p:cNvPr>
          <p:cNvSpPr>
            <a:spLocks noGrp="1"/>
          </p:cNvSpPr>
          <p:nvPr>
            <p:ph idx="1"/>
          </p:nvPr>
        </p:nvSpPr>
        <p:spPr>
          <a:xfrm>
            <a:off x="5232401" y="1721579"/>
            <a:ext cx="6140449" cy="3952648"/>
          </a:xfrm>
        </p:spPr>
        <p:txBody>
          <a:bodyPr>
            <a:normAutofit/>
          </a:bodyPr>
          <a:lstStyle/>
          <a:p>
            <a:pPr marL="0" indent="0">
              <a:buNone/>
            </a:pPr>
            <a:r>
              <a:rPr lang="es-MX" sz="1700" dirty="0">
                <a:solidFill>
                  <a:schemeClr val="tx1">
                    <a:alpha val="80000"/>
                  </a:schemeClr>
                </a:solidFill>
              </a:rPr>
              <a:t>Definición generales :</a:t>
            </a:r>
          </a:p>
          <a:p>
            <a:pPr marL="0" indent="0">
              <a:buNone/>
            </a:pPr>
            <a:endParaRPr lang="es-MX" sz="1700" dirty="0">
              <a:solidFill>
                <a:schemeClr val="tx1">
                  <a:alpha val="80000"/>
                </a:schemeClr>
              </a:solidFill>
            </a:endParaRPr>
          </a:p>
          <a:p>
            <a:pPr marL="0" indent="0">
              <a:buNone/>
            </a:pPr>
            <a:r>
              <a:rPr lang="es-MX" sz="1700" dirty="0">
                <a:solidFill>
                  <a:schemeClr val="tx1">
                    <a:alpha val="80000"/>
                  </a:schemeClr>
                </a:solidFill>
              </a:rPr>
              <a:t>- “El aprendizaje automático es el] campo de estudio que da a los ordenadores la capacidad de aprender sin ser programados explícitamente.”</a:t>
            </a:r>
          </a:p>
          <a:p>
            <a:pPr marL="0" indent="0">
              <a:buNone/>
            </a:pPr>
            <a:r>
              <a:rPr lang="es-MX" sz="1700" dirty="0">
                <a:solidFill>
                  <a:schemeClr val="tx1">
                    <a:alpha val="80000"/>
                  </a:schemeClr>
                </a:solidFill>
              </a:rPr>
              <a:t> Arthur Samuel</a:t>
            </a:r>
          </a:p>
          <a:p>
            <a:pPr marL="0" indent="0">
              <a:buNone/>
            </a:pPr>
            <a:endParaRPr lang="es-MX" sz="1700" dirty="0">
              <a:solidFill>
                <a:schemeClr val="tx1">
                  <a:alpha val="80000"/>
                </a:schemeClr>
              </a:solidFill>
            </a:endParaRPr>
          </a:p>
          <a:p>
            <a:pPr marL="0" indent="0">
              <a:buNone/>
            </a:pPr>
            <a:r>
              <a:rPr lang="es-MX" sz="1700" dirty="0">
                <a:solidFill>
                  <a:schemeClr val="tx1">
                    <a:alpha val="80000"/>
                  </a:schemeClr>
                </a:solidFill>
              </a:rPr>
              <a:t>- “Se dice que un programa informático aprende de la experiencia E con respecto a alguna tarea T y alguna medida de rendimiento P, si su rendimiento en T, medido por P, mejora con la experiencia E.”</a:t>
            </a:r>
          </a:p>
          <a:p>
            <a:pPr marL="0" indent="0">
              <a:buNone/>
            </a:pPr>
            <a:r>
              <a:rPr lang="es-MX" sz="1700" dirty="0">
                <a:solidFill>
                  <a:schemeClr val="tx1">
                    <a:alpha val="80000"/>
                  </a:schemeClr>
                </a:solidFill>
              </a:rPr>
              <a:t>Tom Mitchell</a:t>
            </a:r>
            <a:endParaRPr lang="es-CL" sz="1700" dirty="0">
              <a:solidFill>
                <a:schemeClr val="tx1">
                  <a:alpha val="80000"/>
                </a:schemeClr>
              </a:solidFill>
            </a:endParaRPr>
          </a:p>
        </p:txBody>
      </p:sp>
    </p:spTree>
    <p:extLst>
      <p:ext uri="{BB962C8B-B14F-4D97-AF65-F5344CB8AC3E}">
        <p14:creationId xmlns:p14="http://schemas.microsoft.com/office/powerpoint/2010/main" val="27824290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FE91C449-C250-4DC7-84FD-C112AC4D24F7}"/>
              </a:ext>
            </a:extLst>
          </p:cNvPr>
          <p:cNvSpPr txBox="1">
            <a:spLocks/>
          </p:cNvSpPr>
          <p:nvPr/>
        </p:nvSpPr>
        <p:spPr>
          <a:xfrm>
            <a:off x="554635" y="113016"/>
            <a:ext cx="11034904" cy="10478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L" sz="4000" dirty="0">
                <a:solidFill>
                  <a:schemeClr val="bg1"/>
                </a:solidFill>
              </a:rPr>
              <a:t>Primera aplicación de ML: </a:t>
            </a:r>
          </a:p>
          <a:p>
            <a:pPr algn="ctr"/>
            <a:r>
              <a:rPr lang="es-CL" sz="4000" dirty="0">
                <a:solidFill>
                  <a:schemeClr val="bg1"/>
                </a:solidFill>
              </a:rPr>
              <a:t>Clasificación de spam</a:t>
            </a:r>
          </a:p>
        </p:txBody>
      </p:sp>
      <p:sp>
        <p:nvSpPr>
          <p:cNvPr id="11" name="Marcador de texto 3">
            <a:extLst>
              <a:ext uri="{FF2B5EF4-FFF2-40B4-BE49-F238E27FC236}">
                <a16:creationId xmlns:a16="http://schemas.microsoft.com/office/drawing/2014/main" id="{D0F31679-1735-48A3-986E-68BAF1AAE59C}"/>
              </a:ext>
            </a:extLst>
          </p:cNvPr>
          <p:cNvSpPr txBox="1">
            <a:spLocks/>
          </p:cNvSpPr>
          <p:nvPr/>
        </p:nvSpPr>
        <p:spPr>
          <a:xfrm>
            <a:off x="2054370" y="1220785"/>
            <a:ext cx="2107511" cy="42088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L" dirty="0">
                <a:solidFill>
                  <a:schemeClr val="bg1"/>
                </a:solidFill>
              </a:rPr>
              <a:t>Antes de ML.</a:t>
            </a:r>
          </a:p>
        </p:txBody>
      </p:sp>
      <p:sp>
        <p:nvSpPr>
          <p:cNvPr id="13" name="Marcador de texto 5">
            <a:extLst>
              <a:ext uri="{FF2B5EF4-FFF2-40B4-BE49-F238E27FC236}">
                <a16:creationId xmlns:a16="http://schemas.microsoft.com/office/drawing/2014/main" id="{2D5B239D-DE82-4F02-966D-4F8F917F50FB}"/>
              </a:ext>
            </a:extLst>
          </p:cNvPr>
          <p:cNvSpPr txBox="1">
            <a:spLocks/>
          </p:cNvSpPr>
          <p:nvPr/>
        </p:nvSpPr>
        <p:spPr>
          <a:xfrm>
            <a:off x="7788723" y="1160855"/>
            <a:ext cx="2363346" cy="4967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L" dirty="0">
                <a:solidFill>
                  <a:schemeClr val="bg1"/>
                </a:solidFill>
              </a:rPr>
              <a:t>Ahora con ML.</a:t>
            </a:r>
          </a:p>
        </p:txBody>
      </p:sp>
      <p:sp>
        <p:nvSpPr>
          <p:cNvPr id="14" name="Marcador de contenido 4">
            <a:extLst>
              <a:ext uri="{FF2B5EF4-FFF2-40B4-BE49-F238E27FC236}">
                <a16:creationId xmlns:a16="http://schemas.microsoft.com/office/drawing/2014/main" id="{7D4819D4-1DF1-4B9E-8408-8A7770774BDB}"/>
              </a:ext>
            </a:extLst>
          </p:cNvPr>
          <p:cNvSpPr txBox="1">
            <a:spLocks/>
          </p:cNvSpPr>
          <p:nvPr/>
        </p:nvSpPr>
        <p:spPr>
          <a:xfrm>
            <a:off x="554635" y="1694486"/>
            <a:ext cx="5157787" cy="7736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2000" dirty="0">
                <a:solidFill>
                  <a:schemeClr val="bg1"/>
                </a:solidFill>
                <a:latin typeface="Helvetica Neue"/>
              </a:rPr>
              <a:t>El problema se reducía a escribir una serie de complejas reglas.</a:t>
            </a:r>
          </a:p>
          <a:p>
            <a:pPr marL="0" indent="0" algn="ctr">
              <a:buFont typeface="Arial" panose="020B0604020202020204" pitchFamily="34" charset="0"/>
              <a:buNone/>
            </a:pPr>
            <a:endParaRPr lang="es-MX" sz="2000" dirty="0">
              <a:solidFill>
                <a:srgbClr val="000000"/>
              </a:solidFill>
              <a:latin typeface="Helvetica Neue"/>
            </a:endParaRPr>
          </a:p>
          <a:p>
            <a:pPr marL="0" indent="0" algn="ctr">
              <a:buFont typeface="Arial" panose="020B0604020202020204" pitchFamily="34" charset="0"/>
              <a:buNone/>
            </a:pPr>
            <a:endParaRPr lang="es-MX" sz="2000" dirty="0">
              <a:solidFill>
                <a:srgbClr val="000000"/>
              </a:solidFill>
              <a:latin typeface="Helvetica Neue"/>
            </a:endParaRPr>
          </a:p>
          <a:p>
            <a:pPr marL="0" indent="0">
              <a:buFont typeface="Arial" panose="020B0604020202020204" pitchFamily="34" charset="0"/>
              <a:buNone/>
            </a:pPr>
            <a:endParaRPr lang="es-MX" sz="2000" dirty="0">
              <a:solidFill>
                <a:srgbClr val="000000"/>
              </a:solidFill>
              <a:latin typeface="Helvetica Neue"/>
            </a:endParaRPr>
          </a:p>
        </p:txBody>
      </p:sp>
      <p:sp>
        <p:nvSpPr>
          <p:cNvPr id="16" name="Marcador de contenido 4">
            <a:extLst>
              <a:ext uri="{FF2B5EF4-FFF2-40B4-BE49-F238E27FC236}">
                <a16:creationId xmlns:a16="http://schemas.microsoft.com/office/drawing/2014/main" id="{4F47B60C-E8D2-4983-8974-7AE914B149D9}"/>
              </a:ext>
            </a:extLst>
          </p:cNvPr>
          <p:cNvSpPr txBox="1">
            <a:spLocks/>
          </p:cNvSpPr>
          <p:nvPr/>
        </p:nvSpPr>
        <p:spPr>
          <a:xfrm>
            <a:off x="6479580" y="1635523"/>
            <a:ext cx="4981633" cy="8239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2000" dirty="0">
                <a:solidFill>
                  <a:schemeClr val="bg1"/>
                </a:solidFill>
                <a:latin typeface="Helvetica Neue"/>
              </a:rPr>
              <a:t>Se crea un modelo, se entregan los datos clasificados y este modelo aprende todo por nosotros. </a:t>
            </a:r>
          </a:p>
          <a:p>
            <a:pPr marL="0" indent="0" algn="ctr">
              <a:buFont typeface="Arial" panose="020B0604020202020204" pitchFamily="34" charset="0"/>
              <a:buNone/>
            </a:pPr>
            <a:endParaRPr lang="es-MX" sz="2000" dirty="0">
              <a:solidFill>
                <a:srgbClr val="000000"/>
              </a:solidFill>
              <a:latin typeface="Helvetica Neue"/>
            </a:endParaRPr>
          </a:p>
          <a:p>
            <a:pPr marL="0" indent="0" algn="ctr">
              <a:buFont typeface="Arial" panose="020B0604020202020204" pitchFamily="34" charset="0"/>
              <a:buNone/>
            </a:pPr>
            <a:endParaRPr lang="es-MX" sz="2000" dirty="0">
              <a:solidFill>
                <a:srgbClr val="000000"/>
              </a:solidFill>
              <a:latin typeface="Helvetica Neue"/>
            </a:endParaRPr>
          </a:p>
          <a:p>
            <a:pPr marL="0" indent="0">
              <a:buFont typeface="Arial" panose="020B0604020202020204" pitchFamily="34" charset="0"/>
              <a:buNone/>
            </a:pPr>
            <a:endParaRPr lang="es-MX" sz="2000" dirty="0">
              <a:solidFill>
                <a:srgbClr val="000000"/>
              </a:solidFill>
              <a:latin typeface="Helvetica Neue"/>
            </a:endParaRPr>
          </a:p>
        </p:txBody>
      </p:sp>
      <p:pic>
        <p:nvPicPr>
          <p:cNvPr id="17" name="Imagen 16">
            <a:extLst>
              <a:ext uri="{FF2B5EF4-FFF2-40B4-BE49-F238E27FC236}">
                <a16:creationId xmlns:a16="http://schemas.microsoft.com/office/drawing/2014/main" id="{A5D26D3B-8965-45FA-8973-47D67E1EB115}"/>
              </a:ext>
            </a:extLst>
          </p:cNvPr>
          <p:cNvPicPr>
            <a:picLocks noChangeAspect="1"/>
          </p:cNvPicPr>
          <p:nvPr/>
        </p:nvPicPr>
        <p:blipFill>
          <a:blip r:embed="rId2"/>
          <a:stretch>
            <a:fillRect/>
          </a:stretch>
        </p:blipFill>
        <p:spPr>
          <a:xfrm>
            <a:off x="895152" y="2479666"/>
            <a:ext cx="4425945" cy="2902965"/>
          </a:xfrm>
          <a:prstGeom prst="rect">
            <a:avLst/>
          </a:prstGeom>
        </p:spPr>
      </p:pic>
      <p:pic>
        <p:nvPicPr>
          <p:cNvPr id="18" name="Imagen 17">
            <a:extLst>
              <a:ext uri="{FF2B5EF4-FFF2-40B4-BE49-F238E27FC236}">
                <a16:creationId xmlns:a16="http://schemas.microsoft.com/office/drawing/2014/main" id="{D8B1C90C-7ACF-4346-88DB-5F4D76E70970}"/>
              </a:ext>
            </a:extLst>
          </p:cNvPr>
          <p:cNvPicPr>
            <a:picLocks noChangeAspect="1"/>
          </p:cNvPicPr>
          <p:nvPr/>
        </p:nvPicPr>
        <p:blipFill rotWithShape="1">
          <a:blip r:embed="rId3"/>
          <a:srcRect t="1177" b="1177"/>
          <a:stretch/>
        </p:blipFill>
        <p:spPr>
          <a:xfrm>
            <a:off x="6479580" y="2479666"/>
            <a:ext cx="4981633" cy="2955363"/>
          </a:xfrm>
          <a:prstGeom prst="rect">
            <a:avLst/>
          </a:prstGeom>
        </p:spPr>
      </p:pic>
    </p:spTree>
    <p:extLst>
      <p:ext uri="{BB962C8B-B14F-4D97-AF65-F5344CB8AC3E}">
        <p14:creationId xmlns:p14="http://schemas.microsoft.com/office/powerpoint/2010/main" val="411782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ítulo 1">
            <a:extLst>
              <a:ext uri="{FF2B5EF4-FFF2-40B4-BE49-F238E27FC236}">
                <a16:creationId xmlns:a16="http://schemas.microsoft.com/office/drawing/2014/main" id="{9973204E-633A-4E52-98B9-519F1D8462A7}"/>
              </a:ext>
            </a:extLst>
          </p:cNvPr>
          <p:cNvSpPr>
            <a:spLocks noGrp="1"/>
          </p:cNvSpPr>
          <p:nvPr>
            <p:ph type="title"/>
          </p:nvPr>
        </p:nvSpPr>
        <p:spPr>
          <a:xfrm>
            <a:off x="0" y="256426"/>
            <a:ext cx="12192000" cy="742599"/>
          </a:xfrm>
        </p:spPr>
        <p:txBody>
          <a:bodyPr anchor="b">
            <a:normAutofit/>
          </a:bodyPr>
          <a:lstStyle/>
          <a:p>
            <a:pPr algn="ctr"/>
            <a:r>
              <a:rPr lang="es-CL" sz="3800" dirty="0">
                <a:solidFill>
                  <a:schemeClr val="bg1"/>
                </a:solidFill>
              </a:rPr>
              <a:t>Automatización del proceso.</a:t>
            </a:r>
          </a:p>
        </p:txBody>
      </p:sp>
      <p:pic>
        <p:nvPicPr>
          <p:cNvPr id="8" name="Marcador de contenido 7">
            <a:extLst>
              <a:ext uri="{FF2B5EF4-FFF2-40B4-BE49-F238E27FC236}">
                <a16:creationId xmlns:a16="http://schemas.microsoft.com/office/drawing/2014/main" id="{0DF7B70E-BF2E-48E1-AA61-26235686B7BE}"/>
              </a:ext>
            </a:extLst>
          </p:cNvPr>
          <p:cNvPicPr>
            <a:picLocks noChangeAspect="1"/>
          </p:cNvPicPr>
          <p:nvPr/>
        </p:nvPicPr>
        <p:blipFill>
          <a:blip r:embed="rId3"/>
          <a:stretch>
            <a:fillRect/>
          </a:stretch>
        </p:blipFill>
        <p:spPr>
          <a:xfrm>
            <a:off x="2263248" y="1570116"/>
            <a:ext cx="7665504" cy="3717768"/>
          </a:xfrm>
          <a:prstGeom prst="rect">
            <a:avLst/>
          </a:prstGeom>
        </p:spPr>
      </p:pic>
      <p:sp>
        <p:nvSpPr>
          <p:cNvPr id="17" name="Rectangle 16">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61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4BC1230-1622-4EBC-B2D9-886C1F4A02FB}"/>
              </a:ext>
            </a:extLst>
          </p:cNvPr>
          <p:cNvSpPr>
            <a:spLocks noGrp="1"/>
          </p:cNvSpPr>
          <p:nvPr>
            <p:ph type="title"/>
          </p:nvPr>
        </p:nvSpPr>
        <p:spPr>
          <a:xfrm>
            <a:off x="798741" y="3050458"/>
            <a:ext cx="3500885" cy="757083"/>
          </a:xfrm>
        </p:spPr>
        <p:txBody>
          <a:bodyPr vert="horz" lIns="91440" tIns="45720" rIns="91440" bIns="45720" rtlCol="0" anchor="b">
            <a:normAutofit/>
          </a:bodyPr>
          <a:lstStyle/>
          <a:p>
            <a:pPr algn="ctr"/>
            <a:r>
              <a:rPr lang="en-US" sz="4800" b="0" i="0" kern="1200" dirty="0" err="1">
                <a:solidFill>
                  <a:schemeClr val="bg1"/>
                </a:solidFill>
                <a:effectLst/>
                <a:latin typeface="+mj-lt"/>
                <a:ea typeface="+mj-ea"/>
                <a:cs typeface="+mj-cs"/>
              </a:rPr>
              <a:t>En</a:t>
            </a:r>
            <a:r>
              <a:rPr lang="en-US" sz="4800" b="0" i="0" kern="1200" dirty="0">
                <a:solidFill>
                  <a:schemeClr val="bg1"/>
                </a:solidFill>
                <a:effectLst/>
                <a:latin typeface="+mj-lt"/>
                <a:ea typeface="+mj-ea"/>
                <a:cs typeface="+mj-cs"/>
              </a:rPr>
              <a:t> </a:t>
            </a:r>
            <a:r>
              <a:rPr lang="en-US" sz="4800" b="0" i="0" kern="1200" dirty="0" err="1">
                <a:solidFill>
                  <a:schemeClr val="bg1"/>
                </a:solidFill>
                <a:effectLst/>
                <a:latin typeface="+mj-lt"/>
                <a:ea typeface="+mj-ea"/>
                <a:cs typeface="+mj-cs"/>
              </a:rPr>
              <a:t>resumen</a:t>
            </a:r>
            <a:endParaRPr lang="es-CL" sz="5000" dirty="0">
              <a:solidFill>
                <a:schemeClr val="bg1"/>
              </a:solidFill>
            </a:endParaRPr>
          </a:p>
        </p:txBody>
      </p:sp>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81309E3A-0302-421C-B69C-66BE9CE8228F}"/>
              </a:ext>
            </a:extLst>
          </p:cNvPr>
          <p:cNvSpPr txBox="1"/>
          <p:nvPr/>
        </p:nvSpPr>
        <p:spPr>
          <a:xfrm>
            <a:off x="5541995" y="1582339"/>
            <a:ext cx="5732362" cy="3693319"/>
          </a:xfrm>
          <a:prstGeom prst="rect">
            <a:avLst/>
          </a:prstGeom>
          <a:noFill/>
        </p:spPr>
        <p:txBody>
          <a:bodyPr wrap="square" rtlCol="0">
            <a:spAutoFit/>
          </a:bodyPr>
          <a:lstStyle/>
          <a:p>
            <a:pPr marL="0" indent="0" algn="ctr">
              <a:buNone/>
            </a:pPr>
            <a:r>
              <a:rPr lang="en-US" sz="1800" b="0" i="0" kern="1200" dirty="0">
                <a:solidFill>
                  <a:schemeClr val="bg1"/>
                </a:solidFill>
                <a:effectLst/>
                <a:latin typeface="+mj-lt"/>
                <a:ea typeface="+mj-ea"/>
                <a:cs typeface="+mj-cs"/>
              </a:rPr>
              <a:t>ML es </a:t>
            </a:r>
            <a:r>
              <a:rPr lang="en-US" sz="1800" b="0" i="0" kern="1200" dirty="0" err="1">
                <a:solidFill>
                  <a:schemeClr val="bg1"/>
                </a:solidFill>
                <a:effectLst/>
                <a:latin typeface="+mj-lt"/>
                <a:ea typeface="+mj-ea"/>
                <a:cs typeface="+mj-cs"/>
              </a:rPr>
              <a:t>excelente</a:t>
            </a:r>
            <a:r>
              <a:rPr lang="en-US" sz="1800" b="0" i="0" kern="1200" dirty="0">
                <a:solidFill>
                  <a:schemeClr val="bg1"/>
                </a:solidFill>
                <a:effectLst/>
                <a:latin typeface="+mj-lt"/>
                <a:ea typeface="+mj-ea"/>
                <a:cs typeface="+mj-cs"/>
              </a:rPr>
              <a:t> para:</a:t>
            </a:r>
          </a:p>
          <a:p>
            <a:pPr marL="0" indent="0" algn="ctr">
              <a:buNone/>
            </a:pPr>
            <a:endParaRPr lang="en-US" sz="1800" b="0" i="0" dirty="0">
              <a:solidFill>
                <a:schemeClr val="bg1"/>
              </a:solidFill>
              <a:effectLst/>
            </a:endParaRPr>
          </a:p>
          <a:p>
            <a:pPr marL="285750" indent="-285750">
              <a:buFont typeface="Arial" panose="020B0604020202020204" pitchFamily="34" charset="0"/>
              <a:buChar char="•"/>
            </a:pPr>
            <a:r>
              <a:rPr lang="en-US" sz="1800" b="0" i="0" dirty="0" err="1">
                <a:solidFill>
                  <a:schemeClr val="bg1"/>
                </a:solidFill>
                <a:effectLst/>
              </a:rPr>
              <a:t>Problemas</a:t>
            </a:r>
            <a:r>
              <a:rPr lang="en-US" sz="1800" b="0" i="0" dirty="0">
                <a:solidFill>
                  <a:schemeClr val="bg1"/>
                </a:solidFill>
                <a:effectLst/>
              </a:rPr>
              <a:t> para los que las </a:t>
            </a:r>
            <a:r>
              <a:rPr lang="en-US" sz="1800" b="0" i="0" dirty="0" err="1">
                <a:solidFill>
                  <a:schemeClr val="bg1"/>
                </a:solidFill>
                <a:effectLst/>
              </a:rPr>
              <a:t>soluciones</a:t>
            </a:r>
            <a:r>
              <a:rPr lang="en-US" sz="1800" b="0" i="0" dirty="0">
                <a:solidFill>
                  <a:schemeClr val="bg1"/>
                </a:solidFill>
                <a:effectLst/>
              </a:rPr>
              <a:t> </a:t>
            </a:r>
            <a:r>
              <a:rPr lang="en-US" sz="1800" b="0" i="0" dirty="0" err="1">
                <a:solidFill>
                  <a:schemeClr val="bg1"/>
                </a:solidFill>
                <a:effectLst/>
              </a:rPr>
              <a:t>existentes</a:t>
            </a:r>
            <a:r>
              <a:rPr lang="en-US" sz="1800" b="0" i="0" dirty="0">
                <a:solidFill>
                  <a:schemeClr val="bg1"/>
                </a:solidFill>
                <a:effectLst/>
              </a:rPr>
              <a:t> </a:t>
            </a:r>
            <a:r>
              <a:rPr lang="en-US" sz="1800" b="0" i="0" dirty="0" err="1">
                <a:solidFill>
                  <a:schemeClr val="bg1"/>
                </a:solidFill>
                <a:effectLst/>
              </a:rPr>
              <a:t>requieren</a:t>
            </a:r>
            <a:r>
              <a:rPr lang="en-US" sz="1800" b="0" i="0" dirty="0">
                <a:solidFill>
                  <a:schemeClr val="bg1"/>
                </a:solidFill>
                <a:effectLst/>
              </a:rPr>
              <a:t> </a:t>
            </a:r>
            <a:r>
              <a:rPr lang="en-US" sz="1800" b="0" i="0" dirty="0" err="1">
                <a:solidFill>
                  <a:schemeClr val="bg1"/>
                </a:solidFill>
                <a:effectLst/>
              </a:rPr>
              <a:t>mucho</a:t>
            </a:r>
            <a:r>
              <a:rPr lang="en-US" sz="1800" b="0" i="0" dirty="0">
                <a:solidFill>
                  <a:schemeClr val="bg1"/>
                </a:solidFill>
                <a:effectLst/>
              </a:rPr>
              <a:t> </a:t>
            </a:r>
            <a:r>
              <a:rPr lang="en-US" sz="1800" b="0" i="0" dirty="0" err="1">
                <a:solidFill>
                  <a:schemeClr val="bg1"/>
                </a:solidFill>
                <a:effectLst/>
              </a:rPr>
              <a:t>ajuste</a:t>
            </a:r>
            <a:r>
              <a:rPr lang="en-US" sz="1800" b="0" i="0" dirty="0">
                <a:solidFill>
                  <a:schemeClr val="bg1"/>
                </a:solidFill>
                <a:effectLst/>
              </a:rPr>
              <a:t> o </a:t>
            </a:r>
            <a:r>
              <a:rPr lang="en-US" sz="1800" b="0" i="0" dirty="0" err="1">
                <a:solidFill>
                  <a:schemeClr val="bg1"/>
                </a:solidFill>
                <a:effectLst/>
              </a:rPr>
              <a:t>largas</a:t>
            </a:r>
            <a:r>
              <a:rPr lang="en-US" sz="1800" b="0" i="0" dirty="0">
                <a:solidFill>
                  <a:schemeClr val="bg1"/>
                </a:solidFill>
                <a:effectLst/>
              </a:rPr>
              <a:t> </a:t>
            </a:r>
            <a:r>
              <a:rPr lang="en-US" sz="1800" b="0" i="0" dirty="0" err="1">
                <a:solidFill>
                  <a:schemeClr val="bg1"/>
                </a:solidFill>
                <a:effectLst/>
              </a:rPr>
              <a:t>listas</a:t>
            </a:r>
            <a:r>
              <a:rPr lang="en-US" sz="1800" b="0" i="0" dirty="0">
                <a:solidFill>
                  <a:schemeClr val="bg1"/>
                </a:solidFill>
                <a:effectLst/>
              </a:rPr>
              <a:t> de </a:t>
            </a:r>
            <a:r>
              <a:rPr lang="en-US" sz="1800" b="0" i="0" dirty="0" err="1">
                <a:solidFill>
                  <a:schemeClr val="bg1"/>
                </a:solidFill>
                <a:effectLst/>
              </a:rPr>
              <a:t>reglas</a:t>
            </a:r>
            <a:r>
              <a:rPr lang="en-US" sz="1800" b="0" i="0" dirty="0">
                <a:solidFill>
                  <a:schemeClr val="bg1"/>
                </a:solidFill>
                <a:effectLst/>
              </a:rPr>
              <a:t>.</a:t>
            </a:r>
          </a:p>
          <a:p>
            <a:pPr marL="285750" indent="-285750">
              <a:buFont typeface="Arial" panose="020B0604020202020204" pitchFamily="34" charset="0"/>
              <a:buChar char="•"/>
            </a:pPr>
            <a:endParaRPr lang="en-US" sz="1800" b="0" i="0" dirty="0">
              <a:solidFill>
                <a:schemeClr val="bg1"/>
              </a:solidFill>
              <a:effectLst/>
            </a:endParaRPr>
          </a:p>
          <a:p>
            <a:pPr marL="285750" indent="-285750">
              <a:buFont typeface="Arial" panose="020B0604020202020204" pitchFamily="34" charset="0"/>
              <a:buChar char="•"/>
            </a:pPr>
            <a:r>
              <a:rPr lang="en-US" sz="1800" b="0" i="0" dirty="0" err="1">
                <a:solidFill>
                  <a:schemeClr val="bg1"/>
                </a:solidFill>
                <a:effectLst/>
              </a:rPr>
              <a:t>Problemas</a:t>
            </a:r>
            <a:r>
              <a:rPr lang="en-US" sz="1800" b="0" i="0" dirty="0">
                <a:solidFill>
                  <a:schemeClr val="bg1"/>
                </a:solidFill>
                <a:effectLst/>
              </a:rPr>
              <a:t> </a:t>
            </a:r>
            <a:r>
              <a:rPr lang="en-US" sz="1800" b="0" i="0" dirty="0" err="1">
                <a:solidFill>
                  <a:schemeClr val="bg1"/>
                </a:solidFill>
                <a:effectLst/>
              </a:rPr>
              <a:t>complejos</a:t>
            </a:r>
            <a:r>
              <a:rPr lang="en-US" sz="1800" b="0" i="0" dirty="0">
                <a:solidFill>
                  <a:schemeClr val="bg1"/>
                </a:solidFill>
                <a:effectLst/>
              </a:rPr>
              <a:t> para los que un </a:t>
            </a:r>
            <a:r>
              <a:rPr lang="en-US" sz="1800" b="0" i="0" dirty="0" err="1">
                <a:solidFill>
                  <a:schemeClr val="bg1"/>
                </a:solidFill>
                <a:effectLst/>
              </a:rPr>
              <a:t>enfoque</a:t>
            </a:r>
            <a:r>
              <a:rPr lang="en-US" sz="1800" b="0" i="0" dirty="0">
                <a:solidFill>
                  <a:schemeClr val="bg1"/>
                </a:solidFill>
                <a:effectLst/>
              </a:rPr>
              <a:t> </a:t>
            </a:r>
            <a:r>
              <a:rPr lang="en-US" sz="1800" b="0" i="0" dirty="0" err="1">
                <a:solidFill>
                  <a:schemeClr val="bg1"/>
                </a:solidFill>
                <a:effectLst/>
              </a:rPr>
              <a:t>tradicional</a:t>
            </a:r>
            <a:r>
              <a:rPr lang="en-US" sz="1800" b="0" i="0" dirty="0">
                <a:solidFill>
                  <a:schemeClr val="bg1"/>
                </a:solidFill>
                <a:effectLst/>
              </a:rPr>
              <a:t> no </a:t>
            </a:r>
            <a:r>
              <a:rPr lang="en-US" sz="1800" b="0" i="0" dirty="0" err="1">
                <a:solidFill>
                  <a:schemeClr val="bg1"/>
                </a:solidFill>
                <a:effectLst/>
              </a:rPr>
              <a:t>ofrece</a:t>
            </a:r>
            <a:r>
              <a:rPr lang="en-US" sz="1800" b="0" i="0" dirty="0">
                <a:solidFill>
                  <a:schemeClr val="bg1"/>
                </a:solidFill>
                <a:effectLst/>
              </a:rPr>
              <a:t> una </a:t>
            </a:r>
            <a:r>
              <a:rPr lang="en-US" sz="1800" b="0" i="0" dirty="0" err="1">
                <a:solidFill>
                  <a:schemeClr val="bg1"/>
                </a:solidFill>
                <a:effectLst/>
              </a:rPr>
              <a:t>buena</a:t>
            </a:r>
            <a:r>
              <a:rPr lang="en-US" sz="1800" b="0" i="0" dirty="0">
                <a:solidFill>
                  <a:schemeClr val="bg1"/>
                </a:solidFill>
                <a:effectLst/>
              </a:rPr>
              <a:t> </a:t>
            </a:r>
            <a:r>
              <a:rPr lang="en-US" sz="1800" b="0" i="0" dirty="0" err="1">
                <a:solidFill>
                  <a:schemeClr val="bg1"/>
                </a:solidFill>
                <a:effectLst/>
              </a:rPr>
              <a:t>solución</a:t>
            </a:r>
            <a:r>
              <a:rPr lang="en-US" sz="1800" b="0" i="0" dirty="0">
                <a:solidFill>
                  <a:schemeClr val="bg1"/>
                </a:solidFill>
                <a:effectLst/>
              </a:rPr>
              <a:t>.</a:t>
            </a:r>
          </a:p>
          <a:p>
            <a:pPr marL="285750" indent="-285750">
              <a:buFont typeface="Arial" panose="020B0604020202020204" pitchFamily="34" charset="0"/>
              <a:buChar char="•"/>
            </a:pPr>
            <a:endParaRPr lang="en-US" sz="1800" b="0" i="0" dirty="0">
              <a:solidFill>
                <a:schemeClr val="bg1"/>
              </a:solidFill>
              <a:effectLst/>
            </a:endParaRPr>
          </a:p>
          <a:p>
            <a:pPr marL="285750" indent="-285750">
              <a:buFont typeface="Arial" panose="020B0604020202020204" pitchFamily="34" charset="0"/>
              <a:buChar char="•"/>
            </a:pPr>
            <a:r>
              <a:rPr lang="en-US" sz="1800" b="0" i="0" dirty="0" err="1">
                <a:solidFill>
                  <a:schemeClr val="bg1"/>
                </a:solidFill>
                <a:effectLst/>
              </a:rPr>
              <a:t>Entornos</a:t>
            </a:r>
            <a:r>
              <a:rPr lang="en-US" sz="1800" b="0" i="0" dirty="0">
                <a:solidFill>
                  <a:schemeClr val="bg1"/>
                </a:solidFill>
                <a:effectLst/>
              </a:rPr>
              <a:t> </a:t>
            </a:r>
            <a:r>
              <a:rPr lang="en-US" sz="1800" b="0" i="0" dirty="0" err="1">
                <a:solidFill>
                  <a:schemeClr val="bg1"/>
                </a:solidFill>
                <a:effectLst/>
              </a:rPr>
              <a:t>fluctuantes</a:t>
            </a:r>
            <a:r>
              <a:rPr lang="en-US" sz="1800" b="0" i="0" dirty="0">
                <a:solidFill>
                  <a:schemeClr val="bg1"/>
                </a:solidFill>
                <a:effectLst/>
              </a:rPr>
              <a:t>: un </a:t>
            </a:r>
            <a:r>
              <a:rPr lang="en-US" sz="1800" b="0" i="0" dirty="0" err="1">
                <a:solidFill>
                  <a:schemeClr val="bg1"/>
                </a:solidFill>
                <a:effectLst/>
              </a:rPr>
              <a:t>sistema</a:t>
            </a:r>
            <a:r>
              <a:rPr lang="en-US" sz="1800" b="0" i="0" dirty="0">
                <a:solidFill>
                  <a:schemeClr val="bg1"/>
                </a:solidFill>
                <a:effectLst/>
              </a:rPr>
              <a:t> de Machine Learning </a:t>
            </a:r>
            <a:r>
              <a:rPr lang="en-US" sz="1800" b="0" i="0" dirty="0" err="1">
                <a:solidFill>
                  <a:schemeClr val="bg1"/>
                </a:solidFill>
                <a:effectLst/>
              </a:rPr>
              <a:t>puede</a:t>
            </a:r>
            <a:r>
              <a:rPr lang="en-US" sz="1800" b="0" i="0" dirty="0">
                <a:solidFill>
                  <a:schemeClr val="bg1"/>
                </a:solidFill>
                <a:effectLst/>
              </a:rPr>
              <a:t> </a:t>
            </a:r>
            <a:r>
              <a:rPr lang="en-US" sz="1800" b="0" i="0" dirty="0" err="1">
                <a:solidFill>
                  <a:schemeClr val="bg1"/>
                </a:solidFill>
                <a:effectLst/>
              </a:rPr>
              <a:t>adaptarse</a:t>
            </a:r>
            <a:r>
              <a:rPr lang="en-US" sz="1800" b="0" i="0" dirty="0">
                <a:solidFill>
                  <a:schemeClr val="bg1"/>
                </a:solidFill>
                <a:effectLst/>
              </a:rPr>
              <a:t> a los </a:t>
            </a:r>
            <a:r>
              <a:rPr lang="en-US" sz="1800" b="0" i="0" dirty="0" err="1">
                <a:solidFill>
                  <a:schemeClr val="bg1"/>
                </a:solidFill>
                <a:effectLst/>
              </a:rPr>
              <a:t>nuevos</a:t>
            </a:r>
            <a:r>
              <a:rPr lang="en-US" sz="1800" b="0" i="0" dirty="0">
                <a:solidFill>
                  <a:schemeClr val="bg1"/>
                </a:solidFill>
                <a:effectLst/>
              </a:rPr>
              <a:t> </a:t>
            </a:r>
            <a:r>
              <a:rPr lang="en-US" sz="1800" b="0" i="0" dirty="0" err="1">
                <a:solidFill>
                  <a:schemeClr val="bg1"/>
                </a:solidFill>
                <a:effectLst/>
              </a:rPr>
              <a:t>datos</a:t>
            </a:r>
            <a:r>
              <a:rPr lang="en-US" sz="1800" b="0" i="0" dirty="0">
                <a:solidFill>
                  <a:schemeClr val="bg1"/>
                </a:solidFill>
                <a:effectLst/>
              </a:rPr>
              <a:t>.</a:t>
            </a:r>
          </a:p>
          <a:p>
            <a:pPr marL="285750" indent="-285750">
              <a:buFont typeface="Arial" panose="020B0604020202020204" pitchFamily="34" charset="0"/>
              <a:buChar char="•"/>
            </a:pPr>
            <a:endParaRPr lang="en-US" sz="1800" b="0" i="0" dirty="0">
              <a:solidFill>
                <a:schemeClr val="bg1"/>
              </a:solidFill>
              <a:effectLst/>
            </a:endParaRPr>
          </a:p>
          <a:p>
            <a:pPr marL="285750" indent="-285750">
              <a:buFont typeface="Arial" panose="020B0604020202020204" pitchFamily="34" charset="0"/>
              <a:buChar char="•"/>
            </a:pPr>
            <a:r>
              <a:rPr lang="en-US" sz="1800" b="0" i="0" dirty="0" err="1">
                <a:solidFill>
                  <a:schemeClr val="bg1"/>
                </a:solidFill>
                <a:effectLst/>
              </a:rPr>
              <a:t>Obtener</a:t>
            </a:r>
            <a:r>
              <a:rPr lang="en-US" sz="1800" b="0" i="0" dirty="0">
                <a:solidFill>
                  <a:schemeClr val="bg1"/>
                </a:solidFill>
                <a:effectLst/>
              </a:rPr>
              <a:t> </a:t>
            </a:r>
            <a:r>
              <a:rPr lang="en-US" sz="1800" b="0" i="0" dirty="0" err="1">
                <a:solidFill>
                  <a:schemeClr val="bg1"/>
                </a:solidFill>
                <a:effectLst/>
              </a:rPr>
              <a:t>información</a:t>
            </a:r>
            <a:r>
              <a:rPr lang="en-US" sz="1800" b="0" i="0" dirty="0">
                <a:solidFill>
                  <a:schemeClr val="bg1"/>
                </a:solidFill>
                <a:effectLst/>
              </a:rPr>
              <a:t> </a:t>
            </a:r>
            <a:r>
              <a:rPr lang="en-US" sz="1800" b="0" i="0" dirty="0" err="1">
                <a:solidFill>
                  <a:schemeClr val="bg1"/>
                </a:solidFill>
                <a:effectLst/>
              </a:rPr>
              <a:t>sobre</a:t>
            </a:r>
            <a:r>
              <a:rPr lang="en-US" sz="1800" b="0" i="0" dirty="0">
                <a:solidFill>
                  <a:schemeClr val="bg1"/>
                </a:solidFill>
                <a:effectLst/>
              </a:rPr>
              <a:t> </a:t>
            </a:r>
            <a:r>
              <a:rPr lang="en-US" sz="1800" b="0" i="0" dirty="0" err="1">
                <a:solidFill>
                  <a:schemeClr val="bg1"/>
                </a:solidFill>
                <a:effectLst/>
              </a:rPr>
              <a:t>problemas</a:t>
            </a:r>
            <a:r>
              <a:rPr lang="en-US" sz="1800" b="0" i="0" dirty="0">
                <a:solidFill>
                  <a:schemeClr val="bg1"/>
                </a:solidFill>
                <a:effectLst/>
              </a:rPr>
              <a:t> </a:t>
            </a:r>
            <a:r>
              <a:rPr lang="en-US" sz="1800" b="0" i="0" dirty="0" err="1">
                <a:solidFill>
                  <a:schemeClr val="bg1"/>
                </a:solidFill>
                <a:effectLst/>
              </a:rPr>
              <a:t>complejos</a:t>
            </a:r>
            <a:r>
              <a:rPr lang="en-US" sz="1800" b="0" i="0" dirty="0">
                <a:solidFill>
                  <a:schemeClr val="bg1"/>
                </a:solidFill>
                <a:effectLst/>
              </a:rPr>
              <a:t> y </a:t>
            </a:r>
            <a:r>
              <a:rPr lang="en-US" sz="1800" b="0" i="0" dirty="0" err="1">
                <a:solidFill>
                  <a:schemeClr val="bg1"/>
                </a:solidFill>
                <a:effectLst/>
              </a:rPr>
              <a:t>grandes</a:t>
            </a:r>
            <a:r>
              <a:rPr lang="en-US" sz="1800" b="0" i="0" dirty="0">
                <a:solidFill>
                  <a:schemeClr val="bg1"/>
                </a:solidFill>
                <a:effectLst/>
              </a:rPr>
              <a:t> </a:t>
            </a:r>
            <a:r>
              <a:rPr lang="es-CL" sz="1800" b="0" i="0" dirty="0">
                <a:solidFill>
                  <a:schemeClr val="bg1"/>
                </a:solidFill>
                <a:effectLst/>
              </a:rPr>
              <a:t>cantidades</a:t>
            </a:r>
            <a:r>
              <a:rPr lang="en-US" sz="1800" b="0" i="0" dirty="0">
                <a:solidFill>
                  <a:schemeClr val="bg1"/>
                </a:solidFill>
                <a:effectLst/>
              </a:rPr>
              <a:t> de </a:t>
            </a:r>
            <a:r>
              <a:rPr lang="en-US" sz="1800" b="0" i="0" dirty="0" err="1">
                <a:solidFill>
                  <a:schemeClr val="bg1"/>
                </a:solidFill>
                <a:effectLst/>
              </a:rPr>
              <a:t>datos</a:t>
            </a:r>
            <a:r>
              <a:rPr lang="en-US" sz="1800" b="0" i="0" dirty="0">
                <a:solidFill>
                  <a:schemeClr val="bg1"/>
                </a:solidFill>
                <a:effectLst/>
              </a:rPr>
              <a:t>.</a:t>
            </a:r>
          </a:p>
        </p:txBody>
      </p:sp>
    </p:spTree>
    <p:extLst>
      <p:ext uri="{BB962C8B-B14F-4D97-AF65-F5344CB8AC3E}">
        <p14:creationId xmlns:p14="http://schemas.microsoft.com/office/powerpoint/2010/main" val="31313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ítulo 6">
            <a:extLst>
              <a:ext uri="{FF2B5EF4-FFF2-40B4-BE49-F238E27FC236}">
                <a16:creationId xmlns:a16="http://schemas.microsoft.com/office/drawing/2014/main" id="{52B26A2D-9445-449A-976D-80A3EE8CC404}"/>
              </a:ext>
            </a:extLst>
          </p:cNvPr>
          <p:cNvSpPr>
            <a:spLocks noGrp="1"/>
          </p:cNvSpPr>
          <p:nvPr>
            <p:ph type="title"/>
          </p:nvPr>
        </p:nvSpPr>
        <p:spPr>
          <a:xfrm>
            <a:off x="126206" y="2663773"/>
            <a:ext cx="2612216" cy="1092304"/>
          </a:xfrm>
        </p:spPr>
        <p:txBody>
          <a:bodyPr vert="horz" lIns="91440" tIns="45720" rIns="91440" bIns="45720" rtlCol="0" anchor="b">
            <a:normAutofit/>
          </a:bodyPr>
          <a:lstStyle/>
          <a:p>
            <a:pPr algn="ctr"/>
            <a:r>
              <a:rPr lang="en-US" sz="3500" b="1" dirty="0" err="1">
                <a:solidFill>
                  <a:schemeClr val="bg1"/>
                </a:solidFill>
              </a:rPr>
              <a:t>Otras</a:t>
            </a:r>
            <a:r>
              <a:rPr lang="en-US" sz="3500" b="1" dirty="0">
                <a:solidFill>
                  <a:schemeClr val="bg1"/>
                </a:solidFill>
              </a:rPr>
              <a:t> </a:t>
            </a:r>
            <a:br>
              <a:rPr lang="en-US" sz="3500" b="1" dirty="0">
                <a:solidFill>
                  <a:schemeClr val="bg1"/>
                </a:solidFill>
              </a:rPr>
            </a:br>
            <a:r>
              <a:rPr lang="en-US" sz="3500" b="1" dirty="0" err="1">
                <a:solidFill>
                  <a:schemeClr val="bg1"/>
                </a:solidFill>
              </a:rPr>
              <a:t>aplicaciones</a:t>
            </a:r>
            <a:r>
              <a:rPr lang="en-US" sz="3500" b="1" dirty="0">
                <a:solidFill>
                  <a:schemeClr val="bg1"/>
                </a:solidFill>
              </a:rPr>
              <a:t> </a:t>
            </a:r>
          </a:p>
        </p:txBody>
      </p:sp>
      <p:sp>
        <p:nvSpPr>
          <p:cNvPr id="11" name="CuadroTexto 10">
            <a:extLst>
              <a:ext uri="{FF2B5EF4-FFF2-40B4-BE49-F238E27FC236}">
                <a16:creationId xmlns:a16="http://schemas.microsoft.com/office/drawing/2014/main" id="{D294DBBA-93AD-45E3-A9E2-3F38A2754D8C}"/>
              </a:ext>
            </a:extLst>
          </p:cNvPr>
          <p:cNvSpPr txBox="1"/>
          <p:nvPr/>
        </p:nvSpPr>
        <p:spPr>
          <a:xfrm>
            <a:off x="7037798" y="3209925"/>
            <a:ext cx="4869106" cy="3140497"/>
          </a:xfrm>
          <a:prstGeom prst="rect">
            <a:avLst/>
          </a:prstGeom>
        </p:spPr>
        <p:txBody>
          <a:bodyPr vert="horz" lIns="91440" tIns="45720" rIns="91440" bIns="45720" rtlCol="0">
            <a:normAutofit fontScale="92500"/>
          </a:bodyPr>
          <a:lstStyle/>
          <a:p>
            <a:pPr>
              <a:lnSpc>
                <a:spcPct val="90000"/>
              </a:lnSpc>
              <a:spcBef>
                <a:spcPts val="1000"/>
              </a:spcBef>
            </a:pPr>
            <a:endParaRPr lang="en-US" sz="2000" i="0" dirty="0">
              <a:solidFill>
                <a:schemeClr val="bg1"/>
              </a:solidFill>
              <a:effectLst/>
            </a:endParaRPr>
          </a:p>
          <a:p>
            <a:pPr marL="342900" indent="-342900">
              <a:lnSpc>
                <a:spcPct val="90000"/>
              </a:lnSpc>
              <a:spcBef>
                <a:spcPts val="1000"/>
              </a:spcBef>
              <a:buFont typeface="Arial" panose="020B0604020202020204" pitchFamily="34" charset="0"/>
              <a:buChar char="•"/>
            </a:pPr>
            <a:r>
              <a:rPr lang="en-US" sz="2000" i="0" dirty="0">
                <a:solidFill>
                  <a:schemeClr val="bg1"/>
                </a:solidFill>
                <a:effectLst/>
              </a:rPr>
              <a:t> </a:t>
            </a:r>
            <a:r>
              <a:rPr lang="en-US" sz="2000" i="0" dirty="0" err="1">
                <a:solidFill>
                  <a:schemeClr val="bg1"/>
                </a:solidFill>
                <a:effectLst/>
              </a:rPr>
              <a:t>Clasificación</a:t>
            </a:r>
            <a:r>
              <a:rPr lang="en-US" sz="2000" i="0" dirty="0">
                <a:solidFill>
                  <a:schemeClr val="bg1"/>
                </a:solidFill>
                <a:effectLst/>
              </a:rPr>
              <a:t> </a:t>
            </a:r>
            <a:r>
              <a:rPr lang="en-US" sz="2000" i="0" dirty="0" err="1">
                <a:solidFill>
                  <a:schemeClr val="bg1"/>
                </a:solidFill>
                <a:effectLst/>
              </a:rPr>
              <a:t>automática</a:t>
            </a:r>
            <a:r>
              <a:rPr lang="en-US" sz="2000" i="0" dirty="0">
                <a:solidFill>
                  <a:schemeClr val="bg1"/>
                </a:solidFill>
                <a:effectLst/>
              </a:rPr>
              <a:t> de </a:t>
            </a:r>
            <a:r>
              <a:rPr lang="en-US" sz="2000" i="0" dirty="0" err="1">
                <a:solidFill>
                  <a:schemeClr val="bg1"/>
                </a:solidFill>
                <a:effectLst/>
              </a:rPr>
              <a:t>noticias</a:t>
            </a:r>
            <a:r>
              <a:rPr lang="en-US" sz="2000" i="0" dirty="0">
                <a:solidFill>
                  <a:schemeClr val="bg1"/>
                </a:solidFill>
                <a:effectLst/>
              </a:rPr>
              <a:t>.</a:t>
            </a:r>
          </a:p>
          <a:p>
            <a:pPr marL="342900" indent="-342900">
              <a:lnSpc>
                <a:spcPct val="90000"/>
              </a:lnSpc>
              <a:spcBef>
                <a:spcPts val="1000"/>
              </a:spcBef>
              <a:buFont typeface="Arial" panose="020B0604020202020204" pitchFamily="34" charset="0"/>
              <a:buChar char="•"/>
            </a:pPr>
            <a:r>
              <a:rPr lang="en-US" sz="2000" i="0" dirty="0">
                <a:solidFill>
                  <a:schemeClr val="bg1"/>
                </a:solidFill>
                <a:effectLst/>
              </a:rPr>
              <a:t> </a:t>
            </a:r>
            <a:r>
              <a:rPr lang="en-US" sz="2000" i="0" dirty="0" err="1">
                <a:solidFill>
                  <a:schemeClr val="bg1"/>
                </a:solidFill>
                <a:effectLst/>
              </a:rPr>
              <a:t>Marcar</a:t>
            </a:r>
            <a:r>
              <a:rPr lang="en-US" sz="2000" i="0" dirty="0">
                <a:solidFill>
                  <a:schemeClr val="bg1"/>
                </a:solidFill>
                <a:effectLst/>
              </a:rPr>
              <a:t> </a:t>
            </a:r>
            <a:r>
              <a:rPr lang="en-US" sz="2000" i="0" dirty="0" err="1">
                <a:solidFill>
                  <a:schemeClr val="bg1"/>
                </a:solidFill>
                <a:effectLst/>
              </a:rPr>
              <a:t>automáticamente</a:t>
            </a:r>
            <a:r>
              <a:rPr lang="en-US" sz="2000" i="0" dirty="0">
                <a:solidFill>
                  <a:schemeClr val="bg1"/>
                </a:solidFill>
                <a:effectLst/>
              </a:rPr>
              <a:t> los </a:t>
            </a:r>
            <a:r>
              <a:rPr lang="en-US" sz="2000" i="0" dirty="0" err="1">
                <a:solidFill>
                  <a:schemeClr val="bg1"/>
                </a:solidFill>
                <a:effectLst/>
              </a:rPr>
              <a:t>comentarios</a:t>
            </a:r>
            <a:r>
              <a:rPr lang="en-US" sz="2000" i="0" dirty="0">
                <a:solidFill>
                  <a:schemeClr val="bg1"/>
                </a:solidFill>
                <a:effectLst/>
              </a:rPr>
              <a:t> </a:t>
            </a:r>
            <a:r>
              <a:rPr lang="en-US" sz="2000" i="0" dirty="0" err="1">
                <a:solidFill>
                  <a:schemeClr val="bg1"/>
                </a:solidFill>
                <a:effectLst/>
              </a:rPr>
              <a:t>ofensivos</a:t>
            </a:r>
            <a:r>
              <a:rPr lang="en-US" sz="2000" i="0" dirty="0">
                <a:solidFill>
                  <a:schemeClr val="bg1"/>
                </a:solidFill>
                <a:effectLst/>
              </a:rPr>
              <a:t> </a:t>
            </a:r>
            <a:r>
              <a:rPr lang="en-US" sz="2000" i="0" dirty="0" err="1">
                <a:solidFill>
                  <a:schemeClr val="bg1"/>
                </a:solidFill>
                <a:effectLst/>
              </a:rPr>
              <a:t>en</a:t>
            </a:r>
            <a:r>
              <a:rPr lang="en-US" sz="2000" i="0" dirty="0">
                <a:solidFill>
                  <a:schemeClr val="bg1"/>
                </a:solidFill>
                <a:effectLst/>
              </a:rPr>
              <a:t> los </a:t>
            </a:r>
            <a:r>
              <a:rPr lang="en-US" sz="2000" i="0" dirty="0" err="1">
                <a:solidFill>
                  <a:schemeClr val="bg1"/>
                </a:solidFill>
                <a:effectLst/>
              </a:rPr>
              <a:t>foros</a:t>
            </a:r>
            <a:r>
              <a:rPr lang="en-US" sz="2000" i="0" dirty="0">
                <a:solidFill>
                  <a:schemeClr val="bg1"/>
                </a:solidFill>
                <a:effectLst/>
              </a:rPr>
              <a:t> de </a:t>
            </a:r>
            <a:r>
              <a:rPr lang="en-US" sz="2000" i="0" dirty="0" err="1">
                <a:solidFill>
                  <a:schemeClr val="bg1"/>
                </a:solidFill>
                <a:effectLst/>
              </a:rPr>
              <a:t>discusión</a:t>
            </a:r>
            <a:r>
              <a:rPr lang="en-US" sz="2000" i="0" dirty="0">
                <a:solidFill>
                  <a:schemeClr val="bg1"/>
                </a:solidFill>
                <a:effectLst/>
              </a:rPr>
              <a:t>.</a:t>
            </a:r>
          </a:p>
          <a:p>
            <a:pPr marL="342900" indent="-342900">
              <a:lnSpc>
                <a:spcPct val="90000"/>
              </a:lnSpc>
              <a:spcBef>
                <a:spcPts val="1000"/>
              </a:spcBef>
              <a:buFont typeface="Arial" panose="020B0604020202020204" pitchFamily="34" charset="0"/>
              <a:buChar char="•"/>
            </a:pPr>
            <a:r>
              <a:rPr lang="en-US" sz="2000" i="0" dirty="0">
                <a:solidFill>
                  <a:schemeClr val="bg1"/>
                </a:solidFill>
                <a:effectLst/>
              </a:rPr>
              <a:t> </a:t>
            </a:r>
            <a:r>
              <a:rPr lang="en-US" sz="2000" i="0" dirty="0" err="1">
                <a:solidFill>
                  <a:schemeClr val="bg1"/>
                </a:solidFill>
                <a:effectLst/>
              </a:rPr>
              <a:t>Resumir</a:t>
            </a:r>
            <a:r>
              <a:rPr lang="en-US" sz="2000" i="0" dirty="0">
                <a:solidFill>
                  <a:schemeClr val="bg1"/>
                </a:solidFill>
                <a:effectLst/>
              </a:rPr>
              <a:t> </a:t>
            </a:r>
            <a:r>
              <a:rPr lang="en-US" sz="2000" i="0" dirty="0" err="1">
                <a:solidFill>
                  <a:schemeClr val="bg1"/>
                </a:solidFill>
                <a:effectLst/>
              </a:rPr>
              <a:t>automáticamente</a:t>
            </a:r>
            <a:r>
              <a:rPr lang="en-US" sz="2000" i="0" dirty="0">
                <a:solidFill>
                  <a:schemeClr val="bg1"/>
                </a:solidFill>
                <a:effectLst/>
              </a:rPr>
              <a:t> </a:t>
            </a:r>
            <a:r>
              <a:rPr lang="en-US" sz="2000" i="0" dirty="0" err="1">
                <a:solidFill>
                  <a:schemeClr val="bg1"/>
                </a:solidFill>
                <a:effectLst/>
              </a:rPr>
              <a:t>documentos</a:t>
            </a:r>
            <a:r>
              <a:rPr lang="en-US" sz="2000" i="0" dirty="0">
                <a:solidFill>
                  <a:schemeClr val="bg1"/>
                </a:solidFill>
                <a:effectLst/>
              </a:rPr>
              <a:t> largos.</a:t>
            </a:r>
          </a:p>
          <a:p>
            <a:pPr marL="342900" indent="-342900">
              <a:lnSpc>
                <a:spcPct val="90000"/>
              </a:lnSpc>
              <a:spcBef>
                <a:spcPts val="1000"/>
              </a:spcBef>
              <a:buFont typeface="Arial" panose="020B0604020202020204" pitchFamily="34" charset="0"/>
              <a:buChar char="•"/>
            </a:pPr>
            <a:r>
              <a:rPr lang="en-US" sz="2000" i="0" dirty="0">
                <a:solidFill>
                  <a:schemeClr val="bg1"/>
                </a:solidFill>
                <a:effectLst/>
              </a:rPr>
              <a:t> </a:t>
            </a:r>
            <a:r>
              <a:rPr lang="en-US" sz="2000" i="0" dirty="0" err="1">
                <a:solidFill>
                  <a:schemeClr val="bg1"/>
                </a:solidFill>
                <a:effectLst/>
              </a:rPr>
              <a:t>Crear</a:t>
            </a:r>
            <a:r>
              <a:rPr lang="en-US" sz="2000" i="0" dirty="0">
                <a:solidFill>
                  <a:schemeClr val="bg1"/>
                </a:solidFill>
                <a:effectLst/>
              </a:rPr>
              <a:t> un chatbot o un </a:t>
            </a:r>
            <a:r>
              <a:rPr lang="en-US" sz="2000" i="0" dirty="0" err="1">
                <a:solidFill>
                  <a:schemeClr val="bg1"/>
                </a:solidFill>
                <a:effectLst/>
              </a:rPr>
              <a:t>asistente</a:t>
            </a:r>
            <a:r>
              <a:rPr lang="en-US" sz="2000" i="0" dirty="0">
                <a:solidFill>
                  <a:schemeClr val="bg1"/>
                </a:solidFill>
                <a:effectLst/>
              </a:rPr>
              <a:t> personal</a:t>
            </a:r>
          </a:p>
          <a:p>
            <a:pPr marL="342900" indent="-342900">
              <a:lnSpc>
                <a:spcPct val="90000"/>
              </a:lnSpc>
              <a:spcBef>
                <a:spcPts val="1000"/>
              </a:spcBef>
              <a:buFont typeface="Arial" panose="020B0604020202020204" pitchFamily="34" charset="0"/>
              <a:buChar char="•"/>
            </a:pPr>
            <a:r>
              <a:rPr lang="en-US" sz="2000" i="0" dirty="0">
                <a:solidFill>
                  <a:schemeClr val="bg1"/>
                </a:solidFill>
                <a:effectLst/>
              </a:rPr>
              <a:t> </a:t>
            </a:r>
            <a:r>
              <a:rPr lang="en-US" sz="2000" i="0" dirty="0" err="1">
                <a:solidFill>
                  <a:schemeClr val="bg1"/>
                </a:solidFill>
                <a:effectLst/>
              </a:rPr>
              <a:t>Hacer</a:t>
            </a:r>
            <a:r>
              <a:rPr lang="en-US" sz="2000" i="0" dirty="0">
                <a:solidFill>
                  <a:schemeClr val="bg1"/>
                </a:solidFill>
                <a:effectLst/>
              </a:rPr>
              <a:t> que </a:t>
            </a:r>
            <a:r>
              <a:rPr lang="en-US" sz="2000" i="0" dirty="0" err="1">
                <a:solidFill>
                  <a:schemeClr val="bg1"/>
                </a:solidFill>
                <a:effectLst/>
              </a:rPr>
              <a:t>tu</a:t>
            </a:r>
            <a:r>
              <a:rPr lang="en-US" sz="2000" i="0" dirty="0">
                <a:solidFill>
                  <a:schemeClr val="bg1"/>
                </a:solidFill>
                <a:effectLst/>
              </a:rPr>
              <a:t> </a:t>
            </a:r>
            <a:r>
              <a:rPr lang="en-US" sz="2000" i="0" dirty="0" err="1">
                <a:solidFill>
                  <a:schemeClr val="bg1"/>
                </a:solidFill>
                <a:effectLst/>
              </a:rPr>
              <a:t>aplicación</a:t>
            </a:r>
            <a:r>
              <a:rPr lang="en-US" sz="2000" i="0" dirty="0">
                <a:solidFill>
                  <a:schemeClr val="bg1"/>
                </a:solidFill>
                <a:effectLst/>
              </a:rPr>
              <a:t> </a:t>
            </a:r>
            <a:r>
              <a:rPr lang="en-US" sz="2000" i="0" dirty="0" err="1">
                <a:solidFill>
                  <a:schemeClr val="bg1"/>
                </a:solidFill>
                <a:effectLst/>
              </a:rPr>
              <a:t>reaccione</a:t>
            </a:r>
            <a:r>
              <a:rPr lang="en-US" sz="2000" i="0" dirty="0">
                <a:solidFill>
                  <a:schemeClr val="bg1"/>
                </a:solidFill>
                <a:effectLst/>
              </a:rPr>
              <a:t> a los </a:t>
            </a:r>
            <a:r>
              <a:rPr lang="en-US" sz="2000" i="0" dirty="0" err="1">
                <a:solidFill>
                  <a:schemeClr val="bg1"/>
                </a:solidFill>
                <a:effectLst/>
              </a:rPr>
              <a:t>comandos</a:t>
            </a:r>
            <a:r>
              <a:rPr lang="en-US" sz="2000" i="0" dirty="0">
                <a:solidFill>
                  <a:schemeClr val="bg1"/>
                </a:solidFill>
                <a:effectLst/>
              </a:rPr>
              <a:t> de </a:t>
            </a:r>
            <a:r>
              <a:rPr lang="en-US" sz="2000" i="0" dirty="0" err="1">
                <a:solidFill>
                  <a:schemeClr val="bg1"/>
                </a:solidFill>
                <a:effectLst/>
              </a:rPr>
              <a:t>voz</a:t>
            </a:r>
            <a:endParaRPr lang="en-US" sz="2000" i="0" dirty="0">
              <a:solidFill>
                <a:schemeClr val="bg1"/>
              </a:solidFill>
              <a:effectLst/>
            </a:endParaRPr>
          </a:p>
          <a:p>
            <a:pPr>
              <a:lnSpc>
                <a:spcPct val="90000"/>
              </a:lnSpc>
              <a:spcBef>
                <a:spcPts val="1000"/>
              </a:spcBef>
            </a:pPr>
            <a:endParaRPr lang="en-US" sz="500" b="0" i="0" dirty="0">
              <a:solidFill>
                <a:schemeClr val="bg1"/>
              </a:solidFill>
              <a:effectLst/>
            </a:endParaRPr>
          </a:p>
        </p:txBody>
      </p:sp>
      <p:sp>
        <p:nvSpPr>
          <p:cNvPr id="18" name="Rectangle 17">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28875"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F2F2E72-6984-4CC9-8319-63FA868528F1}"/>
              </a:ext>
            </a:extLst>
          </p:cNvPr>
          <p:cNvSpPr txBox="1"/>
          <p:nvPr/>
        </p:nvSpPr>
        <p:spPr>
          <a:xfrm>
            <a:off x="7037798" y="385287"/>
            <a:ext cx="4869106" cy="2154436"/>
          </a:xfrm>
          <a:prstGeom prst="rect">
            <a:avLst/>
          </a:prstGeom>
          <a:noFill/>
        </p:spPr>
        <p:txBody>
          <a:bodyPr wrap="square">
            <a:spAutoFit/>
          </a:bodyPr>
          <a:lstStyle/>
          <a:p>
            <a:pPr marL="285750" indent="-285750">
              <a:spcAft>
                <a:spcPts val="600"/>
              </a:spcAft>
              <a:buFont typeface="Arial" panose="020B0604020202020204" pitchFamily="34" charset="0"/>
              <a:buChar char="•"/>
            </a:pPr>
            <a:endParaRPr lang="es-MX" sz="1600" i="0" dirty="0">
              <a:solidFill>
                <a:schemeClr val="bg1"/>
              </a:solidFill>
              <a:effectLst/>
              <a:latin typeface="Helvetica Neue"/>
            </a:endParaRPr>
          </a:p>
          <a:p>
            <a:pPr marL="285750" indent="-285750">
              <a:spcAft>
                <a:spcPts val="600"/>
              </a:spcAft>
              <a:buFont typeface="Arial" panose="020B0604020202020204" pitchFamily="34" charset="0"/>
              <a:buChar char="•"/>
            </a:pPr>
            <a:r>
              <a:rPr lang="es-MX" sz="1600" i="0" dirty="0">
                <a:solidFill>
                  <a:schemeClr val="bg1"/>
                </a:solidFill>
                <a:effectLst/>
                <a:latin typeface="Helvetica Neue"/>
              </a:rPr>
              <a:t> Analizar imágenes de productos en una línea de producción para clasificarlos automáticamente</a:t>
            </a:r>
            <a:endParaRPr lang="es-MX" sz="1600" dirty="0">
              <a:solidFill>
                <a:schemeClr val="bg1"/>
              </a:solidFill>
              <a:latin typeface="Helvetica Neue"/>
            </a:endParaRPr>
          </a:p>
          <a:p>
            <a:pPr marL="285750" indent="-285750">
              <a:spcAft>
                <a:spcPts val="600"/>
              </a:spcAft>
              <a:buFont typeface="Arial" panose="020B0604020202020204" pitchFamily="34" charset="0"/>
              <a:buChar char="•"/>
            </a:pPr>
            <a:endParaRPr lang="es-MX" sz="1600" i="0" dirty="0">
              <a:solidFill>
                <a:schemeClr val="bg1"/>
              </a:solidFill>
              <a:effectLst/>
              <a:latin typeface="Helvetica Neue"/>
            </a:endParaRPr>
          </a:p>
          <a:p>
            <a:pPr marL="285750" indent="-285750">
              <a:spcAft>
                <a:spcPts val="600"/>
              </a:spcAft>
              <a:buFont typeface="Arial" panose="020B0604020202020204" pitchFamily="34" charset="0"/>
              <a:buChar char="•"/>
            </a:pPr>
            <a:r>
              <a:rPr lang="es-MX" sz="1600" i="0" dirty="0">
                <a:solidFill>
                  <a:schemeClr val="bg1"/>
                </a:solidFill>
                <a:effectLst/>
                <a:latin typeface="Helvetica Neue"/>
              </a:rPr>
              <a:t> Detección de tumores en escáneres cerebrales</a:t>
            </a:r>
          </a:p>
          <a:p>
            <a:pPr>
              <a:spcAft>
                <a:spcPts val="600"/>
              </a:spcAft>
            </a:pPr>
            <a:endParaRPr lang="es-MX" b="0" i="0" dirty="0">
              <a:solidFill>
                <a:schemeClr val="bg1"/>
              </a:solidFill>
              <a:effectLst/>
              <a:latin typeface="Helvetica Neue"/>
            </a:endParaRPr>
          </a:p>
        </p:txBody>
      </p:sp>
      <p:sp>
        <p:nvSpPr>
          <p:cNvPr id="9" name="CuadroTexto 8">
            <a:extLst>
              <a:ext uri="{FF2B5EF4-FFF2-40B4-BE49-F238E27FC236}">
                <a16:creationId xmlns:a16="http://schemas.microsoft.com/office/drawing/2014/main" id="{6DF6CE1B-78EB-4206-B7B8-BB4153E11FE7}"/>
              </a:ext>
            </a:extLst>
          </p:cNvPr>
          <p:cNvSpPr txBox="1"/>
          <p:nvPr/>
        </p:nvSpPr>
        <p:spPr>
          <a:xfrm>
            <a:off x="2514921" y="4235409"/>
            <a:ext cx="3896474" cy="1089529"/>
          </a:xfrm>
          <a:prstGeom prst="rect">
            <a:avLst/>
          </a:prstGeom>
          <a:noFill/>
        </p:spPr>
        <p:txBody>
          <a:bodyPr wrap="square">
            <a:spAutoFit/>
          </a:bodyPr>
          <a:lstStyle/>
          <a:p>
            <a:pPr algn="ctr">
              <a:lnSpc>
                <a:spcPct val="90000"/>
              </a:lnSpc>
              <a:spcBef>
                <a:spcPts val="1000"/>
              </a:spcBef>
            </a:pPr>
            <a:r>
              <a:rPr lang="en-US" sz="1800" b="1" i="0" dirty="0" err="1">
                <a:solidFill>
                  <a:schemeClr val="bg1"/>
                </a:solidFill>
                <a:effectLst/>
              </a:rPr>
              <a:t>Procesamiento</a:t>
            </a:r>
            <a:r>
              <a:rPr lang="en-US" sz="1800" b="1" i="0" dirty="0">
                <a:solidFill>
                  <a:schemeClr val="bg1"/>
                </a:solidFill>
                <a:effectLst/>
              </a:rPr>
              <a:t> y </a:t>
            </a:r>
            <a:r>
              <a:rPr lang="en-US" sz="1800" b="1" i="0" dirty="0" err="1">
                <a:solidFill>
                  <a:schemeClr val="bg1"/>
                </a:solidFill>
                <a:effectLst/>
              </a:rPr>
              <a:t>comprensión</a:t>
            </a:r>
            <a:r>
              <a:rPr lang="en-US" sz="1800" b="1" i="0" dirty="0">
                <a:solidFill>
                  <a:schemeClr val="bg1"/>
                </a:solidFill>
                <a:effectLst/>
              </a:rPr>
              <a:t> de </a:t>
            </a:r>
            <a:r>
              <a:rPr lang="en-US" sz="1800" b="1" i="0" dirty="0" err="1">
                <a:solidFill>
                  <a:schemeClr val="bg1"/>
                </a:solidFill>
                <a:effectLst/>
              </a:rPr>
              <a:t>Lenguaje</a:t>
            </a:r>
            <a:r>
              <a:rPr lang="en-US" sz="1800" b="1" i="0" dirty="0">
                <a:solidFill>
                  <a:schemeClr val="bg1"/>
                </a:solidFill>
                <a:effectLst/>
              </a:rPr>
              <a:t> natural con </a:t>
            </a:r>
            <a:r>
              <a:rPr lang="en-US" sz="1800" b="1" dirty="0">
                <a:solidFill>
                  <a:schemeClr val="bg1"/>
                </a:solidFill>
              </a:rPr>
              <a:t>Redes </a:t>
            </a:r>
            <a:r>
              <a:rPr lang="en-US" sz="1800" b="1" dirty="0" err="1">
                <a:solidFill>
                  <a:schemeClr val="bg1"/>
                </a:solidFill>
              </a:rPr>
              <a:t>convolucionales</a:t>
            </a:r>
            <a:r>
              <a:rPr lang="en-US" sz="1800" b="1" dirty="0">
                <a:solidFill>
                  <a:schemeClr val="bg1"/>
                </a:solidFill>
              </a:rPr>
              <a:t>, </a:t>
            </a:r>
            <a:r>
              <a:rPr lang="en-US" sz="1800" b="1" i="0" dirty="0" err="1">
                <a:solidFill>
                  <a:schemeClr val="bg1"/>
                </a:solidFill>
                <a:effectLst/>
              </a:rPr>
              <a:t>recurrentes</a:t>
            </a:r>
            <a:r>
              <a:rPr lang="en-US" sz="1800" b="1" i="0" dirty="0">
                <a:solidFill>
                  <a:schemeClr val="bg1"/>
                </a:solidFill>
                <a:effectLst/>
              </a:rPr>
              <a:t>  o</a:t>
            </a:r>
            <a:r>
              <a:rPr lang="en-US" sz="1800" b="1" dirty="0">
                <a:solidFill>
                  <a:schemeClr val="bg1"/>
                </a:solidFill>
              </a:rPr>
              <a:t> </a:t>
            </a:r>
            <a:r>
              <a:rPr lang="en-US" sz="1800" b="1" i="0" dirty="0">
                <a:solidFill>
                  <a:schemeClr val="bg1"/>
                </a:solidFill>
                <a:effectLst/>
              </a:rPr>
              <a:t>Transformers.</a:t>
            </a:r>
          </a:p>
        </p:txBody>
      </p:sp>
      <p:sp>
        <p:nvSpPr>
          <p:cNvPr id="12" name="CuadroTexto 11">
            <a:extLst>
              <a:ext uri="{FF2B5EF4-FFF2-40B4-BE49-F238E27FC236}">
                <a16:creationId xmlns:a16="http://schemas.microsoft.com/office/drawing/2014/main" id="{F08D0754-4386-4C33-9B68-D2F51B8E851A}"/>
              </a:ext>
            </a:extLst>
          </p:cNvPr>
          <p:cNvSpPr txBox="1"/>
          <p:nvPr/>
        </p:nvSpPr>
        <p:spPr>
          <a:xfrm>
            <a:off x="2514921" y="1139339"/>
            <a:ext cx="3896474" cy="646331"/>
          </a:xfrm>
          <a:prstGeom prst="rect">
            <a:avLst/>
          </a:prstGeom>
          <a:noFill/>
        </p:spPr>
        <p:txBody>
          <a:bodyPr wrap="square">
            <a:spAutoFit/>
          </a:bodyPr>
          <a:lstStyle/>
          <a:p>
            <a:pPr algn="ctr">
              <a:spcAft>
                <a:spcPts val="600"/>
              </a:spcAft>
            </a:pPr>
            <a:r>
              <a:rPr lang="es-MX" sz="1800" b="1" i="0" dirty="0">
                <a:solidFill>
                  <a:schemeClr val="bg1"/>
                </a:solidFill>
                <a:effectLst/>
                <a:latin typeface="Helvetica Neue"/>
              </a:rPr>
              <a:t>Procesamiento de imágenes con </a:t>
            </a:r>
            <a:r>
              <a:rPr lang="es-MX" sz="1800" b="1" dirty="0">
                <a:solidFill>
                  <a:schemeClr val="bg1"/>
                </a:solidFill>
                <a:latin typeface="Helvetica Neue"/>
              </a:rPr>
              <a:t>Redes convolucionales</a:t>
            </a:r>
            <a:endParaRPr lang="es-MX" sz="1800" b="1" i="0" dirty="0">
              <a:solidFill>
                <a:schemeClr val="bg1"/>
              </a:solidFill>
              <a:effectLst/>
              <a:latin typeface="Helvetica Neue"/>
            </a:endParaRPr>
          </a:p>
        </p:txBody>
      </p:sp>
    </p:spTree>
    <p:extLst>
      <p:ext uri="{BB962C8B-B14F-4D97-AF65-F5344CB8AC3E}">
        <p14:creationId xmlns:p14="http://schemas.microsoft.com/office/powerpoint/2010/main" val="3710208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a:extLst>
              <a:ext uri="{FF2B5EF4-FFF2-40B4-BE49-F238E27FC236}">
                <a16:creationId xmlns:a16="http://schemas.microsoft.com/office/drawing/2014/main" id="{4A4467EA-BD00-4370-959B-6FE3E4F87270}"/>
              </a:ext>
            </a:extLst>
          </p:cNvPr>
          <p:cNvSpPr txBox="1"/>
          <p:nvPr/>
        </p:nvSpPr>
        <p:spPr>
          <a:xfrm>
            <a:off x="602461" y="2136338"/>
            <a:ext cx="5046041" cy="2862322"/>
          </a:xfrm>
          <a:prstGeom prst="rect">
            <a:avLst/>
          </a:prstGeom>
          <a:noFill/>
        </p:spPr>
        <p:txBody>
          <a:bodyPr wrap="square">
            <a:spAutoFit/>
          </a:bodyPr>
          <a:lstStyle/>
          <a:p>
            <a:pPr marL="285750" indent="-285750">
              <a:buFont typeface="Arial" panose="020B0604020202020204" pitchFamily="34" charset="0"/>
              <a:buChar char="•"/>
            </a:pPr>
            <a:r>
              <a:rPr lang="es-MX" sz="1800" i="0" dirty="0">
                <a:solidFill>
                  <a:schemeClr val="bg1"/>
                </a:solidFill>
                <a:effectLst/>
                <a:latin typeface="Helvetica Neue"/>
              </a:rPr>
              <a:t>Predicción de los ingresos de la empresa el año que viene, basándose en muchas métricas de rendimiento</a:t>
            </a:r>
          </a:p>
          <a:p>
            <a:pPr marL="285750" indent="-285750">
              <a:buFont typeface="Arial" panose="020B0604020202020204" pitchFamily="34" charset="0"/>
              <a:buChar char="•"/>
            </a:pPr>
            <a:endParaRPr lang="es-MX" sz="1800" i="0" dirty="0">
              <a:solidFill>
                <a:schemeClr val="bg1"/>
              </a:solidFill>
              <a:effectLst/>
              <a:latin typeface="Helvetica Neue"/>
            </a:endParaRPr>
          </a:p>
          <a:p>
            <a:pPr marL="285750" indent="-285750">
              <a:buFont typeface="Arial" panose="020B0604020202020204" pitchFamily="34" charset="0"/>
              <a:buChar char="•"/>
            </a:pPr>
            <a:r>
              <a:rPr lang="es-MX" sz="1800" i="0" dirty="0">
                <a:solidFill>
                  <a:schemeClr val="bg1"/>
                </a:solidFill>
                <a:effectLst/>
                <a:latin typeface="Helvetica Neue"/>
              </a:rPr>
              <a:t>Detección de fraudes con tarjetas de crédito</a:t>
            </a:r>
          </a:p>
          <a:p>
            <a:pPr marL="285750" indent="-285750">
              <a:buFont typeface="Arial" panose="020B0604020202020204" pitchFamily="34" charset="0"/>
              <a:buChar char="•"/>
            </a:pPr>
            <a:endParaRPr lang="es-MX" sz="1800" i="0" dirty="0">
              <a:solidFill>
                <a:schemeClr val="bg1"/>
              </a:solidFill>
              <a:effectLst/>
              <a:latin typeface="Helvetica Neue"/>
            </a:endParaRPr>
          </a:p>
          <a:p>
            <a:pPr marL="285750" indent="-285750">
              <a:buFont typeface="Arial" panose="020B0604020202020204" pitchFamily="34" charset="0"/>
              <a:buChar char="•"/>
            </a:pPr>
            <a:r>
              <a:rPr lang="es-MX" sz="1800" i="0" dirty="0">
                <a:solidFill>
                  <a:schemeClr val="bg1"/>
                </a:solidFill>
                <a:effectLst/>
                <a:latin typeface="Helvetica Neue"/>
              </a:rPr>
              <a:t>Segmentar a los clientes en función de sus compras para poder diseñar una estrategia de marketing diferente para cada segmento</a:t>
            </a:r>
          </a:p>
          <a:p>
            <a:pPr marL="285750" indent="-285750">
              <a:buFont typeface="Arial" panose="020B0604020202020204" pitchFamily="34" charset="0"/>
              <a:buChar char="•"/>
            </a:pPr>
            <a:endParaRPr lang="es-MX" sz="1800" i="0" dirty="0">
              <a:solidFill>
                <a:schemeClr val="bg1"/>
              </a:solidFill>
              <a:effectLst/>
              <a:latin typeface="Helvetica Neue"/>
            </a:endParaRPr>
          </a:p>
        </p:txBody>
      </p:sp>
      <p:sp>
        <p:nvSpPr>
          <p:cNvPr id="11" name="CuadroTexto 10">
            <a:extLst>
              <a:ext uri="{FF2B5EF4-FFF2-40B4-BE49-F238E27FC236}">
                <a16:creationId xmlns:a16="http://schemas.microsoft.com/office/drawing/2014/main" id="{9F9F0BE5-4908-42FF-B1CB-DA22B44BB7B6}"/>
              </a:ext>
            </a:extLst>
          </p:cNvPr>
          <p:cNvSpPr txBox="1"/>
          <p:nvPr/>
        </p:nvSpPr>
        <p:spPr>
          <a:xfrm>
            <a:off x="6543500" y="2136338"/>
            <a:ext cx="4973831" cy="2585323"/>
          </a:xfrm>
          <a:prstGeom prst="rect">
            <a:avLst/>
          </a:prstGeom>
          <a:noFill/>
        </p:spPr>
        <p:txBody>
          <a:bodyPr wrap="square">
            <a:spAutoFit/>
          </a:bodyPr>
          <a:lstStyle/>
          <a:p>
            <a:pPr marL="285750" indent="-285750">
              <a:buFont typeface="Arial" panose="020B0604020202020204" pitchFamily="34" charset="0"/>
              <a:buChar char="•"/>
            </a:pPr>
            <a:r>
              <a:rPr lang="es-MX" sz="1800" dirty="0">
                <a:solidFill>
                  <a:schemeClr val="bg1"/>
                </a:solidFill>
                <a:latin typeface="Helvetica Neue"/>
              </a:rPr>
              <a:t>Recomendar un producto que puede interesar a un cliente, basándose en sus compras anteriores</a:t>
            </a:r>
          </a:p>
          <a:p>
            <a:pPr marL="285750" indent="-285750">
              <a:buFont typeface="Arial" panose="020B0604020202020204" pitchFamily="34" charset="0"/>
              <a:buChar char="•"/>
            </a:pPr>
            <a:endParaRPr lang="es-MX" sz="1800" dirty="0">
              <a:solidFill>
                <a:schemeClr val="bg1"/>
              </a:solidFill>
              <a:latin typeface="Helvetica Neue"/>
            </a:endParaRPr>
          </a:p>
          <a:p>
            <a:pPr marL="285750" indent="-285750">
              <a:buFont typeface="Arial" panose="020B0604020202020204" pitchFamily="34" charset="0"/>
              <a:buChar char="•"/>
            </a:pPr>
            <a:r>
              <a:rPr lang="es-MX" sz="1800" i="0" dirty="0">
                <a:solidFill>
                  <a:schemeClr val="bg1"/>
                </a:solidFill>
                <a:effectLst/>
                <a:latin typeface="Helvetica Neue"/>
              </a:rPr>
              <a:t>Representar un conjunto de datos complejo y de gran dimensión en un diagrama claro y perspicaz</a:t>
            </a:r>
          </a:p>
          <a:p>
            <a:pPr marL="285750" indent="-285750">
              <a:buFont typeface="Arial" panose="020B0604020202020204" pitchFamily="34" charset="0"/>
              <a:buChar char="•"/>
            </a:pPr>
            <a:endParaRPr lang="es-MX" sz="1800" i="0" dirty="0">
              <a:solidFill>
                <a:schemeClr val="bg1"/>
              </a:solidFill>
              <a:effectLst/>
              <a:latin typeface="Helvetica Neue"/>
            </a:endParaRPr>
          </a:p>
          <a:p>
            <a:pPr marL="285750" indent="-285750">
              <a:buFont typeface="Arial" panose="020B0604020202020204" pitchFamily="34" charset="0"/>
              <a:buChar char="•"/>
            </a:pPr>
            <a:r>
              <a:rPr lang="es-MX" sz="1800" i="0" dirty="0">
                <a:solidFill>
                  <a:schemeClr val="bg1"/>
                </a:solidFill>
                <a:effectLst/>
                <a:latin typeface="Helvetica Neue"/>
              </a:rPr>
              <a:t>Construir un </a:t>
            </a:r>
            <a:r>
              <a:rPr lang="es-MX" sz="1800" i="0" dirty="0" err="1">
                <a:solidFill>
                  <a:schemeClr val="bg1"/>
                </a:solidFill>
                <a:effectLst/>
                <a:latin typeface="Helvetica Neue"/>
              </a:rPr>
              <a:t>bot</a:t>
            </a:r>
            <a:r>
              <a:rPr lang="es-MX" sz="1800" i="0" dirty="0">
                <a:solidFill>
                  <a:schemeClr val="bg1"/>
                </a:solidFill>
                <a:effectLst/>
                <a:latin typeface="Helvetica Neue"/>
              </a:rPr>
              <a:t> inteligente para un juego</a:t>
            </a:r>
          </a:p>
        </p:txBody>
      </p:sp>
      <p:sp>
        <p:nvSpPr>
          <p:cNvPr id="13" name="Título 6">
            <a:extLst>
              <a:ext uri="{FF2B5EF4-FFF2-40B4-BE49-F238E27FC236}">
                <a16:creationId xmlns:a16="http://schemas.microsoft.com/office/drawing/2014/main" id="{B67DA86C-09DD-434B-9125-7D1153DEE566}"/>
              </a:ext>
            </a:extLst>
          </p:cNvPr>
          <p:cNvSpPr>
            <a:spLocks noGrp="1"/>
          </p:cNvSpPr>
          <p:nvPr>
            <p:ph type="title"/>
          </p:nvPr>
        </p:nvSpPr>
        <p:spPr>
          <a:xfrm>
            <a:off x="571420" y="536196"/>
            <a:ext cx="4339628" cy="661571"/>
          </a:xfrm>
        </p:spPr>
        <p:txBody>
          <a:bodyPr vert="horz" lIns="91440" tIns="45720" rIns="91440" bIns="45720" rtlCol="0" anchor="b">
            <a:normAutofit/>
          </a:bodyPr>
          <a:lstStyle/>
          <a:p>
            <a:r>
              <a:rPr lang="en-US" sz="3500" b="1" dirty="0" err="1">
                <a:solidFill>
                  <a:schemeClr val="bg1"/>
                </a:solidFill>
              </a:rPr>
              <a:t>Otras</a:t>
            </a:r>
            <a:r>
              <a:rPr lang="en-US" sz="3500" b="1" dirty="0">
                <a:solidFill>
                  <a:schemeClr val="bg1"/>
                </a:solidFill>
              </a:rPr>
              <a:t> </a:t>
            </a:r>
            <a:r>
              <a:rPr lang="en-US" sz="3500" b="1" dirty="0" err="1">
                <a:solidFill>
                  <a:schemeClr val="bg1"/>
                </a:solidFill>
              </a:rPr>
              <a:t>aplicaciones</a:t>
            </a:r>
            <a:r>
              <a:rPr lang="en-US" sz="3500" b="1" dirty="0">
                <a:solidFill>
                  <a:schemeClr val="bg1"/>
                </a:solidFill>
              </a:rPr>
              <a:t>:</a:t>
            </a:r>
          </a:p>
        </p:txBody>
      </p:sp>
    </p:spTree>
    <p:extLst>
      <p:ext uri="{BB962C8B-B14F-4D97-AF65-F5344CB8AC3E}">
        <p14:creationId xmlns:p14="http://schemas.microsoft.com/office/powerpoint/2010/main" val="82316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4BC1230-1622-4EBC-B2D9-886C1F4A02FB}"/>
              </a:ext>
            </a:extLst>
          </p:cNvPr>
          <p:cNvSpPr>
            <a:spLocks noGrp="1"/>
          </p:cNvSpPr>
          <p:nvPr>
            <p:ph type="title"/>
          </p:nvPr>
        </p:nvSpPr>
        <p:spPr>
          <a:xfrm>
            <a:off x="769558" y="2671917"/>
            <a:ext cx="4605340" cy="1514166"/>
          </a:xfrm>
        </p:spPr>
        <p:txBody>
          <a:bodyPr vert="horz" lIns="91440" tIns="45720" rIns="91440" bIns="45720" rtlCol="0" anchor="b">
            <a:normAutofit/>
          </a:bodyPr>
          <a:lstStyle/>
          <a:p>
            <a:pPr algn="ctr"/>
            <a:r>
              <a:rPr lang="es-CL" sz="4800" dirty="0">
                <a:solidFill>
                  <a:schemeClr val="bg1"/>
                </a:solidFill>
              </a:rPr>
              <a:t>Taxonomía </a:t>
            </a:r>
            <a:br>
              <a:rPr lang="es-CL" sz="4800" dirty="0">
                <a:solidFill>
                  <a:schemeClr val="bg1"/>
                </a:solidFill>
              </a:rPr>
            </a:br>
            <a:r>
              <a:rPr lang="es-CL" sz="4800" dirty="0">
                <a:solidFill>
                  <a:schemeClr val="bg1"/>
                </a:solidFill>
              </a:rPr>
              <a:t>de ML </a:t>
            </a:r>
            <a:endParaRPr lang="es-CL" sz="5000" dirty="0">
              <a:solidFill>
                <a:schemeClr val="bg1"/>
              </a:solidFill>
            </a:endParaRPr>
          </a:p>
        </p:txBody>
      </p:sp>
      <p:sp>
        <p:nvSpPr>
          <p:cNvPr id="12" name="Rectangle 1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81309E3A-0302-421C-B69C-66BE9CE8228F}"/>
              </a:ext>
            </a:extLst>
          </p:cNvPr>
          <p:cNvSpPr txBox="1"/>
          <p:nvPr/>
        </p:nvSpPr>
        <p:spPr>
          <a:xfrm>
            <a:off x="5541995" y="1997839"/>
            <a:ext cx="5442380" cy="2862322"/>
          </a:xfrm>
          <a:prstGeom prst="rect">
            <a:avLst/>
          </a:prstGeom>
          <a:noFill/>
        </p:spPr>
        <p:txBody>
          <a:bodyPr wrap="square" rtlCol="0">
            <a:spAutoFit/>
          </a:bodyPr>
          <a:lstStyle/>
          <a:p>
            <a:pPr algn="ctr"/>
            <a:r>
              <a:rPr lang="es-MX" b="0" i="0" dirty="0">
                <a:solidFill>
                  <a:schemeClr val="bg1"/>
                </a:solidFill>
                <a:effectLst/>
                <a:latin typeface="Helvetica Neue"/>
              </a:rPr>
              <a:t>Los algoritmos se pueden clasificar bajo los siguientes criterios</a:t>
            </a:r>
          </a:p>
          <a:p>
            <a:pPr algn="l"/>
            <a:endParaRPr lang="es-MX" b="0" i="0" dirty="0">
              <a:solidFill>
                <a:schemeClr val="bg1"/>
              </a:solidFill>
              <a:effectLst/>
              <a:latin typeface="Helvetica Neue"/>
            </a:endParaRPr>
          </a:p>
          <a:p>
            <a:pPr algn="l">
              <a:buFont typeface="Arial" panose="020B0604020202020204" pitchFamily="34" charset="0"/>
              <a:buChar char="•"/>
            </a:pPr>
            <a:r>
              <a:rPr lang="es-MX" b="0" i="0" dirty="0">
                <a:solidFill>
                  <a:schemeClr val="bg1"/>
                </a:solidFill>
                <a:effectLst/>
                <a:latin typeface="Helvetica Neue"/>
              </a:rPr>
              <a:t> Si son supervisados o no. </a:t>
            </a:r>
          </a:p>
          <a:p>
            <a:pPr algn="l">
              <a:buFont typeface="Arial" panose="020B0604020202020204" pitchFamily="34" charset="0"/>
              <a:buChar char="•"/>
            </a:pPr>
            <a:endParaRPr lang="es-MX" b="0" i="0" dirty="0">
              <a:solidFill>
                <a:schemeClr val="bg1"/>
              </a:solidFill>
              <a:effectLst/>
              <a:latin typeface="Helvetica Neue"/>
            </a:endParaRPr>
          </a:p>
          <a:p>
            <a:pPr algn="l">
              <a:buFont typeface="Arial" panose="020B0604020202020204" pitchFamily="34" charset="0"/>
              <a:buChar char="•"/>
            </a:pPr>
            <a:r>
              <a:rPr lang="es-MX" b="0" i="0" dirty="0">
                <a:solidFill>
                  <a:schemeClr val="bg1"/>
                </a:solidFill>
                <a:effectLst/>
                <a:latin typeface="Helvetica Neue"/>
              </a:rPr>
              <a:t> Si pueden aprender o no progresivamente sobre la marcha. </a:t>
            </a:r>
          </a:p>
          <a:p>
            <a:pPr algn="l">
              <a:buFont typeface="Arial" panose="020B0604020202020204" pitchFamily="34" charset="0"/>
              <a:buChar char="•"/>
            </a:pPr>
            <a:endParaRPr lang="es-MX" b="0" i="0" dirty="0">
              <a:solidFill>
                <a:schemeClr val="bg1"/>
              </a:solidFill>
              <a:effectLst/>
              <a:latin typeface="Helvetica Neue"/>
            </a:endParaRPr>
          </a:p>
          <a:p>
            <a:pPr algn="l">
              <a:buFont typeface="Arial" panose="020B0604020202020204" pitchFamily="34" charset="0"/>
              <a:buChar char="•"/>
            </a:pPr>
            <a:r>
              <a:rPr lang="es-MX" b="0" i="0" dirty="0">
                <a:solidFill>
                  <a:schemeClr val="bg1"/>
                </a:solidFill>
                <a:effectLst/>
                <a:latin typeface="Helvetica Neue"/>
              </a:rPr>
              <a:t>Aprendizaje basado en instancias frente a aprendizaje basado en modelos.</a:t>
            </a:r>
          </a:p>
        </p:txBody>
      </p:sp>
    </p:spTree>
    <p:extLst>
      <p:ext uri="{BB962C8B-B14F-4D97-AF65-F5344CB8AC3E}">
        <p14:creationId xmlns:p14="http://schemas.microsoft.com/office/powerpoint/2010/main" val="3294178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8" name="Vista general de diapositiva 17">
                <a:extLst>
                  <a:ext uri="{FF2B5EF4-FFF2-40B4-BE49-F238E27FC236}">
                    <a16:creationId xmlns:a16="http://schemas.microsoft.com/office/drawing/2014/main" id="{AE24C02C-26AA-4B59-9B9E-20CF7D7DE841}"/>
                  </a:ext>
                </a:extLst>
              </p:cNvPr>
              <p:cNvGraphicFramePr>
                <a:graphicFrameLocks noChangeAspect="1"/>
              </p:cNvGraphicFramePr>
              <p:nvPr>
                <p:extLst>
                  <p:ext uri="{D42A27DB-BD31-4B8C-83A1-F6EECF244321}">
                    <p14:modId xmlns:p14="http://schemas.microsoft.com/office/powerpoint/2010/main" val="1136610368"/>
                  </p:ext>
                </p:extLst>
              </p:nvPr>
            </p:nvGraphicFramePr>
            <p:xfrm>
              <a:off x="188235" y="225624"/>
              <a:ext cx="3048000" cy="1714500"/>
            </p:xfrm>
            <a:graphic>
              <a:graphicData uri="http://schemas.microsoft.com/office/powerpoint/2016/slidezoom">
                <pslz:sldZm>
                  <pslz:sldZmObj sldId="275" cId="2201993145">
                    <pslz:zmPr id="{C8E89363-E990-49A5-913A-FE1DDAE5D28D}"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8" name="Vista general de diapositiva 17">
                <a:hlinkClick r:id="rId3" action="ppaction://hlinksldjump"/>
                <a:extLst>
                  <a:ext uri="{FF2B5EF4-FFF2-40B4-BE49-F238E27FC236}">
                    <a16:creationId xmlns:a16="http://schemas.microsoft.com/office/drawing/2014/main" id="{AE24C02C-26AA-4B59-9B9E-20CF7D7DE841}"/>
                  </a:ext>
                </a:extLst>
              </p:cNvPr>
              <p:cNvPicPr>
                <a:picLocks noGrp="1" noRot="1" noChangeAspect="1" noMove="1" noResize="1" noEditPoints="1" noAdjustHandles="1" noChangeArrowheads="1" noChangeShapeType="1"/>
              </p:cNvPicPr>
              <p:nvPr/>
            </p:nvPicPr>
            <p:blipFill>
              <a:blip r:embed="rId4"/>
              <a:stretch>
                <a:fillRect/>
              </a:stretch>
            </p:blipFill>
            <p:spPr>
              <a:xfrm>
                <a:off x="188235" y="22562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Vista general de diapositiva 7">
                <a:extLst>
                  <a:ext uri="{FF2B5EF4-FFF2-40B4-BE49-F238E27FC236}">
                    <a16:creationId xmlns:a16="http://schemas.microsoft.com/office/drawing/2014/main" id="{7A734CDE-D1CB-432F-BE4D-7A9A4FC0D829}"/>
                  </a:ext>
                </a:extLst>
              </p:cNvPr>
              <p:cNvGraphicFramePr>
                <a:graphicFrameLocks noChangeAspect="1"/>
              </p:cNvGraphicFramePr>
              <p:nvPr>
                <p:extLst>
                  <p:ext uri="{D42A27DB-BD31-4B8C-83A1-F6EECF244321}">
                    <p14:modId xmlns:p14="http://schemas.microsoft.com/office/powerpoint/2010/main" val="2295907544"/>
                  </p:ext>
                </p:extLst>
              </p:nvPr>
            </p:nvGraphicFramePr>
            <p:xfrm>
              <a:off x="8863982" y="213277"/>
              <a:ext cx="3048000" cy="1714500"/>
            </p:xfrm>
            <a:graphic>
              <a:graphicData uri="http://schemas.microsoft.com/office/powerpoint/2016/slidezoom">
                <pslz:sldZm>
                  <pslz:sldZmObj sldId="276" cId="3676371988">
                    <pslz:zmPr id="{1AF4DC86-DB46-4AFB-8BC0-1699C68C63A7}" returnToParent="0"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Vista general de diapositiva 7">
                <a:hlinkClick r:id="rId6" action="ppaction://hlinksldjump"/>
                <a:extLst>
                  <a:ext uri="{FF2B5EF4-FFF2-40B4-BE49-F238E27FC236}">
                    <a16:creationId xmlns:a16="http://schemas.microsoft.com/office/drawing/2014/main" id="{7A734CDE-D1CB-432F-BE4D-7A9A4FC0D829}"/>
                  </a:ext>
                </a:extLst>
              </p:cNvPr>
              <p:cNvPicPr>
                <a:picLocks noGrp="1" noRot="1" noChangeAspect="1" noMove="1" noResize="1" noEditPoints="1" noAdjustHandles="1" noChangeArrowheads="1" noChangeShapeType="1"/>
              </p:cNvPicPr>
              <p:nvPr/>
            </p:nvPicPr>
            <p:blipFill>
              <a:blip r:embed="rId7"/>
              <a:stretch>
                <a:fillRect/>
              </a:stretch>
            </p:blipFill>
            <p:spPr>
              <a:xfrm>
                <a:off x="8863982" y="213277"/>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Vista general de diapositiva 13">
                <a:extLst>
                  <a:ext uri="{FF2B5EF4-FFF2-40B4-BE49-F238E27FC236}">
                    <a16:creationId xmlns:a16="http://schemas.microsoft.com/office/drawing/2014/main" id="{DFAB161E-DF25-463A-AE6C-B404323888C3}"/>
                  </a:ext>
                </a:extLst>
              </p:cNvPr>
              <p:cNvGraphicFramePr>
                <a:graphicFrameLocks noChangeAspect="1"/>
              </p:cNvGraphicFramePr>
              <p:nvPr>
                <p:extLst>
                  <p:ext uri="{D42A27DB-BD31-4B8C-83A1-F6EECF244321}">
                    <p14:modId xmlns:p14="http://schemas.microsoft.com/office/powerpoint/2010/main" val="1389554176"/>
                  </p:ext>
                </p:extLst>
              </p:nvPr>
            </p:nvGraphicFramePr>
            <p:xfrm>
              <a:off x="4572000" y="4668864"/>
              <a:ext cx="3048000" cy="1714500"/>
            </p:xfrm>
            <a:graphic>
              <a:graphicData uri="http://schemas.microsoft.com/office/powerpoint/2016/slidezoom">
                <pslz:sldZm>
                  <pslz:sldZmObj sldId="274" cId="139704433">
                    <pslz:zmPr id="{0F7958C8-1E2E-499E-982D-EB74B6F2629E}"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4" name="Vista general de diapositiva 13">
                <a:hlinkClick r:id="rId9" action="ppaction://hlinksldjump"/>
                <a:extLst>
                  <a:ext uri="{FF2B5EF4-FFF2-40B4-BE49-F238E27FC236}">
                    <a16:creationId xmlns:a16="http://schemas.microsoft.com/office/drawing/2014/main" id="{DFAB161E-DF25-463A-AE6C-B404323888C3}"/>
                  </a:ext>
                </a:extLst>
              </p:cNvPr>
              <p:cNvPicPr>
                <a:picLocks noGrp="1" noRot="1" noChangeAspect="1" noMove="1" noResize="1" noEditPoints="1" noAdjustHandles="1" noChangeArrowheads="1" noChangeShapeType="1"/>
              </p:cNvPicPr>
              <p:nvPr/>
            </p:nvPicPr>
            <p:blipFill>
              <a:blip r:embed="rId10"/>
              <a:stretch>
                <a:fillRect/>
              </a:stretch>
            </p:blipFill>
            <p:spPr>
              <a:xfrm>
                <a:off x="4572000" y="466886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Vista general de diapositiva 15">
                <a:extLst>
                  <a:ext uri="{FF2B5EF4-FFF2-40B4-BE49-F238E27FC236}">
                    <a16:creationId xmlns:a16="http://schemas.microsoft.com/office/drawing/2014/main" id="{9DAC2B55-F520-4752-854C-7470C72526B1}"/>
                  </a:ext>
                </a:extLst>
              </p:cNvPr>
              <p:cNvGraphicFramePr>
                <a:graphicFrameLocks noChangeAspect="1"/>
              </p:cNvGraphicFramePr>
              <p:nvPr>
                <p:extLst>
                  <p:ext uri="{D42A27DB-BD31-4B8C-83A1-F6EECF244321}">
                    <p14:modId xmlns:p14="http://schemas.microsoft.com/office/powerpoint/2010/main" val="3344730016"/>
                  </p:ext>
                </p:extLst>
              </p:nvPr>
            </p:nvGraphicFramePr>
            <p:xfrm>
              <a:off x="8863982" y="2358664"/>
              <a:ext cx="3048000" cy="1714500"/>
            </p:xfrm>
            <a:graphic>
              <a:graphicData uri="http://schemas.microsoft.com/office/powerpoint/2016/slidezoom">
                <pslz:sldZm>
                  <pslz:sldZmObj sldId="273" cId="3265983919">
                    <pslz:zmPr id="{EB99005B-0707-46CF-A2C2-B270E6BA1F9B}" returnToParent="0"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16" name="Vista general de diapositiva 15">
                <a:hlinkClick r:id="rId12" action="ppaction://hlinksldjump"/>
                <a:extLst>
                  <a:ext uri="{FF2B5EF4-FFF2-40B4-BE49-F238E27FC236}">
                    <a16:creationId xmlns:a16="http://schemas.microsoft.com/office/drawing/2014/main" id="{9DAC2B55-F520-4752-854C-7470C72526B1}"/>
                  </a:ext>
                </a:extLst>
              </p:cNvPr>
              <p:cNvPicPr>
                <a:picLocks noGrp="1" noRot="1" noChangeAspect="1" noMove="1" noResize="1" noEditPoints="1" noAdjustHandles="1" noChangeArrowheads="1" noChangeShapeType="1"/>
              </p:cNvPicPr>
              <p:nvPr/>
            </p:nvPicPr>
            <p:blipFill>
              <a:blip r:embed="rId13"/>
              <a:stretch>
                <a:fillRect/>
              </a:stretch>
            </p:blipFill>
            <p:spPr>
              <a:xfrm>
                <a:off x="8863982" y="235866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0" name="Vista general de diapositiva 19">
                <a:extLst>
                  <a:ext uri="{FF2B5EF4-FFF2-40B4-BE49-F238E27FC236}">
                    <a16:creationId xmlns:a16="http://schemas.microsoft.com/office/drawing/2014/main" id="{DD0BC6A1-D79C-4AED-8DFE-7B11B22471CE}"/>
                  </a:ext>
                </a:extLst>
              </p:cNvPr>
              <p:cNvGraphicFramePr>
                <a:graphicFrameLocks noChangeAspect="1"/>
              </p:cNvGraphicFramePr>
              <p:nvPr>
                <p:extLst>
                  <p:ext uri="{D42A27DB-BD31-4B8C-83A1-F6EECF244321}">
                    <p14:modId xmlns:p14="http://schemas.microsoft.com/office/powerpoint/2010/main" val="1997218744"/>
                  </p:ext>
                </p:extLst>
              </p:nvPr>
            </p:nvGraphicFramePr>
            <p:xfrm>
              <a:off x="4572000" y="225624"/>
              <a:ext cx="3048000" cy="1714500"/>
            </p:xfrm>
            <a:graphic>
              <a:graphicData uri="http://schemas.microsoft.com/office/powerpoint/2016/slidezoom">
                <pslz:sldZm>
                  <pslz:sldZmObj sldId="272" cId="2073761942">
                    <pslz:zmPr id="{D9862539-553C-422D-8095-EEF66334BF8F}"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20" name="Vista general de diapositiva 19">
                <a:hlinkClick r:id="rId15" action="ppaction://hlinksldjump"/>
                <a:extLst>
                  <a:ext uri="{FF2B5EF4-FFF2-40B4-BE49-F238E27FC236}">
                    <a16:creationId xmlns:a16="http://schemas.microsoft.com/office/drawing/2014/main" id="{DD0BC6A1-D79C-4AED-8DFE-7B11B22471CE}"/>
                  </a:ext>
                </a:extLst>
              </p:cNvPr>
              <p:cNvPicPr>
                <a:picLocks noGrp="1" noRot="1" noChangeAspect="1" noMove="1" noResize="1" noEditPoints="1" noAdjustHandles="1" noChangeArrowheads="1" noChangeShapeType="1"/>
              </p:cNvPicPr>
              <p:nvPr/>
            </p:nvPicPr>
            <p:blipFill>
              <a:blip r:embed="rId16"/>
              <a:stretch>
                <a:fillRect/>
              </a:stretch>
            </p:blipFill>
            <p:spPr>
              <a:xfrm>
                <a:off x="4572000" y="225624"/>
                <a:ext cx="3048000" cy="1714500"/>
              </a:xfrm>
              <a:prstGeom prst="rect">
                <a:avLst/>
              </a:prstGeom>
              <a:ln w="3175">
                <a:solidFill>
                  <a:prstClr val="ltGray"/>
                </a:solidFill>
              </a:ln>
            </p:spPr>
          </p:pic>
        </mc:Fallback>
      </mc:AlternateContent>
      <p:sp>
        <p:nvSpPr>
          <p:cNvPr id="2" name="Título 1">
            <a:extLst>
              <a:ext uri="{FF2B5EF4-FFF2-40B4-BE49-F238E27FC236}">
                <a16:creationId xmlns:a16="http://schemas.microsoft.com/office/drawing/2014/main" id="{9BC08CA1-7E18-4A30-B7D0-4B2B80419D55}"/>
              </a:ext>
            </a:extLst>
          </p:cNvPr>
          <p:cNvSpPr>
            <a:spLocks noGrp="1"/>
          </p:cNvSpPr>
          <p:nvPr>
            <p:ph type="title"/>
          </p:nvPr>
        </p:nvSpPr>
        <p:spPr>
          <a:xfrm>
            <a:off x="3328019" y="2358664"/>
            <a:ext cx="5494931" cy="1575678"/>
          </a:xfrm>
          <a:solidFill>
            <a:schemeClr val="tx1"/>
          </a:solidFill>
        </p:spPr>
        <p:txBody>
          <a:bodyPr>
            <a:noAutofit/>
          </a:bodyPr>
          <a:lstStyle/>
          <a:p>
            <a:pPr algn="ctr"/>
            <a:r>
              <a:rPr lang="es-CL" sz="4800" dirty="0">
                <a:solidFill>
                  <a:schemeClr val="bg1"/>
                </a:solidFill>
              </a:rPr>
              <a:t>Tipos de algoritmos de ML</a:t>
            </a:r>
            <a:endParaRPr lang="es-CL" sz="4800" b="1" dirty="0"/>
          </a:p>
        </p:txBody>
      </p:sp>
      <mc:AlternateContent xmlns:mc="http://schemas.openxmlformats.org/markup-compatibility/2006" xmlns:pslz="http://schemas.microsoft.com/office/powerpoint/2016/slidezoom">
        <mc:Choice Requires="pslz">
          <p:graphicFrame>
            <p:nvGraphicFramePr>
              <p:cNvPr id="4" name="Vista general de diapositiva 3">
                <a:extLst>
                  <a:ext uri="{FF2B5EF4-FFF2-40B4-BE49-F238E27FC236}">
                    <a16:creationId xmlns:a16="http://schemas.microsoft.com/office/drawing/2014/main" id="{DD16CA43-1CED-4D39-A417-46BDBBE66B87}"/>
                  </a:ext>
                </a:extLst>
              </p:cNvPr>
              <p:cNvGraphicFramePr>
                <a:graphicFrameLocks noChangeAspect="1"/>
              </p:cNvGraphicFramePr>
              <p:nvPr>
                <p:extLst>
                  <p:ext uri="{D42A27DB-BD31-4B8C-83A1-F6EECF244321}">
                    <p14:modId xmlns:p14="http://schemas.microsoft.com/office/powerpoint/2010/main" val="3658096308"/>
                  </p:ext>
                </p:extLst>
              </p:nvPr>
            </p:nvGraphicFramePr>
            <p:xfrm>
              <a:off x="192911" y="2358664"/>
              <a:ext cx="3048000" cy="1714500"/>
            </p:xfrm>
            <a:graphic>
              <a:graphicData uri="http://schemas.microsoft.com/office/powerpoint/2016/slidezoom">
                <pslz:sldZm>
                  <pslz:sldZmObj sldId="279" cId="253303876">
                    <pslz:zmPr id="{A0C3CDAD-F78B-442E-A99C-2B55FDD63B9F}" returnToParent="0" transitionDur="100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4" name="Vista general de diapositiva 3">
                <a:hlinkClick r:id="rId18" action="ppaction://hlinksldjump"/>
                <a:extLst>
                  <a:ext uri="{FF2B5EF4-FFF2-40B4-BE49-F238E27FC236}">
                    <a16:creationId xmlns:a16="http://schemas.microsoft.com/office/drawing/2014/main" id="{DD16CA43-1CED-4D39-A417-46BDBBE66B87}"/>
                  </a:ext>
                </a:extLst>
              </p:cNvPr>
              <p:cNvPicPr>
                <a:picLocks noGrp="1" noRot="1" noChangeAspect="1" noMove="1" noResize="1" noEditPoints="1" noAdjustHandles="1" noChangeArrowheads="1" noChangeShapeType="1"/>
              </p:cNvPicPr>
              <p:nvPr/>
            </p:nvPicPr>
            <p:blipFill>
              <a:blip r:embed="rId19"/>
              <a:stretch>
                <a:fillRect/>
              </a:stretch>
            </p:blipFill>
            <p:spPr>
              <a:xfrm>
                <a:off x="192911" y="235866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6" name="Vista general de diapositiva 5">
                <a:extLst>
                  <a:ext uri="{FF2B5EF4-FFF2-40B4-BE49-F238E27FC236}">
                    <a16:creationId xmlns:a16="http://schemas.microsoft.com/office/drawing/2014/main" id="{26594B54-7F82-4105-B536-73FEF796F2BB}"/>
                  </a:ext>
                </a:extLst>
              </p:cNvPr>
              <p:cNvGraphicFramePr>
                <a:graphicFrameLocks noChangeAspect="1"/>
              </p:cNvGraphicFramePr>
              <p:nvPr>
                <p:extLst>
                  <p:ext uri="{D42A27DB-BD31-4B8C-83A1-F6EECF244321}">
                    <p14:modId xmlns:p14="http://schemas.microsoft.com/office/powerpoint/2010/main" val="401121496"/>
                  </p:ext>
                </p:extLst>
              </p:nvPr>
            </p:nvGraphicFramePr>
            <p:xfrm>
              <a:off x="254643" y="4668864"/>
              <a:ext cx="3048000" cy="1714500"/>
            </p:xfrm>
            <a:graphic>
              <a:graphicData uri="http://schemas.microsoft.com/office/powerpoint/2016/slidezoom">
                <pslz:sldZm>
                  <pslz:sldZmObj sldId="281" cId="2399695863">
                    <pslz:zmPr id="{1011CD2A-E5C1-4F46-A07A-EB93AE087285}"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Vista general de diapositiva 5">
                <a:hlinkClick r:id="rId21" action="ppaction://hlinksldjump"/>
                <a:extLst>
                  <a:ext uri="{FF2B5EF4-FFF2-40B4-BE49-F238E27FC236}">
                    <a16:creationId xmlns:a16="http://schemas.microsoft.com/office/drawing/2014/main" id="{26594B54-7F82-4105-B536-73FEF796F2BB}"/>
                  </a:ext>
                </a:extLst>
              </p:cNvPr>
              <p:cNvPicPr>
                <a:picLocks noGrp="1" noRot="1" noChangeAspect="1" noMove="1" noResize="1" noEditPoints="1" noAdjustHandles="1" noChangeArrowheads="1" noChangeShapeType="1"/>
              </p:cNvPicPr>
              <p:nvPr/>
            </p:nvPicPr>
            <p:blipFill>
              <a:blip r:embed="rId22"/>
              <a:stretch>
                <a:fillRect/>
              </a:stretch>
            </p:blipFill>
            <p:spPr>
              <a:xfrm>
                <a:off x="254643" y="4668864"/>
                <a:ext cx="3048000" cy="17145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Vista general de diapositiva 8">
                <a:extLst>
                  <a:ext uri="{FF2B5EF4-FFF2-40B4-BE49-F238E27FC236}">
                    <a16:creationId xmlns:a16="http://schemas.microsoft.com/office/drawing/2014/main" id="{78FA0E32-D621-4162-AA86-725A44B4C468}"/>
                  </a:ext>
                </a:extLst>
              </p:cNvPr>
              <p:cNvGraphicFramePr>
                <a:graphicFrameLocks noChangeAspect="1"/>
              </p:cNvGraphicFramePr>
              <p:nvPr>
                <p:extLst>
                  <p:ext uri="{D42A27DB-BD31-4B8C-83A1-F6EECF244321}">
                    <p14:modId xmlns:p14="http://schemas.microsoft.com/office/powerpoint/2010/main" val="4036667487"/>
                  </p:ext>
                </p:extLst>
              </p:nvPr>
            </p:nvGraphicFramePr>
            <p:xfrm>
              <a:off x="8863982" y="4668864"/>
              <a:ext cx="3048000" cy="1714500"/>
            </p:xfrm>
            <a:graphic>
              <a:graphicData uri="http://schemas.microsoft.com/office/powerpoint/2016/slidezoom">
                <pslz:sldZm>
                  <pslz:sldZmObj sldId="282" cId="4190676376">
                    <pslz:zmPr id="{D5A47739-280C-4043-A105-4ECBFB64C59A}" returnToParent="0" transitionDur="1000">
                      <p166:blipFill xmlns:p166="http://schemas.microsoft.com/office/powerpoint/2016/6/main">
                        <a:blip r:embed="rId2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9" name="Vista general de diapositiva 8">
                <a:hlinkClick r:id="rId24" action="ppaction://hlinksldjump"/>
                <a:extLst>
                  <a:ext uri="{FF2B5EF4-FFF2-40B4-BE49-F238E27FC236}">
                    <a16:creationId xmlns:a16="http://schemas.microsoft.com/office/drawing/2014/main" id="{78FA0E32-D621-4162-AA86-725A44B4C468}"/>
                  </a:ext>
                </a:extLst>
              </p:cNvPr>
              <p:cNvPicPr>
                <a:picLocks noGrp="1" noRot="1" noChangeAspect="1" noMove="1" noResize="1" noEditPoints="1" noAdjustHandles="1" noChangeArrowheads="1" noChangeShapeType="1"/>
              </p:cNvPicPr>
              <p:nvPr/>
            </p:nvPicPr>
            <p:blipFill>
              <a:blip r:embed="rId25"/>
              <a:stretch>
                <a:fillRect/>
              </a:stretch>
            </p:blipFill>
            <p:spPr>
              <a:xfrm>
                <a:off x="8863982" y="466886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66749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7957</TotalTime>
  <Words>1744</Words>
  <Application>Microsoft Office PowerPoint</Application>
  <PresentationFormat>Panorámica</PresentationFormat>
  <Paragraphs>175</Paragraphs>
  <Slides>19</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Calibri</vt:lpstr>
      <vt:lpstr>Calibri Light</vt:lpstr>
      <vt:lpstr>charter</vt:lpstr>
      <vt:lpstr>Helvetica Neue</vt:lpstr>
      <vt:lpstr>Tema de Office</vt:lpstr>
      <vt:lpstr>Presentación de PowerPoint</vt:lpstr>
      <vt:lpstr>Aprendizaje automático</vt:lpstr>
      <vt:lpstr>Presentación de PowerPoint</vt:lpstr>
      <vt:lpstr>Automatización del proceso.</vt:lpstr>
      <vt:lpstr>En resumen</vt:lpstr>
      <vt:lpstr>Otras  aplicaciones </vt:lpstr>
      <vt:lpstr>Otras aplicaciones:</vt:lpstr>
      <vt:lpstr>Taxonomía  de ML </vt:lpstr>
      <vt:lpstr>Tipos de algoritmos de ML</vt:lpstr>
      <vt:lpstr>Aprendizaje supervisado</vt:lpstr>
      <vt:lpstr>Aprendizaje no supervisado</vt:lpstr>
      <vt:lpstr>Aprendizaje  semi-supervisado</vt:lpstr>
      <vt:lpstr>Aprendizaje por refuerzo </vt:lpstr>
      <vt:lpstr>Aprendizaje por batch</vt:lpstr>
      <vt:lpstr>Aprendizaje incremental  (online) </vt:lpstr>
      <vt:lpstr>Aprendizaje  basado en instancias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Ondas gravitacionales y programación.  Codificando el espacio-tiempo.</dc:title>
  <dc:creator>joaquin rohland herrera</dc:creator>
  <cp:lastModifiedBy>joaquin rohland herrera</cp:lastModifiedBy>
  <cp:revision>66</cp:revision>
  <dcterms:created xsi:type="dcterms:W3CDTF">2020-12-17T15:33:26Z</dcterms:created>
  <dcterms:modified xsi:type="dcterms:W3CDTF">2021-06-10T20:31:49Z</dcterms:modified>
</cp:coreProperties>
</file>