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8"/>
  </p:notesMasterIdLst>
  <p:sldIdLst>
    <p:sldId id="256" r:id="rId2"/>
    <p:sldId id="257" r:id="rId3"/>
    <p:sldId id="258" r:id="rId4"/>
    <p:sldId id="263" r:id="rId5"/>
    <p:sldId id="259" r:id="rId6"/>
    <p:sldId id="260" r:id="rId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9" autoAdjust="0"/>
    <p:restoredTop sz="87779" autoAdjust="0"/>
  </p:normalViewPr>
  <p:slideViewPr>
    <p:cSldViewPr snapToGrid="0">
      <p:cViewPr varScale="1">
        <p:scale>
          <a:sx n="26" d="100"/>
          <a:sy n="26" d="100"/>
        </p:scale>
        <p:origin x="9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41859B-1600-477F-B062-81D05C6BA08C}" type="datetimeFigureOut">
              <a:rPr lang="es-CL" smtClean="0"/>
              <a:t>02-07-2021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EA736-AFDD-45EF-ADF3-6E424F370F1A}" type="slidenum">
              <a:rPr lang="es-CL" smtClean="0"/>
              <a:t>‹Nº›</a:t>
            </a:fld>
            <a:endParaRPr lang="es-CL"/>
          </a:p>
        </p:txBody>
      </p:sp>
    </p:spTree>
    <p:extLst>
      <p:ext uri="{BB962C8B-B14F-4D97-AF65-F5344CB8AC3E}">
        <p14:creationId xmlns:p14="http://schemas.microsoft.com/office/powerpoint/2010/main" val="115555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MX" b="0" i="0" dirty="0">
                <a:solidFill>
                  <a:srgbClr val="000000"/>
                </a:solidFill>
                <a:effectLst/>
                <a:latin typeface="Helvetica Neue"/>
              </a:rPr>
              <a:t>Una de las aplicaciones más comunes para esto es crear mejores decoradores. Falta saber el por que ?</a:t>
            </a:r>
          </a:p>
          <a:p>
            <a:pPr marL="171450" indent="-171450">
              <a:buFontTx/>
              <a:buChar char="-"/>
            </a:pPr>
            <a:r>
              <a:rPr lang="es-MX" b="0" i="0" dirty="0">
                <a:solidFill>
                  <a:srgbClr val="000000"/>
                </a:solidFill>
                <a:effectLst/>
                <a:latin typeface="Helvetica Neue"/>
              </a:rPr>
              <a:t>Ejemplo: </a:t>
            </a:r>
          </a:p>
          <a:p>
            <a:pPr marL="0" indent="0">
              <a:buFontTx/>
              <a:buNone/>
            </a:pPr>
            <a:r>
              <a:rPr lang="es-MX" b="0" i="0" dirty="0">
                <a:solidFill>
                  <a:srgbClr val="000000"/>
                </a:solidFill>
                <a:effectLst/>
                <a:latin typeface="Helvetica Neue"/>
              </a:rPr>
              <a:t>	* Ejemplos de esto pueden ser las funciones que queremos implementar con </a:t>
            </a:r>
            <a:r>
              <a:rPr lang="es-MX" b="0" i="0" dirty="0" err="1">
                <a:solidFill>
                  <a:srgbClr val="000000"/>
                </a:solidFill>
                <a:effectLst/>
                <a:latin typeface="Helvetica Neue"/>
              </a:rPr>
              <a:t>memoización</a:t>
            </a:r>
            <a:r>
              <a:rPr lang="es-MX" b="0" i="0" dirty="0">
                <a:solidFill>
                  <a:srgbClr val="000000"/>
                </a:solidFill>
                <a:effectLst/>
                <a:latin typeface="Helvetica Neue"/>
              </a:rPr>
              <a:t>, o las cachés internas.</a:t>
            </a:r>
          </a:p>
        </p:txBody>
      </p:sp>
      <p:sp>
        <p:nvSpPr>
          <p:cNvPr id="4" name="Marcador de número de diapositiva 3"/>
          <p:cNvSpPr>
            <a:spLocks noGrp="1"/>
          </p:cNvSpPr>
          <p:nvPr>
            <p:ph type="sldNum" sz="quarter" idx="5"/>
          </p:nvPr>
        </p:nvSpPr>
        <p:spPr/>
        <p:txBody>
          <a:bodyPr/>
          <a:lstStyle/>
          <a:p>
            <a:fld id="{DD2EA736-AFDD-45EF-ADF3-6E424F370F1A}" type="slidenum">
              <a:rPr lang="es-CL" smtClean="0"/>
              <a:t>3</a:t>
            </a:fld>
            <a:endParaRPr lang="es-CL"/>
          </a:p>
        </p:txBody>
      </p:sp>
    </p:spTree>
    <p:extLst>
      <p:ext uri="{BB962C8B-B14F-4D97-AF65-F5344CB8AC3E}">
        <p14:creationId xmlns:p14="http://schemas.microsoft.com/office/powerpoint/2010/main" val="385251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sz="1800" b="0" i="0" u="none" strike="noStrike" baseline="0" dirty="0">
                <a:latin typeface="BookAntiqua"/>
              </a:rPr>
              <a:t>Las aplicaciones más comunes para esto es crear mejores decoradores.</a:t>
            </a:r>
          </a:p>
        </p:txBody>
      </p:sp>
      <p:sp>
        <p:nvSpPr>
          <p:cNvPr id="4" name="Marcador de número de diapositiva 3"/>
          <p:cNvSpPr>
            <a:spLocks noGrp="1"/>
          </p:cNvSpPr>
          <p:nvPr>
            <p:ph type="sldNum" sz="quarter" idx="5"/>
          </p:nvPr>
        </p:nvSpPr>
        <p:spPr/>
        <p:txBody>
          <a:bodyPr/>
          <a:lstStyle/>
          <a:p>
            <a:fld id="{DD2EA736-AFDD-45EF-ADF3-6E424F370F1A}" type="slidenum">
              <a:rPr lang="es-CL" smtClean="0"/>
              <a:t>4</a:t>
            </a:fld>
            <a:endParaRPr lang="es-CL"/>
          </a:p>
        </p:txBody>
      </p:sp>
    </p:spTree>
    <p:extLst>
      <p:ext uri="{BB962C8B-B14F-4D97-AF65-F5344CB8AC3E}">
        <p14:creationId xmlns:p14="http://schemas.microsoft.com/office/powerpoint/2010/main" val="1374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i="0" dirty="0">
                <a:solidFill>
                  <a:srgbClr val="000000"/>
                </a:solidFill>
                <a:effectLst/>
                <a:latin typeface="Helvetica Neue"/>
              </a:rPr>
              <a:t>La mejor manera de implementar estos métodos correctamente (y de conocer el conjunto de métodos que hay que implementar juntos) es declarar nuestra clase para implementar la clase correspondiente, las clases base abstractas  </a:t>
            </a:r>
            <a:r>
              <a:rPr lang="es-MX" b="0" i="0" dirty="0" err="1">
                <a:solidFill>
                  <a:srgbClr val="000000"/>
                </a:solidFill>
                <a:effectLst/>
                <a:latin typeface="Helvetica Neue"/>
              </a:rPr>
              <a:t>estandefinidas</a:t>
            </a:r>
            <a:r>
              <a:rPr lang="es-MX" b="0" i="0" dirty="0">
                <a:solidFill>
                  <a:srgbClr val="000000"/>
                </a:solidFill>
                <a:effectLst/>
                <a:latin typeface="Helvetica Neue"/>
              </a:rPr>
              <a:t> en el módulo </a:t>
            </a:r>
            <a:r>
              <a:rPr lang="es-MX" b="0" i="0" dirty="0" err="1">
                <a:solidFill>
                  <a:srgbClr val="000000"/>
                </a:solidFill>
                <a:effectLst/>
                <a:latin typeface="Helvetica Neue"/>
              </a:rPr>
              <a:t>collections.abc</a:t>
            </a:r>
            <a:r>
              <a:rPr lang="es-MX" b="0" i="0" dirty="0">
                <a:solidFill>
                  <a:srgbClr val="000000"/>
                </a:solidFill>
                <a:effectLst/>
                <a:latin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i="0" dirty="0">
                <a:solidFill>
                  <a:srgbClr val="000000"/>
                </a:solidFill>
                <a:effectLst/>
                <a:latin typeface="Helvetica Neue"/>
              </a:rPr>
              <a:t>Las clases abstractas extienden la funcionalidad de nuestras clases y permiten </a:t>
            </a:r>
            <a:r>
              <a:rPr lang="es-MX" b="0" i="0" dirty="0" err="1">
                <a:solidFill>
                  <a:srgbClr val="000000"/>
                </a:solidFill>
                <a:effectLst/>
                <a:latin typeface="Helvetica Neue"/>
              </a:rPr>
              <a:t>sobreescribir</a:t>
            </a:r>
            <a:r>
              <a:rPr lang="es-MX" b="0" i="0" dirty="0">
                <a:solidFill>
                  <a:srgbClr val="000000"/>
                </a:solidFill>
                <a:effectLst/>
                <a:latin typeface="Helvetica Neue"/>
              </a:rPr>
              <a:t> ciertas funcionalidades que vengan programadas en la clase abstracta correspondiente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MX" b="0" i="0" dirty="0">
                <a:solidFill>
                  <a:srgbClr val="000000"/>
                </a:solidFill>
                <a:effectLst/>
                <a:latin typeface="Helvetica Neue"/>
              </a:rPr>
              <a:t> </a:t>
            </a:r>
            <a:endParaRPr lang="es-CL" dirty="0"/>
          </a:p>
          <a:p>
            <a:endParaRPr lang="es-CL" dirty="0"/>
          </a:p>
        </p:txBody>
      </p:sp>
      <p:sp>
        <p:nvSpPr>
          <p:cNvPr id="4" name="Marcador de número de diapositiva 3"/>
          <p:cNvSpPr>
            <a:spLocks noGrp="1"/>
          </p:cNvSpPr>
          <p:nvPr>
            <p:ph type="sldNum" sz="quarter" idx="5"/>
          </p:nvPr>
        </p:nvSpPr>
        <p:spPr/>
        <p:txBody>
          <a:bodyPr/>
          <a:lstStyle/>
          <a:p>
            <a:fld id="{DD2EA736-AFDD-45EF-ADF3-6E424F370F1A}" type="slidenum">
              <a:rPr lang="es-CL" smtClean="0"/>
              <a:t>5</a:t>
            </a:fld>
            <a:endParaRPr lang="es-CL"/>
          </a:p>
        </p:txBody>
      </p:sp>
    </p:spTree>
    <p:extLst>
      <p:ext uri="{BB962C8B-B14F-4D97-AF65-F5344CB8AC3E}">
        <p14:creationId xmlns:p14="http://schemas.microsoft.com/office/powerpoint/2010/main" val="30485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Hay que ser consiente de los potenciales problemas al escribir código en Python ( modismos del lenguaje )</a:t>
            </a:r>
          </a:p>
          <a:p>
            <a:r>
              <a:rPr lang="es-CL" b="0" i="0" dirty="0">
                <a:solidFill>
                  <a:srgbClr val="000000"/>
                </a:solidFill>
                <a:effectLst/>
                <a:latin typeface="Helvetica Neue"/>
              </a:rPr>
              <a:t>Esta </a:t>
            </a:r>
            <a:r>
              <a:rPr lang="es-MX" b="0" i="0" dirty="0">
                <a:solidFill>
                  <a:srgbClr val="000000"/>
                </a:solidFill>
                <a:effectLst/>
                <a:latin typeface="Helvetica Neue"/>
              </a:rPr>
              <a:t>cosas que hay que evitar por completo, y me atreveré a decir que casi no hay ningún escenario posible que justifique la presencia del </a:t>
            </a:r>
            <a:r>
              <a:rPr lang="es-MX" b="0" i="0" dirty="0" err="1">
                <a:solidFill>
                  <a:srgbClr val="000000"/>
                </a:solidFill>
                <a:effectLst/>
                <a:latin typeface="Helvetica Neue"/>
              </a:rPr>
              <a:t>anti-patrón</a:t>
            </a:r>
            <a:r>
              <a:rPr lang="es-MX" b="0" i="0" dirty="0">
                <a:solidFill>
                  <a:srgbClr val="000000"/>
                </a:solidFill>
                <a:effectLst/>
                <a:latin typeface="Helvetica Neue"/>
              </a:rPr>
              <a:t> (o modismo, en este caso)</a:t>
            </a:r>
            <a:r>
              <a:rPr lang="es-CL" b="0" i="0" dirty="0">
                <a:solidFill>
                  <a:srgbClr val="000000"/>
                </a:solidFill>
                <a:effectLst/>
                <a:latin typeface="Helvetica Neue"/>
              </a:rPr>
              <a:t>.</a:t>
            </a:r>
          </a:p>
          <a:p>
            <a:r>
              <a:rPr lang="es-CL" b="0" i="0" dirty="0">
                <a:solidFill>
                  <a:srgbClr val="000000"/>
                </a:solidFill>
                <a:effectLst/>
                <a:latin typeface="Helvetica Neue"/>
              </a:rPr>
              <a:t>Mutabilidad:  cuando se define una variable por defecto queda almacenada en memoria y con un mismo puntero cada vez que se corre el código</a:t>
            </a:r>
          </a:p>
          <a:p>
            <a:r>
              <a:rPr lang="es-CL" b="0" i="0" dirty="0">
                <a:solidFill>
                  <a:srgbClr val="000000"/>
                </a:solidFill>
                <a:effectLst/>
                <a:latin typeface="Helvetica Neue"/>
              </a:rPr>
              <a:t>                      en cambio cuando se pone dentro de la función se reasigna su valor cada vez q se corre la función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a:solidFill>
                  <a:schemeClr val="bg1"/>
                </a:solidFill>
              </a:rPr>
              <a:t>Extensión: pasa que si no se hace con </a:t>
            </a:r>
            <a:r>
              <a:rPr lang="es-MX" sz="1200" dirty="0" err="1">
                <a:solidFill>
                  <a:schemeClr val="bg1"/>
                </a:solidFill>
              </a:rPr>
              <a:t>collecctions</a:t>
            </a:r>
            <a:r>
              <a:rPr lang="es-MX" sz="1200" dirty="0">
                <a:solidFill>
                  <a:schemeClr val="bg1"/>
                </a:solidFill>
              </a:rPr>
              <a:t> el método mágico que apliquemos no se va a </a:t>
            </a:r>
            <a:r>
              <a:rPr lang="es-MX" sz="1200" dirty="0" err="1">
                <a:solidFill>
                  <a:schemeClr val="bg1"/>
                </a:solidFill>
              </a:rPr>
              <a:t>sobreescribir</a:t>
            </a:r>
            <a:r>
              <a:rPr lang="es-MX" sz="1200" dirty="0">
                <a:solidFill>
                  <a:schemeClr val="bg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200" b="0" i="0" dirty="0">
                <a:solidFill>
                  <a:schemeClr val="bg1"/>
                </a:solidFill>
                <a:effectLst/>
                <a:latin typeface="Helvetica Neue"/>
              </a:rPr>
              <a:t>En cambio si lo hacemos con </a:t>
            </a:r>
            <a:r>
              <a:rPr lang="es-MX" sz="1200" b="0" i="0" dirty="0" err="1">
                <a:solidFill>
                  <a:schemeClr val="bg1"/>
                </a:solidFill>
                <a:effectLst/>
                <a:latin typeface="Helvetica Neue"/>
              </a:rPr>
              <a:t>collections</a:t>
            </a:r>
            <a:r>
              <a:rPr lang="es-MX" sz="1200" b="0" i="0" dirty="0">
                <a:solidFill>
                  <a:schemeClr val="bg1"/>
                </a:solidFill>
                <a:effectLst/>
                <a:latin typeface="Helvetica Neue"/>
              </a:rPr>
              <a:t> si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b="0" i="0" dirty="0">
                <a:solidFill>
                  <a:srgbClr val="000000"/>
                </a:solidFill>
                <a:effectLst/>
                <a:latin typeface="Helvetica Neue"/>
              </a:rPr>
              <a:t>Este problema es en realidad un detalle de implementación de </a:t>
            </a:r>
            <a:r>
              <a:rPr lang="es-MX" b="0" i="0" dirty="0" err="1">
                <a:solidFill>
                  <a:srgbClr val="000000"/>
                </a:solidFill>
                <a:effectLst/>
                <a:latin typeface="Helvetica Neue"/>
              </a:rPr>
              <a:t>CPython</a:t>
            </a:r>
            <a:r>
              <a:rPr lang="es-MX" b="0" i="0" dirty="0">
                <a:solidFill>
                  <a:srgbClr val="000000"/>
                </a:solidFill>
                <a:effectLst/>
                <a:latin typeface="Helvetica Neue"/>
              </a:rPr>
              <a:t>, mientras que en otras plataformas como </a:t>
            </a:r>
            <a:r>
              <a:rPr lang="es-MX" b="0" i="0" dirty="0" err="1">
                <a:solidFill>
                  <a:srgbClr val="000000"/>
                </a:solidFill>
                <a:effectLst/>
                <a:latin typeface="Helvetica Neue"/>
              </a:rPr>
              <a:t>PyPy</a:t>
            </a:r>
            <a:r>
              <a:rPr lang="es-MX" b="0" i="0" dirty="0">
                <a:solidFill>
                  <a:srgbClr val="000000"/>
                </a:solidFill>
                <a:effectLst/>
                <a:latin typeface="Helvetica Neue"/>
              </a:rPr>
              <a:t> esto no ocurre (ver las diferencias entre </a:t>
            </a:r>
            <a:r>
              <a:rPr lang="es-MX" b="0" i="0" dirty="0" err="1">
                <a:solidFill>
                  <a:srgbClr val="000000"/>
                </a:solidFill>
                <a:effectLst/>
                <a:latin typeface="Helvetica Neue"/>
              </a:rPr>
              <a:t>PyPy</a:t>
            </a:r>
            <a:r>
              <a:rPr lang="es-MX" b="0" i="0" dirty="0">
                <a:solidFill>
                  <a:srgbClr val="000000"/>
                </a:solidFill>
                <a:effectLst/>
                <a:latin typeface="Helvetica Neue"/>
              </a:rPr>
              <a:t> y </a:t>
            </a:r>
            <a:r>
              <a:rPr lang="es-MX" b="0" i="0" dirty="0" err="1">
                <a:solidFill>
                  <a:srgbClr val="000000"/>
                </a:solidFill>
                <a:effectLst/>
                <a:latin typeface="Helvetica Neue"/>
              </a:rPr>
              <a:t>CPython</a:t>
            </a:r>
            <a:r>
              <a:rPr lang="es-MX" b="0" i="0" dirty="0">
                <a:solidFill>
                  <a:srgbClr val="000000"/>
                </a:solidFill>
                <a:effectLst/>
                <a:latin typeface="Helvetica Neue"/>
              </a:rPr>
              <a:t> en las referencias al final de este capítulo).</a:t>
            </a:r>
            <a:endParaRPr lang="es-CL" b="0" i="0" dirty="0">
              <a:solidFill>
                <a:srgbClr val="000000"/>
              </a:solidFill>
              <a:effectLst/>
              <a:latin typeface="Helvetica Neue"/>
            </a:endParaRPr>
          </a:p>
          <a:p>
            <a:endParaRPr lang="es-CL" b="0" i="0" dirty="0">
              <a:solidFill>
                <a:srgbClr val="000000"/>
              </a:solidFill>
              <a:effectLst/>
              <a:latin typeface="Helvetica Neue"/>
            </a:endParaRPr>
          </a:p>
          <a:p>
            <a:endParaRPr lang="es-CL" b="0" i="0" dirty="0">
              <a:solidFill>
                <a:srgbClr val="000000"/>
              </a:solidFill>
              <a:effectLst/>
              <a:latin typeface="Helvetica Neue"/>
            </a:endParaRPr>
          </a:p>
          <a:p>
            <a:endParaRPr lang="es-CL" b="0" i="0" dirty="0">
              <a:solidFill>
                <a:srgbClr val="000000"/>
              </a:solidFill>
              <a:effectLst/>
              <a:latin typeface="Helvetica Neue"/>
            </a:endParaRPr>
          </a:p>
          <a:p>
            <a:endParaRPr lang="es-CL" b="0" i="0" dirty="0">
              <a:solidFill>
                <a:srgbClr val="000000"/>
              </a:solidFill>
              <a:effectLst/>
              <a:latin typeface="Helvetica Neue"/>
            </a:endParaRPr>
          </a:p>
        </p:txBody>
      </p:sp>
      <p:sp>
        <p:nvSpPr>
          <p:cNvPr id="4" name="Marcador de número de diapositiva 3"/>
          <p:cNvSpPr>
            <a:spLocks noGrp="1"/>
          </p:cNvSpPr>
          <p:nvPr>
            <p:ph type="sldNum" sz="quarter" idx="5"/>
          </p:nvPr>
        </p:nvSpPr>
        <p:spPr/>
        <p:txBody>
          <a:bodyPr/>
          <a:lstStyle/>
          <a:p>
            <a:fld id="{DD2EA736-AFDD-45EF-ADF3-6E424F370F1A}" type="slidenum">
              <a:rPr lang="es-CL" smtClean="0"/>
              <a:t>6</a:t>
            </a:fld>
            <a:endParaRPr lang="es-CL"/>
          </a:p>
        </p:txBody>
      </p:sp>
    </p:spTree>
    <p:extLst>
      <p:ext uri="{BB962C8B-B14F-4D97-AF65-F5344CB8AC3E}">
        <p14:creationId xmlns:p14="http://schemas.microsoft.com/office/powerpoint/2010/main" val="220145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F16E1-E7FA-4AD1-AC2A-DC23C4C255F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302E114C-724C-461D-95D7-6BF23A1E4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80612926-A315-4963-9067-6C65BA9D0894}"/>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5" name="Marcador de pie de página 4">
            <a:extLst>
              <a:ext uri="{FF2B5EF4-FFF2-40B4-BE49-F238E27FC236}">
                <a16:creationId xmlns:a16="http://schemas.microsoft.com/office/drawing/2014/main" id="{F138A1B0-B29B-48BE-87CF-2620FF09EA79}"/>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854F2CB-71A1-49F7-BCB2-136FBA03BE7D}"/>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236885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9C16E-7C5B-43D1-9C39-35CA7E80376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E0D9CD0-926C-47DC-898D-81903E5B570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9270394-8AB6-458B-9190-4FB7FEF387C8}"/>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5" name="Marcador de pie de página 4">
            <a:extLst>
              <a:ext uri="{FF2B5EF4-FFF2-40B4-BE49-F238E27FC236}">
                <a16:creationId xmlns:a16="http://schemas.microsoft.com/office/drawing/2014/main" id="{FD053888-0B9F-4D34-AC62-6A8CE4E3499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D2B35990-0348-42FC-B7EC-E3219FD27DE3}"/>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20786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7B9FC0-3538-4B6A-B34F-4A7ECC0003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3DB8321C-FB81-4446-9BCE-3F1928CEAD9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7E9A750-B551-47AB-B864-1A679701F258}"/>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5" name="Marcador de pie de página 4">
            <a:extLst>
              <a:ext uri="{FF2B5EF4-FFF2-40B4-BE49-F238E27FC236}">
                <a16:creationId xmlns:a16="http://schemas.microsoft.com/office/drawing/2014/main" id="{74F1636E-7B01-43EC-82DE-84C48F65D430}"/>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9A3E84DD-C535-4D80-8522-AE903BB2A91B}"/>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36358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BA2BD-0D49-4210-A908-1897CC9C3B92}"/>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D20CFD0-675B-4AF7-BC05-514A3EA052D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6E8F2E1-767B-48F8-A25A-880D0BC5D480}"/>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5" name="Marcador de pie de página 4">
            <a:extLst>
              <a:ext uri="{FF2B5EF4-FFF2-40B4-BE49-F238E27FC236}">
                <a16:creationId xmlns:a16="http://schemas.microsoft.com/office/drawing/2014/main" id="{F8FC4CC0-B431-4245-B139-2B40D575669F}"/>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3CB389C5-FE84-49E3-927C-69B314215535}"/>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294322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C71F1-B469-426C-8BE8-2266390CC72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B015F09-AA1A-4476-A01A-10FE2910C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E230394-B868-4BE6-8A57-60F5B9EA8D3C}"/>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5" name="Marcador de pie de página 4">
            <a:extLst>
              <a:ext uri="{FF2B5EF4-FFF2-40B4-BE49-F238E27FC236}">
                <a16:creationId xmlns:a16="http://schemas.microsoft.com/office/drawing/2014/main" id="{DC6DC4AC-88D0-4E5B-8F1F-AC13A64C8979}"/>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EF6CC6CF-FA75-4229-8948-3238B6107181}"/>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865218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72C65-4611-4124-867F-91117849A80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0165808-69F0-43B6-A077-C568B1A501C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65FF1C74-A811-4993-8632-AB13F198F24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41005FA-1F54-4D6E-B86A-81A273466AEA}"/>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6" name="Marcador de pie de página 5">
            <a:extLst>
              <a:ext uri="{FF2B5EF4-FFF2-40B4-BE49-F238E27FC236}">
                <a16:creationId xmlns:a16="http://schemas.microsoft.com/office/drawing/2014/main" id="{0F315B46-B9D9-448D-B6C6-5A0750CBA3E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0DCEB02A-EAAD-459F-BE3B-A53B762F5ECB}"/>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187898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AC2F7-00DB-4543-89F5-0377AE5AF96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D8110A9-D264-4AB5-8F23-0F3AA9F1D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1F3FE75-49A5-44FF-90A7-ABFFE9D0109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D138A2B5-2D54-4AAD-8172-F7462EEAD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67EC8B1-42EC-4C63-8FCF-B5BE7276F21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3F8F0A97-3EF4-4BF9-89E3-7D1425FA6205}"/>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8" name="Marcador de pie de página 7">
            <a:extLst>
              <a:ext uri="{FF2B5EF4-FFF2-40B4-BE49-F238E27FC236}">
                <a16:creationId xmlns:a16="http://schemas.microsoft.com/office/drawing/2014/main" id="{ACF485B4-3118-4A72-B232-4E6503CCB6B5}"/>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51E0B997-0F59-48F5-B921-EC2E2F235B98}"/>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7495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FBFB4-2FBE-4853-824A-5C83B87DFC9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941CA21A-A8E9-45D3-A291-0663BDC50E89}"/>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4" name="Marcador de pie de página 3">
            <a:extLst>
              <a:ext uri="{FF2B5EF4-FFF2-40B4-BE49-F238E27FC236}">
                <a16:creationId xmlns:a16="http://schemas.microsoft.com/office/drawing/2014/main" id="{2362A0F5-6CFE-4909-9FEA-7C6F71B8C3E7}"/>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A26F2516-F61A-452A-803A-DEE7B3614853}"/>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194075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30A568-5EB4-4723-8971-1B6B3C520FAA}"/>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3" name="Marcador de pie de página 2">
            <a:extLst>
              <a:ext uri="{FF2B5EF4-FFF2-40B4-BE49-F238E27FC236}">
                <a16:creationId xmlns:a16="http://schemas.microsoft.com/office/drawing/2014/main" id="{002FB30C-6D4B-47C1-9BC4-EFB242B7CC99}"/>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295F152B-021B-4897-9D82-B109D16A6956}"/>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298055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7F1BF-6305-4D96-9FCD-A601AA98F09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358ED26-FC8C-4DD0-BAB1-900478451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96634785-8654-439C-98A6-6E54FF485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D2602D-9E52-4228-A56E-D24C38919468}"/>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6" name="Marcador de pie de página 5">
            <a:extLst>
              <a:ext uri="{FF2B5EF4-FFF2-40B4-BE49-F238E27FC236}">
                <a16:creationId xmlns:a16="http://schemas.microsoft.com/office/drawing/2014/main" id="{0908F349-F61B-4D46-A5C2-9087308353D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49332113-A5BB-474C-9283-0C1D07FF241A}"/>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44282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9CD5D-4B44-4692-BAA3-F9C1659B40F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674BEB58-599A-4AE9-B652-5E6DED17B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BC498C4E-EB21-4B27-999F-DD1BDED8B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BB43E2B-3A27-4B03-AC2A-859D4D84940E}"/>
              </a:ext>
            </a:extLst>
          </p:cNvPr>
          <p:cNvSpPr>
            <a:spLocks noGrp="1"/>
          </p:cNvSpPr>
          <p:nvPr>
            <p:ph type="dt" sz="half" idx="10"/>
          </p:nvPr>
        </p:nvSpPr>
        <p:spPr/>
        <p:txBody>
          <a:bodyPr/>
          <a:lstStyle/>
          <a:p>
            <a:fld id="{81B8F32D-D8B6-4B9E-9CBF-DCAC30B7B93D}" type="datetimeFigureOut">
              <a:rPr lang="en-US" smtClean="0"/>
              <a:pPr/>
              <a:t>7/2/2021</a:t>
            </a:fld>
            <a:endParaRPr lang="en-US" dirty="0"/>
          </a:p>
        </p:txBody>
      </p:sp>
      <p:sp>
        <p:nvSpPr>
          <p:cNvPr id="6" name="Marcador de pie de página 5">
            <a:extLst>
              <a:ext uri="{FF2B5EF4-FFF2-40B4-BE49-F238E27FC236}">
                <a16:creationId xmlns:a16="http://schemas.microsoft.com/office/drawing/2014/main" id="{3B55EF07-5D36-4BFF-9914-C81F79644F3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0DABEB3A-3882-444E-B3E7-9C3635ED1A1A}"/>
              </a:ext>
            </a:extLst>
          </p:cNvPr>
          <p:cNvSpPr>
            <a:spLocks noGrp="1"/>
          </p:cNvSpPr>
          <p:nvPr>
            <p:ph type="sldNum" sz="quarter" idx="12"/>
          </p:nvPr>
        </p:nvSpPr>
        <p:spPr/>
        <p:txBody>
          <a:body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131915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8C0C848-D850-4B07-855D-80BE070B2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9131574-8923-421A-8074-29AE694D2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139275B-45D1-4B28-BFC5-7CED8144D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8F32D-D8B6-4B9E-9CBF-DCAC30B7B93D}" type="datetimeFigureOut">
              <a:rPr lang="en-US" smtClean="0"/>
              <a:pPr/>
              <a:t>7/2/2021</a:t>
            </a:fld>
            <a:endParaRPr lang="en-US" dirty="0"/>
          </a:p>
        </p:txBody>
      </p:sp>
      <p:sp>
        <p:nvSpPr>
          <p:cNvPr id="5" name="Marcador de pie de página 4">
            <a:extLst>
              <a:ext uri="{FF2B5EF4-FFF2-40B4-BE49-F238E27FC236}">
                <a16:creationId xmlns:a16="http://schemas.microsoft.com/office/drawing/2014/main" id="{0586E0E7-726C-466D-91E0-98BB7932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0B6D3E92-4324-49BD-AC35-720CCB846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53ECD-7F6D-420D-93CA-D8D15EB427AC}" type="slidenum">
              <a:rPr lang="en-US" smtClean="0"/>
              <a:pPr/>
              <a:t>‹Nº›</a:t>
            </a:fld>
            <a:endParaRPr lang="en-US" dirty="0"/>
          </a:p>
        </p:txBody>
      </p:sp>
    </p:spTree>
    <p:extLst>
      <p:ext uri="{BB962C8B-B14F-4D97-AF65-F5344CB8AC3E}">
        <p14:creationId xmlns:p14="http://schemas.microsoft.com/office/powerpoint/2010/main" val="387734615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diferencia.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carrito.p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emoization.py"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istogram_english.p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cuidado1.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cuidado2.py" TargetMode="Externa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Título 1">
            <a:extLst>
              <a:ext uri="{FF2B5EF4-FFF2-40B4-BE49-F238E27FC236}">
                <a16:creationId xmlns:a16="http://schemas.microsoft.com/office/drawing/2014/main" id="{47355B52-A5F5-4FF4-B0FF-AA151B5E364D}"/>
              </a:ext>
            </a:extLst>
          </p:cNvPr>
          <p:cNvSpPr>
            <a:spLocks noGrp="1"/>
          </p:cNvSpPr>
          <p:nvPr>
            <p:ph type="ctrTitle"/>
          </p:nvPr>
        </p:nvSpPr>
        <p:spPr>
          <a:xfrm>
            <a:off x="7624005" y="2550253"/>
            <a:ext cx="4087306" cy="1619480"/>
          </a:xfrm>
        </p:spPr>
        <p:txBody>
          <a:bodyPr anchor="b">
            <a:normAutofit/>
          </a:bodyPr>
          <a:lstStyle/>
          <a:p>
            <a:r>
              <a:rPr lang="es-CL" sz="5400" b="1" dirty="0" err="1"/>
              <a:t>Pythonic</a:t>
            </a:r>
            <a:br>
              <a:rPr lang="es-CL" sz="5400" b="1" dirty="0"/>
            </a:br>
            <a:r>
              <a:rPr lang="es-CL" sz="5400" b="1" dirty="0"/>
              <a:t> </a:t>
            </a:r>
            <a:r>
              <a:rPr lang="es-CL" sz="5400" b="1" dirty="0" err="1"/>
              <a:t>Code</a:t>
            </a:r>
            <a:endParaRPr lang="es-CL" sz="5400" b="1" dirty="0"/>
          </a:p>
        </p:txBody>
      </p:sp>
      <p:sp>
        <p:nvSpPr>
          <p:cNvPr id="124" name="Freeform: Shape 12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6" name="Picture 375" descr="Computer script on a screen">
            <a:extLst>
              <a:ext uri="{FF2B5EF4-FFF2-40B4-BE49-F238E27FC236}">
                <a16:creationId xmlns:a16="http://schemas.microsoft.com/office/drawing/2014/main" id="{84CE2EF6-17E8-4EF2-A0DC-1E95BC8CA939}"/>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2045567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A1773537-BF16-4248-889A-0C49258420FA}"/>
              </a:ext>
            </a:extLst>
          </p:cNvPr>
          <p:cNvSpPr txBox="1"/>
          <p:nvPr/>
        </p:nvSpPr>
        <p:spPr>
          <a:xfrm>
            <a:off x="781464" y="803325"/>
            <a:ext cx="531453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solidFill>
                  <a:srgbClr val="ACDCDC"/>
                </a:solidFill>
                <a:latin typeface="+mj-lt"/>
                <a:ea typeface="+mj-ea"/>
                <a:cs typeface="+mj-cs"/>
              </a:rPr>
              <a:t>Topics:</a:t>
            </a:r>
          </a:p>
        </p:txBody>
      </p:sp>
      <p:sp>
        <p:nvSpPr>
          <p:cNvPr id="16" name="Marcador de contenido 2">
            <a:extLst>
              <a:ext uri="{FF2B5EF4-FFF2-40B4-BE49-F238E27FC236}">
                <a16:creationId xmlns:a16="http://schemas.microsoft.com/office/drawing/2014/main" id="{E62DA105-60D4-4CD9-9DEF-2C7FF9500A74}"/>
              </a:ext>
            </a:extLst>
          </p:cNvPr>
          <p:cNvSpPr>
            <a:spLocks noGrp="1"/>
          </p:cNvSpPr>
          <p:nvPr>
            <p:ph idx="1"/>
          </p:nvPr>
        </p:nvSpPr>
        <p:spPr>
          <a:xfrm>
            <a:off x="781464" y="2370684"/>
            <a:ext cx="6200775" cy="3375920"/>
          </a:xfrm>
        </p:spPr>
        <p:txBody>
          <a:bodyPr vert="horz" lIns="91440" tIns="45720" rIns="91440" bIns="45720" rtlCol="0" anchor="t">
            <a:normAutofit/>
          </a:bodyPr>
          <a:lstStyle/>
          <a:p>
            <a:pPr marL="571500" indent="-457200"/>
            <a:r>
              <a:rPr lang="en-US" dirty="0"/>
              <a:t>Callable objects.</a:t>
            </a:r>
          </a:p>
          <a:p>
            <a:pPr marL="571500" indent="-457200"/>
            <a:r>
              <a:rPr lang="en-US" dirty="0"/>
              <a:t>Summary of magic methods.</a:t>
            </a:r>
          </a:p>
          <a:p>
            <a:pPr marL="571500" indent="-457200"/>
            <a:r>
              <a:rPr lang="en-US" dirty="0"/>
              <a:t>Caveats in Python.</a:t>
            </a:r>
          </a:p>
          <a:p>
            <a:pPr marL="800100" lvl="1"/>
            <a:r>
              <a:rPr lang="en-US" dirty="0"/>
              <a:t>Mutable default arguments.</a:t>
            </a:r>
          </a:p>
          <a:p>
            <a:pPr marL="800100" lvl="1"/>
            <a:r>
              <a:rPr lang="en-US" dirty="0"/>
              <a:t>Extending built-in types</a:t>
            </a:r>
          </a:p>
        </p:txBody>
      </p:sp>
      <p:sp>
        <p:nvSpPr>
          <p:cNvPr id="23" name="Freeform: Shape 22">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9" descr="Question mark on green pastel background">
            <a:extLst>
              <a:ext uri="{FF2B5EF4-FFF2-40B4-BE49-F238E27FC236}">
                <a16:creationId xmlns:a16="http://schemas.microsoft.com/office/drawing/2014/main" id="{A3E286AD-945E-42C8-90E8-AA9ABC90E4A6}"/>
              </a:ext>
            </a:extLst>
          </p:cNvPr>
          <p:cNvPicPr>
            <a:picLocks noChangeAspect="1"/>
          </p:cNvPicPr>
          <p:nvPr/>
        </p:nvPicPr>
        <p:blipFill rotWithShape="1">
          <a:blip r:embed="rId2"/>
          <a:srcRect l="27826" r="1" b="1"/>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1750363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95696-C996-49CB-B42C-A68D0CF614FA}"/>
              </a:ext>
            </a:extLst>
          </p:cNvPr>
          <p:cNvSpPr>
            <a:spLocks noGrp="1"/>
          </p:cNvSpPr>
          <p:nvPr>
            <p:ph type="title"/>
          </p:nvPr>
        </p:nvSpPr>
        <p:spPr>
          <a:xfrm>
            <a:off x="818667" y="297064"/>
            <a:ext cx="5277333" cy="1325563"/>
          </a:xfrm>
        </p:spPr>
        <p:txBody>
          <a:bodyPr>
            <a:normAutofit/>
          </a:bodyPr>
          <a:lstStyle/>
          <a:p>
            <a:r>
              <a:rPr lang="es-CL" i="0" dirty="0">
                <a:effectLst/>
                <a:latin typeface="Helvetica Neue"/>
              </a:rPr>
              <a:t>Objetos invocables.</a:t>
            </a:r>
            <a:endParaRPr lang="es-CL" dirty="0"/>
          </a:p>
        </p:txBody>
      </p:sp>
      <p:sp>
        <p:nvSpPr>
          <p:cNvPr id="25"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upo 6">
            <a:extLst>
              <a:ext uri="{FF2B5EF4-FFF2-40B4-BE49-F238E27FC236}">
                <a16:creationId xmlns:a16="http://schemas.microsoft.com/office/drawing/2014/main" id="{27946B83-F15E-4BB1-92AA-B25613EA13C5}"/>
              </a:ext>
            </a:extLst>
          </p:cNvPr>
          <p:cNvGrpSpPr/>
          <p:nvPr/>
        </p:nvGrpSpPr>
        <p:grpSpPr>
          <a:xfrm>
            <a:off x="410143" y="2202648"/>
            <a:ext cx="6094380" cy="646331"/>
            <a:chOff x="392573" y="1622627"/>
            <a:chExt cx="6094380" cy="646331"/>
          </a:xfrm>
        </p:grpSpPr>
        <p:sp>
          <p:nvSpPr>
            <p:cNvPr id="15" name="CuadroTexto 14">
              <a:extLst>
                <a:ext uri="{FF2B5EF4-FFF2-40B4-BE49-F238E27FC236}">
                  <a16:creationId xmlns:a16="http://schemas.microsoft.com/office/drawing/2014/main" id="{3B0E8345-F376-427C-BC87-5DA7FD90A4F7}"/>
                </a:ext>
              </a:extLst>
            </p:cNvPr>
            <p:cNvSpPr txBox="1"/>
            <p:nvPr/>
          </p:nvSpPr>
          <p:spPr>
            <a:xfrm>
              <a:off x="392575" y="1622627"/>
              <a:ext cx="6094378" cy="646331"/>
            </a:xfrm>
            <a:prstGeom prst="rect">
              <a:avLst/>
            </a:prstGeom>
            <a:noFill/>
          </p:spPr>
          <p:txBody>
            <a:bodyPr wrap="square">
              <a:spAutoFit/>
            </a:bodyPr>
            <a:lstStyle/>
            <a:p>
              <a:pPr marL="0" indent="0" algn="ctr">
                <a:buNone/>
              </a:pPr>
              <a:r>
                <a:rPr lang="es-MX" sz="1800" b="0" i="0" dirty="0">
                  <a:effectLst/>
                  <a:latin typeface="Helvetica Neue"/>
                </a:rPr>
                <a:t>Permite definir objetos que puedan actuar como funciones.</a:t>
              </a:r>
            </a:p>
          </p:txBody>
        </p:sp>
        <p:sp>
          <p:nvSpPr>
            <p:cNvPr id="6" name="Flecha: a la derecha 5">
              <a:extLst>
                <a:ext uri="{FF2B5EF4-FFF2-40B4-BE49-F238E27FC236}">
                  <a16:creationId xmlns:a16="http://schemas.microsoft.com/office/drawing/2014/main" id="{FDE82B94-4673-4D68-BD22-D36101CDA432}"/>
                </a:ext>
              </a:extLst>
            </p:cNvPr>
            <p:cNvSpPr/>
            <p:nvPr/>
          </p:nvSpPr>
          <p:spPr>
            <a:xfrm>
              <a:off x="392573" y="1838788"/>
              <a:ext cx="336999" cy="214008"/>
            </a:xfrm>
            <a:prstGeom prst="rightArrow">
              <a:avLst/>
            </a:prstGeom>
            <a:solidFill>
              <a:srgbClr val="ACDCDC"/>
            </a:solidFill>
            <a:ln>
              <a:solidFill>
                <a:srgbClr val="A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ACDCDC"/>
                </a:solidFill>
              </a:endParaRPr>
            </a:p>
          </p:txBody>
        </p:sp>
      </p:grpSp>
      <p:grpSp>
        <p:nvGrpSpPr>
          <p:cNvPr id="19" name="Grupo 18">
            <a:extLst>
              <a:ext uri="{FF2B5EF4-FFF2-40B4-BE49-F238E27FC236}">
                <a16:creationId xmlns:a16="http://schemas.microsoft.com/office/drawing/2014/main" id="{029D8EB9-80C3-4C16-9166-39C54286B62A}"/>
              </a:ext>
            </a:extLst>
          </p:cNvPr>
          <p:cNvGrpSpPr/>
          <p:nvPr/>
        </p:nvGrpSpPr>
        <p:grpSpPr>
          <a:xfrm>
            <a:off x="410143" y="3486115"/>
            <a:ext cx="6094378" cy="646331"/>
            <a:chOff x="392573" y="1622627"/>
            <a:chExt cx="6094380" cy="646331"/>
          </a:xfrm>
        </p:grpSpPr>
        <p:sp>
          <p:nvSpPr>
            <p:cNvPr id="20" name="CuadroTexto 19">
              <a:extLst>
                <a:ext uri="{FF2B5EF4-FFF2-40B4-BE49-F238E27FC236}">
                  <a16:creationId xmlns:a16="http://schemas.microsoft.com/office/drawing/2014/main" id="{8EFA4022-27A4-4519-8602-7BE29056B4C4}"/>
                </a:ext>
              </a:extLst>
            </p:cNvPr>
            <p:cNvSpPr txBox="1"/>
            <p:nvPr/>
          </p:nvSpPr>
          <p:spPr>
            <a:xfrm>
              <a:off x="392575" y="1622627"/>
              <a:ext cx="6094378" cy="646331"/>
            </a:xfrm>
            <a:prstGeom prst="rect">
              <a:avLst/>
            </a:prstGeom>
            <a:noFill/>
          </p:spPr>
          <p:txBody>
            <a:bodyPr wrap="square">
              <a:spAutoFit/>
            </a:bodyPr>
            <a:lstStyle/>
            <a:p>
              <a:pPr marL="0" indent="0" algn="ctr">
                <a:buNone/>
              </a:pPr>
              <a:r>
                <a:rPr lang="es-MX" sz="1800" dirty="0">
                  <a:latin typeface="Helvetica Neue"/>
                </a:rPr>
                <a:t>¿Cómo llamamos a las funciones?</a:t>
              </a:r>
            </a:p>
            <a:p>
              <a:pPr marL="0" indent="0" algn="ctr">
                <a:buNone/>
              </a:pPr>
              <a:r>
                <a:rPr lang="es-MX" sz="1800" dirty="0" err="1">
                  <a:latin typeface="Helvetica Neue"/>
                </a:rPr>
                <a:t>func</a:t>
              </a:r>
              <a:r>
                <a:rPr lang="es-MX" sz="1800" dirty="0">
                  <a:latin typeface="Helvetica Neue"/>
                </a:rPr>
                <a:t> = </a:t>
              </a:r>
              <a:r>
                <a:rPr lang="es-MX" sz="1800" dirty="0" err="1">
                  <a:latin typeface="Helvetica Neue"/>
                </a:rPr>
                <a:t>n</a:t>
              </a:r>
              <a:r>
                <a:rPr lang="es-MX" sz="1800" b="0" i="0" dirty="0" err="1">
                  <a:effectLst/>
                  <a:latin typeface="Helvetica Neue"/>
                </a:rPr>
                <a:t>ombre_funcion</a:t>
              </a:r>
              <a:r>
                <a:rPr lang="es-MX" sz="1800" b="0" i="0" dirty="0">
                  <a:effectLst/>
                  <a:latin typeface="Helvetica Neue"/>
                </a:rPr>
                <a:t>(</a:t>
              </a:r>
              <a:r>
                <a:rPr lang="es-MX" sz="1800" b="0" i="0" dirty="0" err="1">
                  <a:effectLst/>
                  <a:latin typeface="Helvetica Neue"/>
                </a:rPr>
                <a:t>arg</a:t>
              </a:r>
              <a:r>
                <a:rPr lang="es-MX" sz="1800" b="0" i="0" dirty="0">
                  <a:effectLst/>
                  <a:latin typeface="Helvetica Neue"/>
                </a:rPr>
                <a:t>,*</a:t>
              </a:r>
              <a:r>
                <a:rPr lang="es-MX" sz="1800" b="0" i="0" dirty="0" err="1">
                  <a:effectLst/>
                  <a:latin typeface="Helvetica Neue"/>
                </a:rPr>
                <a:t>args</a:t>
              </a:r>
              <a:r>
                <a:rPr lang="es-MX" sz="1800" b="0" i="0" dirty="0">
                  <a:effectLst/>
                  <a:latin typeface="Helvetica Neue"/>
                </a:rPr>
                <a:t>,**</a:t>
              </a:r>
              <a:r>
                <a:rPr lang="es-MX" sz="1800" b="0" i="0" dirty="0" err="1">
                  <a:effectLst/>
                  <a:latin typeface="Helvetica Neue"/>
                </a:rPr>
                <a:t>kwargs</a:t>
              </a:r>
              <a:r>
                <a:rPr lang="es-MX" sz="1800" b="0" i="0" dirty="0">
                  <a:effectLst/>
                  <a:latin typeface="Helvetica Neue"/>
                </a:rPr>
                <a:t>)</a:t>
              </a:r>
              <a:endParaRPr lang="es-CL" sz="1800" dirty="0"/>
            </a:p>
          </p:txBody>
        </p:sp>
        <p:sp>
          <p:nvSpPr>
            <p:cNvPr id="21" name="Flecha: a la derecha 20">
              <a:extLst>
                <a:ext uri="{FF2B5EF4-FFF2-40B4-BE49-F238E27FC236}">
                  <a16:creationId xmlns:a16="http://schemas.microsoft.com/office/drawing/2014/main" id="{01D17E78-DAF2-40ED-88D0-6BA39F5987CB}"/>
                </a:ext>
              </a:extLst>
            </p:cNvPr>
            <p:cNvSpPr/>
            <p:nvPr/>
          </p:nvSpPr>
          <p:spPr>
            <a:xfrm>
              <a:off x="392573" y="1838788"/>
              <a:ext cx="336999" cy="214008"/>
            </a:xfrm>
            <a:prstGeom prst="rightArrow">
              <a:avLst/>
            </a:prstGeom>
            <a:solidFill>
              <a:srgbClr val="ACDCDC"/>
            </a:solidFill>
            <a:ln>
              <a:solidFill>
                <a:srgbClr val="A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ACDCDC"/>
                </a:solidFill>
              </a:endParaRPr>
            </a:p>
          </p:txBody>
        </p:sp>
      </p:grpSp>
      <p:grpSp>
        <p:nvGrpSpPr>
          <p:cNvPr id="26" name="Grupo 25">
            <a:extLst>
              <a:ext uri="{FF2B5EF4-FFF2-40B4-BE49-F238E27FC236}">
                <a16:creationId xmlns:a16="http://schemas.microsoft.com/office/drawing/2014/main" id="{B144D2CA-E18C-42FA-9DA5-2B3BD24B56FA}"/>
              </a:ext>
            </a:extLst>
          </p:cNvPr>
          <p:cNvGrpSpPr/>
          <p:nvPr/>
        </p:nvGrpSpPr>
        <p:grpSpPr>
          <a:xfrm>
            <a:off x="466031" y="5073987"/>
            <a:ext cx="6158181" cy="646331"/>
            <a:chOff x="392573" y="1622626"/>
            <a:chExt cx="6158181" cy="646331"/>
          </a:xfrm>
        </p:grpSpPr>
        <p:sp>
          <p:nvSpPr>
            <p:cNvPr id="28" name="CuadroTexto 27">
              <a:extLst>
                <a:ext uri="{FF2B5EF4-FFF2-40B4-BE49-F238E27FC236}">
                  <a16:creationId xmlns:a16="http://schemas.microsoft.com/office/drawing/2014/main" id="{6E529545-73CB-40F3-B8F0-2CC44A2895B2}"/>
                </a:ext>
              </a:extLst>
            </p:cNvPr>
            <p:cNvSpPr txBox="1"/>
            <p:nvPr/>
          </p:nvSpPr>
          <p:spPr>
            <a:xfrm>
              <a:off x="456376" y="1622626"/>
              <a:ext cx="6094378" cy="646331"/>
            </a:xfrm>
            <a:prstGeom prst="rect">
              <a:avLst/>
            </a:prstGeom>
            <a:noFill/>
          </p:spPr>
          <p:txBody>
            <a:bodyPr wrap="square">
              <a:spAutoFit/>
            </a:bodyPr>
            <a:lstStyle/>
            <a:p>
              <a:pPr marL="0" indent="0" algn="ctr">
                <a:buNone/>
              </a:pPr>
              <a:r>
                <a:rPr lang="es-MX" sz="1800" dirty="0">
                  <a:latin typeface="Helvetica Neue"/>
                </a:rPr>
                <a:t>Extrapolando ¿Cómo llamamos a los objetos?</a:t>
              </a:r>
            </a:p>
            <a:p>
              <a:pPr marL="0" indent="0" algn="ctr">
                <a:buNone/>
              </a:pPr>
              <a:r>
                <a:rPr lang="es-MX" sz="1800" dirty="0" err="1">
                  <a:latin typeface="Helvetica Neue"/>
                </a:rPr>
                <a:t>class</a:t>
              </a:r>
              <a:r>
                <a:rPr lang="es-MX" sz="1800" dirty="0">
                  <a:latin typeface="Helvetica Neue"/>
                </a:rPr>
                <a:t> = </a:t>
              </a:r>
              <a:r>
                <a:rPr lang="es-MX" sz="1800" dirty="0" err="1">
                  <a:latin typeface="Helvetica Neue"/>
                </a:rPr>
                <a:t>NombreClase</a:t>
              </a:r>
              <a:r>
                <a:rPr lang="es-MX" sz="1800" dirty="0">
                  <a:latin typeface="Helvetica Neue"/>
                </a:rPr>
                <a:t>(</a:t>
              </a:r>
              <a:r>
                <a:rPr lang="es-MX" sz="1800" dirty="0" err="1">
                  <a:latin typeface="Helvetica Neue"/>
                </a:rPr>
                <a:t>arg</a:t>
              </a:r>
              <a:r>
                <a:rPr lang="es-MX" sz="1800" dirty="0">
                  <a:latin typeface="Helvetica Neue"/>
                </a:rPr>
                <a:t>,*</a:t>
              </a:r>
              <a:r>
                <a:rPr lang="es-MX" sz="1800" dirty="0" err="1">
                  <a:latin typeface="Helvetica Neue"/>
                </a:rPr>
                <a:t>args</a:t>
              </a:r>
              <a:r>
                <a:rPr lang="es-MX" sz="1800" dirty="0">
                  <a:latin typeface="Helvetica Neue"/>
                </a:rPr>
                <a:t>,**</a:t>
              </a:r>
              <a:r>
                <a:rPr lang="es-MX" sz="1800" dirty="0" err="1">
                  <a:latin typeface="Helvetica Neue"/>
                </a:rPr>
                <a:t>kwargs</a:t>
              </a:r>
              <a:r>
                <a:rPr lang="es-MX" sz="1800" dirty="0">
                  <a:latin typeface="Helvetica Neue"/>
                </a:rPr>
                <a:t>)</a:t>
              </a:r>
            </a:p>
          </p:txBody>
        </p:sp>
        <p:sp>
          <p:nvSpPr>
            <p:cNvPr id="29" name="Flecha: a la derecha 28">
              <a:extLst>
                <a:ext uri="{FF2B5EF4-FFF2-40B4-BE49-F238E27FC236}">
                  <a16:creationId xmlns:a16="http://schemas.microsoft.com/office/drawing/2014/main" id="{F229686F-6D45-4081-9847-99254C5EB5AF}"/>
                </a:ext>
              </a:extLst>
            </p:cNvPr>
            <p:cNvSpPr/>
            <p:nvPr/>
          </p:nvSpPr>
          <p:spPr>
            <a:xfrm>
              <a:off x="392573" y="1838788"/>
              <a:ext cx="336999" cy="214008"/>
            </a:xfrm>
            <a:prstGeom prst="rightArrow">
              <a:avLst/>
            </a:prstGeom>
            <a:solidFill>
              <a:srgbClr val="ACDCDC"/>
            </a:solidFill>
            <a:ln>
              <a:solidFill>
                <a:srgbClr val="A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ACDCDC"/>
                </a:solidFill>
              </a:endParaRPr>
            </a:p>
          </p:txBody>
        </p:sp>
      </p:grpSp>
      <p:sp>
        <p:nvSpPr>
          <p:cNvPr id="30" name="CuadroTexto 29">
            <a:extLst>
              <a:ext uri="{FF2B5EF4-FFF2-40B4-BE49-F238E27FC236}">
                <a16:creationId xmlns:a16="http://schemas.microsoft.com/office/drawing/2014/main" id="{AD983C8B-A1CA-472A-B16C-F31CB6AF96E2}"/>
              </a:ext>
            </a:extLst>
          </p:cNvPr>
          <p:cNvSpPr txBox="1"/>
          <p:nvPr/>
        </p:nvSpPr>
        <p:spPr>
          <a:xfrm>
            <a:off x="2399637" y="6065066"/>
            <a:ext cx="2115392" cy="584775"/>
          </a:xfrm>
          <a:prstGeom prst="rect">
            <a:avLst/>
          </a:prstGeom>
          <a:noFill/>
        </p:spPr>
        <p:txBody>
          <a:bodyPr wrap="square">
            <a:spAutoFit/>
          </a:bodyPr>
          <a:lstStyle/>
          <a:p>
            <a:pPr algn="ctr"/>
            <a:r>
              <a:rPr lang="es-MX" sz="3200" b="1" dirty="0">
                <a:latin typeface="Helvetica Neue"/>
              </a:rPr>
              <a:t>NO! </a:t>
            </a:r>
            <a:endParaRPr lang="es-CL" sz="3200" b="1" dirty="0"/>
          </a:p>
        </p:txBody>
      </p:sp>
      <p:sp>
        <p:nvSpPr>
          <p:cNvPr id="31" name="CuadroTexto 30">
            <a:extLst>
              <a:ext uri="{FF2B5EF4-FFF2-40B4-BE49-F238E27FC236}">
                <a16:creationId xmlns:a16="http://schemas.microsoft.com/office/drawing/2014/main" id="{36F09064-A867-46A8-B57B-F7D14DB33E8D}"/>
              </a:ext>
            </a:extLst>
          </p:cNvPr>
          <p:cNvSpPr txBox="1"/>
          <p:nvPr/>
        </p:nvSpPr>
        <p:spPr>
          <a:xfrm>
            <a:off x="7410575" y="2311460"/>
            <a:ext cx="4871126" cy="646331"/>
          </a:xfrm>
          <a:prstGeom prst="rect">
            <a:avLst/>
          </a:prstGeom>
          <a:noFill/>
        </p:spPr>
        <p:txBody>
          <a:bodyPr wrap="square">
            <a:spAutoFit/>
          </a:bodyPr>
          <a:lstStyle/>
          <a:p>
            <a:pPr marL="0" indent="0">
              <a:buNone/>
            </a:pPr>
            <a:r>
              <a:rPr lang="es-MX" dirty="0">
                <a:solidFill>
                  <a:schemeClr val="bg1"/>
                </a:solidFill>
                <a:latin typeface="Helvetica Neue"/>
              </a:rPr>
              <a:t>instancia=</a:t>
            </a:r>
            <a:r>
              <a:rPr lang="es-MX" sz="1800" dirty="0">
                <a:solidFill>
                  <a:schemeClr val="bg1"/>
                </a:solidFill>
                <a:latin typeface="Helvetica Neue"/>
              </a:rPr>
              <a:t> </a:t>
            </a:r>
            <a:r>
              <a:rPr lang="es-MX" sz="1800" dirty="0" err="1">
                <a:solidFill>
                  <a:schemeClr val="bg1"/>
                </a:solidFill>
                <a:latin typeface="Helvetica Neue"/>
              </a:rPr>
              <a:t>NombreClase</a:t>
            </a:r>
            <a:r>
              <a:rPr lang="es-MX" sz="1800" dirty="0">
                <a:solidFill>
                  <a:schemeClr val="bg1"/>
                </a:solidFill>
                <a:latin typeface="Helvetica Neue"/>
              </a:rPr>
              <a:t>(</a:t>
            </a:r>
            <a:r>
              <a:rPr lang="es-MX" sz="1800" dirty="0" err="1">
                <a:solidFill>
                  <a:schemeClr val="bg1"/>
                </a:solidFill>
                <a:latin typeface="Helvetica Neue"/>
              </a:rPr>
              <a:t>arg</a:t>
            </a:r>
            <a:r>
              <a:rPr lang="es-MX" sz="1800" dirty="0">
                <a:solidFill>
                  <a:schemeClr val="bg1"/>
                </a:solidFill>
                <a:latin typeface="Helvetica Neue"/>
              </a:rPr>
              <a:t>,*</a:t>
            </a:r>
            <a:r>
              <a:rPr lang="es-MX" sz="1800" dirty="0" err="1">
                <a:solidFill>
                  <a:schemeClr val="bg1"/>
                </a:solidFill>
                <a:latin typeface="Helvetica Neue"/>
              </a:rPr>
              <a:t>args</a:t>
            </a:r>
            <a:r>
              <a:rPr lang="es-MX" sz="1800" dirty="0">
                <a:solidFill>
                  <a:schemeClr val="bg1"/>
                </a:solidFill>
                <a:latin typeface="Helvetica Neue"/>
              </a:rPr>
              <a:t>,**</a:t>
            </a:r>
            <a:r>
              <a:rPr lang="es-MX" sz="1800" dirty="0" err="1">
                <a:solidFill>
                  <a:schemeClr val="bg1"/>
                </a:solidFill>
                <a:latin typeface="Helvetica Neue"/>
              </a:rPr>
              <a:t>kwargs</a:t>
            </a:r>
            <a:r>
              <a:rPr lang="es-MX" sz="1800" dirty="0">
                <a:solidFill>
                  <a:schemeClr val="bg1"/>
                </a:solidFill>
                <a:latin typeface="Helvetica Neue"/>
              </a:rPr>
              <a:t>)</a:t>
            </a:r>
            <a:endParaRPr lang="es-MX" dirty="0">
              <a:solidFill>
                <a:schemeClr val="bg1"/>
              </a:solidFill>
              <a:latin typeface="Helvetica Neue"/>
            </a:endParaRPr>
          </a:p>
          <a:p>
            <a:r>
              <a:rPr lang="es-MX" dirty="0">
                <a:solidFill>
                  <a:schemeClr val="bg1"/>
                </a:solidFill>
                <a:latin typeface="Helvetica Neue"/>
              </a:rPr>
              <a:t>instancia</a:t>
            </a:r>
            <a:r>
              <a:rPr lang="es-MX" sz="1800" dirty="0">
                <a:solidFill>
                  <a:schemeClr val="bg1"/>
                </a:solidFill>
                <a:latin typeface="Helvetica Neue"/>
              </a:rPr>
              <a:t>(</a:t>
            </a:r>
            <a:r>
              <a:rPr lang="es-MX" sz="1800" dirty="0" err="1">
                <a:solidFill>
                  <a:schemeClr val="bg1"/>
                </a:solidFill>
                <a:latin typeface="Helvetica Neue"/>
              </a:rPr>
              <a:t>arg</a:t>
            </a:r>
            <a:r>
              <a:rPr lang="es-MX" sz="1800" dirty="0">
                <a:solidFill>
                  <a:schemeClr val="bg1"/>
                </a:solidFill>
                <a:latin typeface="Helvetica Neue"/>
              </a:rPr>
              <a:t>,*</a:t>
            </a:r>
            <a:r>
              <a:rPr lang="es-MX" sz="1800" dirty="0" err="1">
                <a:solidFill>
                  <a:schemeClr val="bg1"/>
                </a:solidFill>
                <a:latin typeface="Helvetica Neue"/>
              </a:rPr>
              <a:t>args</a:t>
            </a:r>
            <a:r>
              <a:rPr lang="es-MX" sz="1800" dirty="0">
                <a:solidFill>
                  <a:schemeClr val="bg1"/>
                </a:solidFill>
                <a:latin typeface="Helvetica Neue"/>
              </a:rPr>
              <a:t>,**</a:t>
            </a:r>
            <a:r>
              <a:rPr lang="es-MX" sz="1800" dirty="0" err="1">
                <a:solidFill>
                  <a:schemeClr val="bg1"/>
                </a:solidFill>
                <a:latin typeface="Helvetica Neue"/>
              </a:rPr>
              <a:t>kwargs</a:t>
            </a:r>
            <a:r>
              <a:rPr lang="es-MX" sz="1800" dirty="0">
                <a:solidFill>
                  <a:schemeClr val="bg1"/>
                </a:solidFill>
                <a:latin typeface="Helvetica Neue"/>
              </a:rPr>
              <a:t>)</a:t>
            </a:r>
            <a:endParaRPr lang="es-MX" dirty="0">
              <a:solidFill>
                <a:schemeClr val="bg1"/>
              </a:solidFill>
              <a:latin typeface="Helvetica Neue"/>
            </a:endParaRPr>
          </a:p>
        </p:txBody>
      </p:sp>
      <p:sp>
        <p:nvSpPr>
          <p:cNvPr id="33" name="Flecha: a la derecha 32">
            <a:extLst>
              <a:ext uri="{FF2B5EF4-FFF2-40B4-BE49-F238E27FC236}">
                <a16:creationId xmlns:a16="http://schemas.microsoft.com/office/drawing/2014/main" id="{0211760D-7F77-44AC-9DE7-BE095A19BF3A}"/>
              </a:ext>
            </a:extLst>
          </p:cNvPr>
          <p:cNvSpPr/>
          <p:nvPr/>
        </p:nvSpPr>
        <p:spPr>
          <a:xfrm rot="5400000">
            <a:off x="9587936" y="3150616"/>
            <a:ext cx="336999" cy="214008"/>
          </a:xfrm>
          <a:prstGeom prst="rightArrow">
            <a:avLst/>
          </a:prstGeom>
          <a:solidFill>
            <a:srgbClr val="ACDCDC"/>
          </a:solidFill>
          <a:ln>
            <a:solidFill>
              <a:srgbClr val="A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ACDCDC"/>
              </a:solidFill>
            </a:endParaRPr>
          </a:p>
        </p:txBody>
      </p:sp>
      <p:sp>
        <p:nvSpPr>
          <p:cNvPr id="34" name="CuadroTexto 33">
            <a:extLst>
              <a:ext uri="{FF2B5EF4-FFF2-40B4-BE49-F238E27FC236}">
                <a16:creationId xmlns:a16="http://schemas.microsoft.com/office/drawing/2014/main" id="{DCA51D09-C7FF-4953-BDB3-DBB2070589E2}"/>
              </a:ext>
            </a:extLst>
          </p:cNvPr>
          <p:cNvSpPr txBox="1"/>
          <p:nvPr/>
        </p:nvSpPr>
        <p:spPr>
          <a:xfrm>
            <a:off x="7938787" y="3486115"/>
            <a:ext cx="4871126" cy="646331"/>
          </a:xfrm>
          <a:prstGeom prst="rect">
            <a:avLst/>
          </a:prstGeom>
          <a:noFill/>
        </p:spPr>
        <p:txBody>
          <a:bodyPr wrap="square">
            <a:spAutoFit/>
          </a:bodyPr>
          <a:lstStyle/>
          <a:p>
            <a:pPr marL="0" indent="0">
              <a:buNone/>
            </a:pPr>
            <a:r>
              <a:rPr lang="es-MX" dirty="0" err="1">
                <a:solidFill>
                  <a:schemeClr val="bg1"/>
                </a:solidFill>
                <a:latin typeface="Helvetica Neue"/>
              </a:rPr>
              <a:t>def</a:t>
            </a:r>
            <a:r>
              <a:rPr lang="es-MX" dirty="0">
                <a:solidFill>
                  <a:schemeClr val="bg1"/>
                </a:solidFill>
                <a:latin typeface="Helvetica Neue"/>
              </a:rPr>
              <a:t> __</a:t>
            </a:r>
            <a:r>
              <a:rPr lang="es-MX" dirty="0" err="1">
                <a:solidFill>
                  <a:schemeClr val="bg1"/>
                </a:solidFill>
                <a:latin typeface="Helvetica Neue"/>
              </a:rPr>
              <a:t>call</a:t>
            </a:r>
            <a:r>
              <a:rPr lang="es-MX" dirty="0">
                <a:solidFill>
                  <a:schemeClr val="bg1"/>
                </a:solidFill>
                <a:latin typeface="Helvetica Neue"/>
              </a:rPr>
              <a:t>__(</a:t>
            </a:r>
            <a:r>
              <a:rPr lang="es-MX" dirty="0" err="1">
                <a:solidFill>
                  <a:schemeClr val="bg1"/>
                </a:solidFill>
                <a:latin typeface="Helvetica Neue"/>
              </a:rPr>
              <a:t>self</a:t>
            </a:r>
            <a:r>
              <a:rPr lang="es-MX" dirty="0">
                <a:solidFill>
                  <a:schemeClr val="bg1"/>
                </a:solidFill>
                <a:latin typeface="Helvetica Neue"/>
              </a:rPr>
              <a:t>,</a:t>
            </a:r>
            <a:r>
              <a:rPr lang="es-MX" sz="1800" dirty="0">
                <a:solidFill>
                  <a:schemeClr val="bg1"/>
                </a:solidFill>
                <a:latin typeface="Helvetica Neue"/>
              </a:rPr>
              <a:t> </a:t>
            </a:r>
            <a:r>
              <a:rPr lang="es-MX" sz="1800" dirty="0" err="1">
                <a:solidFill>
                  <a:schemeClr val="bg1"/>
                </a:solidFill>
                <a:latin typeface="Helvetica Neue"/>
              </a:rPr>
              <a:t>arg</a:t>
            </a:r>
            <a:r>
              <a:rPr lang="es-MX" sz="1800" dirty="0">
                <a:solidFill>
                  <a:schemeClr val="bg1"/>
                </a:solidFill>
                <a:latin typeface="Helvetica Neue"/>
              </a:rPr>
              <a:t>,*</a:t>
            </a:r>
            <a:r>
              <a:rPr lang="es-MX" sz="1800" dirty="0" err="1">
                <a:solidFill>
                  <a:schemeClr val="bg1"/>
                </a:solidFill>
                <a:latin typeface="Helvetica Neue"/>
              </a:rPr>
              <a:t>args</a:t>
            </a:r>
            <a:r>
              <a:rPr lang="es-MX" sz="1800" dirty="0">
                <a:solidFill>
                  <a:schemeClr val="bg1"/>
                </a:solidFill>
                <a:latin typeface="Helvetica Neue"/>
              </a:rPr>
              <a:t>,**</a:t>
            </a:r>
            <a:r>
              <a:rPr lang="es-MX" sz="1800" dirty="0" err="1">
                <a:solidFill>
                  <a:schemeClr val="bg1"/>
                </a:solidFill>
                <a:latin typeface="Helvetica Neue"/>
              </a:rPr>
              <a:t>kwargs</a:t>
            </a:r>
            <a:r>
              <a:rPr lang="es-MX" dirty="0">
                <a:solidFill>
                  <a:schemeClr val="bg1"/>
                </a:solidFill>
                <a:latin typeface="Helvetica Neue"/>
              </a:rPr>
              <a:t>):</a:t>
            </a:r>
          </a:p>
          <a:p>
            <a:pPr marL="0" indent="0">
              <a:buNone/>
            </a:pPr>
            <a:r>
              <a:rPr lang="es-MX" dirty="0">
                <a:solidFill>
                  <a:schemeClr val="bg1"/>
                </a:solidFill>
                <a:latin typeface="Helvetica Neue"/>
              </a:rPr>
              <a:t>      </a:t>
            </a:r>
            <a:r>
              <a:rPr lang="es-MX" dirty="0" err="1">
                <a:solidFill>
                  <a:schemeClr val="bg1"/>
                </a:solidFill>
                <a:latin typeface="Helvetica Neue"/>
              </a:rPr>
              <a:t>return</a:t>
            </a:r>
            <a:r>
              <a:rPr lang="es-MX" dirty="0">
                <a:solidFill>
                  <a:schemeClr val="bg1"/>
                </a:solidFill>
                <a:latin typeface="Helvetica Neue"/>
              </a:rPr>
              <a:t> … </a:t>
            </a:r>
          </a:p>
        </p:txBody>
      </p:sp>
      <p:grpSp>
        <p:nvGrpSpPr>
          <p:cNvPr id="36" name="Grupo 35">
            <a:extLst>
              <a:ext uri="{FF2B5EF4-FFF2-40B4-BE49-F238E27FC236}">
                <a16:creationId xmlns:a16="http://schemas.microsoft.com/office/drawing/2014/main" id="{40D30442-F043-4D72-842D-45C2F7F4CB29}"/>
              </a:ext>
            </a:extLst>
          </p:cNvPr>
          <p:cNvGrpSpPr/>
          <p:nvPr/>
        </p:nvGrpSpPr>
        <p:grpSpPr>
          <a:xfrm>
            <a:off x="9128574" y="4311849"/>
            <a:ext cx="1266825" cy="1234336"/>
            <a:chOff x="5086350" y="2264301"/>
            <a:chExt cx="1266825" cy="1234336"/>
          </a:xfrm>
        </p:grpSpPr>
        <p:pic>
          <p:nvPicPr>
            <p:cNvPr id="37" name="Marcador de contenido 4" descr="Papel contorno">
              <a:hlinkClick r:id="rId3" action="ppaction://hlinkfile"/>
              <a:extLst>
                <a:ext uri="{FF2B5EF4-FFF2-40B4-BE49-F238E27FC236}">
                  <a16:creationId xmlns:a16="http://schemas.microsoft.com/office/drawing/2014/main" id="{6ECF15E1-6E01-48CA-8513-F178AA3B3C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6350" y="2264301"/>
              <a:ext cx="1266825" cy="1234336"/>
            </a:xfrm>
            <a:prstGeom prst="rect">
              <a:avLst/>
            </a:prstGeom>
          </p:spPr>
        </p:pic>
        <p:sp>
          <p:nvSpPr>
            <p:cNvPr id="38" name="CuadroTexto 37">
              <a:extLst>
                <a:ext uri="{FF2B5EF4-FFF2-40B4-BE49-F238E27FC236}">
                  <a16:creationId xmlns:a16="http://schemas.microsoft.com/office/drawing/2014/main" id="{57FFD3C7-E1D0-43D6-B89F-EBA9F8FA2D2E}"/>
                </a:ext>
              </a:extLst>
            </p:cNvPr>
            <p:cNvSpPr txBox="1"/>
            <p:nvPr/>
          </p:nvSpPr>
          <p:spPr>
            <a:xfrm>
              <a:off x="5482564" y="2723101"/>
              <a:ext cx="480086" cy="369332"/>
            </a:xfrm>
            <a:prstGeom prst="rect">
              <a:avLst/>
            </a:prstGeom>
            <a:noFill/>
          </p:spPr>
          <p:txBody>
            <a:bodyPr wrap="square">
              <a:spAutoFit/>
            </a:bodyPr>
            <a:lstStyle/>
            <a:p>
              <a:r>
                <a:rPr lang="en-US" sz="1800" dirty="0" err="1">
                  <a:solidFill>
                    <a:schemeClr val="bg1">
                      <a:lumMod val="95000"/>
                      <a:lumOff val="5000"/>
                    </a:schemeClr>
                  </a:solidFill>
                </a:rPr>
                <a:t>py</a:t>
              </a:r>
              <a:endParaRPr lang="es-CL" dirty="0"/>
            </a:p>
          </p:txBody>
        </p:sp>
      </p:grpSp>
    </p:spTree>
    <p:extLst>
      <p:ext uri="{BB962C8B-B14F-4D97-AF65-F5344CB8AC3E}">
        <p14:creationId xmlns:p14="http://schemas.microsoft.com/office/powerpoint/2010/main" val="15778492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animBg="1"/>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Freeform: Shape 31">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3">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2F95696-C996-49CB-B42C-A68D0CF614FA}"/>
              </a:ext>
            </a:extLst>
          </p:cNvPr>
          <p:cNvSpPr>
            <a:spLocks noGrp="1"/>
          </p:cNvSpPr>
          <p:nvPr>
            <p:ph type="title"/>
          </p:nvPr>
        </p:nvSpPr>
        <p:spPr>
          <a:xfrm>
            <a:off x="3311446" y="3641189"/>
            <a:ext cx="3732138" cy="1242896"/>
          </a:xfrm>
        </p:spPr>
        <p:txBody>
          <a:bodyPr vert="horz" lIns="91440" tIns="45720" rIns="91440" bIns="45720" rtlCol="0" anchor="ctr">
            <a:normAutofit/>
          </a:bodyPr>
          <a:lstStyle/>
          <a:p>
            <a:pPr algn="ctr"/>
            <a:r>
              <a:rPr lang="en-US" sz="3600" dirty="0" err="1">
                <a:solidFill>
                  <a:schemeClr val="bg1">
                    <a:lumMod val="95000"/>
                    <a:lumOff val="5000"/>
                  </a:schemeClr>
                </a:solidFill>
                <a:latin typeface="Calibri (Cuerpo)"/>
              </a:rPr>
              <a:t>Memorización</a:t>
            </a:r>
            <a:endParaRPr lang="en-US" dirty="0">
              <a:solidFill>
                <a:schemeClr val="bg1">
                  <a:lumMod val="95000"/>
                  <a:lumOff val="5000"/>
                </a:schemeClr>
              </a:solidFill>
              <a:latin typeface="Calibri (Cuerpo)"/>
            </a:endParaRPr>
          </a:p>
        </p:txBody>
      </p:sp>
      <p:sp>
        <p:nvSpPr>
          <p:cNvPr id="22" name="Título 1">
            <a:extLst>
              <a:ext uri="{FF2B5EF4-FFF2-40B4-BE49-F238E27FC236}">
                <a16:creationId xmlns:a16="http://schemas.microsoft.com/office/drawing/2014/main" id="{1B176A35-F4D4-47DB-99E6-273D931D721E}"/>
              </a:ext>
            </a:extLst>
          </p:cNvPr>
          <p:cNvSpPr txBox="1">
            <a:spLocks/>
          </p:cNvSpPr>
          <p:nvPr/>
        </p:nvSpPr>
        <p:spPr>
          <a:xfrm>
            <a:off x="0" y="0"/>
            <a:ext cx="12192000" cy="1242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err="1">
                <a:solidFill>
                  <a:schemeClr val="bg1">
                    <a:lumMod val="95000"/>
                    <a:lumOff val="5000"/>
                  </a:schemeClr>
                </a:solidFill>
              </a:rPr>
              <a:t>Ejemplos</a:t>
            </a:r>
            <a:r>
              <a:rPr lang="en-US" sz="5400" dirty="0">
                <a:solidFill>
                  <a:schemeClr val="bg1">
                    <a:lumMod val="95000"/>
                    <a:lumOff val="5000"/>
                  </a:schemeClr>
                </a:solidFill>
              </a:rPr>
              <a:t>: </a:t>
            </a:r>
          </a:p>
        </p:txBody>
      </p:sp>
      <p:grpSp>
        <p:nvGrpSpPr>
          <p:cNvPr id="8" name="Grupo 7">
            <a:extLst>
              <a:ext uri="{FF2B5EF4-FFF2-40B4-BE49-F238E27FC236}">
                <a16:creationId xmlns:a16="http://schemas.microsoft.com/office/drawing/2014/main" id="{C46605E1-99A9-4D93-AC60-E22552329681}"/>
              </a:ext>
            </a:extLst>
          </p:cNvPr>
          <p:cNvGrpSpPr/>
          <p:nvPr/>
        </p:nvGrpSpPr>
        <p:grpSpPr>
          <a:xfrm>
            <a:off x="7575999" y="1904709"/>
            <a:ext cx="1266825" cy="1234336"/>
            <a:chOff x="5086350" y="2264301"/>
            <a:chExt cx="1266825" cy="1234336"/>
          </a:xfrm>
        </p:grpSpPr>
        <p:pic>
          <p:nvPicPr>
            <p:cNvPr id="24" name="Marcador de contenido 4" descr="Papel contorno">
              <a:hlinkClick r:id="rId3" action="ppaction://hlinkfile"/>
              <a:extLst>
                <a:ext uri="{FF2B5EF4-FFF2-40B4-BE49-F238E27FC236}">
                  <a16:creationId xmlns:a16="http://schemas.microsoft.com/office/drawing/2014/main" id="{98D71468-8BEA-4172-8163-D2C8D09E2F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6350" y="2264301"/>
              <a:ext cx="1266825" cy="1234336"/>
            </a:xfrm>
            <a:prstGeom prst="rect">
              <a:avLst/>
            </a:prstGeom>
          </p:spPr>
        </p:pic>
        <p:sp>
          <p:nvSpPr>
            <p:cNvPr id="37" name="CuadroTexto 36">
              <a:extLst>
                <a:ext uri="{FF2B5EF4-FFF2-40B4-BE49-F238E27FC236}">
                  <a16:creationId xmlns:a16="http://schemas.microsoft.com/office/drawing/2014/main" id="{0E9AC08D-6367-4B56-8A16-C29A229602CD}"/>
                </a:ext>
              </a:extLst>
            </p:cNvPr>
            <p:cNvSpPr txBox="1"/>
            <p:nvPr/>
          </p:nvSpPr>
          <p:spPr>
            <a:xfrm>
              <a:off x="5482564" y="2723101"/>
              <a:ext cx="480086" cy="369332"/>
            </a:xfrm>
            <a:prstGeom prst="rect">
              <a:avLst/>
            </a:prstGeom>
            <a:noFill/>
          </p:spPr>
          <p:txBody>
            <a:bodyPr wrap="square">
              <a:spAutoFit/>
            </a:bodyPr>
            <a:lstStyle/>
            <a:p>
              <a:r>
                <a:rPr lang="en-US" sz="1800" dirty="0" err="1">
                  <a:solidFill>
                    <a:schemeClr val="bg1">
                      <a:lumMod val="95000"/>
                      <a:lumOff val="5000"/>
                    </a:schemeClr>
                  </a:solidFill>
                </a:rPr>
                <a:t>py</a:t>
              </a:r>
              <a:endParaRPr lang="es-CL" dirty="0"/>
            </a:p>
          </p:txBody>
        </p:sp>
      </p:grpSp>
      <p:grpSp>
        <p:nvGrpSpPr>
          <p:cNvPr id="38" name="Grupo 37">
            <a:extLst>
              <a:ext uri="{FF2B5EF4-FFF2-40B4-BE49-F238E27FC236}">
                <a16:creationId xmlns:a16="http://schemas.microsoft.com/office/drawing/2014/main" id="{BE0324B1-F94F-4B74-8806-63CC2281E9F7}"/>
              </a:ext>
            </a:extLst>
          </p:cNvPr>
          <p:cNvGrpSpPr/>
          <p:nvPr/>
        </p:nvGrpSpPr>
        <p:grpSpPr>
          <a:xfrm>
            <a:off x="7575999" y="3649749"/>
            <a:ext cx="1266825" cy="1234336"/>
            <a:chOff x="5086350" y="2264301"/>
            <a:chExt cx="1266825" cy="1234336"/>
          </a:xfrm>
        </p:grpSpPr>
        <p:pic>
          <p:nvPicPr>
            <p:cNvPr id="39" name="Marcador de contenido 4" descr="Papel contorno">
              <a:hlinkClick r:id="rId6" action="ppaction://hlinkfile"/>
              <a:extLst>
                <a:ext uri="{FF2B5EF4-FFF2-40B4-BE49-F238E27FC236}">
                  <a16:creationId xmlns:a16="http://schemas.microsoft.com/office/drawing/2014/main" id="{582D6DEC-A167-417E-8236-8BCC1E344B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6350" y="2264301"/>
              <a:ext cx="1266825" cy="1234336"/>
            </a:xfrm>
            <a:prstGeom prst="rect">
              <a:avLst/>
            </a:prstGeom>
          </p:spPr>
        </p:pic>
        <p:sp>
          <p:nvSpPr>
            <p:cNvPr id="40" name="CuadroTexto 39">
              <a:extLst>
                <a:ext uri="{FF2B5EF4-FFF2-40B4-BE49-F238E27FC236}">
                  <a16:creationId xmlns:a16="http://schemas.microsoft.com/office/drawing/2014/main" id="{FCF1CFBC-4A98-4DE6-AE50-BF47F02AC64E}"/>
                </a:ext>
              </a:extLst>
            </p:cNvPr>
            <p:cNvSpPr txBox="1"/>
            <p:nvPr/>
          </p:nvSpPr>
          <p:spPr>
            <a:xfrm>
              <a:off x="5482564" y="2723101"/>
              <a:ext cx="480086" cy="369332"/>
            </a:xfrm>
            <a:prstGeom prst="rect">
              <a:avLst/>
            </a:prstGeom>
            <a:noFill/>
          </p:spPr>
          <p:txBody>
            <a:bodyPr wrap="square">
              <a:spAutoFit/>
            </a:bodyPr>
            <a:lstStyle/>
            <a:p>
              <a:r>
                <a:rPr lang="en-US" sz="1800" dirty="0" err="1">
                  <a:solidFill>
                    <a:schemeClr val="bg1">
                      <a:lumMod val="95000"/>
                      <a:lumOff val="5000"/>
                    </a:schemeClr>
                  </a:solidFill>
                </a:rPr>
                <a:t>py</a:t>
              </a:r>
              <a:endParaRPr lang="es-CL" dirty="0"/>
            </a:p>
          </p:txBody>
        </p:sp>
      </p:grpSp>
      <p:sp>
        <p:nvSpPr>
          <p:cNvPr id="43" name="CuadroTexto 42">
            <a:extLst>
              <a:ext uri="{FF2B5EF4-FFF2-40B4-BE49-F238E27FC236}">
                <a16:creationId xmlns:a16="http://schemas.microsoft.com/office/drawing/2014/main" id="{A1B7AE91-C464-4023-8689-84C79CC6495A}"/>
              </a:ext>
            </a:extLst>
          </p:cNvPr>
          <p:cNvSpPr txBox="1"/>
          <p:nvPr/>
        </p:nvSpPr>
        <p:spPr>
          <a:xfrm>
            <a:off x="3160599" y="2225009"/>
            <a:ext cx="4033833" cy="646331"/>
          </a:xfrm>
          <a:prstGeom prst="rect">
            <a:avLst/>
          </a:prstGeom>
          <a:noFill/>
        </p:spPr>
        <p:txBody>
          <a:bodyPr wrap="square">
            <a:spAutoFit/>
          </a:bodyPr>
          <a:lstStyle/>
          <a:p>
            <a:pPr algn="ctr"/>
            <a:r>
              <a:rPr lang="en-US" sz="3600" dirty="0" err="1">
                <a:solidFill>
                  <a:schemeClr val="bg1">
                    <a:lumMod val="95000"/>
                    <a:lumOff val="5000"/>
                  </a:schemeClr>
                </a:solidFill>
              </a:rPr>
              <a:t>Carrito</a:t>
            </a:r>
            <a:r>
              <a:rPr lang="en-US" sz="3600" dirty="0">
                <a:solidFill>
                  <a:schemeClr val="bg1">
                    <a:lumMod val="95000"/>
                    <a:lumOff val="5000"/>
                  </a:schemeClr>
                </a:solidFill>
              </a:rPr>
              <a:t> de </a:t>
            </a:r>
            <a:r>
              <a:rPr lang="en-US" sz="3600" dirty="0" err="1">
                <a:solidFill>
                  <a:schemeClr val="bg1">
                    <a:lumMod val="95000"/>
                    <a:lumOff val="5000"/>
                  </a:schemeClr>
                </a:solidFill>
              </a:rPr>
              <a:t>compras</a:t>
            </a:r>
            <a:endParaRPr lang="en-US" sz="3600" dirty="0">
              <a:solidFill>
                <a:schemeClr val="bg1">
                  <a:lumMod val="95000"/>
                  <a:lumOff val="5000"/>
                </a:schemeClr>
              </a:solidFill>
            </a:endParaRPr>
          </a:p>
        </p:txBody>
      </p:sp>
    </p:spTree>
    <p:extLst>
      <p:ext uri="{BB962C8B-B14F-4D97-AF65-F5344CB8AC3E}">
        <p14:creationId xmlns:p14="http://schemas.microsoft.com/office/powerpoint/2010/main" val="19507996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6A6D1E0-BF44-4634-A708-4D452F7A596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Summary of magic methods.</a:t>
            </a:r>
          </a:p>
        </p:txBody>
      </p:sp>
      <p:cxnSp>
        <p:nvCxnSpPr>
          <p:cNvPr id="137" name="Straight Connector 1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6" name="Picture 2">
            <a:hlinkClick r:id="rId3" action="ppaction://hlinkfile"/>
            <a:extLst>
              <a:ext uri="{FF2B5EF4-FFF2-40B4-BE49-F238E27FC236}">
                <a16:creationId xmlns:a16="http://schemas.microsoft.com/office/drawing/2014/main" id="{74C0F85E-6EB6-4D03-8AA7-0C7386A3EEF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860412" y="2509911"/>
            <a:ext cx="8416076"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96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E67E955-9440-44A3-B8B0-40C8B8795F9B}"/>
              </a:ext>
            </a:extLst>
          </p:cNvPr>
          <p:cNvSpPr>
            <a:spLocks noGrp="1"/>
          </p:cNvSpPr>
          <p:nvPr>
            <p:ph type="title"/>
          </p:nvPr>
        </p:nvSpPr>
        <p:spPr>
          <a:xfrm>
            <a:off x="568379" y="1610134"/>
            <a:ext cx="2890356" cy="2706624"/>
          </a:xfrm>
          <a:prstGeom prst="ellipse">
            <a:avLst/>
          </a:prstGeom>
          <a:solidFill>
            <a:schemeClr val="bg1"/>
          </a:solidFill>
          <a:ln w="174625" cmpd="thinThick">
            <a:solidFill>
              <a:schemeClr val="bg1"/>
            </a:solidFill>
          </a:ln>
        </p:spPr>
        <p:txBody>
          <a:bodyPr>
            <a:normAutofit/>
          </a:bodyPr>
          <a:lstStyle/>
          <a:p>
            <a:pPr algn="ctr"/>
            <a:r>
              <a:rPr lang="en-US" sz="2600" dirty="0" err="1"/>
              <a:t>Advertencias</a:t>
            </a:r>
            <a:r>
              <a:rPr lang="en-US" sz="2600" dirty="0"/>
              <a:t>.</a:t>
            </a:r>
            <a:endParaRPr lang="es-CL" sz="2600" dirty="0"/>
          </a:p>
        </p:txBody>
      </p:sp>
      <p:sp>
        <p:nvSpPr>
          <p:cNvPr id="3" name="Marcador de contenido 2">
            <a:extLst>
              <a:ext uri="{FF2B5EF4-FFF2-40B4-BE49-F238E27FC236}">
                <a16:creationId xmlns:a16="http://schemas.microsoft.com/office/drawing/2014/main" id="{2AA72797-385F-4274-8166-01DB0CF8DBDD}"/>
              </a:ext>
            </a:extLst>
          </p:cNvPr>
          <p:cNvSpPr>
            <a:spLocks noGrp="1"/>
          </p:cNvSpPr>
          <p:nvPr>
            <p:ph idx="1"/>
          </p:nvPr>
        </p:nvSpPr>
        <p:spPr>
          <a:xfrm>
            <a:off x="4315078" y="566831"/>
            <a:ext cx="6725635" cy="980609"/>
          </a:xfrm>
        </p:spPr>
        <p:txBody>
          <a:bodyPr anchor="ctr">
            <a:normAutofit/>
          </a:bodyPr>
          <a:lstStyle/>
          <a:p>
            <a:pPr marL="0" indent="0" algn="ctr">
              <a:buNone/>
            </a:pPr>
            <a:r>
              <a:rPr lang="es-MX" b="0" i="0" dirty="0">
                <a:solidFill>
                  <a:schemeClr val="bg1"/>
                </a:solidFill>
                <a:effectLst/>
                <a:latin typeface="Helvetica Neue"/>
              </a:rPr>
              <a:t>Cosas que hay que evitar por completo:</a:t>
            </a:r>
          </a:p>
        </p:txBody>
      </p:sp>
      <p:grpSp>
        <p:nvGrpSpPr>
          <p:cNvPr id="9" name="Grupo 8">
            <a:extLst>
              <a:ext uri="{FF2B5EF4-FFF2-40B4-BE49-F238E27FC236}">
                <a16:creationId xmlns:a16="http://schemas.microsoft.com/office/drawing/2014/main" id="{4F1D4528-FFFF-4530-B51A-5E3C5ABFDB4E}"/>
              </a:ext>
            </a:extLst>
          </p:cNvPr>
          <p:cNvGrpSpPr/>
          <p:nvPr/>
        </p:nvGrpSpPr>
        <p:grpSpPr>
          <a:xfrm>
            <a:off x="9419063" y="1809948"/>
            <a:ext cx="1253675" cy="1105191"/>
            <a:chOff x="5086350" y="2264301"/>
            <a:chExt cx="1266825" cy="1234336"/>
          </a:xfrm>
        </p:grpSpPr>
        <p:pic>
          <p:nvPicPr>
            <p:cNvPr id="11" name="Marcador de contenido 4" descr="Papel contorno">
              <a:hlinkClick r:id="rId3" action="ppaction://hlinkfile"/>
              <a:extLst>
                <a:ext uri="{FF2B5EF4-FFF2-40B4-BE49-F238E27FC236}">
                  <a16:creationId xmlns:a16="http://schemas.microsoft.com/office/drawing/2014/main" id="{F5864ED5-1E4B-4132-80C9-E9BF3A2AB9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6350" y="2264301"/>
              <a:ext cx="1266825" cy="1234336"/>
            </a:xfrm>
            <a:prstGeom prst="rect">
              <a:avLst/>
            </a:prstGeom>
          </p:spPr>
        </p:pic>
        <p:sp>
          <p:nvSpPr>
            <p:cNvPr id="14" name="CuadroTexto 13">
              <a:extLst>
                <a:ext uri="{FF2B5EF4-FFF2-40B4-BE49-F238E27FC236}">
                  <a16:creationId xmlns:a16="http://schemas.microsoft.com/office/drawing/2014/main" id="{BBA1B1C0-BED2-4F0A-BB4F-A3F27FA41279}"/>
                </a:ext>
              </a:extLst>
            </p:cNvPr>
            <p:cNvSpPr txBox="1"/>
            <p:nvPr/>
          </p:nvSpPr>
          <p:spPr>
            <a:xfrm>
              <a:off x="5482564" y="2723101"/>
              <a:ext cx="480086" cy="369332"/>
            </a:xfrm>
            <a:prstGeom prst="rect">
              <a:avLst/>
            </a:prstGeom>
            <a:noFill/>
          </p:spPr>
          <p:txBody>
            <a:bodyPr wrap="square">
              <a:spAutoFit/>
            </a:bodyPr>
            <a:lstStyle/>
            <a:p>
              <a:r>
                <a:rPr lang="en-US" sz="1800" dirty="0" err="1">
                  <a:solidFill>
                    <a:schemeClr val="bg1">
                      <a:lumMod val="95000"/>
                      <a:lumOff val="5000"/>
                    </a:schemeClr>
                  </a:solidFill>
                </a:rPr>
                <a:t>py</a:t>
              </a:r>
              <a:endParaRPr lang="es-CL" dirty="0"/>
            </a:p>
          </p:txBody>
        </p:sp>
      </p:grpSp>
      <p:grpSp>
        <p:nvGrpSpPr>
          <p:cNvPr id="15" name="Grupo 14">
            <a:extLst>
              <a:ext uri="{FF2B5EF4-FFF2-40B4-BE49-F238E27FC236}">
                <a16:creationId xmlns:a16="http://schemas.microsoft.com/office/drawing/2014/main" id="{1092FECE-21EB-4BE3-9C46-F7B9D96E5B32}"/>
              </a:ext>
            </a:extLst>
          </p:cNvPr>
          <p:cNvGrpSpPr/>
          <p:nvPr/>
        </p:nvGrpSpPr>
        <p:grpSpPr>
          <a:xfrm>
            <a:off x="9419063" y="3384277"/>
            <a:ext cx="1266825" cy="1234336"/>
            <a:chOff x="5086350" y="2264301"/>
            <a:chExt cx="1266825" cy="1234336"/>
          </a:xfrm>
        </p:grpSpPr>
        <p:pic>
          <p:nvPicPr>
            <p:cNvPr id="16" name="Marcador de contenido 4" descr="Papel contorno">
              <a:hlinkClick r:id="rId6" action="ppaction://hlinkfile"/>
              <a:extLst>
                <a:ext uri="{FF2B5EF4-FFF2-40B4-BE49-F238E27FC236}">
                  <a16:creationId xmlns:a16="http://schemas.microsoft.com/office/drawing/2014/main" id="{F69F3853-A210-47E3-B20D-2B5F9CC3B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6350" y="2264301"/>
              <a:ext cx="1266825" cy="1234336"/>
            </a:xfrm>
            <a:prstGeom prst="rect">
              <a:avLst/>
            </a:prstGeom>
          </p:spPr>
        </p:pic>
        <p:sp>
          <p:nvSpPr>
            <p:cNvPr id="17" name="CuadroTexto 16">
              <a:extLst>
                <a:ext uri="{FF2B5EF4-FFF2-40B4-BE49-F238E27FC236}">
                  <a16:creationId xmlns:a16="http://schemas.microsoft.com/office/drawing/2014/main" id="{FDD19D12-F111-4A2F-BAAB-7C3C395F0829}"/>
                </a:ext>
              </a:extLst>
            </p:cNvPr>
            <p:cNvSpPr txBox="1"/>
            <p:nvPr/>
          </p:nvSpPr>
          <p:spPr>
            <a:xfrm>
              <a:off x="5482564" y="2723101"/>
              <a:ext cx="480086" cy="369332"/>
            </a:xfrm>
            <a:prstGeom prst="rect">
              <a:avLst/>
            </a:prstGeom>
            <a:noFill/>
          </p:spPr>
          <p:txBody>
            <a:bodyPr wrap="square">
              <a:spAutoFit/>
            </a:bodyPr>
            <a:lstStyle/>
            <a:p>
              <a:r>
                <a:rPr lang="en-US" sz="1800" dirty="0" err="1">
                  <a:solidFill>
                    <a:schemeClr val="bg1">
                      <a:lumMod val="95000"/>
                      <a:lumOff val="5000"/>
                    </a:schemeClr>
                  </a:solidFill>
                </a:rPr>
                <a:t>py</a:t>
              </a:r>
              <a:endParaRPr lang="es-CL" dirty="0"/>
            </a:p>
          </p:txBody>
        </p:sp>
      </p:grpSp>
      <p:sp>
        <p:nvSpPr>
          <p:cNvPr id="18" name="Flecha: a la derecha 17">
            <a:extLst>
              <a:ext uri="{FF2B5EF4-FFF2-40B4-BE49-F238E27FC236}">
                <a16:creationId xmlns:a16="http://schemas.microsoft.com/office/drawing/2014/main" id="{F9970A3C-1088-4EDA-A540-063300693641}"/>
              </a:ext>
            </a:extLst>
          </p:cNvPr>
          <p:cNvSpPr/>
          <p:nvPr/>
        </p:nvSpPr>
        <p:spPr>
          <a:xfrm>
            <a:off x="9086726" y="2279086"/>
            <a:ext cx="336999" cy="214008"/>
          </a:xfrm>
          <a:prstGeom prst="rightArrow">
            <a:avLst/>
          </a:prstGeom>
          <a:solidFill>
            <a:srgbClr val="ACDCDC"/>
          </a:solidFill>
          <a:ln>
            <a:solidFill>
              <a:srgbClr val="A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ACDCDC"/>
              </a:solidFill>
            </a:endParaRPr>
          </a:p>
        </p:txBody>
      </p:sp>
      <p:sp>
        <p:nvSpPr>
          <p:cNvPr id="19" name="Flecha: a la derecha 18">
            <a:extLst>
              <a:ext uri="{FF2B5EF4-FFF2-40B4-BE49-F238E27FC236}">
                <a16:creationId xmlns:a16="http://schemas.microsoft.com/office/drawing/2014/main" id="{B05D76C9-249E-486F-9F94-E9BF1466A96A}"/>
              </a:ext>
            </a:extLst>
          </p:cNvPr>
          <p:cNvSpPr/>
          <p:nvPr/>
        </p:nvSpPr>
        <p:spPr>
          <a:xfrm>
            <a:off x="9086726" y="3894441"/>
            <a:ext cx="336999" cy="214008"/>
          </a:xfrm>
          <a:prstGeom prst="rightArrow">
            <a:avLst/>
          </a:prstGeom>
          <a:solidFill>
            <a:srgbClr val="ACDCDC"/>
          </a:solidFill>
          <a:ln>
            <a:solidFill>
              <a:srgbClr val="ACD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rgbClr val="ACDCDC"/>
              </a:solidFill>
            </a:endParaRPr>
          </a:p>
        </p:txBody>
      </p:sp>
      <p:sp>
        <p:nvSpPr>
          <p:cNvPr id="22" name="CuadroTexto 21">
            <a:extLst>
              <a:ext uri="{FF2B5EF4-FFF2-40B4-BE49-F238E27FC236}">
                <a16:creationId xmlns:a16="http://schemas.microsoft.com/office/drawing/2014/main" id="{11B5777F-2E39-4BBF-977E-E680A7105DCF}"/>
              </a:ext>
            </a:extLst>
          </p:cNvPr>
          <p:cNvSpPr txBox="1"/>
          <p:nvPr/>
        </p:nvSpPr>
        <p:spPr>
          <a:xfrm>
            <a:off x="4644910" y="1902449"/>
            <a:ext cx="4243287" cy="954107"/>
          </a:xfrm>
          <a:prstGeom prst="rect">
            <a:avLst/>
          </a:prstGeom>
          <a:noFill/>
        </p:spPr>
        <p:txBody>
          <a:bodyPr wrap="square">
            <a:spAutoFit/>
          </a:bodyPr>
          <a:lstStyle/>
          <a:p>
            <a:pPr marL="457200" indent="-457200" algn="ctr">
              <a:buFont typeface="Arial" panose="020B0604020202020204" pitchFamily="34" charset="0"/>
              <a:buChar char="•"/>
            </a:pPr>
            <a:r>
              <a:rPr lang="en-US" sz="2800" dirty="0" err="1">
                <a:solidFill>
                  <a:schemeClr val="bg1"/>
                </a:solidFill>
              </a:rPr>
              <a:t>Argumentos</a:t>
            </a:r>
            <a:r>
              <a:rPr lang="en-US" sz="2800" dirty="0">
                <a:solidFill>
                  <a:schemeClr val="bg1"/>
                </a:solidFill>
              </a:rPr>
              <a:t> </a:t>
            </a:r>
            <a:r>
              <a:rPr lang="en-US" sz="2800" dirty="0" err="1">
                <a:solidFill>
                  <a:schemeClr val="bg1"/>
                </a:solidFill>
              </a:rPr>
              <a:t>mutables</a:t>
            </a:r>
            <a:endParaRPr lang="en-US" sz="2800" dirty="0">
              <a:solidFill>
                <a:schemeClr val="bg1"/>
              </a:solidFill>
            </a:endParaRPr>
          </a:p>
          <a:p>
            <a:pPr algn="ctr"/>
            <a:r>
              <a:rPr lang="en-US" sz="2800" dirty="0">
                <a:solidFill>
                  <a:schemeClr val="bg1"/>
                </a:solidFill>
              </a:rPr>
              <a:t> por </a:t>
            </a:r>
            <a:r>
              <a:rPr lang="en-US" sz="2800" dirty="0" err="1">
                <a:solidFill>
                  <a:schemeClr val="bg1"/>
                </a:solidFill>
              </a:rPr>
              <a:t>defecto</a:t>
            </a:r>
            <a:r>
              <a:rPr lang="en-US" sz="2800" dirty="0">
                <a:solidFill>
                  <a:schemeClr val="bg1"/>
                </a:solidFill>
              </a:rPr>
              <a:t>.</a:t>
            </a:r>
          </a:p>
        </p:txBody>
      </p:sp>
      <p:sp>
        <p:nvSpPr>
          <p:cNvPr id="23" name="CuadroTexto 22">
            <a:extLst>
              <a:ext uri="{FF2B5EF4-FFF2-40B4-BE49-F238E27FC236}">
                <a16:creationId xmlns:a16="http://schemas.microsoft.com/office/drawing/2014/main" id="{8D38EBEA-44C7-461D-AE86-6FCF792FCA31}"/>
              </a:ext>
            </a:extLst>
          </p:cNvPr>
          <p:cNvSpPr txBox="1"/>
          <p:nvPr/>
        </p:nvSpPr>
        <p:spPr>
          <a:xfrm>
            <a:off x="4446380" y="3642459"/>
            <a:ext cx="4640346" cy="954107"/>
          </a:xfrm>
          <a:prstGeom prst="rect">
            <a:avLst/>
          </a:prstGeom>
          <a:noFill/>
        </p:spPr>
        <p:txBody>
          <a:bodyPr wrap="square">
            <a:spAutoFit/>
          </a:bodyPr>
          <a:lstStyle/>
          <a:p>
            <a:pPr marL="457200" indent="-457200" algn="ctr">
              <a:buFont typeface="Arial" panose="020B0604020202020204" pitchFamily="34" charset="0"/>
              <a:buChar char="•"/>
            </a:pPr>
            <a:r>
              <a:rPr lang="es-MX" sz="2800" dirty="0">
                <a:solidFill>
                  <a:schemeClr val="bg1"/>
                </a:solidFill>
              </a:rPr>
              <a:t>Extensión de clases sin módulo </a:t>
            </a:r>
            <a:r>
              <a:rPr lang="es-MX" sz="2800" dirty="0" err="1">
                <a:solidFill>
                  <a:schemeClr val="bg1"/>
                </a:solidFill>
              </a:rPr>
              <a:t>collections</a:t>
            </a:r>
            <a:r>
              <a:rPr lang="es-MX" sz="2800" dirty="0">
                <a:solidFill>
                  <a:schemeClr val="bg1"/>
                </a:solidFill>
              </a:rPr>
              <a:t> .</a:t>
            </a:r>
            <a:endParaRPr lang="es-CL" sz="2800" dirty="0">
              <a:solidFill>
                <a:schemeClr val="bg1"/>
              </a:solidFill>
            </a:endParaRPr>
          </a:p>
        </p:txBody>
      </p:sp>
    </p:spTree>
    <p:extLst>
      <p:ext uri="{BB962C8B-B14F-4D97-AF65-F5344CB8AC3E}">
        <p14:creationId xmlns:p14="http://schemas.microsoft.com/office/powerpoint/2010/main" val="336910865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4208</TotalTime>
  <Words>438</Words>
  <Application>Microsoft Office PowerPoint</Application>
  <PresentationFormat>Panorámica</PresentationFormat>
  <Paragraphs>53</Paragraphs>
  <Slides>6</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BookAntiqua</vt:lpstr>
      <vt:lpstr>Calibri</vt:lpstr>
      <vt:lpstr>Calibri (Cuerpo)</vt:lpstr>
      <vt:lpstr>Calibri Light</vt:lpstr>
      <vt:lpstr>Helvetica Neue</vt:lpstr>
      <vt:lpstr>Tema de Office</vt:lpstr>
      <vt:lpstr>Pythonic  Code</vt:lpstr>
      <vt:lpstr>Presentación de PowerPoint</vt:lpstr>
      <vt:lpstr>Objetos invocables.</vt:lpstr>
      <vt:lpstr>Memorización</vt:lpstr>
      <vt:lpstr>Summary of magic methods.</vt:lpstr>
      <vt:lpstr>Advertencias.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Pythonic  Code</dc:title>
  <dc:creator>joaquin rohland herrera</dc:creator>
  <cp:lastModifiedBy>joaquin rohland herrera</cp:lastModifiedBy>
  <cp:revision>46</cp:revision>
  <dcterms:created xsi:type="dcterms:W3CDTF">2021-06-25T16:02:59Z</dcterms:created>
  <dcterms:modified xsi:type="dcterms:W3CDTF">2021-07-03T02:13:15Z</dcterms:modified>
</cp:coreProperties>
</file>