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8" r:id="rId6"/>
    <p:sldId id="266" r:id="rId7"/>
    <p:sldId id="267" r:id="rId8"/>
    <p:sldId id="261" r:id="rId9"/>
    <p:sldId id="262" r:id="rId10"/>
    <p:sldId id="260" r:id="rId11"/>
    <p:sldId id="264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66FF"/>
    <a:srgbClr val="FBA3A7"/>
    <a:srgbClr val="F66D3C"/>
    <a:srgbClr val="E57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F95DD-CF80-4A0D-9FA7-AF262DDA88C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5FFC7-78BC-4DF2-804E-FB1B9C2B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4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89B1-B476-4C59-A1AE-E6F2A1941AB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65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89B1-B476-4C59-A1AE-E6F2A1941AB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768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89B1-B476-4C59-A1AE-E6F2A1941AB8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67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0A4B-14AB-4C86-9796-A86432A34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F4707-BAF9-4634-9901-F7844CA16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91EC-D997-48CE-B768-06130249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A77F-F7BC-49EA-8506-A9F3B49C5AC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01681-7EA7-4599-87D2-030C7407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61AAF-D6CC-4895-8450-07A92D14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F21-48FB-4775-8F3D-C37E689CE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3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4A69-1B88-4298-B39E-B9BD6C73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4FAD0-E2DC-44DF-8385-065B58ED7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1FF15-C34F-4684-A4F8-4A980F3E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A77F-F7BC-49EA-8506-A9F3B49C5AC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4FAE3-746E-4E77-BF1E-CE130F29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44076-644C-491E-9AA8-D8A56D82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F21-48FB-4775-8F3D-C37E689CE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8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47621-9B5B-49C1-9382-85980325A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4156E-7531-4DE3-B6E0-F76336346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C19FC-1BF6-4D31-9F85-D0D6CA1F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A77F-F7BC-49EA-8506-A9F3B49C5AC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A9AB2-0054-4AF2-8163-8940E85F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776E1-60D9-4C56-8CCA-030D1D3D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F21-48FB-4775-8F3D-C37E689CE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09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2400" y="1749631"/>
            <a:ext cx="11347200" cy="3941052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22400" y="687227"/>
            <a:ext cx="11347200" cy="521883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3942" y="138543"/>
            <a:ext cx="3867151" cy="135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1171865" eaLnBrk="1" hangingPunct="1">
              <a:spcBef>
                <a:spcPct val="0"/>
              </a:spcBef>
              <a:defRPr sz="8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/>
              <a:t>Presentation title</a:t>
            </a:r>
          </a:p>
        </p:txBody>
      </p:sp>
      <p:sp>
        <p:nvSpPr>
          <p:cNvPr id="8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82871" y="138543"/>
            <a:ext cx="1602317" cy="135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1171865" eaLnBrk="1" hangingPunct="1">
              <a:spcBef>
                <a:spcPct val="0"/>
              </a:spcBef>
              <a:defRPr sz="8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/>
              <a:t>Date</a:t>
            </a:r>
            <a:endParaRPr lang="en-GB" noProof="0" dirty="0"/>
          </a:p>
        </p:txBody>
      </p:sp>
      <p:sp>
        <p:nvSpPr>
          <p:cNvPr id="9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53096" y="140067"/>
            <a:ext cx="416504" cy="135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1170488" eaLnBrk="1" hangingPunct="1">
              <a:defRPr sz="8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4407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5E56-24D2-40FA-BB9F-60BB47A6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F97DB-02A0-4E26-9BED-E0A882110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ABBEE-35D0-4719-B5E8-7BDF6BC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A77F-F7BC-49EA-8506-A9F3B49C5AC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06A5B-4AA5-48C0-8C4E-1EC05D71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4A5B-BD0E-4697-B704-6F7A0B0A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F21-48FB-4775-8F3D-C37E689CE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3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F2D7-7E5D-40B9-8E9D-0402A1CE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0987E-3426-4573-826C-AB39F4ED7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B724-E5C3-422F-ACD9-0BFBEA72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A77F-F7BC-49EA-8506-A9F3B49C5AC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2FF4E-6C4F-4580-9805-D3E8F52C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E710F-4848-45D3-9C51-C512C64C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F21-48FB-4775-8F3D-C37E689CE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4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B259-D4B2-43CE-AAF6-F9B6D3BE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3A6E9-0888-4084-81BE-45BBEA22F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742C0-3E9A-4FF0-944D-C85270DB2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82C9C-CA7A-4DE3-9AE9-632B6B50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A77F-F7BC-49EA-8506-A9F3B49C5AC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3AF9C-686F-46B1-8860-64095C2A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22088-12D0-41C3-81D6-BE598A3F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F21-48FB-4775-8F3D-C37E689CE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8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0837-1B20-4B16-97B5-74252C66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B09F9-75D1-4B17-898F-6A8E490DF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2B57F-C006-41E7-A7BC-20F4ECE5B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97AE2-3B0C-4755-B3A0-E2655E8B2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A3EDF-E098-4CD0-8A5A-FDEA262E0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4EED9-2434-4385-97AB-05E5550E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A77F-F7BC-49EA-8506-A9F3B49C5AC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E9201-5139-428E-8574-661B2E34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2F3F7-2D79-4DFE-A764-82A6E9C2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F21-48FB-4775-8F3D-C37E689CE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B423-46C9-4800-A7CA-1AF291E0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6AD05-85CA-49B2-8D10-E3C430B9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A77F-F7BC-49EA-8506-A9F3B49C5AC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36BA2-3EDC-475E-A532-0A602268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E4927-3647-4E5A-B9EB-CFF09585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F21-48FB-4775-8F3D-C37E689CE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8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3FBB6-A4B9-4A61-B3CE-BDFFFB35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A77F-F7BC-49EA-8506-A9F3B49C5AC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30171-CAD6-4131-A852-2D35FF91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AAC84-74A4-43B6-8710-F9E61A7D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F21-48FB-4775-8F3D-C37E689CE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6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5FE9-CC4B-473F-9244-31BDFCA7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8888-8243-4D47-8517-590910CF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33975-3E87-4C6B-88B7-8C40B3C0C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98473-FF62-4B6C-A7E6-934EC971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A77F-F7BC-49EA-8506-A9F3B49C5AC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92131-A009-412C-A384-EDAEEDD4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4A0C6-9EC6-40DE-928F-9A0DDFE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F21-48FB-4775-8F3D-C37E689CE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5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B148-A45A-40B4-A99D-A9ABD374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FBAD5-194E-4EFC-9717-AAAEDAC74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FC362-687D-488C-9BFA-AEAE39C5A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8386B-0353-4557-A0B0-8A097A95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A77F-F7BC-49EA-8506-A9F3B49C5AC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684A0-04EF-40B5-A320-CBBE46EA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43DE-DFD9-4B98-A76D-97173067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F21-48FB-4775-8F3D-C37E689CE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7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B1EDF-121C-441B-89F2-ECA47DE1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9FD4-2AF1-48E3-BF05-D430CC88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6B62D-0BF6-4F25-AE5D-F95382442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A77F-F7BC-49EA-8506-A9F3B49C5AC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054B4-E501-4600-BA62-8356C1268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99BA-B94C-48D0-9E7F-A9831BB7E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ECF21-48FB-4775-8F3D-C37E689CE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8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4B95-A51D-4965-B6AA-FF0B8143D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Sleeejds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54708-090F-481E-91F8-1D5940AD2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73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6BC86-B673-4FF1-A8A6-05FB9E3D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26633-ACCB-4332-A108-FAA4BFFA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5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2"/>
          <p:cNvSpPr txBox="1">
            <a:spLocks/>
          </p:cNvSpPr>
          <p:nvPr/>
        </p:nvSpPr>
        <p:spPr>
          <a:xfrm>
            <a:off x="-7626183" y="-166602"/>
            <a:ext cx="5392863" cy="52188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133">
                <a:solidFill>
                  <a:srgbClr val="000000"/>
                </a:solidFill>
              </a:rPr>
              <a:t>Test error  = </a:t>
            </a:r>
            <a:r>
              <a:rPr lang="en-GB" sz="2133">
                <a:solidFill>
                  <a:srgbClr val="C00000"/>
                </a:solidFill>
              </a:rPr>
              <a:t>Variance +</a:t>
            </a:r>
            <a:r>
              <a:rPr lang="en-GB" sz="2133">
                <a:solidFill>
                  <a:srgbClr val="3F9C35"/>
                </a:solidFill>
              </a:rPr>
              <a:t> bias</a:t>
            </a:r>
            <a:endParaRPr lang="en-GB" sz="2133" dirty="0">
              <a:solidFill>
                <a:srgbClr val="3F9C35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 flipH="1">
            <a:off x="-9906755" y="-2087651"/>
            <a:ext cx="11414968" cy="5287717"/>
            <a:chOff x="-1971493" y="-124372"/>
            <a:chExt cx="11284339" cy="3965788"/>
          </a:xfrm>
        </p:grpSpPr>
        <p:sp>
          <p:nvSpPr>
            <p:cNvPr id="51" name="Arc 50"/>
            <p:cNvSpPr/>
            <p:nvPr/>
          </p:nvSpPr>
          <p:spPr>
            <a:xfrm rot="11277471" flipH="1">
              <a:off x="-1971493" y="307848"/>
              <a:ext cx="8977407" cy="3490302"/>
            </a:xfrm>
            <a:prstGeom prst="arc">
              <a:avLst>
                <a:gd name="adj1" fmla="val 18001078"/>
                <a:gd name="adj2" fmla="val 20305635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2" name="Arc 51"/>
            <p:cNvSpPr/>
            <p:nvPr/>
          </p:nvSpPr>
          <p:spPr>
            <a:xfrm rot="10800000">
              <a:off x="2420611" y="999279"/>
              <a:ext cx="6892235" cy="2796126"/>
            </a:xfrm>
            <a:prstGeom prst="arc">
              <a:avLst>
                <a:gd name="adj1" fmla="val 16199999"/>
                <a:gd name="adj2" fmla="val 20814226"/>
              </a:avLst>
            </a:prstGeom>
            <a:ln w="28575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5866728" y="2052999"/>
              <a:ext cx="0" cy="1788417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2620212" y="3841414"/>
              <a:ext cx="3350476" cy="2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Arc 54"/>
            <p:cNvSpPr/>
            <p:nvPr/>
          </p:nvSpPr>
          <p:spPr>
            <a:xfrm rot="9505006">
              <a:off x="2045083" y="-124372"/>
              <a:ext cx="5936341" cy="3490302"/>
            </a:xfrm>
            <a:prstGeom prst="arc">
              <a:avLst/>
            </a:prstGeom>
            <a:ln w="285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-6360724" y="3272283"/>
            <a:ext cx="468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Regularization parameter</a:t>
            </a:r>
          </a:p>
        </p:txBody>
      </p:sp>
      <p:sp>
        <p:nvSpPr>
          <p:cNvPr id="57" name="Rectangle 56"/>
          <p:cNvSpPr/>
          <p:nvPr/>
        </p:nvSpPr>
        <p:spPr>
          <a:xfrm rot="16200000">
            <a:off x="-7749151" y="1810257"/>
            <a:ext cx="1885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Error (</a:t>
            </a:r>
            <a:r>
              <a:rPr lang="en-GB" sz="2400" i="1" dirty="0" err="1">
                <a:solidFill>
                  <a:srgbClr val="000000"/>
                </a:solidFill>
              </a:rPr>
              <a:t>fx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mse</a:t>
            </a:r>
            <a:r>
              <a:rPr lang="en-GB" sz="2400" dirty="0">
                <a:solidFill>
                  <a:srgbClr val="000000"/>
                </a:solidFill>
              </a:rPr>
              <a:t>)</a:t>
            </a:r>
            <a:endParaRPr lang="en-GB" sz="2400" dirty="0"/>
          </a:p>
        </p:txBody>
      </p:sp>
      <p:sp>
        <p:nvSpPr>
          <p:cNvPr id="58" name="Down Arrow 57"/>
          <p:cNvSpPr/>
          <p:nvPr/>
        </p:nvSpPr>
        <p:spPr>
          <a:xfrm rot="1583122">
            <a:off x="-6366490" y="2030489"/>
            <a:ext cx="213285" cy="294176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59" name="Down Arrow 58"/>
          <p:cNvSpPr/>
          <p:nvPr/>
        </p:nvSpPr>
        <p:spPr>
          <a:xfrm rot="1583122">
            <a:off x="-5185762" y="2242940"/>
            <a:ext cx="213285" cy="294176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0" name="TextBox 59"/>
          <p:cNvSpPr txBox="1"/>
          <p:nvPr/>
        </p:nvSpPr>
        <p:spPr>
          <a:xfrm rot="20770139">
            <a:off x="-6362886" y="1516121"/>
            <a:ext cx="193029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dirty="0"/>
              <a:t>Best train model</a:t>
            </a:r>
          </a:p>
        </p:txBody>
      </p:sp>
      <p:sp>
        <p:nvSpPr>
          <p:cNvPr id="61" name="TextBox 60"/>
          <p:cNvSpPr txBox="1"/>
          <p:nvPr/>
        </p:nvSpPr>
        <p:spPr>
          <a:xfrm rot="20770139">
            <a:off x="-5247219" y="1775650"/>
            <a:ext cx="193029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dirty="0"/>
              <a:t>Best future model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795" y="578887"/>
            <a:ext cx="8889357" cy="578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Presentation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12</a:t>
            </a:fld>
            <a:endParaRPr lang="en-GB" noProof="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10589" y="2728373"/>
            <a:ext cx="1553352" cy="1166425"/>
            <a:chOff x="4003365" y="3257973"/>
            <a:chExt cx="1165014" cy="874819"/>
          </a:xfrm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003365" y="3257973"/>
              <a:ext cx="1165014" cy="8748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3968" y="3362641"/>
              <a:ext cx="703807" cy="665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892628" y="2590676"/>
            <a:ext cx="2929803" cy="1639429"/>
            <a:chOff x="1352909" y="2060851"/>
            <a:chExt cx="2197352" cy="1229572"/>
          </a:xfrm>
        </p:grpSpPr>
        <p:pic>
          <p:nvPicPr>
            <p:cNvPr id="1026" name="Picture 2" descr="http://i.stack.imgur.com/vYju7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2909" y="2060851"/>
              <a:ext cx="1656796" cy="1229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2181307" y="2449670"/>
              <a:ext cx="112828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001423"/>
                  </a:solidFill>
                  <a:latin typeface="Arial Black" panose="020B0A04020102020204" pitchFamily="34" charset="0"/>
                </a:rPr>
                <a:t>Xy</a:t>
              </a:r>
              <a:r>
                <a:rPr lang="en-US" sz="2400" dirty="0">
                  <a:solidFill>
                    <a:srgbClr val="001423"/>
                  </a:solidFill>
                  <a:latin typeface="Arial Black" panose="020B0A04020102020204" pitchFamily="34" charset="0"/>
                </a:rPr>
                <a:t>-train</a:t>
              </a:r>
            </a:p>
          </p:txBody>
        </p:sp>
        <p:pic>
          <p:nvPicPr>
            <p:cNvPr id="16" name="Picture 2" descr="http://i.stack.imgur.com/vYju7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5174"/>
            <a:stretch/>
          </p:blipFill>
          <p:spPr bwMode="auto">
            <a:xfrm>
              <a:off x="3303046" y="2060851"/>
              <a:ext cx="79957" cy="1229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ight Arrow 18"/>
            <p:cNvSpPr/>
            <p:nvPr/>
          </p:nvSpPr>
          <p:spPr>
            <a:xfrm>
              <a:off x="1607440" y="2275756"/>
              <a:ext cx="1942821" cy="770149"/>
            </a:xfrm>
            <a:prstGeom prst="rightArrow">
              <a:avLst/>
            </a:prstGeom>
            <a:solidFill>
              <a:schemeClr val="accent4">
                <a:lumMod val="50000"/>
                <a:alpha val="28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7273851" y="3759636"/>
            <a:ext cx="1389148" cy="968749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273850" y="1512955"/>
            <a:ext cx="1389148" cy="96874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PLS</a:t>
            </a:r>
          </a:p>
          <a:p>
            <a:pPr algn="ctr"/>
            <a:r>
              <a:rPr lang="en-US" sz="2400" dirty="0"/>
              <a:t>Ridge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273853" y="644676"/>
            <a:ext cx="1389148" cy="7204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GLM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273853" y="2600786"/>
            <a:ext cx="1389148" cy="96874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kNN</a:t>
            </a:r>
            <a:endParaRPr lang="en-US" sz="2400" dirty="0"/>
          </a:p>
        </p:txBody>
      </p:sp>
      <p:sp>
        <p:nvSpPr>
          <p:cNvPr id="29" name="Right Arrow 28"/>
          <p:cNvSpPr/>
          <p:nvPr/>
        </p:nvSpPr>
        <p:spPr>
          <a:xfrm rot="16200000">
            <a:off x="4152835" y="4188298"/>
            <a:ext cx="1295213" cy="867631"/>
          </a:xfrm>
          <a:prstGeom prst="rightArrow">
            <a:avLst/>
          </a:prstGeom>
          <a:solidFill>
            <a:schemeClr val="accent4">
              <a:lumMod val="50000"/>
              <a:alpha val="2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Box 29"/>
          <p:cNvSpPr txBox="1"/>
          <p:nvPr/>
        </p:nvSpPr>
        <p:spPr>
          <a:xfrm>
            <a:off x="2922990" y="5380923"/>
            <a:ext cx="3607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1423"/>
                </a:solidFill>
                <a:latin typeface="Arial Black" panose="020B0A04020102020204" pitchFamily="34" charset="0"/>
              </a:rPr>
              <a:t>Training parameters</a:t>
            </a:r>
          </a:p>
          <a:p>
            <a:r>
              <a:rPr lang="en-US" sz="2400" dirty="0">
                <a:solidFill>
                  <a:srgbClr val="001423"/>
                </a:solidFill>
                <a:latin typeface="Arial Black" panose="020B0A04020102020204" pitchFamily="34" charset="0"/>
              </a:rPr>
              <a:t>Hyper parameters</a:t>
            </a:r>
          </a:p>
        </p:txBody>
      </p:sp>
      <p:sp>
        <p:nvSpPr>
          <p:cNvPr id="32" name="Right Arrow 31"/>
          <p:cNvSpPr/>
          <p:nvPr/>
        </p:nvSpPr>
        <p:spPr>
          <a:xfrm rot="19392907">
            <a:off x="5604995" y="2152817"/>
            <a:ext cx="1295213" cy="567785"/>
          </a:xfrm>
          <a:prstGeom prst="rightArrow">
            <a:avLst/>
          </a:prstGeom>
          <a:solidFill>
            <a:schemeClr val="accent4">
              <a:lumMod val="50000"/>
              <a:alpha val="2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ight Arrow 32"/>
          <p:cNvSpPr/>
          <p:nvPr/>
        </p:nvSpPr>
        <p:spPr>
          <a:xfrm rot="20963045">
            <a:off x="5800977" y="2834958"/>
            <a:ext cx="1251897" cy="567785"/>
          </a:xfrm>
          <a:prstGeom prst="rightArrow">
            <a:avLst/>
          </a:prstGeom>
          <a:solidFill>
            <a:schemeClr val="accent4">
              <a:lumMod val="50000"/>
              <a:alpha val="2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ight Arrow 33"/>
          <p:cNvSpPr/>
          <p:nvPr/>
        </p:nvSpPr>
        <p:spPr>
          <a:xfrm rot="992068">
            <a:off x="5787654" y="3469538"/>
            <a:ext cx="1251897" cy="567785"/>
          </a:xfrm>
          <a:prstGeom prst="rightArrow">
            <a:avLst/>
          </a:prstGeom>
          <a:solidFill>
            <a:schemeClr val="accent4">
              <a:lumMod val="50000"/>
              <a:alpha val="2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ight Arrow 34"/>
          <p:cNvSpPr/>
          <p:nvPr/>
        </p:nvSpPr>
        <p:spPr>
          <a:xfrm rot="2219982">
            <a:off x="5608752" y="4214336"/>
            <a:ext cx="1251897" cy="567785"/>
          </a:xfrm>
          <a:prstGeom prst="rightArrow">
            <a:avLst/>
          </a:prstGeom>
          <a:solidFill>
            <a:schemeClr val="accent4">
              <a:lumMod val="50000"/>
              <a:alpha val="2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7" name="Picture 2" descr="http://i.stack.imgur.com/vYju7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6" b="85738"/>
          <a:stretch/>
        </p:blipFill>
        <p:spPr bwMode="auto">
          <a:xfrm>
            <a:off x="8800632" y="669245"/>
            <a:ext cx="2209061" cy="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urved Right Arrow 41"/>
          <p:cNvSpPr/>
          <p:nvPr/>
        </p:nvSpPr>
        <p:spPr>
          <a:xfrm>
            <a:off x="8663000" y="895136"/>
            <a:ext cx="275264" cy="617819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47" name="Picture 2" descr="http://i.stack.imgur.com/vYju7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6" r="95575" b="85738"/>
          <a:stretch/>
        </p:blipFill>
        <p:spPr bwMode="auto">
          <a:xfrm>
            <a:off x="9018368" y="1394328"/>
            <a:ext cx="97747" cy="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://i.stack.imgur.com/vYju7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6" b="85738"/>
          <a:stretch/>
        </p:blipFill>
        <p:spPr bwMode="auto">
          <a:xfrm>
            <a:off x="8733568" y="1625358"/>
            <a:ext cx="2209061" cy="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rved Right Arrow 50"/>
          <p:cNvSpPr/>
          <p:nvPr/>
        </p:nvSpPr>
        <p:spPr>
          <a:xfrm>
            <a:off x="8662997" y="1821547"/>
            <a:ext cx="275264" cy="617819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52" name="Picture 2" descr="http://i.stack.imgur.com/vYju7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6" r="95575" b="85738"/>
          <a:stretch/>
        </p:blipFill>
        <p:spPr bwMode="auto">
          <a:xfrm>
            <a:off x="8962743" y="2340052"/>
            <a:ext cx="97747" cy="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://i.stack.imgur.com/vYju7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6" b="85738"/>
          <a:stretch/>
        </p:blipFill>
        <p:spPr bwMode="auto">
          <a:xfrm>
            <a:off x="9018368" y="2752700"/>
            <a:ext cx="2209061" cy="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urved Right Arrow 53"/>
          <p:cNvSpPr/>
          <p:nvPr/>
        </p:nvSpPr>
        <p:spPr>
          <a:xfrm>
            <a:off x="8633568" y="2801028"/>
            <a:ext cx="275264" cy="617819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55" name="Picture 2" descr="http://i.stack.imgur.com/vYju7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6" r="95575" b="85738"/>
          <a:stretch/>
        </p:blipFill>
        <p:spPr bwMode="auto">
          <a:xfrm>
            <a:off x="9060489" y="3307292"/>
            <a:ext cx="97747" cy="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://i.stack.imgur.com/vYju7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6" b="85738"/>
          <a:stretch/>
        </p:blipFill>
        <p:spPr bwMode="auto">
          <a:xfrm>
            <a:off x="8998358" y="3807425"/>
            <a:ext cx="2209061" cy="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urved Right Arrow 56"/>
          <p:cNvSpPr/>
          <p:nvPr/>
        </p:nvSpPr>
        <p:spPr>
          <a:xfrm>
            <a:off x="8663679" y="3935101"/>
            <a:ext cx="275264" cy="617819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58" name="Picture 2" descr="http://i.stack.imgur.com/vYju7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6" r="95575" b="85738"/>
          <a:stretch/>
        </p:blipFill>
        <p:spPr bwMode="auto">
          <a:xfrm>
            <a:off x="9058632" y="4449898"/>
            <a:ext cx="97747" cy="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4145187" y="2158385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1423"/>
                </a:solidFill>
                <a:latin typeface="Arial Black" panose="020B0A04020102020204" pitchFamily="34" charset="0"/>
              </a:rPr>
              <a:t>Model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73969" y="158734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1423"/>
                </a:solidFill>
                <a:latin typeface="Arial Black" panose="020B0A04020102020204" pitchFamily="34" charset="0"/>
              </a:rPr>
              <a:t>Model-fit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1615" y="418888"/>
            <a:ext cx="365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1423"/>
                </a:solidFill>
                <a:latin typeface="Arial Black" panose="020B0A04020102020204" pitchFamily="34" charset="0"/>
              </a:rPr>
              <a:t>Supervised-learning: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73853" y="4917979"/>
            <a:ext cx="1389148" cy="1584421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Deep</a:t>
            </a:r>
          </a:p>
          <a:p>
            <a:pPr algn="ctr"/>
            <a:r>
              <a:rPr lang="en-US" sz="2400" dirty="0"/>
              <a:t>neural</a:t>
            </a:r>
          </a:p>
          <a:p>
            <a:pPr algn="ctr"/>
            <a:r>
              <a:rPr lang="en-US" sz="2400" dirty="0"/>
              <a:t>nets</a:t>
            </a:r>
          </a:p>
        </p:txBody>
      </p:sp>
      <p:sp>
        <p:nvSpPr>
          <p:cNvPr id="39" name="Curved Right Arrow 38"/>
          <p:cNvSpPr/>
          <p:nvPr/>
        </p:nvSpPr>
        <p:spPr>
          <a:xfrm>
            <a:off x="8633568" y="5101659"/>
            <a:ext cx="275264" cy="617819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2" name="Picture 2" descr="https://www.dtubasen.dtu.dk/showimage.aspx?id=6606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76" y="4899947"/>
            <a:ext cx="274181" cy="3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86286" y="5473257"/>
            <a:ext cx="280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P(‘Søren’)=93%</a:t>
            </a:r>
          </a:p>
        </p:txBody>
      </p:sp>
      <p:sp>
        <p:nvSpPr>
          <p:cNvPr id="7" name="Left Arrow 6"/>
          <p:cNvSpPr/>
          <p:nvPr/>
        </p:nvSpPr>
        <p:spPr>
          <a:xfrm>
            <a:off x="9982201" y="4959619"/>
            <a:ext cx="408289" cy="246688"/>
          </a:xfrm>
          <a:prstGeom prst="lef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5" name="Picture 2" descr="http://i.stack.imgur.com/vYju7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" r="60494" b="59713"/>
          <a:stretch/>
        </p:blipFill>
        <p:spPr bwMode="auto">
          <a:xfrm>
            <a:off x="9058632" y="4728386"/>
            <a:ext cx="872717" cy="6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18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7" grpId="0" animBg="1"/>
      <p:bldP spid="29" grpId="0" animBg="1"/>
      <p:bldP spid="30" grpId="0"/>
      <p:bldP spid="32" grpId="0" animBg="1"/>
      <p:bldP spid="33" grpId="0" animBg="1"/>
      <p:bldP spid="34" grpId="0" animBg="1"/>
      <p:bldP spid="35" grpId="0" animBg="1"/>
      <p:bldP spid="42" grpId="0" animBg="1"/>
      <p:bldP spid="51" grpId="0" animBg="1"/>
      <p:bldP spid="54" grpId="0" animBg="1"/>
      <p:bldP spid="57" grpId="0" animBg="1"/>
      <p:bldP spid="59" grpId="0"/>
      <p:bldP spid="60" grpId="0"/>
      <p:bldP spid="38" grpId="0" animBg="1"/>
      <p:bldP spid="39" grpId="0" animBg="1"/>
      <p:bldP spid="3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Presentation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13</a:t>
            </a:fld>
            <a:endParaRPr lang="en-GB" noProof="0" dirty="0"/>
          </a:p>
        </p:txBody>
      </p:sp>
      <p:pic>
        <p:nvPicPr>
          <p:cNvPr id="7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05839" y="355600"/>
            <a:ext cx="9965988" cy="599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80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321F-30E6-4D22-9AE4-D111C7115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5" y="-919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What is a model?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953ED0-C67D-4023-94DA-39C4B0D9A4F8}"/>
              </a:ext>
            </a:extLst>
          </p:cNvPr>
          <p:cNvGrpSpPr/>
          <p:nvPr/>
        </p:nvGrpSpPr>
        <p:grpSpPr>
          <a:xfrm>
            <a:off x="7202646" y="2174830"/>
            <a:ext cx="4896879" cy="4068792"/>
            <a:chOff x="3876172" y="1153187"/>
            <a:chExt cx="5373821" cy="4862137"/>
          </a:xfrm>
        </p:grpSpPr>
        <p:pic>
          <p:nvPicPr>
            <p:cNvPr id="4" name="Picture 14" descr="http://upload.wikimedia.org/wikipedia/commons/thumb/9/99/Real_function_of_one_variable.svg/342px-Real_function_of_one_variable.svg.png">
              <a:extLst>
                <a:ext uri="{FF2B5EF4-FFF2-40B4-BE49-F238E27FC236}">
                  <a16:creationId xmlns:a16="http://schemas.microsoft.com/office/drawing/2014/main" id="{A1F0884A-DFF7-4902-81D4-D1ED16BA10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172" y="1302844"/>
              <a:ext cx="4698739" cy="4712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EA0703-48D9-4E11-B2CD-E3D1E6CD7847}"/>
                </a:ext>
              </a:extLst>
            </p:cNvPr>
            <p:cNvSpPr txBox="1"/>
            <p:nvPr/>
          </p:nvSpPr>
          <p:spPr>
            <a:xfrm>
              <a:off x="8287870" y="3541059"/>
              <a:ext cx="96212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Input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1C2D1A-09B4-4B7C-ADF6-197B366BC355}"/>
                </a:ext>
              </a:extLst>
            </p:cNvPr>
            <p:cNvSpPr txBox="1"/>
            <p:nvPr/>
          </p:nvSpPr>
          <p:spPr>
            <a:xfrm>
              <a:off x="5566918" y="1153187"/>
              <a:ext cx="122982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Output</a:t>
              </a:r>
            </a:p>
          </p:txBody>
        </p:sp>
      </p:grpSp>
      <p:pic>
        <p:nvPicPr>
          <p:cNvPr id="1026" name="Picture 2" descr="Billedresultat for function">
            <a:extLst>
              <a:ext uri="{FF2B5EF4-FFF2-40B4-BE49-F238E27FC236}">
                <a16:creationId xmlns:a16="http://schemas.microsoft.com/office/drawing/2014/main" id="{52A0E6B6-D8DE-449D-AC90-A65E39155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5" y="2415450"/>
            <a:ext cx="3067583" cy="30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4" descr="Billedresultat for function">
            <a:extLst>
              <a:ext uri="{FF2B5EF4-FFF2-40B4-BE49-F238E27FC236}">
                <a16:creationId xmlns:a16="http://schemas.microsoft.com/office/drawing/2014/main" id="{E54B80CE-3EDB-451C-9C03-509965409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0219" y="290456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Billedresultat for function">
            <a:extLst>
              <a:ext uri="{FF2B5EF4-FFF2-40B4-BE49-F238E27FC236}">
                <a16:creationId xmlns:a16="http://schemas.microsoft.com/office/drawing/2014/main" id="{21C1768E-E7D8-476D-A97D-7C3D9723D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274" y="2559673"/>
            <a:ext cx="2689033" cy="268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C05551-9507-4C22-8D17-DD44867A1FBB}"/>
              </a:ext>
            </a:extLst>
          </p:cNvPr>
          <p:cNvSpPr txBox="1"/>
          <p:nvPr/>
        </p:nvSpPr>
        <p:spPr>
          <a:xfrm>
            <a:off x="872643" y="1990164"/>
            <a:ext cx="172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 machine…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246B1B-BCA0-40C1-A429-209B454FCAE1}"/>
              </a:ext>
            </a:extLst>
          </p:cNvPr>
          <p:cNvSpPr txBox="1"/>
          <p:nvPr/>
        </p:nvSpPr>
        <p:spPr>
          <a:xfrm>
            <a:off x="4373361" y="1936376"/>
            <a:ext cx="172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 mapping…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1BBFCF-21F4-44B3-B710-CA9886E2F654}"/>
              </a:ext>
            </a:extLst>
          </p:cNvPr>
          <p:cNvSpPr txBox="1"/>
          <p:nvPr/>
        </p:nvSpPr>
        <p:spPr>
          <a:xfrm>
            <a:off x="8585854" y="1661384"/>
            <a:ext cx="314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 plot…</a:t>
            </a:r>
          </a:p>
        </p:txBody>
      </p:sp>
    </p:spTree>
    <p:extLst>
      <p:ext uri="{BB962C8B-B14F-4D97-AF65-F5344CB8AC3E}">
        <p14:creationId xmlns:p14="http://schemas.microsoft.com/office/powerpoint/2010/main" val="27246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6DC4022-0458-4853-BF10-C7BBB38774DB}"/>
              </a:ext>
            </a:extLst>
          </p:cNvPr>
          <p:cNvGrpSpPr/>
          <p:nvPr/>
        </p:nvGrpSpPr>
        <p:grpSpPr>
          <a:xfrm>
            <a:off x="779385" y="827796"/>
            <a:ext cx="7279341" cy="5706036"/>
            <a:chOff x="3876172" y="1153187"/>
            <a:chExt cx="5373821" cy="4862137"/>
          </a:xfrm>
        </p:grpSpPr>
        <p:pic>
          <p:nvPicPr>
            <p:cNvPr id="5" name="Picture 14" descr="http://upload.wikimedia.org/wikipedia/commons/thumb/9/99/Real_function_of_one_variable.svg/342px-Real_function_of_one_variable.svg.png">
              <a:extLst>
                <a:ext uri="{FF2B5EF4-FFF2-40B4-BE49-F238E27FC236}">
                  <a16:creationId xmlns:a16="http://schemas.microsoft.com/office/drawing/2014/main" id="{F82F0700-AB24-4BA2-B6C4-D4DE4AB96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172" y="1302844"/>
              <a:ext cx="4698739" cy="4712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10EC54-3418-4B73-BC7F-2917E22FA199}"/>
                </a:ext>
              </a:extLst>
            </p:cNvPr>
            <p:cNvSpPr txBox="1"/>
            <p:nvPr/>
          </p:nvSpPr>
          <p:spPr>
            <a:xfrm>
              <a:off x="8287870" y="3541059"/>
              <a:ext cx="96212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Input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22BCF1-C67A-46D0-A044-A950B21DADDB}"/>
                </a:ext>
              </a:extLst>
            </p:cNvPr>
            <p:cNvSpPr txBox="1"/>
            <p:nvPr/>
          </p:nvSpPr>
          <p:spPr>
            <a:xfrm>
              <a:off x="5566918" y="1153187"/>
              <a:ext cx="122982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Output</a:t>
              </a:r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A08827-CF1C-43F6-AE1B-8F092BA915A4}"/>
              </a:ext>
            </a:extLst>
          </p:cNvPr>
          <p:cNvSpPr/>
          <p:nvPr/>
        </p:nvSpPr>
        <p:spPr>
          <a:xfrm>
            <a:off x="1656169" y="1759183"/>
            <a:ext cx="6176682" cy="3574291"/>
          </a:xfrm>
          <a:custGeom>
            <a:avLst/>
            <a:gdLst>
              <a:gd name="connsiteX0" fmla="*/ 0 w 6176682"/>
              <a:gd name="connsiteY0" fmla="*/ 1964345 h 3574291"/>
              <a:gd name="connsiteX1" fmla="*/ 838200 w 6176682"/>
              <a:gd name="connsiteY1" fmla="*/ 1404051 h 3574291"/>
              <a:gd name="connsiteX2" fmla="*/ 1613647 w 6176682"/>
              <a:gd name="connsiteY2" fmla="*/ 408968 h 3574291"/>
              <a:gd name="connsiteX3" fmla="*/ 2120153 w 6176682"/>
              <a:gd name="connsiteY3" fmla="*/ 1074 h 3574291"/>
              <a:gd name="connsiteX4" fmla="*/ 2532529 w 6176682"/>
              <a:gd name="connsiteY4" fmla="*/ 512062 h 3574291"/>
              <a:gd name="connsiteX5" fmla="*/ 2931458 w 6176682"/>
              <a:gd name="connsiteY5" fmla="*/ 1856768 h 3574291"/>
              <a:gd name="connsiteX6" fmla="*/ 3110753 w 6176682"/>
              <a:gd name="connsiteY6" fmla="*/ 2605321 h 3574291"/>
              <a:gd name="connsiteX7" fmla="*/ 3532094 w 6176682"/>
              <a:gd name="connsiteY7" fmla="*/ 3569027 h 3574291"/>
              <a:gd name="connsiteX8" fmla="*/ 4016188 w 6176682"/>
              <a:gd name="connsiteY8" fmla="*/ 2963910 h 3574291"/>
              <a:gd name="connsiteX9" fmla="*/ 4796117 w 6176682"/>
              <a:gd name="connsiteY9" fmla="*/ 2367757 h 3574291"/>
              <a:gd name="connsiteX10" fmla="*/ 6176682 w 6176682"/>
              <a:gd name="connsiteY10" fmla="*/ 2237768 h 3574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6682" h="3574291">
                <a:moveTo>
                  <a:pt x="0" y="1964345"/>
                </a:moveTo>
                <a:cubicBezTo>
                  <a:pt x="284629" y="1813812"/>
                  <a:pt x="569259" y="1663280"/>
                  <a:pt x="838200" y="1404051"/>
                </a:cubicBezTo>
                <a:cubicBezTo>
                  <a:pt x="1107141" y="1144822"/>
                  <a:pt x="1399988" y="642797"/>
                  <a:pt x="1613647" y="408968"/>
                </a:cubicBezTo>
                <a:cubicBezTo>
                  <a:pt x="1827306" y="175138"/>
                  <a:pt x="1967006" y="-16108"/>
                  <a:pt x="2120153" y="1074"/>
                </a:cubicBezTo>
                <a:cubicBezTo>
                  <a:pt x="2273300" y="18256"/>
                  <a:pt x="2397312" y="202780"/>
                  <a:pt x="2532529" y="512062"/>
                </a:cubicBezTo>
                <a:cubicBezTo>
                  <a:pt x="2667746" y="821344"/>
                  <a:pt x="2835087" y="1507891"/>
                  <a:pt x="2931458" y="1856768"/>
                </a:cubicBezTo>
                <a:cubicBezTo>
                  <a:pt x="3027829" y="2205645"/>
                  <a:pt x="3010647" y="2319945"/>
                  <a:pt x="3110753" y="2605321"/>
                </a:cubicBezTo>
                <a:cubicBezTo>
                  <a:pt x="3210859" y="2890697"/>
                  <a:pt x="3381188" y="3509262"/>
                  <a:pt x="3532094" y="3569027"/>
                </a:cubicBezTo>
                <a:cubicBezTo>
                  <a:pt x="3683000" y="3628792"/>
                  <a:pt x="3805518" y="3164122"/>
                  <a:pt x="4016188" y="2963910"/>
                </a:cubicBezTo>
                <a:cubicBezTo>
                  <a:pt x="4226859" y="2763698"/>
                  <a:pt x="4436035" y="2488781"/>
                  <a:pt x="4796117" y="2367757"/>
                </a:cubicBezTo>
                <a:cubicBezTo>
                  <a:pt x="5156199" y="2246733"/>
                  <a:pt x="5666440" y="2242250"/>
                  <a:pt x="6176682" y="223776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73546D-3B57-4360-84BB-0675FFBC8140}"/>
              </a:ext>
            </a:extLst>
          </p:cNvPr>
          <p:cNvCxnSpPr>
            <a:cxnSpLocks/>
          </p:cNvCxnSpPr>
          <p:nvPr/>
        </p:nvCxnSpPr>
        <p:spPr>
          <a:xfrm flipV="1">
            <a:off x="923042" y="1029615"/>
            <a:ext cx="0" cy="48197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23D21F-416F-4986-BD2A-389F2FA7C73B}"/>
              </a:ext>
            </a:extLst>
          </p:cNvPr>
          <p:cNvCxnSpPr>
            <a:cxnSpLocks/>
          </p:cNvCxnSpPr>
          <p:nvPr/>
        </p:nvCxnSpPr>
        <p:spPr>
          <a:xfrm flipV="1">
            <a:off x="882791" y="5812935"/>
            <a:ext cx="6878677" cy="21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62D9C29-C865-4D3E-AEE0-999713CE1DD7}"/>
              </a:ext>
            </a:extLst>
          </p:cNvPr>
          <p:cNvSpPr/>
          <p:nvPr/>
        </p:nvSpPr>
        <p:spPr>
          <a:xfrm>
            <a:off x="4744510" y="1759183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FD819B-CA25-41DB-9F94-29B041D90E7D}"/>
              </a:ext>
            </a:extLst>
          </p:cNvPr>
          <p:cNvSpPr/>
          <p:nvPr/>
        </p:nvSpPr>
        <p:spPr>
          <a:xfrm>
            <a:off x="2264069" y="2819829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EA972AC-E30B-40B6-95DC-AE429D4D16EC}"/>
              </a:ext>
            </a:extLst>
          </p:cNvPr>
          <p:cNvSpPr/>
          <p:nvPr/>
        </p:nvSpPr>
        <p:spPr>
          <a:xfrm>
            <a:off x="2829667" y="2904811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729EA1-F6A7-4029-A538-F0F7FFAE6980}"/>
              </a:ext>
            </a:extLst>
          </p:cNvPr>
          <p:cNvSpPr/>
          <p:nvPr/>
        </p:nvSpPr>
        <p:spPr>
          <a:xfrm>
            <a:off x="2772656" y="2225162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C2C0F7-2C23-4F3F-ADE4-3ADF542C3FC1}"/>
              </a:ext>
            </a:extLst>
          </p:cNvPr>
          <p:cNvSpPr/>
          <p:nvPr/>
        </p:nvSpPr>
        <p:spPr>
          <a:xfrm>
            <a:off x="3564724" y="1188340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822B82-959D-460F-AC68-FD7096B8E62B}"/>
              </a:ext>
            </a:extLst>
          </p:cNvPr>
          <p:cNvSpPr/>
          <p:nvPr/>
        </p:nvSpPr>
        <p:spPr>
          <a:xfrm>
            <a:off x="3546330" y="1567146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072196-157C-4FC6-B0EA-3A37642C8ADE}"/>
              </a:ext>
            </a:extLst>
          </p:cNvPr>
          <p:cNvSpPr/>
          <p:nvPr/>
        </p:nvSpPr>
        <p:spPr>
          <a:xfrm>
            <a:off x="3470130" y="2084571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1BAECD6-D024-4149-B073-90A2C5ABE536}"/>
              </a:ext>
            </a:extLst>
          </p:cNvPr>
          <p:cNvSpPr/>
          <p:nvPr/>
        </p:nvSpPr>
        <p:spPr>
          <a:xfrm>
            <a:off x="4158559" y="1476535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844071-082D-47DD-A862-8C429B9C7F26}"/>
              </a:ext>
            </a:extLst>
          </p:cNvPr>
          <p:cNvSpPr/>
          <p:nvPr/>
        </p:nvSpPr>
        <p:spPr>
          <a:xfrm>
            <a:off x="4460730" y="2305721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A0AC91-B20E-4847-B2CC-13BE33D60D13}"/>
              </a:ext>
            </a:extLst>
          </p:cNvPr>
          <p:cNvSpPr/>
          <p:nvPr/>
        </p:nvSpPr>
        <p:spPr>
          <a:xfrm>
            <a:off x="3823350" y="2118327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D83BD7-5342-4623-A747-57E30FB2B163}"/>
              </a:ext>
            </a:extLst>
          </p:cNvPr>
          <p:cNvSpPr/>
          <p:nvPr/>
        </p:nvSpPr>
        <p:spPr>
          <a:xfrm>
            <a:off x="4208109" y="3199100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85CD29-3EB2-4C69-8D35-8AA743D5C649}"/>
              </a:ext>
            </a:extLst>
          </p:cNvPr>
          <p:cNvSpPr/>
          <p:nvPr/>
        </p:nvSpPr>
        <p:spPr>
          <a:xfrm>
            <a:off x="2658635" y="2521991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79F78DC-8D51-4665-9C9C-F6960570A079}"/>
              </a:ext>
            </a:extLst>
          </p:cNvPr>
          <p:cNvSpPr/>
          <p:nvPr/>
        </p:nvSpPr>
        <p:spPr>
          <a:xfrm>
            <a:off x="4574751" y="2965244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259AB91-2D85-4A65-B4C3-8AD8E0ECF82D}"/>
              </a:ext>
            </a:extLst>
          </p:cNvPr>
          <p:cNvSpPr/>
          <p:nvPr/>
        </p:nvSpPr>
        <p:spPr>
          <a:xfrm>
            <a:off x="1875663" y="3627397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14FAA18-FC3D-4F41-9035-BA120C7221B2}"/>
              </a:ext>
            </a:extLst>
          </p:cNvPr>
          <p:cNvSpPr/>
          <p:nvPr/>
        </p:nvSpPr>
        <p:spPr>
          <a:xfrm>
            <a:off x="1621576" y="3439493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0CEBD86-17CB-48CF-B554-42C0042F0874}"/>
              </a:ext>
            </a:extLst>
          </p:cNvPr>
          <p:cNvSpPr/>
          <p:nvPr/>
        </p:nvSpPr>
        <p:spPr>
          <a:xfrm>
            <a:off x="4517740" y="4658454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9109FC7-637B-448F-8AB4-D550751558D7}"/>
              </a:ext>
            </a:extLst>
          </p:cNvPr>
          <p:cNvSpPr/>
          <p:nvPr/>
        </p:nvSpPr>
        <p:spPr>
          <a:xfrm>
            <a:off x="4732591" y="3439493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8BE91F4-9F0B-4C9C-A5A5-58592C42B676}"/>
              </a:ext>
            </a:extLst>
          </p:cNvPr>
          <p:cNvSpPr/>
          <p:nvPr/>
        </p:nvSpPr>
        <p:spPr>
          <a:xfrm>
            <a:off x="4846612" y="4276714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0908F7-9C38-4917-AB0E-1EB0FE036177}"/>
              </a:ext>
            </a:extLst>
          </p:cNvPr>
          <p:cNvSpPr/>
          <p:nvPr/>
        </p:nvSpPr>
        <p:spPr>
          <a:xfrm>
            <a:off x="4750502" y="5060517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0E98EFD-884A-44A1-92F8-EC15A3E62174}"/>
              </a:ext>
            </a:extLst>
          </p:cNvPr>
          <p:cNvSpPr/>
          <p:nvPr/>
        </p:nvSpPr>
        <p:spPr>
          <a:xfrm>
            <a:off x="5014513" y="5455869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F31EDAF-B892-47AA-842B-84554A61E3BE}"/>
              </a:ext>
            </a:extLst>
          </p:cNvPr>
          <p:cNvSpPr/>
          <p:nvPr/>
        </p:nvSpPr>
        <p:spPr>
          <a:xfrm>
            <a:off x="5331259" y="4882263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C187F2E-5FEF-4512-9EAE-01A8A6308C6C}"/>
              </a:ext>
            </a:extLst>
          </p:cNvPr>
          <p:cNvSpPr/>
          <p:nvPr/>
        </p:nvSpPr>
        <p:spPr>
          <a:xfrm>
            <a:off x="5445280" y="5303810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FD0103E-BD24-4390-9BCC-83ACFE7F7327}"/>
              </a:ext>
            </a:extLst>
          </p:cNvPr>
          <p:cNvSpPr/>
          <p:nvPr/>
        </p:nvSpPr>
        <p:spPr>
          <a:xfrm>
            <a:off x="7641587" y="3734232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D79244-7EA3-4674-9BE8-2D5BA1460721}"/>
              </a:ext>
            </a:extLst>
          </p:cNvPr>
          <p:cNvSpPr txBox="1"/>
          <p:nvPr/>
        </p:nvSpPr>
        <p:spPr>
          <a:xfrm>
            <a:off x="4079730" y="5953081"/>
            <a:ext cx="4001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Shots of tequila (2cl, 35%w/V)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EDEE9A-0735-4FCD-AAE7-220B429A9A34}"/>
              </a:ext>
            </a:extLst>
          </p:cNvPr>
          <p:cNvSpPr txBox="1"/>
          <p:nvPr/>
        </p:nvSpPr>
        <p:spPr>
          <a:xfrm rot="16200000">
            <a:off x="-2117717" y="3427342"/>
            <a:ext cx="5331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Skills on the dance floor (points of awesomeness)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05E5A18C-55AB-49BE-8221-88AEB8472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09405"/>
              </p:ext>
            </p:extLst>
          </p:nvPr>
        </p:nvGraphicFramePr>
        <p:xfrm>
          <a:off x="10024313" y="2042535"/>
          <a:ext cx="1219770" cy="3337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09885">
                  <a:extLst>
                    <a:ext uri="{9D8B030D-6E8A-4147-A177-3AD203B41FA5}">
                      <a16:colId xmlns:a16="http://schemas.microsoft.com/office/drawing/2014/main" val="3882454891"/>
                    </a:ext>
                  </a:extLst>
                </a:gridCol>
                <a:gridCol w="609885">
                  <a:extLst>
                    <a:ext uri="{9D8B030D-6E8A-4147-A177-3AD203B41FA5}">
                      <a16:colId xmlns:a16="http://schemas.microsoft.com/office/drawing/2014/main" val="2801299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9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77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19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10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3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75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2309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D2BC5A14-A36C-4CA4-B428-B3F15D10987C}"/>
              </a:ext>
            </a:extLst>
          </p:cNvPr>
          <p:cNvSpPr txBox="1"/>
          <p:nvPr/>
        </p:nvSpPr>
        <p:spPr>
          <a:xfrm>
            <a:off x="2664773" y="369969"/>
            <a:ext cx="207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 of data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2AC90-A7C6-44C2-9380-0AEEDA14268E}"/>
              </a:ext>
            </a:extLst>
          </p:cNvPr>
          <p:cNvSpPr txBox="1"/>
          <p:nvPr/>
        </p:nvSpPr>
        <p:spPr>
          <a:xfrm>
            <a:off x="9510843" y="1219687"/>
            <a:ext cx="212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column data set</a:t>
            </a:r>
          </a:p>
          <a:p>
            <a:r>
              <a:rPr lang="en-US" dirty="0"/>
              <a:t>… or matrix</a:t>
            </a:r>
          </a:p>
        </p:txBody>
      </p:sp>
    </p:spTree>
    <p:extLst>
      <p:ext uri="{BB962C8B-B14F-4D97-AF65-F5344CB8AC3E}">
        <p14:creationId xmlns:p14="http://schemas.microsoft.com/office/powerpoint/2010/main" val="300246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3475" y="230291"/>
            <a:ext cx="11347200" cy="521883"/>
          </a:xfrm>
        </p:spPr>
        <p:txBody>
          <a:bodyPr>
            <a:normAutofit fontScale="90000"/>
          </a:bodyPr>
          <a:lstStyle/>
          <a:p>
            <a:r>
              <a:rPr lang="en-GB" dirty="0"/>
              <a:t>Multivariate functions / statistics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Presentation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4</a:t>
            </a:fld>
            <a:endParaRPr lang="en-GB" noProof="0" dirty="0"/>
          </a:p>
        </p:txBody>
      </p:sp>
      <p:pic>
        <p:nvPicPr>
          <p:cNvPr id="2060" name="Picture 12" descr="http://upload.wikimedia.org/wikipedia/commons/thumb/6/61/Real_function_of_two_real_variables.svg/340px-Real_function_of_two_real_variabl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915" y="1618170"/>
            <a:ext cx="3633389" cy="371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451878" y="5238276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B9FD2-197F-4FB7-A98D-473DBA548993}"/>
              </a:ext>
            </a:extLst>
          </p:cNvPr>
          <p:cNvSpPr txBox="1"/>
          <p:nvPr/>
        </p:nvSpPr>
        <p:spPr>
          <a:xfrm>
            <a:off x="7654348" y="3818346"/>
            <a:ext cx="9382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Input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DF24C-1D6E-4DFE-98D0-ED5262D76673}"/>
              </a:ext>
            </a:extLst>
          </p:cNvPr>
          <p:cNvSpPr txBox="1"/>
          <p:nvPr/>
        </p:nvSpPr>
        <p:spPr>
          <a:xfrm>
            <a:off x="7582879" y="2395418"/>
            <a:ext cx="100395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Input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EB640-DD3D-4197-B199-CF1D961B3B90}"/>
              </a:ext>
            </a:extLst>
          </p:cNvPr>
          <p:cNvSpPr txBox="1"/>
          <p:nvPr/>
        </p:nvSpPr>
        <p:spPr>
          <a:xfrm>
            <a:off x="5246875" y="1458747"/>
            <a:ext cx="13084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Output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240F96-888D-4409-B607-5F217C874C31}"/>
              </a:ext>
            </a:extLst>
          </p:cNvPr>
          <p:cNvGrpSpPr/>
          <p:nvPr/>
        </p:nvGrpSpPr>
        <p:grpSpPr>
          <a:xfrm>
            <a:off x="249149" y="1184600"/>
            <a:ext cx="4456871" cy="4638451"/>
            <a:chOff x="249149" y="1184600"/>
            <a:chExt cx="4456871" cy="4638451"/>
          </a:xfrm>
        </p:grpSpPr>
        <p:pic>
          <p:nvPicPr>
            <p:cNvPr id="2062" name="Picture 14" descr="http://upload.wikimedia.org/wikipedia/commons/thumb/9/99/Real_function_of_one_variable.svg/342px-Real_function_of_one_variable.sv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49" y="1384655"/>
              <a:ext cx="3707212" cy="3718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608050" y="5238276"/>
              <a:ext cx="6511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2D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43338F-6DA9-4E58-BEDE-57F5E7B33400}"/>
                </a:ext>
              </a:extLst>
            </p:cNvPr>
            <p:cNvSpPr txBox="1"/>
            <p:nvPr/>
          </p:nvSpPr>
          <p:spPr>
            <a:xfrm>
              <a:off x="3767765" y="3125549"/>
              <a:ext cx="93825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Input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482A00-345C-478D-AA84-13FBDCAA3AE7}"/>
                </a:ext>
              </a:extLst>
            </p:cNvPr>
            <p:cNvSpPr txBox="1"/>
            <p:nvPr/>
          </p:nvSpPr>
          <p:spPr>
            <a:xfrm>
              <a:off x="1687007" y="1184600"/>
              <a:ext cx="93825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Output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77DF04-906A-4BF4-BA52-D757A7EAD895}"/>
              </a:ext>
            </a:extLst>
          </p:cNvPr>
          <p:cNvGrpSpPr/>
          <p:nvPr/>
        </p:nvGrpSpPr>
        <p:grpSpPr>
          <a:xfrm>
            <a:off x="8244144" y="1080895"/>
            <a:ext cx="5090136" cy="4742156"/>
            <a:chOff x="8244144" y="1080895"/>
            <a:chExt cx="5090136" cy="4742156"/>
          </a:xfrm>
        </p:grpSpPr>
        <p:sp>
          <p:nvSpPr>
            <p:cNvPr id="16" name="TextBox 15"/>
            <p:cNvSpPr txBox="1"/>
            <p:nvPr/>
          </p:nvSpPr>
          <p:spPr>
            <a:xfrm>
              <a:off x="9782029" y="5238276"/>
              <a:ext cx="6511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4D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E388ED-4D15-4E7D-8AC1-CDCE7D4EE4EB}"/>
                </a:ext>
              </a:extLst>
            </p:cNvPr>
            <p:cNvGrpSpPr/>
            <p:nvPr/>
          </p:nvGrpSpPr>
          <p:grpSpPr>
            <a:xfrm>
              <a:off x="8244144" y="1080895"/>
              <a:ext cx="5090136" cy="3916846"/>
              <a:chOff x="8244144" y="1080895"/>
              <a:chExt cx="5090136" cy="3916846"/>
            </a:xfrm>
          </p:grpSpPr>
          <p:pic>
            <p:nvPicPr>
              <p:cNvPr id="2058" name="Picture 10" descr="http://upload.wikimedia.org/wikipedia/commons/thumb/b/b6/Real_function_of_three_real_variables.svg/352px-Real_function_of_three_real_variables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5165" y="1253358"/>
                <a:ext cx="3969947" cy="3744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A6A871-F887-4331-BB2E-05F168C5CF1C}"/>
                  </a:ext>
                </a:extLst>
              </p:cNvPr>
              <p:cNvSpPr txBox="1"/>
              <p:nvPr/>
            </p:nvSpPr>
            <p:spPr>
              <a:xfrm>
                <a:off x="12330323" y="3477610"/>
                <a:ext cx="100395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Input 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4BEDD9-034C-4EF9-B60E-78C01A678506}"/>
                  </a:ext>
                </a:extLst>
              </p:cNvPr>
              <p:cNvSpPr txBox="1"/>
              <p:nvPr/>
            </p:nvSpPr>
            <p:spPr>
              <a:xfrm>
                <a:off x="10238809" y="1080895"/>
                <a:ext cx="100395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Input 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402741-F1B5-4345-B0F9-8ECF4AABC4D7}"/>
                  </a:ext>
                </a:extLst>
              </p:cNvPr>
              <p:cNvSpPr txBox="1"/>
              <p:nvPr/>
            </p:nvSpPr>
            <p:spPr>
              <a:xfrm>
                <a:off x="12003133" y="2357589"/>
                <a:ext cx="100395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Input 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9BFEFC-E25D-42CC-8869-3978A097EB32}"/>
                  </a:ext>
                </a:extLst>
              </p:cNvPr>
              <p:cNvSpPr txBox="1"/>
              <p:nvPr/>
            </p:nvSpPr>
            <p:spPr>
              <a:xfrm>
                <a:off x="8244144" y="1308611"/>
                <a:ext cx="100395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Output</a:t>
                </a:r>
              </a:p>
            </p:txBody>
          </p:sp>
        </p:grp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5DF4DF3-9FAF-4A55-9598-EAF844BEA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738213"/>
              </p:ext>
            </p:extLst>
          </p:nvPr>
        </p:nvGraphicFramePr>
        <p:xfrm>
          <a:off x="2506744" y="4364803"/>
          <a:ext cx="919258" cy="2331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9629">
                  <a:extLst>
                    <a:ext uri="{9D8B030D-6E8A-4147-A177-3AD203B41FA5}">
                      <a16:colId xmlns:a16="http://schemas.microsoft.com/office/drawing/2014/main" val="3882454891"/>
                    </a:ext>
                  </a:extLst>
                </a:gridCol>
                <a:gridCol w="459629">
                  <a:extLst>
                    <a:ext uri="{9D8B030D-6E8A-4147-A177-3AD203B41FA5}">
                      <a16:colId xmlns:a16="http://schemas.microsoft.com/office/drawing/2014/main" val="2801299590"/>
                    </a:ext>
                  </a:extLst>
                </a:gridCol>
              </a:tblGrid>
              <a:tr h="245633">
                <a:tc>
                  <a:txBody>
                    <a:bodyPr/>
                    <a:lstStyle/>
                    <a:p>
                      <a:r>
                        <a:rPr lang="en-US" sz="1100" dirty="0"/>
                        <a:t>SOT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SOD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781803"/>
                  </a:ext>
                </a:extLst>
              </a:tr>
              <a:tr h="24563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41781"/>
                  </a:ext>
                </a:extLst>
              </a:tr>
              <a:tr h="245633">
                <a:tc>
                  <a:txBody>
                    <a:bodyPr/>
                    <a:lstStyle/>
                    <a:p>
                      <a:r>
                        <a:rPr lang="en-US" sz="1100" dirty="0"/>
                        <a:t>.2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3.8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90248"/>
                  </a:ext>
                </a:extLst>
              </a:tr>
              <a:tr h="245633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774047"/>
                  </a:ext>
                </a:extLst>
              </a:tr>
              <a:tr h="245633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90173"/>
                  </a:ext>
                </a:extLst>
              </a:tr>
              <a:tr h="245633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104898"/>
                  </a:ext>
                </a:extLst>
              </a:tr>
              <a:tr h="245633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638708"/>
                  </a:ext>
                </a:extLst>
              </a:tr>
              <a:tr h="245633"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750724"/>
                  </a:ext>
                </a:extLst>
              </a:tr>
              <a:tr h="245633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2309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A103F34-6189-46E3-B176-BDC7C0C1C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603034"/>
              </p:ext>
            </p:extLst>
          </p:nvPr>
        </p:nvGraphicFramePr>
        <p:xfrm>
          <a:off x="6095667" y="4392511"/>
          <a:ext cx="1610331" cy="2331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6777">
                  <a:extLst>
                    <a:ext uri="{9D8B030D-6E8A-4147-A177-3AD203B41FA5}">
                      <a16:colId xmlns:a16="http://schemas.microsoft.com/office/drawing/2014/main" val="3882454891"/>
                    </a:ext>
                  </a:extLst>
                </a:gridCol>
                <a:gridCol w="536777">
                  <a:extLst>
                    <a:ext uri="{9D8B030D-6E8A-4147-A177-3AD203B41FA5}">
                      <a16:colId xmlns:a16="http://schemas.microsoft.com/office/drawing/2014/main" val="2801299590"/>
                    </a:ext>
                  </a:extLst>
                </a:gridCol>
                <a:gridCol w="536777">
                  <a:extLst>
                    <a:ext uri="{9D8B030D-6E8A-4147-A177-3AD203B41FA5}">
                      <a16:colId xmlns:a16="http://schemas.microsoft.com/office/drawing/2014/main" val="83773523"/>
                    </a:ext>
                  </a:extLst>
                </a:gridCol>
              </a:tblGrid>
              <a:tr h="245633">
                <a:tc>
                  <a:txBody>
                    <a:bodyPr/>
                    <a:lstStyle/>
                    <a:p>
                      <a:r>
                        <a:rPr lang="en-US" sz="1100" dirty="0"/>
                        <a:t>SOT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SOD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SDC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781803"/>
                  </a:ext>
                </a:extLst>
              </a:tr>
              <a:tr h="24563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41781"/>
                  </a:ext>
                </a:extLst>
              </a:tr>
              <a:tr h="245633">
                <a:tc>
                  <a:txBody>
                    <a:bodyPr/>
                    <a:lstStyle/>
                    <a:p>
                      <a:r>
                        <a:rPr lang="en-US" sz="1100" dirty="0"/>
                        <a:t>.2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3.8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90248"/>
                  </a:ext>
                </a:extLst>
              </a:tr>
              <a:tr h="245633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774047"/>
                  </a:ext>
                </a:extLst>
              </a:tr>
              <a:tr h="245633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90173"/>
                  </a:ext>
                </a:extLst>
              </a:tr>
              <a:tr h="245633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104898"/>
                  </a:ext>
                </a:extLst>
              </a:tr>
              <a:tr h="245633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638708"/>
                  </a:ext>
                </a:extLst>
              </a:tr>
              <a:tr h="245633"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½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750724"/>
                  </a:ext>
                </a:extLst>
              </a:tr>
              <a:tr h="245633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2309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6396805-53ED-48CC-96E5-04FD38AE5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19675"/>
              </p:ext>
            </p:extLst>
          </p:nvPr>
        </p:nvGraphicFramePr>
        <p:xfrm>
          <a:off x="9488233" y="4254658"/>
          <a:ext cx="1889872" cy="2610330"/>
        </p:xfrm>
        <a:graphic>
          <a:graphicData uri="http://schemas.openxmlformats.org/drawingml/2006/table">
            <a:tbl>
              <a:tblPr firstRow="1" bandRow="1">
                <a:solidFill>
                  <a:schemeClr val="bg2"/>
                </a:solidFill>
                <a:tableStyleId>{616DA210-FB5B-4158-B5E0-FEB733F419BA}</a:tableStyleId>
              </a:tblPr>
              <a:tblGrid>
                <a:gridCol w="472468">
                  <a:extLst>
                    <a:ext uri="{9D8B030D-6E8A-4147-A177-3AD203B41FA5}">
                      <a16:colId xmlns:a16="http://schemas.microsoft.com/office/drawing/2014/main" val="3882454891"/>
                    </a:ext>
                  </a:extLst>
                </a:gridCol>
                <a:gridCol w="472468">
                  <a:extLst>
                    <a:ext uri="{9D8B030D-6E8A-4147-A177-3AD203B41FA5}">
                      <a16:colId xmlns:a16="http://schemas.microsoft.com/office/drawing/2014/main" val="2801299590"/>
                    </a:ext>
                  </a:extLst>
                </a:gridCol>
                <a:gridCol w="472468">
                  <a:extLst>
                    <a:ext uri="{9D8B030D-6E8A-4147-A177-3AD203B41FA5}">
                      <a16:colId xmlns:a16="http://schemas.microsoft.com/office/drawing/2014/main" val="83773523"/>
                    </a:ext>
                  </a:extLst>
                </a:gridCol>
                <a:gridCol w="472468">
                  <a:extLst>
                    <a:ext uri="{9D8B030D-6E8A-4147-A177-3AD203B41FA5}">
                      <a16:colId xmlns:a16="http://schemas.microsoft.com/office/drawing/2014/main" val="2115762136"/>
                    </a:ext>
                  </a:extLst>
                </a:gridCol>
              </a:tblGrid>
              <a:tr h="445666">
                <a:tc>
                  <a:txBody>
                    <a:bodyPr/>
                    <a:lstStyle/>
                    <a:p>
                      <a:r>
                        <a:rPr lang="en-US" sz="1100" dirty="0"/>
                        <a:t>SOT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SOD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SDC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BMI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781803"/>
                  </a:ext>
                </a:extLst>
              </a:tr>
              <a:tr h="27058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41781"/>
                  </a:ext>
                </a:extLst>
              </a:tr>
              <a:tr h="270583">
                <a:tc>
                  <a:txBody>
                    <a:bodyPr/>
                    <a:lstStyle/>
                    <a:p>
                      <a:r>
                        <a:rPr lang="en-US" sz="1100" dirty="0"/>
                        <a:t>.2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3.8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90248"/>
                  </a:ext>
                </a:extLst>
              </a:tr>
              <a:tr h="270583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774047"/>
                  </a:ext>
                </a:extLst>
              </a:tr>
              <a:tr h="270583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27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90173"/>
                  </a:ext>
                </a:extLst>
              </a:tr>
              <a:tr h="270583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35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104898"/>
                  </a:ext>
                </a:extLst>
              </a:tr>
              <a:tr h="270583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638708"/>
                  </a:ext>
                </a:extLst>
              </a:tr>
              <a:tr h="270583"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½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42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750724"/>
                  </a:ext>
                </a:extLst>
              </a:tr>
              <a:tr h="270583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>
                    <a:solidFill>
                      <a:srgbClr val="FBA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23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86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8D908C-A256-48D0-BED5-0DE7F1B59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D3912A-BE79-4CFE-8658-DBEDC61B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E149D-ADEB-46E1-8165-A06545C8F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21"/>
            <a:ext cx="12192000" cy="403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1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EE732C-5B11-4F22-92D3-C8D61463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83" y="319544"/>
            <a:ext cx="11347200" cy="521883"/>
          </a:xfrm>
        </p:spPr>
        <p:txBody>
          <a:bodyPr>
            <a:noAutofit/>
          </a:bodyPr>
          <a:lstStyle/>
          <a:p>
            <a:r>
              <a:rPr lang="en-US" sz="6000" dirty="0"/>
              <a:t>What is a learner?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463215-61E2-4FDC-80DC-7C1F64E810E7}"/>
              </a:ext>
            </a:extLst>
          </p:cNvPr>
          <p:cNvGrpSpPr/>
          <p:nvPr/>
        </p:nvGrpSpPr>
        <p:grpSpPr>
          <a:xfrm>
            <a:off x="966540" y="1261413"/>
            <a:ext cx="4479366" cy="4963782"/>
            <a:chOff x="966540" y="1261413"/>
            <a:chExt cx="4479366" cy="496378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AD78551-B55E-4D76-A364-2025E3B83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001" y="2418393"/>
              <a:ext cx="3931752" cy="2606686"/>
            </a:xfrm>
            <a:prstGeom prst="rect">
              <a:avLst/>
            </a:prstGeom>
          </p:spPr>
        </p:pic>
        <p:pic>
          <p:nvPicPr>
            <p:cNvPr id="13" name="Picture 2" descr="Billedresultat for function">
              <a:extLst>
                <a:ext uri="{FF2B5EF4-FFF2-40B4-BE49-F238E27FC236}">
                  <a16:creationId xmlns:a16="http://schemas.microsoft.com/office/drawing/2014/main" id="{C2C6CD39-82E4-4F7C-8730-D4BD3A085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4825" y="4681272"/>
              <a:ext cx="1558088" cy="1543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Billedresultat for screwdriver diagram">
              <a:extLst>
                <a:ext uri="{FF2B5EF4-FFF2-40B4-BE49-F238E27FC236}">
                  <a16:creationId xmlns:a16="http://schemas.microsoft.com/office/drawing/2014/main" id="{F31FB2D7-0873-4D3D-A5C1-45C7A29CC3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923394">
              <a:off x="3867285" y="1572533"/>
              <a:ext cx="724154" cy="724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Billedresultat for PARAMETERS">
              <a:extLst>
                <a:ext uri="{FF2B5EF4-FFF2-40B4-BE49-F238E27FC236}">
                  <a16:creationId xmlns:a16="http://schemas.microsoft.com/office/drawing/2014/main" id="{5CF0E907-BA1C-47BC-93C3-80A18A0AB3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889" y="1561951"/>
              <a:ext cx="698758" cy="698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EE819D4-350F-405E-A2B6-CF3B6B1FB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9755013">
              <a:off x="1413485" y="1548918"/>
              <a:ext cx="573638" cy="79216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AB1931-9C86-4219-8DF6-FF77B6515761}"/>
                </a:ext>
              </a:extLst>
            </p:cNvPr>
            <p:cNvSpPr txBox="1"/>
            <p:nvPr/>
          </p:nvSpPr>
          <p:spPr>
            <a:xfrm rot="19978946">
              <a:off x="966540" y="1303927"/>
              <a:ext cx="88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73E5C0-67D4-44D4-896A-BD77A7E2499C}"/>
                </a:ext>
              </a:extLst>
            </p:cNvPr>
            <p:cNvSpPr txBox="1"/>
            <p:nvPr/>
          </p:nvSpPr>
          <p:spPr>
            <a:xfrm>
              <a:off x="4336307" y="4834771"/>
              <a:ext cx="11095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2FB60B-0E34-4682-8CE5-E8A94D946ADD}"/>
                </a:ext>
              </a:extLst>
            </p:cNvPr>
            <p:cNvSpPr txBox="1"/>
            <p:nvPr/>
          </p:nvSpPr>
          <p:spPr>
            <a:xfrm>
              <a:off x="2981877" y="1261413"/>
              <a:ext cx="1880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tweak parameters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CC3AE8-8FD9-42BD-AE4C-50824817A3BE}"/>
                </a:ext>
              </a:extLst>
            </p:cNvPr>
            <p:cNvSpPr txBox="1"/>
            <p:nvPr/>
          </p:nvSpPr>
          <p:spPr>
            <a:xfrm>
              <a:off x="1981411" y="2994163"/>
              <a:ext cx="20009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Learning</a:t>
              </a:r>
            </a:p>
            <a:p>
              <a:r>
                <a:rPr lang="en-US" sz="3600" dirty="0"/>
                <a:t>algorithm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33E72ED-34C5-4298-9AB8-613072717724}"/>
              </a:ext>
            </a:extLst>
          </p:cNvPr>
          <p:cNvGrpSpPr/>
          <p:nvPr/>
        </p:nvGrpSpPr>
        <p:grpSpPr>
          <a:xfrm>
            <a:off x="7244900" y="744536"/>
            <a:ext cx="4773600" cy="5954400"/>
            <a:chOff x="7244900" y="744536"/>
            <a:chExt cx="4773600" cy="5954400"/>
          </a:xfrm>
        </p:grpSpPr>
        <p:pic>
          <p:nvPicPr>
            <p:cNvPr id="20" name="Picture 2" descr="Billedresultat for function">
              <a:extLst>
                <a:ext uri="{FF2B5EF4-FFF2-40B4-BE49-F238E27FC236}">
                  <a16:creationId xmlns:a16="http://schemas.microsoft.com/office/drawing/2014/main" id="{101A12E1-7AF0-4F8A-809B-7DE07ED1F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9868" y="2110265"/>
              <a:ext cx="2749503" cy="2724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DF8A14B-2929-41E0-8B1E-6F87A1AB88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7322"/>
            <a:stretch/>
          </p:blipFill>
          <p:spPr>
            <a:xfrm rot="19999045">
              <a:off x="8168246" y="1425615"/>
              <a:ext cx="509082" cy="96731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F80A36D-19BF-420D-AAD3-7DB1B4CF70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 r="77886"/>
            <a:stretch/>
          </p:blipFill>
          <p:spPr>
            <a:xfrm rot="19755013">
              <a:off x="9449877" y="4514488"/>
              <a:ext cx="363647" cy="2155965"/>
            </a:xfrm>
            <a:prstGeom prst="rect">
              <a:avLst/>
            </a:prstGeom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ADE6820-4DFC-4999-93FF-68D35D418220}"/>
                </a:ext>
              </a:extLst>
            </p:cNvPr>
            <p:cNvSpPr/>
            <p:nvPr/>
          </p:nvSpPr>
          <p:spPr>
            <a:xfrm>
              <a:off x="7244900" y="744536"/>
              <a:ext cx="4773600" cy="59544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2">
            <a:extLst>
              <a:ext uri="{FF2B5EF4-FFF2-40B4-BE49-F238E27FC236}">
                <a16:creationId xmlns:a16="http://schemas.microsoft.com/office/drawing/2014/main" id="{523C53A9-9EB6-47D0-9C04-5EC5F2CDD3E8}"/>
              </a:ext>
            </a:extLst>
          </p:cNvPr>
          <p:cNvSpPr txBox="1">
            <a:spLocks/>
          </p:cNvSpPr>
          <p:nvPr/>
        </p:nvSpPr>
        <p:spPr>
          <a:xfrm>
            <a:off x="7332000" y="135580"/>
            <a:ext cx="11347200" cy="52188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Useful model: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80A1C96-60D7-4DF4-A129-563A43BCABE5}"/>
              </a:ext>
            </a:extLst>
          </p:cNvPr>
          <p:cNvSpPr/>
          <p:nvPr/>
        </p:nvSpPr>
        <p:spPr>
          <a:xfrm>
            <a:off x="297542" y="823801"/>
            <a:ext cx="5541657" cy="563459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D2FD219F-5C4B-4255-973C-441534503550}"/>
              </a:ext>
            </a:extLst>
          </p:cNvPr>
          <p:cNvSpPr/>
          <p:nvPr/>
        </p:nvSpPr>
        <p:spPr>
          <a:xfrm rot="3117008">
            <a:off x="6338354" y="3780000"/>
            <a:ext cx="432000" cy="1465995"/>
          </a:xfrm>
          <a:prstGeom prst="up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7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EE732C-5B11-4F22-92D3-C8D61463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283" y="703364"/>
            <a:ext cx="11347200" cy="521883"/>
          </a:xfrm>
        </p:spPr>
        <p:txBody>
          <a:bodyPr>
            <a:noAutofit/>
          </a:bodyPr>
          <a:lstStyle/>
          <a:p>
            <a:r>
              <a:rPr lang="en-US" sz="6000" dirty="0"/>
              <a:t>What is a learner?</a:t>
            </a:r>
          </a:p>
        </p:txBody>
      </p:sp>
      <p:pic>
        <p:nvPicPr>
          <p:cNvPr id="7" name="Picture 2" descr="Billedresultat for function">
            <a:extLst>
              <a:ext uri="{FF2B5EF4-FFF2-40B4-BE49-F238E27FC236}">
                <a16:creationId xmlns:a16="http://schemas.microsoft.com/office/drawing/2014/main" id="{5F2E3D1D-98C1-4298-A926-CF1435EB1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11" y="2097741"/>
            <a:ext cx="1510060" cy="149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illedresultat for function">
            <a:extLst>
              <a:ext uri="{FF2B5EF4-FFF2-40B4-BE49-F238E27FC236}">
                <a16:creationId xmlns:a16="http://schemas.microsoft.com/office/drawing/2014/main" id="{3EF14A40-FEE4-4222-B625-E93B237B1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86190">
            <a:off x="378636" y="3519543"/>
            <a:ext cx="1510060" cy="149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ledresultat for function">
            <a:extLst>
              <a:ext uri="{FF2B5EF4-FFF2-40B4-BE49-F238E27FC236}">
                <a16:creationId xmlns:a16="http://schemas.microsoft.com/office/drawing/2014/main" id="{3F02B762-A5E1-4E02-BCE8-214846AE8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0371">
            <a:off x="2080137" y="2580042"/>
            <a:ext cx="1510060" cy="149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25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73546D-3B57-4360-84BB-0675FFBC8140}"/>
              </a:ext>
            </a:extLst>
          </p:cNvPr>
          <p:cNvCxnSpPr>
            <a:cxnSpLocks/>
          </p:cNvCxnSpPr>
          <p:nvPr/>
        </p:nvCxnSpPr>
        <p:spPr>
          <a:xfrm flipV="1">
            <a:off x="2541263" y="1224990"/>
            <a:ext cx="0" cy="48197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23D21F-416F-4986-BD2A-389F2FA7C73B}"/>
              </a:ext>
            </a:extLst>
          </p:cNvPr>
          <p:cNvCxnSpPr>
            <a:cxnSpLocks/>
          </p:cNvCxnSpPr>
          <p:nvPr/>
        </p:nvCxnSpPr>
        <p:spPr>
          <a:xfrm flipV="1">
            <a:off x="2501012" y="6008310"/>
            <a:ext cx="6878677" cy="21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62D9C29-C865-4D3E-AEE0-999713CE1DD7}"/>
              </a:ext>
            </a:extLst>
          </p:cNvPr>
          <p:cNvSpPr/>
          <p:nvPr/>
        </p:nvSpPr>
        <p:spPr>
          <a:xfrm>
            <a:off x="6362731" y="1954558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FD819B-CA25-41DB-9F94-29B041D90E7D}"/>
              </a:ext>
            </a:extLst>
          </p:cNvPr>
          <p:cNvSpPr/>
          <p:nvPr/>
        </p:nvSpPr>
        <p:spPr>
          <a:xfrm>
            <a:off x="3882290" y="3015204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EA972AC-E30B-40B6-95DC-AE429D4D16EC}"/>
              </a:ext>
            </a:extLst>
          </p:cNvPr>
          <p:cNvSpPr/>
          <p:nvPr/>
        </p:nvSpPr>
        <p:spPr>
          <a:xfrm>
            <a:off x="4447888" y="3100186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729EA1-F6A7-4029-A538-F0F7FFAE6980}"/>
              </a:ext>
            </a:extLst>
          </p:cNvPr>
          <p:cNvSpPr/>
          <p:nvPr/>
        </p:nvSpPr>
        <p:spPr>
          <a:xfrm>
            <a:off x="4390877" y="2420537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C2C0F7-2C23-4F3F-ADE4-3ADF542C3FC1}"/>
              </a:ext>
            </a:extLst>
          </p:cNvPr>
          <p:cNvSpPr/>
          <p:nvPr/>
        </p:nvSpPr>
        <p:spPr>
          <a:xfrm>
            <a:off x="5182945" y="1383715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822B82-959D-460F-AC68-FD7096B8E62B}"/>
              </a:ext>
            </a:extLst>
          </p:cNvPr>
          <p:cNvSpPr/>
          <p:nvPr/>
        </p:nvSpPr>
        <p:spPr>
          <a:xfrm>
            <a:off x="5164551" y="1762521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072196-157C-4FC6-B0EA-3A37642C8ADE}"/>
              </a:ext>
            </a:extLst>
          </p:cNvPr>
          <p:cNvSpPr/>
          <p:nvPr/>
        </p:nvSpPr>
        <p:spPr>
          <a:xfrm>
            <a:off x="5088351" y="2279946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1BAECD6-D024-4149-B073-90A2C5ABE536}"/>
              </a:ext>
            </a:extLst>
          </p:cNvPr>
          <p:cNvSpPr/>
          <p:nvPr/>
        </p:nvSpPr>
        <p:spPr>
          <a:xfrm>
            <a:off x="5776780" y="1671910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844071-082D-47DD-A862-8C429B9C7F26}"/>
              </a:ext>
            </a:extLst>
          </p:cNvPr>
          <p:cNvSpPr/>
          <p:nvPr/>
        </p:nvSpPr>
        <p:spPr>
          <a:xfrm>
            <a:off x="6078951" y="2501096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A0AC91-B20E-4847-B2CC-13BE33D60D13}"/>
              </a:ext>
            </a:extLst>
          </p:cNvPr>
          <p:cNvSpPr/>
          <p:nvPr/>
        </p:nvSpPr>
        <p:spPr>
          <a:xfrm>
            <a:off x="5441571" y="2313702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D83BD7-5342-4623-A747-57E30FB2B163}"/>
              </a:ext>
            </a:extLst>
          </p:cNvPr>
          <p:cNvSpPr/>
          <p:nvPr/>
        </p:nvSpPr>
        <p:spPr>
          <a:xfrm>
            <a:off x="5826330" y="3394475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85CD29-3EB2-4C69-8D35-8AA743D5C649}"/>
              </a:ext>
            </a:extLst>
          </p:cNvPr>
          <p:cNvSpPr/>
          <p:nvPr/>
        </p:nvSpPr>
        <p:spPr>
          <a:xfrm>
            <a:off x="4276856" y="2717366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79F78DC-8D51-4665-9C9C-F6960570A079}"/>
              </a:ext>
            </a:extLst>
          </p:cNvPr>
          <p:cNvSpPr/>
          <p:nvPr/>
        </p:nvSpPr>
        <p:spPr>
          <a:xfrm>
            <a:off x="6192972" y="3160619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259AB91-2D85-4A65-B4C3-8AD8E0ECF82D}"/>
              </a:ext>
            </a:extLst>
          </p:cNvPr>
          <p:cNvSpPr/>
          <p:nvPr/>
        </p:nvSpPr>
        <p:spPr>
          <a:xfrm>
            <a:off x="3493884" y="3822772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14FAA18-FC3D-4F41-9035-BA120C7221B2}"/>
              </a:ext>
            </a:extLst>
          </p:cNvPr>
          <p:cNvSpPr/>
          <p:nvPr/>
        </p:nvSpPr>
        <p:spPr>
          <a:xfrm>
            <a:off x="3239797" y="3634868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0CEBD86-17CB-48CF-B554-42C0042F0874}"/>
              </a:ext>
            </a:extLst>
          </p:cNvPr>
          <p:cNvSpPr/>
          <p:nvPr/>
        </p:nvSpPr>
        <p:spPr>
          <a:xfrm>
            <a:off x="6135961" y="4853829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9109FC7-637B-448F-8AB4-D550751558D7}"/>
              </a:ext>
            </a:extLst>
          </p:cNvPr>
          <p:cNvSpPr/>
          <p:nvPr/>
        </p:nvSpPr>
        <p:spPr>
          <a:xfrm>
            <a:off x="6350812" y="3634868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8BE91F4-9F0B-4C9C-A5A5-58592C42B676}"/>
              </a:ext>
            </a:extLst>
          </p:cNvPr>
          <p:cNvSpPr/>
          <p:nvPr/>
        </p:nvSpPr>
        <p:spPr>
          <a:xfrm>
            <a:off x="6464833" y="4472089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0908F7-9C38-4917-AB0E-1EB0FE036177}"/>
              </a:ext>
            </a:extLst>
          </p:cNvPr>
          <p:cNvSpPr/>
          <p:nvPr/>
        </p:nvSpPr>
        <p:spPr>
          <a:xfrm>
            <a:off x="6368723" y="5255892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0E98EFD-884A-44A1-92F8-EC15A3E62174}"/>
              </a:ext>
            </a:extLst>
          </p:cNvPr>
          <p:cNvSpPr/>
          <p:nvPr/>
        </p:nvSpPr>
        <p:spPr>
          <a:xfrm>
            <a:off x="6632734" y="5651244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F31EDAF-B892-47AA-842B-84554A61E3BE}"/>
              </a:ext>
            </a:extLst>
          </p:cNvPr>
          <p:cNvSpPr/>
          <p:nvPr/>
        </p:nvSpPr>
        <p:spPr>
          <a:xfrm>
            <a:off x="6949480" y="5077638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C187F2E-5FEF-4512-9EAE-01A8A6308C6C}"/>
              </a:ext>
            </a:extLst>
          </p:cNvPr>
          <p:cNvSpPr/>
          <p:nvPr/>
        </p:nvSpPr>
        <p:spPr>
          <a:xfrm>
            <a:off x="7063501" y="5499185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FD0103E-BD24-4390-9BCC-83ACFE7F7327}"/>
              </a:ext>
            </a:extLst>
          </p:cNvPr>
          <p:cNvSpPr/>
          <p:nvPr/>
        </p:nvSpPr>
        <p:spPr>
          <a:xfrm>
            <a:off x="9259808" y="3929607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D79244-7EA3-4674-9BE8-2D5BA1460721}"/>
              </a:ext>
            </a:extLst>
          </p:cNvPr>
          <p:cNvSpPr txBox="1"/>
          <p:nvPr/>
        </p:nvSpPr>
        <p:spPr>
          <a:xfrm>
            <a:off x="6407822" y="6180199"/>
            <a:ext cx="3675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Shots tequila (2cl, 35%w/V)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EDEE9A-0735-4FCD-AAE7-220B429A9A34}"/>
              </a:ext>
            </a:extLst>
          </p:cNvPr>
          <p:cNvSpPr txBox="1"/>
          <p:nvPr/>
        </p:nvSpPr>
        <p:spPr>
          <a:xfrm rot="16200000">
            <a:off x="-499496" y="3622717"/>
            <a:ext cx="5331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Skills on the dance floor (points of awesomeness)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69A10B-5C63-4BFD-9813-CA8E889C7B30}"/>
              </a:ext>
            </a:extLst>
          </p:cNvPr>
          <p:cNvCxnSpPr>
            <a:stCxn id="38" idx="4"/>
            <a:endCxn id="37" idx="5"/>
          </p:cNvCxnSpPr>
          <p:nvPr/>
        </p:nvCxnSpPr>
        <p:spPr>
          <a:xfrm>
            <a:off x="3296808" y="3741703"/>
            <a:ext cx="294399" cy="17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65DFE9-D240-4251-A28A-FF33CAFB4DDA}"/>
              </a:ext>
            </a:extLst>
          </p:cNvPr>
          <p:cNvCxnSpPr>
            <a:stCxn id="46" idx="6"/>
            <a:endCxn id="45" idx="5"/>
          </p:cNvCxnSpPr>
          <p:nvPr/>
        </p:nvCxnSpPr>
        <p:spPr>
          <a:xfrm flipH="1">
            <a:off x="7160824" y="3983025"/>
            <a:ext cx="2213005" cy="1607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0A9172-DFDC-48C1-A1C4-A9788F287571}"/>
              </a:ext>
            </a:extLst>
          </p:cNvPr>
          <p:cNvCxnSpPr>
            <a:stCxn id="44" idx="4"/>
            <a:endCxn id="45" idx="5"/>
          </p:cNvCxnSpPr>
          <p:nvPr/>
        </p:nvCxnSpPr>
        <p:spPr>
          <a:xfrm>
            <a:off x="7006491" y="5184473"/>
            <a:ext cx="154333" cy="40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EF9EA2-1FA9-45F5-A38F-5C54E7445B25}"/>
              </a:ext>
            </a:extLst>
          </p:cNvPr>
          <p:cNvCxnSpPr>
            <a:stCxn id="43" idx="4"/>
            <a:endCxn id="44" idx="4"/>
          </p:cNvCxnSpPr>
          <p:nvPr/>
        </p:nvCxnSpPr>
        <p:spPr>
          <a:xfrm flipV="1">
            <a:off x="6689745" y="5184473"/>
            <a:ext cx="316746" cy="573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4AD9ED-A81D-4899-A7A7-376E232EE2D4}"/>
              </a:ext>
            </a:extLst>
          </p:cNvPr>
          <p:cNvCxnSpPr>
            <a:stCxn id="43" idx="5"/>
            <a:endCxn id="41" idx="5"/>
          </p:cNvCxnSpPr>
          <p:nvPr/>
        </p:nvCxnSpPr>
        <p:spPr>
          <a:xfrm flipH="1" flipV="1">
            <a:off x="6562156" y="4563278"/>
            <a:ext cx="167901" cy="117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A707221-EA03-4CA0-A468-A46E9124DE36}"/>
              </a:ext>
            </a:extLst>
          </p:cNvPr>
          <p:cNvCxnSpPr>
            <a:stCxn id="41" idx="6"/>
            <a:endCxn id="42" idx="6"/>
          </p:cNvCxnSpPr>
          <p:nvPr/>
        </p:nvCxnSpPr>
        <p:spPr>
          <a:xfrm flipH="1">
            <a:off x="6482744" y="4525507"/>
            <a:ext cx="96110" cy="78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C83AE7-15C0-421A-B67E-364CA80FBB14}"/>
              </a:ext>
            </a:extLst>
          </p:cNvPr>
          <p:cNvCxnSpPr>
            <a:stCxn id="42" idx="6"/>
            <a:endCxn id="23" idx="0"/>
          </p:cNvCxnSpPr>
          <p:nvPr/>
        </p:nvCxnSpPr>
        <p:spPr>
          <a:xfrm flipH="1" flipV="1">
            <a:off x="6419742" y="1954558"/>
            <a:ext cx="63002" cy="3354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4552F66-AFC7-46B1-8FAB-ACE281083685}"/>
              </a:ext>
            </a:extLst>
          </p:cNvPr>
          <p:cNvCxnSpPr>
            <a:stCxn id="23" idx="3"/>
            <a:endCxn id="40" idx="0"/>
          </p:cNvCxnSpPr>
          <p:nvPr/>
        </p:nvCxnSpPr>
        <p:spPr>
          <a:xfrm>
            <a:off x="6379429" y="2045747"/>
            <a:ext cx="28394" cy="1589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A41692-8078-49EA-BD0A-A808DF56EA9C}"/>
              </a:ext>
            </a:extLst>
          </p:cNvPr>
          <p:cNvCxnSpPr>
            <a:stCxn id="40" idx="0"/>
            <a:endCxn id="35" idx="4"/>
          </p:cNvCxnSpPr>
          <p:nvPr/>
        </p:nvCxnSpPr>
        <p:spPr>
          <a:xfrm flipH="1" flipV="1">
            <a:off x="6249983" y="3267454"/>
            <a:ext cx="157840" cy="36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7B85449-FF1B-414C-B2F0-083E5F14E635}"/>
              </a:ext>
            </a:extLst>
          </p:cNvPr>
          <p:cNvCxnSpPr>
            <a:stCxn id="35" idx="4"/>
            <a:endCxn id="39" idx="5"/>
          </p:cNvCxnSpPr>
          <p:nvPr/>
        </p:nvCxnSpPr>
        <p:spPr>
          <a:xfrm flipH="1">
            <a:off x="6233284" y="3267454"/>
            <a:ext cx="16699" cy="1677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A1C35A-B2EC-4CF4-AC5D-F4AD95629941}"/>
              </a:ext>
            </a:extLst>
          </p:cNvPr>
          <p:cNvCxnSpPr>
            <a:stCxn id="39" idx="5"/>
            <a:endCxn id="31" idx="7"/>
          </p:cNvCxnSpPr>
          <p:nvPr/>
        </p:nvCxnSpPr>
        <p:spPr>
          <a:xfrm flipH="1" flipV="1">
            <a:off x="6176274" y="2516742"/>
            <a:ext cx="57010" cy="2428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25936B7-58C8-4FD8-937D-81EF1B71578B}"/>
              </a:ext>
            </a:extLst>
          </p:cNvPr>
          <p:cNvCxnSpPr>
            <a:stCxn id="31" idx="7"/>
            <a:endCxn id="33" idx="4"/>
          </p:cNvCxnSpPr>
          <p:nvPr/>
        </p:nvCxnSpPr>
        <p:spPr>
          <a:xfrm flipH="1">
            <a:off x="5883341" y="2516742"/>
            <a:ext cx="292933" cy="98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F2F06B6-1462-4E46-BF98-99D6FBAF1621}"/>
              </a:ext>
            </a:extLst>
          </p:cNvPr>
          <p:cNvCxnSpPr>
            <a:stCxn id="33" idx="4"/>
            <a:endCxn id="30" idx="1"/>
          </p:cNvCxnSpPr>
          <p:nvPr/>
        </p:nvCxnSpPr>
        <p:spPr>
          <a:xfrm flipH="1" flipV="1">
            <a:off x="5793478" y="1687556"/>
            <a:ext cx="89863" cy="1813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A258AF9-7C8E-4C37-A402-7E70042EAD0F}"/>
              </a:ext>
            </a:extLst>
          </p:cNvPr>
          <p:cNvCxnSpPr>
            <a:stCxn id="30" idx="0"/>
            <a:endCxn id="32" idx="5"/>
          </p:cNvCxnSpPr>
          <p:nvPr/>
        </p:nvCxnSpPr>
        <p:spPr>
          <a:xfrm flipH="1">
            <a:off x="5538894" y="1671910"/>
            <a:ext cx="294897" cy="73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125376-0C07-41E3-ACF5-F9F240C3A396}"/>
              </a:ext>
            </a:extLst>
          </p:cNvPr>
          <p:cNvCxnSpPr>
            <a:stCxn id="32" idx="5"/>
            <a:endCxn id="27" idx="7"/>
          </p:cNvCxnSpPr>
          <p:nvPr/>
        </p:nvCxnSpPr>
        <p:spPr>
          <a:xfrm flipH="1" flipV="1">
            <a:off x="5280268" y="1399361"/>
            <a:ext cx="258626" cy="1005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4D5466A-17D3-47B6-8943-3EC4CBE57DD0}"/>
              </a:ext>
            </a:extLst>
          </p:cNvPr>
          <p:cNvCxnSpPr>
            <a:stCxn id="27" idx="5"/>
            <a:endCxn id="28" idx="6"/>
          </p:cNvCxnSpPr>
          <p:nvPr/>
        </p:nvCxnSpPr>
        <p:spPr>
          <a:xfrm flipH="1">
            <a:off x="5278572" y="1474904"/>
            <a:ext cx="1696" cy="341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7D5AD1-A882-41EC-B260-A11EB3A8BF46}"/>
              </a:ext>
            </a:extLst>
          </p:cNvPr>
          <p:cNvCxnSpPr>
            <a:stCxn id="28" idx="7"/>
            <a:endCxn id="29" idx="7"/>
          </p:cNvCxnSpPr>
          <p:nvPr/>
        </p:nvCxnSpPr>
        <p:spPr>
          <a:xfrm flipH="1">
            <a:off x="5185674" y="1778167"/>
            <a:ext cx="76200" cy="51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01991AD-2406-48E8-8BF0-E3B2BC7D8508}"/>
              </a:ext>
            </a:extLst>
          </p:cNvPr>
          <p:cNvCxnSpPr>
            <a:cxnSpLocks/>
            <a:stCxn id="29" idx="5"/>
            <a:endCxn id="25" idx="6"/>
          </p:cNvCxnSpPr>
          <p:nvPr/>
        </p:nvCxnSpPr>
        <p:spPr>
          <a:xfrm flipH="1">
            <a:off x="4561909" y="2371135"/>
            <a:ext cx="623765" cy="782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99211EF-1ED9-41EE-BAB1-FEE32875D5C4}"/>
              </a:ext>
            </a:extLst>
          </p:cNvPr>
          <p:cNvCxnSpPr>
            <a:stCxn id="25" idx="6"/>
            <a:endCxn id="26" idx="4"/>
          </p:cNvCxnSpPr>
          <p:nvPr/>
        </p:nvCxnSpPr>
        <p:spPr>
          <a:xfrm flipH="1" flipV="1">
            <a:off x="4447888" y="2527372"/>
            <a:ext cx="114021" cy="626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AFF805D-A2F3-4E88-AB0E-8552B47A00E5}"/>
              </a:ext>
            </a:extLst>
          </p:cNvPr>
          <p:cNvCxnSpPr>
            <a:stCxn id="26" idx="4"/>
            <a:endCxn id="34" idx="5"/>
          </p:cNvCxnSpPr>
          <p:nvPr/>
        </p:nvCxnSpPr>
        <p:spPr>
          <a:xfrm flipH="1">
            <a:off x="4374179" y="2527372"/>
            <a:ext cx="73709" cy="281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064B1D6-A791-4DCD-A4C1-DC49C65DD89B}"/>
              </a:ext>
            </a:extLst>
          </p:cNvPr>
          <p:cNvCxnSpPr>
            <a:stCxn id="34" idx="5"/>
            <a:endCxn id="24" idx="6"/>
          </p:cNvCxnSpPr>
          <p:nvPr/>
        </p:nvCxnSpPr>
        <p:spPr>
          <a:xfrm flipH="1">
            <a:off x="3996311" y="2808555"/>
            <a:ext cx="377868" cy="260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B697DF8-8AAF-4206-A8D2-A4DB95A5D097}"/>
              </a:ext>
            </a:extLst>
          </p:cNvPr>
          <p:cNvCxnSpPr>
            <a:stCxn id="24" idx="7"/>
            <a:endCxn id="37" idx="6"/>
          </p:cNvCxnSpPr>
          <p:nvPr/>
        </p:nvCxnSpPr>
        <p:spPr>
          <a:xfrm flipH="1">
            <a:off x="3607905" y="3030850"/>
            <a:ext cx="371708" cy="8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BAA75E1-1EA1-4EEC-B3DE-EEA5FAF65455}"/>
              </a:ext>
            </a:extLst>
          </p:cNvPr>
          <p:cNvSpPr txBox="1"/>
          <p:nvPr/>
        </p:nvSpPr>
        <p:spPr>
          <a:xfrm>
            <a:off x="3636511" y="217495"/>
            <a:ext cx="5566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Why do parameters matter ?</a:t>
            </a:r>
          </a:p>
        </p:txBody>
      </p:sp>
    </p:spTree>
    <p:extLst>
      <p:ext uri="{BB962C8B-B14F-4D97-AF65-F5344CB8AC3E}">
        <p14:creationId xmlns:p14="http://schemas.microsoft.com/office/powerpoint/2010/main" val="21937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73546D-3B57-4360-84BB-0675FFBC8140}"/>
              </a:ext>
            </a:extLst>
          </p:cNvPr>
          <p:cNvCxnSpPr>
            <a:cxnSpLocks/>
          </p:cNvCxnSpPr>
          <p:nvPr/>
        </p:nvCxnSpPr>
        <p:spPr>
          <a:xfrm flipV="1">
            <a:off x="2289263" y="324990"/>
            <a:ext cx="0" cy="48197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23D21F-416F-4986-BD2A-389F2FA7C73B}"/>
              </a:ext>
            </a:extLst>
          </p:cNvPr>
          <p:cNvCxnSpPr>
            <a:cxnSpLocks/>
          </p:cNvCxnSpPr>
          <p:nvPr/>
        </p:nvCxnSpPr>
        <p:spPr>
          <a:xfrm flipV="1">
            <a:off x="2249012" y="5108310"/>
            <a:ext cx="6878677" cy="21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62D9C29-C865-4D3E-AEE0-999713CE1DD7}"/>
              </a:ext>
            </a:extLst>
          </p:cNvPr>
          <p:cNvSpPr/>
          <p:nvPr/>
        </p:nvSpPr>
        <p:spPr>
          <a:xfrm>
            <a:off x="6110731" y="1054558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FD819B-CA25-41DB-9F94-29B041D90E7D}"/>
              </a:ext>
            </a:extLst>
          </p:cNvPr>
          <p:cNvSpPr/>
          <p:nvPr/>
        </p:nvSpPr>
        <p:spPr>
          <a:xfrm>
            <a:off x="3630290" y="2115204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EA972AC-E30B-40B6-95DC-AE429D4D16EC}"/>
              </a:ext>
            </a:extLst>
          </p:cNvPr>
          <p:cNvSpPr/>
          <p:nvPr/>
        </p:nvSpPr>
        <p:spPr>
          <a:xfrm>
            <a:off x="4195888" y="2200186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729EA1-F6A7-4029-A538-F0F7FFAE6980}"/>
              </a:ext>
            </a:extLst>
          </p:cNvPr>
          <p:cNvSpPr/>
          <p:nvPr/>
        </p:nvSpPr>
        <p:spPr>
          <a:xfrm>
            <a:off x="4138877" y="1520537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C2C0F7-2C23-4F3F-ADE4-3ADF542C3FC1}"/>
              </a:ext>
            </a:extLst>
          </p:cNvPr>
          <p:cNvSpPr/>
          <p:nvPr/>
        </p:nvSpPr>
        <p:spPr>
          <a:xfrm>
            <a:off x="4930945" y="483715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822B82-959D-460F-AC68-FD7096B8E62B}"/>
              </a:ext>
            </a:extLst>
          </p:cNvPr>
          <p:cNvSpPr/>
          <p:nvPr/>
        </p:nvSpPr>
        <p:spPr>
          <a:xfrm>
            <a:off x="4912551" y="862521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072196-157C-4FC6-B0EA-3A37642C8ADE}"/>
              </a:ext>
            </a:extLst>
          </p:cNvPr>
          <p:cNvSpPr/>
          <p:nvPr/>
        </p:nvSpPr>
        <p:spPr>
          <a:xfrm>
            <a:off x="4836351" y="1379946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1BAECD6-D024-4149-B073-90A2C5ABE536}"/>
              </a:ext>
            </a:extLst>
          </p:cNvPr>
          <p:cNvSpPr/>
          <p:nvPr/>
        </p:nvSpPr>
        <p:spPr>
          <a:xfrm>
            <a:off x="5524780" y="771910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844071-082D-47DD-A862-8C429B9C7F26}"/>
              </a:ext>
            </a:extLst>
          </p:cNvPr>
          <p:cNvSpPr/>
          <p:nvPr/>
        </p:nvSpPr>
        <p:spPr>
          <a:xfrm>
            <a:off x="5826951" y="1601096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A0AC91-B20E-4847-B2CC-13BE33D60D13}"/>
              </a:ext>
            </a:extLst>
          </p:cNvPr>
          <p:cNvSpPr/>
          <p:nvPr/>
        </p:nvSpPr>
        <p:spPr>
          <a:xfrm>
            <a:off x="5189571" y="1413702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D83BD7-5342-4623-A747-57E30FB2B163}"/>
              </a:ext>
            </a:extLst>
          </p:cNvPr>
          <p:cNvSpPr/>
          <p:nvPr/>
        </p:nvSpPr>
        <p:spPr>
          <a:xfrm>
            <a:off x="5574330" y="2494475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85CD29-3EB2-4C69-8D35-8AA743D5C649}"/>
              </a:ext>
            </a:extLst>
          </p:cNvPr>
          <p:cNvSpPr/>
          <p:nvPr/>
        </p:nvSpPr>
        <p:spPr>
          <a:xfrm>
            <a:off x="4024856" y="1817366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79F78DC-8D51-4665-9C9C-F6960570A079}"/>
              </a:ext>
            </a:extLst>
          </p:cNvPr>
          <p:cNvSpPr/>
          <p:nvPr/>
        </p:nvSpPr>
        <p:spPr>
          <a:xfrm>
            <a:off x="5940972" y="2260619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259AB91-2D85-4A65-B4C3-8AD8E0ECF82D}"/>
              </a:ext>
            </a:extLst>
          </p:cNvPr>
          <p:cNvSpPr/>
          <p:nvPr/>
        </p:nvSpPr>
        <p:spPr>
          <a:xfrm>
            <a:off x="3241884" y="2922772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14FAA18-FC3D-4F41-9035-BA120C7221B2}"/>
              </a:ext>
            </a:extLst>
          </p:cNvPr>
          <p:cNvSpPr/>
          <p:nvPr/>
        </p:nvSpPr>
        <p:spPr>
          <a:xfrm>
            <a:off x="2987797" y="2734868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0CEBD86-17CB-48CF-B554-42C0042F0874}"/>
              </a:ext>
            </a:extLst>
          </p:cNvPr>
          <p:cNvSpPr/>
          <p:nvPr/>
        </p:nvSpPr>
        <p:spPr>
          <a:xfrm>
            <a:off x="5883961" y="3953829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9109FC7-637B-448F-8AB4-D550751558D7}"/>
              </a:ext>
            </a:extLst>
          </p:cNvPr>
          <p:cNvSpPr/>
          <p:nvPr/>
        </p:nvSpPr>
        <p:spPr>
          <a:xfrm>
            <a:off x="6098812" y="2734868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8BE91F4-9F0B-4C9C-A5A5-58592C42B676}"/>
              </a:ext>
            </a:extLst>
          </p:cNvPr>
          <p:cNvSpPr/>
          <p:nvPr/>
        </p:nvSpPr>
        <p:spPr>
          <a:xfrm>
            <a:off x="6212833" y="3572089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0908F7-9C38-4917-AB0E-1EB0FE036177}"/>
              </a:ext>
            </a:extLst>
          </p:cNvPr>
          <p:cNvSpPr/>
          <p:nvPr/>
        </p:nvSpPr>
        <p:spPr>
          <a:xfrm>
            <a:off x="6116723" y="4355892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0E98EFD-884A-44A1-92F8-EC15A3E62174}"/>
              </a:ext>
            </a:extLst>
          </p:cNvPr>
          <p:cNvSpPr/>
          <p:nvPr/>
        </p:nvSpPr>
        <p:spPr>
          <a:xfrm>
            <a:off x="6380734" y="4751244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F31EDAF-B892-47AA-842B-84554A61E3BE}"/>
              </a:ext>
            </a:extLst>
          </p:cNvPr>
          <p:cNvSpPr/>
          <p:nvPr/>
        </p:nvSpPr>
        <p:spPr>
          <a:xfrm>
            <a:off x="6697480" y="4177638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C187F2E-5FEF-4512-9EAE-01A8A6308C6C}"/>
              </a:ext>
            </a:extLst>
          </p:cNvPr>
          <p:cNvSpPr/>
          <p:nvPr/>
        </p:nvSpPr>
        <p:spPr>
          <a:xfrm>
            <a:off x="6811501" y="4599185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FD0103E-BD24-4390-9BCC-83ACFE7F7327}"/>
              </a:ext>
            </a:extLst>
          </p:cNvPr>
          <p:cNvSpPr/>
          <p:nvPr/>
        </p:nvSpPr>
        <p:spPr>
          <a:xfrm>
            <a:off x="9007808" y="3029607"/>
            <a:ext cx="114021" cy="106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D79244-7EA3-4674-9BE8-2D5BA1460721}"/>
              </a:ext>
            </a:extLst>
          </p:cNvPr>
          <p:cNvSpPr txBox="1"/>
          <p:nvPr/>
        </p:nvSpPr>
        <p:spPr>
          <a:xfrm>
            <a:off x="6155822" y="5280199"/>
            <a:ext cx="3675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Shots tequila (2cl, 35%w/V)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EDEE9A-0735-4FCD-AAE7-220B429A9A34}"/>
              </a:ext>
            </a:extLst>
          </p:cNvPr>
          <p:cNvSpPr txBox="1"/>
          <p:nvPr/>
        </p:nvSpPr>
        <p:spPr>
          <a:xfrm rot="16200000">
            <a:off x="-751496" y="2722717"/>
            <a:ext cx="5331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Skills on the dance floor (points of awesomeness)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22E827-83B3-4012-990F-28A32A0E474B}"/>
              </a:ext>
            </a:extLst>
          </p:cNvPr>
          <p:cNvCxnSpPr/>
          <p:nvPr/>
        </p:nvCxnSpPr>
        <p:spPr>
          <a:xfrm flipV="1">
            <a:off x="2409713" y="1054558"/>
            <a:ext cx="2893879" cy="2296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7F121B-5EA9-4A77-9C59-D134746581F5}"/>
              </a:ext>
            </a:extLst>
          </p:cNvPr>
          <p:cNvCxnSpPr/>
          <p:nvPr/>
        </p:nvCxnSpPr>
        <p:spPr>
          <a:xfrm>
            <a:off x="5303592" y="1054558"/>
            <a:ext cx="1317740" cy="354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24628F-5F15-454E-9543-0DADDA0F3258}"/>
              </a:ext>
            </a:extLst>
          </p:cNvPr>
          <p:cNvCxnSpPr/>
          <p:nvPr/>
        </p:nvCxnSpPr>
        <p:spPr>
          <a:xfrm>
            <a:off x="6632089" y="4599185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5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306</Words>
  <Application>Microsoft Office PowerPoint</Application>
  <PresentationFormat>Widescreen</PresentationFormat>
  <Paragraphs>171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Courier New</vt:lpstr>
      <vt:lpstr>Office Theme</vt:lpstr>
      <vt:lpstr>Sleeejds</vt:lpstr>
      <vt:lpstr>What is a model?</vt:lpstr>
      <vt:lpstr>PowerPoint Presentation</vt:lpstr>
      <vt:lpstr>Multivariate functions / statistics</vt:lpstr>
      <vt:lpstr>PowerPoint Presentation</vt:lpstr>
      <vt:lpstr>What is a learner?</vt:lpstr>
      <vt:lpstr>What is a learner?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soren</dc:creator>
  <cp:lastModifiedBy>soren</cp:lastModifiedBy>
  <cp:revision>12</cp:revision>
  <dcterms:created xsi:type="dcterms:W3CDTF">2017-10-02T20:44:04Z</dcterms:created>
  <dcterms:modified xsi:type="dcterms:W3CDTF">2017-10-02T22:30:43Z</dcterms:modified>
</cp:coreProperties>
</file>