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57" r:id="rId3"/>
    <p:sldId id="261" r:id="rId4"/>
    <p:sldId id="263" r:id="rId5"/>
    <p:sldId id="259" r:id="rId6"/>
    <p:sldId id="260" r:id="rId7"/>
    <p:sldId id="265" r:id="rId8"/>
    <p:sldId id="266" r:id="rId9"/>
    <p:sldId id="258"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7F58"/>
    <a:srgbClr val="E04E63"/>
    <a:srgbClr val="C2313E"/>
    <a:srgbClr val="B76537"/>
    <a:srgbClr val="BB7733"/>
    <a:srgbClr val="E0664E"/>
    <a:srgbClr val="680E17"/>
    <a:srgbClr val="37287B"/>
    <a:srgbClr val="5146AF"/>
    <a:srgbClr val="DA5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95256" autoAdjust="0"/>
  </p:normalViewPr>
  <p:slideViewPr>
    <p:cSldViewPr>
      <p:cViewPr varScale="1">
        <p:scale>
          <a:sx n="110" d="100"/>
          <a:sy n="110" d="100"/>
        </p:scale>
        <p:origin x="86"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12489" y="3318770"/>
            <a:ext cx="7904379" cy="89165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212490" y="4251505"/>
            <a:ext cx="7904378" cy="636897"/>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281175"/>
            <a:ext cx="8246070" cy="89984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212490" y="1350110"/>
            <a:ext cx="7474310" cy="339657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1" y="460824"/>
            <a:ext cx="6421041"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323749"/>
            <a:ext cx="6421041" cy="334411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81175"/>
            <a:ext cx="8076896" cy="90286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12/12/2023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err="1"/>
              <a:t>AutoDraw</a:t>
            </a:r>
            <a:endParaRPr lang="en-US" sz="4400" dirty="0"/>
          </a:p>
        </p:txBody>
      </p:sp>
      <p:sp>
        <p:nvSpPr>
          <p:cNvPr id="3" name="Subtitle 2"/>
          <p:cNvSpPr>
            <a:spLocks noGrp="1"/>
          </p:cNvSpPr>
          <p:nvPr>
            <p:ph type="subTitle" idx="1"/>
          </p:nvPr>
        </p:nvSpPr>
        <p:spPr/>
        <p:txBody>
          <a:bodyPr/>
          <a:lstStyle/>
          <a:p>
            <a:r>
              <a:rPr lang="en-US" sz="2800" dirty="0"/>
              <a:t>Fast Drawing for Everyone</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739290"/>
            <a:ext cx="8246070" cy="899840"/>
          </a:xfrm>
        </p:spPr>
        <p:txBody>
          <a:bodyPr>
            <a:normAutofit/>
          </a:bodyPr>
          <a:lstStyle/>
          <a:p>
            <a:r>
              <a:rPr lang="en-US" dirty="0"/>
              <a:t>What is it?</a:t>
            </a:r>
          </a:p>
        </p:txBody>
      </p:sp>
      <p:sp>
        <p:nvSpPr>
          <p:cNvPr id="3" name="Content Placeholder 2"/>
          <p:cNvSpPr>
            <a:spLocks noGrp="1"/>
          </p:cNvSpPr>
          <p:nvPr>
            <p:ph idx="1"/>
          </p:nvPr>
        </p:nvSpPr>
        <p:spPr>
          <a:xfrm>
            <a:off x="1059785" y="1787777"/>
            <a:ext cx="7474310" cy="3396578"/>
          </a:xfrm>
        </p:spPr>
        <p:txBody>
          <a:bodyPr>
            <a:normAutofit/>
          </a:bodyPr>
          <a:lstStyle/>
          <a:p>
            <a:r>
              <a:rPr lang="en-US" sz="2400" dirty="0" err="1">
                <a:latin typeface="+mj-lt"/>
              </a:rPr>
              <a:t>AutoDraw</a:t>
            </a:r>
            <a:r>
              <a:rPr lang="en-US" sz="2400" dirty="0">
                <a:latin typeface="+mj-lt"/>
              </a:rPr>
              <a:t> is a</a:t>
            </a:r>
            <a:r>
              <a:rPr lang="en-US" sz="2400" b="0" i="0" dirty="0">
                <a:effectLst/>
                <a:latin typeface="+mj-lt"/>
              </a:rPr>
              <a:t> web-based drawing tool that combines machine learning (ML) with artwork generated by artists to assist you in sketching. </a:t>
            </a:r>
          </a:p>
          <a:p>
            <a:endParaRPr lang="en-US" sz="2400" b="0" i="0" dirty="0">
              <a:effectLst/>
              <a:latin typeface="+mj-lt"/>
            </a:endParaRPr>
          </a:p>
          <a:p>
            <a:r>
              <a:rPr lang="en-US" sz="2400" b="0" i="0" dirty="0">
                <a:effectLst/>
                <a:latin typeface="+mj-lt"/>
              </a:rPr>
              <a:t>It is derived from another Google tool, QuickDraw, a little game in which you are given a one-word prompt, 20 seconds to draw it, and the neural network AI is asked to identify your artwork properly.</a:t>
            </a:r>
          </a:p>
          <a:p>
            <a:endParaRPr lang="en-US" b="0" i="0" dirty="0">
              <a:effectLst/>
              <a:latin typeface="Open Sans" panose="020B0606030504020204" pitchFamily="34" charset="0"/>
            </a:endParaRP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F3AC64-9A2D-6852-DFDC-B3344A8E6731}"/>
              </a:ext>
            </a:extLst>
          </p:cNvPr>
          <p:cNvSpPr txBox="1"/>
          <p:nvPr/>
        </p:nvSpPr>
        <p:spPr>
          <a:xfrm>
            <a:off x="1181121" y="1197405"/>
            <a:ext cx="3665106" cy="646331"/>
          </a:xfrm>
          <a:prstGeom prst="rect">
            <a:avLst/>
          </a:prstGeom>
          <a:noFill/>
        </p:spPr>
        <p:txBody>
          <a:bodyPr wrap="none" rtlCol="0">
            <a:spAutoFit/>
          </a:bodyPr>
          <a:lstStyle/>
          <a:p>
            <a:r>
              <a:rPr lang="en-US" sz="3600" dirty="0">
                <a:solidFill>
                  <a:schemeClr val="bg1"/>
                </a:solidFill>
              </a:rPr>
              <a:t>How does it work?</a:t>
            </a:r>
          </a:p>
        </p:txBody>
      </p:sp>
      <p:sp>
        <p:nvSpPr>
          <p:cNvPr id="6" name="TextBox 5">
            <a:extLst>
              <a:ext uri="{FF2B5EF4-FFF2-40B4-BE49-F238E27FC236}">
                <a16:creationId xmlns:a16="http://schemas.microsoft.com/office/drawing/2014/main" id="{84E69F5D-B184-D3F4-060B-951D15C4D99C}"/>
              </a:ext>
            </a:extLst>
          </p:cNvPr>
          <p:cNvSpPr txBox="1"/>
          <p:nvPr/>
        </p:nvSpPr>
        <p:spPr>
          <a:xfrm>
            <a:off x="1243858" y="1787512"/>
            <a:ext cx="7603881" cy="1815882"/>
          </a:xfrm>
          <a:prstGeom prst="rect">
            <a:avLst/>
          </a:prstGeom>
          <a:noFill/>
        </p:spPr>
        <p:txBody>
          <a:bodyPr wrap="square" rtlCol="0">
            <a:spAutoFit/>
          </a:bodyPr>
          <a:lstStyle/>
          <a:p>
            <a:pPr algn="l" fontAlgn="base"/>
            <a:r>
              <a:rPr lang="en-US" sz="1600" b="0" i="0" dirty="0">
                <a:solidFill>
                  <a:schemeClr val="bg1"/>
                </a:solidFill>
                <a:effectLst/>
                <a:latin typeface="Open Sans" panose="020B0606030504020204" pitchFamily="34" charset="0"/>
              </a:rPr>
              <a:t>You just begin drawing your best depiction of a plane, home, animal, or birthday cake, and the algorithms attempt to figure out what you’re attempting to create. It then attempts to match your squiggles with drawings in its database, and if any plausible matches are found, they are shown in a list at the top of your virtual canvas.</a:t>
            </a:r>
          </a:p>
          <a:p>
            <a:pPr algn="l" fontAlgn="base"/>
            <a:r>
              <a:rPr lang="en-US" sz="1600" b="0" i="0" dirty="0">
                <a:solidFill>
                  <a:schemeClr val="bg1"/>
                </a:solidFill>
                <a:effectLst/>
                <a:latin typeface="Open Sans" panose="020B0606030504020204" pitchFamily="34" charset="0"/>
              </a:rPr>
              <a:t>If you prefer one of those possibilities, simply click on it, and </a:t>
            </a:r>
            <a:r>
              <a:rPr lang="en-US" sz="1600" b="0" i="0" dirty="0" err="1">
                <a:solidFill>
                  <a:schemeClr val="bg1"/>
                </a:solidFill>
                <a:effectLst/>
                <a:latin typeface="Open Sans" panose="020B0606030504020204" pitchFamily="34" charset="0"/>
              </a:rPr>
              <a:t>AutoDraw</a:t>
            </a:r>
            <a:r>
              <a:rPr lang="en-US" sz="1600" b="0" i="0" dirty="0">
                <a:solidFill>
                  <a:schemeClr val="bg1"/>
                </a:solidFill>
                <a:effectLst/>
                <a:latin typeface="Open Sans" panose="020B0606030504020204" pitchFamily="34" charset="0"/>
              </a:rPr>
              <a:t> will replace your unprofessional design with something a little more professional.</a:t>
            </a:r>
          </a:p>
        </p:txBody>
      </p:sp>
      <p:pic>
        <p:nvPicPr>
          <p:cNvPr id="7" name="Picture 6">
            <a:extLst>
              <a:ext uri="{FF2B5EF4-FFF2-40B4-BE49-F238E27FC236}">
                <a16:creationId xmlns:a16="http://schemas.microsoft.com/office/drawing/2014/main" id="{5C717B60-5A77-1091-DA30-4B2AFB112B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1099" y="3647423"/>
            <a:ext cx="1342976" cy="1456362"/>
          </a:xfrm>
          <a:prstGeom prst="rect">
            <a:avLst/>
          </a:prstGeom>
        </p:spPr>
      </p:pic>
      <p:pic>
        <p:nvPicPr>
          <p:cNvPr id="8" name="Picture 7">
            <a:extLst>
              <a:ext uri="{FF2B5EF4-FFF2-40B4-BE49-F238E27FC236}">
                <a16:creationId xmlns:a16="http://schemas.microsoft.com/office/drawing/2014/main" id="{54F22ED0-9774-77F3-8FFB-614DCF891D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4076" y="3650661"/>
            <a:ext cx="1463056" cy="1463594"/>
          </a:xfrm>
          <a:prstGeom prst="rect">
            <a:avLst/>
          </a:prstGeom>
        </p:spPr>
      </p:pic>
      <p:pic>
        <p:nvPicPr>
          <p:cNvPr id="9" name="Picture 8">
            <a:extLst>
              <a:ext uri="{FF2B5EF4-FFF2-40B4-BE49-F238E27FC236}">
                <a16:creationId xmlns:a16="http://schemas.microsoft.com/office/drawing/2014/main" id="{3BD9AC8F-6BDB-A2DE-B3F6-3868A478FA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7131" y="3650661"/>
            <a:ext cx="1253009" cy="1463594"/>
          </a:xfrm>
          <a:prstGeom prst="rect">
            <a:avLst/>
          </a:prstGeom>
        </p:spPr>
      </p:pic>
      <p:pic>
        <p:nvPicPr>
          <p:cNvPr id="10" name="Picture 9">
            <a:extLst>
              <a:ext uri="{FF2B5EF4-FFF2-40B4-BE49-F238E27FC236}">
                <a16:creationId xmlns:a16="http://schemas.microsoft.com/office/drawing/2014/main" id="{7449ED33-707B-39DB-D69B-61A893C419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00141" y="3650661"/>
            <a:ext cx="1172451" cy="1456362"/>
          </a:xfrm>
          <a:prstGeom prst="rect">
            <a:avLst/>
          </a:prstGeom>
        </p:spPr>
      </p:pic>
      <p:sp>
        <p:nvSpPr>
          <p:cNvPr id="11" name="TextBox 10">
            <a:extLst>
              <a:ext uri="{FF2B5EF4-FFF2-40B4-BE49-F238E27FC236}">
                <a16:creationId xmlns:a16="http://schemas.microsoft.com/office/drawing/2014/main" id="{8B87EF02-AA8C-0058-49D1-93FEF7679F06}"/>
              </a:ext>
            </a:extLst>
          </p:cNvPr>
          <p:cNvSpPr txBox="1"/>
          <p:nvPr/>
        </p:nvSpPr>
        <p:spPr>
          <a:xfrm>
            <a:off x="1243858" y="4556915"/>
            <a:ext cx="1989141" cy="707886"/>
          </a:xfrm>
          <a:prstGeom prst="rect">
            <a:avLst/>
          </a:prstGeom>
          <a:noFill/>
        </p:spPr>
        <p:txBody>
          <a:bodyPr wrap="square" rtlCol="0">
            <a:spAutoFit/>
          </a:bodyPr>
          <a:lstStyle/>
          <a:p>
            <a:r>
              <a:rPr lang="en-US" sz="1000" dirty="0">
                <a:solidFill>
                  <a:schemeClr val="bg1"/>
                </a:solidFill>
                <a:latin typeface="-apple-system"/>
              </a:rPr>
              <a:t>D</a:t>
            </a:r>
            <a:r>
              <a:rPr lang="en-US" sz="1000" b="0" i="0" dirty="0">
                <a:solidFill>
                  <a:schemeClr val="bg1"/>
                </a:solidFill>
                <a:effectLst/>
                <a:latin typeface="-apple-system"/>
              </a:rPr>
              <a:t>rawing 3 types of houses in less than 30 seconds using the suggestion tool.</a:t>
            </a:r>
            <a:endParaRPr lang="en-US" sz="1000" dirty="0">
              <a:solidFill>
                <a:schemeClr val="bg1"/>
              </a:solidFill>
            </a:endParaRPr>
          </a:p>
          <a:p>
            <a:endParaRPr lang="en-US" sz="1000" dirty="0"/>
          </a:p>
        </p:txBody>
      </p:sp>
    </p:spTree>
    <p:extLst>
      <p:ext uri="{BB962C8B-B14F-4D97-AF65-F5344CB8AC3E}">
        <p14:creationId xmlns:p14="http://schemas.microsoft.com/office/powerpoint/2010/main" val="226338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9807" y="3304809"/>
            <a:ext cx="5164653" cy="1838691"/>
          </a:xfrm>
        </p:spPr>
        <p:txBody>
          <a:bodyPr>
            <a:normAutofit fontScale="85000" lnSpcReduction="10000"/>
          </a:bodyPr>
          <a:lstStyle/>
          <a:p>
            <a:pPr marL="0" indent="0" algn="l">
              <a:buNone/>
            </a:pPr>
            <a:r>
              <a:rPr lang="en-US" sz="2400" b="0" i="0" dirty="0">
                <a:effectLst/>
              </a:rPr>
              <a:t>The idea is that you would be able to rapidly obtain clean and simple graphics from experienced artists, allowing you to effortlessly produce fliers, invites, infographics, story illustration and other things that would otherwise need graphic-design knowledge.</a:t>
            </a:r>
            <a:endParaRPr lang="en-US" sz="2400" dirty="0"/>
          </a:p>
          <a:p>
            <a:pPr marL="0" indent="0">
              <a:buNone/>
            </a:pPr>
            <a:endParaRPr lang="en-US" dirty="0"/>
          </a:p>
        </p:txBody>
      </p:sp>
      <p:pic>
        <p:nvPicPr>
          <p:cNvPr id="2" name="Picture 1">
            <a:extLst>
              <a:ext uri="{FF2B5EF4-FFF2-40B4-BE49-F238E27FC236}">
                <a16:creationId xmlns:a16="http://schemas.microsoft.com/office/drawing/2014/main" id="{01CA3E8A-4A35-4336-2546-F681AB4CCD9A}"/>
              </a:ext>
            </a:extLst>
          </p:cNvPr>
          <p:cNvPicPr>
            <a:picLocks noChangeAspect="1"/>
          </p:cNvPicPr>
          <p:nvPr/>
        </p:nvPicPr>
        <p:blipFill>
          <a:blip r:embed="rId2"/>
          <a:stretch>
            <a:fillRect/>
          </a:stretch>
        </p:blipFill>
        <p:spPr>
          <a:xfrm>
            <a:off x="6557165" y="3304810"/>
            <a:ext cx="2368101" cy="1679755"/>
          </a:xfrm>
          <a:prstGeom prst="rect">
            <a:avLst/>
          </a:prstGeom>
        </p:spPr>
      </p:pic>
      <p:sp>
        <p:nvSpPr>
          <p:cNvPr id="5" name="Rectangle 4">
            <a:extLst>
              <a:ext uri="{FF2B5EF4-FFF2-40B4-BE49-F238E27FC236}">
                <a16:creationId xmlns:a16="http://schemas.microsoft.com/office/drawing/2014/main" id="{EF48EC20-BEA3-1A89-0065-E642A200559B}"/>
              </a:ext>
            </a:extLst>
          </p:cNvPr>
          <p:cNvSpPr/>
          <p:nvPr/>
        </p:nvSpPr>
        <p:spPr>
          <a:xfrm>
            <a:off x="6557165" y="3304810"/>
            <a:ext cx="2368101" cy="1679755"/>
          </a:xfrm>
          <a:prstGeom prst="rect">
            <a:avLst/>
          </a:prstGeom>
          <a:noFill/>
          <a:ln w="38100">
            <a:solidFill>
              <a:schemeClr val="bg1">
                <a:lumMod val="65000"/>
              </a:schemeClr>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FA5ACEA-30A6-D850-CA54-5948307ABCD5}"/>
              </a:ext>
            </a:extLst>
          </p:cNvPr>
          <p:cNvSpPr txBox="1"/>
          <p:nvPr/>
        </p:nvSpPr>
        <p:spPr>
          <a:xfrm>
            <a:off x="1212490" y="1755552"/>
            <a:ext cx="7177135" cy="1323439"/>
          </a:xfrm>
          <a:prstGeom prst="rect">
            <a:avLst/>
          </a:prstGeom>
          <a:noFill/>
        </p:spPr>
        <p:txBody>
          <a:bodyPr wrap="square" rtlCol="0">
            <a:spAutoFit/>
          </a:bodyPr>
          <a:lstStyle/>
          <a:p>
            <a:pPr marL="0" indent="0">
              <a:buNone/>
            </a:pPr>
            <a:r>
              <a:rPr lang="en-US" sz="2000" b="0" i="0" dirty="0">
                <a:solidFill>
                  <a:schemeClr val="bg1"/>
                </a:solidFill>
                <a:effectLst/>
              </a:rPr>
              <a:t>”There’s nothing to download. Nothing to pay for. And it works anywhere: smartphone, tablet, laptop, desktop, </a:t>
            </a:r>
            <a:r>
              <a:rPr lang="en-US" sz="2000" b="0" i="0" dirty="0" err="1">
                <a:solidFill>
                  <a:schemeClr val="bg1"/>
                </a:solidFill>
                <a:effectLst/>
              </a:rPr>
              <a:t>etc</a:t>
            </a:r>
            <a:r>
              <a:rPr lang="en-US" sz="2000" dirty="0">
                <a:solidFill>
                  <a:schemeClr val="bg1"/>
                </a:solidFill>
              </a:rPr>
              <a:t>,.</a:t>
            </a:r>
            <a:r>
              <a:rPr lang="en-US" sz="2000" b="0" i="0" dirty="0">
                <a:solidFill>
                  <a:schemeClr val="bg1"/>
                </a:solidFill>
                <a:effectLst/>
              </a:rPr>
              <a:t> </a:t>
            </a:r>
            <a:r>
              <a:rPr lang="en-US" sz="2000" dirty="0">
                <a:solidFill>
                  <a:schemeClr val="bg1"/>
                </a:solidFill>
              </a:rPr>
              <a:t>I</a:t>
            </a:r>
            <a:r>
              <a:rPr lang="en-US" sz="2000" b="0" i="0" dirty="0">
                <a:solidFill>
                  <a:schemeClr val="bg1"/>
                </a:solidFill>
                <a:effectLst/>
              </a:rPr>
              <a:t>t was created because drawing on your phone or computer can be slow and difficult.” says Google about </a:t>
            </a:r>
            <a:r>
              <a:rPr lang="en-US" sz="2000" b="0" i="0" dirty="0" err="1">
                <a:solidFill>
                  <a:schemeClr val="bg1"/>
                </a:solidFill>
                <a:effectLst/>
              </a:rPr>
              <a:t>AutoDraw</a:t>
            </a:r>
            <a:r>
              <a:rPr lang="en-US" sz="2000" b="0" i="0" dirty="0">
                <a:solidFill>
                  <a:schemeClr val="bg1"/>
                </a:solidFill>
                <a:effectLst/>
              </a:rPr>
              <a:t>.</a:t>
            </a:r>
            <a:endParaRPr lang="en-US" sz="2000" dirty="0">
              <a:solidFill>
                <a:schemeClr val="bg1"/>
              </a:solidFill>
            </a:endParaRPr>
          </a:p>
        </p:txBody>
      </p:sp>
    </p:spTree>
    <p:extLst>
      <p:ext uri="{BB962C8B-B14F-4D97-AF65-F5344CB8AC3E}">
        <p14:creationId xmlns:p14="http://schemas.microsoft.com/office/powerpoint/2010/main" val="416163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800" b="0" i="0" dirty="0" err="1">
                <a:effectLst/>
                <a:latin typeface="-apple-system"/>
              </a:rPr>
              <a:t>AutoDraw</a:t>
            </a:r>
            <a:r>
              <a:rPr lang="en-US" sz="1800" b="0" i="0" dirty="0">
                <a:effectLst/>
                <a:latin typeface="-apple-system"/>
              </a:rPr>
              <a:t> is packed with useful tools that make it super easy for us to use.</a:t>
            </a:r>
            <a:r>
              <a:rPr lang="en-US" sz="1800" b="0" i="0" dirty="0">
                <a:solidFill>
                  <a:srgbClr val="333333"/>
                </a:solidFill>
                <a:effectLst/>
                <a:latin typeface="-apple-system"/>
              </a:rPr>
              <a:t> </a:t>
            </a:r>
            <a:r>
              <a:rPr lang="en-US" sz="1800" b="0" i="0" dirty="0">
                <a:effectLst/>
                <a:latin typeface="-apple-system"/>
              </a:rPr>
              <a:t>By far the most valuable tool </a:t>
            </a:r>
            <a:r>
              <a:rPr lang="en-US" sz="1800" b="0" i="0" dirty="0" err="1">
                <a:effectLst/>
                <a:latin typeface="-apple-system"/>
              </a:rPr>
              <a:t>AutoDraw</a:t>
            </a:r>
            <a:r>
              <a:rPr lang="en-US" sz="1800" b="0" i="0" dirty="0">
                <a:effectLst/>
                <a:latin typeface="-apple-system"/>
              </a:rPr>
              <a:t> has to offer is the suggestion tool. This tool predicts what the user is drawing and offers a variety of suggestions. Other notable features users should make the most </a:t>
            </a:r>
            <a:r>
              <a:rPr lang="en-US" sz="1800" b="0" i="0">
                <a:effectLst/>
                <a:latin typeface="-apple-system"/>
              </a:rPr>
              <a:t>of include:</a:t>
            </a:r>
            <a:endParaRPr lang="en-US" sz="1800" dirty="0"/>
          </a:p>
        </p:txBody>
      </p:sp>
      <p:sp>
        <p:nvSpPr>
          <p:cNvPr id="5" name="Content Placeholder 4"/>
          <p:cNvSpPr>
            <a:spLocks noGrp="1"/>
          </p:cNvSpPr>
          <p:nvPr>
            <p:ph idx="1"/>
          </p:nvPr>
        </p:nvSpPr>
        <p:spPr>
          <a:xfrm>
            <a:off x="601670" y="1960930"/>
            <a:ext cx="6421041" cy="3344113"/>
          </a:xfrm>
        </p:spPr>
        <p:txBody>
          <a:bodyPr>
            <a:noAutofit/>
          </a:bodyPr>
          <a:lstStyle/>
          <a:p>
            <a:pPr algn="l" fontAlgn="base">
              <a:buFont typeface="Arial" panose="020B0604020202020204" pitchFamily="34" charset="0"/>
              <a:buChar char="•"/>
            </a:pPr>
            <a:r>
              <a:rPr lang="en-US" sz="1600" b="0" i="0" dirty="0">
                <a:effectLst/>
                <a:latin typeface="-apple-system"/>
              </a:rPr>
              <a:t>How-to guides</a:t>
            </a:r>
          </a:p>
          <a:p>
            <a:pPr algn="l" fontAlgn="base">
              <a:buFont typeface="Arial" panose="020B0604020202020204" pitchFamily="34" charset="0"/>
              <a:buChar char="•"/>
            </a:pPr>
            <a:r>
              <a:rPr lang="en-US" sz="1600" b="0" i="0" dirty="0">
                <a:effectLst/>
                <a:latin typeface="-apple-system"/>
              </a:rPr>
              <a:t>Sharing features</a:t>
            </a:r>
          </a:p>
          <a:p>
            <a:pPr algn="l" fontAlgn="base">
              <a:buFont typeface="Arial" panose="020B0604020202020204" pitchFamily="34" charset="0"/>
              <a:buChar char="•"/>
            </a:pPr>
            <a:r>
              <a:rPr lang="en-US" sz="1600" b="0" i="0" dirty="0">
                <a:effectLst/>
                <a:latin typeface="-apple-system"/>
              </a:rPr>
              <a:t>Artist catalog</a:t>
            </a:r>
          </a:p>
          <a:p>
            <a:pPr algn="l" fontAlgn="base">
              <a:buFont typeface="Arial" panose="020B0604020202020204" pitchFamily="34" charset="0"/>
              <a:buChar char="•"/>
            </a:pPr>
            <a:r>
              <a:rPr lang="en-US" sz="1600" b="0" i="0" dirty="0">
                <a:effectLst/>
                <a:latin typeface="-apple-system"/>
              </a:rPr>
              <a:t>Color selection tools</a:t>
            </a:r>
          </a:p>
          <a:p>
            <a:pPr algn="l" fontAlgn="base">
              <a:buFont typeface="Arial" panose="020B0604020202020204" pitchFamily="34" charset="0"/>
              <a:buChar char="•"/>
            </a:pPr>
            <a:r>
              <a:rPr lang="en-US" sz="1600" b="0" i="0" dirty="0">
                <a:effectLst/>
                <a:latin typeface="-apple-system"/>
              </a:rPr>
              <a:t>Pencil selection tools</a:t>
            </a:r>
          </a:p>
          <a:p>
            <a:pPr algn="l" fontAlgn="base">
              <a:buFont typeface="Arial" panose="020B0604020202020204" pitchFamily="34" charset="0"/>
              <a:buChar char="•"/>
            </a:pPr>
            <a:r>
              <a:rPr lang="en-US" sz="1600" b="0" i="0" dirty="0">
                <a:effectLst/>
                <a:latin typeface="-apple-system"/>
              </a:rPr>
              <a:t>Shape selection tools</a:t>
            </a:r>
          </a:p>
          <a:p>
            <a:pPr algn="l" fontAlgn="base">
              <a:buFont typeface="Arial" panose="020B0604020202020204" pitchFamily="34" charset="0"/>
              <a:buChar char="•"/>
            </a:pPr>
            <a:r>
              <a:rPr lang="en-US" sz="1600" dirty="0">
                <a:latin typeface="-apple-system"/>
              </a:rPr>
              <a:t>I</a:t>
            </a:r>
            <a:r>
              <a:rPr lang="en-US" sz="1600" b="0" i="0" dirty="0">
                <a:effectLst/>
                <a:latin typeface="-apple-system"/>
              </a:rPr>
              <a:t>ntegrates with the Remove.bg tool, which allows you to easily remove the background</a:t>
            </a:r>
          </a:p>
          <a:p>
            <a:pPr algn="l" fontAlgn="base">
              <a:buFont typeface="Arial" panose="020B0604020202020204" pitchFamily="34" charset="0"/>
              <a:buChar char="•"/>
            </a:pPr>
            <a:r>
              <a:rPr lang="en-US" sz="1600" dirty="0">
                <a:latin typeface="-apple-system"/>
              </a:rPr>
              <a:t>P</a:t>
            </a:r>
            <a:r>
              <a:rPr lang="en-US" sz="1600" b="0" i="0" dirty="0">
                <a:effectLst/>
                <a:latin typeface="-apple-system"/>
              </a:rPr>
              <a:t>rovides several shortcuts and tips to make your icon creation process more efficient.</a:t>
            </a: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09FEDF9F-1274-1352-8C4D-B13922CE5ACA}"/>
              </a:ext>
            </a:extLst>
          </p:cNvPr>
          <p:cNvPicPr>
            <a:picLocks noChangeAspect="1"/>
          </p:cNvPicPr>
          <p:nvPr/>
        </p:nvPicPr>
        <p:blipFill>
          <a:blip r:embed="rId3"/>
          <a:stretch>
            <a:fillRect/>
          </a:stretch>
        </p:blipFill>
        <p:spPr>
          <a:xfrm>
            <a:off x="1517900" y="2419045"/>
            <a:ext cx="3242054" cy="2361877"/>
          </a:xfrm>
          <a:prstGeom prst="rect">
            <a:avLst/>
          </a:prstGeom>
        </p:spPr>
      </p:pic>
      <p:pic>
        <p:nvPicPr>
          <p:cNvPr id="4" name="Picture 3">
            <a:extLst>
              <a:ext uri="{FF2B5EF4-FFF2-40B4-BE49-F238E27FC236}">
                <a16:creationId xmlns:a16="http://schemas.microsoft.com/office/drawing/2014/main" id="{F2467CF8-7C4C-1A1D-3A22-5DD5C269C6A4}"/>
              </a:ext>
            </a:extLst>
          </p:cNvPr>
          <p:cNvPicPr>
            <a:picLocks noChangeAspect="1"/>
          </p:cNvPicPr>
          <p:nvPr/>
        </p:nvPicPr>
        <p:blipFill>
          <a:blip r:embed="rId4"/>
          <a:stretch>
            <a:fillRect/>
          </a:stretch>
        </p:blipFill>
        <p:spPr>
          <a:xfrm>
            <a:off x="5488230" y="2419044"/>
            <a:ext cx="3311591" cy="2361877"/>
          </a:xfrm>
          <a:prstGeom prst="rect">
            <a:avLst/>
          </a:prstGeom>
        </p:spPr>
      </p:pic>
      <p:sp>
        <p:nvSpPr>
          <p:cNvPr id="5" name="TextBox 4">
            <a:extLst>
              <a:ext uri="{FF2B5EF4-FFF2-40B4-BE49-F238E27FC236}">
                <a16:creationId xmlns:a16="http://schemas.microsoft.com/office/drawing/2014/main" id="{03EBA7FD-0321-A937-A2F2-AA7EFF664B06}"/>
              </a:ext>
            </a:extLst>
          </p:cNvPr>
          <p:cNvSpPr txBox="1"/>
          <p:nvPr/>
        </p:nvSpPr>
        <p:spPr>
          <a:xfrm>
            <a:off x="1212490" y="1480846"/>
            <a:ext cx="6719020" cy="923330"/>
          </a:xfrm>
          <a:prstGeom prst="rect">
            <a:avLst/>
          </a:prstGeom>
          <a:noFill/>
        </p:spPr>
        <p:txBody>
          <a:bodyPr wrap="square" rtlCol="0">
            <a:spAutoFit/>
          </a:bodyPr>
          <a:lstStyle/>
          <a:p>
            <a:r>
              <a:rPr lang="en-US" b="0" i="0" dirty="0" err="1">
                <a:solidFill>
                  <a:schemeClr val="bg1"/>
                </a:solidFill>
                <a:effectLst/>
                <a:latin typeface="-apple-system"/>
              </a:rPr>
              <a:t>AutoDraw</a:t>
            </a:r>
            <a:r>
              <a:rPr lang="en-US" b="0" i="0" dirty="0">
                <a:solidFill>
                  <a:schemeClr val="bg1"/>
                </a:solidFill>
                <a:effectLst/>
                <a:latin typeface="-apple-system"/>
              </a:rPr>
              <a:t> is a basic drawing tool designed to help users quickly draw high-quality images and it does that perfectly. It wasn’t designed to create art masterpieces that could be put up in a gallery.</a:t>
            </a:r>
            <a:endParaRPr lang="en-US" dirty="0">
              <a:solidFill>
                <a:schemeClr val="bg1"/>
              </a:solidFill>
            </a:endParaRPr>
          </a:p>
        </p:txBody>
      </p:sp>
    </p:spTree>
    <p:extLst>
      <p:ext uri="{BB962C8B-B14F-4D97-AF65-F5344CB8AC3E}">
        <p14:creationId xmlns:p14="http://schemas.microsoft.com/office/powerpoint/2010/main" val="10910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350360" y="1350110"/>
            <a:ext cx="4040188" cy="479822"/>
          </a:xfrm>
        </p:spPr>
        <p:txBody>
          <a:bodyPr/>
          <a:lstStyle/>
          <a:p>
            <a:pPr algn="l"/>
            <a:r>
              <a:rPr lang="en-US" b="1" i="0" dirty="0" err="1">
                <a:effectLst/>
                <a:latin typeface="-apple-system"/>
              </a:rPr>
              <a:t>AutoDraw</a:t>
            </a:r>
            <a:r>
              <a:rPr lang="en-US" b="1" i="0" dirty="0">
                <a:effectLst/>
                <a:latin typeface="-apple-system"/>
              </a:rPr>
              <a:t> AI use cases</a:t>
            </a:r>
            <a:endParaRPr lang="en-US" b="0" i="0" dirty="0">
              <a:effectLst/>
              <a:latin typeface="-apple-system"/>
            </a:endParaRPr>
          </a:p>
        </p:txBody>
      </p:sp>
      <p:sp>
        <p:nvSpPr>
          <p:cNvPr id="6" name="Content Placeholder 5"/>
          <p:cNvSpPr>
            <a:spLocks noGrp="1"/>
          </p:cNvSpPr>
          <p:nvPr>
            <p:ph sz="half" idx="2"/>
          </p:nvPr>
        </p:nvSpPr>
        <p:spPr>
          <a:xfrm>
            <a:off x="1517901" y="2113635"/>
            <a:ext cx="7482544" cy="2901395"/>
          </a:xfrm>
        </p:spPr>
        <p:txBody>
          <a:bodyPr>
            <a:normAutofit fontScale="77500" lnSpcReduction="20000"/>
          </a:bodyPr>
          <a:lstStyle/>
          <a:p>
            <a:pPr algn="l" fontAlgn="base">
              <a:buFont typeface="Arial" panose="020B0604020202020204" pitchFamily="34" charset="0"/>
              <a:buChar char="•"/>
            </a:pPr>
            <a:r>
              <a:rPr lang="en-US" sz="2200" b="1" i="0" u="sng" dirty="0">
                <a:effectLst/>
                <a:latin typeface="-apple-system"/>
              </a:rPr>
              <a:t>Educational purposes</a:t>
            </a:r>
            <a:r>
              <a:rPr lang="en-US" sz="2200" b="0" i="0" dirty="0">
                <a:effectLst/>
                <a:latin typeface="-apple-system"/>
              </a:rPr>
              <a:t>:</a:t>
            </a:r>
          </a:p>
          <a:p>
            <a:pPr marL="0" indent="0" algn="l">
              <a:buNone/>
            </a:pPr>
            <a:r>
              <a:rPr lang="en-US" sz="2100" b="0" i="0" dirty="0">
                <a:effectLst/>
                <a:latin typeface="-apple-system"/>
              </a:rPr>
              <a:t>Thanks to its simplicity, </a:t>
            </a:r>
            <a:r>
              <a:rPr lang="en-US" sz="2100" b="0" i="0" dirty="0" err="1">
                <a:effectLst/>
                <a:latin typeface="-apple-system"/>
              </a:rPr>
              <a:t>AutoDraw</a:t>
            </a:r>
            <a:r>
              <a:rPr lang="en-US" sz="2100" b="0" i="0" dirty="0">
                <a:effectLst/>
                <a:latin typeface="-apple-system"/>
              </a:rPr>
              <a:t> is an excellent tool educators can use to teach their students about the potential of machine </a:t>
            </a:r>
            <a:r>
              <a:rPr lang="en-US" sz="2100" b="0" i="0" dirty="0" err="1">
                <a:effectLst/>
                <a:latin typeface="-apple-system"/>
              </a:rPr>
              <a:t>learning.Particularly</a:t>
            </a:r>
            <a:r>
              <a:rPr lang="en-US" sz="2100" b="0" i="0" dirty="0">
                <a:effectLst/>
                <a:latin typeface="-apple-system"/>
              </a:rPr>
              <a:t> valuable for the world of art, students can use </a:t>
            </a:r>
            <a:r>
              <a:rPr lang="en-US" sz="2100" b="0" i="0" dirty="0" err="1">
                <a:effectLst/>
                <a:latin typeface="-apple-system"/>
              </a:rPr>
              <a:t>AutoDraw</a:t>
            </a:r>
            <a:r>
              <a:rPr lang="en-US" sz="2100" b="0" i="0" dirty="0">
                <a:effectLst/>
                <a:latin typeface="-apple-system"/>
              </a:rPr>
              <a:t> to investigate how AI tech can change art and how we can use it to our advantage.</a:t>
            </a:r>
          </a:p>
          <a:p>
            <a:pPr algn="l" fontAlgn="base">
              <a:buFont typeface="Arial" panose="020B0604020202020204" pitchFamily="34" charset="0"/>
              <a:buChar char="•"/>
            </a:pPr>
            <a:r>
              <a:rPr lang="en-US" sz="2200" b="1" i="0" u="sng" dirty="0">
                <a:effectLst/>
                <a:latin typeface="-apple-system"/>
              </a:rPr>
              <a:t>Non-artists seeking inspiration and support</a:t>
            </a:r>
          </a:p>
          <a:p>
            <a:pPr marL="0" indent="0" algn="l" fontAlgn="base">
              <a:buNone/>
            </a:pPr>
            <a:r>
              <a:rPr lang="en-US" sz="1900" b="0" i="0" dirty="0" err="1">
                <a:effectLst/>
                <a:latin typeface="-apple-system"/>
              </a:rPr>
              <a:t>AutoDraw</a:t>
            </a:r>
            <a:r>
              <a:rPr lang="en-US" sz="1900" b="0" i="0" dirty="0">
                <a:effectLst/>
                <a:latin typeface="-apple-system"/>
              </a:rPr>
              <a:t> is also a valuable tool for non-artists that need help with their drawings. This can help non-artists produce high-quality, professional-like drawings with little effort and knowledge.</a:t>
            </a:r>
            <a:endParaRPr lang="en-US" sz="1900" b="1" i="0" u="sng" dirty="0">
              <a:effectLst/>
              <a:latin typeface="-apple-system"/>
            </a:endParaRPr>
          </a:p>
          <a:p>
            <a:pPr algn="l" fontAlgn="base">
              <a:buFont typeface="Arial" panose="020B0604020202020204" pitchFamily="34" charset="0"/>
              <a:buChar char="•"/>
            </a:pPr>
            <a:r>
              <a:rPr lang="en-US" sz="2200" b="1" i="0" u="sng" dirty="0">
                <a:effectLst/>
                <a:latin typeface="-apple-system"/>
              </a:rPr>
              <a:t>Design and marketing</a:t>
            </a:r>
          </a:p>
          <a:p>
            <a:pPr marL="0" indent="0" algn="l" fontAlgn="base">
              <a:buNone/>
            </a:pPr>
            <a:r>
              <a:rPr lang="en-US" sz="2100" b="0" i="0" dirty="0">
                <a:effectLst/>
                <a:latin typeface="-apple-system"/>
              </a:rPr>
              <a:t>Graphic designers, marketers, and even business individuals that present daily can use </a:t>
            </a:r>
            <a:r>
              <a:rPr lang="en-US" sz="2100" b="0" i="0" dirty="0" err="1">
                <a:effectLst/>
                <a:latin typeface="-apple-system"/>
              </a:rPr>
              <a:t>AutoDraw</a:t>
            </a:r>
            <a:r>
              <a:rPr lang="en-US" sz="2100" b="0" i="0" dirty="0">
                <a:effectLst/>
                <a:latin typeface="-apple-system"/>
              </a:rPr>
              <a:t> to create high-quality drawings. There’s technically nothing stopping businesses from making logos using </a:t>
            </a:r>
            <a:r>
              <a:rPr lang="en-US" sz="2100" b="0" i="0" dirty="0" err="1">
                <a:effectLst/>
                <a:latin typeface="-apple-system"/>
              </a:rPr>
              <a:t>AutoDraw</a:t>
            </a:r>
            <a:r>
              <a:rPr lang="en-US" sz="2100" b="0" i="0" dirty="0">
                <a:effectLst/>
                <a:latin typeface="-apple-system"/>
              </a:rPr>
              <a:t> </a:t>
            </a:r>
            <a:endParaRPr lang="en-US" sz="2100" b="1" i="0" u="sng" dirty="0">
              <a:effectLst/>
              <a:latin typeface="-apple-system"/>
            </a:endParaRPr>
          </a:p>
          <a:p>
            <a:pPr marL="0" indent="0" algn="l" fontAlgn="base">
              <a:buNone/>
            </a:pPr>
            <a:endParaRPr lang="en-US" sz="2200" b="1" i="0" u="sng" dirty="0">
              <a:effectLst/>
              <a:latin typeface="-apple-system"/>
            </a:endParaRPr>
          </a:p>
          <a:p>
            <a:pPr marL="0" indent="0" algn="l" fontAlgn="base">
              <a:buNone/>
            </a:pPr>
            <a:endParaRPr lang="en-US" sz="1600" b="0" i="0" dirty="0">
              <a:effectLst/>
              <a:latin typeface="-apple-system"/>
            </a:endParaRPr>
          </a:p>
        </p:txBody>
      </p:sp>
    </p:spTree>
    <p:extLst>
      <p:ext uri="{BB962C8B-B14F-4D97-AF65-F5344CB8AC3E}">
        <p14:creationId xmlns:p14="http://schemas.microsoft.com/office/powerpoint/2010/main" val="136147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b="1" i="0" dirty="0">
                <a:effectLst/>
                <a:latin typeface="-apple-system"/>
              </a:rPr>
              <a:t>Good:</a:t>
            </a:r>
            <a:endParaRPr lang="en-US" dirty="0"/>
          </a:p>
        </p:txBody>
      </p:sp>
      <p:sp>
        <p:nvSpPr>
          <p:cNvPr id="6" name="Content Placeholder 5"/>
          <p:cNvSpPr>
            <a:spLocks noGrp="1"/>
          </p:cNvSpPr>
          <p:nvPr>
            <p:ph sz="half" idx="2"/>
          </p:nvPr>
        </p:nvSpPr>
        <p:spPr>
          <a:xfrm>
            <a:off x="1212490" y="2136586"/>
            <a:ext cx="4040188" cy="2276294"/>
          </a:xfrm>
        </p:spPr>
        <p:txBody>
          <a:bodyPr>
            <a:normAutofit/>
          </a:bodyPr>
          <a:lstStyle/>
          <a:p>
            <a:pPr algn="l" fontAlgn="base">
              <a:buFont typeface="Arial" panose="020B0604020202020204" pitchFamily="34" charset="0"/>
              <a:buChar char="•"/>
            </a:pPr>
            <a:r>
              <a:rPr lang="en-US" sz="2000" b="0" i="0" dirty="0">
                <a:effectLst/>
                <a:latin typeface="-apple-system"/>
              </a:rPr>
              <a:t>Free-to-use</a:t>
            </a:r>
          </a:p>
          <a:p>
            <a:pPr algn="l" fontAlgn="base">
              <a:buFont typeface="Arial" panose="020B0604020202020204" pitchFamily="34" charset="0"/>
              <a:buChar char="•"/>
            </a:pPr>
            <a:r>
              <a:rPr lang="en-US" sz="2000" b="0" i="0" dirty="0">
                <a:effectLst/>
                <a:latin typeface="-apple-system"/>
              </a:rPr>
              <a:t>Easy-to-use</a:t>
            </a:r>
          </a:p>
          <a:p>
            <a:pPr algn="l" fontAlgn="base">
              <a:buFont typeface="Arial" panose="020B0604020202020204" pitchFamily="34" charset="0"/>
              <a:buChar char="•"/>
            </a:pPr>
            <a:r>
              <a:rPr lang="en-US" sz="2000" b="0" i="0" dirty="0">
                <a:effectLst/>
                <a:latin typeface="-apple-system"/>
              </a:rPr>
              <a:t>Beginner-friendly</a:t>
            </a:r>
          </a:p>
          <a:p>
            <a:pPr algn="l" fontAlgn="base">
              <a:buFont typeface="Arial" panose="020B0604020202020204" pitchFamily="34" charset="0"/>
              <a:buChar char="•"/>
            </a:pPr>
            <a:r>
              <a:rPr lang="en-US" sz="2000" b="0" i="0" dirty="0">
                <a:effectLst/>
                <a:latin typeface="-apple-system"/>
              </a:rPr>
              <a:t>Powerful suggestion tool</a:t>
            </a:r>
          </a:p>
          <a:p>
            <a:pPr algn="l" fontAlgn="base">
              <a:buFont typeface="Arial" panose="020B0604020202020204" pitchFamily="34" charset="0"/>
              <a:buChar char="•"/>
            </a:pPr>
            <a:r>
              <a:rPr lang="en-US" sz="2000" b="0" i="0" dirty="0">
                <a:effectLst/>
                <a:latin typeface="-apple-system"/>
              </a:rPr>
              <a:t>Feature-rich</a:t>
            </a:r>
          </a:p>
          <a:p>
            <a:pPr algn="l" fontAlgn="base">
              <a:buFont typeface="Arial" panose="020B0604020202020204" pitchFamily="34" charset="0"/>
              <a:buChar char="•"/>
            </a:pPr>
            <a:r>
              <a:rPr lang="en-US" sz="2000" b="0" i="0" dirty="0">
                <a:effectLst/>
                <a:latin typeface="-apple-system"/>
              </a:rPr>
              <a:t>Accessible on most devices</a:t>
            </a:r>
          </a:p>
        </p:txBody>
      </p:sp>
      <p:sp>
        <p:nvSpPr>
          <p:cNvPr id="7" name="Text Placeholder 6"/>
          <p:cNvSpPr>
            <a:spLocks noGrp="1"/>
          </p:cNvSpPr>
          <p:nvPr>
            <p:ph type="body" sz="quarter" idx="3"/>
          </p:nvPr>
        </p:nvSpPr>
        <p:spPr/>
        <p:txBody>
          <a:bodyPr/>
          <a:lstStyle/>
          <a:p>
            <a:r>
              <a:rPr lang="en-US" dirty="0"/>
              <a:t>Bad:</a:t>
            </a:r>
          </a:p>
        </p:txBody>
      </p:sp>
      <p:sp>
        <p:nvSpPr>
          <p:cNvPr id="8" name="Content Placeholder 7"/>
          <p:cNvSpPr>
            <a:spLocks noGrp="1"/>
          </p:cNvSpPr>
          <p:nvPr>
            <p:ph sz="quarter" idx="4"/>
          </p:nvPr>
        </p:nvSpPr>
        <p:spPr>
          <a:xfrm>
            <a:off x="5183100" y="2136586"/>
            <a:ext cx="4041775" cy="2276294"/>
          </a:xfrm>
        </p:spPr>
        <p:txBody>
          <a:bodyPr>
            <a:normAutofit/>
          </a:bodyPr>
          <a:lstStyle/>
          <a:p>
            <a:pPr algn="l" fontAlgn="base">
              <a:buFont typeface="Arial" panose="020B0604020202020204" pitchFamily="34" charset="0"/>
              <a:buChar char="•"/>
            </a:pPr>
            <a:r>
              <a:rPr lang="en-US" sz="2000" b="0" i="0" dirty="0">
                <a:effectLst/>
                <a:latin typeface="-apple-system"/>
              </a:rPr>
              <a:t>Not as high-quality as other tools</a:t>
            </a:r>
          </a:p>
          <a:p>
            <a:pPr algn="l" fontAlgn="base">
              <a:buFont typeface="Arial" panose="020B0604020202020204" pitchFamily="34" charset="0"/>
              <a:buChar char="•"/>
            </a:pPr>
            <a:r>
              <a:rPr lang="en-US" sz="2000" b="0" i="0" dirty="0">
                <a:effectLst/>
                <a:latin typeface="-apple-system"/>
              </a:rPr>
              <a:t>No realistic drawing options</a:t>
            </a:r>
          </a:p>
          <a:p>
            <a:pPr algn="l" fontAlgn="base">
              <a:buFont typeface="Arial" panose="020B0604020202020204" pitchFamily="34" charset="0"/>
              <a:buChar char="•"/>
            </a:pPr>
            <a:r>
              <a:rPr lang="en-US" sz="2000" b="0" i="0" dirty="0">
                <a:effectLst/>
                <a:latin typeface="-apple-system"/>
              </a:rPr>
              <a:t>No advanced features</a:t>
            </a:r>
          </a:p>
        </p:txBody>
      </p:sp>
    </p:spTree>
    <p:extLst>
      <p:ext uri="{BB962C8B-B14F-4D97-AF65-F5344CB8AC3E}">
        <p14:creationId xmlns:p14="http://schemas.microsoft.com/office/powerpoint/2010/main" val="3273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E5AB4-03D4-9AD3-AE56-B04EB80E1F0F}"/>
              </a:ext>
            </a:extLst>
          </p:cNvPr>
          <p:cNvSpPr txBox="1"/>
          <p:nvPr/>
        </p:nvSpPr>
        <p:spPr>
          <a:xfrm>
            <a:off x="3350360" y="4748297"/>
            <a:ext cx="8246070" cy="338554"/>
          </a:xfrm>
          <a:prstGeom prst="rect">
            <a:avLst/>
          </a:prstGeom>
          <a:noFill/>
        </p:spPr>
        <p:txBody>
          <a:bodyPr wrap="square" rtlCol="0">
            <a:spAutoFit/>
          </a:bodyPr>
          <a:lstStyle/>
          <a:p>
            <a:r>
              <a:rPr lang="en-US" sz="800" dirty="0">
                <a:solidFill>
                  <a:schemeClr val="bg1"/>
                </a:solidFill>
              </a:rPr>
              <a:t>Source:</a:t>
            </a:r>
          </a:p>
          <a:p>
            <a:r>
              <a:rPr lang="en-US" sz="800" dirty="0">
                <a:solidFill>
                  <a:schemeClr val="bg1"/>
                </a:solidFill>
              </a:rPr>
              <a:t>https://topapps.ai/auto-draw/#:~:text=Essentially%2C%20the%20AutoDraw%20model%20uses,tool%20draw%20images%20for%20you.</a:t>
            </a:r>
            <a:endParaRPr lang="en-US" sz="800" dirty="0"/>
          </a:p>
        </p:txBody>
      </p:sp>
    </p:spTree>
    <p:extLst>
      <p:ext uri="{BB962C8B-B14F-4D97-AF65-F5344CB8AC3E}">
        <p14:creationId xmlns:p14="http://schemas.microsoft.com/office/powerpoint/2010/main" val="417078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Words>
  <Application>Microsoft Office PowerPoint</Application>
  <PresentationFormat>On-screen Show (16:9)</PresentationFormat>
  <Paragraphs>45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Open Sans</vt:lpstr>
      <vt:lpstr>Office Theme</vt:lpstr>
      <vt:lpstr>AutoDraw</vt:lpstr>
      <vt:lpstr>What is it?</vt:lpstr>
      <vt:lpstr>PowerPoint Presentation</vt:lpstr>
      <vt:lpstr>PowerPoint Presentation</vt:lpstr>
      <vt:lpstr>AutoDraw is packed with useful tools that make it super easy for us to use. By far the most valuable tool AutoDraw has to offer is the suggestion tool. This tool predicts what the user is drawing and offers a variety of suggestions. Other notable features users should make the most of include: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2023-12-12T08:20:36Z</dcterms:modified>
</cp:coreProperties>
</file>