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9" r:id="rId4"/>
    <p:sldId id="261" r:id="rId5"/>
    <p:sldId id="262" r:id="rId6"/>
    <p:sldId id="260" r:id="rId7"/>
    <p:sldId id="265" r:id="rId8"/>
    <p:sldId id="263" r:id="rId9"/>
    <p:sldId id="267" r:id="rId10"/>
    <p:sldId id="264" r:id="rId11"/>
    <p:sldId id="266" r:id="rId12"/>
    <p:sldId id="268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8A"/>
    <a:srgbClr val="E56605"/>
    <a:srgbClr val="016780"/>
    <a:srgbClr val="000000"/>
    <a:srgbClr val="FF0000"/>
    <a:srgbClr val="FBF40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3" autoAdjust="0"/>
    <p:restoredTop sz="94632" autoAdjust="0"/>
  </p:normalViewPr>
  <p:slideViewPr>
    <p:cSldViewPr>
      <p:cViewPr varScale="1">
        <p:scale>
          <a:sx n="82" d="100"/>
          <a:sy n="82" d="100"/>
        </p:scale>
        <p:origin x="169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4234229-7DB7-9BED-554D-2C04D2CDD5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91CAD42-6D5D-8001-9F55-DB07F875A61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B51A330F-CEB3-006F-F70C-45A611042D9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EA895445-46B1-F7D4-0B1A-2FDC02F92A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D194B1DC-5144-E54D-78DA-5FF9BF5577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E5DB734D-7685-1E84-A910-46B5657AF5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D115B1E-A75D-432B-BF1F-C9946D116C3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97359CB-3552-6909-6F90-290A6D2560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813" y="5373688"/>
            <a:ext cx="5903912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5020551-3F50-7A64-43F1-4D209B00B7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47813" y="6045200"/>
            <a:ext cx="5903912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7F8F-16CD-7992-65C4-AEA0762B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3BD7D-8998-F1E5-EFA7-1B319DA9F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726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63EDD-BE6A-6CF0-298B-CACB7E549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D9E3C-1284-0062-FE2B-68EAFDCF2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113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26C8-FA0A-7C11-EA0C-7AFC7A49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15D7B-8172-2326-0BFF-DB4764E2E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2F53-2361-EC52-D530-3E422569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7C15-F3DA-7D0F-2430-2817ECE8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8CA7-9654-6043-7DFD-F6F2CAE9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1C5FC-BA4E-40DC-887D-16402BCB92C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89405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9E94-9F49-6791-ABB8-4105ED8A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7AA5-2AAE-4F16-FD9B-6703602C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AFDB6-BDFB-B318-6580-C5333E24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723A3-B56F-A618-34EE-AC8162D0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5E52-38C2-6192-98EF-DC3E2F7B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CE45F-0A24-49B4-9058-278E2757B9A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04962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62CC-7879-09E2-D2B2-480C5D58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46EA9-74D1-8678-E9E5-F841D67B1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B376-9E2B-5EAC-4797-A687C746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60BF-6083-224B-327E-37AB45F5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BD3B-4AB6-1FD0-1F12-70CCFE42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577F4-5767-4622-B31C-EF4F5C3D4DD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00353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865C-5140-7587-D846-06F91BE6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D416-0B39-7827-2187-7424243C7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600200"/>
            <a:ext cx="3276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DDFA9-68BE-E1E8-E2BE-A13CFD15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8613" y="1600200"/>
            <a:ext cx="3278187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BCD4D-5981-946F-00C9-3FB44E6F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1ECFE-DCC1-6D2D-716F-68A0AC33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B4634-442E-EFB6-50FE-6778265A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6AE32-A82C-4520-B2FF-A7FB3B4FE93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93603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24BC-A326-EE9F-A5A3-E72A1B50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1A73-E664-57BA-1125-0D879C69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50500-A62E-2AA4-EE26-4C5A842D9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7AEEC-9870-3FD2-C4A3-114982F1D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F7997-CA9B-4E90-5388-D081519B1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842D4-33CD-85CC-6FB6-B0784858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23F72-5E34-041E-2725-81D0A6E2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10698-74FC-A46D-64FC-58E47EE4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D2D78-9D9E-4550-866F-A8532D4A7B2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64390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EF27-7B43-3B93-691E-E633AD2E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2E4E3-5634-A042-C13B-123CC666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56200-2EA4-F42E-938F-74AAA338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B0D-DDAA-30F8-04FE-D1C3EE45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D8FCA-46AE-48A1-ADF1-63C06859F7A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18232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01A6B-B72B-78F6-49F6-25034887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5D267-D966-F595-3529-E022F5D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54F25-F282-0942-B476-72991532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F0D64-572A-4CC5-B89D-FCFECE495DF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7596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3DB1-F82B-7510-5195-A32D5382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5B30-A11F-445C-ED7F-DE6D231C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A2B5F-F6A4-12DA-06F3-7FCAB3224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714FD-AF23-217F-3500-32B154BA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47C74-F5F3-28EE-C398-2BCA96EC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7FEC0-6F1F-35EB-6474-1AE7FC0C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20CBF-2E7D-4BCD-B4D6-CE921BEA677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2452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3DDD-6278-A5CF-4AF0-50C88CE7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7C31-D09C-1787-EC04-F917A90A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3634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E3D0-0FD3-9738-9E5A-682F842B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60CC8-3235-97D3-B62C-9EE4849AB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9119E-3C43-0ED9-A809-0CE7FBF8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B0CC-801C-3A4A-33F5-8AB65F78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BF0A2-3FF6-6321-D6E8-21127C1E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556F4-6FFA-0D93-3E60-E3E4ACE3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14BB6-E924-4B26-8F38-C91282C3F47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31713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50D8-E7AE-398B-F0DD-34B4A0FF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15775-465B-425D-1BC2-5835C9E05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9C25-683A-AB2A-10D0-0F3189E4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57D3F-BAAF-ECD8-1FB9-F9546CE6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7872D-3655-16FE-D56A-9C82C568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4FFE6-AA80-4C07-B34E-12C4A13F83A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66896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5C3DA-5DD4-8B9E-C167-72AE39F6E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CC860-71D8-8391-0249-E23D09AD1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A0396-DBFF-1266-50DB-3BFD1815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A4988-AC29-CED2-497B-2C0D0B33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89DE-B6F9-1555-FDD2-17FFFC54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297D1C-DEDE-4B94-BF14-7FC71064FAE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704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8458-683A-7685-CD56-48E46B74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FECB6-690C-322C-7AF9-F658D816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1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A99A-03A7-2B3E-58D6-33166EB8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B006-9E4A-4507-67B4-2EA31661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C0A06-3765-E9B2-E860-1BE8E7A98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89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F2B2-2E3D-8C40-B49A-218B10DA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1DB8D-AA09-026B-EB45-31A67B139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04655-66B5-4871-60BC-CEF08905E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BF17E-A54F-6BCD-7CFE-D2A1B914F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D400C-3EE3-52EE-0B5D-C082DB57A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849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5589-1367-7CC9-FD7A-DBEFEDB3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52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4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296B-8486-0367-E0E2-C0BBB721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913B-CB72-A64A-7A50-1A81C5ABC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3A6AC-4DBD-686E-7461-2EEA396AB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07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7686-FDB4-5E73-2878-583FACD8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26B96-3A49-ECA2-841F-F348D49BE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FFDA9-1D5F-C1B2-B36A-B7FFBF99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307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EEC1355-2028-F219-7C60-0E64E4871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A9361CC-9881-7E5F-D5A9-310DE4EEB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081E7C4C-16BE-27E1-4B32-25BEFE094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AD2EBBE6-A386-0F6B-FC7D-C4B3169AA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79613" y="1600200"/>
            <a:ext cx="6707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CE5723B1-ED35-C684-AEA6-22CB23D617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7D287F95-F276-D4FC-60FA-45DE10DED1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DE0B3D40-03D1-0B9E-E58A-F55CA02FA2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EB8332DF-2818-4FB5-8786-CB62FDD7344C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FE42971A-1ABA-9364-5FDA-3F36BE27B0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367507" y="114300"/>
            <a:ext cx="5154613" cy="720725"/>
          </a:xfrm>
        </p:spPr>
        <p:txBody>
          <a:bodyPr/>
          <a:lstStyle/>
          <a:p>
            <a:pPr algn="ctr"/>
            <a:r>
              <a:rPr lang="en-US" altLang="en-US" sz="4400" dirty="0">
                <a:latin typeface="Bell Gothic Std Black" pitchFamily="34" charset="0"/>
              </a:rPr>
              <a:t>Expected goals: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BC10B804-9926-49A5-3437-C632D4FC79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6884" y="835025"/>
            <a:ext cx="5270500" cy="647700"/>
          </a:xfrm>
        </p:spPr>
        <p:txBody>
          <a:bodyPr/>
          <a:lstStyle/>
          <a:p>
            <a:pPr algn="r"/>
            <a:r>
              <a:rPr lang="en-US" altLang="en-US" dirty="0">
                <a:latin typeface="Bell Gothic Std Black" pitchFamily="34" charset="0"/>
              </a:rPr>
              <a:t>What are they and what do they tell us?</a:t>
            </a:r>
            <a:endParaRPr lang="uk-UA" altLang="en-US" dirty="0">
              <a:latin typeface="Bell Gothic Std Black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17141-E9E6-3938-C30F-08668B884822}"/>
              </a:ext>
            </a:extLst>
          </p:cNvPr>
          <p:cNvSpPr txBox="1"/>
          <p:nvPr/>
        </p:nvSpPr>
        <p:spPr>
          <a:xfrm>
            <a:off x="422442" y="5978525"/>
            <a:ext cx="248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Sorin Tuinea</a:t>
            </a:r>
          </a:p>
          <a:p>
            <a:r>
              <a:rPr lang="en-US" dirty="0">
                <a:solidFill>
                  <a:schemeClr val="bg1"/>
                </a:solidFill>
              </a:rPr>
              <a:t>November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6039-67A8-970E-BF44-4E34BDDE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7007225" cy="13255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en-US" sz="4000" b="1" dirty="0">
                <a:solidFill>
                  <a:srgbClr val="0167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</a:t>
            </a:r>
            <a:r>
              <a:rPr lang="en-US" sz="4000" b="1" i="0" dirty="0">
                <a:solidFill>
                  <a:srgbClr val="0167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ypothesis test</a:t>
            </a:r>
            <a:b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 average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equal to the average of goals scored?</a:t>
            </a:r>
            <a:b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2AB9-0463-5F5E-BB30-70948531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524000"/>
            <a:ext cx="6248400" cy="4261268"/>
          </a:xfrm>
        </p:spPr>
        <p:txBody>
          <a:bodyPr/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#H0: mean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xG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value = 2.69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#H1: mean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xG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value &lt;&gt; 2.69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2D2B2B-1CDB-C85E-A96B-433AC0C6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1" y="2971800"/>
            <a:ext cx="2087880" cy="2609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95821C-05AD-5C96-9F0C-B880BD528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009900"/>
            <a:ext cx="2057400" cy="2571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A0BF30-FD23-57A2-C4EA-86A223F16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69" y="3222207"/>
            <a:ext cx="1499435" cy="1499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2F45A6-143D-F4BA-9917-1FA93FC7C6E0}"/>
              </a:ext>
            </a:extLst>
          </p:cNvPr>
          <p:cNvSpPr txBox="1"/>
          <p:nvPr/>
        </p:nvSpPr>
        <p:spPr>
          <a:xfrm>
            <a:off x="3616034" y="5702411"/>
            <a:ext cx="413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value is 0.07, we can not reject H0</a:t>
            </a:r>
          </a:p>
        </p:txBody>
      </p:sp>
    </p:spTree>
    <p:extLst>
      <p:ext uri="{BB962C8B-B14F-4D97-AF65-F5344CB8AC3E}">
        <p14:creationId xmlns:p14="http://schemas.microsoft.com/office/powerpoint/2010/main" val="241351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0A07EF1-79D2-58BE-F4D3-B70E07D49513}"/>
              </a:ext>
            </a:extLst>
          </p:cNvPr>
          <p:cNvSpPr txBox="1">
            <a:spLocks/>
          </p:cNvSpPr>
          <p:nvPr/>
        </p:nvSpPr>
        <p:spPr bwMode="auto">
          <a:xfrm>
            <a:off x="1752600" y="2057400"/>
            <a:ext cx="9067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     </a:t>
            </a: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you</a:t>
            </a:r>
          </a:p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25393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F879F9D3-DE5D-99C0-6C7E-1013489FC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7234" y="106363"/>
            <a:ext cx="6629400" cy="1676400"/>
          </a:xfrm>
        </p:spPr>
        <p:txBody>
          <a:bodyPr/>
          <a:lstStyle/>
          <a:p>
            <a:br>
              <a:rPr lang="en-US" altLang="en-US" sz="2000" dirty="0">
                <a:solidFill>
                  <a:srgbClr val="000000"/>
                </a:solidFill>
                <a:latin typeface="Bell Gothic Std Black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Bell Gothic Std Black" pitchFamily="34" charset="0"/>
              </a:rPr>
              <a:t>		</a:t>
            </a:r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THE…..DATA</a:t>
            </a:r>
            <a:br>
              <a:rPr lang="en-US" altLang="en-US" sz="2000" dirty="0">
                <a:solidFill>
                  <a:srgbClr val="000000"/>
                </a:solidFill>
                <a:latin typeface="Bell Gothic Std Black" pitchFamily="34" charset="0"/>
              </a:rPr>
            </a:br>
            <a:br>
              <a:rPr lang="en-US" altLang="en-US" sz="2000" dirty="0">
                <a:solidFill>
                  <a:srgbClr val="000000"/>
                </a:solidFill>
                <a:latin typeface="Bell Gothic Std Black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Bell Gothic Std Black" pitchFamily="34" charset="0"/>
              </a:rPr>
              <a:t>Before bothering Data with all the </a:t>
            </a:r>
            <a:r>
              <a:rPr lang="en-US" altLang="en-US" sz="2000" dirty="0" err="1">
                <a:solidFill>
                  <a:srgbClr val="000000"/>
                </a:solidFill>
                <a:latin typeface="Bell Gothic Std Black" pitchFamily="34" charset="0"/>
              </a:rPr>
              <a:t>questions,let’s</a:t>
            </a:r>
            <a:r>
              <a:rPr lang="en-US" altLang="en-US" sz="2000" dirty="0">
                <a:solidFill>
                  <a:srgbClr val="000000"/>
                </a:solidFill>
                <a:latin typeface="Bell Gothic Std Black" pitchFamily="34" charset="0"/>
              </a:rPr>
              <a:t> get to know it better, shall we?</a:t>
            </a:r>
            <a:br>
              <a:rPr lang="en-US" altLang="en-US" dirty="0">
                <a:solidFill>
                  <a:srgbClr val="000000"/>
                </a:solidFill>
                <a:latin typeface="Bell Gothic Std Black" pitchFamily="34" charset="0"/>
              </a:rPr>
            </a:br>
            <a:endParaRPr lang="en-US" altLang="en-US" dirty="0">
              <a:solidFill>
                <a:srgbClr val="000000"/>
              </a:solidFill>
              <a:latin typeface="Bell Gothic Std Black" pitchFamily="34" charset="0"/>
            </a:endParaRP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29EE1B83-F7EB-5C3F-A602-9C47A3AC8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9160" y="1447800"/>
            <a:ext cx="6402387" cy="3535363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Bell Gothic Std Black" pitchFamily="34" charset="0"/>
            </a:endParaRPr>
          </a:p>
          <a:p>
            <a:r>
              <a:rPr lang="en-US" altLang="en-US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23</a:t>
            </a:r>
            <a:r>
              <a:rPr lang="en-US" alt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competitions</a:t>
            </a:r>
          </a:p>
          <a:p>
            <a:r>
              <a:rPr lang="en-US" altLang="en-US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alt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seasons</a:t>
            </a:r>
          </a:p>
          <a:p>
            <a:r>
              <a:rPr lang="en-US" altLang="en-US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569</a:t>
            </a:r>
            <a:r>
              <a:rPr lang="en-US" alt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teams</a:t>
            </a:r>
          </a:p>
          <a:p>
            <a:r>
              <a:rPr lang="en-US" altLang="en-US" dirty="0">
                <a:solidFill>
                  <a:srgbClr val="2D2D8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Over</a:t>
            </a:r>
            <a:r>
              <a:rPr lang="en-US" alt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30.000</a:t>
            </a:r>
            <a:r>
              <a:rPr lang="en-US" alt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matches</a:t>
            </a:r>
          </a:p>
          <a:p>
            <a:r>
              <a:rPr lang="en-US" altLang="en-US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Important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variables: team’s value index,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xG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goals, projected score, result probability</a:t>
            </a:r>
          </a:p>
          <a:p>
            <a:endParaRPr lang="en-US" altLang="en-US" dirty="0">
              <a:solidFill>
                <a:srgbClr val="000000"/>
              </a:solidFill>
              <a:latin typeface="Bell Gothic Std Black" pitchFamily="34" charset="0"/>
            </a:endParaRPr>
          </a:p>
          <a:p>
            <a:endParaRPr lang="en-US" altLang="en-US" dirty="0">
              <a:solidFill>
                <a:srgbClr val="000000"/>
              </a:solidFill>
              <a:latin typeface="Bell Gothic Std Black" pitchFamily="34" charset="0"/>
            </a:endParaRPr>
          </a:p>
          <a:p>
            <a:endParaRPr lang="en-US" altLang="en-US" dirty="0">
              <a:solidFill>
                <a:srgbClr val="000000"/>
              </a:solidFill>
              <a:latin typeface="Bell Gothic Std Black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A61AE0-DB5E-2A70-510C-2D9DF6F6C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752"/>
            <a:ext cx="1752600" cy="2971248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1EFEC1-38CF-EC08-7D0C-BA8FE129AAEB}"/>
              </a:ext>
            </a:extLst>
          </p:cNvPr>
          <p:cNvSpPr/>
          <p:nvPr/>
        </p:nvSpPr>
        <p:spPr bwMode="auto">
          <a:xfrm>
            <a:off x="1905000" y="1905000"/>
            <a:ext cx="7086600" cy="4038600"/>
          </a:xfrm>
          <a:prstGeom prst="round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32AE-8878-5D5A-44B5-4DC25F6D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990" y="117366"/>
            <a:ext cx="7100286" cy="10953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Hello! 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name is </a:t>
            </a:r>
            <a:r>
              <a:rPr lang="en-US" sz="27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xG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 want to be friends. </a:t>
            </a: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let me tell you some things about me.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D1C82-0E31-3B4F-7832-8B71E6EFF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33" y="2223433"/>
            <a:ext cx="2306209" cy="3263504"/>
          </a:xfr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01A44C3A-E62B-A238-3C91-7C837095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42" y="4134297"/>
            <a:ext cx="938861" cy="13285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E9C5A7-D905-D2D2-A468-C49D3C967A2C}"/>
              </a:ext>
            </a:extLst>
          </p:cNvPr>
          <p:cNvSpPr txBox="1"/>
          <p:nvPr/>
        </p:nvSpPr>
        <p:spPr>
          <a:xfrm>
            <a:off x="7978706" y="4722785"/>
            <a:ext cx="585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xG</a:t>
            </a:r>
            <a:r>
              <a:rPr lang="en-US" sz="900" dirty="0"/>
              <a:t> 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EB95B-E507-D3AC-C980-5C82DD18C1D8}"/>
              </a:ext>
            </a:extLst>
          </p:cNvPr>
          <p:cNvSpPr txBox="1"/>
          <p:nvPr/>
        </p:nvSpPr>
        <p:spPr>
          <a:xfrm>
            <a:off x="1752600" y="2168173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arial" panose="020B0604020202020204" pitchFamily="34" charset="0"/>
              </a:rPr>
              <a:t>O</a:t>
            </a:r>
            <a:r>
              <a:rPr lang="en-US" b="0" i="0" dirty="0">
                <a:effectLst/>
                <a:latin typeface="arial" panose="020B0604020202020204" pitchFamily="34" charset="0"/>
              </a:rPr>
              <a:t>ften used as </a:t>
            </a:r>
            <a:r>
              <a:rPr lang="en-US" b="1" i="0" dirty="0">
                <a:effectLst/>
                <a:latin typeface="arial" panose="020B0604020202020204" pitchFamily="34" charset="0"/>
              </a:rPr>
              <a:t>a descriptive metric</a:t>
            </a:r>
            <a:r>
              <a:rPr lang="en-US" b="0" i="0" dirty="0">
                <a:effectLst/>
                <a:latin typeface="arial" panose="020B0604020202020204" pitchFamily="34" charset="0"/>
              </a:rPr>
              <a:t> rather than a predictive one.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908AA-1EB4-EA8E-71E4-2B5D6C40D1B8}"/>
              </a:ext>
            </a:extLst>
          </p:cNvPr>
          <p:cNvSpPr txBox="1"/>
          <p:nvPr/>
        </p:nvSpPr>
        <p:spPr>
          <a:xfrm>
            <a:off x="1803030" y="5179752"/>
            <a:ext cx="3378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Values between 0(no chance of scoring) and 1( you should score that, mate!).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460893-EAD9-D257-BED2-16041FA0023B}"/>
              </a:ext>
            </a:extLst>
          </p:cNvPr>
          <p:cNvSpPr txBox="1"/>
          <p:nvPr/>
        </p:nvSpPr>
        <p:spPr>
          <a:xfrm>
            <a:off x="1803030" y="367396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arial" panose="020B0604020202020204" pitchFamily="34" charset="0"/>
              </a:rPr>
              <a:t>D</a:t>
            </a:r>
            <a:r>
              <a:rPr lang="en-US" b="0" i="0" dirty="0">
                <a:effectLst/>
                <a:latin typeface="arial" panose="020B0604020202020204" pitchFamily="34" charset="0"/>
              </a:rPr>
              <a:t>esigned to measure the probability of a shot resulting in a goal.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530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EB3053-6E1D-2086-492C-0775697DA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41" y="844434"/>
            <a:ext cx="2335338" cy="19662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49AB8-A09E-5B02-4F34-E8B7B5A1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47" y="875282"/>
            <a:ext cx="2335337" cy="19662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7F7790-EF9D-3BFC-3E2C-83195AD10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330109"/>
            <a:ext cx="3366414" cy="2246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AE5734-F585-4BF0-DDF2-9ADAD7142855}"/>
              </a:ext>
            </a:extLst>
          </p:cNvPr>
          <p:cNvSpPr txBox="1"/>
          <p:nvPr/>
        </p:nvSpPr>
        <p:spPr>
          <a:xfrm>
            <a:off x="1981200" y="198103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kern="100" spc="-56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Long distance or tight angle=</a:t>
            </a:r>
          </a:p>
          <a:p>
            <a:r>
              <a:rPr lang="en-US" b="0" kern="100" spc="-56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Lower </a:t>
            </a:r>
            <a:r>
              <a:rPr lang="en-US" b="0" kern="100" spc="-56" dirty="0" err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xG</a:t>
            </a:r>
            <a:endParaRPr lang="en-US" b="0" kern="100" dirty="0"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790964-D274-3594-2CD1-418FE0689B47}"/>
              </a:ext>
            </a:extLst>
          </p:cNvPr>
          <p:cNvSpPr txBox="1"/>
          <p:nvPr/>
        </p:nvSpPr>
        <p:spPr>
          <a:xfrm>
            <a:off x="5846290" y="198103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Short distance, good angle=</a:t>
            </a:r>
          </a:p>
          <a:p>
            <a:r>
              <a:rPr lang="en-US" b="0" dirty="0">
                <a:latin typeface="+mn-lt"/>
              </a:rPr>
              <a:t>Higher </a:t>
            </a:r>
            <a:r>
              <a:rPr lang="en-US" b="0" dirty="0" err="1">
                <a:latin typeface="+mn-lt"/>
              </a:rPr>
              <a:t>xG</a:t>
            </a:r>
            <a:endParaRPr lang="en-US" b="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A432A-3520-17A8-AE03-32123FD13F18}"/>
              </a:ext>
            </a:extLst>
          </p:cNvPr>
          <p:cNvSpPr txBox="1"/>
          <p:nvPr/>
        </p:nvSpPr>
        <p:spPr>
          <a:xfrm>
            <a:off x="1714695" y="5703741"/>
            <a:ext cx="725589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kern="100" spc="-56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And here is Kingsley </a:t>
            </a:r>
            <a:r>
              <a:rPr lang="en-US" sz="1350" kern="100" spc="-56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Coman</a:t>
            </a:r>
            <a:r>
              <a:rPr lang="en-US" sz="1350" kern="100" spc="-56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missing the decisive penalty in 2022 World Cup final. </a:t>
            </a:r>
          </a:p>
          <a:p>
            <a:r>
              <a:rPr lang="en-US" sz="1350" kern="100" spc="-56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US" sz="1350" kern="100" spc="-56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Xg</a:t>
            </a:r>
            <a:r>
              <a:rPr lang="en-US" sz="1350" kern="100" spc="-56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a penalty, no defense in front of you, just the goalkeeper? 0.79 (almost 80% of penalties are scored)</a:t>
            </a:r>
            <a:endParaRPr lang="en-US" sz="135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5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F58E84-36C1-DA87-89C8-FB7C2CE24E3F}"/>
              </a:ext>
            </a:extLst>
          </p:cNvPr>
          <p:cNvSpPr/>
          <p:nvPr/>
        </p:nvSpPr>
        <p:spPr bwMode="auto">
          <a:xfrm>
            <a:off x="76200" y="76200"/>
            <a:ext cx="8991600" cy="6705600"/>
          </a:xfrm>
          <a:prstGeom prst="roundRect">
            <a:avLst>
              <a:gd name="adj" fmla="val 191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4B0A7A-7EC2-5776-1201-146E3F95A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6" y="228600"/>
            <a:ext cx="8886047" cy="6324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52193D-9FEF-5F5E-14E9-39D8A601FB17}"/>
              </a:ext>
            </a:extLst>
          </p:cNvPr>
          <p:cNvSpPr/>
          <p:nvPr/>
        </p:nvSpPr>
        <p:spPr bwMode="auto">
          <a:xfrm>
            <a:off x="8839200" y="228600"/>
            <a:ext cx="175823" cy="22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3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BD44-C91A-F677-39B0-2D260039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706" y="152400"/>
            <a:ext cx="7239000" cy="792162"/>
          </a:xfrm>
        </p:spPr>
        <p:txBody>
          <a:bodyPr/>
          <a:lstStyle/>
          <a:p>
            <a:r>
              <a:rPr lang="en-US" sz="2800" dirty="0"/>
              <a:t>               </a:t>
            </a:r>
            <a:r>
              <a:rPr lang="en-US" sz="2800" dirty="0">
                <a:solidFill>
                  <a:srgbClr val="E56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the best time of the year!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87CF6-BE8B-9D59-7D87-87314B4AA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34281"/>
            <a:ext cx="6477000" cy="475535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996785-58A3-57F2-42CC-D4F2C79855C6}"/>
              </a:ext>
            </a:extLst>
          </p:cNvPr>
          <p:cNvSpPr txBox="1"/>
          <p:nvPr/>
        </p:nvSpPr>
        <p:spPr>
          <a:xfrm>
            <a:off x="2750343" y="781644"/>
            <a:ext cx="5817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month when the average </a:t>
            </a:r>
            <a:r>
              <a:rPr lang="en-US" sz="1400" dirty="0" err="1"/>
              <a:t>xG</a:t>
            </a:r>
            <a:r>
              <a:rPr lang="en-US" sz="1400" dirty="0"/>
              <a:t> is at its best for each competition</a:t>
            </a:r>
          </a:p>
        </p:txBody>
      </p:sp>
    </p:spTree>
    <p:extLst>
      <p:ext uri="{BB962C8B-B14F-4D97-AF65-F5344CB8AC3E}">
        <p14:creationId xmlns:p14="http://schemas.microsoft.com/office/powerpoint/2010/main" val="137862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81753A-6D94-CDBD-04F5-A217D4F815F6}"/>
              </a:ext>
            </a:extLst>
          </p:cNvPr>
          <p:cNvSpPr/>
          <p:nvPr/>
        </p:nvSpPr>
        <p:spPr bwMode="auto">
          <a:xfrm>
            <a:off x="152400" y="76200"/>
            <a:ext cx="8839200" cy="6629400"/>
          </a:xfrm>
          <a:prstGeom prst="roundRect">
            <a:avLst>
              <a:gd name="adj" fmla="val 191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1F7ECC-3BAD-5589-EE11-8649CF7E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71" y="304800"/>
            <a:ext cx="858992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0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C1EE-68B0-A09C-CA73-2742B350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87" y="-152400"/>
            <a:ext cx="6778625" cy="1143000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XG and the final result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A3111F-7E05-B248-8327-4ABF4B1E6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685800"/>
            <a:ext cx="5641141" cy="4525963"/>
          </a:xfrm>
        </p:spPr>
      </p:pic>
    </p:spTree>
    <p:extLst>
      <p:ext uri="{BB962C8B-B14F-4D97-AF65-F5344CB8AC3E}">
        <p14:creationId xmlns:p14="http://schemas.microsoft.com/office/powerpoint/2010/main" val="286072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49A3E4-B4AF-EDA5-10B8-3C14BBACE4DE}"/>
              </a:ext>
            </a:extLst>
          </p:cNvPr>
          <p:cNvSpPr/>
          <p:nvPr/>
        </p:nvSpPr>
        <p:spPr bwMode="auto">
          <a:xfrm>
            <a:off x="76200" y="76200"/>
            <a:ext cx="8991600" cy="6705600"/>
          </a:xfrm>
          <a:prstGeom prst="roundRect">
            <a:avLst>
              <a:gd name="adj" fmla="val 191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D6AB44-F336-E515-C030-7A6897CA5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66" y="2113547"/>
            <a:ext cx="4183489" cy="44944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78B49AA-310C-C9F2-E362-8194DE998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2" y="239295"/>
            <a:ext cx="432492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86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281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Arial Rounded MT Bold</vt:lpstr>
      <vt:lpstr>Bell Gothic Std Black</vt:lpstr>
      <vt:lpstr>Calibri</vt:lpstr>
      <vt:lpstr>Cambria Math</vt:lpstr>
      <vt:lpstr>template</vt:lpstr>
      <vt:lpstr>Custom Design</vt:lpstr>
      <vt:lpstr>Expected goals:</vt:lpstr>
      <vt:lpstr>   THE…..DATA  Before bothering Data with all the questions,let’s get to know it better, shall we? </vt:lpstr>
      <vt:lpstr>Hello! My name is xG and I want to be friends.  So let me tell you some things about me. </vt:lpstr>
      <vt:lpstr>PowerPoint Presentation</vt:lpstr>
      <vt:lpstr>PowerPoint Presentation</vt:lpstr>
      <vt:lpstr>               It’s the best time of the year!</vt:lpstr>
      <vt:lpstr>PowerPoint Presentation</vt:lpstr>
      <vt:lpstr>     XG and the final result</vt:lpstr>
      <vt:lpstr>PowerPoint Presentation</vt:lpstr>
      <vt:lpstr>                 Hypothesis test Is the average xG equal to the average of goals scored?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goals:</dc:title>
  <dc:creator>Sorin Tuinea</dc:creator>
  <cp:lastModifiedBy>Sorin Tuinea</cp:lastModifiedBy>
  <cp:revision>27</cp:revision>
  <dcterms:created xsi:type="dcterms:W3CDTF">2023-11-16T11:36:20Z</dcterms:created>
  <dcterms:modified xsi:type="dcterms:W3CDTF">2023-11-19T12:32:40Z</dcterms:modified>
</cp:coreProperties>
</file>