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57" r:id="rId5"/>
    <p:sldId id="269" r:id="rId6"/>
    <p:sldId id="261" r:id="rId7"/>
    <p:sldId id="270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59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B2658A-FAD0-4A9D-97C0-EC9094BE6B4C}" type="datetimeFigureOut">
              <a:rPr lang="ko-KR" altLang="en-US" smtClean="0"/>
              <a:t>2014-09-14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B1380BC-8DBC-40DE-AE61-119CD0BF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B2658A-FAD0-4A9D-97C0-EC9094BE6B4C}" type="datetimeFigureOut">
              <a:rPr lang="ko-KR" altLang="en-US" smtClean="0"/>
              <a:t>2014-09-14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B1380BC-8DBC-40DE-AE61-119CD0BF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0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58A-FAD0-4A9D-97C0-EC9094BE6B4C}" type="datetimeFigureOut">
              <a:rPr lang="ko-KR" altLang="en-US" smtClean="0"/>
              <a:t>2014-09-14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80BC-8DBC-40DE-AE61-119CD0BF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7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58A-FAD0-4A9D-97C0-EC9094BE6B4C}" type="datetimeFigureOut">
              <a:rPr lang="ko-KR" altLang="en-US" smtClean="0"/>
              <a:t>2014-09-14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80BC-8DBC-40DE-AE61-119CD0BF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  <a:lvl2pPr>
              <a:defRPr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2pPr>
            <a:lvl3pPr>
              <a:defRPr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3pPr>
            <a:lvl4pPr>
              <a:defRPr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4pPr>
            <a:lvl5pPr>
              <a:defRPr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fld id="{2FB2658A-FAD0-4A9D-97C0-EC9094BE6B4C}" type="datetimeFigureOut">
              <a:rPr lang="ko-KR" altLang="en-US" smtClean="0"/>
              <a:pPr/>
              <a:t>2014-09-14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fld id="{9B1380BC-8DBC-40DE-AE61-119CD0BF80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3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58A-FAD0-4A9D-97C0-EC9094BE6B4C}" type="datetimeFigureOut">
              <a:rPr lang="ko-KR" altLang="en-US" smtClean="0"/>
              <a:t>2014-09-14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80BC-8DBC-40DE-AE61-119CD0BF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58A-FAD0-4A9D-97C0-EC9094BE6B4C}" type="datetimeFigureOut">
              <a:rPr lang="ko-KR" altLang="en-US" smtClean="0"/>
              <a:t>2014-09-14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80BC-8DBC-40DE-AE61-119CD0BF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58A-FAD0-4A9D-97C0-EC9094BE6B4C}" type="datetimeFigureOut">
              <a:rPr lang="ko-KR" altLang="en-US" smtClean="0"/>
              <a:t>2014-09-14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80BC-8DBC-40DE-AE61-119CD0BF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7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58A-FAD0-4A9D-97C0-EC9094BE6B4C}" type="datetimeFigureOut">
              <a:rPr lang="ko-KR" altLang="en-US" smtClean="0"/>
              <a:t>2014-09-14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80BC-8DBC-40DE-AE61-119CD0BF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658A-FAD0-4A9D-97C0-EC9094BE6B4C}" type="datetimeFigureOut">
              <a:rPr lang="ko-KR" altLang="en-US" smtClean="0"/>
              <a:t>2014-09-14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80BC-8DBC-40DE-AE61-119CD0BF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4487" y="797493"/>
            <a:ext cx="3383280" cy="3695886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1430" y="762000"/>
            <a:ext cx="6096000" cy="4572000"/>
          </a:xfrm>
        </p:spPr>
        <p:txBody>
          <a:bodyPr/>
          <a:lstStyle>
            <a:lvl1pPr>
              <a:defRPr sz="3200">
                <a:latin typeface="Noto Sans Korean DemiLight" panose="020B0400000000000000" pitchFamily="34" charset="-127"/>
                <a:ea typeface="Noto Sans Korean DemiLight" panose="020B0400000000000000" pitchFamily="34" charset="-127"/>
              </a:defRPr>
            </a:lvl1pPr>
            <a:lvl2pPr>
              <a:defRPr sz="2800">
                <a:latin typeface="Noto Sans Korean DemiLight" panose="020B0400000000000000" pitchFamily="34" charset="-127"/>
                <a:ea typeface="Noto Sans Korean DemiLight" panose="020B0400000000000000" pitchFamily="34" charset="-127"/>
              </a:defRPr>
            </a:lvl2pPr>
            <a:lvl3pPr>
              <a:defRPr sz="2400">
                <a:latin typeface="Noto Sans Korean DemiLight" panose="020B0400000000000000" pitchFamily="34" charset="-127"/>
                <a:ea typeface="Noto Sans Korean DemiLight" panose="020B0400000000000000" pitchFamily="34" charset="-127"/>
              </a:defRPr>
            </a:lvl3pPr>
            <a:lvl4pPr>
              <a:defRPr sz="2000">
                <a:latin typeface="Noto Sans Korean DemiLight" panose="020B0400000000000000" pitchFamily="34" charset="-127"/>
                <a:ea typeface="Noto Sans Korean DemiLight" panose="020B0400000000000000" pitchFamily="34" charset="-127"/>
              </a:defRPr>
            </a:lvl4pPr>
            <a:lvl5pPr>
              <a:defRPr sz="2000">
                <a:latin typeface="Noto Sans Korean DemiLight" panose="020B0400000000000000" pitchFamily="34" charset="-127"/>
                <a:ea typeface="Noto Sans Korean DemiLight" panose="020B0400000000000000" pitchFamily="34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fld id="{2FB2658A-FAD0-4A9D-97C0-EC9094BE6B4C}" type="datetimeFigureOut">
              <a:rPr lang="ko-KR" altLang="en-US" smtClean="0"/>
              <a:pPr/>
              <a:t>2014-09-14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1687" y="5702244"/>
            <a:ext cx="2926080" cy="1397039"/>
          </a:xfrm>
        </p:spPr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fld id="{9B1380BC-8DBC-40DE-AE61-119CD0BF804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54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>
                <a:latin typeface="Noto Sans Korean DemiLight" panose="020B0400000000000000" pitchFamily="34" charset="-127"/>
                <a:ea typeface="Noto Sans Korean DemiLight" panose="020B0400000000000000" pitchFamily="34" charset="-127"/>
              </a:defRPr>
            </a:lvl1pPr>
            <a:lvl2pPr>
              <a:defRPr sz="2800">
                <a:latin typeface="Noto Sans Korean DemiLight" panose="020B0400000000000000" pitchFamily="34" charset="-127"/>
                <a:ea typeface="Noto Sans Korean DemiLight" panose="020B0400000000000000" pitchFamily="34" charset="-127"/>
              </a:defRPr>
            </a:lvl2pPr>
            <a:lvl3pPr>
              <a:defRPr sz="2400">
                <a:latin typeface="Noto Sans Korean DemiLight" panose="020B0400000000000000" pitchFamily="34" charset="-127"/>
                <a:ea typeface="Noto Sans Korean DemiLight" panose="020B0400000000000000" pitchFamily="34" charset="-127"/>
              </a:defRPr>
            </a:lvl3pPr>
            <a:lvl4pPr>
              <a:defRPr sz="2000">
                <a:latin typeface="Noto Sans Korean DemiLight" panose="020B0400000000000000" pitchFamily="34" charset="-127"/>
                <a:ea typeface="Noto Sans Korean DemiLight" panose="020B0400000000000000" pitchFamily="34" charset="-127"/>
              </a:defRPr>
            </a:lvl4pPr>
            <a:lvl5pPr>
              <a:defRPr sz="2000">
                <a:latin typeface="Noto Sans Korean DemiLight" panose="020B0400000000000000" pitchFamily="34" charset="-127"/>
                <a:ea typeface="Noto Sans Korean DemiLight" panose="020B0400000000000000" pitchFamily="34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fld id="{2FB2658A-FAD0-4A9D-97C0-EC9094BE6B4C}" type="datetimeFigureOut">
              <a:rPr lang="ko-KR" altLang="en-US" smtClean="0"/>
              <a:pPr/>
              <a:t>2014-09-14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fld id="{9B1380BC-8DBC-40DE-AE61-119CD0BF80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65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fld id="{2FB2658A-FAD0-4A9D-97C0-EC9094BE6B4C}" type="datetimeFigureOut">
              <a:rPr lang="ko-KR" altLang="en-US" smtClean="0"/>
              <a:pPr/>
              <a:t>2014-09-14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Noto Sans Korean Medium" panose="020B0600000000000000" pitchFamily="34" charset="-127"/>
                <a:ea typeface="Noto Sans Korean Medium" panose="020B0600000000000000" pitchFamily="34" charset="-127"/>
              </a:defRPr>
            </a:lvl1pPr>
          </a:lstStyle>
          <a:p>
            <a:fld id="{9B1380BC-8DBC-40DE-AE61-119CD0BF80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Noto Sans Korean Medium" panose="020B0600000000000000" pitchFamily="34" charset="-127"/>
          <a:ea typeface="Noto Sans Korean Medium" panose="020B0600000000000000" pitchFamily="34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Noto Sans Korean DemiLight" panose="020B0400000000000000" pitchFamily="34" charset="-127"/>
          <a:ea typeface="Noto Sans Korean DemiLight" panose="020B0400000000000000" pitchFamily="34" charset="-127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Noto Sans Korean DemiLight" panose="020B0400000000000000" pitchFamily="34" charset="-127"/>
          <a:ea typeface="Noto Sans Korean DemiLight" panose="020B0400000000000000" pitchFamily="34" charset="-127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Noto Sans Korean DemiLight" panose="020B0400000000000000" pitchFamily="34" charset="-127"/>
          <a:ea typeface="Noto Sans Korean DemiLight" panose="020B0400000000000000" pitchFamily="34" charset="-127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Noto Sans Korean DemiLight" panose="020B0400000000000000" pitchFamily="34" charset="-127"/>
          <a:ea typeface="Noto Sans Korean DemiLight" panose="020B0400000000000000" pitchFamily="34" charset="-127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Noto Sans Korean DemiLight" panose="020B0400000000000000" pitchFamily="34" charset="-127"/>
          <a:ea typeface="Noto Sans Korean DemiLight" panose="020B0400000000000000" pitchFamily="34" charset="-127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4878" y="2131350"/>
            <a:ext cx="8592011" cy="2075526"/>
          </a:xfrm>
        </p:spPr>
        <p:txBody>
          <a:bodyPr>
            <a:normAutofit/>
          </a:bodyPr>
          <a:lstStyle/>
          <a:p>
            <a:r>
              <a:rPr lang="ko-KR" altLang="en-US" sz="5400" b="1" dirty="0" smtClean="0"/>
              <a:t>어플리케이션으로서의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>HTML5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이정훈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5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응용 분야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sz="2800" dirty="0" smtClean="0"/>
              <a:t>다양한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기기들이 늘어나면서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환경이 널리 쓰임에 따라 다양한 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플랫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폼을 지원하고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환경에 최적화된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표준 언어인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가 나타났다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- HTML5</a:t>
            </a:r>
            <a:r>
              <a:rPr lang="ko-KR" altLang="en-US" sz="2800" dirty="0" smtClean="0"/>
              <a:t>뿐만 아니라 </a:t>
            </a:r>
            <a:r>
              <a:rPr lang="en-US" altLang="ko-KR" sz="2800" dirty="0" smtClean="0"/>
              <a:t>CSS3, Web APP</a:t>
            </a:r>
            <a:r>
              <a:rPr lang="ko-KR" altLang="en-US" sz="2800" dirty="0" smtClean="0"/>
              <a:t>을 위한 </a:t>
            </a:r>
            <a:r>
              <a:rPr lang="en-US" altLang="ko-KR" sz="2800" dirty="0" smtClean="0"/>
              <a:t>JavaScript API</a:t>
            </a:r>
            <a:r>
              <a:rPr lang="ko-KR" altLang="en-US" sz="2800" dirty="0" smtClean="0"/>
              <a:t>까지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로 부름</a:t>
            </a:r>
            <a:r>
              <a:rPr lang="en-US" altLang="ko-KR" sz="2800" dirty="0"/>
              <a:t>.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7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사업자 동향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sz="2800" dirty="0" smtClean="0"/>
              <a:t>다양한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기기들이 늘어나면서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환경이 널리 쓰임에 따라 다양한 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플랫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폼을 지원하고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환경에 최적화된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표준 언어인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가 나타났다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- HTML5</a:t>
            </a:r>
            <a:r>
              <a:rPr lang="ko-KR" altLang="en-US" sz="2800" dirty="0" smtClean="0"/>
              <a:t>뿐만 아니라 </a:t>
            </a:r>
            <a:r>
              <a:rPr lang="en-US" altLang="ko-KR" sz="2800" dirty="0" smtClean="0"/>
              <a:t>CSS3, Web APP</a:t>
            </a:r>
            <a:r>
              <a:rPr lang="ko-KR" altLang="en-US" sz="2800" dirty="0" smtClean="0"/>
              <a:t>을 위한 </a:t>
            </a:r>
            <a:r>
              <a:rPr lang="en-US" altLang="ko-KR" sz="2800" dirty="0" smtClean="0"/>
              <a:t>JavaScript API</a:t>
            </a:r>
            <a:r>
              <a:rPr lang="ko-KR" altLang="en-US" sz="2800" dirty="0" smtClean="0"/>
              <a:t>까지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로 부름</a:t>
            </a:r>
            <a:r>
              <a:rPr lang="en-US" altLang="ko-KR" sz="2800" dirty="0"/>
              <a:t>.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6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400" dirty="0" smtClean="0"/>
              <a:t>4. </a:t>
            </a:r>
            <a:r>
              <a:rPr lang="ko-KR" altLang="en-US" sz="4400" dirty="0" smtClean="0"/>
              <a:t>현실과 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전망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sz="2800" dirty="0" smtClean="0"/>
              <a:t>표준화 현황</a:t>
            </a:r>
            <a:endParaRPr lang="en-US" altLang="ko-KR" sz="2800" dirty="0" smtClean="0"/>
          </a:p>
          <a:p>
            <a:r>
              <a:rPr lang="en-US" altLang="ko-KR" sz="2800" dirty="0" smtClean="0"/>
              <a:t>- </a:t>
            </a:r>
            <a:r>
              <a:rPr lang="ko-KR" altLang="en-US" sz="2800" dirty="0" smtClean="0"/>
              <a:t>기술 현황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8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현실 사례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sz="2800" dirty="0" smtClean="0"/>
              <a:t>다양한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기기들이 늘어나면서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환경이 널리 쓰임에 따라 다양한 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플랫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폼을 지원하고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환경에 최적화된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표준 언어인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가 나타났다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- HTML5</a:t>
            </a:r>
            <a:r>
              <a:rPr lang="ko-KR" altLang="en-US" sz="2800" dirty="0" smtClean="0"/>
              <a:t>뿐만 아니라 </a:t>
            </a:r>
            <a:r>
              <a:rPr lang="en-US" altLang="ko-KR" sz="2800" dirty="0" smtClean="0"/>
              <a:t>CSS3, Web APP</a:t>
            </a:r>
            <a:r>
              <a:rPr lang="ko-KR" altLang="en-US" sz="2800" dirty="0" smtClean="0"/>
              <a:t>을 위한 </a:t>
            </a:r>
            <a:r>
              <a:rPr lang="en-US" altLang="ko-KR" sz="2800" dirty="0" smtClean="0"/>
              <a:t>JavaScript API</a:t>
            </a:r>
            <a:r>
              <a:rPr lang="ko-KR" altLang="en-US" sz="2800" dirty="0" smtClean="0"/>
              <a:t>까지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로 부름</a:t>
            </a:r>
            <a:r>
              <a:rPr lang="en-US" altLang="ko-KR" sz="2800" dirty="0"/>
              <a:t>.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2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전망 및 시사점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sz="2800" dirty="0" smtClean="0"/>
              <a:t>다양한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기기들이 늘어나면서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환경이 널리 쓰임에 따라 다양한 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플랫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폼을 지원하고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환경에 최적화된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표준 언어인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가 나타났다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- HTML5</a:t>
            </a:r>
            <a:r>
              <a:rPr lang="ko-KR" altLang="en-US" sz="2800" dirty="0" smtClean="0"/>
              <a:t>뿐만 아니라 </a:t>
            </a:r>
            <a:r>
              <a:rPr lang="en-US" altLang="ko-KR" sz="2800" dirty="0" smtClean="0"/>
              <a:t>CSS3, Web APP</a:t>
            </a:r>
            <a:r>
              <a:rPr lang="ko-KR" altLang="en-US" sz="2800" dirty="0" smtClean="0"/>
              <a:t>을 위한 </a:t>
            </a:r>
            <a:r>
              <a:rPr lang="en-US" altLang="ko-KR" sz="2800" dirty="0" smtClean="0"/>
              <a:t>JavaScript API</a:t>
            </a:r>
            <a:r>
              <a:rPr lang="ko-KR" altLang="en-US" sz="2800" dirty="0" smtClean="0"/>
              <a:t>까지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로 부름</a:t>
            </a:r>
            <a:r>
              <a:rPr lang="en-US" altLang="ko-KR" sz="2800" dirty="0"/>
              <a:t>.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4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type="subTitle" idx="1"/>
          </p:nvPr>
        </p:nvSpPr>
        <p:spPr>
          <a:xfrm>
            <a:off x="1453124" y="2571259"/>
            <a:ext cx="9228201" cy="16459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6600" dirty="0" smtClean="0"/>
              <a:t>궁금하신 것 있으신가요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649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type="subTitle" idx="1"/>
          </p:nvPr>
        </p:nvSpPr>
        <p:spPr>
          <a:xfrm>
            <a:off x="1453124" y="2571259"/>
            <a:ext cx="9228201" cy="16459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6600" dirty="0" smtClean="0"/>
              <a:t>고맙습니다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56527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내용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ko-KR" altLang="en-US" sz="3300" dirty="0" smtClean="0">
                <a:latin typeface="Noto Sans Korean DemiLight" panose="020B0400000000000000" pitchFamily="34" charset="-127"/>
                <a:ea typeface="Noto Sans Korean DemiLight" panose="020B0400000000000000" pitchFamily="34" charset="-127"/>
              </a:rPr>
              <a:t>등장 배경 및 정의</a:t>
            </a:r>
            <a:r>
              <a:rPr lang="en-US" altLang="ko-KR" sz="3300" dirty="0" smtClean="0">
                <a:latin typeface="Noto Sans Korean DemiLight" panose="020B0400000000000000" pitchFamily="34" charset="-127"/>
                <a:ea typeface="Noto Sans Korean DemiLight" panose="020B0400000000000000" pitchFamily="34" charset="-127"/>
              </a:rPr>
              <a:t>, </a:t>
            </a:r>
            <a:r>
              <a:rPr lang="ko-KR" altLang="en-US" sz="3300" dirty="0" smtClean="0">
                <a:latin typeface="Noto Sans Korean DemiLight" panose="020B0400000000000000" pitchFamily="34" charset="-127"/>
                <a:ea typeface="Noto Sans Korean DemiLight" panose="020B0400000000000000" pitchFamily="34" charset="-127"/>
              </a:rPr>
              <a:t>특징</a:t>
            </a:r>
            <a:r>
              <a:rPr lang="en-US" altLang="ko-KR" sz="3300" dirty="0" smtClean="0">
                <a:latin typeface="Noto Sans Korean DemiLight" panose="020B0400000000000000" pitchFamily="34" charset="-127"/>
                <a:ea typeface="Noto Sans Korean DemiLight" panose="020B0400000000000000" pitchFamily="34" charset="-127"/>
              </a:rPr>
              <a:t>, </a:t>
            </a:r>
            <a:r>
              <a:rPr lang="ko-KR" altLang="en-US" sz="3300" dirty="0">
                <a:latin typeface="Noto Sans Korean DemiLight" panose="020B0400000000000000" pitchFamily="34" charset="-127"/>
                <a:ea typeface="Noto Sans Korean DemiLight" panose="020B0400000000000000" pitchFamily="34" charset="-127"/>
              </a:rPr>
              <a:t>응용 </a:t>
            </a:r>
            <a:r>
              <a:rPr lang="ko-KR" altLang="en-US" sz="3300" dirty="0" smtClean="0">
                <a:latin typeface="Noto Sans Korean DemiLight" panose="020B0400000000000000" pitchFamily="34" charset="-127"/>
                <a:ea typeface="Noto Sans Korean DemiLight" panose="020B0400000000000000" pitchFamily="34" charset="-127"/>
              </a:rPr>
              <a:t>분야</a:t>
            </a:r>
            <a:endParaRPr lang="en-US" altLang="ko-KR" sz="3300" dirty="0" smtClean="0">
              <a:latin typeface="Noto Sans Korean DemiLight" panose="020B0400000000000000" pitchFamily="34" charset="-127"/>
              <a:ea typeface="Noto Sans Korean DemiLight" panose="020B0400000000000000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3300" dirty="0" smtClean="0">
                <a:latin typeface="Noto Sans Korean DemiLight" panose="020B0400000000000000" pitchFamily="34" charset="-127"/>
                <a:ea typeface="Noto Sans Korean DemiLight" panose="020B0400000000000000" pitchFamily="34" charset="-127"/>
              </a:rPr>
              <a:t>중요성</a:t>
            </a:r>
            <a:endParaRPr lang="en-US" altLang="ko-KR" sz="3300" dirty="0" smtClean="0">
              <a:latin typeface="Noto Sans Korean DemiLight" panose="020B0400000000000000" pitchFamily="34" charset="-127"/>
              <a:ea typeface="Noto Sans Korean DemiLight" panose="020B0400000000000000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3300" dirty="0" smtClean="0">
                <a:latin typeface="Noto Sans Korean DemiLight" panose="020B0400000000000000" pitchFamily="34" charset="-127"/>
                <a:ea typeface="Noto Sans Korean DemiLight" panose="020B0400000000000000" pitchFamily="34" charset="-127"/>
              </a:rPr>
              <a:t>표준화 현황</a:t>
            </a:r>
            <a:endParaRPr lang="en-US" altLang="ko-KR" sz="3300" dirty="0" smtClean="0">
              <a:latin typeface="Noto Sans Korean DemiLight" panose="020B0400000000000000" pitchFamily="34" charset="-127"/>
              <a:ea typeface="Noto Sans Korean DemiLight" panose="020B0400000000000000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3300" dirty="0" smtClean="0">
                <a:latin typeface="Noto Sans Korean DemiLight" panose="020B0400000000000000" pitchFamily="34" charset="-127"/>
                <a:ea typeface="Noto Sans Korean DemiLight" panose="020B0400000000000000" pitchFamily="34" charset="-127"/>
              </a:rPr>
              <a:t>기술 현황</a:t>
            </a:r>
            <a:endParaRPr lang="en-US" altLang="ko-KR" sz="3300" dirty="0" smtClean="0">
              <a:latin typeface="Noto Sans Korean DemiLight" panose="020B0400000000000000" pitchFamily="34" charset="-127"/>
              <a:ea typeface="Noto Sans Korean DemiLight" panose="020B0400000000000000" pitchFamily="34" charset="-127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ko-KR" altLang="en-US" sz="3300" dirty="0">
                <a:latin typeface="Noto Sans Korean DemiLight" panose="020B0400000000000000" pitchFamily="34" charset="-127"/>
                <a:ea typeface="Noto Sans Korean DemiLight" panose="020B0400000000000000" pitchFamily="34" charset="-127"/>
              </a:rPr>
              <a:t>사업자 동향</a:t>
            </a:r>
            <a:endParaRPr lang="en-US" altLang="ko-KR" sz="3300" dirty="0">
              <a:latin typeface="Noto Sans Korean DemiLight" panose="020B0400000000000000" pitchFamily="34" charset="-127"/>
              <a:ea typeface="Noto Sans Korean DemiLight" panose="020B0400000000000000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3300" dirty="0" smtClean="0">
                <a:latin typeface="Noto Sans Korean DemiLight" panose="020B0400000000000000" pitchFamily="34" charset="-127"/>
                <a:ea typeface="Noto Sans Korean DemiLight" panose="020B0400000000000000" pitchFamily="34" charset="-127"/>
              </a:rPr>
              <a:t>현실 사례</a:t>
            </a:r>
            <a:endParaRPr lang="en-US" altLang="ko-KR" sz="3300" dirty="0" smtClean="0">
              <a:latin typeface="Noto Sans Korean DemiLight" panose="020B0400000000000000" pitchFamily="34" charset="-127"/>
              <a:ea typeface="Noto Sans Korean DemiLight" panose="020B0400000000000000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3300" dirty="0" smtClean="0">
                <a:latin typeface="Noto Sans Korean DemiLight" panose="020B0400000000000000" pitchFamily="34" charset="-127"/>
                <a:ea typeface="Noto Sans Korean DemiLight" panose="020B0400000000000000" pitchFamily="34" charset="-127"/>
              </a:rPr>
              <a:t>전망 및 시사점</a:t>
            </a:r>
            <a:endParaRPr lang="en-US" altLang="ko-KR" sz="3300" dirty="0">
              <a:latin typeface="Noto Sans Korean DemiLight" panose="020B0400000000000000" pitchFamily="34" charset="-127"/>
              <a:ea typeface="Noto Sans Korean DemiLight" panose="020B0400000000000000" pitchFamily="34" charset="-127"/>
            </a:endParaRP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400" dirty="0" smtClean="0"/>
              <a:t>1. </a:t>
            </a:r>
            <a:r>
              <a:rPr lang="ko-KR" altLang="en-US" sz="4400" dirty="0" smtClean="0"/>
              <a:t>등장 배경              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정의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특징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</a:p>
          <a:p>
            <a:r>
              <a:rPr lang="en-US" altLang="ko-KR" sz="2800" dirty="0" smtClean="0"/>
              <a:t>-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의 등장</a:t>
            </a:r>
            <a:endParaRPr lang="en-US" altLang="ko-KR" sz="2800" dirty="0" smtClean="0"/>
          </a:p>
          <a:p>
            <a:r>
              <a:rPr lang="en-US" altLang="ko-KR" sz="2800" dirty="0" smtClean="0"/>
              <a:t>-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의 특징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8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HTML5</a:t>
            </a:r>
            <a:r>
              <a:rPr lang="ko-KR" altLang="en-US" sz="4400" dirty="0" smtClean="0"/>
              <a:t>란</a:t>
            </a:r>
            <a:r>
              <a:rPr lang="en-US" altLang="ko-KR" sz="4400" dirty="0" smtClean="0"/>
              <a:t>?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sz="2800" dirty="0" smtClean="0"/>
              <a:t>다양한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기기들이 늘어나면서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환경이 널리 쓰임에 따라 다양한 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플랫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폼을 지원하고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환경에 최적화된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표준 언어인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가 나타났다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- HTML5</a:t>
            </a:r>
            <a:r>
              <a:rPr lang="ko-KR" altLang="en-US" sz="2800" dirty="0" smtClean="0"/>
              <a:t>뿐만 아니라 </a:t>
            </a:r>
            <a:r>
              <a:rPr lang="en-US" altLang="ko-KR" sz="2800" dirty="0" smtClean="0"/>
              <a:t>CSS3, Web APP</a:t>
            </a:r>
            <a:r>
              <a:rPr lang="ko-KR" altLang="en-US" sz="2800" dirty="0" smtClean="0"/>
              <a:t>을 위한 </a:t>
            </a:r>
            <a:r>
              <a:rPr lang="en-US" altLang="ko-KR" sz="2800" dirty="0" smtClean="0"/>
              <a:t>JavaScript API</a:t>
            </a:r>
            <a:r>
              <a:rPr lang="ko-KR" altLang="en-US" sz="2800" dirty="0" smtClean="0"/>
              <a:t>까지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로 부름</a:t>
            </a:r>
            <a:r>
              <a:rPr lang="en-US" altLang="ko-KR" sz="2800" dirty="0"/>
              <a:t>.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5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400" dirty="0" smtClean="0"/>
              <a:t>2. </a:t>
            </a:r>
            <a:r>
              <a:rPr lang="ko-KR" altLang="en-US" sz="4400" dirty="0" smtClean="0"/>
              <a:t>중요성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</a:p>
          <a:p>
            <a:r>
              <a:rPr lang="en-US" altLang="ko-KR" sz="2800" dirty="0" smtClean="0"/>
              <a:t>-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의 등장</a:t>
            </a:r>
            <a:endParaRPr lang="en-US" altLang="ko-KR" sz="2800" dirty="0" smtClean="0"/>
          </a:p>
          <a:p>
            <a:r>
              <a:rPr lang="en-US" altLang="ko-KR" sz="2800" dirty="0" smtClean="0"/>
              <a:t>-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의 특징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0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HTML5</a:t>
            </a:r>
            <a:r>
              <a:rPr lang="ko-KR" altLang="en-US" sz="4400" dirty="0" smtClean="0"/>
              <a:t>의 중요성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sz="2800" dirty="0" smtClean="0"/>
              <a:t>다양한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기기들이 늘어나면서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환경이 널리 쓰임에 따라 다양한 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플랫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폼을 지원하고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환경에 최적화된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표준 언어인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가 나타났다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- HTML5</a:t>
            </a:r>
            <a:r>
              <a:rPr lang="ko-KR" altLang="en-US" sz="2800" dirty="0" smtClean="0"/>
              <a:t>뿐만 아니라 </a:t>
            </a:r>
            <a:r>
              <a:rPr lang="en-US" altLang="ko-KR" sz="2800" dirty="0" smtClean="0"/>
              <a:t>CSS3, Web APP</a:t>
            </a:r>
            <a:r>
              <a:rPr lang="ko-KR" altLang="en-US" sz="2800" dirty="0" smtClean="0"/>
              <a:t>을 위한 </a:t>
            </a:r>
            <a:r>
              <a:rPr lang="en-US" altLang="ko-KR" sz="2800" dirty="0" smtClean="0"/>
              <a:t>JavaScript API</a:t>
            </a:r>
            <a:r>
              <a:rPr lang="ko-KR" altLang="en-US" sz="2800" dirty="0" smtClean="0"/>
              <a:t>까지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로 부름</a:t>
            </a:r>
            <a:r>
              <a:rPr lang="en-US" altLang="ko-KR" sz="2800" dirty="0"/>
              <a:t>.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8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400" dirty="0"/>
              <a:t>3</a:t>
            </a:r>
            <a:r>
              <a:rPr lang="en-US" altLang="ko-KR" sz="4400" dirty="0" smtClean="0"/>
              <a:t>. </a:t>
            </a:r>
            <a:r>
              <a:rPr lang="ko-KR" altLang="en-US" sz="4400" dirty="0" smtClean="0"/>
              <a:t>동향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sz="2800" dirty="0" smtClean="0"/>
              <a:t>표준화 현황</a:t>
            </a:r>
            <a:endParaRPr lang="en-US" altLang="ko-KR" sz="2800" dirty="0" smtClean="0"/>
          </a:p>
          <a:p>
            <a:r>
              <a:rPr lang="en-US" altLang="ko-KR" sz="2800" dirty="0" smtClean="0"/>
              <a:t>- </a:t>
            </a:r>
            <a:r>
              <a:rPr lang="ko-KR" altLang="en-US" sz="2800" dirty="0" smtClean="0"/>
              <a:t>기술 현황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표준화 현황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sz="2800" dirty="0" smtClean="0"/>
              <a:t>다양한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기기들이 늘어나면서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환경이 널리 쓰임에 따라 다양한 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플랫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폼을 지원하고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환경에 최적화된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표준 언어인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가 나타났다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- HTML5</a:t>
            </a:r>
            <a:r>
              <a:rPr lang="ko-KR" altLang="en-US" sz="2800" dirty="0" smtClean="0"/>
              <a:t>뿐만 아니라 </a:t>
            </a:r>
            <a:r>
              <a:rPr lang="en-US" altLang="ko-KR" sz="2800" dirty="0" smtClean="0"/>
              <a:t>CSS3, Web APP</a:t>
            </a:r>
            <a:r>
              <a:rPr lang="ko-KR" altLang="en-US" sz="2800" dirty="0" smtClean="0"/>
              <a:t>을 위한 </a:t>
            </a:r>
            <a:r>
              <a:rPr lang="en-US" altLang="ko-KR" sz="2800" dirty="0" smtClean="0"/>
              <a:t>JavaScript API</a:t>
            </a:r>
            <a:r>
              <a:rPr lang="ko-KR" altLang="en-US" sz="2800" dirty="0" smtClean="0"/>
              <a:t>까지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로 부름</a:t>
            </a:r>
            <a:r>
              <a:rPr lang="en-US" altLang="ko-KR" sz="2800" dirty="0"/>
              <a:t>.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2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기술 현황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sz="2800" dirty="0" smtClean="0"/>
              <a:t>다양한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기기들이 늘어나면서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환경이 널리 쓰임에 따라 다양한 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플랫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폼을 지원하고 모</a:t>
            </a:r>
            <a:r>
              <a:rPr lang="en-US" altLang="ko-KR" sz="2800" dirty="0" smtClean="0"/>
              <a:t>^</a:t>
            </a:r>
            <a:r>
              <a:rPr lang="ko-KR" altLang="en-US" sz="2800" dirty="0" smtClean="0"/>
              <a:t>바일 환경에 최적화된 </a:t>
            </a:r>
            <a:r>
              <a:rPr lang="en-US" altLang="ko-KR" sz="2800" dirty="0" smtClean="0"/>
              <a:t>Web </a:t>
            </a:r>
            <a:r>
              <a:rPr lang="ko-KR" altLang="en-US" sz="2800" dirty="0" smtClean="0"/>
              <a:t>표준 언어인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가 나타났다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- HTML5</a:t>
            </a:r>
            <a:r>
              <a:rPr lang="ko-KR" altLang="en-US" sz="2800" dirty="0" smtClean="0"/>
              <a:t>뿐만 아니라 </a:t>
            </a:r>
            <a:r>
              <a:rPr lang="en-US" altLang="ko-KR" sz="2800" dirty="0" smtClean="0"/>
              <a:t>CSS3, Web APP</a:t>
            </a:r>
            <a:r>
              <a:rPr lang="ko-KR" altLang="en-US" sz="2800" dirty="0" smtClean="0"/>
              <a:t>을 위한 </a:t>
            </a:r>
            <a:r>
              <a:rPr lang="en-US" altLang="ko-KR" sz="2800" dirty="0" smtClean="0"/>
              <a:t>JavaScript API</a:t>
            </a:r>
            <a:r>
              <a:rPr lang="ko-KR" altLang="en-US" sz="2800" dirty="0" smtClean="0"/>
              <a:t>까지 </a:t>
            </a:r>
            <a:r>
              <a:rPr lang="en-US" altLang="ko-KR" sz="2800" dirty="0" smtClean="0"/>
              <a:t>HTML5</a:t>
            </a:r>
            <a:r>
              <a:rPr lang="ko-KR" altLang="en-US" sz="2800" dirty="0" smtClean="0"/>
              <a:t>로 부름</a:t>
            </a:r>
            <a:r>
              <a:rPr lang="en-US" altLang="ko-KR" sz="2800" dirty="0"/>
              <a:t>.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7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TC103457491[[fn=메트로폴리탄]]</Template>
  <TotalTime>52</TotalTime>
  <Words>473</Words>
  <Application>Microsoft Office PowerPoint</Application>
  <PresentationFormat>와이드스크린</PresentationFormat>
  <Paragraphs>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Korean Bold</vt:lpstr>
      <vt:lpstr>Noto Sans Korean DemiLight</vt:lpstr>
      <vt:lpstr>Noto Sans Korean Medium</vt:lpstr>
      <vt:lpstr>Arial</vt:lpstr>
      <vt:lpstr>Calibri Light</vt:lpstr>
      <vt:lpstr>메트로폴리탄</vt:lpstr>
      <vt:lpstr>어플리케이션으로서의 HTML5</vt:lpstr>
      <vt:lpstr>내용</vt:lpstr>
      <vt:lpstr>1. 등장 배경               정의, 특징  </vt:lpstr>
      <vt:lpstr>HTML5란?</vt:lpstr>
      <vt:lpstr>2. 중요성   </vt:lpstr>
      <vt:lpstr>HTML5의 중요성</vt:lpstr>
      <vt:lpstr>3. 동향   </vt:lpstr>
      <vt:lpstr>표준화 현황</vt:lpstr>
      <vt:lpstr>기술 현황</vt:lpstr>
      <vt:lpstr>응용 분야</vt:lpstr>
      <vt:lpstr>사업자 동향</vt:lpstr>
      <vt:lpstr>4. 현실과  전망  </vt:lpstr>
      <vt:lpstr>현실 사례</vt:lpstr>
      <vt:lpstr>전망 및 시사점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어플리케이션으로서의HTML5</dc:title>
  <dc:creator>LEE JUNG HOON</dc:creator>
  <cp:lastModifiedBy>LEE JUNG HOON</cp:lastModifiedBy>
  <cp:revision>10</cp:revision>
  <dcterms:created xsi:type="dcterms:W3CDTF">2014-09-11T03:15:10Z</dcterms:created>
  <dcterms:modified xsi:type="dcterms:W3CDTF">2014-09-14T03:58:19Z</dcterms:modified>
</cp:coreProperties>
</file>