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3"/>
  </p:notesMasterIdLst>
  <p:sldIdLst>
    <p:sldId id="256" r:id="rId2"/>
  </p:sldIdLst>
  <p:sldSz cx="43891200" cy="32918400"/>
  <p:notesSz cx="7010400" cy="9296400"/>
  <p:embeddedFontLst>
    <p:embeddedFont>
      <p:font typeface="Calibri" panose="020F0502020204030204" pitchFamily="34" charset="0"/>
      <p:regular r:id="rId4"/>
      <p:bold r:id="rId5"/>
      <p:italic r:id="rId6"/>
      <p:boldItalic r:id="rId7"/>
    </p:embeddedFont>
    <p:embeddedFont>
      <p:font typeface="Arial Black" panose="020B0A04020102020204" pitchFamily="34" charset="0"/>
      <p:bold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3" d="100"/>
          <a:sy n="23" d="100"/>
        </p:scale>
        <p:origin x="13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414463" y="1162050"/>
            <a:ext cx="4181475"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893982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1414463" y="1162050"/>
            <a:ext cx="4181475"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50" name="Google Shape;50;p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963569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ster">
  <p:cSld name="Poster">
    <p:spTree>
      <p:nvGrpSpPr>
        <p:cNvPr id="1" name="Shape 18"/>
        <p:cNvGrpSpPr/>
        <p:nvPr/>
      </p:nvGrpSpPr>
      <p:grpSpPr>
        <a:xfrm>
          <a:off x="0" y="0"/>
          <a:ext cx="0" cy="0"/>
          <a:chOff x="0" y="0"/>
          <a:chExt cx="0" cy="0"/>
        </a:xfrm>
      </p:grpSpPr>
      <p:sp>
        <p:nvSpPr>
          <p:cNvPr id="19" name="Google Shape;19;p2"/>
          <p:cNvSpPr/>
          <p:nvPr/>
        </p:nvSpPr>
        <p:spPr>
          <a:xfrm>
            <a:off x="44302681" y="-1"/>
            <a:ext cx="12447269" cy="32918401"/>
          </a:xfrm>
          <a:prstGeom prst="rect">
            <a:avLst/>
          </a:prstGeom>
          <a:solidFill>
            <a:srgbClr val="D8D8D8"/>
          </a:solidFill>
          <a:ln>
            <a:noFill/>
          </a:ln>
        </p:spPr>
        <p:txBody>
          <a:bodyPr spcFirstLastPara="1" wrap="square" lIns="274300" tIns="45700" rIns="274300" bIns="45700" anchor="t" anchorCtr="0">
            <a:noAutofit/>
          </a:bodyPr>
          <a:lstStyle/>
          <a:p>
            <a:pPr marL="0" marR="0" lvl="0" indent="0" algn="l" rtl="0">
              <a:spcBef>
                <a:spcPts val="0"/>
              </a:spcBef>
              <a:spcAft>
                <a:spcPts val="0"/>
              </a:spcAft>
              <a:buNone/>
            </a:pPr>
            <a:r>
              <a:rPr lang="en-US" sz="9600" b="0" i="0" u="none" strike="noStrike" cap="none">
                <a:solidFill>
                  <a:srgbClr val="7F7F7F"/>
                </a:solidFill>
                <a:latin typeface="Calibri"/>
                <a:ea typeface="Calibri"/>
                <a:cs typeface="Calibri"/>
                <a:sym typeface="Calibri"/>
              </a:rPr>
              <a:t>Printing:</a:t>
            </a:r>
            <a:endParaRPr/>
          </a:p>
          <a:p>
            <a:pPr marL="0" marR="0" lvl="0" indent="0" algn="l" rtl="0">
              <a:spcBef>
                <a:spcPts val="1200"/>
              </a:spcBef>
              <a:spcAft>
                <a:spcPts val="0"/>
              </a:spcAft>
              <a:buNone/>
            </a:pPr>
            <a:r>
              <a:rPr lang="en-US" sz="6600" b="0" i="0" u="none" strike="noStrike" cap="none">
                <a:solidFill>
                  <a:srgbClr val="7F7F7F"/>
                </a:solidFill>
                <a:latin typeface="Calibri"/>
                <a:ea typeface="Calibri"/>
                <a:cs typeface="Calibri"/>
                <a:sym typeface="Calibri"/>
              </a:rPr>
              <a:t>This poster is 48” wide by 36” high. It’s designed to be printed on a large-format printer.</a:t>
            </a:r>
            <a:endParaRPr/>
          </a:p>
          <a:p>
            <a:pPr marL="0" marR="0" lvl="0" indent="0" algn="l" rtl="0">
              <a:spcBef>
                <a:spcPts val="300"/>
              </a:spcBef>
              <a:spcAft>
                <a:spcPts val="0"/>
              </a:spcAft>
              <a:buNone/>
            </a:pPr>
            <a:endParaRPr sz="6000" b="0" i="0" u="none" strike="noStrike" cap="none">
              <a:solidFill>
                <a:srgbClr val="7F7F7F"/>
              </a:solidFill>
              <a:latin typeface="Calibri"/>
              <a:ea typeface="Calibri"/>
              <a:cs typeface="Calibri"/>
              <a:sym typeface="Calibri"/>
            </a:endParaRPr>
          </a:p>
          <a:p>
            <a:pPr marL="0" marR="0" lvl="0" indent="0" algn="l" rtl="0">
              <a:spcBef>
                <a:spcPts val="1200"/>
              </a:spcBef>
              <a:spcAft>
                <a:spcPts val="0"/>
              </a:spcAft>
              <a:buNone/>
            </a:pPr>
            <a:r>
              <a:rPr lang="en-US" sz="8800" b="0" i="0" u="none" strike="noStrike" cap="none">
                <a:solidFill>
                  <a:srgbClr val="7F7F7F"/>
                </a:solidFill>
                <a:latin typeface="Calibri"/>
                <a:ea typeface="Calibri"/>
                <a:cs typeface="Calibri"/>
                <a:sym typeface="Calibri"/>
              </a:rPr>
              <a:t>Customizing the Content:</a:t>
            </a:r>
            <a:endParaRPr/>
          </a:p>
          <a:p>
            <a:pPr marL="0" marR="0" lvl="0" indent="0" algn="l" rtl="0">
              <a:spcBef>
                <a:spcPts val="1200"/>
              </a:spcBef>
              <a:spcAft>
                <a:spcPts val="0"/>
              </a:spcAft>
              <a:buNone/>
            </a:pPr>
            <a:r>
              <a:rPr lang="en-US" sz="6600" b="0" i="0" u="none" strike="noStrike" cap="non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To add or remove bullet points from text, click the Bullets button on the Home tab.</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If you need more placeholders for titles, content or body text, make a copy of what you need and drag it into place. PowerPoint’s Smart Guides will help you align it with everything else.</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Want to use your own pictures instead of ours? No problem! Just click a picture, press the Delete key, then click the icon to add your picture.</a:t>
            </a:r>
            <a:endParaRPr sz="6600" b="0" i="0" u="none" strike="noStrike" cap="none">
              <a:solidFill>
                <a:srgbClr val="7F7F7F"/>
              </a:solidFill>
              <a:latin typeface="Calibri"/>
              <a:ea typeface="Calibri"/>
              <a:cs typeface="Calibri"/>
              <a:sym typeface="Calibri"/>
            </a:endParaRPr>
          </a:p>
        </p:txBody>
      </p:sp>
      <p:sp>
        <p:nvSpPr>
          <p:cNvPr id="20" name="Google Shape;20;p2"/>
          <p:cNvSpPr txBox="1">
            <a:spLocks noGrp="1"/>
          </p:cNvSpPr>
          <p:nvPr>
            <p:ph type="title"/>
          </p:nvPr>
        </p:nvSpPr>
        <p:spPr>
          <a:xfrm>
            <a:off x="1158240" y="685860"/>
            <a:ext cx="30175200" cy="297174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
          <p:cNvSpPr txBox="1">
            <a:spLocks noGrp="1"/>
          </p:cNvSpPr>
          <p:nvPr>
            <p:ph type="body" idx="1"/>
          </p:nvPr>
        </p:nvSpPr>
        <p:spPr>
          <a:xfrm>
            <a:off x="1158240" y="4093905"/>
            <a:ext cx="30174411" cy="646331"/>
          </a:xfrm>
          <a:prstGeom prst="rect">
            <a:avLst/>
          </a:prstGeom>
          <a:noFill/>
          <a:ln>
            <a:noFill/>
          </a:ln>
        </p:spPr>
        <p:txBody>
          <a:bodyPr spcFirstLastPara="1" wrap="square" lIns="91425" tIns="45700" rIns="91425" bIns="45700" anchor="ctr" anchorCtr="0"/>
          <a:lstStyle>
            <a:lvl1pPr marL="457200" lvl="0" indent="-228600" algn="l">
              <a:lnSpc>
                <a:spcPct val="100000"/>
              </a:lnSpc>
              <a:spcBef>
                <a:spcPts val="0"/>
              </a:spcBef>
              <a:spcAft>
                <a:spcPts val="0"/>
              </a:spcAft>
              <a:buSzPts val="3600"/>
              <a:buNone/>
              <a:defRPr sz="3600">
                <a:solidFill>
                  <a:srgbClr val="BFBFBF"/>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22" name="Google Shape;22;p2"/>
          <p:cNvSpPr txBox="1">
            <a:spLocks noGrp="1"/>
          </p:cNvSpPr>
          <p:nvPr>
            <p:ph type="body" idx="2"/>
          </p:nvPr>
        </p:nvSpPr>
        <p:spPr>
          <a:xfrm>
            <a:off x="1143000" y="5669280"/>
            <a:ext cx="12801600" cy="128016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3" name="Google Shape;23;p2"/>
          <p:cNvSpPr txBox="1">
            <a:spLocks noGrp="1"/>
          </p:cNvSpPr>
          <p:nvPr>
            <p:ph type="body" idx="3"/>
          </p:nvPr>
        </p:nvSpPr>
        <p:spPr>
          <a:xfrm>
            <a:off x="1143000" y="7114032"/>
            <a:ext cx="12801600" cy="2732574"/>
          </a:xfrm>
          <a:prstGeom prst="rect">
            <a:avLst/>
          </a:prstGeom>
          <a:solidFill>
            <a:srgbClr val="E7E7E7"/>
          </a:solidFill>
          <a:ln>
            <a:noFill/>
          </a:ln>
        </p:spPr>
        <p:txBody>
          <a:bodyPr spcFirstLastPara="1" wrap="square" lIns="365750" tIns="45700" rIns="365750" bIns="45700" anchor="ctr" anchorCtr="0"/>
          <a:lstStyle>
            <a:lvl1pPr marL="457200" lvl="0" indent="-228600" algn="l">
              <a:lnSpc>
                <a:spcPct val="100000"/>
              </a:lnSpc>
              <a:spcBef>
                <a:spcPts val="1200"/>
              </a:spcBef>
              <a:spcAft>
                <a:spcPts val="0"/>
              </a:spcAft>
              <a:buSzPts val="4400"/>
              <a:buFont typeface="Arial"/>
              <a:buNone/>
              <a:defRPr sz="4400"/>
            </a:lvl1pPr>
            <a:lvl2pPr marL="914400" lvl="1" indent="-508000" algn="l">
              <a:lnSpc>
                <a:spcPct val="100000"/>
              </a:lnSpc>
              <a:spcBef>
                <a:spcPts val="1200"/>
              </a:spcBef>
              <a:spcAft>
                <a:spcPts val="0"/>
              </a:spcAft>
              <a:buSzPts val="4400"/>
              <a:buFont typeface="Arial"/>
              <a:buChar char="•"/>
              <a:defRPr sz="4400"/>
            </a:lvl2pPr>
            <a:lvl3pPr marL="1371600" lvl="2" indent="-508000" algn="l">
              <a:lnSpc>
                <a:spcPct val="100000"/>
              </a:lnSpc>
              <a:spcBef>
                <a:spcPts val="1200"/>
              </a:spcBef>
              <a:spcAft>
                <a:spcPts val="0"/>
              </a:spcAft>
              <a:buSzPts val="4400"/>
              <a:buFont typeface="Arial"/>
              <a:buChar char="•"/>
              <a:defRPr sz="4400"/>
            </a:lvl3pPr>
            <a:lvl4pPr marL="1828800" lvl="3" indent="-228600" algn="l">
              <a:lnSpc>
                <a:spcPct val="100000"/>
              </a:lnSpc>
              <a:spcBef>
                <a:spcPts val="1200"/>
              </a:spcBef>
              <a:spcAft>
                <a:spcPts val="0"/>
              </a:spcAft>
              <a:buSzPts val="4400"/>
              <a:buNone/>
              <a:defRPr sz="4400"/>
            </a:lvl4pPr>
            <a:lvl5pPr marL="2286000" lvl="4" indent="-228600" algn="l">
              <a:lnSpc>
                <a:spcPct val="100000"/>
              </a:lnSpc>
              <a:spcBef>
                <a:spcPts val="1200"/>
              </a:spcBef>
              <a:spcAft>
                <a:spcPts val="0"/>
              </a:spcAft>
              <a:buSzPts val="4400"/>
              <a:buNone/>
              <a:defRPr sz="4400"/>
            </a:lvl5pPr>
            <a:lvl6pPr marL="2743200" lvl="5" indent="-228600" algn="l">
              <a:lnSpc>
                <a:spcPct val="100000"/>
              </a:lnSpc>
              <a:spcBef>
                <a:spcPts val="1200"/>
              </a:spcBef>
              <a:spcAft>
                <a:spcPts val="0"/>
              </a:spcAft>
              <a:buSzPts val="4400"/>
              <a:buNone/>
              <a:defRPr sz="4400"/>
            </a:lvl6pPr>
            <a:lvl7pPr marL="3200400" lvl="6" indent="-228600" algn="l">
              <a:lnSpc>
                <a:spcPct val="100000"/>
              </a:lnSpc>
              <a:spcBef>
                <a:spcPts val="1200"/>
              </a:spcBef>
              <a:spcAft>
                <a:spcPts val="0"/>
              </a:spcAft>
              <a:buSzPts val="4400"/>
              <a:buNone/>
              <a:defRPr sz="4400"/>
            </a:lvl7pPr>
            <a:lvl8pPr marL="3657600" lvl="7" indent="-228600" algn="l">
              <a:lnSpc>
                <a:spcPct val="100000"/>
              </a:lnSpc>
              <a:spcBef>
                <a:spcPts val="1200"/>
              </a:spcBef>
              <a:spcAft>
                <a:spcPts val="0"/>
              </a:spcAft>
              <a:buSzPts val="4400"/>
              <a:buNone/>
              <a:defRPr sz="4400"/>
            </a:lvl8pPr>
            <a:lvl9pPr marL="4114800" lvl="8" indent="-228600" algn="l">
              <a:lnSpc>
                <a:spcPct val="100000"/>
              </a:lnSpc>
              <a:spcBef>
                <a:spcPts val="1200"/>
              </a:spcBef>
              <a:spcAft>
                <a:spcPts val="0"/>
              </a:spcAft>
              <a:buSzPts val="4400"/>
              <a:buNone/>
              <a:defRPr sz="4400"/>
            </a:lvl9pPr>
          </a:lstStyle>
          <a:p>
            <a:endParaRPr/>
          </a:p>
        </p:txBody>
      </p:sp>
      <p:sp>
        <p:nvSpPr>
          <p:cNvPr id="24" name="Google Shape;24;p2"/>
          <p:cNvSpPr txBox="1">
            <a:spLocks noGrp="1"/>
          </p:cNvSpPr>
          <p:nvPr>
            <p:ph type="body" idx="4"/>
          </p:nvPr>
        </p:nvSpPr>
        <p:spPr>
          <a:xfrm>
            <a:off x="1143000" y="10497312"/>
            <a:ext cx="12801600" cy="128016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5" name="Google Shape;25;p2"/>
          <p:cNvSpPr txBox="1">
            <a:spLocks noGrp="1"/>
          </p:cNvSpPr>
          <p:nvPr>
            <p:ph type="body" idx="5"/>
          </p:nvPr>
        </p:nvSpPr>
        <p:spPr>
          <a:xfrm>
            <a:off x="1143000" y="11868912"/>
            <a:ext cx="12801600" cy="2807506"/>
          </a:xfrm>
          <a:prstGeom prst="rect">
            <a:avLst/>
          </a:prstGeom>
          <a:noFill/>
          <a:ln>
            <a:noFill/>
          </a:ln>
        </p:spPr>
        <p:txBody>
          <a:bodyPr spcFirstLastPara="1" wrap="square" lIns="91425" tIns="182875" rIns="91425" bIns="45700" anchor="t" anchorCtr="0"/>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26" name="Google Shape;26;p2"/>
          <p:cNvSpPr txBox="1">
            <a:spLocks noGrp="1"/>
          </p:cNvSpPr>
          <p:nvPr>
            <p:ph type="body" idx="6"/>
          </p:nvPr>
        </p:nvSpPr>
        <p:spPr>
          <a:xfrm>
            <a:off x="1143000" y="14950441"/>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7" name="Google Shape;27;p2"/>
          <p:cNvSpPr txBox="1">
            <a:spLocks noGrp="1"/>
          </p:cNvSpPr>
          <p:nvPr>
            <p:ph type="body" idx="7"/>
          </p:nvPr>
        </p:nvSpPr>
        <p:spPr>
          <a:xfrm>
            <a:off x="1143000" y="16440913"/>
            <a:ext cx="12801600" cy="6027461"/>
          </a:xfrm>
          <a:prstGeom prst="rect">
            <a:avLst/>
          </a:prstGeom>
          <a:noFill/>
          <a:ln>
            <a:noFill/>
          </a:ln>
        </p:spPr>
        <p:txBody>
          <a:bodyPr spcFirstLastPara="1" wrap="square" lIns="91425" tIns="182875" rIns="91425" bIns="45700" anchor="t" anchorCtr="0"/>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28" name="Google Shape;28;p2"/>
          <p:cNvSpPr txBox="1">
            <a:spLocks noGrp="1"/>
          </p:cNvSpPr>
          <p:nvPr>
            <p:ph type="body" idx="8"/>
          </p:nvPr>
        </p:nvSpPr>
        <p:spPr>
          <a:xfrm>
            <a:off x="1143000" y="22887431"/>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9" name="Google Shape;29;p2"/>
          <p:cNvSpPr txBox="1">
            <a:spLocks noGrp="1"/>
          </p:cNvSpPr>
          <p:nvPr>
            <p:ph type="body" idx="9"/>
          </p:nvPr>
        </p:nvSpPr>
        <p:spPr>
          <a:xfrm>
            <a:off x="1143000" y="24332184"/>
            <a:ext cx="12801600" cy="7296912"/>
          </a:xfrm>
          <a:prstGeom prst="rect">
            <a:avLst/>
          </a:prstGeom>
          <a:noFill/>
          <a:ln>
            <a:noFill/>
          </a:ln>
        </p:spPr>
        <p:txBody>
          <a:bodyPr spcFirstLastPara="1" wrap="square" lIns="91425" tIns="182875" rIns="91425" bIns="45700" anchor="t" anchorCtr="0"/>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0" name="Google Shape;30;p2"/>
          <p:cNvSpPr txBox="1">
            <a:spLocks noGrp="1"/>
          </p:cNvSpPr>
          <p:nvPr>
            <p:ph type="body" idx="13"/>
          </p:nvPr>
        </p:nvSpPr>
        <p:spPr>
          <a:xfrm>
            <a:off x="15544800" y="5669280"/>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1" name="Google Shape;31;p2"/>
          <p:cNvSpPr txBox="1">
            <a:spLocks noGrp="1"/>
          </p:cNvSpPr>
          <p:nvPr>
            <p:ph type="body" idx="14"/>
          </p:nvPr>
        </p:nvSpPr>
        <p:spPr>
          <a:xfrm>
            <a:off x="15544800" y="7114032"/>
            <a:ext cx="12801600" cy="6795556"/>
          </a:xfrm>
          <a:prstGeom prst="rect">
            <a:avLst/>
          </a:prstGeom>
          <a:noFill/>
          <a:ln>
            <a:noFill/>
          </a:ln>
        </p:spPr>
        <p:txBody>
          <a:bodyPr spcFirstLastPara="1" wrap="square" lIns="91425" tIns="182875" rIns="91425" bIns="45700" anchor="t" anchorCtr="0"/>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2" name="Google Shape;32;p2"/>
          <p:cNvSpPr txBox="1">
            <a:spLocks noGrp="1"/>
          </p:cNvSpPr>
          <p:nvPr>
            <p:ph type="body" idx="15"/>
          </p:nvPr>
        </p:nvSpPr>
        <p:spPr>
          <a:xfrm>
            <a:off x="15544800" y="14328648"/>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3" name="Google Shape;33;p2"/>
          <p:cNvSpPr txBox="1">
            <a:spLocks noGrp="1"/>
          </p:cNvSpPr>
          <p:nvPr>
            <p:ph type="body" idx="16"/>
          </p:nvPr>
        </p:nvSpPr>
        <p:spPr>
          <a:xfrm>
            <a:off x="15544800" y="15773398"/>
            <a:ext cx="12801600" cy="6694973"/>
          </a:xfrm>
          <a:prstGeom prst="rect">
            <a:avLst/>
          </a:prstGeom>
          <a:noFill/>
          <a:ln>
            <a:noFill/>
          </a:ln>
        </p:spPr>
        <p:txBody>
          <a:bodyPr spcFirstLastPara="1" wrap="square" lIns="91425" tIns="182875" rIns="91425" bIns="45700" anchor="t" anchorCtr="0"/>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4" name="Google Shape;34;p2"/>
          <p:cNvSpPr txBox="1">
            <a:spLocks noGrp="1"/>
          </p:cNvSpPr>
          <p:nvPr>
            <p:ph type="body" idx="17"/>
          </p:nvPr>
        </p:nvSpPr>
        <p:spPr>
          <a:xfrm>
            <a:off x="15544800" y="22887431"/>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5" name="Google Shape;35;p2"/>
          <p:cNvSpPr txBox="1">
            <a:spLocks noGrp="1"/>
          </p:cNvSpPr>
          <p:nvPr>
            <p:ph type="body" idx="18"/>
          </p:nvPr>
        </p:nvSpPr>
        <p:spPr>
          <a:xfrm>
            <a:off x="15544800" y="24332184"/>
            <a:ext cx="12801600" cy="7296912"/>
          </a:xfrm>
          <a:prstGeom prst="rect">
            <a:avLst/>
          </a:prstGeom>
          <a:noFill/>
          <a:ln>
            <a:noFill/>
          </a:ln>
        </p:spPr>
        <p:txBody>
          <a:bodyPr spcFirstLastPara="1" wrap="square" lIns="91425" tIns="182875" rIns="91425" bIns="45700" anchor="t" anchorCtr="0"/>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6" name="Google Shape;36;p2"/>
          <p:cNvSpPr txBox="1">
            <a:spLocks noGrp="1"/>
          </p:cNvSpPr>
          <p:nvPr>
            <p:ph type="body" idx="19"/>
          </p:nvPr>
        </p:nvSpPr>
        <p:spPr>
          <a:xfrm>
            <a:off x="29900881" y="5669280"/>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7" name="Google Shape;37;p2"/>
          <p:cNvSpPr txBox="1">
            <a:spLocks noGrp="1"/>
          </p:cNvSpPr>
          <p:nvPr>
            <p:ph type="body" idx="20"/>
          </p:nvPr>
        </p:nvSpPr>
        <p:spPr>
          <a:xfrm>
            <a:off x="29900881" y="7114032"/>
            <a:ext cx="12801600" cy="7315200"/>
          </a:xfrm>
          <a:prstGeom prst="rect">
            <a:avLst/>
          </a:prstGeom>
          <a:noFill/>
          <a:ln>
            <a:noFill/>
          </a:ln>
        </p:spPr>
        <p:txBody>
          <a:bodyPr spcFirstLastPara="1" wrap="square" lIns="91425" tIns="182875" rIns="91425" bIns="45700" anchor="t" anchorCtr="0"/>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8" name="Google Shape;38;p2"/>
          <p:cNvSpPr txBox="1">
            <a:spLocks noGrp="1"/>
          </p:cNvSpPr>
          <p:nvPr>
            <p:ph type="body" idx="21"/>
          </p:nvPr>
        </p:nvSpPr>
        <p:spPr>
          <a:xfrm>
            <a:off x="29900881" y="14914834"/>
            <a:ext cx="12801600" cy="4538610"/>
          </a:xfrm>
          <a:prstGeom prst="rect">
            <a:avLst/>
          </a:prstGeom>
          <a:noFill/>
          <a:ln>
            <a:noFill/>
          </a:ln>
        </p:spPr>
        <p:txBody>
          <a:bodyPr spcFirstLastPara="1" wrap="square" lIns="91425" tIns="182875" rIns="91425" bIns="45700" anchor="t" anchorCtr="0"/>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9" name="Google Shape;39;p2"/>
          <p:cNvSpPr txBox="1">
            <a:spLocks noGrp="1"/>
          </p:cNvSpPr>
          <p:nvPr>
            <p:ph type="body" idx="22"/>
          </p:nvPr>
        </p:nvSpPr>
        <p:spPr>
          <a:xfrm>
            <a:off x="29900881" y="19767595"/>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40" name="Google Shape;40;p2"/>
          <p:cNvSpPr txBox="1">
            <a:spLocks noGrp="1"/>
          </p:cNvSpPr>
          <p:nvPr>
            <p:ph type="body" idx="23"/>
          </p:nvPr>
        </p:nvSpPr>
        <p:spPr>
          <a:xfrm>
            <a:off x="29900881" y="21212348"/>
            <a:ext cx="12801600" cy="4344786"/>
          </a:xfrm>
          <a:prstGeom prst="rect">
            <a:avLst/>
          </a:prstGeom>
          <a:noFill/>
          <a:ln>
            <a:noFill/>
          </a:ln>
        </p:spPr>
        <p:txBody>
          <a:bodyPr spcFirstLastPara="1" wrap="square" lIns="91425" tIns="182875" rIns="91425" bIns="45700" anchor="t" anchorCtr="0"/>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41" name="Google Shape;41;p2"/>
          <p:cNvSpPr txBox="1">
            <a:spLocks noGrp="1"/>
          </p:cNvSpPr>
          <p:nvPr>
            <p:ph type="body" idx="24"/>
          </p:nvPr>
        </p:nvSpPr>
        <p:spPr>
          <a:xfrm>
            <a:off x="29900881" y="25722072"/>
            <a:ext cx="12801600" cy="121920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42" name="Google Shape;42;p2"/>
          <p:cNvSpPr txBox="1">
            <a:spLocks noGrp="1"/>
          </p:cNvSpPr>
          <p:nvPr>
            <p:ph type="body" idx="25"/>
          </p:nvPr>
        </p:nvSpPr>
        <p:spPr>
          <a:xfrm>
            <a:off x="29900881" y="27166825"/>
            <a:ext cx="12801600" cy="4462272"/>
          </a:xfrm>
          <a:prstGeom prst="rect">
            <a:avLst/>
          </a:prstGeom>
          <a:noFill/>
          <a:ln>
            <a:noFill/>
          </a:ln>
        </p:spPr>
        <p:txBody>
          <a:bodyPr spcFirstLastPara="1" wrap="square" lIns="91425" tIns="182875" rIns="91425" bIns="45700" anchor="t" anchorCtr="0"/>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43" name="Google Shape;43;p2"/>
          <p:cNvSpPr txBox="1">
            <a:spLocks noGrp="1"/>
          </p:cNvSpPr>
          <p:nvPr>
            <p:ph type="dt" idx="10"/>
          </p:nvPr>
        </p:nvSpPr>
        <p:spPr>
          <a:xfrm>
            <a:off x="1143000" y="32114697"/>
            <a:ext cx="9875520" cy="4572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
          <p:cNvSpPr txBox="1">
            <a:spLocks noGrp="1"/>
          </p:cNvSpPr>
          <p:nvPr>
            <p:ph type="ftr" idx="11"/>
          </p:nvPr>
        </p:nvSpPr>
        <p:spPr>
          <a:xfrm>
            <a:off x="11018520" y="32114697"/>
            <a:ext cx="21854160" cy="4572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
          <p:cNvSpPr txBox="1">
            <a:spLocks noGrp="1"/>
          </p:cNvSpPr>
          <p:nvPr>
            <p:ph type="sldNum" idx="12"/>
          </p:nvPr>
        </p:nvSpPr>
        <p:spPr>
          <a:xfrm>
            <a:off x="32872681" y="32114697"/>
            <a:ext cx="9875520" cy="457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2"/>
          <p:cNvSpPr>
            <a:spLocks noGrp="1"/>
          </p:cNvSpPr>
          <p:nvPr>
            <p:ph type="pic" idx="26"/>
          </p:nvPr>
        </p:nvSpPr>
        <p:spPr>
          <a:xfrm>
            <a:off x="32270700" y="0"/>
            <a:ext cx="11620500" cy="3842445"/>
          </a:xfrm>
          <a:prstGeom prst="rect">
            <a:avLst/>
          </a:prstGeom>
          <a:noFill/>
          <a:ln>
            <a:noFill/>
          </a:ln>
        </p:spPr>
        <p:txBody>
          <a:bodyPr spcFirstLastPara="1" wrap="square" lIns="91425" tIns="457200" rIns="91425" bIns="45700" anchor="t" anchorCtr="0"/>
          <a:lstStyle>
            <a:lvl1pPr marR="0" lvl="0" algn="ctr" rtl="0">
              <a:lnSpc>
                <a:spcPct val="100000"/>
              </a:lnSpc>
              <a:spcBef>
                <a:spcPts val="1200"/>
              </a:spcBef>
              <a:spcAft>
                <a:spcPts val="0"/>
              </a:spcAft>
              <a:buClr>
                <a:srgbClr val="A5A5A5"/>
              </a:buClr>
              <a:buSzPts val="2800"/>
              <a:buFont typeface="Arial"/>
              <a:buNone/>
              <a:defRPr sz="2800" b="0" i="0" u="none" strike="noStrike" cap="none">
                <a:solidFill>
                  <a:schemeClr val="lt1"/>
                </a:solidFill>
                <a:latin typeface="Arial"/>
                <a:ea typeface="Arial"/>
                <a:cs typeface="Arial"/>
                <a:sym typeface="Arial"/>
              </a:defRPr>
            </a:lvl1pPr>
            <a:lvl2pPr marR="0" lvl="1"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43891199" cy="5029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58" b="0" i="0" u="none" strike="noStrike" cap="none">
              <a:solidFill>
                <a:schemeClr val="lt1"/>
              </a:solidFill>
              <a:latin typeface="Arial"/>
              <a:ea typeface="Arial"/>
              <a:cs typeface="Arial"/>
              <a:sym typeface="Arial"/>
            </a:endParaRPr>
          </a:p>
        </p:txBody>
      </p:sp>
      <p:sp>
        <p:nvSpPr>
          <p:cNvPr id="11" name="Google Shape;11;p1"/>
          <p:cNvSpPr txBox="1">
            <a:spLocks noGrp="1"/>
          </p:cNvSpPr>
          <p:nvPr>
            <p:ph type="title"/>
          </p:nvPr>
        </p:nvSpPr>
        <p:spPr>
          <a:xfrm>
            <a:off x="1158240" y="685860"/>
            <a:ext cx="30175200" cy="297174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11500"/>
              <a:buFont typeface="Arial"/>
              <a:buNone/>
              <a:defRPr sz="115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158240" y="6019800"/>
            <a:ext cx="41589961" cy="23629622"/>
          </a:xfrm>
          <a:prstGeom prst="rect">
            <a:avLst/>
          </a:prstGeom>
          <a:noFill/>
          <a:ln>
            <a:noFill/>
          </a:ln>
        </p:spPr>
        <p:txBody>
          <a:bodyPr spcFirstLastPara="1" wrap="square" lIns="91425" tIns="45700" rIns="91425" bIns="45700" anchor="t" anchorCtr="0"/>
          <a:lstStyle>
            <a:lvl1pPr marL="457200" marR="0" lvl="0"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1143000" y="32114697"/>
            <a:ext cx="9875520" cy="457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11018520" y="32114697"/>
            <a:ext cx="21854160" cy="4572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32872681" y="32114697"/>
            <a:ext cx="9875520" cy="4572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Arial"/>
                <a:ea typeface="Arial"/>
                <a:cs typeface="Arial"/>
                <a:sym typeface="Arial"/>
              </a:defRPr>
            </a:lvl1pPr>
            <a:lvl2pPr marL="0" marR="0" lvl="1" indent="0" algn="r" rtl="0">
              <a:spcBef>
                <a:spcPts val="0"/>
              </a:spcBef>
              <a:buNone/>
              <a:defRPr sz="1600" b="0" i="0" u="none" strike="noStrike" cap="none">
                <a:solidFill>
                  <a:srgbClr val="888888"/>
                </a:solidFill>
                <a:latin typeface="Arial"/>
                <a:ea typeface="Arial"/>
                <a:cs typeface="Arial"/>
                <a:sym typeface="Arial"/>
              </a:defRPr>
            </a:lvl2pPr>
            <a:lvl3pPr marL="0" marR="0" lvl="2" indent="0" algn="r" rtl="0">
              <a:spcBef>
                <a:spcPts val="0"/>
              </a:spcBef>
              <a:buNone/>
              <a:defRPr sz="1600" b="0" i="0" u="none" strike="noStrike" cap="none">
                <a:solidFill>
                  <a:srgbClr val="888888"/>
                </a:solidFill>
                <a:latin typeface="Arial"/>
                <a:ea typeface="Arial"/>
                <a:cs typeface="Arial"/>
                <a:sym typeface="Arial"/>
              </a:defRPr>
            </a:lvl3pPr>
            <a:lvl4pPr marL="0" marR="0" lvl="3" indent="0" algn="r" rtl="0">
              <a:spcBef>
                <a:spcPts val="0"/>
              </a:spcBef>
              <a:buNone/>
              <a:defRPr sz="1600" b="0" i="0" u="none" strike="noStrike" cap="none">
                <a:solidFill>
                  <a:srgbClr val="888888"/>
                </a:solidFill>
                <a:latin typeface="Arial"/>
                <a:ea typeface="Arial"/>
                <a:cs typeface="Arial"/>
                <a:sym typeface="Arial"/>
              </a:defRPr>
            </a:lvl4pPr>
            <a:lvl5pPr marL="0" marR="0" lvl="4" indent="0" algn="r" rtl="0">
              <a:spcBef>
                <a:spcPts val="0"/>
              </a:spcBef>
              <a:buNone/>
              <a:defRPr sz="1600" b="0" i="0" u="none" strike="noStrike" cap="none">
                <a:solidFill>
                  <a:srgbClr val="888888"/>
                </a:solidFill>
                <a:latin typeface="Arial"/>
                <a:ea typeface="Arial"/>
                <a:cs typeface="Arial"/>
                <a:sym typeface="Arial"/>
              </a:defRPr>
            </a:lvl5pPr>
            <a:lvl6pPr marL="0" marR="0" lvl="5" indent="0" algn="r" rtl="0">
              <a:spcBef>
                <a:spcPts val="0"/>
              </a:spcBef>
              <a:buNone/>
              <a:defRPr sz="1600" b="0" i="0" u="none" strike="noStrike" cap="none">
                <a:solidFill>
                  <a:srgbClr val="888888"/>
                </a:solidFill>
                <a:latin typeface="Arial"/>
                <a:ea typeface="Arial"/>
                <a:cs typeface="Arial"/>
                <a:sym typeface="Arial"/>
              </a:defRPr>
            </a:lvl6pPr>
            <a:lvl7pPr marL="0" marR="0" lvl="6" indent="0" algn="r" rtl="0">
              <a:spcBef>
                <a:spcPts val="0"/>
              </a:spcBef>
              <a:buNone/>
              <a:defRPr sz="1600" b="0" i="0" u="none" strike="noStrike" cap="none">
                <a:solidFill>
                  <a:srgbClr val="888888"/>
                </a:solidFill>
                <a:latin typeface="Arial"/>
                <a:ea typeface="Arial"/>
                <a:cs typeface="Arial"/>
                <a:sym typeface="Arial"/>
              </a:defRPr>
            </a:lvl7pPr>
            <a:lvl8pPr marL="0" marR="0" lvl="7" indent="0" algn="r" rtl="0">
              <a:spcBef>
                <a:spcPts val="0"/>
              </a:spcBef>
              <a:buNone/>
              <a:defRPr sz="1600" b="0" i="0" u="none" strike="noStrike" cap="none">
                <a:solidFill>
                  <a:srgbClr val="888888"/>
                </a:solidFill>
                <a:latin typeface="Arial"/>
                <a:ea typeface="Arial"/>
                <a:cs typeface="Arial"/>
                <a:sym typeface="Arial"/>
              </a:defRPr>
            </a:lvl8pPr>
            <a:lvl9pPr marL="0" marR="0" lvl="8" indent="0" algn="r" rtl="0">
              <a:spcBef>
                <a:spcPts val="0"/>
              </a:spcBef>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1"/>
          <p:cNvSpPr/>
          <p:nvPr/>
        </p:nvSpPr>
        <p:spPr>
          <a:xfrm>
            <a:off x="0" y="3886200"/>
            <a:ext cx="43891199" cy="1143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58" b="0" i="0" u="none" strike="noStrike" cap="none">
              <a:solidFill>
                <a:schemeClr val="lt1"/>
              </a:solidFill>
              <a:latin typeface="Arial"/>
              <a:ea typeface="Arial"/>
              <a:cs typeface="Arial"/>
              <a:sym typeface="Arial"/>
            </a:endParaRPr>
          </a:p>
        </p:txBody>
      </p:sp>
      <p:cxnSp>
        <p:nvCxnSpPr>
          <p:cNvPr id="17" name="Google Shape;17;p1"/>
          <p:cNvCxnSpPr/>
          <p:nvPr/>
        </p:nvCxnSpPr>
        <p:spPr>
          <a:xfrm>
            <a:off x="0" y="3886200"/>
            <a:ext cx="43891199" cy="0"/>
          </a:xfrm>
          <a:prstGeom prst="straightConnector1">
            <a:avLst/>
          </a:prstGeom>
          <a:noFill/>
          <a:ln w="114300" cap="flat" cmpd="sng">
            <a:solidFill>
              <a:schemeClr val="accen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4311298" y="74758"/>
            <a:ext cx="34741201" cy="494381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9600"/>
              <a:buFont typeface="Arial"/>
              <a:buNone/>
            </a:pPr>
            <a:r>
              <a:rPr lang="en-US" sz="9600" dirty="0"/>
              <a:t>Constrained </a:t>
            </a:r>
            <a:r>
              <a:rPr lang="en-US" sz="9600" i="1" dirty="0" smtClean="0"/>
              <a:t>k</a:t>
            </a:r>
            <a:r>
              <a:rPr lang="en-US" sz="9600" dirty="0" smtClean="0"/>
              <a:t>-Means </a:t>
            </a:r>
            <a:r>
              <a:rPr lang="en-US" sz="9600" dirty="0"/>
              <a:t>Clustering Validation Study</a:t>
            </a:r>
            <a:r>
              <a:rPr lang="en-US" sz="5200" dirty="0">
                <a:latin typeface="Arial Black"/>
                <a:ea typeface="Arial Black"/>
                <a:cs typeface="Arial Black"/>
                <a:sym typeface="Arial Black"/>
              </a:rPr>
              <a:t/>
            </a:r>
            <a:br>
              <a:rPr lang="en-US" sz="5200" dirty="0">
                <a:latin typeface="Arial Black"/>
                <a:ea typeface="Arial Black"/>
                <a:cs typeface="Arial Black"/>
                <a:sym typeface="Arial Black"/>
              </a:rPr>
            </a:br>
            <a:r>
              <a:rPr lang="en-US" sz="5200" dirty="0">
                <a:latin typeface="Arial Black"/>
                <a:ea typeface="Arial Black"/>
                <a:cs typeface="Arial Black"/>
                <a:sym typeface="Arial Black"/>
              </a:rPr>
              <a:t/>
            </a:r>
            <a:br>
              <a:rPr lang="en-US" sz="5200" dirty="0">
                <a:latin typeface="Arial Black"/>
                <a:ea typeface="Arial Black"/>
                <a:cs typeface="Arial Black"/>
                <a:sym typeface="Arial Black"/>
              </a:rPr>
            </a:br>
            <a:r>
              <a:rPr lang="en-US" sz="3600" dirty="0">
                <a:latin typeface="Arial Black"/>
                <a:ea typeface="Arial Black"/>
                <a:cs typeface="Arial Black"/>
                <a:sym typeface="Arial Black"/>
              </a:rPr>
              <a:t>Southwestern Oklahoma State University </a:t>
            </a:r>
            <a:r>
              <a:rPr lang="en-US" sz="5200" dirty="0">
                <a:latin typeface="Arial Black"/>
                <a:ea typeface="Arial Black"/>
                <a:cs typeface="Arial Black"/>
                <a:sym typeface="Arial Black"/>
              </a:rPr>
              <a:t/>
            </a:r>
            <a:br>
              <a:rPr lang="en-US" sz="5200" dirty="0">
                <a:latin typeface="Arial Black"/>
                <a:ea typeface="Arial Black"/>
                <a:cs typeface="Arial Black"/>
                <a:sym typeface="Arial Black"/>
              </a:rPr>
            </a:br>
            <a:r>
              <a:rPr lang="en-US" sz="5200" dirty="0">
                <a:latin typeface="Arial Black"/>
                <a:ea typeface="Arial Black"/>
                <a:cs typeface="Arial Black"/>
                <a:sym typeface="Arial Black"/>
              </a:rPr>
              <a:t/>
            </a:r>
            <a:br>
              <a:rPr lang="en-US" sz="5200" dirty="0">
                <a:latin typeface="Arial Black"/>
                <a:ea typeface="Arial Black"/>
                <a:cs typeface="Arial Black"/>
                <a:sym typeface="Arial Black"/>
              </a:rPr>
            </a:br>
            <a:endParaRPr sz="5200" dirty="0">
              <a:latin typeface="Arial Black"/>
              <a:ea typeface="Arial Black"/>
              <a:cs typeface="Arial Black"/>
              <a:sym typeface="Arial Black"/>
            </a:endParaRPr>
          </a:p>
        </p:txBody>
      </p:sp>
      <p:sp>
        <p:nvSpPr>
          <p:cNvPr id="53" name="Google Shape;53;p3"/>
          <p:cNvSpPr txBox="1">
            <a:spLocks noGrp="1"/>
          </p:cNvSpPr>
          <p:nvPr>
            <p:ph type="body" idx="1"/>
          </p:nvPr>
        </p:nvSpPr>
        <p:spPr>
          <a:xfrm>
            <a:off x="1158240" y="4093905"/>
            <a:ext cx="30174411" cy="646331"/>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dirty="0"/>
              <a:t>Nicholas McDaniel | </a:t>
            </a:r>
            <a:r>
              <a:rPr lang="en-US" dirty="0" smtClean="0"/>
              <a:t>Dr. Stephen Burgess | Dr</a:t>
            </a:r>
            <a:r>
              <a:rPr lang="en-US" dirty="0"/>
              <a:t>. Jeremy Evert | Department of Computer Science and Engineering Technology</a:t>
            </a:r>
            <a:endParaRPr dirty="0"/>
          </a:p>
        </p:txBody>
      </p:sp>
      <p:sp>
        <p:nvSpPr>
          <p:cNvPr id="54" name="Google Shape;54;p3"/>
          <p:cNvSpPr txBox="1">
            <a:spLocks noGrp="1"/>
          </p:cNvSpPr>
          <p:nvPr>
            <p:ph type="body" idx="2"/>
          </p:nvPr>
        </p:nvSpPr>
        <p:spPr>
          <a:xfrm>
            <a:off x="661634" y="5350298"/>
            <a:ext cx="13039711" cy="733576"/>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sz="4000" dirty="0"/>
              <a:t>Abstract</a:t>
            </a:r>
            <a:endParaRPr sz="4000" dirty="0"/>
          </a:p>
        </p:txBody>
      </p:sp>
      <p:sp>
        <p:nvSpPr>
          <p:cNvPr id="55" name="Google Shape;55;p3"/>
          <p:cNvSpPr txBox="1">
            <a:spLocks noGrp="1"/>
          </p:cNvSpPr>
          <p:nvPr>
            <p:ph type="body" idx="3"/>
          </p:nvPr>
        </p:nvSpPr>
        <p:spPr>
          <a:xfrm>
            <a:off x="661634" y="6091448"/>
            <a:ext cx="13039711" cy="11251149"/>
          </a:xfrm>
          <a:prstGeom prst="rect">
            <a:avLst/>
          </a:prstGeom>
          <a:solidFill>
            <a:srgbClr val="E7E7E7"/>
          </a:solidFill>
          <a:ln>
            <a:noFill/>
          </a:ln>
        </p:spPr>
        <p:txBody>
          <a:bodyPr spcFirstLastPara="1" wrap="square" lIns="365750" tIns="45700" rIns="365750" bIns="45700" anchor="ctr" anchorCtr="0">
            <a:noAutofit/>
          </a:bodyPr>
          <a:lstStyle/>
          <a:p>
            <a:pPr marL="0" lvl="0" indent="0" algn="just" rtl="0">
              <a:lnSpc>
                <a:spcPct val="100000"/>
              </a:lnSpc>
              <a:spcBef>
                <a:spcPts val="0"/>
              </a:spcBef>
              <a:spcAft>
                <a:spcPts val="0"/>
              </a:spcAft>
              <a:buSzPts val="4000"/>
              <a:buNone/>
            </a:pPr>
            <a:r>
              <a:rPr lang="en-US" sz="3300" dirty="0"/>
              <a:t>Machine Learning (ML) is a growing topic within Computer Science with applications in many fields. One open problem in ML is data separation, or data clustering. Our project is a validation study of, “Constrained </a:t>
            </a:r>
            <a:r>
              <a:rPr lang="en-US" sz="3300" i="1" dirty="0" smtClean="0"/>
              <a:t>k</a:t>
            </a:r>
            <a:r>
              <a:rPr lang="en-US" sz="3300" dirty="0" smtClean="0"/>
              <a:t>-means </a:t>
            </a:r>
            <a:r>
              <a:rPr lang="en-US" sz="3300" dirty="0"/>
              <a:t>Clustering with Background Knowledge" by Wagstaff et. al. Our data validates the finding by Wagstaff et. al., which shows that a modified </a:t>
            </a:r>
            <a:r>
              <a:rPr lang="en-US" sz="3300" i="1" dirty="0"/>
              <a:t>k</a:t>
            </a:r>
            <a:r>
              <a:rPr lang="en-US" sz="3300" dirty="0"/>
              <a:t>-means clustering approach can outperform more general unsupervised learning algorithms when some domain information about the problem is available. Our data suggests that </a:t>
            </a:r>
            <a:r>
              <a:rPr lang="en-US" sz="3300" i="1" dirty="0"/>
              <a:t>k</a:t>
            </a:r>
            <a:r>
              <a:rPr lang="en-US" sz="3300" dirty="0"/>
              <a:t>-means clustering augmented with domain information can be a time efficient means for segmenting data sets. Our validation study focused on six classic data sets used by Wagstaff et. al. and does not consider the GPS data of the original study</a:t>
            </a:r>
            <a:r>
              <a:rPr lang="en-US" sz="3300" dirty="0" smtClean="0"/>
              <a:t>. We </a:t>
            </a:r>
            <a:r>
              <a:rPr lang="en-US" sz="3300" dirty="0"/>
              <a:t>have published our code on a public SWOSU Github repository to enable other researchers to use our code as a starting point. Validation studies such as this provide great learning opportunities for students interested in working with Machine Learning, Artificial Intelligence, and other related applications. This research was funded in part by the Dr. Snowden Memorial Scholarship with the NASA OKLAHOMA Space Grant Consortium. This material is based upon work supported by the National Aeronautics and Space Administration issued through the Oklahoma Space Grant Consortium. </a:t>
            </a:r>
            <a:endParaRPr sz="3300" dirty="0"/>
          </a:p>
        </p:txBody>
      </p:sp>
      <p:sp>
        <p:nvSpPr>
          <p:cNvPr id="56" name="Google Shape;56;p3"/>
          <p:cNvSpPr txBox="1">
            <a:spLocks noGrp="1"/>
          </p:cNvSpPr>
          <p:nvPr>
            <p:ph type="body" idx="7"/>
          </p:nvPr>
        </p:nvSpPr>
        <p:spPr>
          <a:xfrm>
            <a:off x="661634" y="18846579"/>
            <a:ext cx="13039711" cy="4066315"/>
          </a:xfrm>
          <a:prstGeom prst="rect">
            <a:avLst/>
          </a:prstGeom>
          <a:solidFill>
            <a:srgbClr val="E7E7E7"/>
          </a:solidFill>
          <a:ln>
            <a:noFill/>
          </a:ln>
        </p:spPr>
        <p:txBody>
          <a:bodyPr spcFirstLastPara="1" wrap="square" lIns="365750" tIns="45700" rIns="365750" bIns="45700" anchor="ctr" anchorCtr="0">
            <a:noAutofit/>
          </a:bodyPr>
          <a:lstStyle/>
          <a:p>
            <a:pPr marL="0" lvl="0" indent="0" algn="just">
              <a:spcBef>
                <a:spcPts val="0"/>
              </a:spcBef>
              <a:buSzPts val="4000"/>
              <a:buNone/>
            </a:pPr>
            <a:r>
              <a:rPr lang="en-US" sz="3300" dirty="0"/>
              <a:t>Validation studies can be used to introduce students to a topic area while gaining valuable experience and insight into the topic at hand. </a:t>
            </a:r>
          </a:p>
          <a:p>
            <a:pPr marL="0" lvl="0" indent="0" algn="just">
              <a:spcBef>
                <a:spcPts val="0"/>
              </a:spcBef>
              <a:buSzPts val="4000"/>
              <a:buNone/>
            </a:pPr>
            <a:r>
              <a:rPr lang="en-US" sz="3300" dirty="0"/>
              <a:t>For example, this project serves as an introduction to machine learning and some of the research related to data clustering. The goal for the researchers is to increase familiarity with popular tools (</a:t>
            </a:r>
            <a:r>
              <a:rPr lang="en-US" sz="3300" dirty="0" err="1"/>
              <a:t>eg</a:t>
            </a:r>
            <a:r>
              <a:rPr lang="en-US" sz="3300" dirty="0"/>
              <a:t>. </a:t>
            </a:r>
            <a:r>
              <a:rPr lang="en-US" sz="3300" dirty="0" err="1"/>
              <a:t>MatPy</a:t>
            </a:r>
            <a:r>
              <a:rPr lang="en-US" sz="3300" dirty="0"/>
              <a:t>) and fundamental concepts. An emphasis was placed on projects related to current research trajectories for NASA. </a:t>
            </a:r>
          </a:p>
        </p:txBody>
      </p:sp>
      <p:sp>
        <p:nvSpPr>
          <p:cNvPr id="57" name="Google Shape;57;p3"/>
          <p:cNvSpPr txBox="1">
            <a:spLocks noGrp="1"/>
          </p:cNvSpPr>
          <p:nvPr>
            <p:ph type="body" idx="17"/>
          </p:nvPr>
        </p:nvSpPr>
        <p:spPr>
          <a:xfrm>
            <a:off x="661634" y="23581352"/>
            <a:ext cx="13039711" cy="741151"/>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sz="4000" dirty="0"/>
              <a:t>Conclusion</a:t>
            </a:r>
            <a:endParaRPr sz="4000" dirty="0"/>
          </a:p>
        </p:txBody>
      </p:sp>
      <p:sp>
        <p:nvSpPr>
          <p:cNvPr id="58" name="Google Shape;58;p3"/>
          <p:cNvSpPr txBox="1">
            <a:spLocks noGrp="1"/>
          </p:cNvSpPr>
          <p:nvPr>
            <p:ph type="body" idx="22"/>
          </p:nvPr>
        </p:nvSpPr>
        <p:spPr>
          <a:xfrm>
            <a:off x="669796" y="27394343"/>
            <a:ext cx="13039711" cy="776759"/>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sz="4000" dirty="0"/>
              <a:t>Discussion</a:t>
            </a:r>
            <a:endParaRPr sz="4000" dirty="0"/>
          </a:p>
        </p:txBody>
      </p:sp>
      <p:sp>
        <p:nvSpPr>
          <p:cNvPr id="59" name="Google Shape;59;p3"/>
          <p:cNvSpPr txBox="1">
            <a:spLocks noGrp="1"/>
          </p:cNvSpPr>
          <p:nvPr>
            <p:ph type="body" idx="24"/>
          </p:nvPr>
        </p:nvSpPr>
        <p:spPr>
          <a:xfrm>
            <a:off x="30127141" y="29023258"/>
            <a:ext cx="12801600" cy="732486"/>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sz="4000" dirty="0"/>
              <a:t>Works Cited</a:t>
            </a:r>
            <a:endParaRPr sz="4000" dirty="0"/>
          </a:p>
        </p:txBody>
      </p:sp>
      <p:sp>
        <p:nvSpPr>
          <p:cNvPr id="60" name="Google Shape;60;p3"/>
          <p:cNvSpPr txBox="1">
            <a:spLocks noGrp="1"/>
          </p:cNvSpPr>
          <p:nvPr>
            <p:ph type="body" idx="25"/>
          </p:nvPr>
        </p:nvSpPr>
        <p:spPr>
          <a:xfrm>
            <a:off x="30127141" y="29825968"/>
            <a:ext cx="12801600" cy="1370895"/>
          </a:xfrm>
          <a:prstGeom prst="rect">
            <a:avLst/>
          </a:prstGeom>
          <a:solidFill>
            <a:srgbClr val="E7E7E7"/>
          </a:solidFill>
          <a:ln>
            <a:noFill/>
          </a:ln>
        </p:spPr>
        <p:txBody>
          <a:bodyPr spcFirstLastPara="1" wrap="square" lIns="365750" tIns="45700" rIns="365750" bIns="45700" anchor="ctr" anchorCtr="0">
            <a:noAutofit/>
          </a:bodyPr>
          <a:lstStyle/>
          <a:p>
            <a:pPr marL="0" lvl="0" indent="0" algn="just" rtl="0">
              <a:lnSpc>
                <a:spcPct val="100000"/>
              </a:lnSpc>
              <a:spcBef>
                <a:spcPts val="0"/>
              </a:spcBef>
              <a:spcAft>
                <a:spcPts val="0"/>
              </a:spcAft>
              <a:buSzPts val="2800"/>
              <a:buNone/>
            </a:pPr>
            <a:r>
              <a:rPr lang="en-US" sz="1000" dirty="0" err="1"/>
              <a:t>Basu</a:t>
            </a:r>
            <a:r>
              <a:rPr lang="en-US" sz="1000" dirty="0"/>
              <a:t>, </a:t>
            </a:r>
            <a:r>
              <a:rPr lang="en-US" sz="1000" dirty="0" err="1"/>
              <a:t>Sugato</a:t>
            </a:r>
            <a:r>
              <a:rPr lang="en-US" sz="1000" dirty="0"/>
              <a:t>, Mikhail </a:t>
            </a:r>
            <a:r>
              <a:rPr lang="en-US" sz="1000" dirty="0" err="1"/>
              <a:t>Bilenko</a:t>
            </a:r>
            <a:r>
              <a:rPr lang="en-US" sz="1000" dirty="0"/>
              <a:t>, and Raymond J. Mooney. "A probabilistic framework for semi-supervised clustering." In </a:t>
            </a:r>
            <a:r>
              <a:rPr lang="en-US" sz="1000" i="1" dirty="0"/>
              <a:t>Proceedings of the tenth ACM SIGKDD international conference on Knowledge discovery and data mining</a:t>
            </a:r>
            <a:r>
              <a:rPr lang="en-US" sz="1000" dirty="0"/>
              <a:t>, pp. 59-68. ACM, 2004.</a:t>
            </a:r>
            <a:endParaRPr sz="1000" dirty="0"/>
          </a:p>
          <a:p>
            <a:pPr marL="0" lvl="0" indent="0" algn="just" rtl="0">
              <a:lnSpc>
                <a:spcPct val="100000"/>
              </a:lnSpc>
              <a:spcBef>
                <a:spcPts val="1200"/>
              </a:spcBef>
              <a:spcAft>
                <a:spcPts val="0"/>
              </a:spcAft>
              <a:buSzPts val="2800"/>
              <a:buNone/>
            </a:pPr>
            <a:r>
              <a:rPr lang="en-US" sz="1000" dirty="0"/>
              <a:t>Bradley, P. S., K. P. Bennett, and </a:t>
            </a:r>
            <a:r>
              <a:rPr lang="en-US" sz="1000" dirty="0" err="1"/>
              <a:t>Ayhan</a:t>
            </a:r>
            <a:r>
              <a:rPr lang="en-US" sz="1000" dirty="0"/>
              <a:t> </a:t>
            </a:r>
            <a:r>
              <a:rPr lang="en-US" sz="1000" dirty="0" err="1"/>
              <a:t>Demiriz</a:t>
            </a:r>
            <a:r>
              <a:rPr lang="en-US" sz="1000" dirty="0"/>
              <a:t>. "Constrained k-means clustering." </a:t>
            </a:r>
            <a:r>
              <a:rPr lang="en-US" sz="1000" i="1" dirty="0"/>
              <a:t>Microsoft Research, Redmond</a:t>
            </a:r>
            <a:r>
              <a:rPr lang="en-US" sz="1000" dirty="0"/>
              <a:t> (2000): 1-8.</a:t>
            </a:r>
            <a:endParaRPr sz="1000" dirty="0"/>
          </a:p>
          <a:p>
            <a:pPr marL="0" lvl="0" indent="0" algn="just" rtl="0">
              <a:lnSpc>
                <a:spcPct val="100000"/>
              </a:lnSpc>
              <a:spcBef>
                <a:spcPts val="1200"/>
              </a:spcBef>
              <a:spcAft>
                <a:spcPts val="0"/>
              </a:spcAft>
              <a:buSzPts val="2800"/>
              <a:buNone/>
            </a:pPr>
            <a:r>
              <a:rPr lang="en-US" sz="1000" dirty="0"/>
              <a:t>Wagstaff, Kiri, Claire </a:t>
            </a:r>
            <a:r>
              <a:rPr lang="en-US" sz="1000" dirty="0" err="1"/>
              <a:t>Cardie</a:t>
            </a:r>
            <a:r>
              <a:rPr lang="en-US" sz="1000" dirty="0"/>
              <a:t>, Seth Rogers, and Stefan </a:t>
            </a:r>
            <a:r>
              <a:rPr lang="en-US" sz="1000" dirty="0" err="1"/>
              <a:t>Schrödl</a:t>
            </a:r>
            <a:r>
              <a:rPr lang="en-US" sz="1000" dirty="0"/>
              <a:t>. "Constrained k-means clustering with background knowledge." In </a:t>
            </a:r>
            <a:r>
              <a:rPr lang="en-US" sz="1000" i="1" dirty="0"/>
              <a:t>ICML</a:t>
            </a:r>
            <a:r>
              <a:rPr lang="en-US" sz="1000" dirty="0"/>
              <a:t>, vol. 1, pp. 577-584. 2001.</a:t>
            </a:r>
            <a:endParaRPr sz="1000" dirty="0"/>
          </a:p>
          <a:p>
            <a:pPr marL="0" lvl="0" indent="0" algn="just" rtl="0">
              <a:lnSpc>
                <a:spcPct val="100000"/>
              </a:lnSpc>
              <a:spcBef>
                <a:spcPts val="1200"/>
              </a:spcBef>
              <a:spcAft>
                <a:spcPts val="0"/>
              </a:spcAft>
              <a:buSzPts val="2800"/>
              <a:buNone/>
            </a:pPr>
            <a:r>
              <a:rPr lang="en-US" sz="1000" dirty="0"/>
              <a:t>Xu, </a:t>
            </a:r>
            <a:r>
              <a:rPr lang="en-US" sz="1000" dirty="0" err="1"/>
              <a:t>Rui</a:t>
            </a:r>
            <a:r>
              <a:rPr lang="en-US" sz="1000" dirty="0"/>
              <a:t>, and Donald Wunsch. "Survey of clustering algorithms." </a:t>
            </a:r>
            <a:r>
              <a:rPr lang="en-US" sz="1000" i="1" dirty="0"/>
              <a:t>IEEE Transactions on neural networks</a:t>
            </a:r>
            <a:r>
              <a:rPr lang="en-US" sz="1000" dirty="0"/>
              <a:t> 16, no. 3 (2005): 645-678.</a:t>
            </a:r>
            <a:endParaRPr sz="1000" i="1" dirty="0"/>
          </a:p>
        </p:txBody>
      </p:sp>
      <p:pic>
        <p:nvPicPr>
          <p:cNvPr id="61" name="Google Shape;61;p3"/>
          <p:cNvPicPr preferRelativeResize="0"/>
          <p:nvPr/>
        </p:nvPicPr>
        <p:blipFill rotWithShape="1">
          <a:blip r:embed="rId3">
            <a:alphaModFix/>
          </a:blip>
          <a:srcRect/>
          <a:stretch/>
        </p:blipFill>
        <p:spPr>
          <a:xfrm>
            <a:off x="661634" y="74756"/>
            <a:ext cx="4519966" cy="3428798"/>
          </a:xfrm>
          <a:prstGeom prst="rect">
            <a:avLst/>
          </a:prstGeom>
          <a:noFill/>
          <a:ln>
            <a:noFill/>
          </a:ln>
        </p:spPr>
      </p:pic>
      <p:sp>
        <p:nvSpPr>
          <p:cNvPr id="62" name="Google Shape;62;p3"/>
          <p:cNvSpPr txBox="1"/>
          <p:nvPr/>
        </p:nvSpPr>
        <p:spPr>
          <a:xfrm>
            <a:off x="0" y="32237281"/>
            <a:ext cx="31332651" cy="606360"/>
          </a:xfrm>
          <a:prstGeom prst="rect">
            <a:avLst/>
          </a:prstGeom>
          <a:noFill/>
          <a:ln>
            <a:noFill/>
          </a:ln>
        </p:spPr>
        <p:txBody>
          <a:bodyPr spcFirstLastPara="1" wrap="square" lIns="91425" tIns="45700" rIns="91425" bIns="45700" anchor="t" anchorCtr="0">
            <a:noAutofit/>
          </a:bodyPr>
          <a:lstStyle/>
          <a:p>
            <a:pPr lvl="0"/>
            <a:r>
              <a:rPr lang="en-US" sz="3400" i="1" dirty="0">
                <a:solidFill>
                  <a:schemeClr val="dk1"/>
                </a:solidFill>
                <a:latin typeface="Times New Roman"/>
                <a:ea typeface="Times New Roman"/>
                <a:cs typeface="Times New Roman"/>
                <a:sym typeface="Times New Roman"/>
              </a:rPr>
              <a:t>This material is based upon work supported by the National Aeronautics and Space Administration under Grant No. </a:t>
            </a:r>
            <a:r>
              <a:rPr lang="en-US" sz="3400" i="1" dirty="0" smtClean="0">
                <a:solidFill>
                  <a:schemeClr val="dk1"/>
                </a:solidFill>
                <a:latin typeface="Times New Roman"/>
                <a:ea typeface="Times New Roman"/>
                <a:cs typeface="Times New Roman"/>
                <a:sym typeface="Times New Roman"/>
              </a:rPr>
              <a:t>NNX15AK02H  </a:t>
            </a:r>
            <a:r>
              <a:rPr lang="en-US" sz="3400" i="1" dirty="0">
                <a:solidFill>
                  <a:schemeClr val="dk1"/>
                </a:solidFill>
                <a:latin typeface="Times New Roman"/>
                <a:ea typeface="Times New Roman"/>
                <a:cs typeface="Times New Roman"/>
                <a:sym typeface="Times New Roman"/>
              </a:rPr>
              <a:t>NASA Oklahoma Space Grant Consortium</a:t>
            </a:r>
            <a:endParaRPr lang="en-US" sz="3600" dirty="0"/>
          </a:p>
        </p:txBody>
      </p:sp>
      <p:sp>
        <p:nvSpPr>
          <p:cNvPr id="65" name="Google Shape;65;p3"/>
          <p:cNvSpPr txBox="1">
            <a:spLocks noGrp="1"/>
          </p:cNvSpPr>
          <p:nvPr>
            <p:ph type="body" idx="7"/>
          </p:nvPr>
        </p:nvSpPr>
        <p:spPr>
          <a:xfrm>
            <a:off x="669796" y="28171103"/>
            <a:ext cx="13039711" cy="2794012"/>
          </a:xfrm>
          <a:prstGeom prst="rect">
            <a:avLst/>
          </a:prstGeom>
          <a:solidFill>
            <a:srgbClr val="E7E7E7"/>
          </a:solidFill>
          <a:ln>
            <a:noFill/>
          </a:ln>
        </p:spPr>
        <p:txBody>
          <a:bodyPr spcFirstLastPara="1" wrap="square" lIns="365750" tIns="45700" rIns="365750" bIns="45700" anchor="ctr" anchorCtr="0">
            <a:noAutofit/>
          </a:bodyPr>
          <a:lstStyle/>
          <a:p>
            <a:pPr marL="0" lvl="0" indent="0" algn="just" rtl="0">
              <a:lnSpc>
                <a:spcPct val="100000"/>
              </a:lnSpc>
              <a:spcBef>
                <a:spcPts val="0"/>
              </a:spcBef>
              <a:spcAft>
                <a:spcPts val="0"/>
              </a:spcAft>
              <a:buSzPts val="4000"/>
              <a:buNone/>
            </a:pPr>
            <a:r>
              <a:rPr lang="en-US" sz="3300" dirty="0"/>
              <a:t>This project serves as an introduction to machine learning and some of the research around data clustering. The goal for the researchers is an increase familiarity with popular tools and fundamental concepts. An emphasis was placed on projects related to current research trajectories for NASA. </a:t>
            </a:r>
            <a:endParaRPr sz="3300" dirty="0"/>
          </a:p>
        </p:txBody>
      </p:sp>
      <p:sp>
        <p:nvSpPr>
          <p:cNvPr id="66" name="Google Shape;66;p3"/>
          <p:cNvSpPr txBox="1">
            <a:spLocks noGrp="1"/>
          </p:cNvSpPr>
          <p:nvPr>
            <p:ph type="body" idx="7"/>
          </p:nvPr>
        </p:nvSpPr>
        <p:spPr>
          <a:xfrm>
            <a:off x="661634" y="24358111"/>
            <a:ext cx="13039711" cy="2540826"/>
          </a:xfrm>
          <a:prstGeom prst="rect">
            <a:avLst/>
          </a:prstGeom>
          <a:solidFill>
            <a:srgbClr val="E7E7E7"/>
          </a:solidFill>
          <a:ln>
            <a:noFill/>
          </a:ln>
        </p:spPr>
        <p:txBody>
          <a:bodyPr spcFirstLastPara="1" wrap="square" lIns="365750" tIns="45700" rIns="365750" bIns="45700" anchor="ctr" anchorCtr="0">
            <a:noAutofit/>
          </a:bodyPr>
          <a:lstStyle/>
          <a:p>
            <a:pPr marL="0" lvl="0" indent="0" algn="just" rtl="0">
              <a:lnSpc>
                <a:spcPct val="100000"/>
              </a:lnSpc>
              <a:spcBef>
                <a:spcPts val="0"/>
              </a:spcBef>
              <a:spcAft>
                <a:spcPts val="0"/>
              </a:spcAft>
              <a:buSzPts val="4000"/>
              <a:buNone/>
            </a:pPr>
            <a:r>
              <a:rPr lang="en-US" sz="3300" dirty="0"/>
              <a:t>This project serves as an introduction to machine learning and some of the research related to data clustering. Additionally, this project served as a way to introduce myself into the topic, which I feel was a more effective way of learning the material with a set boundary in which to learn the different tools. </a:t>
            </a:r>
            <a:endParaRPr sz="3300" dirty="0"/>
          </a:p>
        </p:txBody>
      </p:sp>
      <p:sp>
        <p:nvSpPr>
          <p:cNvPr id="67" name="Google Shape;67;p3"/>
          <p:cNvSpPr txBox="1">
            <a:spLocks noGrp="1"/>
          </p:cNvSpPr>
          <p:nvPr>
            <p:ph type="body" idx="6"/>
          </p:nvPr>
        </p:nvSpPr>
        <p:spPr>
          <a:xfrm>
            <a:off x="661634" y="18011055"/>
            <a:ext cx="13039711" cy="795139"/>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sz="4000" dirty="0"/>
              <a:t>Project Summary</a:t>
            </a:r>
            <a:endParaRPr sz="4000"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01345" y="5089768"/>
            <a:ext cx="9876939" cy="7459439"/>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37101" y="5089768"/>
            <a:ext cx="9897941" cy="747530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93859" y="5089768"/>
            <a:ext cx="9897942" cy="7475301"/>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01345" y="12339910"/>
            <a:ext cx="9876939" cy="7459439"/>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371565" y="12549208"/>
            <a:ext cx="8320235" cy="7250142"/>
          </a:xfrm>
          <a:prstGeom prst="rect">
            <a:avLst/>
          </a:prstGeom>
        </p:spPr>
      </p:pic>
      <p:sp>
        <p:nvSpPr>
          <p:cNvPr id="20" name="TextBox 19"/>
          <p:cNvSpPr txBox="1"/>
          <p:nvPr/>
        </p:nvSpPr>
        <p:spPr>
          <a:xfrm>
            <a:off x="15308826" y="10192045"/>
            <a:ext cx="530942" cy="707886"/>
          </a:xfrm>
          <a:prstGeom prst="rect">
            <a:avLst/>
          </a:prstGeom>
          <a:noFill/>
        </p:spPr>
        <p:txBody>
          <a:bodyPr wrap="square" rtlCol="0">
            <a:spAutoFit/>
          </a:bodyPr>
          <a:lstStyle/>
          <a:p>
            <a:r>
              <a:rPr lang="en-US" sz="4000" dirty="0" smtClean="0"/>
              <a:t>a</a:t>
            </a:r>
            <a:endParaRPr lang="en-US" sz="4000" dirty="0"/>
          </a:p>
        </p:txBody>
      </p:sp>
      <p:sp>
        <p:nvSpPr>
          <p:cNvPr id="38" name="TextBox 37"/>
          <p:cNvSpPr txBox="1"/>
          <p:nvPr/>
        </p:nvSpPr>
        <p:spPr>
          <a:xfrm>
            <a:off x="25401643" y="10196960"/>
            <a:ext cx="530942" cy="707886"/>
          </a:xfrm>
          <a:prstGeom prst="rect">
            <a:avLst/>
          </a:prstGeom>
          <a:noFill/>
        </p:spPr>
        <p:txBody>
          <a:bodyPr wrap="square" rtlCol="0">
            <a:spAutoFit/>
          </a:bodyPr>
          <a:lstStyle/>
          <a:p>
            <a:r>
              <a:rPr lang="en-US" sz="4000" dirty="0"/>
              <a:t>b</a:t>
            </a:r>
          </a:p>
        </p:txBody>
      </p:sp>
      <p:sp>
        <p:nvSpPr>
          <p:cNvPr id="39" name="TextBox 38"/>
          <p:cNvSpPr txBox="1"/>
          <p:nvPr/>
        </p:nvSpPr>
        <p:spPr>
          <a:xfrm>
            <a:off x="35371565" y="10196960"/>
            <a:ext cx="530942" cy="707886"/>
          </a:xfrm>
          <a:prstGeom prst="rect">
            <a:avLst/>
          </a:prstGeom>
          <a:noFill/>
        </p:spPr>
        <p:txBody>
          <a:bodyPr wrap="square" rtlCol="0">
            <a:spAutoFit/>
          </a:bodyPr>
          <a:lstStyle/>
          <a:p>
            <a:r>
              <a:rPr lang="en-US" sz="4000" dirty="0"/>
              <a:t>c</a:t>
            </a:r>
          </a:p>
        </p:txBody>
      </p:sp>
      <p:sp>
        <p:nvSpPr>
          <p:cNvPr id="40" name="TextBox 39"/>
          <p:cNvSpPr txBox="1"/>
          <p:nvPr/>
        </p:nvSpPr>
        <p:spPr>
          <a:xfrm>
            <a:off x="15313741" y="17895623"/>
            <a:ext cx="530942" cy="707886"/>
          </a:xfrm>
          <a:prstGeom prst="rect">
            <a:avLst/>
          </a:prstGeom>
          <a:noFill/>
        </p:spPr>
        <p:txBody>
          <a:bodyPr wrap="square" rtlCol="0">
            <a:spAutoFit/>
          </a:bodyPr>
          <a:lstStyle/>
          <a:p>
            <a:r>
              <a:rPr lang="en-US" sz="4000" dirty="0" smtClean="0"/>
              <a:t>d</a:t>
            </a:r>
            <a:endParaRPr lang="en-US" sz="4000" dirty="0"/>
          </a:p>
        </p:txBody>
      </p:sp>
      <p:sp>
        <p:nvSpPr>
          <p:cNvPr id="41" name="TextBox 40"/>
          <p:cNvSpPr txBox="1"/>
          <p:nvPr/>
        </p:nvSpPr>
        <p:spPr>
          <a:xfrm>
            <a:off x="37583826" y="17866130"/>
            <a:ext cx="530942" cy="707886"/>
          </a:xfrm>
          <a:prstGeom prst="rect">
            <a:avLst/>
          </a:prstGeom>
          <a:noFill/>
        </p:spPr>
        <p:txBody>
          <a:bodyPr wrap="square" rtlCol="0">
            <a:spAutoFit/>
          </a:bodyPr>
          <a:lstStyle/>
          <a:p>
            <a:r>
              <a:rPr lang="en-US" sz="4000" dirty="0" smtClean="0"/>
              <a:t>e</a:t>
            </a:r>
            <a:endParaRPr lang="en-US" sz="4000" dirty="0"/>
          </a:p>
        </p:txBody>
      </p:sp>
      <p:sp>
        <p:nvSpPr>
          <p:cNvPr id="42" name="Google Shape;57;p3"/>
          <p:cNvSpPr txBox="1">
            <a:spLocks noGrp="1"/>
          </p:cNvSpPr>
          <p:nvPr>
            <p:ph type="body" idx="17"/>
          </p:nvPr>
        </p:nvSpPr>
        <p:spPr>
          <a:xfrm>
            <a:off x="23099381" y="12606633"/>
            <a:ext cx="12272184" cy="759880"/>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sz="4000" dirty="0" smtClean="0"/>
              <a:t>Figure Description</a:t>
            </a:r>
            <a:endParaRPr lang="en-US" sz="4000" dirty="0"/>
          </a:p>
        </p:txBody>
      </p:sp>
      <p:sp>
        <p:nvSpPr>
          <p:cNvPr id="43" name="Google Shape;66;p3"/>
          <p:cNvSpPr txBox="1">
            <a:spLocks noGrp="1"/>
          </p:cNvSpPr>
          <p:nvPr>
            <p:ph type="body" idx="7"/>
          </p:nvPr>
        </p:nvSpPr>
        <p:spPr>
          <a:xfrm>
            <a:off x="23099381" y="13590482"/>
            <a:ext cx="12272184" cy="5856712"/>
          </a:xfrm>
          <a:prstGeom prst="rect">
            <a:avLst/>
          </a:prstGeom>
          <a:solidFill>
            <a:srgbClr val="E7E7E7"/>
          </a:solidFill>
          <a:ln>
            <a:noFill/>
          </a:ln>
        </p:spPr>
        <p:txBody>
          <a:bodyPr spcFirstLastPara="1" wrap="square" lIns="365750" tIns="45700" rIns="365750" bIns="45700" anchor="ctr" anchorCtr="0">
            <a:noAutofit/>
          </a:bodyPr>
          <a:lstStyle/>
          <a:p>
            <a:pPr marL="0" lvl="0" indent="0" algn="just" rtl="0">
              <a:lnSpc>
                <a:spcPct val="100000"/>
              </a:lnSpc>
              <a:spcBef>
                <a:spcPts val="0"/>
              </a:spcBef>
              <a:spcAft>
                <a:spcPts val="0"/>
              </a:spcAft>
              <a:buSzPts val="4000"/>
              <a:buNone/>
            </a:pPr>
            <a:r>
              <a:rPr lang="en-US" sz="3300" dirty="0" smtClean="0"/>
              <a:t>This set of graphs </a:t>
            </a:r>
            <a:r>
              <a:rPr lang="en-US" sz="3300" dirty="0" smtClean="0"/>
              <a:t>shows an example of how </a:t>
            </a:r>
            <a:r>
              <a:rPr lang="en-US" sz="3300" i="1" dirty="0" smtClean="0"/>
              <a:t>k</a:t>
            </a:r>
            <a:r>
              <a:rPr lang="en-US" sz="3300" dirty="0" smtClean="0"/>
              <a:t>-means are found. A shows that there are three different centroids chosen in the color, and then the centroid will have the nearest colors assigned to them, as shown in B. </a:t>
            </a:r>
            <a:r>
              <a:rPr lang="en-US" sz="3300" dirty="0" smtClean="0"/>
              <a:t>After this, in C it shows the centroids moving to the average of the colors assigned. Then it will repeat until it won’t move at all, ending up with E. </a:t>
            </a:r>
            <a:endParaRPr sz="3300" dirty="0"/>
          </a:p>
        </p:txBody>
      </p:sp>
      <p:sp>
        <p:nvSpPr>
          <p:cNvPr id="44" name="Google Shape;57;p3"/>
          <p:cNvSpPr txBox="1">
            <a:spLocks noGrp="1"/>
          </p:cNvSpPr>
          <p:nvPr>
            <p:ph type="body" idx="17"/>
          </p:nvPr>
        </p:nvSpPr>
        <p:spPr>
          <a:xfrm>
            <a:off x="30252751" y="19973924"/>
            <a:ext cx="12801600" cy="741151"/>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sz="4000" dirty="0" smtClean="0"/>
              <a:t>Future Work</a:t>
            </a:r>
            <a:endParaRPr sz="4000" dirty="0"/>
          </a:p>
        </p:txBody>
      </p:sp>
      <p:sp>
        <p:nvSpPr>
          <p:cNvPr id="45" name="Google Shape;66;p3"/>
          <p:cNvSpPr txBox="1">
            <a:spLocks noGrp="1"/>
          </p:cNvSpPr>
          <p:nvPr>
            <p:ph type="body" idx="7"/>
          </p:nvPr>
        </p:nvSpPr>
        <p:spPr>
          <a:xfrm>
            <a:off x="30232023" y="20917436"/>
            <a:ext cx="12801600" cy="2687869"/>
          </a:xfrm>
          <a:prstGeom prst="rect">
            <a:avLst/>
          </a:prstGeom>
          <a:solidFill>
            <a:srgbClr val="E7E7E7"/>
          </a:solidFill>
          <a:ln>
            <a:noFill/>
          </a:ln>
        </p:spPr>
        <p:txBody>
          <a:bodyPr spcFirstLastPara="1" wrap="square" lIns="365750" tIns="45700" rIns="365750" bIns="45700" anchor="ctr" anchorCtr="0">
            <a:noAutofit/>
          </a:bodyPr>
          <a:lstStyle/>
          <a:p>
            <a:pPr marL="0" lvl="0" indent="0" algn="just" rtl="0">
              <a:lnSpc>
                <a:spcPct val="100000"/>
              </a:lnSpc>
              <a:spcBef>
                <a:spcPts val="0"/>
              </a:spcBef>
              <a:spcAft>
                <a:spcPts val="0"/>
              </a:spcAft>
              <a:buSzPts val="4000"/>
              <a:buNone/>
            </a:pPr>
            <a:r>
              <a:rPr lang="en-US" sz="3300" dirty="0"/>
              <a:t>This </a:t>
            </a:r>
            <a:r>
              <a:rPr lang="en-US" sz="3300" dirty="0" smtClean="0"/>
              <a:t>project will be evolving over the nex</a:t>
            </a:r>
            <a:r>
              <a:rPr lang="en-US" sz="3300" dirty="0" smtClean="0"/>
              <a:t>t few years. It will continue to follow the papers as outlined by Wagstaff et. al. The researchers will create a python script that will be able to take in any sort of spreadsheet or dataset and be able to find the </a:t>
            </a:r>
            <a:r>
              <a:rPr lang="en-US" sz="3300" i="1" dirty="0" smtClean="0"/>
              <a:t>k</a:t>
            </a:r>
            <a:r>
              <a:rPr lang="en-US" sz="3300" dirty="0" smtClean="0"/>
              <a:t>-means of that dataset. </a:t>
            </a:r>
            <a:endParaRPr sz="3300" dirty="0"/>
          </a:p>
        </p:txBody>
      </p:sp>
      <p:sp>
        <p:nvSpPr>
          <p:cNvPr id="46" name="Google Shape;57;p3"/>
          <p:cNvSpPr txBox="1">
            <a:spLocks noGrp="1"/>
          </p:cNvSpPr>
          <p:nvPr>
            <p:ph type="body" idx="17"/>
          </p:nvPr>
        </p:nvSpPr>
        <p:spPr>
          <a:xfrm>
            <a:off x="30232023" y="23805190"/>
            <a:ext cx="12801600" cy="741151"/>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sz="4000" dirty="0" smtClean="0"/>
              <a:t>Author Biography</a:t>
            </a:r>
            <a:endParaRPr sz="4000" dirty="0"/>
          </a:p>
        </p:txBody>
      </p:sp>
      <p:sp>
        <p:nvSpPr>
          <p:cNvPr id="47" name="Google Shape;66;p3"/>
          <p:cNvSpPr txBox="1">
            <a:spLocks noGrp="1"/>
          </p:cNvSpPr>
          <p:nvPr>
            <p:ph type="body" idx="7"/>
          </p:nvPr>
        </p:nvSpPr>
        <p:spPr>
          <a:xfrm>
            <a:off x="30232023" y="24801210"/>
            <a:ext cx="12801600" cy="3328553"/>
          </a:xfrm>
          <a:prstGeom prst="rect">
            <a:avLst/>
          </a:prstGeom>
          <a:solidFill>
            <a:srgbClr val="E7E7E7"/>
          </a:solidFill>
          <a:ln>
            <a:noFill/>
          </a:ln>
        </p:spPr>
        <p:txBody>
          <a:bodyPr spcFirstLastPara="1" wrap="square" lIns="365750" tIns="45700" rIns="365750" bIns="45700" anchor="ctr" anchorCtr="0">
            <a:noAutofit/>
          </a:bodyPr>
          <a:lstStyle/>
          <a:p>
            <a:pPr marL="0" lvl="0" indent="0" algn="just" rtl="0">
              <a:lnSpc>
                <a:spcPct val="100000"/>
              </a:lnSpc>
              <a:spcBef>
                <a:spcPts val="0"/>
              </a:spcBef>
              <a:spcAft>
                <a:spcPts val="0"/>
              </a:spcAft>
              <a:buSzPts val="4000"/>
              <a:buNone/>
            </a:pPr>
            <a:r>
              <a:rPr lang="en-US" sz="3300" dirty="0" smtClean="0"/>
              <a:t>Nicholas McDaniel is a SWOSU Computer Science Senior. Nick has been working as a NASA </a:t>
            </a:r>
            <a:r>
              <a:rPr lang="en-US" sz="3300" dirty="0" smtClean="0"/>
              <a:t>student researcher </a:t>
            </a:r>
            <a:r>
              <a:rPr lang="en-US" sz="3300" dirty="0" smtClean="0"/>
              <a:t>for three years. Nick has experience as a Cluster Computer systems administrator. Nick demonstrated </a:t>
            </a:r>
            <a:r>
              <a:rPr lang="en-US" sz="3300" dirty="0" smtClean="0"/>
              <a:t>a love for working on projects. </a:t>
            </a:r>
            <a:r>
              <a:rPr lang="en-US" sz="3300" dirty="0" smtClean="0"/>
              <a:t>He has been integral in setting up several different networking channels for the university. </a:t>
            </a:r>
            <a:endParaRPr sz="3300" dirty="0"/>
          </a:p>
        </p:txBody>
      </p:sp>
      <p:sp>
        <p:nvSpPr>
          <p:cNvPr id="36" name="Google Shape;63;p3"/>
          <p:cNvSpPr txBox="1">
            <a:spLocks noGrp="1"/>
          </p:cNvSpPr>
          <p:nvPr>
            <p:ph type="body" idx="13"/>
          </p:nvPr>
        </p:nvSpPr>
        <p:spPr>
          <a:xfrm>
            <a:off x="14464145" y="19981499"/>
            <a:ext cx="15010780" cy="816108"/>
          </a:xfrm>
          <a:prstGeom prst="rect">
            <a:avLst/>
          </a:prstGeom>
          <a:gradFill>
            <a:gsLst>
              <a:gs pos="0">
                <a:srgbClr val="595959"/>
              </a:gs>
              <a:gs pos="90000">
                <a:srgbClr val="595959"/>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sz="4000" dirty="0"/>
              <a:t>Related Literature</a:t>
            </a:r>
            <a:endParaRPr sz="4000" dirty="0"/>
          </a:p>
        </p:txBody>
      </p:sp>
      <p:sp>
        <p:nvSpPr>
          <p:cNvPr id="37" name="Google Shape;64;p3"/>
          <p:cNvSpPr txBox="1">
            <a:spLocks noGrp="1"/>
          </p:cNvSpPr>
          <p:nvPr>
            <p:ph type="body" idx="3"/>
          </p:nvPr>
        </p:nvSpPr>
        <p:spPr>
          <a:xfrm>
            <a:off x="14464145" y="20917436"/>
            <a:ext cx="15010780" cy="10124004"/>
          </a:xfrm>
          <a:prstGeom prst="rect">
            <a:avLst/>
          </a:prstGeom>
          <a:solidFill>
            <a:srgbClr val="E7E7E7"/>
          </a:solidFill>
          <a:ln>
            <a:noFill/>
          </a:ln>
        </p:spPr>
        <p:txBody>
          <a:bodyPr spcFirstLastPara="1" wrap="square" lIns="365750" tIns="45700" rIns="365750" bIns="45700" anchor="ctr" anchorCtr="0">
            <a:noAutofit/>
          </a:bodyPr>
          <a:lstStyle/>
          <a:p>
            <a:pPr marL="0" lvl="0" indent="0" algn="just" rtl="0">
              <a:lnSpc>
                <a:spcPts val="3960"/>
              </a:lnSpc>
              <a:spcBef>
                <a:spcPts val="0"/>
              </a:spcBef>
              <a:spcAft>
                <a:spcPts val="0"/>
              </a:spcAft>
              <a:buClr>
                <a:schemeClr val="dk1"/>
              </a:buClr>
              <a:buSzPts val="1100"/>
              <a:buFont typeface="Arial"/>
              <a:buNone/>
            </a:pPr>
            <a:endParaRPr sz="3300" dirty="0"/>
          </a:p>
          <a:p>
            <a:pPr marL="0" lvl="0" indent="0" algn="just">
              <a:lnSpc>
                <a:spcPts val="3960"/>
              </a:lnSpc>
              <a:buClr>
                <a:schemeClr val="dk1"/>
              </a:buClr>
              <a:buSzPts val="1100"/>
            </a:pPr>
            <a:r>
              <a:rPr lang="en-US" sz="3300" dirty="0"/>
              <a:t>Wagstaff et. al. found that in a </a:t>
            </a:r>
            <a:r>
              <a:rPr lang="en-US" sz="3300" dirty="0" smtClean="0"/>
              <a:t>clustering </a:t>
            </a:r>
            <a:r>
              <a:rPr lang="en-US" sz="3300" dirty="0"/>
              <a:t>algorithm, the more constraints that are added, </a:t>
            </a:r>
            <a:r>
              <a:rPr lang="en-US" sz="3300" i="1" dirty="0" smtClean="0"/>
              <a:t>k</a:t>
            </a:r>
            <a:r>
              <a:rPr lang="en-US" sz="3300" dirty="0" smtClean="0"/>
              <a:t>-Means the </a:t>
            </a:r>
            <a:r>
              <a:rPr lang="en-US" sz="3300" dirty="0"/>
              <a:t>more accurate and efficient the algorithm becomes.  The following studies have expanded this work. </a:t>
            </a:r>
            <a:endParaRPr sz="3300" dirty="0"/>
          </a:p>
          <a:p>
            <a:pPr marL="0" lvl="0" indent="0" algn="just" rtl="0">
              <a:lnSpc>
                <a:spcPts val="3960"/>
              </a:lnSpc>
              <a:spcBef>
                <a:spcPts val="1200"/>
              </a:spcBef>
              <a:spcAft>
                <a:spcPts val="0"/>
              </a:spcAft>
              <a:buClr>
                <a:schemeClr val="dk1"/>
              </a:buClr>
              <a:buSzPts val="1100"/>
              <a:buFont typeface="Arial"/>
              <a:buNone/>
            </a:pPr>
            <a:r>
              <a:rPr lang="en-US" sz="3300" dirty="0"/>
              <a:t>In “Integrating Constraints and Metric Learning in Semi-Supervised Clustering” by </a:t>
            </a:r>
            <a:r>
              <a:rPr lang="en-US" sz="3300" dirty="0" err="1"/>
              <a:t>Bilenko</a:t>
            </a:r>
            <a:r>
              <a:rPr lang="en-US" sz="3300" dirty="0"/>
              <a:t> et. al., the constraints are increased by a completely separate algorithm to better increase the accuracy of clustering grouping. </a:t>
            </a:r>
            <a:endParaRPr sz="3300" dirty="0"/>
          </a:p>
          <a:p>
            <a:pPr marL="0" lvl="0" indent="0" algn="just" rtl="0">
              <a:lnSpc>
                <a:spcPts val="3960"/>
              </a:lnSpc>
              <a:spcBef>
                <a:spcPts val="1200"/>
              </a:spcBef>
              <a:spcAft>
                <a:spcPts val="0"/>
              </a:spcAft>
              <a:buClr>
                <a:schemeClr val="dk1"/>
              </a:buClr>
              <a:buSzPts val="1100"/>
              <a:buFont typeface="Arial"/>
              <a:buNone/>
            </a:pPr>
            <a:r>
              <a:rPr lang="en-US" sz="3300" dirty="0"/>
              <a:t>In “Constrained </a:t>
            </a:r>
            <a:r>
              <a:rPr lang="en-US" sz="3300" i="1" dirty="0" smtClean="0"/>
              <a:t>k</a:t>
            </a:r>
            <a:r>
              <a:rPr lang="en-US" sz="3300" dirty="0" smtClean="0"/>
              <a:t>-Means </a:t>
            </a:r>
            <a:r>
              <a:rPr lang="en-US" sz="3300" dirty="0"/>
              <a:t>Clustering” (Bradley et. al.), we see a validation of the Wagstaff et. al. assertion that the more constraints added to the </a:t>
            </a:r>
            <a:r>
              <a:rPr lang="en-US" sz="3300" i="1" dirty="0" smtClean="0"/>
              <a:t>k</a:t>
            </a:r>
            <a:r>
              <a:rPr lang="en-US" sz="3300" dirty="0" smtClean="0"/>
              <a:t>-Means </a:t>
            </a:r>
            <a:r>
              <a:rPr lang="en-US" sz="3300" dirty="0"/>
              <a:t>clustering algorithm, the more accurate it will become.  This study was completely separate from Wagstaff et. al., but resulted in nearly identical findings. </a:t>
            </a:r>
            <a:endParaRPr sz="3300" dirty="0"/>
          </a:p>
          <a:p>
            <a:pPr marL="0" lvl="0" indent="0" algn="just" rtl="0">
              <a:lnSpc>
                <a:spcPts val="3960"/>
              </a:lnSpc>
              <a:spcBef>
                <a:spcPts val="1200"/>
              </a:spcBef>
              <a:spcAft>
                <a:spcPts val="0"/>
              </a:spcAft>
              <a:buClr>
                <a:schemeClr val="dk1"/>
              </a:buClr>
              <a:buSzPts val="1100"/>
              <a:buFont typeface="Arial"/>
              <a:buNone/>
            </a:pPr>
            <a:r>
              <a:rPr lang="en-US" sz="3300" dirty="0"/>
              <a:t>Finally, in a “Survey of Clustering Algorithms” (Xu &amp; Wunsch), there is an extremely in-depth look into the use of constraints with different clustering algorithms in various situations, ranging from the traveling salesman problem, bioinformatics, and different datasets.  </a:t>
            </a:r>
            <a:endParaRPr sz="3300" dirty="0"/>
          </a:p>
          <a:p>
            <a:pPr marL="0" lvl="0" indent="0" algn="just" rtl="0">
              <a:lnSpc>
                <a:spcPts val="3960"/>
              </a:lnSpc>
              <a:spcBef>
                <a:spcPts val="1200"/>
              </a:spcBef>
              <a:spcAft>
                <a:spcPts val="0"/>
              </a:spcAft>
              <a:buSzPts val="4400"/>
              <a:buNone/>
            </a:pPr>
            <a:endParaRPr sz="3300" dirty="0"/>
          </a:p>
        </p:txBody>
      </p:sp>
    </p:spTree>
  </p:cSld>
  <p:clrMapOvr>
    <a:masterClrMapping/>
  </p:clrMapOvr>
</p:sld>
</file>

<file path=ppt/theme/theme1.xml><?xml version="1.0" encoding="utf-8"?>
<a:theme xmlns:a="http://schemas.openxmlformats.org/drawingml/2006/main" name="Science Poster">
  <a:themeElements>
    <a:clrScheme name="Science Poster">
      <a:dk1>
        <a:srgbClr val="000000"/>
      </a:dk1>
      <a:lt1>
        <a:srgbClr val="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cience Poster">
      <a:dk1>
        <a:srgbClr val="000000"/>
      </a:dk1>
      <a:lt1>
        <a:srgbClr val="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880</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Times New Roman</vt:lpstr>
      <vt:lpstr>Arial</vt:lpstr>
      <vt:lpstr>Arial Black</vt:lpstr>
      <vt:lpstr>Science Poster</vt:lpstr>
      <vt:lpstr>Constrained k-Means Clustering Validation Study  Southwestern Oklahoma State University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Constrained K-Means Clustering Validation Study  Southwestern Oklahoma State University</dc:title>
  <dc:creator>Evert, Jeremy</dc:creator>
  <cp:lastModifiedBy>LAB</cp:lastModifiedBy>
  <cp:revision>15</cp:revision>
  <dcterms:modified xsi:type="dcterms:W3CDTF">2019-03-04T20:23:07Z</dcterms:modified>
</cp:coreProperties>
</file>