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9"/>
  </p:notesMasterIdLst>
  <p:handoutMasterIdLst>
    <p:handoutMasterId r:id="rId90"/>
  </p:handoutMasterIdLst>
  <p:sldIdLst>
    <p:sldId id="274" r:id="rId2"/>
    <p:sldId id="615" r:id="rId3"/>
    <p:sldId id="264" r:id="rId4"/>
    <p:sldId id="549" r:id="rId5"/>
    <p:sldId id="643" r:id="rId6"/>
    <p:sldId id="550" r:id="rId7"/>
    <p:sldId id="284" r:id="rId8"/>
    <p:sldId id="297" r:id="rId9"/>
    <p:sldId id="555" r:id="rId10"/>
    <p:sldId id="554" r:id="rId11"/>
    <p:sldId id="431" r:id="rId12"/>
    <p:sldId id="551" r:id="rId13"/>
    <p:sldId id="557" r:id="rId14"/>
    <p:sldId id="617" r:id="rId15"/>
    <p:sldId id="618" r:id="rId16"/>
    <p:sldId id="619" r:id="rId17"/>
    <p:sldId id="620" r:id="rId18"/>
    <p:sldId id="552" r:id="rId19"/>
    <p:sldId id="432" r:id="rId20"/>
    <p:sldId id="621" r:id="rId21"/>
    <p:sldId id="62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635" r:id="rId35"/>
    <p:sldId id="636" r:id="rId36"/>
    <p:sldId id="637" r:id="rId37"/>
    <p:sldId id="638" r:id="rId38"/>
    <p:sldId id="639" r:id="rId39"/>
    <p:sldId id="640" r:id="rId40"/>
    <p:sldId id="641" r:id="rId41"/>
    <p:sldId id="642" r:id="rId42"/>
    <p:sldId id="485" r:id="rId43"/>
    <p:sldId id="526" r:id="rId44"/>
    <p:sldId id="525" r:id="rId45"/>
    <p:sldId id="491" r:id="rId46"/>
    <p:sldId id="492" r:id="rId47"/>
    <p:sldId id="493" r:id="rId48"/>
    <p:sldId id="497" r:id="rId49"/>
    <p:sldId id="610" r:id="rId50"/>
    <p:sldId id="510" r:id="rId51"/>
    <p:sldId id="611" r:id="rId52"/>
    <p:sldId id="612" r:id="rId53"/>
    <p:sldId id="613" r:id="rId54"/>
    <p:sldId id="614" r:id="rId55"/>
    <p:sldId id="504" r:id="rId56"/>
    <p:sldId id="542" r:id="rId57"/>
    <p:sldId id="522" r:id="rId58"/>
    <p:sldId id="559" r:id="rId59"/>
    <p:sldId id="560" r:id="rId60"/>
    <p:sldId id="521" r:id="rId61"/>
    <p:sldId id="608" r:id="rId62"/>
    <p:sldId id="546" r:id="rId63"/>
    <p:sldId id="548" r:id="rId64"/>
    <p:sldId id="547" r:id="rId65"/>
    <p:sldId id="586" r:id="rId66"/>
    <p:sldId id="587" r:id="rId67"/>
    <p:sldId id="588" r:id="rId68"/>
    <p:sldId id="589" r:id="rId69"/>
    <p:sldId id="590" r:id="rId70"/>
    <p:sldId id="591" r:id="rId71"/>
    <p:sldId id="592" r:id="rId72"/>
    <p:sldId id="593" r:id="rId73"/>
    <p:sldId id="594" r:id="rId74"/>
    <p:sldId id="595" r:id="rId75"/>
    <p:sldId id="596" r:id="rId76"/>
    <p:sldId id="597" r:id="rId77"/>
    <p:sldId id="598" r:id="rId78"/>
    <p:sldId id="599" r:id="rId79"/>
    <p:sldId id="600" r:id="rId80"/>
    <p:sldId id="601" r:id="rId81"/>
    <p:sldId id="602" r:id="rId82"/>
    <p:sldId id="603" r:id="rId83"/>
    <p:sldId id="604" r:id="rId84"/>
    <p:sldId id="605" r:id="rId85"/>
    <p:sldId id="606" r:id="rId86"/>
    <p:sldId id="607" r:id="rId87"/>
    <p:sldId id="553" r:id="rId88"/>
  </p:sldIdLst>
  <p:sldSz cx="9144000" cy="6858000" type="screen4x3"/>
  <p:notesSz cx="6858000" cy="9144000"/>
  <p:defaultTextStyle>
    <a:defPPr>
      <a:defRPr lang="zh-CN"/>
    </a:defPPr>
    <a:lvl1pPr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1pPr>
    <a:lvl2pPr marL="4572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2pPr>
    <a:lvl3pPr marL="9144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3pPr>
    <a:lvl4pPr marL="13716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4pPr>
    <a:lvl5pPr marL="1828800" algn="l" rtl="0" eaLnBrk="0" fontAlgn="b" hangingPunct="0">
      <a:lnSpc>
        <a:spcPct val="140000"/>
      </a:lnSpc>
      <a:spcBef>
        <a:spcPct val="0"/>
      </a:spcBef>
      <a:spcAft>
        <a:spcPct val="0"/>
      </a:spcAft>
      <a:defRPr kumimoji="1" sz="2200" kern="1200" baseline="-250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200" kern="1200" baseline="-250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976">
          <p15:clr>
            <a:srgbClr val="A4A3A4"/>
          </p15:clr>
        </p15:guide>
        <p15:guide id="2" pos="3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CC00"/>
    <a:srgbClr val="FFFF00"/>
    <a:srgbClr val="660033"/>
    <a:srgbClr val="FFFFCC"/>
    <a:srgbClr val="FFFF99"/>
    <a:srgbClr val="CC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6516" autoAdjust="0"/>
    <p:restoredTop sz="86382" autoAdjust="0"/>
  </p:normalViewPr>
  <p:slideViewPr>
    <p:cSldViewPr>
      <p:cViewPr>
        <p:scale>
          <a:sx n="94" d="100"/>
          <a:sy n="94" d="100"/>
        </p:scale>
        <p:origin x="1536" y="536"/>
      </p:cViewPr>
      <p:guideLst>
        <p:guide orient="horz" pos="2976"/>
        <p:guide pos="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20"/>
    </p:cViewPr>
  </p:sorterViewPr>
  <p:notesViewPr>
    <p:cSldViewPr>
      <p:cViewPr>
        <p:scale>
          <a:sx n="66" d="100"/>
          <a:sy n="66" d="100"/>
        </p:scale>
        <p:origin x="-1596"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handoutMaster" Target="handoutMasters/handout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wmf"/><Relationship Id="rId2"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0.wmf"/><Relationship Id="rId4" Type="http://schemas.openxmlformats.org/officeDocument/2006/relationships/image" Target="../media/image51.wmf"/><Relationship Id="rId5" Type="http://schemas.openxmlformats.org/officeDocument/2006/relationships/image" Target="../media/image52.wmf"/><Relationship Id="rId6" Type="http://schemas.openxmlformats.org/officeDocument/2006/relationships/image" Target="../media/image53.wmf"/><Relationship Id="rId1" Type="http://schemas.openxmlformats.org/officeDocument/2006/relationships/image" Target="../media/image48.wmf"/><Relationship Id="rId2"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4.wmf"/><Relationship Id="rId2" Type="http://schemas.openxmlformats.org/officeDocument/2006/relationships/image" Target="../media/image55.wmf"/><Relationship Id="rId3"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7.wmf"/><Relationship Id="rId2" Type="http://schemas.openxmlformats.org/officeDocument/2006/relationships/image" Target="../media/image58.wmf"/><Relationship Id="rId3"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4" Type="http://schemas.openxmlformats.org/officeDocument/2006/relationships/image" Target="../media/image63.wmf"/><Relationship Id="rId5" Type="http://schemas.openxmlformats.org/officeDocument/2006/relationships/image" Target="../media/image64.wmf"/><Relationship Id="rId1" Type="http://schemas.openxmlformats.org/officeDocument/2006/relationships/image" Target="../media/image60.wmf"/><Relationship Id="rId2" Type="http://schemas.openxmlformats.org/officeDocument/2006/relationships/image" Target="../media/image6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23.emf"/><Relationship Id="rId13" Type="http://schemas.openxmlformats.org/officeDocument/2006/relationships/image" Target="../media/image24.emf"/><Relationship Id="rId14" Type="http://schemas.openxmlformats.org/officeDocument/2006/relationships/image" Target="../media/image25.emf"/><Relationship Id="rId1" Type="http://schemas.openxmlformats.org/officeDocument/2006/relationships/image" Target="../media/image12.emf"/><Relationship Id="rId2" Type="http://schemas.openxmlformats.org/officeDocument/2006/relationships/image" Target="../media/image13.emf"/><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6" Type="http://schemas.openxmlformats.org/officeDocument/2006/relationships/image" Target="../media/image17.emf"/><Relationship Id="rId7" Type="http://schemas.openxmlformats.org/officeDocument/2006/relationships/image" Target="../media/image18.emf"/><Relationship Id="rId8" Type="http://schemas.openxmlformats.org/officeDocument/2006/relationships/image" Target="../media/image19.emf"/><Relationship Id="rId9" Type="http://schemas.openxmlformats.org/officeDocument/2006/relationships/image" Target="../media/image20.emf"/><Relationship Id="rId10"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4" Type="http://schemas.openxmlformats.org/officeDocument/2006/relationships/image" Target="../media/image31.emf"/><Relationship Id="rId5" Type="http://schemas.openxmlformats.org/officeDocument/2006/relationships/image" Target="../media/image32.emf"/><Relationship Id="rId6" Type="http://schemas.openxmlformats.org/officeDocument/2006/relationships/image" Target="../media/image33.emf"/><Relationship Id="rId1" Type="http://schemas.openxmlformats.org/officeDocument/2006/relationships/image" Target="../media/image28.wmf"/><Relationship Id="rId2"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 Id="rId2" Type="http://schemas.openxmlformats.org/officeDocument/2006/relationships/image" Target="../media/image35.wmf"/><Relationship Id="rId3"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baseline="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fontAlgn="base" hangingPunct="1">
              <a:lnSpc>
                <a:spcPct val="100000"/>
              </a:lnSpc>
              <a:defRPr sz="1200" baseline="0"/>
            </a:lvl1pPr>
          </a:lstStyle>
          <a:p>
            <a:fld id="{4C5AF935-63E8-4092-AD45-9B12FAAFF19B}" type="slidenum">
              <a:rPr lang="en-US" altLang="zh-CN"/>
              <a:pPr/>
              <a:t>‹#›</a:t>
            </a:fld>
            <a:endParaRPr lang="en-US" altLang="zh-CN"/>
          </a:p>
        </p:txBody>
      </p:sp>
    </p:spTree>
    <p:extLst>
      <p:ext uri="{BB962C8B-B14F-4D97-AF65-F5344CB8AC3E}">
        <p14:creationId xmlns:p14="http://schemas.microsoft.com/office/powerpoint/2010/main" val="32666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defRPr sz="1200" baseline="0"/>
            </a:lvl1pPr>
          </a:lstStyle>
          <a:p>
            <a:pPr>
              <a:defRPr/>
            </a:pPr>
            <a:endParaRPr lang="en-US" altLang="zh-CN"/>
          </a:p>
        </p:txBody>
      </p:sp>
      <p:sp>
        <p:nvSpPr>
          <p:cNvPr id="3789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eaLnBrk="1" fontAlgn="base" hangingPunct="1">
              <a:lnSpc>
                <a:spcPct val="100000"/>
              </a:lnSpc>
              <a:defRPr sz="1200" baseline="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1" fontAlgn="base" hangingPunct="1">
              <a:lnSpc>
                <a:spcPct val="100000"/>
              </a:lnSpc>
              <a:defRPr sz="1200" baseline="0"/>
            </a:lvl1pPr>
          </a:lstStyle>
          <a:p>
            <a:fld id="{6D1221F0-B296-4799-B665-5DDE348FD4DD}" type="slidenum">
              <a:rPr lang="en-US" altLang="zh-CN"/>
              <a:pPr/>
              <a:t>‹#›</a:t>
            </a:fld>
            <a:endParaRPr lang="en-US" altLang="zh-CN"/>
          </a:p>
        </p:txBody>
      </p:sp>
    </p:spTree>
    <p:extLst>
      <p:ext uri="{BB962C8B-B14F-4D97-AF65-F5344CB8AC3E}">
        <p14:creationId xmlns:p14="http://schemas.microsoft.com/office/powerpoint/2010/main" val="20453143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javascript:;"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5C43EF11-53EC-48B6-8DC9-0F8988E5A812}" type="slidenum">
              <a:rPr lang="en-US" altLang="zh-CN" sz="1200" baseline="0"/>
              <a:pPr/>
              <a:t>1</a:t>
            </a:fld>
            <a:endParaRPr lang="en-US" altLang="zh-CN" sz="1200" baseline="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28232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01700" y="4722813"/>
            <a:ext cx="4957763"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Tree>
    <p:extLst>
      <p:ext uri="{BB962C8B-B14F-4D97-AF65-F5344CB8AC3E}">
        <p14:creationId xmlns:p14="http://schemas.microsoft.com/office/powerpoint/2010/main" val="23160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01700" y="4722813"/>
            <a:ext cx="4957763"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Tree>
    <p:extLst>
      <p:ext uri="{BB962C8B-B14F-4D97-AF65-F5344CB8AC3E}">
        <p14:creationId xmlns:p14="http://schemas.microsoft.com/office/powerpoint/2010/main" val="722694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01700" y="4722813"/>
            <a:ext cx="4957763"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Tree>
    <p:extLst>
      <p:ext uri="{BB962C8B-B14F-4D97-AF65-F5344CB8AC3E}">
        <p14:creationId xmlns:p14="http://schemas.microsoft.com/office/powerpoint/2010/main" val="174154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01700" y="4722813"/>
            <a:ext cx="4957763" cy="4473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p>
        </p:txBody>
      </p:sp>
    </p:spTree>
    <p:extLst>
      <p:ext uri="{BB962C8B-B14F-4D97-AF65-F5344CB8AC3E}">
        <p14:creationId xmlns:p14="http://schemas.microsoft.com/office/powerpoint/2010/main" val="359155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AAC8E04-BE61-4C57-959C-A4451E6C78F1}" type="slidenum">
              <a:rPr lang="en-US" altLang="zh-CN" sz="1200" baseline="0"/>
              <a:pPr/>
              <a:t>18</a:t>
            </a:fld>
            <a:endParaRPr lang="en-US" altLang="zh-CN" sz="1200" baseline="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顺序存储方法它是把逻辑上相邻的结点存储在物理位置相邻的存储单元里，结点间的逻辑关系由存储单元的邻接关系来体现，由此得到的存储表示称为顺序存储结构。顺序存储结构是一种最基本的存储表示方法，通常借助于程序设计语言中的数组来实现。</a:t>
            </a:r>
          </a:p>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链接存储方法它不要求逻辑上相邻的结点在物理位置上亦相邻，结点间的逻辑关系是由附加的指针字段表示的。由此得到的存储表示称为链式存储结构，链式存储结构通常借助于程序设计语言中的指针类型来实现。</a:t>
            </a:r>
          </a:p>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除建立存储结点信息外，还建立附加的索引表来标识结点的地址。索引表由若干索引项组成。如果每个节点在索引表中都有一个索引项，则该索引表就被称为稠密索引。若一组节点在索引表中只对应于一个索引项，则该索引表就成为稀疏索引。索引项的一般形式一般是关键字、地址。在搜索引擎中，需要按某些关键字的值来查找记录，为此可以按关键字建立索引，这种索引就叫做倒排索引，带有倒排索引的文件就叫做倒排索引文件，又称为倒排文件。倒排文件可以实现快速检索，这种索引存储方法是目前搜索引擎最常用的存储方法。</a:t>
            </a:r>
          </a:p>
          <a:p>
            <a:pPr marL="0" marR="0" indent="0" algn="l" defTabSz="914400" rtl="0" eaLnBrk="1" fontAlgn="base" latinLnBrk="0" hangingPunct="1">
              <a:lnSpc>
                <a:spcPct val="150000"/>
              </a:lnSpc>
              <a:spcBef>
                <a:spcPct val="30000"/>
              </a:spcBef>
              <a:spcAft>
                <a:spcPct val="0"/>
              </a:spcAft>
              <a:buClrTx/>
              <a:buSzTx/>
              <a:buFontTx/>
              <a:buNone/>
              <a:tabLst/>
              <a:defRPr/>
            </a:pPr>
            <a:r>
              <a:rPr lang="zh-CN" altLang="en-US" sz="1000" dirty="0" smtClean="0"/>
              <a:t>散列存储，又称</a:t>
            </a:r>
            <a:r>
              <a:rPr lang="en-US" altLang="zh-CN" sz="1000" dirty="0" smtClean="0"/>
              <a:t>hash</a:t>
            </a:r>
            <a:r>
              <a:rPr lang="zh-CN" altLang="en-US" sz="1000" dirty="0" smtClean="0"/>
              <a:t>存储，是一种力图将数据元素的存储位置与关键码之间建立确定对应关系的查找技术。</a:t>
            </a:r>
          </a:p>
          <a:p>
            <a:r>
              <a:rPr kumimoji="1" lang="zh-CN" altLang="en-US" sz="1200" kern="1200" dirty="0" smtClean="0">
                <a:solidFill>
                  <a:schemeClr val="tx1"/>
                </a:solidFill>
                <a:latin typeface="Times New Roman" pitchFamily="18" charset="0"/>
                <a:ea typeface="宋体" pitchFamily="2" charset="-122"/>
                <a:cs typeface="+mn-cs"/>
              </a:rPr>
              <a:t>散列法存储的基本思想是：由节点的关键码值决定节点的存储地址。散列技术除了可以用于查找外，还可以用于存储。</a:t>
            </a:r>
          </a:p>
          <a:p>
            <a:r>
              <a:rPr kumimoji="1" lang="zh-CN" altLang="en-US" sz="1200" kern="1200" dirty="0" smtClean="0">
                <a:solidFill>
                  <a:schemeClr val="tx1"/>
                </a:solidFill>
                <a:latin typeface="Times New Roman" pitchFamily="18" charset="0"/>
                <a:ea typeface="宋体" pitchFamily="2" charset="-122"/>
                <a:cs typeface="+mn-cs"/>
              </a:rPr>
              <a:t>特点</a:t>
            </a:r>
            <a:endParaRPr kumimoji="1" lang="zh-CN" altLang="en-US" sz="1200" kern="1200" dirty="0" smtClean="0">
              <a:solidFill>
                <a:schemeClr val="tx1"/>
              </a:solidFill>
              <a:latin typeface="Times New Roman" pitchFamily="18" charset="0"/>
              <a:ea typeface="宋体" pitchFamily="2" charset="-122"/>
              <a:cs typeface="+mn-cs"/>
              <a:hlinkClick r:id="rId3"/>
            </a:endParaRPr>
          </a:p>
          <a:p>
            <a:r>
              <a:rPr kumimoji="1" lang="zh-CN" altLang="en-US" sz="1200" kern="1200" dirty="0" smtClean="0">
                <a:solidFill>
                  <a:schemeClr val="tx1"/>
                </a:solidFill>
                <a:latin typeface="Times New Roman" pitchFamily="18" charset="0"/>
                <a:ea typeface="宋体" pitchFamily="2" charset="-122"/>
                <a:cs typeface="+mn-cs"/>
              </a:rPr>
              <a:t>散列是数组存储方式的一种发展，相比数组，散列的数据访问速度要高于数组，因为可以依据存储数据的部分内容找到数据在数组中的存储位置，进而能够快速实现数据的访问，理想的散列访问速度是非常迅速的，而不像在数组中的遍历过程，采用存储数组中内容的部分元素作为映射函数的输入，映射函数的输出就是存储数据的位置，这样的访问速度就省去了遍历数组的实现，因此时间复杂度可以认为为</a:t>
            </a:r>
            <a:r>
              <a:rPr kumimoji="1" lang="en-US" altLang="zh-CN" sz="1200" kern="1200" dirty="0" smtClean="0">
                <a:solidFill>
                  <a:schemeClr val="tx1"/>
                </a:solidFill>
                <a:latin typeface="Times New Roman" pitchFamily="18" charset="0"/>
                <a:ea typeface="宋体" pitchFamily="2" charset="-122"/>
                <a:cs typeface="+mn-cs"/>
              </a:rPr>
              <a:t>O(1)</a:t>
            </a:r>
            <a:r>
              <a:rPr kumimoji="1" lang="zh-CN" altLang="en-US" sz="1200" kern="1200" dirty="0" smtClean="0">
                <a:solidFill>
                  <a:schemeClr val="tx1"/>
                </a:solidFill>
                <a:latin typeface="Times New Roman" pitchFamily="18" charset="0"/>
                <a:ea typeface="宋体" pitchFamily="2" charset="-122"/>
                <a:cs typeface="+mn-cs"/>
              </a:rPr>
              <a:t>，而数组遍历的时间复杂度为</a:t>
            </a:r>
            <a:r>
              <a:rPr kumimoji="1" lang="en-US" altLang="zh-CN" sz="1200" kern="1200" dirty="0" smtClean="0">
                <a:solidFill>
                  <a:schemeClr val="tx1"/>
                </a:solidFill>
                <a:latin typeface="Times New Roman" pitchFamily="18" charset="0"/>
                <a:ea typeface="宋体" pitchFamily="2" charset="-122"/>
                <a:cs typeface="+mn-cs"/>
              </a:rPr>
              <a:t>O(n)</a:t>
            </a:r>
            <a:r>
              <a:rPr kumimoji="1" lang="zh-CN" altLang="en-US" sz="1200" kern="1200" dirty="0" smtClean="0">
                <a:solidFill>
                  <a:schemeClr val="tx1"/>
                </a:solidFill>
                <a:latin typeface="Times New Roman" pitchFamily="18" charset="0"/>
                <a:ea typeface="宋体" pitchFamily="2" charset="-122"/>
                <a:cs typeface="+mn-cs"/>
              </a:rPr>
              <a:t>。</a:t>
            </a:r>
            <a:endParaRPr lang="zh-CN" altLang="en-US" sz="1000" dirty="0" smtClean="0"/>
          </a:p>
          <a:p>
            <a:pPr marL="0" marR="0" indent="0" algn="l" defTabSz="914400" rtl="0" eaLnBrk="1" fontAlgn="base" latinLnBrk="0" hangingPunct="1">
              <a:lnSpc>
                <a:spcPct val="150000"/>
              </a:lnSpc>
              <a:spcBef>
                <a:spcPct val="30000"/>
              </a:spcBef>
              <a:spcAft>
                <a:spcPct val="0"/>
              </a:spcAft>
              <a:buClrTx/>
              <a:buSzTx/>
              <a:buFontTx/>
              <a:buNone/>
              <a:tabLst/>
              <a:defRPr/>
            </a:pPr>
            <a:endParaRPr lang="zh-CN" altLang="en-US" sz="1000" dirty="0" smtClean="0"/>
          </a:p>
          <a:p>
            <a:pPr eaLnBrk="1" hangingPunct="1"/>
            <a:endParaRPr lang="en-US" altLang="zh-CN" dirty="0" smtClean="0"/>
          </a:p>
        </p:txBody>
      </p:sp>
    </p:spTree>
    <p:extLst>
      <p:ext uri="{BB962C8B-B14F-4D97-AF65-F5344CB8AC3E}">
        <p14:creationId xmlns:p14="http://schemas.microsoft.com/office/powerpoint/2010/main" val="1640612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6D1221F0-B296-4799-B665-5DDE348FD4DD}" type="slidenum">
              <a:rPr lang="en-US" altLang="zh-CN" smtClean="0"/>
              <a:pPr/>
              <a:t>19</a:t>
            </a:fld>
            <a:endParaRPr lang="en-US" altLang="zh-CN"/>
          </a:p>
        </p:txBody>
      </p:sp>
    </p:spTree>
    <p:extLst>
      <p:ext uri="{BB962C8B-B14F-4D97-AF65-F5344CB8AC3E}">
        <p14:creationId xmlns:p14="http://schemas.microsoft.com/office/powerpoint/2010/main" val="1794446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4324"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724D81EF-928B-4B1F-8518-C06F299BDBC6}" type="slidenum">
              <a:rPr lang="zh-CN" altLang="en-US"/>
              <a:pPr algn="r" eaLnBrk="1" hangingPunct="1">
                <a:spcBef>
                  <a:spcPct val="0"/>
                </a:spcBef>
              </a:pPr>
              <a:t>21</a:t>
            </a:fld>
            <a:endParaRPr lang="en-US" altLang="zh-CN"/>
          </a:p>
        </p:txBody>
      </p:sp>
    </p:spTree>
    <p:extLst>
      <p:ext uri="{BB962C8B-B14F-4D97-AF65-F5344CB8AC3E}">
        <p14:creationId xmlns:p14="http://schemas.microsoft.com/office/powerpoint/2010/main" val="299257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4324"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724D81EF-928B-4B1F-8518-C06F299BDBC6}" type="slidenum">
              <a:rPr lang="zh-CN" altLang="en-US"/>
              <a:pPr algn="r" eaLnBrk="1" hangingPunct="1">
                <a:spcBef>
                  <a:spcPct val="0"/>
                </a:spcBef>
              </a:pPr>
              <a:t>22</a:t>
            </a:fld>
            <a:endParaRPr lang="en-US" altLang="zh-CN"/>
          </a:p>
        </p:txBody>
      </p:sp>
    </p:spTree>
    <p:extLst>
      <p:ext uri="{BB962C8B-B14F-4D97-AF65-F5344CB8AC3E}">
        <p14:creationId xmlns:p14="http://schemas.microsoft.com/office/powerpoint/2010/main" val="48318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smtClean="0"/>
              <a:t>algorithm</a:t>
            </a:r>
            <a:r>
              <a:rPr lang="zh-CN" altLang="en-US" sz="2400" dirty="0" smtClean="0"/>
              <a:t>隐含在函数名</a:t>
            </a:r>
            <a:r>
              <a:rPr lang="en-US" altLang="zh-CN" sz="2400" dirty="0" smtClean="0"/>
              <a:t>F</a:t>
            </a:r>
            <a:r>
              <a:rPr lang="zh-CN" altLang="en-US" sz="2400" dirty="0" smtClean="0"/>
              <a:t>当中，可以省略；</a:t>
            </a:r>
            <a:r>
              <a:rPr lang="zh-CN" altLang="en-US" b="1" dirty="0" smtClean="0">
                <a:latin typeface="Times New Roman" pitchFamily="18" charset="0"/>
              </a:rPr>
              <a:t>具有实际价值的是最坏情况下的复杂性，此时可认为输入“</a:t>
            </a:r>
            <a:r>
              <a:rPr lang="en-US" altLang="zh-CN" b="1" dirty="0" smtClean="0">
                <a:latin typeface="Times New Roman" pitchFamily="18" charset="0"/>
              </a:rPr>
              <a:t>I”</a:t>
            </a:r>
            <a:r>
              <a:rPr lang="zh-CN" altLang="en-US" b="1" dirty="0" smtClean="0">
                <a:latin typeface="Times New Roman" pitchFamily="18" charset="0"/>
              </a:rPr>
              <a:t>是一个常量，可省略</a:t>
            </a:r>
            <a:endParaRPr lang="zh-CN" altLang="en-US" dirty="0"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23</a:t>
            </a:fld>
            <a:endParaRPr lang="en-US" altLang="zh-CN"/>
          </a:p>
        </p:txBody>
      </p:sp>
    </p:spTree>
    <p:extLst>
      <p:ext uri="{BB962C8B-B14F-4D97-AF65-F5344CB8AC3E}">
        <p14:creationId xmlns:p14="http://schemas.microsoft.com/office/powerpoint/2010/main" val="16432144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24</a:t>
            </a:fld>
            <a:endParaRPr lang="en-US" altLang="zh-CN"/>
          </a:p>
        </p:txBody>
      </p:sp>
    </p:spTree>
    <p:extLst>
      <p:ext uri="{BB962C8B-B14F-4D97-AF65-F5344CB8AC3E}">
        <p14:creationId xmlns:p14="http://schemas.microsoft.com/office/powerpoint/2010/main" val="208870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t>二、要求</a:t>
            </a:r>
          </a:p>
          <a:p>
            <a:r>
              <a:rPr lang="zh-CN" altLang="en-US" b="1" dirty="0" smtClean="0">
                <a:sym typeface="Wingdings" pitchFamily="2" charset="2"/>
              </a:rPr>
              <a:t></a:t>
            </a:r>
            <a:r>
              <a:rPr lang="zh-CN" altLang="en-US" b="1" dirty="0" smtClean="0"/>
              <a:t>掌握各类</a:t>
            </a:r>
            <a:r>
              <a:rPr lang="zh-CN" altLang="en-US" b="1" dirty="0" smtClean="0">
                <a:solidFill>
                  <a:srgbClr val="0000FF"/>
                </a:solidFill>
              </a:rPr>
              <a:t>基本数据结构类型</a:t>
            </a:r>
            <a:r>
              <a:rPr lang="zh-CN" altLang="en-US" b="1" dirty="0" smtClean="0"/>
              <a:t>和相应的</a:t>
            </a:r>
            <a:r>
              <a:rPr lang="zh-CN" altLang="en-US" b="1" dirty="0" smtClean="0">
                <a:solidFill>
                  <a:srgbClr val="0000FF"/>
                </a:solidFill>
              </a:rPr>
              <a:t>存储结构</a:t>
            </a:r>
            <a:endParaRPr lang="zh-CN" altLang="en-US" b="1" dirty="0" smtClean="0"/>
          </a:p>
          <a:p>
            <a:r>
              <a:rPr lang="zh-CN" altLang="en-US" b="1" dirty="0" smtClean="0">
                <a:sym typeface="Wingdings" pitchFamily="2" charset="2"/>
              </a:rPr>
              <a:t></a:t>
            </a:r>
            <a:r>
              <a:rPr lang="zh-CN" altLang="en-US" b="1" dirty="0" smtClean="0"/>
              <a:t>提高阅读和编写</a:t>
            </a:r>
            <a:r>
              <a:rPr lang="zh-CN" altLang="en-US" b="1" dirty="0" smtClean="0">
                <a:solidFill>
                  <a:srgbClr val="0000FF"/>
                </a:solidFill>
              </a:rPr>
              <a:t>算法</a:t>
            </a:r>
            <a:r>
              <a:rPr lang="zh-CN" altLang="en-US" b="1" dirty="0" smtClean="0"/>
              <a:t>的能力</a:t>
            </a:r>
          </a:p>
          <a:p>
            <a:r>
              <a:rPr lang="zh-CN" altLang="en-US" b="1" dirty="0" smtClean="0">
                <a:sym typeface="Wingdings" pitchFamily="2" charset="2"/>
              </a:rPr>
              <a:t></a:t>
            </a:r>
            <a:r>
              <a:rPr lang="zh-CN" altLang="en-US" b="1" dirty="0" smtClean="0"/>
              <a:t>能针对给定问题，</a:t>
            </a:r>
            <a:r>
              <a:rPr lang="zh-CN" altLang="en-US" b="1" dirty="0" smtClean="0">
                <a:solidFill>
                  <a:srgbClr val="0000FF"/>
                </a:solidFill>
              </a:rPr>
              <a:t>选择</a:t>
            </a:r>
            <a:r>
              <a:rPr lang="zh-CN" altLang="en-US" b="1" dirty="0" smtClean="0"/>
              <a:t>相适应的数据结构，并能</a:t>
            </a:r>
            <a:r>
              <a:rPr lang="zh-CN" altLang="en-US" b="1" dirty="0" smtClean="0">
                <a:solidFill>
                  <a:srgbClr val="0000FF"/>
                </a:solidFill>
              </a:rPr>
              <a:t>设计和分析算法</a:t>
            </a:r>
          </a:p>
          <a:p>
            <a:pPr lvl="2"/>
            <a:r>
              <a:rPr lang="zh-CN" altLang="en-US" sz="1400" b="1" dirty="0" smtClean="0">
                <a:solidFill>
                  <a:srgbClr val="0000FF"/>
                </a:solidFill>
                <a:latin typeface="楷体_GB2312"/>
                <a:ea typeface="楷体_GB2312"/>
                <a:cs typeface="楷体_GB2312"/>
              </a:rPr>
              <a:t>掌握典型算法思想及程序实现；</a:t>
            </a:r>
          </a:p>
          <a:p>
            <a:pPr lvl="2"/>
            <a:r>
              <a:rPr lang="zh-CN" altLang="en-US" sz="1400" b="1" dirty="0" smtClean="0">
                <a:solidFill>
                  <a:srgbClr val="0000FF"/>
                </a:solidFill>
                <a:latin typeface="楷体_GB2312"/>
                <a:ea typeface="楷体_GB2312"/>
                <a:cs typeface="楷体_GB2312"/>
              </a:rPr>
              <a:t>培养算法设计能力及编程能力；</a:t>
            </a:r>
          </a:p>
          <a:p>
            <a:endParaRPr lang="zh-CN" altLang="en-US" dirty="0" smtClean="0"/>
          </a:p>
        </p:txBody>
      </p:sp>
    </p:spTree>
    <p:extLst>
      <p:ext uri="{BB962C8B-B14F-4D97-AF65-F5344CB8AC3E}">
        <p14:creationId xmlns:p14="http://schemas.microsoft.com/office/powerpoint/2010/main" val="172257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smtClean="0"/>
              <a:t>algorithm</a:t>
            </a:r>
            <a:r>
              <a:rPr lang="zh-CN" altLang="en-US" sz="2400" dirty="0" smtClean="0"/>
              <a:t>隐含在函数名</a:t>
            </a:r>
            <a:r>
              <a:rPr lang="en-US" altLang="zh-CN" sz="2400" dirty="0" smtClean="0"/>
              <a:t>F</a:t>
            </a:r>
            <a:r>
              <a:rPr lang="zh-CN" altLang="en-US" sz="2400" dirty="0" smtClean="0"/>
              <a:t>当中，可以省略；</a:t>
            </a:r>
            <a:r>
              <a:rPr lang="zh-CN" altLang="en-US" b="1" dirty="0" smtClean="0">
                <a:latin typeface="Times New Roman" pitchFamily="18" charset="0"/>
              </a:rPr>
              <a:t>具有实际价值的是最坏情况下的复杂性，此时可认为输入“</a:t>
            </a:r>
            <a:r>
              <a:rPr lang="en-US" altLang="zh-CN" b="1" dirty="0" smtClean="0">
                <a:latin typeface="Times New Roman" pitchFamily="18" charset="0"/>
              </a:rPr>
              <a:t>I”</a:t>
            </a:r>
            <a:r>
              <a:rPr lang="zh-CN" altLang="en-US" b="1" dirty="0" smtClean="0">
                <a:latin typeface="Times New Roman" pitchFamily="18" charset="0"/>
              </a:rPr>
              <a:t>是一个常量，可省略</a:t>
            </a:r>
            <a:endParaRPr lang="zh-CN" altLang="en-US" dirty="0"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25</a:t>
            </a:fld>
            <a:endParaRPr lang="en-US" altLang="zh-CN"/>
          </a:p>
        </p:txBody>
      </p:sp>
    </p:spTree>
    <p:extLst>
      <p:ext uri="{BB962C8B-B14F-4D97-AF65-F5344CB8AC3E}">
        <p14:creationId xmlns:p14="http://schemas.microsoft.com/office/powerpoint/2010/main" val="567783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26</a:t>
            </a:fld>
            <a:endParaRPr lang="en-US" altLang="zh-CN"/>
          </a:p>
        </p:txBody>
      </p:sp>
    </p:spTree>
    <p:extLst>
      <p:ext uri="{BB962C8B-B14F-4D97-AF65-F5344CB8AC3E}">
        <p14:creationId xmlns:p14="http://schemas.microsoft.com/office/powerpoint/2010/main" val="1683838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27</a:t>
            </a:fld>
            <a:endParaRPr lang="en-US" altLang="zh-CN"/>
          </a:p>
        </p:txBody>
      </p:sp>
    </p:spTree>
    <p:extLst>
      <p:ext uri="{BB962C8B-B14F-4D97-AF65-F5344CB8AC3E}">
        <p14:creationId xmlns:p14="http://schemas.microsoft.com/office/powerpoint/2010/main" val="652771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28</a:t>
            </a:fld>
            <a:endParaRPr lang="en-US" altLang="zh-CN"/>
          </a:p>
        </p:txBody>
      </p:sp>
    </p:spTree>
    <p:extLst>
      <p:ext uri="{BB962C8B-B14F-4D97-AF65-F5344CB8AC3E}">
        <p14:creationId xmlns:p14="http://schemas.microsoft.com/office/powerpoint/2010/main" val="1851772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29</a:t>
            </a:fld>
            <a:endParaRPr lang="en-US" altLang="zh-CN"/>
          </a:p>
        </p:txBody>
      </p:sp>
    </p:spTree>
    <p:extLst>
      <p:ext uri="{BB962C8B-B14F-4D97-AF65-F5344CB8AC3E}">
        <p14:creationId xmlns:p14="http://schemas.microsoft.com/office/powerpoint/2010/main" val="1597560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30</a:t>
            </a:fld>
            <a:endParaRPr lang="en-US" altLang="zh-CN"/>
          </a:p>
        </p:txBody>
      </p:sp>
    </p:spTree>
    <p:extLst>
      <p:ext uri="{BB962C8B-B14F-4D97-AF65-F5344CB8AC3E}">
        <p14:creationId xmlns:p14="http://schemas.microsoft.com/office/powerpoint/2010/main" val="518159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31</a:t>
            </a:fld>
            <a:endParaRPr lang="en-US" altLang="zh-CN"/>
          </a:p>
        </p:txBody>
      </p:sp>
    </p:spTree>
    <p:extLst>
      <p:ext uri="{BB962C8B-B14F-4D97-AF65-F5344CB8AC3E}">
        <p14:creationId xmlns:p14="http://schemas.microsoft.com/office/powerpoint/2010/main" val="832361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32</a:t>
            </a:fld>
            <a:endParaRPr lang="en-US" altLang="zh-CN"/>
          </a:p>
        </p:txBody>
      </p:sp>
    </p:spTree>
    <p:extLst>
      <p:ext uri="{BB962C8B-B14F-4D97-AF65-F5344CB8AC3E}">
        <p14:creationId xmlns:p14="http://schemas.microsoft.com/office/powerpoint/2010/main" val="260300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a:ln/>
        </p:spPr>
      </p:sp>
      <p:sp>
        <p:nvSpPr>
          <p:cNvPr id="1863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zh-CN" altLang="en-US" sz="2400" smtClean="0"/>
              <a:t>又称：黄金分割数列</a:t>
            </a:r>
          </a:p>
          <a:p>
            <a:endParaRPr lang="zh-CN" altLang="en-US" smtClean="0"/>
          </a:p>
        </p:txBody>
      </p:sp>
      <p:sp>
        <p:nvSpPr>
          <p:cNvPr id="186372" name="灯片编号占位符 3"/>
          <p:cNvSpPr txBox="1">
            <a:spLocks noGrp="1"/>
          </p:cNvSpPr>
          <p:nvPr/>
        </p:nvSpPr>
        <p:spPr bwMode="auto">
          <a:xfrm>
            <a:off x="3829050" y="9444038"/>
            <a:ext cx="29305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30000"/>
              </a:spcBef>
              <a:defRPr sz="1200">
                <a:solidFill>
                  <a:schemeClr val="tx1"/>
                </a:solidFill>
                <a:latin typeface="Arial" pitchFamily="34" charset="0"/>
                <a:ea typeface="宋体" pitchFamily="2" charset="-122"/>
              </a:defRPr>
            </a:lvl1pPr>
            <a:lvl2pPr marL="742950" indent="-285750" eaLnBrk="0" hangingPunct="0">
              <a:spcBef>
                <a:spcPct val="30000"/>
              </a:spcBef>
              <a:defRPr sz="1200">
                <a:solidFill>
                  <a:schemeClr val="tx1"/>
                </a:solidFill>
                <a:latin typeface="Arial" pitchFamily="34" charset="0"/>
                <a:ea typeface="宋体" pitchFamily="2" charset="-122"/>
              </a:defRPr>
            </a:lvl2pPr>
            <a:lvl3pPr marL="1143000" indent="-228600" eaLnBrk="0" hangingPunct="0">
              <a:spcBef>
                <a:spcPct val="30000"/>
              </a:spcBef>
              <a:defRPr sz="1200">
                <a:solidFill>
                  <a:schemeClr val="tx1"/>
                </a:solidFill>
                <a:latin typeface="Arial" pitchFamily="34" charset="0"/>
                <a:ea typeface="宋体" pitchFamily="2" charset="-122"/>
              </a:defRPr>
            </a:lvl3pPr>
            <a:lvl4pPr marL="1600200" indent="-228600" eaLnBrk="0" hangingPunct="0">
              <a:spcBef>
                <a:spcPct val="30000"/>
              </a:spcBef>
              <a:defRPr sz="1200">
                <a:solidFill>
                  <a:schemeClr val="tx1"/>
                </a:solidFill>
                <a:latin typeface="Arial" pitchFamily="34" charset="0"/>
                <a:ea typeface="宋体" pitchFamily="2" charset="-122"/>
              </a:defRPr>
            </a:lvl4pPr>
            <a:lvl5pPr marL="2057400" indent="-228600" eaLnBrk="0" hangingPunct="0">
              <a:spcBef>
                <a:spcPct val="30000"/>
              </a:spcBef>
              <a:defRPr sz="1200">
                <a:solidFill>
                  <a:schemeClr val="tx1"/>
                </a:solidFill>
                <a:latin typeface="Arial"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659F17F3-976E-4C7F-B522-CA182FF6AE4D}" type="slidenum">
              <a:rPr lang="zh-CN" altLang="en-US"/>
              <a:pPr algn="r" eaLnBrk="1" hangingPunct="1">
                <a:spcBef>
                  <a:spcPct val="0"/>
                </a:spcBef>
              </a:pPr>
              <a:t>33</a:t>
            </a:fld>
            <a:endParaRPr lang="en-US" altLang="zh-CN"/>
          </a:p>
        </p:txBody>
      </p:sp>
    </p:spTree>
    <p:extLst>
      <p:ext uri="{BB962C8B-B14F-4D97-AF65-F5344CB8AC3E}">
        <p14:creationId xmlns:p14="http://schemas.microsoft.com/office/powerpoint/2010/main" val="14951511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t>当</a:t>
            </a:r>
            <a:r>
              <a:rPr lang="en-US" altLang="zh-CN" b="1" dirty="0" smtClean="0"/>
              <a:t>n</a:t>
            </a:r>
            <a:r>
              <a:rPr lang="zh-CN" altLang="en-US" b="1" dirty="0" smtClean="0"/>
              <a:t>取得很大时，指数阶时间算法和多项式阶时间算法在所需时间上非常悬殊。</a:t>
            </a:r>
          </a:p>
          <a:p>
            <a:r>
              <a:rPr lang="zh-CN" altLang="en-US" b="1" dirty="0" smtClean="0"/>
              <a:t>因此，</a:t>
            </a:r>
            <a:r>
              <a:rPr lang="zh-CN" altLang="en-US" b="1" dirty="0" smtClean="0">
                <a:solidFill>
                  <a:srgbClr val="0000FF"/>
                </a:solidFill>
                <a:ea typeface="楷体_GB2312"/>
                <a:cs typeface="楷体_GB2312"/>
              </a:rPr>
              <a:t>只要有人能将现有指数时间算法中的任何一个算法化简为多项式时间算法，那就取得了一个伟大的成就。</a:t>
            </a:r>
            <a:endParaRPr lang="en-US" altLang="zh-CN" b="1" dirty="0" smtClean="0">
              <a:solidFill>
                <a:srgbClr val="0000FF"/>
              </a:solidFill>
              <a:ea typeface="楷体_GB2312"/>
              <a:cs typeface="楷体_GB2312"/>
            </a:endParaRPr>
          </a:p>
          <a:p>
            <a:r>
              <a:rPr lang="zh-CN" altLang="en-US" sz="1200" smtClean="0">
                <a:solidFill>
                  <a:srgbClr val="0033CC"/>
                </a:solidFill>
              </a:rPr>
              <a:t>欧几里德算法：</a:t>
            </a:r>
            <a:r>
              <a:rPr kumimoji="1" lang="zh-CN" altLang="en-US" sz="1200" b="0" i="0" u="none" strike="noStrike" kern="1200" smtClean="0">
                <a:solidFill>
                  <a:schemeClr val="tx1"/>
                </a:solidFill>
                <a:effectLst/>
                <a:latin typeface="Times New Roman" pitchFamily="18" charset="0"/>
                <a:ea typeface="宋体" pitchFamily="2" charset="-122"/>
                <a:cs typeface="+mn-cs"/>
              </a:rPr>
              <a:t>用于</a:t>
            </a:r>
            <a:r>
              <a:rPr kumimoji="1" lang="zh-CN" altLang="en-US" sz="1200" b="0" i="0" u="none" strike="noStrike" kern="1200" dirty="0" smtClean="0">
                <a:solidFill>
                  <a:schemeClr val="tx1"/>
                </a:solidFill>
                <a:effectLst/>
                <a:latin typeface="Times New Roman" pitchFamily="18" charset="0"/>
                <a:ea typeface="宋体" pitchFamily="2" charset="-122"/>
                <a:cs typeface="+mn-cs"/>
              </a:rPr>
              <a:t>计算两个整数 </a:t>
            </a:r>
            <a:r>
              <a:rPr kumimoji="1" lang="en-US" altLang="zh-CN" sz="1200" b="0" i="0" u="none" strike="noStrike" kern="1200" dirty="0" err="1" smtClean="0">
                <a:solidFill>
                  <a:schemeClr val="tx1"/>
                </a:solidFill>
                <a:effectLst/>
                <a:latin typeface="Times New Roman" pitchFamily="18" charset="0"/>
                <a:ea typeface="宋体" pitchFamily="2" charset="-122"/>
                <a:cs typeface="+mn-cs"/>
              </a:rPr>
              <a:t>a,b</a:t>
            </a:r>
            <a:r>
              <a:rPr kumimoji="1" lang="en-US" altLang="zh-CN" sz="1200" b="0" i="0" u="none" strike="noStrike" kern="1200" dirty="0" smtClean="0">
                <a:solidFill>
                  <a:schemeClr val="tx1"/>
                </a:solidFill>
                <a:effectLst/>
                <a:latin typeface="Times New Roman" pitchFamily="18" charset="0"/>
                <a:ea typeface="宋体" pitchFamily="2" charset="-122"/>
                <a:cs typeface="+mn-cs"/>
              </a:rPr>
              <a:t> </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的最大公约数</a:t>
            </a:r>
            <a:endParaRPr lang="zh-CN" altLang="en-US" dirty="0" smtClean="0"/>
          </a:p>
        </p:txBody>
      </p:sp>
    </p:spTree>
    <p:extLst>
      <p:ext uri="{BB962C8B-B14F-4D97-AF65-F5344CB8AC3E}">
        <p14:creationId xmlns:p14="http://schemas.microsoft.com/office/powerpoint/2010/main" val="35725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spcBef>
                <a:spcPct val="30000"/>
              </a:spcBef>
            </a:pPr>
            <a:r>
              <a:rPr lang="zh-CN" altLang="en-US" kern="0" dirty="0" smtClean="0">
                <a:sym typeface="Arial" charset="0"/>
              </a:rPr>
              <a:t>递归的概念和</a:t>
            </a:r>
            <a:r>
              <a:rPr lang="zh-CN" altLang="en-US" kern="0" dirty="0" smtClean="0"/>
              <a:t>典型的递归问题：</a:t>
            </a:r>
            <a:r>
              <a:rPr lang="zh-CN" altLang="en-US" b="0" kern="0" dirty="0" smtClean="0">
                <a:cs typeface="+mn-cs"/>
              </a:rPr>
              <a:t>阶乘、Fibonacci数列、hanoi塔等问题，</a:t>
            </a:r>
            <a:r>
              <a:rPr lang="zh-CN" altLang="en-US" sz="2400" b="1" dirty="0" smtClean="0"/>
              <a:t>程序调用自身的编程技巧称为递归</a:t>
            </a:r>
            <a:r>
              <a:rPr lang="zh-CN" altLang="en-US" sz="2400" b="1" baseline="0" dirty="0" smtClean="0"/>
              <a:t> </a:t>
            </a:r>
            <a:r>
              <a:rPr lang="en-US" altLang="zh-CN" sz="1200" b="0" dirty="0" smtClean="0">
                <a:cs typeface="Courier New" pitchFamily="49" charset="0"/>
              </a:rPr>
              <a:t>n! = n × (n – 1)!</a:t>
            </a:r>
            <a:endParaRPr lang="zh-CN" altLang="en-US" sz="1200" b="0" dirty="0" smtClean="0">
              <a:cs typeface="Courier New" pitchFamily="49" charset="0"/>
            </a:endParaRPr>
          </a:p>
          <a:p>
            <a:r>
              <a:rPr lang="zh-CN" altLang="en-US" dirty="0" smtClean="0"/>
              <a:t>斐波纳契数列：</a:t>
            </a:r>
            <a:r>
              <a:rPr lang="en-US" altLang="zh-CN" dirty="0" smtClean="0"/>
              <a:t>1</a:t>
            </a:r>
            <a:r>
              <a:rPr lang="zh-CN" altLang="en-US" dirty="0" smtClean="0"/>
              <a:t>、</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8</a:t>
            </a:r>
            <a:r>
              <a:rPr lang="zh-CN" altLang="en-US" dirty="0" smtClean="0"/>
              <a:t>、</a:t>
            </a:r>
            <a:r>
              <a:rPr lang="en-US" altLang="zh-CN" dirty="0" smtClean="0"/>
              <a:t>13</a:t>
            </a:r>
            <a:r>
              <a:rPr lang="zh-CN" altLang="en-US" dirty="0" smtClean="0"/>
              <a:t>、</a:t>
            </a:r>
            <a:r>
              <a:rPr lang="en-US" altLang="zh-CN" dirty="0" smtClean="0"/>
              <a:t>21</a:t>
            </a:r>
            <a:r>
              <a:rPr lang="zh-CN" altLang="en-US" dirty="0" smtClean="0"/>
              <a:t>、</a:t>
            </a:r>
            <a:r>
              <a:rPr lang="en-US" altLang="zh-CN" dirty="0" smtClean="0"/>
              <a:t>…</a:t>
            </a:r>
          </a:p>
          <a:p>
            <a:r>
              <a:rPr lang="en-US" altLang="zh-CN" sz="1200" dirty="0" err="1" smtClean="0">
                <a:latin typeface="Verdana" pitchFamily="34" charset="0"/>
              </a:rPr>
              <a:t>Fn</a:t>
            </a:r>
            <a:r>
              <a:rPr lang="en-US" altLang="zh-CN" sz="1200" dirty="0" smtClean="0">
                <a:latin typeface="Verdana" pitchFamily="34" charset="0"/>
              </a:rPr>
              <a:t> = F(n-1) + F(n-2)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dirty="0" smtClean="0">
                <a:ln>
                  <a:noFill/>
                </a:ln>
                <a:solidFill>
                  <a:srgbClr val="333399"/>
                </a:solidFill>
                <a:effectLst/>
                <a:uLnTx/>
                <a:uFillTx/>
                <a:latin typeface="Arial" panose="020B0604020202020204" pitchFamily="34" charset="0"/>
                <a:ea typeface="黑体" panose="02010609060101010101" pitchFamily="49" charset="-122"/>
                <a:cs typeface="+mn-cs"/>
              </a:rPr>
              <a:t>分治法的设计思想是，将一个难以直接解决的大问题，分割成一些规模较小的相同问题，以便各个击破，分而治之。</a:t>
            </a:r>
          </a:p>
          <a:p>
            <a:r>
              <a:rPr lang="zh-CN" altLang="en-US" sz="1200" dirty="0" smtClean="0">
                <a:solidFill>
                  <a:schemeClr val="bg2">
                    <a:lumMod val="10000"/>
                  </a:schemeClr>
                </a:solidFill>
                <a:cs typeface="Courier New" pitchFamily="49" charset="0"/>
              </a:rPr>
              <a:t>分解（</a:t>
            </a:r>
            <a:r>
              <a:rPr lang="en-US" altLang="zh-CN" sz="1200" dirty="0" smtClean="0">
                <a:solidFill>
                  <a:schemeClr val="bg2">
                    <a:lumMod val="10000"/>
                  </a:schemeClr>
                </a:solidFill>
                <a:cs typeface="Courier New" pitchFamily="49" charset="0"/>
              </a:rPr>
              <a:t>Divide)</a:t>
            </a:r>
            <a:r>
              <a:rPr lang="zh-CN" altLang="en-US" sz="1200" dirty="0" smtClean="0">
                <a:solidFill>
                  <a:schemeClr val="bg2">
                    <a:lumMod val="10000"/>
                  </a:schemeClr>
                </a:solidFill>
                <a:cs typeface="Courier New" pitchFamily="49" charset="0"/>
              </a:rPr>
              <a:t>；求解（</a:t>
            </a:r>
            <a:r>
              <a:rPr lang="en-US" altLang="zh-CN" sz="1200" dirty="0" smtClean="0">
                <a:solidFill>
                  <a:schemeClr val="bg2">
                    <a:lumMod val="10000"/>
                  </a:schemeClr>
                </a:solidFill>
                <a:cs typeface="Courier New" pitchFamily="49" charset="0"/>
              </a:rPr>
              <a:t>Conquer</a:t>
            </a:r>
            <a:r>
              <a:rPr lang="zh-CN" altLang="en-US" sz="1200" dirty="0" smtClean="0">
                <a:solidFill>
                  <a:schemeClr val="bg2">
                    <a:lumMod val="10000"/>
                  </a:schemeClr>
                </a:solidFill>
                <a:cs typeface="Courier New" pitchFamily="49" charset="0"/>
              </a:rPr>
              <a:t>）；合并（</a:t>
            </a:r>
            <a:r>
              <a:rPr lang="en-US" altLang="zh-CN" sz="1200" dirty="0" smtClean="0">
                <a:solidFill>
                  <a:schemeClr val="bg2">
                    <a:lumMod val="10000"/>
                  </a:schemeClr>
                </a:solidFill>
                <a:cs typeface="Courier New" pitchFamily="49" charset="0"/>
              </a:rPr>
              <a:t>Combine</a:t>
            </a:r>
            <a:r>
              <a:rPr lang="zh-CN" altLang="en-US" sz="1200" dirty="0" smtClean="0">
                <a:solidFill>
                  <a:schemeClr val="bg2">
                    <a:lumMod val="10000"/>
                  </a:schemeClr>
                </a:solidFill>
                <a:cs typeface="Courier New" pitchFamily="49" charset="0"/>
              </a:rPr>
              <a:t>）</a:t>
            </a:r>
            <a:endParaRPr lang="en-US" altLang="zh-CN" sz="1200" dirty="0" smtClean="0">
              <a:solidFill>
                <a:schemeClr val="bg2">
                  <a:lumMod val="10000"/>
                </a:schemeClr>
              </a:solidFill>
              <a:cs typeface="Courier New" pitchFamily="49"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latin typeface="微软雅黑" pitchFamily="34" charset="-122"/>
                <a:ea typeface="微软雅黑" pitchFamily="34" charset="-122"/>
              </a:rPr>
              <a:t>动态规划</a:t>
            </a:r>
            <a:r>
              <a:rPr lang="zh-CN" altLang="en-US" sz="1200" dirty="0" smtClean="0">
                <a:latin typeface="微软雅黑" pitchFamily="34" charset="-122"/>
                <a:ea typeface="微软雅黑" pitchFamily="34" charset="-122"/>
              </a:rPr>
              <a:t>算法与分治法类似，其基本思想也是将待求解问题</a:t>
            </a:r>
            <a:r>
              <a:rPr lang="zh-CN" altLang="en-US" sz="1200" dirty="0" smtClean="0">
                <a:solidFill>
                  <a:srgbClr val="FF0000"/>
                </a:solidFill>
                <a:latin typeface="微软雅黑" pitchFamily="34" charset="-122"/>
                <a:ea typeface="微软雅黑" pitchFamily="34" charset="-122"/>
              </a:rPr>
              <a:t>分解</a:t>
            </a:r>
            <a:r>
              <a:rPr lang="zh-CN" altLang="en-US" sz="1200" dirty="0" smtClean="0">
                <a:latin typeface="微软雅黑" pitchFamily="34" charset="-122"/>
                <a:ea typeface="微软雅黑" pitchFamily="34" charset="-122"/>
              </a:rPr>
              <a:t>成若干个子问题。但是经分解得到的子问题往往</a:t>
            </a:r>
            <a:r>
              <a:rPr lang="zh-CN" altLang="en-US" sz="1200" dirty="0" smtClean="0">
                <a:solidFill>
                  <a:srgbClr val="FF0000"/>
                </a:solidFill>
                <a:latin typeface="微软雅黑" pitchFamily="34" charset="-122"/>
                <a:ea typeface="微软雅黑" pitchFamily="34" charset="-122"/>
              </a:rPr>
              <a:t>不是互相独立</a:t>
            </a:r>
            <a:r>
              <a:rPr lang="zh-CN" altLang="en-US" sz="1200" dirty="0" smtClean="0">
                <a:latin typeface="微软雅黑" pitchFamily="34" charset="-122"/>
                <a:ea typeface="微软雅黑" pitchFamily="34" charset="-122"/>
              </a:rPr>
              <a:t>的。如果能够保存已解决的子问题的答案，而在需要时再找出已求得的答案，就可以避免大量重复计算，从而得到多项式时间算法。</a:t>
            </a:r>
          </a:p>
          <a:p>
            <a:pPr marL="609600" indent="-609600" eaLnBrk="1" hangingPunct="1">
              <a:lnSpc>
                <a:spcPct val="150000"/>
              </a:lnSpc>
              <a:spcBef>
                <a:spcPts val="0"/>
              </a:spcBef>
            </a:pPr>
            <a:r>
              <a:rPr lang="zh-CN" altLang="en-US" sz="2200" b="1" dirty="0" smtClean="0"/>
              <a:t>贪心算法</a:t>
            </a:r>
            <a:r>
              <a:rPr lang="zh-CN" altLang="en-US" sz="2200" dirty="0" smtClean="0"/>
              <a:t>的基本思想</a:t>
            </a:r>
            <a:endParaRPr lang="en-US" altLang="zh-CN" sz="2200" dirty="0" smtClean="0"/>
          </a:p>
          <a:p>
            <a:pPr marL="1008000" lvl="1" indent="-432000" eaLnBrk="1" hangingPunct="1">
              <a:lnSpc>
                <a:spcPct val="150000"/>
              </a:lnSpc>
              <a:spcBef>
                <a:spcPts val="0"/>
              </a:spcBef>
            </a:pPr>
            <a:r>
              <a:rPr lang="zh-CN" altLang="en-US" sz="2200" dirty="0" smtClean="0"/>
              <a:t>优化问题的算法往往包含一系列步骤，每一步都有一组选择</a:t>
            </a:r>
            <a:endParaRPr lang="en-US" altLang="zh-CN" sz="2200" dirty="0" smtClean="0"/>
          </a:p>
          <a:p>
            <a:pPr marL="1008000" lvl="1" indent="-432000" eaLnBrk="1" hangingPunct="1">
              <a:lnSpc>
                <a:spcPct val="150000"/>
              </a:lnSpc>
              <a:spcBef>
                <a:spcPts val="0"/>
              </a:spcBef>
            </a:pPr>
            <a:r>
              <a:rPr lang="zh-CN" altLang="en-US" sz="2200" dirty="0" smtClean="0"/>
              <a:t>贪心算法在每一步选择中都采取在</a:t>
            </a:r>
            <a:r>
              <a:rPr lang="zh-CN" altLang="en-US" sz="2200" b="1" dirty="0" smtClean="0">
                <a:solidFill>
                  <a:srgbClr val="C00000"/>
                </a:solidFill>
              </a:rPr>
              <a:t>当前状态下最优</a:t>
            </a:r>
            <a:r>
              <a:rPr lang="zh-CN" altLang="en-US" sz="2200" dirty="0" smtClean="0"/>
              <a:t>的选择</a:t>
            </a:r>
            <a:endParaRPr lang="en-US" altLang="zh-CN" sz="2200" dirty="0" smtClean="0"/>
          </a:p>
          <a:p>
            <a:pPr marL="1440000" lvl="2" indent="-432000" eaLnBrk="1" hangingPunct="1">
              <a:lnSpc>
                <a:spcPct val="150000"/>
              </a:lnSpc>
              <a:spcBef>
                <a:spcPts val="0"/>
              </a:spcBef>
            </a:pPr>
            <a:r>
              <a:rPr lang="zh-CN" altLang="en-US" sz="2200" dirty="0" smtClean="0"/>
              <a:t>目的是希望由此导出的结果是最优的</a:t>
            </a:r>
            <a:endParaRPr lang="en-US" altLang="zh-CN" sz="2200" dirty="0" smtClean="0"/>
          </a:p>
          <a:p>
            <a:pPr marL="1008000" lvl="1" indent="-432000" eaLnBrk="1" hangingPunct="1">
              <a:lnSpc>
                <a:spcPct val="150000"/>
              </a:lnSpc>
              <a:spcBef>
                <a:spcPts val="0"/>
              </a:spcBef>
            </a:pPr>
            <a:r>
              <a:rPr lang="zh-CN" altLang="en-US" sz="2200" dirty="0" smtClean="0"/>
              <a:t>简言之：贪心算法在求解问题时并不着眼于整体最优</a:t>
            </a:r>
            <a:endParaRPr lang="en-US" altLang="zh-CN" sz="2200" dirty="0" smtClean="0"/>
          </a:p>
          <a:p>
            <a:pPr marL="1440000" lvl="2" indent="-432000" eaLnBrk="1" hangingPunct="1">
              <a:lnSpc>
                <a:spcPct val="150000"/>
              </a:lnSpc>
              <a:spcBef>
                <a:spcPts val="0"/>
              </a:spcBef>
            </a:pPr>
            <a:r>
              <a:rPr lang="zh-CN" altLang="en-US" sz="2200" dirty="0" smtClean="0"/>
              <a:t>它所作出的选择仅仅是当前看来是最优的</a:t>
            </a:r>
            <a:endParaRPr lang="en-US" altLang="zh-CN" sz="2200" dirty="0" smtClean="0"/>
          </a:p>
          <a:p>
            <a:pPr marL="609600" lvl="1" indent="-609600" eaLnBrk="1" hangingPunct="1">
              <a:lnSpc>
                <a:spcPct val="150000"/>
              </a:lnSpc>
              <a:spcBef>
                <a:spcPts val="0"/>
              </a:spcBef>
              <a:buFont typeface="Wingdings" pitchFamily="2" charset="2"/>
              <a:buChar char=""/>
            </a:pPr>
            <a:r>
              <a:rPr lang="zh-CN" altLang="en-US" sz="2200" dirty="0" smtClean="0">
                <a:cs typeface="+mn-cs"/>
              </a:rPr>
              <a:t>回溯法是一种选优搜索法（试探法），被称为通用的解题方法</a:t>
            </a:r>
            <a:endParaRPr lang="en-US" altLang="zh-CN" sz="2200" dirty="0" smtClean="0">
              <a:cs typeface="+mn-cs"/>
            </a:endParaRPr>
          </a:p>
          <a:p>
            <a:pPr marL="609600" lvl="1" indent="-609600" eaLnBrk="1" hangingPunct="1">
              <a:lnSpc>
                <a:spcPct val="150000"/>
              </a:lnSpc>
              <a:spcBef>
                <a:spcPts val="0"/>
              </a:spcBef>
              <a:buFont typeface="Wingdings" pitchFamily="2" charset="2"/>
              <a:buChar char=""/>
            </a:pPr>
            <a:r>
              <a:rPr lang="zh-CN" altLang="en-US" sz="2200" dirty="0" smtClean="0">
                <a:cs typeface="+mn-cs"/>
              </a:rPr>
              <a:t>基本思想：将</a:t>
            </a:r>
            <a:r>
              <a:rPr lang="en-US" altLang="zh-CN" sz="2200" dirty="0" smtClean="0">
                <a:cs typeface="+mn-cs"/>
              </a:rPr>
              <a:t>n</a:t>
            </a:r>
            <a:r>
              <a:rPr lang="zh-CN" altLang="en-US" sz="2200" dirty="0" smtClean="0">
                <a:cs typeface="+mn-cs"/>
              </a:rPr>
              <a:t>元问题</a:t>
            </a:r>
            <a:r>
              <a:rPr lang="en-US" altLang="zh-CN" sz="2200" dirty="0" smtClean="0">
                <a:cs typeface="+mn-cs"/>
              </a:rPr>
              <a:t>P</a:t>
            </a:r>
            <a:r>
              <a:rPr lang="zh-CN" altLang="en-US" sz="2200" dirty="0" smtClean="0">
                <a:cs typeface="+mn-cs"/>
              </a:rPr>
              <a:t>的状态空间</a:t>
            </a:r>
            <a:r>
              <a:rPr lang="en-US" altLang="zh-CN" sz="2200" dirty="0" smtClean="0">
                <a:cs typeface="+mn-cs"/>
              </a:rPr>
              <a:t>E</a:t>
            </a:r>
            <a:r>
              <a:rPr lang="zh-CN" altLang="en-US" sz="2200" dirty="0" smtClean="0">
                <a:cs typeface="+mn-cs"/>
              </a:rPr>
              <a:t>表示成一棵高为</a:t>
            </a:r>
            <a:r>
              <a:rPr lang="en-US" altLang="zh-CN" sz="2200" dirty="0" smtClean="0">
                <a:cs typeface="+mn-cs"/>
              </a:rPr>
              <a:t>n</a:t>
            </a:r>
            <a:r>
              <a:rPr lang="zh-CN" altLang="en-US" sz="2200" dirty="0" smtClean="0">
                <a:cs typeface="+mn-cs"/>
              </a:rPr>
              <a:t>的带权有序树</a:t>
            </a:r>
            <a:r>
              <a:rPr lang="en-US" altLang="zh-CN" sz="2200" dirty="0" smtClean="0">
                <a:cs typeface="+mn-cs"/>
              </a:rPr>
              <a:t>T</a:t>
            </a:r>
            <a:r>
              <a:rPr lang="zh-CN" altLang="en-US" sz="2200" dirty="0" smtClean="0">
                <a:cs typeface="+mn-cs"/>
              </a:rPr>
              <a:t>，把在</a:t>
            </a:r>
            <a:r>
              <a:rPr lang="en-US" altLang="zh-CN" sz="2200" dirty="0" smtClean="0">
                <a:cs typeface="+mn-cs"/>
              </a:rPr>
              <a:t>E</a:t>
            </a:r>
            <a:r>
              <a:rPr lang="zh-CN" altLang="en-US" sz="2200" dirty="0" smtClean="0">
                <a:cs typeface="+mn-cs"/>
              </a:rPr>
              <a:t>中求问题</a:t>
            </a:r>
            <a:r>
              <a:rPr lang="en-US" altLang="zh-CN" sz="2200" dirty="0" smtClean="0">
                <a:cs typeface="+mn-cs"/>
              </a:rPr>
              <a:t>P</a:t>
            </a:r>
            <a:r>
              <a:rPr lang="zh-CN" altLang="en-US" sz="2200" dirty="0" smtClean="0">
                <a:cs typeface="+mn-cs"/>
              </a:rPr>
              <a:t>的解转化为在</a:t>
            </a:r>
            <a:r>
              <a:rPr lang="en-US" altLang="zh-CN" sz="2200" dirty="0" smtClean="0">
                <a:cs typeface="+mn-cs"/>
              </a:rPr>
              <a:t>T</a:t>
            </a:r>
            <a:r>
              <a:rPr lang="zh-CN" altLang="en-US" sz="2200" dirty="0" smtClean="0">
                <a:cs typeface="+mn-cs"/>
              </a:rPr>
              <a:t>中搜索问题</a:t>
            </a:r>
            <a:r>
              <a:rPr lang="en-US" altLang="zh-CN" sz="2200" dirty="0" smtClean="0">
                <a:cs typeface="+mn-cs"/>
              </a:rPr>
              <a:t>P</a:t>
            </a:r>
            <a:r>
              <a:rPr lang="zh-CN" altLang="en-US" sz="2200" dirty="0" smtClean="0">
                <a:cs typeface="+mn-cs"/>
              </a:rPr>
              <a:t>的解</a:t>
            </a:r>
            <a:endParaRPr lang="en-US" altLang="zh-CN" sz="2200" dirty="0" smtClean="0">
              <a:cs typeface="+mn-cs"/>
            </a:endParaRPr>
          </a:p>
          <a:p>
            <a:pPr marL="609600" indent="-609600" eaLnBrk="1" hangingPunct="1">
              <a:lnSpc>
                <a:spcPct val="150000"/>
              </a:lnSpc>
              <a:spcBef>
                <a:spcPts val="0"/>
              </a:spcBef>
            </a:pPr>
            <a:r>
              <a:rPr lang="zh-CN" altLang="en-US" sz="2200" dirty="0" smtClean="0">
                <a:solidFill>
                  <a:srgbClr val="000000"/>
                </a:solidFill>
              </a:rPr>
              <a:t>分支限界法与回溯法的类似之处</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dirty="0" smtClean="0">
                <a:solidFill>
                  <a:srgbClr val="000000"/>
                </a:solidFill>
              </a:rPr>
              <a:t>基本思路：在问题的解空间树上搜索问题的解</a:t>
            </a:r>
          </a:p>
          <a:p>
            <a:pPr marL="609600" indent="-609600" eaLnBrk="1" hangingPunct="1">
              <a:lnSpc>
                <a:spcPct val="150000"/>
              </a:lnSpc>
              <a:spcBef>
                <a:spcPts val="0"/>
              </a:spcBef>
            </a:pPr>
            <a:r>
              <a:rPr lang="zh-CN" altLang="en-US" sz="2200" dirty="0" smtClean="0">
                <a:solidFill>
                  <a:srgbClr val="000000"/>
                </a:solidFill>
              </a:rPr>
              <a:t>分支限界法与回溯法的区别</a:t>
            </a:r>
            <a:endParaRPr lang="en-US" altLang="zh-CN" sz="2200" dirty="0" smtClean="0">
              <a:solidFill>
                <a:srgbClr val="000000"/>
              </a:solidFill>
            </a:endParaRPr>
          </a:p>
          <a:p>
            <a:pPr marL="1008000" lvl="1" indent="-432000" eaLnBrk="1" hangingPunct="1">
              <a:lnSpc>
                <a:spcPct val="150000"/>
              </a:lnSpc>
              <a:spcBef>
                <a:spcPts val="0"/>
              </a:spcBef>
            </a:pPr>
            <a:r>
              <a:rPr lang="zh-CN" altLang="en-US" sz="2200" b="1" dirty="0" smtClean="0">
                <a:solidFill>
                  <a:srgbClr val="000000"/>
                </a:solidFill>
              </a:rPr>
              <a:t>求解目标不同</a:t>
            </a:r>
            <a:endParaRPr lang="en-US" altLang="zh-CN" sz="2200" b="1" dirty="0" smtClean="0">
              <a:solidFill>
                <a:srgbClr val="000000"/>
              </a:solidFill>
            </a:endParaRPr>
          </a:p>
          <a:p>
            <a:pPr marL="1440000" lvl="2" indent="-432000" eaLnBrk="1" hangingPunct="1">
              <a:lnSpc>
                <a:spcPct val="150000"/>
              </a:lnSpc>
              <a:spcBef>
                <a:spcPts val="0"/>
              </a:spcBef>
            </a:pPr>
            <a:r>
              <a:rPr lang="zh-CN" altLang="en-US" sz="2200" dirty="0" smtClean="0">
                <a:solidFill>
                  <a:srgbClr val="000000"/>
                </a:solidFill>
              </a:rPr>
              <a:t>回溯法的求解目标是找出解空间树中满足约束条件的</a:t>
            </a:r>
            <a:r>
              <a:rPr lang="zh-CN" altLang="en-US" sz="2200" dirty="0" smtClean="0">
                <a:solidFill>
                  <a:srgbClr val="FF0000"/>
                </a:solidFill>
              </a:rPr>
              <a:t>所有解</a:t>
            </a:r>
            <a:endParaRPr lang="en-US" altLang="zh-CN" sz="2200" dirty="0" smtClean="0">
              <a:solidFill>
                <a:srgbClr val="FF0000"/>
              </a:solidFill>
            </a:endParaRPr>
          </a:p>
          <a:p>
            <a:pPr marL="1440000" lvl="2" indent="-432000" eaLnBrk="1" hangingPunct="1">
              <a:lnSpc>
                <a:spcPct val="150000"/>
              </a:lnSpc>
              <a:spcBef>
                <a:spcPts val="0"/>
              </a:spcBef>
            </a:pPr>
            <a:r>
              <a:rPr lang="zh-CN" altLang="en-US" sz="2200" dirty="0" smtClean="0">
                <a:solidFill>
                  <a:srgbClr val="000000"/>
                </a:solidFill>
              </a:rPr>
              <a:t>分支限界法的求解目标则是尽快找出满足约束条件的</a:t>
            </a:r>
            <a:r>
              <a:rPr lang="zh-CN" altLang="en-US" sz="2200" dirty="0" smtClean="0">
                <a:solidFill>
                  <a:srgbClr val="FF0000"/>
                </a:solidFill>
              </a:rPr>
              <a:t>一个解，</a:t>
            </a:r>
            <a:endParaRPr lang="en-US" altLang="zh-CN" sz="2200" dirty="0" smtClean="0">
              <a:solidFill>
                <a:srgbClr val="FF0000"/>
              </a:solidFill>
            </a:endParaRPr>
          </a:p>
          <a:p>
            <a:pPr marL="1008000" lvl="2" indent="0" eaLnBrk="1" hangingPunct="1">
              <a:lnSpc>
                <a:spcPct val="150000"/>
              </a:lnSpc>
              <a:spcBef>
                <a:spcPts val="0"/>
              </a:spcBef>
              <a:buNone/>
            </a:pPr>
            <a:r>
              <a:rPr lang="zh-CN" altLang="en-US" sz="2200" dirty="0" smtClean="0">
                <a:solidFill>
                  <a:srgbClr val="000000"/>
                </a:solidFill>
              </a:rPr>
              <a:t>     或是在满足约束条件的解中找出在某种意义下的</a:t>
            </a:r>
            <a:r>
              <a:rPr lang="zh-CN" altLang="en-US" sz="2200" dirty="0" smtClean="0">
                <a:solidFill>
                  <a:srgbClr val="FF0000"/>
                </a:solidFill>
              </a:rPr>
              <a:t>最优解</a:t>
            </a:r>
            <a:endParaRPr lang="en-US" altLang="zh-CN" sz="2200" dirty="0" smtClean="0">
              <a:solidFill>
                <a:srgbClr val="FF0000"/>
              </a:solidFill>
            </a:endParaRPr>
          </a:p>
          <a:p>
            <a:pPr marL="1440000" lvl="2" indent="-432000" eaLnBrk="1" hangingPunct="1">
              <a:lnSpc>
                <a:spcPct val="150000"/>
              </a:lnSpc>
              <a:spcBef>
                <a:spcPts val="0"/>
              </a:spcBef>
            </a:pPr>
            <a:r>
              <a:rPr lang="zh-CN" altLang="en-US" sz="2200" dirty="0" smtClean="0">
                <a:solidFill>
                  <a:srgbClr val="000000"/>
                </a:solidFill>
              </a:rPr>
              <a:t>通常用于解决离散值的最优化问题</a:t>
            </a:r>
            <a:endParaRPr lang="en-US" altLang="zh-CN" sz="2200" dirty="0" smtClean="0">
              <a:solidFill>
                <a:srgbClr val="000000"/>
              </a:solidFill>
            </a:endParaRPr>
          </a:p>
          <a:p>
            <a:pPr marL="609600" lvl="1" indent="-609600" eaLnBrk="1" hangingPunct="1">
              <a:lnSpc>
                <a:spcPct val="150000"/>
              </a:lnSpc>
              <a:spcBef>
                <a:spcPts val="0"/>
              </a:spcBef>
              <a:buFont typeface="Wingdings" pitchFamily="2" charset="2"/>
              <a:buChar char=""/>
            </a:pPr>
            <a:endParaRPr lang="en-US" altLang="zh-CN" sz="2200" dirty="0" smtClean="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微软雅黑" pitchFamily="34" charset="-122"/>
              <a:ea typeface="微软雅黑"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6D1221F0-B296-4799-B665-5DDE348FD4DD}" type="slidenum">
              <a:rPr lang="en-US" altLang="zh-CN" smtClean="0"/>
              <a:pPr/>
              <a:t>3</a:t>
            </a:fld>
            <a:endParaRPr lang="en-US" altLang="zh-CN"/>
          </a:p>
        </p:txBody>
      </p:sp>
    </p:spTree>
    <p:extLst>
      <p:ext uri="{BB962C8B-B14F-4D97-AF65-F5344CB8AC3E}">
        <p14:creationId xmlns:p14="http://schemas.microsoft.com/office/powerpoint/2010/main" val="1113668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原则</a:t>
            </a:r>
            <a:r>
              <a:rPr lang="en-US" altLang="zh-CN" dirty="0" smtClean="0"/>
              <a:t>3</a:t>
            </a:r>
            <a:r>
              <a:rPr lang="zh-CN" altLang="en-US" dirty="0" smtClean="0"/>
              <a:t>意味着其中的最大值就是程序运行时间</a:t>
            </a:r>
          </a:p>
        </p:txBody>
      </p:sp>
    </p:spTree>
    <p:extLst>
      <p:ext uri="{BB962C8B-B14F-4D97-AF65-F5344CB8AC3E}">
        <p14:creationId xmlns:p14="http://schemas.microsoft.com/office/powerpoint/2010/main" val="9475272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原则</a:t>
            </a:r>
            <a:r>
              <a:rPr lang="en-US" altLang="zh-CN" smtClean="0"/>
              <a:t>3</a:t>
            </a:r>
            <a:r>
              <a:rPr lang="zh-CN" altLang="en-US" smtClean="0"/>
              <a:t>意味着其中的最大值就是程序运行时间</a:t>
            </a:r>
          </a:p>
        </p:txBody>
      </p:sp>
    </p:spTree>
    <p:extLst>
      <p:ext uri="{BB962C8B-B14F-4D97-AF65-F5344CB8AC3E}">
        <p14:creationId xmlns:p14="http://schemas.microsoft.com/office/powerpoint/2010/main" val="1724108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t>原则</a:t>
            </a:r>
            <a:r>
              <a:rPr lang="en-US" altLang="zh-CN" dirty="0" smtClean="0"/>
              <a:t>3</a:t>
            </a:r>
            <a:r>
              <a:rPr lang="zh-CN" altLang="en-US" dirty="0" smtClean="0"/>
              <a:t>意味着其中的最大值就是程序运行时间</a:t>
            </a:r>
            <a:endParaRPr lang="en-US" altLang="zh-CN" dirty="0" smtClean="0"/>
          </a:p>
          <a:p>
            <a:r>
              <a:rPr kumimoji="1" lang="zh-CN" altLang="en-US" sz="1200" b="0" i="0" u="none" strike="noStrike" kern="1200" dirty="0" smtClean="0">
                <a:solidFill>
                  <a:schemeClr val="tx1"/>
                </a:solidFill>
                <a:effectLst/>
                <a:latin typeface="Times New Roman" pitchFamily="18" charset="0"/>
                <a:ea typeface="宋体" pitchFamily="2" charset="-122"/>
                <a:cs typeface="+mn-cs"/>
              </a:rPr>
              <a:t>我们可以证明，两次迭代以后，余数最多是原始值的一半。迭代次数至多是</a:t>
            </a:r>
            <a:r>
              <a:rPr kumimoji="1" lang="en-US" altLang="zh-CN" sz="1200" b="0" i="0" u="none" strike="noStrike" kern="1200" dirty="0" smtClean="0">
                <a:solidFill>
                  <a:schemeClr val="tx1"/>
                </a:solidFill>
                <a:effectLst/>
                <a:latin typeface="Times New Roman" pitchFamily="18" charset="0"/>
                <a:ea typeface="宋体" pitchFamily="2" charset="-122"/>
                <a:cs typeface="+mn-cs"/>
              </a:rPr>
              <a:t>2logN,</a:t>
            </a:r>
            <a:r>
              <a:rPr kumimoji="1" lang="zh-CN" altLang="en-US" sz="1200" b="0" i="0" u="none" strike="noStrike" kern="1200" dirty="0" smtClean="0">
                <a:solidFill>
                  <a:schemeClr val="tx1"/>
                </a:solidFill>
                <a:effectLst/>
                <a:latin typeface="Times New Roman" pitchFamily="18" charset="0"/>
                <a:ea typeface="宋体" pitchFamily="2" charset="-122"/>
                <a:cs typeface="+mn-cs"/>
              </a:rPr>
              <a:t>所以时间复杂度是</a:t>
            </a:r>
            <a:r>
              <a:rPr kumimoji="1" lang="en-US" altLang="zh-CN" sz="1200" b="0" i="0" u="none" strike="noStrike" kern="1200" dirty="0" err="1" smtClean="0">
                <a:solidFill>
                  <a:schemeClr val="tx1"/>
                </a:solidFill>
                <a:effectLst/>
                <a:latin typeface="Times New Roman" pitchFamily="18" charset="0"/>
                <a:ea typeface="宋体" pitchFamily="2" charset="-122"/>
                <a:cs typeface="+mn-cs"/>
              </a:rPr>
              <a:t>logN</a:t>
            </a:r>
            <a:r>
              <a:rPr kumimoji="1" lang="zh-CN" altLang="en-US" sz="1200" b="0" i="0" u="none" strike="noStrike" kern="1200" dirty="0" smtClean="0">
                <a:solidFill>
                  <a:schemeClr val="tx1"/>
                </a:solidFill>
                <a:effectLst/>
                <a:latin typeface="Times New Roman" pitchFamily="18" charset="0"/>
                <a:ea typeface="宋体" pitchFamily="2" charset="-122"/>
                <a:cs typeface="+mn-cs"/>
              </a:rPr>
              <a:t>。 </a:t>
            </a:r>
            <a:endParaRPr lang="zh-CN" altLang="en-US" dirty="0" smtClean="0"/>
          </a:p>
        </p:txBody>
      </p:sp>
    </p:spTree>
    <p:extLst>
      <p:ext uri="{BB962C8B-B14F-4D97-AF65-F5344CB8AC3E}">
        <p14:creationId xmlns:p14="http://schemas.microsoft.com/office/powerpoint/2010/main" val="16717923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smtClean="0"/>
              <a:t>当</a:t>
            </a:r>
            <a:r>
              <a:rPr lang="en-US" altLang="zh-CN" b="1" smtClean="0"/>
              <a:t>n</a:t>
            </a:r>
            <a:r>
              <a:rPr lang="zh-CN" altLang="en-US" b="1" smtClean="0"/>
              <a:t>取得很大时，指数阶时间算法和多项式阶时间算法在所需时间上非常悬殊。</a:t>
            </a:r>
          </a:p>
          <a:p>
            <a:r>
              <a:rPr lang="zh-CN" altLang="en-US" b="1" smtClean="0"/>
              <a:t>因此，</a:t>
            </a:r>
            <a:r>
              <a:rPr lang="zh-CN" altLang="en-US" b="1" smtClean="0">
                <a:solidFill>
                  <a:srgbClr val="0000FF"/>
                </a:solidFill>
                <a:ea typeface="楷体_GB2312"/>
                <a:cs typeface="楷体_GB2312"/>
              </a:rPr>
              <a:t>只要有人能将现有指数时间算法中的任何一个算法化简为多项式时间算法，那就取得了一个伟大的成就。</a:t>
            </a:r>
            <a:endParaRPr lang="zh-CN" altLang="en-US" smtClean="0"/>
          </a:p>
        </p:txBody>
      </p:sp>
    </p:spTree>
    <p:extLst>
      <p:ext uri="{BB962C8B-B14F-4D97-AF65-F5344CB8AC3E}">
        <p14:creationId xmlns:p14="http://schemas.microsoft.com/office/powerpoint/2010/main" val="16186252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887837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t>当</a:t>
            </a:r>
            <a:r>
              <a:rPr lang="en-US" altLang="zh-CN" b="1" dirty="0" smtClean="0"/>
              <a:t>n</a:t>
            </a:r>
            <a:r>
              <a:rPr lang="zh-CN" altLang="en-US" b="1" dirty="0" smtClean="0"/>
              <a:t>取得很大时，指数阶时间算法和多项式阶时间算法在所需时间上非常悬殊。</a:t>
            </a:r>
          </a:p>
          <a:p>
            <a:r>
              <a:rPr lang="zh-CN" altLang="en-US" b="1" dirty="0" smtClean="0"/>
              <a:t>因此，</a:t>
            </a:r>
            <a:r>
              <a:rPr lang="zh-CN" altLang="en-US" b="1" dirty="0" smtClean="0">
                <a:solidFill>
                  <a:srgbClr val="0000FF"/>
                </a:solidFill>
                <a:ea typeface="楷体_GB2312"/>
                <a:cs typeface="楷体_GB2312"/>
              </a:rPr>
              <a:t>只要有人能将现有指数时间算法中的任何一个算法化简为多项式时间算法，那就取得了一个伟大的成就。</a:t>
            </a:r>
            <a:endParaRPr lang="zh-CN" altLang="en-US" dirty="0" smtClean="0"/>
          </a:p>
        </p:txBody>
      </p:sp>
    </p:spTree>
    <p:extLst>
      <p:ext uri="{BB962C8B-B14F-4D97-AF65-F5344CB8AC3E}">
        <p14:creationId xmlns:p14="http://schemas.microsoft.com/office/powerpoint/2010/main" val="3518348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42</a:t>
            </a:fld>
            <a:endParaRPr lang="en-US" altLang="zh-CN"/>
          </a:p>
        </p:txBody>
      </p:sp>
    </p:spTree>
    <p:extLst>
      <p:ext uri="{BB962C8B-B14F-4D97-AF65-F5344CB8AC3E}">
        <p14:creationId xmlns:p14="http://schemas.microsoft.com/office/powerpoint/2010/main" val="30535596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While</a:t>
            </a:r>
            <a:r>
              <a:rPr lang="zh-CN" altLang="en-US" dirty="0" smtClean="0"/>
              <a:t>循环次数：</a:t>
            </a:r>
            <a:r>
              <a:rPr lang="en-US" altLang="zh-CN" dirty="0" smtClean="0"/>
              <a:t>logm+1</a:t>
            </a:r>
            <a:endParaRPr lang="zh-CN" altLang="en-US" dirty="0" smtClean="0"/>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D97DDBF6-EB9B-4DDF-9F55-F159BFDCEDEF}" type="slidenum">
              <a:rPr lang="en-US" altLang="zh-CN" sz="1200" baseline="0"/>
              <a:pPr/>
              <a:t>44</a:t>
            </a:fld>
            <a:endParaRPr lang="en-US" altLang="zh-CN" sz="1200" baseline="0"/>
          </a:p>
        </p:txBody>
      </p:sp>
    </p:spTree>
    <p:extLst>
      <p:ext uri="{BB962C8B-B14F-4D97-AF65-F5344CB8AC3E}">
        <p14:creationId xmlns:p14="http://schemas.microsoft.com/office/powerpoint/2010/main" val="1780331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Quadratic</a:t>
            </a:r>
            <a:r>
              <a:rPr lang="en-US" altLang="zh-CN" baseline="0" dirty="0" smtClean="0"/>
              <a:t> </a:t>
            </a:r>
            <a:r>
              <a:rPr lang="zh-CN" altLang="en-US" baseline="0" dirty="0" smtClean="0"/>
              <a:t>平方</a:t>
            </a:r>
            <a:endParaRPr lang="en-US" altLang="zh-CN" baseline="0" dirty="0" smtClean="0"/>
          </a:p>
          <a:p>
            <a:r>
              <a:rPr lang="en-US" altLang="zh-CN" baseline="0" dirty="0" smtClean="0"/>
              <a:t>Cubic </a:t>
            </a:r>
            <a:r>
              <a:rPr lang="zh-CN" altLang="en-US" baseline="0" dirty="0" smtClean="0"/>
              <a:t>立方</a:t>
            </a:r>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53</a:t>
            </a:fld>
            <a:endParaRPr lang="en-US" altLang="zh-CN"/>
          </a:p>
        </p:txBody>
      </p:sp>
    </p:spTree>
    <p:extLst>
      <p:ext uri="{BB962C8B-B14F-4D97-AF65-F5344CB8AC3E}">
        <p14:creationId xmlns:p14="http://schemas.microsoft.com/office/powerpoint/2010/main" val="1007968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L=1,U=m</a:t>
            </a:r>
          </a:p>
          <a:p>
            <a:r>
              <a:rPr lang="en-US" altLang="zh-CN" dirty="0" smtClean="0"/>
              <a:t>m=0: L=1,U=0</a:t>
            </a:r>
          </a:p>
          <a:p>
            <a:r>
              <a:rPr lang="en-US" altLang="zh-CN" dirty="0" smtClean="0"/>
              <a:t>m=1:</a:t>
            </a:r>
            <a:r>
              <a:rPr lang="en-US" altLang="zh-CN" baseline="0" dirty="0" smtClean="0"/>
              <a:t> L=1,U=1</a:t>
            </a:r>
            <a:endParaRPr lang="en-US" altLang="zh-CN" dirty="0" smtClean="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57</a:t>
            </a:fld>
            <a:endParaRPr lang="en-US" altLang="zh-CN"/>
          </a:p>
        </p:txBody>
      </p:sp>
    </p:spTree>
    <p:extLst>
      <p:ext uri="{BB962C8B-B14F-4D97-AF65-F5344CB8AC3E}">
        <p14:creationId xmlns:p14="http://schemas.microsoft.com/office/powerpoint/2010/main" val="574415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17AF9B5-B785-4886-9538-BE0821183E16}" type="slidenum">
              <a:rPr lang="en-US" altLang="zh-CN" sz="1200" baseline="0"/>
              <a:pPr/>
              <a:t>8</a:t>
            </a:fld>
            <a:endParaRPr lang="en-US" altLang="zh-CN" sz="1200" baseline="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zh-CN" altLang="en-US" sz="1000" dirty="0" smtClean="0"/>
          </a:p>
        </p:txBody>
      </p:sp>
    </p:spTree>
    <p:extLst>
      <p:ext uri="{BB962C8B-B14F-4D97-AF65-F5344CB8AC3E}">
        <p14:creationId xmlns:p14="http://schemas.microsoft.com/office/powerpoint/2010/main" val="106358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58</a:t>
            </a:fld>
            <a:endParaRPr lang="en-US" altLang="zh-CN"/>
          </a:p>
        </p:txBody>
      </p:sp>
    </p:spTree>
    <p:extLst>
      <p:ext uri="{BB962C8B-B14F-4D97-AF65-F5344CB8AC3E}">
        <p14:creationId xmlns:p14="http://schemas.microsoft.com/office/powerpoint/2010/main" val="4116981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L=1, U=m</a:t>
            </a:r>
          </a:p>
          <a:p>
            <a:r>
              <a:rPr kumimoji="1" lang="zh-CN" altLang="en-US" sz="1200" b="0" i="0" kern="1200" dirty="0" smtClean="0">
                <a:solidFill>
                  <a:schemeClr val="tx1"/>
                </a:solidFill>
                <a:effectLst/>
                <a:latin typeface="Times New Roman" pitchFamily="18" charset="0"/>
                <a:ea typeface="宋体" pitchFamily="2" charset="-122"/>
                <a:cs typeface="+mn-cs"/>
              </a:rPr>
              <a:t>递归算法的时间复杂度为：递归总次数 * 每次递归中基本操作所执行的次数</a:t>
            </a:r>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59</a:t>
            </a:fld>
            <a:endParaRPr lang="en-US" altLang="zh-CN"/>
          </a:p>
        </p:txBody>
      </p:sp>
    </p:spTree>
    <p:extLst>
      <p:ext uri="{BB962C8B-B14F-4D97-AF65-F5344CB8AC3E}">
        <p14:creationId xmlns:p14="http://schemas.microsoft.com/office/powerpoint/2010/main" val="40095662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斐波那契数列列由 </a:t>
            </a:r>
            <a:r>
              <a:rPr lang="en-US" altLang="zh-CN" dirty="0" smtClean="0"/>
              <a:t>0 </a:t>
            </a:r>
            <a:r>
              <a:rPr lang="zh-CN" altLang="en-US" dirty="0" smtClean="0"/>
              <a:t>和 </a:t>
            </a:r>
            <a:r>
              <a:rPr lang="en-US" altLang="zh-CN" dirty="0" smtClean="0"/>
              <a:t>1 </a:t>
            </a:r>
            <a:r>
              <a:rPr lang="zh-CN" altLang="en-US" dirty="0" smtClean="0"/>
              <a:t>开始，之后的斐波那契数列系数就由之前的两数相加。</a:t>
            </a:r>
            <a:endParaRPr lang="en-US" altLang="zh-CN" dirty="0" smtClean="0"/>
          </a:p>
          <a:p>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2</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3</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5</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8</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13</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21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a:t>
            </a:r>
          </a:p>
          <a:p>
            <a:r>
              <a:rPr kumimoji="1" lang="zh-CN" altLang="en-US" sz="1200" b="0" i="0" kern="1200" dirty="0" smtClean="0">
                <a:solidFill>
                  <a:schemeClr val="tx1"/>
                </a:solidFill>
                <a:effectLst/>
                <a:latin typeface="Times New Roman" pitchFamily="18" charset="0"/>
                <a:ea typeface="宋体" pitchFamily="2" charset="-122"/>
                <a:cs typeface="+mn-cs"/>
              </a:rPr>
              <a:t>递归的方法定义：</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0</a:t>
            </a:r>
            <a:r>
              <a:rPr kumimoji="1" lang="en-US" altLang="zh-CN" sz="1200" b="0" i="0" kern="1200" dirty="0" smtClean="0">
                <a:solidFill>
                  <a:schemeClr val="tx1"/>
                </a:solidFill>
                <a:effectLst/>
                <a:latin typeface="Times New Roman" pitchFamily="18" charset="0"/>
                <a:ea typeface="宋体" pitchFamily="2" charset="-122"/>
                <a:cs typeface="+mn-cs"/>
              </a:rPr>
              <a:t>=0</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1</a:t>
            </a:r>
            <a:r>
              <a:rPr kumimoji="1" lang="en-US" altLang="zh-CN" sz="1200" b="0" i="0" kern="1200" dirty="0" smtClean="0">
                <a:solidFill>
                  <a:schemeClr val="tx1"/>
                </a:solidFill>
                <a:effectLst/>
                <a:latin typeface="Times New Roman" pitchFamily="18" charset="0"/>
                <a:ea typeface="宋体" pitchFamily="2" charset="-122"/>
                <a:cs typeface="+mn-cs"/>
              </a:rPr>
              <a:t>=1</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err="1" smtClean="0">
                <a:solidFill>
                  <a:schemeClr val="tx1"/>
                </a:solidFill>
                <a:effectLst/>
                <a:latin typeface="Times New Roman" pitchFamily="18" charset="0"/>
                <a:ea typeface="宋体" pitchFamily="2" charset="-122"/>
                <a:cs typeface="+mn-cs"/>
              </a:rPr>
              <a:t>F</a:t>
            </a:r>
            <a:r>
              <a:rPr kumimoji="1" lang="en-US" altLang="zh-CN" sz="1200" b="0" i="0" kern="1200" baseline="-25000" dirty="0" err="1" smtClean="0">
                <a:solidFill>
                  <a:schemeClr val="tx1"/>
                </a:solidFill>
                <a:effectLst/>
                <a:latin typeface="Times New Roman" pitchFamily="18" charset="0"/>
                <a:ea typeface="宋体" pitchFamily="2" charset="-122"/>
                <a:cs typeface="+mn-cs"/>
              </a:rPr>
              <a:t>n</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n-1</a:t>
            </a:r>
            <a:r>
              <a:rPr kumimoji="1" lang="en-US" altLang="zh-CN" sz="1200" b="0" i="0" kern="1200" dirty="0" smtClean="0">
                <a:solidFill>
                  <a:schemeClr val="tx1"/>
                </a:solidFill>
                <a:effectLst/>
                <a:latin typeface="Times New Roman" pitchFamily="18" charset="0"/>
                <a:ea typeface="宋体" pitchFamily="2" charset="-122"/>
                <a:cs typeface="+mn-cs"/>
              </a:rPr>
              <a:t>+F</a:t>
            </a:r>
            <a:r>
              <a:rPr kumimoji="1" lang="en-US" altLang="zh-CN" sz="1200" b="0" i="0" kern="1200" baseline="-25000" dirty="0" smtClean="0">
                <a:solidFill>
                  <a:schemeClr val="tx1"/>
                </a:solidFill>
                <a:effectLst/>
                <a:latin typeface="Times New Roman" pitchFamily="18" charset="0"/>
                <a:ea typeface="宋体" pitchFamily="2" charset="-122"/>
                <a:cs typeface="+mn-cs"/>
              </a:rPr>
              <a:t>n-2</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smtClean="0">
                <a:solidFill>
                  <a:schemeClr val="tx1"/>
                </a:solidFill>
                <a:effectLst/>
                <a:latin typeface="Times New Roman" pitchFamily="18" charset="0"/>
                <a:ea typeface="宋体" pitchFamily="2" charset="-122"/>
                <a:cs typeface="+mn-cs"/>
              </a:rPr>
              <a:t>n&gt;=2</a:t>
            </a:r>
            <a:r>
              <a:rPr kumimoji="1" lang="zh-CN" altLang="en-US" sz="1200" b="0" i="0" kern="1200" dirty="0" smtClean="0">
                <a:solidFill>
                  <a:schemeClr val="tx1"/>
                </a:solidFill>
                <a:effectLst/>
                <a:latin typeface="Times New Roman" pitchFamily="18" charset="0"/>
                <a:ea typeface="宋体" pitchFamily="2" charset="-122"/>
                <a:cs typeface="+mn-cs"/>
              </a:rPr>
              <a:t>，</a:t>
            </a:r>
            <a:r>
              <a:rPr kumimoji="1" lang="en-US" altLang="zh-CN" sz="1200" b="0" i="0" kern="1200" dirty="0" err="1" smtClean="0">
                <a:solidFill>
                  <a:schemeClr val="tx1"/>
                </a:solidFill>
                <a:effectLst/>
                <a:latin typeface="Times New Roman" pitchFamily="18" charset="0"/>
                <a:ea typeface="宋体" pitchFamily="2" charset="-122"/>
                <a:cs typeface="+mn-cs"/>
              </a:rPr>
              <a:t>n∈N</a:t>
            </a:r>
            <a:r>
              <a:rPr kumimoji="1" lang="en-US" altLang="zh-CN" sz="1200" b="0" i="0" kern="1200" dirty="0" smtClean="0">
                <a:solidFill>
                  <a:schemeClr val="tx1"/>
                </a:solidFill>
                <a:effectLst/>
                <a:latin typeface="Times New Roman" pitchFamily="18" charset="0"/>
                <a:ea typeface="宋体" pitchFamily="2" charset="-122"/>
                <a:cs typeface="+mn-cs"/>
              </a:rPr>
              <a:t>*</a:t>
            </a:r>
            <a:r>
              <a:rPr kumimoji="1" lang="zh-CN" altLang="en-US" sz="1200" b="0" i="0" kern="1200" dirty="0" smtClean="0">
                <a:solidFill>
                  <a:schemeClr val="tx1"/>
                </a:solidFill>
                <a:effectLst/>
                <a:latin typeface="Times New Roman" pitchFamily="18" charset="0"/>
                <a:ea typeface="宋体" pitchFamily="2" charset="-122"/>
                <a:cs typeface="+mn-cs"/>
              </a:rPr>
              <a:t>）</a:t>
            </a:r>
            <a:endParaRPr kumimoji="1" lang="en-US" altLang="zh-CN" sz="1200" b="0" i="0" kern="1200" dirty="0" smtClean="0">
              <a:solidFill>
                <a:schemeClr val="tx1"/>
              </a:solidFill>
              <a:effectLst/>
              <a:latin typeface="Times New Roman" pitchFamily="18" charset="0"/>
              <a:ea typeface="宋体" pitchFamily="2" charset="-122"/>
              <a:cs typeface="+mn-cs"/>
            </a:endParaRPr>
          </a:p>
          <a:p>
            <a:endParaRPr kumimoji="1" lang="en-US" altLang="zh-CN" sz="1200" b="0" i="0" kern="1200" dirty="0" smtClean="0">
              <a:solidFill>
                <a:schemeClr val="tx1"/>
              </a:solidFill>
              <a:effectLst/>
              <a:latin typeface="Times New Roman" pitchFamily="18" charset="0"/>
              <a:ea typeface="宋体" pitchFamily="2" charset="-122"/>
              <a:cs typeface="+mn-cs"/>
            </a:endParaRPr>
          </a:p>
          <a:p>
            <a:r>
              <a:rPr kumimoji="1" lang="en-US" altLang="zh-CN" sz="1200" b="0" i="0" kern="1200" dirty="0" smtClean="0">
                <a:solidFill>
                  <a:schemeClr val="tx1"/>
                </a:solidFill>
                <a:effectLst/>
                <a:latin typeface="Times New Roman" pitchFamily="18" charset="0"/>
                <a:ea typeface="宋体" pitchFamily="2" charset="-122"/>
                <a:cs typeface="+mn-cs"/>
              </a:rPr>
              <a:t>n&gt;1  F(n)=1+1+6+F(n-1)+F(n-2)</a:t>
            </a:r>
            <a:r>
              <a:rPr kumimoji="1" lang="en-US" altLang="zh-CN" sz="1200" b="0" i="0" kern="1200" baseline="0" dirty="0" smtClean="0">
                <a:solidFill>
                  <a:schemeClr val="tx1"/>
                </a:solidFill>
                <a:effectLst/>
                <a:latin typeface="Times New Roman" pitchFamily="18" charset="0"/>
                <a:ea typeface="宋体" pitchFamily="2" charset="-122"/>
                <a:cs typeface="+mn-cs"/>
              </a:rPr>
              <a:t>              </a:t>
            </a:r>
            <a:r>
              <a:rPr kumimoji="1" lang="zh-CN" altLang="en-US" sz="1200" b="0" i="0" kern="1200" baseline="0" dirty="0" smtClean="0">
                <a:solidFill>
                  <a:schemeClr val="tx1"/>
                </a:solidFill>
                <a:effectLst/>
                <a:latin typeface="Times New Roman" pitchFamily="18" charset="0"/>
                <a:ea typeface="宋体" pitchFamily="2" charset="-122"/>
                <a:cs typeface="+mn-cs"/>
              </a:rPr>
              <a:t>（</a:t>
            </a:r>
            <a:r>
              <a:rPr kumimoji="1" lang="en-US" altLang="zh-CN" sz="1200" b="0" i="0" kern="1200" baseline="0" dirty="0" smtClean="0">
                <a:solidFill>
                  <a:schemeClr val="tx1"/>
                </a:solidFill>
                <a:effectLst/>
                <a:latin typeface="Times New Roman" pitchFamily="18" charset="0"/>
                <a:ea typeface="宋体" pitchFamily="2" charset="-122"/>
                <a:cs typeface="+mn-cs"/>
              </a:rPr>
              <a:t> </a:t>
            </a:r>
            <a:r>
              <a:rPr kumimoji="1" lang="zh-CN" altLang="en-US" sz="1200" b="0" i="0" kern="1200" baseline="0" dirty="0" smtClean="0">
                <a:solidFill>
                  <a:schemeClr val="tx1"/>
                </a:solidFill>
                <a:effectLst/>
                <a:latin typeface="Times New Roman" pitchFamily="18" charset="0"/>
                <a:ea typeface="宋体" pitchFamily="2" charset="-122"/>
                <a:cs typeface="+mn-cs"/>
              </a:rPr>
              <a:t>执行了第</a:t>
            </a:r>
            <a:r>
              <a:rPr kumimoji="1" lang="en-US" altLang="zh-CN" sz="1200" b="0" i="0" kern="1200" baseline="0" dirty="0" smtClean="0">
                <a:solidFill>
                  <a:schemeClr val="tx1"/>
                </a:solidFill>
                <a:effectLst/>
                <a:latin typeface="Times New Roman" pitchFamily="18" charset="0"/>
                <a:ea typeface="宋体" pitchFamily="2" charset="-122"/>
                <a:cs typeface="+mn-cs"/>
              </a:rPr>
              <a:t>1</a:t>
            </a:r>
            <a:r>
              <a:rPr kumimoji="1" lang="zh-CN" altLang="en-US" sz="1200" b="0" i="0" kern="1200" baseline="0" dirty="0" smtClean="0">
                <a:solidFill>
                  <a:schemeClr val="tx1"/>
                </a:solidFill>
                <a:effectLst/>
                <a:latin typeface="Times New Roman" pitchFamily="18" charset="0"/>
                <a:ea typeface="宋体" pitchFamily="2" charset="-122"/>
                <a:cs typeface="+mn-cs"/>
              </a:rPr>
              <a:t>、</a:t>
            </a:r>
            <a:r>
              <a:rPr kumimoji="1" lang="en-US" altLang="zh-CN" sz="1200" b="0" i="0" kern="1200" baseline="0" dirty="0" smtClean="0">
                <a:solidFill>
                  <a:schemeClr val="tx1"/>
                </a:solidFill>
                <a:effectLst/>
                <a:latin typeface="Times New Roman" pitchFamily="18" charset="0"/>
                <a:ea typeface="宋体" pitchFamily="2" charset="-122"/>
                <a:cs typeface="+mn-cs"/>
              </a:rPr>
              <a:t>3</a:t>
            </a:r>
            <a:r>
              <a:rPr kumimoji="1" lang="zh-CN" altLang="en-US" sz="1200" b="0" i="0" kern="1200" baseline="0" dirty="0" smtClean="0">
                <a:solidFill>
                  <a:schemeClr val="tx1"/>
                </a:solidFill>
                <a:effectLst/>
                <a:latin typeface="Times New Roman" pitchFamily="18" charset="0"/>
                <a:ea typeface="宋体" pitchFamily="2" charset="-122"/>
                <a:cs typeface="+mn-cs"/>
              </a:rPr>
              <a:t>，</a:t>
            </a:r>
            <a:r>
              <a:rPr kumimoji="1" lang="en-US" altLang="zh-CN" sz="1200" b="0" i="0" kern="1200" baseline="0" dirty="0" smtClean="0">
                <a:solidFill>
                  <a:schemeClr val="tx1"/>
                </a:solidFill>
                <a:effectLst/>
                <a:latin typeface="Times New Roman" pitchFamily="18" charset="0"/>
                <a:ea typeface="宋体" pitchFamily="2" charset="-122"/>
                <a:cs typeface="+mn-cs"/>
              </a:rPr>
              <a:t>5</a:t>
            </a:r>
            <a:r>
              <a:rPr kumimoji="1" lang="zh-CN" altLang="en-US" sz="1200" b="0" i="0" kern="1200" baseline="0" dirty="0" smtClean="0">
                <a:solidFill>
                  <a:schemeClr val="tx1"/>
                </a:solidFill>
                <a:effectLst/>
                <a:latin typeface="Times New Roman" pitchFamily="18" charset="0"/>
                <a:ea typeface="宋体" pitchFamily="2" charset="-122"/>
                <a:cs typeface="+mn-cs"/>
              </a:rPr>
              <a:t>行语句）</a:t>
            </a:r>
            <a:endParaRPr lang="zh-CN" altLang="en-US" dirty="0"/>
          </a:p>
        </p:txBody>
      </p:sp>
      <p:sp>
        <p:nvSpPr>
          <p:cNvPr id="4" name="灯片编号占位符 3"/>
          <p:cNvSpPr>
            <a:spLocks noGrp="1"/>
          </p:cNvSpPr>
          <p:nvPr>
            <p:ph type="sldNum" sz="quarter" idx="10"/>
          </p:nvPr>
        </p:nvSpPr>
        <p:spPr/>
        <p:txBody>
          <a:bodyPr/>
          <a:lstStyle/>
          <a:p>
            <a:fld id="{6D1221F0-B296-4799-B665-5DDE348FD4DD}" type="slidenum">
              <a:rPr lang="en-US" altLang="zh-CN" smtClean="0"/>
              <a:pPr/>
              <a:t>60</a:t>
            </a:fld>
            <a:endParaRPr lang="en-US" altLang="zh-CN"/>
          </a:p>
        </p:txBody>
      </p:sp>
    </p:spTree>
    <p:extLst>
      <p:ext uri="{BB962C8B-B14F-4D97-AF65-F5344CB8AC3E}">
        <p14:creationId xmlns:p14="http://schemas.microsoft.com/office/powerpoint/2010/main" val="32539538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u="none" strike="noStrike" kern="1200" dirty="0" smtClean="0">
                <a:solidFill>
                  <a:schemeClr val="tx1"/>
                </a:solidFill>
                <a:effectLst/>
                <a:latin typeface="Times New Roman" pitchFamily="18" charset="0"/>
                <a:ea typeface="宋体" pitchFamily="2" charset="-122"/>
                <a:cs typeface="+mn-cs"/>
              </a:rPr>
              <a:t>S1</a:t>
            </a:r>
            <a:r>
              <a:rPr kumimoji="1" lang="zh-CN" altLang="en-US" sz="1200" b="0" i="0" u="none" strike="noStrike" kern="1200" dirty="0" smtClean="0">
                <a:solidFill>
                  <a:schemeClr val="tx1"/>
                </a:solidFill>
                <a:effectLst/>
                <a:latin typeface="Times New Roman" pitchFamily="18" charset="0"/>
                <a:ea typeface="宋体" pitchFamily="2" charset="-122"/>
                <a:cs typeface="+mn-cs"/>
              </a:rPr>
              <a:t>速度和规模成正比例线性关系，很好理解</a:t>
            </a:r>
            <a:r>
              <a:rPr lang="zh-CN" altLang="en-US" dirty="0" smtClean="0"/>
              <a:t/>
            </a:r>
            <a:br>
              <a:rPr lang="zh-CN" altLang="en-US" dirty="0" smtClean="0"/>
            </a:br>
            <a:r>
              <a:rPr kumimoji="1" lang="en-US" altLang="zh-CN" sz="1200" b="0" i="0" u="none" strike="noStrike" kern="1200" dirty="0" smtClean="0">
                <a:solidFill>
                  <a:schemeClr val="tx1"/>
                </a:solidFill>
                <a:effectLst/>
                <a:latin typeface="Times New Roman" pitchFamily="18" charset="0"/>
                <a:ea typeface="宋体" pitchFamily="2" charset="-122"/>
                <a:cs typeface="+mn-cs"/>
              </a:rPr>
              <a:t>S2</a:t>
            </a:r>
            <a:r>
              <a:rPr kumimoji="1" lang="zh-CN" altLang="en-US" sz="1200" b="0" i="0" u="none" strike="noStrike" kern="1200" dirty="0" smtClean="0">
                <a:solidFill>
                  <a:schemeClr val="tx1"/>
                </a:solidFill>
                <a:effectLst/>
                <a:latin typeface="Times New Roman" pitchFamily="18" charset="0"/>
                <a:ea typeface="宋体" pitchFamily="2" charset="-122"/>
                <a:cs typeface="+mn-cs"/>
              </a:rPr>
              <a:t>换个说法：当计算规模增大到多少时计算时间变为原来的</a:t>
            </a:r>
            <a:r>
              <a:rPr kumimoji="1" lang="en-US" altLang="zh-CN" sz="1200" b="0" i="0" u="none" strike="noStrike" kern="1200" dirty="0" smtClean="0">
                <a:solidFill>
                  <a:schemeClr val="tx1"/>
                </a:solidFill>
                <a:effectLst/>
                <a:latin typeface="Times New Roman" pitchFamily="18" charset="0"/>
                <a:ea typeface="宋体" pitchFamily="2" charset="-122"/>
                <a:cs typeface="+mn-cs"/>
              </a:rPr>
              <a:t>10</a:t>
            </a:r>
            <a:r>
              <a:rPr kumimoji="1" lang="zh-CN" altLang="en-US" sz="1200" b="0" i="0" u="none" strike="noStrike" kern="1200" dirty="0" smtClean="0">
                <a:solidFill>
                  <a:schemeClr val="tx1"/>
                </a:solidFill>
                <a:effectLst/>
                <a:latin typeface="Times New Roman" pitchFamily="18" charset="0"/>
                <a:ea typeface="宋体" pitchFamily="2" charset="-122"/>
                <a:cs typeface="+mn-cs"/>
              </a:rPr>
              <a:t>倍，那么对于时间复杂度是</a:t>
            </a:r>
            <a:r>
              <a:rPr kumimoji="1" lang="en-US" altLang="zh-CN" sz="1200" b="0" i="0" u="none" strike="noStrike" kern="1200" dirty="0" smtClean="0">
                <a:solidFill>
                  <a:schemeClr val="tx1"/>
                </a:solidFill>
                <a:effectLst/>
                <a:latin typeface="Times New Roman" pitchFamily="18" charset="0"/>
                <a:ea typeface="宋体" pitchFamily="2" charset="-122"/>
                <a:cs typeface="+mn-cs"/>
              </a:rPr>
              <a:t>N²</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的算法来说，时间的增长幅度是计算规模增长幅度的平方，假设规模到</a:t>
            </a:r>
            <a:r>
              <a:rPr kumimoji="1" lang="en-US" altLang="zh-CN" sz="1200" b="0" i="0" u="none" strike="noStrike" kern="1200" dirty="0" smtClean="0">
                <a:solidFill>
                  <a:schemeClr val="tx1"/>
                </a:solidFill>
                <a:effectLst/>
                <a:latin typeface="Times New Roman" pitchFamily="18" charset="0"/>
                <a:ea typeface="宋体" pitchFamily="2" charset="-122"/>
                <a:cs typeface="+mn-cs"/>
              </a:rPr>
              <a:t>K</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的时候，时间增长</a:t>
            </a:r>
            <a:r>
              <a:rPr kumimoji="1" lang="en-US" altLang="zh-CN" sz="1200" b="0" i="0" u="none" strike="noStrike" kern="1200" dirty="0" smtClean="0">
                <a:solidFill>
                  <a:schemeClr val="tx1"/>
                </a:solidFill>
                <a:effectLst/>
                <a:latin typeface="Times New Roman" pitchFamily="18" charset="0"/>
                <a:ea typeface="宋体" pitchFamily="2" charset="-122"/>
                <a:cs typeface="+mn-cs"/>
              </a:rPr>
              <a:t>10</a:t>
            </a:r>
            <a:r>
              <a:rPr kumimoji="1" lang="zh-CN" altLang="en-US" sz="1200" b="0" i="0" u="none" strike="noStrike" kern="1200" dirty="0" smtClean="0">
                <a:solidFill>
                  <a:schemeClr val="tx1"/>
                </a:solidFill>
                <a:effectLst/>
                <a:latin typeface="Times New Roman" pitchFamily="18" charset="0"/>
                <a:ea typeface="宋体" pitchFamily="2" charset="-122"/>
                <a:cs typeface="+mn-cs"/>
              </a:rPr>
              <a:t>倍，那么就有（</a:t>
            </a:r>
            <a:r>
              <a:rPr kumimoji="1" lang="en-US" altLang="zh-CN" sz="1200" b="0" i="0" u="none" strike="noStrike" kern="1200" dirty="0" smtClean="0">
                <a:solidFill>
                  <a:schemeClr val="tx1"/>
                </a:solidFill>
                <a:effectLst/>
                <a:latin typeface="Times New Roman" pitchFamily="18" charset="0"/>
                <a:ea typeface="宋体" pitchFamily="2" charset="-122"/>
                <a:cs typeface="+mn-cs"/>
              </a:rPr>
              <a:t>K</a:t>
            </a:r>
            <a:r>
              <a:rPr kumimoji="1" lang="zh-CN" altLang="en-US" sz="1200" b="0" i="0" u="none" strike="noStrike" kern="1200" dirty="0" smtClean="0">
                <a:solidFill>
                  <a:schemeClr val="tx1"/>
                </a:solidFill>
                <a:effectLst/>
                <a:latin typeface="Times New Roman" pitchFamily="18" charset="0"/>
                <a:ea typeface="宋体" pitchFamily="2" charset="-122"/>
                <a:cs typeface="+mn-cs"/>
              </a:rPr>
              <a:t>平方</a:t>
            </a:r>
            <a:r>
              <a:rPr kumimoji="1" lang="en-US" altLang="zh-CN" sz="1200" b="0" i="0" u="none" strike="noStrike" kern="1200" dirty="0" smtClean="0">
                <a:solidFill>
                  <a:schemeClr val="tx1"/>
                </a:solidFill>
                <a:effectLst/>
                <a:latin typeface="Times New Roman" pitchFamily="18" charset="0"/>
                <a:ea typeface="宋体" pitchFamily="2" charset="-122"/>
                <a:cs typeface="+mn-cs"/>
              </a:rPr>
              <a:t>/S2</a:t>
            </a:r>
            <a:r>
              <a:rPr kumimoji="1" lang="zh-CN" altLang="en-US" sz="1200" b="0" i="0" u="none" strike="noStrike" kern="1200" dirty="0" smtClean="0">
                <a:solidFill>
                  <a:schemeClr val="tx1"/>
                </a:solidFill>
                <a:effectLst/>
                <a:latin typeface="Times New Roman" pitchFamily="18" charset="0"/>
                <a:ea typeface="宋体" pitchFamily="2" charset="-122"/>
                <a:cs typeface="+mn-cs"/>
              </a:rPr>
              <a:t>平方）</a:t>
            </a:r>
            <a:r>
              <a:rPr kumimoji="1" lang="en-US" altLang="zh-CN" sz="1200" b="0" i="0" u="none" strike="noStrike" kern="1200" dirty="0" smtClean="0">
                <a:solidFill>
                  <a:schemeClr val="tx1"/>
                </a:solidFill>
                <a:effectLst/>
                <a:latin typeface="Times New Roman" pitchFamily="18" charset="0"/>
                <a:ea typeface="宋体" pitchFamily="2" charset="-122"/>
                <a:cs typeface="+mn-cs"/>
              </a:rPr>
              <a:t>=10 </a:t>
            </a:r>
            <a:r>
              <a:rPr kumimoji="1" lang="zh-CN" altLang="en-US" sz="1200" b="0" i="0" u="none" strike="noStrike" kern="1200" dirty="0" smtClean="0">
                <a:solidFill>
                  <a:schemeClr val="tx1"/>
                </a:solidFill>
                <a:effectLst/>
                <a:latin typeface="Times New Roman" pitchFamily="18" charset="0"/>
                <a:ea typeface="宋体" pitchFamily="2" charset="-122"/>
                <a:cs typeface="+mn-cs"/>
              </a:rPr>
              <a:t>得 </a:t>
            </a:r>
            <a:r>
              <a:rPr kumimoji="1" lang="en-US" altLang="zh-CN" sz="1200" b="0" i="0" u="none" strike="noStrike" kern="1200" dirty="0" smtClean="0">
                <a:solidFill>
                  <a:schemeClr val="tx1"/>
                </a:solidFill>
                <a:effectLst/>
                <a:latin typeface="Times New Roman" pitchFamily="18" charset="0"/>
                <a:ea typeface="宋体" pitchFamily="2" charset="-122"/>
                <a:cs typeface="+mn-cs"/>
              </a:rPr>
              <a:t>k/s2=√10 </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a:t>
            </a:r>
            <a:r>
              <a:rPr kumimoji="1" lang="en-US" altLang="zh-CN" sz="1200" b="0" i="0" u="none" strike="noStrike" kern="1200" dirty="0" smtClean="0">
                <a:solidFill>
                  <a:schemeClr val="tx1"/>
                </a:solidFill>
                <a:effectLst/>
                <a:latin typeface="Times New Roman" pitchFamily="18" charset="0"/>
                <a:ea typeface="宋体" pitchFamily="2" charset="-122"/>
                <a:cs typeface="+mn-cs"/>
              </a:rPr>
              <a:t>k=3.16*S2</a:t>
            </a:r>
            <a:r>
              <a:rPr lang="zh-CN" altLang="en-US" dirty="0" smtClean="0"/>
              <a:t/>
            </a:r>
            <a:br>
              <a:rPr lang="zh-CN" altLang="en-US" dirty="0" smtClean="0"/>
            </a:br>
            <a:r>
              <a:rPr kumimoji="1" lang="en-US" altLang="zh-CN" sz="1200" b="0" i="0" u="none" strike="noStrike" kern="1200" dirty="0" smtClean="0">
                <a:solidFill>
                  <a:schemeClr val="tx1"/>
                </a:solidFill>
                <a:effectLst/>
                <a:latin typeface="Times New Roman" pitchFamily="18" charset="0"/>
                <a:ea typeface="宋体" pitchFamily="2" charset="-122"/>
                <a:cs typeface="+mn-cs"/>
              </a:rPr>
              <a:t>S3: </a:t>
            </a:r>
            <a:r>
              <a:rPr kumimoji="1" lang="zh-CN" altLang="en-US" sz="1200" b="0" i="0" u="none" strike="noStrike" kern="1200" dirty="0" smtClean="0">
                <a:solidFill>
                  <a:schemeClr val="tx1"/>
                </a:solidFill>
                <a:effectLst/>
                <a:latin typeface="Times New Roman" pitchFamily="18" charset="0"/>
                <a:ea typeface="宋体" pitchFamily="2" charset="-122"/>
                <a:cs typeface="+mn-cs"/>
              </a:rPr>
              <a:t>对于₂</a:t>
            </a:r>
            <a:r>
              <a:rPr kumimoji="1" lang="en-US" altLang="zh-CN" sz="1200" b="0" i="0" u="none" strike="noStrike" kern="1200" dirty="0" smtClean="0">
                <a:solidFill>
                  <a:schemeClr val="tx1"/>
                </a:solidFill>
                <a:effectLst/>
                <a:latin typeface="Times New Roman" pitchFamily="18" charset="0"/>
                <a:ea typeface="宋体" pitchFamily="2" charset="-122"/>
                <a:cs typeface="+mn-cs"/>
              </a:rPr>
              <a:t>ⁿ</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的时间复杂度来说，同样假设规模到</a:t>
            </a:r>
            <a:r>
              <a:rPr kumimoji="1" lang="en-US" altLang="zh-CN" sz="1200" b="0" i="0" u="none" strike="noStrike" kern="1200" dirty="0" smtClean="0">
                <a:solidFill>
                  <a:schemeClr val="tx1"/>
                </a:solidFill>
                <a:effectLst/>
                <a:latin typeface="Times New Roman" pitchFamily="18" charset="0"/>
                <a:ea typeface="宋体" pitchFamily="2" charset="-122"/>
                <a:cs typeface="+mn-cs"/>
              </a:rPr>
              <a:t>K</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的时候，时间增长</a:t>
            </a:r>
            <a:r>
              <a:rPr kumimoji="1" lang="en-US" altLang="zh-CN" sz="1200" b="0" i="0" u="none" strike="noStrike" kern="1200" dirty="0" smtClean="0">
                <a:solidFill>
                  <a:schemeClr val="tx1"/>
                </a:solidFill>
                <a:effectLst/>
                <a:latin typeface="Times New Roman" pitchFamily="18" charset="0"/>
                <a:ea typeface="宋体" pitchFamily="2" charset="-122"/>
                <a:cs typeface="+mn-cs"/>
              </a:rPr>
              <a:t>10</a:t>
            </a:r>
            <a:r>
              <a:rPr kumimoji="1" lang="zh-CN" altLang="en-US" sz="1200" b="0" i="0" u="none" strike="noStrike" kern="1200" dirty="0" smtClean="0">
                <a:solidFill>
                  <a:schemeClr val="tx1"/>
                </a:solidFill>
                <a:effectLst/>
                <a:latin typeface="Times New Roman" pitchFamily="18" charset="0"/>
                <a:ea typeface="宋体" pitchFamily="2" charset="-122"/>
                <a:cs typeface="+mn-cs"/>
              </a:rPr>
              <a:t>倍，那么就有</a:t>
            </a:r>
            <a:r>
              <a:rPr kumimoji="1" lang="en-US" altLang="zh-CN" sz="1200" b="0" i="0" u="none" strike="noStrike" kern="1200" dirty="0" smtClean="0">
                <a:solidFill>
                  <a:schemeClr val="tx1"/>
                </a:solidFill>
                <a:effectLst/>
                <a:latin typeface="Times New Roman" pitchFamily="18" charset="0"/>
                <a:ea typeface="宋体" pitchFamily="2" charset="-122"/>
                <a:cs typeface="+mn-cs"/>
              </a:rPr>
              <a:t>(2</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a:t>
            </a:r>
            <a:r>
              <a:rPr kumimoji="1" lang="en-US" altLang="zh-CN" sz="1200" b="0" i="0" u="none" strike="noStrike" kern="1200" dirty="0" smtClean="0">
                <a:solidFill>
                  <a:schemeClr val="tx1"/>
                </a:solidFill>
                <a:effectLst/>
                <a:latin typeface="Times New Roman" pitchFamily="18" charset="0"/>
                <a:ea typeface="宋体" pitchFamily="2" charset="-122"/>
                <a:cs typeface="+mn-cs"/>
              </a:rPr>
              <a:t>K</a:t>
            </a:r>
            <a:r>
              <a:rPr kumimoji="1" lang="zh-CN" altLang="en-US" sz="1200" b="0" i="0" u="none" strike="noStrike" kern="1200" dirty="0" smtClean="0">
                <a:solidFill>
                  <a:schemeClr val="tx1"/>
                </a:solidFill>
                <a:effectLst/>
                <a:latin typeface="Times New Roman" pitchFamily="18" charset="0"/>
                <a:ea typeface="宋体" pitchFamily="2" charset="-122"/>
                <a:cs typeface="+mn-cs"/>
              </a:rPr>
              <a:t>次方</a:t>
            </a:r>
            <a:r>
              <a:rPr kumimoji="1" lang="en-US" altLang="zh-CN" sz="1200" b="0" i="0" u="none" strike="noStrike" kern="1200" dirty="0" smtClean="0">
                <a:solidFill>
                  <a:schemeClr val="tx1"/>
                </a:solidFill>
                <a:effectLst/>
                <a:latin typeface="Times New Roman" pitchFamily="18" charset="0"/>
                <a:ea typeface="宋体" pitchFamily="2" charset="-122"/>
                <a:cs typeface="+mn-cs"/>
              </a:rPr>
              <a:t>/2</a:t>
            </a:r>
            <a:r>
              <a:rPr kumimoji="1" lang="zh-CN" altLang="en-US" sz="1200" b="0" i="0" u="none" strike="noStrike" kern="1200" dirty="0" smtClean="0">
                <a:solidFill>
                  <a:schemeClr val="tx1"/>
                </a:solidFill>
                <a:effectLst/>
                <a:latin typeface="Times New Roman" pitchFamily="18" charset="0"/>
                <a:ea typeface="宋体" pitchFamily="2" charset="-122"/>
                <a:cs typeface="+mn-cs"/>
              </a:rPr>
              <a:t>的</a:t>
            </a:r>
            <a:r>
              <a:rPr kumimoji="1" lang="en-US" altLang="zh-CN" sz="1200" b="0" i="0" u="none" strike="noStrike" kern="1200" dirty="0" smtClean="0">
                <a:solidFill>
                  <a:schemeClr val="tx1"/>
                </a:solidFill>
                <a:effectLst/>
                <a:latin typeface="Times New Roman" pitchFamily="18" charset="0"/>
                <a:ea typeface="宋体" pitchFamily="2" charset="-122"/>
                <a:cs typeface="+mn-cs"/>
              </a:rPr>
              <a:t>S3</a:t>
            </a:r>
            <a:r>
              <a:rPr kumimoji="1" lang="zh-CN" altLang="en-US" sz="1200" b="0" i="0" u="none" strike="noStrike" kern="1200" dirty="0" smtClean="0">
                <a:solidFill>
                  <a:schemeClr val="tx1"/>
                </a:solidFill>
                <a:effectLst/>
                <a:latin typeface="Times New Roman" pitchFamily="18" charset="0"/>
                <a:ea typeface="宋体" pitchFamily="2" charset="-122"/>
                <a:cs typeface="+mn-cs"/>
              </a:rPr>
              <a:t>次方</a:t>
            </a:r>
            <a:r>
              <a:rPr kumimoji="1" lang="en-US" altLang="zh-CN" sz="1200" b="0" i="0" u="none" strike="noStrike" kern="1200" dirty="0" smtClean="0">
                <a:solidFill>
                  <a:schemeClr val="tx1"/>
                </a:solidFill>
                <a:effectLst/>
                <a:latin typeface="Times New Roman" pitchFamily="18" charset="0"/>
                <a:ea typeface="宋体" pitchFamily="2" charset="-122"/>
                <a:cs typeface="+mn-cs"/>
              </a:rPr>
              <a:t>)=10 </a:t>
            </a:r>
            <a:r>
              <a:rPr kumimoji="1" lang="zh-CN" altLang="en-US" sz="1200" b="0" i="0" u="none" strike="noStrike" kern="1200" dirty="0" smtClean="0">
                <a:solidFill>
                  <a:schemeClr val="tx1"/>
                </a:solidFill>
                <a:effectLst/>
                <a:latin typeface="Times New Roman" pitchFamily="18" charset="0"/>
                <a:ea typeface="宋体" pitchFamily="2" charset="-122"/>
                <a:cs typeface="+mn-cs"/>
              </a:rPr>
              <a:t>得</a:t>
            </a:r>
            <a:r>
              <a:rPr kumimoji="1" lang="en-US" altLang="zh-CN" sz="1200" b="0" i="0" u="none" strike="noStrike" kern="1200" dirty="0" smtClean="0">
                <a:solidFill>
                  <a:schemeClr val="tx1"/>
                </a:solidFill>
                <a:effectLst/>
                <a:latin typeface="Times New Roman" pitchFamily="18" charset="0"/>
                <a:ea typeface="宋体" pitchFamily="2" charset="-122"/>
                <a:cs typeface="+mn-cs"/>
              </a:rPr>
              <a:t>k=s3+log₂10=S3+3.32</a:t>
            </a:r>
            <a:endParaRPr kumimoji="1" lang="zh-CN" altLang="en-US" dirty="0"/>
          </a:p>
        </p:txBody>
      </p:sp>
      <p:sp>
        <p:nvSpPr>
          <p:cNvPr id="4" name="幻灯片编号占位符 3"/>
          <p:cNvSpPr>
            <a:spLocks noGrp="1"/>
          </p:cNvSpPr>
          <p:nvPr>
            <p:ph type="sldNum" sz="quarter" idx="10"/>
          </p:nvPr>
        </p:nvSpPr>
        <p:spPr/>
        <p:txBody>
          <a:bodyPr/>
          <a:lstStyle/>
          <a:p>
            <a:fld id="{6D1221F0-B296-4799-B665-5DDE348FD4DD}" type="slidenum">
              <a:rPr lang="en-US" altLang="zh-CN" smtClean="0"/>
              <a:pPr/>
              <a:t>63</a:t>
            </a:fld>
            <a:endParaRPr lang="en-US" altLang="zh-CN"/>
          </a:p>
        </p:txBody>
      </p:sp>
    </p:spTree>
    <p:extLst>
      <p:ext uri="{BB962C8B-B14F-4D97-AF65-F5344CB8AC3E}">
        <p14:creationId xmlns:p14="http://schemas.microsoft.com/office/powerpoint/2010/main" val="76494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96CCE61-0CC6-4CCB-9030-358B84439A95}" type="slidenum">
              <a:rPr lang="en-US" altLang="zh-CN" sz="1200" baseline="0"/>
              <a:pPr/>
              <a:t>9</a:t>
            </a:fld>
            <a:endParaRPr lang="en-US" altLang="zh-CN" sz="1200" baseline="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en-US" altLang="zh-CN" sz="1000" dirty="0" smtClean="0"/>
          </a:p>
        </p:txBody>
      </p:sp>
    </p:spTree>
    <p:extLst>
      <p:ext uri="{BB962C8B-B14F-4D97-AF65-F5344CB8AC3E}">
        <p14:creationId xmlns:p14="http://schemas.microsoft.com/office/powerpoint/2010/main" val="862629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2927635C-61A9-4DD8-A659-F326D3130F0E}" type="slidenum">
              <a:rPr lang="en-US" altLang="zh-CN" sz="1200" baseline="0"/>
              <a:pPr/>
              <a:t>10</a:t>
            </a:fld>
            <a:endParaRPr lang="en-US" altLang="zh-CN" sz="1200" baseline="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50000"/>
              </a:lnSpc>
            </a:pPr>
            <a:endParaRPr lang="en-US" altLang="zh-CN" sz="1000" smtClean="0"/>
          </a:p>
          <a:p>
            <a:pPr eaLnBrk="1" hangingPunct="1">
              <a:lnSpc>
                <a:spcPct val="150000"/>
              </a:lnSpc>
            </a:pPr>
            <a:r>
              <a:rPr lang="zh-CN" altLang="en-US" sz="1000" smtClean="0"/>
              <a:t>程序可以不满足算法的性质</a:t>
            </a:r>
            <a:r>
              <a:rPr lang="en-US" altLang="zh-CN" sz="1000" smtClean="0"/>
              <a:t>(4)</a:t>
            </a:r>
            <a:r>
              <a:rPr lang="zh-CN" altLang="en-US" sz="1000" smtClean="0"/>
              <a:t>。</a:t>
            </a:r>
          </a:p>
          <a:p>
            <a:pPr eaLnBrk="1" hangingPunct="1">
              <a:lnSpc>
                <a:spcPct val="150000"/>
              </a:lnSpc>
            </a:pPr>
            <a:r>
              <a:rPr lang="zh-CN" altLang="en-US" sz="1000" smtClean="0"/>
              <a:t>例如操作系统，是一个在无限循环中执行的程序，因而不是一个算法。</a:t>
            </a:r>
          </a:p>
          <a:p>
            <a:pPr eaLnBrk="1" hangingPunct="1">
              <a:lnSpc>
                <a:spcPct val="150000"/>
              </a:lnSpc>
            </a:pPr>
            <a:r>
              <a:rPr lang="zh-CN" altLang="en-US" sz="1000" smtClean="0"/>
              <a:t>操作系统的各种任务可看成是单独的问题，每一个问题由操作系统中的一个子程序通过特定的算法来实现。该子程序得到输出结果后便终止。</a:t>
            </a:r>
          </a:p>
        </p:txBody>
      </p:sp>
    </p:spTree>
    <p:extLst>
      <p:ext uri="{BB962C8B-B14F-4D97-AF65-F5344CB8AC3E}">
        <p14:creationId xmlns:p14="http://schemas.microsoft.com/office/powerpoint/2010/main" val="552073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F7C40CA-15CD-4F41-B264-E5D548638B26}" type="slidenum">
              <a:rPr lang="en-US" altLang="zh-CN" sz="1200" baseline="0"/>
              <a:pPr/>
              <a:t>11</a:t>
            </a:fld>
            <a:endParaRPr lang="en-US" altLang="zh-CN" sz="1200" baseline="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值算法部分包括多项式与线性代数方程组，矩阵与非线性方程，插值、逼近及其应用，数字信号处理，小波变换等内容。非数值算法部分包括线性表、栈、队列和串，树，图，排序、查找与文件操作，并行算法等内容。</a:t>
            </a:r>
          </a:p>
        </p:txBody>
      </p:sp>
    </p:spTree>
    <p:extLst>
      <p:ext uri="{BB962C8B-B14F-4D97-AF65-F5344CB8AC3E}">
        <p14:creationId xmlns:p14="http://schemas.microsoft.com/office/powerpoint/2010/main" val="1572867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C4EFBB4D-89C3-4065-9EA7-AB81B511F9C3}" type="slidenum">
              <a:rPr lang="en-US" altLang="zh-CN" sz="1200" baseline="0"/>
              <a:pPr/>
              <a:t>12</a:t>
            </a:fld>
            <a:endParaRPr lang="en-US" altLang="zh-CN" sz="1200" baseline="0"/>
          </a:p>
        </p:txBody>
      </p:sp>
      <p:sp>
        <p:nvSpPr>
          <p:cNvPr id="44035" name="Rectangle 1026"/>
          <p:cNvSpPr>
            <a:spLocks noGrp="1" noRot="1" noChangeAspect="1" noChangeArrowheads="1" noTextEdit="1"/>
          </p:cNvSpPr>
          <p:nvPr>
            <p:ph type="sldImg"/>
          </p:nvPr>
        </p:nvSpPr>
        <p:spPr>
          <a:solidFill>
            <a:srgbClr val="FFFFFF"/>
          </a:solidFill>
          <a:ln/>
        </p:spPr>
      </p:sp>
      <p:sp>
        <p:nvSpPr>
          <p:cNvPr id="44036"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lnSpc>
                <a:spcPct val="150000"/>
              </a:lnSpc>
            </a:pPr>
            <a:r>
              <a:rPr lang="zh-CN" altLang="en-US" sz="1000" smtClean="0"/>
              <a:t>程序是算法用某种程序设计语言的具体实现。</a:t>
            </a:r>
          </a:p>
          <a:p>
            <a:pPr eaLnBrk="1" hangingPunct="1">
              <a:lnSpc>
                <a:spcPct val="150000"/>
              </a:lnSpc>
            </a:pPr>
            <a:r>
              <a:rPr lang="zh-CN" altLang="en-US" sz="1000" smtClean="0"/>
              <a:t>程序可以不满足算法的性质</a:t>
            </a:r>
            <a:r>
              <a:rPr lang="en-US" altLang="zh-CN" sz="1000" smtClean="0"/>
              <a:t>(4)</a:t>
            </a:r>
            <a:r>
              <a:rPr lang="zh-CN" altLang="en-US" sz="1000" smtClean="0"/>
              <a:t>。</a:t>
            </a:r>
          </a:p>
        </p:txBody>
      </p:sp>
    </p:spTree>
    <p:extLst>
      <p:ext uri="{BB962C8B-B14F-4D97-AF65-F5344CB8AC3E}">
        <p14:creationId xmlns:p14="http://schemas.microsoft.com/office/powerpoint/2010/main" val="180065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71C167AD-D060-4D3A-BD9D-CB709232D9B6}" type="slidenum">
              <a:rPr lang="en-US" altLang="zh-CN" sz="1200" baseline="0"/>
              <a:pPr/>
              <a:t>13</a:t>
            </a:fld>
            <a:endParaRPr lang="en-US" altLang="zh-CN" sz="1200" baseline="0"/>
          </a:p>
        </p:txBody>
      </p:sp>
      <p:sp>
        <p:nvSpPr>
          <p:cNvPr id="45059" name="Rectangle 1026"/>
          <p:cNvSpPr>
            <a:spLocks noGrp="1" noRot="1" noChangeAspect="1" noChangeArrowheads="1" noTextEdit="1"/>
          </p:cNvSpPr>
          <p:nvPr>
            <p:ph type="sldImg"/>
          </p:nvPr>
        </p:nvSpPr>
        <p:spPr>
          <a:solidFill>
            <a:srgbClr val="FFFFFF"/>
          </a:solidFill>
          <a:ln/>
        </p:spPr>
      </p:sp>
      <p:sp>
        <p:nvSpPr>
          <p:cNvPr id="45060"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lnSpc>
                <a:spcPct val="150000"/>
              </a:lnSpc>
            </a:pPr>
            <a:r>
              <a:rPr lang="zh-CN" altLang="en-US" sz="1000" smtClean="0"/>
              <a:t>程序是算法用某种程序设计语言的具体实现。</a:t>
            </a:r>
          </a:p>
          <a:p>
            <a:pPr eaLnBrk="1" hangingPunct="1">
              <a:lnSpc>
                <a:spcPct val="150000"/>
              </a:lnSpc>
            </a:pPr>
            <a:r>
              <a:rPr lang="zh-CN" altLang="en-US" sz="1000" smtClean="0"/>
              <a:t>程序可以不满足算法的性质</a:t>
            </a:r>
            <a:r>
              <a:rPr lang="en-US" altLang="zh-CN" sz="1000" smtClean="0"/>
              <a:t>(4)</a:t>
            </a:r>
            <a:r>
              <a:rPr lang="zh-CN" altLang="en-US" sz="1000" smtClean="0"/>
              <a:t>。</a:t>
            </a:r>
          </a:p>
        </p:txBody>
      </p:sp>
    </p:spTree>
    <p:extLst>
      <p:ext uri="{BB962C8B-B14F-4D97-AF65-F5344CB8AC3E}">
        <p14:creationId xmlns:p14="http://schemas.microsoft.com/office/powerpoint/2010/main" val="73849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55650" name="Rectangle 2"/>
          <p:cNvSpPr>
            <a:spLocks noGrp="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15565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BD504540-986D-4F8C-9524-D7344DF8252C}" type="datetime1">
              <a:rPr lang="zh-CN" altLang="en-US"/>
              <a:pPr>
                <a:defRPr/>
              </a:pPr>
              <a:t>2021/9/10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58080B-5101-4C05-9066-19BAC837B696}" type="slidenum">
              <a:rPr lang="en-US" altLang="zh-CN"/>
              <a:pPr/>
              <a:t>‹#›</a:t>
            </a:fld>
            <a:endParaRPr lang="en-US" altLang="zh-CN"/>
          </a:p>
        </p:txBody>
      </p:sp>
    </p:spTree>
    <p:extLst>
      <p:ext uri="{BB962C8B-B14F-4D97-AF65-F5344CB8AC3E}">
        <p14:creationId xmlns:p14="http://schemas.microsoft.com/office/powerpoint/2010/main" val="1720223467"/>
      </p:ext>
    </p:extLst>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3BC89F1-5B6A-4DCF-83F0-0B360CD45EC4}" type="datetime1">
              <a:rPr lang="zh-CN" altLang="en-US"/>
              <a:pPr>
                <a:defRPr/>
              </a:pPr>
              <a:t>2021/9/10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23A7E761-043A-4655-9008-EB9042F755CE}" type="slidenum">
              <a:rPr lang="en-US" altLang="zh-CN"/>
              <a:pPr/>
              <a:t>‹#›</a:t>
            </a:fld>
            <a:endParaRPr lang="en-US" altLang="zh-CN"/>
          </a:p>
        </p:txBody>
      </p:sp>
    </p:spTree>
    <p:extLst>
      <p:ext uri="{BB962C8B-B14F-4D97-AF65-F5344CB8AC3E}">
        <p14:creationId xmlns:p14="http://schemas.microsoft.com/office/powerpoint/2010/main" val="1754648514"/>
      </p:ext>
    </p:extLst>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6253D69-A96C-4D53-8803-101E7A38E5F6}" type="datetime1">
              <a:rPr lang="zh-CN" altLang="en-US"/>
              <a:pPr>
                <a:defRPr/>
              </a:pPr>
              <a:t>2021/9/10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43322372-32E8-47B0-869B-A345DCDBDDD3}" type="slidenum">
              <a:rPr lang="en-US" altLang="zh-CN"/>
              <a:pPr/>
              <a:t>‹#›</a:t>
            </a:fld>
            <a:endParaRPr lang="en-US" altLang="zh-CN"/>
          </a:p>
        </p:txBody>
      </p:sp>
    </p:spTree>
    <p:extLst>
      <p:ext uri="{BB962C8B-B14F-4D97-AF65-F5344CB8AC3E}">
        <p14:creationId xmlns:p14="http://schemas.microsoft.com/office/powerpoint/2010/main" val="714118517"/>
      </p:ext>
    </p:extLst>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20769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971412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554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9453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D4EFC21-D1BE-456A-AA60-EE8365275A82}" type="datetime1">
              <a:rPr lang="zh-CN" altLang="en-US"/>
              <a:pPr>
                <a:defRPr/>
              </a:pPr>
              <a:t>2021/9/10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478BB8B-2DF1-4D2B-AF9A-9ABA96AD63B0}" type="slidenum">
              <a:rPr lang="en-US" altLang="zh-CN"/>
              <a:pPr/>
              <a:t>‹#›</a:t>
            </a:fld>
            <a:endParaRPr lang="en-US" altLang="zh-CN"/>
          </a:p>
        </p:txBody>
      </p:sp>
    </p:spTree>
    <p:extLst>
      <p:ext uri="{BB962C8B-B14F-4D97-AF65-F5344CB8AC3E}">
        <p14:creationId xmlns:p14="http://schemas.microsoft.com/office/powerpoint/2010/main" val="1962251489"/>
      </p:ext>
    </p:extLst>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657F54BD-699E-4802-9133-649E1FF05E48}" type="datetime1">
              <a:rPr lang="zh-CN" altLang="en-US"/>
              <a:pPr>
                <a:defRPr/>
              </a:pPr>
              <a:t>2021/9/10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9F3283EC-06DC-4C72-9EEF-4C62C483C149}" type="slidenum">
              <a:rPr lang="en-US" altLang="zh-CN"/>
              <a:pPr/>
              <a:t>‹#›</a:t>
            </a:fld>
            <a:endParaRPr lang="en-US" altLang="zh-CN"/>
          </a:p>
        </p:txBody>
      </p:sp>
    </p:spTree>
    <p:extLst>
      <p:ext uri="{BB962C8B-B14F-4D97-AF65-F5344CB8AC3E}">
        <p14:creationId xmlns:p14="http://schemas.microsoft.com/office/powerpoint/2010/main" val="2656559063"/>
      </p:ext>
    </p:extLst>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5C52771-7AB8-4B34-AC6A-9899B7B4AC67}" type="datetime1">
              <a:rPr lang="zh-CN" altLang="en-US"/>
              <a:pPr>
                <a:defRPr/>
              </a:pPr>
              <a:t>2021/9/10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689330A-D077-4422-9F45-7D03496CE509}" type="slidenum">
              <a:rPr lang="en-US" altLang="zh-CN"/>
              <a:pPr/>
              <a:t>‹#›</a:t>
            </a:fld>
            <a:endParaRPr lang="en-US" altLang="zh-CN"/>
          </a:p>
        </p:txBody>
      </p:sp>
    </p:spTree>
    <p:extLst>
      <p:ext uri="{BB962C8B-B14F-4D97-AF65-F5344CB8AC3E}">
        <p14:creationId xmlns:p14="http://schemas.microsoft.com/office/powerpoint/2010/main" val="873778754"/>
      </p:ext>
    </p:extLst>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F1E22B75-C22A-4257-869F-DFE540CA14EC}" type="datetime1">
              <a:rPr lang="zh-CN" altLang="en-US"/>
              <a:pPr>
                <a:defRPr/>
              </a:pPr>
              <a:t>2021/9/10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860C8626-F5EB-4EA4-95F0-6C1F3797A1D4}" type="slidenum">
              <a:rPr lang="en-US" altLang="zh-CN"/>
              <a:pPr/>
              <a:t>‹#›</a:t>
            </a:fld>
            <a:endParaRPr lang="en-US" altLang="zh-CN"/>
          </a:p>
        </p:txBody>
      </p:sp>
    </p:spTree>
    <p:extLst>
      <p:ext uri="{BB962C8B-B14F-4D97-AF65-F5344CB8AC3E}">
        <p14:creationId xmlns:p14="http://schemas.microsoft.com/office/powerpoint/2010/main" val="228083214"/>
      </p:ext>
    </p:extLst>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999B412E-05AD-42AC-B8EF-7DC0D025C2C3}" type="datetime1">
              <a:rPr lang="zh-CN" altLang="en-US"/>
              <a:pPr>
                <a:defRPr/>
              </a:pPr>
              <a:t>2021/9/10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955E3169-5B85-4245-885C-C9437D93BFD0}" type="slidenum">
              <a:rPr lang="en-US" altLang="zh-CN"/>
              <a:pPr/>
              <a:t>‹#›</a:t>
            </a:fld>
            <a:endParaRPr lang="en-US" altLang="zh-CN"/>
          </a:p>
        </p:txBody>
      </p:sp>
    </p:spTree>
    <p:extLst>
      <p:ext uri="{BB962C8B-B14F-4D97-AF65-F5344CB8AC3E}">
        <p14:creationId xmlns:p14="http://schemas.microsoft.com/office/powerpoint/2010/main" val="1533924397"/>
      </p:ext>
    </p:extLst>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STATBAR"/>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7200" y="381000"/>
            <a:ext cx="6418263" cy="4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Grp="1" noChangeArrowheads="1"/>
          </p:cNvSpPr>
          <p:nvPr>
            <p:ph type="dt" sz="half" idx="10"/>
          </p:nvPr>
        </p:nvSpPr>
        <p:spPr/>
        <p:txBody>
          <a:bodyPr/>
          <a:lstStyle>
            <a:lvl1pPr>
              <a:defRPr/>
            </a:lvl1pPr>
          </a:lstStyle>
          <a:p>
            <a:pPr>
              <a:defRPr/>
            </a:pPr>
            <a:fld id="{C3CD277A-2700-4DCA-A510-C9308739BFC6}" type="datetime1">
              <a:rPr lang="zh-CN" altLang="en-US"/>
              <a:pPr>
                <a:defRPr/>
              </a:pPr>
              <a:t>2021/9/10</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23455C1-FC6D-4326-AD7C-BF14C3EB7651}" type="slidenum">
              <a:rPr lang="en-US" altLang="zh-CN"/>
              <a:pPr/>
              <a:t>‹#›</a:t>
            </a:fld>
            <a:endParaRPr lang="en-US" altLang="zh-CN"/>
          </a:p>
        </p:txBody>
      </p:sp>
    </p:spTree>
    <p:extLst>
      <p:ext uri="{BB962C8B-B14F-4D97-AF65-F5344CB8AC3E}">
        <p14:creationId xmlns:p14="http://schemas.microsoft.com/office/powerpoint/2010/main" val="4049631092"/>
      </p:ext>
    </p:extLst>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5"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675" y="19050"/>
            <a:ext cx="9010650" cy="681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4"/>
          <p:cNvSpPr>
            <a:spLocks noGrp="1" noChangeArrowheads="1"/>
          </p:cNvSpPr>
          <p:nvPr>
            <p:ph type="dt" sz="half" idx="10"/>
          </p:nvPr>
        </p:nvSpPr>
        <p:spPr>
          <a:xfrm>
            <a:off x="684213" y="6454775"/>
            <a:ext cx="1905000" cy="311150"/>
          </a:xfrm>
        </p:spPr>
        <p:txBody>
          <a:bodyPr/>
          <a:lstStyle>
            <a:lvl1pPr>
              <a:defRPr/>
            </a:lvl1pPr>
          </a:lstStyle>
          <a:p>
            <a:pPr>
              <a:defRPr/>
            </a:pPr>
            <a:fld id="{0B7D571E-F53F-4655-8AB8-936403EF7258}" type="datetime1">
              <a:rPr lang="zh-CN" altLang="en-US"/>
              <a:pPr>
                <a:defRPr/>
              </a:pPr>
              <a:t>2021/9/10</a:t>
            </a:fld>
            <a:endParaRPr lang="en-US" altLang="zh-CN" dirty="0"/>
          </a:p>
        </p:txBody>
      </p:sp>
      <p:sp>
        <p:nvSpPr>
          <p:cNvPr id="7" name="Rectangle 5"/>
          <p:cNvSpPr>
            <a:spLocks noGrp="1" noChangeArrowheads="1"/>
          </p:cNvSpPr>
          <p:nvPr>
            <p:ph type="ftr" sz="quarter" idx="11"/>
          </p:nvPr>
        </p:nvSpPr>
        <p:spPr>
          <a:xfrm>
            <a:off x="3124200" y="6469063"/>
            <a:ext cx="2895600" cy="282575"/>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6553200" y="6453188"/>
            <a:ext cx="1905000" cy="252412"/>
          </a:xfrm>
        </p:spPr>
        <p:txBody>
          <a:bodyPr/>
          <a:lstStyle>
            <a:lvl1pPr>
              <a:defRPr/>
            </a:lvl1pPr>
          </a:lstStyle>
          <a:p>
            <a:fld id="{6C83352A-F8F3-49B0-B9C8-8A8E696A0E63}" type="slidenum">
              <a:rPr lang="en-US" altLang="zh-CN"/>
              <a:pPr/>
              <a:t>‹#›</a:t>
            </a:fld>
            <a:endParaRPr lang="en-US" altLang="zh-CN"/>
          </a:p>
        </p:txBody>
      </p:sp>
    </p:spTree>
    <p:extLst>
      <p:ext uri="{BB962C8B-B14F-4D97-AF65-F5344CB8AC3E}">
        <p14:creationId xmlns:p14="http://schemas.microsoft.com/office/powerpoint/2010/main" val="231390612"/>
      </p:ext>
    </p:extLst>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8F09A34-B792-4A0C-AB36-CB989BDEA67B}" type="datetime1">
              <a:rPr lang="zh-CN" altLang="en-US"/>
              <a:pPr>
                <a:defRPr/>
              </a:pPr>
              <a:t>2021/9/10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E3E7681-B91C-4211-8611-6C3CC9F9593E}" type="slidenum">
              <a:rPr lang="en-US" altLang="zh-CN"/>
              <a:pPr/>
              <a:t>‹#›</a:t>
            </a:fld>
            <a:endParaRPr lang="en-US" altLang="zh-CN"/>
          </a:p>
        </p:txBody>
      </p:sp>
    </p:spTree>
    <p:extLst>
      <p:ext uri="{BB962C8B-B14F-4D97-AF65-F5344CB8AC3E}">
        <p14:creationId xmlns:p14="http://schemas.microsoft.com/office/powerpoint/2010/main" val="379936219"/>
      </p:ext>
    </p:extLst>
  </p:cSld>
  <p:clrMapOvr>
    <a:masterClrMapping/>
  </p:clrMapOvr>
  <p:transition>
    <p:pull dir="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cstate="print"/>
          <a:srcRect/>
          <a:stretch>
            <a:fillRect/>
          </a:stretch>
        </a:blip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364" name="Rectangle 4"/>
          <p:cNvSpPr>
            <a:spLocks noGrp="1" noChangeArrowheads="1"/>
          </p:cNvSpPr>
          <p:nvPr>
            <p:ph type="dt" sz="half" idx="2"/>
          </p:nvPr>
        </p:nvSpPr>
        <p:spPr bwMode="auto">
          <a:xfrm>
            <a:off x="685800" y="6248400"/>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eaLnBrk="1" fontAlgn="base" hangingPunct="1">
              <a:lnSpc>
                <a:spcPct val="100000"/>
              </a:lnSpc>
              <a:spcBef>
                <a:spcPct val="50000"/>
              </a:spcBef>
              <a:defRPr sz="1400" baseline="0"/>
            </a:lvl1pPr>
          </a:lstStyle>
          <a:p>
            <a:pPr>
              <a:defRPr/>
            </a:pPr>
            <a:fld id="{3DE0B69A-E922-4DEC-BA22-6C8ABFE0606E}" type="datetime1">
              <a:rPr lang="zh-CN" altLang="en-US"/>
              <a:pPr>
                <a:defRPr/>
              </a:pPr>
              <a:t>2021/9/10</a:t>
            </a:fld>
            <a:endParaRPr lang="en-US" altLang="zh-CN"/>
          </a:p>
        </p:txBody>
      </p:sp>
      <p:sp>
        <p:nvSpPr>
          <p:cNvPr id="15365" name="Rectangle 5"/>
          <p:cNvSpPr>
            <a:spLocks noGrp="1" noChangeArrowheads="1"/>
          </p:cNvSpPr>
          <p:nvPr>
            <p:ph type="ftr" sz="quarter" idx="3"/>
          </p:nvPr>
        </p:nvSpPr>
        <p:spPr bwMode="auto">
          <a:xfrm>
            <a:off x="3124200" y="6248400"/>
            <a:ext cx="28956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ctr" eaLnBrk="1" fontAlgn="base" hangingPunct="1">
              <a:lnSpc>
                <a:spcPct val="100000"/>
              </a:lnSpc>
              <a:spcBef>
                <a:spcPct val="50000"/>
              </a:spcBef>
              <a:defRPr sz="1400" baseline="0"/>
            </a:lvl1pPr>
          </a:lstStyle>
          <a:p>
            <a:pPr>
              <a:defRPr/>
            </a:pPr>
            <a:endParaRPr lang="en-US" altLang="zh-CN"/>
          </a:p>
        </p:txBody>
      </p:sp>
      <p:sp>
        <p:nvSpPr>
          <p:cNvPr id="15366" name="Rectangle 6"/>
          <p:cNvSpPr>
            <a:spLocks noGrp="1" noChangeArrowheads="1"/>
          </p:cNvSpPr>
          <p:nvPr>
            <p:ph type="sldNum" sz="quarter" idx="4"/>
          </p:nvPr>
        </p:nvSpPr>
        <p:spPr bwMode="auto">
          <a:xfrm>
            <a:off x="6553200" y="6248400"/>
            <a:ext cx="1905000" cy="457200"/>
          </a:xfrm>
          <a:prstGeom prst="rect">
            <a:avLst/>
          </a:prstGeom>
          <a:noFill/>
          <a:ln>
            <a:noFill/>
          </a:ln>
          <a:extLst/>
        </p:spPr>
        <p:txBody>
          <a:bodyPr vert="horz" wrap="square" lIns="91440" tIns="45720" rIns="91440" bIns="45720" numCol="1" anchor="t" anchorCtr="0" compatLnSpc="1">
            <a:prstTxWarp prst="textNoShape">
              <a:avLst/>
            </a:prstTxWarp>
          </a:bodyPr>
          <a:lstStyle>
            <a:lvl1pPr algn="r" eaLnBrk="1" fontAlgn="base" hangingPunct="1">
              <a:lnSpc>
                <a:spcPct val="100000"/>
              </a:lnSpc>
              <a:spcBef>
                <a:spcPct val="50000"/>
              </a:spcBef>
              <a:defRPr sz="1400" baseline="0"/>
            </a:lvl1pPr>
          </a:lstStyle>
          <a:p>
            <a:fld id="{5F12970F-1AA4-4198-BC40-7D3FD979221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11" r:id="rId7"/>
    <p:sldLayoutId id="2147483712" r:id="rId8"/>
    <p:sldLayoutId id="2147483708" r:id="rId9"/>
    <p:sldLayoutId id="2147483709" r:id="rId10"/>
    <p:sldLayoutId id="2147483710" r:id="rId11"/>
    <p:sldLayoutId id="2147483713" r:id="rId12"/>
    <p:sldLayoutId id="2147483714" r:id="rId13"/>
    <p:sldLayoutId id="2147483715" r:id="rId14"/>
    <p:sldLayoutId id="2147483716" r:id="rId15"/>
  </p:sldLayoutIdLst>
  <p:transition>
    <p:pull dir="rd"/>
  </p:transition>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2pPr>
      <a:lvl3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3pPr>
      <a:lvl4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4pPr>
      <a:lvl5pPr algn="l" rtl="0" eaLnBrk="0" fontAlgn="base" hangingPunct="0">
        <a:spcBef>
          <a:spcPct val="0"/>
        </a:spcBef>
        <a:spcAft>
          <a:spcPct val="0"/>
        </a:spcAft>
        <a:defRPr kumimoji="1" sz="3200">
          <a:solidFill>
            <a:schemeClr val="tx2"/>
          </a:solidFill>
          <a:latin typeface="Times New Roman" pitchFamily="18" charset="0"/>
          <a:ea typeface="楷体_GB2312" pitchFamily="49" charset="-122"/>
        </a:defRPr>
      </a:lvl5pPr>
      <a:lvl6pPr marL="457200" algn="l" rtl="0" fontAlgn="base">
        <a:spcBef>
          <a:spcPct val="0"/>
        </a:spcBef>
        <a:spcAft>
          <a:spcPct val="0"/>
        </a:spcAft>
        <a:defRPr kumimoji="1" sz="3200">
          <a:solidFill>
            <a:schemeClr val="tx2"/>
          </a:solidFill>
          <a:latin typeface="Times New Roman" pitchFamily="18" charset="0"/>
          <a:ea typeface="楷体_GB2312" pitchFamily="49" charset="-122"/>
        </a:defRPr>
      </a:lvl6pPr>
      <a:lvl7pPr marL="914400" algn="l" rtl="0" fontAlgn="base">
        <a:spcBef>
          <a:spcPct val="0"/>
        </a:spcBef>
        <a:spcAft>
          <a:spcPct val="0"/>
        </a:spcAft>
        <a:defRPr kumimoji="1" sz="3200">
          <a:solidFill>
            <a:schemeClr val="tx2"/>
          </a:solidFill>
          <a:latin typeface="Times New Roman" pitchFamily="18" charset="0"/>
          <a:ea typeface="楷体_GB2312" pitchFamily="49" charset="-122"/>
        </a:defRPr>
      </a:lvl7pPr>
      <a:lvl8pPr marL="1371600" algn="l" rtl="0" fontAlgn="base">
        <a:spcBef>
          <a:spcPct val="0"/>
        </a:spcBef>
        <a:spcAft>
          <a:spcPct val="0"/>
        </a:spcAft>
        <a:defRPr kumimoji="1" sz="3200">
          <a:solidFill>
            <a:schemeClr val="tx2"/>
          </a:solidFill>
          <a:latin typeface="Times New Roman" pitchFamily="18" charset="0"/>
          <a:ea typeface="楷体_GB2312" pitchFamily="49" charset="-122"/>
        </a:defRPr>
      </a:lvl8pPr>
      <a:lvl9pPr marL="1828800" algn="l" rtl="0" fontAlgn="base">
        <a:spcBef>
          <a:spcPct val="0"/>
        </a:spcBef>
        <a:spcAft>
          <a:spcPct val="0"/>
        </a:spcAft>
        <a:defRPr kumimoji="1" sz="3200">
          <a:solidFill>
            <a:schemeClr val="tx2"/>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rgbClr val="800000"/>
          </a:solidFill>
          <a:latin typeface="+mn-lt"/>
          <a:ea typeface="宋体" pitchFamily="2" charset="-122"/>
        </a:defRPr>
      </a:lvl2pPr>
      <a:lvl3pPr marL="1143000" indent="-228600" algn="l" rtl="0" eaLnBrk="0" fontAlgn="base" hangingPunct="0">
        <a:spcBef>
          <a:spcPct val="20000"/>
        </a:spcBef>
        <a:spcAft>
          <a:spcPct val="0"/>
        </a:spcAft>
        <a:buChar char="•"/>
        <a:defRPr kumimoji="1" sz="2400" b="1">
          <a:solidFill>
            <a:schemeClr val="accent2"/>
          </a:solidFill>
          <a:latin typeface="+mn-lt"/>
          <a:ea typeface="+mj-ea"/>
        </a:defRPr>
      </a:lvl3pPr>
      <a:lvl4pPr marL="1600200" indent="-228600" algn="l" rtl="0" eaLnBrk="0" fontAlgn="base" hangingPunct="0">
        <a:spcBef>
          <a:spcPct val="20000"/>
        </a:spcBef>
        <a:spcAft>
          <a:spcPct val="0"/>
        </a:spcAft>
        <a:buChar char="–"/>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kumimoji="1" sz="2000">
          <a:solidFill>
            <a:schemeClr val="tx1"/>
          </a:solidFill>
          <a:latin typeface="+mn-lt"/>
          <a:ea typeface="宋体" pitchFamily="2" charset="-122"/>
        </a:defRPr>
      </a:lvl5pPr>
      <a:lvl6pPr marL="2514600" indent="-228600" algn="l" rtl="0" fontAlgn="base">
        <a:spcBef>
          <a:spcPct val="20000"/>
        </a:spcBef>
        <a:spcAft>
          <a:spcPct val="0"/>
        </a:spcAft>
        <a:buChar char="»"/>
        <a:defRPr kumimoji="1" sz="2000">
          <a:solidFill>
            <a:schemeClr val="tx1"/>
          </a:solidFill>
          <a:latin typeface="+mn-lt"/>
          <a:ea typeface="宋体" pitchFamily="2" charset="-122"/>
        </a:defRPr>
      </a:lvl6pPr>
      <a:lvl7pPr marL="2971800" indent="-228600" algn="l" rtl="0" fontAlgn="base">
        <a:spcBef>
          <a:spcPct val="20000"/>
        </a:spcBef>
        <a:spcAft>
          <a:spcPct val="0"/>
        </a:spcAft>
        <a:buChar char="»"/>
        <a:defRPr kumimoji="1" sz="2000">
          <a:solidFill>
            <a:schemeClr val="tx1"/>
          </a:solidFill>
          <a:latin typeface="+mn-lt"/>
          <a:ea typeface="宋体" pitchFamily="2" charset="-122"/>
        </a:defRPr>
      </a:lvl7pPr>
      <a:lvl8pPr marL="3429000" indent="-228600" algn="l" rtl="0" fontAlgn="base">
        <a:spcBef>
          <a:spcPct val="20000"/>
        </a:spcBef>
        <a:spcAft>
          <a:spcPct val="0"/>
        </a:spcAft>
        <a:buChar char="»"/>
        <a:defRPr kumimoji="1" sz="2000">
          <a:solidFill>
            <a:schemeClr val="tx1"/>
          </a:solidFill>
          <a:latin typeface="+mn-lt"/>
          <a:ea typeface="宋体" pitchFamily="2" charset="-122"/>
        </a:defRPr>
      </a:lvl8pPr>
      <a:lvl9pPr marL="3886200" indent="-228600" algn="l" rtl="0" fontAlgn="base">
        <a:spcBef>
          <a:spcPct val="20000"/>
        </a:spcBef>
        <a:spcAft>
          <a:spcPct val="0"/>
        </a:spcAft>
        <a:buChar char="»"/>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oleObject" Target="../embeddings/oleObject1.bin"/><Relationship Id="rId5" Type="http://schemas.openxmlformats.org/officeDocument/2006/relationships/image" Target="../media/image7.wmf"/><Relationship Id="rId6" Type="http://schemas.openxmlformats.org/officeDocument/2006/relationships/image" Target="../media/image8.jpe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2.bin"/><Relationship Id="rId5"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slide" Target="slide8.xml"/><Relationship Id="rId5" Type="http://schemas.openxmlformats.org/officeDocument/2006/relationships/image" Target="../media/image3.jpeg"/><Relationship Id="rId6" Type="http://schemas.openxmlformats.org/officeDocument/2006/relationships/slide" Target="slide12.xm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9" Type="http://schemas.openxmlformats.org/officeDocument/2006/relationships/image" Target="../media/image14.emf"/><Relationship Id="rId20" Type="http://schemas.openxmlformats.org/officeDocument/2006/relationships/oleObject" Target="../embeddings/oleObject11.bin"/><Relationship Id="rId21" Type="http://schemas.openxmlformats.org/officeDocument/2006/relationships/image" Target="../media/image20.emf"/><Relationship Id="rId22" Type="http://schemas.openxmlformats.org/officeDocument/2006/relationships/oleObject" Target="../embeddings/oleObject12.bin"/><Relationship Id="rId23" Type="http://schemas.openxmlformats.org/officeDocument/2006/relationships/image" Target="../media/image21.emf"/><Relationship Id="rId24" Type="http://schemas.openxmlformats.org/officeDocument/2006/relationships/oleObject" Target="../embeddings/oleObject13.bin"/><Relationship Id="rId25" Type="http://schemas.openxmlformats.org/officeDocument/2006/relationships/image" Target="../media/image22.emf"/><Relationship Id="rId26" Type="http://schemas.openxmlformats.org/officeDocument/2006/relationships/oleObject" Target="../embeddings/oleObject14.bin"/><Relationship Id="rId27" Type="http://schemas.openxmlformats.org/officeDocument/2006/relationships/image" Target="../media/image23.emf"/><Relationship Id="rId28" Type="http://schemas.openxmlformats.org/officeDocument/2006/relationships/oleObject" Target="../embeddings/oleObject15.bin"/><Relationship Id="rId29" Type="http://schemas.openxmlformats.org/officeDocument/2006/relationships/image" Target="../media/image24.emf"/><Relationship Id="rId30" Type="http://schemas.openxmlformats.org/officeDocument/2006/relationships/oleObject" Target="../embeddings/oleObject16.bin"/><Relationship Id="rId31" Type="http://schemas.openxmlformats.org/officeDocument/2006/relationships/image" Target="../media/image25.emf"/><Relationship Id="rId10" Type="http://schemas.openxmlformats.org/officeDocument/2006/relationships/oleObject" Target="../embeddings/oleObject6.bin"/><Relationship Id="rId11" Type="http://schemas.openxmlformats.org/officeDocument/2006/relationships/image" Target="../media/image15.emf"/><Relationship Id="rId12" Type="http://schemas.openxmlformats.org/officeDocument/2006/relationships/oleObject" Target="../embeddings/oleObject7.bin"/><Relationship Id="rId13" Type="http://schemas.openxmlformats.org/officeDocument/2006/relationships/image" Target="../media/image16.emf"/><Relationship Id="rId14" Type="http://schemas.openxmlformats.org/officeDocument/2006/relationships/oleObject" Target="../embeddings/oleObject8.bin"/><Relationship Id="rId15" Type="http://schemas.openxmlformats.org/officeDocument/2006/relationships/image" Target="../media/image17.emf"/><Relationship Id="rId16" Type="http://schemas.openxmlformats.org/officeDocument/2006/relationships/oleObject" Target="../embeddings/oleObject9.bin"/><Relationship Id="rId17" Type="http://schemas.openxmlformats.org/officeDocument/2006/relationships/image" Target="../media/image18.emf"/><Relationship Id="rId18" Type="http://schemas.openxmlformats.org/officeDocument/2006/relationships/oleObject" Target="../embeddings/oleObject10.bin"/><Relationship Id="rId19" Type="http://schemas.openxmlformats.org/officeDocument/2006/relationships/image" Target="../media/image19.emf"/><Relationship Id="rId1" Type="http://schemas.openxmlformats.org/officeDocument/2006/relationships/vmlDrawing" Target="../drawings/vmlDrawing3.v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3.bin"/><Relationship Id="rId5" Type="http://schemas.openxmlformats.org/officeDocument/2006/relationships/image" Target="../media/image12.emf"/><Relationship Id="rId6" Type="http://schemas.openxmlformats.org/officeDocument/2006/relationships/oleObject" Target="../embeddings/oleObject4.bin"/><Relationship Id="rId7" Type="http://schemas.openxmlformats.org/officeDocument/2006/relationships/image" Target="../media/image13.emf"/><Relationship Id="rId8" Type="http://schemas.openxmlformats.org/officeDocument/2006/relationships/oleObject" Target="../embeddings/oleObject5.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eg"/><Relationship Id="rId3" Type="http://schemas.openxmlformats.org/officeDocument/2006/relationships/image" Target="../media/image27.jpeg"/></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jpeg"/><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1" Type="http://schemas.openxmlformats.org/officeDocument/2006/relationships/oleObject" Target="../embeddings/oleObject21.bin"/><Relationship Id="rId12" Type="http://schemas.openxmlformats.org/officeDocument/2006/relationships/image" Target="../media/image31.emf"/><Relationship Id="rId13" Type="http://schemas.openxmlformats.org/officeDocument/2006/relationships/oleObject" Target="../embeddings/oleObject22.bin"/><Relationship Id="rId14" Type="http://schemas.openxmlformats.org/officeDocument/2006/relationships/image" Target="../media/image32.emf"/><Relationship Id="rId15" Type="http://schemas.openxmlformats.org/officeDocument/2006/relationships/oleObject" Target="../embeddings/oleObject23.bin"/><Relationship Id="rId16" Type="http://schemas.openxmlformats.org/officeDocument/2006/relationships/oleObject" Target="../embeddings/oleObject24.bin"/><Relationship Id="rId17" Type="http://schemas.openxmlformats.org/officeDocument/2006/relationships/image" Target="../media/image33.emf"/><Relationship Id="rId1" Type="http://schemas.openxmlformats.org/officeDocument/2006/relationships/vmlDrawing" Target="../drawings/vmlDrawing4.vml"/><Relationship Id="rId2" Type="http://schemas.openxmlformats.org/officeDocument/2006/relationships/slideLayout" Target="../slideLayouts/slideLayout7.xml"/><Relationship Id="rId3" Type="http://schemas.openxmlformats.org/officeDocument/2006/relationships/oleObject" Target="../embeddings/oleObject17.bin"/><Relationship Id="rId4" Type="http://schemas.openxmlformats.org/officeDocument/2006/relationships/image" Target="../media/image28.wmf"/><Relationship Id="rId5" Type="http://schemas.openxmlformats.org/officeDocument/2006/relationships/oleObject" Target="../embeddings/oleObject18.bin"/><Relationship Id="rId6" Type="http://schemas.openxmlformats.org/officeDocument/2006/relationships/image" Target="../media/image29.emf"/><Relationship Id="rId7" Type="http://schemas.openxmlformats.org/officeDocument/2006/relationships/oleObject" Target="../embeddings/oleObject19.bin"/><Relationship Id="rId8" Type="http://schemas.openxmlformats.org/officeDocument/2006/relationships/image" Target="../media/image30.wmf"/><Relationship Id="rId9" Type="http://schemas.openxmlformats.org/officeDocument/2006/relationships/image" Target="../media/image8.jpeg"/><Relationship Id="rId10" Type="http://schemas.openxmlformats.org/officeDocument/2006/relationships/oleObject" Target="../embeddings/oleObject20.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5.bin"/><Relationship Id="rId4" Type="http://schemas.openxmlformats.org/officeDocument/2006/relationships/image" Target="../media/image34.wmf"/><Relationship Id="rId5" Type="http://schemas.openxmlformats.org/officeDocument/2006/relationships/oleObject" Target="../embeddings/oleObject26.bin"/><Relationship Id="rId6" Type="http://schemas.openxmlformats.org/officeDocument/2006/relationships/image" Target="../media/image35.wmf"/><Relationship Id="rId7" Type="http://schemas.openxmlformats.org/officeDocument/2006/relationships/oleObject" Target="../embeddings/oleObject27.bin"/><Relationship Id="rId8" Type="http://schemas.openxmlformats.org/officeDocument/2006/relationships/image" Target="../media/image36.wmf"/><Relationship Id="rId1" Type="http://schemas.openxmlformats.org/officeDocument/2006/relationships/vmlDrawing" Target="../drawings/vmlDrawing5.vml"/><Relationship Id="rId2"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5.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eg"/><Relationship Id="rId3" Type="http://schemas.openxmlformats.org/officeDocument/2006/relationships/image" Target="../media/image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55.xml.rels><?xml version="1.0" encoding="UTF-8" standalone="yes"?>
<Relationships xmlns="http://schemas.openxmlformats.org/package/2006/relationships"><Relationship Id="rId11" Type="http://schemas.openxmlformats.org/officeDocument/2006/relationships/oleObject" Target="../embeddings/oleObject35.bin"/><Relationship Id="rId12" Type="http://schemas.openxmlformats.org/officeDocument/2006/relationships/slide" Target="slide43.xml"/><Relationship Id="rId1" Type="http://schemas.openxmlformats.org/officeDocument/2006/relationships/vmlDrawing" Target="../drawings/vmlDrawing6.v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42.wmf"/><Relationship Id="rId5" Type="http://schemas.openxmlformats.org/officeDocument/2006/relationships/oleObject" Target="../embeddings/oleObject29.bin"/><Relationship Id="rId6" Type="http://schemas.openxmlformats.org/officeDocument/2006/relationships/oleObject" Target="../embeddings/oleObject30.bin"/><Relationship Id="rId7" Type="http://schemas.openxmlformats.org/officeDocument/2006/relationships/oleObject" Target="../embeddings/oleObject31.bin"/><Relationship Id="rId8" Type="http://schemas.openxmlformats.org/officeDocument/2006/relationships/oleObject" Target="../embeddings/oleObject32.bin"/><Relationship Id="rId9" Type="http://schemas.openxmlformats.org/officeDocument/2006/relationships/oleObject" Target="../embeddings/oleObject33.bin"/><Relationship Id="rId10" Type="http://schemas.openxmlformats.org/officeDocument/2006/relationships/oleObject" Target="../embeddings/oleObject34.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eg"/><Relationship Id="rId3" Type="http://schemas.openxmlformats.org/officeDocument/2006/relationships/image" Target="../media/image27.jpeg"/></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4" Type="http://schemas.openxmlformats.org/officeDocument/2006/relationships/image" Target="../media/image27.jpeg"/><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7.jpe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7.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5" Type="http://schemas.openxmlformats.org/officeDocument/2006/relationships/image" Target="../media/image6.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26.jpeg"/><Relationship Id="rId5" Type="http://schemas.openxmlformats.org/officeDocument/2006/relationships/image" Target="../media/image27.jpeg"/><Relationship Id="rId6" Type="http://schemas.openxmlformats.org/officeDocument/2006/relationships/oleObject" Target="../embeddings/oleObject36.bin"/><Relationship Id="rId7" Type="http://schemas.openxmlformats.org/officeDocument/2006/relationships/image" Target="../media/image43.wmf"/><Relationship Id="rId1" Type="http://schemas.openxmlformats.org/officeDocument/2006/relationships/vmlDrawing" Target="../drawings/vmlDrawing7.vml"/><Relationship Id="rId2"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7.bin"/><Relationship Id="rId4" Type="http://schemas.openxmlformats.org/officeDocument/2006/relationships/image" Target="../media/image42.wmf"/><Relationship Id="rId5" Type="http://schemas.openxmlformats.org/officeDocument/2006/relationships/oleObject" Target="../embeddings/oleObject38.bin"/><Relationship Id="rId6" Type="http://schemas.openxmlformats.org/officeDocument/2006/relationships/oleObject" Target="../embeddings/oleObject39.bin"/><Relationship Id="rId7" Type="http://schemas.openxmlformats.org/officeDocument/2006/relationships/oleObject" Target="../embeddings/oleObject40.bin"/><Relationship Id="rId1" Type="http://schemas.openxmlformats.org/officeDocument/2006/relationships/vmlDrawing" Target="../drawings/vmlDrawing8.vml"/><Relationship Id="rId2"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44.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2.bin"/><Relationship Id="rId4" Type="http://schemas.openxmlformats.org/officeDocument/2006/relationships/image" Target="../media/image45.wmf"/><Relationship Id="rId5" Type="http://schemas.openxmlformats.org/officeDocument/2006/relationships/oleObject" Target="../embeddings/oleObject43.bin"/><Relationship Id="rId6" Type="http://schemas.openxmlformats.org/officeDocument/2006/relationships/image" Target="../media/image46.w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44.bin"/><Relationship Id="rId4" Type="http://schemas.openxmlformats.org/officeDocument/2006/relationships/image" Target="../media/image47.w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1" Type="http://schemas.openxmlformats.org/officeDocument/2006/relationships/oleObject" Target="../embeddings/oleObject49.bin"/><Relationship Id="rId12" Type="http://schemas.openxmlformats.org/officeDocument/2006/relationships/image" Target="../media/image52.wmf"/><Relationship Id="rId13" Type="http://schemas.openxmlformats.org/officeDocument/2006/relationships/oleObject" Target="../embeddings/oleObject50.bin"/><Relationship Id="rId14" Type="http://schemas.openxmlformats.org/officeDocument/2006/relationships/image" Target="../media/image53.wmf"/><Relationship Id="rId1" Type="http://schemas.openxmlformats.org/officeDocument/2006/relationships/vmlDrawing" Target="../drawings/vmlDrawing12.vml"/><Relationship Id="rId2" Type="http://schemas.openxmlformats.org/officeDocument/2006/relationships/slideLayout" Target="../slideLayouts/slideLayout2.xml"/><Relationship Id="rId3" Type="http://schemas.openxmlformats.org/officeDocument/2006/relationships/oleObject" Target="../embeddings/oleObject45.bin"/><Relationship Id="rId4" Type="http://schemas.openxmlformats.org/officeDocument/2006/relationships/image" Target="../media/image48.wmf"/><Relationship Id="rId5" Type="http://schemas.openxmlformats.org/officeDocument/2006/relationships/oleObject" Target="../embeddings/oleObject46.bin"/><Relationship Id="rId6" Type="http://schemas.openxmlformats.org/officeDocument/2006/relationships/image" Target="../media/image49.wmf"/><Relationship Id="rId7" Type="http://schemas.openxmlformats.org/officeDocument/2006/relationships/oleObject" Target="../embeddings/oleObject47.bin"/><Relationship Id="rId8" Type="http://schemas.openxmlformats.org/officeDocument/2006/relationships/image" Target="../media/image50.wmf"/><Relationship Id="rId9" Type="http://schemas.openxmlformats.org/officeDocument/2006/relationships/oleObject" Target="../embeddings/oleObject48.bin"/><Relationship Id="rId10" Type="http://schemas.openxmlformats.org/officeDocument/2006/relationships/image" Target="../media/image51.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1.bin"/><Relationship Id="rId4" Type="http://schemas.openxmlformats.org/officeDocument/2006/relationships/image" Target="../media/image54.wmf"/><Relationship Id="rId5" Type="http://schemas.openxmlformats.org/officeDocument/2006/relationships/oleObject" Target="../embeddings/oleObject52.bin"/><Relationship Id="rId6" Type="http://schemas.openxmlformats.org/officeDocument/2006/relationships/image" Target="../media/image55.wmf"/><Relationship Id="rId7" Type="http://schemas.openxmlformats.org/officeDocument/2006/relationships/oleObject" Target="../embeddings/oleObject53.bin"/><Relationship Id="rId8" Type="http://schemas.openxmlformats.org/officeDocument/2006/relationships/image" Target="../media/image56.w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54.bin"/><Relationship Id="rId4" Type="http://schemas.openxmlformats.org/officeDocument/2006/relationships/image" Target="../media/image57.wmf"/><Relationship Id="rId5" Type="http://schemas.openxmlformats.org/officeDocument/2006/relationships/oleObject" Target="../embeddings/oleObject55.bin"/><Relationship Id="rId6" Type="http://schemas.openxmlformats.org/officeDocument/2006/relationships/image" Target="../media/image58.wmf"/><Relationship Id="rId7" Type="http://schemas.openxmlformats.org/officeDocument/2006/relationships/oleObject" Target="../embeddings/oleObject56.bin"/><Relationship Id="rId8" Type="http://schemas.openxmlformats.org/officeDocument/2006/relationships/image" Target="../media/image59.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1" Type="http://schemas.openxmlformats.org/officeDocument/2006/relationships/oleObject" Target="../embeddings/oleObject61.bin"/><Relationship Id="rId12" Type="http://schemas.openxmlformats.org/officeDocument/2006/relationships/image" Target="../media/image64.wmf"/><Relationship Id="rId1" Type="http://schemas.openxmlformats.org/officeDocument/2006/relationships/vmlDrawing" Target="../drawings/vmlDrawing15.vml"/><Relationship Id="rId2" Type="http://schemas.openxmlformats.org/officeDocument/2006/relationships/slideLayout" Target="../slideLayouts/slideLayout2.xml"/><Relationship Id="rId3" Type="http://schemas.openxmlformats.org/officeDocument/2006/relationships/oleObject" Target="../embeddings/oleObject57.bin"/><Relationship Id="rId4" Type="http://schemas.openxmlformats.org/officeDocument/2006/relationships/image" Target="../media/image60.wmf"/><Relationship Id="rId5" Type="http://schemas.openxmlformats.org/officeDocument/2006/relationships/oleObject" Target="../embeddings/oleObject58.bin"/><Relationship Id="rId6" Type="http://schemas.openxmlformats.org/officeDocument/2006/relationships/image" Target="../media/image61.wmf"/><Relationship Id="rId7" Type="http://schemas.openxmlformats.org/officeDocument/2006/relationships/oleObject" Target="../embeddings/oleObject59.bin"/><Relationship Id="rId8" Type="http://schemas.openxmlformats.org/officeDocument/2006/relationships/image" Target="../media/image62.wmf"/><Relationship Id="rId9" Type="http://schemas.openxmlformats.org/officeDocument/2006/relationships/oleObject" Target="../embeddings/oleObject60.bin"/><Relationship Id="rId10" Type="http://schemas.openxmlformats.org/officeDocument/2006/relationships/image" Target="../media/image63.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5.jpe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13314" name="Picture 3"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963" y="6381750"/>
            <a:ext cx="7966075"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 Box 35"/>
          <p:cNvSpPr txBox="1">
            <a:spLocks noChangeArrowheads="1"/>
          </p:cNvSpPr>
          <p:nvPr/>
        </p:nvSpPr>
        <p:spPr bwMode="auto">
          <a:xfrm>
            <a:off x="1543050" y="332656"/>
            <a:ext cx="6629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en-US" altLang="zh-CN" sz="2400" baseline="0">
                <a:solidFill>
                  <a:srgbClr val="800000"/>
                </a:solidFill>
              </a:rPr>
              <a:t> </a:t>
            </a:r>
            <a:endParaRPr lang="en-US" altLang="zh-CN" sz="3200" b="1" baseline="0">
              <a:latin typeface="隶书" panose="02010509060101010101" pitchFamily="49" charset="-122"/>
              <a:ea typeface="隶书" panose="02010509060101010101" pitchFamily="49" charset="-122"/>
            </a:endParaRPr>
          </a:p>
        </p:txBody>
      </p:sp>
      <p:sp>
        <p:nvSpPr>
          <p:cNvPr id="13316" name="Rectangle 47"/>
          <p:cNvSpPr>
            <a:spLocks noChangeArrowheads="1"/>
          </p:cNvSpPr>
          <p:nvPr/>
        </p:nvSpPr>
        <p:spPr bwMode="auto">
          <a:xfrm>
            <a:off x="1143000" y="823912"/>
            <a:ext cx="68580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r>
              <a:rPr lang="zh-CN" altLang="en-US" sz="6000" b="1" baseline="0" dirty="0">
                <a:solidFill>
                  <a:schemeClr val="tx2"/>
                </a:solidFill>
                <a:latin typeface="宋体" panose="02010600030101010101" pitchFamily="2" charset="-122"/>
              </a:rPr>
              <a:t>算法设计与分析</a:t>
            </a:r>
            <a:endParaRPr lang="zh-CN" altLang="en-US" sz="6000" b="1" baseline="0" dirty="0">
              <a:solidFill>
                <a:schemeClr val="tx2"/>
              </a:solidFill>
              <a:latin typeface="隶书" panose="02010509060101010101" pitchFamily="49" charset="-122"/>
              <a:ea typeface="隶书" panose="02010509060101010101" pitchFamily="49" charset="-122"/>
            </a:endParaRPr>
          </a:p>
          <a:p>
            <a:pPr algn="ctr" eaLnBrk="1" fontAlgn="base" hangingPunct="1">
              <a:lnSpc>
                <a:spcPct val="100000"/>
              </a:lnSpc>
              <a:spcBef>
                <a:spcPct val="5000"/>
              </a:spcBef>
              <a:spcAft>
                <a:spcPct val="5000"/>
              </a:spcAft>
            </a:pPr>
            <a:r>
              <a:rPr lang="zh-CN" altLang="en-US" sz="1800" b="1" baseline="0" dirty="0">
                <a:solidFill>
                  <a:schemeClr val="tx2"/>
                </a:solidFill>
                <a:latin typeface="黑体" panose="02010609060101010101" pitchFamily="49" charset="-122"/>
                <a:ea typeface="黑体" panose="02010609060101010101" pitchFamily="49" charset="-122"/>
              </a:rPr>
              <a:t> </a:t>
            </a:r>
          </a:p>
          <a:p>
            <a:pPr algn="ctr" eaLnBrk="1" fontAlgn="base" hangingPunct="1">
              <a:lnSpc>
                <a:spcPct val="100000"/>
              </a:lnSpc>
              <a:spcBef>
                <a:spcPct val="5000"/>
              </a:spcBef>
              <a:spcAft>
                <a:spcPct val="5000"/>
              </a:spcAft>
            </a:pPr>
            <a:r>
              <a:rPr lang="en-US" altLang="zh-CN" sz="3600" b="1" baseline="0" dirty="0">
                <a:solidFill>
                  <a:schemeClr val="tx2"/>
                </a:solidFill>
                <a:latin typeface="Century Schoolbook" panose="02040604050505020304" pitchFamily="18" charset="0"/>
                <a:ea typeface="幼圆" panose="02010509060101010101" pitchFamily="49" charset="-122"/>
              </a:rPr>
              <a:t>Design and Analysis of Computer Algorithm</a:t>
            </a:r>
          </a:p>
        </p:txBody>
      </p:sp>
      <p:pic>
        <p:nvPicPr>
          <p:cNvPr id="13317" name="Picture 48" descr="STATBAR"/>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457200"/>
            <a:ext cx="79676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Rectangle 47"/>
          <p:cNvSpPr>
            <a:spLocks noChangeArrowheads="1"/>
          </p:cNvSpPr>
          <p:nvPr/>
        </p:nvSpPr>
        <p:spPr bwMode="auto">
          <a:xfrm>
            <a:off x="1143000" y="4026118"/>
            <a:ext cx="6858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r>
              <a:rPr lang="zh-CN" altLang="en-US" sz="3600" baseline="0" dirty="0" smtClean="0">
                <a:solidFill>
                  <a:schemeClr val="tx2"/>
                </a:solidFill>
                <a:latin typeface="华文行楷" panose="02010800040101010101" pitchFamily="2" charset="-122"/>
                <a:ea typeface="华文行楷" panose="02010800040101010101" pitchFamily="2" charset="-122"/>
              </a:rPr>
              <a:t>陈佳</a:t>
            </a:r>
            <a:endParaRPr lang="en-US" altLang="zh-CN" sz="3600" baseline="0" dirty="0">
              <a:solidFill>
                <a:schemeClr val="tx2"/>
              </a:solidFill>
              <a:latin typeface="华文行楷" panose="02010800040101010101" pitchFamily="2" charset="-122"/>
              <a:ea typeface="华文行楷" panose="02010800040101010101" pitchFamily="2" charset="-122"/>
            </a:endParaRPr>
          </a:p>
        </p:txBody>
      </p:sp>
      <p:sp>
        <p:nvSpPr>
          <p:cNvPr id="2" name="矩形 1"/>
          <p:cNvSpPr/>
          <p:nvPr/>
        </p:nvSpPr>
        <p:spPr>
          <a:xfrm>
            <a:off x="1331640" y="4538271"/>
            <a:ext cx="6913562" cy="1815882"/>
          </a:xfrm>
          <a:prstGeom prst="rect">
            <a:avLst/>
          </a:prstGeom>
        </p:spPr>
        <p:txBody>
          <a:bodyPr>
            <a:spAutoFit/>
          </a:bodyPr>
          <a:lstStyle/>
          <a:p>
            <a:pPr algn="ctr">
              <a:defRPr/>
            </a:pPr>
            <a:r>
              <a:rPr lang="zh-CN" altLang="en-US" sz="4000" b="1" dirty="0" smtClean="0">
                <a:latin typeface="+mj-lt"/>
                <a:ea typeface="+mj-ea"/>
              </a:rPr>
              <a:t>电子科技大学信息与软件学院</a:t>
            </a:r>
            <a:endParaRPr lang="en-US" altLang="zh-CN" sz="4000" b="1" dirty="0" smtClean="0">
              <a:latin typeface="+mj-lt"/>
              <a:ea typeface="+mj-ea"/>
            </a:endParaRPr>
          </a:p>
          <a:p>
            <a:pPr algn="ctr">
              <a:defRPr/>
            </a:pPr>
            <a:r>
              <a:rPr lang="en-US" altLang="zh-CN" sz="4000" b="1" dirty="0" err="1" smtClean="0">
                <a:latin typeface="+mj-lt"/>
                <a:ea typeface="+mj-ea"/>
              </a:rPr>
              <a:t>jchen@uestc.edu.cn</a:t>
            </a:r>
            <a:endParaRPr lang="en-US" altLang="zh-CN" sz="4000" b="1" dirty="0" smtClean="0">
              <a:latin typeface="+mj-lt"/>
              <a:ea typeface="+mj-ea"/>
            </a:endParaRPr>
          </a:p>
          <a:p>
            <a:pPr algn="ctr">
              <a:defRPr/>
            </a:pPr>
            <a:r>
              <a:rPr lang="zh-CN" altLang="en-US" sz="4000" b="1" dirty="0" smtClean="0">
                <a:latin typeface="+mj-lt"/>
                <a:ea typeface="+mj-ea"/>
              </a:rPr>
              <a:t>办公室：沙河校区信软楼</a:t>
            </a:r>
            <a:r>
              <a:rPr lang="en-US" altLang="zh-CN" sz="4000" b="1" dirty="0" smtClean="0">
                <a:latin typeface="+mj-lt"/>
                <a:ea typeface="+mj-ea"/>
              </a:rPr>
              <a:t>412</a:t>
            </a:r>
            <a:endParaRPr lang="en-US" altLang="zh-CN" sz="4000" b="1" dirty="0">
              <a:latin typeface="+mj-lt"/>
              <a:ea typeface="+mj-ea"/>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xfrm>
            <a:off x="6629400" y="6092825"/>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EB71BE-856E-4C06-9EB6-B48A4D0D13D0}" type="slidenum">
              <a:rPr lang="en-US" altLang="zh-CN" sz="1400" baseline="0"/>
              <a:pPr/>
              <a:t>10</a:t>
            </a:fld>
            <a:endParaRPr lang="en-US" altLang="zh-CN" sz="1400" baseline="0"/>
          </a:p>
        </p:txBody>
      </p:sp>
      <p:sp>
        <p:nvSpPr>
          <p:cNvPr id="57360" name="Text Box 16"/>
          <p:cNvSpPr txBox="1">
            <a:spLocks noChangeArrowheads="1"/>
          </p:cNvSpPr>
          <p:nvPr/>
        </p:nvSpPr>
        <p:spPr bwMode="auto">
          <a:xfrm>
            <a:off x="838200" y="90805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一系列将问题的输入转换为输出的计算或操作步骤</a:t>
            </a:r>
            <a:r>
              <a:rPr lang="zh-CN" altLang="en-US" sz="2400" baseline="0">
                <a:solidFill>
                  <a:srgbClr val="660033"/>
                </a:solidFill>
                <a:latin typeface="宋体" panose="02010600030101010101" pitchFamily="2" charset="-122"/>
              </a:rPr>
              <a:t>。</a:t>
            </a:r>
            <a:r>
              <a:rPr lang="zh-CN" altLang="en-US" sz="2000" baseline="0">
                <a:ea typeface="幼圆" panose="02010509060101010101" pitchFamily="49" charset="-122"/>
              </a:rPr>
              <a:t> </a:t>
            </a:r>
          </a:p>
        </p:txBody>
      </p:sp>
      <p:sp>
        <p:nvSpPr>
          <p:cNvPr id="57370" name="Text Box 26"/>
          <p:cNvSpPr txBox="1">
            <a:spLocks noChangeArrowheads="1"/>
          </p:cNvSpPr>
          <p:nvPr/>
        </p:nvSpPr>
        <p:spPr bwMode="auto">
          <a:xfrm>
            <a:off x="381000" y="1365250"/>
            <a:ext cx="739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400" baseline="0">
                <a:ea typeface="幼圆" panose="02010509060101010101" pitchFamily="49" charset="-122"/>
              </a:rPr>
              <a:t>2</a:t>
            </a:r>
            <a:r>
              <a:rPr lang="en-US" altLang="zh-CN" sz="2400" b="1" baseline="0">
                <a:ea typeface="幼圆" panose="02010509060101010101" pitchFamily="49" charset="-122"/>
              </a:rPr>
              <a:t>. </a:t>
            </a:r>
            <a:r>
              <a:rPr lang="zh-CN" altLang="en-US" sz="2400" b="1" baseline="0">
                <a:ea typeface="幼圆" panose="02010509060101010101" pitchFamily="49" charset="-122"/>
              </a:rPr>
              <a:t>计算机算法与人工算法</a:t>
            </a:r>
          </a:p>
          <a:p>
            <a:pPr fontAlgn="base">
              <a:lnSpc>
                <a:spcPct val="100000"/>
              </a:lnSpc>
            </a:pPr>
            <a:r>
              <a:rPr lang="zh-CN" altLang="en-US" sz="2400" baseline="0">
                <a:ea typeface="幼圆" panose="02010509060101010101" pitchFamily="49" charset="-122"/>
              </a:rPr>
              <a:t>      </a:t>
            </a:r>
          </a:p>
        </p:txBody>
      </p:sp>
      <p:sp>
        <p:nvSpPr>
          <p:cNvPr id="21509"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21510" name="Text Box 31"/>
          <p:cNvSpPr txBox="1">
            <a:spLocks noChangeArrowheads="1"/>
          </p:cNvSpPr>
          <p:nvPr/>
        </p:nvSpPr>
        <p:spPr bwMode="auto">
          <a:xfrm>
            <a:off x="381000" y="4572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sz="2400" baseline="0">
                <a:ea typeface="幼圆" panose="02010509060101010101" pitchFamily="49" charset="-122"/>
              </a:rPr>
              <a:t>1</a:t>
            </a:r>
            <a:r>
              <a:rPr lang="en-US" altLang="zh-CN" sz="2400" b="1" baseline="0">
                <a:ea typeface="幼圆" panose="02010509060101010101" pitchFamily="49" charset="-122"/>
              </a:rPr>
              <a:t>. </a:t>
            </a:r>
            <a:r>
              <a:rPr lang="zh-CN" altLang="en-US" sz="2400" b="1" baseline="0">
                <a:ea typeface="幼圆" panose="02010509060101010101" pitchFamily="49" charset="-122"/>
              </a:rPr>
              <a:t>算法定义</a:t>
            </a:r>
            <a:r>
              <a:rPr lang="zh-CN" altLang="en-US" sz="2400" baseline="0">
                <a:ea typeface="幼圆" panose="02010509060101010101" pitchFamily="49" charset="-122"/>
              </a:rPr>
              <a:t> </a:t>
            </a:r>
            <a:r>
              <a:rPr lang="zh-CN" altLang="en-US" sz="2000" baseline="0">
                <a:ea typeface="幼圆" panose="02010509060101010101" pitchFamily="49" charset="-122"/>
              </a:rPr>
              <a:t>      </a:t>
            </a:r>
          </a:p>
        </p:txBody>
      </p:sp>
      <p:sp>
        <p:nvSpPr>
          <p:cNvPr id="57376" name="Text Box 32"/>
          <p:cNvSpPr txBox="1">
            <a:spLocks noChangeArrowheads="1"/>
          </p:cNvSpPr>
          <p:nvPr/>
        </p:nvSpPr>
        <p:spPr bwMode="auto">
          <a:xfrm>
            <a:off x="685800" y="182245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有些问题没有计算机算法</a:t>
            </a:r>
            <a:r>
              <a:rPr lang="en-US" altLang="zh-CN" sz="2400" b="1" baseline="0">
                <a:solidFill>
                  <a:srgbClr val="990000"/>
                </a:solidFill>
                <a:latin typeface="宋体" panose="02010600030101010101" pitchFamily="2" charset="-122"/>
              </a:rPr>
              <a:t>.</a:t>
            </a:r>
            <a:r>
              <a:rPr lang="en-US" altLang="zh-CN" sz="2000" baseline="0">
                <a:ea typeface="幼圆" panose="02010509060101010101" pitchFamily="49" charset="-122"/>
              </a:rPr>
              <a:t> </a:t>
            </a:r>
          </a:p>
        </p:txBody>
      </p:sp>
      <p:sp>
        <p:nvSpPr>
          <p:cNvPr id="57377" name="Text Box 33"/>
          <p:cNvSpPr txBox="1">
            <a:spLocks noChangeArrowheads="1"/>
          </p:cNvSpPr>
          <p:nvPr/>
        </p:nvSpPr>
        <p:spPr bwMode="auto">
          <a:xfrm>
            <a:off x="685800" y="2203450"/>
            <a:ext cx="6172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有些问题计算机算法与人工算法不同</a:t>
            </a:r>
            <a:r>
              <a:rPr lang="en-US" altLang="zh-CN" sz="2400" b="1" baseline="0">
                <a:solidFill>
                  <a:srgbClr val="990000"/>
                </a:solidFill>
                <a:latin typeface="宋体" panose="02010600030101010101" pitchFamily="2" charset="-122"/>
              </a:rPr>
              <a:t>.</a:t>
            </a:r>
            <a:r>
              <a:rPr lang="en-US" altLang="zh-CN" sz="2000" baseline="0">
                <a:ea typeface="幼圆" panose="02010509060101010101" pitchFamily="49" charset="-122"/>
              </a:rPr>
              <a:t> </a:t>
            </a:r>
          </a:p>
        </p:txBody>
      </p:sp>
      <p:sp>
        <p:nvSpPr>
          <p:cNvPr id="57379" name="Text Box 35"/>
          <p:cNvSpPr txBox="1">
            <a:spLocks noChangeArrowheads="1"/>
          </p:cNvSpPr>
          <p:nvPr/>
        </p:nvSpPr>
        <p:spPr bwMode="auto">
          <a:xfrm>
            <a:off x="533400" y="2997200"/>
            <a:ext cx="8153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5000"/>
              </a:lnSpc>
            </a:pPr>
            <a:r>
              <a:rPr lang="en-US" altLang="zh-CN" sz="2000" b="1" baseline="0">
                <a:ea typeface="幼圆" panose="02010509060101010101" pitchFamily="49" charset="-122"/>
              </a:rPr>
              <a:t>(1)</a:t>
            </a:r>
            <a:r>
              <a:rPr lang="zh-CN" altLang="en-US" sz="2000" b="1" baseline="0">
                <a:ea typeface="幼圆" panose="02010509060101010101" pitchFamily="49" charset="-122"/>
              </a:rPr>
              <a:t>输  入：</a:t>
            </a:r>
          </a:p>
          <a:p>
            <a:pPr fontAlgn="base">
              <a:lnSpc>
                <a:spcPct val="105000"/>
              </a:lnSpc>
            </a:pPr>
            <a:r>
              <a:rPr lang="zh-CN" altLang="en-US" sz="2000" b="1" baseline="0">
                <a:ea typeface="幼圆" panose="02010509060101010101" pitchFamily="49" charset="-122"/>
              </a:rPr>
              <a:t>    </a:t>
            </a:r>
            <a:r>
              <a:rPr lang="zh-CN" altLang="en-US" sz="2000" b="1" baseline="0">
                <a:solidFill>
                  <a:srgbClr val="990000"/>
                </a:solidFill>
                <a:latin typeface="宋体" panose="02010600030101010101" pitchFamily="2" charset="-122"/>
              </a:rPr>
              <a:t>有外部提供的量作为算法的输入。</a:t>
            </a:r>
          </a:p>
          <a:p>
            <a:pPr fontAlgn="base">
              <a:lnSpc>
                <a:spcPct val="105000"/>
              </a:lnSpc>
            </a:pPr>
            <a:r>
              <a:rPr lang="en-US" altLang="zh-CN" sz="2000" b="1" baseline="0">
                <a:ea typeface="幼圆" panose="02010509060101010101" pitchFamily="49" charset="-122"/>
              </a:rPr>
              <a:t>(2)</a:t>
            </a:r>
            <a:r>
              <a:rPr lang="zh-CN" altLang="en-US" sz="2000" b="1" baseline="0">
                <a:ea typeface="幼圆" panose="02010509060101010101" pitchFamily="49" charset="-122"/>
              </a:rPr>
              <a:t>输  出：</a:t>
            </a:r>
          </a:p>
          <a:p>
            <a:pPr fontAlgn="base">
              <a:lnSpc>
                <a:spcPct val="105000"/>
              </a:lnSpc>
            </a:pPr>
            <a:r>
              <a:rPr lang="zh-CN" altLang="en-US" sz="2000" b="1" baseline="0">
                <a:ea typeface="幼圆" panose="02010509060101010101" pitchFamily="49" charset="-122"/>
              </a:rPr>
              <a:t>    </a:t>
            </a:r>
            <a:r>
              <a:rPr lang="zh-CN" altLang="en-US" sz="2000" b="1" baseline="0">
                <a:solidFill>
                  <a:srgbClr val="990000"/>
                </a:solidFill>
                <a:latin typeface="宋体" panose="02010600030101010101" pitchFamily="2" charset="-122"/>
              </a:rPr>
              <a:t>算法产生至少一个量作为输出。</a:t>
            </a:r>
          </a:p>
          <a:p>
            <a:pPr fontAlgn="base">
              <a:lnSpc>
                <a:spcPct val="105000"/>
              </a:lnSpc>
            </a:pPr>
            <a:r>
              <a:rPr lang="en-US" altLang="zh-CN" sz="2000" b="1" baseline="0">
                <a:ea typeface="幼圆" panose="02010509060101010101" pitchFamily="49" charset="-122"/>
              </a:rPr>
              <a:t>(3)</a:t>
            </a:r>
            <a:r>
              <a:rPr lang="zh-CN" altLang="en-US" sz="2000" b="1" baseline="0">
                <a:ea typeface="幼圆" panose="02010509060101010101" pitchFamily="49" charset="-122"/>
              </a:rPr>
              <a:t>确定性：</a:t>
            </a:r>
            <a:r>
              <a:rPr lang="en-US" altLang="zh-CN" sz="2000" b="1" baseline="0">
                <a:ea typeface="幼圆" panose="02010509060101010101" pitchFamily="49" charset="-122"/>
              </a:rPr>
              <a:t>definiteness</a:t>
            </a:r>
          </a:p>
          <a:p>
            <a:pPr fontAlgn="base">
              <a:lnSpc>
                <a:spcPct val="105000"/>
              </a:lnSpc>
            </a:pPr>
            <a:r>
              <a:rPr lang="en-US" altLang="zh-CN" sz="2000" b="1" baseline="0">
                <a:ea typeface="幼圆" panose="02010509060101010101" pitchFamily="49" charset="-122"/>
              </a:rPr>
              <a:t>     </a:t>
            </a:r>
            <a:r>
              <a:rPr lang="zh-CN" altLang="en-US" sz="2000" b="1" baseline="0">
                <a:solidFill>
                  <a:srgbClr val="990000"/>
                </a:solidFill>
                <a:latin typeface="宋体" panose="02010600030101010101" pitchFamily="2" charset="-122"/>
              </a:rPr>
              <a:t>组成算法的每条指令是清晰，无歧义的。</a:t>
            </a:r>
          </a:p>
          <a:p>
            <a:pPr fontAlgn="base">
              <a:lnSpc>
                <a:spcPct val="105000"/>
              </a:lnSpc>
            </a:pPr>
            <a:r>
              <a:rPr lang="en-US" altLang="zh-CN" sz="2000" b="1" baseline="0">
                <a:ea typeface="幼圆" panose="02010509060101010101" pitchFamily="49" charset="-122"/>
              </a:rPr>
              <a:t>(4)</a:t>
            </a:r>
            <a:r>
              <a:rPr lang="zh-CN" altLang="en-US" sz="2000" b="1" baseline="0">
                <a:ea typeface="幼圆" panose="02010509060101010101" pitchFamily="49" charset="-122"/>
              </a:rPr>
              <a:t>有限性：</a:t>
            </a:r>
            <a:r>
              <a:rPr lang="en-US" altLang="zh-CN" sz="2000" b="1" baseline="0">
                <a:ea typeface="幼圆" panose="02010509060101010101" pitchFamily="49" charset="-122"/>
              </a:rPr>
              <a:t>finiteness</a:t>
            </a:r>
          </a:p>
          <a:p>
            <a:pPr fontAlgn="base">
              <a:lnSpc>
                <a:spcPct val="105000"/>
              </a:lnSpc>
            </a:pPr>
            <a:r>
              <a:rPr lang="en-US" altLang="zh-CN" sz="2000" b="1" baseline="0">
                <a:ea typeface="幼圆" panose="02010509060101010101" pitchFamily="49" charset="-122"/>
              </a:rPr>
              <a:t>     </a:t>
            </a:r>
            <a:r>
              <a:rPr lang="zh-CN" altLang="en-US" sz="2000" b="1" baseline="0">
                <a:solidFill>
                  <a:srgbClr val="990000"/>
                </a:solidFill>
                <a:latin typeface="宋体" panose="02010600030101010101" pitchFamily="2" charset="-122"/>
              </a:rPr>
              <a:t>算法中每条指令的执行次数是有限的，执行每条指令的时间也是有限的。</a:t>
            </a:r>
          </a:p>
        </p:txBody>
      </p:sp>
      <p:sp>
        <p:nvSpPr>
          <p:cNvPr id="57381" name="Rectangle 37"/>
          <p:cNvSpPr>
            <a:spLocks noChangeArrowheads="1"/>
          </p:cNvSpPr>
          <p:nvPr/>
        </p:nvSpPr>
        <p:spPr bwMode="auto">
          <a:xfrm>
            <a:off x="381000" y="2508250"/>
            <a:ext cx="396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1" baseline="0">
                <a:latin typeface="幼圆" panose="02010509060101010101" pitchFamily="49" charset="-122"/>
                <a:ea typeface="幼圆" panose="02010509060101010101" pitchFamily="49" charset="-122"/>
              </a:rPr>
              <a:t>3.</a:t>
            </a:r>
            <a:r>
              <a:rPr lang="zh-CN" altLang="en-US" sz="2400" b="1" baseline="0">
                <a:latin typeface="幼圆" panose="02010509060101010101" pitchFamily="49" charset="-122"/>
                <a:ea typeface="幼圆" panose="02010509060101010101" pitchFamily="49" charset="-122"/>
              </a:rPr>
              <a:t>计算机算法的一般特征</a:t>
            </a:r>
            <a:endParaRPr lang="zh-CN" altLang="en-US" sz="2800" b="1" baseline="0">
              <a:latin typeface="幼圆" panose="02010509060101010101" pitchFamily="49" charset="-122"/>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60"/>
                                        </p:tgtEl>
                                        <p:attrNameLst>
                                          <p:attrName>style.visibility</p:attrName>
                                        </p:attrNameLst>
                                      </p:cBhvr>
                                      <p:to>
                                        <p:strVal val="visible"/>
                                      </p:to>
                                    </p:set>
                                    <p:animEffect transition="in" filter="wipe(left)">
                                      <p:cBhvr>
                                        <p:cTn id="7" dur="500"/>
                                        <p:tgtEl>
                                          <p:spTgt spid="57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70"/>
                                        </p:tgtEl>
                                        <p:attrNameLst>
                                          <p:attrName>style.visibility</p:attrName>
                                        </p:attrNameLst>
                                      </p:cBhvr>
                                      <p:to>
                                        <p:strVal val="visible"/>
                                      </p:to>
                                    </p:set>
                                    <p:animEffect transition="in" filter="wipe(left)">
                                      <p:cBhvr>
                                        <p:cTn id="12" dur="500"/>
                                        <p:tgtEl>
                                          <p:spTgt spid="57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76"/>
                                        </p:tgtEl>
                                        <p:attrNameLst>
                                          <p:attrName>style.visibility</p:attrName>
                                        </p:attrNameLst>
                                      </p:cBhvr>
                                      <p:to>
                                        <p:strVal val="visible"/>
                                      </p:to>
                                    </p:set>
                                    <p:animEffect transition="in" filter="wipe(left)">
                                      <p:cBhvr>
                                        <p:cTn id="17" dur="500"/>
                                        <p:tgtEl>
                                          <p:spTgt spid="573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377"/>
                                        </p:tgtEl>
                                        <p:attrNameLst>
                                          <p:attrName>style.visibility</p:attrName>
                                        </p:attrNameLst>
                                      </p:cBhvr>
                                      <p:to>
                                        <p:strVal val="visible"/>
                                      </p:to>
                                    </p:set>
                                    <p:animEffect transition="in" filter="wipe(left)">
                                      <p:cBhvr>
                                        <p:cTn id="22" dur="500"/>
                                        <p:tgtEl>
                                          <p:spTgt spid="573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81"/>
                                        </p:tgtEl>
                                        <p:attrNameLst>
                                          <p:attrName>style.visibility</p:attrName>
                                        </p:attrNameLst>
                                      </p:cBhvr>
                                      <p:to>
                                        <p:strVal val="visible"/>
                                      </p:to>
                                    </p:set>
                                    <p:animEffect transition="in" filter="wipe(left)">
                                      <p:cBhvr>
                                        <p:cTn id="27" dur="500"/>
                                        <p:tgtEl>
                                          <p:spTgt spid="573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79"/>
                                        </p:tgtEl>
                                        <p:attrNameLst>
                                          <p:attrName>style.visibility</p:attrName>
                                        </p:attrNameLst>
                                      </p:cBhvr>
                                      <p:to>
                                        <p:strVal val="visible"/>
                                      </p:to>
                                    </p:set>
                                    <p:animEffect transition="in" filter="wipe(left)">
                                      <p:cBhvr>
                                        <p:cTn id="32" dur="500"/>
                                        <p:tgtEl>
                                          <p:spTgt spid="57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utoUpdateAnimBg="0"/>
      <p:bldP spid="57370" grpId="0" autoUpdateAnimBg="0"/>
      <p:bldP spid="57376" grpId="0" autoUpdateAnimBg="0"/>
      <p:bldP spid="57377" grpId="0" autoUpdateAnimBg="0"/>
      <p:bldP spid="57379" grpId="0" autoUpdateAnimBg="0"/>
      <p:bldP spid="5738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4239BC-DA0A-4970-AA9B-C095D382F4D0}" type="slidenum">
              <a:rPr lang="en-US" altLang="zh-CN" sz="1400" baseline="0"/>
              <a:pPr/>
              <a:t>11</a:t>
            </a:fld>
            <a:endParaRPr lang="en-US" altLang="zh-CN" sz="1400" baseline="0"/>
          </a:p>
        </p:txBody>
      </p:sp>
      <p:sp>
        <p:nvSpPr>
          <p:cNvPr id="22531" name="Rectangle 9"/>
          <p:cNvSpPr>
            <a:spLocks noChangeArrowheads="1"/>
          </p:cNvSpPr>
          <p:nvPr/>
        </p:nvSpPr>
        <p:spPr bwMode="auto">
          <a:xfrm>
            <a:off x="533400" y="0"/>
            <a:ext cx="27416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baseline="0">
                <a:solidFill>
                  <a:srgbClr val="660033"/>
                </a:solidFill>
                <a:latin typeface="幼圆" panose="02010509060101010101" pitchFamily="49" charset="-122"/>
                <a:ea typeface="幼圆" panose="02010509060101010101" pitchFamily="49" charset="-122"/>
              </a:rPr>
              <a:t>算法设计与分析 </a:t>
            </a:r>
            <a:r>
              <a:rPr lang="en-US" altLang="zh-CN" sz="1600" b="1" baseline="0">
                <a:solidFill>
                  <a:srgbClr val="660033"/>
                </a:solidFill>
                <a:latin typeface="幼圆" panose="02010509060101010101" pitchFamily="49" charset="-122"/>
                <a:ea typeface="幼圆" panose="02010509060101010101" pitchFamily="49" charset="-122"/>
              </a:rPr>
              <a:t>&gt; </a:t>
            </a:r>
            <a:r>
              <a:rPr lang="zh-CN" altLang="en-US" sz="1600" b="1" baseline="0">
                <a:latin typeface="幼圆" panose="02010509060101010101" pitchFamily="49" charset="-122"/>
                <a:ea typeface="幼圆" panose="02010509060101010101" pitchFamily="49" charset="-122"/>
              </a:rPr>
              <a:t>算法概述</a:t>
            </a:r>
            <a:endParaRPr lang="zh-CN" altLang="en-US" sz="1600" b="1" baseline="0">
              <a:solidFill>
                <a:srgbClr val="660033"/>
              </a:solidFill>
              <a:latin typeface="幼圆" panose="02010509060101010101" pitchFamily="49" charset="-122"/>
              <a:ea typeface="幼圆" panose="02010509060101010101" pitchFamily="49" charset="-122"/>
            </a:endParaRPr>
          </a:p>
        </p:txBody>
      </p:sp>
      <p:sp>
        <p:nvSpPr>
          <p:cNvPr id="221203" name="Text Box 19"/>
          <p:cNvSpPr txBox="1">
            <a:spLocks noChangeArrowheads="1"/>
          </p:cNvSpPr>
          <p:nvPr/>
        </p:nvSpPr>
        <p:spPr bwMode="auto">
          <a:xfrm>
            <a:off x="2438400" y="4267200"/>
            <a:ext cx="596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数值型算法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算法中的基本运算为算术运算</a:t>
            </a:r>
            <a:r>
              <a:rPr lang="en-US" altLang="zh-CN" sz="2400" b="1" baseline="0">
                <a:solidFill>
                  <a:srgbClr val="990000"/>
                </a:solidFill>
                <a:latin typeface="宋体" panose="02010600030101010101" pitchFamily="2" charset="-122"/>
              </a:rPr>
              <a:t>.</a:t>
            </a:r>
          </a:p>
        </p:txBody>
      </p:sp>
      <p:sp>
        <p:nvSpPr>
          <p:cNvPr id="221204" name="Text Box 20"/>
          <p:cNvSpPr txBox="1">
            <a:spLocks noChangeArrowheads="1"/>
          </p:cNvSpPr>
          <p:nvPr/>
        </p:nvSpPr>
        <p:spPr bwMode="auto">
          <a:xfrm>
            <a:off x="2362200" y="4724400"/>
            <a:ext cx="627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非数值型算法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算法中的基本运算为逻辑运算</a:t>
            </a:r>
            <a:r>
              <a:rPr lang="en-US" altLang="zh-CN" sz="2400" b="1" baseline="0">
                <a:solidFill>
                  <a:srgbClr val="990000"/>
                </a:solidFill>
                <a:latin typeface="宋体" panose="02010600030101010101" pitchFamily="2" charset="-122"/>
              </a:rPr>
              <a:t>.</a:t>
            </a:r>
          </a:p>
        </p:txBody>
      </p:sp>
      <p:sp>
        <p:nvSpPr>
          <p:cNvPr id="221206" name="Text Box 22"/>
          <p:cNvSpPr txBox="1">
            <a:spLocks noChangeArrowheads="1"/>
          </p:cNvSpPr>
          <p:nvPr/>
        </p:nvSpPr>
        <p:spPr bwMode="auto">
          <a:xfrm>
            <a:off x="2971800" y="5257800"/>
            <a:ext cx="632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串行算法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串行计算机上执行的算法</a:t>
            </a:r>
            <a:r>
              <a:rPr lang="en-US" altLang="zh-CN" sz="2400" b="1" baseline="0">
                <a:solidFill>
                  <a:srgbClr val="990000"/>
                </a:solidFill>
                <a:latin typeface="宋体" panose="02010600030101010101" pitchFamily="2" charset="-122"/>
              </a:rPr>
              <a:t>.</a:t>
            </a:r>
          </a:p>
          <a:p>
            <a:pPr eaLnBrk="1" fontAlgn="base" hangingPunct="1">
              <a:lnSpc>
                <a:spcPct val="100000"/>
              </a:lnSpc>
            </a:pPr>
            <a:endParaRPr lang="en-US" altLang="zh-CN" sz="2400" b="1" baseline="0">
              <a:solidFill>
                <a:srgbClr val="990000"/>
              </a:solidFill>
              <a:latin typeface="宋体" panose="02010600030101010101" pitchFamily="2" charset="-122"/>
            </a:endParaRPr>
          </a:p>
        </p:txBody>
      </p:sp>
      <p:sp>
        <p:nvSpPr>
          <p:cNvPr id="221207" name="Text Box 23"/>
          <p:cNvSpPr txBox="1">
            <a:spLocks noChangeArrowheads="1"/>
          </p:cNvSpPr>
          <p:nvPr/>
        </p:nvSpPr>
        <p:spPr bwMode="auto">
          <a:xfrm>
            <a:off x="2971800" y="5715000"/>
            <a:ext cx="5099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并行算法</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并行计算机上执行的算法</a:t>
            </a:r>
            <a:r>
              <a:rPr lang="en-US" altLang="zh-CN" sz="2400" b="1" baseline="0">
                <a:solidFill>
                  <a:srgbClr val="990000"/>
                </a:solidFill>
                <a:latin typeface="宋体" panose="02010600030101010101" pitchFamily="2" charset="-122"/>
              </a:rPr>
              <a:t>.</a:t>
            </a:r>
          </a:p>
          <a:p>
            <a:pPr eaLnBrk="1" fontAlgn="base" hangingPunct="1">
              <a:lnSpc>
                <a:spcPct val="100000"/>
              </a:lnSpc>
            </a:pPr>
            <a:endParaRPr lang="en-US" altLang="zh-CN" sz="2400" b="1" baseline="0">
              <a:solidFill>
                <a:srgbClr val="990000"/>
              </a:solidFill>
              <a:latin typeface="宋体" panose="02010600030101010101" pitchFamily="2" charset="-122"/>
            </a:endParaRPr>
          </a:p>
        </p:txBody>
      </p:sp>
      <p:sp>
        <p:nvSpPr>
          <p:cNvPr id="221208" name="AutoShape 24"/>
          <p:cNvSpPr>
            <a:spLocks/>
          </p:cNvSpPr>
          <p:nvPr/>
        </p:nvSpPr>
        <p:spPr bwMode="auto">
          <a:xfrm>
            <a:off x="2895600" y="5486400"/>
            <a:ext cx="76200" cy="609600"/>
          </a:xfrm>
          <a:prstGeom prst="leftBrace">
            <a:avLst>
              <a:gd name="adj1" fmla="val 66667"/>
              <a:gd name="adj2" fmla="val 50000"/>
            </a:avLst>
          </a:prstGeom>
          <a:solidFill>
            <a:schemeClr val="bg1"/>
          </a:solidFill>
          <a:ln w="12700">
            <a:solidFill>
              <a:srgbClr val="990000"/>
            </a:solidFill>
            <a:round/>
            <a:headEnd/>
            <a:tailEnd/>
          </a:ln>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1209" name="Rectangle 25"/>
          <p:cNvSpPr>
            <a:spLocks noChangeArrowheads="1"/>
          </p:cNvSpPr>
          <p:nvPr/>
        </p:nvSpPr>
        <p:spPr bwMode="auto">
          <a:xfrm>
            <a:off x="914400" y="5486400"/>
            <a:ext cx="2009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从处理方式上</a:t>
            </a:r>
          </a:p>
        </p:txBody>
      </p:sp>
      <p:sp>
        <p:nvSpPr>
          <p:cNvPr id="221211" name="Text Box 27"/>
          <p:cNvSpPr txBox="1">
            <a:spLocks noChangeArrowheads="1"/>
          </p:cNvSpPr>
          <p:nvPr/>
        </p:nvSpPr>
        <p:spPr bwMode="auto">
          <a:xfrm>
            <a:off x="609600" y="3810000"/>
            <a:ext cx="746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ea typeface="幼圆" panose="02010509060101010101" pitchFamily="49" charset="-122"/>
              </a:rPr>
              <a:t>6</a:t>
            </a:r>
            <a:r>
              <a:rPr lang="en-US" altLang="zh-CN" sz="2400" baseline="0">
                <a:ea typeface="幼圆" panose="02010509060101010101" pitchFamily="49" charset="-122"/>
              </a:rPr>
              <a:t>. </a:t>
            </a:r>
            <a:r>
              <a:rPr lang="zh-CN" altLang="en-US" sz="2400" b="1" baseline="0">
                <a:ea typeface="幼圆" panose="02010509060101010101" pitchFamily="49" charset="-122"/>
              </a:rPr>
              <a:t>算法分类</a:t>
            </a:r>
            <a:endParaRPr lang="zh-CN" altLang="en-US" sz="2400" baseline="0">
              <a:ea typeface="幼圆" panose="02010509060101010101" pitchFamily="49" charset="-122"/>
            </a:endParaRPr>
          </a:p>
          <a:p>
            <a:pPr fontAlgn="base">
              <a:lnSpc>
                <a:spcPct val="100000"/>
              </a:lnSpc>
            </a:pPr>
            <a:endParaRPr lang="en-US" altLang="zh-CN" sz="2400" baseline="0">
              <a:ea typeface="幼圆" panose="02010509060101010101" pitchFamily="49" charset="-122"/>
            </a:endParaRPr>
          </a:p>
        </p:txBody>
      </p:sp>
      <p:sp>
        <p:nvSpPr>
          <p:cNvPr id="221212" name="AutoShape 28"/>
          <p:cNvSpPr>
            <a:spLocks/>
          </p:cNvSpPr>
          <p:nvPr/>
        </p:nvSpPr>
        <p:spPr bwMode="auto">
          <a:xfrm>
            <a:off x="2362200" y="4419600"/>
            <a:ext cx="76200" cy="609600"/>
          </a:xfrm>
          <a:prstGeom prst="leftBrace">
            <a:avLst>
              <a:gd name="adj1" fmla="val 66667"/>
              <a:gd name="adj2" fmla="val 50000"/>
            </a:avLst>
          </a:pr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1213" name="Rectangle 29"/>
          <p:cNvSpPr>
            <a:spLocks noChangeArrowheads="1"/>
          </p:cNvSpPr>
          <p:nvPr/>
        </p:nvSpPr>
        <p:spPr bwMode="auto">
          <a:xfrm>
            <a:off x="990600" y="4419600"/>
            <a:ext cx="140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pPr>
            <a:r>
              <a:rPr lang="zh-CN" altLang="en-US" sz="2400" b="1" baseline="0">
                <a:solidFill>
                  <a:srgbClr val="990000"/>
                </a:solidFill>
                <a:latin typeface="宋体" panose="02010600030101010101" pitchFamily="2" charset="-122"/>
              </a:rPr>
              <a:t>从解法上</a:t>
            </a:r>
          </a:p>
        </p:txBody>
      </p:sp>
      <p:sp>
        <p:nvSpPr>
          <p:cNvPr id="221214" name="Text Box 30"/>
          <p:cNvSpPr txBox="1">
            <a:spLocks noChangeArrowheads="1"/>
          </p:cNvSpPr>
          <p:nvPr/>
        </p:nvSpPr>
        <p:spPr bwMode="auto">
          <a:xfrm>
            <a:off x="609600" y="27432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latin typeface="黑体" panose="02010609060101010101" pitchFamily="49" charset="-122"/>
                <a:ea typeface="黑体" panose="02010609060101010101" pitchFamily="49" charset="-122"/>
              </a:rPr>
              <a:t>5.</a:t>
            </a:r>
            <a:r>
              <a:rPr lang="zh-CN" altLang="en-US" sz="2800" baseline="0">
                <a:latin typeface="黑体" panose="02010609060101010101" pitchFamily="49" charset="-122"/>
                <a:ea typeface="黑体" panose="02010609060101010101" pitchFamily="49" charset="-122"/>
              </a:rPr>
              <a:t>算法描述语言</a:t>
            </a:r>
            <a:endParaRPr lang="zh-CN" altLang="en-US" sz="2800" baseline="0">
              <a:ea typeface="幼圆" panose="02010509060101010101" pitchFamily="49" charset="-122"/>
            </a:endParaRPr>
          </a:p>
        </p:txBody>
      </p:sp>
      <p:sp>
        <p:nvSpPr>
          <p:cNvPr id="22542" name="Text Box 31"/>
          <p:cNvSpPr txBox="1">
            <a:spLocks noChangeArrowheads="1"/>
          </p:cNvSpPr>
          <p:nvPr/>
        </p:nvSpPr>
        <p:spPr bwMode="auto">
          <a:xfrm>
            <a:off x="533400" y="762000"/>
            <a:ext cx="830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5000"/>
              </a:lnSpc>
            </a:pPr>
            <a:endParaRPr lang="en-US" altLang="zh-CN" sz="2800" baseline="0">
              <a:latin typeface="黑体" panose="02010609060101010101" pitchFamily="49" charset="-122"/>
              <a:ea typeface="黑体" panose="02010609060101010101" pitchFamily="49" charset="-122"/>
            </a:endParaRPr>
          </a:p>
          <a:p>
            <a:pPr fontAlgn="base">
              <a:lnSpc>
                <a:spcPct val="120000"/>
              </a:lnSpc>
            </a:pPr>
            <a:r>
              <a:rPr lang="en-US" altLang="zh-CN" sz="2000" b="1" baseline="0">
                <a:ea typeface="幼圆" panose="02010509060101010101" pitchFamily="49" charset="-122"/>
              </a:rPr>
              <a:t>         </a:t>
            </a:r>
            <a:r>
              <a:rPr lang="en-US" altLang="zh-CN" b="1" baseline="0">
                <a:ea typeface="幼圆" panose="02010509060101010101" pitchFamily="49" charset="-122"/>
              </a:rPr>
              <a:t>1</a:t>
            </a:r>
            <a:r>
              <a:rPr lang="en-US" altLang="zh-CN" sz="2400" b="1" baseline="0">
                <a:ea typeface="幼圆" panose="02010509060101010101" pitchFamily="49" charset="-122"/>
              </a:rPr>
              <a:t>).</a:t>
            </a:r>
            <a:r>
              <a:rPr lang="zh-CN" altLang="en-US" sz="2400" b="1" baseline="0">
                <a:ea typeface="幼圆" panose="02010509060101010101" pitchFamily="49" charset="-122"/>
              </a:rPr>
              <a:t>数据</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运算序列中作为运算对象和结果的数据</a:t>
            </a:r>
            <a:r>
              <a:rPr lang="en-US" altLang="zh-CN" sz="2400" b="1" baseline="0">
                <a:solidFill>
                  <a:srgbClr val="990000"/>
                </a:solidFill>
                <a:latin typeface="宋体" panose="02010600030101010101" pitchFamily="2" charset="-122"/>
              </a:rPr>
              <a:t>.</a:t>
            </a:r>
            <a:endParaRPr lang="en-US" altLang="zh-CN" sz="2400" b="1" baseline="0">
              <a:ea typeface="幼圆" panose="02010509060101010101" pitchFamily="49" charset="-122"/>
            </a:endParaRPr>
          </a:p>
          <a:p>
            <a:pPr fontAlgn="base">
              <a:lnSpc>
                <a:spcPct val="120000"/>
              </a:lnSpc>
            </a:pPr>
            <a:r>
              <a:rPr lang="en-US" altLang="zh-CN" sz="2400" b="1" baseline="0">
                <a:ea typeface="幼圆" panose="02010509060101010101" pitchFamily="49" charset="-122"/>
              </a:rPr>
              <a:t>        2).</a:t>
            </a:r>
            <a:r>
              <a:rPr lang="zh-CN" altLang="en-US" sz="2400" b="1" baseline="0">
                <a:ea typeface="幼圆" panose="02010509060101010101" pitchFamily="49" charset="-122"/>
              </a:rPr>
              <a:t>运算</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运算序列中的各种运算</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赋值</a:t>
            </a:r>
            <a:r>
              <a:rPr lang="en-US" altLang="zh-CN" sz="2400" b="1" baseline="0">
                <a:solidFill>
                  <a:srgbClr val="990000"/>
                </a:solidFill>
                <a:latin typeface="宋体" panose="02010600030101010101" pitchFamily="2" charset="-122"/>
              </a:rPr>
              <a:t>,</a:t>
            </a:r>
            <a:r>
              <a:rPr kumimoji="0" lang="zh-CN" altLang="en-US" sz="2400" b="1" baseline="0">
                <a:solidFill>
                  <a:srgbClr val="990000"/>
                </a:solidFill>
                <a:latin typeface="宋体" panose="02010600030101010101" pitchFamily="2" charset="-122"/>
              </a:rPr>
              <a:t>算术和逻辑运算</a:t>
            </a:r>
            <a:r>
              <a:rPr lang="zh-CN" altLang="en-US" sz="2400" b="1" baseline="0">
                <a:ea typeface="幼圆" panose="02010509060101010101" pitchFamily="49" charset="-122"/>
              </a:rPr>
              <a:t> </a:t>
            </a:r>
          </a:p>
          <a:p>
            <a:pPr fontAlgn="base">
              <a:lnSpc>
                <a:spcPct val="120000"/>
              </a:lnSpc>
            </a:pPr>
            <a:r>
              <a:rPr lang="zh-CN" altLang="en-US" sz="2400" b="1" baseline="0">
                <a:ea typeface="幼圆" panose="02010509060101010101" pitchFamily="49" charset="-122"/>
              </a:rPr>
              <a:t>        </a:t>
            </a:r>
            <a:r>
              <a:rPr lang="en-US" altLang="zh-CN" sz="2400" b="1" baseline="0">
                <a:ea typeface="幼圆" panose="02010509060101010101" pitchFamily="49" charset="-122"/>
              </a:rPr>
              <a:t>3).</a:t>
            </a:r>
            <a:r>
              <a:rPr lang="zh-CN" altLang="en-US" sz="2400" b="1" baseline="0">
                <a:ea typeface="幼圆" panose="02010509060101010101" pitchFamily="49" charset="-122"/>
              </a:rPr>
              <a:t>控制和转移</a:t>
            </a:r>
            <a:r>
              <a:rPr lang="en-US" altLang="zh-CN" sz="2400" b="1" baseline="0">
                <a:ea typeface="幼圆" panose="02010509060101010101" pitchFamily="49" charset="-122"/>
              </a:rPr>
              <a:t>: </a:t>
            </a:r>
            <a:r>
              <a:rPr lang="zh-CN" altLang="en-US" sz="2400" b="1" baseline="0">
                <a:solidFill>
                  <a:srgbClr val="990000"/>
                </a:solidFill>
                <a:latin typeface="宋体" panose="02010600030101010101" pitchFamily="2" charset="-122"/>
              </a:rPr>
              <a:t>运算序列中的</a:t>
            </a:r>
            <a:r>
              <a:rPr lang="zh-CN" altLang="en-US" sz="2400" b="1" baseline="0">
                <a:solidFill>
                  <a:srgbClr val="990000"/>
                </a:solidFill>
              </a:rPr>
              <a:t>控制和转移</a:t>
            </a:r>
            <a:r>
              <a:rPr lang="en-US" altLang="zh-CN" sz="2400" b="1" baseline="0">
                <a:solidFill>
                  <a:srgbClr val="990000"/>
                </a:solidFill>
                <a:latin typeface="宋体" panose="02010600030101010101" pitchFamily="2" charset="-122"/>
              </a:rPr>
              <a:t>.</a:t>
            </a:r>
          </a:p>
        </p:txBody>
      </p:sp>
      <p:sp>
        <p:nvSpPr>
          <p:cNvPr id="22543" name="Rectangle 32"/>
          <p:cNvSpPr>
            <a:spLocks noChangeArrowheads="1"/>
          </p:cNvSpPr>
          <p:nvPr/>
        </p:nvSpPr>
        <p:spPr bwMode="auto">
          <a:xfrm>
            <a:off x="533400" y="533400"/>
            <a:ext cx="314801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baseline="0">
                <a:latin typeface="黑体" panose="02010609060101010101" pitchFamily="49" charset="-122"/>
                <a:ea typeface="黑体" panose="02010609060101010101" pitchFamily="49" charset="-122"/>
              </a:rPr>
              <a:t> </a:t>
            </a:r>
            <a:r>
              <a:rPr lang="en-US" altLang="zh-CN" sz="2800" baseline="0">
                <a:latin typeface="黑体" panose="02010609060101010101" pitchFamily="49" charset="-122"/>
                <a:ea typeface="黑体" panose="02010609060101010101" pitchFamily="49" charset="-122"/>
              </a:rPr>
              <a:t>4</a:t>
            </a:r>
            <a:r>
              <a:rPr lang="en-US" altLang="zh-CN" sz="2800" b="1" baseline="0">
                <a:latin typeface="黑体" panose="02010609060101010101" pitchFamily="49" charset="-122"/>
                <a:ea typeface="黑体" panose="02010609060101010101" pitchFamily="49" charset="-122"/>
              </a:rPr>
              <a:t>.</a:t>
            </a:r>
            <a:r>
              <a:rPr lang="zh-CN" altLang="en-US" sz="2800" baseline="0">
                <a:latin typeface="黑体" panose="02010609060101010101" pitchFamily="49" charset="-122"/>
                <a:ea typeface="黑体" panose="02010609060101010101" pitchFamily="49" charset="-122"/>
              </a:rPr>
              <a:t>算法的三个要素</a:t>
            </a:r>
          </a:p>
        </p:txBody>
      </p:sp>
      <p:sp>
        <p:nvSpPr>
          <p:cNvPr id="221217" name="Text Box 33"/>
          <p:cNvSpPr txBox="1">
            <a:spLocks noChangeArrowheads="1"/>
          </p:cNvSpPr>
          <p:nvPr/>
        </p:nvSpPr>
        <p:spPr bwMode="auto">
          <a:xfrm>
            <a:off x="1066800" y="32004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自然语言</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数学语言</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流程图</a:t>
            </a:r>
            <a:r>
              <a:rPr lang="en-US" altLang="zh-CN" sz="2400" b="1" baseline="0">
                <a:solidFill>
                  <a:srgbClr val="990000"/>
                </a:solidFill>
                <a:latin typeface="宋体" panose="02010600030101010101" pitchFamily="2" charset="-122"/>
              </a:rPr>
              <a:t>,</a:t>
            </a:r>
            <a:r>
              <a:rPr lang="zh-CN" altLang="en-US" sz="2400" b="1" baseline="0">
                <a:solidFill>
                  <a:srgbClr val="990000"/>
                </a:solidFill>
                <a:latin typeface="宋体" panose="02010600030101010101" pitchFamily="2" charset="-122"/>
              </a:rPr>
              <a:t>程序设计语言等等</a:t>
            </a:r>
            <a:r>
              <a:rPr lang="en-US" altLang="zh-CN" sz="2400" b="1" baseline="0">
                <a:solidFill>
                  <a:srgbClr val="990000"/>
                </a:solidFill>
                <a:latin typeface="宋体" panose="02010600030101010101" pitchFamily="2" charset="-122"/>
              </a:rPr>
              <a:t>.</a:t>
            </a:r>
            <a:endParaRPr lang="en-US" altLang="zh-CN" sz="2800" baseline="0">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214"/>
                                        </p:tgtEl>
                                        <p:attrNameLst>
                                          <p:attrName>style.visibility</p:attrName>
                                        </p:attrNameLst>
                                      </p:cBhvr>
                                      <p:to>
                                        <p:strVal val="visible"/>
                                      </p:to>
                                    </p:set>
                                    <p:animEffect transition="in" filter="wipe(left)">
                                      <p:cBhvr>
                                        <p:cTn id="7" dur="500"/>
                                        <p:tgtEl>
                                          <p:spTgt spid="221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217"/>
                                        </p:tgtEl>
                                        <p:attrNameLst>
                                          <p:attrName>style.visibility</p:attrName>
                                        </p:attrNameLst>
                                      </p:cBhvr>
                                      <p:to>
                                        <p:strVal val="visible"/>
                                      </p:to>
                                    </p:set>
                                    <p:animEffect transition="in" filter="wipe(left)">
                                      <p:cBhvr>
                                        <p:cTn id="12" dur="500"/>
                                        <p:tgtEl>
                                          <p:spTgt spid="2212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211"/>
                                        </p:tgtEl>
                                        <p:attrNameLst>
                                          <p:attrName>style.visibility</p:attrName>
                                        </p:attrNameLst>
                                      </p:cBhvr>
                                      <p:to>
                                        <p:strVal val="visible"/>
                                      </p:to>
                                    </p:set>
                                    <p:animEffect transition="in" filter="wipe(left)">
                                      <p:cBhvr>
                                        <p:cTn id="17" dur="500"/>
                                        <p:tgtEl>
                                          <p:spTgt spid="221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213"/>
                                        </p:tgtEl>
                                        <p:attrNameLst>
                                          <p:attrName>style.visibility</p:attrName>
                                        </p:attrNameLst>
                                      </p:cBhvr>
                                      <p:to>
                                        <p:strVal val="visible"/>
                                      </p:to>
                                    </p:set>
                                    <p:animEffect transition="in" filter="wipe(left)">
                                      <p:cBhvr>
                                        <p:cTn id="22" dur="500"/>
                                        <p:tgtEl>
                                          <p:spTgt spid="221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212"/>
                                        </p:tgtEl>
                                        <p:attrNameLst>
                                          <p:attrName>style.visibility</p:attrName>
                                        </p:attrNameLst>
                                      </p:cBhvr>
                                      <p:to>
                                        <p:strVal val="visible"/>
                                      </p:to>
                                    </p:set>
                                    <p:animEffect transition="in" filter="wipe(left)">
                                      <p:cBhvr>
                                        <p:cTn id="27" dur="500"/>
                                        <p:tgtEl>
                                          <p:spTgt spid="2212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1203"/>
                                        </p:tgtEl>
                                        <p:attrNameLst>
                                          <p:attrName>style.visibility</p:attrName>
                                        </p:attrNameLst>
                                      </p:cBhvr>
                                      <p:to>
                                        <p:strVal val="visible"/>
                                      </p:to>
                                    </p:set>
                                    <p:animEffect transition="in" filter="wipe(left)">
                                      <p:cBhvr>
                                        <p:cTn id="32" dur="500"/>
                                        <p:tgtEl>
                                          <p:spTgt spid="221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1204"/>
                                        </p:tgtEl>
                                        <p:attrNameLst>
                                          <p:attrName>style.visibility</p:attrName>
                                        </p:attrNameLst>
                                      </p:cBhvr>
                                      <p:to>
                                        <p:strVal val="visible"/>
                                      </p:to>
                                    </p:set>
                                    <p:animEffect transition="in" filter="wipe(left)">
                                      <p:cBhvr>
                                        <p:cTn id="37" dur="500"/>
                                        <p:tgtEl>
                                          <p:spTgt spid="2212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1209"/>
                                        </p:tgtEl>
                                        <p:attrNameLst>
                                          <p:attrName>style.visibility</p:attrName>
                                        </p:attrNameLst>
                                      </p:cBhvr>
                                      <p:to>
                                        <p:strVal val="visible"/>
                                      </p:to>
                                    </p:set>
                                    <p:animEffect transition="in" filter="wipe(left)">
                                      <p:cBhvr>
                                        <p:cTn id="42" dur="500"/>
                                        <p:tgtEl>
                                          <p:spTgt spid="2212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1208"/>
                                        </p:tgtEl>
                                        <p:attrNameLst>
                                          <p:attrName>style.visibility</p:attrName>
                                        </p:attrNameLst>
                                      </p:cBhvr>
                                      <p:to>
                                        <p:strVal val="visible"/>
                                      </p:to>
                                    </p:set>
                                    <p:animEffect transition="in" filter="wipe(left)">
                                      <p:cBhvr>
                                        <p:cTn id="47" dur="500"/>
                                        <p:tgtEl>
                                          <p:spTgt spid="22120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1206"/>
                                        </p:tgtEl>
                                        <p:attrNameLst>
                                          <p:attrName>style.visibility</p:attrName>
                                        </p:attrNameLst>
                                      </p:cBhvr>
                                      <p:to>
                                        <p:strVal val="visible"/>
                                      </p:to>
                                    </p:set>
                                    <p:animEffect transition="in" filter="wipe(left)">
                                      <p:cBhvr>
                                        <p:cTn id="52" dur="500"/>
                                        <p:tgtEl>
                                          <p:spTgt spid="2212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1207"/>
                                        </p:tgtEl>
                                        <p:attrNameLst>
                                          <p:attrName>style.visibility</p:attrName>
                                        </p:attrNameLst>
                                      </p:cBhvr>
                                      <p:to>
                                        <p:strVal val="visible"/>
                                      </p:to>
                                    </p:set>
                                    <p:animEffect transition="in" filter="wipe(left)">
                                      <p:cBhvr>
                                        <p:cTn id="57" dur="500"/>
                                        <p:tgtEl>
                                          <p:spTgt spid="22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03" grpId="0" autoUpdateAnimBg="0"/>
      <p:bldP spid="221204" grpId="0" autoUpdateAnimBg="0"/>
      <p:bldP spid="221206" grpId="0" autoUpdateAnimBg="0"/>
      <p:bldP spid="221207" grpId="0" autoUpdateAnimBg="0"/>
      <p:bldP spid="221208" grpId="0" animBg="1"/>
      <p:bldP spid="221209" grpId="0" autoUpdateAnimBg="0"/>
      <p:bldP spid="221211" grpId="0" autoUpdateAnimBg="0"/>
      <p:bldP spid="221212" grpId="0" animBg="1"/>
      <p:bldP spid="221213" grpId="0" autoUpdateAnimBg="0"/>
      <p:bldP spid="221214" grpId="0" autoUpdateAnimBg="0"/>
      <p:bldP spid="22121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xfrm>
            <a:off x="6629400" y="6554788"/>
            <a:ext cx="1905000" cy="258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6779A473-A3E6-4BB3-9CFD-F8F7B8F83D7E}" type="slidenum">
              <a:rPr lang="en-US" altLang="zh-CN" sz="1400" baseline="0"/>
              <a:pPr/>
              <a:t>12</a:t>
            </a:fld>
            <a:endParaRPr lang="en-US" altLang="zh-CN" sz="1400" baseline="0"/>
          </a:p>
        </p:txBody>
      </p:sp>
      <p:sp>
        <p:nvSpPr>
          <p:cNvPr id="23555" name="Rectangle 9"/>
          <p:cNvSpPr>
            <a:spLocks noChangeArrowheads="1"/>
          </p:cNvSpPr>
          <p:nvPr/>
        </p:nvSpPr>
        <p:spPr bwMode="auto">
          <a:xfrm>
            <a:off x="5334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10" name="Oval 4"/>
          <p:cNvSpPr>
            <a:spLocks noChangeArrowheads="1"/>
          </p:cNvSpPr>
          <p:nvPr/>
        </p:nvSpPr>
        <p:spPr bwMode="auto">
          <a:xfrm>
            <a:off x="479425" y="849313"/>
            <a:ext cx="2232025" cy="704850"/>
          </a:xfrm>
          <a:prstGeom prst="ellipse">
            <a:avLst/>
          </a:prstGeom>
          <a:solidFill>
            <a:schemeClr val="accent5"/>
          </a:solidFill>
          <a:ln w="9525">
            <a:solidFill>
              <a:schemeClr val="tx1"/>
            </a:solidFill>
            <a:round/>
            <a:headEnd/>
            <a:tailEnd/>
          </a:ln>
          <a:effectLst/>
        </p:spPr>
        <p:txBody>
          <a:bodyPr anchor="ctr">
            <a:spAutoFit/>
          </a:bodyPr>
          <a:lstStyle/>
          <a:p>
            <a:pPr algn="ctr">
              <a:defRPr/>
            </a:pPr>
            <a:r>
              <a:rPr lang="zh-CN" altLang="en-US" sz="2800" b="1" dirty="0">
                <a:solidFill>
                  <a:schemeClr val="accent6">
                    <a:lumMod val="50000"/>
                  </a:schemeClr>
                </a:solidFill>
                <a:ea typeface="楷体_GB2312" pitchFamily="49" charset="-122"/>
              </a:rPr>
              <a:t>理解问题</a:t>
            </a:r>
          </a:p>
        </p:txBody>
      </p:sp>
      <p:grpSp>
        <p:nvGrpSpPr>
          <p:cNvPr id="2" name="Group 70"/>
          <p:cNvGrpSpPr>
            <a:grpSpLocks/>
          </p:cNvGrpSpPr>
          <p:nvPr/>
        </p:nvGrpSpPr>
        <p:grpSpPr bwMode="auto">
          <a:xfrm>
            <a:off x="6011863" y="5102225"/>
            <a:ext cx="2736850" cy="695325"/>
            <a:chOff x="3787" y="3724"/>
            <a:chExt cx="1928" cy="438"/>
          </a:xfrm>
        </p:grpSpPr>
        <p:sp>
          <p:nvSpPr>
            <p:cNvPr id="12" name="Oval 9"/>
            <p:cNvSpPr>
              <a:spLocks noChangeArrowheads="1"/>
            </p:cNvSpPr>
            <p:nvPr/>
          </p:nvSpPr>
          <p:spPr bwMode="auto">
            <a:xfrm>
              <a:off x="4332" y="3724"/>
              <a:ext cx="1383" cy="438"/>
            </a:xfrm>
            <a:prstGeom prst="ellipse">
              <a:avLst/>
            </a:prstGeom>
            <a:solidFill>
              <a:schemeClr val="accent5"/>
            </a:solid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算法分析</a:t>
              </a:r>
            </a:p>
          </p:txBody>
        </p:sp>
        <p:sp>
          <p:nvSpPr>
            <p:cNvPr id="23592" name="Line 29"/>
            <p:cNvSpPr>
              <a:spLocks noChangeShapeType="1"/>
            </p:cNvSpPr>
            <p:nvPr/>
          </p:nvSpPr>
          <p:spPr bwMode="auto">
            <a:xfrm>
              <a:off x="3787" y="3975"/>
              <a:ext cx="538" cy="1"/>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3" name="Group 72"/>
          <p:cNvGrpSpPr>
            <a:grpSpLocks/>
          </p:cNvGrpSpPr>
          <p:nvPr/>
        </p:nvGrpSpPr>
        <p:grpSpPr bwMode="auto">
          <a:xfrm>
            <a:off x="3348038" y="3340100"/>
            <a:ext cx="2663825" cy="2471738"/>
            <a:chOff x="2109" y="2614"/>
            <a:chExt cx="1678" cy="1557"/>
          </a:xfrm>
        </p:grpSpPr>
        <p:sp>
          <p:nvSpPr>
            <p:cNvPr id="23587" name="Line 36"/>
            <p:cNvSpPr>
              <a:spLocks noChangeShapeType="1"/>
            </p:cNvSpPr>
            <p:nvPr/>
          </p:nvSpPr>
          <p:spPr bwMode="auto">
            <a:xfrm>
              <a:off x="2109" y="3929"/>
              <a:ext cx="315"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7" name="Oval 10"/>
            <p:cNvSpPr>
              <a:spLocks noChangeArrowheads="1"/>
            </p:cNvSpPr>
            <p:nvPr/>
          </p:nvSpPr>
          <p:spPr bwMode="auto">
            <a:xfrm>
              <a:off x="2379" y="3733"/>
              <a:ext cx="1408" cy="438"/>
            </a:xfrm>
            <a:prstGeom prst="ellipse">
              <a:avLst/>
            </a:prstGeom>
            <a:solidFill>
              <a:schemeClr val="accent5"/>
            </a:solid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设计程序</a:t>
              </a:r>
            </a:p>
          </p:txBody>
        </p:sp>
        <p:sp>
          <p:nvSpPr>
            <p:cNvPr id="23589" name="Line 28"/>
            <p:cNvSpPr>
              <a:spLocks noChangeShapeType="1"/>
            </p:cNvSpPr>
            <p:nvPr/>
          </p:nvSpPr>
          <p:spPr bwMode="auto">
            <a:xfrm>
              <a:off x="2925" y="3475"/>
              <a:ext cx="0" cy="273"/>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90" name="Line 37"/>
            <p:cNvSpPr>
              <a:spLocks noChangeShapeType="1"/>
            </p:cNvSpPr>
            <p:nvPr/>
          </p:nvSpPr>
          <p:spPr bwMode="auto">
            <a:xfrm flipV="1">
              <a:off x="2109" y="2614"/>
              <a:ext cx="0" cy="1315"/>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4" name="Group 58"/>
          <p:cNvGrpSpPr>
            <a:grpSpLocks/>
          </p:cNvGrpSpPr>
          <p:nvPr/>
        </p:nvGrpSpPr>
        <p:grpSpPr bwMode="auto">
          <a:xfrm>
            <a:off x="3660775" y="3340100"/>
            <a:ext cx="2640013" cy="1370013"/>
            <a:chOff x="2306" y="2614"/>
            <a:chExt cx="1663" cy="863"/>
          </a:xfrm>
        </p:grpSpPr>
        <p:sp>
          <p:nvSpPr>
            <p:cNvPr id="23583" name="Line 38"/>
            <p:cNvSpPr>
              <a:spLocks noChangeShapeType="1"/>
            </p:cNvSpPr>
            <p:nvPr/>
          </p:nvSpPr>
          <p:spPr bwMode="auto">
            <a:xfrm>
              <a:off x="3651" y="3249"/>
              <a:ext cx="318"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 name="Oval 8"/>
            <p:cNvSpPr>
              <a:spLocks noChangeArrowheads="1"/>
            </p:cNvSpPr>
            <p:nvPr/>
          </p:nvSpPr>
          <p:spPr bwMode="auto">
            <a:xfrm>
              <a:off x="2306" y="3085"/>
              <a:ext cx="1345" cy="392"/>
            </a:xfrm>
            <a:prstGeom prst="ellipse">
              <a:avLst/>
            </a:prstGeom>
            <a:solidFill>
              <a:schemeClr val="accent5"/>
            </a:solidFill>
            <a:ln w="9525">
              <a:solidFill>
                <a:schemeClr val="tx1"/>
              </a:solidFill>
              <a:round/>
              <a:headEnd/>
              <a:tailEnd/>
            </a:ln>
            <a:effectLst/>
            <a:extLst/>
          </p:spPr>
          <p:txBody>
            <a:bodyPr anchor="ctr">
              <a:spAutoFit/>
            </a:bodyPr>
            <a:lstStyle/>
            <a:p>
              <a:pPr algn="ctr">
                <a:lnSpc>
                  <a:spcPct val="150000"/>
                </a:lnSpc>
                <a:defRPr/>
              </a:pPr>
              <a:r>
                <a:rPr lang="zh-CN" altLang="en-US" sz="2800" b="1" dirty="0">
                  <a:solidFill>
                    <a:schemeClr val="accent6">
                      <a:lumMod val="50000"/>
                    </a:schemeClr>
                  </a:solidFill>
                  <a:ea typeface="楷体_GB2312" pitchFamily="49" charset="-122"/>
                </a:rPr>
                <a:t>证明正确性</a:t>
              </a:r>
            </a:p>
          </p:txBody>
        </p:sp>
        <p:sp>
          <p:nvSpPr>
            <p:cNvPr id="23585" name="Line 26"/>
            <p:cNvSpPr>
              <a:spLocks noChangeShapeType="1"/>
            </p:cNvSpPr>
            <p:nvPr/>
          </p:nvSpPr>
          <p:spPr bwMode="auto">
            <a:xfrm>
              <a:off x="2925" y="2840"/>
              <a:ext cx="0" cy="273"/>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6" name="Line 39"/>
            <p:cNvSpPr>
              <a:spLocks noChangeShapeType="1"/>
            </p:cNvSpPr>
            <p:nvPr/>
          </p:nvSpPr>
          <p:spPr bwMode="auto">
            <a:xfrm flipV="1">
              <a:off x="3969" y="2614"/>
              <a:ext cx="0" cy="635"/>
            </a:xfrm>
            <a:prstGeom prst="line">
              <a:avLst/>
            </a:prstGeom>
            <a:noFill/>
            <a:ln w="25400">
              <a:solidFill>
                <a:srgbClr val="0000CC"/>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5" name="Group 64"/>
          <p:cNvGrpSpPr>
            <a:grpSpLocks/>
          </p:cNvGrpSpPr>
          <p:nvPr/>
        </p:nvGrpSpPr>
        <p:grpSpPr bwMode="auto">
          <a:xfrm>
            <a:off x="2700338" y="1092496"/>
            <a:ext cx="3313112" cy="592138"/>
            <a:chOff x="1701" y="1338"/>
            <a:chExt cx="2087" cy="373"/>
          </a:xfrm>
          <a:solidFill>
            <a:schemeClr val="accent5"/>
          </a:solidFill>
        </p:grpSpPr>
        <p:sp>
          <p:nvSpPr>
            <p:cNvPr id="27" name="Line 11"/>
            <p:cNvSpPr>
              <a:spLocks noChangeShapeType="1"/>
            </p:cNvSpPr>
            <p:nvPr/>
          </p:nvSpPr>
          <p:spPr bwMode="auto">
            <a:xfrm>
              <a:off x="1701" y="1389"/>
              <a:ext cx="408" cy="0"/>
            </a:xfrm>
            <a:prstGeom prst="line">
              <a:avLst/>
            </a:prstGeom>
            <a:grpFill/>
            <a:ln w="25400">
              <a:solidFill>
                <a:srgbClr val="0000CC"/>
              </a:solidFill>
              <a:round/>
              <a:headEnd/>
              <a:tailEnd type="triangle" w="lg" len="lg"/>
            </a:ln>
            <a:effectLst/>
            <a:extLst/>
          </p:spPr>
          <p:txBody>
            <a:bodyPr>
              <a:spAutoFit/>
            </a:bodyPr>
            <a:lstStyle/>
            <a:p>
              <a:pPr>
                <a:defRPr/>
              </a:pPr>
              <a:endParaRPr lang="zh-CN" altLang="en-US"/>
            </a:p>
          </p:txBody>
        </p:sp>
        <p:sp>
          <p:nvSpPr>
            <p:cNvPr id="28" name="Oval 61"/>
            <p:cNvSpPr>
              <a:spLocks noChangeArrowheads="1"/>
            </p:cNvSpPr>
            <p:nvPr/>
          </p:nvSpPr>
          <p:spPr bwMode="auto">
            <a:xfrm>
              <a:off x="2018" y="1338"/>
              <a:ext cx="1770" cy="373"/>
            </a:xfrm>
            <a:prstGeom prst="ellipse">
              <a:avLst/>
            </a:prstGeom>
            <a:grp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数学模型</a:t>
              </a:r>
            </a:p>
          </p:txBody>
        </p:sp>
      </p:grpSp>
      <p:grpSp>
        <p:nvGrpSpPr>
          <p:cNvPr id="6" name="Group 66"/>
          <p:cNvGrpSpPr>
            <a:grpSpLocks/>
          </p:cNvGrpSpPr>
          <p:nvPr/>
        </p:nvGrpSpPr>
        <p:grpSpPr bwMode="auto">
          <a:xfrm>
            <a:off x="3125788" y="1328738"/>
            <a:ext cx="3317875" cy="2379662"/>
            <a:chOff x="1882" y="1525"/>
            <a:chExt cx="2269" cy="1321"/>
          </a:xfrm>
        </p:grpSpPr>
        <p:sp>
          <p:nvSpPr>
            <p:cNvPr id="23575" name="Line 14"/>
            <p:cNvSpPr>
              <a:spLocks noChangeShapeType="1"/>
            </p:cNvSpPr>
            <p:nvPr/>
          </p:nvSpPr>
          <p:spPr bwMode="auto">
            <a:xfrm>
              <a:off x="3696" y="2614"/>
              <a:ext cx="454"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6" name="Line 19"/>
            <p:cNvSpPr>
              <a:spLocks noChangeShapeType="1"/>
            </p:cNvSpPr>
            <p:nvPr/>
          </p:nvSpPr>
          <p:spPr bwMode="auto">
            <a:xfrm>
              <a:off x="4150" y="1525"/>
              <a:ext cx="1" cy="1089"/>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2" name="Oval 7"/>
            <p:cNvSpPr>
              <a:spLocks noChangeArrowheads="1"/>
            </p:cNvSpPr>
            <p:nvPr/>
          </p:nvSpPr>
          <p:spPr bwMode="auto">
            <a:xfrm>
              <a:off x="2245" y="2408"/>
              <a:ext cx="1455" cy="438"/>
            </a:xfrm>
            <a:prstGeom prst="ellipse">
              <a:avLst/>
            </a:prstGeom>
            <a:solidFill>
              <a:schemeClr val="accent5"/>
            </a:solidFill>
            <a:ln w="9525">
              <a:solidFill>
                <a:schemeClr val="tx1"/>
              </a:solidFill>
              <a:round/>
              <a:headEnd/>
              <a:tailEnd/>
            </a:ln>
            <a:effectLst/>
            <a:extLst/>
          </p:spPr>
          <p:txBody>
            <a:bodyPr anchor="ctr">
              <a:spAutoFit/>
            </a:bodyPr>
            <a:lstStyle/>
            <a:p>
              <a:pPr algn="ctr">
                <a:defRPr/>
              </a:pPr>
              <a:r>
                <a:rPr lang="zh-CN" altLang="en-US" sz="2800" b="1" dirty="0">
                  <a:solidFill>
                    <a:schemeClr val="accent6">
                      <a:lumMod val="50000"/>
                    </a:schemeClr>
                  </a:solidFill>
                  <a:ea typeface="楷体_GB2312" pitchFamily="49" charset="-122"/>
                </a:rPr>
                <a:t>设计算法</a:t>
              </a:r>
            </a:p>
          </p:txBody>
        </p:sp>
        <p:sp>
          <p:nvSpPr>
            <p:cNvPr id="23578" name="Line 13"/>
            <p:cNvSpPr>
              <a:spLocks noChangeShapeType="1"/>
            </p:cNvSpPr>
            <p:nvPr/>
          </p:nvSpPr>
          <p:spPr bwMode="auto">
            <a:xfrm flipH="1">
              <a:off x="1882" y="2614"/>
              <a:ext cx="363"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79" name="Line 18"/>
            <p:cNvSpPr>
              <a:spLocks noChangeShapeType="1"/>
            </p:cNvSpPr>
            <p:nvPr/>
          </p:nvSpPr>
          <p:spPr bwMode="auto">
            <a:xfrm>
              <a:off x="3787" y="1525"/>
              <a:ext cx="363"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0" name="Line 21"/>
            <p:cNvSpPr>
              <a:spLocks noChangeShapeType="1"/>
            </p:cNvSpPr>
            <p:nvPr/>
          </p:nvSpPr>
          <p:spPr bwMode="auto">
            <a:xfrm>
              <a:off x="1882" y="1570"/>
              <a:ext cx="182" cy="1"/>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1" name="Line 52"/>
            <p:cNvSpPr>
              <a:spLocks noChangeShapeType="1"/>
            </p:cNvSpPr>
            <p:nvPr/>
          </p:nvSpPr>
          <p:spPr bwMode="auto">
            <a:xfrm>
              <a:off x="1882" y="1570"/>
              <a:ext cx="1" cy="1044"/>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3582" name="Line 63"/>
            <p:cNvSpPr>
              <a:spLocks noChangeShapeType="1"/>
            </p:cNvSpPr>
            <p:nvPr/>
          </p:nvSpPr>
          <p:spPr bwMode="auto">
            <a:xfrm>
              <a:off x="2880" y="1752"/>
              <a:ext cx="0" cy="680"/>
            </a:xfrm>
            <a:prstGeom prst="line">
              <a:avLst/>
            </a:prstGeom>
            <a:noFill/>
            <a:ln w="25400">
              <a:solidFill>
                <a:srgbClr val="0000FF"/>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34" name="Text Box 1036"/>
          <p:cNvSpPr txBox="1">
            <a:spLocks noChangeArrowheads="1"/>
          </p:cNvSpPr>
          <p:nvPr/>
        </p:nvSpPr>
        <p:spPr bwMode="auto">
          <a:xfrm>
            <a:off x="179388" y="1544638"/>
            <a:ext cx="22320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1)</a:t>
            </a:r>
            <a:r>
              <a:rPr lang="zh-CN" altLang="en-US" sz="2000" baseline="0">
                <a:latin typeface="黑体" panose="02010609060101010101" pitchFamily="49" charset="-122"/>
                <a:ea typeface="黑体" panose="02010609060101010101" pitchFamily="49" charset="-122"/>
              </a:rPr>
              <a:t>问题的陈述</a:t>
            </a:r>
          </a:p>
        </p:txBody>
      </p:sp>
      <p:sp>
        <p:nvSpPr>
          <p:cNvPr id="35" name="Text Box 1041"/>
          <p:cNvSpPr txBox="1">
            <a:spLocks noChangeArrowheads="1"/>
          </p:cNvSpPr>
          <p:nvPr/>
        </p:nvSpPr>
        <p:spPr bwMode="auto">
          <a:xfrm>
            <a:off x="420688" y="1893888"/>
            <a:ext cx="23510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zh-CN" altLang="en-US" sz="2000" b="1" baseline="0">
                <a:solidFill>
                  <a:srgbClr val="990000"/>
                </a:solidFill>
                <a:latin typeface="宋体" panose="02010600030101010101" pitchFamily="2" charset="-122"/>
              </a:rPr>
              <a:t>用科学规范的语言</a:t>
            </a:r>
            <a:r>
              <a:rPr lang="en-US" altLang="zh-CN" sz="2000" b="1" baseline="0">
                <a:solidFill>
                  <a:srgbClr val="990000"/>
                </a:solidFill>
                <a:latin typeface="宋体" panose="02010600030101010101" pitchFamily="2" charset="-122"/>
              </a:rPr>
              <a:t>,</a:t>
            </a:r>
            <a:r>
              <a:rPr lang="zh-CN" altLang="en-US" sz="2000" b="1" baseline="0">
                <a:solidFill>
                  <a:srgbClr val="990000"/>
                </a:solidFill>
                <a:latin typeface="宋体" panose="02010600030101010101" pitchFamily="2" charset="-122"/>
              </a:rPr>
              <a:t>对所求解的问题做准确的描述</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36" name="Text Box 1035"/>
          <p:cNvSpPr txBox="1">
            <a:spLocks noChangeArrowheads="1"/>
          </p:cNvSpPr>
          <p:nvPr/>
        </p:nvSpPr>
        <p:spPr bwMode="auto">
          <a:xfrm>
            <a:off x="6394450" y="1201738"/>
            <a:ext cx="23542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2)</a:t>
            </a:r>
            <a:r>
              <a:rPr lang="zh-CN" altLang="en-US" sz="2000" baseline="0">
                <a:latin typeface="黑体" panose="02010609060101010101" pitchFamily="49" charset="-122"/>
                <a:ea typeface="黑体" panose="02010609060101010101" pitchFamily="49" charset="-122"/>
              </a:rPr>
              <a:t>建立数学模型</a:t>
            </a:r>
          </a:p>
        </p:txBody>
      </p:sp>
      <p:sp>
        <p:nvSpPr>
          <p:cNvPr id="37" name="Text Box 1042"/>
          <p:cNvSpPr txBox="1">
            <a:spLocks noChangeArrowheads="1"/>
          </p:cNvSpPr>
          <p:nvPr/>
        </p:nvSpPr>
        <p:spPr bwMode="auto">
          <a:xfrm>
            <a:off x="6659563" y="1622425"/>
            <a:ext cx="230505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通过对问题的分析</a:t>
            </a:r>
            <a:r>
              <a:rPr lang="en-US" altLang="zh-CN" sz="2000" b="1" baseline="0">
                <a:solidFill>
                  <a:srgbClr val="990000"/>
                </a:solidFill>
                <a:latin typeface="宋体" panose="02010600030101010101" pitchFamily="2" charset="-122"/>
              </a:rPr>
              <a:t>,</a:t>
            </a:r>
            <a:r>
              <a:rPr lang="zh-CN" altLang="en-US" sz="2000" b="1" baseline="0">
                <a:solidFill>
                  <a:srgbClr val="990000"/>
                </a:solidFill>
                <a:latin typeface="宋体" panose="02010600030101010101" pitchFamily="2" charset="-122"/>
              </a:rPr>
              <a:t>找出其中的所有操作对象及操作对象之间的关系并用数学语言加以描述</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38" name="Text Box 1037"/>
          <p:cNvSpPr txBox="1">
            <a:spLocks noChangeArrowheads="1"/>
          </p:cNvSpPr>
          <p:nvPr/>
        </p:nvSpPr>
        <p:spPr bwMode="auto">
          <a:xfrm>
            <a:off x="198438" y="3235325"/>
            <a:ext cx="16573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3)</a:t>
            </a:r>
            <a:r>
              <a:rPr lang="zh-CN" altLang="en-US" sz="2000" baseline="0">
                <a:latin typeface="黑体" panose="02010609060101010101" pitchFamily="49" charset="-122"/>
                <a:ea typeface="黑体" panose="02010609060101010101" pitchFamily="49" charset="-122"/>
              </a:rPr>
              <a:t>设计算法</a:t>
            </a:r>
          </a:p>
        </p:txBody>
      </p:sp>
      <p:sp>
        <p:nvSpPr>
          <p:cNvPr id="39" name="Text Box 1038"/>
          <p:cNvSpPr txBox="1">
            <a:spLocks noChangeArrowheads="1"/>
          </p:cNvSpPr>
          <p:nvPr/>
        </p:nvSpPr>
        <p:spPr bwMode="auto">
          <a:xfrm>
            <a:off x="6300788" y="3530600"/>
            <a:ext cx="30035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4)</a:t>
            </a:r>
            <a:r>
              <a:rPr lang="zh-CN" altLang="en-US" sz="2000" baseline="0">
                <a:latin typeface="黑体" panose="02010609060101010101" pitchFamily="49" charset="-122"/>
                <a:ea typeface="黑体" panose="02010609060101010101" pitchFamily="49" charset="-122"/>
              </a:rPr>
              <a:t>算法的正确性证明</a:t>
            </a:r>
          </a:p>
        </p:txBody>
      </p:sp>
      <p:sp>
        <p:nvSpPr>
          <p:cNvPr id="40" name="Text Box 1039"/>
          <p:cNvSpPr txBox="1">
            <a:spLocks noChangeArrowheads="1"/>
          </p:cNvSpPr>
          <p:nvPr/>
        </p:nvSpPr>
        <p:spPr bwMode="auto">
          <a:xfrm>
            <a:off x="223838" y="4862513"/>
            <a:ext cx="2644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5)</a:t>
            </a:r>
            <a:r>
              <a:rPr lang="zh-CN" altLang="en-US" sz="2000" baseline="0">
                <a:latin typeface="黑体" panose="02010609060101010101" pitchFamily="49" charset="-122"/>
                <a:ea typeface="黑体" panose="02010609060101010101" pitchFamily="49" charset="-122"/>
              </a:rPr>
              <a:t>算法的程序实现</a:t>
            </a:r>
          </a:p>
        </p:txBody>
      </p:sp>
      <p:sp>
        <p:nvSpPr>
          <p:cNvPr id="41" name="Text Box 1040"/>
          <p:cNvSpPr txBox="1">
            <a:spLocks noChangeArrowheads="1"/>
          </p:cNvSpPr>
          <p:nvPr/>
        </p:nvSpPr>
        <p:spPr bwMode="auto">
          <a:xfrm>
            <a:off x="3481388" y="5811838"/>
            <a:ext cx="2819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25000"/>
              </a:lnSpc>
            </a:pPr>
            <a:r>
              <a:rPr lang="en-US" altLang="zh-CN" sz="2000" baseline="0">
                <a:latin typeface="黑体" panose="02010609060101010101" pitchFamily="49" charset="-122"/>
                <a:ea typeface="黑体" panose="02010609060101010101" pitchFamily="49" charset="-122"/>
              </a:rPr>
              <a:t>6)</a:t>
            </a:r>
            <a:r>
              <a:rPr lang="zh-CN" altLang="en-US" sz="2000" baseline="0">
                <a:latin typeface="黑体" panose="02010609060101010101" pitchFamily="49" charset="-122"/>
                <a:ea typeface="黑体" panose="02010609060101010101" pitchFamily="49" charset="-122"/>
              </a:rPr>
              <a:t>算法分析</a:t>
            </a:r>
          </a:p>
        </p:txBody>
      </p:sp>
      <p:sp>
        <p:nvSpPr>
          <p:cNvPr id="42" name="Text Box 1043"/>
          <p:cNvSpPr txBox="1">
            <a:spLocks noChangeArrowheads="1"/>
          </p:cNvSpPr>
          <p:nvPr/>
        </p:nvSpPr>
        <p:spPr bwMode="auto">
          <a:xfrm>
            <a:off x="250825" y="3635375"/>
            <a:ext cx="3024188"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根据数学模型设计问题的计算机求解算法</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3" name="Text Box 1044"/>
          <p:cNvSpPr txBox="1">
            <a:spLocks noChangeArrowheads="1"/>
          </p:cNvSpPr>
          <p:nvPr/>
        </p:nvSpPr>
        <p:spPr bwMode="auto">
          <a:xfrm>
            <a:off x="6534150" y="3962400"/>
            <a:ext cx="2555875"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证明算法对一切合法输入均能在有限次计算后产生正确输出</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4" name="Text Box 1045"/>
          <p:cNvSpPr txBox="1">
            <a:spLocks noChangeArrowheads="1"/>
          </p:cNvSpPr>
          <p:nvPr/>
        </p:nvSpPr>
        <p:spPr bwMode="auto">
          <a:xfrm>
            <a:off x="3770313" y="6148388"/>
            <a:ext cx="530383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对执行该算法所消耗的计算机资源进行估算</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45" name="Text Box 1046"/>
          <p:cNvSpPr txBox="1">
            <a:spLocks noChangeArrowheads="1"/>
          </p:cNvSpPr>
          <p:nvPr/>
        </p:nvSpPr>
        <p:spPr bwMode="auto">
          <a:xfrm>
            <a:off x="420688" y="5341938"/>
            <a:ext cx="2782887"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10000"/>
              </a:lnSpc>
            </a:pPr>
            <a:r>
              <a:rPr lang="zh-CN" altLang="en-US" sz="2000" b="1" baseline="0">
                <a:solidFill>
                  <a:srgbClr val="990000"/>
                </a:solidFill>
                <a:latin typeface="宋体" panose="02010600030101010101" pitchFamily="2" charset="-122"/>
              </a:rPr>
              <a:t>将算法正确地编写成机器语言程序</a:t>
            </a:r>
            <a:r>
              <a:rPr lang="en-US" altLang="zh-CN" sz="2000" b="1" baseline="0">
                <a:solidFill>
                  <a:srgbClr val="990000"/>
                </a:solidFill>
                <a:latin typeface="宋体" panose="02010600030101010101" pitchFamily="2" charset="-122"/>
              </a:rPr>
              <a:t>.</a:t>
            </a:r>
            <a:endParaRPr lang="en-US" altLang="zh-CN" sz="2000" baseline="0">
              <a:latin typeface="黑体" panose="02010609060101010101" pitchFamily="49" charset="-122"/>
              <a:ea typeface="黑体" panose="02010609060101010101" pitchFamily="49" charset="-122"/>
            </a:endParaRPr>
          </a:p>
        </p:txBody>
      </p:sp>
      <p:sp>
        <p:nvSpPr>
          <p:cNvPr id="23574" name="Rectangle 1034"/>
          <p:cNvSpPr>
            <a:spLocks noChangeArrowheads="1"/>
          </p:cNvSpPr>
          <p:nvPr/>
        </p:nvSpPr>
        <p:spPr bwMode="auto">
          <a:xfrm>
            <a:off x="533400" y="333375"/>
            <a:ext cx="30289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7.</a:t>
            </a:r>
            <a:r>
              <a:rPr lang="zh-CN" altLang="en-US" sz="2800" baseline="0">
                <a:latin typeface="黑体" panose="02010609060101010101" pitchFamily="49" charset="-122"/>
                <a:ea typeface="黑体" panose="02010609060101010101" pitchFamily="49" charset="-122"/>
              </a:rPr>
              <a:t>问题的求解过程</a:t>
            </a:r>
            <a:endParaRPr lang="zh-CN" altLang="en-US" sz="2800" b="1" baseline="0">
              <a:ea typeface="黑体" panose="020106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left)">
                                      <p:cBhvr>
                                        <p:cTn id="26" dur="500"/>
                                        <p:tgtEl>
                                          <p:spTgt spid="36"/>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checkerboard(across)">
                                      <p:cBhvr>
                                        <p:cTn id="35" dur="500"/>
                                        <p:tgtEl>
                                          <p:spTgt spid="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wipe(left)">
                                      <p:cBhvr>
                                        <p:cTn id="44" dur="500"/>
                                        <p:tgtEl>
                                          <p:spTgt spid="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1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strips(downLeft)">
                                      <p:cBhvr>
                                        <p:cTn id="49" dur="5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5" presetClass="entr" presetSubtype="10"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checkerboard(across)">
                                      <p:cBhvr>
                                        <p:cTn id="63" dur="500"/>
                                        <p:tgtEl>
                                          <p:spTgt spid="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left)">
                                      <p:cBhvr>
                                        <p:cTn id="68" dur="500"/>
                                        <p:tgtEl>
                                          <p:spTgt spid="40"/>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500"/>
                                        <p:tgtEl>
                                          <p:spTgt spid="4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checkerboard(across)">
                                      <p:cBhvr>
                                        <p:cTn id="77" dur="500"/>
                                        <p:tgtEl>
                                          <p:spTgt spid="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childTnLst>
                          </p:cTn>
                        </p:par>
                        <p:par>
                          <p:cTn id="83" fill="hold" nodeType="afterGroup">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wipe(left)">
                                      <p:cBhvr>
                                        <p:cTn id="8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autoUpdateAnimBg="0"/>
      <p:bldP spid="42" grpId="0" autoUpdateAnimBg="0"/>
      <p:bldP spid="43" grpId="0" autoUpdateAnimBg="0"/>
      <p:bldP spid="44" grpId="0" autoUpdateAnimBg="0"/>
      <p:bldP spid="4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6FF0D501-995D-498B-8A4C-186932155566}" type="slidenum">
              <a:rPr lang="en-US" altLang="zh-CN" sz="1400" baseline="0"/>
              <a:pPr/>
              <a:t>13</a:t>
            </a:fld>
            <a:endParaRPr lang="en-US" altLang="zh-CN" sz="1400" baseline="0"/>
          </a:p>
        </p:txBody>
      </p:sp>
      <p:sp>
        <p:nvSpPr>
          <p:cNvPr id="24579" name="Rectangle 9"/>
          <p:cNvSpPr>
            <a:spLocks noChangeArrowheads="1"/>
          </p:cNvSpPr>
          <p:nvPr/>
        </p:nvSpPr>
        <p:spPr bwMode="auto">
          <a:xfrm>
            <a:off x="5334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24580" name="Rectangle 10"/>
          <p:cNvSpPr>
            <a:spLocks noChangeArrowheads="1"/>
          </p:cNvSpPr>
          <p:nvPr/>
        </p:nvSpPr>
        <p:spPr bwMode="auto">
          <a:xfrm>
            <a:off x="533400" y="609600"/>
            <a:ext cx="516255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8.</a:t>
            </a:r>
            <a:r>
              <a:rPr lang="zh-CN" altLang="en-US" sz="2800" baseline="0">
                <a:latin typeface="黑体" panose="02010609060101010101" pitchFamily="49" charset="-122"/>
                <a:ea typeface="黑体" panose="02010609060101010101" pitchFamily="49" charset="-122"/>
              </a:rPr>
              <a:t>算法与程序、数据结构的关系</a:t>
            </a:r>
          </a:p>
        </p:txBody>
      </p:sp>
      <p:sp>
        <p:nvSpPr>
          <p:cNvPr id="452619" name="Text Box 11"/>
          <p:cNvSpPr txBox="1">
            <a:spLocks noChangeArrowheads="1"/>
          </p:cNvSpPr>
          <p:nvPr/>
        </p:nvSpPr>
        <p:spPr bwMode="auto">
          <a:xfrm>
            <a:off x="685800" y="1447800"/>
            <a:ext cx="7696200" cy="2225675"/>
          </a:xfrm>
          <a:prstGeom prst="rect">
            <a:avLst/>
          </a:prstGeom>
          <a:noFill/>
          <a:ln>
            <a:noFill/>
          </a:ln>
          <a:effectLst/>
          <a:extLst/>
        </p:spPr>
        <p:txBody>
          <a:bodyPr lIns="90000" tIns="46800" rIns="90000" bIns="46800">
            <a:spAutoFit/>
          </a:bodyPr>
          <a:lstStyle/>
          <a:p>
            <a:pPr eaLnBrk="1" fontAlgn="base" hangingPunct="1">
              <a:lnSpc>
                <a:spcPct val="125000"/>
              </a:lnSpc>
              <a:defRPr/>
            </a:pPr>
            <a:r>
              <a:rPr lang="zh-CN" altLang="en-US" sz="2800" baseline="0" dirty="0">
                <a:latin typeface="黑体" pitchFamily="49" charset="-122"/>
                <a:ea typeface="黑体" pitchFamily="49" charset="-122"/>
              </a:rPr>
              <a:t>过程：算法</a:t>
            </a:r>
            <a:r>
              <a:rPr lang="en-US" altLang="zh-CN" sz="2800" baseline="0" dirty="0">
                <a:latin typeface="黑体" pitchFamily="49" charset="-122"/>
                <a:ea typeface="黑体" pitchFamily="49" charset="-122"/>
              </a:rPr>
              <a:t>+</a:t>
            </a:r>
            <a:r>
              <a:rPr lang="zh-CN" altLang="en-US" sz="2800" baseline="0" dirty="0">
                <a:latin typeface="黑体" pitchFamily="49" charset="-122"/>
                <a:ea typeface="黑体" pitchFamily="49" charset="-122"/>
              </a:rPr>
              <a:t>数据结构</a:t>
            </a:r>
            <a:r>
              <a:rPr kumimoji="0" lang="zh-CN" altLang="en-US" sz="2800" baseline="0" dirty="0">
                <a:effectLst>
                  <a:outerShdw blurRad="38100" dist="38100" dir="2700000" algn="tl">
                    <a:srgbClr val="C0C0C0"/>
                  </a:outerShdw>
                </a:effectLst>
                <a:latin typeface="Arial" pitchFamily="34" charset="0"/>
                <a:sym typeface="Symbol" pitchFamily="18" charset="2"/>
              </a:rPr>
              <a:t></a:t>
            </a:r>
            <a:r>
              <a:rPr lang="zh-CN" altLang="en-US" sz="2800" baseline="0" dirty="0">
                <a:latin typeface="黑体" pitchFamily="49" charset="-122"/>
                <a:ea typeface="黑体" pitchFamily="49" charset="-122"/>
              </a:rPr>
              <a:t>程序</a:t>
            </a:r>
          </a:p>
          <a:p>
            <a:pPr eaLnBrk="1" fontAlgn="base" hangingPunct="1">
              <a:lnSpc>
                <a:spcPct val="125000"/>
              </a:lnSpc>
              <a:defRPr/>
            </a:pPr>
            <a:r>
              <a:rPr lang="zh-CN" altLang="en-US" sz="2800" baseline="0" dirty="0">
                <a:latin typeface="黑体" pitchFamily="49" charset="-122"/>
                <a:ea typeface="黑体" pitchFamily="49" charset="-122"/>
              </a:rPr>
              <a:t>对象：对象</a:t>
            </a:r>
            <a:r>
              <a:rPr lang="en-US" altLang="zh-CN" sz="2800" baseline="0" dirty="0">
                <a:latin typeface="黑体" pitchFamily="49" charset="-122"/>
                <a:ea typeface="黑体" pitchFamily="49" charset="-122"/>
              </a:rPr>
              <a:t>+</a:t>
            </a:r>
            <a:r>
              <a:rPr lang="zh-CN" altLang="en-US" sz="2800" baseline="0" dirty="0">
                <a:latin typeface="黑体" pitchFamily="49" charset="-122"/>
                <a:ea typeface="黑体" pitchFamily="49" charset="-122"/>
              </a:rPr>
              <a:t>消息</a:t>
            </a:r>
            <a:r>
              <a:rPr kumimoji="0" lang="zh-CN" altLang="en-US" sz="2800" baseline="0" dirty="0">
                <a:effectLst>
                  <a:outerShdw blurRad="38100" dist="38100" dir="2700000" algn="tl">
                    <a:srgbClr val="C0C0C0"/>
                  </a:outerShdw>
                </a:effectLst>
                <a:latin typeface="Arial" pitchFamily="34" charset="0"/>
                <a:sym typeface="Symbol" pitchFamily="18" charset="2"/>
              </a:rPr>
              <a:t></a:t>
            </a:r>
            <a:r>
              <a:rPr lang="zh-CN" altLang="en-US" sz="2800" baseline="0" dirty="0">
                <a:latin typeface="黑体" pitchFamily="49" charset="-122"/>
                <a:ea typeface="黑体" pitchFamily="49" charset="-122"/>
              </a:rPr>
              <a:t>程序</a:t>
            </a:r>
          </a:p>
          <a:p>
            <a:pPr eaLnBrk="1" fontAlgn="base" hangingPunct="1">
              <a:lnSpc>
                <a:spcPct val="125000"/>
              </a:lnSpc>
              <a:defRPr/>
            </a:pPr>
            <a:r>
              <a:rPr lang="zh-CN" altLang="en-US" sz="2800" baseline="0" dirty="0">
                <a:latin typeface="黑体" pitchFamily="49" charset="-122"/>
                <a:ea typeface="黑体" pitchFamily="49" charset="-122"/>
              </a:rPr>
              <a:t>侧重点不同</a:t>
            </a:r>
          </a:p>
          <a:p>
            <a:pPr eaLnBrk="1" fontAlgn="base" hangingPunct="1">
              <a:lnSpc>
                <a:spcPct val="125000"/>
              </a:lnSpc>
              <a:defRPr/>
            </a:pPr>
            <a:r>
              <a:rPr lang="zh-CN" altLang="en-US" sz="2800" baseline="0" dirty="0">
                <a:latin typeface="黑体" pitchFamily="49" charset="-122"/>
                <a:ea typeface="黑体" pitchFamily="49" charset="-122"/>
              </a:rPr>
              <a:t>    数据的结构，直接影响算法的选择和效率。</a:t>
            </a:r>
          </a:p>
        </p:txBody>
      </p:sp>
      <p:sp>
        <p:nvSpPr>
          <p:cNvPr id="13" name="Rectangle 5"/>
          <p:cNvSpPr>
            <a:spLocks noChangeArrowheads="1"/>
          </p:cNvSpPr>
          <p:nvPr/>
        </p:nvSpPr>
        <p:spPr bwMode="auto">
          <a:xfrm>
            <a:off x="1979613" y="4076700"/>
            <a:ext cx="57118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nSpc>
                <a:spcPct val="100000"/>
              </a:lnSpc>
            </a:pPr>
            <a:r>
              <a:rPr lang="zh-CN" altLang="en-US" sz="6000">
                <a:solidFill>
                  <a:srgbClr val="990000"/>
                </a:solidFill>
                <a:ea typeface="华文行楷" panose="02010800040101010101" pitchFamily="2" charset="-122"/>
              </a:rPr>
              <a:t>算法</a:t>
            </a:r>
            <a:r>
              <a:rPr lang="en-US" altLang="zh-CN" sz="6000">
                <a:solidFill>
                  <a:srgbClr val="990000"/>
                </a:solidFill>
                <a:ea typeface="华文行楷" panose="02010800040101010101" pitchFamily="2" charset="-122"/>
              </a:rPr>
              <a:t>——</a:t>
            </a:r>
            <a:r>
              <a:rPr lang="zh-CN" altLang="en-US" sz="6000">
                <a:solidFill>
                  <a:srgbClr val="990000"/>
                </a:solidFill>
                <a:ea typeface="华文行楷" panose="02010800040101010101" pitchFamily="2" charset="-122"/>
              </a:rPr>
              <a:t>程序的灵魂</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23850" y="832520"/>
            <a:ext cx="8591550" cy="59492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50000"/>
              </a:lnSpc>
              <a:spcBef>
                <a:spcPts val="1200"/>
              </a:spcBef>
              <a:buFontTx/>
              <a:buNone/>
              <a:defRPr/>
            </a:pPr>
            <a:r>
              <a:rPr lang="zh-CN" altLang="en-US" sz="2800" dirty="0">
                <a:solidFill>
                  <a:schemeClr val="bg2">
                    <a:lumMod val="10000"/>
                  </a:schemeClr>
                </a:solidFill>
                <a:latin typeface="微软雅黑" pitchFamily="34" charset="-122"/>
                <a:ea typeface="微软雅黑" pitchFamily="34" charset="-122"/>
              </a:rPr>
              <a:t>从算法到程</a:t>
            </a:r>
            <a:r>
              <a:rPr lang="zh-CN" altLang="en-US" sz="2800" dirty="0" smtClean="0">
                <a:solidFill>
                  <a:schemeClr val="bg2">
                    <a:lumMod val="10000"/>
                  </a:schemeClr>
                </a:solidFill>
                <a:latin typeface="微软雅黑" pitchFamily="34" charset="-122"/>
                <a:ea typeface="微软雅黑" pitchFamily="34" charset="-122"/>
              </a:rPr>
              <a:t>序：软</a:t>
            </a:r>
            <a:r>
              <a:rPr lang="zh-CN" altLang="en-US" sz="2800" dirty="0">
                <a:solidFill>
                  <a:schemeClr val="bg2">
                    <a:lumMod val="10000"/>
                  </a:schemeClr>
                </a:solidFill>
                <a:latin typeface="微软雅黑" pitchFamily="34" charset="-122"/>
                <a:ea typeface="微软雅黑" pitchFamily="34" charset="-122"/>
              </a:rPr>
              <a:t>件设计和开发的过</a:t>
            </a:r>
            <a:r>
              <a:rPr lang="zh-CN" altLang="en-US" sz="2800" dirty="0" smtClean="0">
                <a:solidFill>
                  <a:schemeClr val="bg2">
                    <a:lumMod val="10000"/>
                  </a:schemeClr>
                </a:solidFill>
                <a:latin typeface="微软雅黑" pitchFamily="34" charset="-122"/>
                <a:ea typeface="微软雅黑" pitchFamily="34" charset="-122"/>
              </a:rPr>
              <a:t>程</a:t>
            </a:r>
            <a:endParaRPr lang="en-US" altLang="zh-CN" sz="2800" dirty="0" smtClean="0">
              <a:solidFill>
                <a:schemeClr val="bg2">
                  <a:lumMod val="10000"/>
                </a:schemeClr>
              </a:solidFill>
              <a:latin typeface="微软雅黑" pitchFamily="34" charset="-122"/>
              <a:ea typeface="微软雅黑" pitchFamily="34" charset="-122"/>
            </a:endParaRPr>
          </a:p>
          <a:p>
            <a:pPr marL="914400" lvl="1" indent="-514350">
              <a:lnSpc>
                <a:spcPct val="150000"/>
              </a:lnSpc>
              <a:spcBef>
                <a:spcPts val="1200"/>
              </a:spcBef>
              <a:buFont typeface="+mj-lt"/>
              <a:buAutoNum type="arabicPeriod"/>
              <a:defRPr/>
            </a:pPr>
            <a:r>
              <a:rPr lang="zh-CN" altLang="en-US" dirty="0">
                <a:solidFill>
                  <a:srgbClr val="FF0000"/>
                </a:solidFill>
                <a:latin typeface="微软雅黑" pitchFamily="34" charset="-122"/>
                <a:ea typeface="微软雅黑" pitchFamily="34" charset="-122"/>
              </a:rPr>
              <a:t>算法设计</a:t>
            </a:r>
            <a:r>
              <a:rPr lang="zh-CN" altLang="en-US" dirty="0">
                <a:solidFill>
                  <a:schemeClr val="bg2">
                    <a:lumMod val="10000"/>
                  </a:schemeClr>
                </a:solidFill>
                <a:latin typeface="微软雅黑" pitchFamily="34" charset="-122"/>
                <a:ea typeface="微软雅黑" pitchFamily="34" charset="-122"/>
              </a:rPr>
              <a:t>人员对问</a:t>
            </a:r>
            <a:r>
              <a:rPr lang="zh-CN" altLang="en-US" dirty="0" smtClean="0">
                <a:solidFill>
                  <a:schemeClr val="bg2">
                    <a:lumMod val="10000"/>
                  </a:schemeClr>
                </a:solidFill>
                <a:latin typeface="微软雅黑" pitchFamily="34" charset="-122"/>
                <a:ea typeface="微软雅黑" pitchFamily="34" charset="-122"/>
              </a:rPr>
              <a:t>题（需求）进</a:t>
            </a:r>
            <a:r>
              <a:rPr lang="zh-CN" altLang="en-US" dirty="0">
                <a:solidFill>
                  <a:schemeClr val="bg2">
                    <a:lumMod val="10000"/>
                  </a:schemeClr>
                </a:solidFill>
                <a:latin typeface="微软雅黑" pitchFamily="34" charset="-122"/>
                <a:ea typeface="微软雅黑" pitchFamily="34" charset="-122"/>
              </a:rPr>
              <a:t>行深入了解，查阅大量文献，选定已有或设计新的算法，然后进行试验、原型开发，最终确定求解该问题的算</a:t>
            </a:r>
            <a:r>
              <a:rPr lang="zh-CN" altLang="en-US" dirty="0" smtClean="0">
                <a:solidFill>
                  <a:schemeClr val="bg2">
                    <a:lumMod val="10000"/>
                  </a:schemeClr>
                </a:solidFill>
                <a:latin typeface="微软雅黑" pitchFamily="34" charset="-122"/>
                <a:ea typeface="微软雅黑" pitchFamily="34" charset="-122"/>
              </a:rPr>
              <a:t>法</a:t>
            </a:r>
            <a:endParaRPr lang="en-US" altLang="zh-CN" dirty="0" smtClean="0">
              <a:solidFill>
                <a:schemeClr val="bg2">
                  <a:lumMod val="10000"/>
                </a:schemeClr>
              </a:solidFill>
              <a:latin typeface="微软雅黑" pitchFamily="34" charset="-122"/>
              <a:ea typeface="微软雅黑" pitchFamily="34" charset="-122"/>
            </a:endParaRPr>
          </a:p>
          <a:p>
            <a:pPr marL="914400" lvl="1" indent="-514350">
              <a:lnSpc>
                <a:spcPct val="150000"/>
              </a:lnSpc>
              <a:spcBef>
                <a:spcPts val="1200"/>
              </a:spcBef>
              <a:buFont typeface="+mj-lt"/>
              <a:buAutoNum type="arabicPeriod"/>
              <a:defRPr/>
            </a:pPr>
            <a:r>
              <a:rPr lang="zh-CN" altLang="en-US" dirty="0">
                <a:solidFill>
                  <a:srgbClr val="FF0000"/>
                </a:solidFill>
                <a:latin typeface="微软雅黑" pitchFamily="34" charset="-122"/>
                <a:ea typeface="微软雅黑" pitchFamily="34" charset="-122"/>
              </a:rPr>
              <a:t>系统设计</a:t>
            </a:r>
            <a:r>
              <a:rPr lang="zh-CN" altLang="en-US" dirty="0">
                <a:solidFill>
                  <a:schemeClr val="bg2">
                    <a:lumMod val="10000"/>
                  </a:schemeClr>
                </a:solidFill>
                <a:latin typeface="微软雅黑" pitchFamily="34" charset="-122"/>
                <a:ea typeface="微软雅黑" pitchFamily="34" charset="-122"/>
              </a:rPr>
              <a:t>人员根据算法，确定合适的系统架构、功能组件、开发语言和工具</a:t>
            </a:r>
            <a:r>
              <a:rPr lang="zh-CN" altLang="en-US" dirty="0" smtClean="0">
                <a:solidFill>
                  <a:schemeClr val="bg2">
                    <a:lumMod val="10000"/>
                  </a:schemeClr>
                </a:solidFill>
                <a:latin typeface="微软雅黑" pitchFamily="34" charset="-122"/>
                <a:ea typeface="微软雅黑" pitchFamily="34" charset="-122"/>
              </a:rPr>
              <a:t>等</a:t>
            </a:r>
            <a:endParaRPr lang="zh-CN" altLang="en-US" dirty="0">
              <a:solidFill>
                <a:schemeClr val="bg2">
                  <a:lumMod val="10000"/>
                </a:schemeClr>
              </a:solidFill>
              <a:latin typeface="微软雅黑" pitchFamily="34" charset="-122"/>
              <a:ea typeface="微软雅黑" pitchFamily="34" charset="-122"/>
            </a:endParaRPr>
          </a:p>
          <a:p>
            <a:pPr marL="914400" lvl="1" indent="-514350">
              <a:lnSpc>
                <a:spcPct val="150000"/>
              </a:lnSpc>
              <a:spcBef>
                <a:spcPts val="1200"/>
              </a:spcBef>
              <a:buFont typeface="+mj-lt"/>
              <a:buAutoNum type="arabicPeriod"/>
              <a:defRPr/>
            </a:pPr>
            <a:r>
              <a:rPr lang="zh-CN" altLang="en-US" dirty="0">
                <a:solidFill>
                  <a:srgbClr val="FF0000"/>
                </a:solidFill>
                <a:latin typeface="微软雅黑" pitchFamily="34" charset="-122"/>
                <a:ea typeface="微软雅黑" pitchFamily="34" charset="-122"/>
              </a:rPr>
              <a:t>程序开发</a:t>
            </a:r>
            <a:r>
              <a:rPr lang="zh-CN" altLang="en-US" dirty="0">
                <a:solidFill>
                  <a:schemeClr val="bg2">
                    <a:lumMod val="10000"/>
                  </a:schemeClr>
                </a:solidFill>
                <a:latin typeface="微软雅黑" pitchFamily="34" charset="-122"/>
                <a:ea typeface="微软雅黑" pitchFamily="34" charset="-122"/>
              </a:rPr>
              <a:t>人员根据算</a:t>
            </a:r>
            <a:r>
              <a:rPr lang="zh-CN" altLang="en-US" dirty="0" smtClean="0">
                <a:solidFill>
                  <a:schemeClr val="bg2">
                    <a:lumMod val="10000"/>
                  </a:schemeClr>
                </a:solidFill>
                <a:latin typeface="微软雅黑" pitchFamily="34" charset="-122"/>
                <a:ea typeface="微软雅黑" pitchFamily="34" charset="-122"/>
              </a:rPr>
              <a:t>法设计和</a:t>
            </a:r>
            <a:r>
              <a:rPr lang="zh-CN" altLang="en-US" dirty="0">
                <a:solidFill>
                  <a:schemeClr val="bg2">
                    <a:lumMod val="10000"/>
                  </a:schemeClr>
                </a:solidFill>
                <a:latin typeface="微软雅黑" pitchFamily="34" charset="-122"/>
                <a:ea typeface="微软雅黑" pitchFamily="34" charset="-122"/>
              </a:rPr>
              <a:t>系统设计文档编写程序，实现算</a:t>
            </a:r>
            <a:r>
              <a:rPr lang="zh-CN" altLang="en-US" dirty="0" smtClean="0">
                <a:solidFill>
                  <a:schemeClr val="bg2">
                    <a:lumMod val="10000"/>
                  </a:schemeClr>
                </a:solidFill>
                <a:latin typeface="微软雅黑" pitchFamily="34" charset="-122"/>
                <a:ea typeface="微软雅黑" pitchFamily="34" charset="-122"/>
              </a:rPr>
              <a:t>法，进而实现系统功能</a:t>
            </a:r>
            <a:endParaRPr lang="zh-CN" altLang="en-US" dirty="0">
              <a:solidFill>
                <a:schemeClr val="bg2">
                  <a:lumMod val="10000"/>
                </a:schemeClr>
              </a:solidFill>
              <a:latin typeface="微软雅黑" pitchFamily="34" charset="-122"/>
              <a:ea typeface="微软雅黑" pitchFamily="34" charset="-122"/>
            </a:endParaRPr>
          </a:p>
        </p:txBody>
      </p:sp>
      <p:sp>
        <p:nvSpPr>
          <p:cNvPr id="30" name="Rectangle 8"/>
          <p:cNvSpPr>
            <a:spLocks noChangeArrowheads="1"/>
          </p:cNvSpPr>
          <p:nvPr/>
        </p:nvSpPr>
        <p:spPr bwMode="auto">
          <a:xfrm>
            <a:off x="323850" y="333028"/>
            <a:ext cx="856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lang="zh-CN" altLang="en-US" sz="2800" dirty="0" smtClean="0">
                <a:solidFill>
                  <a:schemeClr val="bg2">
                    <a:lumMod val="10000"/>
                  </a:schemeClr>
                </a:solidFill>
                <a:latin typeface="微软雅黑" panose="020B0503020204020204" pitchFamily="34" charset="-122"/>
                <a:ea typeface="微软雅黑" pitchFamily="34" charset="-122"/>
                <a:cs typeface="+mj-cs"/>
              </a:rPr>
              <a:t>算法与程序</a:t>
            </a:r>
            <a:endParaRPr lang="zh-CN" altLang="en-US" sz="2800" dirty="0">
              <a:solidFill>
                <a:schemeClr val="bg2">
                  <a:lumMod val="10000"/>
                </a:schemeClr>
              </a:solidFill>
              <a:latin typeface="微软雅黑" panose="020B0503020204020204" pitchFamily="34" charset="-122"/>
              <a:ea typeface="微软雅黑" pitchFamily="34" charset="-122"/>
              <a:cs typeface="+mj-cs"/>
            </a:endParaRPr>
          </a:p>
        </p:txBody>
      </p:sp>
    </p:spTree>
    <p:extLst>
      <p:ext uri="{BB962C8B-B14F-4D97-AF65-F5344CB8AC3E}">
        <p14:creationId xmlns:p14="http://schemas.microsoft.com/office/powerpoint/2010/main" val="7486367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23850" y="832520"/>
            <a:ext cx="8591550" cy="59492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50000"/>
              </a:lnSpc>
              <a:spcBef>
                <a:spcPts val="600"/>
              </a:spcBef>
              <a:buFontTx/>
              <a:buNone/>
              <a:defRPr/>
            </a:pPr>
            <a:r>
              <a:rPr lang="zh-CN" altLang="en-US" sz="2800" dirty="0">
                <a:solidFill>
                  <a:schemeClr val="bg2">
                    <a:lumMod val="10000"/>
                  </a:schemeClr>
                </a:solidFill>
                <a:latin typeface="微软雅黑" pitchFamily="34" charset="-122"/>
                <a:ea typeface="微软雅黑" pitchFamily="34" charset="-122"/>
              </a:rPr>
              <a:t>从算法到程</a:t>
            </a:r>
            <a:r>
              <a:rPr lang="zh-CN" altLang="en-US" sz="2800" dirty="0" smtClean="0">
                <a:solidFill>
                  <a:schemeClr val="bg2">
                    <a:lumMod val="10000"/>
                  </a:schemeClr>
                </a:solidFill>
                <a:latin typeface="微软雅黑" pitchFamily="34" charset="-122"/>
                <a:ea typeface="微软雅黑" pitchFamily="34" charset="-122"/>
              </a:rPr>
              <a:t>序：软</a:t>
            </a:r>
            <a:r>
              <a:rPr lang="zh-CN" altLang="en-US" sz="2800" dirty="0">
                <a:solidFill>
                  <a:schemeClr val="bg2">
                    <a:lumMod val="10000"/>
                  </a:schemeClr>
                </a:solidFill>
                <a:latin typeface="微软雅黑" pitchFamily="34" charset="-122"/>
                <a:ea typeface="微软雅黑" pitchFamily="34" charset="-122"/>
              </a:rPr>
              <a:t>件设计和开发的过</a:t>
            </a:r>
            <a:r>
              <a:rPr lang="zh-CN" altLang="en-US" sz="2800" dirty="0" smtClean="0">
                <a:solidFill>
                  <a:schemeClr val="bg2">
                    <a:lumMod val="10000"/>
                  </a:schemeClr>
                </a:solidFill>
                <a:latin typeface="微软雅黑" pitchFamily="34" charset="-122"/>
                <a:ea typeface="微软雅黑" pitchFamily="34" charset="-122"/>
              </a:rPr>
              <a:t>程</a:t>
            </a:r>
            <a:endParaRPr lang="en-US" altLang="zh-CN" sz="2800" dirty="0" smtClean="0">
              <a:solidFill>
                <a:schemeClr val="bg2">
                  <a:lumMod val="10000"/>
                </a:schemeClr>
              </a:solidFill>
              <a:latin typeface="微软雅黑" pitchFamily="34" charset="-122"/>
              <a:ea typeface="微软雅黑" pitchFamily="34" charset="-122"/>
            </a:endParaRPr>
          </a:p>
          <a:p>
            <a:pPr marL="914400" lvl="1" indent="-514350">
              <a:lnSpc>
                <a:spcPct val="150000"/>
              </a:lnSpc>
              <a:spcBef>
                <a:spcPts val="1200"/>
              </a:spcBef>
              <a:buFont typeface="+mj-lt"/>
              <a:buAutoNum type="arabicPeriod" startAt="4"/>
              <a:defRPr/>
            </a:pPr>
            <a:r>
              <a:rPr lang="zh-CN" altLang="en-US" dirty="0">
                <a:solidFill>
                  <a:srgbClr val="FF0000"/>
                </a:solidFill>
                <a:latin typeface="微软雅黑" pitchFamily="34" charset="-122"/>
                <a:ea typeface="微软雅黑" pitchFamily="34" charset="-122"/>
              </a:rPr>
              <a:t>系统测试</a:t>
            </a:r>
            <a:r>
              <a:rPr lang="zh-CN" altLang="en-US" dirty="0">
                <a:solidFill>
                  <a:schemeClr val="bg2">
                    <a:lumMod val="10000"/>
                  </a:schemeClr>
                </a:solidFill>
                <a:latin typeface="微软雅黑" pitchFamily="34" charset="-122"/>
                <a:ea typeface="微软雅黑" pitchFamily="34" charset="-122"/>
              </a:rPr>
              <a:t>人员根据需求进行单元测试和功能测试，并评估解决问题的准确程度</a:t>
            </a:r>
            <a:endParaRPr lang="en-US" altLang="zh-CN" dirty="0">
              <a:solidFill>
                <a:schemeClr val="bg2">
                  <a:lumMod val="10000"/>
                </a:schemeClr>
              </a:solidFill>
              <a:latin typeface="微软雅黑" pitchFamily="34" charset="-122"/>
              <a:ea typeface="微软雅黑" pitchFamily="34" charset="-122"/>
            </a:endParaRPr>
          </a:p>
          <a:p>
            <a:pPr marL="914400" lvl="1" indent="-514350">
              <a:lnSpc>
                <a:spcPct val="150000"/>
              </a:lnSpc>
              <a:spcBef>
                <a:spcPts val="1200"/>
              </a:spcBef>
              <a:buFont typeface="+mj-lt"/>
              <a:buAutoNum type="arabicPeriod" startAt="4"/>
              <a:defRPr/>
            </a:pPr>
            <a:r>
              <a:rPr lang="zh-CN" altLang="en-US" dirty="0">
                <a:solidFill>
                  <a:srgbClr val="FF0000"/>
                </a:solidFill>
                <a:latin typeface="微软雅黑" pitchFamily="34" charset="-122"/>
                <a:ea typeface="微软雅黑" pitchFamily="34" charset="-122"/>
              </a:rPr>
              <a:t>二次开</a:t>
            </a:r>
            <a:r>
              <a:rPr lang="zh-CN" altLang="en-US" dirty="0" smtClean="0">
                <a:solidFill>
                  <a:srgbClr val="FF0000"/>
                </a:solidFill>
                <a:latin typeface="微软雅黑" pitchFamily="34" charset="-122"/>
                <a:ea typeface="微软雅黑" pitchFamily="34" charset="-122"/>
              </a:rPr>
              <a:t>发：</a:t>
            </a:r>
            <a:r>
              <a:rPr lang="zh-CN" altLang="en-US" dirty="0">
                <a:solidFill>
                  <a:schemeClr val="bg2">
                    <a:lumMod val="10000"/>
                  </a:schemeClr>
                </a:solidFill>
                <a:latin typeface="微软雅黑" pitchFamily="34" charset="-122"/>
                <a:ea typeface="微软雅黑" pitchFamily="34" charset="-122"/>
              </a:rPr>
              <a:t>根据测试结果，可能进行算法的修订和程序模块的二次开发，并进行回归测试，直至实现功能和准确度要求</a:t>
            </a:r>
          </a:p>
          <a:p>
            <a:pPr marL="914400" lvl="1" indent="-514350">
              <a:lnSpc>
                <a:spcPct val="150000"/>
              </a:lnSpc>
              <a:spcBef>
                <a:spcPts val="1200"/>
              </a:spcBef>
              <a:buFont typeface="+mj-lt"/>
              <a:buAutoNum type="arabicPeriod" startAt="4"/>
              <a:defRPr/>
            </a:pPr>
            <a:r>
              <a:rPr lang="zh-CN" altLang="en-US" dirty="0">
                <a:solidFill>
                  <a:srgbClr val="FF0000"/>
                </a:solidFill>
                <a:latin typeface="微软雅黑" pitchFamily="34" charset="-122"/>
                <a:ea typeface="微软雅黑" pitchFamily="34" charset="-122"/>
              </a:rPr>
              <a:t>开发完</a:t>
            </a:r>
            <a:r>
              <a:rPr lang="zh-CN" altLang="en-US" dirty="0" smtClean="0">
                <a:solidFill>
                  <a:srgbClr val="FF0000"/>
                </a:solidFill>
                <a:latin typeface="微软雅黑" pitchFamily="34" charset="-122"/>
                <a:ea typeface="微软雅黑" pitchFamily="34" charset="-122"/>
              </a:rPr>
              <a:t>成：</a:t>
            </a:r>
            <a:r>
              <a:rPr lang="zh-CN" altLang="en-US" dirty="0">
                <a:solidFill>
                  <a:schemeClr val="bg2">
                    <a:lumMod val="10000"/>
                  </a:schemeClr>
                </a:solidFill>
                <a:latin typeface="微软雅黑" pitchFamily="34" charset="-122"/>
                <a:ea typeface="微软雅黑" pitchFamily="34" charset="-122"/>
              </a:rPr>
              <a:t>发布软件、投放市场</a:t>
            </a:r>
            <a:endParaRPr lang="en-US" altLang="zh-CN" dirty="0">
              <a:solidFill>
                <a:schemeClr val="bg2">
                  <a:lumMod val="10000"/>
                </a:schemeClr>
              </a:solidFill>
              <a:latin typeface="微软雅黑" pitchFamily="34" charset="-122"/>
              <a:ea typeface="微软雅黑" pitchFamily="34" charset="-122"/>
            </a:endParaRPr>
          </a:p>
        </p:txBody>
      </p:sp>
      <p:sp>
        <p:nvSpPr>
          <p:cNvPr id="30" name="Rectangle 8"/>
          <p:cNvSpPr>
            <a:spLocks noChangeArrowheads="1"/>
          </p:cNvSpPr>
          <p:nvPr/>
        </p:nvSpPr>
        <p:spPr bwMode="auto">
          <a:xfrm>
            <a:off x="323850" y="261020"/>
            <a:ext cx="856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lang="zh-CN" altLang="en-US" sz="2800" dirty="0" smtClean="0">
                <a:solidFill>
                  <a:schemeClr val="bg2">
                    <a:lumMod val="10000"/>
                  </a:schemeClr>
                </a:solidFill>
                <a:latin typeface="微软雅黑" panose="020B0503020204020204" pitchFamily="34" charset="-122"/>
                <a:ea typeface="微软雅黑" pitchFamily="34" charset="-122"/>
                <a:cs typeface="+mj-cs"/>
              </a:rPr>
              <a:t>算法与程序</a:t>
            </a:r>
            <a:endParaRPr lang="zh-CN" altLang="en-US" sz="2800" dirty="0">
              <a:solidFill>
                <a:schemeClr val="bg2">
                  <a:lumMod val="10000"/>
                </a:schemeClr>
              </a:solidFill>
              <a:latin typeface="微软雅黑" panose="020B0503020204020204" pitchFamily="34" charset="-122"/>
              <a:ea typeface="微软雅黑" pitchFamily="34" charset="-122"/>
              <a:cs typeface="+mj-cs"/>
            </a:endParaRPr>
          </a:p>
        </p:txBody>
      </p:sp>
    </p:spTree>
    <p:extLst>
      <p:ext uri="{BB962C8B-B14F-4D97-AF65-F5344CB8AC3E}">
        <p14:creationId xmlns:p14="http://schemas.microsoft.com/office/powerpoint/2010/main" val="13693880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left)">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23850" y="832520"/>
            <a:ext cx="8591550" cy="594928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50000"/>
              </a:lnSpc>
              <a:spcBef>
                <a:spcPts val="2400"/>
              </a:spcBef>
              <a:buFontTx/>
              <a:buNone/>
              <a:defRPr/>
            </a:pPr>
            <a:r>
              <a:rPr lang="zh-CN" altLang="en-US" sz="3000" dirty="0">
                <a:solidFill>
                  <a:schemeClr val="bg2">
                    <a:lumMod val="10000"/>
                  </a:schemeClr>
                </a:solidFill>
                <a:latin typeface="微软雅黑" pitchFamily="34" charset="-122"/>
                <a:ea typeface="微软雅黑" pitchFamily="34" charset="-122"/>
              </a:rPr>
              <a:t>从算法到程序：自顶向下逐步求</a:t>
            </a:r>
            <a:r>
              <a:rPr lang="zh-CN" altLang="en-US" sz="3000" dirty="0" smtClean="0">
                <a:solidFill>
                  <a:schemeClr val="bg2">
                    <a:lumMod val="10000"/>
                  </a:schemeClr>
                </a:solidFill>
                <a:latin typeface="微软雅黑" pitchFamily="34" charset="-122"/>
                <a:ea typeface="微软雅黑" pitchFamily="34" charset="-122"/>
              </a:rPr>
              <a:t>精</a:t>
            </a:r>
            <a:endParaRPr lang="en-US" altLang="zh-CN" sz="3000" dirty="0" smtClean="0">
              <a:solidFill>
                <a:schemeClr val="bg2">
                  <a:lumMod val="10000"/>
                </a:schemeClr>
              </a:solidFill>
              <a:latin typeface="微软雅黑" pitchFamily="34" charset="-122"/>
              <a:ea typeface="微软雅黑" pitchFamily="34" charset="-122"/>
            </a:endParaRPr>
          </a:p>
          <a:p>
            <a:pPr marL="914400" lvl="1" indent="-514350">
              <a:lnSpc>
                <a:spcPct val="150000"/>
              </a:lnSpc>
              <a:spcBef>
                <a:spcPts val="2400"/>
              </a:spcBef>
              <a:buFont typeface="Wingdings" panose="05000000000000000000" pitchFamily="2" charset="2"/>
              <a:buChar char="l"/>
              <a:defRPr/>
            </a:pPr>
            <a:r>
              <a:rPr lang="zh-CN" altLang="en-US" dirty="0">
                <a:solidFill>
                  <a:schemeClr val="bg2">
                    <a:lumMod val="10000"/>
                  </a:schemeClr>
                </a:solidFill>
                <a:latin typeface="微软雅黑" pitchFamily="34" charset="-122"/>
                <a:ea typeface="微软雅黑" pitchFamily="34" charset="-122"/>
              </a:rPr>
              <a:t>首先考虑算法的主</a:t>
            </a:r>
            <a:r>
              <a:rPr lang="zh-CN" altLang="en-US" dirty="0" smtClean="0">
                <a:solidFill>
                  <a:schemeClr val="bg2">
                    <a:lumMod val="10000"/>
                  </a:schemeClr>
                </a:solidFill>
                <a:latin typeface="微软雅黑" pitchFamily="34" charset="-122"/>
                <a:ea typeface="微软雅黑" pitchFamily="34" charset="-122"/>
              </a:rPr>
              <a:t>干</a:t>
            </a:r>
            <a:endParaRPr lang="en-US" altLang="zh-CN" dirty="0" smtClean="0">
              <a:solidFill>
                <a:schemeClr val="bg2">
                  <a:lumMod val="10000"/>
                </a:schemeClr>
              </a:solidFill>
              <a:latin typeface="微软雅黑" pitchFamily="34" charset="-122"/>
              <a:ea typeface="微软雅黑" pitchFamily="34" charset="-122"/>
            </a:endParaRPr>
          </a:p>
          <a:p>
            <a:pPr marL="1304100" lvl="2" indent="-504000" eaLnBrk="1" hangingPunct="1">
              <a:lnSpc>
                <a:spcPct val="150000"/>
              </a:lnSpc>
              <a:spcBef>
                <a:spcPts val="1200"/>
              </a:spcBef>
              <a:buFont typeface="Wingdings" pitchFamily="2" charset="2"/>
              <a:buChar char="±"/>
              <a:defRPr/>
            </a:pPr>
            <a:r>
              <a:rPr lang="zh-CN" altLang="en-US" sz="2800" dirty="0">
                <a:solidFill>
                  <a:srgbClr val="161616"/>
                </a:solidFill>
                <a:latin typeface="微软雅黑" panose="020B0503020204020204" pitchFamily="34" charset="-122"/>
                <a:ea typeface="微软雅黑" panose="020B0503020204020204" pitchFamily="34" charset="-122"/>
              </a:rPr>
              <a:t>顶层数据模型层级上的运算模型</a:t>
            </a:r>
            <a:endParaRPr lang="en-US" altLang="zh-CN" sz="2800" dirty="0">
              <a:solidFill>
                <a:srgbClr val="161616"/>
              </a:solidFill>
              <a:latin typeface="微软雅黑" panose="020B0503020204020204" pitchFamily="34" charset="-122"/>
              <a:ea typeface="微软雅黑" panose="020B0503020204020204" pitchFamily="34" charset="-122"/>
            </a:endParaRPr>
          </a:p>
          <a:p>
            <a:pPr marL="914400" lvl="1" indent="-514350">
              <a:lnSpc>
                <a:spcPct val="150000"/>
              </a:lnSpc>
              <a:spcBef>
                <a:spcPts val="2400"/>
              </a:spcBef>
              <a:buFont typeface="Wingdings" panose="05000000000000000000" pitchFamily="2" charset="2"/>
              <a:buChar char="l"/>
              <a:defRPr/>
            </a:pPr>
            <a:r>
              <a:rPr lang="zh-CN" altLang="en-US" dirty="0" smtClean="0">
                <a:solidFill>
                  <a:schemeClr val="bg2">
                    <a:lumMod val="10000"/>
                  </a:schemeClr>
                </a:solidFill>
                <a:latin typeface="微软雅黑" pitchFamily="34" charset="-122"/>
                <a:ea typeface="微软雅黑" pitchFamily="34" charset="-122"/>
              </a:rPr>
              <a:t>然后考虑底层实现（两个要素）</a:t>
            </a:r>
            <a:endParaRPr lang="en-US" altLang="zh-CN" dirty="0" smtClean="0">
              <a:solidFill>
                <a:schemeClr val="bg2">
                  <a:lumMod val="10000"/>
                </a:schemeClr>
              </a:solidFill>
              <a:latin typeface="微软雅黑" pitchFamily="34" charset="-122"/>
              <a:ea typeface="微软雅黑" pitchFamily="34" charset="-122"/>
            </a:endParaRPr>
          </a:p>
          <a:p>
            <a:pPr marL="1304100" lvl="2" indent="-504000" eaLnBrk="1" hangingPunct="1">
              <a:lnSpc>
                <a:spcPct val="150000"/>
              </a:lnSpc>
              <a:spcBef>
                <a:spcPts val="1200"/>
              </a:spcBef>
              <a:buFont typeface="Wingdings" pitchFamily="2" charset="2"/>
              <a:buChar char="±"/>
              <a:defRPr/>
            </a:pPr>
            <a:r>
              <a:rPr lang="zh-CN" altLang="en-US" sz="2800" dirty="0">
                <a:solidFill>
                  <a:srgbClr val="161616"/>
                </a:solidFill>
                <a:latin typeface="微软雅黑" panose="020B0503020204020204" pitchFamily="34" charset="-122"/>
                <a:ea typeface="微软雅黑" panose="020B0503020204020204" pitchFamily="34" charset="-122"/>
              </a:rPr>
              <a:t>数学模型的结构：宏观运算步骤</a:t>
            </a:r>
            <a:endParaRPr lang="en-US" altLang="zh-CN" sz="2800" dirty="0">
              <a:solidFill>
                <a:srgbClr val="161616"/>
              </a:solidFill>
              <a:latin typeface="微软雅黑" panose="020B0503020204020204" pitchFamily="34" charset="-122"/>
              <a:ea typeface="微软雅黑" panose="020B0503020204020204" pitchFamily="34" charset="-122"/>
            </a:endParaRPr>
          </a:p>
          <a:p>
            <a:pPr marL="1304100" lvl="2" indent="-504000" eaLnBrk="1" hangingPunct="1">
              <a:lnSpc>
                <a:spcPct val="150000"/>
              </a:lnSpc>
              <a:spcBef>
                <a:spcPts val="1200"/>
              </a:spcBef>
              <a:buFont typeface="Wingdings" pitchFamily="2" charset="2"/>
              <a:buChar char="±"/>
              <a:defRPr/>
            </a:pPr>
            <a:r>
              <a:rPr lang="zh-CN" altLang="en-US" sz="2800" dirty="0">
                <a:solidFill>
                  <a:srgbClr val="161616"/>
                </a:solidFill>
                <a:latin typeface="微软雅黑" panose="020B0503020204020204" pitchFamily="34" charset="-122"/>
                <a:ea typeface="微软雅黑" panose="020B0503020204020204" pitchFamily="34" charset="-122"/>
              </a:rPr>
              <a:t>数学模型的实现：数据结构</a:t>
            </a:r>
            <a:endParaRPr lang="en-US" altLang="zh-CN" sz="2800" dirty="0">
              <a:solidFill>
                <a:srgbClr val="161616"/>
              </a:solidFill>
              <a:latin typeface="微软雅黑" panose="020B0503020204020204" pitchFamily="34" charset="-122"/>
              <a:ea typeface="微软雅黑" panose="020B0503020204020204" pitchFamily="34" charset="-122"/>
            </a:endParaRPr>
          </a:p>
        </p:txBody>
      </p:sp>
      <p:sp>
        <p:nvSpPr>
          <p:cNvPr id="30" name="Rectangle 8"/>
          <p:cNvSpPr>
            <a:spLocks noChangeArrowheads="1"/>
          </p:cNvSpPr>
          <p:nvPr/>
        </p:nvSpPr>
        <p:spPr bwMode="auto">
          <a:xfrm>
            <a:off x="323850" y="261020"/>
            <a:ext cx="856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lang="zh-CN" altLang="en-US" sz="3200" dirty="0" smtClean="0">
                <a:solidFill>
                  <a:schemeClr val="bg2">
                    <a:lumMod val="10000"/>
                  </a:schemeClr>
                </a:solidFill>
                <a:latin typeface="微软雅黑" panose="020B0503020204020204" pitchFamily="34" charset="-122"/>
                <a:ea typeface="微软雅黑" pitchFamily="34" charset="-122"/>
                <a:cs typeface="+mj-cs"/>
              </a:rPr>
              <a:t>算法与程序</a:t>
            </a:r>
            <a:endParaRPr lang="zh-CN" altLang="en-US" sz="3200" dirty="0">
              <a:solidFill>
                <a:schemeClr val="bg2">
                  <a:lumMod val="10000"/>
                </a:schemeClr>
              </a:solidFill>
              <a:latin typeface="微软雅黑" panose="020B0503020204020204" pitchFamily="34" charset="-122"/>
              <a:ea typeface="微软雅黑" pitchFamily="34" charset="-122"/>
              <a:cs typeface="+mj-cs"/>
            </a:endParaRPr>
          </a:p>
        </p:txBody>
      </p:sp>
    </p:spTree>
    <p:extLst>
      <p:ext uri="{BB962C8B-B14F-4D97-AF65-F5344CB8AC3E}">
        <p14:creationId xmlns:p14="http://schemas.microsoft.com/office/powerpoint/2010/main" val="7049004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left)">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323850" y="666750"/>
            <a:ext cx="8712646" cy="611505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marL="514350" indent="-514350">
              <a:lnSpc>
                <a:spcPct val="150000"/>
              </a:lnSpc>
              <a:spcBef>
                <a:spcPts val="600"/>
              </a:spcBef>
              <a:buFont typeface="Wingdings" panose="05000000000000000000" pitchFamily="2" charset="2"/>
              <a:buChar char="l"/>
              <a:defRPr/>
            </a:pPr>
            <a:r>
              <a:rPr lang="zh-CN" altLang="en-US" sz="2800" dirty="0" smtClean="0">
                <a:solidFill>
                  <a:srgbClr val="161616"/>
                </a:solidFill>
                <a:latin typeface="微软雅黑" panose="020B0503020204020204" pitchFamily="34" charset="-122"/>
                <a:ea typeface="微软雅黑" panose="020B0503020204020204" pitchFamily="34" charset="-122"/>
              </a:rPr>
              <a:t>衔接机制</a:t>
            </a:r>
            <a:endParaRPr lang="en-US" altLang="zh-CN" sz="2800" dirty="0" smtClean="0">
              <a:solidFill>
                <a:schemeClr val="bg2">
                  <a:lumMod val="10000"/>
                </a:schemeClr>
              </a:solidFill>
              <a:latin typeface="微软雅黑" pitchFamily="34" charset="-122"/>
              <a:ea typeface="微软雅黑" pitchFamily="34" charset="-122"/>
            </a:endParaRPr>
          </a:p>
          <a:p>
            <a:pPr marL="904050" lvl="1" indent="-504000" eaLnBrk="1" hangingPunct="1">
              <a:lnSpc>
                <a:spcPct val="150000"/>
              </a:lnSpc>
              <a:spcBef>
                <a:spcPts val="600"/>
              </a:spcBef>
              <a:buFont typeface="Wingdings" pitchFamily="2" charset="2"/>
              <a:buChar char="±"/>
              <a:defRPr/>
            </a:pPr>
            <a:r>
              <a:rPr lang="zh-CN" altLang="en-US" b="0" dirty="0">
                <a:solidFill>
                  <a:srgbClr val="161616"/>
                </a:solidFill>
                <a:latin typeface="微软雅黑" panose="020B0503020204020204" pitchFamily="34" charset="-122"/>
                <a:ea typeface="微软雅黑" panose="020B0503020204020204" pitchFamily="34" charset="-122"/>
              </a:rPr>
              <a:t>算法设计人员不希望被实现细节干扰</a:t>
            </a:r>
            <a:r>
              <a:rPr lang="zh-CN" altLang="en-US" b="0" dirty="0" smtClean="0">
                <a:solidFill>
                  <a:srgbClr val="161616"/>
                </a:solidFill>
                <a:latin typeface="微软雅黑" panose="020B0503020204020204" pitchFamily="34" charset="-122"/>
                <a:ea typeface="微软雅黑" panose="020B0503020204020204" pitchFamily="34" charset="-122"/>
              </a:rPr>
              <a:t>，集</a:t>
            </a:r>
            <a:r>
              <a:rPr lang="zh-CN" altLang="en-US" b="0" dirty="0">
                <a:solidFill>
                  <a:srgbClr val="161616"/>
                </a:solidFill>
                <a:latin typeface="微软雅黑" panose="020B0503020204020204" pitchFamily="34" charset="-122"/>
                <a:ea typeface="微软雅黑" panose="020B0503020204020204" pitchFamily="34" charset="-122"/>
              </a:rPr>
              <a:t>中精力设计高</a:t>
            </a:r>
            <a:r>
              <a:rPr lang="zh-CN" altLang="en-US" b="0" dirty="0" smtClean="0">
                <a:solidFill>
                  <a:srgbClr val="161616"/>
                </a:solidFill>
                <a:latin typeface="微软雅黑" panose="020B0503020204020204" pitchFamily="34" charset="-122"/>
                <a:ea typeface="微软雅黑" panose="020B0503020204020204" pitchFamily="34" charset="-122"/>
              </a:rPr>
              <a:t>效算法</a:t>
            </a:r>
            <a:endParaRPr lang="en-US" altLang="zh-CN" b="0" dirty="0" smtClean="0">
              <a:solidFill>
                <a:srgbClr val="161616"/>
              </a:solidFill>
              <a:latin typeface="微软雅黑" panose="020B0503020204020204" pitchFamily="34" charset="-122"/>
              <a:ea typeface="微软雅黑" panose="020B0503020204020204" pitchFamily="34" charset="-122"/>
            </a:endParaRPr>
          </a:p>
          <a:p>
            <a:pPr marL="904050" lvl="1" indent="-504000" eaLnBrk="1" hangingPunct="1">
              <a:lnSpc>
                <a:spcPct val="150000"/>
              </a:lnSpc>
              <a:spcBef>
                <a:spcPts val="600"/>
              </a:spcBef>
              <a:buFont typeface="Wingdings" pitchFamily="2" charset="2"/>
              <a:buChar char="±"/>
              <a:defRPr/>
            </a:pPr>
            <a:r>
              <a:rPr lang="zh-CN" altLang="en-US" b="0" dirty="0">
                <a:solidFill>
                  <a:srgbClr val="161616"/>
                </a:solidFill>
                <a:latin typeface="微软雅黑" panose="020B0503020204020204" pitchFamily="34" charset="-122"/>
                <a:ea typeface="微软雅黑" panose="020B0503020204020204" pitchFamily="34" charset="-122"/>
              </a:rPr>
              <a:t>程序开发人员希望得到符合实际、尽量详细、能够实现的算</a:t>
            </a:r>
            <a:r>
              <a:rPr lang="zh-CN" altLang="en-US" b="0" dirty="0" smtClean="0">
                <a:solidFill>
                  <a:srgbClr val="161616"/>
                </a:solidFill>
                <a:latin typeface="微软雅黑" panose="020B0503020204020204" pitchFamily="34" charset="-122"/>
                <a:ea typeface="微软雅黑" panose="020B0503020204020204" pitchFamily="34" charset="-122"/>
              </a:rPr>
              <a:t>法</a:t>
            </a:r>
            <a:endParaRPr lang="en-US" altLang="zh-CN" b="0" dirty="0" smtClean="0">
              <a:solidFill>
                <a:srgbClr val="161616"/>
              </a:solidFill>
              <a:latin typeface="微软雅黑" panose="020B0503020204020204" pitchFamily="34" charset="-122"/>
              <a:ea typeface="微软雅黑" panose="020B0503020204020204" pitchFamily="34" charset="-122"/>
            </a:endParaRPr>
          </a:p>
          <a:p>
            <a:pPr marL="904050" lvl="1" indent="-504000" eaLnBrk="1" hangingPunct="1">
              <a:lnSpc>
                <a:spcPct val="150000"/>
              </a:lnSpc>
              <a:spcBef>
                <a:spcPts val="600"/>
              </a:spcBef>
              <a:buFont typeface="Wingdings" pitchFamily="2" charset="2"/>
              <a:buChar char="±"/>
              <a:defRPr/>
            </a:pPr>
            <a:r>
              <a:rPr lang="zh-CN" altLang="en-US" b="0" dirty="0">
                <a:solidFill>
                  <a:srgbClr val="161616"/>
                </a:solidFill>
                <a:latin typeface="微软雅黑" panose="020B0503020204020204" pitchFamily="34" charset="-122"/>
                <a:ea typeface="微软雅黑" panose="020B0503020204020204" pitchFamily="34" charset="-122"/>
              </a:rPr>
              <a:t>为此</a:t>
            </a:r>
            <a:r>
              <a:rPr lang="zh-CN" altLang="en-US" b="0" dirty="0" smtClean="0">
                <a:solidFill>
                  <a:srgbClr val="161616"/>
                </a:solidFill>
                <a:latin typeface="微软雅黑" panose="020B0503020204020204" pitchFamily="34" charset="-122"/>
                <a:ea typeface="微软雅黑" panose="020B0503020204020204" pitchFamily="34" charset="-122"/>
              </a:rPr>
              <a:t>需</a:t>
            </a:r>
            <a:r>
              <a:rPr lang="zh-CN" altLang="en-US" b="0" dirty="0">
                <a:solidFill>
                  <a:srgbClr val="161616"/>
                </a:solidFill>
                <a:latin typeface="微软雅黑" panose="020B0503020204020204" pitchFamily="34" charset="-122"/>
                <a:ea typeface="微软雅黑" panose="020B0503020204020204" pitchFamily="34" charset="-122"/>
              </a:rPr>
              <a:t>要一</a:t>
            </a:r>
            <a:r>
              <a:rPr lang="zh-CN" altLang="en-US" b="0" dirty="0" smtClean="0">
                <a:solidFill>
                  <a:srgbClr val="161616"/>
                </a:solidFill>
                <a:latin typeface="微软雅黑" panose="020B0503020204020204" pitchFamily="34" charset="-122"/>
                <a:ea typeface="微软雅黑" panose="020B0503020204020204" pitchFamily="34" charset="-122"/>
              </a:rPr>
              <a:t>种</a:t>
            </a:r>
            <a:r>
              <a:rPr lang="zh-CN" altLang="en-US" b="0" dirty="0">
                <a:solidFill>
                  <a:srgbClr val="161616"/>
                </a:solidFill>
                <a:latin typeface="微软雅黑" panose="020B0503020204020204" pitchFamily="34" charset="-122"/>
                <a:ea typeface="微软雅黑" panose="020B0503020204020204" pitchFamily="34" charset="-122"/>
              </a:rPr>
              <a:t>衔接</a:t>
            </a:r>
            <a:r>
              <a:rPr lang="zh-CN" altLang="en-US" b="0" dirty="0" smtClean="0">
                <a:solidFill>
                  <a:srgbClr val="161616"/>
                </a:solidFill>
                <a:latin typeface="微软雅黑" panose="020B0503020204020204" pitchFamily="34" charset="-122"/>
                <a:ea typeface="微软雅黑" panose="020B0503020204020204" pitchFamily="34" charset="-122"/>
              </a:rPr>
              <a:t>机制：将</a:t>
            </a:r>
            <a:r>
              <a:rPr lang="zh-CN" altLang="en-US" b="0" dirty="0">
                <a:solidFill>
                  <a:srgbClr val="161616"/>
                </a:solidFill>
                <a:latin typeface="微软雅黑" panose="020B0503020204020204" pitchFamily="34" charset="-122"/>
                <a:ea typeface="微软雅黑" panose="020B0503020204020204" pitchFamily="34" charset="-122"/>
              </a:rPr>
              <a:t>设计与开发过程的衔接抽象出来，既减少相互间的干扰，又增强双方的协</a:t>
            </a:r>
            <a:r>
              <a:rPr lang="zh-CN" altLang="en-US" b="0" dirty="0" smtClean="0">
                <a:solidFill>
                  <a:srgbClr val="161616"/>
                </a:solidFill>
                <a:latin typeface="微软雅黑" panose="020B0503020204020204" pitchFamily="34" charset="-122"/>
                <a:ea typeface="微软雅黑" panose="020B0503020204020204" pitchFamily="34" charset="-122"/>
              </a:rPr>
              <a:t>调</a:t>
            </a:r>
            <a:endParaRPr lang="en-US" altLang="zh-CN" b="0" dirty="0" smtClean="0">
              <a:solidFill>
                <a:srgbClr val="161616"/>
              </a:solidFill>
              <a:latin typeface="微软雅黑" panose="020B0503020204020204" pitchFamily="34" charset="-122"/>
              <a:ea typeface="微软雅黑" panose="020B0503020204020204" pitchFamily="34" charset="-122"/>
            </a:endParaRPr>
          </a:p>
          <a:p>
            <a:pPr marL="514350" lvl="0" indent="-514350" eaLnBrk="1" hangingPunct="1">
              <a:lnSpc>
                <a:spcPct val="150000"/>
              </a:lnSpc>
              <a:spcBef>
                <a:spcPts val="600"/>
              </a:spcBef>
              <a:buFont typeface="Wingdings" panose="05000000000000000000" pitchFamily="2" charset="2"/>
              <a:buChar char="l"/>
              <a:defRPr/>
            </a:pPr>
            <a:r>
              <a:rPr lang="zh-CN" altLang="en-US" sz="2800" dirty="0" smtClean="0">
                <a:solidFill>
                  <a:srgbClr val="161616"/>
                </a:solidFill>
                <a:latin typeface="微软雅黑" panose="020B0503020204020204" pitchFamily="34" charset="-122"/>
                <a:ea typeface="微软雅黑" panose="020B0503020204020204" pitchFamily="34" charset="-122"/>
              </a:rPr>
              <a:t>抽象接口</a:t>
            </a:r>
            <a:endParaRPr lang="en-US" altLang="zh-CN" sz="2800" dirty="0" smtClean="0">
              <a:solidFill>
                <a:srgbClr val="161616"/>
              </a:solidFill>
              <a:latin typeface="微软雅黑" panose="020B0503020204020204" pitchFamily="34" charset="-122"/>
              <a:ea typeface="微软雅黑" panose="020B0503020204020204" pitchFamily="34" charset="-122"/>
            </a:endParaRPr>
          </a:p>
          <a:p>
            <a:pPr marL="904050" lvl="1" indent="-504000" eaLnBrk="1" hangingPunct="1">
              <a:lnSpc>
                <a:spcPct val="150000"/>
              </a:lnSpc>
              <a:spcBef>
                <a:spcPts val="600"/>
              </a:spcBef>
              <a:buFont typeface="Wingdings" pitchFamily="2" charset="2"/>
              <a:buChar char="±"/>
              <a:defRPr/>
            </a:pPr>
            <a:r>
              <a:rPr lang="zh-CN" altLang="en-US" b="0" dirty="0" smtClean="0">
                <a:solidFill>
                  <a:srgbClr val="161616"/>
                </a:solidFill>
                <a:latin typeface="微软雅黑" panose="020B0503020204020204" pitchFamily="34" charset="-122"/>
                <a:ea typeface="微软雅黑" panose="020B0503020204020204" pitchFamily="34" charset="-122"/>
              </a:rPr>
              <a:t>如果开发环境改变，算法设计人员希望尽量减少对算法的修订</a:t>
            </a:r>
            <a:endParaRPr lang="en-US" altLang="zh-CN" b="0" dirty="0" smtClean="0">
              <a:solidFill>
                <a:srgbClr val="161616"/>
              </a:solidFill>
              <a:latin typeface="微软雅黑" panose="020B0503020204020204" pitchFamily="34" charset="-122"/>
              <a:ea typeface="微软雅黑" panose="020B0503020204020204" pitchFamily="34" charset="-122"/>
            </a:endParaRPr>
          </a:p>
          <a:p>
            <a:pPr marL="904050" lvl="1" indent="-504000" eaLnBrk="1" hangingPunct="1">
              <a:lnSpc>
                <a:spcPct val="150000"/>
              </a:lnSpc>
              <a:spcBef>
                <a:spcPts val="600"/>
              </a:spcBef>
              <a:buFont typeface="Wingdings" pitchFamily="2" charset="2"/>
              <a:buChar char="±"/>
              <a:defRPr/>
            </a:pPr>
            <a:r>
              <a:rPr lang="zh-CN" altLang="en-US" b="0" dirty="0" smtClean="0">
                <a:solidFill>
                  <a:srgbClr val="161616"/>
                </a:solidFill>
                <a:latin typeface="微软雅黑" panose="020B0503020204020204" pitchFamily="34" charset="-122"/>
                <a:ea typeface="微软雅黑" panose="020B0503020204020204" pitchFamily="34" charset="-122"/>
              </a:rPr>
              <a:t>如果算法改变，开发人员希望被调用的实现过程不受太大影响</a:t>
            </a:r>
            <a:endParaRPr lang="en-US" altLang="zh-CN" b="0" dirty="0" smtClean="0">
              <a:solidFill>
                <a:srgbClr val="161616"/>
              </a:solidFill>
              <a:latin typeface="微软雅黑" panose="020B0503020204020204" pitchFamily="34" charset="-122"/>
              <a:ea typeface="微软雅黑" panose="020B0503020204020204" pitchFamily="34" charset="-122"/>
            </a:endParaRPr>
          </a:p>
          <a:p>
            <a:pPr marL="904050" lvl="1" indent="-504000" eaLnBrk="1" hangingPunct="1">
              <a:lnSpc>
                <a:spcPct val="150000"/>
              </a:lnSpc>
              <a:spcBef>
                <a:spcPts val="600"/>
              </a:spcBef>
              <a:buFont typeface="Wingdings" pitchFamily="2" charset="2"/>
              <a:buChar char="±"/>
              <a:defRPr/>
            </a:pPr>
            <a:r>
              <a:rPr lang="zh-CN" altLang="en-US" b="0" dirty="0" smtClean="0">
                <a:solidFill>
                  <a:srgbClr val="161616"/>
                </a:solidFill>
                <a:latin typeface="微软雅黑" panose="020B0503020204020204" pitchFamily="34" charset="-122"/>
                <a:ea typeface="微软雅黑" panose="020B0503020204020204" pitchFamily="34" charset="-122"/>
              </a:rPr>
              <a:t>为此需要定义一种抽象接口：让底层通过接口为顶层服务，顶层通过接口调用底层实现</a:t>
            </a:r>
            <a:endParaRPr lang="en-US" altLang="zh-CN" dirty="0">
              <a:solidFill>
                <a:schemeClr val="bg2">
                  <a:lumMod val="10000"/>
                </a:schemeClr>
              </a:solidFill>
              <a:latin typeface="微软雅黑" pitchFamily="34" charset="-122"/>
              <a:ea typeface="微软雅黑" pitchFamily="34" charset="-122"/>
            </a:endParaRPr>
          </a:p>
        </p:txBody>
      </p:sp>
      <p:sp>
        <p:nvSpPr>
          <p:cNvPr id="30" name="Rectangle 8"/>
          <p:cNvSpPr>
            <a:spLocks noChangeArrowheads="1"/>
          </p:cNvSpPr>
          <p:nvPr/>
        </p:nvSpPr>
        <p:spPr bwMode="auto">
          <a:xfrm>
            <a:off x="323850" y="189012"/>
            <a:ext cx="856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lang="zh-CN" altLang="en-US" sz="2800" dirty="0">
                <a:solidFill>
                  <a:schemeClr val="bg2">
                    <a:lumMod val="10000"/>
                  </a:schemeClr>
                </a:solidFill>
                <a:latin typeface="微软雅黑" panose="020B0503020204020204" pitchFamily="34" charset="-122"/>
                <a:ea typeface="微软雅黑" pitchFamily="34" charset="-122"/>
                <a:cs typeface="+mj-cs"/>
              </a:rPr>
              <a:t>从算法到程序：存在的矛盾</a:t>
            </a:r>
          </a:p>
        </p:txBody>
      </p:sp>
    </p:spTree>
    <p:extLst>
      <p:ext uri="{BB962C8B-B14F-4D97-AF65-F5344CB8AC3E}">
        <p14:creationId xmlns:p14="http://schemas.microsoft.com/office/powerpoint/2010/main" val="459365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left)">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EB7B7704-DB73-4E54-8B5C-1B5C5E09A12F}" type="slidenum">
              <a:rPr lang="en-US" altLang="zh-CN" sz="1400" baseline="0"/>
              <a:pPr/>
              <a:t>18</a:t>
            </a:fld>
            <a:endParaRPr lang="en-US" altLang="zh-CN" sz="1400" baseline="0"/>
          </a:p>
        </p:txBody>
      </p:sp>
      <p:sp>
        <p:nvSpPr>
          <p:cNvPr id="25603" name="Text Box 2"/>
          <p:cNvSpPr txBox="1">
            <a:spLocks noChangeArrowheads="1"/>
          </p:cNvSpPr>
          <p:nvPr/>
        </p:nvSpPr>
        <p:spPr bwMode="auto">
          <a:xfrm>
            <a:off x="715963" y="2782888"/>
            <a:ext cx="341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50000"/>
              </a:spcBef>
            </a:pPr>
            <a:endParaRPr lang="zh-CN" altLang="zh-CN" sz="2400" b="1" baseline="0"/>
          </a:p>
        </p:txBody>
      </p:sp>
      <p:sp>
        <p:nvSpPr>
          <p:cNvPr id="25604" name="AutoShape 3"/>
          <p:cNvSpPr>
            <a:spLocks/>
          </p:cNvSpPr>
          <p:nvPr/>
        </p:nvSpPr>
        <p:spPr bwMode="auto">
          <a:xfrm>
            <a:off x="790575" y="2057400"/>
            <a:ext cx="531813" cy="3443288"/>
          </a:xfrm>
          <a:prstGeom prst="leftBrace">
            <a:avLst>
              <a:gd name="adj1" fmla="val 5395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5" name="Text Box 4" descr="花岗岩"/>
          <p:cNvSpPr txBox="1">
            <a:spLocks noChangeArrowheads="1"/>
          </p:cNvSpPr>
          <p:nvPr/>
        </p:nvSpPr>
        <p:spPr bwMode="auto">
          <a:xfrm>
            <a:off x="1176338" y="215900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数据的逻辑结构 </a:t>
            </a:r>
          </a:p>
        </p:txBody>
      </p:sp>
      <p:sp>
        <p:nvSpPr>
          <p:cNvPr id="25606" name="Text Box 5" descr="花岗岩"/>
          <p:cNvSpPr txBox="1">
            <a:spLocks noChangeArrowheads="1"/>
          </p:cNvSpPr>
          <p:nvPr/>
        </p:nvSpPr>
        <p:spPr bwMode="auto">
          <a:xfrm>
            <a:off x="1219200" y="4267200"/>
            <a:ext cx="2873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dirty="0">
                <a:ea typeface="隶书" panose="02010509060101010101" pitchFamily="49" charset="-122"/>
              </a:rPr>
              <a:t> </a:t>
            </a:r>
            <a:r>
              <a:rPr lang="zh-CN" altLang="en-US" sz="2800" b="1" baseline="0" dirty="0">
                <a:ea typeface="隶书" panose="02010509060101010101" pitchFamily="49" charset="-122"/>
              </a:rPr>
              <a:t>数据的存储结构 </a:t>
            </a:r>
          </a:p>
        </p:txBody>
      </p:sp>
      <p:sp>
        <p:nvSpPr>
          <p:cNvPr id="25607" name="AutoShape 6"/>
          <p:cNvSpPr>
            <a:spLocks/>
          </p:cNvSpPr>
          <p:nvPr/>
        </p:nvSpPr>
        <p:spPr bwMode="auto">
          <a:xfrm>
            <a:off x="4132263" y="3716338"/>
            <a:ext cx="134937" cy="1541462"/>
          </a:xfrm>
          <a:prstGeom prst="leftBrace">
            <a:avLst>
              <a:gd name="adj1" fmla="val 95196"/>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8" name="AutoShape 7"/>
          <p:cNvSpPr>
            <a:spLocks/>
          </p:cNvSpPr>
          <p:nvPr/>
        </p:nvSpPr>
        <p:spPr bwMode="auto">
          <a:xfrm>
            <a:off x="3979863" y="1524000"/>
            <a:ext cx="455612" cy="1774825"/>
          </a:xfrm>
          <a:prstGeom prst="leftBrace">
            <a:avLst>
              <a:gd name="adj1" fmla="val 20397"/>
              <a:gd name="adj2" fmla="val 49282"/>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09" name="AutoShape 8"/>
          <p:cNvSpPr>
            <a:spLocks/>
          </p:cNvSpPr>
          <p:nvPr/>
        </p:nvSpPr>
        <p:spPr bwMode="auto">
          <a:xfrm>
            <a:off x="6372225" y="914400"/>
            <a:ext cx="150813" cy="1360488"/>
          </a:xfrm>
          <a:prstGeom prst="leftBrace">
            <a:avLst>
              <a:gd name="adj1" fmla="val 7517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0" name="AutoShape 9"/>
          <p:cNvSpPr>
            <a:spLocks/>
          </p:cNvSpPr>
          <p:nvPr/>
        </p:nvSpPr>
        <p:spPr bwMode="auto">
          <a:xfrm>
            <a:off x="6410325" y="2514600"/>
            <a:ext cx="112713" cy="944563"/>
          </a:xfrm>
          <a:prstGeom prst="leftBrace">
            <a:avLst>
              <a:gd name="adj1" fmla="val 69835"/>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11" name="Text Box 10" descr="花岗岩"/>
          <p:cNvSpPr txBox="1">
            <a:spLocks noChangeArrowheads="1"/>
          </p:cNvSpPr>
          <p:nvPr/>
        </p:nvSpPr>
        <p:spPr bwMode="auto">
          <a:xfrm>
            <a:off x="4371975" y="1433513"/>
            <a:ext cx="1797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线性结构 </a:t>
            </a:r>
          </a:p>
        </p:txBody>
      </p:sp>
      <p:sp>
        <p:nvSpPr>
          <p:cNvPr id="25612" name="Text Box 11" descr="花岗岩"/>
          <p:cNvSpPr txBox="1">
            <a:spLocks noChangeArrowheads="1"/>
          </p:cNvSpPr>
          <p:nvPr/>
        </p:nvSpPr>
        <p:spPr bwMode="auto">
          <a:xfrm>
            <a:off x="4371975" y="2743200"/>
            <a:ext cx="2066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非线性结构</a:t>
            </a:r>
          </a:p>
        </p:txBody>
      </p:sp>
      <p:sp>
        <p:nvSpPr>
          <p:cNvPr id="25613" name="Text Box 12" descr="花岗岩"/>
          <p:cNvSpPr txBox="1">
            <a:spLocks noChangeArrowheads="1"/>
          </p:cNvSpPr>
          <p:nvPr/>
        </p:nvSpPr>
        <p:spPr bwMode="auto">
          <a:xfrm>
            <a:off x="4067175" y="3429000"/>
            <a:ext cx="2232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dirty="0">
                <a:ea typeface="隶书" panose="02010509060101010101" pitchFamily="49" charset="-122"/>
              </a:rPr>
              <a:t> </a:t>
            </a:r>
            <a:r>
              <a:rPr lang="zh-CN" altLang="en-US" sz="2800" b="1" baseline="0" dirty="0">
                <a:ea typeface="隶书" panose="02010509060101010101" pitchFamily="49" charset="-122"/>
              </a:rPr>
              <a:t>顺序存储</a:t>
            </a:r>
          </a:p>
        </p:txBody>
      </p:sp>
      <p:sp>
        <p:nvSpPr>
          <p:cNvPr id="25614" name="Text Box 13" descr="花岗岩"/>
          <p:cNvSpPr txBox="1">
            <a:spLocks noChangeArrowheads="1"/>
          </p:cNvSpPr>
          <p:nvPr/>
        </p:nvSpPr>
        <p:spPr bwMode="auto">
          <a:xfrm>
            <a:off x="4191000" y="3962400"/>
            <a:ext cx="188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a:ea typeface="隶书" panose="02010509060101010101" pitchFamily="49" charset="-122"/>
              </a:rPr>
              <a:t>  </a:t>
            </a:r>
            <a:r>
              <a:rPr lang="zh-CN" altLang="en-US" sz="2800" b="1" baseline="0">
                <a:ea typeface="隶书" panose="02010509060101010101" pitchFamily="49" charset="-122"/>
              </a:rPr>
              <a:t>链式存储 </a:t>
            </a:r>
          </a:p>
        </p:txBody>
      </p:sp>
      <p:sp>
        <p:nvSpPr>
          <p:cNvPr id="25615" name="Text Box 14" descr="花岗岩"/>
          <p:cNvSpPr txBox="1">
            <a:spLocks noChangeArrowheads="1"/>
          </p:cNvSpPr>
          <p:nvPr/>
        </p:nvSpPr>
        <p:spPr bwMode="auto">
          <a:xfrm>
            <a:off x="6553200" y="533400"/>
            <a:ext cx="1258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线性表</a:t>
            </a:r>
          </a:p>
        </p:txBody>
      </p:sp>
      <p:sp>
        <p:nvSpPr>
          <p:cNvPr id="25616" name="Text Box 15" descr="花岗岩"/>
          <p:cNvSpPr txBox="1">
            <a:spLocks noChangeArrowheads="1"/>
          </p:cNvSpPr>
          <p:nvPr/>
        </p:nvSpPr>
        <p:spPr bwMode="auto">
          <a:xfrm>
            <a:off x="6553200" y="914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栈</a:t>
            </a:r>
          </a:p>
        </p:txBody>
      </p:sp>
      <p:sp>
        <p:nvSpPr>
          <p:cNvPr id="25617" name="Text Box 16" descr="花岗岩"/>
          <p:cNvSpPr txBox="1">
            <a:spLocks noChangeArrowheads="1"/>
          </p:cNvSpPr>
          <p:nvPr/>
        </p:nvSpPr>
        <p:spPr bwMode="auto">
          <a:xfrm>
            <a:off x="6553200" y="137160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队列</a:t>
            </a:r>
          </a:p>
        </p:txBody>
      </p:sp>
      <p:sp>
        <p:nvSpPr>
          <p:cNvPr id="25618" name="Text Box 17" descr="花岗岩"/>
          <p:cNvSpPr txBox="1">
            <a:spLocks noChangeArrowheads="1"/>
          </p:cNvSpPr>
          <p:nvPr/>
        </p:nvSpPr>
        <p:spPr bwMode="auto">
          <a:xfrm>
            <a:off x="6550025" y="2514600"/>
            <a:ext cx="1909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树形结构</a:t>
            </a:r>
          </a:p>
        </p:txBody>
      </p:sp>
      <p:sp>
        <p:nvSpPr>
          <p:cNvPr id="25619" name="Text Box 18" descr="花岗岩"/>
          <p:cNvSpPr txBox="1">
            <a:spLocks noChangeArrowheads="1"/>
          </p:cNvSpPr>
          <p:nvPr/>
        </p:nvSpPr>
        <p:spPr bwMode="auto">
          <a:xfrm>
            <a:off x="6550025" y="3048000"/>
            <a:ext cx="1982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图形结构</a:t>
            </a:r>
          </a:p>
        </p:txBody>
      </p:sp>
      <p:sp>
        <p:nvSpPr>
          <p:cNvPr id="25620" name="Text Box 19" descr="花岗岩"/>
          <p:cNvSpPr txBox="1">
            <a:spLocks noChangeArrowheads="1"/>
          </p:cNvSpPr>
          <p:nvPr/>
        </p:nvSpPr>
        <p:spPr bwMode="auto">
          <a:xfrm>
            <a:off x="457200" y="990600"/>
            <a:ext cx="4052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solidFill>
                  <a:srgbClr val="0000FF"/>
                </a:solidFill>
                <a:ea typeface="隶书" panose="02010509060101010101" pitchFamily="49" charset="-122"/>
              </a:rPr>
              <a:t>数据结构的三个方面：</a:t>
            </a:r>
          </a:p>
        </p:txBody>
      </p:sp>
      <p:sp>
        <p:nvSpPr>
          <p:cNvPr id="25621" name="Text Box 20" descr="花岗岩"/>
          <p:cNvSpPr txBox="1">
            <a:spLocks noChangeArrowheads="1"/>
          </p:cNvSpPr>
          <p:nvPr/>
        </p:nvSpPr>
        <p:spPr bwMode="auto">
          <a:xfrm>
            <a:off x="4267200" y="4953000"/>
            <a:ext cx="170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en-US" altLang="zh-CN" sz="2800" b="1" baseline="0" dirty="0">
                <a:ea typeface="隶书" panose="02010509060101010101" pitchFamily="49" charset="-122"/>
              </a:rPr>
              <a:t> </a:t>
            </a:r>
            <a:r>
              <a:rPr lang="zh-CN" altLang="en-US" sz="2800" b="1" baseline="0" dirty="0">
                <a:ea typeface="隶书" panose="02010509060101010101" pitchFamily="49" charset="-122"/>
              </a:rPr>
              <a:t>散列存储</a:t>
            </a:r>
          </a:p>
        </p:txBody>
      </p:sp>
      <p:sp>
        <p:nvSpPr>
          <p:cNvPr id="25622" name="Text Box 21" descr="花岗岩"/>
          <p:cNvSpPr txBox="1">
            <a:spLocks noChangeArrowheads="1"/>
          </p:cNvSpPr>
          <p:nvPr/>
        </p:nvSpPr>
        <p:spPr bwMode="auto">
          <a:xfrm>
            <a:off x="4311650" y="4419600"/>
            <a:ext cx="1619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索引存储</a:t>
            </a:r>
          </a:p>
        </p:txBody>
      </p:sp>
      <p:sp>
        <p:nvSpPr>
          <p:cNvPr id="25623" name="Text Box 22" descr="花岗岩"/>
          <p:cNvSpPr txBox="1">
            <a:spLocks noChangeArrowheads="1"/>
          </p:cNvSpPr>
          <p:nvPr/>
        </p:nvSpPr>
        <p:spPr bwMode="auto">
          <a:xfrm>
            <a:off x="6400800" y="19050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串及数组</a:t>
            </a:r>
          </a:p>
        </p:txBody>
      </p:sp>
      <p:sp>
        <p:nvSpPr>
          <p:cNvPr id="25624" name="Text Box 23" descr="花岗岩"/>
          <p:cNvSpPr txBox="1">
            <a:spLocks noChangeArrowheads="1"/>
          </p:cNvSpPr>
          <p:nvPr/>
        </p:nvSpPr>
        <p:spPr bwMode="auto">
          <a:xfrm>
            <a:off x="1336675" y="5410200"/>
            <a:ext cx="7807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0"/>
              </a:spcBef>
            </a:pPr>
            <a:r>
              <a:rPr lang="zh-CN" altLang="en-US" sz="2800" b="1" baseline="0">
                <a:ea typeface="隶书" panose="02010509060101010101" pitchFamily="49" charset="-122"/>
              </a:rPr>
              <a:t>数据的运算：检索、排序、插入、删除、修改等 </a:t>
            </a:r>
          </a:p>
        </p:txBody>
      </p:sp>
      <p:sp>
        <p:nvSpPr>
          <p:cNvPr id="25625" name="Rectangle 31"/>
          <p:cNvSpPr>
            <a:spLocks noChangeArrowheads="1"/>
          </p:cNvSpPr>
          <p:nvPr/>
        </p:nvSpPr>
        <p:spPr bwMode="auto">
          <a:xfrm>
            <a:off x="533400" y="0"/>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p>
        </p:txBody>
      </p:sp>
      <p:sp>
        <p:nvSpPr>
          <p:cNvPr id="25626" name="Rectangle 32"/>
          <p:cNvSpPr>
            <a:spLocks noChangeArrowheads="1"/>
          </p:cNvSpPr>
          <p:nvPr/>
        </p:nvSpPr>
        <p:spPr bwMode="auto">
          <a:xfrm>
            <a:off x="533400" y="496888"/>
            <a:ext cx="51625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aseline="0">
                <a:latin typeface="黑体" panose="02010609060101010101" pitchFamily="49" charset="-122"/>
                <a:ea typeface="黑体" panose="02010609060101010101" pitchFamily="49" charset="-122"/>
              </a:rPr>
              <a:t>8.</a:t>
            </a:r>
            <a:r>
              <a:rPr lang="zh-CN" altLang="en-US" sz="2800" baseline="0">
                <a:latin typeface="黑体" panose="02010609060101010101" pitchFamily="49" charset="-122"/>
                <a:ea typeface="黑体" panose="02010609060101010101" pitchFamily="49" charset="-122"/>
              </a:rPr>
              <a:t>算法与程序、数据结构的关系</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2AA6D8EC-D3B8-400E-AAD9-B193237D241B}" type="slidenum">
              <a:rPr lang="en-US" altLang="zh-CN" sz="1400" baseline="0"/>
              <a:pPr/>
              <a:t>19</a:t>
            </a:fld>
            <a:endParaRPr lang="en-US" altLang="zh-CN" sz="1400" baseline="0"/>
          </a:p>
        </p:txBody>
      </p:sp>
      <p:sp>
        <p:nvSpPr>
          <p:cNvPr id="1029" name="Rectangle 9"/>
          <p:cNvSpPr>
            <a:spLocks noChangeArrowheads="1"/>
          </p:cNvSpPr>
          <p:nvPr/>
        </p:nvSpPr>
        <p:spPr bwMode="auto">
          <a:xfrm>
            <a:off x="533400" y="0"/>
            <a:ext cx="27463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baseline="0">
                <a:solidFill>
                  <a:srgbClr val="660033"/>
                </a:solidFill>
                <a:latin typeface="幼圆" panose="02010509060101010101" pitchFamily="49" charset="-122"/>
                <a:ea typeface="幼圆" panose="02010509060101010101" pitchFamily="49" charset="-122"/>
              </a:rPr>
              <a:t>算法设计与分析 </a:t>
            </a:r>
            <a:r>
              <a:rPr lang="en-US" altLang="zh-CN" sz="1600" b="1" baseline="0">
                <a:solidFill>
                  <a:srgbClr val="660033"/>
                </a:solidFill>
                <a:latin typeface="幼圆" panose="02010509060101010101" pitchFamily="49" charset="-122"/>
                <a:ea typeface="幼圆" panose="02010509060101010101" pitchFamily="49" charset="-122"/>
              </a:rPr>
              <a:t>&gt; </a:t>
            </a:r>
            <a:r>
              <a:rPr lang="zh-CN" altLang="en-US" sz="1600" b="1" baseline="0">
                <a:latin typeface="幼圆" panose="02010509060101010101" pitchFamily="49" charset="-122"/>
                <a:ea typeface="幼圆" panose="02010509060101010101" pitchFamily="49" charset="-122"/>
              </a:rPr>
              <a:t>算法概述</a:t>
            </a:r>
            <a:endParaRPr lang="zh-CN" altLang="en-US" sz="1600" b="1" baseline="0">
              <a:solidFill>
                <a:srgbClr val="660033"/>
              </a:solidFill>
              <a:latin typeface="幼圆" panose="02010509060101010101" pitchFamily="49" charset="-122"/>
              <a:ea typeface="幼圆" panose="02010509060101010101" pitchFamily="49" charset="-122"/>
            </a:endParaRPr>
          </a:p>
        </p:txBody>
      </p:sp>
      <p:sp>
        <p:nvSpPr>
          <p:cNvPr id="1030" name="Text Box 14"/>
          <p:cNvSpPr txBox="1">
            <a:spLocks noChangeArrowheads="1"/>
          </p:cNvSpPr>
          <p:nvPr/>
        </p:nvSpPr>
        <p:spPr bwMode="auto">
          <a:xfrm>
            <a:off x="609600" y="4572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800" b="1" baseline="0">
                <a:latin typeface="黑体" panose="02010609060101010101" pitchFamily="49" charset="-122"/>
                <a:ea typeface="黑体" panose="02010609060101010101" pitchFamily="49" charset="-122"/>
              </a:rPr>
              <a:t>1.2  </a:t>
            </a:r>
            <a:r>
              <a:rPr lang="zh-CN" altLang="en-US" sz="2800" b="1" baseline="0">
                <a:latin typeface="黑体" panose="02010609060101010101" pitchFamily="49" charset="-122"/>
                <a:ea typeface="黑体" panose="02010609060101010101" pitchFamily="49" charset="-122"/>
              </a:rPr>
              <a:t>算法复杂性分析</a:t>
            </a:r>
            <a:endParaRPr lang="zh-CN" altLang="en-US" sz="2400" baseline="0">
              <a:ea typeface="幼圆" panose="02010509060101010101" pitchFamily="49" charset="-122"/>
            </a:endParaRPr>
          </a:p>
          <a:p>
            <a:pPr fontAlgn="base">
              <a:lnSpc>
                <a:spcPct val="120000"/>
              </a:lnSpc>
            </a:pPr>
            <a:r>
              <a:rPr lang="en-US" altLang="zh-CN" sz="2400" baseline="0">
                <a:latin typeface="黑体" panose="02010609060101010101" pitchFamily="49" charset="-122"/>
                <a:ea typeface="黑体" panose="02010609060101010101" pitchFamily="49" charset="-122"/>
              </a:rPr>
              <a:t>1.</a:t>
            </a:r>
            <a:r>
              <a:rPr lang="zh-CN" altLang="en-US" sz="2400" baseline="0">
                <a:latin typeface="黑体" panose="02010609060101010101" pitchFamily="49" charset="-122"/>
                <a:ea typeface="黑体" panose="02010609060101010101" pitchFamily="49" charset="-122"/>
              </a:rPr>
              <a:t>复杂性的计量</a:t>
            </a:r>
            <a:endParaRPr lang="zh-CN" altLang="en-US" sz="2400" baseline="0">
              <a:ea typeface="幼圆" panose="02010509060101010101" pitchFamily="49" charset="-122"/>
            </a:endParaRPr>
          </a:p>
          <a:p>
            <a:pPr fontAlgn="base">
              <a:lnSpc>
                <a:spcPct val="120000"/>
              </a:lnSpc>
            </a:pPr>
            <a:endParaRPr lang="en-US" altLang="zh-CN" sz="2000" baseline="0">
              <a:latin typeface="Century Schoolbook" panose="02040604050505020304" pitchFamily="18" charset="0"/>
              <a:ea typeface="幼圆" panose="02010509060101010101" pitchFamily="49" charset="-122"/>
            </a:endParaRPr>
          </a:p>
        </p:txBody>
      </p:sp>
      <p:graphicFrame>
        <p:nvGraphicFramePr>
          <p:cNvPr id="222223" name="Object 15"/>
          <p:cNvGraphicFramePr>
            <a:graphicFrameLocks noChangeAspect="1"/>
          </p:cNvGraphicFramePr>
          <p:nvPr/>
        </p:nvGraphicFramePr>
        <p:xfrm>
          <a:off x="3700463" y="5715000"/>
          <a:ext cx="2168525" cy="696913"/>
        </p:xfrm>
        <a:graphic>
          <a:graphicData uri="http://schemas.openxmlformats.org/presentationml/2006/ole">
            <mc:AlternateContent xmlns:mc="http://schemas.openxmlformats.org/markup-compatibility/2006">
              <mc:Choice xmlns:v="urn:schemas-microsoft-com:vml" Requires="v">
                <p:oleObj spid="_x0000_s1185" name="公式" r:id="rId4" imgW="1231366" imgH="507780" progId="">
                  <p:embed/>
                </p:oleObj>
              </mc:Choice>
              <mc:Fallback>
                <p:oleObj name="公式" r:id="rId4" imgW="1231366" imgH="507780" progId="">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0463" y="5715000"/>
                        <a:ext cx="2168525"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2224" name="Picture 16" descr="ball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4800" y="20574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25" name="Text Box 17"/>
          <p:cNvSpPr txBox="1">
            <a:spLocks noChangeArrowheads="1"/>
          </p:cNvSpPr>
          <p:nvPr/>
        </p:nvSpPr>
        <p:spPr bwMode="auto">
          <a:xfrm>
            <a:off x="533400" y="1828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a:solidFill>
                  <a:srgbClr val="0000CC"/>
                </a:solidFill>
                <a:latin typeface="楷体_GB2312" pitchFamily="49" charset="-122"/>
                <a:ea typeface="楷体_GB2312" pitchFamily="49" charset="-122"/>
              </a:rPr>
              <a:t>显然</a:t>
            </a:r>
            <a:r>
              <a:rPr lang="en-US" altLang="zh-CN" sz="2400" b="1" baseline="0">
                <a:solidFill>
                  <a:srgbClr val="0000CC"/>
                </a:solidFill>
                <a:latin typeface="楷体_GB2312" pitchFamily="49" charset="-122"/>
                <a:ea typeface="楷体_GB2312" pitchFamily="49" charset="-122"/>
              </a:rPr>
              <a:t>,</a:t>
            </a:r>
            <a:r>
              <a:rPr lang="zh-CN" altLang="en-US" sz="2400" b="1" baseline="0">
                <a:solidFill>
                  <a:srgbClr val="0000CC"/>
                </a:solidFill>
                <a:latin typeface="楷体_GB2312" pitchFamily="49" charset="-122"/>
                <a:ea typeface="楷体_GB2312" pitchFamily="49" charset="-122"/>
              </a:rPr>
              <a:t>它与问题的规模</a:t>
            </a:r>
            <a:r>
              <a:rPr lang="en-US" altLang="zh-CN" sz="2400" b="1" baseline="0">
                <a:solidFill>
                  <a:srgbClr val="0000CC"/>
                </a:solidFill>
                <a:latin typeface="楷体_GB2312" pitchFamily="49" charset="-122"/>
                <a:ea typeface="楷体_GB2312" pitchFamily="49" charset="-122"/>
              </a:rPr>
              <a:t>,</a:t>
            </a:r>
            <a:r>
              <a:rPr lang="zh-CN" altLang="en-US" sz="2400" b="1" baseline="0">
                <a:solidFill>
                  <a:srgbClr val="0000CC"/>
                </a:solidFill>
                <a:latin typeface="楷体_GB2312" pitchFamily="49" charset="-122"/>
                <a:ea typeface="楷体_GB2312" pitchFamily="49" charset="-122"/>
              </a:rPr>
              <a:t>算法的输入数据及算法本身有关</a:t>
            </a:r>
            <a:r>
              <a:rPr lang="en-US" altLang="zh-CN" sz="2400" b="1" baseline="0">
                <a:solidFill>
                  <a:srgbClr val="0000CC"/>
                </a:solidFill>
                <a:latin typeface="楷体_GB2312" pitchFamily="49" charset="-122"/>
                <a:ea typeface="楷体_GB2312" pitchFamily="49" charset="-122"/>
              </a:rPr>
              <a:t>.</a:t>
            </a:r>
          </a:p>
        </p:txBody>
      </p:sp>
      <p:sp>
        <p:nvSpPr>
          <p:cNvPr id="222226" name="Text Box 18"/>
          <p:cNvSpPr txBox="1">
            <a:spLocks noChangeArrowheads="1"/>
          </p:cNvSpPr>
          <p:nvPr/>
        </p:nvSpPr>
        <p:spPr bwMode="auto">
          <a:xfrm>
            <a:off x="381000" y="3124200"/>
            <a:ext cx="8153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400" b="1" baseline="0">
                <a:solidFill>
                  <a:srgbClr val="990000"/>
                </a:solidFill>
                <a:latin typeface="Century Schoolbook" panose="02040604050505020304" pitchFamily="18" charset="0"/>
              </a:rPr>
              <a:t>  </a:t>
            </a:r>
            <a:r>
              <a:rPr lang="zh-CN" altLang="en-US" sz="2400" b="1" baseline="0">
                <a:solidFill>
                  <a:srgbClr val="990000"/>
                </a:solidFill>
                <a:latin typeface="Century Schoolbook" panose="02040604050505020304" pitchFamily="18" charset="0"/>
              </a:rPr>
              <a:t>将时间复杂性和空间复杂性分别考虑</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并用</a:t>
            </a:r>
            <a:r>
              <a:rPr lang="en-US" altLang="zh-CN" sz="2400" b="1" baseline="0">
                <a:solidFill>
                  <a:srgbClr val="990000"/>
                </a:solidFill>
                <a:latin typeface="Century Schoolbook" panose="02040604050505020304" pitchFamily="18" charset="0"/>
              </a:rPr>
              <a:t>T</a:t>
            </a:r>
            <a:r>
              <a:rPr lang="zh-CN" altLang="en-US" sz="2400" b="1" baseline="0">
                <a:solidFill>
                  <a:srgbClr val="990000"/>
                </a:solidFill>
                <a:latin typeface="Century Schoolbook" panose="02040604050505020304" pitchFamily="18" charset="0"/>
              </a:rPr>
              <a:t>和</a:t>
            </a:r>
            <a:r>
              <a:rPr lang="en-US" altLang="zh-CN" sz="2400" b="1" baseline="0">
                <a:solidFill>
                  <a:srgbClr val="990000"/>
                </a:solidFill>
                <a:latin typeface="Century Schoolbook" panose="02040604050505020304" pitchFamily="18" charset="0"/>
              </a:rPr>
              <a:t>S</a:t>
            </a:r>
            <a:r>
              <a:rPr lang="zh-CN" altLang="en-US" sz="2400" b="1" baseline="0">
                <a:solidFill>
                  <a:srgbClr val="990000"/>
                </a:solidFill>
                <a:latin typeface="Century Schoolbook" panose="02040604050505020304" pitchFamily="18" charset="0"/>
              </a:rPr>
              <a:t>表示</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则         </a:t>
            </a:r>
          </a:p>
          <a:p>
            <a:pPr fontAlgn="base">
              <a:lnSpc>
                <a:spcPct val="120000"/>
              </a:lnSpc>
            </a:pPr>
            <a:r>
              <a:rPr lang="zh-CN" altLang="en-US" sz="2400" b="1" baseline="0">
                <a:solidFill>
                  <a:srgbClr val="990000"/>
                </a:solidFill>
                <a:latin typeface="Century Schoolbook" panose="02040604050505020304" pitchFamily="18" charset="0"/>
              </a:rPr>
              <a:t>                 </a:t>
            </a:r>
            <a:r>
              <a:rPr lang="en-US" altLang="zh-CN" sz="2400" b="1" baseline="0">
                <a:solidFill>
                  <a:schemeClr val="tx2"/>
                </a:solidFill>
                <a:latin typeface="Century Schoolbook" panose="02040604050505020304" pitchFamily="18" charset="0"/>
              </a:rPr>
              <a:t>T=T(N,I,A)       S=S(N,I,A)</a:t>
            </a:r>
          </a:p>
          <a:p>
            <a:pPr fontAlgn="base">
              <a:lnSpc>
                <a:spcPct val="120000"/>
              </a:lnSpc>
            </a:pPr>
            <a:r>
              <a:rPr lang="en-US" altLang="zh-CN" sz="2400" b="1" baseline="0">
                <a:solidFill>
                  <a:srgbClr val="990000"/>
                </a:solidFill>
                <a:latin typeface="Century Schoolbook" panose="02040604050505020304" pitchFamily="18" charset="0"/>
              </a:rPr>
              <a:t>  </a:t>
            </a:r>
            <a:r>
              <a:rPr lang="zh-CN" altLang="en-US" sz="2400" b="1" baseline="0">
                <a:solidFill>
                  <a:srgbClr val="990000"/>
                </a:solidFill>
                <a:latin typeface="Century Schoolbook" panose="02040604050505020304" pitchFamily="18" charset="0"/>
              </a:rPr>
              <a:t>将</a:t>
            </a:r>
            <a:r>
              <a:rPr lang="en-US" altLang="zh-CN" sz="2400" b="1" baseline="0">
                <a:solidFill>
                  <a:srgbClr val="990000"/>
                </a:solidFill>
                <a:latin typeface="Century Schoolbook" panose="02040604050505020304" pitchFamily="18" charset="0"/>
              </a:rPr>
              <a:t>A</a:t>
            </a:r>
            <a:r>
              <a:rPr lang="zh-CN" altLang="en-US" sz="2400" b="1" baseline="0">
                <a:solidFill>
                  <a:srgbClr val="990000"/>
                </a:solidFill>
                <a:latin typeface="Century Schoolbook" panose="02040604050505020304" pitchFamily="18" charset="0"/>
              </a:rPr>
              <a:t>隐含在函数名中</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则 </a:t>
            </a:r>
            <a:r>
              <a:rPr lang="en-US" altLang="zh-CN" sz="2400" b="1" baseline="0">
                <a:solidFill>
                  <a:schemeClr val="tx2"/>
                </a:solidFill>
                <a:latin typeface="Century Schoolbook" panose="02040604050505020304" pitchFamily="18" charset="0"/>
              </a:rPr>
              <a:t>T=T(N,I,A) </a:t>
            </a:r>
            <a:r>
              <a:rPr lang="zh-CN" altLang="en-US" sz="2400" b="1" baseline="0">
                <a:solidFill>
                  <a:srgbClr val="990000"/>
                </a:solidFill>
                <a:latin typeface="Century Schoolbook" panose="02040604050505020304" pitchFamily="18" charset="0"/>
              </a:rPr>
              <a:t>简化为</a:t>
            </a:r>
            <a:r>
              <a:rPr lang="en-US" altLang="zh-CN" sz="2400" b="1" baseline="0">
                <a:solidFill>
                  <a:schemeClr val="tx2"/>
                </a:solidFill>
                <a:latin typeface="Century Schoolbook" panose="02040604050505020304" pitchFamily="18" charset="0"/>
              </a:rPr>
              <a:t>T=T(N,I)</a:t>
            </a:r>
            <a:r>
              <a:rPr lang="en-US" altLang="zh-CN" sz="2400" b="1" baseline="0">
                <a:solidFill>
                  <a:srgbClr val="990000"/>
                </a:solidFill>
                <a:latin typeface="Century Schoolbook" panose="02040604050505020304" pitchFamily="18" charset="0"/>
              </a:rPr>
              <a:t> </a:t>
            </a:r>
          </a:p>
        </p:txBody>
      </p:sp>
      <p:sp>
        <p:nvSpPr>
          <p:cNvPr id="222227" name="Text Box 19"/>
          <p:cNvSpPr txBox="1">
            <a:spLocks noChangeArrowheads="1"/>
          </p:cNvSpPr>
          <p:nvPr/>
        </p:nvSpPr>
        <p:spPr bwMode="auto">
          <a:xfrm>
            <a:off x="838200" y="1447800"/>
            <a:ext cx="815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aseline="0">
                <a:ea typeface="黑体" panose="02010609060101010101" pitchFamily="49" charset="-122"/>
              </a:rPr>
              <a:t>算法的复杂性</a:t>
            </a:r>
            <a:r>
              <a:rPr lang="en-US" altLang="zh-CN" sz="2400" baseline="0">
                <a:ea typeface="黑体" panose="02010609060101010101" pitchFamily="49" charset="-122"/>
              </a:rPr>
              <a:t>:</a:t>
            </a:r>
            <a:r>
              <a:rPr lang="zh-CN" altLang="en-US" sz="2400" b="1" baseline="0">
                <a:solidFill>
                  <a:srgbClr val="990000"/>
                </a:solidFill>
                <a:latin typeface="宋体" panose="02010600030101010101" pitchFamily="2" charset="-122"/>
              </a:rPr>
              <a:t>算法执行所需的时间和空间的数量</a:t>
            </a:r>
            <a:r>
              <a:rPr lang="en-US" altLang="zh-CN" sz="2400" b="1" baseline="0">
                <a:solidFill>
                  <a:srgbClr val="990000"/>
                </a:solidFill>
                <a:latin typeface="宋体" panose="02010600030101010101" pitchFamily="2" charset="-122"/>
              </a:rPr>
              <a:t>.</a:t>
            </a:r>
          </a:p>
          <a:p>
            <a:pPr fontAlgn="base">
              <a:lnSpc>
                <a:spcPct val="120000"/>
              </a:lnSpc>
            </a:pPr>
            <a:endParaRPr lang="en-US" altLang="zh-CN" sz="2000" baseline="0">
              <a:latin typeface="Century Schoolbook" panose="02040604050505020304" pitchFamily="18" charset="0"/>
              <a:ea typeface="幼圆" panose="02010509060101010101" pitchFamily="49" charset="-122"/>
            </a:endParaRPr>
          </a:p>
        </p:txBody>
      </p:sp>
      <p:sp>
        <p:nvSpPr>
          <p:cNvPr id="222228" name="Text Box 20"/>
          <p:cNvSpPr txBox="1">
            <a:spLocks noChangeArrowheads="1"/>
          </p:cNvSpPr>
          <p:nvPr/>
        </p:nvSpPr>
        <p:spPr bwMode="auto">
          <a:xfrm>
            <a:off x="609600" y="22860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a:solidFill>
                  <a:srgbClr val="990000"/>
                </a:solidFill>
                <a:latin typeface="Century Schoolbook" panose="02040604050505020304" pitchFamily="18" charset="0"/>
              </a:rPr>
              <a:t>令   </a:t>
            </a:r>
            <a:r>
              <a:rPr lang="en-US" altLang="zh-CN" sz="2400" b="1" baseline="0">
                <a:solidFill>
                  <a:schemeClr val="tx2"/>
                </a:solidFill>
                <a:latin typeface="Century Schoolbook" panose="02040604050505020304" pitchFamily="18" charset="0"/>
              </a:rPr>
              <a:t>N</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问题的规模  </a:t>
            </a:r>
            <a:r>
              <a:rPr lang="en-US" altLang="zh-CN" sz="2400" b="1" baseline="0">
                <a:solidFill>
                  <a:schemeClr val="tx2"/>
                </a:solidFill>
                <a:latin typeface="Century Schoolbook" panose="02040604050505020304" pitchFamily="18" charset="0"/>
              </a:rPr>
              <a:t>I</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输入数据   </a:t>
            </a:r>
            <a:r>
              <a:rPr lang="en-US" altLang="zh-CN" sz="2400" b="1" baseline="0">
                <a:solidFill>
                  <a:schemeClr val="tx2"/>
                </a:solidFill>
                <a:latin typeface="Century Schoolbook" panose="02040604050505020304" pitchFamily="18" charset="0"/>
              </a:rPr>
              <a:t>A</a:t>
            </a:r>
            <a:r>
              <a:rPr lang="en-US" altLang="zh-CN" sz="2400" b="1" baseline="0">
                <a:solidFill>
                  <a:srgbClr val="990000"/>
                </a:solidFill>
                <a:latin typeface="Century Schoolbook" panose="02040604050505020304" pitchFamily="18" charset="0"/>
              </a:rPr>
              <a:t>:</a:t>
            </a:r>
            <a:r>
              <a:rPr lang="zh-CN" altLang="en-US" sz="2400" b="1" baseline="0">
                <a:solidFill>
                  <a:srgbClr val="990000"/>
                </a:solidFill>
                <a:latin typeface="Century Schoolbook" panose="02040604050505020304" pitchFamily="18" charset="0"/>
              </a:rPr>
              <a:t>算法本身 </a:t>
            </a:r>
          </a:p>
          <a:p>
            <a:pPr fontAlgn="base">
              <a:lnSpc>
                <a:spcPct val="120000"/>
              </a:lnSpc>
            </a:pPr>
            <a:r>
              <a:rPr lang="zh-CN" altLang="en-US" sz="2400" b="1" baseline="0">
                <a:solidFill>
                  <a:srgbClr val="990000"/>
                </a:solidFill>
                <a:latin typeface="Century Schoolbook" panose="02040604050505020304" pitchFamily="18" charset="0"/>
              </a:rPr>
              <a:t>则算法的复杂性 </a:t>
            </a:r>
            <a:r>
              <a:rPr lang="en-US" altLang="zh-CN" sz="2400" b="1" baseline="0">
                <a:solidFill>
                  <a:schemeClr val="tx2"/>
                </a:solidFill>
                <a:latin typeface="Century Schoolbook" panose="02040604050505020304" pitchFamily="18" charset="0"/>
              </a:rPr>
              <a:t>C=F (N,I,A)</a:t>
            </a:r>
            <a:endParaRPr lang="en-US" altLang="zh-CN" sz="2000" baseline="0">
              <a:latin typeface="Century Schoolbook" panose="02040604050505020304" pitchFamily="18" charset="0"/>
              <a:ea typeface="幼圆" panose="02010509060101010101" pitchFamily="49" charset="-122"/>
            </a:endParaRPr>
          </a:p>
        </p:txBody>
      </p:sp>
      <p:sp>
        <p:nvSpPr>
          <p:cNvPr id="222229" name="Text Box 21"/>
          <p:cNvSpPr txBox="1">
            <a:spLocks noChangeArrowheads="1"/>
          </p:cNvSpPr>
          <p:nvPr/>
        </p:nvSpPr>
        <p:spPr bwMode="auto">
          <a:xfrm>
            <a:off x="533400" y="4419600"/>
            <a:ext cx="8153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dirty="0">
                <a:solidFill>
                  <a:srgbClr val="990000"/>
                </a:solidFill>
                <a:latin typeface="Century Schoolbook" panose="02040604050505020304" pitchFamily="18" charset="0"/>
              </a:rPr>
              <a:t>设一台抽象计算机提供的</a:t>
            </a:r>
            <a:r>
              <a:rPr lang="zh-CN" altLang="en-US" sz="2400" b="1" baseline="0" dirty="0">
                <a:latin typeface="Century Schoolbook" panose="02040604050505020304" pitchFamily="18" charset="0"/>
              </a:rPr>
              <a:t>元运算</a:t>
            </a:r>
            <a:r>
              <a:rPr lang="zh-CN" altLang="en-US" sz="2400" b="1" baseline="0" dirty="0">
                <a:solidFill>
                  <a:srgbClr val="990000"/>
                </a:solidFill>
                <a:latin typeface="Century Schoolbook" panose="02040604050505020304" pitchFamily="18" charset="0"/>
              </a:rPr>
              <a:t>有</a:t>
            </a:r>
            <a:r>
              <a:rPr lang="en-US" altLang="zh-CN" sz="2400" b="1" i="1" baseline="0" dirty="0">
                <a:latin typeface="Century Schoolbook" panose="02040604050505020304" pitchFamily="18" charset="0"/>
              </a:rPr>
              <a:t>k</a:t>
            </a:r>
            <a:r>
              <a:rPr lang="zh-CN" altLang="en-US" sz="2400" b="1" baseline="0" dirty="0">
                <a:solidFill>
                  <a:srgbClr val="990000"/>
                </a:solidFill>
                <a:latin typeface="Century Schoolbook" panose="02040604050505020304" pitchFamily="18" charset="0"/>
              </a:rPr>
              <a:t>种</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分别记作</a:t>
            </a:r>
            <a:r>
              <a:rPr lang="en-US" altLang="zh-CN" sz="2400" b="1" baseline="0" dirty="0">
                <a:solidFill>
                  <a:srgbClr val="990000"/>
                </a:solidFill>
                <a:latin typeface="Century Schoolbook" panose="02040604050505020304" pitchFamily="18" charset="0"/>
              </a:rPr>
              <a:t>O</a:t>
            </a:r>
            <a:r>
              <a:rPr lang="en-US" altLang="zh-CN" sz="2400" b="1" dirty="0">
                <a:solidFill>
                  <a:srgbClr val="990000"/>
                </a:solidFill>
                <a:latin typeface="Century Schoolbook" panose="02040604050505020304" pitchFamily="18" charset="0"/>
              </a:rPr>
              <a:t>1 </a:t>
            </a:r>
            <a:r>
              <a:rPr lang="en-US" altLang="zh-CN" sz="2400" b="1" baseline="0" dirty="0">
                <a:solidFill>
                  <a:srgbClr val="990000"/>
                </a:solidFill>
                <a:latin typeface="Century Schoolbook" panose="02040604050505020304" pitchFamily="18" charset="0"/>
              </a:rPr>
              <a:t>,…,O</a:t>
            </a:r>
            <a:r>
              <a:rPr lang="en-US" altLang="zh-CN" sz="2400" b="1" i="1" baseline="-34000" dirty="0">
                <a:solidFill>
                  <a:srgbClr val="990000"/>
                </a:solidFill>
                <a:latin typeface="Century Schoolbook" panose="02040604050505020304" pitchFamily="18" charset="0"/>
              </a:rPr>
              <a:t>k</a:t>
            </a:r>
            <a:r>
              <a:rPr lang="en-US" altLang="zh-CN" sz="2400" b="1" dirty="0">
                <a:solidFill>
                  <a:srgbClr val="990000"/>
                </a:solidFill>
                <a:latin typeface="Century Schoolbook" panose="02040604050505020304" pitchFamily="18" charset="0"/>
              </a:rPr>
              <a:t> </a:t>
            </a:r>
            <a:endParaRPr lang="en-US" altLang="zh-CN" sz="2400" b="1" baseline="0" dirty="0">
              <a:solidFill>
                <a:srgbClr val="990000"/>
              </a:solidFill>
              <a:latin typeface="Century Schoolbook" panose="02040604050505020304" pitchFamily="18" charset="0"/>
            </a:endParaRPr>
          </a:p>
          <a:p>
            <a:pPr fontAlgn="base">
              <a:lnSpc>
                <a:spcPct val="120000"/>
              </a:lnSpc>
            </a:pPr>
            <a:r>
              <a:rPr lang="zh-CN" altLang="en-US" sz="2400" b="1" baseline="0" dirty="0">
                <a:solidFill>
                  <a:srgbClr val="990000"/>
                </a:solidFill>
                <a:latin typeface="Century Schoolbook" panose="02040604050505020304" pitchFamily="18" charset="0"/>
              </a:rPr>
              <a:t>设这些元运算每执行一次所需时间分别为</a:t>
            </a:r>
            <a:r>
              <a:rPr lang="en-US" altLang="zh-CN" sz="2400" b="1" baseline="0" dirty="0">
                <a:solidFill>
                  <a:srgbClr val="990000"/>
                </a:solidFill>
                <a:latin typeface="Century Schoolbook" panose="02040604050505020304" pitchFamily="18" charset="0"/>
              </a:rPr>
              <a:t>t</a:t>
            </a:r>
            <a:r>
              <a:rPr lang="en-US" altLang="zh-CN" sz="2400" b="1" dirty="0">
                <a:solidFill>
                  <a:srgbClr val="990000"/>
                </a:solidFill>
                <a:latin typeface="Century Schoolbook" panose="02040604050505020304" pitchFamily="18" charset="0"/>
              </a:rPr>
              <a:t>1 </a:t>
            </a:r>
            <a:r>
              <a:rPr lang="en-US" altLang="zh-CN" sz="2400" b="1" baseline="0" dirty="0">
                <a:solidFill>
                  <a:srgbClr val="990000"/>
                </a:solidFill>
                <a:latin typeface="Century Schoolbook" panose="02040604050505020304" pitchFamily="18" charset="0"/>
              </a:rPr>
              <a:t>,</a:t>
            </a:r>
            <a:r>
              <a:rPr lang="en-US" altLang="zh-CN" sz="2400" b="1" dirty="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t</a:t>
            </a:r>
            <a:r>
              <a:rPr lang="en-US" altLang="zh-CN" sz="2400" b="1" dirty="0">
                <a:solidFill>
                  <a:srgbClr val="990000"/>
                </a:solidFill>
                <a:latin typeface="Century Schoolbook" panose="02040604050505020304" pitchFamily="18" charset="0"/>
              </a:rPr>
              <a:t>2</a:t>
            </a:r>
            <a:r>
              <a:rPr lang="en-US" altLang="zh-CN" sz="2400" b="1" baseline="0" dirty="0">
                <a:solidFill>
                  <a:srgbClr val="990000"/>
                </a:solidFill>
                <a:latin typeface="Century Schoolbook" panose="02040604050505020304" pitchFamily="18" charset="0"/>
              </a:rPr>
              <a:t>,…,</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k</a:t>
            </a:r>
            <a:r>
              <a:rPr lang="en-US" altLang="zh-CN" sz="2400" b="1" dirty="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a:t>
            </a:r>
          </a:p>
          <a:p>
            <a:pPr fontAlgn="base">
              <a:lnSpc>
                <a:spcPct val="120000"/>
              </a:lnSpc>
            </a:pPr>
            <a:r>
              <a:rPr lang="zh-CN" altLang="en-US" sz="2400" b="1" baseline="0" dirty="0">
                <a:solidFill>
                  <a:srgbClr val="990000"/>
                </a:solidFill>
                <a:latin typeface="Century Schoolbook" panose="02040604050505020304" pitchFamily="18" charset="0"/>
              </a:rPr>
              <a:t>设算法</a:t>
            </a:r>
            <a:r>
              <a:rPr lang="en-US" altLang="zh-CN" sz="2400" b="1" baseline="0" dirty="0">
                <a:solidFill>
                  <a:srgbClr val="990000"/>
                </a:solidFill>
                <a:latin typeface="Century Schoolbook" panose="02040604050505020304" pitchFamily="18" charset="0"/>
              </a:rPr>
              <a:t>A</a:t>
            </a:r>
            <a:r>
              <a:rPr lang="zh-CN" altLang="en-US" sz="2400" b="1" baseline="0" dirty="0">
                <a:solidFill>
                  <a:srgbClr val="990000"/>
                </a:solidFill>
                <a:latin typeface="Century Schoolbook" panose="02040604050505020304" pitchFamily="18" charset="0"/>
              </a:rPr>
              <a:t>中用到</a:t>
            </a:r>
            <a:r>
              <a:rPr lang="en-US" altLang="zh-CN" sz="2400" b="1" baseline="0" dirty="0">
                <a:solidFill>
                  <a:srgbClr val="990000"/>
                </a:solidFill>
                <a:latin typeface="Century Schoolbook" panose="02040604050505020304" pitchFamily="18" charset="0"/>
              </a:rPr>
              <a:t>O</a:t>
            </a:r>
            <a:r>
              <a:rPr lang="en-US" altLang="zh-CN" sz="2400" b="1" dirty="0">
                <a:solidFill>
                  <a:srgbClr val="990000"/>
                </a:solidFill>
                <a:latin typeface="Century Schoolbook" panose="02040604050505020304" pitchFamily="18" charset="0"/>
              </a:rPr>
              <a:t>i</a:t>
            </a:r>
            <a:r>
              <a:rPr lang="zh-CN" altLang="en-US" sz="2400" b="1" baseline="0" dirty="0">
                <a:solidFill>
                  <a:srgbClr val="990000"/>
                </a:solidFill>
                <a:latin typeface="Century Schoolbook" panose="02040604050505020304" pitchFamily="18" charset="0"/>
              </a:rPr>
              <a:t>的次数为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 </a:t>
            </a:r>
            <a:r>
              <a:rPr lang="en-US" altLang="zh-CN" sz="2400" b="1" i="1" baseline="0"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=1,…,</a:t>
            </a:r>
            <a:r>
              <a:rPr lang="en-US" altLang="zh-CN" sz="2400" b="1" i="1" baseline="0" dirty="0">
                <a:solidFill>
                  <a:srgbClr val="990000"/>
                </a:solidFill>
                <a:latin typeface="Century Schoolbook" panose="02040604050505020304" pitchFamily="18" charset="0"/>
              </a:rPr>
              <a:t>k</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则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 </a:t>
            </a:r>
            <a:r>
              <a:rPr lang="en-US" altLang="zh-CN" sz="2400" b="1" i="1" baseline="0" dirty="0" err="1">
                <a:solidFill>
                  <a:srgbClr val="990000"/>
                </a:solidFill>
                <a:latin typeface="Century Schoolbook" panose="02040604050505020304" pitchFamily="18" charset="0"/>
              </a:rPr>
              <a:t>e</a:t>
            </a:r>
            <a:r>
              <a:rPr lang="en-US" altLang="zh-CN" sz="2400" b="1" i="1" dirty="0" err="1">
                <a:solidFill>
                  <a:srgbClr val="990000"/>
                </a:solidFill>
                <a:latin typeface="Century Schoolbook" panose="02040604050505020304" pitchFamily="18" charset="0"/>
              </a:rPr>
              <a:t>i</a:t>
            </a:r>
            <a:r>
              <a:rPr lang="en-US" altLang="zh-CN" sz="2400" b="1" baseline="0" dirty="0">
                <a:solidFill>
                  <a:srgbClr val="990000"/>
                </a:solidFill>
                <a:latin typeface="Century Schoolbook" panose="02040604050505020304" pitchFamily="18" charset="0"/>
              </a:rPr>
              <a:t>(N,I</a:t>
            </a:r>
            <a:r>
              <a:rPr lang="en-US" altLang="zh-CN" sz="2400" baseline="0" dirty="0">
                <a:solidFill>
                  <a:srgbClr val="990000"/>
                </a:solidFill>
                <a:latin typeface="Century Schoolbook" panose="02040604050505020304" pitchFamily="18" charset="0"/>
              </a:rPr>
              <a:t> )</a:t>
            </a:r>
            <a:r>
              <a:rPr lang="en-US" altLang="zh-CN" sz="2400" baseline="0" dirty="0">
                <a:solidFill>
                  <a:schemeClr val="tx2"/>
                </a:solidFill>
                <a:latin typeface="Century Schoolbook" panose="02040604050505020304" pitchFamily="18" charset="0"/>
              </a:rPr>
              <a:t>           </a:t>
            </a:r>
            <a:endParaRPr lang="en-US" altLang="zh-CN" sz="2000" baseline="0" dirty="0">
              <a:latin typeface="Century Schoolbook" panose="02040604050505020304" pitchFamily="18" charset="0"/>
              <a:ea typeface="幼圆" panose="02010509060101010101" pitchFamily="49" charset="-122"/>
            </a:endParaRPr>
          </a:p>
        </p:txBody>
      </p:sp>
      <p:sp>
        <p:nvSpPr>
          <p:cNvPr id="222230" name="Text Box 22"/>
          <p:cNvSpPr txBox="1">
            <a:spLocks noChangeArrowheads="1"/>
          </p:cNvSpPr>
          <p:nvPr/>
        </p:nvSpPr>
        <p:spPr bwMode="auto">
          <a:xfrm>
            <a:off x="457200" y="5791200"/>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400" b="1" baseline="0">
                <a:solidFill>
                  <a:schemeClr val="tx2"/>
                </a:solidFill>
                <a:latin typeface="Century Schoolbook" panose="02040604050505020304" pitchFamily="18" charset="0"/>
              </a:rPr>
              <a:t>                   T=T(N,I)=</a:t>
            </a:r>
            <a:r>
              <a:rPr lang="en-US" altLang="zh-CN" sz="2400" baseline="0">
                <a:solidFill>
                  <a:srgbClr val="990000"/>
                </a:solidFill>
                <a:latin typeface="Century Schoolbook" panose="02040604050505020304" pitchFamily="18" charset="0"/>
              </a:rPr>
              <a:t>                                                      </a:t>
            </a:r>
            <a:endParaRPr lang="en-US" altLang="zh-CN" sz="2000" baseline="0">
              <a:latin typeface="Century Schoolbook" panose="02040604050505020304" pitchFamily="18" charset="0"/>
              <a:ea typeface="幼圆" panose="02010509060101010101"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27"/>
                                        </p:tgtEl>
                                        <p:attrNameLst>
                                          <p:attrName>style.visibility</p:attrName>
                                        </p:attrNameLst>
                                      </p:cBhvr>
                                      <p:to>
                                        <p:strVal val="visible"/>
                                      </p:to>
                                    </p:set>
                                    <p:animEffect transition="in" filter="wipe(left)">
                                      <p:cBhvr>
                                        <p:cTn id="7" dur="500"/>
                                        <p:tgtEl>
                                          <p:spTgt spid="2222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22224"/>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22225"/>
                                        </p:tgtEl>
                                        <p:attrNameLst>
                                          <p:attrName>style.visibility</p:attrName>
                                        </p:attrNameLst>
                                      </p:cBhvr>
                                      <p:to>
                                        <p:strVal val="visible"/>
                                      </p:to>
                                    </p:set>
                                    <p:animEffect transition="in" filter="wipe(left)">
                                      <p:cBhvr>
                                        <p:cTn id="15" dur="500"/>
                                        <p:tgtEl>
                                          <p:spTgt spid="2222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2228"/>
                                        </p:tgtEl>
                                        <p:attrNameLst>
                                          <p:attrName>style.visibility</p:attrName>
                                        </p:attrNameLst>
                                      </p:cBhvr>
                                      <p:to>
                                        <p:strVal val="visible"/>
                                      </p:to>
                                    </p:set>
                                    <p:animEffect transition="in" filter="wipe(left)">
                                      <p:cBhvr>
                                        <p:cTn id="20" dur="500"/>
                                        <p:tgtEl>
                                          <p:spTgt spid="2222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22226"/>
                                        </p:tgtEl>
                                        <p:attrNameLst>
                                          <p:attrName>style.visibility</p:attrName>
                                        </p:attrNameLst>
                                      </p:cBhvr>
                                      <p:to>
                                        <p:strVal val="visible"/>
                                      </p:to>
                                    </p:set>
                                    <p:animEffect transition="in" filter="wipe(left)">
                                      <p:cBhvr>
                                        <p:cTn id="25" dur="500"/>
                                        <p:tgtEl>
                                          <p:spTgt spid="2222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22229"/>
                                        </p:tgtEl>
                                        <p:attrNameLst>
                                          <p:attrName>style.visibility</p:attrName>
                                        </p:attrNameLst>
                                      </p:cBhvr>
                                      <p:to>
                                        <p:strVal val="visible"/>
                                      </p:to>
                                    </p:set>
                                    <p:animEffect transition="in" filter="wipe(left)">
                                      <p:cBhvr>
                                        <p:cTn id="30" dur="500"/>
                                        <p:tgtEl>
                                          <p:spTgt spid="2222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22230"/>
                                        </p:tgtEl>
                                        <p:attrNameLst>
                                          <p:attrName>style.visibility</p:attrName>
                                        </p:attrNameLst>
                                      </p:cBhvr>
                                      <p:to>
                                        <p:strVal val="visible"/>
                                      </p:to>
                                    </p:set>
                                    <p:animEffect transition="in" filter="wipe(left)">
                                      <p:cBhvr>
                                        <p:cTn id="35" dur="500"/>
                                        <p:tgtEl>
                                          <p:spTgt spid="222230"/>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222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5" grpId="0" autoUpdateAnimBg="0"/>
      <p:bldP spid="222226" grpId="0" autoUpdateAnimBg="0"/>
      <p:bldP spid="222227" grpId="0" autoUpdateAnimBg="0"/>
      <p:bldP spid="222228" grpId="0" autoUpdateAnimBg="0"/>
      <p:bldP spid="222229" grpId="0" autoUpdateAnimBg="0"/>
      <p:bldP spid="22223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black">
          <a:xfrm>
            <a:off x="250825" y="345158"/>
            <a:ext cx="8664575" cy="563562"/>
          </a:xfrm>
          <a:prstGeom prst="rect">
            <a:avLst/>
          </a:prstGeom>
          <a:noFill/>
          <a:ln>
            <a:noFill/>
          </a:ln>
          <a:effectLst/>
        </p:spPr>
        <p:txBody>
          <a:bodyPr anchor="ctr"/>
          <a:lstStyle>
            <a:lvl1pPr algn="ctr" eaLnBrk="0" hangingPunct="0">
              <a:defRPr sz="4400">
                <a:solidFill>
                  <a:schemeClr val="tx2"/>
                </a:solidFill>
                <a:latin typeface="Arial" charset="0"/>
                <a:ea typeface="宋体" pitchFamily="2" charset="-122"/>
              </a:defRPr>
            </a:lvl1pPr>
            <a:lvl2pPr algn="ctr" eaLnBrk="0" hangingPunct="0">
              <a:defRPr sz="4400">
                <a:solidFill>
                  <a:schemeClr val="tx2"/>
                </a:solidFill>
                <a:latin typeface="Arial" charset="0"/>
                <a:ea typeface="宋体" pitchFamily="2" charset="-122"/>
              </a:defRPr>
            </a:lvl2pPr>
            <a:lvl3pPr algn="ctr" eaLnBrk="0" hangingPunct="0">
              <a:defRPr sz="4400">
                <a:solidFill>
                  <a:schemeClr val="tx2"/>
                </a:solidFill>
                <a:latin typeface="Arial" charset="0"/>
                <a:ea typeface="宋体" pitchFamily="2" charset="-122"/>
              </a:defRPr>
            </a:lvl3pPr>
            <a:lvl4pPr algn="ctr" eaLnBrk="0" hangingPunct="0">
              <a:defRPr sz="4400">
                <a:solidFill>
                  <a:schemeClr val="tx2"/>
                </a:solidFill>
                <a:latin typeface="Arial" charset="0"/>
                <a:ea typeface="宋体" pitchFamily="2" charset="-122"/>
              </a:defRPr>
            </a:lvl4pPr>
            <a:lvl5pPr algn="ctr" eaLnBrk="0" hangingPunct="0">
              <a:defRPr sz="4400">
                <a:solidFill>
                  <a:schemeClr val="tx2"/>
                </a:solidFill>
                <a:latin typeface="Arial" charset="0"/>
                <a:ea typeface="宋体" pitchFamily="2" charset="-122"/>
              </a:defRPr>
            </a:lvl5pPr>
            <a:lvl6pPr marL="457200" algn="ctr" eaLnBrk="0" fontAlgn="base" hangingPunct="0">
              <a:spcBef>
                <a:spcPct val="0"/>
              </a:spcBef>
              <a:spcAft>
                <a:spcPct val="0"/>
              </a:spcAft>
              <a:defRPr sz="4400">
                <a:solidFill>
                  <a:schemeClr val="tx2"/>
                </a:solidFill>
                <a:latin typeface="Arial" charset="0"/>
                <a:ea typeface="宋体" pitchFamily="2" charset="-122"/>
              </a:defRPr>
            </a:lvl6pPr>
            <a:lvl7pPr marL="914400" algn="ctr" eaLnBrk="0" fontAlgn="base" hangingPunct="0">
              <a:spcBef>
                <a:spcPct val="0"/>
              </a:spcBef>
              <a:spcAft>
                <a:spcPct val="0"/>
              </a:spcAft>
              <a:defRPr sz="4400">
                <a:solidFill>
                  <a:schemeClr val="tx2"/>
                </a:solidFill>
                <a:latin typeface="Arial" charset="0"/>
                <a:ea typeface="宋体" pitchFamily="2" charset="-122"/>
              </a:defRPr>
            </a:lvl7pPr>
            <a:lvl8pPr marL="1371600" algn="ctr" eaLnBrk="0" fontAlgn="base" hangingPunct="0">
              <a:spcBef>
                <a:spcPct val="0"/>
              </a:spcBef>
              <a:spcAft>
                <a:spcPct val="0"/>
              </a:spcAft>
              <a:defRPr sz="4400">
                <a:solidFill>
                  <a:schemeClr val="tx2"/>
                </a:solidFill>
                <a:latin typeface="Arial" charset="0"/>
                <a:ea typeface="宋体" pitchFamily="2" charset="-122"/>
              </a:defRPr>
            </a:lvl8pPr>
            <a:lvl9pPr marL="1828800" algn="ctr" eaLnBrk="0" fontAlgn="base" hangingPunct="0">
              <a:spcBef>
                <a:spcPct val="0"/>
              </a:spcBef>
              <a:spcAft>
                <a:spcPct val="0"/>
              </a:spcAft>
              <a:defRPr sz="4400">
                <a:solidFill>
                  <a:schemeClr val="tx2"/>
                </a:solidFill>
                <a:latin typeface="Arial" charset="0"/>
                <a:ea typeface="宋体" pitchFamily="2" charset="-122"/>
              </a:defRPr>
            </a:lvl9pPr>
          </a:lstStyle>
          <a:p>
            <a:pPr>
              <a:defRPr/>
            </a:pPr>
            <a:r>
              <a:rPr lang="zh-CN" altLang="en-US" sz="3200" dirty="0">
                <a:solidFill>
                  <a:schemeClr val="bg2">
                    <a:lumMod val="10000"/>
                  </a:schemeClr>
                </a:solidFill>
                <a:latin typeface="微软雅黑" panose="020B0503020204020204" pitchFamily="34" charset="-122"/>
                <a:ea typeface="微软雅黑" pitchFamily="34" charset="-122"/>
                <a:cs typeface="+mj-cs"/>
              </a:rPr>
              <a:t>课程概括</a:t>
            </a:r>
          </a:p>
        </p:txBody>
      </p:sp>
      <p:sp>
        <p:nvSpPr>
          <p:cNvPr id="175107" name="Rectangle 3"/>
          <p:cNvSpPr>
            <a:spLocks noChangeArrowheads="1"/>
          </p:cNvSpPr>
          <p:nvPr/>
        </p:nvSpPr>
        <p:spPr bwMode="gray">
          <a:xfrm>
            <a:off x="323850" y="836613"/>
            <a:ext cx="8496300" cy="56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Arial" charset="0"/>
                <a:ea typeface="宋体" pitchFamily="2" charset="-122"/>
              </a:defRPr>
            </a:lvl1pPr>
            <a:lvl2pPr marL="742950" indent="-285750" eaLnBrk="0" hangingPunct="0">
              <a:spcBef>
                <a:spcPct val="20000"/>
              </a:spcBef>
              <a:buChar char="–"/>
              <a:defRPr sz="2800">
                <a:solidFill>
                  <a:schemeClr val="tx1"/>
                </a:solidFill>
                <a:latin typeface="Arial" charset="0"/>
                <a:ea typeface="宋体" pitchFamily="2" charset="-122"/>
              </a:defRPr>
            </a:lvl2pPr>
            <a:lvl3pPr marL="1143000" indent="-228600" eaLnBrk="0" hangingPunct="0">
              <a:spcBef>
                <a:spcPct val="20000"/>
              </a:spcBef>
              <a:buChar char="•"/>
              <a:defRPr sz="2400">
                <a:solidFill>
                  <a:schemeClr val="tx1"/>
                </a:solidFill>
                <a:latin typeface="Arial" charset="0"/>
                <a:ea typeface="宋体" pitchFamily="2" charset="-122"/>
              </a:defRPr>
            </a:lvl3pPr>
            <a:lvl4pPr marL="1600200" indent="-228600" eaLnBrk="0" hangingPunct="0">
              <a:spcBef>
                <a:spcPct val="20000"/>
              </a:spcBef>
              <a:buChar char="–"/>
              <a:defRPr sz="2000">
                <a:solidFill>
                  <a:schemeClr val="tx1"/>
                </a:solidFill>
                <a:latin typeface="Arial" charset="0"/>
                <a:ea typeface="宋体" pitchFamily="2" charset="-122"/>
              </a:defRPr>
            </a:lvl4pPr>
            <a:lvl5pPr marL="2057400" indent="-228600" eaLnBrk="0" hangingPunct="0">
              <a:spcBef>
                <a:spcPct val="20000"/>
              </a:spcBef>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a:lnSpc>
                <a:spcPct val="170000"/>
              </a:lnSpc>
              <a:defRPr/>
            </a:pPr>
            <a:r>
              <a:rPr kumimoji="1" lang="zh-CN" altLang="en-US" sz="2800" dirty="0">
                <a:solidFill>
                  <a:srgbClr val="000000"/>
                </a:solidFill>
                <a:ea typeface="微软雅黑" pitchFamily="34" charset="-122"/>
              </a:rPr>
              <a:t>算法分析与设</a:t>
            </a:r>
            <a:r>
              <a:rPr kumimoji="1" lang="zh-CN" altLang="en-US" sz="2800" dirty="0" smtClean="0">
                <a:solidFill>
                  <a:srgbClr val="000000"/>
                </a:solidFill>
                <a:ea typeface="微软雅黑" pitchFamily="34" charset="-122"/>
              </a:rPr>
              <a:t>计课程讨论的是</a:t>
            </a:r>
            <a:endParaRPr lang="en-US" altLang="zh-CN" sz="2800" dirty="0" smtClean="0">
              <a:solidFill>
                <a:srgbClr val="000000"/>
              </a:solidFill>
              <a:ea typeface="微软雅黑" pitchFamily="34" charset="-122"/>
            </a:endParaRPr>
          </a:p>
          <a:p>
            <a:pPr lvl="1">
              <a:lnSpc>
                <a:spcPct val="170000"/>
              </a:lnSpc>
              <a:defRPr/>
            </a:pPr>
            <a:r>
              <a:rPr lang="zh-CN" altLang="en-US" dirty="0" smtClean="0">
                <a:solidFill>
                  <a:srgbClr val="000000"/>
                </a:solidFill>
                <a:ea typeface="微软雅黑" pitchFamily="34" charset="-122"/>
              </a:rPr>
              <a:t>如</a:t>
            </a:r>
            <a:r>
              <a:rPr lang="zh-CN" altLang="en-US" dirty="0">
                <a:solidFill>
                  <a:srgbClr val="000000"/>
                </a:solidFill>
                <a:ea typeface="微软雅黑" pitchFamily="34" charset="-122"/>
              </a:rPr>
              <a:t>何在计算机中</a:t>
            </a:r>
            <a:r>
              <a:rPr lang="zh-CN" altLang="en-US" dirty="0">
                <a:solidFill>
                  <a:srgbClr val="FF0000"/>
                </a:solidFill>
                <a:ea typeface="微软雅黑" pitchFamily="34" charset="-122"/>
              </a:rPr>
              <a:t>表示问</a:t>
            </a:r>
            <a:r>
              <a:rPr lang="zh-CN" altLang="en-US" dirty="0" smtClean="0">
                <a:solidFill>
                  <a:srgbClr val="FF0000"/>
                </a:solidFill>
                <a:ea typeface="微软雅黑" pitchFamily="34" charset="-122"/>
              </a:rPr>
              <a:t>题</a:t>
            </a:r>
            <a:r>
              <a:rPr lang="zh-CN" altLang="en-US" dirty="0">
                <a:solidFill>
                  <a:srgbClr val="000000"/>
                </a:solidFill>
                <a:ea typeface="微软雅黑" pitchFamily="34" charset="-122"/>
              </a:rPr>
              <a:t>并实现</a:t>
            </a:r>
            <a:r>
              <a:rPr lang="zh-CN" altLang="en-US" dirty="0">
                <a:solidFill>
                  <a:srgbClr val="FF0000"/>
                </a:solidFill>
                <a:ea typeface="微软雅黑" pitchFamily="34" charset="-122"/>
              </a:rPr>
              <a:t>对问题的求解</a:t>
            </a:r>
          </a:p>
          <a:p>
            <a:pPr lvl="2">
              <a:lnSpc>
                <a:spcPct val="170000"/>
              </a:lnSpc>
              <a:defRPr/>
            </a:pPr>
            <a:r>
              <a:rPr lang="zh-CN" altLang="en-US" sz="2800" dirty="0">
                <a:solidFill>
                  <a:srgbClr val="000000"/>
                </a:solidFill>
                <a:latin typeface="微软雅黑" pitchFamily="34" charset="-122"/>
                <a:ea typeface="微软雅黑" pitchFamily="34" charset="-122"/>
              </a:rPr>
              <a:t>方法：将客观问题抽象为数学模型及其上的操作</a:t>
            </a:r>
          </a:p>
          <a:p>
            <a:pPr>
              <a:lnSpc>
                <a:spcPct val="170000"/>
              </a:lnSpc>
              <a:defRPr/>
            </a:pPr>
            <a:r>
              <a:rPr kumimoji="1" lang="zh-CN" altLang="en-US" sz="2800" dirty="0">
                <a:solidFill>
                  <a:srgbClr val="000000"/>
                </a:solidFill>
                <a:ea typeface="微软雅黑" pitchFamily="34" charset="-122"/>
              </a:rPr>
              <a:t>课程目标</a:t>
            </a:r>
          </a:p>
          <a:p>
            <a:pPr lvl="1">
              <a:lnSpc>
                <a:spcPct val="170000"/>
              </a:lnSpc>
              <a:defRPr/>
            </a:pPr>
            <a:r>
              <a:rPr lang="zh-CN" altLang="en-US" dirty="0" smtClean="0">
                <a:solidFill>
                  <a:srgbClr val="000000"/>
                </a:solidFill>
                <a:ea typeface="微软雅黑" pitchFamily="34" charset="-122"/>
              </a:rPr>
              <a:t>培养</a:t>
            </a:r>
            <a:r>
              <a:rPr lang="zh-CN" altLang="en-US" dirty="0" smtClean="0">
                <a:solidFill>
                  <a:srgbClr val="FF0000"/>
                </a:solidFill>
                <a:ea typeface="微软雅黑" pitchFamily="34" charset="-122"/>
              </a:rPr>
              <a:t>计算思维</a:t>
            </a:r>
            <a:r>
              <a:rPr lang="zh-CN" altLang="en-US" dirty="0">
                <a:solidFill>
                  <a:srgbClr val="000000"/>
                </a:solidFill>
                <a:ea typeface="微软雅黑" pitchFamily="34" charset="-122"/>
              </a:rPr>
              <a:t>，培养选择、运用算法解</a:t>
            </a:r>
            <a:r>
              <a:rPr lang="zh-CN" altLang="en-US" dirty="0" smtClean="0">
                <a:solidFill>
                  <a:srgbClr val="000000"/>
                </a:solidFill>
                <a:ea typeface="微软雅黑" pitchFamily="34" charset="-122"/>
              </a:rPr>
              <a:t>决问题的</a:t>
            </a:r>
            <a:r>
              <a:rPr lang="zh-CN" altLang="en-US" dirty="0" smtClean="0">
                <a:solidFill>
                  <a:srgbClr val="FF0000"/>
                </a:solidFill>
                <a:ea typeface="微软雅黑" pitchFamily="34" charset="-122"/>
              </a:rPr>
              <a:t>能力</a:t>
            </a:r>
          </a:p>
          <a:p>
            <a:pPr>
              <a:lnSpc>
                <a:spcPct val="170000"/>
              </a:lnSpc>
              <a:defRPr/>
            </a:pPr>
            <a:r>
              <a:rPr kumimoji="1" lang="zh-CN" altLang="en-US" sz="2800" dirty="0" smtClean="0">
                <a:solidFill>
                  <a:srgbClr val="000000"/>
                </a:solidFill>
                <a:ea typeface="微软雅黑" pitchFamily="34" charset="-122"/>
              </a:rPr>
              <a:t>学</a:t>
            </a:r>
            <a:r>
              <a:rPr kumimoji="1" lang="zh-CN" altLang="en-US" sz="2800" dirty="0">
                <a:solidFill>
                  <a:srgbClr val="000000"/>
                </a:solidFill>
                <a:ea typeface="微软雅黑" pitchFamily="34" charset="-122"/>
              </a:rPr>
              <a:t>习方法</a:t>
            </a:r>
          </a:p>
          <a:p>
            <a:pPr lvl="1">
              <a:lnSpc>
                <a:spcPct val="170000"/>
              </a:lnSpc>
              <a:defRPr/>
            </a:pPr>
            <a:r>
              <a:rPr lang="zh-CN" altLang="en-US" dirty="0">
                <a:solidFill>
                  <a:srgbClr val="FF0000"/>
                </a:solidFill>
                <a:ea typeface="微软雅黑" pitchFamily="34" charset="-122"/>
              </a:rPr>
              <a:t>勤</a:t>
            </a:r>
            <a:r>
              <a:rPr lang="zh-CN" altLang="en-US" dirty="0">
                <a:solidFill>
                  <a:srgbClr val="000000"/>
                </a:solidFill>
                <a:ea typeface="微软雅黑" pitchFamily="34" charset="-122"/>
              </a:rPr>
              <a:t>于思考，</a:t>
            </a:r>
            <a:r>
              <a:rPr lang="zh-CN" altLang="en-US" dirty="0">
                <a:solidFill>
                  <a:srgbClr val="FF0000"/>
                </a:solidFill>
                <a:ea typeface="微软雅黑" pitchFamily="34" charset="-122"/>
              </a:rPr>
              <a:t>劳</a:t>
            </a:r>
            <a:r>
              <a:rPr lang="zh-CN" altLang="en-US" dirty="0">
                <a:solidFill>
                  <a:srgbClr val="000000"/>
                </a:solidFill>
                <a:ea typeface="微软雅黑" pitchFamily="34" charset="-122"/>
              </a:rPr>
              <a:t>逸结合，</a:t>
            </a:r>
            <a:r>
              <a:rPr lang="zh-CN" altLang="en-US" dirty="0">
                <a:solidFill>
                  <a:srgbClr val="FF0000"/>
                </a:solidFill>
                <a:ea typeface="微软雅黑" pitchFamily="34" charset="-122"/>
              </a:rPr>
              <a:t>勇</a:t>
            </a:r>
            <a:r>
              <a:rPr lang="zh-CN" altLang="en-US" dirty="0">
                <a:solidFill>
                  <a:srgbClr val="000000"/>
                </a:solidFill>
                <a:ea typeface="微软雅黑" pitchFamily="34" charset="-122"/>
              </a:rPr>
              <a:t>于实践，</a:t>
            </a:r>
            <a:r>
              <a:rPr lang="zh-CN" altLang="en-US" dirty="0">
                <a:solidFill>
                  <a:srgbClr val="FF0000"/>
                </a:solidFill>
                <a:ea typeface="微软雅黑" pitchFamily="34" charset="-122"/>
              </a:rPr>
              <a:t>敢</a:t>
            </a:r>
            <a:r>
              <a:rPr lang="zh-CN" altLang="en-US" dirty="0">
                <a:solidFill>
                  <a:srgbClr val="000000"/>
                </a:solidFill>
                <a:ea typeface="微软雅黑" pitchFamily="34" charset="-122"/>
              </a:rPr>
              <a:t>于创新</a:t>
            </a:r>
          </a:p>
          <a:p>
            <a:pPr>
              <a:lnSpc>
                <a:spcPct val="170000"/>
              </a:lnSpc>
              <a:defRPr/>
            </a:pPr>
            <a:r>
              <a:rPr kumimoji="1" lang="zh-CN" altLang="en-US" sz="2800" dirty="0">
                <a:solidFill>
                  <a:srgbClr val="000000"/>
                </a:solidFill>
                <a:ea typeface="微软雅黑" pitchFamily="34" charset="-122"/>
              </a:rPr>
              <a:t>课程重要性</a:t>
            </a:r>
            <a:r>
              <a:rPr kumimoji="1" lang="zh-CN" altLang="en-US" sz="2800" dirty="0" smtClean="0">
                <a:solidFill>
                  <a:srgbClr val="000000"/>
                </a:solidFill>
                <a:ea typeface="微软雅黑" pitchFamily="34" charset="-122"/>
              </a:rPr>
              <a:t>：算</a:t>
            </a:r>
            <a:r>
              <a:rPr kumimoji="1" lang="zh-CN" altLang="en-US" sz="2800" dirty="0">
                <a:solidFill>
                  <a:srgbClr val="000000"/>
                </a:solidFill>
                <a:ea typeface="微软雅黑" pitchFamily="34" charset="-122"/>
              </a:rPr>
              <a:t>法是</a:t>
            </a:r>
            <a:r>
              <a:rPr kumimoji="1" lang="zh-CN" altLang="en-US" sz="2800" dirty="0">
                <a:solidFill>
                  <a:srgbClr val="FF0000"/>
                </a:solidFill>
                <a:ea typeface="微软雅黑" pitchFamily="34" charset="-122"/>
              </a:rPr>
              <a:t>一切</a:t>
            </a:r>
            <a:r>
              <a:rPr kumimoji="1" lang="zh-CN" altLang="en-US" sz="2800" dirty="0">
                <a:solidFill>
                  <a:srgbClr val="000000"/>
                </a:solidFill>
                <a:ea typeface="微软雅黑" pitchFamily="34" charset="-122"/>
              </a:rPr>
              <a:t>程序设计的基</a:t>
            </a:r>
            <a:r>
              <a:rPr kumimoji="1" lang="zh-CN" altLang="en-US" sz="2800" dirty="0" smtClean="0">
                <a:solidFill>
                  <a:srgbClr val="000000"/>
                </a:solidFill>
                <a:ea typeface="微软雅黑" pitchFamily="34" charset="-122"/>
              </a:rPr>
              <a:t>础</a:t>
            </a:r>
            <a:endParaRPr kumimoji="1" lang="zh-CN" altLang="en-US" sz="2800" dirty="0">
              <a:solidFill>
                <a:srgbClr val="000000"/>
              </a:solidFill>
              <a:ea typeface="微软雅黑" pitchFamily="34" charset="-122"/>
            </a:endParaRPr>
          </a:p>
        </p:txBody>
      </p:sp>
    </p:spTree>
    <p:extLst>
      <p:ext uri="{BB962C8B-B14F-4D97-AF65-F5344CB8AC3E}">
        <p14:creationId xmlns:p14="http://schemas.microsoft.com/office/powerpoint/2010/main" val="15514320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Effect transition="in" filter="wipe(left)">
                                      <p:cBhvr>
                                        <p:cTn id="7" dur="500"/>
                                        <p:tgtEl>
                                          <p:spTgt spid="175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5107">
                                            <p:txEl>
                                              <p:pRg st="1" end="1"/>
                                            </p:txEl>
                                          </p:spTgt>
                                        </p:tgtEl>
                                        <p:attrNameLst>
                                          <p:attrName>style.visibility</p:attrName>
                                        </p:attrNameLst>
                                      </p:cBhvr>
                                      <p:to>
                                        <p:strVal val="visible"/>
                                      </p:to>
                                    </p:set>
                                    <p:animEffect transition="in" filter="wipe(left)">
                                      <p:cBhvr>
                                        <p:cTn id="12" dur="500"/>
                                        <p:tgtEl>
                                          <p:spTgt spid="1751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5107">
                                            <p:txEl>
                                              <p:pRg st="2" end="2"/>
                                            </p:txEl>
                                          </p:spTgt>
                                        </p:tgtEl>
                                        <p:attrNameLst>
                                          <p:attrName>style.visibility</p:attrName>
                                        </p:attrNameLst>
                                      </p:cBhvr>
                                      <p:to>
                                        <p:strVal val="visible"/>
                                      </p:to>
                                    </p:set>
                                    <p:animEffect transition="in" filter="wipe(left)">
                                      <p:cBhvr>
                                        <p:cTn id="17" dur="500"/>
                                        <p:tgtEl>
                                          <p:spTgt spid="1751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5107">
                                            <p:txEl>
                                              <p:pRg st="3" end="3"/>
                                            </p:txEl>
                                          </p:spTgt>
                                        </p:tgtEl>
                                        <p:attrNameLst>
                                          <p:attrName>style.visibility</p:attrName>
                                        </p:attrNameLst>
                                      </p:cBhvr>
                                      <p:to>
                                        <p:strVal val="visible"/>
                                      </p:to>
                                    </p:set>
                                    <p:animEffect transition="in" filter="wipe(left)">
                                      <p:cBhvr>
                                        <p:cTn id="22" dur="500"/>
                                        <p:tgtEl>
                                          <p:spTgt spid="1751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5107">
                                            <p:txEl>
                                              <p:pRg st="4" end="4"/>
                                            </p:txEl>
                                          </p:spTgt>
                                        </p:tgtEl>
                                        <p:attrNameLst>
                                          <p:attrName>style.visibility</p:attrName>
                                        </p:attrNameLst>
                                      </p:cBhvr>
                                      <p:to>
                                        <p:strVal val="visible"/>
                                      </p:to>
                                    </p:set>
                                    <p:animEffect transition="in" filter="wipe(left)">
                                      <p:cBhvr>
                                        <p:cTn id="27" dur="500"/>
                                        <p:tgtEl>
                                          <p:spTgt spid="1751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75107">
                                            <p:txEl>
                                              <p:pRg st="5" end="5"/>
                                            </p:txEl>
                                          </p:spTgt>
                                        </p:tgtEl>
                                        <p:attrNameLst>
                                          <p:attrName>style.visibility</p:attrName>
                                        </p:attrNameLst>
                                      </p:cBhvr>
                                      <p:to>
                                        <p:strVal val="visible"/>
                                      </p:to>
                                    </p:set>
                                    <p:animEffect transition="in" filter="wipe(left)">
                                      <p:cBhvr>
                                        <p:cTn id="32" dur="500"/>
                                        <p:tgtEl>
                                          <p:spTgt spid="17510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75107">
                                            <p:txEl>
                                              <p:pRg st="6" end="6"/>
                                            </p:txEl>
                                          </p:spTgt>
                                        </p:tgtEl>
                                        <p:attrNameLst>
                                          <p:attrName>style.visibility</p:attrName>
                                        </p:attrNameLst>
                                      </p:cBhvr>
                                      <p:to>
                                        <p:strVal val="visible"/>
                                      </p:to>
                                    </p:set>
                                    <p:animEffect transition="in" filter="wipe(left)">
                                      <p:cBhvr>
                                        <p:cTn id="37" dur="500"/>
                                        <p:tgtEl>
                                          <p:spTgt spid="17510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75107">
                                            <p:txEl>
                                              <p:pRg st="7" end="7"/>
                                            </p:txEl>
                                          </p:spTgt>
                                        </p:tgtEl>
                                        <p:attrNameLst>
                                          <p:attrName>style.visibility</p:attrName>
                                        </p:attrNameLst>
                                      </p:cBhvr>
                                      <p:to>
                                        <p:strVal val="visible"/>
                                      </p:to>
                                    </p:set>
                                    <p:animEffect transition="in" filter="wipe(left)">
                                      <p:cBhvr>
                                        <p:cTn id="42" dur="500"/>
                                        <p:tgtEl>
                                          <p:spTgt spid="1751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323850" y="19050"/>
            <a:ext cx="856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lang="zh-CN" altLang="en-US" sz="3200" dirty="0">
                <a:solidFill>
                  <a:schemeClr val="bg2">
                    <a:lumMod val="10000"/>
                  </a:schemeClr>
                </a:solidFill>
                <a:latin typeface="微软雅黑" panose="020B0503020204020204" pitchFamily="34" charset="-122"/>
                <a:ea typeface="微软雅黑" pitchFamily="34" charset="-122"/>
                <a:cs typeface="+mj-cs"/>
              </a:rPr>
              <a:t>第</a:t>
            </a:r>
            <a:r>
              <a:rPr lang="en-US" altLang="zh-CN" sz="3200" dirty="0">
                <a:solidFill>
                  <a:schemeClr val="bg2">
                    <a:lumMod val="10000"/>
                  </a:schemeClr>
                </a:solidFill>
                <a:latin typeface="微软雅黑" panose="020B0503020204020204" pitchFamily="34" charset="-122"/>
                <a:ea typeface="微软雅黑" pitchFamily="34" charset="-122"/>
                <a:cs typeface="+mj-cs"/>
              </a:rPr>
              <a:t>1</a:t>
            </a:r>
            <a:r>
              <a:rPr lang="zh-CN" altLang="en-US" sz="3200" dirty="0">
                <a:solidFill>
                  <a:schemeClr val="bg2">
                    <a:lumMod val="10000"/>
                  </a:schemeClr>
                </a:solidFill>
                <a:latin typeface="微软雅黑" panose="020B0503020204020204" pitchFamily="34" charset="-122"/>
                <a:ea typeface="微软雅黑" pitchFamily="34" charset="-122"/>
                <a:cs typeface="+mj-cs"/>
              </a:rPr>
              <a:t>章  </a:t>
            </a:r>
            <a:r>
              <a:rPr lang="zh-CN" altLang="en-US" sz="3200" dirty="0" smtClean="0">
                <a:solidFill>
                  <a:schemeClr val="bg2">
                    <a:lumMod val="10000"/>
                  </a:schemeClr>
                </a:solidFill>
                <a:latin typeface="微软雅黑" panose="020B0503020204020204" pitchFamily="34" charset="-122"/>
                <a:ea typeface="微软雅黑" pitchFamily="34" charset="-122"/>
                <a:cs typeface="+mj-cs"/>
              </a:rPr>
              <a:t>算法概述</a:t>
            </a:r>
            <a:endParaRPr lang="zh-CN" altLang="en-US" sz="3200" dirty="0">
              <a:solidFill>
                <a:schemeClr val="bg2">
                  <a:lumMod val="10000"/>
                </a:schemeClr>
              </a:solidFill>
              <a:latin typeface="微软雅黑" panose="020B0503020204020204" pitchFamily="34" charset="-122"/>
              <a:ea typeface="微软雅黑" pitchFamily="34" charset="-122"/>
              <a:cs typeface="+mj-cs"/>
            </a:endParaRPr>
          </a:p>
        </p:txBody>
      </p:sp>
      <p:sp>
        <p:nvSpPr>
          <p:cNvPr id="3" name="Rectangle 8"/>
          <p:cNvSpPr>
            <a:spLocks noChangeArrowheads="1"/>
          </p:cNvSpPr>
          <p:nvPr/>
        </p:nvSpPr>
        <p:spPr bwMode="auto">
          <a:xfrm>
            <a:off x="323850" y="3212976"/>
            <a:ext cx="85693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defRPr/>
            </a:pPr>
            <a:r>
              <a:rPr lang="en-US" altLang="zh-CN" sz="4000" dirty="0" smtClean="0">
                <a:solidFill>
                  <a:schemeClr val="bg2">
                    <a:lumMod val="10000"/>
                  </a:schemeClr>
                </a:solidFill>
                <a:latin typeface="微软雅黑" panose="020B0503020204020204" pitchFamily="34" charset="-122"/>
                <a:ea typeface="微软雅黑" pitchFamily="34" charset="-122"/>
                <a:cs typeface="+mj-cs"/>
              </a:rPr>
              <a:t>1.2  </a:t>
            </a:r>
            <a:r>
              <a:rPr lang="zh-CN" altLang="en-US" sz="4000" dirty="0" smtClean="0">
                <a:solidFill>
                  <a:schemeClr val="bg2">
                    <a:lumMod val="10000"/>
                  </a:schemeClr>
                </a:solidFill>
                <a:latin typeface="微软雅黑" panose="020B0503020204020204" pitchFamily="34" charset="-122"/>
                <a:ea typeface="微软雅黑" pitchFamily="34" charset="-122"/>
                <a:cs typeface="+mj-cs"/>
              </a:rPr>
              <a:t>算</a:t>
            </a:r>
            <a:r>
              <a:rPr lang="zh-CN" altLang="en-US" sz="4000" dirty="0">
                <a:solidFill>
                  <a:schemeClr val="bg2">
                    <a:lumMod val="10000"/>
                  </a:schemeClr>
                </a:solidFill>
                <a:latin typeface="微软雅黑" panose="020B0503020204020204" pitchFamily="34" charset="-122"/>
                <a:ea typeface="微软雅黑" pitchFamily="34" charset="-122"/>
                <a:cs typeface="+mj-cs"/>
              </a:rPr>
              <a:t>法复</a:t>
            </a:r>
            <a:r>
              <a:rPr lang="zh-CN" altLang="en-US" sz="4000" dirty="0" smtClean="0">
                <a:solidFill>
                  <a:schemeClr val="bg2">
                    <a:lumMod val="10000"/>
                  </a:schemeClr>
                </a:solidFill>
                <a:latin typeface="微软雅黑" panose="020B0503020204020204" pitchFamily="34" charset="-122"/>
                <a:ea typeface="微软雅黑" pitchFamily="34" charset="-122"/>
                <a:cs typeface="+mj-cs"/>
              </a:rPr>
              <a:t>杂度分</a:t>
            </a:r>
            <a:r>
              <a:rPr lang="zh-CN" altLang="en-US" sz="4000" dirty="0">
                <a:solidFill>
                  <a:schemeClr val="bg2">
                    <a:lumMod val="10000"/>
                  </a:schemeClr>
                </a:solidFill>
                <a:latin typeface="微软雅黑" panose="020B0503020204020204" pitchFamily="34" charset="-122"/>
                <a:ea typeface="微软雅黑" pitchFamily="34" charset="-122"/>
                <a:cs typeface="+mj-cs"/>
              </a:rPr>
              <a:t>析</a:t>
            </a:r>
          </a:p>
        </p:txBody>
      </p:sp>
    </p:spTree>
    <p:extLst>
      <p:ext uri="{BB962C8B-B14F-4D97-AF65-F5344CB8AC3E}">
        <p14:creationId xmlns:p14="http://schemas.microsoft.com/office/powerpoint/2010/main" val="1458164949"/>
      </p:ext>
    </p:extLst>
  </p:cSld>
  <p:clrMapOvr>
    <a:masterClrMapping/>
  </p:clrMapOvr>
  <p:transition>
    <p:pull dir="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dirty="0">
                <a:solidFill>
                  <a:schemeClr val="bg2">
                    <a:lumMod val="10000"/>
                  </a:schemeClr>
                </a:solidFill>
              </a:rPr>
              <a:t>1.2  </a:t>
            </a:r>
            <a:r>
              <a:rPr lang="zh-CN" altLang="en-US" dirty="0">
                <a:solidFill>
                  <a:schemeClr val="bg2">
                    <a:lumMod val="10000"/>
                  </a:schemeClr>
                </a:solidFill>
              </a:rPr>
              <a:t>算法复杂度分析</a:t>
            </a:r>
          </a:p>
        </p:txBody>
      </p:sp>
      <p:sp>
        <p:nvSpPr>
          <p:cNvPr id="2214915" name="Content Placeholder 2"/>
          <p:cNvSpPr>
            <a:spLocks noGrp="1"/>
          </p:cNvSpPr>
          <p:nvPr>
            <p:ph idx="4294967295"/>
          </p:nvPr>
        </p:nvSpPr>
        <p:spPr>
          <a:xfrm>
            <a:off x="216024" y="692696"/>
            <a:ext cx="8892480" cy="6165303"/>
          </a:xfrm>
        </p:spPr>
        <p:txBody>
          <a:bodyPr lIns="92075" tIns="46038" rIns="92075" bIns="46038"/>
          <a:lstStyle/>
          <a:p>
            <a:pPr marL="539750" indent="-539750">
              <a:lnSpc>
                <a:spcPct val="140000"/>
              </a:lnSpc>
              <a:spcBef>
                <a:spcPct val="0"/>
              </a:spcBef>
            </a:pPr>
            <a:r>
              <a:rPr kumimoji="1" lang="zh-CN" altLang="en-US" sz="2400" dirty="0">
                <a:solidFill>
                  <a:srgbClr val="080808"/>
                </a:solidFill>
              </a:rPr>
              <a:t>算法设计的标</a:t>
            </a:r>
            <a:r>
              <a:rPr kumimoji="1" lang="zh-CN" altLang="en-US" sz="2400" dirty="0" smtClean="0">
                <a:solidFill>
                  <a:srgbClr val="080808"/>
                </a:solidFill>
              </a:rPr>
              <a:t>准</a:t>
            </a:r>
            <a:endParaRPr lang="zh-CN" altLang="en-US" sz="2400" dirty="0" smtClean="0"/>
          </a:p>
          <a:p>
            <a:pPr marL="990600" lvl="1" indent="-533400">
              <a:lnSpc>
                <a:spcPct val="140000"/>
              </a:lnSpc>
              <a:spcBef>
                <a:spcPct val="0"/>
              </a:spcBef>
            </a:pPr>
            <a:r>
              <a:rPr lang="zh-CN" altLang="en-US" sz="2400" b="1" dirty="0">
                <a:latin typeface="Verdana" pitchFamily="34" charset="0"/>
              </a:rPr>
              <a:t>正确性（</a:t>
            </a:r>
            <a:r>
              <a:rPr lang="en-US" altLang="zh-CN" sz="2400" b="1" dirty="0">
                <a:latin typeface="Verdana" pitchFamily="34" charset="0"/>
              </a:rPr>
              <a:t>correctness</a:t>
            </a:r>
            <a:r>
              <a:rPr lang="zh-CN" altLang="en-US" sz="2400" b="1" dirty="0" smtClean="0">
                <a:latin typeface="Verdana" pitchFamily="34" charset="0"/>
              </a:rPr>
              <a:t>）</a:t>
            </a:r>
            <a:endParaRPr lang="en-US" altLang="zh-CN" sz="2400" b="1" dirty="0" smtClean="0">
              <a:latin typeface="Verdana" pitchFamily="34" charset="0"/>
            </a:endParaRPr>
          </a:p>
          <a:p>
            <a:pPr marL="1440000" lvl="2" indent="-432000">
              <a:lnSpc>
                <a:spcPct val="140000"/>
              </a:lnSpc>
              <a:spcBef>
                <a:spcPct val="0"/>
              </a:spcBef>
            </a:pPr>
            <a:r>
              <a:rPr lang="zh-CN" altLang="en-US" sz="2200" dirty="0">
                <a:latin typeface="Verdana" pitchFamily="34" charset="0"/>
              </a:rPr>
              <a:t>算法应满足用户的具体需求</a:t>
            </a:r>
            <a:endParaRPr lang="en-US" altLang="zh-CN" sz="2200" dirty="0">
              <a:latin typeface="Verdana" pitchFamily="34" charset="0"/>
            </a:endParaRPr>
          </a:p>
          <a:p>
            <a:pPr marL="990600" lvl="1" indent="-533400">
              <a:lnSpc>
                <a:spcPct val="140000"/>
              </a:lnSpc>
              <a:spcBef>
                <a:spcPct val="0"/>
              </a:spcBef>
            </a:pPr>
            <a:r>
              <a:rPr lang="zh-CN" altLang="en-US" sz="2400" b="1" dirty="0">
                <a:latin typeface="Verdana" pitchFamily="34" charset="0"/>
              </a:rPr>
              <a:t>可读性（</a:t>
            </a:r>
            <a:r>
              <a:rPr lang="en-US" altLang="zh-CN" sz="2400" b="1" dirty="0">
                <a:latin typeface="Verdana" pitchFamily="34" charset="0"/>
              </a:rPr>
              <a:t>readability</a:t>
            </a:r>
            <a:r>
              <a:rPr lang="zh-CN" altLang="en-US" sz="2400" b="1" dirty="0" smtClean="0">
                <a:latin typeface="Verdana" pitchFamily="34" charset="0"/>
              </a:rPr>
              <a:t>）</a:t>
            </a:r>
            <a:endParaRPr lang="en-US" altLang="zh-CN" sz="2400" b="1" dirty="0" smtClean="0">
              <a:latin typeface="Verdana" pitchFamily="34" charset="0"/>
            </a:endParaRPr>
          </a:p>
          <a:p>
            <a:pPr marL="1440000" lvl="2" indent="-432000">
              <a:lnSpc>
                <a:spcPct val="140000"/>
              </a:lnSpc>
              <a:spcBef>
                <a:spcPct val="0"/>
              </a:spcBef>
            </a:pPr>
            <a:r>
              <a:rPr lang="zh-CN" altLang="en-US" sz="2200" dirty="0">
                <a:latin typeface="Verdana" pitchFamily="34" charset="0"/>
              </a:rPr>
              <a:t>算法应好读，利于读者对算法的理解</a:t>
            </a:r>
            <a:endParaRPr lang="en-US" altLang="zh-CN" sz="2200" dirty="0">
              <a:latin typeface="Verdana" pitchFamily="34" charset="0"/>
            </a:endParaRPr>
          </a:p>
          <a:p>
            <a:pPr marL="990600" lvl="1" indent="-533400">
              <a:lnSpc>
                <a:spcPct val="140000"/>
              </a:lnSpc>
              <a:spcBef>
                <a:spcPct val="0"/>
              </a:spcBef>
            </a:pPr>
            <a:r>
              <a:rPr lang="zh-CN" altLang="en-US" sz="2400" b="1" dirty="0">
                <a:latin typeface="Verdana" pitchFamily="34" charset="0"/>
              </a:rPr>
              <a:t>健壮性（</a:t>
            </a:r>
            <a:r>
              <a:rPr lang="en-US" altLang="zh-CN" sz="2400" b="1" dirty="0">
                <a:latin typeface="Verdana" pitchFamily="34" charset="0"/>
              </a:rPr>
              <a:t>robustness</a:t>
            </a:r>
            <a:r>
              <a:rPr lang="zh-CN" altLang="en-US" sz="2400" b="1" dirty="0" smtClean="0">
                <a:latin typeface="Verdana" pitchFamily="34" charset="0"/>
              </a:rPr>
              <a:t>）</a:t>
            </a:r>
            <a:endParaRPr lang="en-US" altLang="zh-CN" sz="2400" b="1" dirty="0" smtClean="0">
              <a:latin typeface="Verdana" pitchFamily="34" charset="0"/>
            </a:endParaRPr>
          </a:p>
          <a:p>
            <a:pPr marL="1440000" lvl="2" indent="-432000">
              <a:lnSpc>
                <a:spcPct val="140000"/>
              </a:lnSpc>
              <a:spcBef>
                <a:spcPct val="0"/>
              </a:spcBef>
            </a:pPr>
            <a:r>
              <a:rPr lang="zh-CN" altLang="en-US" sz="2200" dirty="0">
                <a:latin typeface="Verdana" pitchFamily="34" charset="0"/>
              </a:rPr>
              <a:t>算法有好的容错能力，当输入异常或非法数据时，能够正确应对适当处理，不会产生莫名其妙的输出结果</a:t>
            </a:r>
            <a:endParaRPr lang="en-US" altLang="zh-CN" sz="2200" dirty="0">
              <a:latin typeface="Verdana" pitchFamily="34" charset="0"/>
            </a:endParaRPr>
          </a:p>
          <a:p>
            <a:pPr marL="990600" lvl="1" indent="-533400">
              <a:lnSpc>
                <a:spcPct val="140000"/>
              </a:lnSpc>
              <a:spcBef>
                <a:spcPct val="0"/>
              </a:spcBef>
            </a:pPr>
            <a:r>
              <a:rPr lang="zh-CN" altLang="en-US" sz="2400" b="1" dirty="0" smtClean="0">
                <a:latin typeface="Verdana" pitchFamily="34" charset="0"/>
              </a:rPr>
              <a:t>时间和空间效率（</a:t>
            </a:r>
            <a:r>
              <a:rPr lang="en-US" altLang="zh-CN" sz="2400" b="1" dirty="0">
                <a:latin typeface="Verdana" pitchFamily="34" charset="0"/>
              </a:rPr>
              <a:t>time and space efficiency</a:t>
            </a:r>
            <a:r>
              <a:rPr lang="zh-CN" altLang="en-US" sz="2400" b="1" dirty="0" smtClean="0">
                <a:latin typeface="Verdana" pitchFamily="34" charset="0"/>
              </a:rPr>
              <a:t>）</a:t>
            </a:r>
            <a:endParaRPr lang="en-US" altLang="zh-CN" sz="2400" b="1" dirty="0" smtClean="0">
              <a:latin typeface="Verdana" pitchFamily="34" charset="0"/>
            </a:endParaRPr>
          </a:p>
          <a:p>
            <a:pPr marL="1440000" lvl="2" indent="-432000">
              <a:lnSpc>
                <a:spcPct val="140000"/>
              </a:lnSpc>
              <a:spcBef>
                <a:spcPct val="0"/>
              </a:spcBef>
            </a:pPr>
            <a:r>
              <a:rPr lang="zh-CN" altLang="en-US" sz="2200" dirty="0" smtClean="0">
                <a:latin typeface="Verdana" pitchFamily="34" charset="0"/>
              </a:rPr>
              <a:t>时间效率：指</a:t>
            </a:r>
            <a:r>
              <a:rPr lang="zh-CN" altLang="en-US" sz="2200" dirty="0">
                <a:latin typeface="Verdana" pitchFamily="34" charset="0"/>
              </a:rPr>
              <a:t>的是算法的执行时</a:t>
            </a:r>
            <a:r>
              <a:rPr lang="zh-CN" altLang="en-US" sz="2200" dirty="0" smtClean="0">
                <a:latin typeface="Verdana" pitchFamily="34" charset="0"/>
              </a:rPr>
              <a:t>间应足够短</a:t>
            </a:r>
            <a:endParaRPr lang="zh-CN" altLang="en-US" sz="2200" dirty="0">
              <a:latin typeface="Verdana" pitchFamily="34" charset="0"/>
            </a:endParaRPr>
          </a:p>
          <a:p>
            <a:pPr marL="1440000" lvl="2" indent="-432000">
              <a:lnSpc>
                <a:spcPct val="140000"/>
              </a:lnSpc>
              <a:spcBef>
                <a:spcPct val="0"/>
              </a:spcBef>
            </a:pPr>
            <a:r>
              <a:rPr lang="zh-CN" altLang="en-US" sz="2200" dirty="0" smtClean="0">
                <a:latin typeface="Verdana" pitchFamily="34" charset="0"/>
              </a:rPr>
              <a:t>空间效率：指</a:t>
            </a:r>
            <a:r>
              <a:rPr lang="zh-CN" altLang="en-US" sz="2200" dirty="0">
                <a:latin typeface="Verdana" pitchFamily="34" charset="0"/>
              </a:rPr>
              <a:t>算法执行需要的最大存储空</a:t>
            </a:r>
            <a:r>
              <a:rPr lang="zh-CN" altLang="en-US" sz="2200" dirty="0" smtClean="0">
                <a:latin typeface="Verdana" pitchFamily="34" charset="0"/>
              </a:rPr>
              <a:t>间应足够小</a:t>
            </a:r>
            <a:endParaRPr lang="zh-CN" altLang="en-US" sz="2200" dirty="0">
              <a:latin typeface="Verdana" pitchFamily="34" charset="0"/>
            </a:endParaRPr>
          </a:p>
          <a:p>
            <a:pPr marL="1440000" lvl="2" indent="-432000">
              <a:lnSpc>
                <a:spcPct val="140000"/>
              </a:lnSpc>
              <a:spcBef>
                <a:spcPct val="0"/>
              </a:spcBef>
            </a:pPr>
            <a:r>
              <a:rPr lang="zh-CN" altLang="en-US" sz="2200" dirty="0">
                <a:latin typeface="Verdana" pitchFamily="34" charset="0"/>
              </a:rPr>
              <a:t>这两个方面与问题的规模有关</a:t>
            </a:r>
            <a:endParaRPr lang="en-US" altLang="zh-CN" sz="2200" dirty="0" smtClean="0">
              <a:latin typeface="Verdana" pitchFamily="34" charset="0"/>
            </a:endParaRPr>
          </a:p>
        </p:txBody>
      </p:sp>
    </p:spTree>
    <p:extLst>
      <p:ext uri="{BB962C8B-B14F-4D97-AF65-F5344CB8AC3E}">
        <p14:creationId xmlns:p14="http://schemas.microsoft.com/office/powerpoint/2010/main" val="29491827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14915">
                                            <p:txEl>
                                              <p:pRg st="1" end="1"/>
                                            </p:txEl>
                                          </p:spTgt>
                                        </p:tgtEl>
                                        <p:attrNameLst>
                                          <p:attrName>style.visibility</p:attrName>
                                        </p:attrNameLst>
                                      </p:cBhvr>
                                      <p:to>
                                        <p:strVal val="visible"/>
                                      </p:to>
                                    </p:set>
                                    <p:animEffect transition="in" filter="fade">
                                      <p:cBhvr>
                                        <p:cTn id="11" dur="500"/>
                                        <p:tgtEl>
                                          <p:spTgt spid="2214915">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214915">
                                            <p:txEl>
                                              <p:pRg st="2" end="2"/>
                                            </p:txEl>
                                          </p:spTgt>
                                        </p:tgtEl>
                                        <p:attrNameLst>
                                          <p:attrName>style.visibility</p:attrName>
                                        </p:attrNameLst>
                                      </p:cBhvr>
                                      <p:to>
                                        <p:strVal val="visible"/>
                                      </p:to>
                                    </p:set>
                                    <p:animEffect transition="in" filter="fade">
                                      <p:cBhvr>
                                        <p:cTn id="14" dur="500"/>
                                        <p:tgtEl>
                                          <p:spTgt spid="2214915">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14915">
                                            <p:txEl>
                                              <p:pRg st="3" end="3"/>
                                            </p:txEl>
                                          </p:spTgt>
                                        </p:tgtEl>
                                        <p:attrNameLst>
                                          <p:attrName>style.visibility</p:attrName>
                                        </p:attrNameLst>
                                      </p:cBhvr>
                                      <p:to>
                                        <p:strVal val="visible"/>
                                      </p:to>
                                    </p:set>
                                    <p:animEffect transition="in" filter="fade">
                                      <p:cBhvr>
                                        <p:cTn id="19" dur="500"/>
                                        <p:tgtEl>
                                          <p:spTgt spid="221491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214915">
                                            <p:txEl>
                                              <p:pRg st="4" end="4"/>
                                            </p:txEl>
                                          </p:spTgt>
                                        </p:tgtEl>
                                        <p:attrNameLst>
                                          <p:attrName>style.visibility</p:attrName>
                                        </p:attrNameLst>
                                      </p:cBhvr>
                                      <p:to>
                                        <p:strVal val="visible"/>
                                      </p:to>
                                    </p:set>
                                    <p:animEffect transition="in" filter="fade">
                                      <p:cBhvr>
                                        <p:cTn id="22" dur="500"/>
                                        <p:tgtEl>
                                          <p:spTgt spid="22149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14915">
                                            <p:txEl>
                                              <p:pRg st="5" end="5"/>
                                            </p:txEl>
                                          </p:spTgt>
                                        </p:tgtEl>
                                        <p:attrNameLst>
                                          <p:attrName>style.visibility</p:attrName>
                                        </p:attrNameLst>
                                      </p:cBhvr>
                                      <p:to>
                                        <p:strVal val="visible"/>
                                      </p:to>
                                    </p:set>
                                    <p:animEffect transition="in" filter="fade">
                                      <p:cBhvr>
                                        <p:cTn id="27" dur="500"/>
                                        <p:tgtEl>
                                          <p:spTgt spid="2214915">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14915">
                                            <p:txEl>
                                              <p:pRg st="6" end="6"/>
                                            </p:txEl>
                                          </p:spTgt>
                                        </p:tgtEl>
                                        <p:attrNameLst>
                                          <p:attrName>style.visibility</p:attrName>
                                        </p:attrNameLst>
                                      </p:cBhvr>
                                      <p:to>
                                        <p:strVal val="visible"/>
                                      </p:to>
                                    </p:set>
                                    <p:animEffect transition="in" filter="fade">
                                      <p:cBhvr>
                                        <p:cTn id="30" dur="500"/>
                                        <p:tgtEl>
                                          <p:spTgt spid="2214915">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214915">
                                            <p:txEl>
                                              <p:pRg st="7" end="7"/>
                                            </p:txEl>
                                          </p:spTgt>
                                        </p:tgtEl>
                                        <p:attrNameLst>
                                          <p:attrName>style.visibility</p:attrName>
                                        </p:attrNameLst>
                                      </p:cBhvr>
                                      <p:to>
                                        <p:strVal val="visible"/>
                                      </p:to>
                                    </p:set>
                                    <p:animEffect transition="in" filter="fade">
                                      <p:cBhvr>
                                        <p:cTn id="35" dur="500"/>
                                        <p:tgtEl>
                                          <p:spTgt spid="2214915">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214915">
                                            <p:txEl>
                                              <p:pRg st="8" end="8"/>
                                            </p:txEl>
                                          </p:spTgt>
                                        </p:tgtEl>
                                        <p:attrNameLst>
                                          <p:attrName>style.visibility</p:attrName>
                                        </p:attrNameLst>
                                      </p:cBhvr>
                                      <p:to>
                                        <p:strVal val="visible"/>
                                      </p:to>
                                    </p:set>
                                    <p:animEffect transition="in" filter="fade">
                                      <p:cBhvr>
                                        <p:cTn id="38" dur="500"/>
                                        <p:tgtEl>
                                          <p:spTgt spid="2214915">
                                            <p:txEl>
                                              <p:pRg st="8" end="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214915">
                                            <p:txEl>
                                              <p:pRg st="9" end="9"/>
                                            </p:txEl>
                                          </p:spTgt>
                                        </p:tgtEl>
                                        <p:attrNameLst>
                                          <p:attrName>style.visibility</p:attrName>
                                        </p:attrNameLst>
                                      </p:cBhvr>
                                      <p:to>
                                        <p:strVal val="visible"/>
                                      </p:to>
                                    </p:set>
                                    <p:animEffect transition="in" filter="fade">
                                      <p:cBhvr>
                                        <p:cTn id="41" dur="500"/>
                                        <p:tgtEl>
                                          <p:spTgt spid="2214915">
                                            <p:txEl>
                                              <p:pRg st="9" end="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214915">
                                            <p:txEl>
                                              <p:pRg st="10" end="10"/>
                                            </p:txEl>
                                          </p:spTgt>
                                        </p:tgtEl>
                                        <p:attrNameLst>
                                          <p:attrName>style.visibility</p:attrName>
                                        </p:attrNameLst>
                                      </p:cBhvr>
                                      <p:to>
                                        <p:strVal val="visible"/>
                                      </p:to>
                                    </p:set>
                                    <p:animEffect transition="in" filter="fade">
                                      <p:cBhvr>
                                        <p:cTn id="44" dur="500"/>
                                        <p:tgtEl>
                                          <p:spTgt spid="221491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dirty="0">
                <a:solidFill>
                  <a:schemeClr val="bg2">
                    <a:lumMod val="10000"/>
                  </a:schemeClr>
                </a:solidFill>
              </a:rPr>
              <a:t>1.2  </a:t>
            </a:r>
            <a:r>
              <a:rPr lang="zh-CN" altLang="en-US" dirty="0">
                <a:solidFill>
                  <a:schemeClr val="bg2">
                    <a:lumMod val="10000"/>
                  </a:schemeClr>
                </a:solidFill>
              </a:rPr>
              <a:t>算法复杂度分析</a:t>
            </a:r>
          </a:p>
        </p:txBody>
      </p:sp>
      <p:sp>
        <p:nvSpPr>
          <p:cNvPr id="2214915" name="Content Placeholder 2"/>
          <p:cNvSpPr>
            <a:spLocks noGrp="1"/>
          </p:cNvSpPr>
          <p:nvPr>
            <p:ph idx="4294967295"/>
          </p:nvPr>
        </p:nvSpPr>
        <p:spPr>
          <a:xfrm>
            <a:off x="216024" y="692696"/>
            <a:ext cx="8892480" cy="6165303"/>
          </a:xfrm>
        </p:spPr>
        <p:txBody>
          <a:bodyPr lIns="92075" tIns="46038" rIns="92075" bIns="46038"/>
          <a:lstStyle/>
          <a:p>
            <a:pPr marL="539750" indent="-539750">
              <a:lnSpc>
                <a:spcPct val="150000"/>
              </a:lnSpc>
            </a:pPr>
            <a:r>
              <a:rPr lang="zh-CN" altLang="en-US" sz="2400" dirty="0"/>
              <a:t>算法复</a:t>
            </a:r>
            <a:r>
              <a:rPr lang="zh-CN" altLang="en-US" sz="2400" dirty="0" smtClean="0"/>
              <a:t>杂度（也称为算法复杂性）</a:t>
            </a:r>
          </a:p>
          <a:p>
            <a:pPr marL="990600" lvl="1" indent="-533400">
              <a:lnSpc>
                <a:spcPct val="150000"/>
              </a:lnSpc>
            </a:pPr>
            <a:r>
              <a:rPr lang="zh-CN" altLang="en-US" sz="2400" b="1" dirty="0" smtClean="0">
                <a:latin typeface="Verdana" pitchFamily="34" charset="0"/>
              </a:rPr>
              <a:t>时空效率需</a:t>
            </a:r>
            <a:r>
              <a:rPr lang="zh-CN" altLang="en-US" sz="2400" b="1" dirty="0">
                <a:latin typeface="Verdana" pitchFamily="34" charset="0"/>
              </a:rPr>
              <a:t>求是对一个算法的复杂性进行衡量的标</a:t>
            </a:r>
            <a:r>
              <a:rPr lang="zh-CN" altLang="en-US" sz="2400" b="1" dirty="0" smtClean="0">
                <a:latin typeface="Verdana" pitchFamily="34" charset="0"/>
              </a:rPr>
              <a:t>准</a:t>
            </a:r>
            <a:endParaRPr lang="en-US" altLang="zh-CN" sz="2400" b="1" dirty="0" smtClean="0">
              <a:latin typeface="Verdana" pitchFamily="34" charset="0"/>
            </a:endParaRPr>
          </a:p>
          <a:p>
            <a:pPr marL="1390650" lvl="2" indent="-533400">
              <a:lnSpc>
                <a:spcPct val="150000"/>
              </a:lnSpc>
            </a:pPr>
            <a:r>
              <a:rPr lang="zh-CN" altLang="en-US" dirty="0">
                <a:latin typeface="Verdana" pitchFamily="34" charset="0"/>
              </a:rPr>
              <a:t>算法复杂性的高低体现在需要计算机资源的多少上</a:t>
            </a:r>
            <a:endParaRPr lang="en-US" altLang="zh-CN" dirty="0">
              <a:latin typeface="Verdana" pitchFamily="34" charset="0"/>
            </a:endParaRPr>
          </a:p>
          <a:p>
            <a:pPr marL="1390650" lvl="2" indent="-533400">
              <a:lnSpc>
                <a:spcPct val="150000"/>
              </a:lnSpc>
            </a:pPr>
            <a:r>
              <a:rPr lang="zh-CN" altLang="en-US" dirty="0">
                <a:latin typeface="Verdana" pitchFamily="34" charset="0"/>
              </a:rPr>
              <a:t>最重要的因素是计算时间和空间（存储器）资源</a:t>
            </a:r>
            <a:endParaRPr lang="en-US" altLang="zh-CN" dirty="0">
              <a:latin typeface="Verdana" pitchFamily="34" charset="0"/>
            </a:endParaRPr>
          </a:p>
          <a:p>
            <a:pPr marL="990600" lvl="1" indent="-533400">
              <a:lnSpc>
                <a:spcPct val="150000"/>
              </a:lnSpc>
            </a:pPr>
            <a:r>
              <a:rPr lang="zh-CN" altLang="en-US" sz="2400" b="1" dirty="0">
                <a:latin typeface="Verdana" pitchFamily="34" charset="0"/>
              </a:rPr>
              <a:t>算法复杂</a:t>
            </a:r>
            <a:r>
              <a:rPr lang="zh-CN" altLang="en-US" sz="2400" b="1" dirty="0" smtClean="0">
                <a:latin typeface="Verdana" pitchFamily="34" charset="0"/>
              </a:rPr>
              <a:t>度分析的对象</a:t>
            </a:r>
            <a:endParaRPr lang="en-US" altLang="zh-CN" sz="2400" b="1" dirty="0" smtClean="0">
              <a:latin typeface="Verdana" pitchFamily="34" charset="0"/>
            </a:endParaRPr>
          </a:p>
          <a:p>
            <a:pPr marL="1390650" lvl="2" indent="-533400">
              <a:lnSpc>
                <a:spcPct val="150000"/>
              </a:lnSpc>
            </a:pPr>
            <a:r>
              <a:rPr lang="zh-CN" altLang="en-US" dirty="0">
                <a:latin typeface="Verdana" pitchFamily="34" charset="0"/>
              </a:rPr>
              <a:t>时间复杂度 （</a:t>
            </a:r>
            <a:r>
              <a:rPr lang="en-US" altLang="zh-CN" dirty="0">
                <a:latin typeface="Verdana" pitchFamily="34" charset="0"/>
              </a:rPr>
              <a:t>time complexity</a:t>
            </a:r>
            <a:r>
              <a:rPr lang="zh-CN" altLang="en-US" dirty="0">
                <a:latin typeface="Verdana" pitchFamily="34" charset="0"/>
              </a:rPr>
              <a:t>）</a:t>
            </a:r>
          </a:p>
          <a:p>
            <a:pPr marL="1390650" lvl="2" indent="-533400">
              <a:lnSpc>
                <a:spcPct val="150000"/>
              </a:lnSpc>
            </a:pPr>
            <a:r>
              <a:rPr lang="zh-CN" altLang="en-US" dirty="0">
                <a:latin typeface="Verdana" pitchFamily="34" charset="0"/>
              </a:rPr>
              <a:t>空间复杂度 （</a:t>
            </a:r>
            <a:r>
              <a:rPr lang="en-US" altLang="zh-CN" dirty="0">
                <a:latin typeface="Verdana" pitchFamily="34" charset="0"/>
              </a:rPr>
              <a:t>space complexity</a:t>
            </a:r>
            <a:r>
              <a:rPr lang="zh-CN" altLang="en-US" dirty="0" smtClean="0">
                <a:latin typeface="Verdana" pitchFamily="34" charset="0"/>
              </a:rPr>
              <a:t>）</a:t>
            </a:r>
            <a:endParaRPr lang="en-US" altLang="zh-CN" dirty="0" smtClean="0">
              <a:latin typeface="Verdana" pitchFamily="34" charset="0"/>
            </a:endParaRPr>
          </a:p>
          <a:p>
            <a:pPr marL="990600" lvl="1" indent="-533400">
              <a:lnSpc>
                <a:spcPct val="150000"/>
              </a:lnSpc>
            </a:pPr>
            <a:r>
              <a:rPr lang="zh-CN" altLang="en-US" sz="2400" b="1" dirty="0">
                <a:latin typeface="Verdana" pitchFamily="34" charset="0"/>
              </a:rPr>
              <a:t>算法复杂度分析是指对一个算法所需要的资源进行预测</a:t>
            </a:r>
          </a:p>
        </p:txBody>
      </p:sp>
    </p:spTree>
    <p:extLst>
      <p:ext uri="{BB962C8B-B14F-4D97-AF65-F5344CB8AC3E}">
        <p14:creationId xmlns:p14="http://schemas.microsoft.com/office/powerpoint/2010/main" val="22043746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fade">
                                      <p:cBhvr>
                                        <p:cTn id="7" dur="500"/>
                                        <p:tgtEl>
                                          <p:spTgt spid="221491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14915">
                                            <p:txEl>
                                              <p:pRg st="1" end="1"/>
                                            </p:txEl>
                                          </p:spTgt>
                                        </p:tgtEl>
                                        <p:attrNameLst>
                                          <p:attrName>style.visibility</p:attrName>
                                        </p:attrNameLst>
                                      </p:cBhvr>
                                      <p:to>
                                        <p:strVal val="visible"/>
                                      </p:to>
                                    </p:set>
                                    <p:animEffect transition="in" filter="fade">
                                      <p:cBhvr>
                                        <p:cTn id="11" dur="500"/>
                                        <p:tgtEl>
                                          <p:spTgt spid="2214915">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2214915">
                                            <p:txEl>
                                              <p:pRg st="2" end="2"/>
                                            </p:txEl>
                                          </p:spTgt>
                                        </p:tgtEl>
                                        <p:attrNameLst>
                                          <p:attrName>style.visibility</p:attrName>
                                        </p:attrNameLst>
                                      </p:cBhvr>
                                      <p:to>
                                        <p:strVal val="visible"/>
                                      </p:to>
                                    </p:set>
                                    <p:animEffect transition="in" filter="fade">
                                      <p:cBhvr>
                                        <p:cTn id="14" dur="500"/>
                                        <p:tgtEl>
                                          <p:spTgt spid="2214915">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2214915">
                                            <p:txEl>
                                              <p:pRg st="3" end="3"/>
                                            </p:txEl>
                                          </p:spTgt>
                                        </p:tgtEl>
                                        <p:attrNameLst>
                                          <p:attrName>style.visibility</p:attrName>
                                        </p:attrNameLst>
                                      </p:cBhvr>
                                      <p:to>
                                        <p:strVal val="visible"/>
                                      </p:to>
                                    </p:set>
                                    <p:animEffect transition="in" filter="fade">
                                      <p:cBhvr>
                                        <p:cTn id="17" dur="500"/>
                                        <p:tgtEl>
                                          <p:spTgt spid="22149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14915">
                                            <p:txEl>
                                              <p:pRg st="4" end="4"/>
                                            </p:txEl>
                                          </p:spTgt>
                                        </p:tgtEl>
                                        <p:attrNameLst>
                                          <p:attrName>style.visibility</p:attrName>
                                        </p:attrNameLst>
                                      </p:cBhvr>
                                      <p:to>
                                        <p:strVal val="visible"/>
                                      </p:to>
                                    </p:set>
                                    <p:animEffect transition="in" filter="fade">
                                      <p:cBhvr>
                                        <p:cTn id="22" dur="500"/>
                                        <p:tgtEl>
                                          <p:spTgt spid="221491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214915">
                                            <p:txEl>
                                              <p:pRg st="5" end="5"/>
                                            </p:txEl>
                                          </p:spTgt>
                                        </p:tgtEl>
                                        <p:attrNameLst>
                                          <p:attrName>style.visibility</p:attrName>
                                        </p:attrNameLst>
                                      </p:cBhvr>
                                      <p:to>
                                        <p:strVal val="visible"/>
                                      </p:to>
                                    </p:set>
                                    <p:animEffect transition="in" filter="fade">
                                      <p:cBhvr>
                                        <p:cTn id="25" dur="500"/>
                                        <p:tgtEl>
                                          <p:spTgt spid="221491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214915">
                                            <p:txEl>
                                              <p:pRg st="6" end="6"/>
                                            </p:txEl>
                                          </p:spTgt>
                                        </p:tgtEl>
                                        <p:attrNameLst>
                                          <p:attrName>style.visibility</p:attrName>
                                        </p:attrNameLst>
                                      </p:cBhvr>
                                      <p:to>
                                        <p:strVal val="visible"/>
                                      </p:to>
                                    </p:set>
                                    <p:animEffect transition="in" filter="fade">
                                      <p:cBhvr>
                                        <p:cTn id="28" dur="500"/>
                                        <p:tgtEl>
                                          <p:spTgt spid="221491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14915">
                                            <p:txEl>
                                              <p:pRg st="7" end="7"/>
                                            </p:txEl>
                                          </p:spTgt>
                                        </p:tgtEl>
                                        <p:attrNameLst>
                                          <p:attrName>style.visibility</p:attrName>
                                        </p:attrNameLst>
                                      </p:cBhvr>
                                      <p:to>
                                        <p:strVal val="visible"/>
                                      </p:to>
                                    </p:set>
                                    <p:animEffect transition="in" filter="fade">
                                      <p:cBhvr>
                                        <p:cTn id="33" dur="500"/>
                                        <p:tgtEl>
                                          <p:spTgt spid="221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dirty="0">
                <a:solidFill>
                  <a:schemeClr val="bg2">
                    <a:lumMod val="10000"/>
                  </a:schemeClr>
                </a:solidFill>
              </a:rPr>
              <a:t>1.2  </a:t>
            </a:r>
            <a:r>
              <a:rPr lang="zh-CN" altLang="en-US" dirty="0">
                <a:solidFill>
                  <a:schemeClr val="bg2">
                    <a:lumMod val="10000"/>
                  </a:schemeClr>
                </a:solidFill>
              </a:rPr>
              <a:t>算法复杂度分析</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88032" y="692696"/>
            <a:ext cx="8604448" cy="6120680"/>
          </a:xfrm>
        </p:spPr>
        <p:txBody>
          <a:bodyPr lIns="92075" tIns="46038" rIns="92075" bIns="46038"/>
          <a:lstStyle/>
          <a:p>
            <a:pPr marL="590550" indent="-533400">
              <a:lnSpc>
                <a:spcPct val="200000"/>
              </a:lnSpc>
              <a:spcBef>
                <a:spcPts val="0"/>
              </a:spcBef>
            </a:pPr>
            <a:r>
              <a:rPr lang="zh-CN" altLang="en-US" sz="2400" dirty="0" smtClean="0">
                <a:latin typeface="Verdana" pitchFamily="34" charset="0"/>
              </a:rPr>
              <a:t>算法复杂度的表示方法</a:t>
            </a:r>
            <a:endParaRPr lang="en-US" altLang="zh-CN" sz="2400" dirty="0" smtClean="0">
              <a:solidFill>
                <a:srgbClr val="C00000"/>
              </a:solidFill>
              <a:latin typeface="Verdana" pitchFamily="34" charset="0"/>
            </a:endParaRPr>
          </a:p>
          <a:p>
            <a:pPr marL="990600" lvl="1" indent="-533400">
              <a:lnSpc>
                <a:spcPct val="200000"/>
              </a:lnSpc>
              <a:spcBef>
                <a:spcPts val="0"/>
              </a:spcBef>
            </a:pPr>
            <a:r>
              <a:rPr lang="zh-CN" altLang="en-US" sz="2400" dirty="0">
                <a:latin typeface="Verdana" pitchFamily="34" charset="0"/>
              </a:rPr>
              <a:t>算法复杂度函数：</a:t>
            </a:r>
            <a:r>
              <a:rPr lang="en-US" altLang="zh-CN" sz="2400" dirty="0">
                <a:latin typeface="Verdana" pitchFamily="34" charset="0"/>
              </a:rPr>
              <a:t>C=F(scale, </a:t>
            </a:r>
            <a:r>
              <a:rPr lang="en-US" altLang="zh-CN" sz="2400" dirty="0" smtClean="0">
                <a:latin typeface="Verdana" pitchFamily="34" charset="0"/>
              </a:rPr>
              <a:t>input, algorithm) </a:t>
            </a:r>
          </a:p>
          <a:p>
            <a:pPr marL="1548000" lvl="2" indent="-540000">
              <a:lnSpc>
                <a:spcPct val="200000"/>
              </a:lnSpc>
              <a:spcBef>
                <a:spcPts val="0"/>
              </a:spcBef>
              <a:buFont typeface="Wingdings" panose="05000000000000000000" pitchFamily="2" charset="2"/>
              <a:buChar char="£"/>
            </a:pPr>
            <a:r>
              <a:rPr lang="en-US" altLang="zh-CN" sz="2200" dirty="0">
                <a:latin typeface="Verdana" pitchFamily="34" charset="0"/>
              </a:rPr>
              <a:t>scale</a:t>
            </a:r>
            <a:r>
              <a:rPr lang="zh-CN" altLang="en-US" sz="2200" dirty="0" smtClean="0">
                <a:latin typeface="Verdana" pitchFamily="34" charset="0"/>
              </a:rPr>
              <a:t>：</a:t>
            </a:r>
            <a:r>
              <a:rPr lang="zh-CN" altLang="en-US" sz="2200" dirty="0">
                <a:solidFill>
                  <a:srgbClr val="C00000"/>
                </a:solidFill>
                <a:latin typeface="Verdana" pitchFamily="34" charset="0"/>
              </a:rPr>
              <a:t>问题的规</a:t>
            </a:r>
            <a:r>
              <a:rPr lang="zh-CN" altLang="en-US" sz="2200" dirty="0" smtClean="0">
                <a:solidFill>
                  <a:srgbClr val="C00000"/>
                </a:solidFill>
                <a:latin typeface="Verdana" pitchFamily="34" charset="0"/>
              </a:rPr>
              <a:t>模（通常以符号</a:t>
            </a:r>
            <a:r>
              <a:rPr lang="en-US" altLang="zh-CN" sz="2200" b="1" dirty="0">
                <a:solidFill>
                  <a:srgbClr val="0033CC"/>
                </a:solidFill>
                <a:latin typeface="Verdana" pitchFamily="34" charset="0"/>
              </a:rPr>
              <a:t>N</a:t>
            </a:r>
            <a:r>
              <a:rPr lang="zh-CN" altLang="en-US" sz="2200" dirty="0" smtClean="0">
                <a:solidFill>
                  <a:srgbClr val="C00000"/>
                </a:solidFill>
                <a:latin typeface="Verdana" pitchFamily="34" charset="0"/>
              </a:rPr>
              <a:t>表示）</a:t>
            </a:r>
            <a:endParaRPr lang="en-US" altLang="zh-CN" sz="2200" dirty="0" smtClean="0">
              <a:solidFill>
                <a:srgbClr val="C00000"/>
              </a:solidFill>
              <a:latin typeface="Verdana" pitchFamily="34" charset="0"/>
            </a:endParaRPr>
          </a:p>
          <a:p>
            <a:pPr marL="1548000" lvl="2" indent="-540000">
              <a:lnSpc>
                <a:spcPct val="200000"/>
              </a:lnSpc>
              <a:spcBef>
                <a:spcPts val="0"/>
              </a:spcBef>
              <a:buFont typeface="Wingdings" panose="05000000000000000000" pitchFamily="2" charset="2"/>
              <a:buChar char="£"/>
            </a:pPr>
            <a:r>
              <a:rPr lang="en-US" altLang="zh-CN" sz="2200" dirty="0">
                <a:latin typeface="Verdana" pitchFamily="34" charset="0"/>
              </a:rPr>
              <a:t>input</a:t>
            </a:r>
            <a:r>
              <a:rPr lang="zh-CN" altLang="en-US" sz="2200" dirty="0" smtClean="0">
                <a:latin typeface="Verdana" pitchFamily="34" charset="0"/>
              </a:rPr>
              <a:t>：</a:t>
            </a:r>
            <a:r>
              <a:rPr lang="zh-CN" altLang="en-US" sz="2200" dirty="0">
                <a:solidFill>
                  <a:srgbClr val="C00000"/>
                </a:solidFill>
                <a:latin typeface="Verdana" pitchFamily="34" charset="0"/>
              </a:rPr>
              <a:t>算法的输</a:t>
            </a:r>
            <a:r>
              <a:rPr lang="zh-CN" altLang="en-US" sz="2200" dirty="0" smtClean="0">
                <a:solidFill>
                  <a:srgbClr val="C00000"/>
                </a:solidFill>
                <a:latin typeface="Verdana" pitchFamily="34" charset="0"/>
              </a:rPr>
              <a:t>入</a:t>
            </a:r>
            <a:r>
              <a:rPr lang="zh-CN" altLang="en-US" sz="2200" dirty="0">
                <a:latin typeface="Verdana" pitchFamily="34" charset="0"/>
              </a:rPr>
              <a:t>（相对于</a:t>
            </a:r>
            <a:r>
              <a:rPr lang="en-US" altLang="zh-CN" sz="2200" b="1" dirty="0">
                <a:solidFill>
                  <a:srgbClr val="0033CC"/>
                </a:solidFill>
                <a:latin typeface="Verdana" pitchFamily="34" charset="0"/>
              </a:rPr>
              <a:t>N</a:t>
            </a:r>
            <a:r>
              <a:rPr lang="zh-CN" altLang="en-US" sz="2200" dirty="0">
                <a:latin typeface="Verdana" pitchFamily="34" charset="0"/>
              </a:rPr>
              <a:t>可视为常量，可省略）</a:t>
            </a:r>
            <a:endParaRPr lang="en-US" altLang="zh-CN" sz="2200" dirty="0">
              <a:latin typeface="Verdana" pitchFamily="34" charset="0"/>
            </a:endParaRPr>
          </a:p>
          <a:p>
            <a:pPr marL="1548000" lvl="2" indent="-540000">
              <a:lnSpc>
                <a:spcPct val="200000"/>
              </a:lnSpc>
              <a:spcBef>
                <a:spcPts val="0"/>
              </a:spcBef>
              <a:buFont typeface="Wingdings" panose="05000000000000000000" pitchFamily="2" charset="2"/>
              <a:buChar char="£"/>
            </a:pPr>
            <a:r>
              <a:rPr lang="en-US" altLang="zh-CN" sz="2200" dirty="0">
                <a:latin typeface="Verdana" pitchFamily="34" charset="0"/>
              </a:rPr>
              <a:t>algorithm</a:t>
            </a:r>
            <a:r>
              <a:rPr lang="zh-CN" altLang="en-US" sz="2200" dirty="0" smtClean="0">
                <a:latin typeface="Verdana" pitchFamily="34" charset="0"/>
              </a:rPr>
              <a:t>：</a:t>
            </a:r>
            <a:r>
              <a:rPr lang="zh-CN" altLang="en-US" sz="2200" dirty="0">
                <a:solidFill>
                  <a:srgbClr val="C00000"/>
                </a:solidFill>
                <a:latin typeface="Verdana" pitchFamily="34" charset="0"/>
              </a:rPr>
              <a:t>算法本</a:t>
            </a:r>
            <a:r>
              <a:rPr lang="zh-CN" altLang="en-US" sz="2200" dirty="0" smtClean="0">
                <a:solidFill>
                  <a:srgbClr val="C00000"/>
                </a:solidFill>
                <a:latin typeface="Verdana" pitchFamily="34" charset="0"/>
              </a:rPr>
              <a:t>身</a:t>
            </a:r>
            <a:r>
              <a:rPr lang="zh-CN" altLang="en-US" sz="2200" dirty="0" smtClean="0">
                <a:latin typeface="Verdana" pitchFamily="34" charset="0"/>
              </a:rPr>
              <a:t>（隐含在</a:t>
            </a:r>
            <a:r>
              <a:rPr lang="en-US" altLang="zh-CN" sz="2200" dirty="0" smtClean="0">
                <a:latin typeface="Verdana" pitchFamily="34" charset="0"/>
              </a:rPr>
              <a:t>F</a:t>
            </a:r>
            <a:r>
              <a:rPr lang="zh-CN" altLang="en-US" sz="2200" dirty="0" smtClean="0">
                <a:latin typeface="Verdana" pitchFamily="34" charset="0"/>
              </a:rPr>
              <a:t>中，可省略）</a:t>
            </a:r>
            <a:endParaRPr lang="en-US" altLang="zh-CN" sz="2200" dirty="0">
              <a:latin typeface="Verdana" pitchFamily="34" charset="0"/>
            </a:endParaRPr>
          </a:p>
          <a:p>
            <a:pPr marL="990600" lvl="1" indent="-533400">
              <a:lnSpc>
                <a:spcPct val="200000"/>
              </a:lnSpc>
              <a:spcBef>
                <a:spcPts val="0"/>
              </a:spcBef>
            </a:pPr>
            <a:r>
              <a:rPr lang="zh-CN" altLang="en-US" sz="2400" dirty="0" smtClean="0">
                <a:latin typeface="Verdana" pitchFamily="34" charset="0"/>
              </a:rPr>
              <a:t>一</a:t>
            </a:r>
            <a:r>
              <a:rPr lang="zh-CN" altLang="en-US" sz="2400" dirty="0">
                <a:latin typeface="Verdana" pitchFamily="34" charset="0"/>
              </a:rPr>
              <a:t>般将时间复杂性和空间复杂性分开来度</a:t>
            </a:r>
            <a:r>
              <a:rPr lang="zh-CN" altLang="en-US" sz="2400" dirty="0" smtClean="0">
                <a:latin typeface="Verdana" pitchFamily="34" charset="0"/>
              </a:rPr>
              <a:t>量</a:t>
            </a:r>
            <a:endParaRPr lang="en-US" altLang="zh-CN" sz="2400" dirty="0" smtClean="0">
              <a:latin typeface="Verdana" pitchFamily="34" charset="0"/>
            </a:endParaRPr>
          </a:p>
          <a:p>
            <a:pPr marL="1548000" lvl="2" indent="-540000">
              <a:lnSpc>
                <a:spcPct val="200000"/>
              </a:lnSpc>
              <a:spcBef>
                <a:spcPts val="0"/>
              </a:spcBef>
              <a:buFont typeface="Wingdings" panose="05000000000000000000" pitchFamily="2" charset="2"/>
              <a:buChar char="£"/>
            </a:pPr>
            <a:r>
              <a:rPr lang="zh-CN" altLang="en-US" sz="2200" dirty="0">
                <a:latin typeface="Verdana" pitchFamily="34" charset="0"/>
              </a:rPr>
              <a:t>时间复杂性：</a:t>
            </a:r>
            <a:r>
              <a:rPr lang="en-US" altLang="zh-CN" sz="2200" b="1" dirty="0">
                <a:solidFill>
                  <a:srgbClr val="0033CC"/>
                </a:solidFill>
                <a:latin typeface="Verdana" pitchFamily="34" charset="0"/>
              </a:rPr>
              <a:t>T</a:t>
            </a:r>
            <a:r>
              <a:rPr lang="en-US" altLang="zh-CN" sz="2200" dirty="0">
                <a:latin typeface="Verdana" pitchFamily="34" charset="0"/>
              </a:rPr>
              <a:t> = </a:t>
            </a:r>
            <a:r>
              <a:rPr lang="en-US" altLang="zh-CN" sz="2200" b="1" dirty="0">
                <a:solidFill>
                  <a:srgbClr val="0033CC"/>
                </a:solidFill>
                <a:latin typeface="Verdana" pitchFamily="34" charset="0"/>
              </a:rPr>
              <a:t>T</a:t>
            </a:r>
            <a:r>
              <a:rPr lang="en-US" altLang="zh-CN" sz="2200" dirty="0" smtClean="0">
                <a:latin typeface="Verdana" pitchFamily="34" charset="0"/>
              </a:rPr>
              <a:t>(</a:t>
            </a:r>
            <a:r>
              <a:rPr lang="en-US" altLang="zh-CN" sz="2200" b="1" dirty="0">
                <a:solidFill>
                  <a:srgbClr val="0033CC"/>
                </a:solidFill>
                <a:latin typeface="Verdana" pitchFamily="34" charset="0"/>
              </a:rPr>
              <a:t>N</a:t>
            </a:r>
            <a:r>
              <a:rPr lang="en-US" altLang="zh-CN" sz="2200" dirty="0" smtClean="0">
                <a:latin typeface="Verdana" pitchFamily="34" charset="0"/>
              </a:rPr>
              <a:t>)</a:t>
            </a:r>
            <a:endParaRPr lang="en-US" altLang="zh-CN" sz="2200" dirty="0">
              <a:latin typeface="Verdana" pitchFamily="34" charset="0"/>
            </a:endParaRPr>
          </a:p>
          <a:p>
            <a:pPr marL="1548000" lvl="2" indent="-540000">
              <a:lnSpc>
                <a:spcPct val="200000"/>
              </a:lnSpc>
              <a:spcBef>
                <a:spcPts val="0"/>
              </a:spcBef>
              <a:buFont typeface="Wingdings" panose="05000000000000000000" pitchFamily="2" charset="2"/>
              <a:buChar char="£"/>
            </a:pPr>
            <a:r>
              <a:rPr lang="zh-CN" altLang="en-US" sz="2200" dirty="0">
                <a:latin typeface="Verdana" pitchFamily="34" charset="0"/>
              </a:rPr>
              <a:t>空间复杂性：</a:t>
            </a:r>
            <a:r>
              <a:rPr lang="en-US" altLang="zh-CN" sz="2200" b="1" dirty="0">
                <a:solidFill>
                  <a:srgbClr val="0033CC"/>
                </a:solidFill>
                <a:latin typeface="Verdana" pitchFamily="34" charset="0"/>
              </a:rPr>
              <a:t>S</a:t>
            </a:r>
            <a:r>
              <a:rPr lang="en-US" altLang="zh-CN" sz="2200" dirty="0">
                <a:latin typeface="Verdana" pitchFamily="34" charset="0"/>
              </a:rPr>
              <a:t> = </a:t>
            </a:r>
            <a:r>
              <a:rPr lang="en-US" altLang="zh-CN" sz="2200" b="1" dirty="0">
                <a:solidFill>
                  <a:srgbClr val="0033CC"/>
                </a:solidFill>
                <a:latin typeface="Verdana" pitchFamily="34" charset="0"/>
              </a:rPr>
              <a:t>S</a:t>
            </a:r>
            <a:r>
              <a:rPr lang="en-US" altLang="zh-CN" sz="2200" dirty="0" smtClean="0">
                <a:latin typeface="Verdana" pitchFamily="34" charset="0"/>
              </a:rPr>
              <a:t>(</a:t>
            </a:r>
            <a:r>
              <a:rPr lang="en-US" altLang="zh-CN" sz="2200" b="1" dirty="0">
                <a:solidFill>
                  <a:srgbClr val="0033CC"/>
                </a:solidFill>
                <a:latin typeface="Verdana" pitchFamily="34" charset="0"/>
              </a:rPr>
              <a:t>N</a:t>
            </a:r>
            <a:r>
              <a:rPr lang="en-US" altLang="zh-CN" sz="2200" dirty="0" smtClean="0">
                <a:latin typeface="Verdana" pitchFamily="34" charset="0"/>
              </a:rPr>
              <a:t>)</a:t>
            </a:r>
            <a:endParaRPr lang="en-US" altLang="zh-CN" sz="2200" dirty="0">
              <a:latin typeface="Verdana" pitchFamily="34" charset="0"/>
            </a:endParaRPr>
          </a:p>
        </p:txBody>
      </p:sp>
    </p:spTree>
    <p:extLst>
      <p:ext uri="{BB962C8B-B14F-4D97-AF65-F5344CB8AC3E}">
        <p14:creationId xmlns:p14="http://schemas.microsoft.com/office/powerpoint/2010/main" val="122403695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dirty="0">
                <a:solidFill>
                  <a:schemeClr val="bg2">
                    <a:lumMod val="10000"/>
                  </a:schemeClr>
                </a:solidFill>
              </a:rPr>
              <a:t>1.2  </a:t>
            </a:r>
            <a:r>
              <a:rPr lang="zh-CN" altLang="en-US" dirty="0">
                <a:solidFill>
                  <a:schemeClr val="bg2">
                    <a:lumMod val="10000"/>
                  </a:schemeClr>
                </a:solidFill>
              </a:rPr>
              <a:t>算法复杂度分析</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88032" y="836712"/>
            <a:ext cx="8604448" cy="5976664"/>
          </a:xfrm>
        </p:spPr>
        <p:txBody>
          <a:bodyPr lIns="92075" tIns="46038" rIns="92075" bIns="46038"/>
          <a:lstStyle/>
          <a:p>
            <a:pPr marL="590550" indent="-533400">
              <a:lnSpc>
                <a:spcPct val="150000"/>
              </a:lnSpc>
              <a:spcBef>
                <a:spcPts val="0"/>
              </a:spcBef>
            </a:pPr>
            <a:r>
              <a:rPr lang="zh-CN" altLang="en-US" sz="2400" dirty="0" smtClean="0">
                <a:latin typeface="Verdana" pitchFamily="34" charset="0"/>
              </a:rPr>
              <a:t>算法分析采用的计算模型：</a:t>
            </a:r>
            <a:r>
              <a:rPr lang="zh-CN" altLang="en-US" sz="2400" dirty="0" smtClean="0">
                <a:solidFill>
                  <a:srgbClr val="C00000"/>
                </a:solidFill>
                <a:latin typeface="Verdana" pitchFamily="34" charset="0"/>
              </a:rPr>
              <a:t>单处理器</a:t>
            </a:r>
            <a:r>
              <a:rPr lang="en-US" altLang="zh-CN" sz="2400" dirty="0" smtClean="0">
                <a:solidFill>
                  <a:srgbClr val="C00000"/>
                </a:solidFill>
                <a:latin typeface="Verdana" pitchFamily="34" charset="0"/>
              </a:rPr>
              <a:t>RAM</a:t>
            </a:r>
            <a:r>
              <a:rPr lang="zh-CN" altLang="en-US" sz="2400" dirty="0" smtClean="0">
                <a:solidFill>
                  <a:srgbClr val="C00000"/>
                </a:solidFill>
                <a:latin typeface="Verdana" pitchFamily="34" charset="0"/>
              </a:rPr>
              <a:t>模型</a:t>
            </a:r>
            <a:endParaRPr lang="en-US" altLang="zh-CN" sz="2400" dirty="0" smtClean="0">
              <a:solidFill>
                <a:srgbClr val="C00000"/>
              </a:solidFill>
              <a:latin typeface="Verdana" pitchFamily="34" charset="0"/>
            </a:endParaRPr>
          </a:p>
          <a:p>
            <a:pPr marL="990600" lvl="1" indent="-533400">
              <a:lnSpc>
                <a:spcPct val="200000"/>
              </a:lnSpc>
              <a:spcBef>
                <a:spcPts val="0"/>
              </a:spcBef>
            </a:pPr>
            <a:r>
              <a:rPr lang="en-US" altLang="zh-CN" sz="2400" dirty="0" smtClean="0">
                <a:latin typeface="Verdana" pitchFamily="34" charset="0"/>
              </a:rPr>
              <a:t>RAM</a:t>
            </a:r>
            <a:r>
              <a:rPr lang="zh-CN" altLang="en-US" sz="2400" dirty="0" smtClean="0">
                <a:latin typeface="Verdana" pitchFamily="34" charset="0"/>
              </a:rPr>
              <a:t>（</a:t>
            </a:r>
            <a:r>
              <a:rPr lang="en-US" altLang="zh-CN" sz="2400" dirty="0" smtClean="0">
                <a:latin typeface="Verdana" pitchFamily="34" charset="0"/>
              </a:rPr>
              <a:t>Random-Access Machine</a:t>
            </a:r>
            <a:r>
              <a:rPr lang="zh-CN" altLang="en-US" sz="2400" dirty="0" smtClean="0">
                <a:latin typeface="Verdana" pitchFamily="34" charset="0"/>
              </a:rPr>
              <a:t>）</a:t>
            </a:r>
            <a:endParaRPr lang="en-US" altLang="zh-CN" sz="2400" dirty="0" smtClean="0">
              <a:latin typeface="Verdana" pitchFamily="34" charset="0"/>
            </a:endParaRPr>
          </a:p>
          <a:p>
            <a:pPr marL="990600" lvl="1" indent="-533400">
              <a:lnSpc>
                <a:spcPct val="200000"/>
              </a:lnSpc>
              <a:spcBef>
                <a:spcPts val="0"/>
              </a:spcBef>
            </a:pPr>
            <a:r>
              <a:rPr lang="en-US" altLang="zh-CN" sz="2400" dirty="0" smtClean="0">
                <a:latin typeface="Verdana" pitchFamily="34" charset="0"/>
              </a:rPr>
              <a:t>RAM</a:t>
            </a:r>
            <a:r>
              <a:rPr lang="zh-CN" altLang="en-US" sz="2400" dirty="0" smtClean="0">
                <a:latin typeface="Verdana" pitchFamily="34" charset="0"/>
              </a:rPr>
              <a:t>模型包含了真实计算机中的常见指令</a:t>
            </a:r>
            <a:endParaRPr lang="en-US" altLang="zh-CN" sz="2400" dirty="0" smtClean="0">
              <a:latin typeface="Verdana" pitchFamily="34" charset="0"/>
            </a:endParaRPr>
          </a:p>
          <a:p>
            <a:pPr marL="1548000" lvl="2" indent="-540000">
              <a:lnSpc>
                <a:spcPct val="200000"/>
              </a:lnSpc>
              <a:spcBef>
                <a:spcPts val="0"/>
              </a:spcBef>
              <a:buFont typeface="Wingdings" panose="05000000000000000000" pitchFamily="2" charset="2"/>
              <a:buChar char="£"/>
            </a:pPr>
            <a:r>
              <a:rPr lang="zh-CN" altLang="en-US" sz="2200" b="1" dirty="0" smtClean="0">
                <a:latin typeface="Verdana" pitchFamily="34" charset="0"/>
              </a:rPr>
              <a:t>算术指令：</a:t>
            </a:r>
            <a:r>
              <a:rPr lang="zh-CN" altLang="en-US" sz="2200" b="1" dirty="0" smtClean="0">
                <a:solidFill>
                  <a:srgbClr val="C00000"/>
                </a:solidFill>
                <a:latin typeface="Verdana" pitchFamily="34" charset="0"/>
              </a:rPr>
              <a:t>加、减、乘、除、求余、取整</a:t>
            </a:r>
            <a:endParaRPr lang="en-US" altLang="zh-CN" sz="2200" b="1" dirty="0" smtClean="0">
              <a:solidFill>
                <a:srgbClr val="C00000"/>
              </a:solidFill>
              <a:latin typeface="Verdana" pitchFamily="34" charset="0"/>
            </a:endParaRPr>
          </a:p>
          <a:p>
            <a:pPr marL="1548000" lvl="2" indent="-540000">
              <a:lnSpc>
                <a:spcPct val="200000"/>
              </a:lnSpc>
              <a:spcBef>
                <a:spcPts val="0"/>
              </a:spcBef>
              <a:buFont typeface="Wingdings" panose="05000000000000000000" pitchFamily="2" charset="2"/>
              <a:buChar char="£"/>
            </a:pPr>
            <a:r>
              <a:rPr lang="zh-CN" altLang="en-US" sz="2200" b="1" dirty="0" smtClean="0">
                <a:latin typeface="Verdana" pitchFamily="34" charset="0"/>
              </a:rPr>
              <a:t>数据移动指令：</a:t>
            </a:r>
            <a:r>
              <a:rPr lang="zh-CN" altLang="en-US" sz="2200" b="1" dirty="0" smtClean="0">
                <a:solidFill>
                  <a:srgbClr val="C00000"/>
                </a:solidFill>
                <a:latin typeface="Verdana" pitchFamily="34" charset="0"/>
              </a:rPr>
              <a:t>装入、存储、复制</a:t>
            </a:r>
            <a:endParaRPr lang="en-US" altLang="zh-CN" sz="2200" b="1" dirty="0" smtClean="0">
              <a:solidFill>
                <a:srgbClr val="C00000"/>
              </a:solidFill>
              <a:latin typeface="Verdana" pitchFamily="34" charset="0"/>
            </a:endParaRPr>
          </a:p>
          <a:p>
            <a:pPr marL="1548000" lvl="2" indent="-540000">
              <a:lnSpc>
                <a:spcPct val="200000"/>
              </a:lnSpc>
              <a:spcBef>
                <a:spcPts val="0"/>
              </a:spcBef>
              <a:buFont typeface="Wingdings" panose="05000000000000000000" pitchFamily="2" charset="2"/>
              <a:buChar char="£"/>
            </a:pPr>
            <a:r>
              <a:rPr lang="zh-CN" altLang="en-US" sz="2200" b="1" dirty="0" smtClean="0">
                <a:latin typeface="Verdana" pitchFamily="34" charset="0"/>
              </a:rPr>
              <a:t>控制指令：</a:t>
            </a:r>
            <a:r>
              <a:rPr lang="zh-CN" altLang="en-US" sz="2200" b="1" dirty="0" smtClean="0">
                <a:solidFill>
                  <a:srgbClr val="C00000"/>
                </a:solidFill>
                <a:latin typeface="Verdana" pitchFamily="34" charset="0"/>
              </a:rPr>
              <a:t>条件和非条件转移、子程序调用和返回指令</a:t>
            </a:r>
            <a:endParaRPr lang="en-US" altLang="zh-CN" sz="2200" b="1" dirty="0" smtClean="0">
              <a:solidFill>
                <a:srgbClr val="C00000"/>
              </a:solidFill>
              <a:latin typeface="Verdana" pitchFamily="34" charset="0"/>
            </a:endParaRPr>
          </a:p>
          <a:p>
            <a:pPr marL="990600" lvl="1" indent="-533400">
              <a:lnSpc>
                <a:spcPct val="200000"/>
              </a:lnSpc>
              <a:spcBef>
                <a:spcPts val="0"/>
              </a:spcBef>
            </a:pPr>
            <a:r>
              <a:rPr lang="zh-CN" altLang="en-US" sz="2400" dirty="0" smtClean="0">
                <a:latin typeface="Verdana" pitchFamily="34" charset="0"/>
              </a:rPr>
              <a:t>其中每条指令执行所需的时间为常量（元运算）</a:t>
            </a:r>
            <a:endParaRPr lang="en-US" altLang="zh-CN" sz="2400" dirty="0" smtClean="0">
              <a:latin typeface="Verdana" pitchFamily="34" charset="0"/>
            </a:endParaRPr>
          </a:p>
          <a:p>
            <a:pPr marL="990600" lvl="1" indent="-533400">
              <a:lnSpc>
                <a:spcPct val="200000"/>
              </a:lnSpc>
              <a:spcBef>
                <a:spcPts val="0"/>
              </a:spcBef>
            </a:pPr>
            <a:r>
              <a:rPr lang="zh-CN" altLang="en-US" sz="2400" dirty="0" smtClean="0">
                <a:latin typeface="Verdana" pitchFamily="34" charset="0"/>
              </a:rPr>
              <a:t>指令一条接着一条顺序执行，没有并发操作</a:t>
            </a:r>
            <a:endParaRPr lang="en-US" altLang="zh-CN" sz="2400" dirty="0" smtClean="0">
              <a:latin typeface="Verdana" pitchFamily="34" charset="0"/>
            </a:endParaRPr>
          </a:p>
        </p:txBody>
      </p:sp>
    </p:spTree>
    <p:extLst>
      <p:ext uri="{BB962C8B-B14F-4D97-AF65-F5344CB8AC3E}">
        <p14:creationId xmlns:p14="http://schemas.microsoft.com/office/powerpoint/2010/main" val="537282677"/>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7" end="7"/>
                                            </p:txEl>
                                          </p:spTgt>
                                        </p:tgtEl>
                                        <p:attrNameLst>
                                          <p:attrName>style.visibility</p:attrName>
                                        </p:attrNameLst>
                                      </p:cBhvr>
                                      <p:to>
                                        <p:strVal val="visible"/>
                                      </p:to>
                                    </p:set>
                                    <p:animEffect transition="in" filter="wipe(left)">
                                      <p:cBhvr>
                                        <p:cTn id="42" dur="500"/>
                                        <p:tgtEl>
                                          <p:spTgt spid="221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dirty="0">
                <a:solidFill>
                  <a:schemeClr val="bg2">
                    <a:lumMod val="10000"/>
                  </a:schemeClr>
                </a:solidFill>
              </a:rPr>
              <a:t>1.2  </a:t>
            </a:r>
            <a:r>
              <a:rPr lang="zh-CN" altLang="en-US" dirty="0">
                <a:solidFill>
                  <a:schemeClr val="bg2">
                    <a:lumMod val="10000"/>
                  </a:schemeClr>
                </a:solidFill>
              </a:rPr>
              <a:t>算法复杂度分析</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88032" y="692696"/>
            <a:ext cx="8604448" cy="6120680"/>
          </a:xfrm>
        </p:spPr>
        <p:txBody>
          <a:bodyPr lIns="92075" tIns="46038" rIns="92075" bIns="46038"/>
          <a:lstStyle/>
          <a:p>
            <a:pPr marL="590550" indent="-533400">
              <a:lnSpc>
                <a:spcPct val="200000"/>
              </a:lnSpc>
              <a:spcBef>
                <a:spcPts val="0"/>
              </a:spcBef>
            </a:pPr>
            <a:r>
              <a:rPr lang="zh-CN" altLang="en-US" sz="2400" dirty="0" smtClean="0">
                <a:latin typeface="Verdana" pitchFamily="34" charset="0"/>
              </a:rPr>
              <a:t>算法复杂度的计算方法</a:t>
            </a:r>
            <a:endParaRPr lang="en-US" altLang="zh-CN" sz="2400" dirty="0" smtClean="0">
              <a:solidFill>
                <a:srgbClr val="C00000"/>
              </a:solidFill>
              <a:latin typeface="Verdana" pitchFamily="34" charset="0"/>
            </a:endParaRPr>
          </a:p>
          <a:p>
            <a:pPr marL="990600" lvl="1" indent="-533400">
              <a:lnSpc>
                <a:spcPct val="200000"/>
              </a:lnSpc>
              <a:spcBef>
                <a:spcPts val="0"/>
              </a:spcBef>
            </a:pPr>
            <a:r>
              <a:rPr lang="zh-CN" altLang="en-US" sz="2400" dirty="0" smtClean="0">
                <a:latin typeface="Verdana" pitchFamily="34" charset="0"/>
              </a:rPr>
              <a:t>假设算</a:t>
            </a:r>
            <a:r>
              <a:rPr lang="zh-CN" altLang="en-US" sz="2400" dirty="0">
                <a:latin typeface="Verdana" pitchFamily="34" charset="0"/>
              </a:rPr>
              <a:t>法在抽象计算机上运</a:t>
            </a:r>
            <a:r>
              <a:rPr lang="zh-CN" altLang="en-US" sz="2400" dirty="0" smtClean="0">
                <a:latin typeface="Verdana" pitchFamily="34" charset="0"/>
              </a:rPr>
              <a:t>行</a:t>
            </a:r>
            <a:endParaRPr lang="en-US" altLang="zh-CN" sz="2400" dirty="0" smtClean="0">
              <a:latin typeface="Verdana" pitchFamily="34" charset="0"/>
            </a:endParaRPr>
          </a:p>
          <a:p>
            <a:pPr marL="1390650" lvl="2" indent="-533400">
              <a:lnSpc>
                <a:spcPct val="200000"/>
              </a:lnSpc>
              <a:spcBef>
                <a:spcPts val="0"/>
              </a:spcBef>
              <a:buFont typeface="微软雅黑" panose="020B0503020204020204" pitchFamily="34" charset="-122"/>
              <a:buChar char="━"/>
            </a:pPr>
            <a:r>
              <a:rPr lang="zh-CN" altLang="en-US" sz="2000" dirty="0" smtClean="0">
                <a:latin typeface="Times New Roman" pitchFamily="18" charset="0"/>
              </a:rPr>
              <a:t>有 </a:t>
            </a:r>
            <a:r>
              <a:rPr lang="en-US" altLang="zh-CN" sz="2000" b="1" i="1" dirty="0" smtClean="0">
                <a:solidFill>
                  <a:srgbClr val="CC0000"/>
                </a:solidFill>
                <a:latin typeface="+mj-lt"/>
              </a:rPr>
              <a:t>k </a:t>
            </a:r>
            <a:r>
              <a:rPr lang="zh-CN" altLang="en-US" sz="2000" dirty="0" smtClean="0">
                <a:latin typeface="Times New Roman" pitchFamily="18" charset="0"/>
              </a:rPr>
              <a:t>种</a:t>
            </a:r>
            <a:r>
              <a:rPr lang="zh-CN" altLang="en-US" sz="2000" b="1" dirty="0">
                <a:solidFill>
                  <a:srgbClr val="0033CC"/>
                </a:solidFill>
                <a:latin typeface="Times New Roman" pitchFamily="18" charset="0"/>
              </a:rPr>
              <a:t>元运算</a:t>
            </a:r>
            <a:r>
              <a:rPr lang="zh-CN" altLang="en-US" sz="2000" dirty="0">
                <a:latin typeface="Times New Roman" pitchFamily="18" charset="0"/>
              </a:rPr>
              <a:t>，记</a:t>
            </a:r>
            <a:r>
              <a:rPr lang="zh-CN" altLang="en-US" sz="2000" dirty="0" smtClean="0">
                <a:latin typeface="Times New Roman" pitchFamily="18" charset="0"/>
              </a:rPr>
              <a:t>为</a:t>
            </a:r>
            <a:r>
              <a:rPr lang="zh-CN" altLang="en-US" sz="2000" dirty="0">
                <a:latin typeface="Times New Roman" pitchFamily="18" charset="0"/>
              </a:rPr>
              <a:t>：</a:t>
            </a:r>
            <a:r>
              <a:rPr lang="en-US" altLang="zh-CN" sz="2000" b="1" i="1" dirty="0" smtClean="0">
                <a:solidFill>
                  <a:srgbClr val="CC0000"/>
                </a:solidFill>
                <a:latin typeface="+mj-lt"/>
              </a:rPr>
              <a:t>O</a:t>
            </a:r>
            <a:r>
              <a:rPr lang="en-US" altLang="zh-CN" sz="2000" b="1" baseline="-25000" dirty="0" smtClean="0">
                <a:solidFill>
                  <a:srgbClr val="CC0000"/>
                </a:solidFill>
                <a:latin typeface="+mj-lt"/>
              </a:rPr>
              <a:t>1</a:t>
            </a:r>
            <a:r>
              <a:rPr lang="en-US" altLang="zh-CN" sz="2000" b="1" dirty="0">
                <a:solidFill>
                  <a:srgbClr val="CC0000"/>
                </a:solidFill>
                <a:latin typeface="+mj-lt"/>
              </a:rPr>
              <a:t>, </a:t>
            </a:r>
            <a:r>
              <a:rPr lang="en-US" altLang="zh-CN" sz="2000" b="1" i="1" dirty="0">
                <a:solidFill>
                  <a:srgbClr val="CC0000"/>
                </a:solidFill>
                <a:latin typeface="+mj-lt"/>
              </a:rPr>
              <a:t>O</a:t>
            </a:r>
            <a:r>
              <a:rPr lang="en-US" altLang="zh-CN" sz="2000" b="1" baseline="-25000" dirty="0">
                <a:solidFill>
                  <a:srgbClr val="CC0000"/>
                </a:solidFill>
                <a:latin typeface="+mj-lt"/>
              </a:rPr>
              <a:t>2</a:t>
            </a:r>
            <a:r>
              <a:rPr lang="en-US" altLang="zh-CN" sz="2000" b="1" dirty="0">
                <a:solidFill>
                  <a:srgbClr val="CC0000"/>
                </a:solidFill>
                <a:latin typeface="+mj-lt"/>
              </a:rPr>
              <a:t>, …, </a:t>
            </a:r>
            <a:r>
              <a:rPr lang="en-US" altLang="zh-CN" sz="2000" b="1" i="1" dirty="0" smtClean="0">
                <a:solidFill>
                  <a:srgbClr val="CC0000"/>
                </a:solidFill>
                <a:latin typeface="+mj-lt"/>
              </a:rPr>
              <a:t>O</a:t>
            </a:r>
            <a:r>
              <a:rPr lang="en-US" altLang="zh-CN" sz="2000" b="1" i="1" baseline="-25000" dirty="0" smtClean="0">
                <a:solidFill>
                  <a:srgbClr val="CC0000"/>
                </a:solidFill>
                <a:latin typeface="+mj-lt"/>
              </a:rPr>
              <a:t>k</a:t>
            </a:r>
          </a:p>
          <a:p>
            <a:pPr marL="1390650" lvl="2" indent="-533400">
              <a:lnSpc>
                <a:spcPct val="200000"/>
              </a:lnSpc>
              <a:spcBef>
                <a:spcPts val="0"/>
              </a:spcBef>
              <a:buFont typeface="微软雅黑" panose="020B0503020204020204" pitchFamily="34" charset="-122"/>
              <a:buChar char="━"/>
            </a:pPr>
            <a:r>
              <a:rPr lang="zh-CN" altLang="en-US" sz="2000" dirty="0">
                <a:latin typeface="Times New Roman" pitchFamily="18" charset="0"/>
              </a:rPr>
              <a:t>它们的运行时间依次</a:t>
            </a:r>
            <a:r>
              <a:rPr lang="zh-CN" altLang="en-US" sz="2000" dirty="0" smtClean="0">
                <a:latin typeface="Times New Roman" pitchFamily="18" charset="0"/>
              </a:rPr>
              <a:t>为：</a:t>
            </a:r>
            <a:r>
              <a:rPr lang="en-US" altLang="zh-CN" sz="2000" b="1" i="1" dirty="0" smtClean="0">
                <a:solidFill>
                  <a:srgbClr val="CC0000"/>
                </a:solidFill>
                <a:latin typeface="+mj-lt"/>
              </a:rPr>
              <a:t>t</a:t>
            </a:r>
            <a:r>
              <a:rPr lang="en-US" altLang="zh-CN" sz="2000" b="1" baseline="-25000" dirty="0" smtClean="0">
                <a:solidFill>
                  <a:srgbClr val="CC0000"/>
                </a:solidFill>
                <a:latin typeface="+mj-lt"/>
              </a:rPr>
              <a:t>1</a:t>
            </a:r>
            <a:r>
              <a:rPr lang="en-US" altLang="zh-CN" sz="2000" b="1" dirty="0" smtClean="0">
                <a:solidFill>
                  <a:srgbClr val="CC0000"/>
                </a:solidFill>
                <a:latin typeface="+mj-lt"/>
              </a:rPr>
              <a:t>, </a:t>
            </a:r>
            <a:r>
              <a:rPr lang="en-US" altLang="zh-CN" sz="2000" b="1" i="1" dirty="0" smtClean="0">
                <a:solidFill>
                  <a:srgbClr val="CC0000"/>
                </a:solidFill>
                <a:latin typeface="+mj-lt"/>
              </a:rPr>
              <a:t>t</a:t>
            </a:r>
            <a:r>
              <a:rPr lang="en-US" altLang="zh-CN" sz="2000" b="1" baseline="-25000" dirty="0" smtClean="0">
                <a:solidFill>
                  <a:srgbClr val="CC0000"/>
                </a:solidFill>
                <a:latin typeface="+mj-lt"/>
              </a:rPr>
              <a:t>2</a:t>
            </a:r>
            <a:r>
              <a:rPr lang="en-US" altLang="zh-CN" sz="2000" b="1" dirty="0" smtClean="0">
                <a:solidFill>
                  <a:srgbClr val="CC0000"/>
                </a:solidFill>
                <a:latin typeface="+mj-lt"/>
              </a:rPr>
              <a:t>, …, </a:t>
            </a:r>
            <a:r>
              <a:rPr lang="en-US" altLang="zh-CN" sz="2000" b="1" i="1" dirty="0" err="1" smtClean="0">
                <a:solidFill>
                  <a:srgbClr val="CC0000"/>
                </a:solidFill>
                <a:latin typeface="+mj-lt"/>
              </a:rPr>
              <a:t>t</a:t>
            </a:r>
            <a:r>
              <a:rPr lang="en-US" altLang="zh-CN" sz="2000" b="1" i="1" baseline="-25000" dirty="0" err="1" smtClean="0">
                <a:solidFill>
                  <a:srgbClr val="CC0000"/>
                </a:solidFill>
                <a:latin typeface="+mj-lt"/>
              </a:rPr>
              <a:t>k</a:t>
            </a:r>
            <a:endParaRPr lang="en-US" altLang="zh-CN" sz="2000" b="1" i="1" baseline="-25000" dirty="0" smtClean="0">
              <a:solidFill>
                <a:srgbClr val="CC0000"/>
              </a:solidFill>
              <a:latin typeface="+mj-lt"/>
            </a:endParaRPr>
          </a:p>
          <a:p>
            <a:pPr marL="1390650" lvl="2" indent="-533400">
              <a:lnSpc>
                <a:spcPct val="200000"/>
              </a:lnSpc>
              <a:spcBef>
                <a:spcPts val="0"/>
              </a:spcBef>
              <a:buFont typeface="微软雅黑" panose="020B0503020204020204" pitchFamily="34" charset="-122"/>
              <a:buChar char="━"/>
            </a:pPr>
            <a:r>
              <a:rPr lang="zh-CN" altLang="en-US" sz="2000" dirty="0">
                <a:latin typeface="Times New Roman" pitchFamily="18" charset="0"/>
              </a:rPr>
              <a:t>算法</a:t>
            </a:r>
            <a:r>
              <a:rPr lang="en-US" altLang="zh-CN" sz="2000" b="1" i="1" dirty="0">
                <a:solidFill>
                  <a:srgbClr val="CC0000"/>
                </a:solidFill>
                <a:latin typeface="+mj-lt"/>
              </a:rPr>
              <a:t>A</a:t>
            </a:r>
            <a:r>
              <a:rPr lang="zh-CN" altLang="en-US" sz="2000" dirty="0">
                <a:latin typeface="Times New Roman" pitchFamily="18" charset="0"/>
              </a:rPr>
              <a:t>执行这</a:t>
            </a:r>
            <a:r>
              <a:rPr lang="zh-CN" altLang="en-US" sz="2000" dirty="0" smtClean="0">
                <a:latin typeface="Times New Roman" pitchFamily="18" charset="0"/>
              </a:rPr>
              <a:t>些元运</a:t>
            </a:r>
            <a:r>
              <a:rPr lang="zh-CN" altLang="en-US" sz="2000" dirty="0">
                <a:latin typeface="Times New Roman" pitchFamily="18" charset="0"/>
              </a:rPr>
              <a:t>算的平均次数依次</a:t>
            </a:r>
            <a:r>
              <a:rPr lang="zh-CN" altLang="en-US" sz="2000" dirty="0" smtClean="0">
                <a:latin typeface="Times New Roman" pitchFamily="18" charset="0"/>
              </a:rPr>
              <a:t>为</a:t>
            </a:r>
            <a:r>
              <a:rPr lang="zh-CN" altLang="en-US" sz="2000" dirty="0">
                <a:latin typeface="Times New Roman" pitchFamily="18" charset="0"/>
              </a:rPr>
              <a:t>：</a:t>
            </a:r>
            <a:r>
              <a:rPr lang="en-US" altLang="zh-CN" sz="2000" b="1" i="1" dirty="0" smtClean="0">
                <a:solidFill>
                  <a:srgbClr val="CC0000"/>
                </a:solidFill>
                <a:latin typeface="+mj-lt"/>
              </a:rPr>
              <a:t>e</a:t>
            </a:r>
            <a:r>
              <a:rPr lang="en-US" altLang="zh-CN" sz="2000" b="1" baseline="-25000" dirty="0" smtClean="0">
                <a:solidFill>
                  <a:srgbClr val="CC0000"/>
                </a:solidFill>
                <a:latin typeface="+mj-lt"/>
              </a:rPr>
              <a:t>1</a:t>
            </a:r>
            <a:r>
              <a:rPr lang="en-US" altLang="zh-CN" sz="2000" b="1" dirty="0">
                <a:solidFill>
                  <a:srgbClr val="CC0000"/>
                </a:solidFill>
                <a:latin typeface="+mj-lt"/>
              </a:rPr>
              <a:t>, </a:t>
            </a:r>
            <a:r>
              <a:rPr lang="en-US" altLang="zh-CN" sz="2000" b="1" i="1" dirty="0">
                <a:solidFill>
                  <a:srgbClr val="CC0000"/>
                </a:solidFill>
                <a:latin typeface="+mj-lt"/>
              </a:rPr>
              <a:t>e</a:t>
            </a:r>
            <a:r>
              <a:rPr lang="en-US" altLang="zh-CN" sz="2000" b="1" baseline="-25000" dirty="0">
                <a:solidFill>
                  <a:srgbClr val="CC0000"/>
                </a:solidFill>
                <a:latin typeface="+mj-lt"/>
              </a:rPr>
              <a:t>2</a:t>
            </a:r>
            <a:r>
              <a:rPr lang="en-US" altLang="zh-CN" sz="2000" b="1" dirty="0">
                <a:solidFill>
                  <a:srgbClr val="CC0000"/>
                </a:solidFill>
                <a:latin typeface="+mj-lt"/>
              </a:rPr>
              <a:t>, …, </a:t>
            </a:r>
            <a:r>
              <a:rPr lang="en-US" altLang="zh-CN" sz="2000" b="1" i="1" dirty="0" err="1" smtClean="0">
                <a:solidFill>
                  <a:srgbClr val="CC0000"/>
                </a:solidFill>
                <a:latin typeface="+mj-lt"/>
              </a:rPr>
              <a:t>e</a:t>
            </a:r>
            <a:r>
              <a:rPr lang="en-US" altLang="zh-CN" sz="2000" b="1" i="1" baseline="-25000" dirty="0" err="1" smtClean="0">
                <a:solidFill>
                  <a:srgbClr val="CC0000"/>
                </a:solidFill>
                <a:latin typeface="+mj-lt"/>
              </a:rPr>
              <a:t>k</a:t>
            </a:r>
            <a:endParaRPr lang="en-US" altLang="zh-CN" sz="2000" b="1" i="1" baseline="-25000" dirty="0" smtClean="0">
              <a:solidFill>
                <a:srgbClr val="CC0000"/>
              </a:solidFill>
              <a:latin typeface="+mj-lt"/>
            </a:endParaRPr>
          </a:p>
          <a:p>
            <a:pPr marL="1390650" lvl="2" indent="-533400">
              <a:lnSpc>
                <a:spcPct val="200000"/>
              </a:lnSpc>
              <a:spcBef>
                <a:spcPts val="0"/>
              </a:spcBef>
              <a:buFont typeface="微软雅黑" panose="020B0503020204020204" pitchFamily="34" charset="-122"/>
              <a:buChar char="━"/>
            </a:pPr>
            <a:r>
              <a:rPr lang="zh-CN" altLang="en-US" sz="2000" dirty="0" smtClean="0">
                <a:latin typeface="Times New Roman" pitchFamily="18" charset="0"/>
              </a:rPr>
              <a:t>注意： </a:t>
            </a:r>
            <a:r>
              <a:rPr lang="en-US" altLang="zh-CN" sz="2000" b="1" i="1" dirty="0" err="1" smtClean="0">
                <a:solidFill>
                  <a:srgbClr val="CC0000"/>
                </a:solidFill>
              </a:rPr>
              <a:t>e</a:t>
            </a:r>
            <a:r>
              <a:rPr lang="en-US" altLang="zh-CN" sz="2000" b="1" i="1" baseline="-25000" dirty="0" err="1" smtClean="0">
                <a:solidFill>
                  <a:srgbClr val="CC0000"/>
                </a:solidFill>
              </a:rPr>
              <a:t>i</a:t>
            </a:r>
            <a:r>
              <a:rPr lang="en-US" altLang="zh-CN" sz="2000" b="1" i="1" baseline="-25000" dirty="0" smtClean="0">
                <a:solidFill>
                  <a:srgbClr val="CC0000"/>
                </a:solidFill>
              </a:rPr>
              <a:t> </a:t>
            </a:r>
            <a:r>
              <a:rPr lang="zh-CN" altLang="en-US" sz="2000" dirty="0" smtClean="0">
                <a:latin typeface="Times New Roman" pitchFamily="18" charset="0"/>
              </a:rPr>
              <a:t>是问题规模</a:t>
            </a:r>
            <a:r>
              <a:rPr lang="en-US" altLang="zh-CN" sz="2000" b="1" i="1" dirty="0">
                <a:solidFill>
                  <a:srgbClr val="CC0000"/>
                </a:solidFill>
                <a:latin typeface="+mj-lt"/>
              </a:rPr>
              <a:t>N</a:t>
            </a:r>
            <a:r>
              <a:rPr lang="zh-CN" altLang="en-US" sz="2000" dirty="0" smtClean="0">
                <a:latin typeface="Times New Roman" pitchFamily="18" charset="0"/>
              </a:rPr>
              <a:t>的函数：</a:t>
            </a:r>
            <a:r>
              <a:rPr lang="en-US" altLang="zh-CN" sz="2000" b="1" i="1" dirty="0" err="1">
                <a:solidFill>
                  <a:srgbClr val="CC0000"/>
                </a:solidFill>
                <a:latin typeface="+mj-lt"/>
              </a:rPr>
              <a:t>e</a:t>
            </a:r>
            <a:r>
              <a:rPr lang="en-US" altLang="zh-CN" sz="2000" b="1" i="1" baseline="-25000" dirty="0" err="1">
                <a:solidFill>
                  <a:srgbClr val="CC0000"/>
                </a:solidFill>
                <a:latin typeface="+mj-lt"/>
              </a:rPr>
              <a:t>i</a:t>
            </a:r>
            <a:r>
              <a:rPr lang="en-US" altLang="zh-CN" sz="2000" b="1" baseline="-25000" dirty="0">
                <a:solidFill>
                  <a:srgbClr val="CC0000"/>
                </a:solidFill>
                <a:latin typeface="+mj-lt"/>
              </a:rPr>
              <a:t> </a:t>
            </a:r>
            <a:r>
              <a:rPr lang="zh-CN" altLang="en-US" sz="2000" b="1" dirty="0">
                <a:solidFill>
                  <a:srgbClr val="CC0000"/>
                </a:solidFill>
                <a:latin typeface="+mj-lt"/>
              </a:rPr>
              <a:t>= </a:t>
            </a:r>
            <a:r>
              <a:rPr lang="en-US" altLang="zh-CN" sz="2000" b="1" i="1" dirty="0" err="1">
                <a:solidFill>
                  <a:srgbClr val="CC0000"/>
                </a:solidFill>
                <a:latin typeface="+mj-lt"/>
              </a:rPr>
              <a:t>e</a:t>
            </a:r>
            <a:r>
              <a:rPr lang="en-US" altLang="zh-CN" sz="2000" b="1" i="1" baseline="-25000" dirty="0" err="1">
                <a:solidFill>
                  <a:srgbClr val="CC0000"/>
                </a:solidFill>
                <a:latin typeface="+mj-lt"/>
              </a:rPr>
              <a:t>i</a:t>
            </a:r>
            <a:r>
              <a:rPr lang="en-US" altLang="zh-CN" sz="2000" b="1" baseline="-25000" dirty="0">
                <a:solidFill>
                  <a:srgbClr val="CC0000"/>
                </a:solidFill>
                <a:latin typeface="+mj-lt"/>
              </a:rPr>
              <a:t> </a:t>
            </a:r>
            <a:r>
              <a:rPr lang="zh-CN" altLang="en-US" sz="2000" b="1" dirty="0">
                <a:solidFill>
                  <a:srgbClr val="CC0000"/>
                </a:solidFill>
                <a:latin typeface="+mj-lt"/>
              </a:rPr>
              <a:t>(</a:t>
            </a:r>
            <a:r>
              <a:rPr lang="en-US" altLang="zh-CN" sz="2000" b="1" i="1" dirty="0" smtClean="0">
                <a:solidFill>
                  <a:srgbClr val="CC0000"/>
                </a:solidFill>
                <a:latin typeface="+mj-lt"/>
              </a:rPr>
              <a:t>N</a:t>
            </a:r>
            <a:r>
              <a:rPr lang="en-US" altLang="zh-CN" sz="2000" b="1" dirty="0" smtClean="0">
                <a:solidFill>
                  <a:srgbClr val="CC0000"/>
                </a:solidFill>
                <a:latin typeface="+mj-lt"/>
              </a:rPr>
              <a:t>)</a:t>
            </a:r>
            <a:endParaRPr lang="en-US" altLang="zh-CN" sz="2000" b="1" dirty="0">
              <a:solidFill>
                <a:srgbClr val="CC0000"/>
              </a:solidFill>
              <a:latin typeface="+mj-lt"/>
            </a:endParaRPr>
          </a:p>
          <a:p>
            <a:pPr marL="990600" lvl="1" indent="-533400">
              <a:lnSpc>
                <a:spcPct val="200000"/>
              </a:lnSpc>
              <a:spcBef>
                <a:spcPts val="0"/>
              </a:spcBef>
            </a:pPr>
            <a:r>
              <a:rPr lang="zh-CN" altLang="en-US" sz="2400" dirty="0" smtClean="0">
                <a:latin typeface="Verdana" pitchFamily="34" charset="0"/>
              </a:rPr>
              <a:t>则：算</a:t>
            </a:r>
            <a:r>
              <a:rPr lang="zh-CN" altLang="en-US" sz="2400" dirty="0">
                <a:latin typeface="Verdana" pitchFamily="34" charset="0"/>
              </a:rPr>
              <a:t>法复杂</a:t>
            </a:r>
            <a:r>
              <a:rPr lang="zh-CN" altLang="en-US" sz="2400" dirty="0" smtClean="0">
                <a:latin typeface="Verdana" pitchFamily="34" charset="0"/>
              </a:rPr>
              <a:t>度计算公式如下</a:t>
            </a:r>
            <a:endParaRPr lang="en-US" altLang="zh-CN" sz="2400" dirty="0" smtClean="0">
              <a:latin typeface="Verdana" pitchFamily="34" charset="0"/>
            </a:endParaRPr>
          </a:p>
        </p:txBody>
      </p:sp>
      <p:graphicFrame>
        <p:nvGraphicFramePr>
          <p:cNvPr id="2" name="对象 1"/>
          <p:cNvGraphicFramePr>
            <a:graphicFrameLocks noChangeAspect="1"/>
          </p:cNvGraphicFramePr>
          <p:nvPr>
            <p:extLst/>
          </p:nvPr>
        </p:nvGraphicFramePr>
        <p:xfrm>
          <a:off x="3059832" y="5445224"/>
          <a:ext cx="2901803" cy="908198"/>
        </p:xfrm>
        <a:graphic>
          <a:graphicData uri="http://schemas.openxmlformats.org/presentationml/2006/ole">
            <mc:AlternateContent xmlns:mc="http://schemas.openxmlformats.org/markup-compatibility/2006">
              <mc:Choice xmlns:v="urn:schemas-microsoft-com:vml" Requires="v">
                <p:oleObj spid="_x0000_s26696" name="Equation" r:id="rId4" imgW="1663560" imgH="520560" progId="Equation.DSMT4">
                  <p:embed/>
                </p:oleObj>
              </mc:Choice>
              <mc:Fallback>
                <p:oleObj name="Equation" r:id="rId4" imgW="1663560" imgH="520560" progId="Equation.DSMT4">
                  <p:embed/>
                  <p:pic>
                    <p:nvPicPr>
                      <p:cNvPr id="0" name=""/>
                      <p:cNvPicPr/>
                      <p:nvPr/>
                    </p:nvPicPr>
                    <p:blipFill>
                      <a:blip r:embed="rId5"/>
                      <a:stretch>
                        <a:fillRect/>
                      </a:stretch>
                    </p:blipFill>
                    <p:spPr>
                      <a:xfrm>
                        <a:off x="3059832" y="5445224"/>
                        <a:ext cx="2901803" cy="908198"/>
                      </a:xfrm>
                      <a:prstGeom prst="rect">
                        <a:avLst/>
                      </a:prstGeom>
                    </p:spPr>
                  </p:pic>
                </p:oleObj>
              </mc:Fallback>
            </mc:AlternateContent>
          </a:graphicData>
        </a:graphic>
      </p:graphicFrame>
    </p:spTree>
    <p:extLst>
      <p:ext uri="{BB962C8B-B14F-4D97-AF65-F5344CB8AC3E}">
        <p14:creationId xmlns:p14="http://schemas.microsoft.com/office/powerpoint/2010/main" val="2019105395"/>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smtClean="0">
                <a:solidFill>
                  <a:schemeClr val="bg2">
                    <a:lumMod val="10000"/>
                  </a:schemeClr>
                </a:solidFill>
                <a:cs typeface="+mn-cs"/>
              </a:rPr>
              <a:t>算法的渐进分析</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56704" y="648072"/>
            <a:ext cx="9289032" cy="6165304"/>
          </a:xfrm>
        </p:spPr>
        <p:txBody>
          <a:bodyPr lIns="92075" tIns="46038" rIns="92075" bIns="46038"/>
          <a:lstStyle/>
          <a:p>
            <a:pPr marL="539750" lvl="1" indent="-539750">
              <a:lnSpc>
                <a:spcPct val="150000"/>
              </a:lnSpc>
              <a:spcBef>
                <a:spcPts val="600"/>
              </a:spcBef>
              <a:buFont typeface="Wingdings" pitchFamily="2" charset="2"/>
              <a:buChar char=""/>
            </a:pPr>
            <a:r>
              <a:rPr lang="zh-CN" altLang="en-US" b="1" dirty="0">
                <a:latin typeface="Times New Roman" pitchFamily="18" charset="0"/>
              </a:rPr>
              <a:t>渐近时间复</a:t>
            </a:r>
            <a:r>
              <a:rPr lang="zh-CN" altLang="en-US" b="1" dirty="0" smtClean="0">
                <a:latin typeface="Times New Roman" pitchFamily="18" charset="0"/>
              </a:rPr>
              <a:t>杂度</a:t>
            </a:r>
            <a:endParaRPr lang="zh-CN" altLang="en-US" sz="2400" dirty="0" smtClean="0"/>
          </a:p>
          <a:p>
            <a:pPr marL="990600" lvl="1" indent="-533400">
              <a:lnSpc>
                <a:spcPct val="150000"/>
              </a:lnSpc>
              <a:spcAft>
                <a:spcPts val="600"/>
              </a:spcAft>
            </a:pPr>
            <a:r>
              <a:rPr lang="zh-CN" altLang="en-US" b="1" dirty="0">
                <a:latin typeface="Times New Roman" pitchFamily="18" charset="0"/>
              </a:rPr>
              <a:t>对于</a:t>
            </a:r>
            <a:r>
              <a:rPr lang="en-US" altLang="zh-CN" b="1" i="1" dirty="0">
                <a:solidFill>
                  <a:srgbClr val="CC0000"/>
                </a:solidFill>
                <a:latin typeface="+mj-lt"/>
              </a:rPr>
              <a:t>T</a:t>
            </a:r>
            <a:r>
              <a:rPr lang="en-US" altLang="zh-CN" b="1" dirty="0">
                <a:solidFill>
                  <a:srgbClr val="CC0000"/>
                </a:solidFill>
                <a:latin typeface="+mj-lt"/>
              </a:rPr>
              <a:t>(</a:t>
            </a:r>
            <a:r>
              <a:rPr lang="en-US" altLang="zh-CN" b="1" i="1" dirty="0">
                <a:solidFill>
                  <a:srgbClr val="CC0000"/>
                </a:solidFill>
                <a:latin typeface="+mj-lt"/>
              </a:rPr>
              <a:t>N</a:t>
            </a:r>
            <a:r>
              <a:rPr lang="en-US" altLang="zh-CN" b="1" dirty="0">
                <a:solidFill>
                  <a:srgbClr val="CC0000"/>
                </a:solidFill>
                <a:latin typeface="+mj-lt"/>
              </a:rPr>
              <a:t>)</a:t>
            </a:r>
            <a:r>
              <a:rPr lang="en-US" altLang="zh-CN" b="1" dirty="0">
                <a:latin typeface="Times New Roman" pitchFamily="18" charset="0"/>
              </a:rPr>
              <a:t>，</a:t>
            </a:r>
            <a:r>
              <a:rPr lang="zh-CN" altLang="en-US" b="1" dirty="0">
                <a:latin typeface="Times New Roman" pitchFamily="18" charset="0"/>
              </a:rPr>
              <a:t>如果存在</a:t>
            </a:r>
            <a:r>
              <a:rPr lang="en-US" altLang="zh-CN" b="1" i="1" dirty="0">
                <a:solidFill>
                  <a:srgbClr val="CC0000"/>
                </a:solidFill>
                <a:latin typeface="+mj-lt"/>
              </a:rPr>
              <a:t>T*(N)</a:t>
            </a:r>
            <a:r>
              <a:rPr lang="en-US" altLang="zh-CN" b="1" dirty="0">
                <a:latin typeface="Times New Roman" pitchFamily="18" charset="0"/>
              </a:rPr>
              <a:t>，</a:t>
            </a:r>
            <a:r>
              <a:rPr lang="zh-CN" altLang="en-US" b="1" dirty="0">
                <a:latin typeface="Times New Roman" pitchFamily="18" charset="0"/>
              </a:rPr>
              <a:t>使</a:t>
            </a:r>
            <a:r>
              <a:rPr lang="zh-CN" altLang="en-US" b="1" dirty="0" smtClean="0">
                <a:latin typeface="Times New Roman" pitchFamily="18" charset="0"/>
              </a:rPr>
              <a:t>得：</a:t>
            </a:r>
            <a:endParaRPr lang="en-US" altLang="zh-CN" b="1" dirty="0" smtClean="0">
              <a:latin typeface="Times New Roman" pitchFamily="18" charset="0"/>
            </a:endParaRPr>
          </a:p>
          <a:p>
            <a:pPr marL="990600" lvl="1" indent="-533400">
              <a:lnSpc>
                <a:spcPct val="150000"/>
              </a:lnSpc>
              <a:spcAft>
                <a:spcPts val="600"/>
              </a:spcAft>
            </a:pPr>
            <a:r>
              <a:rPr lang="zh-CN" altLang="en-US" b="1" dirty="0" smtClean="0">
                <a:latin typeface="Times New Roman" pitchFamily="18" charset="0"/>
              </a:rPr>
              <a:t>当</a:t>
            </a:r>
            <a:r>
              <a:rPr lang="en-US" altLang="zh-CN" b="1" i="1" dirty="0">
                <a:solidFill>
                  <a:srgbClr val="CC0000"/>
                </a:solidFill>
                <a:latin typeface="+mj-lt"/>
              </a:rPr>
              <a:t>N </a:t>
            </a:r>
            <a:r>
              <a:rPr lang="en-US" altLang="zh-CN" b="1" i="1" dirty="0" smtClean="0">
                <a:solidFill>
                  <a:srgbClr val="CC0000"/>
                </a:solidFill>
                <a:latin typeface="+mj-lt"/>
                <a:sym typeface="Symbol" pitchFamily="18" charset="2"/>
              </a:rPr>
              <a:t> </a:t>
            </a:r>
            <a:r>
              <a:rPr lang="en-US" altLang="zh-CN" b="1" dirty="0" smtClean="0">
                <a:solidFill>
                  <a:srgbClr val="CC0000"/>
                </a:solidFill>
                <a:latin typeface="+mj-lt"/>
                <a:sym typeface="Symbol" pitchFamily="18" charset="2"/>
              </a:rPr>
              <a:t> </a:t>
            </a:r>
            <a:r>
              <a:rPr lang="zh-CN" altLang="en-US" b="1" dirty="0">
                <a:latin typeface="Times New Roman" pitchFamily="18" charset="0"/>
                <a:sym typeface="Symbol" pitchFamily="18" charset="2"/>
              </a:rPr>
              <a:t>时， 有</a:t>
            </a:r>
            <a:r>
              <a:rPr lang="zh-CN" altLang="en-US" b="1" i="1" dirty="0">
                <a:solidFill>
                  <a:srgbClr val="CC0000"/>
                </a:solidFill>
                <a:latin typeface="+mj-lt"/>
                <a:sym typeface="Symbol" pitchFamily="18" charset="2"/>
              </a:rPr>
              <a:t>：(</a:t>
            </a:r>
            <a:r>
              <a:rPr lang="en-US" altLang="zh-CN" b="1" i="1" dirty="0">
                <a:solidFill>
                  <a:srgbClr val="CC0000"/>
                </a:solidFill>
                <a:latin typeface="+mj-lt"/>
                <a:sym typeface="Symbol" pitchFamily="18" charset="2"/>
              </a:rPr>
              <a:t>T(N)-T*(N))/T(N) </a:t>
            </a:r>
            <a:r>
              <a:rPr lang="en-US" altLang="zh-CN" b="1" i="1" dirty="0" smtClean="0">
                <a:solidFill>
                  <a:srgbClr val="CC0000"/>
                </a:solidFill>
                <a:latin typeface="+mj-lt"/>
                <a:sym typeface="Symbol" pitchFamily="18" charset="2"/>
              </a:rPr>
              <a:t> 0</a:t>
            </a:r>
            <a:endParaRPr lang="en-US" altLang="zh-CN" b="1" i="1" dirty="0">
              <a:solidFill>
                <a:srgbClr val="CC0000"/>
              </a:solidFill>
              <a:latin typeface="+mj-lt"/>
              <a:sym typeface="Symbol" pitchFamily="18" charset="2"/>
            </a:endParaRPr>
          </a:p>
          <a:p>
            <a:pPr marL="990600" lvl="1" indent="-533400">
              <a:lnSpc>
                <a:spcPct val="150000"/>
              </a:lnSpc>
              <a:spcAft>
                <a:spcPts val="600"/>
              </a:spcAft>
            </a:pPr>
            <a:r>
              <a:rPr lang="zh-CN" altLang="en-US" b="1" dirty="0" smtClean="0">
                <a:latin typeface="Times New Roman" pitchFamily="18" charset="0"/>
                <a:sym typeface="Symbol" pitchFamily="18" charset="2"/>
              </a:rPr>
              <a:t>则称</a:t>
            </a:r>
            <a:r>
              <a:rPr lang="en-US" altLang="zh-CN" b="1" i="1" dirty="0">
                <a:solidFill>
                  <a:srgbClr val="CC0000"/>
                </a:solidFill>
                <a:latin typeface="+mj-lt"/>
                <a:sym typeface="Symbol" pitchFamily="18" charset="2"/>
              </a:rPr>
              <a:t>T*(N)</a:t>
            </a:r>
            <a:r>
              <a:rPr lang="zh-CN" altLang="en-US" b="1" dirty="0">
                <a:latin typeface="Times New Roman" pitchFamily="18" charset="0"/>
                <a:sym typeface="Symbol" pitchFamily="18" charset="2"/>
              </a:rPr>
              <a:t>是</a:t>
            </a:r>
            <a:r>
              <a:rPr lang="en-US" altLang="zh-CN" b="1" i="1" dirty="0">
                <a:solidFill>
                  <a:srgbClr val="CC0000"/>
                </a:solidFill>
                <a:latin typeface="+mj-lt"/>
                <a:sym typeface="Symbol" pitchFamily="18" charset="2"/>
              </a:rPr>
              <a:t>T(N)</a:t>
            </a:r>
            <a:r>
              <a:rPr lang="zh-CN" altLang="en-US" b="1" dirty="0">
                <a:latin typeface="Times New Roman" pitchFamily="18" charset="0"/>
                <a:sym typeface="Symbol" pitchFamily="18" charset="2"/>
              </a:rPr>
              <a:t>当</a:t>
            </a:r>
            <a:r>
              <a:rPr lang="en-US" altLang="zh-CN" b="1" i="1" dirty="0">
                <a:solidFill>
                  <a:srgbClr val="CC0000"/>
                </a:solidFill>
                <a:latin typeface="+mj-lt"/>
              </a:rPr>
              <a:t>N </a:t>
            </a:r>
            <a:r>
              <a:rPr lang="en-US" altLang="zh-CN" b="1" i="1" dirty="0" smtClean="0">
                <a:solidFill>
                  <a:srgbClr val="CC0000"/>
                </a:solidFill>
                <a:latin typeface="+mj-lt"/>
                <a:sym typeface="Symbol" pitchFamily="18" charset="2"/>
              </a:rPr>
              <a:t> </a:t>
            </a:r>
            <a:r>
              <a:rPr lang="zh-CN" altLang="en-US" b="1" dirty="0" smtClean="0">
                <a:latin typeface="Times New Roman" pitchFamily="18" charset="0"/>
                <a:sym typeface="Symbol" pitchFamily="18" charset="2"/>
              </a:rPr>
              <a:t>时</a:t>
            </a:r>
            <a:r>
              <a:rPr lang="zh-CN" altLang="en-US" b="1" dirty="0">
                <a:latin typeface="Times New Roman" pitchFamily="18" charset="0"/>
                <a:sym typeface="Symbol" pitchFamily="18" charset="2"/>
              </a:rPr>
              <a:t>的渐</a:t>
            </a:r>
            <a:r>
              <a:rPr lang="zh-CN" altLang="en-US" b="1" dirty="0" smtClean="0">
                <a:latin typeface="Times New Roman" pitchFamily="18" charset="0"/>
                <a:sym typeface="Symbol" pitchFamily="18" charset="2"/>
              </a:rPr>
              <a:t>近表</a:t>
            </a:r>
            <a:r>
              <a:rPr lang="zh-CN" altLang="en-US" b="1" dirty="0">
                <a:latin typeface="Times New Roman" pitchFamily="18" charset="0"/>
                <a:sym typeface="Symbol" pitchFamily="18" charset="2"/>
              </a:rPr>
              <a:t>达</a:t>
            </a:r>
            <a:r>
              <a:rPr lang="zh-CN" altLang="en-US" b="1" dirty="0" smtClean="0">
                <a:latin typeface="Times New Roman" pitchFamily="18" charset="0"/>
                <a:sym typeface="Symbol" pitchFamily="18" charset="2"/>
              </a:rPr>
              <a:t>式</a:t>
            </a:r>
            <a:endParaRPr lang="en-US" altLang="zh-CN" b="1" dirty="0" smtClean="0">
              <a:latin typeface="Times New Roman" pitchFamily="18" charset="0"/>
              <a:sym typeface="Symbol" pitchFamily="18" charset="2"/>
            </a:endParaRPr>
          </a:p>
          <a:p>
            <a:pPr marL="990600" lvl="1" indent="-533400">
              <a:lnSpc>
                <a:spcPct val="150000"/>
              </a:lnSpc>
              <a:spcAft>
                <a:spcPts val="600"/>
              </a:spcAft>
            </a:pPr>
            <a:r>
              <a:rPr lang="zh-CN" altLang="en-US" b="1" dirty="0">
                <a:latin typeface="Verdana" pitchFamily="34" charset="0"/>
              </a:rPr>
              <a:t>例如</a:t>
            </a:r>
            <a:r>
              <a:rPr lang="zh-CN" altLang="en-US" b="1" dirty="0" smtClean="0">
                <a:latin typeface="Verdana" pitchFamily="34" charset="0"/>
              </a:rPr>
              <a:t>：已知 </a:t>
            </a:r>
            <a:r>
              <a:rPr lang="en-US" altLang="zh-CN" b="1" i="1" dirty="0">
                <a:solidFill>
                  <a:srgbClr val="CC0000"/>
                </a:solidFill>
                <a:latin typeface="+mj-lt"/>
                <a:sym typeface="Symbol" pitchFamily="18" charset="2"/>
              </a:rPr>
              <a:t>T(N) = 3N</a:t>
            </a:r>
            <a:r>
              <a:rPr lang="en-US" altLang="zh-CN" b="1" i="1" baseline="30000" dirty="0">
                <a:solidFill>
                  <a:srgbClr val="CC0000"/>
                </a:solidFill>
                <a:latin typeface="+mj-lt"/>
                <a:sym typeface="Symbol" pitchFamily="18" charset="2"/>
              </a:rPr>
              <a:t>2</a:t>
            </a:r>
            <a:r>
              <a:rPr lang="en-US" altLang="zh-CN" b="1" i="1" dirty="0">
                <a:solidFill>
                  <a:srgbClr val="CC0000"/>
                </a:solidFill>
                <a:latin typeface="+mj-lt"/>
                <a:sym typeface="Symbol" pitchFamily="18" charset="2"/>
              </a:rPr>
              <a:t> + 4NlogN + </a:t>
            </a:r>
            <a:r>
              <a:rPr lang="en-US" altLang="zh-CN" b="1" i="1" dirty="0" smtClean="0">
                <a:solidFill>
                  <a:srgbClr val="CC0000"/>
                </a:solidFill>
                <a:latin typeface="+mj-lt"/>
                <a:sym typeface="Symbol" pitchFamily="18" charset="2"/>
              </a:rPr>
              <a:t>7</a:t>
            </a:r>
          </a:p>
          <a:p>
            <a:pPr marL="990600" lvl="1" indent="-533400">
              <a:lnSpc>
                <a:spcPct val="150000"/>
              </a:lnSpc>
              <a:spcAft>
                <a:spcPts val="600"/>
              </a:spcAft>
            </a:pPr>
            <a:r>
              <a:rPr lang="zh-CN" altLang="en-US" b="1" dirty="0" smtClean="0">
                <a:latin typeface="Verdana" pitchFamily="34" charset="0"/>
                <a:sym typeface="Symbol" pitchFamily="18" charset="2"/>
              </a:rPr>
              <a:t>则：</a:t>
            </a:r>
            <a:r>
              <a:rPr lang="en-US" altLang="zh-CN" b="1" i="1" dirty="0">
                <a:solidFill>
                  <a:srgbClr val="CC0000"/>
                </a:solidFill>
                <a:latin typeface="+mj-lt"/>
                <a:sym typeface="Symbol" pitchFamily="18" charset="2"/>
              </a:rPr>
              <a:t>T*(N) = </a:t>
            </a:r>
            <a:r>
              <a:rPr lang="en-US" altLang="zh-CN" b="1" i="1" dirty="0" smtClean="0">
                <a:solidFill>
                  <a:srgbClr val="CC0000"/>
                </a:solidFill>
                <a:latin typeface="+mj-lt"/>
                <a:sym typeface="Symbol" pitchFamily="18" charset="2"/>
              </a:rPr>
              <a:t>3N</a:t>
            </a:r>
            <a:r>
              <a:rPr lang="en-US" altLang="zh-CN" b="1" i="1" baseline="30000" dirty="0" smtClean="0">
                <a:solidFill>
                  <a:srgbClr val="CC0000"/>
                </a:solidFill>
                <a:latin typeface="+mj-lt"/>
                <a:sym typeface="Symbol" pitchFamily="18" charset="2"/>
              </a:rPr>
              <a:t>2 </a:t>
            </a:r>
            <a:r>
              <a:rPr lang="zh-CN" altLang="en-US" b="1" dirty="0" smtClean="0">
                <a:latin typeface="Times New Roman" pitchFamily="18" charset="0"/>
                <a:sym typeface="Symbol" pitchFamily="18" charset="2"/>
              </a:rPr>
              <a:t>为</a:t>
            </a:r>
            <a:r>
              <a:rPr lang="en-US" altLang="zh-CN" b="1" i="1" dirty="0">
                <a:solidFill>
                  <a:srgbClr val="CC0000"/>
                </a:solidFill>
                <a:sym typeface="Symbol" pitchFamily="18" charset="2"/>
              </a:rPr>
              <a:t>T(N</a:t>
            </a:r>
            <a:r>
              <a:rPr lang="en-US" altLang="zh-CN" b="1" i="1" dirty="0" smtClean="0">
                <a:solidFill>
                  <a:srgbClr val="CC0000"/>
                </a:solidFill>
                <a:sym typeface="Symbol" pitchFamily="18" charset="2"/>
              </a:rPr>
              <a:t>) </a:t>
            </a:r>
            <a:r>
              <a:rPr lang="zh-CN" altLang="en-US" b="1" dirty="0">
                <a:latin typeface="Times New Roman" pitchFamily="18" charset="0"/>
                <a:sym typeface="Symbol" pitchFamily="18" charset="2"/>
              </a:rPr>
              <a:t>的一</a:t>
            </a:r>
            <a:r>
              <a:rPr lang="zh-CN" altLang="en-US" b="1" dirty="0" smtClean="0">
                <a:latin typeface="Times New Roman" pitchFamily="18" charset="0"/>
                <a:sym typeface="Symbol" pitchFamily="18" charset="2"/>
              </a:rPr>
              <a:t>个</a:t>
            </a:r>
            <a:r>
              <a:rPr lang="zh-CN" altLang="en-US" b="1" dirty="0">
                <a:latin typeface="Times New Roman" pitchFamily="18" charset="0"/>
                <a:sym typeface="Symbol" pitchFamily="18" charset="2"/>
              </a:rPr>
              <a:t>渐近表达式</a:t>
            </a:r>
            <a:endParaRPr lang="en-US" altLang="zh-CN" b="1" i="1" dirty="0">
              <a:solidFill>
                <a:srgbClr val="CC0000"/>
              </a:solidFill>
              <a:latin typeface="+mj-lt"/>
              <a:sym typeface="Symbol" pitchFamily="18" charset="2"/>
            </a:endParaRPr>
          </a:p>
          <a:p>
            <a:pPr marL="990600" lvl="1" indent="-533400">
              <a:lnSpc>
                <a:spcPct val="150000"/>
              </a:lnSpc>
              <a:spcAft>
                <a:spcPts val="600"/>
              </a:spcAft>
            </a:pPr>
            <a:endParaRPr lang="en-US" altLang="zh-CN" sz="2400" b="1" dirty="0" smtClean="0">
              <a:latin typeface="Verdana" pitchFamily="34" charset="0"/>
            </a:endParaRPr>
          </a:p>
        </p:txBody>
      </p:sp>
    </p:spTree>
    <p:extLst>
      <p:ext uri="{BB962C8B-B14F-4D97-AF65-F5344CB8AC3E}">
        <p14:creationId xmlns:p14="http://schemas.microsoft.com/office/powerpoint/2010/main" val="1148269881"/>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up)">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up)">
                                      <p:cBhvr>
                                        <p:cTn id="32" dur="500"/>
                                        <p:tgtEl>
                                          <p:spTgt spid="2214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smtClean="0">
                <a:solidFill>
                  <a:schemeClr val="bg2">
                    <a:lumMod val="10000"/>
                  </a:schemeClr>
                </a:solidFill>
                <a:cs typeface="+mn-cs"/>
              </a:rPr>
              <a:t>算法的渐进分析</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88032" y="648072"/>
            <a:ext cx="8604448" cy="6165304"/>
          </a:xfrm>
        </p:spPr>
        <p:txBody>
          <a:bodyPr lIns="92075" tIns="46038" rIns="92075" bIns="46038"/>
          <a:lstStyle/>
          <a:p>
            <a:pPr marL="539750" lvl="1" indent="-539750">
              <a:lnSpc>
                <a:spcPct val="150000"/>
              </a:lnSpc>
              <a:spcBef>
                <a:spcPts val="600"/>
              </a:spcBef>
              <a:buFont typeface="Wingdings" pitchFamily="2" charset="2"/>
              <a:buChar char=""/>
            </a:pPr>
            <a:r>
              <a:rPr kumimoji="1" lang="zh-CN" altLang="en-US" b="1" dirty="0" smtClean="0">
                <a:solidFill>
                  <a:srgbClr val="080808"/>
                </a:solidFill>
              </a:rPr>
              <a:t>渐进符号：</a:t>
            </a:r>
            <a:r>
              <a:rPr lang="en-US" altLang="zh-CN" b="1" dirty="0">
                <a:latin typeface="Microsoft Yi Baiti" panose="03000500000000000000" pitchFamily="66" charset="0"/>
                <a:ea typeface="Microsoft Yi Baiti" panose="03000500000000000000" pitchFamily="66" charset="0"/>
                <a:cs typeface="Arial Unicode MS" panose="020B0604020202020204" pitchFamily="34" charset="-122"/>
              </a:rPr>
              <a:t>Θ</a:t>
            </a:r>
            <a:r>
              <a:rPr lang="zh-CN" altLang="en-US" b="1" dirty="0">
                <a:latin typeface="Verdana" pitchFamily="34" charset="0"/>
                <a:cs typeface="Arial Unicode MS" panose="020B0604020202020204" pitchFamily="34" charset="-122"/>
              </a:rPr>
              <a:t> </a:t>
            </a:r>
            <a:r>
              <a:rPr lang="zh-CN" altLang="en-US" b="1" dirty="0" smtClean="0">
                <a:latin typeface="Verdana" pitchFamily="34" charset="0"/>
              </a:rPr>
              <a:t>符号</a:t>
            </a:r>
            <a:endParaRPr lang="zh-CN" altLang="en-US" sz="2400" dirty="0" smtClean="0"/>
          </a:p>
          <a:p>
            <a:pPr marL="990600" lvl="1" indent="-533400">
              <a:lnSpc>
                <a:spcPct val="150000"/>
              </a:lnSpc>
              <a:spcAft>
                <a:spcPts val="600"/>
              </a:spcAft>
            </a:pPr>
            <a:r>
              <a:rPr lang="zh-CN" altLang="en-US" sz="2400" b="1" dirty="0">
                <a:latin typeface="Verdana" pitchFamily="34" charset="0"/>
              </a:rPr>
              <a:t>对一个给定的函数</a:t>
            </a:r>
            <a:r>
              <a:rPr lang="en-US" altLang="zh-CN" sz="2400" b="1" dirty="0">
                <a:latin typeface="Verdana" pitchFamily="34" charset="0"/>
              </a:rPr>
              <a:t>g(n)</a:t>
            </a:r>
            <a:r>
              <a:rPr lang="zh-CN" altLang="en-US" sz="2400" b="1" dirty="0">
                <a:latin typeface="Verdana" pitchFamily="34" charset="0"/>
              </a:rPr>
              <a:t>，</a:t>
            </a:r>
            <a:r>
              <a:rPr lang="en-US" altLang="zh-CN" sz="2400" dirty="0">
                <a:latin typeface="Wide Latin" panose="020A0A07050505020404" pitchFamily="18" charset="0"/>
                <a:ea typeface="Arial Unicode MS" panose="020B0604020202020204" pitchFamily="34" charset="-122"/>
                <a:cs typeface="Arial Unicode MS" panose="020B0604020202020204" pitchFamily="34" charset="-122"/>
              </a:rPr>
              <a:t> </a:t>
            </a:r>
            <a:r>
              <a:rPr lang="en-US" altLang="zh-CN" sz="2400" dirty="0">
                <a:latin typeface="Microsoft Yi Baiti" panose="03000500000000000000" pitchFamily="66" charset="0"/>
                <a:ea typeface="Microsoft Yi Baiti" panose="03000500000000000000" pitchFamily="66" charset="0"/>
                <a:cs typeface="Arial Unicode MS" panose="020B0604020202020204" pitchFamily="34" charset="-122"/>
              </a:rPr>
              <a:t>Θ</a:t>
            </a:r>
            <a:r>
              <a:rPr lang="en-US" altLang="zh-CN" sz="2400" b="1" dirty="0">
                <a:latin typeface="Verdana" pitchFamily="34" charset="0"/>
              </a:rPr>
              <a:t>(g(n)) </a:t>
            </a:r>
            <a:r>
              <a:rPr lang="zh-CN" altLang="en-US" sz="2400" b="1" dirty="0">
                <a:latin typeface="Verdana" pitchFamily="34" charset="0"/>
              </a:rPr>
              <a:t>表示函数</a:t>
            </a:r>
            <a:r>
              <a:rPr lang="zh-CN" altLang="en-US" sz="2400" b="1" dirty="0" smtClean="0">
                <a:latin typeface="Verdana" pitchFamily="34" charset="0"/>
              </a:rPr>
              <a:t>集合： </a:t>
            </a:r>
            <a:endParaRPr lang="en-US" altLang="zh-CN" sz="2400" b="1" dirty="0" smtClean="0">
              <a:latin typeface="Verdana" pitchFamily="34" charset="0"/>
            </a:endParaRPr>
          </a:p>
          <a:p>
            <a:pPr marL="990600" lvl="1" indent="-533400">
              <a:lnSpc>
                <a:spcPct val="150000"/>
              </a:lnSpc>
              <a:spcAft>
                <a:spcPts val="600"/>
              </a:spcAft>
            </a:pPr>
            <a:r>
              <a:rPr lang="en-US" altLang="zh-CN" sz="2400" dirty="0">
                <a:latin typeface="Microsoft Yi Baiti" panose="03000500000000000000" pitchFamily="66" charset="0"/>
                <a:ea typeface="Microsoft Yi Baiti" panose="03000500000000000000" pitchFamily="66" charset="0"/>
                <a:cs typeface="Arial Unicode MS" panose="020B0604020202020204" pitchFamily="34" charset="-122"/>
              </a:rPr>
              <a:t>Θ</a:t>
            </a:r>
            <a:r>
              <a:rPr lang="en-US" altLang="zh-CN" sz="2400" b="1" dirty="0">
                <a:latin typeface="Verdana" pitchFamily="34" charset="0"/>
              </a:rPr>
              <a:t>(g(n</a:t>
            </a:r>
            <a:r>
              <a:rPr lang="en-US" altLang="zh-CN" sz="2400" b="1" dirty="0" smtClean="0">
                <a:latin typeface="Verdana" pitchFamily="34" charset="0"/>
              </a:rPr>
              <a:t>))=</a:t>
            </a:r>
            <a:r>
              <a:rPr lang="zh-CN" altLang="en-US" sz="2400" b="1" dirty="0" smtClean="0">
                <a:latin typeface="Verdana" pitchFamily="34" charset="0"/>
              </a:rPr>
              <a:t>｛</a:t>
            </a:r>
            <a:r>
              <a:rPr lang="en-US" altLang="zh-CN" sz="2400" b="1" dirty="0" smtClean="0">
                <a:latin typeface="Verdana" pitchFamily="34" charset="0"/>
              </a:rPr>
              <a:t>f(n)</a:t>
            </a:r>
            <a:r>
              <a:rPr lang="zh-CN" altLang="en-US" sz="2400" b="1" dirty="0" smtClean="0">
                <a:latin typeface="Verdana" pitchFamily="34" charset="0"/>
              </a:rPr>
              <a:t>：存在正常数</a:t>
            </a:r>
            <a:r>
              <a:rPr lang="en-US" altLang="zh-CN" sz="2400" b="1" dirty="0" smtClean="0">
                <a:latin typeface="Verdana" pitchFamily="34" charset="0"/>
              </a:rPr>
              <a:t>c</a:t>
            </a:r>
            <a:r>
              <a:rPr lang="en-US" altLang="zh-CN" sz="2400" b="1" baseline="-25000" dirty="0" smtClean="0">
                <a:latin typeface="Verdana" pitchFamily="34" charset="0"/>
              </a:rPr>
              <a:t>1</a:t>
            </a:r>
            <a:r>
              <a:rPr lang="zh-CN" altLang="en-US" sz="2400" b="1" dirty="0" smtClean="0">
                <a:latin typeface="Verdana" pitchFamily="34" charset="0"/>
              </a:rPr>
              <a:t>，</a:t>
            </a:r>
            <a:r>
              <a:rPr lang="en-US" altLang="zh-CN" sz="2400" b="1" dirty="0" smtClean="0">
                <a:latin typeface="Verdana" pitchFamily="34" charset="0"/>
              </a:rPr>
              <a:t>c</a:t>
            </a:r>
            <a:r>
              <a:rPr lang="en-US" altLang="zh-CN" sz="2400" b="1" baseline="-25000" dirty="0">
                <a:latin typeface="Verdana" pitchFamily="34" charset="0"/>
              </a:rPr>
              <a:t>2</a:t>
            </a:r>
            <a:r>
              <a:rPr lang="zh-CN" altLang="en-US" sz="2400" b="1" dirty="0" smtClean="0">
                <a:latin typeface="Verdana" pitchFamily="34" charset="0"/>
              </a:rPr>
              <a:t>和</a:t>
            </a:r>
            <a:r>
              <a:rPr lang="en-US" altLang="zh-CN" sz="2400" b="1" dirty="0" smtClean="0">
                <a:latin typeface="Verdana" pitchFamily="34" charset="0"/>
              </a:rPr>
              <a:t>n</a:t>
            </a:r>
            <a:r>
              <a:rPr lang="en-US" altLang="zh-CN" sz="2400" b="1" baseline="-25000" dirty="0">
                <a:latin typeface="Verdana" pitchFamily="34" charset="0"/>
              </a:rPr>
              <a:t>0</a:t>
            </a:r>
            <a:r>
              <a:rPr lang="zh-CN" altLang="en-US" sz="2400" b="1" dirty="0" smtClean="0">
                <a:latin typeface="Verdana" pitchFamily="34" charset="0"/>
              </a:rPr>
              <a:t>，使对所有的</a:t>
            </a:r>
            <a:r>
              <a:rPr lang="en-US" altLang="zh-CN" sz="2400" b="1" dirty="0" smtClean="0">
                <a:latin typeface="Verdana" pitchFamily="34" charset="0"/>
              </a:rPr>
              <a:t>n</a:t>
            </a:r>
            <a:r>
              <a:rPr lang="zh-CN" altLang="en-US" sz="2400" b="1" dirty="0" smtClean="0">
                <a:latin typeface="Verdana" pitchFamily="34" charset="0"/>
              </a:rPr>
              <a:t>≥</a:t>
            </a:r>
            <a:r>
              <a:rPr lang="en-US" altLang="zh-CN" sz="2400" b="1" dirty="0" smtClean="0">
                <a:latin typeface="Verdana" pitchFamily="34" charset="0"/>
              </a:rPr>
              <a:t>n</a:t>
            </a:r>
            <a:r>
              <a:rPr lang="en-US" altLang="zh-CN" sz="2400" b="1" baseline="-25000" dirty="0" smtClean="0">
                <a:latin typeface="Verdana" pitchFamily="34" charset="0"/>
              </a:rPr>
              <a:t>0</a:t>
            </a:r>
            <a:r>
              <a:rPr lang="zh-CN" altLang="en-US" sz="2400" b="1" dirty="0" smtClean="0">
                <a:latin typeface="Verdana" pitchFamily="34" charset="0"/>
              </a:rPr>
              <a:t>，有：</a:t>
            </a:r>
            <a:r>
              <a:rPr lang="en-US" altLang="zh-CN" sz="2400" b="1" dirty="0">
                <a:solidFill>
                  <a:srgbClr val="0033CC"/>
                </a:solidFill>
                <a:latin typeface="Verdana" pitchFamily="34" charset="0"/>
              </a:rPr>
              <a:t>0</a:t>
            </a:r>
            <a:r>
              <a:rPr lang="zh-CN" altLang="en-US" sz="2400" b="1" dirty="0" smtClean="0">
                <a:solidFill>
                  <a:srgbClr val="FF0000"/>
                </a:solidFill>
                <a:latin typeface="Verdana" pitchFamily="34" charset="0"/>
              </a:rPr>
              <a:t>≤</a:t>
            </a:r>
            <a:r>
              <a:rPr lang="en-US" altLang="zh-CN" sz="2400" b="1" dirty="0" smtClean="0">
                <a:solidFill>
                  <a:srgbClr val="C00000"/>
                </a:solidFill>
                <a:latin typeface="Verdana" pitchFamily="34" charset="0"/>
              </a:rPr>
              <a:t>c</a:t>
            </a:r>
            <a:r>
              <a:rPr lang="en-US" altLang="zh-CN" sz="2400" b="1" baseline="-25000" dirty="0">
                <a:solidFill>
                  <a:srgbClr val="C00000"/>
                </a:solidFill>
                <a:latin typeface="Verdana" pitchFamily="34" charset="0"/>
              </a:rPr>
              <a:t>1</a:t>
            </a:r>
            <a:r>
              <a:rPr lang="en-US" altLang="zh-CN" sz="2400" b="1" dirty="0">
                <a:solidFill>
                  <a:srgbClr val="0033CC"/>
                </a:solidFill>
                <a:latin typeface="Verdana" pitchFamily="34" charset="0"/>
              </a:rPr>
              <a:t>g(n)</a:t>
            </a:r>
            <a:r>
              <a:rPr lang="zh-CN" altLang="en-US" sz="2400" b="1" dirty="0" smtClean="0">
                <a:solidFill>
                  <a:srgbClr val="FF0000"/>
                </a:solidFill>
                <a:latin typeface="Verdana" pitchFamily="34" charset="0"/>
              </a:rPr>
              <a:t>≤</a:t>
            </a:r>
            <a:r>
              <a:rPr lang="en-US" altLang="zh-CN" sz="2400" b="1" dirty="0">
                <a:solidFill>
                  <a:schemeClr val="bg2">
                    <a:lumMod val="10000"/>
                  </a:schemeClr>
                </a:solidFill>
                <a:latin typeface="Verdana" pitchFamily="34" charset="0"/>
              </a:rPr>
              <a:t>f(n)</a:t>
            </a:r>
            <a:r>
              <a:rPr lang="zh-CN" altLang="en-US" sz="2400" b="1" dirty="0" smtClean="0">
                <a:solidFill>
                  <a:srgbClr val="FF0000"/>
                </a:solidFill>
                <a:latin typeface="Verdana" pitchFamily="34" charset="0"/>
              </a:rPr>
              <a:t>≤</a:t>
            </a:r>
            <a:r>
              <a:rPr lang="en-US" altLang="zh-CN" sz="2400" b="1" dirty="0" smtClean="0">
                <a:solidFill>
                  <a:srgbClr val="C00000"/>
                </a:solidFill>
                <a:latin typeface="Verdana" pitchFamily="34" charset="0"/>
              </a:rPr>
              <a:t>c</a:t>
            </a:r>
            <a:r>
              <a:rPr lang="en-US" altLang="zh-CN" sz="2400" b="1" baseline="-25000" dirty="0">
                <a:solidFill>
                  <a:srgbClr val="C00000"/>
                </a:solidFill>
                <a:latin typeface="Verdana" pitchFamily="34" charset="0"/>
              </a:rPr>
              <a:t>2</a:t>
            </a:r>
            <a:r>
              <a:rPr lang="en-US" altLang="zh-CN" sz="2400" b="1" dirty="0" smtClean="0">
                <a:solidFill>
                  <a:srgbClr val="0033CC"/>
                </a:solidFill>
                <a:latin typeface="Verdana" pitchFamily="34" charset="0"/>
              </a:rPr>
              <a:t>g(n</a:t>
            </a:r>
            <a:r>
              <a:rPr lang="en-US" altLang="zh-CN" sz="2400" b="1" dirty="0">
                <a:solidFill>
                  <a:srgbClr val="0033CC"/>
                </a:solidFill>
                <a:latin typeface="Verdana" pitchFamily="34" charset="0"/>
              </a:rPr>
              <a:t>)</a:t>
            </a:r>
            <a:r>
              <a:rPr lang="zh-CN" altLang="en-US" sz="2400" b="1" dirty="0" smtClean="0">
                <a:latin typeface="Verdana" pitchFamily="34" charset="0"/>
              </a:rPr>
              <a:t>｝</a:t>
            </a:r>
            <a:endParaRPr lang="en-US" altLang="zh-CN" sz="2400" b="1" dirty="0">
              <a:latin typeface="Verdana" pitchFamily="34" charset="0"/>
            </a:endParaRPr>
          </a:p>
          <a:p>
            <a:pPr marL="990600" lvl="1" indent="-533400">
              <a:lnSpc>
                <a:spcPct val="150000"/>
              </a:lnSpc>
              <a:spcAft>
                <a:spcPts val="600"/>
              </a:spcAft>
            </a:pPr>
            <a:r>
              <a:rPr lang="zh-CN" altLang="en-US" sz="2400" b="1" dirty="0" smtClean="0">
                <a:latin typeface="Verdana" pitchFamily="34" charset="0"/>
              </a:rPr>
              <a:t>对于任意函数 </a:t>
            </a:r>
            <a:r>
              <a:rPr lang="en-US" altLang="zh-CN" sz="2400" b="1" dirty="0">
                <a:latin typeface="Verdana" pitchFamily="34" charset="0"/>
              </a:rPr>
              <a:t>f(n</a:t>
            </a:r>
            <a:r>
              <a:rPr lang="en-US" altLang="zh-CN" sz="2400" b="1" dirty="0" smtClean="0">
                <a:latin typeface="Verdana" pitchFamily="34" charset="0"/>
              </a:rPr>
              <a:t>)</a:t>
            </a:r>
            <a:r>
              <a:rPr lang="zh-CN" altLang="en-US" sz="2400" b="1" dirty="0" smtClean="0">
                <a:latin typeface="Verdana" pitchFamily="34" charset="0"/>
              </a:rPr>
              <a:t>，若存在正常数</a:t>
            </a:r>
            <a:r>
              <a:rPr lang="en-US" altLang="zh-CN" sz="2400" b="1" dirty="0">
                <a:latin typeface="Verdana" pitchFamily="34" charset="0"/>
              </a:rPr>
              <a:t>c</a:t>
            </a:r>
            <a:r>
              <a:rPr lang="en-US" altLang="zh-CN" sz="2400" b="1" baseline="-25000" dirty="0">
                <a:latin typeface="Verdana" pitchFamily="34" charset="0"/>
              </a:rPr>
              <a:t>1</a:t>
            </a:r>
            <a:r>
              <a:rPr lang="zh-CN" altLang="en-US" sz="2400" b="1" dirty="0">
                <a:latin typeface="Verdana" pitchFamily="34" charset="0"/>
              </a:rPr>
              <a:t>，</a:t>
            </a:r>
            <a:r>
              <a:rPr lang="en-US" altLang="zh-CN" sz="2400" b="1" dirty="0">
                <a:latin typeface="Verdana" pitchFamily="34" charset="0"/>
              </a:rPr>
              <a:t>c</a:t>
            </a:r>
            <a:r>
              <a:rPr lang="en-US" altLang="zh-CN" sz="2400" b="1" baseline="-25000" dirty="0">
                <a:latin typeface="Verdana" pitchFamily="34" charset="0"/>
              </a:rPr>
              <a:t>2</a:t>
            </a:r>
            <a:r>
              <a:rPr lang="zh-CN" altLang="en-US" sz="2400" b="1" dirty="0">
                <a:latin typeface="Verdana" pitchFamily="34" charset="0"/>
              </a:rPr>
              <a:t>和</a:t>
            </a:r>
            <a:r>
              <a:rPr lang="en-US" altLang="zh-CN" sz="2400" b="1" dirty="0" smtClean="0">
                <a:latin typeface="Verdana" pitchFamily="34" charset="0"/>
              </a:rPr>
              <a:t>n</a:t>
            </a:r>
            <a:r>
              <a:rPr lang="en-US" altLang="zh-CN" sz="2400" b="1" baseline="-25000" dirty="0" smtClean="0">
                <a:latin typeface="Verdana" pitchFamily="34" charset="0"/>
              </a:rPr>
              <a:t>0</a:t>
            </a:r>
            <a:r>
              <a:rPr lang="zh-CN" altLang="en-US" sz="2400" b="1" dirty="0" smtClean="0">
                <a:latin typeface="Verdana" pitchFamily="34" charset="0"/>
              </a:rPr>
              <a:t>，使当</a:t>
            </a:r>
            <a:r>
              <a:rPr lang="en-US" altLang="zh-CN" sz="2400" b="1" dirty="0" smtClean="0">
                <a:latin typeface="Verdana" pitchFamily="34" charset="0"/>
              </a:rPr>
              <a:t>n</a:t>
            </a:r>
            <a:r>
              <a:rPr lang="zh-CN" altLang="en-US" sz="2400" b="1" dirty="0">
                <a:latin typeface="Verdana" pitchFamily="34" charset="0"/>
              </a:rPr>
              <a:t>充分</a:t>
            </a:r>
            <a:r>
              <a:rPr lang="zh-CN" altLang="en-US" sz="2400" b="1" dirty="0" smtClean="0">
                <a:latin typeface="Verdana" pitchFamily="34" charset="0"/>
              </a:rPr>
              <a:t>大时，</a:t>
            </a:r>
            <a:r>
              <a:rPr lang="en-US" altLang="zh-CN" sz="2400" b="1" dirty="0">
                <a:latin typeface="Verdana" pitchFamily="34" charset="0"/>
              </a:rPr>
              <a:t> f(n</a:t>
            </a:r>
            <a:r>
              <a:rPr lang="en-US" altLang="zh-CN" sz="2400" b="1" dirty="0" smtClean="0">
                <a:latin typeface="Verdana" pitchFamily="34" charset="0"/>
              </a:rPr>
              <a:t>)</a:t>
            </a:r>
            <a:r>
              <a:rPr lang="zh-CN" altLang="en-US" sz="2400" b="1" dirty="0" smtClean="0">
                <a:latin typeface="Verdana" pitchFamily="34" charset="0"/>
              </a:rPr>
              <a:t>的值落在</a:t>
            </a:r>
            <a:r>
              <a:rPr lang="en-US" altLang="zh-CN" sz="2400" b="1" dirty="0">
                <a:latin typeface="Verdana" pitchFamily="34" charset="0"/>
              </a:rPr>
              <a:t>c</a:t>
            </a:r>
            <a:r>
              <a:rPr lang="en-US" altLang="zh-CN" sz="2400" b="1" baseline="-25000" dirty="0">
                <a:latin typeface="Verdana" pitchFamily="34" charset="0"/>
              </a:rPr>
              <a:t>1</a:t>
            </a:r>
            <a:r>
              <a:rPr lang="en-US" altLang="zh-CN" sz="2400" b="1" dirty="0">
                <a:latin typeface="Verdana" pitchFamily="34" charset="0"/>
              </a:rPr>
              <a:t>g(n</a:t>
            </a:r>
            <a:r>
              <a:rPr lang="en-US" altLang="zh-CN" sz="2400" b="1" dirty="0" smtClean="0">
                <a:latin typeface="Verdana" pitchFamily="34" charset="0"/>
              </a:rPr>
              <a:t>)</a:t>
            </a:r>
            <a:r>
              <a:rPr lang="zh-CN" altLang="en-US" sz="2400" b="1" dirty="0" smtClean="0">
                <a:latin typeface="Verdana" pitchFamily="34" charset="0"/>
              </a:rPr>
              <a:t>和</a:t>
            </a:r>
            <a:r>
              <a:rPr lang="en-US" altLang="zh-CN" sz="2400" b="1" dirty="0" smtClean="0">
                <a:latin typeface="Verdana" pitchFamily="34" charset="0"/>
              </a:rPr>
              <a:t>c</a:t>
            </a:r>
            <a:r>
              <a:rPr lang="en-US" altLang="zh-CN" sz="2400" b="1" baseline="-25000" dirty="0" smtClean="0">
                <a:latin typeface="Verdana" pitchFamily="34" charset="0"/>
              </a:rPr>
              <a:t>2</a:t>
            </a:r>
            <a:r>
              <a:rPr lang="en-US" altLang="zh-CN" sz="2400" b="1" dirty="0" smtClean="0">
                <a:latin typeface="Verdana" pitchFamily="34" charset="0"/>
              </a:rPr>
              <a:t>g(n)</a:t>
            </a:r>
            <a:r>
              <a:rPr lang="zh-CN" altLang="en-US" sz="2400" b="1" dirty="0" smtClean="0">
                <a:latin typeface="Verdana" pitchFamily="34" charset="0"/>
              </a:rPr>
              <a:t>之间，则：</a:t>
            </a:r>
            <a:r>
              <a:rPr lang="en-US" altLang="zh-CN" sz="2400" b="1" dirty="0" smtClean="0">
                <a:latin typeface="Verdana" pitchFamily="34" charset="0"/>
              </a:rPr>
              <a:t>f(n)</a:t>
            </a:r>
            <a:r>
              <a:rPr lang="zh-CN" altLang="en-US" sz="2400" b="1" dirty="0" smtClean="0">
                <a:latin typeface="Verdana" pitchFamily="34" charset="0"/>
              </a:rPr>
              <a:t>∈ </a:t>
            </a:r>
            <a:r>
              <a:rPr lang="en-US" altLang="zh-CN" sz="2400" dirty="0" smtClean="0">
                <a:latin typeface="Microsoft Yi Baiti" panose="03000500000000000000" pitchFamily="66" charset="0"/>
                <a:ea typeface="Microsoft Yi Baiti" panose="03000500000000000000" pitchFamily="66" charset="0"/>
                <a:cs typeface="Arial Unicode MS" panose="020B0604020202020204" pitchFamily="34" charset="-122"/>
              </a:rPr>
              <a:t>Θ</a:t>
            </a:r>
            <a:r>
              <a:rPr lang="en-US" altLang="zh-CN" sz="2400" b="1" dirty="0" smtClean="0">
                <a:latin typeface="Verdana" pitchFamily="34" charset="0"/>
              </a:rPr>
              <a:t>(g(n</a:t>
            </a:r>
            <a:r>
              <a:rPr lang="en-US" altLang="zh-CN" sz="2400" b="1" dirty="0">
                <a:latin typeface="Verdana" pitchFamily="34" charset="0"/>
              </a:rPr>
              <a:t>)) </a:t>
            </a:r>
            <a:r>
              <a:rPr lang="zh-CN" altLang="en-US" sz="2400" b="1" dirty="0" smtClean="0">
                <a:latin typeface="Verdana" pitchFamily="34" charset="0"/>
              </a:rPr>
              <a:t>，通常记为：</a:t>
            </a:r>
            <a:r>
              <a:rPr lang="en-US" altLang="zh-CN" sz="2400" b="1" dirty="0">
                <a:latin typeface="Verdana" pitchFamily="34" charset="0"/>
              </a:rPr>
              <a:t> f(n</a:t>
            </a:r>
            <a:r>
              <a:rPr lang="en-US" altLang="zh-CN" sz="2400" b="1" dirty="0" smtClean="0">
                <a:latin typeface="Verdana" pitchFamily="34" charset="0"/>
              </a:rPr>
              <a:t>)</a:t>
            </a:r>
            <a:r>
              <a:rPr lang="en-US" altLang="zh-CN" sz="2400" b="1" dirty="0" smtClean="0">
                <a:solidFill>
                  <a:srgbClr val="FF0000"/>
                </a:solidFill>
                <a:latin typeface="Verdana" pitchFamily="34" charset="0"/>
              </a:rPr>
              <a:t>=</a:t>
            </a:r>
            <a:r>
              <a:rPr lang="zh-CN" altLang="en-US" sz="2400" b="1" dirty="0" smtClean="0">
                <a:latin typeface="Verdana" pitchFamily="34" charset="0"/>
              </a:rPr>
              <a:t> </a:t>
            </a:r>
            <a:r>
              <a:rPr lang="en-US" altLang="zh-CN" sz="2400" dirty="0">
                <a:latin typeface="Microsoft Yi Baiti" panose="03000500000000000000" pitchFamily="66" charset="0"/>
                <a:ea typeface="Microsoft Yi Baiti" panose="03000500000000000000" pitchFamily="66" charset="0"/>
                <a:cs typeface="Arial Unicode MS" panose="020B0604020202020204" pitchFamily="34" charset="-122"/>
              </a:rPr>
              <a:t>Θ</a:t>
            </a:r>
            <a:r>
              <a:rPr lang="en-US" altLang="zh-CN" sz="2400" b="1" dirty="0">
                <a:latin typeface="Verdana" pitchFamily="34" charset="0"/>
              </a:rPr>
              <a:t>(g(n)) </a:t>
            </a:r>
            <a:endParaRPr lang="en-US" altLang="zh-CN" sz="2400" b="1" dirty="0" smtClean="0">
              <a:latin typeface="Verdana" pitchFamily="34" charset="0"/>
            </a:endParaRPr>
          </a:p>
          <a:p>
            <a:pPr marL="990600" lvl="1" indent="-533400">
              <a:lnSpc>
                <a:spcPct val="150000"/>
              </a:lnSpc>
              <a:spcAft>
                <a:spcPts val="600"/>
              </a:spcAft>
            </a:pPr>
            <a:r>
              <a:rPr lang="zh-CN" altLang="en-US" sz="2400" b="1" dirty="0" smtClean="0">
                <a:latin typeface="Verdana" pitchFamily="34" charset="0"/>
              </a:rPr>
              <a:t>换言之：对所有的</a:t>
            </a:r>
            <a:r>
              <a:rPr lang="en-US" altLang="zh-CN" sz="2400" b="1" dirty="0" smtClean="0">
                <a:latin typeface="Verdana" pitchFamily="34" charset="0"/>
              </a:rPr>
              <a:t>n</a:t>
            </a:r>
            <a:r>
              <a:rPr lang="en-US" altLang="zh-CN" sz="2400" b="1" dirty="0">
                <a:latin typeface="Verdana" pitchFamily="34" charset="0"/>
              </a:rPr>
              <a:t> </a:t>
            </a:r>
            <a:r>
              <a:rPr lang="zh-CN" altLang="en-US" sz="2400" b="1" dirty="0" smtClean="0">
                <a:latin typeface="Verdana" pitchFamily="34" charset="0"/>
              </a:rPr>
              <a:t>≥ </a:t>
            </a:r>
            <a:r>
              <a:rPr lang="en-US" altLang="zh-CN" sz="2400" b="1" dirty="0" smtClean="0">
                <a:latin typeface="Verdana" pitchFamily="34" charset="0"/>
              </a:rPr>
              <a:t>n</a:t>
            </a:r>
            <a:r>
              <a:rPr lang="en-US" altLang="zh-CN" sz="2400" b="1" baseline="-25000" dirty="0" smtClean="0">
                <a:latin typeface="Verdana" pitchFamily="34" charset="0"/>
              </a:rPr>
              <a:t>0</a:t>
            </a:r>
            <a:r>
              <a:rPr lang="zh-CN" altLang="en-US" sz="2400" b="1" dirty="0" smtClean="0">
                <a:latin typeface="Verdana" pitchFamily="34" charset="0"/>
              </a:rPr>
              <a:t>，</a:t>
            </a:r>
            <a:r>
              <a:rPr lang="en-US" altLang="zh-CN" sz="2400" b="1" dirty="0">
                <a:latin typeface="Verdana" pitchFamily="34" charset="0"/>
              </a:rPr>
              <a:t> f(n</a:t>
            </a:r>
            <a:r>
              <a:rPr lang="en-US" altLang="zh-CN" sz="2400" b="1" dirty="0" smtClean="0">
                <a:latin typeface="Verdana" pitchFamily="34" charset="0"/>
              </a:rPr>
              <a:t>)</a:t>
            </a:r>
            <a:r>
              <a:rPr lang="zh-CN" altLang="en-US" sz="2400" b="1" dirty="0" smtClean="0">
                <a:latin typeface="Verdana" pitchFamily="34" charset="0"/>
              </a:rPr>
              <a:t>在一个常数因子范围内与</a:t>
            </a:r>
            <a:r>
              <a:rPr lang="en-US" altLang="zh-CN" sz="2400" b="1" dirty="0">
                <a:latin typeface="Verdana" pitchFamily="34" charset="0"/>
              </a:rPr>
              <a:t>g(n)</a:t>
            </a:r>
            <a:r>
              <a:rPr lang="zh-CN" altLang="en-US" sz="2400" b="1" dirty="0" smtClean="0">
                <a:latin typeface="Verdana" pitchFamily="34" charset="0"/>
              </a:rPr>
              <a:t>相等，称</a:t>
            </a:r>
            <a:r>
              <a:rPr lang="en-US" altLang="zh-CN" sz="2400" b="1" dirty="0">
                <a:latin typeface="Verdana" pitchFamily="34" charset="0"/>
              </a:rPr>
              <a:t>g(n</a:t>
            </a:r>
            <a:r>
              <a:rPr lang="en-US" altLang="zh-CN" sz="2400" b="1" dirty="0" smtClean="0">
                <a:latin typeface="Verdana" pitchFamily="34" charset="0"/>
              </a:rPr>
              <a:t>)</a:t>
            </a:r>
            <a:r>
              <a:rPr lang="zh-CN" altLang="en-US" sz="2400" b="1" dirty="0" smtClean="0">
                <a:latin typeface="Verdana" pitchFamily="34" charset="0"/>
              </a:rPr>
              <a:t>是</a:t>
            </a:r>
            <a:r>
              <a:rPr lang="en-US" altLang="zh-CN" sz="2400" b="1" dirty="0" smtClean="0">
                <a:latin typeface="Verdana" pitchFamily="34" charset="0"/>
              </a:rPr>
              <a:t>f(n)</a:t>
            </a:r>
            <a:r>
              <a:rPr lang="zh-CN" altLang="en-US" sz="2400" b="1" dirty="0" smtClean="0">
                <a:latin typeface="Verdana" pitchFamily="34" charset="0"/>
              </a:rPr>
              <a:t>的一个</a:t>
            </a:r>
            <a:r>
              <a:rPr lang="zh-CN" altLang="en-US" sz="2400" b="1" dirty="0" smtClean="0">
                <a:solidFill>
                  <a:srgbClr val="CC0000"/>
                </a:solidFill>
                <a:latin typeface="Verdana" pitchFamily="34" charset="0"/>
              </a:rPr>
              <a:t>渐进确界</a:t>
            </a:r>
            <a:endParaRPr lang="en-US" altLang="zh-CN" sz="2400" b="1" dirty="0" smtClean="0">
              <a:solidFill>
                <a:srgbClr val="CC0000"/>
              </a:solidFill>
              <a:latin typeface="Verdana" pitchFamily="34" charset="0"/>
            </a:endParaRPr>
          </a:p>
        </p:txBody>
      </p:sp>
    </p:spTree>
    <p:extLst>
      <p:ext uri="{BB962C8B-B14F-4D97-AF65-F5344CB8AC3E}">
        <p14:creationId xmlns:p14="http://schemas.microsoft.com/office/powerpoint/2010/main" val="86838529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up)">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up)">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up)">
                                      <p:cBhvr>
                                        <p:cTn id="27" dur="500"/>
                                        <p:tgtEl>
                                          <p:spTgt spid="2214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smtClean="0">
                <a:solidFill>
                  <a:schemeClr val="bg2">
                    <a:lumMod val="10000"/>
                  </a:schemeClr>
                </a:solidFill>
                <a:cs typeface="+mn-cs"/>
              </a:rPr>
              <a:t>算法的渐进分析</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179512" y="648072"/>
            <a:ext cx="8855968" cy="6165304"/>
          </a:xfrm>
        </p:spPr>
        <p:txBody>
          <a:bodyPr lIns="92075" tIns="46038" rIns="92075" bIns="46038"/>
          <a:lstStyle/>
          <a:p>
            <a:pPr marL="539750" lvl="1" indent="-539750">
              <a:lnSpc>
                <a:spcPct val="150000"/>
              </a:lnSpc>
              <a:spcBef>
                <a:spcPts val="600"/>
              </a:spcBef>
              <a:buFont typeface="Wingdings" pitchFamily="2" charset="2"/>
              <a:buChar char=""/>
            </a:pPr>
            <a:r>
              <a:rPr kumimoji="1" lang="zh-CN" altLang="en-US" b="1" dirty="0" smtClean="0">
                <a:solidFill>
                  <a:srgbClr val="080808"/>
                </a:solidFill>
              </a:rPr>
              <a:t>渐进符号：</a:t>
            </a:r>
            <a:r>
              <a:rPr kumimoji="1" lang="en-US" altLang="zh-CN" b="1" i="1" dirty="0" smtClean="0">
                <a:solidFill>
                  <a:srgbClr val="080808"/>
                </a:solidFill>
              </a:rPr>
              <a:t>O</a:t>
            </a:r>
            <a:r>
              <a:rPr lang="zh-CN" altLang="en-US" b="1" dirty="0" smtClean="0">
                <a:latin typeface="Verdana" pitchFamily="34" charset="0"/>
                <a:cs typeface="Arial Unicode MS" panose="020B0604020202020204" pitchFamily="34" charset="-122"/>
              </a:rPr>
              <a:t> </a:t>
            </a:r>
            <a:r>
              <a:rPr lang="zh-CN" altLang="en-US" b="1" dirty="0" smtClean="0">
                <a:latin typeface="Verdana" pitchFamily="34" charset="0"/>
              </a:rPr>
              <a:t>符号</a:t>
            </a:r>
            <a:endParaRPr lang="zh-CN" altLang="en-US" sz="2400" dirty="0" smtClean="0"/>
          </a:p>
          <a:p>
            <a:pPr marL="990600" lvl="1" indent="-533400">
              <a:lnSpc>
                <a:spcPct val="150000"/>
              </a:lnSpc>
              <a:spcAft>
                <a:spcPts val="600"/>
              </a:spcAft>
            </a:pPr>
            <a:r>
              <a:rPr lang="en-US" altLang="zh-CN" sz="2400" dirty="0" smtClean="0">
                <a:latin typeface="Microsoft Yi Baiti" panose="03000500000000000000" pitchFamily="66" charset="0"/>
                <a:ea typeface="Microsoft Yi Baiti" panose="03000500000000000000" pitchFamily="66" charset="0"/>
                <a:cs typeface="Arial Unicode MS" panose="020B0604020202020204" pitchFamily="34" charset="-122"/>
              </a:rPr>
              <a:t>Θ</a:t>
            </a:r>
            <a:r>
              <a:rPr lang="zh-CN" altLang="en-US" sz="2400" b="1" dirty="0" smtClean="0">
                <a:latin typeface="Verdana" pitchFamily="34" charset="0"/>
              </a:rPr>
              <a:t>符号渐进地给出一个函数的上界和下界</a:t>
            </a:r>
            <a:endParaRPr lang="en-US" altLang="zh-CN" sz="2400" b="1" dirty="0" smtClean="0">
              <a:latin typeface="Verdana" pitchFamily="34" charset="0"/>
            </a:endParaRPr>
          </a:p>
          <a:p>
            <a:pPr marL="990600" lvl="1" indent="-533400">
              <a:lnSpc>
                <a:spcPct val="150000"/>
              </a:lnSpc>
              <a:spcAft>
                <a:spcPts val="600"/>
              </a:spcAft>
            </a:pPr>
            <a:r>
              <a:rPr lang="zh-CN" altLang="en-US" sz="2400" b="1" dirty="0" smtClean="0">
                <a:latin typeface="Verdana" pitchFamily="34" charset="0"/>
              </a:rPr>
              <a:t>当只有渐进上界时，使用</a:t>
            </a:r>
            <a:r>
              <a:rPr kumimoji="1" lang="en-US" altLang="zh-CN" sz="2400" b="1" i="1" dirty="0" smtClean="0">
                <a:solidFill>
                  <a:srgbClr val="080808"/>
                </a:solidFill>
              </a:rPr>
              <a:t>O </a:t>
            </a:r>
            <a:r>
              <a:rPr lang="zh-CN" altLang="en-US" sz="2400" b="1" dirty="0" smtClean="0">
                <a:latin typeface="Verdana" pitchFamily="34" charset="0"/>
              </a:rPr>
              <a:t>符号</a:t>
            </a:r>
            <a:endParaRPr lang="en-US" altLang="zh-CN" sz="2400" b="1" dirty="0" smtClean="0">
              <a:latin typeface="Verdana" pitchFamily="34" charset="0"/>
            </a:endParaRPr>
          </a:p>
          <a:p>
            <a:pPr marL="990600" lvl="1" indent="-533400">
              <a:lnSpc>
                <a:spcPct val="150000"/>
              </a:lnSpc>
              <a:spcAft>
                <a:spcPts val="600"/>
              </a:spcAft>
            </a:pPr>
            <a:r>
              <a:rPr kumimoji="1" lang="en-US" altLang="zh-CN" sz="2400" b="1" i="1" dirty="0" smtClean="0">
                <a:solidFill>
                  <a:srgbClr val="080808"/>
                </a:solidFill>
              </a:rPr>
              <a:t>O </a:t>
            </a:r>
            <a:r>
              <a:rPr lang="en-US" altLang="zh-CN" sz="2400" b="1" dirty="0" smtClean="0">
                <a:latin typeface="Verdana" pitchFamily="34" charset="0"/>
              </a:rPr>
              <a:t>(g(n</a:t>
            </a:r>
            <a:r>
              <a:rPr lang="en-US" altLang="zh-CN" sz="2400" b="1" dirty="0">
                <a:latin typeface="Verdana" pitchFamily="34" charset="0"/>
              </a:rPr>
              <a:t>)) </a:t>
            </a:r>
            <a:r>
              <a:rPr lang="zh-CN" altLang="en-US" sz="2400" b="1" dirty="0">
                <a:latin typeface="Verdana" pitchFamily="34" charset="0"/>
              </a:rPr>
              <a:t>表示函数集合</a:t>
            </a:r>
            <a:r>
              <a:rPr lang="zh-CN" altLang="en-US" sz="2400" b="1" dirty="0" smtClean="0">
                <a:latin typeface="Verdana" pitchFamily="34" charset="0"/>
              </a:rPr>
              <a:t>：｛</a:t>
            </a:r>
            <a:r>
              <a:rPr lang="en-US" altLang="zh-CN" sz="2400" b="1" dirty="0" smtClean="0">
                <a:latin typeface="Verdana" pitchFamily="34" charset="0"/>
              </a:rPr>
              <a:t>f(n)</a:t>
            </a:r>
            <a:r>
              <a:rPr lang="zh-CN" altLang="en-US" sz="2400" b="1" dirty="0" smtClean="0">
                <a:latin typeface="Verdana" pitchFamily="34" charset="0"/>
              </a:rPr>
              <a:t>：存在正常数</a:t>
            </a:r>
            <a:r>
              <a:rPr lang="en-US" altLang="zh-CN" sz="2400" b="1" dirty="0" smtClean="0">
                <a:latin typeface="Verdana" pitchFamily="34" charset="0"/>
              </a:rPr>
              <a:t>c</a:t>
            </a:r>
            <a:r>
              <a:rPr lang="zh-CN" altLang="en-US" sz="2400" b="1" dirty="0" smtClean="0">
                <a:latin typeface="Verdana" pitchFamily="34" charset="0"/>
              </a:rPr>
              <a:t>和</a:t>
            </a:r>
            <a:r>
              <a:rPr lang="en-US" altLang="zh-CN" sz="2400" b="1" dirty="0" smtClean="0">
                <a:latin typeface="Verdana" pitchFamily="34" charset="0"/>
              </a:rPr>
              <a:t>n</a:t>
            </a:r>
            <a:r>
              <a:rPr lang="en-US" altLang="zh-CN" sz="2400" b="1" baseline="-25000" dirty="0">
                <a:latin typeface="Verdana" pitchFamily="34" charset="0"/>
              </a:rPr>
              <a:t>0</a:t>
            </a:r>
            <a:r>
              <a:rPr lang="zh-CN" altLang="en-US" sz="2400" b="1" dirty="0" smtClean="0">
                <a:latin typeface="Verdana" pitchFamily="34" charset="0"/>
              </a:rPr>
              <a:t>，使对所有的</a:t>
            </a:r>
            <a:r>
              <a:rPr lang="en-US" altLang="zh-CN" sz="2400" b="1" dirty="0" smtClean="0">
                <a:latin typeface="Verdana" pitchFamily="34" charset="0"/>
              </a:rPr>
              <a:t>n</a:t>
            </a:r>
            <a:r>
              <a:rPr lang="zh-CN" altLang="en-US" sz="2400" b="1" dirty="0" smtClean="0">
                <a:latin typeface="Verdana" pitchFamily="34" charset="0"/>
              </a:rPr>
              <a:t>≥</a:t>
            </a:r>
            <a:r>
              <a:rPr lang="en-US" altLang="zh-CN" sz="2400" b="1" dirty="0" smtClean="0">
                <a:latin typeface="Verdana" pitchFamily="34" charset="0"/>
              </a:rPr>
              <a:t>n</a:t>
            </a:r>
            <a:r>
              <a:rPr lang="en-US" altLang="zh-CN" sz="2400" b="1" baseline="-25000" dirty="0" smtClean="0">
                <a:latin typeface="Verdana" pitchFamily="34" charset="0"/>
              </a:rPr>
              <a:t>0</a:t>
            </a:r>
            <a:r>
              <a:rPr lang="zh-CN" altLang="en-US" sz="2400" b="1" dirty="0" smtClean="0">
                <a:latin typeface="Verdana" pitchFamily="34" charset="0"/>
              </a:rPr>
              <a:t>，有：</a:t>
            </a:r>
            <a:r>
              <a:rPr lang="en-US" altLang="zh-CN" sz="2400" b="1" dirty="0">
                <a:solidFill>
                  <a:srgbClr val="0033CC"/>
                </a:solidFill>
                <a:latin typeface="Verdana" pitchFamily="34" charset="0"/>
              </a:rPr>
              <a:t>0</a:t>
            </a:r>
            <a:r>
              <a:rPr lang="zh-CN" altLang="en-US" sz="2400" b="1" dirty="0" smtClean="0">
                <a:solidFill>
                  <a:srgbClr val="FF0000"/>
                </a:solidFill>
                <a:latin typeface="Verdana" pitchFamily="34" charset="0"/>
              </a:rPr>
              <a:t>≤</a:t>
            </a:r>
            <a:r>
              <a:rPr lang="en-US" altLang="zh-CN" sz="2400" b="1" dirty="0">
                <a:solidFill>
                  <a:schemeClr val="bg2">
                    <a:lumMod val="10000"/>
                  </a:schemeClr>
                </a:solidFill>
                <a:latin typeface="Verdana" pitchFamily="34" charset="0"/>
              </a:rPr>
              <a:t>f(n)</a:t>
            </a:r>
            <a:r>
              <a:rPr lang="zh-CN" altLang="en-US" sz="2400" b="1" dirty="0" smtClean="0">
                <a:solidFill>
                  <a:srgbClr val="FF0000"/>
                </a:solidFill>
                <a:latin typeface="Verdana" pitchFamily="34" charset="0"/>
              </a:rPr>
              <a:t>≤</a:t>
            </a:r>
            <a:r>
              <a:rPr lang="en-US" altLang="zh-CN" sz="2400" b="1" dirty="0" smtClean="0">
                <a:solidFill>
                  <a:srgbClr val="C00000"/>
                </a:solidFill>
                <a:latin typeface="Verdana" pitchFamily="34" charset="0"/>
              </a:rPr>
              <a:t>c</a:t>
            </a:r>
            <a:r>
              <a:rPr lang="en-US" altLang="zh-CN" sz="2400" b="1" dirty="0" smtClean="0">
                <a:solidFill>
                  <a:srgbClr val="0033CC"/>
                </a:solidFill>
                <a:latin typeface="Verdana" pitchFamily="34" charset="0"/>
              </a:rPr>
              <a:t>g(n</a:t>
            </a:r>
            <a:r>
              <a:rPr lang="en-US" altLang="zh-CN" sz="2400" b="1" dirty="0">
                <a:solidFill>
                  <a:srgbClr val="0033CC"/>
                </a:solidFill>
                <a:latin typeface="Verdana" pitchFamily="34" charset="0"/>
              </a:rPr>
              <a:t>)</a:t>
            </a:r>
            <a:r>
              <a:rPr lang="zh-CN" altLang="en-US" sz="2400" b="1" dirty="0" smtClean="0">
                <a:latin typeface="Verdana" pitchFamily="34" charset="0"/>
              </a:rPr>
              <a:t>｝</a:t>
            </a:r>
            <a:endParaRPr lang="en-US" altLang="zh-CN" sz="2400" b="1" dirty="0">
              <a:latin typeface="Verdana" pitchFamily="34" charset="0"/>
            </a:endParaRPr>
          </a:p>
          <a:p>
            <a:pPr marL="990600" lvl="1" indent="-533400">
              <a:lnSpc>
                <a:spcPct val="150000"/>
              </a:lnSpc>
              <a:spcAft>
                <a:spcPts val="600"/>
              </a:spcAft>
            </a:pPr>
            <a:r>
              <a:rPr lang="en-US" altLang="zh-CN" sz="2400" b="1" dirty="0" smtClean="0">
                <a:latin typeface="Verdana" pitchFamily="34" charset="0"/>
              </a:rPr>
              <a:t>f(n)</a:t>
            </a:r>
            <a:r>
              <a:rPr lang="en-US" altLang="zh-CN" sz="2400" b="1" dirty="0" smtClean="0">
                <a:solidFill>
                  <a:srgbClr val="FF0000"/>
                </a:solidFill>
                <a:latin typeface="Verdana" pitchFamily="34" charset="0"/>
              </a:rPr>
              <a:t>=</a:t>
            </a:r>
            <a:r>
              <a:rPr kumimoji="1" lang="en-US" altLang="zh-CN" sz="2400" b="1" i="1" dirty="0" smtClean="0">
                <a:solidFill>
                  <a:srgbClr val="080808"/>
                </a:solidFill>
              </a:rPr>
              <a:t>O </a:t>
            </a:r>
            <a:r>
              <a:rPr lang="en-US" altLang="zh-CN" sz="2400" b="1" dirty="0" smtClean="0">
                <a:latin typeface="Verdana" pitchFamily="34" charset="0"/>
              </a:rPr>
              <a:t>(</a:t>
            </a:r>
            <a:r>
              <a:rPr lang="en-US" altLang="zh-CN" sz="2400" b="1" dirty="0">
                <a:latin typeface="Verdana" pitchFamily="34" charset="0"/>
              </a:rPr>
              <a:t>g(n)) </a:t>
            </a:r>
            <a:r>
              <a:rPr lang="zh-CN" altLang="en-US" sz="2400" b="1" dirty="0" smtClean="0">
                <a:latin typeface="Verdana" pitchFamily="34" charset="0"/>
              </a:rPr>
              <a:t>表示</a:t>
            </a:r>
            <a:r>
              <a:rPr lang="en-US" altLang="zh-CN" sz="2400" b="1" dirty="0">
                <a:latin typeface="Verdana" pitchFamily="34" charset="0"/>
              </a:rPr>
              <a:t>f(n</a:t>
            </a:r>
            <a:r>
              <a:rPr lang="en-US" altLang="zh-CN" sz="2400" b="1" dirty="0" smtClean="0">
                <a:latin typeface="Verdana" pitchFamily="34" charset="0"/>
              </a:rPr>
              <a:t>)</a:t>
            </a:r>
            <a:r>
              <a:rPr lang="zh-CN" altLang="en-US" sz="2400" b="1" dirty="0" smtClean="0">
                <a:latin typeface="Verdana" pitchFamily="34" charset="0"/>
              </a:rPr>
              <a:t>是集合</a:t>
            </a:r>
            <a:r>
              <a:rPr kumimoji="1" lang="en-US" altLang="zh-CN" sz="2400" b="1" i="1" dirty="0">
                <a:solidFill>
                  <a:srgbClr val="080808"/>
                </a:solidFill>
              </a:rPr>
              <a:t>O </a:t>
            </a:r>
            <a:r>
              <a:rPr lang="en-US" altLang="zh-CN" sz="2400" b="1" dirty="0">
                <a:latin typeface="Verdana" pitchFamily="34" charset="0"/>
              </a:rPr>
              <a:t>(g(n))</a:t>
            </a:r>
            <a:r>
              <a:rPr lang="zh-CN" altLang="en-US" sz="2400" b="1" dirty="0" smtClean="0">
                <a:latin typeface="Verdana" pitchFamily="34" charset="0"/>
              </a:rPr>
              <a:t>的一个元素</a:t>
            </a:r>
            <a:endParaRPr lang="en-US" altLang="zh-CN" sz="2400" b="1" dirty="0" smtClean="0">
              <a:latin typeface="Verdana" pitchFamily="34" charset="0"/>
            </a:endParaRPr>
          </a:p>
          <a:p>
            <a:pPr marL="990600" lvl="1" indent="-533400">
              <a:lnSpc>
                <a:spcPct val="150000"/>
              </a:lnSpc>
              <a:spcAft>
                <a:spcPts val="600"/>
              </a:spcAft>
            </a:pPr>
            <a:r>
              <a:rPr lang="en-US" altLang="zh-CN" sz="2400" b="1" dirty="0" smtClean="0">
                <a:latin typeface="Verdana" pitchFamily="34" charset="0"/>
              </a:rPr>
              <a:t>f(n</a:t>
            </a:r>
            <a:r>
              <a:rPr lang="en-US" altLang="zh-CN" sz="2400" b="1" dirty="0">
                <a:latin typeface="Verdana" pitchFamily="34" charset="0"/>
              </a:rPr>
              <a:t>)</a:t>
            </a:r>
            <a:r>
              <a:rPr lang="en-US" altLang="zh-CN" sz="2400" b="1" dirty="0">
                <a:solidFill>
                  <a:srgbClr val="FF0000"/>
                </a:solidFill>
                <a:latin typeface="Verdana" pitchFamily="34" charset="0"/>
              </a:rPr>
              <a:t>=</a:t>
            </a:r>
            <a:r>
              <a:rPr lang="zh-CN" altLang="en-US" sz="2400" b="1" dirty="0">
                <a:latin typeface="Verdana" pitchFamily="34" charset="0"/>
              </a:rPr>
              <a:t> </a:t>
            </a:r>
            <a:r>
              <a:rPr lang="en-US" altLang="zh-CN" sz="2400" dirty="0">
                <a:latin typeface="Microsoft Yi Baiti" panose="03000500000000000000" pitchFamily="66" charset="0"/>
                <a:ea typeface="Microsoft Yi Baiti" panose="03000500000000000000" pitchFamily="66" charset="0"/>
                <a:cs typeface="Arial Unicode MS" panose="020B0604020202020204" pitchFamily="34" charset="-122"/>
              </a:rPr>
              <a:t>Θ</a:t>
            </a:r>
            <a:r>
              <a:rPr lang="en-US" altLang="zh-CN" sz="2400" b="1" dirty="0">
                <a:latin typeface="Verdana" pitchFamily="34" charset="0"/>
              </a:rPr>
              <a:t>(g(n</a:t>
            </a:r>
            <a:r>
              <a:rPr lang="en-US" altLang="zh-CN" sz="2400" b="1" dirty="0" smtClean="0">
                <a:latin typeface="Verdana" pitchFamily="34" charset="0"/>
              </a:rPr>
              <a:t>)) </a:t>
            </a:r>
            <a:r>
              <a:rPr lang="zh-CN" altLang="en-US" sz="2400" b="1" dirty="0" smtClean="0">
                <a:latin typeface="Verdana" pitchFamily="34" charset="0"/>
              </a:rPr>
              <a:t>意味着 </a:t>
            </a:r>
            <a:r>
              <a:rPr lang="en-US" altLang="zh-CN" sz="2400" b="1" dirty="0">
                <a:latin typeface="Verdana" pitchFamily="34" charset="0"/>
              </a:rPr>
              <a:t>f(n)</a:t>
            </a:r>
            <a:r>
              <a:rPr lang="en-US" altLang="zh-CN" sz="2400" b="1" dirty="0">
                <a:solidFill>
                  <a:srgbClr val="FF0000"/>
                </a:solidFill>
                <a:latin typeface="Verdana" pitchFamily="34" charset="0"/>
              </a:rPr>
              <a:t>=</a:t>
            </a:r>
            <a:r>
              <a:rPr lang="zh-CN" altLang="en-US" sz="2400" b="1" dirty="0">
                <a:latin typeface="Verdana" pitchFamily="34" charset="0"/>
              </a:rPr>
              <a:t> </a:t>
            </a:r>
            <a:r>
              <a:rPr kumimoji="1" lang="en-US" altLang="zh-CN" sz="2400" b="1" i="1" dirty="0">
                <a:solidFill>
                  <a:srgbClr val="080808"/>
                </a:solidFill>
              </a:rPr>
              <a:t>O </a:t>
            </a:r>
            <a:r>
              <a:rPr lang="en-US" altLang="zh-CN" sz="2400" b="1" dirty="0">
                <a:latin typeface="Verdana" pitchFamily="34" charset="0"/>
              </a:rPr>
              <a:t>(g(n)) </a:t>
            </a:r>
            <a:endParaRPr lang="en-US" altLang="zh-CN" sz="2400" b="1" dirty="0" smtClean="0">
              <a:latin typeface="Verdana" pitchFamily="34" charset="0"/>
            </a:endParaRPr>
          </a:p>
          <a:p>
            <a:pPr marL="990600" lvl="1" indent="-533400">
              <a:lnSpc>
                <a:spcPct val="150000"/>
              </a:lnSpc>
              <a:spcAft>
                <a:spcPts val="600"/>
              </a:spcAft>
            </a:pPr>
            <a:r>
              <a:rPr lang="zh-CN" altLang="en-US" sz="2400" b="1" dirty="0" smtClean="0">
                <a:latin typeface="Verdana" pitchFamily="34" charset="0"/>
              </a:rPr>
              <a:t>显然任意线性函数 </a:t>
            </a:r>
            <a:r>
              <a:rPr lang="en-US" altLang="zh-CN" sz="2400" b="1" i="1" dirty="0" err="1" smtClean="0">
                <a:latin typeface="Verdana" pitchFamily="34" charset="0"/>
              </a:rPr>
              <a:t>an</a:t>
            </a:r>
            <a:r>
              <a:rPr lang="en-US" altLang="zh-CN" sz="2400" b="1" dirty="0" err="1" smtClean="0">
                <a:latin typeface="Verdana" pitchFamily="34" charset="0"/>
              </a:rPr>
              <a:t>+</a:t>
            </a:r>
            <a:r>
              <a:rPr lang="en-US" altLang="zh-CN" sz="2400" b="1" i="1" dirty="0" err="1" smtClean="0">
                <a:latin typeface="Verdana" pitchFamily="34" charset="0"/>
              </a:rPr>
              <a:t>b</a:t>
            </a:r>
            <a:r>
              <a:rPr lang="en-US" altLang="zh-CN" sz="2400" b="1" dirty="0" smtClean="0">
                <a:latin typeface="Verdana" pitchFamily="34" charset="0"/>
              </a:rPr>
              <a:t> = </a:t>
            </a:r>
            <a:r>
              <a:rPr kumimoji="1" lang="en-US" altLang="zh-CN" sz="2400" b="1" i="1" dirty="0">
                <a:solidFill>
                  <a:srgbClr val="080808"/>
                </a:solidFill>
              </a:rPr>
              <a:t>O </a:t>
            </a:r>
            <a:r>
              <a:rPr lang="en-US" altLang="zh-CN" sz="2400" b="1" dirty="0" smtClean="0">
                <a:latin typeface="Verdana" pitchFamily="34" charset="0"/>
              </a:rPr>
              <a:t>(</a:t>
            </a:r>
            <a:r>
              <a:rPr lang="en-US" altLang="zh-CN" sz="2400" b="1" i="1" dirty="0" smtClean="0">
                <a:latin typeface="Verdana" pitchFamily="34" charset="0"/>
              </a:rPr>
              <a:t>n</a:t>
            </a:r>
            <a:r>
              <a:rPr lang="en-US" altLang="zh-CN" sz="2400" b="1" i="1" baseline="30000" dirty="0" smtClean="0">
                <a:latin typeface="Verdana" pitchFamily="34" charset="0"/>
              </a:rPr>
              <a:t>2</a:t>
            </a:r>
            <a:r>
              <a:rPr lang="en-US" altLang="zh-CN" sz="2400" b="1" dirty="0" smtClean="0">
                <a:latin typeface="Verdana" pitchFamily="34" charset="0"/>
              </a:rPr>
              <a:t>)</a:t>
            </a:r>
          </a:p>
        </p:txBody>
      </p:sp>
    </p:spTree>
    <p:extLst>
      <p:ext uri="{BB962C8B-B14F-4D97-AF65-F5344CB8AC3E}">
        <p14:creationId xmlns:p14="http://schemas.microsoft.com/office/powerpoint/2010/main" val="1779862646"/>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up)">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wipe(left)">
                                      <p:cBhvr>
                                        <p:cTn id="37" dur="500"/>
                                        <p:tgtEl>
                                          <p:spTgt spid="2214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i="1" dirty="0" smtClean="0">
                <a:solidFill>
                  <a:srgbClr val="CC0000"/>
                </a:solidFill>
                <a:latin typeface="Verdana" pitchFamily="34" charset="0"/>
              </a:rPr>
              <a:t>O </a:t>
            </a:r>
            <a:r>
              <a:rPr lang="zh-CN" altLang="en-US" dirty="0" smtClean="0">
                <a:latin typeface="Times New Roman" pitchFamily="18" charset="0"/>
              </a:rPr>
              <a:t>的</a:t>
            </a:r>
            <a:r>
              <a:rPr lang="zh-CN" altLang="en-US" dirty="0">
                <a:latin typeface="Times New Roman" pitchFamily="18" charset="0"/>
              </a:rPr>
              <a:t>实质</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88032" y="836712"/>
            <a:ext cx="8604448" cy="5976664"/>
          </a:xfrm>
        </p:spPr>
        <p:txBody>
          <a:bodyPr lIns="92075" tIns="46038" rIns="92075" bIns="46038"/>
          <a:lstStyle/>
          <a:p>
            <a:pPr marL="539750" lvl="1" indent="-539750">
              <a:lnSpc>
                <a:spcPct val="150000"/>
              </a:lnSpc>
              <a:spcBef>
                <a:spcPts val="600"/>
              </a:spcBef>
              <a:buFont typeface="Wingdings" pitchFamily="2" charset="2"/>
              <a:buChar char=""/>
            </a:pPr>
            <a:r>
              <a:rPr lang="zh-CN" altLang="en-US" b="1" dirty="0" smtClean="0">
                <a:latin typeface="Verdana" pitchFamily="34" charset="0"/>
              </a:rPr>
              <a:t>正确理解：</a:t>
            </a:r>
            <a:r>
              <a:rPr lang="en-US" altLang="zh-CN" b="1" dirty="0" smtClean="0">
                <a:latin typeface="Verdana" pitchFamily="34" charset="0"/>
              </a:rPr>
              <a:t>f(N) </a:t>
            </a:r>
            <a:r>
              <a:rPr lang="en-US" altLang="zh-CN" b="1" dirty="0" smtClean="0">
                <a:solidFill>
                  <a:srgbClr val="FF0000"/>
                </a:solidFill>
                <a:latin typeface="Verdana" pitchFamily="34" charset="0"/>
              </a:rPr>
              <a:t>=</a:t>
            </a:r>
            <a:r>
              <a:rPr lang="zh-CN" altLang="en-US" b="1" dirty="0" smtClean="0">
                <a:latin typeface="Verdana" pitchFamily="34" charset="0"/>
              </a:rPr>
              <a:t> </a:t>
            </a:r>
            <a:r>
              <a:rPr kumimoji="1" lang="en-US" altLang="zh-CN" b="1" i="1" dirty="0">
                <a:solidFill>
                  <a:srgbClr val="080808"/>
                </a:solidFill>
              </a:rPr>
              <a:t>O </a:t>
            </a:r>
            <a:r>
              <a:rPr lang="en-US" altLang="zh-CN" b="1" dirty="0">
                <a:latin typeface="Verdana" pitchFamily="34" charset="0"/>
              </a:rPr>
              <a:t>(</a:t>
            </a:r>
            <a:r>
              <a:rPr lang="en-US" altLang="zh-CN" b="1" dirty="0" smtClean="0">
                <a:latin typeface="Verdana" pitchFamily="34" charset="0"/>
              </a:rPr>
              <a:t>g(N)) </a:t>
            </a:r>
            <a:endParaRPr lang="zh-CN" altLang="en-US" dirty="0" smtClean="0"/>
          </a:p>
          <a:p>
            <a:pPr marL="990600" lvl="1" indent="-533400">
              <a:lnSpc>
                <a:spcPct val="150000"/>
              </a:lnSpc>
              <a:spcAft>
                <a:spcPts val="600"/>
              </a:spcAft>
            </a:pPr>
            <a:r>
              <a:rPr lang="zh-CN" altLang="en-US" sz="2400" b="1" dirty="0">
                <a:latin typeface="Times New Roman" pitchFamily="18" charset="0"/>
              </a:rPr>
              <a:t>该表示方法只是表明</a:t>
            </a:r>
            <a:r>
              <a:rPr lang="en-US" altLang="zh-CN" sz="2400" b="1" i="1" dirty="0">
                <a:solidFill>
                  <a:srgbClr val="CC0000"/>
                </a:solidFill>
                <a:latin typeface="Verdana" pitchFamily="34" charset="0"/>
              </a:rPr>
              <a:t>f(N)</a:t>
            </a:r>
            <a:r>
              <a:rPr lang="zh-CN" altLang="en-US" sz="2400" b="1" dirty="0">
                <a:latin typeface="Times New Roman" pitchFamily="18" charset="0"/>
              </a:rPr>
              <a:t>的阶不高于</a:t>
            </a:r>
            <a:r>
              <a:rPr lang="en-US" altLang="zh-CN" sz="2400" b="1" i="1" dirty="0">
                <a:solidFill>
                  <a:srgbClr val="CC0000"/>
                </a:solidFill>
                <a:latin typeface="Verdana" pitchFamily="34" charset="0"/>
              </a:rPr>
              <a:t>g(N)</a:t>
            </a:r>
            <a:r>
              <a:rPr lang="zh-CN" altLang="en-US" sz="2400" b="1" dirty="0">
                <a:latin typeface="Times New Roman" pitchFamily="18" charset="0"/>
              </a:rPr>
              <a:t>的</a:t>
            </a:r>
            <a:r>
              <a:rPr lang="zh-CN" altLang="en-US" sz="2400" b="1" dirty="0" smtClean="0">
                <a:latin typeface="Times New Roman" pitchFamily="18" charset="0"/>
              </a:rPr>
              <a:t>阶</a:t>
            </a:r>
            <a:endParaRPr lang="en-US" altLang="zh-CN" sz="2400" b="1" dirty="0" smtClean="0">
              <a:latin typeface="Times New Roman" pitchFamily="18" charset="0"/>
            </a:endParaRPr>
          </a:p>
          <a:p>
            <a:pPr marL="1390650" lvl="2" indent="-533400">
              <a:lnSpc>
                <a:spcPct val="150000"/>
              </a:lnSpc>
              <a:spcAft>
                <a:spcPts val="600"/>
              </a:spcAft>
              <a:buFont typeface="微软雅黑" panose="020B0503020204020204" pitchFamily="34" charset="-122"/>
              <a:buChar char="━"/>
            </a:pPr>
            <a:r>
              <a:rPr lang="zh-CN" altLang="en-US" b="1" dirty="0">
                <a:latin typeface="Times New Roman" pitchFamily="18" charset="0"/>
              </a:rPr>
              <a:t>例</a:t>
            </a:r>
            <a:r>
              <a:rPr lang="zh-CN" altLang="en-US" b="1" dirty="0" smtClean="0">
                <a:latin typeface="Times New Roman" pitchFamily="18" charset="0"/>
              </a:rPr>
              <a:t>如：</a:t>
            </a:r>
            <a:r>
              <a:rPr lang="en-US" altLang="zh-CN" b="1" i="1" dirty="0" smtClean="0">
                <a:solidFill>
                  <a:srgbClr val="CC0000"/>
                </a:solidFill>
                <a:latin typeface="+mn-lt"/>
              </a:rPr>
              <a:t>N</a:t>
            </a:r>
            <a:r>
              <a:rPr lang="en-US" altLang="zh-CN" b="1" i="1" baseline="30000" dirty="0" smtClean="0">
                <a:solidFill>
                  <a:srgbClr val="CC0000"/>
                </a:solidFill>
                <a:latin typeface="+mn-lt"/>
              </a:rPr>
              <a:t>2</a:t>
            </a:r>
            <a:r>
              <a:rPr lang="en-US" altLang="zh-CN" b="1" i="1" dirty="0" smtClean="0">
                <a:solidFill>
                  <a:srgbClr val="CC0000"/>
                </a:solidFill>
                <a:latin typeface="+mn-lt"/>
              </a:rPr>
              <a:t> </a:t>
            </a:r>
            <a:r>
              <a:rPr lang="en-US" altLang="zh-CN" b="1" i="1" dirty="0">
                <a:solidFill>
                  <a:srgbClr val="CC0000"/>
                </a:solidFill>
                <a:latin typeface="+mn-lt"/>
              </a:rPr>
              <a:t>= O(N</a:t>
            </a:r>
            <a:r>
              <a:rPr lang="en-US" altLang="zh-CN" b="1" i="1" baseline="30000" dirty="0">
                <a:solidFill>
                  <a:srgbClr val="CC0000"/>
                </a:solidFill>
                <a:latin typeface="+mn-lt"/>
              </a:rPr>
              <a:t>3</a:t>
            </a:r>
            <a:r>
              <a:rPr lang="en-US" altLang="zh-CN" b="1" i="1" dirty="0" smtClean="0">
                <a:solidFill>
                  <a:srgbClr val="CC0000"/>
                </a:solidFill>
                <a:latin typeface="+mn-lt"/>
              </a:rPr>
              <a:t>)</a:t>
            </a:r>
            <a:endParaRPr lang="en-US" altLang="zh-CN" b="1" i="1" dirty="0">
              <a:solidFill>
                <a:srgbClr val="CC0000"/>
              </a:solidFill>
              <a:latin typeface="+mn-lt"/>
            </a:endParaRPr>
          </a:p>
          <a:p>
            <a:pPr marL="990600" lvl="1" indent="-533400">
              <a:lnSpc>
                <a:spcPct val="150000"/>
              </a:lnSpc>
              <a:spcAft>
                <a:spcPts val="600"/>
              </a:spcAft>
            </a:pPr>
            <a:r>
              <a:rPr lang="zh-CN" altLang="en-US" sz="2400" b="1" dirty="0">
                <a:latin typeface="Times New Roman" pitchFamily="18" charset="0"/>
              </a:rPr>
              <a:t>这里</a:t>
            </a:r>
            <a:r>
              <a:rPr lang="zh-CN" altLang="en-US" sz="2400" b="1" i="1" dirty="0" smtClean="0">
                <a:solidFill>
                  <a:srgbClr val="CC0000"/>
                </a:solidFill>
                <a:latin typeface="Verdana" pitchFamily="34" charset="0"/>
              </a:rPr>
              <a:t>等号 </a:t>
            </a:r>
            <a:r>
              <a:rPr lang="zh-CN" altLang="en-US" sz="2400" b="1" dirty="0" smtClean="0">
                <a:latin typeface="Times New Roman" pitchFamily="18" charset="0"/>
              </a:rPr>
              <a:t>只</a:t>
            </a:r>
            <a:r>
              <a:rPr lang="zh-CN" altLang="en-US" sz="2400" b="1" dirty="0">
                <a:latin typeface="Times New Roman" pitchFamily="18" charset="0"/>
              </a:rPr>
              <a:t>是一种记法，并不具有通常情况下的自反</a:t>
            </a:r>
            <a:r>
              <a:rPr lang="zh-CN" altLang="en-US" sz="2400" b="1" dirty="0" smtClean="0">
                <a:latin typeface="Times New Roman" pitchFamily="18" charset="0"/>
              </a:rPr>
              <a:t>性</a:t>
            </a:r>
            <a:endParaRPr lang="en-US" altLang="zh-CN" sz="2400" b="1" dirty="0" smtClean="0">
              <a:latin typeface="Times New Roman" pitchFamily="18" charset="0"/>
            </a:endParaRPr>
          </a:p>
          <a:p>
            <a:pPr marL="1390650" lvl="2" indent="-533400">
              <a:lnSpc>
                <a:spcPct val="150000"/>
              </a:lnSpc>
              <a:spcAft>
                <a:spcPts val="600"/>
              </a:spcAft>
              <a:buFont typeface="微软雅黑" panose="020B0503020204020204" pitchFamily="34" charset="-122"/>
              <a:buChar char="━"/>
            </a:pPr>
            <a:r>
              <a:rPr lang="zh-CN" altLang="en-US" b="1" dirty="0" smtClean="0">
                <a:latin typeface="Times New Roman" pitchFamily="18" charset="0"/>
              </a:rPr>
              <a:t>例如：</a:t>
            </a:r>
            <a:r>
              <a:rPr lang="zh-CN" altLang="en-US" b="1" dirty="0">
                <a:latin typeface="Times New Roman" pitchFamily="18" charset="0"/>
              </a:rPr>
              <a:t>由</a:t>
            </a:r>
            <a:r>
              <a:rPr lang="en-US" altLang="zh-CN" b="1" i="1" dirty="0">
                <a:solidFill>
                  <a:srgbClr val="CC0000"/>
                </a:solidFill>
                <a:latin typeface="+mj-lt"/>
              </a:rPr>
              <a:t>N</a:t>
            </a:r>
            <a:r>
              <a:rPr lang="en-US" altLang="zh-CN" b="1" baseline="30000" dirty="0">
                <a:solidFill>
                  <a:srgbClr val="CC0000"/>
                </a:solidFill>
                <a:latin typeface="+mj-lt"/>
              </a:rPr>
              <a:t>2</a:t>
            </a:r>
            <a:r>
              <a:rPr lang="en-US" altLang="zh-CN" b="1" dirty="0">
                <a:solidFill>
                  <a:srgbClr val="CC0000"/>
                </a:solidFill>
                <a:latin typeface="+mj-lt"/>
              </a:rPr>
              <a:t> = </a:t>
            </a:r>
            <a:r>
              <a:rPr lang="en-US" altLang="zh-CN" b="1" i="1" dirty="0">
                <a:solidFill>
                  <a:srgbClr val="CC0000"/>
                </a:solidFill>
                <a:latin typeface="+mj-lt"/>
              </a:rPr>
              <a:t>O</a:t>
            </a:r>
            <a:r>
              <a:rPr lang="en-US" altLang="zh-CN" b="1" dirty="0">
                <a:solidFill>
                  <a:srgbClr val="CC0000"/>
                </a:solidFill>
                <a:latin typeface="+mj-lt"/>
              </a:rPr>
              <a:t>(</a:t>
            </a:r>
            <a:r>
              <a:rPr lang="en-US" altLang="zh-CN" b="1" i="1" dirty="0">
                <a:solidFill>
                  <a:srgbClr val="CC0000"/>
                </a:solidFill>
                <a:latin typeface="+mj-lt"/>
              </a:rPr>
              <a:t>N</a:t>
            </a:r>
            <a:r>
              <a:rPr lang="en-US" altLang="zh-CN" b="1" baseline="30000" dirty="0">
                <a:solidFill>
                  <a:srgbClr val="CC0000"/>
                </a:solidFill>
                <a:latin typeface="+mj-lt"/>
              </a:rPr>
              <a:t>2</a:t>
            </a:r>
            <a:r>
              <a:rPr lang="en-US" altLang="zh-CN" b="1" dirty="0" smtClean="0">
                <a:solidFill>
                  <a:srgbClr val="CC0000"/>
                </a:solidFill>
                <a:latin typeface="+mj-lt"/>
              </a:rPr>
              <a:t>)</a:t>
            </a:r>
            <a:r>
              <a:rPr lang="zh-CN" altLang="en-US" b="1" dirty="0" smtClean="0">
                <a:latin typeface="Times New Roman" pitchFamily="18" charset="0"/>
              </a:rPr>
              <a:t> 和</a:t>
            </a:r>
            <a:r>
              <a:rPr lang="en-US" altLang="zh-CN" b="1" i="1" dirty="0">
                <a:solidFill>
                  <a:srgbClr val="CC0000"/>
                </a:solidFill>
              </a:rPr>
              <a:t>N</a:t>
            </a:r>
            <a:r>
              <a:rPr lang="en-US" altLang="zh-CN" b="1" i="1" baseline="30000" dirty="0">
                <a:solidFill>
                  <a:srgbClr val="CC0000"/>
                </a:solidFill>
              </a:rPr>
              <a:t>2</a:t>
            </a:r>
            <a:r>
              <a:rPr lang="en-US" altLang="zh-CN" b="1" i="1" dirty="0">
                <a:solidFill>
                  <a:srgbClr val="CC0000"/>
                </a:solidFill>
              </a:rPr>
              <a:t> = O(N</a:t>
            </a:r>
            <a:r>
              <a:rPr lang="en-US" altLang="zh-CN" b="1" i="1" baseline="30000" dirty="0">
                <a:solidFill>
                  <a:srgbClr val="CC0000"/>
                </a:solidFill>
              </a:rPr>
              <a:t>3</a:t>
            </a:r>
            <a:r>
              <a:rPr lang="en-US" altLang="zh-CN" b="1" i="1" dirty="0" smtClean="0">
                <a:solidFill>
                  <a:srgbClr val="CC0000"/>
                </a:solidFill>
              </a:rPr>
              <a:t>) </a:t>
            </a:r>
            <a:r>
              <a:rPr lang="zh-CN" altLang="en-US" b="1" dirty="0" smtClean="0">
                <a:latin typeface="Times New Roman" pitchFamily="18" charset="0"/>
              </a:rPr>
              <a:t>推出</a:t>
            </a:r>
            <a:r>
              <a:rPr lang="en-US" altLang="zh-CN" b="1" i="1" dirty="0" smtClean="0">
                <a:solidFill>
                  <a:srgbClr val="CC0000"/>
                </a:solidFill>
                <a:latin typeface="+mj-lt"/>
              </a:rPr>
              <a:t>O</a:t>
            </a:r>
            <a:r>
              <a:rPr lang="en-US" altLang="zh-CN" b="1" dirty="0" smtClean="0">
                <a:solidFill>
                  <a:srgbClr val="CC0000"/>
                </a:solidFill>
                <a:latin typeface="+mj-lt"/>
              </a:rPr>
              <a:t>(</a:t>
            </a:r>
            <a:r>
              <a:rPr lang="en-US" altLang="zh-CN" b="1" i="1" dirty="0" smtClean="0">
                <a:solidFill>
                  <a:srgbClr val="CC0000"/>
                </a:solidFill>
                <a:latin typeface="+mj-lt"/>
              </a:rPr>
              <a:t>N</a:t>
            </a:r>
            <a:r>
              <a:rPr lang="en-US" altLang="zh-CN" b="1" baseline="30000" dirty="0" smtClean="0">
                <a:solidFill>
                  <a:srgbClr val="CC0000"/>
                </a:solidFill>
                <a:latin typeface="+mj-lt"/>
              </a:rPr>
              <a:t>3</a:t>
            </a:r>
            <a:r>
              <a:rPr lang="en-US" altLang="zh-CN" b="1" dirty="0">
                <a:solidFill>
                  <a:srgbClr val="CC0000"/>
                </a:solidFill>
                <a:latin typeface="+mj-lt"/>
              </a:rPr>
              <a:t>)=</a:t>
            </a:r>
            <a:r>
              <a:rPr lang="en-US" altLang="zh-CN" b="1" i="1" dirty="0">
                <a:solidFill>
                  <a:srgbClr val="CC0000"/>
                </a:solidFill>
                <a:latin typeface="+mj-lt"/>
              </a:rPr>
              <a:t>O</a:t>
            </a:r>
            <a:r>
              <a:rPr lang="en-US" altLang="zh-CN" b="1" dirty="0">
                <a:solidFill>
                  <a:srgbClr val="CC0000"/>
                </a:solidFill>
                <a:latin typeface="+mj-lt"/>
              </a:rPr>
              <a:t>(</a:t>
            </a:r>
            <a:r>
              <a:rPr lang="en-US" altLang="zh-CN" b="1" i="1" dirty="0">
                <a:solidFill>
                  <a:srgbClr val="CC0000"/>
                </a:solidFill>
                <a:latin typeface="+mj-lt"/>
              </a:rPr>
              <a:t>N</a:t>
            </a:r>
            <a:r>
              <a:rPr lang="en-US" altLang="zh-CN" b="1" baseline="30000" dirty="0">
                <a:solidFill>
                  <a:srgbClr val="CC0000"/>
                </a:solidFill>
                <a:latin typeface="+mj-lt"/>
              </a:rPr>
              <a:t>2</a:t>
            </a:r>
            <a:r>
              <a:rPr lang="en-US" altLang="zh-CN" b="1" dirty="0" smtClean="0">
                <a:solidFill>
                  <a:srgbClr val="CC0000"/>
                </a:solidFill>
                <a:latin typeface="+mj-lt"/>
              </a:rPr>
              <a:t>)</a:t>
            </a:r>
            <a:r>
              <a:rPr lang="zh-CN" altLang="en-US" b="1" dirty="0">
                <a:latin typeface="Times New Roman" pitchFamily="18" charset="0"/>
              </a:rPr>
              <a:t>，</a:t>
            </a:r>
            <a:r>
              <a:rPr lang="zh-CN" altLang="en-US" b="1" dirty="0" smtClean="0">
                <a:latin typeface="Times New Roman" pitchFamily="18" charset="0"/>
              </a:rPr>
              <a:t>就</a:t>
            </a:r>
            <a:r>
              <a:rPr lang="zh-CN" altLang="en-US" b="1" dirty="0">
                <a:latin typeface="Times New Roman" pitchFamily="18" charset="0"/>
              </a:rPr>
              <a:t>是不正确的</a:t>
            </a:r>
            <a:r>
              <a:rPr lang="zh-CN" altLang="en-US" b="1" dirty="0" smtClean="0">
                <a:latin typeface="Verdana" pitchFamily="34" charset="0"/>
              </a:rPr>
              <a:t>界</a:t>
            </a:r>
            <a:endParaRPr lang="en-US" altLang="zh-CN" b="1" dirty="0" smtClean="0">
              <a:latin typeface="Verdana" pitchFamily="34" charset="0"/>
            </a:endParaRPr>
          </a:p>
          <a:p>
            <a:pPr marL="990600" lvl="1" indent="-533400">
              <a:lnSpc>
                <a:spcPct val="150000"/>
              </a:lnSpc>
              <a:spcAft>
                <a:spcPts val="600"/>
              </a:spcAft>
            </a:pPr>
            <a:r>
              <a:rPr lang="zh-CN" altLang="en-US" sz="2400" b="1" dirty="0">
                <a:latin typeface="Times New Roman" pitchFamily="18" charset="0"/>
              </a:rPr>
              <a:t>一般来说</a:t>
            </a:r>
            <a:r>
              <a:rPr lang="en-US" altLang="zh-CN" sz="2400" b="1" i="1" dirty="0">
                <a:solidFill>
                  <a:srgbClr val="CC0000"/>
                </a:solidFill>
                <a:latin typeface="Verdana" pitchFamily="34" charset="0"/>
              </a:rPr>
              <a:t>g(N)</a:t>
            </a:r>
            <a:r>
              <a:rPr lang="zh-CN" altLang="en-US" sz="2400" b="1" dirty="0">
                <a:latin typeface="Times New Roman" pitchFamily="18" charset="0"/>
              </a:rPr>
              <a:t>应比</a:t>
            </a:r>
            <a:r>
              <a:rPr lang="en-US" altLang="zh-CN" sz="2400" b="1" i="1" dirty="0">
                <a:solidFill>
                  <a:srgbClr val="CC0000"/>
                </a:solidFill>
                <a:latin typeface="Verdana" pitchFamily="34" charset="0"/>
              </a:rPr>
              <a:t>f(N)</a:t>
            </a:r>
            <a:r>
              <a:rPr lang="zh-CN" altLang="en-US" sz="2400" b="1" dirty="0">
                <a:latin typeface="Times New Roman" pitchFamily="18" charset="0"/>
              </a:rPr>
              <a:t>看起来简单明</a:t>
            </a:r>
            <a:r>
              <a:rPr lang="zh-CN" altLang="en-US" sz="2400" b="1" dirty="0" smtClean="0">
                <a:latin typeface="Times New Roman" pitchFamily="18" charset="0"/>
              </a:rPr>
              <a:t>了</a:t>
            </a:r>
            <a:endParaRPr lang="zh-CN" altLang="en-US" sz="2400" b="1" dirty="0">
              <a:latin typeface="Times New Roman" pitchFamily="18" charset="0"/>
            </a:endParaRPr>
          </a:p>
        </p:txBody>
      </p:sp>
    </p:spTree>
    <p:extLst>
      <p:ext uri="{BB962C8B-B14F-4D97-AF65-F5344CB8AC3E}">
        <p14:creationId xmlns:p14="http://schemas.microsoft.com/office/powerpoint/2010/main" val="1895226692"/>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left)">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39" descr="RE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138" y="533400"/>
            <a:ext cx="2093912" cy="575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14"/>
          <p:cNvSpPr txBox="1">
            <a:spLocks noChangeArrowheads="1"/>
          </p:cNvSpPr>
          <p:nvPr/>
        </p:nvSpPr>
        <p:spPr bwMode="auto">
          <a:xfrm>
            <a:off x="2973388" y="152400"/>
            <a:ext cx="18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spcBef>
                <a:spcPct val="5000"/>
              </a:spcBef>
              <a:spcAft>
                <a:spcPct val="5000"/>
              </a:spcAft>
            </a:pPr>
            <a:endParaRPr lang="zh-CN" altLang="zh-CN" sz="1800" baseline="0">
              <a:solidFill>
                <a:srgbClr val="0000CC"/>
              </a:solidFill>
              <a:latin typeface="幼圆" panose="02010509060101010101" pitchFamily="49" charset="-122"/>
              <a:ea typeface="幼圆" panose="02010509060101010101" pitchFamily="49" charset="-122"/>
            </a:endParaRPr>
          </a:p>
        </p:txBody>
      </p:sp>
      <p:sp>
        <p:nvSpPr>
          <p:cNvPr id="14340" name="Text Box 26">
            <a:hlinkClick r:id="rId4" action="ppaction://hlinksldjump"/>
          </p:cNvPr>
          <p:cNvSpPr txBox="1">
            <a:spLocks noChangeArrowheads="1"/>
          </p:cNvSpPr>
          <p:nvPr/>
        </p:nvSpPr>
        <p:spPr bwMode="auto">
          <a:xfrm>
            <a:off x="3200400" y="1066800"/>
            <a:ext cx="3733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第一章  算法概述</a:t>
            </a:r>
            <a:endParaRPr lang="zh-CN" altLang="en-US" sz="2800" baseline="0">
              <a:latin typeface="楷体_GB2312" pitchFamily="49" charset="-122"/>
              <a:ea typeface="楷体_GB2312" pitchFamily="49" charset="-122"/>
            </a:endParaRPr>
          </a:p>
        </p:txBody>
      </p:sp>
      <p:pic>
        <p:nvPicPr>
          <p:cNvPr id="14341" name="Picture 8" descr="STATBAR"/>
          <p:cNvPicPr preferRelativeResize="0">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138" y="6248400"/>
            <a:ext cx="78914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12" descr="STATBAR"/>
          <p:cNvPicPr preferRelativeResize="0">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138" y="533400"/>
            <a:ext cx="78914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Text Box 77">
            <a:hlinkClick r:id="rId6" action="ppaction://hlinksldjump"/>
          </p:cNvPr>
          <p:cNvSpPr txBox="1">
            <a:spLocks noChangeArrowheads="1"/>
          </p:cNvSpPr>
          <p:nvPr/>
        </p:nvSpPr>
        <p:spPr bwMode="auto">
          <a:xfrm>
            <a:off x="3200400" y="16764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第二章  递归与分治策略</a:t>
            </a:r>
            <a:endParaRPr lang="zh-CN" altLang="en-US" sz="2800" baseline="0">
              <a:latin typeface="楷体_GB2312" pitchFamily="49" charset="-122"/>
              <a:ea typeface="楷体_GB2312" pitchFamily="49" charset="-122"/>
            </a:endParaRPr>
          </a:p>
        </p:txBody>
      </p:sp>
      <p:sp>
        <p:nvSpPr>
          <p:cNvPr id="14344" name="Text Box 78">
            <a:hlinkClick r:id="rId6" action="ppaction://hlinksldjump"/>
          </p:cNvPr>
          <p:cNvSpPr txBox="1">
            <a:spLocks noChangeArrowheads="1"/>
          </p:cNvSpPr>
          <p:nvPr/>
        </p:nvSpPr>
        <p:spPr bwMode="auto">
          <a:xfrm>
            <a:off x="3200400" y="22860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第三章  动态规划</a:t>
            </a:r>
            <a:endParaRPr lang="zh-CN" altLang="en-US" sz="2800" baseline="0">
              <a:latin typeface="楷体_GB2312" pitchFamily="49" charset="-122"/>
              <a:ea typeface="楷体_GB2312" pitchFamily="49" charset="-122"/>
            </a:endParaRPr>
          </a:p>
        </p:txBody>
      </p:sp>
      <p:sp>
        <p:nvSpPr>
          <p:cNvPr id="14345" name="Text Box 79">
            <a:hlinkClick r:id="rId6" action="ppaction://hlinksldjump"/>
          </p:cNvPr>
          <p:cNvSpPr txBox="1">
            <a:spLocks noChangeArrowheads="1"/>
          </p:cNvSpPr>
          <p:nvPr/>
        </p:nvSpPr>
        <p:spPr bwMode="auto">
          <a:xfrm>
            <a:off x="3200400" y="28956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第四章  贪心算法</a:t>
            </a:r>
            <a:endParaRPr lang="zh-CN" altLang="en-US" sz="2800" baseline="0">
              <a:latin typeface="楷体_GB2312" pitchFamily="49" charset="-122"/>
              <a:ea typeface="楷体_GB2312" pitchFamily="49" charset="-122"/>
            </a:endParaRPr>
          </a:p>
        </p:txBody>
      </p:sp>
      <p:sp>
        <p:nvSpPr>
          <p:cNvPr id="14346" name="Text Box 80">
            <a:hlinkClick r:id="rId6" action="ppaction://hlinksldjump"/>
          </p:cNvPr>
          <p:cNvSpPr txBox="1">
            <a:spLocks noChangeArrowheads="1"/>
          </p:cNvSpPr>
          <p:nvPr/>
        </p:nvSpPr>
        <p:spPr bwMode="auto">
          <a:xfrm>
            <a:off x="3200400" y="35052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第五章  回朔法</a:t>
            </a:r>
            <a:endParaRPr lang="zh-CN" altLang="en-US" sz="2800" baseline="0">
              <a:latin typeface="楷体_GB2312" pitchFamily="49" charset="-122"/>
              <a:ea typeface="楷体_GB2312" pitchFamily="49" charset="-122"/>
            </a:endParaRPr>
          </a:p>
        </p:txBody>
      </p:sp>
      <p:sp>
        <p:nvSpPr>
          <p:cNvPr id="14347" name="Text Box 81">
            <a:hlinkClick r:id="rId6" action="ppaction://hlinksldjump"/>
          </p:cNvPr>
          <p:cNvSpPr txBox="1">
            <a:spLocks noChangeArrowheads="1"/>
          </p:cNvSpPr>
          <p:nvPr/>
        </p:nvSpPr>
        <p:spPr bwMode="auto">
          <a:xfrm>
            <a:off x="3200400" y="4114800"/>
            <a:ext cx="5181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zh-CN" altLang="en-US" sz="3200" b="1" baseline="0">
                <a:latin typeface="楷体_GB2312" pitchFamily="49" charset="-122"/>
                <a:ea typeface="楷体_GB2312" pitchFamily="49" charset="-122"/>
              </a:rPr>
              <a:t>第六章  分支限界法</a:t>
            </a:r>
            <a:endParaRPr lang="zh-CN" altLang="en-US" sz="2800" baseline="0">
              <a:latin typeface="楷体_GB2312" pitchFamily="49" charset="-122"/>
              <a:ea typeface="楷体_GB2312" pitchFamily="49" charset="-122"/>
            </a:endParaRPr>
          </a:p>
        </p:txBody>
      </p:sp>
      <p:sp>
        <p:nvSpPr>
          <p:cNvPr id="14348" name="Text Box 82">
            <a:hlinkClick r:id="rId6" action="ppaction://hlinksldjump"/>
          </p:cNvPr>
          <p:cNvSpPr txBox="1">
            <a:spLocks noChangeArrowheads="1"/>
          </p:cNvSpPr>
          <p:nvPr/>
        </p:nvSpPr>
        <p:spPr bwMode="auto">
          <a:xfrm>
            <a:off x="2994025" y="4724400"/>
            <a:ext cx="546576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80000"/>
              </a:lnSpc>
            </a:pPr>
            <a:r>
              <a:rPr lang="en-US" altLang="zh-CN" sz="3200" b="1" baseline="0" dirty="0">
                <a:solidFill>
                  <a:srgbClr val="FF0000"/>
                </a:solidFill>
                <a:latin typeface="楷体_GB2312" pitchFamily="49" charset="-122"/>
                <a:ea typeface="楷体_GB2312" pitchFamily="49" charset="-122"/>
              </a:rPr>
              <a:t>*</a:t>
            </a:r>
            <a:r>
              <a:rPr lang="zh-CN" altLang="en-US" sz="3200" b="1" baseline="0" dirty="0">
                <a:latin typeface="楷体_GB2312" pitchFamily="49" charset="-122"/>
                <a:ea typeface="楷体_GB2312" pitchFamily="49" charset="-122"/>
              </a:rPr>
              <a:t>第七章  概率算法</a:t>
            </a:r>
            <a:endParaRPr lang="zh-CN" altLang="en-US" sz="2800" baseline="0" dirty="0">
              <a:latin typeface="楷体_GB2312" pitchFamily="49" charset="-122"/>
              <a:ea typeface="楷体_GB2312" pitchFamily="49" charset="-122"/>
            </a:endParaRPr>
          </a:p>
        </p:txBody>
      </p:sp>
      <p:sp>
        <p:nvSpPr>
          <p:cNvPr id="14349" name="Rectangle 84"/>
          <p:cNvSpPr>
            <a:spLocks noChangeArrowheads="1"/>
          </p:cNvSpPr>
          <p:nvPr/>
        </p:nvSpPr>
        <p:spPr bwMode="auto">
          <a:xfrm>
            <a:off x="762000" y="0"/>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dirty="0">
                <a:solidFill>
                  <a:srgbClr val="660033"/>
                </a:solidFill>
                <a:latin typeface="幼圆" panose="02010509060101010101" pitchFamily="49" charset="-122"/>
                <a:ea typeface="幼圆" panose="02010509060101010101" pitchFamily="49" charset="-122"/>
              </a:rPr>
              <a:t>算法设计与分析 </a:t>
            </a:r>
            <a:r>
              <a:rPr lang="en-US" altLang="zh-CN" sz="1800" b="1" baseline="0" dirty="0">
                <a:solidFill>
                  <a:srgbClr val="660033"/>
                </a:solidFill>
                <a:latin typeface="幼圆" panose="02010509060101010101" pitchFamily="49" charset="-122"/>
                <a:ea typeface="幼圆" panose="02010509060101010101" pitchFamily="49" charset="-122"/>
              </a:rPr>
              <a:t>&gt;</a:t>
            </a:r>
            <a:r>
              <a:rPr lang="zh-CN" altLang="en-US" sz="1800" b="1" baseline="0" dirty="0">
                <a:solidFill>
                  <a:schemeClr val="tx2"/>
                </a:solidFill>
                <a:latin typeface="幼圆" panose="02010509060101010101" pitchFamily="49" charset="-122"/>
                <a:ea typeface="幼圆" panose="02010509060101010101" pitchFamily="49" charset="-122"/>
              </a:rPr>
              <a:t>目录</a:t>
            </a:r>
            <a:endParaRPr lang="zh-CN" altLang="en-US" sz="1800" b="1" baseline="0" dirty="0">
              <a:solidFill>
                <a:schemeClr val="tx2"/>
              </a:solidFill>
              <a:latin typeface="楷体_GB2312" pitchFamily="49" charset="-122"/>
              <a:ea typeface="楷体_GB2312" pitchFamily="49" charset="-122"/>
            </a:endParaRPr>
          </a:p>
        </p:txBody>
      </p:sp>
    </p:spTree>
  </p:cSld>
  <p:clrMapOvr>
    <a:masterClrMapping/>
  </p:clrMapOvr>
  <p:transition>
    <p:pull dir="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i="1" dirty="0" smtClean="0">
                <a:solidFill>
                  <a:srgbClr val="CC0000"/>
                </a:solidFill>
                <a:latin typeface="Verdana" pitchFamily="34" charset="0"/>
              </a:rPr>
              <a:t>O </a:t>
            </a:r>
            <a:r>
              <a:rPr lang="zh-CN" altLang="en-US" dirty="0" smtClean="0">
                <a:latin typeface="Times New Roman" pitchFamily="18" charset="0"/>
              </a:rPr>
              <a:t>的</a:t>
            </a:r>
            <a:r>
              <a:rPr lang="zh-CN" altLang="en-US" dirty="0">
                <a:latin typeface="Times New Roman" pitchFamily="18" charset="0"/>
              </a:rPr>
              <a:t>实</a:t>
            </a:r>
            <a:r>
              <a:rPr lang="zh-CN" altLang="en-US" dirty="0" smtClean="0">
                <a:latin typeface="Times New Roman" pitchFamily="18" charset="0"/>
              </a:rPr>
              <a:t>质</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49932" y="811312"/>
            <a:ext cx="8855968" cy="5976664"/>
          </a:xfrm>
        </p:spPr>
        <p:txBody>
          <a:bodyPr lIns="92075" tIns="46038" rIns="92075" bIns="46038"/>
          <a:lstStyle/>
          <a:p>
            <a:pPr marL="539750" lvl="1" indent="-539750">
              <a:lnSpc>
                <a:spcPct val="150000"/>
              </a:lnSpc>
              <a:spcBef>
                <a:spcPts val="600"/>
              </a:spcBef>
              <a:buFont typeface="Wingdings" pitchFamily="2" charset="2"/>
              <a:buChar char=""/>
            </a:pPr>
            <a:r>
              <a:rPr lang="en-US" altLang="zh-CN" sz="2400" b="1" i="1" dirty="0" smtClean="0">
                <a:solidFill>
                  <a:schemeClr val="bg2">
                    <a:lumMod val="10000"/>
                  </a:schemeClr>
                </a:solidFill>
                <a:latin typeface="+mj-lt"/>
              </a:rPr>
              <a:t>O</a:t>
            </a:r>
            <a:r>
              <a:rPr lang="en-US" altLang="zh-CN" sz="2400" b="1" i="1" dirty="0" smtClean="0">
                <a:solidFill>
                  <a:schemeClr val="accent2"/>
                </a:solidFill>
                <a:latin typeface="Times New Roman" pitchFamily="18" charset="0"/>
              </a:rPr>
              <a:t> </a:t>
            </a:r>
            <a:r>
              <a:rPr lang="zh-CN" altLang="en-US" sz="2400" b="1" dirty="0" smtClean="0">
                <a:latin typeface="Times New Roman" pitchFamily="18" charset="0"/>
              </a:rPr>
              <a:t>的</a:t>
            </a:r>
            <a:r>
              <a:rPr lang="zh-CN" altLang="en-US" sz="2400" b="1" dirty="0">
                <a:latin typeface="Times New Roman" pitchFamily="18" charset="0"/>
              </a:rPr>
              <a:t>实质</a:t>
            </a:r>
            <a:r>
              <a:rPr lang="zh-CN" altLang="en-US" sz="2400" b="1" dirty="0" smtClean="0">
                <a:latin typeface="Times New Roman" pitchFamily="18" charset="0"/>
              </a:rPr>
              <a:t>是：问题规模（</a:t>
            </a:r>
            <a:r>
              <a:rPr lang="en-US" altLang="zh-CN" sz="2400" b="1" i="1" dirty="0">
                <a:solidFill>
                  <a:srgbClr val="CC0000"/>
                </a:solidFill>
                <a:latin typeface="+mj-lt"/>
              </a:rPr>
              <a:t>N</a:t>
            </a:r>
            <a:r>
              <a:rPr lang="zh-CN" altLang="en-US" sz="2400" b="1" dirty="0" smtClean="0">
                <a:latin typeface="Times New Roman" pitchFamily="18" charset="0"/>
              </a:rPr>
              <a:t>）</a:t>
            </a:r>
            <a:r>
              <a:rPr lang="zh-CN" altLang="en-US" sz="2400" b="1" dirty="0">
                <a:latin typeface="Times New Roman" pitchFamily="18" charset="0"/>
              </a:rPr>
              <a:t>相当大</a:t>
            </a:r>
            <a:r>
              <a:rPr lang="zh-CN" altLang="en-US" sz="2400" b="1" dirty="0" smtClean="0">
                <a:latin typeface="Times New Roman" pitchFamily="18" charset="0"/>
              </a:rPr>
              <a:t>时，算</a:t>
            </a:r>
            <a:r>
              <a:rPr lang="zh-CN" altLang="en-US" sz="2400" b="1" dirty="0">
                <a:latin typeface="Times New Roman" pitchFamily="18" charset="0"/>
              </a:rPr>
              <a:t>法的复</a:t>
            </a:r>
            <a:r>
              <a:rPr lang="zh-CN" altLang="en-US" sz="2400" b="1" dirty="0" smtClean="0">
                <a:latin typeface="Times New Roman" pitchFamily="18" charset="0"/>
              </a:rPr>
              <a:t>杂度</a:t>
            </a:r>
            <a:r>
              <a:rPr lang="zh-CN" altLang="en-US" sz="2400" b="1" dirty="0" smtClean="0">
                <a:solidFill>
                  <a:srgbClr val="CC0000"/>
                </a:solidFill>
                <a:latin typeface="+mj-lt"/>
              </a:rPr>
              <a:t>上界</a:t>
            </a:r>
            <a:endParaRPr lang="en-US" altLang="zh-CN" sz="2400" b="1" dirty="0" smtClean="0">
              <a:solidFill>
                <a:srgbClr val="CC0000"/>
              </a:solidFill>
              <a:latin typeface="+mj-lt"/>
            </a:endParaRPr>
          </a:p>
          <a:p>
            <a:pPr marL="990600" lvl="1" indent="-533400">
              <a:lnSpc>
                <a:spcPct val="150000"/>
              </a:lnSpc>
              <a:spcAft>
                <a:spcPts val="600"/>
              </a:spcAft>
            </a:pPr>
            <a:r>
              <a:rPr lang="zh-CN" altLang="en-US" sz="2400" b="1" dirty="0">
                <a:latin typeface="Times New Roman" pitchFamily="18" charset="0"/>
              </a:rPr>
              <a:t>是为评估、比较算法的优劣而引入</a:t>
            </a:r>
            <a:r>
              <a:rPr lang="zh-CN" altLang="en-US" sz="2400" b="1" dirty="0" smtClean="0">
                <a:latin typeface="Times New Roman" pitchFamily="18" charset="0"/>
              </a:rPr>
              <a:t>的（</a:t>
            </a:r>
            <a:r>
              <a:rPr lang="zh-CN" altLang="en-US" sz="2400" b="1" dirty="0">
                <a:latin typeface="Times New Roman" pitchFamily="18" charset="0"/>
              </a:rPr>
              <a:t>忽略常数系数</a:t>
            </a:r>
            <a:r>
              <a:rPr lang="zh-CN" altLang="en-US" sz="2400" b="1" dirty="0" smtClean="0">
                <a:latin typeface="Times New Roman" pitchFamily="18" charset="0"/>
              </a:rPr>
              <a:t>）</a:t>
            </a:r>
            <a:endParaRPr lang="en-US" altLang="zh-CN" sz="2400" b="1" dirty="0">
              <a:latin typeface="Times New Roman" pitchFamily="18" charset="0"/>
            </a:endParaRPr>
          </a:p>
          <a:p>
            <a:pPr marL="990600" lvl="1" indent="-533400">
              <a:lnSpc>
                <a:spcPct val="150000"/>
              </a:lnSpc>
              <a:spcAft>
                <a:spcPts val="600"/>
              </a:spcAft>
            </a:pPr>
            <a:r>
              <a:rPr lang="zh-CN" altLang="en-US" sz="2400" b="1" dirty="0">
                <a:latin typeface="Times New Roman" pitchFamily="18" charset="0"/>
              </a:rPr>
              <a:t>这个上界的阶越低则评估越准确，结果越有价</a:t>
            </a:r>
            <a:r>
              <a:rPr lang="zh-CN" altLang="en-US" sz="2400" b="1" dirty="0" smtClean="0">
                <a:latin typeface="Times New Roman" pitchFamily="18" charset="0"/>
              </a:rPr>
              <a:t>值</a:t>
            </a:r>
            <a:endParaRPr lang="en-US" altLang="zh-CN" sz="2400" b="1" dirty="0" smtClean="0">
              <a:latin typeface="Times New Roman" pitchFamily="18" charset="0"/>
            </a:endParaRPr>
          </a:p>
          <a:p>
            <a:pPr marL="990600" lvl="1" indent="-533400">
              <a:lnSpc>
                <a:spcPct val="150000"/>
              </a:lnSpc>
              <a:spcAft>
                <a:spcPts val="600"/>
              </a:spcAft>
            </a:pPr>
            <a:r>
              <a:rPr lang="zh-CN" altLang="en-US" sz="2400" b="1" dirty="0" smtClean="0">
                <a:latin typeface="Times New Roman" pitchFamily="18" charset="0"/>
              </a:rPr>
              <a:t>例如：</a:t>
            </a:r>
            <a:r>
              <a:rPr lang="zh-CN" altLang="en-US" sz="2400" b="1" dirty="0">
                <a:latin typeface="Times New Roman" pitchFamily="18" charset="0"/>
              </a:rPr>
              <a:t>证明一个算法的复杂</a:t>
            </a:r>
            <a:r>
              <a:rPr lang="zh-CN" altLang="en-US" sz="2400" b="1" dirty="0" smtClean="0">
                <a:latin typeface="Times New Roman" pitchFamily="18" charset="0"/>
              </a:rPr>
              <a:t>度上界为</a:t>
            </a:r>
            <a:r>
              <a:rPr lang="en-US" altLang="zh-CN" sz="2400" b="1" i="1" dirty="0">
                <a:solidFill>
                  <a:srgbClr val="CC0000"/>
                </a:solidFill>
                <a:latin typeface="+mj-lt"/>
              </a:rPr>
              <a:t>O</a:t>
            </a:r>
            <a:r>
              <a:rPr lang="en-US" altLang="zh-CN" sz="2400" b="1" dirty="0">
                <a:solidFill>
                  <a:srgbClr val="CC0000"/>
                </a:solidFill>
                <a:latin typeface="+mj-lt"/>
              </a:rPr>
              <a:t>(</a:t>
            </a:r>
            <a:r>
              <a:rPr lang="en-US" altLang="zh-CN" sz="2400" b="1" i="1" dirty="0">
                <a:solidFill>
                  <a:srgbClr val="CC0000"/>
                </a:solidFill>
                <a:latin typeface="+mj-lt"/>
              </a:rPr>
              <a:t>N</a:t>
            </a:r>
            <a:r>
              <a:rPr lang="en-US" altLang="zh-CN" sz="2400" b="1" baseline="30000" dirty="0">
                <a:solidFill>
                  <a:srgbClr val="CC0000"/>
                </a:solidFill>
                <a:latin typeface="+mj-lt"/>
              </a:rPr>
              <a:t>1.9</a:t>
            </a:r>
            <a:r>
              <a:rPr lang="en-US" altLang="zh-CN" sz="2400" b="1" dirty="0">
                <a:solidFill>
                  <a:srgbClr val="CC0000"/>
                </a:solidFill>
                <a:latin typeface="+mj-lt"/>
              </a:rPr>
              <a:t>)</a:t>
            </a:r>
            <a:r>
              <a:rPr lang="zh-CN" altLang="en-US" sz="2400" b="1" dirty="0">
                <a:latin typeface="Times New Roman" pitchFamily="18" charset="0"/>
              </a:rPr>
              <a:t>就比证明它为</a:t>
            </a:r>
            <a:r>
              <a:rPr lang="en-US" altLang="zh-CN" sz="2400" b="1" i="1" dirty="0">
                <a:solidFill>
                  <a:srgbClr val="CC0000"/>
                </a:solidFill>
                <a:latin typeface="+mj-lt"/>
              </a:rPr>
              <a:t>O</a:t>
            </a:r>
            <a:r>
              <a:rPr lang="en-US" altLang="zh-CN" sz="2400" b="1" dirty="0">
                <a:solidFill>
                  <a:srgbClr val="CC0000"/>
                </a:solidFill>
                <a:latin typeface="+mj-lt"/>
              </a:rPr>
              <a:t>(</a:t>
            </a:r>
            <a:r>
              <a:rPr lang="en-US" altLang="zh-CN" sz="2400" b="1" i="1" dirty="0">
                <a:solidFill>
                  <a:srgbClr val="CC0000"/>
                </a:solidFill>
                <a:latin typeface="+mj-lt"/>
              </a:rPr>
              <a:t>N</a:t>
            </a:r>
            <a:r>
              <a:rPr lang="en-US" altLang="zh-CN" sz="2400" b="1" baseline="30000" dirty="0">
                <a:solidFill>
                  <a:srgbClr val="CC0000"/>
                </a:solidFill>
                <a:latin typeface="+mj-lt"/>
              </a:rPr>
              <a:t>2</a:t>
            </a:r>
            <a:r>
              <a:rPr lang="en-US" altLang="zh-CN" sz="2400" b="1" dirty="0">
                <a:solidFill>
                  <a:srgbClr val="CC0000"/>
                </a:solidFill>
                <a:latin typeface="+mj-lt"/>
              </a:rPr>
              <a:t>)</a:t>
            </a:r>
            <a:r>
              <a:rPr lang="zh-CN" altLang="en-US" sz="2400" b="1" dirty="0">
                <a:latin typeface="Times New Roman" pitchFamily="18" charset="0"/>
              </a:rPr>
              <a:t>有价值（通常也会更困难</a:t>
            </a:r>
            <a:r>
              <a:rPr lang="zh-CN" altLang="en-US" sz="2400" b="1" dirty="0" smtClean="0">
                <a:latin typeface="Times New Roman" pitchFamily="18" charset="0"/>
              </a:rPr>
              <a:t>）</a:t>
            </a:r>
            <a:endParaRPr lang="en-US" altLang="zh-CN" sz="2400" b="1" dirty="0" smtClean="0">
              <a:latin typeface="Times New Roman" pitchFamily="18" charset="0"/>
            </a:endParaRPr>
          </a:p>
          <a:p>
            <a:pPr marL="590550" indent="-533400">
              <a:lnSpc>
                <a:spcPct val="150000"/>
              </a:lnSpc>
              <a:spcAft>
                <a:spcPts val="600"/>
              </a:spcAft>
            </a:pPr>
            <a:r>
              <a:rPr lang="zh-CN" altLang="en-US" sz="2400" b="1" dirty="0">
                <a:latin typeface="Times New Roman" pitchFamily="18" charset="0"/>
              </a:rPr>
              <a:t>可以从集合的角度来理解</a:t>
            </a:r>
            <a:r>
              <a:rPr lang="en-US" altLang="zh-CN" sz="2400" i="1" dirty="0">
                <a:solidFill>
                  <a:schemeClr val="bg2">
                    <a:lumMod val="10000"/>
                  </a:schemeClr>
                </a:solidFill>
                <a:latin typeface="+mj-lt"/>
              </a:rPr>
              <a:t>O</a:t>
            </a:r>
            <a:r>
              <a:rPr lang="en-US" altLang="zh-CN" sz="2400" b="1" dirty="0">
                <a:latin typeface="Times New Roman" pitchFamily="18" charset="0"/>
              </a:rPr>
              <a:t>，</a:t>
            </a:r>
            <a:r>
              <a:rPr lang="zh-CN" altLang="en-US" sz="2400" b="1" dirty="0">
                <a:latin typeface="Times New Roman" pitchFamily="18" charset="0"/>
              </a:rPr>
              <a:t>并以</a:t>
            </a:r>
            <a:r>
              <a:rPr lang="zh-CN" altLang="en-US" sz="2400" dirty="0" smtClean="0">
                <a:solidFill>
                  <a:srgbClr val="CC0000"/>
                </a:solidFill>
                <a:latin typeface="+mj-lt"/>
                <a:sym typeface="Symbol" pitchFamily="18" charset="2"/>
              </a:rPr>
              <a:t></a:t>
            </a:r>
            <a:r>
              <a:rPr lang="zh-CN" altLang="en-US" sz="2400" b="1" dirty="0" smtClean="0">
                <a:latin typeface="Times New Roman" pitchFamily="18" charset="0"/>
              </a:rPr>
              <a:t>来</a:t>
            </a:r>
            <a:r>
              <a:rPr lang="zh-CN" altLang="en-US" sz="2400" b="1" dirty="0">
                <a:latin typeface="Times New Roman" pitchFamily="18" charset="0"/>
              </a:rPr>
              <a:t>代替相应</a:t>
            </a:r>
            <a:r>
              <a:rPr lang="zh-CN" altLang="en-US" sz="2400" b="1" dirty="0" smtClean="0">
                <a:latin typeface="Times New Roman" pitchFamily="18" charset="0"/>
              </a:rPr>
              <a:t>的 </a:t>
            </a:r>
            <a:r>
              <a:rPr lang="zh-CN" altLang="en-US" sz="2400" dirty="0">
                <a:solidFill>
                  <a:srgbClr val="CC0000"/>
                </a:solidFill>
                <a:latin typeface="+mj-lt"/>
              </a:rPr>
              <a:t>=</a:t>
            </a:r>
          </a:p>
          <a:p>
            <a:pPr marL="990600" lvl="1" indent="-533400">
              <a:lnSpc>
                <a:spcPct val="150000"/>
              </a:lnSpc>
              <a:spcAft>
                <a:spcPts val="600"/>
              </a:spcAft>
            </a:pPr>
            <a:r>
              <a:rPr lang="zh-CN" altLang="en-US" sz="2400" b="1" dirty="0" smtClean="0">
                <a:latin typeface="Times New Roman" pitchFamily="18" charset="0"/>
              </a:rPr>
              <a:t>例如：</a:t>
            </a:r>
            <a:r>
              <a:rPr lang="en-US" altLang="zh-CN" sz="2400" b="1" i="1" dirty="0">
                <a:solidFill>
                  <a:srgbClr val="CC0000"/>
                </a:solidFill>
                <a:latin typeface="Verdana"/>
                <a:cs typeface="+mn-cs"/>
              </a:rPr>
              <a:t> O</a:t>
            </a:r>
            <a:r>
              <a:rPr lang="en-US" altLang="zh-CN" sz="2400" b="1" dirty="0">
                <a:solidFill>
                  <a:srgbClr val="CC0000"/>
                </a:solidFill>
                <a:latin typeface="Verdana"/>
                <a:cs typeface="+mn-cs"/>
              </a:rPr>
              <a:t>(</a:t>
            </a:r>
            <a:r>
              <a:rPr lang="en-US" altLang="zh-CN" sz="2400" b="1" i="1" dirty="0">
                <a:solidFill>
                  <a:srgbClr val="CC0000"/>
                </a:solidFill>
                <a:latin typeface="Verdana"/>
                <a:cs typeface="+mn-cs"/>
              </a:rPr>
              <a:t>N</a:t>
            </a:r>
            <a:r>
              <a:rPr lang="en-US" altLang="zh-CN" sz="2400" b="1" baseline="30000" dirty="0">
                <a:solidFill>
                  <a:srgbClr val="CC0000"/>
                </a:solidFill>
                <a:latin typeface="Verdana"/>
                <a:cs typeface="+mn-cs"/>
              </a:rPr>
              <a:t>2</a:t>
            </a:r>
            <a:r>
              <a:rPr lang="en-US" altLang="zh-CN" sz="2400" b="1" dirty="0" smtClean="0">
                <a:solidFill>
                  <a:srgbClr val="CC0000"/>
                </a:solidFill>
                <a:latin typeface="Verdana"/>
                <a:cs typeface="+mn-cs"/>
              </a:rPr>
              <a:t>) </a:t>
            </a:r>
            <a:r>
              <a:rPr lang="zh-CN" altLang="en-US" sz="2400" b="1" dirty="0" smtClean="0">
                <a:latin typeface="Times New Roman" pitchFamily="18" charset="0"/>
              </a:rPr>
              <a:t>表</a:t>
            </a:r>
            <a:r>
              <a:rPr lang="zh-CN" altLang="en-US" sz="2400" b="1" dirty="0">
                <a:latin typeface="Times New Roman" pitchFamily="18" charset="0"/>
              </a:rPr>
              <a:t>示阶不大</a:t>
            </a:r>
            <a:r>
              <a:rPr lang="zh-CN" altLang="en-US" sz="2400" b="1" dirty="0" smtClean="0">
                <a:latin typeface="Times New Roman" pitchFamily="18" charset="0"/>
              </a:rPr>
              <a:t>于 </a:t>
            </a:r>
            <a:r>
              <a:rPr lang="en-US" altLang="zh-CN" sz="2400" b="1" i="1" dirty="0" smtClean="0">
                <a:solidFill>
                  <a:srgbClr val="CC0000"/>
                </a:solidFill>
                <a:latin typeface="Verdana"/>
                <a:cs typeface="+mn-cs"/>
              </a:rPr>
              <a:t>N</a:t>
            </a:r>
            <a:r>
              <a:rPr lang="en-US" altLang="zh-CN" sz="2400" b="1" baseline="30000" dirty="0" smtClean="0">
                <a:solidFill>
                  <a:srgbClr val="CC0000"/>
                </a:solidFill>
                <a:latin typeface="Verdana"/>
                <a:cs typeface="+mn-cs"/>
              </a:rPr>
              <a:t>2</a:t>
            </a:r>
            <a:r>
              <a:rPr lang="en-US" altLang="zh-CN" sz="2400" b="1" dirty="0" smtClean="0">
                <a:solidFill>
                  <a:srgbClr val="CC0000"/>
                </a:solidFill>
                <a:latin typeface="Verdana"/>
                <a:cs typeface="+mn-cs"/>
              </a:rPr>
              <a:t> </a:t>
            </a:r>
            <a:r>
              <a:rPr lang="zh-CN" altLang="en-US" sz="2400" b="1" dirty="0" smtClean="0">
                <a:latin typeface="Times New Roman" pitchFamily="18" charset="0"/>
              </a:rPr>
              <a:t>的</a:t>
            </a:r>
            <a:r>
              <a:rPr lang="zh-CN" altLang="en-US" sz="2400" b="1" dirty="0">
                <a:latin typeface="Times New Roman" pitchFamily="18" charset="0"/>
              </a:rPr>
              <a:t>函数构成的集</a:t>
            </a:r>
            <a:r>
              <a:rPr lang="zh-CN" altLang="en-US" sz="2400" b="1" dirty="0" smtClean="0">
                <a:latin typeface="Times New Roman" pitchFamily="18" charset="0"/>
              </a:rPr>
              <a:t>合</a:t>
            </a:r>
            <a:endParaRPr lang="en-US" altLang="zh-CN" sz="2400" b="1" dirty="0" smtClean="0">
              <a:latin typeface="Times New Roman" pitchFamily="18" charset="0"/>
            </a:endParaRPr>
          </a:p>
          <a:p>
            <a:pPr marL="990600" lvl="1" indent="-533400">
              <a:lnSpc>
                <a:spcPct val="150000"/>
              </a:lnSpc>
              <a:spcAft>
                <a:spcPts val="600"/>
              </a:spcAft>
            </a:pPr>
            <a:r>
              <a:rPr lang="zh-CN" altLang="en-US" sz="2400" b="1" i="1" dirty="0" smtClean="0">
                <a:solidFill>
                  <a:srgbClr val="CC0000"/>
                </a:solidFill>
                <a:latin typeface="+mj-lt"/>
              </a:rPr>
              <a:t> </a:t>
            </a:r>
            <a:r>
              <a:rPr lang="en-US" altLang="zh-CN" sz="2400" b="1" i="1" dirty="0">
                <a:solidFill>
                  <a:srgbClr val="CC0000"/>
                </a:solidFill>
                <a:latin typeface="+mj-lt"/>
              </a:rPr>
              <a:t>3N</a:t>
            </a:r>
            <a:r>
              <a:rPr lang="en-US" altLang="zh-CN" sz="2400" b="1" i="1" baseline="30000" dirty="0">
                <a:solidFill>
                  <a:srgbClr val="CC0000"/>
                </a:solidFill>
                <a:latin typeface="+mj-lt"/>
              </a:rPr>
              <a:t>2</a:t>
            </a:r>
            <a:r>
              <a:rPr lang="en-US" altLang="zh-CN" sz="2400" b="1" i="1" dirty="0">
                <a:solidFill>
                  <a:srgbClr val="CC0000"/>
                </a:solidFill>
                <a:latin typeface="+mj-lt"/>
              </a:rPr>
              <a:t> = O(N</a:t>
            </a:r>
            <a:r>
              <a:rPr lang="en-US" altLang="zh-CN" sz="2400" b="1" i="1" baseline="30000" dirty="0">
                <a:solidFill>
                  <a:srgbClr val="CC0000"/>
                </a:solidFill>
                <a:latin typeface="+mj-lt"/>
              </a:rPr>
              <a:t>2</a:t>
            </a:r>
            <a:r>
              <a:rPr lang="en-US" altLang="zh-CN" sz="2400" b="1" i="1" dirty="0" smtClean="0">
                <a:solidFill>
                  <a:srgbClr val="CC0000"/>
                </a:solidFill>
                <a:latin typeface="+mj-lt"/>
              </a:rPr>
              <a:t>) </a:t>
            </a:r>
            <a:r>
              <a:rPr lang="zh-CN" altLang="en-US" sz="2400" b="1" dirty="0" smtClean="0">
                <a:latin typeface="Times New Roman" pitchFamily="18" charset="0"/>
              </a:rPr>
              <a:t>表示：</a:t>
            </a:r>
            <a:r>
              <a:rPr lang="en-US" altLang="zh-CN" sz="2400" b="1" i="1" dirty="0">
                <a:solidFill>
                  <a:srgbClr val="CC0000"/>
                </a:solidFill>
                <a:latin typeface="Verdana"/>
                <a:cs typeface="+mn-cs"/>
              </a:rPr>
              <a:t>3</a:t>
            </a:r>
            <a:r>
              <a:rPr lang="en-US" altLang="zh-CN" sz="2400" b="1" i="1" dirty="0" smtClean="0">
                <a:solidFill>
                  <a:srgbClr val="CC0000"/>
                </a:solidFill>
                <a:latin typeface="Verdana"/>
                <a:cs typeface="+mn-cs"/>
              </a:rPr>
              <a:t>N</a:t>
            </a:r>
            <a:r>
              <a:rPr lang="en-US" altLang="zh-CN" sz="2400" b="1" baseline="30000" dirty="0" smtClean="0">
                <a:solidFill>
                  <a:srgbClr val="CC0000"/>
                </a:solidFill>
                <a:latin typeface="Verdana"/>
                <a:cs typeface="+mn-cs"/>
              </a:rPr>
              <a:t>2</a:t>
            </a:r>
            <a:r>
              <a:rPr lang="en-US" altLang="zh-CN" sz="2400" b="1" baseline="30000" dirty="0" smtClean="0">
                <a:solidFill>
                  <a:schemeClr val="accent2"/>
                </a:solidFill>
                <a:latin typeface="Times New Roman" pitchFamily="18" charset="0"/>
              </a:rPr>
              <a:t>  </a:t>
            </a:r>
            <a:r>
              <a:rPr lang="zh-CN" altLang="en-US" sz="2400" b="1" dirty="0" smtClean="0">
                <a:latin typeface="Times New Roman" pitchFamily="18" charset="0"/>
              </a:rPr>
              <a:t>属于</a:t>
            </a:r>
            <a:r>
              <a:rPr lang="en-US" altLang="zh-CN" sz="2400" b="1" i="1" dirty="0">
                <a:solidFill>
                  <a:srgbClr val="CC0000"/>
                </a:solidFill>
                <a:latin typeface="Verdana"/>
              </a:rPr>
              <a:t>O</a:t>
            </a:r>
            <a:r>
              <a:rPr lang="en-US" altLang="zh-CN" sz="2400" b="1" dirty="0">
                <a:solidFill>
                  <a:srgbClr val="CC0000"/>
                </a:solidFill>
                <a:latin typeface="Verdana"/>
              </a:rPr>
              <a:t>(</a:t>
            </a:r>
            <a:r>
              <a:rPr lang="en-US" altLang="zh-CN" sz="2400" b="1" i="1" dirty="0">
                <a:solidFill>
                  <a:srgbClr val="CC0000"/>
                </a:solidFill>
                <a:latin typeface="Verdana"/>
              </a:rPr>
              <a:t>N</a:t>
            </a:r>
            <a:r>
              <a:rPr lang="en-US" altLang="zh-CN" sz="2400" b="1" baseline="30000" dirty="0">
                <a:solidFill>
                  <a:srgbClr val="CC0000"/>
                </a:solidFill>
                <a:latin typeface="Verdana"/>
              </a:rPr>
              <a:t>2</a:t>
            </a:r>
            <a:r>
              <a:rPr lang="en-US" altLang="zh-CN" sz="2400" b="1" dirty="0">
                <a:solidFill>
                  <a:srgbClr val="CC0000"/>
                </a:solidFill>
                <a:latin typeface="Verdana"/>
              </a:rPr>
              <a:t>)</a:t>
            </a:r>
            <a:r>
              <a:rPr lang="zh-CN" altLang="en-US" sz="2400" b="1" dirty="0" smtClean="0">
                <a:latin typeface="Times New Roman" pitchFamily="18" charset="0"/>
              </a:rPr>
              <a:t>这</a:t>
            </a:r>
            <a:r>
              <a:rPr lang="zh-CN" altLang="en-US" sz="2400" b="1" dirty="0">
                <a:latin typeface="Times New Roman" pitchFamily="18" charset="0"/>
              </a:rPr>
              <a:t>个集</a:t>
            </a:r>
            <a:r>
              <a:rPr lang="zh-CN" altLang="en-US" sz="2400" b="1" dirty="0" smtClean="0">
                <a:latin typeface="Times New Roman" pitchFamily="18" charset="0"/>
              </a:rPr>
              <a:t>合</a:t>
            </a:r>
            <a:endParaRPr lang="en-US" altLang="zh-CN" sz="2400" b="1" dirty="0" smtClean="0">
              <a:latin typeface="Times New Roman" pitchFamily="18" charset="0"/>
            </a:endParaRPr>
          </a:p>
        </p:txBody>
      </p:sp>
    </p:spTree>
    <p:extLst>
      <p:ext uri="{BB962C8B-B14F-4D97-AF65-F5344CB8AC3E}">
        <p14:creationId xmlns:p14="http://schemas.microsoft.com/office/powerpoint/2010/main" val="20523453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fade">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fade">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fade">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fade">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fade">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fade">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14915">
                                            <p:txEl>
                                              <p:pRg st="6" end="6"/>
                                            </p:txEl>
                                          </p:spTgt>
                                        </p:tgtEl>
                                        <p:attrNameLst>
                                          <p:attrName>style.visibility</p:attrName>
                                        </p:attrNameLst>
                                      </p:cBhvr>
                                      <p:to>
                                        <p:strVal val="visible"/>
                                      </p:to>
                                    </p:set>
                                    <p:animEffect transition="in" filter="fade">
                                      <p:cBhvr>
                                        <p:cTn id="37" dur="500"/>
                                        <p:tgtEl>
                                          <p:spTgt spid="2214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en-US" altLang="zh-CN" i="1" dirty="0" smtClean="0">
                <a:solidFill>
                  <a:srgbClr val="CC0000"/>
                </a:solidFill>
                <a:latin typeface="Verdana" pitchFamily="34" charset="0"/>
              </a:rPr>
              <a:t>O </a:t>
            </a:r>
            <a:r>
              <a:rPr lang="zh-CN" altLang="en-US" dirty="0" smtClean="0">
                <a:latin typeface="Times New Roman" pitchFamily="18" charset="0"/>
              </a:rPr>
              <a:t>的</a:t>
            </a:r>
            <a:r>
              <a:rPr lang="zh-CN" altLang="en-US" dirty="0">
                <a:latin typeface="Times New Roman" pitchFamily="18" charset="0"/>
              </a:rPr>
              <a:t>运算规则</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88032" y="836712"/>
            <a:ext cx="8604448" cy="5976664"/>
          </a:xfrm>
        </p:spPr>
        <p:txBody>
          <a:bodyPr lIns="92075" tIns="46038" rIns="92075" bIns="46038"/>
          <a:lstStyle/>
          <a:p>
            <a:pPr marL="742950" lvl="0" indent="-742950">
              <a:lnSpc>
                <a:spcPct val="200000"/>
              </a:lnSpc>
              <a:buFont typeface="+mj-lt"/>
              <a:buAutoNum type="arabicPeriod"/>
            </a:pPr>
            <a:r>
              <a:rPr lang="en-US" altLang="zh-CN" sz="3600" i="1" dirty="0">
                <a:solidFill>
                  <a:schemeClr val="bg2">
                    <a:lumMod val="10000"/>
                  </a:schemeClr>
                </a:solidFill>
                <a:latin typeface="Verdana"/>
              </a:rPr>
              <a:t>O</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f</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O</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g</a:t>
            </a:r>
            <a:r>
              <a:rPr lang="en-US" altLang="zh-CN" sz="3600" dirty="0" smtClean="0">
                <a:solidFill>
                  <a:schemeClr val="bg2">
                    <a:lumMod val="10000"/>
                  </a:schemeClr>
                </a:solidFill>
                <a:latin typeface="Verdana"/>
              </a:rPr>
              <a:t>) = </a:t>
            </a:r>
            <a:r>
              <a:rPr lang="en-US" altLang="zh-CN" sz="3600" i="1" dirty="0" smtClean="0">
                <a:solidFill>
                  <a:schemeClr val="bg2">
                    <a:lumMod val="10000"/>
                  </a:schemeClr>
                </a:solidFill>
                <a:latin typeface="Verdana"/>
              </a:rPr>
              <a:t>O</a:t>
            </a:r>
            <a:r>
              <a:rPr lang="en-US" altLang="zh-CN" sz="3600" dirty="0" smtClean="0">
                <a:solidFill>
                  <a:schemeClr val="bg2">
                    <a:lumMod val="10000"/>
                  </a:schemeClr>
                </a:solidFill>
                <a:latin typeface="Verdana"/>
              </a:rPr>
              <a:t>(max(</a:t>
            </a:r>
            <a:r>
              <a:rPr lang="en-US" altLang="zh-CN" sz="3600" i="1" dirty="0" smtClean="0">
                <a:solidFill>
                  <a:schemeClr val="bg2">
                    <a:lumMod val="10000"/>
                  </a:schemeClr>
                </a:solidFill>
                <a:latin typeface="Verdana"/>
              </a:rPr>
              <a:t>f</a:t>
            </a:r>
            <a:r>
              <a:rPr lang="en-US" altLang="zh-CN" sz="3600" i="1" dirty="0">
                <a:solidFill>
                  <a:schemeClr val="bg2">
                    <a:lumMod val="10000"/>
                  </a:schemeClr>
                </a:solidFill>
                <a:latin typeface="Verdana"/>
              </a:rPr>
              <a:t>, g</a:t>
            </a:r>
            <a:r>
              <a:rPr lang="en-US" altLang="zh-CN" sz="3600" dirty="0">
                <a:solidFill>
                  <a:schemeClr val="bg2">
                    <a:lumMod val="10000"/>
                  </a:schemeClr>
                </a:solidFill>
                <a:latin typeface="Verdana"/>
              </a:rPr>
              <a:t>))   </a:t>
            </a:r>
          </a:p>
          <a:p>
            <a:pPr marL="742950" lvl="0" indent="-742950">
              <a:lnSpc>
                <a:spcPct val="200000"/>
              </a:lnSpc>
              <a:buFont typeface="+mj-lt"/>
              <a:buAutoNum type="arabicPeriod"/>
            </a:pPr>
            <a:r>
              <a:rPr lang="en-US" altLang="zh-CN" sz="3600" i="1" dirty="0">
                <a:solidFill>
                  <a:schemeClr val="bg2">
                    <a:lumMod val="10000"/>
                  </a:schemeClr>
                </a:solidFill>
                <a:latin typeface="Verdana"/>
              </a:rPr>
              <a:t>O</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f</a:t>
            </a:r>
            <a:r>
              <a:rPr lang="en-US" altLang="zh-CN" sz="3600" dirty="0">
                <a:solidFill>
                  <a:schemeClr val="bg2">
                    <a:lumMod val="10000"/>
                  </a:schemeClr>
                </a:solidFill>
                <a:latin typeface="Verdana"/>
              </a:rPr>
              <a:t>) +</a:t>
            </a:r>
            <a:r>
              <a:rPr lang="en-US" altLang="zh-CN" sz="3600" i="1" dirty="0">
                <a:solidFill>
                  <a:schemeClr val="bg2">
                    <a:lumMod val="10000"/>
                  </a:schemeClr>
                </a:solidFill>
                <a:latin typeface="Verdana"/>
              </a:rPr>
              <a:t>O</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g</a:t>
            </a:r>
            <a:r>
              <a:rPr lang="en-US" altLang="zh-CN" sz="3600" dirty="0" smtClean="0">
                <a:solidFill>
                  <a:schemeClr val="bg2">
                    <a:lumMod val="10000"/>
                  </a:schemeClr>
                </a:solidFill>
                <a:latin typeface="Verdana"/>
              </a:rPr>
              <a:t>) = </a:t>
            </a:r>
            <a:r>
              <a:rPr lang="en-US" altLang="zh-CN" sz="3600" i="1" dirty="0" smtClean="0">
                <a:solidFill>
                  <a:schemeClr val="bg2">
                    <a:lumMod val="10000"/>
                  </a:schemeClr>
                </a:solidFill>
                <a:latin typeface="Verdana"/>
              </a:rPr>
              <a:t>O</a:t>
            </a:r>
            <a:r>
              <a:rPr lang="en-US" altLang="zh-CN" sz="3600" dirty="0" smtClean="0">
                <a:solidFill>
                  <a:schemeClr val="bg2">
                    <a:lumMod val="10000"/>
                  </a:schemeClr>
                </a:solidFill>
                <a:latin typeface="Verdana"/>
              </a:rPr>
              <a:t>(</a:t>
            </a:r>
            <a:r>
              <a:rPr lang="en-US" altLang="zh-CN" sz="3600" i="1" dirty="0" smtClean="0">
                <a:solidFill>
                  <a:schemeClr val="bg2">
                    <a:lumMod val="10000"/>
                  </a:schemeClr>
                </a:solidFill>
                <a:latin typeface="Verdana"/>
              </a:rPr>
              <a:t>f</a:t>
            </a:r>
            <a:r>
              <a:rPr lang="en-US" altLang="zh-CN" sz="3600" dirty="0" smtClean="0">
                <a:solidFill>
                  <a:schemeClr val="bg2">
                    <a:lumMod val="10000"/>
                  </a:schemeClr>
                </a:solidFill>
                <a:latin typeface="Verdana"/>
              </a:rPr>
              <a:t> </a:t>
            </a:r>
            <a:r>
              <a:rPr lang="en-US" altLang="zh-CN" sz="3600" dirty="0">
                <a:solidFill>
                  <a:schemeClr val="bg2">
                    <a:lumMod val="10000"/>
                  </a:schemeClr>
                </a:solidFill>
                <a:latin typeface="Verdana"/>
              </a:rPr>
              <a:t>+ </a:t>
            </a:r>
            <a:r>
              <a:rPr lang="en-US" altLang="zh-CN" sz="3600" i="1" dirty="0">
                <a:solidFill>
                  <a:schemeClr val="bg2">
                    <a:lumMod val="10000"/>
                  </a:schemeClr>
                </a:solidFill>
                <a:latin typeface="Verdana"/>
              </a:rPr>
              <a:t>g</a:t>
            </a:r>
            <a:r>
              <a:rPr lang="en-US" altLang="zh-CN" sz="3600" dirty="0">
                <a:solidFill>
                  <a:schemeClr val="bg2">
                    <a:lumMod val="10000"/>
                  </a:schemeClr>
                </a:solidFill>
                <a:latin typeface="Verdana"/>
              </a:rPr>
              <a:t>)</a:t>
            </a:r>
          </a:p>
          <a:p>
            <a:pPr marL="742950" lvl="0" indent="-742950">
              <a:lnSpc>
                <a:spcPct val="200000"/>
              </a:lnSpc>
              <a:buFont typeface="+mj-lt"/>
              <a:buAutoNum type="arabicPeriod"/>
            </a:pPr>
            <a:r>
              <a:rPr lang="en-US" altLang="zh-CN" sz="3600" i="1" dirty="0">
                <a:solidFill>
                  <a:schemeClr val="bg2">
                    <a:lumMod val="10000"/>
                  </a:schemeClr>
                </a:solidFill>
                <a:latin typeface="Verdana"/>
              </a:rPr>
              <a:t>O</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f</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O</a:t>
            </a:r>
            <a:r>
              <a:rPr lang="en-US" altLang="zh-CN" sz="3600" dirty="0">
                <a:solidFill>
                  <a:schemeClr val="bg2">
                    <a:lumMod val="10000"/>
                  </a:schemeClr>
                </a:solidFill>
                <a:latin typeface="Verdana"/>
              </a:rPr>
              <a:t>(</a:t>
            </a:r>
            <a:r>
              <a:rPr lang="en-US" altLang="zh-CN" sz="3600" i="1" dirty="0">
                <a:solidFill>
                  <a:schemeClr val="bg2">
                    <a:lumMod val="10000"/>
                  </a:schemeClr>
                </a:solidFill>
                <a:latin typeface="Verdana"/>
              </a:rPr>
              <a:t>g</a:t>
            </a:r>
            <a:r>
              <a:rPr lang="en-US" altLang="zh-CN" sz="3600" dirty="0" smtClean="0">
                <a:solidFill>
                  <a:schemeClr val="bg2">
                    <a:lumMod val="10000"/>
                  </a:schemeClr>
                </a:solidFill>
                <a:latin typeface="Verdana"/>
              </a:rPr>
              <a:t>) = </a:t>
            </a:r>
            <a:r>
              <a:rPr lang="en-US" altLang="zh-CN" sz="3600" i="1" dirty="0" smtClean="0">
                <a:solidFill>
                  <a:schemeClr val="bg2">
                    <a:lumMod val="10000"/>
                  </a:schemeClr>
                </a:solidFill>
                <a:latin typeface="Verdana"/>
              </a:rPr>
              <a:t>O</a:t>
            </a:r>
            <a:r>
              <a:rPr lang="en-US" altLang="zh-CN" sz="3600" dirty="0" smtClean="0">
                <a:solidFill>
                  <a:schemeClr val="bg2">
                    <a:lumMod val="10000"/>
                  </a:schemeClr>
                </a:solidFill>
                <a:latin typeface="Verdana"/>
              </a:rPr>
              <a:t>(</a:t>
            </a:r>
            <a:r>
              <a:rPr lang="en-US" altLang="zh-CN" sz="3600" i="1" dirty="0" err="1" smtClean="0">
                <a:solidFill>
                  <a:schemeClr val="bg2">
                    <a:lumMod val="10000"/>
                  </a:schemeClr>
                </a:solidFill>
                <a:latin typeface="Verdana"/>
              </a:rPr>
              <a:t>fg</a:t>
            </a:r>
            <a:r>
              <a:rPr lang="en-US" altLang="zh-CN" sz="3600" dirty="0">
                <a:solidFill>
                  <a:schemeClr val="bg2">
                    <a:lumMod val="10000"/>
                  </a:schemeClr>
                </a:solidFill>
                <a:latin typeface="Verdana"/>
              </a:rPr>
              <a:t>)</a:t>
            </a:r>
          </a:p>
          <a:p>
            <a:pPr marL="742950" lvl="0" indent="-742950">
              <a:lnSpc>
                <a:spcPct val="200000"/>
              </a:lnSpc>
              <a:buFont typeface="+mj-lt"/>
              <a:buAutoNum type="arabicPeriod"/>
            </a:pPr>
            <a:r>
              <a:rPr lang="en-US" altLang="zh-CN" sz="3600" i="1" dirty="0">
                <a:solidFill>
                  <a:schemeClr val="bg2">
                    <a:lumMod val="10000"/>
                  </a:schemeClr>
                </a:solidFill>
                <a:latin typeface="Verdana"/>
              </a:rPr>
              <a:t>O</a:t>
            </a:r>
            <a:r>
              <a:rPr lang="en-US" altLang="zh-CN" sz="3600" dirty="0">
                <a:solidFill>
                  <a:schemeClr val="bg2">
                    <a:lumMod val="10000"/>
                  </a:schemeClr>
                </a:solidFill>
                <a:latin typeface="Verdana"/>
              </a:rPr>
              <a:t>(</a:t>
            </a:r>
            <a:r>
              <a:rPr lang="en-US" altLang="zh-CN" sz="3600" i="1" dirty="0" err="1">
                <a:solidFill>
                  <a:srgbClr val="0033CC"/>
                </a:solidFill>
                <a:latin typeface="Verdana"/>
              </a:rPr>
              <a:t>c</a:t>
            </a:r>
            <a:r>
              <a:rPr lang="en-US" altLang="zh-CN" sz="3600" i="1" dirty="0" err="1">
                <a:solidFill>
                  <a:schemeClr val="bg2">
                    <a:lumMod val="10000"/>
                  </a:schemeClr>
                </a:solidFill>
                <a:latin typeface="Verdana"/>
              </a:rPr>
              <a:t>f</a:t>
            </a:r>
            <a:r>
              <a:rPr lang="en-US" altLang="zh-CN" sz="3600" dirty="0">
                <a:solidFill>
                  <a:schemeClr val="bg2">
                    <a:lumMod val="10000"/>
                  </a:schemeClr>
                </a:solidFill>
                <a:latin typeface="Verdana"/>
              </a:rPr>
              <a:t>) = </a:t>
            </a:r>
            <a:r>
              <a:rPr lang="en-US" altLang="zh-CN" sz="3600" i="1" dirty="0" smtClean="0">
                <a:solidFill>
                  <a:schemeClr val="bg2">
                    <a:lumMod val="10000"/>
                  </a:schemeClr>
                </a:solidFill>
                <a:latin typeface="Verdana"/>
              </a:rPr>
              <a:t>O</a:t>
            </a:r>
            <a:r>
              <a:rPr lang="en-US" altLang="zh-CN" sz="3600" dirty="0" smtClean="0">
                <a:solidFill>
                  <a:schemeClr val="bg2">
                    <a:lumMod val="10000"/>
                  </a:schemeClr>
                </a:solidFill>
                <a:latin typeface="Verdana"/>
              </a:rPr>
              <a:t>(</a:t>
            </a:r>
            <a:r>
              <a:rPr lang="en-US" altLang="zh-CN" sz="3600" i="1" dirty="0" smtClean="0">
                <a:solidFill>
                  <a:schemeClr val="bg2">
                    <a:lumMod val="10000"/>
                  </a:schemeClr>
                </a:solidFill>
                <a:latin typeface="Verdana"/>
              </a:rPr>
              <a:t>f</a:t>
            </a:r>
            <a:r>
              <a:rPr lang="en-US" altLang="zh-CN" sz="3600" dirty="0" smtClean="0">
                <a:solidFill>
                  <a:schemeClr val="bg2">
                    <a:lumMod val="10000"/>
                  </a:schemeClr>
                </a:solidFill>
                <a:latin typeface="Verdana"/>
              </a:rPr>
              <a:t>)    (c</a:t>
            </a:r>
            <a:r>
              <a:rPr lang="zh-CN" altLang="en-US" sz="3600" dirty="0" smtClean="0">
                <a:solidFill>
                  <a:schemeClr val="bg2">
                    <a:lumMod val="10000"/>
                  </a:schemeClr>
                </a:solidFill>
                <a:latin typeface="Verdana"/>
              </a:rPr>
              <a:t>为常数</a:t>
            </a:r>
            <a:r>
              <a:rPr lang="en-US" altLang="zh-CN" sz="3600" dirty="0" smtClean="0">
                <a:solidFill>
                  <a:schemeClr val="bg2">
                    <a:lumMod val="10000"/>
                  </a:schemeClr>
                </a:solidFill>
                <a:latin typeface="Verdana"/>
              </a:rPr>
              <a:t>)</a:t>
            </a:r>
            <a:endParaRPr lang="en-US" altLang="zh-CN" sz="2000" dirty="0">
              <a:solidFill>
                <a:schemeClr val="bg2">
                  <a:lumMod val="10000"/>
                </a:schemeClr>
              </a:solidFill>
              <a:latin typeface="Verdana"/>
            </a:endParaRPr>
          </a:p>
        </p:txBody>
      </p:sp>
    </p:spTree>
    <p:extLst>
      <p:ext uri="{BB962C8B-B14F-4D97-AF65-F5344CB8AC3E}">
        <p14:creationId xmlns:p14="http://schemas.microsoft.com/office/powerpoint/2010/main" val="2075852424"/>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14915">
                                            <p:txEl>
                                              <p:pRg st="1" end="1"/>
                                            </p:txEl>
                                          </p:spTgt>
                                        </p:tgtEl>
                                        <p:attrNameLst>
                                          <p:attrName>style.visibility</p:attrName>
                                        </p:attrNameLst>
                                      </p:cBhvr>
                                      <p:to>
                                        <p:strVal val="visible"/>
                                      </p:to>
                                    </p:set>
                                    <p:animEffect transition="in" filter="wipe(left)">
                                      <p:cBhvr>
                                        <p:cTn id="11" dur="500"/>
                                        <p:tgtEl>
                                          <p:spTgt spid="221491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14915">
                                            <p:txEl>
                                              <p:pRg st="2" end="2"/>
                                            </p:txEl>
                                          </p:spTgt>
                                        </p:tgtEl>
                                        <p:attrNameLst>
                                          <p:attrName>style.visibility</p:attrName>
                                        </p:attrNameLst>
                                      </p:cBhvr>
                                      <p:to>
                                        <p:strVal val="visible"/>
                                      </p:to>
                                    </p:set>
                                    <p:animEffect transition="in" filter="wipe(left)">
                                      <p:cBhvr>
                                        <p:cTn id="15" dur="500"/>
                                        <p:tgtEl>
                                          <p:spTgt spid="221491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14915">
                                            <p:txEl>
                                              <p:pRg st="3" end="3"/>
                                            </p:txEl>
                                          </p:spTgt>
                                        </p:tgtEl>
                                        <p:attrNameLst>
                                          <p:attrName>style.visibility</p:attrName>
                                        </p:attrNameLst>
                                      </p:cBhvr>
                                      <p:to>
                                        <p:strVal val="visible"/>
                                      </p:to>
                                    </p:set>
                                    <p:animEffect transition="in" filter="wipe(left)">
                                      <p:cBhvr>
                                        <p:cTn id="19" dur="500"/>
                                        <p:tgtEl>
                                          <p:spTgt spid="2214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kern="1200" dirty="0" smtClean="0">
                <a:solidFill>
                  <a:schemeClr val="bg2">
                    <a:lumMod val="10000"/>
                  </a:schemeClr>
                </a:solidFill>
                <a:cs typeface="+mn-cs"/>
              </a:rPr>
              <a:t>算法的渐进分析</a:t>
            </a:r>
            <a:endParaRPr lang="en-US" altLang="zh-CN" kern="1200" dirty="0">
              <a:solidFill>
                <a:schemeClr val="bg2">
                  <a:lumMod val="10000"/>
                </a:schemeClr>
              </a:solidFill>
              <a:cs typeface="+mn-cs"/>
            </a:endParaRPr>
          </a:p>
        </p:txBody>
      </p:sp>
      <p:sp>
        <p:nvSpPr>
          <p:cNvPr id="2214915" name="Content Placeholder 2"/>
          <p:cNvSpPr>
            <a:spLocks noGrp="1"/>
          </p:cNvSpPr>
          <p:nvPr>
            <p:ph idx="4294967295"/>
          </p:nvPr>
        </p:nvSpPr>
        <p:spPr>
          <a:xfrm>
            <a:off x="288032" y="648072"/>
            <a:ext cx="8604448" cy="6165304"/>
          </a:xfrm>
        </p:spPr>
        <p:txBody>
          <a:bodyPr lIns="92075" tIns="46038" rIns="92075" bIns="46038"/>
          <a:lstStyle/>
          <a:p>
            <a:pPr marL="539750" lvl="1" indent="-539750">
              <a:lnSpc>
                <a:spcPct val="150000"/>
              </a:lnSpc>
              <a:spcBef>
                <a:spcPts val="600"/>
              </a:spcBef>
              <a:spcAft>
                <a:spcPts val="600"/>
              </a:spcAft>
              <a:buFont typeface="Wingdings" pitchFamily="2" charset="2"/>
              <a:buChar char=""/>
            </a:pPr>
            <a:r>
              <a:rPr kumimoji="1" lang="zh-CN" altLang="en-US" b="1" dirty="0" smtClean="0">
                <a:solidFill>
                  <a:srgbClr val="080808"/>
                </a:solidFill>
              </a:rPr>
              <a:t>渐进符号：</a:t>
            </a:r>
            <a:r>
              <a:rPr kumimoji="1" lang="en-US" altLang="zh-CN" b="1" dirty="0" smtClean="0">
                <a:solidFill>
                  <a:srgbClr val="080808"/>
                </a:solidFill>
              </a:rPr>
              <a:t>Ω</a:t>
            </a:r>
            <a:r>
              <a:rPr lang="zh-CN" altLang="en-US" b="1" dirty="0" smtClean="0">
                <a:latin typeface="Verdana" pitchFamily="34" charset="0"/>
                <a:cs typeface="Arial Unicode MS" panose="020B0604020202020204" pitchFamily="34" charset="-122"/>
              </a:rPr>
              <a:t> </a:t>
            </a:r>
            <a:r>
              <a:rPr lang="zh-CN" altLang="en-US" b="1" dirty="0" smtClean="0">
                <a:latin typeface="Verdana" pitchFamily="34" charset="0"/>
              </a:rPr>
              <a:t>符号</a:t>
            </a:r>
            <a:endParaRPr lang="zh-CN" altLang="en-US" sz="2400" dirty="0" smtClean="0"/>
          </a:p>
          <a:p>
            <a:pPr marL="990600" lvl="1" indent="-533400">
              <a:lnSpc>
                <a:spcPct val="150000"/>
              </a:lnSpc>
              <a:spcBef>
                <a:spcPts val="600"/>
              </a:spcBef>
              <a:spcAft>
                <a:spcPts val="600"/>
              </a:spcAft>
            </a:pPr>
            <a:r>
              <a:rPr kumimoji="1" lang="en-US" altLang="zh-CN" sz="2400" b="1" dirty="0">
                <a:solidFill>
                  <a:srgbClr val="080808"/>
                </a:solidFill>
              </a:rPr>
              <a:t>Ω </a:t>
            </a:r>
            <a:r>
              <a:rPr lang="zh-CN" altLang="en-US" sz="2400" b="1" dirty="0" smtClean="0">
                <a:latin typeface="Verdana" pitchFamily="34" charset="0"/>
              </a:rPr>
              <a:t>符号给出一个函数的</a:t>
            </a:r>
            <a:r>
              <a:rPr lang="zh-CN" altLang="en-US" sz="2400" b="1" dirty="0">
                <a:latin typeface="Verdana" pitchFamily="34" charset="0"/>
              </a:rPr>
              <a:t>渐进</a:t>
            </a:r>
            <a:r>
              <a:rPr lang="zh-CN" altLang="en-US" sz="2400" b="1" dirty="0" smtClean="0">
                <a:latin typeface="Verdana" pitchFamily="34" charset="0"/>
              </a:rPr>
              <a:t>下界</a:t>
            </a:r>
            <a:endParaRPr lang="en-US" altLang="zh-CN" sz="2400" b="1" dirty="0" smtClean="0">
              <a:latin typeface="Verdana" pitchFamily="34" charset="0"/>
            </a:endParaRPr>
          </a:p>
          <a:p>
            <a:pPr marL="990600" lvl="1" indent="-533400">
              <a:lnSpc>
                <a:spcPct val="150000"/>
              </a:lnSpc>
              <a:spcBef>
                <a:spcPts val="600"/>
              </a:spcBef>
              <a:spcAft>
                <a:spcPts val="600"/>
              </a:spcAft>
            </a:pPr>
            <a:r>
              <a:rPr kumimoji="1" lang="en-US" altLang="zh-CN" sz="2400" b="1" dirty="0" smtClean="0">
                <a:solidFill>
                  <a:srgbClr val="080808"/>
                </a:solidFill>
              </a:rPr>
              <a:t>Ω</a:t>
            </a:r>
            <a:r>
              <a:rPr lang="en-US" altLang="zh-CN" sz="2400" b="1" dirty="0" smtClean="0">
                <a:latin typeface="Verdana" pitchFamily="34" charset="0"/>
              </a:rPr>
              <a:t>(g(n</a:t>
            </a:r>
            <a:r>
              <a:rPr lang="en-US" altLang="zh-CN" sz="2400" b="1" dirty="0">
                <a:latin typeface="Verdana" pitchFamily="34" charset="0"/>
              </a:rPr>
              <a:t>)) </a:t>
            </a:r>
            <a:r>
              <a:rPr lang="zh-CN" altLang="en-US" sz="2400" b="1" dirty="0">
                <a:latin typeface="Verdana" pitchFamily="34" charset="0"/>
              </a:rPr>
              <a:t>表示函数集合</a:t>
            </a:r>
            <a:r>
              <a:rPr lang="zh-CN" altLang="en-US" sz="2400" b="1" dirty="0" smtClean="0">
                <a:latin typeface="Verdana" pitchFamily="34" charset="0"/>
              </a:rPr>
              <a:t>：｛</a:t>
            </a:r>
            <a:r>
              <a:rPr lang="en-US" altLang="zh-CN" sz="2400" b="1" dirty="0" smtClean="0">
                <a:latin typeface="Verdana" pitchFamily="34" charset="0"/>
              </a:rPr>
              <a:t>f(n)</a:t>
            </a:r>
            <a:r>
              <a:rPr lang="zh-CN" altLang="en-US" sz="2400" b="1" dirty="0" smtClean="0">
                <a:latin typeface="Verdana" pitchFamily="34" charset="0"/>
              </a:rPr>
              <a:t>：存在正常数</a:t>
            </a:r>
            <a:r>
              <a:rPr lang="en-US" altLang="zh-CN" sz="2400" b="1" dirty="0" smtClean="0">
                <a:latin typeface="Verdana" pitchFamily="34" charset="0"/>
              </a:rPr>
              <a:t>c</a:t>
            </a:r>
            <a:r>
              <a:rPr lang="zh-CN" altLang="en-US" sz="2400" b="1" dirty="0" smtClean="0">
                <a:latin typeface="Verdana" pitchFamily="34" charset="0"/>
              </a:rPr>
              <a:t>和</a:t>
            </a:r>
            <a:r>
              <a:rPr lang="en-US" altLang="zh-CN" sz="2400" b="1" dirty="0" smtClean="0">
                <a:latin typeface="Verdana" pitchFamily="34" charset="0"/>
              </a:rPr>
              <a:t>n</a:t>
            </a:r>
            <a:r>
              <a:rPr lang="en-US" altLang="zh-CN" sz="2400" b="1" baseline="-25000" dirty="0">
                <a:latin typeface="Verdana" pitchFamily="34" charset="0"/>
              </a:rPr>
              <a:t>0</a:t>
            </a:r>
            <a:r>
              <a:rPr lang="zh-CN" altLang="en-US" sz="2400" b="1" dirty="0" smtClean="0">
                <a:latin typeface="Verdana" pitchFamily="34" charset="0"/>
              </a:rPr>
              <a:t>，使对所有的</a:t>
            </a:r>
            <a:r>
              <a:rPr lang="en-US" altLang="zh-CN" sz="2400" b="1" dirty="0" smtClean="0">
                <a:latin typeface="Verdana" pitchFamily="34" charset="0"/>
              </a:rPr>
              <a:t>n</a:t>
            </a:r>
            <a:r>
              <a:rPr lang="zh-CN" altLang="en-US" sz="2400" b="1" dirty="0" smtClean="0">
                <a:latin typeface="Verdana" pitchFamily="34" charset="0"/>
              </a:rPr>
              <a:t>≥</a:t>
            </a:r>
            <a:r>
              <a:rPr lang="en-US" altLang="zh-CN" sz="2400" b="1" dirty="0" smtClean="0">
                <a:latin typeface="Verdana" pitchFamily="34" charset="0"/>
              </a:rPr>
              <a:t>n</a:t>
            </a:r>
            <a:r>
              <a:rPr lang="en-US" altLang="zh-CN" sz="2400" b="1" baseline="-25000" dirty="0" smtClean="0">
                <a:latin typeface="Verdana" pitchFamily="34" charset="0"/>
              </a:rPr>
              <a:t>0</a:t>
            </a:r>
            <a:r>
              <a:rPr lang="zh-CN" altLang="en-US" sz="2400" b="1" dirty="0" smtClean="0">
                <a:latin typeface="Verdana" pitchFamily="34" charset="0"/>
              </a:rPr>
              <a:t>，有：</a:t>
            </a:r>
            <a:r>
              <a:rPr lang="en-US" altLang="zh-CN" sz="2400" b="1" dirty="0" smtClean="0">
                <a:solidFill>
                  <a:srgbClr val="0033CC"/>
                </a:solidFill>
                <a:latin typeface="Verdana" pitchFamily="34" charset="0"/>
              </a:rPr>
              <a:t>0 </a:t>
            </a:r>
            <a:r>
              <a:rPr lang="zh-CN" altLang="en-US" sz="2400" b="1" dirty="0" smtClean="0">
                <a:solidFill>
                  <a:srgbClr val="FF0000"/>
                </a:solidFill>
                <a:latin typeface="Verdana" pitchFamily="34" charset="0"/>
              </a:rPr>
              <a:t>≤ </a:t>
            </a:r>
            <a:r>
              <a:rPr lang="en-US" altLang="zh-CN" sz="2400" b="1" dirty="0" smtClean="0">
                <a:solidFill>
                  <a:srgbClr val="C00000"/>
                </a:solidFill>
                <a:latin typeface="Verdana" pitchFamily="34" charset="0"/>
              </a:rPr>
              <a:t>c</a:t>
            </a:r>
            <a:r>
              <a:rPr lang="en-US" altLang="zh-CN" sz="2400" b="1" dirty="0" smtClean="0">
                <a:solidFill>
                  <a:srgbClr val="0033CC"/>
                </a:solidFill>
                <a:latin typeface="Verdana" pitchFamily="34" charset="0"/>
              </a:rPr>
              <a:t>g(n)</a:t>
            </a:r>
            <a:r>
              <a:rPr lang="zh-CN" altLang="en-US" sz="2400" b="1" dirty="0">
                <a:solidFill>
                  <a:srgbClr val="FF0000"/>
                </a:solidFill>
                <a:latin typeface="Verdana" pitchFamily="34" charset="0"/>
              </a:rPr>
              <a:t> </a:t>
            </a:r>
            <a:r>
              <a:rPr lang="zh-CN" altLang="en-US" sz="2400" b="1" dirty="0" smtClean="0">
                <a:solidFill>
                  <a:srgbClr val="FF0000"/>
                </a:solidFill>
                <a:latin typeface="Verdana" pitchFamily="34" charset="0"/>
              </a:rPr>
              <a:t>≤ </a:t>
            </a:r>
            <a:r>
              <a:rPr lang="en-US" altLang="zh-CN" sz="2400" b="1" dirty="0" smtClean="0">
                <a:solidFill>
                  <a:schemeClr val="bg2">
                    <a:lumMod val="10000"/>
                  </a:schemeClr>
                </a:solidFill>
                <a:latin typeface="Verdana" pitchFamily="34" charset="0"/>
              </a:rPr>
              <a:t>f(n</a:t>
            </a:r>
            <a:r>
              <a:rPr lang="en-US" altLang="zh-CN" sz="2400" b="1" dirty="0">
                <a:solidFill>
                  <a:schemeClr val="bg2">
                    <a:lumMod val="10000"/>
                  </a:schemeClr>
                </a:solidFill>
                <a:latin typeface="Verdana" pitchFamily="34" charset="0"/>
              </a:rPr>
              <a:t>) </a:t>
            </a:r>
            <a:r>
              <a:rPr lang="zh-CN" altLang="en-US" sz="2400" b="1" dirty="0" smtClean="0">
                <a:latin typeface="Verdana" pitchFamily="34" charset="0"/>
              </a:rPr>
              <a:t>｝</a:t>
            </a:r>
            <a:endParaRPr lang="en-US" altLang="zh-CN" sz="2400" b="1" dirty="0">
              <a:latin typeface="Verdana" pitchFamily="34" charset="0"/>
            </a:endParaRPr>
          </a:p>
          <a:p>
            <a:pPr marL="990600" lvl="1" indent="-533400">
              <a:lnSpc>
                <a:spcPct val="150000"/>
              </a:lnSpc>
              <a:spcBef>
                <a:spcPts val="600"/>
              </a:spcBef>
              <a:spcAft>
                <a:spcPts val="600"/>
              </a:spcAft>
            </a:pPr>
            <a:r>
              <a:rPr lang="zh-CN" altLang="en-US" sz="2400" b="1" dirty="0" smtClean="0">
                <a:latin typeface="Verdana" pitchFamily="34" charset="0"/>
              </a:rPr>
              <a:t>通常用来与渐进上界一起来证明渐进确界！</a:t>
            </a:r>
            <a:r>
              <a:rPr lang="en-US" altLang="zh-CN" b="1" dirty="0" smtClean="0">
                <a:latin typeface="Verdana" pitchFamily="34" charset="0"/>
              </a:rPr>
              <a:t> </a:t>
            </a:r>
          </a:p>
          <a:p>
            <a:pPr marL="590550" indent="-533400">
              <a:lnSpc>
                <a:spcPct val="150000"/>
              </a:lnSpc>
              <a:spcBef>
                <a:spcPts val="600"/>
              </a:spcBef>
              <a:spcAft>
                <a:spcPts val="600"/>
              </a:spcAft>
            </a:pPr>
            <a:r>
              <a:rPr lang="zh-CN" altLang="en-US" sz="2400" b="1" dirty="0" smtClean="0">
                <a:latin typeface="Verdana" pitchFamily="34" charset="0"/>
              </a:rPr>
              <a:t>当渐进符号用于表达式中时，例如：</a:t>
            </a:r>
            <a:endParaRPr lang="en-US" altLang="zh-CN" sz="2400" b="1" dirty="0" smtClean="0">
              <a:latin typeface="Verdana" pitchFamily="34" charset="0"/>
            </a:endParaRPr>
          </a:p>
          <a:p>
            <a:pPr marL="1147950" lvl="1" indent="-540000">
              <a:lnSpc>
                <a:spcPct val="150000"/>
              </a:lnSpc>
              <a:spcBef>
                <a:spcPts val="600"/>
              </a:spcBef>
              <a:spcAft>
                <a:spcPts val="0"/>
              </a:spcAft>
              <a:buFont typeface="Wingdings" panose="05000000000000000000" pitchFamily="2" charset="2"/>
              <a:buChar char="£"/>
            </a:pPr>
            <a:r>
              <a:rPr lang="en-US" altLang="zh-CN" sz="2400" b="1" dirty="0" smtClean="0">
                <a:latin typeface="Verdana" pitchFamily="34" charset="0"/>
              </a:rPr>
              <a:t>2n</a:t>
            </a:r>
            <a:r>
              <a:rPr lang="en-US" altLang="zh-CN" sz="2400" b="1" baseline="30000" dirty="0" smtClean="0">
                <a:latin typeface="Verdana" pitchFamily="34" charset="0"/>
              </a:rPr>
              <a:t>2</a:t>
            </a:r>
            <a:r>
              <a:rPr lang="en-US" altLang="zh-CN" sz="2400" b="1" dirty="0" smtClean="0">
                <a:latin typeface="Verdana" pitchFamily="34" charset="0"/>
              </a:rPr>
              <a:t>+3n+1 = 2n</a:t>
            </a:r>
            <a:r>
              <a:rPr lang="en-US" altLang="zh-CN" sz="2400" b="1" baseline="30000" dirty="0" smtClean="0">
                <a:latin typeface="Verdana" pitchFamily="34" charset="0"/>
              </a:rPr>
              <a:t>2</a:t>
            </a:r>
            <a:r>
              <a:rPr lang="en-US" altLang="zh-CN" sz="2400" b="1" dirty="0">
                <a:latin typeface="Verdana" pitchFamily="34" charset="0"/>
              </a:rPr>
              <a:t>+</a:t>
            </a:r>
            <a:r>
              <a:rPr lang="en-US" altLang="zh-CN" sz="2400" b="1" dirty="0" smtClean="0">
                <a:latin typeface="Verdana" pitchFamily="34" charset="0"/>
              </a:rPr>
              <a:t> </a:t>
            </a:r>
            <a:r>
              <a:rPr lang="en-US" altLang="zh-CN" sz="2400" dirty="0" smtClean="0">
                <a:latin typeface="Microsoft Yi Baiti" panose="03000500000000000000" pitchFamily="66" charset="0"/>
                <a:ea typeface="Microsoft Yi Baiti" panose="03000500000000000000" pitchFamily="66" charset="0"/>
                <a:cs typeface="Arial Unicode MS" panose="020B0604020202020204" pitchFamily="34" charset="-122"/>
              </a:rPr>
              <a:t>Θ</a:t>
            </a:r>
            <a:r>
              <a:rPr lang="en-US" altLang="zh-CN" sz="2400" b="1" dirty="0" smtClean="0">
                <a:latin typeface="Verdana" pitchFamily="34" charset="0"/>
              </a:rPr>
              <a:t>(n)</a:t>
            </a:r>
          </a:p>
          <a:p>
            <a:pPr marL="1147950" lvl="1" indent="-540000">
              <a:lnSpc>
                <a:spcPct val="150000"/>
              </a:lnSpc>
              <a:spcBef>
                <a:spcPts val="600"/>
              </a:spcBef>
              <a:spcAft>
                <a:spcPts val="0"/>
              </a:spcAft>
              <a:buFont typeface="Wingdings" panose="05000000000000000000" pitchFamily="2" charset="2"/>
              <a:buChar char="£"/>
            </a:pPr>
            <a:r>
              <a:rPr lang="zh-CN" altLang="en-US" sz="2400" b="1" dirty="0" smtClean="0">
                <a:latin typeface="Verdana" pitchFamily="34" charset="0"/>
              </a:rPr>
              <a:t>可以</a:t>
            </a:r>
            <a:r>
              <a:rPr lang="zh-CN" altLang="en-US" sz="2400" b="1" dirty="0">
                <a:latin typeface="Verdana" pitchFamily="34" charset="0"/>
              </a:rPr>
              <a:t>将</a:t>
            </a:r>
            <a:r>
              <a:rPr lang="zh-CN" altLang="en-US" sz="2400" b="1" dirty="0" smtClean="0">
                <a:latin typeface="Verdana" pitchFamily="34" charset="0"/>
              </a:rPr>
              <a:t>其解释为一个函数：</a:t>
            </a:r>
            <a:r>
              <a:rPr lang="en-US" altLang="zh-CN" sz="2400" b="1" dirty="0" smtClean="0">
                <a:latin typeface="Verdana" pitchFamily="34" charset="0"/>
              </a:rPr>
              <a:t>f(n)=3n+1</a:t>
            </a:r>
          </a:p>
          <a:p>
            <a:pPr marL="1147950" lvl="1" indent="-540000">
              <a:lnSpc>
                <a:spcPct val="150000"/>
              </a:lnSpc>
              <a:spcBef>
                <a:spcPts val="600"/>
              </a:spcBef>
              <a:spcAft>
                <a:spcPts val="0"/>
              </a:spcAft>
              <a:buFont typeface="Wingdings" panose="05000000000000000000" pitchFamily="2" charset="2"/>
              <a:buChar char="£"/>
            </a:pPr>
            <a:r>
              <a:rPr lang="en-US" altLang="zh-CN" sz="2400" b="1" dirty="0">
                <a:latin typeface="Verdana" pitchFamily="34" charset="0"/>
              </a:rPr>
              <a:t>f(n</a:t>
            </a:r>
            <a:r>
              <a:rPr lang="en-US" altLang="zh-CN" sz="2400" b="1" dirty="0" smtClean="0">
                <a:latin typeface="Verdana" pitchFamily="34" charset="0"/>
              </a:rPr>
              <a:t>)</a:t>
            </a:r>
            <a:r>
              <a:rPr lang="zh-CN" altLang="en-US" sz="2400" b="1" dirty="0" smtClean="0">
                <a:latin typeface="Verdana" pitchFamily="34" charset="0"/>
              </a:rPr>
              <a:t>是属于集合</a:t>
            </a:r>
            <a:r>
              <a:rPr lang="en-US" altLang="zh-CN" sz="2400" dirty="0">
                <a:latin typeface="Microsoft Yi Baiti" panose="03000500000000000000" pitchFamily="66" charset="0"/>
                <a:ea typeface="Microsoft Yi Baiti" panose="03000500000000000000" pitchFamily="66" charset="0"/>
                <a:cs typeface="Arial Unicode MS" panose="020B0604020202020204" pitchFamily="34" charset="-122"/>
              </a:rPr>
              <a:t>Θ</a:t>
            </a:r>
            <a:r>
              <a:rPr lang="en-US" altLang="zh-CN" sz="2400" b="1" dirty="0">
                <a:latin typeface="Verdana" pitchFamily="34" charset="0"/>
              </a:rPr>
              <a:t>(n)</a:t>
            </a:r>
            <a:r>
              <a:rPr lang="zh-CN" altLang="en-US" sz="2400" b="1" dirty="0" smtClean="0">
                <a:latin typeface="Verdana" pitchFamily="34" charset="0"/>
              </a:rPr>
              <a:t>的函数</a:t>
            </a:r>
            <a:endParaRPr lang="en-US" altLang="zh-CN" sz="2400" b="1" dirty="0">
              <a:latin typeface="Verdana" pitchFamily="34" charset="0"/>
            </a:endParaRPr>
          </a:p>
        </p:txBody>
      </p:sp>
      <p:sp>
        <p:nvSpPr>
          <p:cNvPr id="2" name="椭圆 1"/>
          <p:cNvSpPr/>
          <p:nvPr/>
        </p:nvSpPr>
        <p:spPr bwMode="auto">
          <a:xfrm>
            <a:off x="4572000" y="4941168"/>
            <a:ext cx="1152128" cy="576064"/>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rgbClr val="000066"/>
              </a:solidFill>
              <a:effectLst/>
              <a:latin typeface="Times New Roman" pitchFamily="18" charset="0"/>
              <a:ea typeface="楷体_GB2312" pitchFamily="49" charset="-122"/>
            </a:endParaRPr>
          </a:p>
        </p:txBody>
      </p:sp>
    </p:spTree>
    <p:extLst>
      <p:ext uri="{BB962C8B-B14F-4D97-AF65-F5344CB8AC3E}">
        <p14:creationId xmlns:p14="http://schemas.microsoft.com/office/powerpoint/2010/main" val="1429925019"/>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14915">
                                            <p:txEl>
                                              <p:pRg st="1" end="1"/>
                                            </p:txEl>
                                          </p:spTgt>
                                        </p:tgtEl>
                                        <p:attrNameLst>
                                          <p:attrName>style.visibility</p:attrName>
                                        </p:attrNameLst>
                                      </p:cBhvr>
                                      <p:to>
                                        <p:strVal val="visible"/>
                                      </p:to>
                                    </p:set>
                                    <p:animEffect transition="in" filter="wipe(left)">
                                      <p:cBhvr>
                                        <p:cTn id="12" dur="500"/>
                                        <p:tgtEl>
                                          <p:spTgt spid="221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14915">
                                            <p:txEl>
                                              <p:pRg st="2" end="2"/>
                                            </p:txEl>
                                          </p:spTgt>
                                        </p:tgtEl>
                                        <p:attrNameLst>
                                          <p:attrName>style.visibility</p:attrName>
                                        </p:attrNameLst>
                                      </p:cBhvr>
                                      <p:to>
                                        <p:strVal val="visible"/>
                                      </p:to>
                                    </p:set>
                                    <p:animEffect transition="in" filter="wipe(up)">
                                      <p:cBhvr>
                                        <p:cTn id="17" dur="500"/>
                                        <p:tgtEl>
                                          <p:spTgt spid="221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14915">
                                            <p:txEl>
                                              <p:pRg st="3" end="3"/>
                                            </p:txEl>
                                          </p:spTgt>
                                        </p:tgtEl>
                                        <p:attrNameLst>
                                          <p:attrName>style.visibility</p:attrName>
                                        </p:attrNameLst>
                                      </p:cBhvr>
                                      <p:to>
                                        <p:strVal val="visible"/>
                                      </p:to>
                                    </p:set>
                                    <p:animEffect transition="in" filter="wipe(left)">
                                      <p:cBhvr>
                                        <p:cTn id="22" dur="500"/>
                                        <p:tgtEl>
                                          <p:spTgt spid="221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14915">
                                            <p:txEl>
                                              <p:pRg st="4" end="4"/>
                                            </p:txEl>
                                          </p:spTgt>
                                        </p:tgtEl>
                                        <p:attrNameLst>
                                          <p:attrName>style.visibility</p:attrName>
                                        </p:attrNameLst>
                                      </p:cBhvr>
                                      <p:to>
                                        <p:strVal val="visible"/>
                                      </p:to>
                                    </p:set>
                                    <p:animEffect transition="in" filter="wipe(left)">
                                      <p:cBhvr>
                                        <p:cTn id="27" dur="500"/>
                                        <p:tgtEl>
                                          <p:spTgt spid="221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4915">
                                            <p:txEl>
                                              <p:pRg st="5" end="5"/>
                                            </p:txEl>
                                          </p:spTgt>
                                        </p:tgtEl>
                                        <p:attrNameLst>
                                          <p:attrName>style.visibility</p:attrName>
                                        </p:attrNameLst>
                                      </p:cBhvr>
                                      <p:to>
                                        <p:strVal val="visible"/>
                                      </p:to>
                                    </p:set>
                                    <p:animEffect transition="in" filter="wipe(left)">
                                      <p:cBhvr>
                                        <p:cTn id="32" dur="500"/>
                                        <p:tgtEl>
                                          <p:spTgt spid="221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heel(1)">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214915">
                                            <p:txEl>
                                              <p:pRg st="6" end="6"/>
                                            </p:txEl>
                                          </p:spTgt>
                                        </p:tgtEl>
                                        <p:attrNameLst>
                                          <p:attrName>style.visibility</p:attrName>
                                        </p:attrNameLst>
                                      </p:cBhvr>
                                      <p:to>
                                        <p:strVal val="visible"/>
                                      </p:to>
                                    </p:set>
                                    <p:animEffect transition="in" filter="wipe(left)">
                                      <p:cBhvr>
                                        <p:cTn id="42" dur="500"/>
                                        <p:tgtEl>
                                          <p:spTgt spid="221491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214915">
                                            <p:txEl>
                                              <p:pRg st="7" end="7"/>
                                            </p:txEl>
                                          </p:spTgt>
                                        </p:tgtEl>
                                        <p:attrNameLst>
                                          <p:attrName>style.visibility</p:attrName>
                                        </p:attrNameLst>
                                      </p:cBhvr>
                                      <p:to>
                                        <p:strVal val="visible"/>
                                      </p:to>
                                    </p:set>
                                    <p:animEffect transition="in" filter="wipe(left)">
                                      <p:cBhvr>
                                        <p:cTn id="47" dur="500"/>
                                        <p:tgtEl>
                                          <p:spTgt spid="22149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itle 1"/>
          <p:cNvSpPr>
            <a:spLocks noGrp="1"/>
          </p:cNvSpPr>
          <p:nvPr>
            <p:ph type="title" idx="4294967295"/>
          </p:nvPr>
        </p:nvSpPr>
        <p:spPr>
          <a:xfrm>
            <a:off x="0" y="44625"/>
            <a:ext cx="9144000" cy="576064"/>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lIns="92075" tIns="46038" rIns="92075" bIns="46038"/>
          <a:lstStyle/>
          <a:p>
            <a:pPr>
              <a:defRPr/>
            </a:pPr>
            <a:r>
              <a:rPr lang="zh-CN" altLang="en-US" i="1" dirty="0" smtClean="0">
                <a:solidFill>
                  <a:srgbClr val="CC0000"/>
                </a:solidFill>
                <a:latin typeface="Verdana" pitchFamily="34" charset="0"/>
                <a:sym typeface="Symbol" pitchFamily="18" charset="2"/>
              </a:rPr>
              <a:t> </a:t>
            </a:r>
            <a:r>
              <a:rPr lang="en-US" altLang="zh-CN" i="1" dirty="0" smtClean="0">
                <a:solidFill>
                  <a:srgbClr val="CC0000"/>
                </a:solidFill>
                <a:latin typeface="Verdana" pitchFamily="34" charset="0"/>
                <a:sym typeface="Symbol" pitchFamily="18" charset="2"/>
              </a:rPr>
              <a:t>, </a:t>
            </a:r>
            <a:r>
              <a:rPr lang="en-US" altLang="zh-CN" b="0" i="1" dirty="0" smtClean="0">
                <a:solidFill>
                  <a:srgbClr val="CC0000"/>
                </a:solidFill>
                <a:latin typeface="Verdana" pitchFamily="34" charset="0"/>
                <a:sym typeface="Symbol" pitchFamily="18" charset="2"/>
              </a:rPr>
              <a:t>O</a:t>
            </a:r>
            <a:r>
              <a:rPr lang="zh-CN" altLang="en-US" i="1" dirty="0" smtClean="0">
                <a:solidFill>
                  <a:srgbClr val="CC0000"/>
                </a:solidFill>
                <a:latin typeface="Verdana" pitchFamily="34" charset="0"/>
                <a:sym typeface="Symbol" pitchFamily="18" charset="2"/>
              </a:rPr>
              <a:t> </a:t>
            </a:r>
            <a:r>
              <a:rPr lang="zh-CN" altLang="en-US" dirty="0" smtClean="0">
                <a:latin typeface="Times New Roman" pitchFamily="18" charset="0"/>
                <a:sym typeface="Symbol" pitchFamily="18" charset="2"/>
              </a:rPr>
              <a:t>与 </a:t>
            </a:r>
            <a:r>
              <a:rPr lang="zh-CN" altLang="en-US" i="1" dirty="0" smtClean="0">
                <a:solidFill>
                  <a:srgbClr val="CC0000"/>
                </a:solidFill>
                <a:latin typeface="Verdana" pitchFamily="34" charset="0"/>
                <a:sym typeface="Symbol" pitchFamily="18" charset="2"/>
              </a:rPr>
              <a:t></a:t>
            </a:r>
            <a:endParaRPr lang="en-US" altLang="zh-CN" i="1" dirty="0">
              <a:solidFill>
                <a:srgbClr val="CC0000"/>
              </a:solidFill>
              <a:latin typeface="Verdana" pitchFamily="34" charset="0"/>
            </a:endParaRPr>
          </a:p>
        </p:txBody>
      </p:sp>
      <p:sp>
        <p:nvSpPr>
          <p:cNvPr id="2214915" name="Content Placeholder 2"/>
          <p:cNvSpPr>
            <a:spLocks noGrp="1"/>
          </p:cNvSpPr>
          <p:nvPr>
            <p:ph idx="4294967295"/>
          </p:nvPr>
        </p:nvSpPr>
        <p:spPr>
          <a:xfrm>
            <a:off x="288032" y="836712"/>
            <a:ext cx="8604448" cy="5976664"/>
          </a:xfrm>
        </p:spPr>
        <p:txBody>
          <a:bodyPr lIns="92075" tIns="46038" rIns="92075" bIns="46038"/>
          <a:lstStyle/>
          <a:p>
            <a:pPr marL="539750" lvl="1" indent="-539750">
              <a:lnSpc>
                <a:spcPct val="150000"/>
              </a:lnSpc>
              <a:spcBef>
                <a:spcPts val="0"/>
              </a:spcBef>
              <a:buFont typeface="Wingdings" pitchFamily="2" charset="2"/>
              <a:buChar char=""/>
            </a:pPr>
            <a:r>
              <a:rPr lang="zh-CN" altLang="en-US" sz="2400" b="1" dirty="0">
                <a:latin typeface="Times New Roman" pitchFamily="18" charset="0"/>
              </a:rPr>
              <a:t>如果存在正常</a:t>
            </a:r>
            <a:r>
              <a:rPr lang="zh-CN" altLang="en-US" sz="2400" b="1" dirty="0" smtClean="0">
                <a:latin typeface="Times New Roman" pitchFamily="18" charset="0"/>
              </a:rPr>
              <a:t>数 </a:t>
            </a:r>
            <a:r>
              <a:rPr lang="en-US" altLang="zh-CN" sz="2400" b="1" i="1" dirty="0" smtClean="0">
                <a:solidFill>
                  <a:srgbClr val="CC0000"/>
                </a:solidFill>
                <a:latin typeface="+mj-lt"/>
              </a:rPr>
              <a:t>c </a:t>
            </a:r>
            <a:r>
              <a:rPr lang="zh-CN" altLang="en-US" sz="2400" b="1" dirty="0" smtClean="0">
                <a:latin typeface="Times New Roman" pitchFamily="18" charset="0"/>
              </a:rPr>
              <a:t>和</a:t>
            </a:r>
            <a:r>
              <a:rPr lang="zh-CN" altLang="en-US" sz="2400" b="1" dirty="0">
                <a:latin typeface="Times New Roman" pitchFamily="18" charset="0"/>
              </a:rPr>
              <a:t>自然数</a:t>
            </a:r>
            <a:r>
              <a:rPr lang="en-US" altLang="zh-CN" sz="2400" b="1" i="1" dirty="0">
                <a:solidFill>
                  <a:srgbClr val="CC0000"/>
                </a:solidFill>
                <a:latin typeface="+mj-lt"/>
              </a:rPr>
              <a:t>N</a:t>
            </a:r>
            <a:r>
              <a:rPr lang="en-US" altLang="zh-CN" sz="2400" b="1" baseline="-25000" dirty="0">
                <a:solidFill>
                  <a:srgbClr val="C00000"/>
                </a:solidFill>
                <a:latin typeface="+mj-lt"/>
              </a:rPr>
              <a:t>0</a:t>
            </a:r>
            <a:r>
              <a:rPr lang="zh-CN" altLang="en-US" sz="2400" b="1" dirty="0">
                <a:latin typeface="Times New Roman" pitchFamily="18" charset="0"/>
              </a:rPr>
              <a:t>，使</a:t>
            </a:r>
            <a:r>
              <a:rPr lang="zh-CN" altLang="en-US" sz="2400" b="1" dirty="0" smtClean="0">
                <a:latin typeface="Times New Roman" pitchFamily="18" charset="0"/>
              </a:rPr>
              <a:t>得：</a:t>
            </a:r>
            <a:endParaRPr lang="en-US" altLang="zh-CN" sz="2400" b="1" dirty="0" smtClean="0">
              <a:solidFill>
                <a:srgbClr val="CC0000"/>
              </a:solidFill>
              <a:latin typeface="+mj-lt"/>
            </a:endParaRPr>
          </a:p>
          <a:p>
            <a:pPr marL="990600" lvl="1" indent="-533400">
              <a:lnSpc>
                <a:spcPct val="150000"/>
              </a:lnSpc>
              <a:spcBef>
                <a:spcPts val="0"/>
              </a:spcBef>
              <a:spcAft>
                <a:spcPts val="600"/>
              </a:spcAft>
            </a:pPr>
            <a:r>
              <a:rPr lang="zh-CN" altLang="en-US" sz="2400" b="1" dirty="0">
                <a:latin typeface="Times New Roman" pitchFamily="18" charset="0"/>
              </a:rPr>
              <a:t>当</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N</a:t>
            </a:r>
            <a:r>
              <a:rPr lang="en-US" altLang="zh-CN" sz="2400" b="1" i="1" dirty="0">
                <a:solidFill>
                  <a:srgbClr val="CC0000"/>
                </a:solidFill>
                <a:sym typeface="Symbol" pitchFamily="18" charset="2"/>
              </a:rPr>
              <a:t></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r>
              <a:rPr lang="en-US" altLang="zh-CN" sz="2400" b="1" i="1" dirty="0">
                <a:solidFill>
                  <a:srgbClr val="CC0000"/>
                </a:solidFill>
                <a:sym typeface="Symbol" pitchFamily="18" charset="2"/>
              </a:rPr>
              <a:t> </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N</a:t>
            </a:r>
            <a:r>
              <a:rPr lang="en-US" altLang="zh-CN" sz="2400" b="1" baseline="-25000" dirty="0">
                <a:solidFill>
                  <a:srgbClr val="C00000"/>
                </a:solidFill>
              </a:rPr>
              <a:t>0</a:t>
            </a:r>
            <a:r>
              <a:rPr lang="zh-CN" altLang="en-US" sz="2400" b="1" dirty="0">
                <a:latin typeface="Times New Roman" pitchFamily="18" charset="0"/>
              </a:rPr>
              <a:t>时</a:t>
            </a:r>
            <a:r>
              <a:rPr lang="zh-CN" altLang="en-US" sz="2400" b="1" dirty="0" smtClean="0">
                <a:latin typeface="Times New Roman" pitchFamily="18" charset="0"/>
              </a:rPr>
              <a:t>有</a:t>
            </a:r>
            <a:r>
              <a:rPr lang="zh-CN" altLang="en-US" sz="2400" b="1" dirty="0">
                <a:latin typeface="Times New Roman" pitchFamily="18" charset="0"/>
              </a:rPr>
              <a:t>：</a:t>
            </a:r>
            <a:r>
              <a:rPr lang="en-US" altLang="zh-CN" sz="2400" b="1" i="1" dirty="0" smtClean="0">
                <a:solidFill>
                  <a:srgbClr val="CC0000"/>
                </a:solidFill>
                <a:latin typeface="Verdana" panose="020B0604030504040204" pitchFamily="34" charset="0"/>
                <a:ea typeface="Verdana" panose="020B0604030504040204" pitchFamily="34" charset="0"/>
                <a:cs typeface="Verdana" panose="020B0604030504040204" pitchFamily="34" charset="0"/>
              </a:rPr>
              <a:t>f(N</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 </a:t>
            </a:r>
            <a:r>
              <a:rPr lang="en-US" altLang="zh-CN" sz="2400" b="1" i="1" dirty="0" smtClean="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c</a:t>
            </a:r>
            <a:r>
              <a:rPr lang="en-US" altLang="zh-CN" sz="2400" b="1" i="1" dirty="0" smtClean="0">
                <a:solidFill>
                  <a:srgbClr val="CC0000"/>
                </a:solidFill>
                <a:latin typeface="Verdana" panose="020B0604030504040204" pitchFamily="34" charset="0"/>
                <a:ea typeface="Verdana" panose="020B0604030504040204" pitchFamily="34" charset="0"/>
                <a:cs typeface="Verdana" panose="020B0604030504040204" pitchFamily="34" charset="0"/>
              </a:rPr>
              <a:t>g(N</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a:t>
            </a:r>
          </a:p>
          <a:p>
            <a:pPr marL="990600" lvl="1" indent="-533400">
              <a:lnSpc>
                <a:spcPct val="150000"/>
              </a:lnSpc>
              <a:spcBef>
                <a:spcPts val="0"/>
              </a:spcBef>
              <a:spcAft>
                <a:spcPts val="600"/>
              </a:spcAft>
            </a:pPr>
            <a:r>
              <a:rPr lang="zh-CN" altLang="en-US" sz="2400" b="1" dirty="0" smtClean="0">
                <a:latin typeface="Times New Roman" pitchFamily="18" charset="0"/>
              </a:rPr>
              <a:t>则记：</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f(N)</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a:t>
            </a:r>
            <a:r>
              <a:rPr lang="zh-CN" altLang="en-US"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g(N))</a:t>
            </a:r>
          </a:p>
          <a:p>
            <a:pPr marL="539750" lvl="1" indent="-539750">
              <a:lnSpc>
                <a:spcPct val="150000"/>
              </a:lnSpc>
              <a:spcBef>
                <a:spcPts val="0"/>
              </a:spcBef>
              <a:buFont typeface="Wingdings" pitchFamily="2" charset="2"/>
              <a:buChar char=""/>
            </a:pPr>
            <a:r>
              <a:rPr lang="zh-CN" altLang="en-US" sz="2400" b="1" dirty="0">
                <a:latin typeface="Times New Roman" pitchFamily="18" charset="0"/>
              </a:rPr>
              <a:t>如果存在正常数 </a:t>
            </a:r>
            <a:r>
              <a:rPr lang="en-US" altLang="zh-CN" sz="2400" b="1" i="1" dirty="0">
                <a:solidFill>
                  <a:srgbClr val="CC0000"/>
                </a:solidFill>
              </a:rPr>
              <a:t>c </a:t>
            </a:r>
            <a:r>
              <a:rPr lang="zh-CN" altLang="en-US" sz="2400" b="1" dirty="0">
                <a:latin typeface="Times New Roman" pitchFamily="18" charset="0"/>
              </a:rPr>
              <a:t>和自然数</a:t>
            </a:r>
            <a:r>
              <a:rPr lang="en-US" altLang="zh-CN" sz="2400" b="1" i="1" dirty="0">
                <a:solidFill>
                  <a:srgbClr val="CC0000"/>
                </a:solidFill>
              </a:rPr>
              <a:t>N</a:t>
            </a:r>
            <a:r>
              <a:rPr lang="en-US" altLang="zh-CN" sz="2400" b="1" baseline="-25000" dirty="0">
                <a:solidFill>
                  <a:srgbClr val="C00000"/>
                </a:solidFill>
              </a:rPr>
              <a:t>0</a:t>
            </a:r>
            <a:r>
              <a:rPr lang="zh-CN" altLang="en-US" sz="2400" b="1" dirty="0">
                <a:latin typeface="Times New Roman" pitchFamily="18" charset="0"/>
              </a:rPr>
              <a:t>，使得：</a:t>
            </a:r>
            <a:endParaRPr lang="en-US" altLang="zh-CN" sz="2400" b="1" dirty="0">
              <a:solidFill>
                <a:srgbClr val="CC0000"/>
              </a:solidFill>
            </a:endParaRPr>
          </a:p>
          <a:p>
            <a:pPr marL="990600" lvl="1" indent="-533400">
              <a:lnSpc>
                <a:spcPct val="150000"/>
              </a:lnSpc>
              <a:spcBef>
                <a:spcPts val="0"/>
              </a:spcBef>
              <a:spcAft>
                <a:spcPts val="600"/>
              </a:spcAft>
            </a:pPr>
            <a:r>
              <a:rPr lang="zh-CN" altLang="en-US" sz="2400" b="1" dirty="0">
                <a:latin typeface="Times New Roman" pitchFamily="18" charset="0"/>
              </a:rPr>
              <a:t>当</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N</a:t>
            </a:r>
            <a:r>
              <a:rPr lang="en-US" altLang="zh-CN" sz="2400" b="1" i="1" dirty="0">
                <a:solidFill>
                  <a:srgbClr val="CC0000"/>
                </a:solidFill>
                <a:sym typeface="Symbol" pitchFamily="18" charset="2"/>
              </a:rPr>
              <a:t></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r>
              <a:rPr lang="en-US" altLang="zh-CN" sz="2400" b="1" i="1" dirty="0">
                <a:solidFill>
                  <a:srgbClr val="CC0000"/>
                </a:solidFill>
                <a:sym typeface="Symbol" pitchFamily="18" charset="2"/>
              </a:rPr>
              <a:t> </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N</a:t>
            </a:r>
            <a:r>
              <a:rPr lang="en-US" altLang="zh-CN" sz="2400" b="1" baseline="-25000" dirty="0">
                <a:solidFill>
                  <a:srgbClr val="C00000"/>
                </a:solidFill>
              </a:rPr>
              <a:t>0</a:t>
            </a:r>
            <a:r>
              <a:rPr lang="zh-CN" altLang="en-US" sz="2400" b="1" dirty="0">
                <a:latin typeface="Times New Roman" pitchFamily="18" charset="0"/>
              </a:rPr>
              <a:t>时有</a:t>
            </a:r>
            <a:r>
              <a:rPr lang="zh-CN" altLang="en-US" sz="2400" b="1" dirty="0" smtClean="0">
                <a:latin typeface="Times New Roman" pitchFamily="18" charset="0"/>
              </a:rPr>
              <a:t>：</a:t>
            </a:r>
            <a:r>
              <a:rPr lang="en-US" altLang="zh-CN" sz="2400" b="1" dirty="0">
                <a:solidFill>
                  <a:srgbClr val="0033CC"/>
                </a:solidFill>
                <a:latin typeface="Verdana" pitchFamily="34" charset="0"/>
              </a:rPr>
              <a:t> </a:t>
            </a:r>
            <a:r>
              <a:rPr lang="en-US" altLang="zh-CN" sz="2400" b="1" i="1" dirty="0" smtClean="0">
                <a:solidFill>
                  <a:srgbClr val="CC0000"/>
                </a:solidFill>
                <a:latin typeface="Verdana" panose="020B0604030504040204" pitchFamily="34" charset="0"/>
                <a:ea typeface="Verdana" panose="020B0604030504040204" pitchFamily="34" charset="0"/>
                <a:cs typeface="Verdana" panose="020B0604030504040204" pitchFamily="34" charset="0"/>
              </a:rPr>
              <a:t>f(N) </a:t>
            </a:r>
            <a:r>
              <a:rPr lang="zh-CN" altLang="en-US" sz="2400" b="1" i="1" dirty="0" smtClean="0">
                <a:solidFill>
                  <a:srgbClr val="CC0000"/>
                </a:solidFill>
                <a:latin typeface="Verdana" panose="020B0604030504040204" pitchFamily="34" charset="0"/>
                <a:ea typeface="Verdana" panose="020B0604030504040204" pitchFamily="34" charset="0"/>
                <a:cs typeface="Verdana" panose="020B0604030504040204" pitchFamily="34" charset="0"/>
              </a:rPr>
              <a:t>≤ </a:t>
            </a:r>
            <a:r>
              <a:rPr lang="en-US" altLang="zh-CN" sz="2400" b="1" i="1" dirty="0" smtClean="0">
                <a:solidFill>
                  <a:srgbClr val="CC0000"/>
                </a:solidFill>
                <a:latin typeface="Verdana" panose="020B0604030504040204" pitchFamily="34" charset="0"/>
                <a:ea typeface="Verdana" panose="020B0604030504040204" pitchFamily="34" charset="0"/>
                <a:cs typeface="Verdana" panose="020B0604030504040204" pitchFamily="34" charset="0"/>
              </a:rPr>
              <a:t>cg(N)</a:t>
            </a:r>
          </a:p>
          <a:p>
            <a:pPr marL="990600" lvl="1" indent="-533400">
              <a:lnSpc>
                <a:spcPct val="150000"/>
              </a:lnSpc>
              <a:spcBef>
                <a:spcPts val="0"/>
              </a:spcBef>
              <a:spcAft>
                <a:spcPts val="600"/>
              </a:spcAft>
            </a:pPr>
            <a:r>
              <a:rPr lang="zh-CN" altLang="en-US" sz="2400" b="1" dirty="0">
                <a:latin typeface="Times New Roman" pitchFamily="18" charset="0"/>
              </a:rPr>
              <a:t>则记：</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f(N)</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a:t>
            </a:r>
            <a:r>
              <a:rPr lang="en-US" altLang="zh-CN" sz="2400" b="1" i="1" dirty="0" smtClean="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O </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g(N))</a:t>
            </a:r>
          </a:p>
          <a:p>
            <a:pPr marL="539750" lvl="1" indent="-539750">
              <a:lnSpc>
                <a:spcPct val="150000"/>
              </a:lnSpc>
              <a:spcBef>
                <a:spcPts val="0"/>
              </a:spcBef>
              <a:buFont typeface="Wingdings" pitchFamily="2" charset="2"/>
              <a:buChar char=""/>
            </a:pPr>
            <a:r>
              <a:rPr lang="zh-CN" altLang="en-US" sz="2400" b="1" dirty="0" smtClean="0">
                <a:latin typeface="Times New Roman" pitchFamily="18" charset="0"/>
              </a:rPr>
              <a:t>如</a:t>
            </a:r>
            <a:r>
              <a:rPr lang="zh-CN" altLang="en-US" sz="2400" b="1" dirty="0">
                <a:latin typeface="Times New Roman" pitchFamily="18" charset="0"/>
              </a:rPr>
              <a:t>果</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f(N)</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O(</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g(N))</a:t>
            </a:r>
            <a:r>
              <a:rPr lang="zh-CN" altLang="en-US" sz="2400" b="1" dirty="0">
                <a:latin typeface="Times New Roman" pitchFamily="18" charset="0"/>
              </a:rPr>
              <a:t>且</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f(N)</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a:t>
            </a:r>
            <a:r>
              <a:rPr lang="zh-CN" altLang="en-US"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g(N))</a:t>
            </a:r>
          </a:p>
          <a:p>
            <a:pPr marL="990600" lvl="1" indent="-533400">
              <a:lnSpc>
                <a:spcPct val="150000"/>
              </a:lnSpc>
              <a:spcBef>
                <a:spcPts val="0"/>
              </a:spcBef>
              <a:spcAft>
                <a:spcPts val="600"/>
              </a:spcAft>
            </a:pPr>
            <a:r>
              <a:rPr lang="zh-CN" altLang="en-US" sz="2400" b="1" dirty="0" smtClean="0">
                <a:latin typeface="Times New Roman" pitchFamily="18" charset="0"/>
              </a:rPr>
              <a:t>那</a:t>
            </a:r>
            <a:r>
              <a:rPr lang="zh-CN" altLang="en-US" sz="2400" b="1" dirty="0">
                <a:latin typeface="Times New Roman" pitchFamily="18" charset="0"/>
              </a:rPr>
              <a:t>么称</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f(N) </a:t>
            </a:r>
            <a:r>
              <a:rPr lang="zh-CN" altLang="en-US" sz="2400" b="1" dirty="0">
                <a:latin typeface="Times New Roman" pitchFamily="18" charset="0"/>
              </a:rPr>
              <a:t>与</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g(N)</a:t>
            </a:r>
            <a:r>
              <a:rPr lang="zh-CN" altLang="en-US" sz="2400" b="1" dirty="0">
                <a:latin typeface="Times New Roman" pitchFamily="18" charset="0"/>
              </a:rPr>
              <a:t>同阶，记</a:t>
            </a:r>
            <a:r>
              <a:rPr lang="zh-CN" altLang="en-US" sz="2400" b="1" dirty="0" smtClean="0">
                <a:latin typeface="Times New Roman" pitchFamily="18" charset="0"/>
              </a:rPr>
              <a:t>为</a:t>
            </a:r>
            <a:endParaRPr lang="en-US" altLang="zh-CN" sz="2400" b="1" dirty="0" smtClean="0">
              <a:latin typeface="Times New Roman" pitchFamily="18" charset="0"/>
            </a:endParaRPr>
          </a:p>
          <a:p>
            <a:pPr marL="990600" lvl="1" indent="-533400">
              <a:lnSpc>
                <a:spcPct val="150000"/>
              </a:lnSpc>
              <a:spcBef>
                <a:spcPts val="0"/>
              </a:spcBef>
              <a:spcAft>
                <a:spcPts val="600"/>
              </a:spcAft>
            </a:pP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f(N)</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a:t>
            </a:r>
            <a:r>
              <a:rPr lang="zh-CN" altLang="en-US"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sym typeface="Symbol" pitchFamily="18" charset="2"/>
              </a:rPr>
              <a:t> (</a:t>
            </a:r>
            <a:r>
              <a:rPr lang="en-US" altLang="zh-CN" sz="2400" b="1" i="1" dirty="0">
                <a:solidFill>
                  <a:srgbClr val="CC0000"/>
                </a:solidFill>
                <a:latin typeface="Verdana" panose="020B0604030504040204" pitchFamily="34" charset="0"/>
                <a:ea typeface="Verdana" panose="020B0604030504040204" pitchFamily="34" charset="0"/>
                <a:cs typeface="Verdana" panose="020B0604030504040204" pitchFamily="34" charset="0"/>
              </a:rPr>
              <a:t>g(N))</a:t>
            </a:r>
            <a:endParaRPr lang="zh-CN" altLang="en-US" sz="2400" b="1" i="1" dirty="0">
              <a:solidFill>
                <a:srgbClr val="CC00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5061715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14915">
                                            <p:txEl>
                                              <p:pRg st="0" end="0"/>
                                            </p:txEl>
                                          </p:spTgt>
                                        </p:tgtEl>
                                        <p:attrNameLst>
                                          <p:attrName>style.visibility</p:attrName>
                                        </p:attrNameLst>
                                      </p:cBhvr>
                                      <p:to>
                                        <p:strVal val="visible"/>
                                      </p:to>
                                    </p:set>
                                    <p:animEffect transition="in" filter="wipe(left)">
                                      <p:cBhvr>
                                        <p:cTn id="7" dur="500"/>
                                        <p:tgtEl>
                                          <p:spTgt spid="22149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14915">
                                            <p:txEl>
                                              <p:pRg st="1" end="1"/>
                                            </p:txEl>
                                          </p:spTgt>
                                        </p:tgtEl>
                                        <p:attrNameLst>
                                          <p:attrName>style.visibility</p:attrName>
                                        </p:attrNameLst>
                                      </p:cBhvr>
                                      <p:to>
                                        <p:strVal val="visible"/>
                                      </p:to>
                                    </p:set>
                                    <p:animEffect transition="in" filter="wipe(left)">
                                      <p:cBhvr>
                                        <p:cTn id="11" dur="500"/>
                                        <p:tgtEl>
                                          <p:spTgt spid="22149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14915">
                                            <p:txEl>
                                              <p:pRg st="2" end="2"/>
                                            </p:txEl>
                                          </p:spTgt>
                                        </p:tgtEl>
                                        <p:attrNameLst>
                                          <p:attrName>style.visibility</p:attrName>
                                        </p:attrNameLst>
                                      </p:cBhvr>
                                      <p:to>
                                        <p:strVal val="visible"/>
                                      </p:to>
                                    </p:set>
                                    <p:animEffect transition="in" filter="wipe(left)">
                                      <p:cBhvr>
                                        <p:cTn id="16" dur="500"/>
                                        <p:tgtEl>
                                          <p:spTgt spid="22149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214915">
                                            <p:txEl>
                                              <p:pRg st="3" end="3"/>
                                            </p:txEl>
                                          </p:spTgt>
                                        </p:tgtEl>
                                        <p:attrNameLst>
                                          <p:attrName>style.visibility</p:attrName>
                                        </p:attrNameLst>
                                      </p:cBhvr>
                                      <p:to>
                                        <p:strVal val="visible"/>
                                      </p:to>
                                    </p:set>
                                    <p:animEffect transition="in" filter="wipe(left)">
                                      <p:cBhvr>
                                        <p:cTn id="21" dur="500"/>
                                        <p:tgtEl>
                                          <p:spTgt spid="221491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14915">
                                            <p:txEl>
                                              <p:pRg st="4" end="4"/>
                                            </p:txEl>
                                          </p:spTgt>
                                        </p:tgtEl>
                                        <p:attrNameLst>
                                          <p:attrName>style.visibility</p:attrName>
                                        </p:attrNameLst>
                                      </p:cBhvr>
                                      <p:to>
                                        <p:strVal val="visible"/>
                                      </p:to>
                                    </p:set>
                                    <p:animEffect transition="in" filter="wipe(left)">
                                      <p:cBhvr>
                                        <p:cTn id="26" dur="500"/>
                                        <p:tgtEl>
                                          <p:spTgt spid="221491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214915">
                                            <p:txEl>
                                              <p:pRg st="5" end="5"/>
                                            </p:txEl>
                                          </p:spTgt>
                                        </p:tgtEl>
                                        <p:attrNameLst>
                                          <p:attrName>style.visibility</p:attrName>
                                        </p:attrNameLst>
                                      </p:cBhvr>
                                      <p:to>
                                        <p:strVal val="visible"/>
                                      </p:to>
                                    </p:set>
                                    <p:animEffect transition="in" filter="wipe(left)">
                                      <p:cBhvr>
                                        <p:cTn id="31" dur="500"/>
                                        <p:tgtEl>
                                          <p:spTgt spid="221491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214915">
                                            <p:txEl>
                                              <p:pRg st="6" end="6"/>
                                            </p:txEl>
                                          </p:spTgt>
                                        </p:tgtEl>
                                        <p:attrNameLst>
                                          <p:attrName>style.visibility</p:attrName>
                                        </p:attrNameLst>
                                      </p:cBhvr>
                                      <p:to>
                                        <p:strVal val="visible"/>
                                      </p:to>
                                    </p:set>
                                    <p:animEffect transition="in" filter="wipe(left)">
                                      <p:cBhvr>
                                        <p:cTn id="36" dur="500"/>
                                        <p:tgtEl>
                                          <p:spTgt spid="2214915">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214915">
                                            <p:txEl>
                                              <p:pRg st="7" end="7"/>
                                            </p:txEl>
                                          </p:spTgt>
                                        </p:tgtEl>
                                        <p:attrNameLst>
                                          <p:attrName>style.visibility</p:attrName>
                                        </p:attrNameLst>
                                      </p:cBhvr>
                                      <p:to>
                                        <p:strVal val="visible"/>
                                      </p:to>
                                    </p:set>
                                    <p:animEffect transition="in" filter="wipe(left)">
                                      <p:cBhvr>
                                        <p:cTn id="41" dur="500"/>
                                        <p:tgtEl>
                                          <p:spTgt spid="2214915">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214915">
                                            <p:txEl>
                                              <p:pRg st="8" end="8"/>
                                            </p:txEl>
                                          </p:spTgt>
                                        </p:tgtEl>
                                        <p:attrNameLst>
                                          <p:attrName>style.visibility</p:attrName>
                                        </p:attrNameLst>
                                      </p:cBhvr>
                                      <p:to>
                                        <p:strVal val="visible"/>
                                      </p:to>
                                    </p:set>
                                    <p:animEffect transition="in" filter="wipe(left)">
                                      <p:cBhvr>
                                        <p:cTn id="46" dur="500"/>
                                        <p:tgtEl>
                                          <p:spTgt spid="2214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0" y="44625"/>
            <a:ext cx="9144000" cy="576064"/>
          </a:xfrm>
        </p:spPr>
        <p:txBody>
          <a:bodyPr/>
          <a:lstStyle/>
          <a:p>
            <a:pPr>
              <a:defRPr/>
            </a:pPr>
            <a:r>
              <a:rPr lang="zh-CN" altLang="en-US" kern="1200" dirty="0">
                <a:solidFill>
                  <a:schemeClr val="bg2">
                    <a:lumMod val="10000"/>
                  </a:schemeClr>
                </a:solidFill>
                <a:cs typeface="+mn-cs"/>
              </a:rPr>
              <a:t>最优算法</a:t>
            </a:r>
          </a:p>
        </p:txBody>
      </p:sp>
      <p:sp>
        <p:nvSpPr>
          <p:cNvPr id="50179" name="Rectangle 3"/>
          <p:cNvSpPr>
            <a:spLocks noGrp="1" noChangeArrowheads="1"/>
          </p:cNvSpPr>
          <p:nvPr>
            <p:ph type="body" idx="4294967295"/>
          </p:nvPr>
        </p:nvSpPr>
        <p:spPr>
          <a:xfrm>
            <a:off x="323850" y="980728"/>
            <a:ext cx="8820150" cy="5256560"/>
          </a:xfrm>
        </p:spPr>
        <p:txBody>
          <a:bodyPr/>
          <a:lstStyle/>
          <a:p>
            <a:pPr eaLnBrk="1" hangingPunct="1">
              <a:lnSpc>
                <a:spcPct val="200000"/>
              </a:lnSpc>
            </a:pPr>
            <a:r>
              <a:rPr lang="zh-CN" altLang="en-US" dirty="0" smtClean="0"/>
              <a:t> 如果问题的时间复杂度下界为</a:t>
            </a:r>
            <a:r>
              <a:rPr lang="zh-CN" altLang="en-US" dirty="0">
                <a:solidFill>
                  <a:srgbClr val="CC0000"/>
                </a:solidFill>
                <a:latin typeface="+mj-lt"/>
                <a:sym typeface="Symbol" pitchFamily="18" charset="2"/>
              </a:rPr>
              <a:t></a:t>
            </a:r>
            <a:r>
              <a:rPr lang="en-US" altLang="zh-CN" dirty="0">
                <a:solidFill>
                  <a:srgbClr val="CC0000"/>
                </a:solidFill>
                <a:latin typeface="+mj-lt"/>
              </a:rPr>
              <a:t>(f(n))</a:t>
            </a:r>
          </a:p>
          <a:p>
            <a:pPr lvl="1" eaLnBrk="1" hangingPunct="1">
              <a:lnSpc>
                <a:spcPct val="200000"/>
              </a:lnSpc>
            </a:pPr>
            <a:r>
              <a:rPr lang="zh-CN" altLang="en-US" sz="2600" dirty="0" smtClean="0"/>
              <a:t> 则计算时间复杂性为</a:t>
            </a:r>
            <a:r>
              <a:rPr lang="en-US" altLang="zh-CN" sz="2600" b="1" dirty="0" smtClean="0">
                <a:solidFill>
                  <a:srgbClr val="CC0000"/>
                </a:solidFill>
                <a:latin typeface="+mj-lt"/>
              </a:rPr>
              <a:t>O(</a:t>
            </a:r>
            <a:r>
              <a:rPr lang="en-US" altLang="zh-CN" sz="2600" b="1" i="1" dirty="0" smtClean="0">
                <a:solidFill>
                  <a:srgbClr val="CC0000"/>
                </a:solidFill>
                <a:latin typeface="+mj-lt"/>
              </a:rPr>
              <a:t>f</a:t>
            </a:r>
            <a:r>
              <a:rPr lang="en-US" altLang="zh-CN" sz="2600" b="1" dirty="0" smtClean="0">
                <a:solidFill>
                  <a:srgbClr val="CC0000"/>
                </a:solidFill>
                <a:latin typeface="+mj-lt"/>
              </a:rPr>
              <a:t>(</a:t>
            </a:r>
            <a:r>
              <a:rPr lang="en-US" altLang="zh-CN" sz="2600" b="1" i="1" dirty="0" smtClean="0">
                <a:solidFill>
                  <a:srgbClr val="CC0000"/>
                </a:solidFill>
                <a:latin typeface="+mj-lt"/>
              </a:rPr>
              <a:t>n</a:t>
            </a:r>
            <a:r>
              <a:rPr lang="en-US" altLang="zh-CN" sz="2600" b="1" dirty="0" smtClean="0">
                <a:solidFill>
                  <a:srgbClr val="CC0000"/>
                </a:solidFill>
                <a:latin typeface="+mj-lt"/>
              </a:rPr>
              <a:t>))</a:t>
            </a:r>
            <a:r>
              <a:rPr lang="zh-CN" altLang="en-US" sz="2600" dirty="0" smtClean="0"/>
              <a:t>的算法是</a:t>
            </a:r>
            <a:r>
              <a:rPr lang="zh-CN" altLang="en-US" sz="2600" b="1" dirty="0" smtClean="0">
                <a:solidFill>
                  <a:srgbClr val="CC0000"/>
                </a:solidFill>
              </a:rPr>
              <a:t>最优算法</a:t>
            </a:r>
            <a:endParaRPr lang="zh-CN" altLang="en-US" sz="2600" dirty="0" smtClean="0"/>
          </a:p>
          <a:p>
            <a:pPr eaLnBrk="1" hangingPunct="1">
              <a:lnSpc>
                <a:spcPct val="200000"/>
              </a:lnSpc>
            </a:pPr>
            <a:r>
              <a:rPr lang="zh-CN" altLang="en-US" dirty="0" smtClean="0"/>
              <a:t> 例如：排序问题的计算时间下界为</a:t>
            </a:r>
            <a:r>
              <a:rPr lang="zh-CN" altLang="en-US" dirty="0" smtClean="0">
                <a:sym typeface="Symbol" pitchFamily="18" charset="2"/>
              </a:rPr>
              <a:t></a:t>
            </a:r>
            <a:r>
              <a:rPr lang="en-US" altLang="zh-CN" dirty="0" smtClean="0"/>
              <a:t>(</a:t>
            </a:r>
            <a:r>
              <a:rPr lang="en-US" altLang="zh-CN" i="1" dirty="0" err="1" smtClean="0"/>
              <a:t>n</a:t>
            </a:r>
            <a:r>
              <a:rPr lang="en-US" altLang="zh-CN" dirty="0" err="1" smtClean="0"/>
              <a:t>log</a:t>
            </a:r>
            <a:r>
              <a:rPr lang="en-US" altLang="zh-CN" i="1" dirty="0" err="1" smtClean="0"/>
              <a:t>n</a:t>
            </a:r>
            <a:r>
              <a:rPr lang="en-US" altLang="zh-CN" dirty="0" smtClean="0"/>
              <a:t>)</a:t>
            </a:r>
          </a:p>
          <a:p>
            <a:pPr lvl="1" eaLnBrk="1" hangingPunct="1">
              <a:lnSpc>
                <a:spcPct val="200000"/>
              </a:lnSpc>
            </a:pPr>
            <a:r>
              <a:rPr lang="zh-CN" altLang="en-US" sz="2600" dirty="0" smtClean="0"/>
              <a:t> 计算时间复杂性为</a:t>
            </a:r>
            <a:r>
              <a:rPr lang="en-US" altLang="zh-CN" sz="2600" i="1" dirty="0" smtClean="0">
                <a:sym typeface="Symbol" pitchFamily="18" charset="2"/>
              </a:rPr>
              <a:t>O</a:t>
            </a:r>
            <a:r>
              <a:rPr lang="en-US" altLang="zh-CN" sz="2600" dirty="0" smtClean="0"/>
              <a:t>(</a:t>
            </a:r>
            <a:r>
              <a:rPr lang="en-US" altLang="zh-CN" sz="2600" i="1" dirty="0" err="1" smtClean="0"/>
              <a:t>n</a:t>
            </a:r>
            <a:r>
              <a:rPr lang="en-US" altLang="zh-CN" sz="2600" dirty="0" err="1" smtClean="0"/>
              <a:t>log</a:t>
            </a:r>
            <a:r>
              <a:rPr lang="en-US" altLang="zh-CN" sz="2600" i="1" dirty="0" err="1" smtClean="0"/>
              <a:t>n</a:t>
            </a:r>
            <a:r>
              <a:rPr lang="en-US" altLang="zh-CN" sz="2600" dirty="0" smtClean="0"/>
              <a:t>)</a:t>
            </a:r>
            <a:r>
              <a:rPr lang="zh-CN" altLang="en-US" sz="2600" dirty="0" smtClean="0"/>
              <a:t>的排序算法是最优算法</a:t>
            </a:r>
          </a:p>
          <a:p>
            <a:pPr lvl="1" eaLnBrk="1" hangingPunct="1">
              <a:lnSpc>
                <a:spcPct val="200000"/>
              </a:lnSpc>
            </a:pPr>
            <a:r>
              <a:rPr lang="zh-CN" altLang="en-US" sz="2600" dirty="0" smtClean="0"/>
              <a:t> 堆排序算法是最优算法</a:t>
            </a:r>
          </a:p>
        </p:txBody>
      </p:sp>
    </p:spTree>
    <p:extLst>
      <p:ext uri="{BB962C8B-B14F-4D97-AF65-F5344CB8AC3E}">
        <p14:creationId xmlns:p14="http://schemas.microsoft.com/office/powerpoint/2010/main" val="170023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fade">
                                      <p:cBhvr>
                                        <p:cTn id="7" dur="500"/>
                                        <p:tgtEl>
                                          <p:spTgt spid="5017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fade">
                                      <p:cBhvr>
                                        <p:cTn id="10" dur="500"/>
                                        <p:tgtEl>
                                          <p:spTgt spid="501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Effect transition="in" filter="fade">
                                      <p:cBhvr>
                                        <p:cTn id="15" dur="500"/>
                                        <p:tgtEl>
                                          <p:spTgt spid="50179">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fade">
                                      <p:cBhvr>
                                        <p:cTn id="18" dur="500"/>
                                        <p:tgtEl>
                                          <p:spTgt spid="50179">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fade">
                                      <p:cBhvr>
                                        <p:cTn id="21" dur="5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sz="half" idx="4294967295"/>
          </p:nvPr>
        </p:nvSpPr>
        <p:spPr>
          <a:xfrm>
            <a:off x="179388" y="116632"/>
            <a:ext cx="8748712" cy="576064"/>
          </a:xfrm>
        </p:spPr>
        <p:txBody>
          <a:bodyPr/>
          <a:lstStyle/>
          <a:p>
            <a:pPr marL="609600" indent="-609600" algn="ctr" eaLnBrk="1" hangingPunct="1">
              <a:spcBef>
                <a:spcPct val="0"/>
              </a:spcBef>
              <a:buFontTx/>
              <a:buNone/>
              <a:defRPr/>
            </a:pPr>
            <a:r>
              <a:rPr lang="zh-CN" altLang="en-US" kern="1200" dirty="0">
                <a:solidFill>
                  <a:schemeClr val="bg2">
                    <a:lumMod val="10000"/>
                  </a:schemeClr>
                </a:solidFill>
                <a:cs typeface="+mj-cs"/>
              </a:rPr>
              <a:t>关于对数复杂度</a:t>
            </a:r>
          </a:p>
        </p:txBody>
      </p:sp>
      <p:sp>
        <p:nvSpPr>
          <p:cNvPr id="221188" name="Rectangle 4"/>
          <p:cNvSpPr>
            <a:spLocks noChangeArrowheads="1"/>
          </p:cNvSpPr>
          <p:nvPr/>
        </p:nvSpPr>
        <p:spPr bwMode="auto">
          <a:xfrm>
            <a:off x="251520" y="764704"/>
            <a:ext cx="867658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990600" indent="-53340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371600" indent="-457200" eaLnBrk="0" hangingPunct="0">
              <a:spcBef>
                <a:spcPts val="1200"/>
              </a:spcBef>
              <a:buChar char="•"/>
              <a:defRPr sz="2400">
                <a:solidFill>
                  <a:srgbClr val="161616"/>
                </a:solidFill>
                <a:latin typeface="微软雅黑" pitchFamily="34" charset="-122"/>
                <a:ea typeface="微软雅黑" pitchFamily="34" charset="-122"/>
              </a:defRPr>
            </a:lvl3pPr>
            <a:lvl4pPr marL="1752600" indent="-381000" eaLnBrk="0" hangingPunct="0">
              <a:spcBef>
                <a:spcPts val="1200"/>
              </a:spcBef>
              <a:buChar char="–"/>
              <a:defRPr sz="2000">
                <a:solidFill>
                  <a:srgbClr val="161616"/>
                </a:solidFill>
                <a:latin typeface="微软雅黑" pitchFamily="34" charset="-122"/>
                <a:ea typeface="微软雅黑" pitchFamily="34" charset="-122"/>
              </a:defRPr>
            </a:lvl4pPr>
            <a:lvl5pPr marL="2209800" indent="-381000" eaLnBrk="0" hangingPunct="0">
              <a:spcBef>
                <a:spcPts val="1200"/>
              </a:spcBef>
              <a:buChar char="»"/>
              <a:defRPr sz="2000">
                <a:solidFill>
                  <a:srgbClr val="161616"/>
                </a:solidFill>
                <a:latin typeface="微软雅黑" pitchFamily="34" charset="-122"/>
                <a:ea typeface="微软雅黑" pitchFamily="34" charset="-122"/>
              </a:defRPr>
            </a:lvl5pPr>
            <a:lvl6pPr marL="2667000" indent="-3810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3124200" indent="-3810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581400" indent="-3810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4038600" indent="-3810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a:lnSpc>
                <a:spcPct val="150000"/>
              </a:lnSpc>
              <a:buFontTx/>
              <a:buChar char="–"/>
            </a:pPr>
            <a:r>
              <a:rPr lang="zh-CN" altLang="en-US" dirty="0" smtClean="0">
                <a:solidFill>
                  <a:schemeClr val="bg2">
                    <a:lumMod val="10000"/>
                  </a:schemeClr>
                </a:solidFill>
              </a:rPr>
              <a:t>对数复杂度从何而来？</a:t>
            </a:r>
            <a:endParaRPr lang="en-US" altLang="zh-CN" dirty="0" smtClean="0">
              <a:solidFill>
                <a:schemeClr val="bg2">
                  <a:lumMod val="10000"/>
                </a:schemeClr>
              </a:solidFill>
            </a:endParaRPr>
          </a:p>
          <a:p>
            <a:pPr>
              <a:lnSpc>
                <a:spcPct val="150000"/>
              </a:lnSpc>
              <a:buFontTx/>
              <a:buChar char="–"/>
            </a:pPr>
            <a:r>
              <a:rPr lang="zh-CN" altLang="en-US" dirty="0" smtClean="0">
                <a:solidFill>
                  <a:schemeClr val="bg2">
                    <a:lumMod val="10000"/>
                  </a:schemeClr>
                </a:solidFill>
              </a:rPr>
              <a:t>经验法则：如果一个算法用常数时间（</a:t>
            </a:r>
            <a:r>
              <a:rPr lang="en-US" altLang="zh-CN" i="1" dirty="0" smtClean="0">
                <a:solidFill>
                  <a:srgbClr val="CC0000"/>
                </a:solidFill>
              </a:rPr>
              <a:t>O </a:t>
            </a:r>
            <a:r>
              <a:rPr lang="en-US" altLang="zh-CN" dirty="0" smtClean="0">
                <a:solidFill>
                  <a:srgbClr val="CC0000"/>
                </a:solidFill>
              </a:rPr>
              <a:t>(1)</a:t>
            </a:r>
            <a:r>
              <a:rPr lang="zh-CN" altLang="en-US" dirty="0" smtClean="0">
                <a:solidFill>
                  <a:schemeClr val="bg2">
                    <a:lumMod val="10000"/>
                  </a:schemeClr>
                </a:solidFill>
              </a:rPr>
              <a:t>） 将问题的规模削减为原始问题的一部分，则该算法的复杂度为：</a:t>
            </a:r>
            <a:r>
              <a:rPr lang="en-US" altLang="zh-CN" i="1" dirty="0" smtClean="0">
                <a:solidFill>
                  <a:srgbClr val="CC0000"/>
                </a:solidFill>
              </a:rPr>
              <a:t>O </a:t>
            </a:r>
            <a:r>
              <a:rPr lang="en-US" altLang="zh-CN" dirty="0" smtClean="0">
                <a:solidFill>
                  <a:srgbClr val="CC0000"/>
                </a:solidFill>
              </a:rPr>
              <a:t>(</a:t>
            </a:r>
            <a:r>
              <a:rPr lang="en-US" altLang="zh-CN" dirty="0" err="1" smtClean="0">
                <a:solidFill>
                  <a:srgbClr val="CC0000"/>
                </a:solidFill>
              </a:rPr>
              <a:t>logn</a:t>
            </a:r>
            <a:r>
              <a:rPr lang="en-US" altLang="zh-CN" dirty="0" smtClean="0">
                <a:solidFill>
                  <a:srgbClr val="CC0000"/>
                </a:solidFill>
              </a:rPr>
              <a:t>)</a:t>
            </a:r>
          </a:p>
          <a:p>
            <a:pPr>
              <a:lnSpc>
                <a:spcPct val="150000"/>
              </a:lnSpc>
              <a:buFontTx/>
              <a:buChar char="–"/>
            </a:pPr>
            <a:r>
              <a:rPr lang="zh-CN" altLang="en-US" dirty="0" smtClean="0">
                <a:solidFill>
                  <a:schemeClr val="bg2">
                    <a:lumMod val="10000"/>
                  </a:schemeClr>
                </a:solidFill>
              </a:rPr>
              <a:t>分治法典型</a:t>
            </a:r>
            <a:r>
              <a:rPr lang="zh-CN" altLang="en-US" dirty="0">
                <a:solidFill>
                  <a:schemeClr val="bg2">
                    <a:lumMod val="10000"/>
                  </a:schemeClr>
                </a:solidFill>
              </a:rPr>
              <a:t>示例：</a:t>
            </a:r>
          </a:p>
          <a:p>
            <a:pPr lvl="2">
              <a:lnSpc>
                <a:spcPct val="150000"/>
              </a:lnSpc>
            </a:pPr>
            <a:r>
              <a:rPr lang="zh-CN" altLang="en-US" sz="2600" dirty="0" smtClean="0">
                <a:solidFill>
                  <a:srgbClr val="0033CC"/>
                </a:solidFill>
              </a:rPr>
              <a:t>幂运算</a:t>
            </a:r>
          </a:p>
          <a:p>
            <a:pPr lvl="2">
              <a:lnSpc>
                <a:spcPct val="150000"/>
              </a:lnSpc>
            </a:pPr>
            <a:r>
              <a:rPr lang="zh-CN" altLang="en-US" sz="2600" dirty="0" smtClean="0">
                <a:solidFill>
                  <a:srgbClr val="0033CC"/>
                </a:solidFill>
              </a:rPr>
              <a:t>折半</a:t>
            </a:r>
            <a:r>
              <a:rPr lang="zh-CN" altLang="en-US" sz="2600" dirty="0">
                <a:solidFill>
                  <a:srgbClr val="0033CC"/>
                </a:solidFill>
              </a:rPr>
              <a:t>查找</a:t>
            </a:r>
          </a:p>
          <a:p>
            <a:pPr lvl="2">
              <a:lnSpc>
                <a:spcPct val="150000"/>
              </a:lnSpc>
            </a:pPr>
            <a:r>
              <a:rPr lang="zh-CN" altLang="en-US" sz="2600" dirty="0">
                <a:solidFill>
                  <a:srgbClr val="0033CC"/>
                </a:solidFill>
              </a:rPr>
              <a:t>欧几里德算法</a:t>
            </a:r>
            <a:r>
              <a:rPr lang="zh-CN" altLang="en-US" sz="2600" dirty="0" smtClean="0">
                <a:solidFill>
                  <a:srgbClr val="0033CC"/>
                </a:solidFill>
              </a:rPr>
              <a:t>（辗转相除法）</a:t>
            </a:r>
            <a:endParaRPr lang="zh-CN" altLang="en-US" sz="2600" dirty="0">
              <a:solidFill>
                <a:srgbClr val="0033CC"/>
              </a:solidFill>
            </a:endParaRPr>
          </a:p>
        </p:txBody>
      </p:sp>
      <p:sp>
        <p:nvSpPr>
          <p:cNvPr id="2" name="矩形 1"/>
          <p:cNvSpPr/>
          <p:nvPr/>
        </p:nvSpPr>
        <p:spPr>
          <a:xfrm>
            <a:off x="4571281" y="832298"/>
            <a:ext cx="4105175" cy="652486"/>
          </a:xfrm>
          <a:prstGeom prst="rect">
            <a:avLst/>
          </a:prstGeom>
        </p:spPr>
        <p:txBody>
          <a:bodyPr wrap="square">
            <a:spAutoFit/>
          </a:bodyPr>
          <a:lstStyle/>
          <a:p>
            <a:pPr eaLnBrk="0" hangingPunct="0">
              <a:lnSpc>
                <a:spcPct val="130000"/>
              </a:lnSpc>
              <a:spcBef>
                <a:spcPct val="20000"/>
              </a:spcBef>
            </a:pPr>
            <a:r>
              <a:rPr lang="en-US" altLang="zh-CN" sz="2800" dirty="0">
                <a:solidFill>
                  <a:srgbClr val="0033CC"/>
                </a:solidFill>
                <a:latin typeface="微软雅黑" pitchFamily="34" charset="-122"/>
                <a:ea typeface="微软雅黑" pitchFamily="34" charset="-122"/>
              </a:rPr>
              <a:t>Divide-and-Conquer</a:t>
            </a:r>
            <a:endParaRPr lang="zh-CN" altLang="en-US" sz="2800" dirty="0">
              <a:solidFill>
                <a:srgbClr val="0033CC"/>
              </a:solidFill>
              <a:latin typeface="微软雅黑" pitchFamily="34" charset="-122"/>
              <a:ea typeface="微软雅黑" pitchFamily="34" charset="-122"/>
            </a:endParaRPr>
          </a:p>
        </p:txBody>
      </p:sp>
    </p:spTree>
    <p:extLst>
      <p:ext uri="{BB962C8B-B14F-4D97-AF65-F5344CB8AC3E}">
        <p14:creationId xmlns:p14="http://schemas.microsoft.com/office/powerpoint/2010/main" val="1576997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21188">
                                            <p:txEl>
                                              <p:pRg st="0" end="0"/>
                                            </p:txEl>
                                          </p:spTgt>
                                        </p:tgtEl>
                                        <p:attrNameLst>
                                          <p:attrName>style.visibility</p:attrName>
                                        </p:attrNameLst>
                                      </p:cBhvr>
                                      <p:to>
                                        <p:strVal val="visible"/>
                                      </p:to>
                                    </p:set>
                                    <p:animEffect transition="in" filter="wipe(left)">
                                      <p:cBhvr>
                                        <p:cTn id="7" dur="500"/>
                                        <p:tgtEl>
                                          <p:spTgt spid="2211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1188">
                                            <p:txEl>
                                              <p:pRg st="1" end="1"/>
                                            </p:txEl>
                                          </p:spTgt>
                                        </p:tgtEl>
                                        <p:attrNameLst>
                                          <p:attrName>style.visibility</p:attrName>
                                        </p:attrNameLst>
                                      </p:cBhvr>
                                      <p:to>
                                        <p:strVal val="visible"/>
                                      </p:to>
                                    </p:set>
                                    <p:animEffect transition="in" filter="wipe(up)">
                                      <p:cBhvr>
                                        <p:cTn id="17" dur="500"/>
                                        <p:tgtEl>
                                          <p:spTgt spid="22118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1188">
                                            <p:txEl>
                                              <p:pRg st="2" end="2"/>
                                            </p:txEl>
                                          </p:spTgt>
                                        </p:tgtEl>
                                        <p:attrNameLst>
                                          <p:attrName>style.visibility</p:attrName>
                                        </p:attrNameLst>
                                      </p:cBhvr>
                                      <p:to>
                                        <p:strVal val="visible"/>
                                      </p:to>
                                    </p:set>
                                    <p:animEffect transition="in" filter="wipe(left)">
                                      <p:cBhvr>
                                        <p:cTn id="22" dur="500"/>
                                        <p:tgtEl>
                                          <p:spTgt spid="22118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21188">
                                            <p:txEl>
                                              <p:pRg st="3" end="3"/>
                                            </p:txEl>
                                          </p:spTgt>
                                        </p:tgtEl>
                                        <p:attrNameLst>
                                          <p:attrName>style.visibility</p:attrName>
                                        </p:attrNameLst>
                                      </p:cBhvr>
                                      <p:to>
                                        <p:strVal val="visible"/>
                                      </p:to>
                                    </p:set>
                                    <p:animEffect transition="in" filter="wipe(left)">
                                      <p:cBhvr>
                                        <p:cTn id="27" dur="500"/>
                                        <p:tgtEl>
                                          <p:spTgt spid="2211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1188">
                                            <p:txEl>
                                              <p:pRg st="4" end="4"/>
                                            </p:txEl>
                                          </p:spTgt>
                                        </p:tgtEl>
                                        <p:attrNameLst>
                                          <p:attrName>style.visibility</p:attrName>
                                        </p:attrNameLst>
                                      </p:cBhvr>
                                      <p:to>
                                        <p:strVal val="visible"/>
                                      </p:to>
                                    </p:set>
                                    <p:animEffect transition="in" filter="wipe(left)">
                                      <p:cBhvr>
                                        <p:cTn id="32" dur="500"/>
                                        <p:tgtEl>
                                          <p:spTgt spid="221188">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21188">
                                            <p:txEl>
                                              <p:pRg st="5" end="5"/>
                                            </p:txEl>
                                          </p:spTgt>
                                        </p:tgtEl>
                                        <p:attrNameLst>
                                          <p:attrName>style.visibility</p:attrName>
                                        </p:attrNameLst>
                                      </p:cBhvr>
                                      <p:to>
                                        <p:strVal val="visible"/>
                                      </p:to>
                                    </p:set>
                                    <p:animEffect transition="in" filter="wipe(left)">
                                      <p:cBhvr>
                                        <p:cTn id="37" dur="500"/>
                                        <p:tgtEl>
                                          <p:spTgt spid="2211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323528" y="764704"/>
            <a:ext cx="8569647" cy="583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spcBef>
                <a:spcPts val="600"/>
              </a:spcBef>
            </a:pPr>
            <a:r>
              <a:rPr kumimoji="1" lang="en-US" altLang="zh-CN" sz="2800" dirty="0" err="1">
                <a:solidFill>
                  <a:schemeClr val="bg2">
                    <a:lumMod val="10000"/>
                  </a:schemeClr>
                </a:solidFill>
                <a:latin typeface="Verdana" pitchFamily="34" charset="0"/>
              </a:rPr>
              <a:t>int</a:t>
            </a:r>
            <a:r>
              <a:rPr kumimoji="1" lang="en-US" altLang="zh-CN" sz="2800" dirty="0">
                <a:solidFill>
                  <a:schemeClr val="bg2">
                    <a:lumMod val="10000"/>
                  </a:schemeClr>
                </a:solidFill>
                <a:latin typeface="Verdana" pitchFamily="34" charset="0"/>
              </a:rPr>
              <a:t> </a:t>
            </a:r>
            <a:r>
              <a:rPr kumimoji="1" lang="en-US" altLang="zh-CN" sz="2800" dirty="0" smtClean="0">
                <a:solidFill>
                  <a:schemeClr val="bg2">
                    <a:lumMod val="10000"/>
                  </a:schemeClr>
                </a:solidFill>
                <a:latin typeface="Verdana" pitchFamily="34" charset="0"/>
              </a:rPr>
              <a:t>power( </a:t>
            </a:r>
            <a:r>
              <a:rPr kumimoji="1" lang="en-US" altLang="zh-CN" sz="2800" dirty="0" err="1">
                <a:solidFill>
                  <a:schemeClr val="bg2">
                    <a:lumMod val="10000"/>
                  </a:schemeClr>
                </a:solidFill>
                <a:latin typeface="Verdana" pitchFamily="34" charset="0"/>
              </a:rPr>
              <a:t>int</a:t>
            </a:r>
            <a:r>
              <a:rPr kumimoji="1" lang="en-US" altLang="zh-CN" sz="2800" dirty="0">
                <a:solidFill>
                  <a:schemeClr val="bg2">
                    <a:lumMod val="10000"/>
                  </a:schemeClr>
                </a:solidFill>
                <a:latin typeface="Verdana" pitchFamily="34" charset="0"/>
              </a:rPr>
              <a:t> x, </a:t>
            </a:r>
            <a:r>
              <a:rPr kumimoji="1" lang="en-US" altLang="zh-CN" sz="2800" dirty="0" err="1">
                <a:solidFill>
                  <a:schemeClr val="bg2">
                    <a:lumMod val="10000"/>
                  </a:schemeClr>
                </a:solidFill>
                <a:latin typeface="Verdana" pitchFamily="34" charset="0"/>
              </a:rPr>
              <a:t>int</a:t>
            </a:r>
            <a:r>
              <a:rPr kumimoji="1" lang="en-US" altLang="zh-CN" sz="2800" dirty="0">
                <a:solidFill>
                  <a:schemeClr val="bg2">
                    <a:lumMod val="10000"/>
                  </a:schemeClr>
                </a:solidFill>
                <a:latin typeface="Verdana" pitchFamily="34" charset="0"/>
              </a:rPr>
              <a:t> n)</a:t>
            </a:r>
          </a:p>
          <a:p>
            <a:pPr eaLnBrk="1" hangingPunct="1">
              <a:spcBef>
                <a:spcPts val="600"/>
              </a:spcBef>
            </a:pPr>
            <a:r>
              <a:rPr kumimoji="1" lang="en-US" altLang="zh-CN" sz="2800" dirty="0">
                <a:solidFill>
                  <a:schemeClr val="bg2">
                    <a:lumMod val="10000"/>
                  </a:schemeClr>
                </a:solidFill>
                <a:latin typeface="Verdana" pitchFamily="34" charset="0"/>
              </a:rPr>
              <a:t>{</a:t>
            </a:r>
          </a:p>
          <a:p>
            <a:pPr eaLnBrk="1" hangingPunct="1">
              <a:spcBef>
                <a:spcPts val="600"/>
              </a:spcBef>
            </a:pPr>
            <a:r>
              <a:rPr kumimoji="1" lang="en-US" altLang="zh-CN" sz="2800" dirty="0">
                <a:solidFill>
                  <a:schemeClr val="bg2">
                    <a:lumMod val="10000"/>
                  </a:schemeClr>
                </a:solidFill>
                <a:latin typeface="Verdana" pitchFamily="34" charset="0"/>
              </a:rPr>
              <a:t>	if( n == 0 )</a:t>
            </a:r>
          </a:p>
          <a:p>
            <a:pPr eaLnBrk="1" hangingPunct="1">
              <a:spcBef>
                <a:spcPts val="600"/>
              </a:spcBef>
            </a:pPr>
            <a:r>
              <a:rPr kumimoji="1" lang="en-US" altLang="zh-CN" sz="2800" dirty="0">
                <a:solidFill>
                  <a:schemeClr val="bg2">
                    <a:lumMod val="10000"/>
                  </a:schemeClr>
                </a:solidFill>
                <a:latin typeface="Verdana" pitchFamily="34" charset="0"/>
              </a:rPr>
              <a:t>		return 1;</a:t>
            </a:r>
          </a:p>
          <a:p>
            <a:pPr eaLnBrk="1" hangingPunct="1">
              <a:spcBef>
                <a:spcPts val="600"/>
              </a:spcBef>
            </a:pPr>
            <a:r>
              <a:rPr kumimoji="1" lang="en-US" altLang="zh-CN" sz="2800" dirty="0">
                <a:solidFill>
                  <a:schemeClr val="bg2">
                    <a:lumMod val="10000"/>
                  </a:schemeClr>
                </a:solidFill>
                <a:latin typeface="Verdana" pitchFamily="34" charset="0"/>
              </a:rPr>
              <a:t>	if( n == 1 )</a:t>
            </a:r>
          </a:p>
          <a:p>
            <a:pPr eaLnBrk="1" hangingPunct="1">
              <a:spcBef>
                <a:spcPts val="600"/>
              </a:spcBef>
            </a:pPr>
            <a:r>
              <a:rPr kumimoji="1" lang="en-US" altLang="zh-CN" sz="2800" dirty="0">
                <a:solidFill>
                  <a:schemeClr val="bg2">
                    <a:lumMod val="10000"/>
                  </a:schemeClr>
                </a:solidFill>
                <a:latin typeface="Verdana" pitchFamily="34" charset="0"/>
              </a:rPr>
              <a:t>		return x;</a:t>
            </a:r>
          </a:p>
          <a:p>
            <a:pPr eaLnBrk="1" hangingPunct="1">
              <a:spcBef>
                <a:spcPts val="600"/>
              </a:spcBef>
            </a:pPr>
            <a:r>
              <a:rPr kumimoji="1" lang="en-US" altLang="zh-CN" sz="2800" dirty="0">
                <a:solidFill>
                  <a:schemeClr val="bg2">
                    <a:lumMod val="10000"/>
                  </a:schemeClr>
                </a:solidFill>
                <a:latin typeface="Verdana" pitchFamily="34" charset="0"/>
              </a:rPr>
              <a:t>	if(  n % 2 )</a:t>
            </a:r>
          </a:p>
          <a:p>
            <a:pPr eaLnBrk="1" hangingPunct="1">
              <a:spcBef>
                <a:spcPts val="600"/>
              </a:spcBef>
            </a:pPr>
            <a:r>
              <a:rPr kumimoji="1" lang="en-US" altLang="zh-CN" sz="2800" dirty="0">
                <a:solidFill>
                  <a:schemeClr val="bg2">
                    <a:lumMod val="10000"/>
                  </a:schemeClr>
                </a:solidFill>
                <a:latin typeface="Verdana" pitchFamily="34" charset="0"/>
              </a:rPr>
              <a:t>		return( </a:t>
            </a:r>
            <a:r>
              <a:rPr kumimoji="1" lang="en-US" altLang="zh-CN" sz="2800" dirty="0" smtClean="0">
                <a:solidFill>
                  <a:schemeClr val="bg2">
                    <a:lumMod val="10000"/>
                  </a:schemeClr>
                </a:solidFill>
                <a:latin typeface="Verdana" pitchFamily="34" charset="0"/>
              </a:rPr>
              <a:t>power( </a:t>
            </a:r>
            <a:r>
              <a:rPr kumimoji="1" lang="en-US" altLang="zh-CN" sz="2800" dirty="0">
                <a:solidFill>
                  <a:schemeClr val="bg2">
                    <a:lumMod val="10000"/>
                  </a:schemeClr>
                </a:solidFill>
                <a:latin typeface="Verdana" pitchFamily="34" charset="0"/>
              </a:rPr>
              <a:t>x*x, n/2 ) * x );</a:t>
            </a:r>
          </a:p>
          <a:p>
            <a:pPr eaLnBrk="1" hangingPunct="1">
              <a:spcBef>
                <a:spcPts val="600"/>
              </a:spcBef>
            </a:pPr>
            <a:r>
              <a:rPr kumimoji="1" lang="en-US" altLang="zh-CN" sz="2800" dirty="0">
                <a:solidFill>
                  <a:schemeClr val="bg2">
                    <a:lumMod val="10000"/>
                  </a:schemeClr>
                </a:solidFill>
                <a:latin typeface="Verdana" pitchFamily="34" charset="0"/>
              </a:rPr>
              <a:t>	else</a:t>
            </a:r>
          </a:p>
          <a:p>
            <a:pPr eaLnBrk="1" hangingPunct="1">
              <a:spcBef>
                <a:spcPts val="600"/>
              </a:spcBef>
            </a:pPr>
            <a:r>
              <a:rPr kumimoji="1" lang="en-US" altLang="zh-CN" sz="2800" dirty="0">
                <a:solidFill>
                  <a:schemeClr val="bg2">
                    <a:lumMod val="10000"/>
                  </a:schemeClr>
                </a:solidFill>
                <a:latin typeface="Verdana" pitchFamily="34" charset="0"/>
              </a:rPr>
              <a:t>		return( </a:t>
            </a:r>
            <a:r>
              <a:rPr kumimoji="1" lang="en-US" altLang="zh-CN" sz="2800" dirty="0" smtClean="0">
                <a:solidFill>
                  <a:schemeClr val="bg2">
                    <a:lumMod val="10000"/>
                  </a:schemeClr>
                </a:solidFill>
                <a:latin typeface="Verdana" pitchFamily="34" charset="0"/>
              </a:rPr>
              <a:t>power( </a:t>
            </a:r>
            <a:r>
              <a:rPr kumimoji="1" lang="en-US" altLang="zh-CN" sz="2800" dirty="0">
                <a:solidFill>
                  <a:schemeClr val="bg2">
                    <a:lumMod val="10000"/>
                  </a:schemeClr>
                </a:solidFill>
                <a:latin typeface="Verdana" pitchFamily="34" charset="0"/>
              </a:rPr>
              <a:t>x*x, n/2 ) );</a:t>
            </a:r>
          </a:p>
          <a:p>
            <a:pPr eaLnBrk="1" hangingPunct="1">
              <a:spcBef>
                <a:spcPts val="600"/>
              </a:spcBef>
            </a:pPr>
            <a:r>
              <a:rPr kumimoji="1" lang="en-US" altLang="zh-CN" sz="2800" dirty="0">
                <a:solidFill>
                  <a:schemeClr val="bg2">
                    <a:lumMod val="10000"/>
                  </a:schemeClr>
                </a:solidFill>
                <a:latin typeface="Verdana" pitchFamily="34" charset="0"/>
              </a:rPr>
              <a:t>}</a:t>
            </a:r>
          </a:p>
        </p:txBody>
      </p:sp>
      <p:sp>
        <p:nvSpPr>
          <p:cNvPr id="100355" name="Rectangle 3"/>
          <p:cNvSpPr>
            <a:spLocks noChangeArrowheads="1"/>
          </p:cNvSpPr>
          <p:nvPr/>
        </p:nvSpPr>
        <p:spPr bwMode="auto">
          <a:xfrm>
            <a:off x="309362" y="7450"/>
            <a:ext cx="8229600" cy="39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marL="609600" indent="-609600" algn="ctr" eaLnBrk="1" hangingPunct="1">
              <a:spcBef>
                <a:spcPct val="0"/>
              </a:spcBef>
              <a:buNone/>
              <a:defRPr/>
            </a:pPr>
            <a:r>
              <a:rPr lang="zh-CN" altLang="en-US" dirty="0" smtClean="0">
                <a:solidFill>
                  <a:schemeClr val="bg2">
                    <a:lumMod val="10000"/>
                  </a:schemeClr>
                </a:solidFill>
                <a:cs typeface="+mj-cs"/>
              </a:rPr>
              <a:t>示例</a:t>
            </a:r>
            <a:r>
              <a:rPr lang="en-US" altLang="zh-CN" dirty="0">
                <a:solidFill>
                  <a:schemeClr val="bg2">
                    <a:lumMod val="10000"/>
                  </a:schemeClr>
                </a:solidFill>
                <a:cs typeface="+mj-cs"/>
              </a:rPr>
              <a:t>3</a:t>
            </a:r>
            <a:r>
              <a:rPr lang="zh-CN" altLang="en-US" dirty="0" smtClean="0">
                <a:solidFill>
                  <a:schemeClr val="bg2">
                    <a:lumMod val="10000"/>
                  </a:schemeClr>
                </a:solidFill>
                <a:cs typeface="+mj-cs"/>
              </a:rPr>
              <a:t>：</a:t>
            </a:r>
            <a:r>
              <a:rPr lang="zh-CN" altLang="en-US" dirty="0">
                <a:solidFill>
                  <a:schemeClr val="bg2">
                    <a:lumMod val="10000"/>
                  </a:schemeClr>
                </a:solidFill>
                <a:cs typeface="+mj-cs"/>
              </a:rPr>
              <a:t>幂</a:t>
            </a:r>
            <a:r>
              <a:rPr lang="zh-CN" altLang="en-US" dirty="0" smtClean="0">
                <a:solidFill>
                  <a:schemeClr val="bg2">
                    <a:lumMod val="10000"/>
                  </a:schemeClr>
                </a:solidFill>
                <a:cs typeface="+mj-cs"/>
              </a:rPr>
              <a:t>运算</a:t>
            </a:r>
            <a:endParaRPr lang="zh-CN" altLang="en-US" dirty="0">
              <a:solidFill>
                <a:schemeClr val="bg2">
                  <a:lumMod val="10000"/>
                </a:schemeClr>
              </a:solidFill>
              <a:cs typeface="+mj-cs"/>
            </a:endParaRPr>
          </a:p>
        </p:txBody>
      </p:sp>
      <p:sp>
        <p:nvSpPr>
          <p:cNvPr id="229380" name="Text Box 4"/>
          <p:cNvSpPr txBox="1">
            <a:spLocks noChangeArrowheads="1"/>
          </p:cNvSpPr>
          <p:nvPr/>
        </p:nvSpPr>
        <p:spPr bwMode="auto">
          <a:xfrm>
            <a:off x="3419872" y="6074132"/>
            <a:ext cx="475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r" eaLnBrk="1" hangingPunct="1"/>
            <a:r>
              <a:rPr kumimoji="1" lang="zh-CN" altLang="en-US" sz="2800" dirty="0">
                <a:solidFill>
                  <a:schemeClr val="bg2">
                    <a:lumMod val="10000"/>
                  </a:schemeClr>
                </a:solidFill>
                <a:latin typeface="微软雅黑" panose="020B0503020204020204" pitchFamily="34" charset="-122"/>
                <a:ea typeface="微软雅黑" panose="020B0503020204020204" pitchFamily="34" charset="-122"/>
              </a:rPr>
              <a:t>时间复杂度</a:t>
            </a:r>
            <a:r>
              <a:rPr kumimoji="1" lang="en-US" altLang="zh-CN" sz="2800" dirty="0">
                <a:solidFill>
                  <a:schemeClr val="bg2">
                    <a:lumMod val="10000"/>
                  </a:schemeClr>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O( </a:t>
            </a:r>
            <a:r>
              <a:rPr kumimoji="1" lang="en-US" altLang="zh-CN" sz="2800" i="1" dirty="0" err="1" smtClean="0">
                <a:solidFill>
                  <a:srgbClr val="C00000"/>
                </a:solidFill>
                <a:latin typeface="微软雅黑" panose="020B0503020204020204" pitchFamily="34" charset="-122"/>
                <a:ea typeface="微软雅黑" panose="020B0503020204020204" pitchFamily="34" charset="-122"/>
              </a:rPr>
              <a:t>logn</a:t>
            </a:r>
            <a:r>
              <a:rPr kumimoji="1" lang="en-US" altLang="zh-CN" sz="2800" i="1" dirty="0" smtClean="0">
                <a:solidFill>
                  <a:srgbClr val="C00000"/>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203243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wipe(up)">
                                      <p:cBhvr>
                                        <p:cTn id="7" dur="500"/>
                                        <p:tgtEl>
                                          <p:spTgt spid="229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80"/>
                                        </p:tgtEl>
                                        <p:attrNameLst>
                                          <p:attrName>style.visibility</p:attrName>
                                        </p:attrNameLst>
                                      </p:cBhvr>
                                      <p:to>
                                        <p:strVal val="visible"/>
                                      </p:to>
                                    </p:set>
                                    <p:animEffect transition="in" filter="wipe(left)">
                                      <p:cBhvr>
                                        <p:cTn id="12"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2938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144463" y="692325"/>
            <a:ext cx="8891587" cy="604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spcBef>
                <a:spcPts val="600"/>
              </a:spcBef>
            </a:pPr>
            <a:r>
              <a:rPr kumimoji="1" lang="en-US" altLang="zh-CN" sz="2400" dirty="0" err="1">
                <a:solidFill>
                  <a:schemeClr val="bg2">
                    <a:lumMod val="10000"/>
                  </a:schemeClr>
                </a:solidFill>
                <a:latin typeface="Verdana" pitchFamily="34" charset="0"/>
              </a:rPr>
              <a:t>int</a:t>
            </a:r>
            <a:r>
              <a:rPr kumimoji="1" lang="en-US" altLang="zh-CN" sz="2400" dirty="0">
                <a:solidFill>
                  <a:schemeClr val="bg2">
                    <a:lumMod val="10000"/>
                  </a:schemeClr>
                </a:solidFill>
                <a:latin typeface="Verdana" pitchFamily="34" charset="0"/>
              </a:rPr>
              <a:t> </a:t>
            </a:r>
            <a:r>
              <a:rPr kumimoji="1" lang="en-US" altLang="zh-CN" sz="2400" dirty="0" err="1">
                <a:solidFill>
                  <a:schemeClr val="bg2">
                    <a:lumMod val="10000"/>
                  </a:schemeClr>
                </a:solidFill>
                <a:latin typeface="Verdana" pitchFamily="34" charset="0"/>
              </a:rPr>
              <a:t>binary_search</a:t>
            </a:r>
            <a:r>
              <a:rPr kumimoji="1" lang="en-US" altLang="zh-CN" sz="2400" dirty="0">
                <a:solidFill>
                  <a:schemeClr val="bg2">
                    <a:lumMod val="10000"/>
                  </a:schemeClr>
                </a:solidFill>
                <a:latin typeface="Verdana" pitchFamily="34" charset="0"/>
              </a:rPr>
              <a:t>( </a:t>
            </a:r>
            <a:r>
              <a:rPr kumimoji="1" lang="en-US" altLang="zh-CN" sz="2400" dirty="0" err="1">
                <a:solidFill>
                  <a:schemeClr val="bg2">
                    <a:lumMod val="10000"/>
                  </a:schemeClr>
                </a:solidFill>
                <a:latin typeface="Verdana" pitchFamily="34" charset="0"/>
              </a:rPr>
              <a:t>int</a:t>
            </a:r>
            <a:r>
              <a:rPr kumimoji="1" lang="en-US" altLang="zh-CN" sz="2400" dirty="0">
                <a:solidFill>
                  <a:schemeClr val="bg2">
                    <a:lumMod val="10000"/>
                  </a:schemeClr>
                </a:solidFill>
                <a:latin typeface="Verdana" pitchFamily="34" charset="0"/>
              </a:rPr>
              <a:t> a[ ], </a:t>
            </a:r>
            <a:r>
              <a:rPr kumimoji="1" lang="en-US" altLang="zh-CN" sz="2400" dirty="0" err="1">
                <a:solidFill>
                  <a:schemeClr val="bg2">
                    <a:lumMod val="10000"/>
                  </a:schemeClr>
                </a:solidFill>
                <a:latin typeface="Verdana" pitchFamily="34" charset="0"/>
              </a:rPr>
              <a:t>int</a:t>
            </a:r>
            <a:r>
              <a:rPr kumimoji="1" lang="en-US" altLang="zh-CN" sz="2400" dirty="0">
                <a:solidFill>
                  <a:schemeClr val="bg2">
                    <a:lumMod val="10000"/>
                  </a:schemeClr>
                </a:solidFill>
                <a:latin typeface="Verdana" pitchFamily="34" charset="0"/>
              </a:rPr>
              <a:t> x, </a:t>
            </a:r>
            <a:r>
              <a:rPr kumimoji="1" lang="en-US" altLang="zh-CN" sz="2400" dirty="0" err="1">
                <a:solidFill>
                  <a:schemeClr val="bg2">
                    <a:lumMod val="10000"/>
                  </a:schemeClr>
                </a:solidFill>
                <a:latin typeface="Verdana" pitchFamily="34" charset="0"/>
              </a:rPr>
              <a:t>int</a:t>
            </a:r>
            <a:r>
              <a:rPr kumimoji="1" lang="en-US" altLang="zh-CN" sz="2400" dirty="0">
                <a:solidFill>
                  <a:schemeClr val="bg2">
                    <a:lumMod val="10000"/>
                  </a:schemeClr>
                </a:solidFill>
                <a:latin typeface="Verdana" pitchFamily="34" charset="0"/>
              </a:rPr>
              <a:t> n </a:t>
            </a:r>
            <a:r>
              <a:rPr kumimoji="1" lang="en-US" altLang="zh-CN" sz="2400" dirty="0" smtClean="0">
                <a:solidFill>
                  <a:schemeClr val="bg2">
                    <a:lumMod val="10000"/>
                  </a:schemeClr>
                </a:solidFill>
                <a:latin typeface="Verdana" pitchFamily="34" charset="0"/>
              </a:rPr>
              <a:t>){</a:t>
            </a:r>
            <a:endParaRPr kumimoji="1" lang="en-US" altLang="zh-CN" sz="2400" dirty="0">
              <a:solidFill>
                <a:schemeClr val="bg2">
                  <a:lumMod val="10000"/>
                </a:schemeClr>
              </a:solidFill>
              <a:latin typeface="Verdana" pitchFamily="34" charset="0"/>
            </a:endParaRPr>
          </a:p>
          <a:p>
            <a:pPr eaLnBrk="1" hangingPunct="1">
              <a:spcBef>
                <a:spcPts val="600"/>
              </a:spcBef>
            </a:pPr>
            <a:r>
              <a:rPr kumimoji="1" lang="en-US" altLang="zh-CN" sz="2400" dirty="0">
                <a:solidFill>
                  <a:schemeClr val="bg2">
                    <a:lumMod val="10000"/>
                  </a:schemeClr>
                </a:solidFill>
                <a:latin typeface="Verdana" pitchFamily="34" charset="0"/>
              </a:rPr>
              <a:t>	</a:t>
            </a:r>
            <a:r>
              <a:rPr kumimoji="1" lang="en-US" altLang="zh-CN" sz="2400" dirty="0" err="1">
                <a:solidFill>
                  <a:schemeClr val="bg2">
                    <a:lumMod val="10000"/>
                  </a:schemeClr>
                </a:solidFill>
                <a:latin typeface="Verdana" pitchFamily="34" charset="0"/>
              </a:rPr>
              <a:t>int</a:t>
            </a:r>
            <a:r>
              <a:rPr kumimoji="1" lang="en-US" altLang="zh-CN" sz="2400" dirty="0">
                <a:solidFill>
                  <a:schemeClr val="bg2">
                    <a:lumMod val="10000"/>
                  </a:schemeClr>
                </a:solidFill>
                <a:latin typeface="Verdana" pitchFamily="34" charset="0"/>
              </a:rPr>
              <a:t> low = 0, mid, high = n - </a:t>
            </a:r>
            <a:r>
              <a:rPr kumimoji="1" lang="en-US" altLang="zh-CN" sz="2400" dirty="0" smtClean="0">
                <a:solidFill>
                  <a:schemeClr val="bg2">
                    <a:lumMod val="10000"/>
                  </a:schemeClr>
                </a:solidFill>
                <a:latin typeface="Verdana" pitchFamily="34" charset="0"/>
              </a:rPr>
              <a:t>1;       </a:t>
            </a:r>
          </a:p>
          <a:p>
            <a:pPr eaLnBrk="1" hangingPunct="1">
              <a:spcBef>
                <a:spcPts val="600"/>
              </a:spcBef>
            </a:pPr>
            <a:r>
              <a:rPr kumimoji="1" lang="en-US" altLang="zh-CN" sz="2400" dirty="0" smtClean="0">
                <a:solidFill>
                  <a:schemeClr val="bg2">
                    <a:lumMod val="10000"/>
                  </a:schemeClr>
                </a:solidFill>
                <a:latin typeface="Verdana" pitchFamily="34" charset="0"/>
              </a:rPr>
              <a:t>	while( low &lt;= high ){ </a:t>
            </a:r>
          </a:p>
          <a:p>
            <a:pPr eaLnBrk="1" hangingPunct="1">
              <a:spcBef>
                <a:spcPts val="600"/>
              </a:spcBef>
            </a:pPr>
            <a:r>
              <a:rPr kumimoji="1" lang="en-US" altLang="zh-CN" sz="2400" dirty="0">
                <a:solidFill>
                  <a:schemeClr val="bg2">
                    <a:lumMod val="10000"/>
                  </a:schemeClr>
                </a:solidFill>
                <a:latin typeface="Verdana" pitchFamily="34" charset="0"/>
              </a:rPr>
              <a:t>		mid = (low + high)/2;</a:t>
            </a:r>
          </a:p>
          <a:p>
            <a:pPr eaLnBrk="1" hangingPunct="1">
              <a:spcBef>
                <a:spcPts val="600"/>
              </a:spcBef>
            </a:pPr>
            <a:r>
              <a:rPr kumimoji="1" lang="en-US" altLang="zh-CN" sz="2400" dirty="0">
                <a:solidFill>
                  <a:schemeClr val="bg2">
                    <a:lumMod val="10000"/>
                  </a:schemeClr>
                </a:solidFill>
                <a:latin typeface="Verdana" pitchFamily="34" charset="0"/>
              </a:rPr>
              <a:t>		if( a[mid] &lt; x )</a:t>
            </a:r>
          </a:p>
          <a:p>
            <a:pPr eaLnBrk="1" hangingPunct="1">
              <a:spcBef>
                <a:spcPts val="600"/>
              </a:spcBef>
            </a:pPr>
            <a:r>
              <a:rPr kumimoji="1" lang="en-US" altLang="zh-CN" sz="2400" dirty="0">
                <a:solidFill>
                  <a:schemeClr val="bg2">
                    <a:lumMod val="10000"/>
                  </a:schemeClr>
                </a:solidFill>
                <a:latin typeface="Verdana" pitchFamily="34" charset="0"/>
              </a:rPr>
              <a:t>			</a:t>
            </a:r>
            <a:r>
              <a:rPr kumimoji="1" lang="en-US" altLang="zh-CN" sz="2400" dirty="0">
                <a:solidFill>
                  <a:srgbClr val="C00000"/>
                </a:solidFill>
                <a:latin typeface="Verdana" pitchFamily="34" charset="0"/>
              </a:rPr>
              <a:t>low = mid + 1;</a:t>
            </a:r>
          </a:p>
          <a:p>
            <a:pPr eaLnBrk="1" hangingPunct="1">
              <a:spcBef>
                <a:spcPts val="600"/>
              </a:spcBef>
            </a:pPr>
            <a:r>
              <a:rPr kumimoji="1" lang="en-US" altLang="zh-CN" sz="2400" dirty="0">
                <a:solidFill>
                  <a:schemeClr val="bg2">
                    <a:lumMod val="10000"/>
                  </a:schemeClr>
                </a:solidFill>
                <a:latin typeface="Verdana" pitchFamily="34" charset="0"/>
              </a:rPr>
              <a:t>		else if ( a[mid] &gt; x )</a:t>
            </a:r>
          </a:p>
          <a:p>
            <a:pPr eaLnBrk="1" hangingPunct="1">
              <a:spcBef>
                <a:spcPts val="600"/>
              </a:spcBef>
            </a:pPr>
            <a:r>
              <a:rPr kumimoji="1" lang="en-US" altLang="zh-CN" sz="2400" dirty="0">
                <a:solidFill>
                  <a:schemeClr val="bg2">
                    <a:lumMod val="10000"/>
                  </a:schemeClr>
                </a:solidFill>
                <a:latin typeface="Verdana" pitchFamily="34" charset="0"/>
              </a:rPr>
              <a:t>			</a:t>
            </a:r>
            <a:r>
              <a:rPr kumimoji="1" lang="en-US" altLang="zh-CN" sz="2400" dirty="0">
                <a:solidFill>
                  <a:srgbClr val="C00000"/>
                </a:solidFill>
                <a:latin typeface="Verdana" pitchFamily="34" charset="0"/>
              </a:rPr>
              <a:t>high = mid - 1;</a:t>
            </a:r>
          </a:p>
          <a:p>
            <a:pPr eaLnBrk="1" hangingPunct="1">
              <a:spcBef>
                <a:spcPts val="600"/>
              </a:spcBef>
            </a:pPr>
            <a:r>
              <a:rPr kumimoji="1" lang="en-US" altLang="zh-CN" sz="2400" dirty="0">
                <a:solidFill>
                  <a:schemeClr val="bg2">
                    <a:lumMod val="10000"/>
                  </a:schemeClr>
                </a:solidFill>
                <a:latin typeface="Verdana" pitchFamily="34" charset="0"/>
              </a:rPr>
              <a:t>		else</a:t>
            </a:r>
          </a:p>
          <a:p>
            <a:pPr eaLnBrk="1" hangingPunct="1">
              <a:spcBef>
                <a:spcPts val="600"/>
              </a:spcBef>
            </a:pPr>
            <a:r>
              <a:rPr kumimoji="1" lang="en-US" altLang="zh-CN" sz="2400" dirty="0">
                <a:solidFill>
                  <a:schemeClr val="bg2">
                    <a:lumMod val="10000"/>
                  </a:schemeClr>
                </a:solidFill>
                <a:latin typeface="Verdana" pitchFamily="34" charset="0"/>
              </a:rPr>
              <a:t>			</a:t>
            </a:r>
            <a:r>
              <a:rPr kumimoji="1" lang="en-US" altLang="zh-CN" sz="2400" dirty="0">
                <a:solidFill>
                  <a:srgbClr val="C00000"/>
                </a:solidFill>
                <a:latin typeface="Verdana" pitchFamily="34" charset="0"/>
              </a:rPr>
              <a:t>return( mid );</a:t>
            </a:r>
            <a:r>
              <a:rPr kumimoji="1" lang="en-US" altLang="zh-CN" sz="2400" dirty="0">
                <a:solidFill>
                  <a:schemeClr val="bg2">
                    <a:lumMod val="10000"/>
                  </a:schemeClr>
                </a:solidFill>
                <a:latin typeface="Verdana" pitchFamily="34" charset="0"/>
              </a:rPr>
              <a:t>  </a:t>
            </a:r>
            <a:r>
              <a:rPr kumimoji="1" lang="en-US" altLang="zh-CN" sz="2400" dirty="0" smtClean="0">
                <a:solidFill>
                  <a:schemeClr val="bg2">
                    <a:lumMod val="10000"/>
                  </a:schemeClr>
                </a:solidFill>
                <a:latin typeface="Verdana" pitchFamily="34" charset="0"/>
              </a:rPr>
              <a:t>// found</a:t>
            </a:r>
            <a:endParaRPr kumimoji="1" lang="en-US" altLang="zh-CN" sz="2400" dirty="0">
              <a:solidFill>
                <a:schemeClr val="bg2">
                  <a:lumMod val="10000"/>
                </a:schemeClr>
              </a:solidFill>
              <a:latin typeface="Verdana" pitchFamily="34" charset="0"/>
            </a:endParaRPr>
          </a:p>
          <a:p>
            <a:pPr eaLnBrk="1" hangingPunct="1">
              <a:spcBef>
                <a:spcPts val="600"/>
              </a:spcBef>
            </a:pPr>
            <a:r>
              <a:rPr kumimoji="1" lang="en-US" altLang="zh-CN" sz="2400" dirty="0">
                <a:solidFill>
                  <a:schemeClr val="bg2">
                    <a:lumMod val="10000"/>
                  </a:schemeClr>
                </a:solidFill>
                <a:latin typeface="Verdana" pitchFamily="34" charset="0"/>
              </a:rPr>
              <a:t>	}    </a:t>
            </a:r>
          </a:p>
          <a:p>
            <a:pPr eaLnBrk="1" hangingPunct="1">
              <a:spcBef>
                <a:spcPts val="600"/>
              </a:spcBef>
            </a:pPr>
            <a:r>
              <a:rPr kumimoji="1" lang="en-US" altLang="zh-CN" sz="2400" dirty="0">
                <a:solidFill>
                  <a:schemeClr val="bg2">
                    <a:lumMod val="10000"/>
                  </a:schemeClr>
                </a:solidFill>
                <a:latin typeface="Verdana" pitchFamily="34" charset="0"/>
              </a:rPr>
              <a:t>	return -1;</a:t>
            </a:r>
          </a:p>
          <a:p>
            <a:pPr eaLnBrk="1" hangingPunct="1">
              <a:spcBef>
                <a:spcPts val="600"/>
              </a:spcBef>
            </a:pPr>
            <a:r>
              <a:rPr kumimoji="1" lang="en-US" altLang="zh-CN" sz="2400" dirty="0">
                <a:solidFill>
                  <a:schemeClr val="bg2">
                    <a:lumMod val="10000"/>
                  </a:schemeClr>
                </a:solidFill>
                <a:latin typeface="Verdana" pitchFamily="34" charset="0"/>
              </a:rPr>
              <a:t>}</a:t>
            </a:r>
          </a:p>
        </p:txBody>
      </p:sp>
      <p:sp>
        <p:nvSpPr>
          <p:cNvPr id="98307" name="Rectangle 3"/>
          <p:cNvSpPr>
            <a:spLocks noChangeArrowheads="1"/>
          </p:cNvSpPr>
          <p:nvPr/>
        </p:nvSpPr>
        <p:spPr bwMode="auto">
          <a:xfrm>
            <a:off x="475456" y="260648"/>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marL="609600" indent="-609600" algn="ctr" eaLnBrk="1" hangingPunct="1">
              <a:spcBef>
                <a:spcPct val="0"/>
              </a:spcBef>
              <a:buNone/>
              <a:defRPr/>
            </a:pPr>
            <a:r>
              <a:rPr lang="zh-CN" altLang="en-US" dirty="0" smtClean="0">
                <a:solidFill>
                  <a:schemeClr val="bg2">
                    <a:lumMod val="10000"/>
                  </a:schemeClr>
                </a:solidFill>
                <a:cs typeface="+mj-cs"/>
              </a:rPr>
              <a:t>示例</a:t>
            </a:r>
            <a:r>
              <a:rPr lang="en-US" altLang="zh-CN" dirty="0" smtClean="0">
                <a:solidFill>
                  <a:schemeClr val="bg2">
                    <a:lumMod val="10000"/>
                  </a:schemeClr>
                </a:solidFill>
                <a:cs typeface="+mj-cs"/>
              </a:rPr>
              <a:t>4</a:t>
            </a:r>
            <a:r>
              <a:rPr lang="zh-CN" altLang="en-US" dirty="0" smtClean="0">
                <a:solidFill>
                  <a:schemeClr val="bg2">
                    <a:lumMod val="10000"/>
                  </a:schemeClr>
                </a:solidFill>
                <a:cs typeface="+mj-cs"/>
              </a:rPr>
              <a:t>：折半查找</a:t>
            </a:r>
            <a:r>
              <a:rPr lang="zh-CN" altLang="en-US" dirty="0">
                <a:solidFill>
                  <a:schemeClr val="bg2">
                    <a:lumMod val="10000"/>
                  </a:schemeClr>
                </a:solidFill>
                <a:cs typeface="+mj-cs"/>
              </a:rPr>
              <a:t>（</a:t>
            </a:r>
            <a:r>
              <a:rPr lang="zh-CN" altLang="en-US" dirty="0" smtClean="0">
                <a:solidFill>
                  <a:schemeClr val="bg2">
                    <a:lumMod val="10000"/>
                  </a:schemeClr>
                </a:solidFill>
                <a:cs typeface="+mj-cs"/>
              </a:rPr>
              <a:t>前提</a:t>
            </a:r>
            <a:r>
              <a:rPr lang="zh-CN" altLang="en-US" dirty="0">
                <a:solidFill>
                  <a:schemeClr val="bg2">
                    <a:lumMod val="10000"/>
                  </a:schemeClr>
                </a:solidFill>
                <a:cs typeface="+mj-cs"/>
              </a:rPr>
              <a:t>是数据有序</a:t>
            </a:r>
            <a:r>
              <a:rPr lang="zh-CN" altLang="en-US" dirty="0" smtClean="0">
                <a:solidFill>
                  <a:schemeClr val="bg2">
                    <a:lumMod val="10000"/>
                  </a:schemeClr>
                </a:solidFill>
                <a:cs typeface="+mj-cs"/>
              </a:rPr>
              <a:t>排列）</a:t>
            </a:r>
            <a:endParaRPr lang="zh-CN" altLang="en-US" dirty="0">
              <a:solidFill>
                <a:schemeClr val="bg2">
                  <a:lumMod val="10000"/>
                </a:schemeClr>
              </a:solidFill>
              <a:cs typeface="+mj-cs"/>
            </a:endParaRPr>
          </a:p>
        </p:txBody>
      </p:sp>
      <p:sp>
        <p:nvSpPr>
          <p:cNvPr id="223236" name="Text Box 4"/>
          <p:cNvSpPr txBox="1">
            <a:spLocks noChangeArrowheads="1"/>
          </p:cNvSpPr>
          <p:nvPr/>
        </p:nvSpPr>
        <p:spPr bwMode="auto">
          <a:xfrm>
            <a:off x="4140201" y="6074132"/>
            <a:ext cx="41042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r" eaLnBrk="1" hangingPunct="1"/>
            <a:r>
              <a:rPr kumimoji="1" lang="zh-CN" altLang="en-US" sz="2800" dirty="0">
                <a:solidFill>
                  <a:schemeClr val="bg2">
                    <a:lumMod val="10000"/>
                  </a:schemeClr>
                </a:solidFill>
                <a:latin typeface="微软雅黑" panose="020B0503020204020204" pitchFamily="34" charset="-122"/>
                <a:ea typeface="微软雅黑" panose="020B0503020204020204" pitchFamily="34" charset="-122"/>
              </a:rPr>
              <a:t>时间复杂度</a:t>
            </a:r>
            <a:r>
              <a:rPr kumimoji="1" lang="en-US" altLang="zh-CN" sz="2800" dirty="0">
                <a:solidFill>
                  <a:schemeClr val="bg2">
                    <a:lumMod val="10000"/>
                  </a:schemeClr>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O( </a:t>
            </a:r>
            <a:r>
              <a:rPr kumimoji="1" lang="en-US" altLang="zh-CN" sz="2800" i="1" dirty="0" err="1">
                <a:solidFill>
                  <a:srgbClr val="C00000"/>
                </a:solidFill>
                <a:latin typeface="微软雅黑" panose="020B0503020204020204" pitchFamily="34" charset="-122"/>
                <a:ea typeface="微软雅黑" panose="020B0503020204020204" pitchFamily="34" charset="-122"/>
              </a:rPr>
              <a:t>logn</a:t>
            </a:r>
            <a:r>
              <a:rPr kumimoji="1" lang="en-US" altLang="zh-CN" sz="2800" i="1" dirty="0">
                <a:solidFill>
                  <a:srgbClr val="C000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7045160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34"/>
                                        </p:tgtEl>
                                        <p:attrNameLst>
                                          <p:attrName>style.visibility</p:attrName>
                                        </p:attrNameLst>
                                      </p:cBhvr>
                                      <p:to>
                                        <p:strVal val="visible"/>
                                      </p:to>
                                    </p:set>
                                    <p:animEffect transition="in" filter="wipe(up)">
                                      <p:cBhvr>
                                        <p:cTn id="7" dur="500"/>
                                        <p:tgtEl>
                                          <p:spTgt spid="223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Effect transition="in" filter="wipe(left)">
                                      <p:cBhvr>
                                        <p:cTn id="12"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P spid="22323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323527" y="692696"/>
            <a:ext cx="8569647"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spcBef>
                <a:spcPts val="600"/>
              </a:spcBef>
              <a:spcAft>
                <a:spcPts val="0"/>
              </a:spcAft>
            </a:pPr>
            <a:r>
              <a:rPr kumimoji="1" lang="en-US" altLang="zh-CN" sz="2800" dirty="0" err="1">
                <a:solidFill>
                  <a:schemeClr val="bg2">
                    <a:lumMod val="10000"/>
                  </a:schemeClr>
                </a:solidFill>
                <a:latin typeface="Verdana" pitchFamily="34" charset="0"/>
              </a:rPr>
              <a:t>int</a:t>
            </a:r>
            <a:r>
              <a:rPr kumimoji="1" lang="en-US" altLang="zh-CN" sz="2800" dirty="0">
                <a:solidFill>
                  <a:schemeClr val="bg2">
                    <a:lumMod val="10000"/>
                  </a:schemeClr>
                </a:solidFill>
                <a:latin typeface="Verdana" pitchFamily="34" charset="0"/>
              </a:rPr>
              <a:t> </a:t>
            </a:r>
            <a:r>
              <a:rPr kumimoji="1" lang="en-US" altLang="zh-CN" sz="2800" dirty="0" err="1">
                <a:solidFill>
                  <a:schemeClr val="bg2">
                    <a:lumMod val="10000"/>
                  </a:schemeClr>
                </a:solidFill>
                <a:latin typeface="Verdana" pitchFamily="34" charset="0"/>
              </a:rPr>
              <a:t>gcd</a:t>
            </a:r>
            <a:r>
              <a:rPr kumimoji="1" lang="en-US" altLang="zh-CN" sz="2800" dirty="0">
                <a:solidFill>
                  <a:schemeClr val="bg2">
                    <a:lumMod val="10000"/>
                  </a:schemeClr>
                </a:solidFill>
                <a:latin typeface="Verdana" pitchFamily="34" charset="0"/>
              </a:rPr>
              <a:t>( </a:t>
            </a:r>
            <a:r>
              <a:rPr kumimoji="1" lang="en-US" altLang="zh-CN" sz="2800" dirty="0" err="1">
                <a:solidFill>
                  <a:schemeClr val="bg2">
                    <a:lumMod val="10000"/>
                  </a:schemeClr>
                </a:solidFill>
                <a:latin typeface="Verdana" pitchFamily="34" charset="0"/>
              </a:rPr>
              <a:t>int</a:t>
            </a:r>
            <a:r>
              <a:rPr kumimoji="1" lang="en-US" altLang="zh-CN" sz="2800" dirty="0">
                <a:solidFill>
                  <a:schemeClr val="bg2">
                    <a:lumMod val="10000"/>
                  </a:schemeClr>
                </a:solidFill>
                <a:latin typeface="Verdana" pitchFamily="34" charset="0"/>
              </a:rPr>
              <a:t> m, </a:t>
            </a:r>
            <a:r>
              <a:rPr kumimoji="1" lang="en-US" altLang="zh-CN" sz="2800" dirty="0" err="1">
                <a:solidFill>
                  <a:schemeClr val="bg2">
                    <a:lumMod val="10000"/>
                  </a:schemeClr>
                </a:solidFill>
                <a:latin typeface="Verdana" pitchFamily="34" charset="0"/>
              </a:rPr>
              <a:t>int</a:t>
            </a:r>
            <a:r>
              <a:rPr kumimoji="1" lang="en-US" altLang="zh-CN" sz="2800" dirty="0">
                <a:solidFill>
                  <a:schemeClr val="bg2">
                    <a:lumMod val="10000"/>
                  </a:schemeClr>
                </a:solidFill>
                <a:latin typeface="Verdana" pitchFamily="34" charset="0"/>
              </a:rPr>
              <a:t> n )</a:t>
            </a:r>
          </a:p>
          <a:p>
            <a:pPr eaLnBrk="1" hangingPunct="1">
              <a:spcBef>
                <a:spcPts val="600"/>
              </a:spcBef>
              <a:spcAft>
                <a:spcPts val="0"/>
              </a:spcAft>
            </a:pPr>
            <a:r>
              <a:rPr kumimoji="1" lang="en-US" altLang="zh-CN" sz="2800" dirty="0">
                <a:solidFill>
                  <a:schemeClr val="bg2">
                    <a:lumMod val="10000"/>
                  </a:schemeClr>
                </a:solidFill>
                <a:latin typeface="Verdana" pitchFamily="34" charset="0"/>
              </a:rPr>
              <a:t>{</a:t>
            </a:r>
          </a:p>
          <a:p>
            <a:pPr eaLnBrk="1" hangingPunct="1">
              <a:spcBef>
                <a:spcPts val="600"/>
              </a:spcBef>
              <a:spcAft>
                <a:spcPts val="0"/>
              </a:spcAft>
            </a:pPr>
            <a:r>
              <a:rPr kumimoji="1" lang="en-US" altLang="zh-CN" sz="2800" dirty="0">
                <a:solidFill>
                  <a:schemeClr val="bg2">
                    <a:lumMod val="10000"/>
                  </a:schemeClr>
                </a:solidFill>
                <a:latin typeface="Verdana" pitchFamily="34" charset="0"/>
              </a:rPr>
              <a:t>	unsigned </a:t>
            </a:r>
            <a:r>
              <a:rPr kumimoji="1" lang="en-US" altLang="zh-CN" sz="2800" dirty="0" err="1">
                <a:solidFill>
                  <a:schemeClr val="bg2">
                    <a:lumMod val="10000"/>
                  </a:schemeClr>
                </a:solidFill>
                <a:latin typeface="Verdana" pitchFamily="34" charset="0"/>
              </a:rPr>
              <a:t>int</a:t>
            </a:r>
            <a:r>
              <a:rPr kumimoji="1" lang="en-US" altLang="zh-CN" sz="2800" dirty="0">
                <a:solidFill>
                  <a:schemeClr val="bg2">
                    <a:lumMod val="10000"/>
                  </a:schemeClr>
                </a:solidFill>
                <a:latin typeface="Verdana" pitchFamily="34" charset="0"/>
              </a:rPr>
              <a:t> </a:t>
            </a:r>
            <a:r>
              <a:rPr kumimoji="1" lang="en-US" altLang="zh-CN" sz="2800" dirty="0" smtClean="0">
                <a:solidFill>
                  <a:schemeClr val="bg2">
                    <a:lumMod val="10000"/>
                  </a:schemeClr>
                </a:solidFill>
                <a:latin typeface="Verdana" pitchFamily="34" charset="0"/>
              </a:rPr>
              <a:t>remainder; </a:t>
            </a:r>
            <a:endParaRPr kumimoji="1" lang="en-US" altLang="zh-CN" sz="2800" dirty="0">
              <a:solidFill>
                <a:schemeClr val="bg2">
                  <a:lumMod val="10000"/>
                </a:schemeClr>
              </a:solidFill>
              <a:latin typeface="Verdana" pitchFamily="34" charset="0"/>
            </a:endParaRPr>
          </a:p>
          <a:p>
            <a:pPr eaLnBrk="1" hangingPunct="1">
              <a:spcBef>
                <a:spcPts val="600"/>
              </a:spcBef>
              <a:spcAft>
                <a:spcPts val="0"/>
              </a:spcAft>
            </a:pPr>
            <a:r>
              <a:rPr kumimoji="1" lang="en-US" altLang="zh-CN" sz="2800" dirty="0">
                <a:solidFill>
                  <a:schemeClr val="bg2">
                    <a:lumMod val="10000"/>
                  </a:schemeClr>
                </a:solidFill>
                <a:latin typeface="Verdana" pitchFamily="34" charset="0"/>
              </a:rPr>
              <a:t>	while( n &gt; 0 )	</a:t>
            </a:r>
          </a:p>
          <a:p>
            <a:pPr eaLnBrk="1" hangingPunct="1">
              <a:spcBef>
                <a:spcPts val="600"/>
              </a:spcBef>
              <a:spcAft>
                <a:spcPts val="0"/>
              </a:spcAft>
            </a:pPr>
            <a:r>
              <a:rPr kumimoji="1" lang="en-US" altLang="zh-CN" sz="2800" dirty="0">
                <a:solidFill>
                  <a:schemeClr val="bg2">
                    <a:lumMod val="10000"/>
                  </a:schemeClr>
                </a:solidFill>
                <a:latin typeface="Verdana" pitchFamily="34" charset="0"/>
              </a:rPr>
              <a:t>	{</a:t>
            </a:r>
          </a:p>
          <a:p>
            <a:pPr eaLnBrk="1" hangingPunct="1">
              <a:spcBef>
                <a:spcPts val="600"/>
              </a:spcBef>
              <a:spcAft>
                <a:spcPts val="0"/>
              </a:spcAft>
            </a:pPr>
            <a:r>
              <a:rPr kumimoji="1" lang="en-US" altLang="zh-CN" sz="2800" dirty="0">
                <a:solidFill>
                  <a:schemeClr val="bg2">
                    <a:lumMod val="10000"/>
                  </a:schemeClr>
                </a:solidFill>
                <a:latin typeface="Verdana" pitchFamily="34" charset="0"/>
              </a:rPr>
              <a:t>		</a:t>
            </a:r>
            <a:r>
              <a:rPr kumimoji="1" lang="en-US" altLang="zh-CN" sz="2800" dirty="0" smtClean="0">
                <a:solidFill>
                  <a:schemeClr val="bg2">
                    <a:lumMod val="10000"/>
                  </a:schemeClr>
                </a:solidFill>
                <a:latin typeface="Verdana" pitchFamily="34" charset="0"/>
              </a:rPr>
              <a:t>remainder </a:t>
            </a:r>
            <a:r>
              <a:rPr kumimoji="1" lang="en-US" altLang="zh-CN" sz="2800" dirty="0">
                <a:solidFill>
                  <a:schemeClr val="bg2">
                    <a:lumMod val="10000"/>
                  </a:schemeClr>
                </a:solidFill>
                <a:latin typeface="Verdana" pitchFamily="34" charset="0"/>
              </a:rPr>
              <a:t>= m % n;</a:t>
            </a:r>
          </a:p>
          <a:p>
            <a:pPr eaLnBrk="1" hangingPunct="1">
              <a:spcBef>
                <a:spcPts val="600"/>
              </a:spcBef>
              <a:spcAft>
                <a:spcPts val="0"/>
              </a:spcAft>
            </a:pPr>
            <a:r>
              <a:rPr kumimoji="1" lang="en-US" altLang="zh-CN" sz="2800" dirty="0">
                <a:solidFill>
                  <a:schemeClr val="bg2">
                    <a:lumMod val="10000"/>
                  </a:schemeClr>
                </a:solidFill>
                <a:latin typeface="Verdana" pitchFamily="34" charset="0"/>
              </a:rPr>
              <a:t>		m = n;</a:t>
            </a:r>
          </a:p>
          <a:p>
            <a:pPr eaLnBrk="1" hangingPunct="1">
              <a:spcBef>
                <a:spcPts val="600"/>
              </a:spcBef>
              <a:spcAft>
                <a:spcPts val="0"/>
              </a:spcAft>
            </a:pPr>
            <a:r>
              <a:rPr kumimoji="1" lang="en-US" altLang="zh-CN" sz="2800" dirty="0">
                <a:solidFill>
                  <a:schemeClr val="bg2">
                    <a:lumMod val="10000"/>
                  </a:schemeClr>
                </a:solidFill>
                <a:latin typeface="Verdana" pitchFamily="34" charset="0"/>
              </a:rPr>
              <a:t>		n = remainder;</a:t>
            </a:r>
          </a:p>
          <a:p>
            <a:pPr eaLnBrk="1" hangingPunct="1">
              <a:spcBef>
                <a:spcPts val="600"/>
              </a:spcBef>
              <a:spcAft>
                <a:spcPts val="0"/>
              </a:spcAft>
            </a:pPr>
            <a:r>
              <a:rPr kumimoji="1" lang="en-US" altLang="zh-CN" sz="2800" dirty="0">
                <a:solidFill>
                  <a:schemeClr val="bg2">
                    <a:lumMod val="10000"/>
                  </a:schemeClr>
                </a:solidFill>
                <a:latin typeface="Verdana" pitchFamily="34" charset="0"/>
              </a:rPr>
              <a:t>	}</a:t>
            </a:r>
          </a:p>
          <a:p>
            <a:pPr eaLnBrk="1" hangingPunct="1">
              <a:spcBef>
                <a:spcPts val="600"/>
              </a:spcBef>
              <a:spcAft>
                <a:spcPts val="0"/>
              </a:spcAft>
            </a:pPr>
            <a:r>
              <a:rPr kumimoji="1" lang="en-US" altLang="zh-CN" sz="2800" dirty="0">
                <a:solidFill>
                  <a:schemeClr val="bg2">
                    <a:lumMod val="10000"/>
                  </a:schemeClr>
                </a:solidFill>
                <a:latin typeface="Verdana" pitchFamily="34" charset="0"/>
              </a:rPr>
              <a:t>	return( m );</a:t>
            </a:r>
          </a:p>
          <a:p>
            <a:pPr eaLnBrk="1" hangingPunct="1">
              <a:spcBef>
                <a:spcPts val="600"/>
              </a:spcBef>
              <a:spcAft>
                <a:spcPts val="0"/>
              </a:spcAft>
            </a:pPr>
            <a:r>
              <a:rPr kumimoji="1" lang="en-US" altLang="zh-CN" sz="2800" dirty="0">
                <a:solidFill>
                  <a:schemeClr val="bg2">
                    <a:lumMod val="10000"/>
                  </a:schemeClr>
                </a:solidFill>
                <a:latin typeface="Verdana" pitchFamily="34" charset="0"/>
              </a:rPr>
              <a:t>}</a:t>
            </a:r>
          </a:p>
        </p:txBody>
      </p:sp>
      <p:sp>
        <p:nvSpPr>
          <p:cNvPr id="99331" name="Rectangle 3"/>
          <p:cNvSpPr>
            <a:spLocks noChangeArrowheads="1"/>
          </p:cNvSpPr>
          <p:nvPr/>
        </p:nvSpPr>
        <p:spPr bwMode="auto">
          <a:xfrm>
            <a:off x="493551" y="332656"/>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ts val="1200"/>
              </a:spcBef>
              <a:buFont typeface="Wingdings" pitchFamily="2" charset="2"/>
              <a:buChar char=""/>
              <a:defRPr sz="2800" b="1">
                <a:solidFill>
                  <a:srgbClr val="161616"/>
                </a:solidFill>
                <a:latin typeface="微软雅黑" pitchFamily="34" charset="-122"/>
                <a:ea typeface="微软雅黑" pitchFamily="34" charset="-122"/>
              </a:defRPr>
            </a:lvl1pPr>
            <a:lvl2pPr marL="742950" indent="-285750" eaLnBrk="0" hangingPunct="0">
              <a:spcBef>
                <a:spcPts val="1200"/>
              </a:spcBef>
              <a:buFont typeface="Wingdings" pitchFamily="2" charset="2"/>
              <a:buChar char="±"/>
              <a:defRPr sz="2800">
                <a:solidFill>
                  <a:srgbClr val="161616"/>
                </a:solidFill>
                <a:latin typeface="微软雅黑" pitchFamily="34" charset="-122"/>
                <a:ea typeface="微软雅黑" pitchFamily="34" charset="-122"/>
              </a:defRPr>
            </a:lvl2pPr>
            <a:lvl3pPr marL="1143000" indent="-228600" eaLnBrk="0" hangingPunct="0">
              <a:spcBef>
                <a:spcPts val="1200"/>
              </a:spcBef>
              <a:buChar char="•"/>
              <a:defRPr sz="2400">
                <a:solidFill>
                  <a:srgbClr val="161616"/>
                </a:solidFill>
                <a:latin typeface="微软雅黑" pitchFamily="34" charset="-122"/>
                <a:ea typeface="微软雅黑" pitchFamily="34" charset="-122"/>
              </a:defRPr>
            </a:lvl3pPr>
            <a:lvl4pPr marL="1600200" indent="-228600" eaLnBrk="0" hangingPunct="0">
              <a:spcBef>
                <a:spcPts val="1200"/>
              </a:spcBef>
              <a:buChar char="–"/>
              <a:defRPr sz="2000">
                <a:solidFill>
                  <a:srgbClr val="161616"/>
                </a:solidFill>
                <a:latin typeface="微软雅黑" pitchFamily="34" charset="-122"/>
                <a:ea typeface="微软雅黑" pitchFamily="34" charset="-122"/>
              </a:defRPr>
            </a:lvl4pPr>
            <a:lvl5pPr marL="2057400" indent="-228600" eaLnBrk="0" hangingPunct="0">
              <a:spcBef>
                <a:spcPts val="1200"/>
              </a:spcBef>
              <a:buChar char="»"/>
              <a:defRPr sz="2000">
                <a:solidFill>
                  <a:srgbClr val="161616"/>
                </a:solidFill>
                <a:latin typeface="微软雅黑" pitchFamily="34" charset="-122"/>
                <a:ea typeface="微软雅黑" pitchFamily="34" charset="-122"/>
              </a:defRPr>
            </a:lvl5pPr>
            <a:lvl6pPr marL="25146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6pPr>
            <a:lvl7pPr marL="29718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7pPr>
            <a:lvl8pPr marL="34290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8pPr>
            <a:lvl9pPr marL="3886200" indent="-228600" eaLnBrk="0" fontAlgn="base" hangingPunct="0">
              <a:spcBef>
                <a:spcPts val="1200"/>
              </a:spcBef>
              <a:spcAft>
                <a:spcPct val="0"/>
              </a:spcAft>
              <a:buChar char="»"/>
              <a:defRPr sz="2000">
                <a:solidFill>
                  <a:srgbClr val="161616"/>
                </a:solidFill>
                <a:latin typeface="微软雅黑" pitchFamily="34" charset="-122"/>
                <a:ea typeface="微软雅黑" pitchFamily="34" charset="-122"/>
              </a:defRPr>
            </a:lvl9pPr>
          </a:lstStyle>
          <a:p>
            <a:pPr marL="609600" indent="-609600" algn="ctr" eaLnBrk="1" hangingPunct="1">
              <a:spcBef>
                <a:spcPct val="0"/>
              </a:spcBef>
              <a:buNone/>
              <a:defRPr/>
            </a:pPr>
            <a:r>
              <a:rPr lang="zh-CN" altLang="en-US" dirty="0" smtClean="0">
                <a:solidFill>
                  <a:schemeClr val="bg2">
                    <a:lumMod val="10000"/>
                  </a:schemeClr>
                </a:solidFill>
                <a:cs typeface="+mj-cs"/>
              </a:rPr>
              <a:t>示例</a:t>
            </a:r>
            <a:r>
              <a:rPr lang="en-US" altLang="zh-CN" dirty="0" smtClean="0">
                <a:solidFill>
                  <a:schemeClr val="bg2">
                    <a:lumMod val="10000"/>
                  </a:schemeClr>
                </a:solidFill>
                <a:cs typeface="+mj-cs"/>
              </a:rPr>
              <a:t>5</a:t>
            </a:r>
            <a:r>
              <a:rPr lang="zh-CN" altLang="en-US" dirty="0" smtClean="0">
                <a:solidFill>
                  <a:schemeClr val="bg2">
                    <a:lumMod val="10000"/>
                  </a:schemeClr>
                </a:solidFill>
                <a:cs typeface="+mj-cs"/>
              </a:rPr>
              <a:t>：欧几里德算法</a:t>
            </a:r>
            <a:endParaRPr lang="zh-CN" altLang="en-US" dirty="0">
              <a:solidFill>
                <a:schemeClr val="bg2">
                  <a:lumMod val="10000"/>
                </a:schemeClr>
              </a:solidFill>
              <a:cs typeface="+mj-cs"/>
            </a:endParaRPr>
          </a:p>
        </p:txBody>
      </p:sp>
      <p:sp>
        <p:nvSpPr>
          <p:cNvPr id="227332" name="Text Box 4"/>
          <p:cNvSpPr txBox="1">
            <a:spLocks noChangeArrowheads="1"/>
          </p:cNvSpPr>
          <p:nvPr/>
        </p:nvSpPr>
        <p:spPr bwMode="auto">
          <a:xfrm>
            <a:off x="3563889" y="6074132"/>
            <a:ext cx="4320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r" eaLnBrk="1" hangingPunct="1"/>
            <a:r>
              <a:rPr kumimoji="1" lang="zh-CN" altLang="en-US" sz="2800" dirty="0">
                <a:solidFill>
                  <a:schemeClr val="bg2">
                    <a:lumMod val="10000"/>
                  </a:schemeClr>
                </a:solidFill>
                <a:latin typeface="微软雅黑" panose="020B0503020204020204" pitchFamily="34" charset="-122"/>
                <a:ea typeface="微软雅黑" panose="020B0503020204020204" pitchFamily="34" charset="-122"/>
              </a:rPr>
              <a:t>时间复杂度</a:t>
            </a:r>
            <a:r>
              <a:rPr kumimoji="1" lang="en-US" altLang="zh-CN" sz="2800" dirty="0">
                <a:solidFill>
                  <a:schemeClr val="bg2">
                    <a:lumMod val="10000"/>
                  </a:schemeClr>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O( </a:t>
            </a:r>
            <a:r>
              <a:rPr kumimoji="1" lang="en-US" altLang="zh-CN" sz="2800" i="1" dirty="0" err="1" smtClean="0">
                <a:solidFill>
                  <a:srgbClr val="C00000"/>
                </a:solidFill>
                <a:latin typeface="微软雅黑" panose="020B0503020204020204" pitchFamily="34" charset="-122"/>
                <a:ea typeface="微软雅黑" panose="020B0503020204020204" pitchFamily="34" charset="-122"/>
              </a:rPr>
              <a:t>logn</a:t>
            </a:r>
            <a:r>
              <a:rPr kumimoji="1" lang="en-US" altLang="zh-CN" sz="2800" i="1" dirty="0" smtClean="0">
                <a:solidFill>
                  <a:srgbClr val="C00000"/>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a:t>
            </a:r>
            <a:endParaRPr kumimoji="1" lang="zh-CN" altLang="en-US" sz="2800" i="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868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7330"/>
                                        </p:tgtEl>
                                        <p:attrNameLst>
                                          <p:attrName>style.visibility</p:attrName>
                                        </p:attrNameLst>
                                      </p:cBhvr>
                                      <p:to>
                                        <p:strVal val="visible"/>
                                      </p:to>
                                    </p:set>
                                    <p:animEffect transition="in" filter="wipe(up)">
                                      <p:cBhvr>
                                        <p:cTn id="7" dur="500"/>
                                        <p:tgtEl>
                                          <p:spTgt spid="227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2"/>
                                        </p:tgtEl>
                                        <p:attrNameLst>
                                          <p:attrName>style.visibility</p:attrName>
                                        </p:attrNameLst>
                                      </p:cBhvr>
                                      <p:to>
                                        <p:strVal val="visible"/>
                                      </p:to>
                                    </p:set>
                                    <p:animEffect transition="in" filter="wipe(left)">
                                      <p:cBhvr>
                                        <p:cTn id="12" dur="500"/>
                                        <p:tgtEl>
                                          <p:spTgt spid="227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utoUpdateAnimBg="0"/>
      <p:bldP spid="22733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bwMode="gray">
          <a:xfrm>
            <a:off x="179388" y="836712"/>
            <a:ext cx="87487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800" b="1">
                <a:solidFill>
                  <a:srgbClr val="16161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1200"/>
              </a:spcBef>
              <a:spcAft>
                <a:spcPct val="0"/>
              </a:spcAft>
              <a:buFont typeface="Wingdings" pitchFamily="2" charset="2"/>
              <a:buChar char="±"/>
              <a:defRPr sz="2800">
                <a:solidFill>
                  <a:srgbClr val="161616"/>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1200"/>
              </a:spcBef>
              <a:spcAft>
                <a:spcPct val="0"/>
              </a:spcAft>
              <a:buChar char="•"/>
              <a:defRPr sz="2400">
                <a:solidFill>
                  <a:srgbClr val="161616"/>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ts val="1200"/>
              </a:spcBef>
              <a:spcAft>
                <a:spcPct val="0"/>
              </a:spcAft>
              <a:buChar char="»"/>
              <a:defRPr sz="2000">
                <a:solidFill>
                  <a:srgbClr val="161616"/>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a:lstStyle>
          <a:p>
            <a:pPr marL="609600" indent="-609600" algn="ctr" eaLnBrk="1" hangingPunct="1">
              <a:lnSpc>
                <a:spcPct val="130000"/>
              </a:lnSpc>
              <a:spcBef>
                <a:spcPct val="0"/>
              </a:spcBef>
              <a:buNone/>
              <a:defRPr/>
            </a:pPr>
            <a:r>
              <a:rPr lang="zh-CN" altLang="en-US" dirty="0">
                <a:solidFill>
                  <a:schemeClr val="bg2">
                    <a:lumMod val="10000"/>
                  </a:schemeClr>
                </a:solidFill>
                <a:cs typeface="+mj-cs"/>
              </a:rPr>
              <a:t>常见的时间复杂</a:t>
            </a:r>
            <a:r>
              <a:rPr lang="zh-CN" altLang="en-US" dirty="0" smtClean="0">
                <a:solidFill>
                  <a:schemeClr val="bg2">
                    <a:lumMod val="10000"/>
                  </a:schemeClr>
                </a:solidFill>
                <a:cs typeface="+mj-cs"/>
              </a:rPr>
              <a:t>度</a:t>
            </a:r>
            <a:endParaRPr lang="zh-CN" altLang="en-US" dirty="0">
              <a:solidFill>
                <a:schemeClr val="bg2">
                  <a:lumMod val="10000"/>
                </a:schemeClr>
              </a:solidFill>
              <a:cs typeface="+mj-cs"/>
            </a:endParaRPr>
          </a:p>
        </p:txBody>
      </p:sp>
      <p:sp>
        <p:nvSpPr>
          <p:cNvPr id="5" name="Title 1"/>
          <p:cNvSpPr txBox="1">
            <a:spLocks/>
          </p:cNvSpPr>
          <p:nvPr/>
        </p:nvSpPr>
        <p:spPr bwMode="black">
          <a:xfrm>
            <a:off x="0" y="0"/>
            <a:ext cx="91440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dirty="0">
                <a:solidFill>
                  <a:schemeClr val="bg2">
                    <a:lumMod val="10000"/>
                  </a:schemeClr>
                </a:solidFill>
              </a:rPr>
              <a:t>计算复杂度</a:t>
            </a:r>
            <a:r>
              <a:rPr lang="zh-CN" altLang="en-US" dirty="0" smtClean="0">
                <a:solidFill>
                  <a:schemeClr val="bg2">
                    <a:lumMod val="10000"/>
                  </a:schemeClr>
                </a:solidFill>
              </a:rPr>
              <a:t>分析</a:t>
            </a:r>
            <a:endParaRPr lang="zh-CN" altLang="en-US" dirty="0">
              <a:solidFill>
                <a:schemeClr val="bg2">
                  <a:lumMod val="10000"/>
                </a:schemeClr>
              </a:solidFill>
            </a:endParaRP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796" y="1628800"/>
            <a:ext cx="6004408" cy="4248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303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2403"/>
                                        </p:tgtEl>
                                        <p:attrNameLst>
                                          <p:attrName>style.visibility</p:attrName>
                                        </p:attrNameLst>
                                      </p:cBhvr>
                                      <p:to>
                                        <p:strVal val="visible"/>
                                      </p:to>
                                    </p:set>
                                    <p:animEffect transition="in" filter="wipe(up)">
                                      <p:cBhvr>
                                        <p:cTn id="11" dur="500"/>
                                        <p:tgtEl>
                                          <p:spTgt spid="10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5362"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5363"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40" name="Text Box 4"/>
          <p:cNvSpPr txBox="1">
            <a:spLocks noChangeArrowheads="1"/>
          </p:cNvSpPr>
          <p:nvPr/>
        </p:nvSpPr>
        <p:spPr bwMode="auto">
          <a:xfrm>
            <a:off x="2133600" y="533400"/>
            <a:ext cx="4800600" cy="762000"/>
          </a:xfrm>
          <a:prstGeom prst="rect">
            <a:avLst/>
          </a:prstGeom>
          <a:noFill/>
          <a:ln>
            <a:noFill/>
          </a:ln>
          <a:effectLst/>
          <a:extLst/>
        </p:spPr>
        <p:txBody>
          <a:bodyPr/>
          <a:lstStyle/>
          <a:p>
            <a:pPr algn="ctr" eaLnBrk="1" fontAlgn="base" hangingPunct="1">
              <a:lnSpc>
                <a:spcPct val="100000"/>
              </a:lnSpc>
              <a:defRPr/>
            </a:pPr>
            <a:r>
              <a:rPr kumimoji="0" lang="zh-CN" altLang="en-US" sz="4400" b="1" baseline="0" dirty="0" smtClean="0">
                <a:solidFill>
                  <a:schemeClr val="tx2"/>
                </a:solidFill>
                <a:effectLst>
                  <a:outerShdw blurRad="38100" dist="38100" dir="2700000" algn="tl">
                    <a:srgbClr val="C0C0C0"/>
                  </a:outerShdw>
                </a:effectLst>
                <a:latin typeface="Garamond" pitchFamily="18" charset="0"/>
              </a:rPr>
              <a:t>教材及参考书</a:t>
            </a:r>
            <a:endParaRPr lang="zh-CN" altLang="en-US" sz="5400" b="1" baseline="0" dirty="0">
              <a:latin typeface="宋体" pitchFamily="2" charset="-122"/>
            </a:endParaRPr>
          </a:p>
          <a:p>
            <a:pPr algn="dist" eaLnBrk="1" fontAlgn="base" hangingPunct="1">
              <a:lnSpc>
                <a:spcPct val="100000"/>
              </a:lnSpc>
              <a:defRPr/>
            </a:pPr>
            <a:endParaRPr lang="en-US" altLang="zh-CN" sz="5400" b="1" baseline="0" dirty="0">
              <a:latin typeface="隶书" pitchFamily="49" charset="-122"/>
              <a:ea typeface="隶书" pitchFamily="49" charset="-122"/>
            </a:endParaRPr>
          </a:p>
        </p:txBody>
      </p:sp>
      <p:sp>
        <p:nvSpPr>
          <p:cNvPr id="15365" name="Rectangle 9"/>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5366" name="Rectangle 10"/>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49547" name="Text Box 11" descr="羊皮纸"/>
          <p:cNvSpPr txBox="1">
            <a:spLocks noChangeArrowheads="1"/>
          </p:cNvSpPr>
          <p:nvPr/>
        </p:nvSpPr>
        <p:spPr bwMode="auto">
          <a:xfrm>
            <a:off x="539750" y="1295400"/>
            <a:ext cx="7848600" cy="4654550"/>
          </a:xfrm>
          <a:prstGeom prst="rect">
            <a:avLst/>
          </a:prstGeom>
          <a:blipFill dpi="0" rotWithShape="0">
            <a:blip r:embed="rId5" cstate="print"/>
            <a:srcRect/>
            <a:tile tx="0" ty="0" sx="100000" sy="100000" flip="none" algn="tl"/>
          </a:blipFill>
          <a:ln>
            <a:noFill/>
          </a:ln>
          <a:effectLst/>
          <a:extLst/>
        </p:spPr>
        <p:txBody>
          <a:bodyPr/>
          <a:lstStyle/>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计算机算法设计与分析（第</a:t>
            </a:r>
            <a:r>
              <a:rPr kumimoji="0" lang="en-US" altLang="zh-CN" sz="2400" b="1" baseline="0" dirty="0">
                <a:effectLst>
                  <a:outerShdw blurRad="38100" dist="38100" dir="2700000" algn="tl">
                    <a:srgbClr val="FFFFFF"/>
                  </a:outerShdw>
                </a:effectLst>
                <a:latin typeface="+mj-ea"/>
                <a:ea typeface="+mj-ea"/>
              </a:rPr>
              <a:t>4</a:t>
            </a:r>
            <a:r>
              <a:rPr kumimoji="0" lang="zh-CN" altLang="en-US" sz="2400" b="1" baseline="0" dirty="0">
                <a:effectLst>
                  <a:outerShdw blurRad="38100" dist="38100" dir="2700000" algn="tl">
                    <a:srgbClr val="FFFFFF"/>
                  </a:outerShdw>
                </a:effectLst>
                <a:latin typeface="+mj-ea"/>
                <a:ea typeface="+mj-ea"/>
              </a:rPr>
              <a:t>版） ，王晓东著，电子工业出版社，</a:t>
            </a:r>
            <a:r>
              <a:rPr kumimoji="0" lang="en-US" altLang="zh-CN" sz="2400" b="1" baseline="0" dirty="0">
                <a:effectLst>
                  <a:outerShdw blurRad="38100" dist="38100" dir="2700000" algn="tl">
                    <a:srgbClr val="FFFFFF"/>
                  </a:outerShdw>
                </a:effectLst>
                <a:latin typeface="+mj-ea"/>
                <a:ea typeface="+mj-ea"/>
              </a:rPr>
              <a:t>2012</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计算机算法基础（第二版），余祥宣等著，华中理工大学出版社，</a:t>
            </a:r>
            <a:r>
              <a:rPr kumimoji="0" lang="en-US" altLang="zh-CN" sz="2400" b="1" baseline="0" dirty="0">
                <a:effectLst>
                  <a:outerShdw blurRad="38100" dist="38100" dir="2700000" algn="tl">
                    <a:srgbClr val="FFFFFF"/>
                  </a:outerShdw>
                </a:effectLst>
                <a:latin typeface="+mj-ea"/>
                <a:ea typeface="+mj-ea"/>
              </a:rPr>
              <a:t>2000</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计算机算法导引</a:t>
            </a:r>
            <a:r>
              <a:rPr kumimoji="0" lang="en-US" altLang="zh-CN" sz="2400" b="1" baseline="0" dirty="0">
                <a:effectLst>
                  <a:outerShdw blurRad="38100" dist="38100" dir="2700000" algn="tl">
                    <a:srgbClr val="FFFFFF"/>
                  </a:outerShdw>
                </a:effectLst>
                <a:latin typeface="+mj-ea"/>
                <a:ea typeface="+mj-ea"/>
              </a:rPr>
              <a:t>——</a:t>
            </a:r>
            <a:r>
              <a:rPr kumimoji="0" lang="zh-CN" altLang="en-US" sz="2400" b="1" baseline="0" dirty="0">
                <a:effectLst>
                  <a:outerShdw blurRad="38100" dist="38100" dir="2700000" algn="tl">
                    <a:srgbClr val="FFFFFF"/>
                  </a:outerShdw>
                </a:effectLst>
                <a:latin typeface="+mj-ea"/>
                <a:ea typeface="+mj-ea"/>
              </a:rPr>
              <a:t>设计与分析，卢开澄著，清华大学出版社，</a:t>
            </a:r>
            <a:r>
              <a:rPr kumimoji="0" lang="en-US" altLang="zh-CN" sz="2400" b="1" baseline="0" dirty="0">
                <a:effectLst>
                  <a:outerShdw blurRad="38100" dist="38100" dir="2700000" algn="tl">
                    <a:srgbClr val="FFFFFF"/>
                  </a:outerShdw>
                </a:effectLst>
                <a:latin typeface="+mj-ea"/>
                <a:ea typeface="+mj-ea"/>
              </a:rPr>
              <a:t>1996</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70000"/>
              <a:buFont typeface="+mj-lt"/>
              <a:buAutoNum type="arabicPeriod"/>
              <a:defRPr/>
            </a:pPr>
            <a:r>
              <a:rPr kumimoji="0" lang="zh-CN" altLang="en-US" sz="2400" b="1" baseline="0" dirty="0">
                <a:effectLst>
                  <a:outerShdw blurRad="38100" dist="38100" dir="2700000" algn="tl">
                    <a:srgbClr val="FFFFFF"/>
                  </a:outerShdw>
                </a:effectLst>
                <a:latin typeface="+mj-ea"/>
                <a:ea typeface="+mj-ea"/>
              </a:rPr>
              <a:t>计算机算法设计与分析，卢开澄，中国铁道出版社，</a:t>
            </a:r>
            <a:r>
              <a:rPr kumimoji="0" lang="en-US" altLang="zh-CN" sz="2400" b="1" baseline="0" dirty="0">
                <a:effectLst>
                  <a:outerShdw blurRad="38100" dist="38100" dir="2700000" algn="tl">
                    <a:srgbClr val="FFFFFF"/>
                  </a:outerShdw>
                </a:effectLst>
                <a:latin typeface="+mj-ea"/>
                <a:ea typeface="+mj-ea"/>
              </a:rPr>
              <a:t>1998</a:t>
            </a:r>
            <a:r>
              <a:rPr kumimoji="0" lang="zh-CN" altLang="en-US" sz="2400" b="1" baseline="0" dirty="0">
                <a:effectLst>
                  <a:outerShdw blurRad="38100" dist="38100" dir="2700000" algn="tl">
                    <a:srgbClr val="FFFFFF"/>
                  </a:outerShdw>
                </a:effectLst>
                <a:latin typeface="+mj-ea"/>
                <a:ea typeface="+mj-ea"/>
              </a:rPr>
              <a:t>年</a:t>
            </a:r>
          </a:p>
          <a:p>
            <a:pPr marL="514350" indent="-514350" eaLnBrk="1" fontAlgn="base" hangingPunct="1">
              <a:lnSpc>
                <a:spcPct val="125000"/>
              </a:lnSpc>
              <a:spcBef>
                <a:spcPts val="0"/>
              </a:spcBef>
              <a:buClr>
                <a:srgbClr val="990000"/>
              </a:buClr>
              <a:buSzPct val="100000"/>
              <a:buFont typeface="+mj-lt"/>
              <a:buAutoNum type="arabicPeriod"/>
              <a:defRPr/>
            </a:pPr>
            <a:r>
              <a:rPr kumimoji="0" lang="en-US" altLang="zh-CN" sz="2400" b="1" baseline="0" dirty="0">
                <a:effectLst>
                  <a:outerShdw blurRad="38100" dist="38100" dir="2700000" algn="tl">
                    <a:srgbClr val="FFFFFF"/>
                  </a:outerShdw>
                </a:effectLst>
                <a:latin typeface="+mj-ea"/>
                <a:ea typeface="+mj-ea"/>
              </a:rPr>
              <a:t>Introduction to Algorithms</a:t>
            </a:r>
            <a:r>
              <a:rPr kumimoji="0" lang="zh-CN" altLang="en-US" sz="2400" b="1" baseline="0" dirty="0">
                <a:effectLst>
                  <a:outerShdw blurRad="38100" dist="38100" dir="2700000" algn="tl">
                    <a:srgbClr val="FFFFFF"/>
                  </a:outerShdw>
                </a:effectLst>
                <a:latin typeface="+mj-ea"/>
                <a:ea typeface="+mj-ea"/>
              </a:rPr>
              <a:t>（第二版 影印版），</a:t>
            </a:r>
            <a:r>
              <a:rPr kumimoji="0" lang="en-US" altLang="zh-CN" sz="2400" b="1" baseline="0" dirty="0">
                <a:effectLst>
                  <a:outerShdw blurRad="38100" dist="38100" dir="2700000" algn="tl">
                    <a:srgbClr val="FFFFFF"/>
                  </a:outerShdw>
                </a:effectLst>
                <a:latin typeface="+mj-ea"/>
                <a:ea typeface="+mj-ea"/>
              </a:rPr>
              <a:t>Thomas H. </a:t>
            </a:r>
            <a:r>
              <a:rPr kumimoji="0" lang="en-US" altLang="zh-CN" sz="2400" b="1" baseline="0" dirty="0" err="1">
                <a:effectLst>
                  <a:outerShdw blurRad="38100" dist="38100" dir="2700000" algn="tl">
                    <a:srgbClr val="FFFFFF"/>
                  </a:outerShdw>
                </a:effectLst>
                <a:latin typeface="+mj-ea"/>
                <a:ea typeface="+mj-ea"/>
              </a:rPr>
              <a:t>Cormen</a:t>
            </a:r>
            <a:r>
              <a:rPr kumimoji="0" lang="zh-CN" altLang="en-US" sz="2400" b="1" baseline="0" dirty="0">
                <a:effectLst>
                  <a:outerShdw blurRad="38100" dist="38100" dir="2700000" algn="tl">
                    <a:srgbClr val="FFFFFF"/>
                  </a:outerShdw>
                </a:effectLst>
                <a:latin typeface="+mj-ea"/>
                <a:ea typeface="+mj-ea"/>
              </a:rPr>
              <a:t>著，高等教育出版社</a:t>
            </a:r>
          </a:p>
        </p:txBody>
      </p:sp>
      <p:sp>
        <p:nvSpPr>
          <p:cNvPr id="15368" name="Rectangle 12"/>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dirty="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Text Box 3"/>
          <p:cNvSpPr txBox="1">
            <a:spLocks noChangeArrowheads="1"/>
          </p:cNvSpPr>
          <p:nvPr/>
        </p:nvSpPr>
        <p:spPr bwMode="auto">
          <a:xfrm>
            <a:off x="251521" y="693738"/>
            <a:ext cx="8892480" cy="6047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lnSpc>
                <a:spcPct val="120000"/>
              </a:lnSpc>
            </a:pP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 </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以二维数组存储矩阵元素，</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c </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为 </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a </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和 </a:t>
            </a:r>
            <a:r>
              <a:rPr kumimoji="1" lang="en-US" altLang="zh-CN" sz="2400" dirty="0">
                <a:solidFill>
                  <a:schemeClr val="bg2">
                    <a:lumMod val="10000"/>
                  </a:schemeClr>
                </a:solidFill>
                <a:latin typeface="微软雅黑" panose="020B0503020204020204" pitchFamily="34" charset="-122"/>
                <a:ea typeface="微软雅黑" panose="020B0503020204020204" pitchFamily="34" charset="-122"/>
              </a:rPr>
              <a:t>b </a:t>
            </a:r>
            <a:r>
              <a:rPr kumimoji="1" lang="zh-CN" altLang="en-US" sz="2400" dirty="0">
                <a:solidFill>
                  <a:schemeClr val="bg2">
                    <a:lumMod val="10000"/>
                  </a:schemeClr>
                </a:solidFill>
                <a:latin typeface="微软雅黑" panose="020B0503020204020204" pitchFamily="34" charset="-122"/>
                <a:ea typeface="微软雅黑" panose="020B0503020204020204" pitchFamily="34" charset="-122"/>
              </a:rPr>
              <a:t>的乘积</a:t>
            </a:r>
            <a:endParaRPr kumimoji="1" lang="en-US" altLang="zh-CN" sz="3200" dirty="0">
              <a:solidFill>
                <a:schemeClr val="bg2">
                  <a:lumMod val="10000"/>
                </a:schemeClr>
              </a:solidFill>
              <a:latin typeface="微软雅黑" panose="020B0503020204020204" pitchFamily="34" charset="-122"/>
              <a:ea typeface="微软雅黑" panose="020B0503020204020204" pitchFamily="34" charset="-122"/>
            </a:endParaRPr>
          </a:p>
          <a:p>
            <a:pPr eaLnBrk="1" hangingPunct="1">
              <a:lnSpc>
                <a:spcPct val="120000"/>
              </a:lnSpc>
            </a:pPr>
            <a:r>
              <a:rPr kumimoji="1" lang="en-US" altLang="zh-CN" sz="2600" dirty="0">
                <a:solidFill>
                  <a:schemeClr val="bg2">
                    <a:lumMod val="10000"/>
                  </a:schemeClr>
                </a:solidFill>
                <a:latin typeface="+mj-lt"/>
              </a:rPr>
              <a:t>void </a:t>
            </a:r>
            <a:r>
              <a:rPr kumimoji="1" lang="en-US" altLang="zh-CN" sz="2600" dirty="0" err="1">
                <a:solidFill>
                  <a:schemeClr val="bg2">
                    <a:lumMod val="10000"/>
                  </a:schemeClr>
                </a:solidFill>
                <a:latin typeface="+mj-lt"/>
              </a:rPr>
              <a:t>mult</a:t>
            </a:r>
            <a:r>
              <a:rPr kumimoji="1" lang="en-US" altLang="zh-CN" sz="2600" dirty="0">
                <a:solidFill>
                  <a:schemeClr val="bg2">
                    <a:lumMod val="10000"/>
                  </a:schemeClr>
                </a:solidFill>
                <a:latin typeface="+mj-lt"/>
              </a:rPr>
              <a:t>(</a:t>
            </a:r>
            <a:r>
              <a:rPr kumimoji="1" lang="en-US" altLang="zh-CN" sz="2600" dirty="0" err="1">
                <a:solidFill>
                  <a:schemeClr val="bg2">
                    <a:lumMod val="10000"/>
                  </a:schemeClr>
                </a:solidFill>
                <a:latin typeface="+mj-lt"/>
              </a:rPr>
              <a:t>int</a:t>
            </a:r>
            <a:r>
              <a:rPr kumimoji="1" lang="en-US" altLang="zh-CN" sz="2600" dirty="0">
                <a:solidFill>
                  <a:schemeClr val="bg2">
                    <a:lumMod val="10000"/>
                  </a:schemeClr>
                </a:solidFill>
                <a:latin typeface="+mj-lt"/>
              </a:rPr>
              <a:t> a[], </a:t>
            </a:r>
            <a:r>
              <a:rPr kumimoji="1" lang="en-US" altLang="zh-CN" sz="2600" dirty="0" err="1">
                <a:solidFill>
                  <a:schemeClr val="bg2">
                    <a:lumMod val="10000"/>
                  </a:schemeClr>
                </a:solidFill>
                <a:latin typeface="+mj-lt"/>
              </a:rPr>
              <a:t>int</a:t>
            </a:r>
            <a:r>
              <a:rPr kumimoji="1" lang="en-US" altLang="zh-CN" sz="2600" dirty="0">
                <a:solidFill>
                  <a:schemeClr val="bg2">
                    <a:lumMod val="10000"/>
                  </a:schemeClr>
                </a:solidFill>
                <a:latin typeface="+mj-lt"/>
              </a:rPr>
              <a:t> b[], </a:t>
            </a:r>
            <a:r>
              <a:rPr kumimoji="1" lang="en-US" altLang="zh-CN" sz="2600" dirty="0" err="1">
                <a:solidFill>
                  <a:schemeClr val="bg2">
                    <a:lumMod val="10000"/>
                  </a:schemeClr>
                </a:solidFill>
                <a:latin typeface="+mj-lt"/>
              </a:rPr>
              <a:t>int</a:t>
            </a:r>
            <a:r>
              <a:rPr kumimoji="1" lang="en-US" altLang="zh-CN" sz="2600" dirty="0">
                <a:solidFill>
                  <a:schemeClr val="bg2">
                    <a:lumMod val="10000"/>
                  </a:schemeClr>
                </a:solidFill>
                <a:latin typeface="+mj-lt"/>
              </a:rPr>
              <a:t>&amp; c</a:t>
            </a:r>
            <a:r>
              <a:rPr kumimoji="1" lang="en-US" altLang="zh-CN" sz="2600" dirty="0" smtClean="0">
                <a:solidFill>
                  <a:schemeClr val="bg2">
                    <a:lumMod val="10000"/>
                  </a:schemeClr>
                </a:solidFill>
                <a:latin typeface="+mj-lt"/>
              </a:rPr>
              <a:t>[]){ </a:t>
            </a:r>
            <a:endParaRPr kumimoji="1" lang="zh-CN" altLang="en-US" sz="2600" dirty="0">
              <a:solidFill>
                <a:schemeClr val="bg2">
                  <a:lumMod val="10000"/>
                </a:schemeClr>
              </a:solidFill>
              <a:latin typeface="+mj-lt"/>
            </a:endParaRPr>
          </a:p>
          <a:p>
            <a:pPr eaLnBrk="1" hangingPunct="1">
              <a:lnSpc>
                <a:spcPct val="120000"/>
              </a:lnSpc>
              <a:spcBef>
                <a:spcPts val="600"/>
              </a:spcBef>
              <a:spcAft>
                <a:spcPts val="600"/>
              </a:spcAft>
            </a:pPr>
            <a:r>
              <a:rPr kumimoji="1" lang="zh-CN" altLang="en-US" sz="2600" dirty="0" smtClean="0">
                <a:solidFill>
                  <a:schemeClr val="bg2">
                    <a:lumMod val="10000"/>
                  </a:schemeClr>
                </a:solidFill>
                <a:latin typeface="+mj-lt"/>
              </a:rPr>
              <a:t>      </a:t>
            </a:r>
            <a:r>
              <a:rPr kumimoji="1" lang="en-US" altLang="zh-CN" sz="2600" dirty="0" smtClean="0">
                <a:solidFill>
                  <a:srgbClr val="C00000"/>
                </a:solidFill>
                <a:latin typeface="+mj-lt"/>
              </a:rPr>
              <a:t>for</a:t>
            </a:r>
            <a:r>
              <a:rPr kumimoji="1" lang="en-US" altLang="zh-CN" sz="2600" dirty="0" smtClean="0">
                <a:solidFill>
                  <a:schemeClr val="bg2">
                    <a:lumMod val="10000"/>
                  </a:schemeClr>
                </a:solidFill>
                <a:latin typeface="+mj-lt"/>
              </a:rPr>
              <a:t> </a:t>
            </a:r>
            <a:r>
              <a:rPr kumimoji="1" lang="en-US" altLang="zh-CN" sz="2600" dirty="0">
                <a:solidFill>
                  <a:schemeClr val="bg2">
                    <a:lumMod val="10000"/>
                  </a:schemeClr>
                </a:solidFill>
                <a:latin typeface="+mj-lt"/>
              </a:rPr>
              <a:t>(</a:t>
            </a:r>
            <a:r>
              <a:rPr kumimoji="1" lang="en-US" altLang="zh-CN" sz="2600" dirty="0" err="1">
                <a:solidFill>
                  <a:schemeClr val="bg2">
                    <a:lumMod val="10000"/>
                  </a:schemeClr>
                </a:solidFill>
                <a:latin typeface="+mj-lt"/>
              </a:rPr>
              <a:t>i</a:t>
            </a:r>
            <a:r>
              <a:rPr kumimoji="1" lang="en-US" altLang="zh-CN" sz="2600" dirty="0">
                <a:solidFill>
                  <a:schemeClr val="bg2">
                    <a:lumMod val="10000"/>
                  </a:schemeClr>
                </a:solidFill>
                <a:latin typeface="+mj-lt"/>
              </a:rPr>
              <a:t>=1; </a:t>
            </a:r>
            <a:r>
              <a:rPr kumimoji="1" lang="en-US" altLang="zh-CN" sz="2600" dirty="0" err="1">
                <a:solidFill>
                  <a:schemeClr val="bg2">
                    <a:lumMod val="10000"/>
                  </a:schemeClr>
                </a:solidFill>
                <a:latin typeface="+mj-lt"/>
              </a:rPr>
              <a:t>i</a:t>
            </a:r>
            <a:r>
              <a:rPr kumimoji="1" lang="en-US" altLang="zh-CN" sz="2600" dirty="0">
                <a:solidFill>
                  <a:schemeClr val="bg2">
                    <a:lumMod val="10000"/>
                  </a:schemeClr>
                </a:solidFill>
                <a:latin typeface="+mj-lt"/>
              </a:rPr>
              <a:t>&lt;=n; ++</a:t>
            </a:r>
            <a:r>
              <a:rPr kumimoji="1" lang="en-US" altLang="zh-CN" sz="2600" dirty="0" err="1">
                <a:solidFill>
                  <a:schemeClr val="bg2">
                    <a:lumMod val="10000"/>
                  </a:schemeClr>
                </a:solidFill>
                <a:latin typeface="+mj-lt"/>
              </a:rPr>
              <a:t>i</a:t>
            </a:r>
            <a:r>
              <a:rPr kumimoji="1" lang="en-US" altLang="zh-CN" sz="2600" dirty="0">
                <a:solidFill>
                  <a:schemeClr val="bg2">
                    <a:lumMod val="10000"/>
                  </a:schemeClr>
                </a:solidFill>
                <a:latin typeface="+mj-lt"/>
              </a:rPr>
              <a:t>){</a:t>
            </a:r>
          </a:p>
          <a:p>
            <a:pPr eaLnBrk="1" hangingPunct="1">
              <a:lnSpc>
                <a:spcPct val="120000"/>
              </a:lnSpc>
              <a:spcBef>
                <a:spcPts val="600"/>
              </a:spcBef>
              <a:spcAft>
                <a:spcPts val="600"/>
              </a:spcAft>
            </a:pPr>
            <a:r>
              <a:rPr kumimoji="1" lang="en-US" altLang="zh-CN" sz="2600" dirty="0" smtClean="0">
                <a:solidFill>
                  <a:schemeClr val="bg2">
                    <a:lumMod val="10000"/>
                  </a:schemeClr>
                </a:solidFill>
                <a:latin typeface="+mj-lt"/>
              </a:rPr>
              <a:t>           </a:t>
            </a:r>
            <a:r>
              <a:rPr kumimoji="1" lang="en-US" altLang="zh-CN" sz="2600" dirty="0">
                <a:solidFill>
                  <a:srgbClr val="C00000"/>
                </a:solidFill>
                <a:latin typeface="+mj-lt"/>
              </a:rPr>
              <a:t> for </a:t>
            </a:r>
            <a:r>
              <a:rPr kumimoji="1" lang="en-US" altLang="zh-CN" sz="2600" dirty="0">
                <a:solidFill>
                  <a:schemeClr val="bg2">
                    <a:lumMod val="10000"/>
                  </a:schemeClr>
                </a:solidFill>
                <a:latin typeface="+mj-lt"/>
              </a:rPr>
              <a:t>(j=1; j&lt;=n; ++j){</a:t>
            </a:r>
          </a:p>
          <a:p>
            <a:pPr eaLnBrk="1" hangingPunct="1">
              <a:lnSpc>
                <a:spcPct val="120000"/>
              </a:lnSpc>
              <a:spcBef>
                <a:spcPts val="600"/>
              </a:spcBef>
              <a:spcAft>
                <a:spcPts val="600"/>
              </a:spcAft>
            </a:pPr>
            <a:r>
              <a:rPr kumimoji="1" lang="en-US" altLang="zh-CN" sz="2600" dirty="0" smtClean="0">
                <a:solidFill>
                  <a:schemeClr val="bg2">
                    <a:lumMod val="10000"/>
                  </a:schemeClr>
                </a:solidFill>
                <a:latin typeface="+mj-lt"/>
              </a:rPr>
              <a:t>                  c[</a:t>
            </a:r>
            <a:r>
              <a:rPr kumimoji="1" lang="en-US" altLang="zh-CN" sz="2600" dirty="0" err="1" smtClean="0">
                <a:solidFill>
                  <a:schemeClr val="bg2">
                    <a:lumMod val="10000"/>
                  </a:schemeClr>
                </a:solidFill>
                <a:latin typeface="+mj-lt"/>
              </a:rPr>
              <a:t>i,j</a:t>
            </a:r>
            <a:r>
              <a:rPr kumimoji="1" lang="en-US" altLang="zh-CN" sz="2600" dirty="0">
                <a:solidFill>
                  <a:schemeClr val="bg2">
                    <a:lumMod val="10000"/>
                  </a:schemeClr>
                </a:solidFill>
                <a:latin typeface="+mj-lt"/>
              </a:rPr>
              <a:t>] = 0;</a:t>
            </a:r>
          </a:p>
          <a:p>
            <a:pPr eaLnBrk="1" hangingPunct="1">
              <a:lnSpc>
                <a:spcPct val="120000"/>
              </a:lnSpc>
              <a:spcBef>
                <a:spcPts val="600"/>
              </a:spcBef>
              <a:spcAft>
                <a:spcPts val="600"/>
              </a:spcAft>
            </a:pPr>
            <a:r>
              <a:rPr kumimoji="1" lang="en-US" altLang="zh-CN" sz="2600" dirty="0">
                <a:solidFill>
                  <a:schemeClr val="bg2">
                    <a:lumMod val="10000"/>
                  </a:schemeClr>
                </a:solidFill>
                <a:latin typeface="+mj-lt"/>
              </a:rPr>
              <a:t>		</a:t>
            </a:r>
            <a:r>
              <a:rPr kumimoji="1" lang="en-US" altLang="zh-CN" sz="2600" dirty="0">
                <a:solidFill>
                  <a:srgbClr val="C00000"/>
                </a:solidFill>
                <a:latin typeface="+mj-lt"/>
              </a:rPr>
              <a:t> for </a:t>
            </a:r>
            <a:r>
              <a:rPr kumimoji="1" lang="en-US" altLang="zh-CN" sz="2600" dirty="0">
                <a:solidFill>
                  <a:schemeClr val="bg2">
                    <a:lumMod val="10000"/>
                  </a:schemeClr>
                </a:solidFill>
                <a:latin typeface="+mj-lt"/>
              </a:rPr>
              <a:t>(k=1; k&lt;=n; ++k</a:t>
            </a:r>
            <a:r>
              <a:rPr kumimoji="1" lang="en-US" altLang="zh-CN" sz="2600" dirty="0" smtClean="0">
                <a:solidFill>
                  <a:schemeClr val="bg2">
                    <a:lumMod val="10000"/>
                  </a:schemeClr>
                </a:solidFill>
                <a:latin typeface="+mj-lt"/>
              </a:rPr>
              <a:t>) {</a:t>
            </a:r>
            <a:endParaRPr kumimoji="1" lang="en-US" altLang="zh-CN" sz="2600" dirty="0">
              <a:solidFill>
                <a:schemeClr val="bg2">
                  <a:lumMod val="10000"/>
                </a:schemeClr>
              </a:solidFill>
              <a:latin typeface="+mj-lt"/>
            </a:endParaRPr>
          </a:p>
          <a:p>
            <a:pPr eaLnBrk="1" hangingPunct="1">
              <a:lnSpc>
                <a:spcPct val="120000"/>
              </a:lnSpc>
              <a:spcBef>
                <a:spcPts val="600"/>
              </a:spcBef>
              <a:spcAft>
                <a:spcPts val="600"/>
              </a:spcAft>
            </a:pPr>
            <a:r>
              <a:rPr kumimoji="1" lang="en-US" altLang="zh-CN" sz="2600" dirty="0">
                <a:solidFill>
                  <a:schemeClr val="bg2">
                    <a:lumMod val="10000"/>
                  </a:schemeClr>
                </a:solidFill>
                <a:latin typeface="+mj-lt"/>
              </a:rPr>
              <a:t>              </a:t>
            </a:r>
            <a:r>
              <a:rPr kumimoji="1" lang="en-US" altLang="zh-CN" sz="2600" dirty="0" smtClean="0">
                <a:solidFill>
                  <a:schemeClr val="bg2">
                    <a:lumMod val="10000"/>
                  </a:schemeClr>
                </a:solidFill>
                <a:latin typeface="+mj-lt"/>
              </a:rPr>
              <a:t>           </a:t>
            </a:r>
            <a:r>
              <a:rPr kumimoji="1" lang="en-US" altLang="zh-CN" sz="2600" dirty="0" smtClean="0">
                <a:latin typeface="+mj-lt"/>
              </a:rPr>
              <a:t>c[</a:t>
            </a:r>
            <a:r>
              <a:rPr kumimoji="1" lang="en-US" altLang="zh-CN" sz="2600" dirty="0" err="1" smtClean="0">
                <a:latin typeface="+mj-lt"/>
              </a:rPr>
              <a:t>i,j</a:t>
            </a:r>
            <a:r>
              <a:rPr kumimoji="1" lang="en-US" altLang="zh-CN" sz="2600" dirty="0">
                <a:latin typeface="+mj-lt"/>
              </a:rPr>
              <a:t>] += a[</a:t>
            </a:r>
            <a:r>
              <a:rPr kumimoji="1" lang="en-US" altLang="zh-CN" sz="2600" dirty="0" err="1">
                <a:latin typeface="+mj-lt"/>
              </a:rPr>
              <a:t>i,k</a:t>
            </a:r>
            <a:r>
              <a:rPr kumimoji="1" lang="en-US" altLang="zh-CN" sz="2600" dirty="0">
                <a:latin typeface="+mj-lt"/>
              </a:rPr>
              <a:t>]*b[</a:t>
            </a:r>
            <a:r>
              <a:rPr kumimoji="1" lang="en-US" altLang="zh-CN" sz="2600" dirty="0" err="1">
                <a:latin typeface="+mj-lt"/>
              </a:rPr>
              <a:t>k,j</a:t>
            </a:r>
            <a:r>
              <a:rPr kumimoji="1" lang="en-US" altLang="zh-CN" sz="2600" dirty="0">
                <a:latin typeface="+mj-lt"/>
              </a:rPr>
              <a:t>];</a:t>
            </a:r>
          </a:p>
          <a:p>
            <a:pPr eaLnBrk="1" hangingPunct="1">
              <a:lnSpc>
                <a:spcPct val="120000"/>
              </a:lnSpc>
            </a:pPr>
            <a:r>
              <a:rPr kumimoji="1" lang="en-US" altLang="zh-CN" sz="2600" dirty="0">
                <a:solidFill>
                  <a:schemeClr val="bg2">
                    <a:lumMod val="10000"/>
                  </a:schemeClr>
                </a:solidFill>
                <a:latin typeface="+mj-lt"/>
              </a:rPr>
              <a:t>	   </a:t>
            </a:r>
            <a:r>
              <a:rPr kumimoji="1" lang="en-US" altLang="zh-CN" sz="2600" dirty="0" smtClean="0">
                <a:solidFill>
                  <a:schemeClr val="bg2">
                    <a:lumMod val="10000"/>
                  </a:schemeClr>
                </a:solidFill>
                <a:latin typeface="+mj-lt"/>
              </a:rPr>
              <a:t>      } </a:t>
            </a:r>
            <a:endParaRPr kumimoji="1" lang="en-US" altLang="zh-CN" sz="2600" dirty="0">
              <a:solidFill>
                <a:schemeClr val="bg2">
                  <a:lumMod val="10000"/>
                </a:schemeClr>
              </a:solidFill>
              <a:latin typeface="+mj-lt"/>
            </a:endParaRPr>
          </a:p>
          <a:p>
            <a:pPr eaLnBrk="1" hangingPunct="1">
              <a:lnSpc>
                <a:spcPct val="120000"/>
              </a:lnSpc>
            </a:pPr>
            <a:r>
              <a:rPr kumimoji="1" lang="en-US" altLang="zh-CN" sz="2600" dirty="0">
                <a:solidFill>
                  <a:schemeClr val="bg2">
                    <a:lumMod val="10000"/>
                  </a:schemeClr>
                </a:solidFill>
                <a:latin typeface="+mj-lt"/>
              </a:rPr>
              <a:t>	</a:t>
            </a:r>
            <a:r>
              <a:rPr kumimoji="1" lang="en-US" altLang="zh-CN" sz="2600" dirty="0" smtClean="0">
                <a:solidFill>
                  <a:schemeClr val="bg2">
                    <a:lumMod val="10000"/>
                  </a:schemeClr>
                </a:solidFill>
                <a:latin typeface="+mj-lt"/>
              </a:rPr>
              <a:t>    }</a:t>
            </a:r>
          </a:p>
          <a:p>
            <a:pPr eaLnBrk="1" hangingPunct="1">
              <a:lnSpc>
                <a:spcPct val="120000"/>
              </a:lnSpc>
            </a:pPr>
            <a:r>
              <a:rPr kumimoji="1" lang="en-US" altLang="zh-CN" sz="2600" dirty="0" smtClean="0">
                <a:solidFill>
                  <a:schemeClr val="bg2">
                    <a:lumMod val="10000"/>
                  </a:schemeClr>
                </a:solidFill>
                <a:latin typeface="+mj-lt"/>
              </a:rPr>
              <a:t>      }</a:t>
            </a:r>
            <a:endParaRPr kumimoji="1" lang="en-US" altLang="zh-CN" sz="2600" dirty="0">
              <a:solidFill>
                <a:schemeClr val="bg2">
                  <a:lumMod val="10000"/>
                </a:schemeClr>
              </a:solidFill>
              <a:latin typeface="+mj-lt"/>
            </a:endParaRPr>
          </a:p>
          <a:p>
            <a:pPr eaLnBrk="1" hangingPunct="1">
              <a:lnSpc>
                <a:spcPct val="120000"/>
              </a:lnSpc>
            </a:pPr>
            <a:r>
              <a:rPr kumimoji="1" lang="en-US" altLang="zh-CN" sz="2600" dirty="0">
                <a:solidFill>
                  <a:schemeClr val="bg2">
                    <a:lumMod val="10000"/>
                  </a:schemeClr>
                </a:solidFill>
                <a:latin typeface="+mj-lt"/>
              </a:rPr>
              <a:t>} </a:t>
            </a:r>
          </a:p>
        </p:txBody>
      </p:sp>
      <p:sp>
        <p:nvSpPr>
          <p:cNvPr id="197637" name="Text Box 5"/>
          <p:cNvSpPr txBox="1">
            <a:spLocks noChangeArrowheads="1"/>
          </p:cNvSpPr>
          <p:nvPr/>
        </p:nvSpPr>
        <p:spPr bwMode="auto">
          <a:xfrm>
            <a:off x="4284663" y="6017915"/>
            <a:ext cx="3815729"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eaLnBrk="1" hangingPunct="1"/>
            <a:r>
              <a:rPr kumimoji="1" lang="zh-CN" altLang="en-US" sz="2800" dirty="0">
                <a:solidFill>
                  <a:schemeClr val="bg2">
                    <a:lumMod val="10000"/>
                  </a:schemeClr>
                </a:solidFill>
                <a:latin typeface="微软雅黑" panose="020B0503020204020204" pitchFamily="34" charset="-122"/>
                <a:ea typeface="微软雅黑" panose="020B0503020204020204" pitchFamily="34" charset="-122"/>
              </a:rPr>
              <a:t>时间复杂度</a:t>
            </a:r>
            <a:r>
              <a:rPr kumimoji="1" lang="en-US" altLang="zh-CN" sz="2800" dirty="0">
                <a:solidFill>
                  <a:schemeClr val="bg2">
                    <a:lumMod val="10000"/>
                  </a:schemeClr>
                </a:solidFill>
                <a:latin typeface="微软雅黑" panose="020B0503020204020204" pitchFamily="34" charset="-122"/>
                <a:ea typeface="微软雅黑" panose="020B0503020204020204" pitchFamily="34" charset="-122"/>
              </a:rPr>
              <a:t>:  </a:t>
            </a:r>
            <a:r>
              <a:rPr kumimoji="1" lang="en-US" altLang="zh-CN" sz="2800" i="1" dirty="0">
                <a:solidFill>
                  <a:srgbClr val="C00000"/>
                </a:solidFill>
                <a:latin typeface="微软雅黑" panose="020B0503020204020204" pitchFamily="34" charset="-122"/>
                <a:ea typeface="微软雅黑" panose="020B0503020204020204" pitchFamily="34" charset="-122"/>
              </a:rPr>
              <a:t>O(n</a:t>
            </a:r>
            <a:r>
              <a:rPr kumimoji="1" lang="en-US" altLang="zh-CN" sz="2800" i="1" baseline="30000" dirty="0">
                <a:solidFill>
                  <a:srgbClr val="C00000"/>
                </a:solidFill>
                <a:latin typeface="微软雅黑" panose="020B0503020204020204" pitchFamily="34" charset="-122"/>
                <a:ea typeface="微软雅黑" panose="020B0503020204020204" pitchFamily="34" charset="-122"/>
              </a:rPr>
              <a:t>3</a:t>
            </a:r>
            <a:r>
              <a:rPr kumimoji="1" lang="en-US" altLang="zh-CN" sz="2800" i="1" dirty="0">
                <a:solidFill>
                  <a:srgbClr val="C00000"/>
                </a:solidFill>
                <a:latin typeface="微软雅黑" panose="020B0503020204020204" pitchFamily="34" charset="-122"/>
                <a:ea typeface="微软雅黑" panose="020B0503020204020204" pitchFamily="34" charset="-122"/>
              </a:rPr>
              <a:t>)</a:t>
            </a:r>
          </a:p>
        </p:txBody>
      </p:sp>
      <p:sp>
        <p:nvSpPr>
          <p:cNvPr id="5" name="Title 1"/>
          <p:cNvSpPr txBox="1">
            <a:spLocks/>
          </p:cNvSpPr>
          <p:nvPr/>
        </p:nvSpPr>
        <p:spPr bwMode="black">
          <a:xfrm>
            <a:off x="0" y="188640"/>
            <a:ext cx="91440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2800" b="1">
                <a:solidFill>
                  <a:srgbClr val="4D4D4D"/>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2pPr>
            <a:lvl3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3pPr>
            <a:lvl4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4pPr>
            <a:lvl5pPr algn="ctr" rtl="0" eaLnBrk="0" fontAlgn="base" hangingPunct="0">
              <a:spcBef>
                <a:spcPct val="0"/>
              </a:spcBef>
              <a:spcAft>
                <a:spcPct val="0"/>
              </a:spcAft>
              <a:defRPr sz="2800" b="1">
                <a:solidFill>
                  <a:srgbClr val="4D4D4D"/>
                </a:solidFill>
                <a:latin typeface="微软雅黑" pitchFamily="34" charset="-122"/>
                <a:ea typeface="微软雅黑" pitchFamily="34" charset="-122"/>
              </a:defRPr>
            </a:lvl5pPr>
            <a:lvl6pPr marL="457200" algn="ctr" rtl="0" fontAlgn="base">
              <a:spcBef>
                <a:spcPct val="0"/>
              </a:spcBef>
              <a:spcAft>
                <a:spcPct val="0"/>
              </a:spcAft>
              <a:defRPr sz="2800" b="1">
                <a:solidFill>
                  <a:srgbClr val="4D4D4D"/>
                </a:solidFill>
                <a:latin typeface="Verdana" pitchFamily="34" charset="0"/>
                <a:ea typeface="楷体_GB2312" pitchFamily="49" charset="-122"/>
              </a:defRPr>
            </a:lvl6pPr>
            <a:lvl7pPr marL="914400" algn="ctr" rtl="0" fontAlgn="base">
              <a:spcBef>
                <a:spcPct val="0"/>
              </a:spcBef>
              <a:spcAft>
                <a:spcPct val="0"/>
              </a:spcAft>
              <a:defRPr sz="2800" b="1">
                <a:solidFill>
                  <a:srgbClr val="4D4D4D"/>
                </a:solidFill>
                <a:latin typeface="Verdana" pitchFamily="34" charset="0"/>
                <a:ea typeface="楷体_GB2312" pitchFamily="49" charset="-122"/>
              </a:defRPr>
            </a:lvl7pPr>
            <a:lvl8pPr marL="1371600" algn="ctr" rtl="0" fontAlgn="base">
              <a:spcBef>
                <a:spcPct val="0"/>
              </a:spcBef>
              <a:spcAft>
                <a:spcPct val="0"/>
              </a:spcAft>
              <a:defRPr sz="2800" b="1">
                <a:solidFill>
                  <a:srgbClr val="4D4D4D"/>
                </a:solidFill>
                <a:latin typeface="Verdana" pitchFamily="34" charset="0"/>
                <a:ea typeface="楷体_GB2312" pitchFamily="49" charset="-122"/>
              </a:defRPr>
            </a:lvl8pPr>
            <a:lvl9pPr marL="1828800" algn="ctr" rtl="0" fontAlgn="base">
              <a:spcBef>
                <a:spcPct val="0"/>
              </a:spcBef>
              <a:spcAft>
                <a:spcPct val="0"/>
              </a:spcAft>
              <a:defRPr sz="2800" b="1">
                <a:solidFill>
                  <a:srgbClr val="4D4D4D"/>
                </a:solidFill>
                <a:latin typeface="Verdana" pitchFamily="34" charset="0"/>
                <a:ea typeface="楷体_GB2312" pitchFamily="49" charset="-122"/>
              </a:defRPr>
            </a:lvl9pPr>
          </a:lstStyle>
          <a:p>
            <a:pPr eaLnBrk="1" hangingPunct="1"/>
            <a:r>
              <a:rPr lang="zh-CN" altLang="en-US" dirty="0" smtClean="0">
                <a:solidFill>
                  <a:schemeClr val="bg2">
                    <a:lumMod val="10000"/>
                  </a:schemeClr>
                </a:solidFill>
              </a:rPr>
              <a:t>示例</a:t>
            </a:r>
            <a:r>
              <a:rPr lang="en-US" altLang="zh-CN" dirty="0" smtClean="0">
                <a:solidFill>
                  <a:schemeClr val="bg2">
                    <a:lumMod val="10000"/>
                  </a:schemeClr>
                </a:solidFill>
              </a:rPr>
              <a:t>6</a:t>
            </a:r>
            <a:r>
              <a:rPr lang="zh-CN" altLang="en-US" dirty="0" smtClean="0">
                <a:solidFill>
                  <a:schemeClr val="bg2">
                    <a:lumMod val="10000"/>
                  </a:schemeClr>
                </a:solidFill>
              </a:rPr>
              <a:t>：矩阵相乘</a:t>
            </a:r>
            <a:endParaRPr lang="zh-CN" altLang="en-US" dirty="0">
              <a:solidFill>
                <a:schemeClr val="bg2">
                  <a:lumMod val="10000"/>
                </a:schemeClr>
              </a:solidFill>
            </a:endParaRPr>
          </a:p>
        </p:txBody>
      </p:sp>
    </p:spTree>
    <p:extLst>
      <p:ext uri="{BB962C8B-B14F-4D97-AF65-F5344CB8AC3E}">
        <p14:creationId xmlns:p14="http://schemas.microsoft.com/office/powerpoint/2010/main" val="1655202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barn(outVertical)">
                                      <p:cBhvr>
                                        <p:cTn id="7" dur="500"/>
                                        <p:tgtEl>
                                          <p:spTgt spid="197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7"/>
                                        </p:tgtEl>
                                        <p:attrNameLst>
                                          <p:attrName>style.visibility</p:attrName>
                                        </p:attrNameLst>
                                      </p:cBhvr>
                                      <p:to>
                                        <p:strVal val="visible"/>
                                      </p:to>
                                    </p:set>
                                    <p:animEffect transition="in" filter="wipe(left)">
                                      <p:cBhvr>
                                        <p:cTn id="12" dur="500"/>
                                        <p:tgtEl>
                                          <p:spTgt spid="197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autoUpdateAnimBg="0"/>
      <p:bldP spid="19763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5"/>
          <p:cNvSpPr>
            <a:spLocks noChangeArrowheads="1"/>
          </p:cNvSpPr>
          <p:nvPr/>
        </p:nvSpPr>
        <p:spPr bwMode="auto">
          <a:xfrm>
            <a:off x="0" y="1"/>
            <a:ext cx="9144000"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marL="609600" indent="-609600" algn="ctr" eaLnBrk="1" hangingPunct="1">
              <a:defRPr/>
            </a:pPr>
            <a:r>
              <a:rPr lang="zh-CN" altLang="en-US" sz="2800" dirty="0">
                <a:solidFill>
                  <a:schemeClr val="bg2">
                    <a:lumMod val="10000"/>
                  </a:schemeClr>
                </a:solidFill>
                <a:latin typeface="微软雅黑" panose="020B0503020204020204" pitchFamily="34" charset="-122"/>
                <a:ea typeface="微软雅黑" panose="020B0503020204020204" pitchFamily="34" charset="-122"/>
                <a:cs typeface="+mj-cs"/>
              </a:rPr>
              <a:t>计算复杂度分析</a:t>
            </a:r>
          </a:p>
        </p:txBody>
      </p:sp>
      <p:pic>
        <p:nvPicPr>
          <p:cNvPr id="101379" name="Picture 7" descr="对数复杂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711225"/>
            <a:ext cx="6929438" cy="4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Rectangle 8"/>
          <p:cNvSpPr>
            <a:spLocks noChangeArrowheads="1"/>
          </p:cNvSpPr>
          <p:nvPr/>
        </p:nvSpPr>
        <p:spPr bwMode="auto">
          <a:xfrm>
            <a:off x="323850" y="2790725"/>
            <a:ext cx="98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r" eaLnBrk="1" hangingPunct="1"/>
            <a:r>
              <a:rPr lang="en-US" altLang="zh-CN" sz="2800">
                <a:solidFill>
                  <a:srgbClr val="333399"/>
                </a:solidFill>
                <a:latin typeface="Verdana" pitchFamily="34" charset="0"/>
              </a:rPr>
              <a:t>KB</a:t>
            </a:r>
            <a:endParaRPr lang="zh-CN" altLang="en-US" sz="2800">
              <a:solidFill>
                <a:srgbClr val="333399"/>
              </a:solidFill>
              <a:latin typeface="Verdana" pitchFamily="34" charset="0"/>
            </a:endParaRPr>
          </a:p>
        </p:txBody>
      </p:sp>
      <p:sp>
        <p:nvSpPr>
          <p:cNvPr id="101381" name="Rectangle 9"/>
          <p:cNvSpPr>
            <a:spLocks noChangeArrowheads="1"/>
          </p:cNvSpPr>
          <p:nvPr/>
        </p:nvSpPr>
        <p:spPr bwMode="auto">
          <a:xfrm>
            <a:off x="323850" y="3655913"/>
            <a:ext cx="98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r" eaLnBrk="1" hangingPunct="1"/>
            <a:r>
              <a:rPr lang="en-US" altLang="zh-CN" sz="2800">
                <a:solidFill>
                  <a:srgbClr val="333399"/>
                </a:solidFill>
                <a:latin typeface="Verdana" pitchFamily="34" charset="0"/>
              </a:rPr>
              <a:t>MB</a:t>
            </a:r>
            <a:endParaRPr lang="zh-CN" altLang="en-US" sz="2800">
              <a:solidFill>
                <a:srgbClr val="333399"/>
              </a:solidFill>
              <a:latin typeface="Verdana" pitchFamily="34" charset="0"/>
            </a:endParaRPr>
          </a:p>
        </p:txBody>
      </p:sp>
      <p:sp>
        <p:nvSpPr>
          <p:cNvPr id="101382" name="Rectangle 10"/>
          <p:cNvSpPr>
            <a:spLocks noChangeArrowheads="1"/>
          </p:cNvSpPr>
          <p:nvPr/>
        </p:nvSpPr>
        <p:spPr bwMode="auto">
          <a:xfrm>
            <a:off x="323850" y="4448075"/>
            <a:ext cx="98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r" eaLnBrk="1" hangingPunct="1"/>
            <a:r>
              <a:rPr lang="en-US" altLang="zh-CN" sz="2800">
                <a:solidFill>
                  <a:srgbClr val="333399"/>
                </a:solidFill>
                <a:latin typeface="Verdana" pitchFamily="34" charset="0"/>
              </a:rPr>
              <a:t>GB</a:t>
            </a:r>
            <a:endParaRPr lang="zh-CN" altLang="en-US" sz="2800">
              <a:solidFill>
                <a:srgbClr val="333399"/>
              </a:solidFill>
              <a:latin typeface="Verdana" pitchFamily="34" charset="0"/>
            </a:endParaRPr>
          </a:p>
        </p:txBody>
      </p:sp>
      <p:sp>
        <p:nvSpPr>
          <p:cNvPr id="101383" name="Rectangle 11"/>
          <p:cNvSpPr>
            <a:spLocks noChangeArrowheads="1"/>
          </p:cNvSpPr>
          <p:nvPr/>
        </p:nvSpPr>
        <p:spPr bwMode="auto">
          <a:xfrm>
            <a:off x="323850" y="5311675"/>
            <a:ext cx="98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algn="r" eaLnBrk="1" hangingPunct="1"/>
            <a:r>
              <a:rPr lang="en-US" altLang="zh-CN" sz="2800" dirty="0">
                <a:solidFill>
                  <a:srgbClr val="C00000"/>
                </a:solidFill>
                <a:latin typeface="Verdana" pitchFamily="34" charset="0"/>
              </a:rPr>
              <a:t>TB</a:t>
            </a:r>
            <a:endParaRPr lang="zh-CN" altLang="en-US" sz="2800" dirty="0">
              <a:solidFill>
                <a:srgbClr val="C00000"/>
              </a:solidFill>
              <a:latin typeface="Verdana" pitchFamily="34" charset="0"/>
            </a:endParaRPr>
          </a:p>
        </p:txBody>
      </p:sp>
      <p:sp>
        <p:nvSpPr>
          <p:cNvPr id="8" name="Rectangle 5"/>
          <p:cNvSpPr>
            <a:spLocks noChangeArrowheads="1"/>
          </p:cNvSpPr>
          <p:nvPr/>
        </p:nvSpPr>
        <p:spPr bwMode="auto">
          <a:xfrm>
            <a:off x="107504" y="864096"/>
            <a:ext cx="8928992" cy="6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000" b="1">
                <a:solidFill>
                  <a:srgbClr val="000066"/>
                </a:solidFill>
                <a:latin typeface="Times New Roman" pitchFamily="18" charset="0"/>
                <a:ea typeface="宋体" pitchFamily="2" charset="-122"/>
              </a:defRPr>
            </a:lvl1pPr>
            <a:lvl2pPr marL="742950" indent="-285750" eaLnBrk="0" hangingPunct="0">
              <a:defRPr sz="2000" b="1">
                <a:solidFill>
                  <a:srgbClr val="000066"/>
                </a:solidFill>
                <a:latin typeface="Times New Roman" pitchFamily="18" charset="0"/>
                <a:ea typeface="宋体" pitchFamily="2" charset="-122"/>
              </a:defRPr>
            </a:lvl2pPr>
            <a:lvl3pPr marL="1143000" indent="-228600" eaLnBrk="0" hangingPunct="0">
              <a:defRPr sz="2000" b="1">
                <a:solidFill>
                  <a:srgbClr val="000066"/>
                </a:solidFill>
                <a:latin typeface="Times New Roman" pitchFamily="18" charset="0"/>
                <a:ea typeface="宋体" pitchFamily="2" charset="-122"/>
              </a:defRPr>
            </a:lvl3pPr>
            <a:lvl4pPr marL="1600200" indent="-228600" eaLnBrk="0" hangingPunct="0">
              <a:defRPr sz="2000" b="1">
                <a:solidFill>
                  <a:srgbClr val="000066"/>
                </a:solidFill>
                <a:latin typeface="Times New Roman" pitchFamily="18" charset="0"/>
                <a:ea typeface="宋体" pitchFamily="2" charset="-122"/>
              </a:defRPr>
            </a:lvl4pPr>
            <a:lvl5pPr marL="2057400" indent="-228600" eaLnBrk="0" hangingPunct="0">
              <a:defRPr sz="2000" b="1">
                <a:solidFill>
                  <a:srgbClr val="000066"/>
                </a:solidFill>
                <a:latin typeface="Times New Roman" pitchFamily="18" charset="0"/>
                <a:ea typeface="宋体" pitchFamily="2" charset="-122"/>
              </a:defRPr>
            </a:lvl5pPr>
            <a:lvl6pPr marL="2514600" indent="-228600" eaLnBrk="0" fontAlgn="base" hangingPunct="0">
              <a:spcBef>
                <a:spcPct val="0"/>
              </a:spcBef>
              <a:spcAft>
                <a:spcPct val="0"/>
              </a:spcAft>
              <a:defRPr sz="2000" b="1">
                <a:solidFill>
                  <a:srgbClr val="000066"/>
                </a:solidFill>
                <a:latin typeface="Times New Roman" pitchFamily="18" charset="0"/>
                <a:ea typeface="宋体" pitchFamily="2" charset="-122"/>
              </a:defRPr>
            </a:lvl6pPr>
            <a:lvl7pPr marL="2971800" indent="-228600" eaLnBrk="0" fontAlgn="base" hangingPunct="0">
              <a:spcBef>
                <a:spcPct val="0"/>
              </a:spcBef>
              <a:spcAft>
                <a:spcPct val="0"/>
              </a:spcAft>
              <a:defRPr sz="2000" b="1">
                <a:solidFill>
                  <a:srgbClr val="000066"/>
                </a:solidFill>
                <a:latin typeface="Times New Roman" pitchFamily="18" charset="0"/>
                <a:ea typeface="宋体" pitchFamily="2" charset="-122"/>
              </a:defRPr>
            </a:lvl7pPr>
            <a:lvl8pPr marL="3429000" indent="-228600" eaLnBrk="0" fontAlgn="base" hangingPunct="0">
              <a:spcBef>
                <a:spcPct val="0"/>
              </a:spcBef>
              <a:spcAft>
                <a:spcPct val="0"/>
              </a:spcAft>
              <a:defRPr sz="2000" b="1">
                <a:solidFill>
                  <a:srgbClr val="000066"/>
                </a:solidFill>
                <a:latin typeface="Times New Roman" pitchFamily="18" charset="0"/>
                <a:ea typeface="宋体" pitchFamily="2" charset="-122"/>
              </a:defRPr>
            </a:lvl8pPr>
            <a:lvl9pPr marL="3886200" indent="-228600" eaLnBrk="0" fontAlgn="base" hangingPunct="0">
              <a:spcBef>
                <a:spcPct val="0"/>
              </a:spcBef>
              <a:spcAft>
                <a:spcPct val="0"/>
              </a:spcAft>
              <a:defRPr sz="2000" b="1">
                <a:solidFill>
                  <a:srgbClr val="000066"/>
                </a:solidFill>
                <a:latin typeface="Times New Roman" pitchFamily="18" charset="0"/>
                <a:ea typeface="宋体" pitchFamily="2" charset="-122"/>
              </a:defRPr>
            </a:lvl9pPr>
          </a:lstStyle>
          <a:p>
            <a:pPr marL="609600" indent="-609600" algn="ctr" eaLnBrk="1" hangingPunct="1">
              <a:defRPr/>
            </a:pPr>
            <a:r>
              <a:rPr lang="zh-CN" altLang="en-US" sz="2800" dirty="0">
                <a:solidFill>
                  <a:schemeClr val="bg2">
                    <a:lumMod val="10000"/>
                  </a:schemeClr>
                </a:solidFill>
                <a:latin typeface="微软雅黑" panose="020B0503020204020204" pitchFamily="34" charset="-122"/>
                <a:ea typeface="微软雅黑" panose="020B0503020204020204" pitchFamily="34" charset="-122"/>
                <a:cs typeface="+mj-cs"/>
              </a:rPr>
              <a:t>经验：现实生活中对数复杂度通常不超过 </a:t>
            </a:r>
            <a:r>
              <a:rPr lang="en-US" altLang="zh-CN" sz="2800" dirty="0">
                <a:solidFill>
                  <a:schemeClr val="bg2">
                    <a:lumMod val="10000"/>
                  </a:schemeClr>
                </a:solidFill>
                <a:latin typeface="微软雅黑" panose="020B0503020204020204" pitchFamily="34" charset="-122"/>
                <a:ea typeface="微软雅黑" panose="020B0503020204020204" pitchFamily="34" charset="-122"/>
                <a:cs typeface="+mj-cs"/>
              </a:rPr>
              <a:t>50 </a:t>
            </a:r>
          </a:p>
        </p:txBody>
      </p:sp>
    </p:spTree>
    <p:extLst>
      <p:ext uri="{BB962C8B-B14F-4D97-AF65-F5344CB8AC3E}">
        <p14:creationId xmlns:p14="http://schemas.microsoft.com/office/powerpoint/2010/main" val="64757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1379"/>
                                        </p:tgtEl>
                                        <p:attrNameLst>
                                          <p:attrName>style.visibility</p:attrName>
                                        </p:attrNameLst>
                                      </p:cBhvr>
                                      <p:to>
                                        <p:strVal val="visible"/>
                                      </p:to>
                                    </p:set>
                                    <p:animEffect transition="in" filter="wipe(up)">
                                      <p:cBhvr>
                                        <p:cTn id="12" dur="500"/>
                                        <p:tgtEl>
                                          <p:spTgt spid="1013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80"/>
                                        </p:tgtEl>
                                        <p:attrNameLst>
                                          <p:attrName>style.visibility</p:attrName>
                                        </p:attrNameLst>
                                      </p:cBhvr>
                                      <p:to>
                                        <p:strVal val="visible"/>
                                      </p:to>
                                    </p:set>
                                    <p:animEffect transition="in" filter="wipe(left)">
                                      <p:cBhvr>
                                        <p:cTn id="17" dur="500"/>
                                        <p:tgtEl>
                                          <p:spTgt spid="10138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01381"/>
                                        </p:tgtEl>
                                        <p:attrNameLst>
                                          <p:attrName>style.visibility</p:attrName>
                                        </p:attrNameLst>
                                      </p:cBhvr>
                                      <p:to>
                                        <p:strVal val="visible"/>
                                      </p:to>
                                    </p:set>
                                    <p:animEffect transition="in" filter="wipe(left)">
                                      <p:cBhvr>
                                        <p:cTn id="20" dur="500"/>
                                        <p:tgtEl>
                                          <p:spTgt spid="10138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01382"/>
                                        </p:tgtEl>
                                        <p:attrNameLst>
                                          <p:attrName>style.visibility</p:attrName>
                                        </p:attrNameLst>
                                      </p:cBhvr>
                                      <p:to>
                                        <p:strVal val="visible"/>
                                      </p:to>
                                    </p:set>
                                    <p:animEffect transition="in" filter="wipe(left)">
                                      <p:cBhvr>
                                        <p:cTn id="23" dur="500"/>
                                        <p:tgtEl>
                                          <p:spTgt spid="10138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1383"/>
                                        </p:tgtEl>
                                        <p:attrNameLst>
                                          <p:attrName>style.visibility</p:attrName>
                                        </p:attrNameLst>
                                      </p:cBhvr>
                                      <p:to>
                                        <p:strVal val="visible"/>
                                      </p:to>
                                    </p:set>
                                    <p:animEffect transition="in" filter="wipe(left)">
                                      <p:cBhvr>
                                        <p:cTn id="26" dur="500"/>
                                        <p:tgtEl>
                                          <p:spTgt spid="10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p:bldP spid="101381" grpId="0"/>
      <p:bldP spid="101382" grpId="0"/>
      <p:bldP spid="101383"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5" name="Text Box 12"/>
          <p:cNvSpPr txBox="1">
            <a:spLocks noChangeArrowheads="1"/>
          </p:cNvSpPr>
          <p:nvPr/>
        </p:nvSpPr>
        <p:spPr bwMode="auto">
          <a:xfrm>
            <a:off x="395288" y="304800"/>
            <a:ext cx="9001248"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endParaRPr lang="en-US" altLang="zh-CN" sz="2400" baseline="0" dirty="0">
              <a:solidFill>
                <a:srgbClr val="990000"/>
              </a:solidFill>
              <a:latin typeface="宋体" panose="02010600030101010101" pitchFamily="2" charset="-122"/>
            </a:endParaRPr>
          </a:p>
          <a:p>
            <a:pPr fontAlgn="base">
              <a:lnSpc>
                <a:spcPct val="100000"/>
              </a:lnSpc>
            </a:pPr>
            <a:r>
              <a:rPr lang="zh-CN" altLang="en-US" sz="2400" b="1" baseline="0" dirty="0">
                <a:solidFill>
                  <a:srgbClr val="990000"/>
                </a:solidFill>
                <a:latin typeface="宋体" panose="02010600030101010101" pitchFamily="2" charset="-122"/>
              </a:rPr>
              <a:t>最好情况</a:t>
            </a:r>
            <a:r>
              <a:rPr lang="en-US" altLang="zh-CN" sz="2400" b="1" baseline="0" dirty="0">
                <a:solidFill>
                  <a:srgbClr val="990000"/>
                </a:solidFill>
                <a:latin typeface="宋体" panose="02010600030101010101" pitchFamily="2" charset="-122"/>
              </a:rPr>
              <a:t>: </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min</a:t>
            </a:r>
            <a:r>
              <a:rPr lang="en-US" altLang="zh-CN" sz="2400" b="1" baseline="0" dirty="0">
                <a:solidFill>
                  <a:srgbClr val="990000"/>
                </a:solidFill>
                <a:latin typeface="Century Schoolbook" panose="02040604050505020304" pitchFamily="18" charset="0"/>
              </a:rPr>
              <a:t>(N) =        T(N,I) = </a:t>
            </a:r>
          </a:p>
          <a:p>
            <a:pPr fontAlgn="base">
              <a:lnSpc>
                <a:spcPct val="100000"/>
              </a:lnSpc>
            </a:pPr>
            <a:r>
              <a:rPr lang="en-US" altLang="zh-CN" sz="2400" b="1" baseline="0" dirty="0">
                <a:solidFill>
                  <a:srgbClr val="990000"/>
                </a:solidFill>
                <a:latin typeface="Century Schoolbook" panose="02040604050505020304" pitchFamily="18" charset="0"/>
              </a:rPr>
              <a:t>   </a:t>
            </a:r>
          </a:p>
          <a:p>
            <a:pPr fontAlgn="base">
              <a:lnSpc>
                <a:spcPct val="100000"/>
              </a:lnSpc>
            </a:pPr>
            <a:r>
              <a:rPr lang="en-US" altLang="zh-CN" sz="2400" b="1" baseline="0" dirty="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 =                              </a:t>
            </a:r>
            <a:r>
              <a:rPr lang="en-US" altLang="zh-CN" sz="2400" b="1" baseline="0" dirty="0">
                <a:solidFill>
                  <a:srgbClr val="990000"/>
                </a:solidFill>
                <a:latin typeface="Century Schoolbook" panose="02040604050505020304" pitchFamily="18" charset="0"/>
              </a:rPr>
              <a:t>=</a:t>
            </a:r>
            <a:endParaRPr lang="en-US" altLang="zh-CN" sz="1200" b="1" baseline="0" dirty="0">
              <a:solidFill>
                <a:srgbClr val="990000"/>
              </a:solidFill>
              <a:latin typeface="Century Schoolbook" panose="02040604050505020304" pitchFamily="18" charset="0"/>
            </a:endParaRPr>
          </a:p>
          <a:p>
            <a:pPr fontAlgn="base">
              <a:lnSpc>
                <a:spcPct val="120000"/>
              </a:lnSpc>
              <a:spcBef>
                <a:spcPct val="55000"/>
              </a:spcBef>
            </a:pPr>
            <a:r>
              <a:rPr lang="zh-CN" altLang="en-US" sz="2400" b="1" baseline="0" dirty="0">
                <a:solidFill>
                  <a:srgbClr val="990000"/>
                </a:solidFill>
                <a:latin typeface="Century Schoolbook" panose="02040604050505020304" pitchFamily="18" charset="0"/>
              </a:rPr>
              <a:t>最坏情况</a:t>
            </a:r>
            <a:r>
              <a:rPr lang="en-US" altLang="zh-CN" sz="2400" b="1" baseline="0" dirty="0">
                <a:solidFill>
                  <a:srgbClr val="990000"/>
                </a:solidFill>
                <a:latin typeface="Century Schoolbook" panose="02040604050505020304" pitchFamily="18" charset="0"/>
              </a:rPr>
              <a:t>: </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max</a:t>
            </a:r>
            <a:r>
              <a:rPr lang="en-US" altLang="zh-CN" sz="2400" b="1" baseline="0" dirty="0">
                <a:solidFill>
                  <a:srgbClr val="990000"/>
                </a:solidFill>
                <a:latin typeface="Century Schoolbook" panose="02040604050505020304" pitchFamily="18" charset="0"/>
              </a:rPr>
              <a:t>(N) = </a:t>
            </a:r>
            <a:r>
              <a:rPr lang="en-US" altLang="zh-CN" sz="2400" b="1" baseline="0" dirty="0" smtClean="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T(N,I) =</a:t>
            </a:r>
          </a:p>
          <a:p>
            <a:pPr fontAlgn="base">
              <a:lnSpc>
                <a:spcPct val="120000"/>
              </a:lnSpc>
            </a:pPr>
            <a:r>
              <a:rPr lang="en-US" altLang="zh-CN" sz="2400" b="1" baseline="0" dirty="0">
                <a:solidFill>
                  <a:srgbClr val="990000"/>
                </a:solidFill>
                <a:latin typeface="Century Schoolbook" panose="02040604050505020304" pitchFamily="18" charset="0"/>
              </a:rPr>
              <a:t>   </a:t>
            </a:r>
          </a:p>
          <a:p>
            <a:pPr fontAlgn="base">
              <a:lnSpc>
                <a:spcPct val="120000"/>
              </a:lnSpc>
            </a:pPr>
            <a:r>
              <a:rPr lang="en-US" altLang="zh-CN" sz="2400" b="1" baseline="0" dirty="0">
                <a:solidFill>
                  <a:srgbClr val="990000"/>
                </a:solidFill>
                <a:latin typeface="Century Schoolbook" panose="02040604050505020304" pitchFamily="18" charset="0"/>
              </a:rPr>
              <a:t>                              =  </a:t>
            </a:r>
            <a:r>
              <a:rPr lang="en-US" altLang="zh-CN" sz="2400" b="1" baseline="0" dirty="0" smtClean="0">
                <a:solidFill>
                  <a:srgbClr val="990000"/>
                </a:solidFill>
                <a:latin typeface="Century Schoolbook" panose="02040604050505020304" pitchFamily="18" charset="0"/>
              </a:rPr>
              <a:t>                   =                                       </a:t>
            </a:r>
            <a:endParaRPr lang="en-US" altLang="zh-CN" sz="2400" b="1" baseline="0" dirty="0">
              <a:solidFill>
                <a:srgbClr val="990000"/>
              </a:solidFill>
              <a:latin typeface="Century Schoolbook" panose="02040604050505020304" pitchFamily="18" charset="0"/>
            </a:endParaRPr>
          </a:p>
          <a:p>
            <a:pPr fontAlgn="base">
              <a:lnSpc>
                <a:spcPct val="120000"/>
              </a:lnSpc>
              <a:spcBef>
                <a:spcPct val="50000"/>
              </a:spcBef>
            </a:pPr>
            <a:r>
              <a:rPr lang="zh-CN" altLang="en-US" sz="2400" b="1" baseline="0" dirty="0">
                <a:solidFill>
                  <a:srgbClr val="990000"/>
                </a:solidFill>
                <a:latin typeface="Century Schoolbook" panose="02040604050505020304" pitchFamily="18" charset="0"/>
              </a:rPr>
              <a:t>平均情况</a:t>
            </a:r>
            <a:r>
              <a:rPr lang="en-US" altLang="zh-CN" sz="2400" b="1" baseline="0" dirty="0">
                <a:solidFill>
                  <a:srgbClr val="990000"/>
                </a:solidFill>
                <a:latin typeface="Century Schoolbook" panose="02040604050505020304" pitchFamily="18" charset="0"/>
              </a:rPr>
              <a:t>: </a:t>
            </a:r>
            <a:r>
              <a:rPr lang="en-US" altLang="zh-CN" sz="2400" b="1" baseline="0" dirty="0" err="1">
                <a:solidFill>
                  <a:srgbClr val="990000"/>
                </a:solidFill>
                <a:latin typeface="Century Schoolbook" panose="02040604050505020304" pitchFamily="18" charset="0"/>
              </a:rPr>
              <a:t>T</a:t>
            </a:r>
            <a:r>
              <a:rPr lang="en-US" altLang="zh-CN" sz="2400" b="1" i="1" dirty="0" err="1">
                <a:solidFill>
                  <a:srgbClr val="990000"/>
                </a:solidFill>
                <a:latin typeface="Century Schoolbook" panose="02040604050505020304" pitchFamily="18" charset="0"/>
              </a:rPr>
              <a:t>avg</a:t>
            </a:r>
            <a:r>
              <a:rPr lang="en-US" altLang="zh-CN" sz="2400" b="1" baseline="0" dirty="0">
                <a:solidFill>
                  <a:srgbClr val="990000"/>
                </a:solidFill>
                <a:latin typeface="Century Schoolbook" panose="02040604050505020304" pitchFamily="18" charset="0"/>
              </a:rPr>
              <a:t>(N) </a:t>
            </a:r>
            <a:r>
              <a:rPr lang="en-US" altLang="zh-CN" sz="2400" b="1" baseline="0" dirty="0" smtClean="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                           </a:t>
            </a:r>
          </a:p>
        </p:txBody>
      </p:sp>
      <p:sp>
        <p:nvSpPr>
          <p:cNvPr id="20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0FC5039B-547A-46B9-9AC2-30A6E3CDAB6B}" type="slidenum">
              <a:rPr lang="en-US" altLang="zh-CN" sz="1400" baseline="0"/>
              <a:pPr/>
              <a:t>42</a:t>
            </a:fld>
            <a:endParaRPr lang="en-US" altLang="zh-CN" sz="1400" baseline="0"/>
          </a:p>
        </p:txBody>
      </p:sp>
      <p:sp>
        <p:nvSpPr>
          <p:cNvPr id="2067"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算法设计与分析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graphicFrame>
        <p:nvGraphicFramePr>
          <p:cNvPr id="2050" name="Object 13"/>
          <p:cNvGraphicFramePr>
            <a:graphicFrameLocks noChangeAspect="1"/>
          </p:cNvGraphicFramePr>
          <p:nvPr>
            <p:extLst>
              <p:ext uri="{D42A27DB-BD31-4B8C-83A1-F6EECF244321}">
                <p14:modId xmlns:p14="http://schemas.microsoft.com/office/powerpoint/2010/main" val="2006576295"/>
              </p:ext>
            </p:extLst>
          </p:nvPr>
        </p:nvGraphicFramePr>
        <p:xfrm>
          <a:off x="6314777" y="2010541"/>
          <a:ext cx="1622425" cy="661988"/>
        </p:xfrm>
        <a:graphic>
          <a:graphicData uri="http://schemas.openxmlformats.org/presentationml/2006/ole">
            <mc:AlternateContent xmlns:mc="http://schemas.openxmlformats.org/markup-compatibility/2006">
              <mc:Choice xmlns:v="urn:schemas-microsoft-com:vml" Requires="v">
                <p:oleObj spid="_x0000_s26538" name="公式" r:id="rId4" imgW="851760" imgH="317520" progId="">
                  <p:embed/>
                </p:oleObj>
              </mc:Choice>
              <mc:Fallback>
                <p:oleObj name="公式" r:id="rId4" imgW="851760" imgH="317520" progId="">
                  <p:embed/>
                  <p:pic>
                    <p:nvPicPr>
                      <p:cNvPr id="0" name="Picture 2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4777" y="2010541"/>
                        <a:ext cx="1622425"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14"/>
          <p:cNvGraphicFramePr>
            <a:graphicFrameLocks noChangeAspect="1"/>
          </p:cNvGraphicFramePr>
          <p:nvPr/>
        </p:nvGraphicFramePr>
        <p:xfrm>
          <a:off x="6705600" y="3505200"/>
          <a:ext cx="1785938" cy="685800"/>
        </p:xfrm>
        <a:graphic>
          <a:graphicData uri="http://schemas.openxmlformats.org/presentationml/2006/ole">
            <mc:AlternateContent xmlns:mc="http://schemas.openxmlformats.org/markup-compatibility/2006">
              <mc:Choice xmlns:v="urn:schemas-microsoft-com:vml" Requires="v">
                <p:oleObj spid="_x0000_s26539" name="公式" r:id="rId6" imgW="851760" imgH="317520" progId="">
                  <p:embed/>
                </p:oleObj>
              </mc:Choice>
              <mc:Fallback>
                <p:oleObj name="公式" r:id="rId6" imgW="851760" imgH="317520" progId="">
                  <p:embed/>
                  <p:pic>
                    <p:nvPicPr>
                      <p:cNvPr id="0" name="Picture 20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3505200"/>
                        <a:ext cx="17859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5"/>
          <p:cNvGraphicFramePr>
            <a:graphicFrameLocks noChangeAspect="1"/>
          </p:cNvGraphicFramePr>
          <p:nvPr>
            <p:extLst>
              <p:ext uri="{D42A27DB-BD31-4B8C-83A1-F6EECF244321}">
                <p14:modId xmlns:p14="http://schemas.microsoft.com/office/powerpoint/2010/main" val="1413956862"/>
              </p:ext>
            </p:extLst>
          </p:nvPr>
        </p:nvGraphicFramePr>
        <p:xfrm>
          <a:off x="3454152" y="1398587"/>
          <a:ext cx="2155823" cy="685800"/>
        </p:xfrm>
        <a:graphic>
          <a:graphicData uri="http://schemas.openxmlformats.org/presentationml/2006/ole">
            <mc:AlternateContent xmlns:mc="http://schemas.openxmlformats.org/markup-compatibility/2006">
              <mc:Choice xmlns:v="urn:schemas-microsoft-com:vml" Requires="v">
                <p:oleObj spid="_x0000_s26540" name="公式" r:id="rId8" imgW="865440" imgH="317520" progId="">
                  <p:embed/>
                </p:oleObj>
              </mc:Choice>
              <mc:Fallback>
                <p:oleObj name="公式" r:id="rId8" imgW="865440" imgH="317520" progId="">
                  <p:embed/>
                  <p:pic>
                    <p:nvPicPr>
                      <p:cNvPr id="0" name="Picture 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4152" y="1398587"/>
                        <a:ext cx="2155823" cy="685800"/>
                      </a:xfrm>
                      <a:prstGeom prst="rect">
                        <a:avLst/>
                      </a:prstGeom>
                      <a:noFill/>
                    </p:spPr>
                  </p:pic>
                </p:oleObj>
              </mc:Fallback>
            </mc:AlternateContent>
          </a:graphicData>
        </a:graphic>
      </p:graphicFrame>
      <p:graphicFrame>
        <p:nvGraphicFramePr>
          <p:cNvPr id="2053" name="Object 16"/>
          <p:cNvGraphicFramePr>
            <a:graphicFrameLocks noChangeAspect="1"/>
          </p:cNvGraphicFramePr>
          <p:nvPr>
            <p:extLst>
              <p:ext uri="{D42A27DB-BD31-4B8C-83A1-F6EECF244321}">
                <p14:modId xmlns:p14="http://schemas.microsoft.com/office/powerpoint/2010/main" val="385113231"/>
              </p:ext>
            </p:extLst>
          </p:nvPr>
        </p:nvGraphicFramePr>
        <p:xfrm>
          <a:off x="6320207" y="1444339"/>
          <a:ext cx="1450727" cy="422275"/>
        </p:xfrm>
        <a:graphic>
          <a:graphicData uri="http://schemas.openxmlformats.org/presentationml/2006/ole">
            <mc:AlternateContent xmlns:mc="http://schemas.openxmlformats.org/markup-compatibility/2006">
              <mc:Choice xmlns:v="urn:schemas-microsoft-com:vml" Requires="v">
                <p:oleObj spid="_x0000_s26541" name="公式" r:id="rId10" imgW="509760" imgH="174240" progId="">
                  <p:embed/>
                </p:oleObj>
              </mc:Choice>
              <mc:Fallback>
                <p:oleObj name="公式" r:id="rId10" imgW="509760" imgH="174240" progId="">
                  <p:embed/>
                  <p:pic>
                    <p:nvPicPr>
                      <p:cNvPr id="0" name="Picture 20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20207" y="1444339"/>
                        <a:ext cx="1450727" cy="422275"/>
                      </a:xfrm>
                      <a:prstGeom prst="rect">
                        <a:avLst/>
                      </a:prstGeom>
                      <a:noFill/>
                    </p:spPr>
                  </p:pic>
                </p:oleObj>
              </mc:Fallback>
            </mc:AlternateContent>
          </a:graphicData>
        </a:graphic>
      </p:graphicFrame>
      <p:graphicFrame>
        <p:nvGraphicFramePr>
          <p:cNvPr id="2054" name="Object 17"/>
          <p:cNvGraphicFramePr>
            <a:graphicFrameLocks noChangeAspect="1"/>
          </p:cNvGraphicFramePr>
          <p:nvPr/>
        </p:nvGraphicFramePr>
        <p:xfrm>
          <a:off x="5334000" y="685800"/>
          <a:ext cx="669925" cy="685800"/>
        </p:xfrm>
        <a:graphic>
          <a:graphicData uri="http://schemas.openxmlformats.org/presentationml/2006/ole">
            <mc:AlternateContent xmlns:mc="http://schemas.openxmlformats.org/markup-compatibility/2006">
              <mc:Choice xmlns:v="urn:schemas-microsoft-com:vml" Requires="v">
                <p:oleObj spid="_x0000_s26542" name="公式" r:id="rId12" imgW="249840" imgH="249120" progId="">
                  <p:embed/>
                </p:oleObj>
              </mc:Choice>
              <mc:Fallback>
                <p:oleObj name="公式" r:id="rId12" imgW="249840" imgH="249120" progId="">
                  <p:embed/>
                  <p:pic>
                    <p:nvPicPr>
                      <p:cNvPr id="0" name="Picture 20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34000" y="685800"/>
                        <a:ext cx="6699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8"/>
          <p:cNvGraphicFramePr>
            <a:graphicFrameLocks noChangeAspect="1"/>
          </p:cNvGraphicFramePr>
          <p:nvPr/>
        </p:nvGraphicFramePr>
        <p:xfrm>
          <a:off x="6051550" y="685800"/>
          <a:ext cx="1462088" cy="609600"/>
        </p:xfrm>
        <a:graphic>
          <a:graphicData uri="http://schemas.openxmlformats.org/presentationml/2006/ole">
            <mc:AlternateContent xmlns:mc="http://schemas.openxmlformats.org/markup-compatibility/2006">
              <mc:Choice xmlns:v="urn:schemas-microsoft-com:vml" Requires="v">
                <p:oleObj spid="_x0000_s26543" name="公式" r:id="rId14" imgW="851760" imgH="317520" progId="">
                  <p:embed/>
                </p:oleObj>
              </mc:Choice>
              <mc:Fallback>
                <p:oleObj name="公式" r:id="rId14" imgW="851760" imgH="317520" progId="">
                  <p:embed/>
                  <p:pic>
                    <p:nvPicPr>
                      <p:cNvPr id="0" name="Picture 2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51550" y="685800"/>
                        <a:ext cx="14620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9"/>
          <p:cNvGraphicFramePr>
            <a:graphicFrameLocks noChangeAspect="1"/>
          </p:cNvGraphicFramePr>
          <p:nvPr>
            <p:extLst>
              <p:ext uri="{D42A27DB-BD31-4B8C-83A1-F6EECF244321}">
                <p14:modId xmlns:p14="http://schemas.microsoft.com/office/powerpoint/2010/main" val="1557219603"/>
              </p:ext>
            </p:extLst>
          </p:nvPr>
        </p:nvGraphicFramePr>
        <p:xfrm>
          <a:off x="5548014" y="1994609"/>
          <a:ext cx="766763" cy="766763"/>
        </p:xfrm>
        <a:graphic>
          <a:graphicData uri="http://schemas.openxmlformats.org/presentationml/2006/ole">
            <mc:AlternateContent xmlns:mc="http://schemas.openxmlformats.org/markup-compatibility/2006">
              <mc:Choice xmlns:v="urn:schemas-microsoft-com:vml" Requires="v">
                <p:oleObj spid="_x0000_s26544" name="公式" r:id="rId16" imgW="249840" imgH="249120" progId="">
                  <p:embed/>
                </p:oleObj>
              </mc:Choice>
              <mc:Fallback>
                <p:oleObj name="公式" r:id="rId16" imgW="249840" imgH="249120" progId="">
                  <p:embed/>
                  <p:pic>
                    <p:nvPicPr>
                      <p:cNvPr id="0" name="Picture 20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48014" y="1994609"/>
                        <a:ext cx="766763"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20"/>
          <p:cNvGraphicFramePr>
            <a:graphicFrameLocks noChangeAspect="1"/>
          </p:cNvGraphicFramePr>
          <p:nvPr/>
        </p:nvGraphicFramePr>
        <p:xfrm>
          <a:off x="3276600" y="2819400"/>
          <a:ext cx="1679575" cy="762000"/>
        </p:xfrm>
        <a:graphic>
          <a:graphicData uri="http://schemas.openxmlformats.org/presentationml/2006/ole">
            <mc:AlternateContent xmlns:mc="http://schemas.openxmlformats.org/markup-compatibility/2006">
              <mc:Choice xmlns:v="urn:schemas-microsoft-com:vml" Requires="v">
                <p:oleObj spid="_x0000_s26545" name="公式" r:id="rId18" imgW="920160" imgH="317520" progId="">
                  <p:embed/>
                </p:oleObj>
              </mc:Choice>
              <mc:Fallback>
                <p:oleObj name="公式" r:id="rId18" imgW="920160" imgH="317520" progId="">
                  <p:embed/>
                  <p:pic>
                    <p:nvPicPr>
                      <p:cNvPr id="0" name="Picture 2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76600" y="2819400"/>
                        <a:ext cx="1679575"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21"/>
          <p:cNvGraphicFramePr>
            <a:graphicFrameLocks noChangeAspect="1"/>
          </p:cNvGraphicFramePr>
          <p:nvPr/>
        </p:nvGraphicFramePr>
        <p:xfrm>
          <a:off x="3200400" y="3505200"/>
          <a:ext cx="2108200" cy="760413"/>
        </p:xfrm>
        <a:graphic>
          <a:graphicData uri="http://schemas.openxmlformats.org/presentationml/2006/ole">
            <mc:AlternateContent xmlns:mc="http://schemas.openxmlformats.org/markup-compatibility/2006">
              <mc:Choice xmlns:v="urn:schemas-microsoft-com:vml" Requires="v">
                <p:oleObj spid="_x0000_s26546" name="公式" r:id="rId20" imgW="1070640" imgH="358560" progId="">
                  <p:embed/>
                </p:oleObj>
              </mc:Choice>
              <mc:Fallback>
                <p:oleObj name="公式" r:id="rId20" imgW="1070640" imgH="358560" progId="">
                  <p:embed/>
                  <p:pic>
                    <p:nvPicPr>
                      <p:cNvPr id="0" name="Picture 2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00400" y="3505200"/>
                        <a:ext cx="2108200"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22"/>
          <p:cNvGraphicFramePr>
            <a:graphicFrameLocks noChangeAspect="1"/>
          </p:cNvGraphicFramePr>
          <p:nvPr>
            <p:extLst>
              <p:ext uri="{D42A27DB-BD31-4B8C-83A1-F6EECF244321}">
                <p14:modId xmlns:p14="http://schemas.microsoft.com/office/powerpoint/2010/main" val="1831079706"/>
              </p:ext>
            </p:extLst>
          </p:nvPr>
        </p:nvGraphicFramePr>
        <p:xfrm>
          <a:off x="5494012" y="2927350"/>
          <a:ext cx="1236662" cy="407988"/>
        </p:xfrm>
        <a:graphic>
          <a:graphicData uri="http://schemas.openxmlformats.org/presentationml/2006/ole">
            <mc:AlternateContent xmlns:mc="http://schemas.openxmlformats.org/markup-compatibility/2006">
              <mc:Choice xmlns:v="urn:schemas-microsoft-com:vml" Requires="v">
                <p:oleObj spid="_x0000_s26547" name="公式" r:id="rId22" imgW="564480" imgH="153720" progId="">
                  <p:embed/>
                </p:oleObj>
              </mc:Choice>
              <mc:Fallback>
                <p:oleObj name="公式" r:id="rId22" imgW="564480" imgH="153720" progId="">
                  <p:embed/>
                  <p:pic>
                    <p:nvPicPr>
                      <p:cNvPr id="0" name="Picture 2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94012" y="2927350"/>
                        <a:ext cx="12366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0" name="Object 23"/>
          <p:cNvGraphicFramePr>
            <a:graphicFrameLocks noChangeAspect="1"/>
          </p:cNvGraphicFramePr>
          <p:nvPr>
            <p:extLst>
              <p:ext uri="{D42A27DB-BD31-4B8C-83A1-F6EECF244321}">
                <p14:modId xmlns:p14="http://schemas.microsoft.com/office/powerpoint/2010/main" val="1026588993"/>
              </p:ext>
            </p:extLst>
          </p:nvPr>
        </p:nvGraphicFramePr>
        <p:xfrm>
          <a:off x="5436096" y="3505200"/>
          <a:ext cx="990600" cy="766763"/>
        </p:xfrm>
        <a:graphic>
          <a:graphicData uri="http://schemas.openxmlformats.org/presentationml/2006/ole">
            <mc:AlternateContent xmlns:mc="http://schemas.openxmlformats.org/markup-compatibility/2006">
              <mc:Choice xmlns:v="urn:schemas-microsoft-com:vml" Requires="v">
                <p:oleObj spid="_x0000_s26548" name="公式" r:id="rId24" imgW="550800" imgH="358560" progId="">
                  <p:embed/>
                </p:oleObj>
              </mc:Choice>
              <mc:Fallback>
                <p:oleObj name="公式" r:id="rId24" imgW="550800" imgH="358560" progId="">
                  <p:embed/>
                  <p:pic>
                    <p:nvPicPr>
                      <p:cNvPr id="0" name="Picture 21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36096" y="3505200"/>
                        <a:ext cx="9906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1" name="Object 26"/>
          <p:cNvGraphicFramePr>
            <a:graphicFrameLocks noChangeAspect="1"/>
          </p:cNvGraphicFramePr>
          <p:nvPr>
            <p:extLst>
              <p:ext uri="{D42A27DB-BD31-4B8C-83A1-F6EECF244321}">
                <p14:modId xmlns:p14="http://schemas.microsoft.com/office/powerpoint/2010/main" val="1535385935"/>
              </p:ext>
            </p:extLst>
          </p:nvPr>
        </p:nvGraphicFramePr>
        <p:xfrm>
          <a:off x="3454152" y="685800"/>
          <a:ext cx="685800" cy="685800"/>
        </p:xfrm>
        <a:graphic>
          <a:graphicData uri="http://schemas.openxmlformats.org/presentationml/2006/ole">
            <mc:AlternateContent xmlns:mc="http://schemas.openxmlformats.org/markup-compatibility/2006">
              <mc:Choice xmlns:v="urn:schemas-microsoft-com:vml" Requires="v">
                <p:oleObj spid="_x0000_s26549" name="公式" r:id="rId26" imgW="249840" imgH="249120" progId="">
                  <p:embed/>
                </p:oleObj>
              </mc:Choice>
              <mc:Fallback>
                <p:oleObj name="公式" r:id="rId26" imgW="249840" imgH="249120" progId="">
                  <p:embed/>
                  <p:pic>
                    <p:nvPicPr>
                      <p:cNvPr id="0" name="Picture 21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54152" y="685800"/>
                        <a:ext cx="6858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2" name="Object 27"/>
          <p:cNvGraphicFramePr>
            <a:graphicFrameLocks noChangeAspect="1"/>
          </p:cNvGraphicFramePr>
          <p:nvPr>
            <p:extLst>
              <p:ext uri="{D42A27DB-BD31-4B8C-83A1-F6EECF244321}">
                <p14:modId xmlns:p14="http://schemas.microsoft.com/office/powerpoint/2010/main" val="1289893866"/>
              </p:ext>
            </p:extLst>
          </p:nvPr>
        </p:nvGraphicFramePr>
        <p:xfrm>
          <a:off x="3411289" y="1997075"/>
          <a:ext cx="728663" cy="784225"/>
        </p:xfrm>
        <a:graphic>
          <a:graphicData uri="http://schemas.openxmlformats.org/presentationml/2006/ole">
            <mc:AlternateContent xmlns:mc="http://schemas.openxmlformats.org/markup-compatibility/2006">
              <mc:Choice xmlns:v="urn:schemas-microsoft-com:vml" Requires="v">
                <p:oleObj spid="_x0000_s26550" name="公式" r:id="rId28" imgW="249840" imgH="249120" progId="">
                  <p:embed/>
                </p:oleObj>
              </mc:Choice>
              <mc:Fallback>
                <p:oleObj name="公式" r:id="rId28" imgW="249840" imgH="249120" progId="">
                  <p:embed/>
                  <p:pic>
                    <p:nvPicPr>
                      <p:cNvPr id="0" name="Picture 21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411289" y="1997075"/>
                        <a:ext cx="72866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3" name="Object 28"/>
          <p:cNvGraphicFramePr>
            <a:graphicFrameLocks noChangeAspect="1"/>
          </p:cNvGraphicFramePr>
          <p:nvPr/>
        </p:nvGraphicFramePr>
        <p:xfrm>
          <a:off x="1371600" y="5181600"/>
          <a:ext cx="381000" cy="457200"/>
        </p:xfrm>
        <a:graphic>
          <a:graphicData uri="http://schemas.openxmlformats.org/presentationml/2006/ole">
            <mc:AlternateContent xmlns:mc="http://schemas.openxmlformats.org/markup-compatibility/2006">
              <mc:Choice xmlns:v="urn:schemas-microsoft-com:vml" Requires="v">
                <p:oleObj spid="_x0000_s26551" name="公式" r:id="rId30" imgW="85680" imgH="146880" progId="">
                  <p:embed/>
                </p:oleObj>
              </mc:Choice>
              <mc:Fallback>
                <p:oleObj name="公式" r:id="rId30" imgW="85680" imgH="146880" progId="">
                  <p:embed/>
                  <p:pic>
                    <p:nvPicPr>
                      <p:cNvPr id="0" name="Picture 21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71600" y="51816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 name="Text Box 32"/>
          <p:cNvSpPr txBox="1">
            <a:spLocks noChangeArrowheads="1"/>
          </p:cNvSpPr>
          <p:nvPr/>
        </p:nvSpPr>
        <p:spPr bwMode="auto">
          <a:xfrm>
            <a:off x="609600" y="4267200"/>
            <a:ext cx="8534400" cy="19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sz="2400" b="1" baseline="0" dirty="0">
                <a:solidFill>
                  <a:srgbClr val="990000"/>
                </a:solidFill>
                <a:latin typeface="Century Schoolbook" panose="02040604050505020304" pitchFamily="18" charset="0"/>
              </a:rPr>
              <a:t>其中  </a:t>
            </a:r>
            <a:r>
              <a:rPr lang="en-US" altLang="zh-CN" sz="2400" b="1" baseline="0" dirty="0">
                <a:solidFill>
                  <a:srgbClr val="990000"/>
                </a:solidFill>
                <a:latin typeface="Century Schoolbook" panose="02040604050505020304" pitchFamily="18" charset="0"/>
              </a:rPr>
              <a:t>D</a:t>
            </a:r>
            <a:r>
              <a:rPr lang="en-US" altLang="zh-CN" sz="2400" b="1" i="1" dirty="0">
                <a:solidFill>
                  <a:srgbClr val="990000"/>
                </a:solidFill>
                <a:latin typeface="Century Schoolbook" panose="02040604050505020304" pitchFamily="18" charset="0"/>
              </a:rPr>
              <a:t>N</a:t>
            </a:r>
            <a:r>
              <a:rPr lang="en-US" altLang="zh-CN" sz="2400" b="1" baseline="0" dirty="0">
                <a:solidFill>
                  <a:srgbClr val="990000"/>
                </a:solidFill>
                <a:latin typeface="Century Schoolbook" panose="02040604050505020304" pitchFamily="18" charset="0"/>
              </a:rPr>
              <a:t>:</a:t>
            </a:r>
            <a:r>
              <a:rPr lang="zh-CN" altLang="en-US" sz="2400" b="1" baseline="0" dirty="0">
                <a:solidFill>
                  <a:srgbClr val="990000"/>
                </a:solidFill>
                <a:latin typeface="Century Schoolbook" panose="02040604050505020304" pitchFamily="18" charset="0"/>
              </a:rPr>
              <a:t>规模为</a:t>
            </a:r>
            <a:r>
              <a:rPr lang="en-US" altLang="zh-CN" sz="2400" b="1" baseline="0" dirty="0">
                <a:solidFill>
                  <a:srgbClr val="990000"/>
                </a:solidFill>
                <a:latin typeface="Century Schoolbook" panose="02040604050505020304" pitchFamily="18" charset="0"/>
              </a:rPr>
              <a:t>N</a:t>
            </a:r>
            <a:r>
              <a:rPr lang="zh-CN" altLang="en-US" sz="2400" b="1" baseline="0" dirty="0">
                <a:solidFill>
                  <a:srgbClr val="990000"/>
                </a:solidFill>
                <a:latin typeface="Century Schoolbook" panose="02040604050505020304" pitchFamily="18" charset="0"/>
              </a:rPr>
              <a:t>的所有合法输入的集合</a:t>
            </a:r>
            <a:endParaRPr lang="en-US" altLang="en-US" sz="2400" b="1" baseline="0" dirty="0">
              <a:solidFill>
                <a:srgbClr val="990000"/>
              </a:solidFill>
              <a:latin typeface="Century Schoolbook" panose="02040604050505020304" pitchFamily="18" charset="0"/>
            </a:endParaRPr>
          </a:p>
          <a:p>
            <a:pPr fontAlgn="base">
              <a:lnSpc>
                <a:spcPct val="120000"/>
              </a:lnSpc>
              <a:spcBef>
                <a:spcPct val="10000"/>
              </a:spcBef>
            </a:pPr>
            <a:r>
              <a:rPr lang="zh-CN" altLang="en-US" sz="2400" b="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I*: D</a:t>
            </a:r>
            <a:r>
              <a:rPr lang="en-US" altLang="zh-CN" sz="2400" b="1" i="1"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中达到</a:t>
            </a:r>
            <a:r>
              <a:rPr lang="en-US" altLang="zh-CN" sz="2400" b="1" baseline="0" dirty="0" err="1" smtClean="0">
                <a:solidFill>
                  <a:srgbClr val="990000"/>
                </a:solidFill>
                <a:latin typeface="Century Schoolbook" panose="02040604050505020304" pitchFamily="18" charset="0"/>
              </a:rPr>
              <a:t>T</a:t>
            </a:r>
            <a:r>
              <a:rPr lang="en-US" altLang="zh-CN" sz="2400" b="1" i="1" dirty="0" err="1" smtClean="0">
                <a:solidFill>
                  <a:srgbClr val="990000"/>
                </a:solidFill>
                <a:latin typeface="Century Schoolbook" panose="02040604050505020304" pitchFamily="18" charset="0"/>
              </a:rPr>
              <a:t>max</a:t>
            </a:r>
            <a:r>
              <a:rPr lang="en-US" altLang="zh-CN" sz="2400" b="1" i="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的一个输入</a:t>
            </a:r>
            <a:endParaRPr lang="en-US" altLang="en-US" sz="2400" b="1" baseline="0" dirty="0" smtClean="0">
              <a:solidFill>
                <a:srgbClr val="990000"/>
              </a:solidFill>
              <a:latin typeface="Century Schoolbook" panose="02040604050505020304" pitchFamily="18" charset="0"/>
            </a:endParaRPr>
          </a:p>
          <a:p>
            <a:pPr fontAlgn="base">
              <a:lnSpc>
                <a:spcPct val="120000"/>
              </a:lnSpc>
              <a:spcBef>
                <a:spcPct val="10000"/>
              </a:spcBef>
            </a:pPr>
            <a:r>
              <a:rPr lang="zh-CN" altLang="en-US" sz="2400" b="1" baseline="0" dirty="0">
                <a:solidFill>
                  <a:srgbClr val="990000"/>
                </a:solidFill>
                <a:latin typeface="Century Schoolbook" panose="02040604050505020304" pitchFamily="18" charset="0"/>
              </a:rPr>
              <a:t>             </a:t>
            </a:r>
            <a:r>
              <a:rPr lang="zh-CN" altLang="en-US" sz="2400" b="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 D</a:t>
            </a:r>
            <a:r>
              <a:rPr lang="en-US" altLang="zh-CN" sz="2400" b="1" i="1"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中达到</a:t>
            </a:r>
            <a:r>
              <a:rPr lang="en-US" altLang="zh-CN" sz="2400" b="1" baseline="0" dirty="0" err="1" smtClean="0">
                <a:solidFill>
                  <a:srgbClr val="990000"/>
                </a:solidFill>
                <a:latin typeface="Century Schoolbook" panose="02040604050505020304" pitchFamily="18" charset="0"/>
              </a:rPr>
              <a:t>T</a:t>
            </a:r>
            <a:r>
              <a:rPr lang="en-US" altLang="zh-CN" sz="2400" b="1" i="1" dirty="0" err="1" smtClean="0">
                <a:solidFill>
                  <a:srgbClr val="990000"/>
                </a:solidFill>
                <a:latin typeface="Century Schoolbook" panose="02040604050505020304" pitchFamily="18" charset="0"/>
              </a:rPr>
              <a:t>min</a:t>
            </a:r>
            <a:r>
              <a:rPr lang="en-US" altLang="zh-CN" sz="2400" b="1" i="1" baseline="0" dirty="0" smtClean="0">
                <a:solidFill>
                  <a:srgbClr val="990000"/>
                </a:solidFill>
                <a:latin typeface="Century Schoolbook" panose="02040604050505020304" pitchFamily="18" charset="0"/>
              </a:rPr>
              <a:t> </a:t>
            </a:r>
            <a:r>
              <a:rPr lang="en-US" altLang="zh-CN" sz="2400" b="1" baseline="0" dirty="0" smtClean="0">
                <a:solidFill>
                  <a:srgbClr val="990000"/>
                </a:solidFill>
                <a:latin typeface="Century Schoolbook" panose="02040604050505020304" pitchFamily="18" charset="0"/>
              </a:rPr>
              <a:t>(N)</a:t>
            </a:r>
            <a:r>
              <a:rPr lang="zh-CN" altLang="en-US" sz="2400" b="1" baseline="0" dirty="0" smtClean="0">
                <a:solidFill>
                  <a:srgbClr val="990000"/>
                </a:solidFill>
                <a:latin typeface="Century Schoolbook" panose="02040604050505020304" pitchFamily="18" charset="0"/>
              </a:rPr>
              <a:t>的一个输入           </a:t>
            </a:r>
          </a:p>
          <a:p>
            <a:pPr fontAlgn="base">
              <a:lnSpc>
                <a:spcPct val="120000"/>
              </a:lnSpc>
              <a:spcBef>
                <a:spcPct val="10000"/>
              </a:spcBef>
            </a:pPr>
            <a:r>
              <a:rPr lang="zh-CN" altLang="en-US" sz="2400" b="1" baseline="0" dirty="0" smtClean="0">
                <a:solidFill>
                  <a:srgbClr val="990000"/>
                </a:solidFill>
                <a:latin typeface="Century Schoolbook" panose="02040604050505020304" pitchFamily="18" charset="0"/>
              </a:rPr>
              <a:t>          </a:t>
            </a:r>
            <a:r>
              <a:rPr lang="en-US" altLang="zh-CN" sz="2400" b="1" baseline="0" dirty="0">
                <a:solidFill>
                  <a:srgbClr val="990000"/>
                </a:solidFill>
                <a:latin typeface="Century Schoolbook" panose="02040604050505020304" pitchFamily="18" charset="0"/>
              </a:rPr>
              <a:t>P(I): </a:t>
            </a:r>
            <a:r>
              <a:rPr lang="zh-CN" altLang="en-US" sz="2400" b="1" baseline="0" dirty="0">
                <a:solidFill>
                  <a:srgbClr val="990000"/>
                </a:solidFill>
                <a:latin typeface="Century Schoolbook" panose="02040604050505020304" pitchFamily="18" charset="0"/>
              </a:rPr>
              <a:t>出现输入为</a:t>
            </a:r>
            <a:r>
              <a:rPr lang="en-US" altLang="zh-CN" sz="2400" b="1" baseline="0" dirty="0">
                <a:solidFill>
                  <a:srgbClr val="990000"/>
                </a:solidFill>
                <a:latin typeface="Century Schoolbook" panose="02040604050505020304" pitchFamily="18" charset="0"/>
              </a:rPr>
              <a:t>I</a:t>
            </a:r>
            <a:r>
              <a:rPr lang="zh-CN" altLang="en-US" sz="2400" b="1" baseline="0" dirty="0">
                <a:solidFill>
                  <a:srgbClr val="990000"/>
                </a:solidFill>
                <a:latin typeface="Century Schoolbook" panose="02040604050505020304" pitchFamily="18" charset="0"/>
              </a:rPr>
              <a:t>的概率</a:t>
            </a:r>
          </a:p>
        </p:txBody>
      </p:sp>
    </p:spTree>
  </p:cSld>
  <p:clrMapOvr>
    <a:masterClrMapping/>
  </p:clrMapOvr>
  <p:transition>
    <p:pull dir="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6626"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6628"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26629" name="Rectangle 10"/>
          <p:cNvSpPr>
            <a:spLocks noChangeArrowheads="1"/>
          </p:cNvSpPr>
          <p:nvPr/>
        </p:nvSpPr>
        <p:spPr bwMode="auto">
          <a:xfrm>
            <a:off x="381000" y="381000"/>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26630" name="Text Box 11"/>
          <p:cNvSpPr txBox="1">
            <a:spLocks noChangeArrowheads="1"/>
          </p:cNvSpPr>
          <p:nvPr/>
        </p:nvSpPr>
        <p:spPr bwMode="auto">
          <a:xfrm>
            <a:off x="381000" y="381000"/>
            <a:ext cx="84328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dist" fontAlgn="base">
              <a:lnSpc>
                <a:spcPct val="110000"/>
              </a:lnSpc>
            </a:pPr>
            <a:r>
              <a:rPr lang="en-US" altLang="zh-CN" sz="2400" baseline="0">
                <a:ea typeface="黑体" panose="02010609060101010101" pitchFamily="49" charset="-122"/>
              </a:rPr>
              <a:t>           </a:t>
            </a:r>
            <a:r>
              <a:rPr lang="en-US" altLang="en-US" sz="2000" b="1" baseline="0">
                <a:solidFill>
                  <a:srgbClr val="990000"/>
                </a:solidFill>
                <a:latin typeface="Century Schoolbook" panose="02040604050505020304" pitchFamily="18" charset="0"/>
              </a:rPr>
              <a:t>已知不重复且从小到大排列的</a:t>
            </a:r>
            <a:r>
              <a:rPr lang="en-US" altLang="zh-CN" sz="2000" b="1" baseline="0">
                <a:solidFill>
                  <a:srgbClr val="990000"/>
                </a:solidFill>
                <a:latin typeface="Century Schoolbook" panose="02040604050505020304" pitchFamily="18" charset="0"/>
              </a:rPr>
              <a:t>m</a:t>
            </a:r>
            <a:r>
              <a:rPr lang="en-US" altLang="en-US" sz="2000" b="1" baseline="0">
                <a:solidFill>
                  <a:srgbClr val="990000"/>
                </a:solidFill>
                <a:latin typeface="Century Schoolbook" panose="02040604050505020304" pitchFamily="18" charset="0"/>
              </a:rPr>
              <a:t>个整数的数组</a:t>
            </a:r>
            <a:r>
              <a:rPr lang="en-US" altLang="zh-CN" sz="2000" b="1" baseline="0">
                <a:solidFill>
                  <a:srgbClr val="990000"/>
                </a:solidFill>
                <a:latin typeface="Century Schoolbook" panose="02040604050505020304" pitchFamily="18" charset="0"/>
              </a:rPr>
              <a:t>A[1...m],m=2</a:t>
            </a:r>
            <a:r>
              <a:rPr lang="en-US" altLang="zh-CN" sz="2000" b="1" baseline="30000">
                <a:solidFill>
                  <a:srgbClr val="990000"/>
                </a:solidFill>
                <a:latin typeface="Century Schoolbook" panose="02040604050505020304" pitchFamily="18" charset="0"/>
              </a:rPr>
              <a:t>K</a:t>
            </a:r>
            <a:r>
              <a:rPr lang="en-US" altLang="zh-CN" sz="2000" b="1" baseline="0">
                <a:solidFill>
                  <a:srgbClr val="990000"/>
                </a:solidFill>
                <a:latin typeface="Century Schoolbook" panose="02040604050505020304" pitchFamily="18" charset="0"/>
              </a:rPr>
              <a:t>,K</a:t>
            </a:r>
          </a:p>
          <a:p>
            <a:pPr algn="dist" fontAlgn="base">
              <a:lnSpc>
                <a:spcPct val="110000"/>
              </a:lnSpc>
            </a:pPr>
            <a:r>
              <a:rPr lang="en-US" altLang="en-US" sz="2000" b="1" baseline="0">
                <a:solidFill>
                  <a:srgbClr val="990000"/>
                </a:solidFill>
                <a:latin typeface="Century Schoolbook" panose="02040604050505020304" pitchFamily="18" charset="0"/>
              </a:rPr>
              <a:t>为正整数.对于给定的整数</a:t>
            </a:r>
            <a:r>
              <a:rPr lang="en-US" altLang="zh-CN" sz="2000" b="1" baseline="0">
                <a:solidFill>
                  <a:srgbClr val="990000"/>
                </a:solidFill>
                <a:latin typeface="Century Schoolbook" panose="02040604050505020304" pitchFamily="18" charset="0"/>
              </a:rPr>
              <a:t>c,</a:t>
            </a:r>
            <a:r>
              <a:rPr lang="en-US" altLang="en-US" sz="2000" b="1" baseline="0">
                <a:solidFill>
                  <a:srgbClr val="990000"/>
                </a:solidFill>
                <a:latin typeface="Century Schoolbook" panose="02040604050505020304" pitchFamily="18" charset="0"/>
              </a:rPr>
              <a:t>要求找到一个下标</a:t>
            </a:r>
            <a:r>
              <a:rPr lang="en-US" altLang="zh-CN" sz="2000" b="1" baseline="0">
                <a:solidFill>
                  <a:srgbClr val="990000"/>
                </a:solidFill>
                <a:latin typeface="Century Schoolbook" panose="02040604050505020304" pitchFamily="18" charset="0"/>
              </a:rPr>
              <a:t>i,</a:t>
            </a:r>
            <a:r>
              <a:rPr lang="en-US" altLang="en-US" sz="2000" b="1" baseline="0">
                <a:solidFill>
                  <a:srgbClr val="990000"/>
                </a:solidFill>
                <a:latin typeface="Century Schoolbook" panose="02040604050505020304" pitchFamily="18" charset="0"/>
              </a:rPr>
              <a:t>使得</a:t>
            </a:r>
            <a:r>
              <a:rPr lang="en-US" altLang="zh-CN" sz="2000" b="1" baseline="0">
                <a:solidFill>
                  <a:srgbClr val="990000"/>
                </a:solidFill>
                <a:latin typeface="Century Schoolbook" panose="02040604050505020304" pitchFamily="18" charset="0"/>
              </a:rPr>
              <a:t>A[i]=c.</a:t>
            </a:r>
            <a:r>
              <a:rPr lang="en-US" altLang="en-US" sz="2000" b="1" baseline="0">
                <a:solidFill>
                  <a:srgbClr val="990000"/>
                </a:solidFill>
                <a:latin typeface="Century Schoolbook" panose="02040604050505020304" pitchFamily="18" charset="0"/>
              </a:rPr>
              <a:t>找不到返回0.</a:t>
            </a:r>
          </a:p>
        </p:txBody>
      </p:sp>
      <p:sp>
        <p:nvSpPr>
          <p:cNvPr id="404492" name="Line 12"/>
          <p:cNvSpPr>
            <a:spLocks noChangeShapeType="1"/>
          </p:cNvSpPr>
          <p:nvPr/>
        </p:nvSpPr>
        <p:spPr bwMode="auto">
          <a:xfrm>
            <a:off x="381000" y="160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4493" name="Line 13"/>
          <p:cNvSpPr>
            <a:spLocks noChangeShapeType="1"/>
          </p:cNvSpPr>
          <p:nvPr/>
        </p:nvSpPr>
        <p:spPr bwMode="auto">
          <a:xfrm>
            <a:off x="381000" y="45720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4494" name="Text Box 14"/>
          <p:cNvSpPr txBox="1">
            <a:spLocks noChangeArrowheads="1"/>
          </p:cNvSpPr>
          <p:nvPr/>
        </p:nvSpPr>
        <p:spPr bwMode="auto">
          <a:xfrm>
            <a:off x="457200" y="1524000"/>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function search(c)</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  i:=1;					               </a:t>
            </a:r>
            <a:r>
              <a:rPr lang="en-US" altLang="zh-CN" sz="24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while A[</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]&lt;c and </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&lt;m do 		               </a:t>
            </a:r>
            <a:r>
              <a:rPr lang="en-US" altLang="zh-CN" sz="2400" baseline="0" dirty="0">
                <a:solidFill>
                  <a:srgbClr val="990000"/>
                </a:solidFill>
                <a:latin typeface="Century Schoolbook" panose="02040604050505020304" pitchFamily="18" charset="0"/>
                <a:ea typeface="黑体" panose="02010609060101010101" pitchFamily="49" charset="-122"/>
              </a:rPr>
              <a:t>2mt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i:=i+1;			                     </a:t>
            </a:r>
            <a:r>
              <a:rPr lang="en-US" altLang="zh-CN" sz="2400" baseline="0" dirty="0">
                <a:solidFill>
                  <a:srgbClr val="990000"/>
                </a:solidFill>
                <a:latin typeface="Century Schoolbook" panose="02040604050505020304" pitchFamily="18" charset="0"/>
                <a:ea typeface="黑体" panose="02010609060101010101" pitchFamily="49" charset="-122"/>
              </a:rPr>
              <a:t>(m-1) (</a:t>
            </a:r>
            <a:r>
              <a:rPr lang="en-US" altLang="zh-CN" sz="2400" baseline="0" dirty="0" err="1">
                <a:solidFill>
                  <a:srgbClr val="990000"/>
                </a:solidFill>
                <a:latin typeface="Century Schoolbook" panose="02040604050505020304" pitchFamily="18" charset="0"/>
                <a:ea typeface="黑体" panose="02010609060101010101" pitchFamily="49" charset="-122"/>
              </a:rPr>
              <a:t>s+a</a:t>
            </a:r>
            <a:r>
              <a:rPr lang="en-US" altLang="zh-CN" sz="2400" baseline="0" dirty="0">
                <a:solidFill>
                  <a:srgbClr val="990000"/>
                </a:solidFill>
                <a:latin typeface="Century Schoolbook" panose="02040604050505020304" pitchFamily="18" charset="0"/>
                <a:ea typeface="黑体" panose="02010609060101010101" pitchFamily="49" charset="-122"/>
              </a:rPr>
              <a: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if A[</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]=c				                </a:t>
            </a:r>
            <a:r>
              <a:rPr lang="en-US" altLang="zh-CN" sz="2400" baseline="0" dirty="0">
                <a:solidFill>
                  <a:srgbClr val="990000"/>
                </a:solidFill>
                <a:latin typeface="Century Schoolbook" panose="02040604050505020304" pitchFamily="18" charset="0"/>
                <a:ea typeface="黑体" panose="02010609060101010101" pitchFamily="49" charset="-122"/>
              </a:rPr>
              <a:t>t</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then search:=</a:t>
            </a:r>
            <a:r>
              <a:rPr lang="en-US" altLang="zh-CN" sz="2400" baseline="0" dirty="0" err="1">
                <a:latin typeface="Century Schoolbook" panose="02040604050505020304" pitchFamily="18" charset="0"/>
                <a:ea typeface="黑体" panose="02010609060101010101" pitchFamily="49" charset="-122"/>
              </a:rPr>
              <a:t>i</a:t>
            </a:r>
            <a:r>
              <a:rPr lang="en-US" altLang="zh-CN" sz="24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else search:=0;			                </a:t>
            </a:r>
            <a:r>
              <a:rPr lang="en-US" altLang="zh-CN" sz="24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400" baseline="0" dirty="0">
                <a:latin typeface="Century Schoolbook" panose="02040604050505020304" pitchFamily="18" charset="0"/>
                <a:ea typeface="黑体" panose="02010609060101010101" pitchFamily="49" charset="-122"/>
              </a:rPr>
              <a:t>	}</a:t>
            </a:r>
          </a:p>
        </p:txBody>
      </p:sp>
      <p:sp>
        <p:nvSpPr>
          <p:cNvPr id="404495" name="Rectangle 15"/>
          <p:cNvSpPr>
            <a:spLocks noChangeArrowheads="1"/>
          </p:cNvSpPr>
          <p:nvPr/>
        </p:nvSpPr>
        <p:spPr bwMode="auto">
          <a:xfrm>
            <a:off x="304800" y="1066800"/>
            <a:ext cx="2111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算法1-1:顺序查找</a:t>
            </a:r>
            <a:endParaRPr lang="zh-CN" altLang="en-US" sz="2000" baseline="0">
              <a:ea typeface="黑体" panose="02010609060101010101" pitchFamily="49" charset="-122"/>
            </a:endParaRPr>
          </a:p>
        </p:txBody>
      </p:sp>
      <p:sp>
        <p:nvSpPr>
          <p:cNvPr id="404496" name="AutoShape 16">
            <a:hlinkClick r:id="" action="ppaction://noaction" highlightClick="1"/>
          </p:cNvPr>
          <p:cNvSpPr>
            <a:spLocks noChangeArrowheads="1"/>
          </p:cNvSpPr>
          <p:nvPr/>
        </p:nvSpPr>
        <p:spPr bwMode="auto">
          <a:xfrm>
            <a:off x="304800" y="445293"/>
            <a:ext cx="990600" cy="381000"/>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a:solidFill>
                  <a:schemeClr val="bg1"/>
                </a:solidFill>
                <a:ea typeface="幼圆" pitchFamily="49" charset="-122"/>
              </a:rPr>
              <a:t>1-1</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04497" name="Text Box 17"/>
          <p:cNvSpPr txBox="1">
            <a:spLocks noChangeArrowheads="1"/>
          </p:cNvSpPr>
          <p:nvPr/>
        </p:nvSpPr>
        <p:spPr bwMode="auto">
          <a:xfrm>
            <a:off x="381000" y="4648200"/>
            <a:ext cx="86106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a:t>分析</a:t>
            </a:r>
            <a:r>
              <a:rPr lang="en-US" altLang="zh-CN" sz="2000" b="1" baseline="0"/>
              <a:t>:</a:t>
            </a:r>
            <a:r>
              <a:rPr lang="zh-CN" altLang="en-US" sz="2000" b="1" baseline="0"/>
              <a:t>问题的规模为</a:t>
            </a:r>
            <a:r>
              <a:rPr lang="en-US" altLang="zh-CN" sz="2000" b="1" baseline="0"/>
              <a:t>m,</a:t>
            </a:r>
            <a:r>
              <a:rPr lang="zh-CN" altLang="en-US" sz="2000" b="1" baseline="0"/>
              <a:t>设元运算执行时间为赋值</a:t>
            </a:r>
            <a:r>
              <a:rPr lang="en-US" altLang="zh-CN" sz="2000" b="1" baseline="0"/>
              <a:t>:a,</a:t>
            </a:r>
            <a:r>
              <a:rPr lang="zh-CN" altLang="en-US" sz="2000" b="1" baseline="0"/>
              <a:t>判断</a:t>
            </a:r>
            <a:r>
              <a:rPr lang="en-US" altLang="zh-CN" sz="2000" b="1" baseline="0"/>
              <a:t>:t,</a:t>
            </a:r>
            <a:r>
              <a:rPr lang="zh-CN" altLang="en-US" sz="2000" b="1" baseline="0"/>
              <a:t>加法</a:t>
            </a:r>
            <a:r>
              <a:rPr lang="en-US" altLang="zh-CN" sz="2000" b="1" baseline="0"/>
              <a:t>:s, </a:t>
            </a:r>
            <a:r>
              <a:rPr lang="zh-CN" altLang="en-US" sz="2000" b="1" baseline="0"/>
              <a:t>并设</a:t>
            </a:r>
            <a:r>
              <a:rPr lang="en-US" altLang="zh-CN" sz="2000" b="1" baseline="0"/>
              <a:t>c</a:t>
            </a:r>
            <a:r>
              <a:rPr lang="zh-CN" altLang="en-US" sz="2000" b="1" baseline="0"/>
              <a:t>在</a:t>
            </a:r>
            <a:r>
              <a:rPr lang="en-US" altLang="zh-CN" sz="2000" b="1" baseline="0"/>
              <a:t>A</a:t>
            </a:r>
            <a:r>
              <a:rPr lang="zh-CN" altLang="en-US" sz="2000" b="1" baseline="0"/>
              <a:t>中</a:t>
            </a:r>
            <a:r>
              <a:rPr lang="en-US" altLang="zh-CN" sz="2000" b="1" baseline="0">
                <a:solidFill>
                  <a:srgbClr val="800000"/>
                </a:solidFill>
              </a:rPr>
              <a:t>.</a:t>
            </a:r>
          </a:p>
        </p:txBody>
      </p:sp>
      <p:sp>
        <p:nvSpPr>
          <p:cNvPr id="404498" name="Rectangle 18"/>
          <p:cNvSpPr>
            <a:spLocks noChangeArrowheads="1"/>
          </p:cNvSpPr>
          <p:nvPr/>
        </p:nvSpPr>
        <p:spPr bwMode="auto">
          <a:xfrm>
            <a:off x="457200" y="4948238"/>
            <a:ext cx="443933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宋体" panose="02010600030101010101" pitchFamily="2" charset="-122"/>
              </a:rPr>
              <a:t>最好情况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min</a:t>
            </a:r>
            <a:r>
              <a:rPr lang="en-US" altLang="zh-CN" sz="2000" b="1" i="1" baseline="0" dirty="0">
                <a:latin typeface="Century Schoolbook" panose="02040604050505020304" pitchFamily="18" charset="0"/>
              </a:rPr>
              <a:t> </a:t>
            </a:r>
            <a:r>
              <a:rPr lang="en-US" altLang="zh-CN" sz="2000" b="1" baseline="0" dirty="0">
                <a:latin typeface="Century Schoolbook" panose="02040604050505020304" pitchFamily="18" charset="0"/>
              </a:rPr>
              <a:t>(m</a:t>
            </a:r>
            <a:r>
              <a:rPr lang="en-US" altLang="zh-CN" sz="2000" b="1" baseline="0" dirty="0" smtClean="0">
                <a:latin typeface="Century Schoolbook" panose="02040604050505020304" pitchFamily="18" charset="0"/>
              </a:rPr>
              <a:t>)=a+2t+t+a=2a+3t</a:t>
            </a:r>
            <a:endParaRPr lang="en-US" altLang="zh-CN" sz="2000" b="1" baseline="0" dirty="0">
              <a:latin typeface="Century Schoolbook" panose="02040604050505020304" pitchFamily="18" charset="0"/>
            </a:endParaRPr>
          </a:p>
        </p:txBody>
      </p:sp>
      <p:sp>
        <p:nvSpPr>
          <p:cNvPr id="404499" name="Rectangle 19"/>
          <p:cNvSpPr>
            <a:spLocks noChangeArrowheads="1"/>
          </p:cNvSpPr>
          <p:nvPr/>
        </p:nvSpPr>
        <p:spPr bwMode="auto">
          <a:xfrm>
            <a:off x="457200" y="5405438"/>
            <a:ext cx="5476875"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a:latin typeface="Century Schoolbook" panose="02040604050505020304" pitchFamily="18" charset="0"/>
              </a:rPr>
              <a:t>最坏情况</a:t>
            </a:r>
            <a:r>
              <a:rPr lang="en-US" altLang="zh-CN" sz="2000" b="1" baseline="0">
                <a:latin typeface="Century Schoolbook" panose="02040604050505020304" pitchFamily="18" charset="0"/>
              </a:rPr>
              <a:t>T</a:t>
            </a:r>
            <a:r>
              <a:rPr lang="en-US" altLang="zh-CN" sz="2000" b="1" i="1">
                <a:latin typeface="Century Schoolbook" panose="02040604050505020304" pitchFamily="18" charset="0"/>
              </a:rPr>
              <a:t>max</a:t>
            </a:r>
            <a:r>
              <a:rPr lang="en-US" altLang="zh-CN" sz="2000" b="1" baseline="0">
                <a:latin typeface="Century Schoolbook" panose="02040604050505020304" pitchFamily="18" charset="0"/>
              </a:rPr>
              <a:t>(m) =(m+1)a+(2m+1)t+(m-1)s</a:t>
            </a:r>
          </a:p>
        </p:txBody>
      </p:sp>
      <p:sp>
        <p:nvSpPr>
          <p:cNvPr id="404500" name="Rectangle 20"/>
          <p:cNvSpPr>
            <a:spLocks noChangeArrowheads="1"/>
          </p:cNvSpPr>
          <p:nvPr/>
        </p:nvSpPr>
        <p:spPr bwMode="auto">
          <a:xfrm>
            <a:off x="457200" y="5862638"/>
            <a:ext cx="59245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a:latin typeface="Century Schoolbook" panose="02040604050505020304" pitchFamily="18" charset="0"/>
              </a:rPr>
              <a:t>平均情况</a:t>
            </a:r>
            <a:r>
              <a:rPr lang="en-US" altLang="zh-CN" sz="2000" b="1" baseline="0">
                <a:latin typeface="Century Schoolbook" panose="02040604050505020304" pitchFamily="18" charset="0"/>
              </a:rPr>
              <a:t>T</a:t>
            </a:r>
            <a:r>
              <a:rPr lang="en-US" altLang="zh-CN" sz="2000" b="1" i="1">
                <a:latin typeface="Century Schoolbook" panose="02040604050505020304" pitchFamily="18" charset="0"/>
              </a:rPr>
              <a:t>avg</a:t>
            </a:r>
            <a:r>
              <a:rPr lang="en-US" altLang="zh-CN" sz="2000" b="1" baseline="0">
                <a:latin typeface="Century Schoolbook" panose="02040604050505020304" pitchFamily="18" charset="0"/>
              </a:rPr>
              <a:t>(m)=0.5(m+3)a+(m+2)t+0.5(m-1)s</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495"/>
                                        </p:tgtEl>
                                        <p:attrNameLst>
                                          <p:attrName>style.visibility</p:attrName>
                                        </p:attrNameLst>
                                      </p:cBhvr>
                                      <p:to>
                                        <p:strVal val="visible"/>
                                      </p:to>
                                    </p:set>
                                    <p:animEffect transition="in" filter="wipe(left)">
                                      <p:cBhvr>
                                        <p:cTn id="7" dur="500"/>
                                        <p:tgtEl>
                                          <p:spTgt spid="4044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4492"/>
                                        </p:tgtEl>
                                        <p:attrNameLst>
                                          <p:attrName>style.visibility</p:attrName>
                                        </p:attrNameLst>
                                      </p:cBhvr>
                                      <p:to>
                                        <p:strVal val="visible"/>
                                      </p:to>
                                    </p:set>
                                    <p:animEffect transition="in" filter="wipe(left)">
                                      <p:cBhvr>
                                        <p:cTn id="12" dur="500"/>
                                        <p:tgtEl>
                                          <p:spTgt spid="40449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04494"/>
                                        </p:tgtEl>
                                        <p:attrNameLst>
                                          <p:attrName>style.visibility</p:attrName>
                                        </p:attrNameLst>
                                      </p:cBhvr>
                                      <p:to>
                                        <p:strVal val="visible"/>
                                      </p:to>
                                    </p:set>
                                    <p:animEffect transition="in" filter="wipe(left)">
                                      <p:cBhvr>
                                        <p:cTn id="16" dur="500"/>
                                        <p:tgtEl>
                                          <p:spTgt spid="404494"/>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404493"/>
                                        </p:tgtEl>
                                        <p:attrNameLst>
                                          <p:attrName>style.visibility</p:attrName>
                                        </p:attrNameLst>
                                      </p:cBhvr>
                                      <p:to>
                                        <p:strVal val="visible"/>
                                      </p:to>
                                    </p:set>
                                    <p:animEffect transition="in" filter="wipe(left)">
                                      <p:cBhvr>
                                        <p:cTn id="20" dur="500"/>
                                        <p:tgtEl>
                                          <p:spTgt spid="40449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04497"/>
                                        </p:tgtEl>
                                        <p:attrNameLst>
                                          <p:attrName>style.visibility</p:attrName>
                                        </p:attrNameLst>
                                      </p:cBhvr>
                                      <p:to>
                                        <p:strVal val="visible"/>
                                      </p:to>
                                    </p:set>
                                    <p:animEffect transition="in" filter="wipe(left)">
                                      <p:cBhvr>
                                        <p:cTn id="25" dur="500"/>
                                        <p:tgtEl>
                                          <p:spTgt spid="4044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04498"/>
                                        </p:tgtEl>
                                        <p:attrNameLst>
                                          <p:attrName>style.visibility</p:attrName>
                                        </p:attrNameLst>
                                      </p:cBhvr>
                                      <p:to>
                                        <p:strVal val="visible"/>
                                      </p:to>
                                    </p:set>
                                    <p:animEffect transition="in" filter="wipe(left)">
                                      <p:cBhvr>
                                        <p:cTn id="30" dur="500"/>
                                        <p:tgtEl>
                                          <p:spTgt spid="4044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04499"/>
                                        </p:tgtEl>
                                        <p:attrNameLst>
                                          <p:attrName>style.visibility</p:attrName>
                                        </p:attrNameLst>
                                      </p:cBhvr>
                                      <p:to>
                                        <p:strVal val="visible"/>
                                      </p:to>
                                    </p:set>
                                    <p:animEffect transition="in" filter="wipe(left)">
                                      <p:cBhvr>
                                        <p:cTn id="35" dur="500"/>
                                        <p:tgtEl>
                                          <p:spTgt spid="4044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04500"/>
                                        </p:tgtEl>
                                        <p:attrNameLst>
                                          <p:attrName>style.visibility</p:attrName>
                                        </p:attrNameLst>
                                      </p:cBhvr>
                                      <p:to>
                                        <p:strVal val="visible"/>
                                      </p:to>
                                    </p:set>
                                    <p:animEffect transition="in" filter="wipe(left)">
                                      <p:cBhvr>
                                        <p:cTn id="40" dur="500"/>
                                        <p:tgtEl>
                                          <p:spTgt spid="404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4" grpId="0" autoUpdateAnimBg="0"/>
      <p:bldP spid="404495" grpId="0" autoUpdateAnimBg="0"/>
      <p:bldP spid="404497" grpId="0" autoUpdateAnimBg="0"/>
      <p:bldP spid="404498" grpId="0" autoUpdateAnimBg="0"/>
      <p:bldP spid="404499" grpId="0" autoUpdateAnimBg="0"/>
      <p:bldP spid="40450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27650" name="Picture 2" descr="BGAMEX"/>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5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27653" name="Rectangle 10"/>
          <p:cNvSpPr>
            <a:spLocks noChangeArrowheads="1"/>
          </p:cNvSpPr>
          <p:nvPr/>
        </p:nvSpPr>
        <p:spPr bwMode="auto">
          <a:xfrm>
            <a:off x="381000" y="40222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27654" name="Text Box 11"/>
          <p:cNvSpPr txBox="1">
            <a:spLocks noChangeArrowheads="1"/>
          </p:cNvSpPr>
          <p:nvPr/>
        </p:nvSpPr>
        <p:spPr bwMode="auto">
          <a:xfrm>
            <a:off x="381000" y="381000"/>
            <a:ext cx="8432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pPr>
            <a:r>
              <a:rPr lang="en-US" altLang="zh-CN" sz="2400" baseline="0">
                <a:ea typeface="黑体" panose="02010609060101010101" pitchFamily="49" charset="-122"/>
              </a:rPr>
              <a:t>           </a:t>
            </a:r>
            <a:endParaRPr lang="en-US" altLang="en-US" sz="2000" baseline="0">
              <a:solidFill>
                <a:srgbClr val="990000"/>
              </a:solidFill>
              <a:latin typeface="Century Schoolbook" panose="02040604050505020304" pitchFamily="18" charset="0"/>
            </a:endParaRPr>
          </a:p>
        </p:txBody>
      </p:sp>
      <p:sp>
        <p:nvSpPr>
          <p:cNvPr id="403468" name="Line 12"/>
          <p:cNvSpPr>
            <a:spLocks noChangeShapeType="1"/>
          </p:cNvSpPr>
          <p:nvPr/>
        </p:nvSpPr>
        <p:spPr bwMode="auto">
          <a:xfrm>
            <a:off x="381000" y="838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03469" name="Line 13"/>
          <p:cNvSpPr>
            <a:spLocks noChangeShapeType="1"/>
          </p:cNvSpPr>
          <p:nvPr/>
        </p:nvSpPr>
        <p:spPr bwMode="auto">
          <a:xfrm>
            <a:off x="381000" y="541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7657" name="Rectangle 14"/>
          <p:cNvSpPr>
            <a:spLocks noChangeArrowheads="1"/>
          </p:cNvSpPr>
          <p:nvPr/>
        </p:nvSpPr>
        <p:spPr bwMode="auto">
          <a:xfrm>
            <a:off x="1447800" y="304800"/>
            <a:ext cx="4662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算法1-2:</a:t>
            </a:r>
            <a:r>
              <a:rPr lang="zh-CN" altLang="en-US" sz="2000" baseline="0">
                <a:ea typeface="黑体" panose="02010609060101010101" pitchFamily="49" charset="-122"/>
              </a:rPr>
              <a:t>二分</a:t>
            </a:r>
            <a:r>
              <a:rPr lang="en-US" altLang="en-US" sz="2000" baseline="0">
                <a:ea typeface="黑体" panose="02010609060101010101" pitchFamily="49" charset="-122"/>
              </a:rPr>
              <a:t>查找 (</a:t>
            </a:r>
            <a:r>
              <a:rPr lang="zh-CN" altLang="en-US" sz="2000" baseline="0">
                <a:ea typeface="黑体" panose="02010609060101010101" pitchFamily="49" charset="-122"/>
              </a:rPr>
              <a:t>假定</a:t>
            </a:r>
            <a:r>
              <a:rPr lang="en-US" altLang="zh-CN" sz="2000" baseline="0">
                <a:ea typeface="黑体" panose="02010609060101010101" pitchFamily="49" charset="-122"/>
              </a:rPr>
              <a:t>c</a:t>
            </a:r>
            <a:r>
              <a:rPr lang="zh-CN" altLang="en-US" sz="2000" baseline="0">
                <a:ea typeface="黑体" panose="02010609060101010101" pitchFamily="49" charset="-122"/>
              </a:rPr>
              <a:t>是</a:t>
            </a:r>
            <a:r>
              <a:rPr lang="en-US" altLang="zh-CN" sz="2000" baseline="0">
                <a:ea typeface="黑体" panose="02010609060101010101" pitchFamily="49" charset="-122"/>
              </a:rPr>
              <a:t>A</a:t>
            </a:r>
            <a:r>
              <a:rPr lang="zh-CN" altLang="en-US" sz="2000" baseline="0">
                <a:ea typeface="黑体" panose="02010609060101010101" pitchFamily="49" charset="-122"/>
              </a:rPr>
              <a:t>的最后一元</a:t>
            </a:r>
            <a:r>
              <a:rPr lang="en-US" altLang="en-US" sz="2000" baseline="0">
                <a:ea typeface="黑体" panose="02010609060101010101" pitchFamily="49" charset="-122"/>
              </a:rPr>
              <a:t>)</a:t>
            </a:r>
            <a:endParaRPr lang="en-US" altLang="zh-CN" sz="2000" baseline="0">
              <a:ea typeface="黑体" panose="02010609060101010101" pitchFamily="49" charset="-122"/>
            </a:endParaRPr>
          </a:p>
        </p:txBody>
      </p:sp>
      <p:sp>
        <p:nvSpPr>
          <p:cNvPr id="403471" name="AutoShape 15">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1-2</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03472" name="Text Box 16"/>
          <p:cNvSpPr txBox="1">
            <a:spLocks noChangeArrowheads="1"/>
          </p:cNvSpPr>
          <p:nvPr/>
        </p:nvSpPr>
        <p:spPr bwMode="auto">
          <a:xfrm>
            <a:off x="381000" y="5486400"/>
            <a:ext cx="853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dirty="0"/>
              <a:t>分析</a:t>
            </a:r>
            <a:r>
              <a:rPr lang="en-US" altLang="zh-CN" sz="2000" b="1" baseline="0" dirty="0"/>
              <a:t>:</a:t>
            </a:r>
            <a:r>
              <a:rPr lang="zh-CN" altLang="en-US" sz="2000" b="1" baseline="0" dirty="0"/>
              <a:t>问题规模为</a:t>
            </a:r>
            <a:r>
              <a:rPr lang="en-US" altLang="zh-CN" sz="2000" b="1" baseline="0" dirty="0"/>
              <a:t>m,</a:t>
            </a:r>
            <a:r>
              <a:rPr lang="zh-CN" altLang="en-US" sz="2000" b="1" baseline="0" dirty="0"/>
              <a:t>元运算执行时间设为赋值</a:t>
            </a:r>
            <a:r>
              <a:rPr lang="en-US" altLang="zh-CN" sz="2000" b="1" baseline="0" dirty="0"/>
              <a:t>a,</a:t>
            </a:r>
            <a:r>
              <a:rPr lang="zh-CN" altLang="en-US" sz="2000" b="1" baseline="0" dirty="0"/>
              <a:t>判断</a:t>
            </a:r>
            <a:r>
              <a:rPr lang="en-US" altLang="zh-CN" sz="2000" b="1" baseline="0" dirty="0"/>
              <a:t>t, </a:t>
            </a:r>
            <a:r>
              <a:rPr lang="zh-CN" altLang="en-US" sz="2000" b="1" baseline="0" dirty="0"/>
              <a:t>加法</a:t>
            </a:r>
            <a:r>
              <a:rPr lang="en-US" altLang="zh-CN" sz="2000" b="1" baseline="0" dirty="0"/>
              <a:t>s, </a:t>
            </a:r>
            <a:r>
              <a:rPr lang="zh-CN" altLang="en-US" sz="2000" b="1" baseline="0" dirty="0"/>
              <a:t>除法</a:t>
            </a:r>
            <a:r>
              <a:rPr lang="en-US" altLang="zh-CN" sz="2000" b="1" baseline="0" dirty="0"/>
              <a:t>d, </a:t>
            </a:r>
            <a:r>
              <a:rPr lang="zh-CN" altLang="en-US" sz="2000" b="1" baseline="0" dirty="0"/>
              <a:t>减法</a:t>
            </a:r>
            <a:r>
              <a:rPr lang="en-US" altLang="zh-CN" sz="2000" b="1" baseline="0" dirty="0"/>
              <a:t>b.</a:t>
            </a:r>
            <a:endParaRPr lang="en-US" altLang="zh-CN" sz="2000" b="1" baseline="0" dirty="0">
              <a:solidFill>
                <a:srgbClr val="800000"/>
              </a:solidFill>
            </a:endParaRPr>
          </a:p>
        </p:txBody>
      </p:sp>
      <p:sp>
        <p:nvSpPr>
          <p:cNvPr id="403473" name="Rectangle 17"/>
          <p:cNvSpPr>
            <a:spLocks noChangeArrowheads="1"/>
          </p:cNvSpPr>
          <p:nvPr/>
        </p:nvSpPr>
        <p:spPr bwMode="auto">
          <a:xfrm>
            <a:off x="381000" y="5791200"/>
            <a:ext cx="6391791"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Century Schoolbook" panose="02040604050505020304" pitchFamily="18" charset="0"/>
              </a:rPr>
              <a:t>最坏情况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max</a:t>
            </a:r>
            <a:r>
              <a:rPr lang="en-US" altLang="zh-CN" sz="2000" b="1" baseline="0" dirty="0">
                <a:latin typeface="Century Schoolbook" panose="02040604050505020304" pitchFamily="18" charset="0"/>
              </a:rPr>
              <a:t>(m) = </a:t>
            </a:r>
            <a:r>
              <a:rPr lang="en-US" altLang="zh-CN" sz="2000" b="1" baseline="0" dirty="0" smtClean="0">
                <a:latin typeface="Century Schoolbook" panose="02040604050505020304" pitchFamily="18" charset="0"/>
              </a:rPr>
              <a:t>7a+11t+2s+d</a:t>
            </a:r>
            <a:r>
              <a:rPr lang="en-US" altLang="zh-CN" sz="2000" b="1" baseline="0" dirty="0">
                <a:latin typeface="Century Schoolbook" panose="02040604050505020304" pitchFamily="18" charset="0"/>
              </a:rPr>
              <a:t>+(</a:t>
            </a:r>
            <a:r>
              <a:rPr lang="en-US" altLang="zh-CN" sz="2000" b="1" baseline="0" dirty="0" smtClean="0">
                <a:latin typeface="Century Schoolbook" panose="02040604050505020304" pitchFamily="18" charset="0"/>
              </a:rPr>
              <a:t>2a+2s+7t+d</a:t>
            </a:r>
            <a:r>
              <a:rPr lang="en-US" altLang="zh-CN" sz="2000" b="1" baseline="0" dirty="0">
                <a:latin typeface="Century Schoolbook" panose="02040604050505020304" pitchFamily="18" charset="0"/>
              </a:rPr>
              <a:t>)</a:t>
            </a:r>
            <a:r>
              <a:rPr lang="en-US" altLang="zh-CN" sz="2000" b="1" baseline="0" dirty="0">
                <a:solidFill>
                  <a:srgbClr val="FF0000"/>
                </a:solidFill>
                <a:latin typeface="Century Schoolbook" panose="02040604050505020304" pitchFamily="18" charset="0"/>
              </a:rPr>
              <a:t> </a:t>
            </a:r>
            <a:r>
              <a:rPr lang="en-US" altLang="zh-CN" sz="2000" b="1" baseline="0" dirty="0" err="1">
                <a:solidFill>
                  <a:srgbClr val="FF0000"/>
                </a:solidFill>
                <a:latin typeface="Century Schoolbook" panose="02040604050505020304" pitchFamily="18" charset="0"/>
                <a:ea typeface="黑体" panose="02010609060101010101" pitchFamily="49" charset="-122"/>
              </a:rPr>
              <a:t>logm</a:t>
            </a:r>
            <a:endParaRPr lang="en-US" altLang="zh-CN" sz="2000" b="1" baseline="0" dirty="0">
              <a:solidFill>
                <a:srgbClr val="FF0000"/>
              </a:solidFill>
              <a:latin typeface="Century Schoolbook" panose="02040604050505020304" pitchFamily="18" charset="0"/>
              <a:ea typeface="黑体" panose="02010609060101010101" pitchFamily="49" charset="-122"/>
            </a:endParaRPr>
          </a:p>
        </p:txBody>
      </p:sp>
      <p:sp>
        <p:nvSpPr>
          <p:cNvPr id="403474" name="Text Box 18"/>
          <p:cNvSpPr txBox="1">
            <a:spLocks noChangeArrowheads="1"/>
          </p:cNvSpPr>
          <p:nvPr/>
        </p:nvSpPr>
        <p:spPr bwMode="auto">
          <a:xfrm>
            <a:off x="381000" y="762000"/>
            <a:ext cx="8432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function b-search(c)</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L:=1;  U:=m;				          </a:t>
            </a:r>
            <a:r>
              <a:rPr lang="en-US" altLang="zh-CN" sz="2000" baseline="0" dirty="0">
                <a:solidFill>
                  <a:srgbClr val="990000"/>
                </a:solidFill>
                <a:latin typeface="Century Schoolbook" panose="02040604050505020304" pitchFamily="18" charset="0"/>
                <a:ea typeface="黑体" panose="02010609060101010101" pitchFamily="49" charset="-122"/>
              </a:rPr>
              <a:t>2a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found:=false;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while not found  and U&gt;=L do 	</a:t>
            </a:r>
            <a:r>
              <a:rPr lang="en-US" altLang="zh-CN" sz="2000"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3t </a:t>
            </a:r>
            <a:r>
              <a:rPr lang="en-US" altLang="zh-CN" sz="2000" baseline="0" dirty="0">
                <a:solidFill>
                  <a:srgbClr val="990000"/>
                </a:solidFill>
                <a:latin typeface="Century Schoolbook" panose="02040604050505020304" pitchFamily="18" charset="0"/>
                <a:ea typeface="黑体" panose="02010609060101010101" pitchFamily="49" charset="-122"/>
              </a:rPr>
              <a:t>(</a:t>
            </a:r>
            <a:r>
              <a:rPr lang="en-US" altLang="zh-CN" sz="2000" baseline="0" dirty="0" smtClean="0">
                <a:solidFill>
                  <a:srgbClr val="990000"/>
                </a:solidFill>
                <a:latin typeface="Century Schoolbook" panose="02040604050505020304" pitchFamily="18" charset="0"/>
                <a:ea typeface="黑体" panose="02010609060101010101" pitchFamily="49" charset="-122"/>
              </a:rPr>
              <a:t>logm+1)</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i:=(L+U)div2;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a:t>
            </a:r>
            <a:r>
              <a:rPr lang="en-US" altLang="zh-CN" sz="2000" baseline="0" dirty="0" err="1">
                <a:solidFill>
                  <a:srgbClr val="990000"/>
                </a:solidFill>
                <a:latin typeface="Century Schoolbook" panose="02040604050505020304" pitchFamily="18" charset="0"/>
                <a:ea typeface="黑体" panose="02010609060101010101" pitchFamily="49" charset="-122"/>
              </a:rPr>
              <a:t>a+s+d</a:t>
            </a:r>
            <a:r>
              <a:rPr lang="en-US" altLang="zh-CN" sz="2000" baseline="0" dirty="0">
                <a:solidFill>
                  <a:srgbClr val="990000"/>
                </a:solidFill>
                <a:latin typeface="Century Schoolbook" panose="02040604050505020304" pitchFamily="18" charset="0"/>
                <a:ea typeface="黑体" panose="02010609060101010101" pitchFamily="49" charset="-122"/>
              </a:rPr>
              <a:t>)(logm+1)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c=A[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            2t </a:t>
            </a:r>
            <a:r>
              <a:rPr lang="en-US" altLang="zh-CN" sz="2000" baseline="0" dirty="0">
                <a:solidFill>
                  <a:srgbClr val="990000"/>
                </a:solidFill>
                <a:latin typeface="Century Schoolbook" panose="02040604050505020304" pitchFamily="18" charset="0"/>
                <a:ea typeface="黑体" panose="02010609060101010101" pitchFamily="49" charset="-122"/>
              </a:rPr>
              <a:t>(logm+1)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found:=true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if c&gt;A[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2t </a:t>
            </a:r>
            <a:r>
              <a:rPr lang="en-US" altLang="zh-CN" sz="2000" baseline="0" dirty="0">
                <a:solidFill>
                  <a:srgbClr val="990000"/>
                </a:solidFill>
                <a:latin typeface="Century Schoolbook" panose="02040604050505020304" pitchFamily="18" charset="0"/>
                <a:ea typeface="黑体" panose="02010609060101010101" pitchFamily="49" charset="-122"/>
              </a:rPr>
              <a:t>(logm+1)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L:=i+1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a:t>
            </a:r>
            <a:r>
              <a:rPr lang="en-US" altLang="zh-CN" sz="2000" baseline="0" dirty="0" err="1">
                <a:solidFill>
                  <a:srgbClr val="990000"/>
                </a:solidFill>
                <a:latin typeface="Century Schoolbook" panose="02040604050505020304" pitchFamily="18" charset="0"/>
                <a:ea typeface="黑体" panose="02010609060101010101" pitchFamily="49" charset="-122"/>
              </a:rPr>
              <a:t>s+a</a:t>
            </a:r>
            <a:r>
              <a:rPr lang="en-US" altLang="zh-CN" sz="2000" baseline="0" dirty="0">
                <a:solidFill>
                  <a:srgbClr val="990000"/>
                </a:solidFill>
                <a:latin typeface="Century Schoolbook" panose="02040604050505020304" pitchFamily="18" charset="0"/>
                <a:ea typeface="黑体" panose="02010609060101010101" pitchFamily="49" charset="-122"/>
              </a:rPr>
              <a:t>)(logm+1)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U:=i-1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found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t</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b-search:=</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a</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幼圆" panose="02010509060101010101" pitchFamily="49" charset="-122"/>
              <a:sym typeface="Symbol" panose="05050102010706020507" pitchFamily="18" charset="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3468"/>
                                        </p:tgtEl>
                                        <p:attrNameLst>
                                          <p:attrName>style.visibility</p:attrName>
                                        </p:attrNameLst>
                                      </p:cBhvr>
                                      <p:to>
                                        <p:strVal val="visible"/>
                                      </p:to>
                                    </p:set>
                                    <p:animEffect transition="in" filter="wipe(left)">
                                      <p:cBhvr>
                                        <p:cTn id="7" dur="500"/>
                                        <p:tgtEl>
                                          <p:spTgt spid="403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3474"/>
                                        </p:tgtEl>
                                        <p:attrNameLst>
                                          <p:attrName>style.visibility</p:attrName>
                                        </p:attrNameLst>
                                      </p:cBhvr>
                                      <p:to>
                                        <p:strVal val="visible"/>
                                      </p:to>
                                    </p:set>
                                    <p:animEffect transition="in" filter="wipe(left)">
                                      <p:cBhvr>
                                        <p:cTn id="12" dur="500"/>
                                        <p:tgtEl>
                                          <p:spTgt spid="4034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3469"/>
                                        </p:tgtEl>
                                        <p:attrNameLst>
                                          <p:attrName>style.visibility</p:attrName>
                                        </p:attrNameLst>
                                      </p:cBhvr>
                                      <p:to>
                                        <p:strVal val="visible"/>
                                      </p:to>
                                    </p:set>
                                    <p:animEffect transition="in" filter="wipe(left)">
                                      <p:cBhvr>
                                        <p:cTn id="17" dur="500"/>
                                        <p:tgtEl>
                                          <p:spTgt spid="4034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3472"/>
                                        </p:tgtEl>
                                        <p:attrNameLst>
                                          <p:attrName>style.visibility</p:attrName>
                                        </p:attrNameLst>
                                      </p:cBhvr>
                                      <p:to>
                                        <p:strVal val="visible"/>
                                      </p:to>
                                    </p:set>
                                    <p:animEffect transition="in" filter="wipe(left)">
                                      <p:cBhvr>
                                        <p:cTn id="22" dur="500"/>
                                        <p:tgtEl>
                                          <p:spTgt spid="4034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3473"/>
                                        </p:tgtEl>
                                        <p:attrNameLst>
                                          <p:attrName>style.visibility</p:attrName>
                                        </p:attrNameLst>
                                      </p:cBhvr>
                                      <p:to>
                                        <p:strVal val="visible"/>
                                      </p:to>
                                    </p:set>
                                    <p:animEffect transition="in" filter="wipe(left)">
                                      <p:cBhvr>
                                        <p:cTn id="27" dur="500"/>
                                        <p:tgtEl>
                                          <p:spTgt spid="403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2" grpId="0" autoUpdateAnimBg="0"/>
      <p:bldP spid="403473" grpId="0" autoUpdateAnimBg="0"/>
      <p:bldP spid="40347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69" name="Text Box 49"/>
          <p:cNvSpPr txBox="1">
            <a:spLocks noChangeArrowheads="1"/>
          </p:cNvSpPr>
          <p:nvPr/>
        </p:nvSpPr>
        <p:spPr bwMode="auto">
          <a:xfrm>
            <a:off x="457200" y="4495800"/>
            <a:ext cx="8432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zh-CN" altLang="en-US" b="1" baseline="0">
                <a:solidFill>
                  <a:srgbClr val="990000"/>
                </a:solidFill>
                <a:latin typeface="Century Schoolbook" panose="02040604050505020304" pitchFamily="18" charset="0"/>
                <a:sym typeface="Symbol" panose="05050102010706020507" pitchFamily="18" charset="2"/>
              </a:rPr>
              <a:t>若进一步假定算法中所有不同元运算的单位执行时间相同</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则可不考虑            所包含的系数或常数因子。</a:t>
            </a:r>
          </a:p>
        </p:txBody>
      </p:sp>
      <p:sp>
        <p:nvSpPr>
          <p:cNvPr id="337968" name="Text Box 48"/>
          <p:cNvSpPr txBox="1">
            <a:spLocks noChangeArrowheads="1"/>
          </p:cNvSpPr>
          <p:nvPr/>
        </p:nvSpPr>
        <p:spPr bwMode="auto">
          <a:xfrm>
            <a:off x="533400" y="4114800"/>
            <a:ext cx="8432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b="1" baseline="0">
                <a:latin typeface="Century Schoolbook" panose="02040604050505020304" pitchFamily="18" charset="0"/>
                <a:ea typeface="楷体_GB2312" pitchFamily="49" charset="-122"/>
                <a:sym typeface="Symbol" panose="05050102010706020507" pitchFamily="18" charset="2"/>
              </a:rPr>
              <a:t>  </a:t>
            </a:r>
            <a:r>
              <a:rPr lang="zh-CN" altLang="en-US" sz="2400" b="1" baseline="0">
                <a:latin typeface="Century Schoolbook" panose="02040604050505020304" pitchFamily="18" charset="0"/>
                <a:ea typeface="楷体_GB2312" pitchFamily="49" charset="-122"/>
                <a:sym typeface="Symbol" panose="05050102010706020507" pitchFamily="18" charset="2"/>
              </a:rPr>
              <a:t>例如   </a:t>
            </a:r>
            <a:r>
              <a:rPr lang="en-US" altLang="zh-CN" sz="2400" baseline="0">
                <a:latin typeface="Century Schoolbook" panose="02040604050505020304" pitchFamily="18" charset="0"/>
                <a:ea typeface="楷体_GB2312" pitchFamily="49" charset="-122"/>
                <a:sym typeface="Symbol" panose="05050102010706020507" pitchFamily="18" charset="2"/>
              </a:rPr>
              <a:t>T(n)=3n</a:t>
            </a:r>
            <a:r>
              <a:rPr lang="en-US" altLang="zh-CN" sz="2400" baseline="30000">
                <a:latin typeface="Century Schoolbook" panose="02040604050505020304" pitchFamily="18" charset="0"/>
                <a:ea typeface="楷体_GB2312" pitchFamily="49" charset="-122"/>
                <a:sym typeface="Symbol" panose="05050102010706020507" pitchFamily="18" charset="2"/>
              </a:rPr>
              <a:t>2</a:t>
            </a:r>
            <a:r>
              <a:rPr lang="en-US" altLang="zh-CN" sz="2400" baseline="0">
                <a:latin typeface="Century Schoolbook" panose="02040604050505020304" pitchFamily="18" charset="0"/>
                <a:ea typeface="楷体_GB2312" pitchFamily="49" charset="-122"/>
                <a:sym typeface="Symbol" panose="05050102010706020507" pitchFamily="18" charset="2"/>
              </a:rPr>
              <a:t>+4nlogn+7,  </a:t>
            </a:r>
            <a:r>
              <a:rPr lang="zh-CN" altLang="en-US" sz="2400" b="1" baseline="0">
                <a:latin typeface="Century Schoolbook" panose="02040604050505020304" pitchFamily="18" charset="0"/>
                <a:ea typeface="楷体_GB2312" pitchFamily="49" charset="-122"/>
                <a:sym typeface="Symbol" panose="05050102010706020507" pitchFamily="18" charset="2"/>
              </a:rPr>
              <a:t>则</a:t>
            </a:r>
            <a:r>
              <a:rPr lang="zh-CN" altLang="en-US" sz="2400" baseline="0">
                <a:latin typeface="Century Schoolbook" panose="02040604050505020304" pitchFamily="18" charset="0"/>
                <a:ea typeface="楷体_GB2312" pitchFamily="49" charset="-122"/>
                <a:sym typeface="Symbol" panose="05050102010706020507" pitchFamily="18" charset="2"/>
              </a:rPr>
              <a:t>         可以是</a:t>
            </a:r>
            <a:r>
              <a:rPr lang="en-US" altLang="zh-CN" sz="2400" baseline="0">
                <a:latin typeface="Century Schoolbook" panose="02040604050505020304" pitchFamily="18" charset="0"/>
                <a:ea typeface="楷体_GB2312" pitchFamily="49" charset="-122"/>
                <a:sym typeface="Symbol" panose="05050102010706020507" pitchFamily="18" charset="2"/>
              </a:rPr>
              <a:t>3n</a:t>
            </a:r>
            <a:r>
              <a:rPr lang="en-US" altLang="zh-CN" sz="2400" baseline="30000">
                <a:latin typeface="Century Schoolbook" panose="02040604050505020304" pitchFamily="18" charset="0"/>
                <a:ea typeface="楷体_GB2312" pitchFamily="49" charset="-122"/>
                <a:sym typeface="Symbol" panose="05050102010706020507" pitchFamily="18" charset="2"/>
              </a:rPr>
              <a:t>2.</a:t>
            </a:r>
            <a:r>
              <a:rPr lang="en-US" altLang="zh-CN" sz="2400" b="1" baseline="0">
                <a:latin typeface="Century Schoolbook" panose="02040604050505020304" pitchFamily="18" charset="0"/>
                <a:ea typeface="楷体_GB2312" pitchFamily="49" charset="-122"/>
                <a:sym typeface="Symbol" panose="05050102010706020507" pitchFamily="18" charset="2"/>
              </a:rPr>
              <a:t> </a:t>
            </a:r>
          </a:p>
        </p:txBody>
      </p:sp>
      <p:sp>
        <p:nvSpPr>
          <p:cNvPr id="337967" name="Text Box 47"/>
          <p:cNvSpPr txBox="1">
            <a:spLocks noChangeArrowheads="1"/>
          </p:cNvSpPr>
          <p:nvPr/>
        </p:nvSpPr>
        <p:spPr bwMode="auto">
          <a:xfrm>
            <a:off x="381000" y="2971800"/>
            <a:ext cx="8432800" cy="124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在数学上</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en-US" altLang="zh-CN" b="1" baseline="0" dirty="0">
                <a:solidFill>
                  <a:srgbClr val="0000CC"/>
                </a:solidFill>
                <a:latin typeface="Century Schoolbook" panose="02040604050505020304" pitchFamily="18" charset="0"/>
                <a:ea typeface="楷体_GB2312" pitchFamily="49" charset="-122"/>
              </a:rPr>
              <a:t>T(</a:t>
            </a:r>
            <a:r>
              <a:rPr lang="en-US" altLang="zh-CN" b="1" i="1" baseline="0" dirty="0">
                <a:solidFill>
                  <a:srgbClr val="0000CC"/>
                </a:solidFill>
                <a:latin typeface="Century Schoolbook" panose="02040604050505020304" pitchFamily="18" charset="0"/>
                <a:ea typeface="楷体_GB2312" pitchFamily="49" charset="-122"/>
              </a:rPr>
              <a:t>n</a:t>
            </a:r>
            <a:r>
              <a:rPr lang="en-US" altLang="zh-CN" b="1" baseline="0" dirty="0">
                <a:solidFill>
                  <a:srgbClr val="0000CC"/>
                </a:solidFill>
                <a:latin typeface="Century Schoolbook" panose="02040604050505020304" pitchFamily="18" charset="0"/>
                <a:ea typeface="楷体_GB2312" pitchFamily="49" charset="-12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与        </a:t>
            </a:r>
            <a:r>
              <a:rPr lang="zh-CN" altLang="en-US" b="1" baseline="0" dirty="0" smtClean="0">
                <a:solidFill>
                  <a:srgbClr val="0000CC"/>
                </a:solidFill>
                <a:latin typeface="Century Schoolbook" panose="02040604050505020304" pitchFamily="18" charset="0"/>
                <a:ea typeface="楷体_GB2312" pitchFamily="49" charset="-122"/>
                <a:sym typeface="Symbol" panose="05050102010706020507" pitchFamily="18" charset="2"/>
              </a:rPr>
              <a:t>  有</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相同的最高阶项</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zh-CN" altLang="en-US" b="1" baseline="0" dirty="0" smtClean="0">
                <a:solidFill>
                  <a:srgbClr val="0000CC"/>
                </a:solidFill>
                <a:latin typeface="Century Schoolbook" panose="02040604050505020304" pitchFamily="18" charset="0"/>
                <a:ea typeface="楷体_GB2312" pitchFamily="49" charset="-122"/>
                <a:sym typeface="Symbol" panose="05050102010706020507" pitchFamily="18" charset="2"/>
              </a:rPr>
              <a:t>可取          </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为略去</a:t>
            </a:r>
            <a:r>
              <a:rPr lang="en-US" altLang="zh-CN" b="1" baseline="0" dirty="0">
                <a:solidFill>
                  <a:srgbClr val="0000CC"/>
                </a:solidFill>
                <a:latin typeface="Century Schoolbook" panose="02040604050505020304" pitchFamily="18" charset="0"/>
                <a:ea typeface="楷体_GB2312" pitchFamily="49" charset="-122"/>
              </a:rPr>
              <a:t>T(</a:t>
            </a:r>
            <a:r>
              <a:rPr lang="en-US" altLang="zh-CN" b="1" i="1" baseline="0" dirty="0">
                <a:solidFill>
                  <a:srgbClr val="0000CC"/>
                </a:solidFill>
                <a:latin typeface="Century Schoolbook" panose="02040604050505020304" pitchFamily="18" charset="0"/>
                <a:ea typeface="楷体_GB2312" pitchFamily="49" charset="-122"/>
              </a:rPr>
              <a:t>n</a:t>
            </a:r>
            <a:r>
              <a:rPr lang="en-US" altLang="zh-CN" b="1" baseline="0" dirty="0">
                <a:solidFill>
                  <a:srgbClr val="0000CC"/>
                </a:solidFill>
                <a:latin typeface="Century Schoolbook" panose="02040604050505020304" pitchFamily="18" charset="0"/>
                <a:ea typeface="楷体_GB2312" pitchFamily="49" charset="-122"/>
              </a:rPr>
              <a:t>)</a:t>
            </a:r>
            <a:r>
              <a:rPr lang="zh-CN" altLang="en-US" b="1" baseline="0" dirty="0">
                <a:solidFill>
                  <a:srgbClr val="0000CC"/>
                </a:solidFill>
                <a:latin typeface="Century Schoolbook" panose="02040604050505020304" pitchFamily="18" charset="0"/>
                <a:ea typeface="楷体_GB2312" pitchFamily="49" charset="-122"/>
              </a:rPr>
              <a:t>的</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低阶项后剩余的主项</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当</a:t>
            </a:r>
            <a:r>
              <a:rPr lang="en-US" altLang="zh-CN" b="1" i="1" baseline="0" dirty="0">
                <a:solidFill>
                  <a:srgbClr val="0000CC"/>
                </a:solidFill>
                <a:latin typeface="Century Schoolbook" panose="02040604050505020304" pitchFamily="18" charset="0"/>
                <a:ea typeface="楷体_GB2312" pitchFamily="49" charset="-122"/>
                <a:sym typeface="Symbol" panose="05050102010706020507" pitchFamily="18" charset="2"/>
              </a:rPr>
              <a:t>n</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充分大时我们用        </a:t>
            </a:r>
            <a:r>
              <a:rPr lang="zh-CN" altLang="en-US" b="1" baseline="0" dirty="0" smtClean="0">
                <a:solidFill>
                  <a:srgbClr val="0000CC"/>
                </a:solidFill>
                <a:latin typeface="Century Schoolbook" panose="02040604050505020304" pitchFamily="18" charset="0"/>
                <a:ea typeface="楷体_GB2312" pitchFamily="49" charset="-122"/>
                <a:sym typeface="Symbol" panose="05050102010706020507" pitchFamily="18" charset="2"/>
              </a:rPr>
              <a:t>  代替</a:t>
            </a:r>
            <a:r>
              <a:rPr lang="en-US" altLang="zh-CN" b="1" baseline="0" dirty="0">
                <a:solidFill>
                  <a:srgbClr val="0000CC"/>
                </a:solidFill>
                <a:latin typeface="Century Schoolbook" panose="02040604050505020304" pitchFamily="18" charset="0"/>
                <a:ea typeface="楷体_GB2312" pitchFamily="49" charset="-122"/>
              </a:rPr>
              <a:t>T(</a:t>
            </a:r>
            <a:r>
              <a:rPr lang="en-US" altLang="zh-CN" b="1" i="1" baseline="0" dirty="0">
                <a:solidFill>
                  <a:srgbClr val="0000CC"/>
                </a:solidFill>
                <a:latin typeface="Century Schoolbook" panose="02040604050505020304" pitchFamily="18" charset="0"/>
                <a:ea typeface="楷体_GB2312" pitchFamily="49" charset="-122"/>
              </a:rPr>
              <a:t>n</a:t>
            </a:r>
            <a:r>
              <a:rPr lang="en-US" altLang="zh-CN" b="1" baseline="0" dirty="0">
                <a:solidFill>
                  <a:srgbClr val="0000CC"/>
                </a:solidFill>
                <a:latin typeface="Century Schoolbook" panose="02040604050505020304" pitchFamily="18" charset="0"/>
                <a:ea typeface="楷体_GB2312" pitchFamily="49" charset="-12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作为算法复杂性的度量</a:t>
            </a:r>
            <a:r>
              <a:rPr lang="en-US" altLang="zh-CN" b="1" baseline="0" dirty="0">
                <a:solidFill>
                  <a:srgbClr val="0000CC"/>
                </a:solidFill>
                <a:latin typeface="Century Schoolbook" panose="02040604050505020304" pitchFamily="18" charset="0"/>
                <a:ea typeface="楷体_GB2312" pitchFamily="49" charset="-122"/>
                <a:sym typeface="Symbol" panose="05050102010706020507" pitchFamily="18" charset="2"/>
              </a:rPr>
              <a:t>,</a:t>
            </a:r>
            <a:r>
              <a:rPr lang="zh-CN" altLang="en-US" b="1" baseline="0" dirty="0">
                <a:solidFill>
                  <a:srgbClr val="0000CC"/>
                </a:solidFill>
                <a:latin typeface="Century Schoolbook" panose="02040604050505020304" pitchFamily="18" charset="0"/>
                <a:ea typeface="楷体_GB2312" pitchFamily="49" charset="-122"/>
                <a:sym typeface="Symbol" panose="05050102010706020507" pitchFamily="18" charset="2"/>
              </a:rPr>
              <a:t>从而简化分析</a:t>
            </a:r>
            <a:r>
              <a:rPr lang="en-US" altLang="zh-CN" b="1" baseline="0" dirty="0">
                <a:solidFill>
                  <a:srgbClr val="0000CC"/>
                </a:solidFill>
                <a:latin typeface="Century Schoolbook" panose="02040604050505020304" pitchFamily="18" charset="0"/>
                <a:sym typeface="Symbol" panose="05050102010706020507" pitchFamily="18" charset="2"/>
              </a:rPr>
              <a:t>.</a:t>
            </a:r>
            <a:endParaRPr lang="en-US" altLang="zh-CN" b="1" baseline="0" dirty="0">
              <a:solidFill>
                <a:srgbClr val="0000CC"/>
              </a:solidFill>
              <a:latin typeface="楷体_GB2312" pitchFamily="49" charset="-122"/>
              <a:ea typeface="楷体_GB2312" pitchFamily="49" charset="-122"/>
              <a:sym typeface="Symbol" panose="05050102010706020507" pitchFamily="18" charset="2"/>
            </a:endParaRPr>
          </a:p>
        </p:txBody>
      </p:sp>
      <p:sp>
        <p:nvSpPr>
          <p:cNvPr id="337966" name="Text Box 46"/>
          <p:cNvSpPr txBox="1">
            <a:spLocks noChangeArrowheads="1"/>
          </p:cNvSpPr>
          <p:nvPr/>
        </p:nvSpPr>
        <p:spPr bwMode="auto">
          <a:xfrm>
            <a:off x="355600" y="1295400"/>
            <a:ext cx="8218488"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zh-CN" altLang="en-US" b="1" baseline="0" dirty="0">
                <a:solidFill>
                  <a:srgbClr val="990000"/>
                </a:solidFill>
                <a:latin typeface="Century Schoolbook" panose="02040604050505020304" pitchFamily="18" charset="0"/>
              </a:rPr>
              <a:t>设</a:t>
            </a:r>
            <a:r>
              <a:rPr lang="en-US" altLang="zh-CN" b="1" baseline="0" dirty="0">
                <a:solidFill>
                  <a:srgbClr val="990000"/>
                </a:solidFill>
                <a:latin typeface="Century Schoolbook" panose="02040604050505020304" pitchFamily="18" charset="0"/>
              </a:rPr>
              <a:t>T(</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rPr>
              <a:t>为算法</a:t>
            </a:r>
            <a:r>
              <a:rPr lang="en-US" altLang="zh-CN" b="1" baseline="0" dirty="0">
                <a:solidFill>
                  <a:srgbClr val="990000"/>
                </a:solidFill>
                <a:latin typeface="Century Schoolbook" panose="02040604050505020304" pitchFamily="18" charset="0"/>
              </a:rPr>
              <a:t>A</a:t>
            </a:r>
            <a:r>
              <a:rPr lang="zh-CN" altLang="en-US" b="1" baseline="0" dirty="0">
                <a:solidFill>
                  <a:srgbClr val="990000"/>
                </a:solidFill>
                <a:latin typeface="Century Schoolbook" panose="02040604050505020304" pitchFamily="18" charset="0"/>
              </a:rPr>
              <a:t>的时间复杂性函数</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rPr>
              <a:t>则它是</a:t>
            </a:r>
            <a:r>
              <a:rPr lang="en-US" altLang="zh-CN" b="1" i="1" baseline="0" dirty="0">
                <a:solidFill>
                  <a:srgbClr val="990000"/>
                </a:solidFill>
                <a:latin typeface="Century Schoolbook" panose="02040604050505020304" pitchFamily="18" charset="0"/>
              </a:rPr>
              <a:t>n</a:t>
            </a:r>
            <a:r>
              <a:rPr lang="zh-CN" altLang="en-US" b="1" baseline="0" dirty="0">
                <a:solidFill>
                  <a:srgbClr val="990000"/>
                </a:solidFill>
                <a:latin typeface="Century Schoolbook" panose="02040604050505020304" pitchFamily="18" charset="0"/>
              </a:rPr>
              <a:t>的单增函数</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rPr>
              <a:t>如果存在一个函数         使得当</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sym typeface="Symbol" panose="05050102010706020507" pitchFamily="18" charset="2"/>
              </a:rPr>
              <a:t> ,</a:t>
            </a:r>
            <a:r>
              <a:rPr lang="zh-CN" altLang="en-US" b="1" baseline="0" dirty="0">
                <a:solidFill>
                  <a:srgbClr val="990000"/>
                </a:solidFill>
                <a:latin typeface="Century Schoolbook" panose="02040604050505020304" pitchFamily="18" charset="0"/>
                <a:sym typeface="Symbol" panose="05050102010706020507" pitchFamily="18" charset="2"/>
              </a:rPr>
              <a:t>有</a:t>
            </a:r>
          </a:p>
          <a:p>
            <a:pPr fontAlgn="base">
              <a:lnSpc>
                <a:spcPct val="115000"/>
              </a:lnSpc>
              <a:spcBef>
                <a:spcPct val="10000"/>
              </a:spcBef>
              <a:spcAft>
                <a:spcPct val="10000"/>
              </a:spcAft>
            </a:pPr>
            <a:r>
              <a:rPr lang="zh-CN" altLang="en-US" b="1" baseline="0" dirty="0">
                <a:latin typeface="Century Schoolbook" panose="02040604050505020304" pitchFamily="18" charset="0"/>
              </a:rPr>
              <a:t>                 </a:t>
            </a:r>
            <a:r>
              <a:rPr lang="en-US" altLang="zh-CN" sz="2400" b="1" baseline="0" dirty="0">
                <a:latin typeface="Century Schoolbook" panose="02040604050505020304" pitchFamily="18" charset="0"/>
              </a:rPr>
              <a:t>(T(</a:t>
            </a:r>
            <a:r>
              <a:rPr lang="en-US" altLang="zh-CN" sz="2400" b="1" i="1" baseline="0" dirty="0">
                <a:latin typeface="Century Schoolbook" panose="02040604050505020304" pitchFamily="18" charset="0"/>
              </a:rPr>
              <a:t>n</a:t>
            </a:r>
            <a:r>
              <a:rPr lang="en-US" altLang="zh-CN" sz="2400" b="1" baseline="0" dirty="0">
                <a:latin typeface="Century Schoolbook" panose="02040604050505020304" pitchFamily="18" charset="0"/>
              </a:rPr>
              <a:t>) -          ) / T(</a:t>
            </a:r>
            <a:r>
              <a:rPr lang="en-US" altLang="zh-CN" sz="2400" b="1" i="1" baseline="0" dirty="0">
                <a:latin typeface="Century Schoolbook" panose="02040604050505020304" pitchFamily="18" charset="0"/>
              </a:rPr>
              <a:t>n</a:t>
            </a:r>
            <a:r>
              <a:rPr lang="en-US" altLang="zh-CN" sz="2400" b="1" baseline="0" dirty="0">
                <a:latin typeface="Century Schoolbook" panose="02040604050505020304" pitchFamily="18" charset="0"/>
              </a:rPr>
              <a:t>)</a:t>
            </a:r>
            <a:r>
              <a:rPr lang="en-US" altLang="zh-CN" sz="2400" b="1" baseline="0" dirty="0">
                <a:latin typeface="Century Schoolbook" panose="02040604050505020304" pitchFamily="18" charset="0"/>
                <a:sym typeface="Symbol" panose="05050102010706020507" pitchFamily="18" charset="2"/>
              </a:rPr>
              <a:t>0</a:t>
            </a:r>
          </a:p>
          <a:p>
            <a:pPr fontAlgn="base">
              <a:lnSpc>
                <a:spcPct val="115000"/>
              </a:lnSpc>
            </a:pPr>
            <a:r>
              <a:rPr lang="zh-CN" altLang="en-US" b="1" baseline="0" dirty="0">
                <a:solidFill>
                  <a:srgbClr val="990000"/>
                </a:solidFill>
                <a:latin typeface="Century Schoolbook" panose="02040604050505020304" pitchFamily="18" charset="0"/>
                <a:sym typeface="Symbol" panose="05050102010706020507" pitchFamily="18" charset="2"/>
              </a:rPr>
              <a:t>称        是</a:t>
            </a:r>
            <a:r>
              <a:rPr lang="en-US" altLang="zh-CN" b="1" baseline="0" dirty="0">
                <a:solidFill>
                  <a:srgbClr val="990000"/>
                </a:solidFill>
                <a:latin typeface="Century Schoolbook" panose="02040604050505020304" pitchFamily="18" charset="0"/>
              </a:rPr>
              <a:t>T(</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rPr>
              <a:t>)</a:t>
            </a:r>
            <a:r>
              <a:rPr lang="zh-CN" altLang="en-US" b="1" baseline="0" dirty="0">
                <a:solidFill>
                  <a:srgbClr val="990000"/>
                </a:solidFill>
                <a:latin typeface="Century Schoolbook" panose="02040604050505020304" pitchFamily="18" charset="0"/>
                <a:sym typeface="Symbol" panose="05050102010706020507" pitchFamily="18" charset="2"/>
              </a:rPr>
              <a:t>当 </a:t>
            </a:r>
            <a:r>
              <a:rPr lang="en-US" altLang="zh-CN" b="1" i="1" baseline="0" dirty="0">
                <a:solidFill>
                  <a:srgbClr val="990000"/>
                </a:solidFill>
                <a:latin typeface="Century Schoolbook" panose="02040604050505020304" pitchFamily="18" charset="0"/>
              </a:rPr>
              <a:t>n</a:t>
            </a:r>
            <a:r>
              <a:rPr lang="en-US" altLang="zh-CN" b="1" baseline="0" dirty="0">
                <a:solidFill>
                  <a:srgbClr val="990000"/>
                </a:solidFill>
                <a:latin typeface="Century Schoolbook" panose="02040604050505020304" pitchFamily="18" charset="0"/>
                <a:sym typeface="Symbol" panose="05050102010706020507" pitchFamily="18" charset="2"/>
              </a:rPr>
              <a:t>  </a:t>
            </a:r>
            <a:r>
              <a:rPr lang="zh-CN" altLang="en-US" b="1" baseline="0" dirty="0">
                <a:solidFill>
                  <a:srgbClr val="990000"/>
                </a:solidFill>
                <a:latin typeface="Century Schoolbook" panose="02040604050505020304" pitchFamily="18" charset="0"/>
                <a:sym typeface="Symbol" panose="05050102010706020507" pitchFamily="18" charset="2"/>
              </a:rPr>
              <a:t>时的</a:t>
            </a:r>
            <a:r>
              <a:rPr lang="zh-CN" altLang="en-US" baseline="0" dirty="0">
                <a:latin typeface="Century Schoolbook" panose="02040604050505020304" pitchFamily="18" charset="0"/>
                <a:ea typeface="黑体" panose="02010609060101010101" pitchFamily="49" charset="-122"/>
                <a:sym typeface="Symbol" panose="05050102010706020507" pitchFamily="18" charset="2"/>
              </a:rPr>
              <a:t>渐进性</a:t>
            </a:r>
            <a:r>
              <a:rPr lang="zh-CN" altLang="en-US" baseline="0" dirty="0" smtClean="0">
                <a:latin typeface="Century Schoolbook" panose="02040604050505020304" pitchFamily="18" charset="0"/>
                <a:ea typeface="黑体" panose="02010609060101010101" pitchFamily="49" charset="-122"/>
                <a:sym typeface="Symbol" panose="05050102010706020507" pitchFamily="18" charset="2"/>
              </a:rPr>
              <a:t>态 </a:t>
            </a:r>
            <a:r>
              <a:rPr lang="zh-CN" altLang="en-US" b="1" baseline="0" dirty="0" smtClean="0">
                <a:solidFill>
                  <a:srgbClr val="990000"/>
                </a:solidFill>
                <a:latin typeface="Century Schoolbook" panose="02040604050505020304" pitchFamily="18" charset="0"/>
                <a:ea typeface="黑体" panose="02010609060101010101" pitchFamily="49" charset="-122"/>
                <a:sym typeface="Symbol" panose="05050102010706020507" pitchFamily="18" charset="2"/>
              </a:rPr>
              <a:t>或 </a:t>
            </a:r>
            <a:r>
              <a:rPr lang="zh-CN" altLang="en-US" baseline="0" dirty="0">
                <a:latin typeface="Century Schoolbook" panose="02040604050505020304" pitchFamily="18" charset="0"/>
                <a:ea typeface="黑体" panose="02010609060101010101" pitchFamily="49" charset="-122"/>
                <a:sym typeface="Symbol" panose="05050102010706020507" pitchFamily="18" charset="2"/>
              </a:rPr>
              <a:t>渐进复杂性</a:t>
            </a:r>
            <a:r>
              <a:rPr lang="en-US" altLang="zh-CN" b="1" baseline="0" dirty="0">
                <a:solidFill>
                  <a:srgbClr val="990000"/>
                </a:solidFill>
                <a:latin typeface="Century Schoolbook" panose="02040604050505020304" pitchFamily="18" charset="0"/>
                <a:sym typeface="Symbol" panose="05050102010706020507" pitchFamily="18" charset="2"/>
              </a:rPr>
              <a:t>.</a:t>
            </a:r>
            <a:endParaRPr lang="en-US" altLang="zh-CN" b="1" baseline="0" dirty="0">
              <a:latin typeface="Century Schoolbook" panose="02040604050505020304" pitchFamily="18" charset="0"/>
              <a:sym typeface="Symbol" panose="05050102010706020507" pitchFamily="18" charset="2"/>
            </a:endParaRPr>
          </a:p>
        </p:txBody>
      </p:sp>
      <p:sp>
        <p:nvSpPr>
          <p:cNvPr id="308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529F874-44C2-4E6B-B1E4-A90764D9CD66}" type="slidenum">
              <a:rPr lang="en-US" altLang="zh-CN" sz="1400" baseline="0"/>
              <a:pPr/>
              <a:t>45</a:t>
            </a:fld>
            <a:endParaRPr lang="en-US" altLang="zh-CN" sz="1400" baseline="0"/>
          </a:p>
        </p:txBody>
      </p:sp>
      <p:sp>
        <p:nvSpPr>
          <p:cNvPr id="3088"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089" name="Text Box 28"/>
          <p:cNvSpPr txBox="1">
            <a:spLocks noChangeArrowheads="1"/>
          </p:cNvSpPr>
          <p:nvPr/>
        </p:nvSpPr>
        <p:spPr bwMode="auto">
          <a:xfrm>
            <a:off x="381000" y="457200"/>
            <a:ext cx="84328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ea typeface="幼圆" panose="02010509060101010101" pitchFamily="49" charset="-122"/>
              </a:rPr>
              <a:t>2</a:t>
            </a:r>
            <a:r>
              <a:rPr lang="en-US" altLang="zh-CN" sz="2400" baseline="0">
                <a:ea typeface="幼圆" panose="02010509060101010101" pitchFamily="49" charset="-122"/>
              </a:rPr>
              <a:t> </a:t>
            </a:r>
            <a:r>
              <a:rPr lang="zh-CN" altLang="en-US" sz="2400" baseline="0">
                <a:ea typeface="黑体" panose="02010609060101010101" pitchFamily="49" charset="-122"/>
              </a:rPr>
              <a:t>复杂性的渐进性态</a:t>
            </a:r>
            <a:r>
              <a:rPr lang="zh-CN" altLang="en-US" baseline="0">
                <a:ea typeface="幼圆" panose="02010509060101010101" pitchFamily="49" charset="-122"/>
              </a:rPr>
              <a:t>  </a:t>
            </a:r>
          </a:p>
          <a:p>
            <a:pPr fontAlgn="base">
              <a:lnSpc>
                <a:spcPct val="115000"/>
              </a:lnSpc>
            </a:pPr>
            <a:r>
              <a:rPr lang="en-US" altLang="zh-CN" sz="2400" baseline="0">
                <a:latin typeface="宋体" panose="02010600030101010101" pitchFamily="2" charset="-122"/>
              </a:rPr>
              <a:t>1).</a:t>
            </a:r>
            <a:r>
              <a:rPr lang="zh-CN" altLang="en-US" sz="2400" baseline="0">
                <a:latin typeface="黑体" panose="02010609060101010101" pitchFamily="49" charset="-122"/>
                <a:ea typeface="黑体" panose="02010609060101010101" pitchFamily="49" charset="-122"/>
              </a:rPr>
              <a:t>渐进性态</a:t>
            </a:r>
            <a:endParaRPr lang="zh-CN" altLang="en-US" baseline="0">
              <a:latin typeface="黑体" panose="02010609060101010101" pitchFamily="49" charset="-122"/>
              <a:ea typeface="黑体" panose="02010609060101010101" pitchFamily="49" charset="-122"/>
            </a:endParaRPr>
          </a:p>
        </p:txBody>
      </p:sp>
      <p:graphicFrame>
        <p:nvGraphicFramePr>
          <p:cNvPr id="337949" name="Object 29"/>
          <p:cNvGraphicFramePr>
            <a:graphicFrameLocks noChangeAspect="1"/>
          </p:cNvGraphicFramePr>
          <p:nvPr>
            <p:extLst>
              <p:ext uri="{D42A27DB-BD31-4B8C-83A1-F6EECF244321}">
                <p14:modId xmlns:p14="http://schemas.microsoft.com/office/powerpoint/2010/main" val="1092777829"/>
              </p:ext>
            </p:extLst>
          </p:nvPr>
        </p:nvGraphicFramePr>
        <p:xfrm>
          <a:off x="2873896" y="2132856"/>
          <a:ext cx="762000" cy="457200"/>
        </p:xfrm>
        <a:graphic>
          <a:graphicData uri="http://schemas.openxmlformats.org/presentationml/2006/ole">
            <mc:AlternateContent xmlns:mc="http://schemas.openxmlformats.org/markup-compatibility/2006">
              <mc:Choice xmlns:v="urn:schemas-microsoft-com:vml" Requires="v">
                <p:oleObj spid="_x0000_s41062" name="公式" r:id="rId3" imgW="482181" imgH="317225" progId="">
                  <p:embed/>
                </p:oleObj>
              </mc:Choice>
              <mc:Fallback>
                <p:oleObj name="公式" r:id="rId3" imgW="482181" imgH="317225" progId="">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896" y="2132856"/>
                        <a:ext cx="762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0" name="Object 30"/>
          <p:cNvGraphicFramePr>
            <a:graphicFrameLocks noChangeAspect="1"/>
          </p:cNvGraphicFramePr>
          <p:nvPr>
            <p:extLst>
              <p:ext uri="{D42A27DB-BD31-4B8C-83A1-F6EECF244321}">
                <p14:modId xmlns:p14="http://schemas.microsoft.com/office/powerpoint/2010/main" val="591024120"/>
              </p:ext>
            </p:extLst>
          </p:nvPr>
        </p:nvGraphicFramePr>
        <p:xfrm>
          <a:off x="2594248" y="2996952"/>
          <a:ext cx="609600" cy="381000"/>
        </p:xfrm>
        <a:graphic>
          <a:graphicData uri="http://schemas.openxmlformats.org/presentationml/2006/ole">
            <mc:AlternateContent xmlns:mc="http://schemas.openxmlformats.org/markup-compatibility/2006">
              <mc:Choice xmlns:v="urn:schemas-microsoft-com:vml" Requires="v">
                <p:oleObj spid="_x0000_s41063" name="公式" r:id="rId5" imgW="277200" imgH="167400" progId="">
                  <p:embed/>
                </p:oleObj>
              </mc:Choice>
              <mc:Fallback>
                <p:oleObj name="公式" r:id="rId5" imgW="277200" imgH="167400" progId="">
                  <p:embed/>
                  <p:pic>
                    <p:nvPicPr>
                      <p:cNvPr id="0" name="Picture 1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248" y="2996952"/>
                        <a:ext cx="609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1" name="Object 31"/>
          <p:cNvGraphicFramePr>
            <a:graphicFrameLocks noChangeAspect="1"/>
          </p:cNvGraphicFramePr>
          <p:nvPr/>
        </p:nvGraphicFramePr>
        <p:xfrm>
          <a:off x="683568" y="2636912"/>
          <a:ext cx="609600" cy="381000"/>
        </p:xfrm>
        <a:graphic>
          <a:graphicData uri="http://schemas.openxmlformats.org/presentationml/2006/ole">
            <mc:AlternateContent xmlns:mc="http://schemas.openxmlformats.org/markup-compatibility/2006">
              <mc:Choice xmlns:v="urn:schemas-microsoft-com:vml" Requires="v">
                <p:oleObj spid="_x0000_s41064" name="公式" r:id="rId7" imgW="444307" imgH="291973" progId="">
                  <p:embed/>
                </p:oleObj>
              </mc:Choice>
              <mc:Fallback>
                <p:oleObj name="公式" r:id="rId7" imgW="444307" imgH="291973" progId="">
                  <p:embed/>
                  <p:pic>
                    <p:nvPicPr>
                      <p:cNvPr id="0" name="Picture 1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568" y="2636912"/>
                        <a:ext cx="609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37954" name="Picture 34" descr="ball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3513" y="3124200"/>
            <a:ext cx="304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55" name="Object 35"/>
          <p:cNvGraphicFramePr>
            <a:graphicFrameLocks noChangeAspect="1"/>
          </p:cNvGraphicFramePr>
          <p:nvPr/>
        </p:nvGraphicFramePr>
        <p:xfrm>
          <a:off x="1547664" y="1751856"/>
          <a:ext cx="685800" cy="381000"/>
        </p:xfrm>
        <a:graphic>
          <a:graphicData uri="http://schemas.openxmlformats.org/presentationml/2006/ole">
            <mc:AlternateContent xmlns:mc="http://schemas.openxmlformats.org/markup-compatibility/2006">
              <mc:Choice xmlns:v="urn:schemas-microsoft-com:vml" Requires="v">
                <p:oleObj spid="_x0000_s41065" name="公式" r:id="rId10" imgW="444307" imgH="291973" progId="">
                  <p:embed/>
                </p:oleObj>
              </mc:Choice>
              <mc:Fallback>
                <p:oleObj name="公式" r:id="rId10" imgW="444307" imgH="291973" progId="">
                  <p:embed/>
                  <p:pic>
                    <p:nvPicPr>
                      <p:cNvPr id="0" name="Picture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1751856"/>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37958" name="Picture 38" descr="ball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9388" y="5486400"/>
            <a:ext cx="3048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61" name="Object 41"/>
          <p:cNvGraphicFramePr>
            <a:graphicFrameLocks noChangeAspect="1"/>
          </p:cNvGraphicFramePr>
          <p:nvPr>
            <p:extLst>
              <p:ext uri="{D42A27DB-BD31-4B8C-83A1-F6EECF244321}">
                <p14:modId xmlns:p14="http://schemas.microsoft.com/office/powerpoint/2010/main" val="1028100440"/>
              </p:ext>
            </p:extLst>
          </p:nvPr>
        </p:nvGraphicFramePr>
        <p:xfrm>
          <a:off x="6190456" y="2996952"/>
          <a:ext cx="685800" cy="381000"/>
        </p:xfrm>
        <a:graphic>
          <a:graphicData uri="http://schemas.openxmlformats.org/presentationml/2006/ole">
            <mc:AlternateContent xmlns:mc="http://schemas.openxmlformats.org/markup-compatibility/2006">
              <mc:Choice xmlns:v="urn:schemas-microsoft-com:vml" Requires="v">
                <p:oleObj spid="_x0000_s41066" name="公式" r:id="rId11" imgW="277200" imgH="167400" progId="">
                  <p:embed/>
                </p:oleObj>
              </mc:Choice>
              <mc:Fallback>
                <p:oleObj name="公式" r:id="rId11" imgW="277200" imgH="167400" progId="">
                  <p:embed/>
                  <p:pic>
                    <p:nvPicPr>
                      <p:cNvPr id="0" name="Picture 1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0456" y="2996952"/>
                        <a:ext cx="685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2" name="Object 42"/>
          <p:cNvGraphicFramePr>
            <a:graphicFrameLocks noChangeAspect="1"/>
          </p:cNvGraphicFramePr>
          <p:nvPr>
            <p:extLst>
              <p:ext uri="{D42A27DB-BD31-4B8C-83A1-F6EECF244321}">
                <p14:modId xmlns:p14="http://schemas.microsoft.com/office/powerpoint/2010/main" val="1401015392"/>
              </p:ext>
            </p:extLst>
          </p:nvPr>
        </p:nvGraphicFramePr>
        <p:xfrm>
          <a:off x="5830416" y="3352800"/>
          <a:ext cx="685800" cy="419100"/>
        </p:xfrm>
        <a:graphic>
          <a:graphicData uri="http://schemas.openxmlformats.org/presentationml/2006/ole">
            <mc:AlternateContent xmlns:mc="http://schemas.openxmlformats.org/markup-compatibility/2006">
              <mc:Choice xmlns:v="urn:schemas-microsoft-com:vml" Requires="v">
                <p:oleObj spid="_x0000_s41067" name="公式" r:id="rId13" imgW="277200" imgH="167400" progId="">
                  <p:embed/>
                </p:oleObj>
              </mc:Choice>
              <mc:Fallback>
                <p:oleObj name="公式" r:id="rId13" imgW="277200" imgH="167400" progId="">
                  <p:embed/>
                  <p:pic>
                    <p:nvPicPr>
                      <p:cNvPr id="0" name="Picture 1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30416" y="3352800"/>
                        <a:ext cx="6858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4" name="Object 44"/>
          <p:cNvGraphicFramePr>
            <a:graphicFrameLocks noChangeAspect="1"/>
          </p:cNvGraphicFramePr>
          <p:nvPr>
            <p:extLst>
              <p:ext uri="{D42A27DB-BD31-4B8C-83A1-F6EECF244321}">
                <p14:modId xmlns:p14="http://schemas.microsoft.com/office/powerpoint/2010/main" val="1243106173"/>
              </p:ext>
            </p:extLst>
          </p:nvPr>
        </p:nvGraphicFramePr>
        <p:xfrm>
          <a:off x="4970512" y="4114800"/>
          <a:ext cx="609600" cy="457200"/>
        </p:xfrm>
        <a:graphic>
          <a:graphicData uri="http://schemas.openxmlformats.org/presentationml/2006/ole">
            <mc:AlternateContent xmlns:mc="http://schemas.openxmlformats.org/markup-compatibility/2006">
              <mc:Choice xmlns:v="urn:schemas-microsoft-com:vml" Requires="v">
                <p:oleObj spid="_x0000_s41068" name="公式" r:id="rId15" imgW="482181" imgH="317225" progId="">
                  <p:embed/>
                </p:oleObj>
              </mc:Choice>
              <mc:Fallback>
                <p:oleObj name="公式" r:id="rId15" imgW="482181" imgH="317225" progId="">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512" y="4114800"/>
                        <a:ext cx="609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5" name="Object 45"/>
          <p:cNvGraphicFramePr>
            <a:graphicFrameLocks noChangeAspect="1"/>
          </p:cNvGraphicFramePr>
          <p:nvPr/>
        </p:nvGraphicFramePr>
        <p:xfrm>
          <a:off x="827584" y="4902200"/>
          <a:ext cx="685800" cy="423863"/>
        </p:xfrm>
        <a:graphic>
          <a:graphicData uri="http://schemas.openxmlformats.org/presentationml/2006/ole">
            <mc:AlternateContent xmlns:mc="http://schemas.openxmlformats.org/markup-compatibility/2006">
              <mc:Choice xmlns:v="urn:schemas-microsoft-com:vml" Requires="v">
                <p:oleObj spid="_x0000_s41069" name="公式" r:id="rId16" imgW="304560" imgH="181080" progId="">
                  <p:embed/>
                </p:oleObj>
              </mc:Choice>
              <mc:Fallback>
                <p:oleObj name="公式" r:id="rId16" imgW="304560" imgH="181080" progId="">
                  <p:embed/>
                  <p:pic>
                    <p:nvPicPr>
                      <p:cNvPr id="0" name="Picture 12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584" y="4902200"/>
                        <a:ext cx="6858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7970" name="Text Box 50"/>
          <p:cNvSpPr txBox="1">
            <a:spLocks noChangeArrowheads="1"/>
          </p:cNvSpPr>
          <p:nvPr/>
        </p:nvSpPr>
        <p:spPr bwMode="auto">
          <a:xfrm>
            <a:off x="457200" y="5334000"/>
            <a:ext cx="84328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zh-CN" altLang="en-US" b="1" baseline="0">
                <a:solidFill>
                  <a:srgbClr val="0000CC"/>
                </a:solidFill>
                <a:latin typeface="楷体_GB2312" pitchFamily="49" charset="-122"/>
                <a:ea typeface="楷体_GB2312" pitchFamily="49" charset="-122"/>
                <a:sym typeface="Symbol" panose="05050102010706020507" pitchFamily="18" charset="2"/>
              </a:rPr>
              <a:t>渐进分析适用于</a:t>
            </a:r>
            <a:r>
              <a:rPr lang="en-US" altLang="zh-CN" b="1" baseline="0">
                <a:solidFill>
                  <a:srgbClr val="0000CC"/>
                </a:solidFill>
                <a:latin typeface="楷体_GB2312" pitchFamily="49" charset="-122"/>
                <a:ea typeface="楷体_GB2312" pitchFamily="49" charset="-122"/>
                <a:sym typeface="Symbol" panose="05050102010706020507" pitchFamily="18" charset="2"/>
              </a:rPr>
              <a:t>n</a:t>
            </a:r>
            <a:r>
              <a:rPr lang="zh-CN" altLang="en-US" b="1" baseline="0">
                <a:solidFill>
                  <a:srgbClr val="0000CC"/>
                </a:solidFill>
                <a:latin typeface="楷体_GB2312" pitchFamily="49" charset="-122"/>
                <a:ea typeface="楷体_GB2312" pitchFamily="49" charset="-122"/>
                <a:sym typeface="Symbol" panose="05050102010706020507" pitchFamily="18" charset="2"/>
              </a:rPr>
              <a:t>充分大的情况</a:t>
            </a:r>
            <a:r>
              <a:rPr lang="en-US" altLang="zh-CN" b="1" baseline="0">
                <a:solidFill>
                  <a:srgbClr val="0000CC"/>
                </a:solidFill>
                <a:latin typeface="楷体_GB2312" pitchFamily="49" charset="-122"/>
                <a:ea typeface="楷体_GB2312" pitchFamily="49" charset="-122"/>
                <a:sym typeface="Symbol" panose="05050102010706020507" pitchFamily="18" charset="2"/>
              </a:rPr>
              <a:t>,</a:t>
            </a:r>
            <a:r>
              <a:rPr lang="zh-CN" altLang="en-US" b="1" baseline="0">
                <a:solidFill>
                  <a:srgbClr val="0000CC"/>
                </a:solidFill>
                <a:latin typeface="楷体_GB2312" pitchFamily="49" charset="-122"/>
                <a:ea typeface="楷体_GB2312" pitchFamily="49" charset="-122"/>
                <a:sym typeface="Symbol" panose="05050102010706020507" pitchFamily="18" charset="2"/>
              </a:rPr>
              <a:t>当问题的规模很小时</a:t>
            </a:r>
            <a:r>
              <a:rPr lang="en-US" altLang="zh-CN" b="1" baseline="0">
                <a:solidFill>
                  <a:srgbClr val="0000CC"/>
                </a:solidFill>
                <a:latin typeface="楷体_GB2312" pitchFamily="49" charset="-122"/>
                <a:ea typeface="楷体_GB2312" pitchFamily="49" charset="-122"/>
                <a:sym typeface="Symbol" panose="05050102010706020507" pitchFamily="18" charset="2"/>
              </a:rPr>
              <a:t>,</a:t>
            </a:r>
            <a:r>
              <a:rPr lang="zh-CN" altLang="en-US" b="1" baseline="0">
                <a:solidFill>
                  <a:srgbClr val="0000CC"/>
                </a:solidFill>
                <a:latin typeface="楷体_GB2312" pitchFamily="49" charset="-122"/>
                <a:ea typeface="楷体_GB2312" pitchFamily="49" charset="-122"/>
                <a:sym typeface="Symbol" panose="05050102010706020507" pitchFamily="18" charset="2"/>
              </a:rPr>
              <a:t>或比较的两算法同阶时</a:t>
            </a:r>
            <a:r>
              <a:rPr lang="en-US" altLang="zh-CN" b="1" baseline="0">
                <a:solidFill>
                  <a:srgbClr val="0000CC"/>
                </a:solidFill>
                <a:latin typeface="楷体_GB2312" pitchFamily="49" charset="-122"/>
                <a:ea typeface="楷体_GB2312" pitchFamily="49" charset="-122"/>
                <a:sym typeface="Symbol" panose="05050102010706020507" pitchFamily="18" charset="2"/>
              </a:rPr>
              <a:t>,</a:t>
            </a:r>
            <a:r>
              <a:rPr lang="zh-CN" altLang="en-US" b="1" baseline="0">
                <a:solidFill>
                  <a:srgbClr val="0000CC"/>
                </a:solidFill>
                <a:latin typeface="楷体_GB2312" pitchFamily="49" charset="-122"/>
                <a:ea typeface="楷体_GB2312" pitchFamily="49" charset="-122"/>
                <a:sym typeface="Symbol" panose="05050102010706020507" pitchFamily="18" charset="2"/>
              </a:rPr>
              <a:t>则不能做这种简化</a:t>
            </a:r>
            <a:r>
              <a:rPr lang="en-US" altLang="zh-CN" b="1" baseline="0">
                <a:solidFill>
                  <a:srgbClr val="0000CC"/>
                </a:solidFill>
                <a:latin typeface="楷体_GB2312" pitchFamily="49" charset="-122"/>
                <a:ea typeface="楷体_GB2312" pitchFamily="49" charset="-122"/>
                <a:sym typeface="Symbol" panose="05050102010706020507" pitchFamily="18" charset="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6"/>
                                        </p:tgtEl>
                                        <p:attrNameLst>
                                          <p:attrName>style.visibility</p:attrName>
                                        </p:attrNameLst>
                                      </p:cBhvr>
                                      <p:to>
                                        <p:strVal val="visible"/>
                                      </p:to>
                                    </p:set>
                                    <p:animEffect transition="in" filter="wipe(left)">
                                      <p:cBhvr>
                                        <p:cTn id="7" dur="500"/>
                                        <p:tgtEl>
                                          <p:spTgt spid="337966"/>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37949"/>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37955"/>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379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7954"/>
                                        </p:tgtEl>
                                        <p:attrNameLst>
                                          <p:attrName>style.visibility</p:attrName>
                                        </p:attrNameLst>
                                      </p:cBhvr>
                                      <p:to>
                                        <p:strVal val="visible"/>
                                      </p:to>
                                    </p:set>
                                    <p:animEffect transition="in" filter="wipe(left)">
                                      <p:cBhvr>
                                        <p:cTn id="21" dur="500"/>
                                        <p:tgtEl>
                                          <p:spTgt spid="337954"/>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37967"/>
                                        </p:tgtEl>
                                        <p:attrNameLst>
                                          <p:attrName>style.visibility</p:attrName>
                                        </p:attrNameLst>
                                      </p:cBhvr>
                                      <p:to>
                                        <p:strVal val="visible"/>
                                      </p:to>
                                    </p:set>
                                    <p:animEffect transition="in" filter="wipe(left)">
                                      <p:cBhvr>
                                        <p:cTn id="25" dur="500"/>
                                        <p:tgtEl>
                                          <p:spTgt spid="337967"/>
                                        </p:tgtEl>
                                      </p:cBhvr>
                                    </p:animEffect>
                                  </p:childTnLst>
                                </p:cTn>
                              </p:par>
                            </p:childTnLst>
                          </p:cTn>
                        </p:par>
                        <p:par>
                          <p:cTn id="26" fill="hold" nodeType="afterGroup">
                            <p:stCondLst>
                              <p:cond delay="1000"/>
                            </p:stCondLst>
                            <p:childTnLst>
                              <p:par>
                                <p:cTn id="27" presetID="1" presetClass="entr" presetSubtype="0" fill="hold" nodeType="afterEffect">
                                  <p:stCondLst>
                                    <p:cond delay="0"/>
                                  </p:stCondLst>
                                  <p:childTnLst>
                                    <p:set>
                                      <p:cBhvr>
                                        <p:cTn id="28" dur="1" fill="hold">
                                          <p:stCondLst>
                                            <p:cond delay="499"/>
                                          </p:stCondLst>
                                        </p:cTn>
                                        <p:tgtEl>
                                          <p:spTgt spid="337950"/>
                                        </p:tgtEl>
                                        <p:attrNameLst>
                                          <p:attrName>style.visibility</p:attrName>
                                        </p:attrNameLst>
                                      </p:cBhvr>
                                      <p:to>
                                        <p:strVal val="visible"/>
                                      </p:to>
                                    </p:set>
                                  </p:childTnLst>
                                </p:cTn>
                              </p:par>
                            </p:childTnLst>
                          </p:cTn>
                        </p:par>
                        <p:par>
                          <p:cTn id="29" fill="hold" nodeType="afterGroup">
                            <p:stCondLst>
                              <p:cond delay="1500"/>
                            </p:stCondLst>
                            <p:childTnLst>
                              <p:par>
                                <p:cTn id="30" presetID="1" presetClass="entr" presetSubtype="0" fill="hold" nodeType="afterEffect">
                                  <p:stCondLst>
                                    <p:cond delay="0"/>
                                  </p:stCondLst>
                                  <p:childTnLst>
                                    <p:set>
                                      <p:cBhvr>
                                        <p:cTn id="31" dur="1" fill="hold">
                                          <p:stCondLst>
                                            <p:cond delay="499"/>
                                          </p:stCondLst>
                                        </p:cTn>
                                        <p:tgtEl>
                                          <p:spTgt spid="337961"/>
                                        </p:tgtEl>
                                        <p:attrNameLst>
                                          <p:attrName>style.visibility</p:attrName>
                                        </p:attrNameLst>
                                      </p:cBhvr>
                                      <p:to>
                                        <p:strVal val="visible"/>
                                      </p:to>
                                    </p:set>
                                  </p:childTnLst>
                                </p:cTn>
                              </p:par>
                            </p:childTnLst>
                          </p:cTn>
                        </p:par>
                        <p:par>
                          <p:cTn id="32" fill="hold" nodeType="afterGroup">
                            <p:stCondLst>
                              <p:cond delay="2000"/>
                            </p:stCondLst>
                            <p:childTnLst>
                              <p:par>
                                <p:cTn id="33" presetID="1" presetClass="entr" presetSubtype="0" fill="hold" nodeType="afterEffect">
                                  <p:stCondLst>
                                    <p:cond delay="0"/>
                                  </p:stCondLst>
                                  <p:childTnLst>
                                    <p:set>
                                      <p:cBhvr>
                                        <p:cTn id="34" dur="1" fill="hold">
                                          <p:stCondLst>
                                            <p:cond delay="499"/>
                                          </p:stCondLst>
                                        </p:cTn>
                                        <p:tgtEl>
                                          <p:spTgt spid="3379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7968"/>
                                        </p:tgtEl>
                                        <p:attrNameLst>
                                          <p:attrName>style.visibility</p:attrName>
                                        </p:attrNameLst>
                                      </p:cBhvr>
                                      <p:to>
                                        <p:strVal val="visible"/>
                                      </p:to>
                                    </p:set>
                                    <p:animEffect transition="in" filter="wipe(left)">
                                      <p:cBhvr>
                                        <p:cTn id="39" dur="500"/>
                                        <p:tgtEl>
                                          <p:spTgt spid="33796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33796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7969"/>
                                        </p:tgtEl>
                                        <p:attrNameLst>
                                          <p:attrName>style.visibility</p:attrName>
                                        </p:attrNameLst>
                                      </p:cBhvr>
                                      <p:to>
                                        <p:strVal val="visible"/>
                                      </p:to>
                                    </p:set>
                                    <p:animEffect transition="in" filter="wipe(left)">
                                      <p:cBhvr>
                                        <p:cTn id="47" dur="500"/>
                                        <p:tgtEl>
                                          <p:spTgt spid="337969"/>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499"/>
                                          </p:stCondLst>
                                        </p:cTn>
                                        <p:tgtEl>
                                          <p:spTgt spid="33796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37958"/>
                                        </p:tgtEl>
                                        <p:attrNameLst>
                                          <p:attrName>style.visibility</p:attrName>
                                        </p:attrNameLst>
                                      </p:cBhvr>
                                      <p:to>
                                        <p:strVal val="visible"/>
                                      </p:to>
                                    </p:set>
                                    <p:animEffect transition="in" filter="wipe(left)">
                                      <p:cBhvr>
                                        <p:cTn id="55" dur="500"/>
                                        <p:tgtEl>
                                          <p:spTgt spid="3379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37970"/>
                                        </p:tgtEl>
                                        <p:attrNameLst>
                                          <p:attrName>style.visibility</p:attrName>
                                        </p:attrNameLst>
                                      </p:cBhvr>
                                      <p:to>
                                        <p:strVal val="visible"/>
                                      </p:to>
                                    </p:set>
                                    <p:animEffect transition="in" filter="wipe(left)">
                                      <p:cBhvr>
                                        <p:cTn id="60" dur="500"/>
                                        <p:tgtEl>
                                          <p:spTgt spid="337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9" grpId="0" autoUpdateAnimBg="0"/>
      <p:bldP spid="337968" grpId="0" autoUpdateAnimBg="0"/>
      <p:bldP spid="337967" grpId="0" autoUpdateAnimBg="0"/>
      <p:bldP spid="337966" grpId="0" autoUpdateAnimBg="0"/>
      <p:bldP spid="33797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15414929-AC26-4F9E-8EAF-939B6BB76AF6}" type="slidenum">
              <a:rPr lang="en-US" altLang="zh-CN" sz="1400" baseline="0"/>
              <a:pPr/>
              <a:t>46</a:t>
            </a:fld>
            <a:endParaRPr lang="en-US" altLang="zh-CN" sz="1400" baseline="0"/>
          </a:p>
        </p:txBody>
      </p:sp>
      <p:sp>
        <p:nvSpPr>
          <p:cNvPr id="28675"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28676" name="Rectangle 18"/>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77" name="Text Box 23"/>
          <p:cNvSpPr txBox="1">
            <a:spLocks noChangeArrowheads="1"/>
          </p:cNvSpPr>
          <p:nvPr/>
        </p:nvSpPr>
        <p:spPr bwMode="auto">
          <a:xfrm>
            <a:off x="381000" y="457200"/>
            <a:ext cx="8432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1" baseline="0">
                <a:latin typeface="Century Schoolbook" panose="02040604050505020304" pitchFamily="18" charset="0"/>
                <a:sym typeface="Symbol" panose="05050102010706020507" pitchFamily="18" charset="2"/>
              </a:rPr>
              <a:t>2).</a:t>
            </a:r>
            <a:r>
              <a:rPr lang="zh-CN" altLang="en-US" baseline="0">
                <a:latin typeface="Century Schoolbook" panose="02040604050505020304" pitchFamily="18" charset="0"/>
                <a:ea typeface="黑体" panose="02010609060101010101" pitchFamily="49" charset="-122"/>
              </a:rPr>
              <a:t>渐进性态的阶</a:t>
            </a:r>
            <a:endParaRPr lang="en-US" altLang="en-US" baseline="0">
              <a:latin typeface="Century Schoolbook" panose="02040604050505020304" pitchFamily="18" charset="0"/>
              <a:ea typeface="黑体" panose="02010609060101010101" pitchFamily="49" charset="-122"/>
            </a:endParaRPr>
          </a:p>
        </p:txBody>
      </p:sp>
      <p:sp>
        <p:nvSpPr>
          <p:cNvPr id="338971" name="Text Box 27"/>
          <p:cNvSpPr txBox="1">
            <a:spLocks noChangeArrowheads="1"/>
          </p:cNvSpPr>
          <p:nvPr/>
        </p:nvSpPr>
        <p:spPr bwMode="auto">
          <a:xfrm>
            <a:off x="685800" y="4114800"/>
            <a:ext cx="218757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baseline="0">
                <a:latin typeface="楷体_GB2312" pitchFamily="49" charset="-122"/>
                <a:ea typeface="楷体_GB2312" pitchFamily="49" charset="-122"/>
              </a:rPr>
              <a:t>又如算法</a:t>
            </a:r>
            <a:r>
              <a:rPr lang="en-US" altLang="zh-CN" sz="2400" b="1" baseline="0">
                <a:latin typeface="楷体_GB2312" pitchFamily="49" charset="-122"/>
                <a:ea typeface="楷体_GB2312" pitchFamily="49" charset="-122"/>
              </a:rPr>
              <a:t>1-1</a:t>
            </a:r>
            <a:r>
              <a:rPr lang="zh-CN" altLang="en-US" sz="2400" b="1" baseline="0">
                <a:latin typeface="楷体_GB2312" pitchFamily="49" charset="-122"/>
                <a:ea typeface="楷体_GB2312" pitchFamily="49" charset="-122"/>
              </a:rPr>
              <a:t>中</a:t>
            </a:r>
            <a:endParaRPr lang="zh-CN" altLang="en-US" sz="2400" b="1" u="sng" baseline="0">
              <a:solidFill>
                <a:srgbClr val="800000"/>
              </a:solidFill>
            </a:endParaRPr>
          </a:p>
        </p:txBody>
      </p:sp>
      <p:sp>
        <p:nvSpPr>
          <p:cNvPr id="338972" name="Rectangle 28"/>
          <p:cNvSpPr>
            <a:spLocks noChangeArrowheads="1"/>
          </p:cNvSpPr>
          <p:nvPr/>
        </p:nvSpPr>
        <p:spPr bwMode="auto">
          <a:xfrm>
            <a:off x="1524000" y="4500563"/>
            <a:ext cx="2419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min</a:t>
            </a:r>
            <a:r>
              <a:rPr lang="en-US" altLang="zh-CN" sz="2400" i="1" baseline="0">
                <a:latin typeface="Century Schoolbook" panose="02040604050505020304" pitchFamily="18" charset="0"/>
              </a:rPr>
              <a:t> </a:t>
            </a:r>
            <a:r>
              <a:rPr lang="en-US" altLang="zh-CN" sz="2400" baseline="0">
                <a:latin typeface="Century Schoolbook" panose="02040604050505020304" pitchFamily="18" charset="0"/>
              </a:rPr>
              <a:t>(m)=2a+3t,</a:t>
            </a:r>
          </a:p>
        </p:txBody>
      </p:sp>
      <p:sp>
        <p:nvSpPr>
          <p:cNvPr id="338973" name="Rectangle 29"/>
          <p:cNvSpPr>
            <a:spLocks noChangeArrowheads="1"/>
          </p:cNvSpPr>
          <p:nvPr/>
        </p:nvSpPr>
        <p:spPr bwMode="auto">
          <a:xfrm>
            <a:off x="1524000" y="4953000"/>
            <a:ext cx="49466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max</a:t>
            </a:r>
            <a:r>
              <a:rPr lang="en-US" altLang="zh-CN" sz="2400" baseline="0">
                <a:latin typeface="Century Schoolbook" panose="02040604050505020304" pitchFamily="18" charset="0"/>
              </a:rPr>
              <a:t>(m)=(m+1)a+(2m+1)t+(m-1)s,</a:t>
            </a:r>
          </a:p>
        </p:txBody>
      </p:sp>
      <p:sp>
        <p:nvSpPr>
          <p:cNvPr id="338974" name="Rectangle 30"/>
          <p:cNvSpPr>
            <a:spLocks noChangeArrowheads="1"/>
          </p:cNvSpPr>
          <p:nvPr/>
        </p:nvSpPr>
        <p:spPr bwMode="auto">
          <a:xfrm>
            <a:off x="4114800" y="4495800"/>
            <a:ext cx="21018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min </a:t>
            </a:r>
            <a:r>
              <a:rPr lang="en-US" altLang="zh-CN" sz="2400" baseline="0">
                <a:latin typeface="Century Schoolbook" panose="02040604050505020304" pitchFamily="18" charset="0"/>
              </a:rPr>
              <a:t>(m)=O(1)</a:t>
            </a:r>
          </a:p>
        </p:txBody>
      </p:sp>
      <p:sp>
        <p:nvSpPr>
          <p:cNvPr id="338977" name="Rectangle 33"/>
          <p:cNvSpPr>
            <a:spLocks noChangeArrowheads="1"/>
          </p:cNvSpPr>
          <p:nvPr/>
        </p:nvSpPr>
        <p:spPr bwMode="auto">
          <a:xfrm>
            <a:off x="1524000" y="5486400"/>
            <a:ext cx="2174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latin typeface="Century Schoolbook" panose="02040604050505020304" pitchFamily="18" charset="0"/>
              </a:rPr>
              <a:t>T</a:t>
            </a:r>
            <a:r>
              <a:rPr lang="en-US" altLang="zh-CN" sz="2400" i="1">
                <a:latin typeface="Century Schoolbook" panose="02040604050505020304" pitchFamily="18" charset="0"/>
              </a:rPr>
              <a:t>max</a:t>
            </a:r>
            <a:r>
              <a:rPr lang="en-US" altLang="zh-CN" sz="2400" baseline="0">
                <a:latin typeface="Century Schoolbook" panose="02040604050505020304" pitchFamily="18" charset="0"/>
              </a:rPr>
              <a:t>(m)=O(m)</a:t>
            </a:r>
          </a:p>
        </p:txBody>
      </p:sp>
      <p:sp>
        <p:nvSpPr>
          <p:cNvPr id="338981" name="Text Box 37"/>
          <p:cNvSpPr txBox="1">
            <a:spLocks noChangeArrowheads="1"/>
          </p:cNvSpPr>
          <p:nvPr/>
        </p:nvSpPr>
        <p:spPr bwMode="auto">
          <a:xfrm>
            <a:off x="685800" y="3200400"/>
            <a:ext cx="7969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baseline="0">
                <a:ea typeface="楷体_GB2312" pitchFamily="49" charset="-122"/>
              </a:rPr>
              <a:t>例如</a:t>
            </a:r>
            <a:endParaRPr lang="zh-CN" altLang="en-US" sz="2800" b="1" u="sng" baseline="0"/>
          </a:p>
        </p:txBody>
      </p:sp>
      <p:sp>
        <p:nvSpPr>
          <p:cNvPr id="338982" name="Text Box 38"/>
          <p:cNvSpPr txBox="1">
            <a:spLocks noChangeArrowheads="1"/>
          </p:cNvSpPr>
          <p:nvPr/>
        </p:nvSpPr>
        <p:spPr bwMode="auto">
          <a:xfrm>
            <a:off x="1524000" y="3200400"/>
            <a:ext cx="13096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3n=O(n),</a:t>
            </a:r>
            <a:endParaRPr lang="en-US" altLang="zh-CN" sz="2800" u="sng" baseline="0"/>
          </a:p>
        </p:txBody>
      </p:sp>
      <p:sp>
        <p:nvSpPr>
          <p:cNvPr id="338983" name="Text Box 39"/>
          <p:cNvSpPr txBox="1">
            <a:spLocks noChangeArrowheads="1"/>
          </p:cNvSpPr>
          <p:nvPr/>
        </p:nvSpPr>
        <p:spPr bwMode="auto">
          <a:xfrm>
            <a:off x="2895600" y="3200400"/>
            <a:ext cx="19383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n+1024=O(n),</a:t>
            </a:r>
            <a:endParaRPr lang="en-US" altLang="zh-CN" sz="2800" u="sng" baseline="0"/>
          </a:p>
        </p:txBody>
      </p:sp>
      <p:sp>
        <p:nvSpPr>
          <p:cNvPr id="338984" name="Text Box 40"/>
          <p:cNvSpPr txBox="1">
            <a:spLocks noChangeArrowheads="1"/>
          </p:cNvSpPr>
          <p:nvPr/>
        </p:nvSpPr>
        <p:spPr bwMode="auto">
          <a:xfrm>
            <a:off x="1524000" y="3657600"/>
            <a:ext cx="14954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a:t>
            </a:r>
            <a:r>
              <a:rPr lang="en-US" altLang="zh-CN" sz="2400" baseline="30000">
                <a:ea typeface="楷体_GB2312" pitchFamily="49" charset="-122"/>
              </a:rPr>
              <a:t>2</a:t>
            </a:r>
            <a:r>
              <a:rPr lang="en-US" altLang="zh-CN" sz="2400" baseline="0">
                <a:ea typeface="楷体_GB2312" pitchFamily="49" charset="-122"/>
              </a:rPr>
              <a:t>=O(n</a:t>
            </a:r>
            <a:r>
              <a:rPr lang="en-US" altLang="zh-CN" sz="2400" baseline="30000">
                <a:ea typeface="楷体_GB2312" pitchFamily="49" charset="-122"/>
              </a:rPr>
              <a:t>3</a:t>
            </a:r>
            <a:r>
              <a:rPr lang="en-US" altLang="zh-CN" sz="2400" baseline="0">
                <a:ea typeface="楷体_GB2312" pitchFamily="49" charset="-122"/>
              </a:rPr>
              <a:t>) ?</a:t>
            </a:r>
          </a:p>
        </p:txBody>
      </p:sp>
      <p:sp>
        <p:nvSpPr>
          <p:cNvPr id="338985" name="Text Box 41"/>
          <p:cNvSpPr txBox="1">
            <a:spLocks noChangeArrowheads="1"/>
          </p:cNvSpPr>
          <p:nvPr/>
        </p:nvSpPr>
        <p:spPr bwMode="auto">
          <a:xfrm>
            <a:off x="3200400" y="3657600"/>
            <a:ext cx="14954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n</a:t>
            </a:r>
            <a:r>
              <a:rPr lang="en-US" altLang="zh-CN" sz="2400" baseline="30000">
                <a:ea typeface="楷体_GB2312" pitchFamily="49" charset="-122"/>
              </a:rPr>
              <a:t>3</a:t>
            </a:r>
            <a:r>
              <a:rPr lang="en-US" altLang="zh-CN" sz="2400" baseline="0">
                <a:ea typeface="楷体_GB2312" pitchFamily="49" charset="-122"/>
              </a:rPr>
              <a:t>=O(n</a:t>
            </a:r>
            <a:r>
              <a:rPr lang="en-US" altLang="zh-CN" sz="2400" baseline="30000">
                <a:ea typeface="楷体_GB2312" pitchFamily="49" charset="-122"/>
              </a:rPr>
              <a:t>2</a:t>
            </a:r>
            <a:r>
              <a:rPr lang="en-US" altLang="zh-CN" sz="2400" baseline="0">
                <a:ea typeface="楷体_GB2312" pitchFamily="49" charset="-122"/>
              </a:rPr>
              <a:t>) ?</a:t>
            </a:r>
          </a:p>
        </p:txBody>
      </p:sp>
      <p:sp>
        <p:nvSpPr>
          <p:cNvPr id="338986" name="Text Box 42"/>
          <p:cNvSpPr txBox="1">
            <a:spLocks noChangeArrowheads="1"/>
          </p:cNvSpPr>
          <p:nvPr/>
        </p:nvSpPr>
        <p:spPr bwMode="auto">
          <a:xfrm>
            <a:off x="4953000" y="3200400"/>
            <a:ext cx="247173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baseline="0">
                <a:ea typeface="楷体_GB2312" pitchFamily="49" charset="-122"/>
              </a:rPr>
              <a:t>2n</a:t>
            </a:r>
            <a:r>
              <a:rPr lang="en-US" altLang="zh-CN" sz="2400" baseline="30000">
                <a:ea typeface="楷体_GB2312" pitchFamily="49" charset="-122"/>
              </a:rPr>
              <a:t>2</a:t>
            </a:r>
            <a:r>
              <a:rPr lang="en-US" altLang="zh-CN" sz="2400" baseline="0">
                <a:ea typeface="楷体_GB2312" pitchFamily="49" charset="-122"/>
              </a:rPr>
              <a:t>+11n-10=O(n</a:t>
            </a:r>
            <a:r>
              <a:rPr lang="en-US" altLang="zh-CN" sz="2400" baseline="30000">
                <a:ea typeface="楷体_GB2312" pitchFamily="49" charset="-122"/>
              </a:rPr>
              <a:t>2</a:t>
            </a:r>
            <a:r>
              <a:rPr lang="en-US" altLang="zh-CN" sz="2400" baseline="0">
                <a:ea typeface="楷体_GB2312" pitchFamily="49" charset="-122"/>
              </a:rPr>
              <a:t>)</a:t>
            </a:r>
            <a:endParaRPr lang="en-US" altLang="zh-CN" sz="2800" u="sng" baseline="0"/>
          </a:p>
        </p:txBody>
      </p:sp>
      <p:sp>
        <p:nvSpPr>
          <p:cNvPr id="338988" name="Text Box 44"/>
          <p:cNvSpPr txBox="1">
            <a:spLocks noChangeArrowheads="1"/>
          </p:cNvSpPr>
          <p:nvPr/>
        </p:nvSpPr>
        <p:spPr bwMode="auto">
          <a:xfrm>
            <a:off x="685800" y="1828800"/>
            <a:ext cx="8001000" cy="1373188"/>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dist" fontAlgn="base">
              <a:lnSpc>
                <a:spcPct val="120000"/>
              </a:lnSpc>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若存在正常数</a:t>
            </a:r>
            <a:r>
              <a:rPr lang="en-US" altLang="zh-CN" b="1" i="1" baseline="0">
                <a:solidFill>
                  <a:srgbClr val="990000"/>
                </a:solidFill>
                <a:latin typeface="Century Schoolbook" panose="02040604050505020304" pitchFamily="18" charset="0"/>
                <a:sym typeface="Symbol" panose="05050102010706020507" pitchFamily="18" charset="2"/>
              </a:rPr>
              <a:t>c</a:t>
            </a:r>
            <a:r>
              <a:rPr lang="zh-CN" altLang="en-US" b="1" baseline="0">
                <a:solidFill>
                  <a:srgbClr val="990000"/>
                </a:solidFill>
                <a:latin typeface="Century Schoolbook" panose="02040604050505020304" pitchFamily="18" charset="0"/>
                <a:sym typeface="Symbol" panose="05050102010706020507" pitchFamily="18" charset="2"/>
              </a:rPr>
              <a:t>和自然数</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使得当 </a:t>
            </a:r>
            <a:r>
              <a:rPr lang="en-US" altLang="zh-CN" b="1" i="1" baseline="0">
                <a:solidFill>
                  <a:srgbClr val="990000"/>
                </a:solidFill>
                <a:latin typeface="Century Schoolbook" panose="02040604050505020304" pitchFamily="18" charset="0"/>
                <a:sym typeface="Symbol" panose="05050102010706020507" pitchFamily="18" charset="2"/>
              </a:rPr>
              <a:t>N </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时</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有</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cg </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p>
          <a:p>
            <a:pPr algn="dist" fontAlgn="base">
              <a:lnSpc>
                <a:spcPct val="120000"/>
              </a:lnSpc>
              <a:spcBef>
                <a:spcPct val="10000"/>
              </a:spcBef>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则称函数 </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在</a:t>
            </a:r>
            <a:r>
              <a:rPr lang="en-US" altLang="zh-CN" b="1" i="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充分大时有</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上界</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是它的一个上界</a:t>
            </a:r>
            <a:r>
              <a:rPr lang="en-US" altLang="zh-CN" b="1" baseline="0">
                <a:solidFill>
                  <a:srgbClr val="990000"/>
                </a:solidFill>
                <a:latin typeface="Century Schoolbook" panose="02040604050505020304" pitchFamily="18" charset="0"/>
                <a:sym typeface="Symbol" panose="05050102010706020507" pitchFamily="18" charset="2"/>
              </a:rPr>
              <a:t>, </a:t>
            </a:r>
          </a:p>
          <a:p>
            <a:pPr algn="dist" fontAlgn="base">
              <a:lnSpc>
                <a:spcPct val="120000"/>
              </a:lnSpc>
              <a:spcBef>
                <a:spcPct val="10000"/>
              </a:spcBef>
            </a:pP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记为 </a:t>
            </a:r>
            <a:r>
              <a:rPr lang="en-US" altLang="zh-CN" b="1" baseline="0">
                <a:solidFill>
                  <a:srgbClr val="990000"/>
                </a:solidFill>
                <a:latin typeface="Century Schoolbook" panose="02040604050505020304" pitchFamily="18" charset="0"/>
                <a:sym typeface="Symbol" panose="05050102010706020507" pitchFamily="18" charset="2"/>
              </a:rPr>
              <a:t>f(</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=O(</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baseline="0">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也称 </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f(</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r>
              <a:rPr lang="en-US" altLang="zh-CN" b="1" baseline="0">
                <a:latin typeface="Century Schoolbook" panose="02040604050505020304" pitchFamily="18" charset="0"/>
                <a:ea typeface="黑体" panose="02010609060101010101" pitchFamily="49" charset="-122"/>
                <a:sym typeface="Symbol" panose="05050102010706020507" pitchFamily="18" charset="2"/>
              </a:rPr>
              <a:t> </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的</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阶</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不高于</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g </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r>
              <a:rPr lang="en-US" altLang="zh-CN" b="1" i="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 </a:t>
            </a:r>
            <a:r>
              <a:rPr lang="zh-CN" altLang="en-US"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的</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阶</a:t>
            </a:r>
            <a:r>
              <a:rPr lang="en-US" altLang="zh-CN" b="1" baseline="0">
                <a:solidFill>
                  <a:srgbClr val="990000"/>
                </a:solidFill>
                <a:latin typeface="Century Schoolbook" panose="02040604050505020304" pitchFamily="18" charset="0"/>
                <a:ea typeface="黑体" panose="02010609060101010101" pitchFamily="49" charset="-122"/>
                <a:sym typeface="Symbol" panose="05050102010706020507" pitchFamily="18" charset="2"/>
              </a:rPr>
              <a:t>.</a:t>
            </a:r>
            <a:endParaRPr lang="en-US" altLang="en-US" baseline="0">
              <a:latin typeface="Century Schoolbook" panose="02040604050505020304" pitchFamily="18" charset="0"/>
              <a:ea typeface="黑体" panose="02010609060101010101" pitchFamily="49" charset="-122"/>
            </a:endParaRPr>
          </a:p>
        </p:txBody>
      </p:sp>
      <p:sp>
        <p:nvSpPr>
          <p:cNvPr id="338989" name="Text Box 45"/>
          <p:cNvSpPr txBox="1">
            <a:spLocks noChangeArrowheads="1"/>
          </p:cNvSpPr>
          <p:nvPr/>
        </p:nvSpPr>
        <p:spPr bwMode="auto">
          <a:xfrm>
            <a:off x="457200" y="838200"/>
            <a:ext cx="6705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设</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和 </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a:t>
            </a:r>
            <a:r>
              <a:rPr lang="zh-CN" altLang="en-US" b="1" baseline="0">
                <a:solidFill>
                  <a:srgbClr val="990000"/>
                </a:solidFill>
                <a:latin typeface="Century Schoolbook" panose="02040604050505020304" pitchFamily="18" charset="0"/>
                <a:sym typeface="Symbol" panose="05050102010706020507" pitchFamily="18" charset="2"/>
              </a:rPr>
              <a:t>是定义在正整数集上的正函数</a:t>
            </a:r>
            <a:r>
              <a:rPr lang="en-US" altLang="zh-CN" b="1" baseline="0">
                <a:solidFill>
                  <a:srgbClr val="990000"/>
                </a:solidFill>
                <a:latin typeface="Century Schoolbook" panose="02040604050505020304" pitchFamily="18" charset="0"/>
                <a:sym typeface="Symbol" panose="05050102010706020507" pitchFamily="18" charset="2"/>
              </a:rPr>
              <a:t>,</a:t>
            </a:r>
            <a:endParaRPr lang="en-US" altLang="en-US" baseline="0">
              <a:latin typeface="Century Schoolbook" panose="02040604050505020304" pitchFamily="18" charset="0"/>
              <a:ea typeface="黑体" panose="02010609060101010101" pitchFamily="49" charset="-122"/>
            </a:endParaRPr>
          </a:p>
        </p:txBody>
      </p:sp>
      <p:sp>
        <p:nvSpPr>
          <p:cNvPr id="338990" name="Rectangle 46"/>
          <p:cNvSpPr>
            <a:spLocks noChangeArrowheads="1"/>
          </p:cNvSpPr>
          <p:nvPr/>
        </p:nvSpPr>
        <p:spPr bwMode="auto">
          <a:xfrm>
            <a:off x="609600" y="1295400"/>
            <a:ext cx="49545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baseline="0">
                <a:latin typeface="Century Schoolbook" panose="02040604050505020304" pitchFamily="18" charset="0"/>
                <a:sym typeface="Symbol" panose="05050102010706020507" pitchFamily="18" charset="2"/>
              </a:rPr>
              <a:t>(1)</a:t>
            </a:r>
            <a:r>
              <a:rPr lang="zh-CN" altLang="en-US" b="1" baseline="0">
                <a:latin typeface="黑体" panose="02010609060101010101" pitchFamily="49" charset="-122"/>
                <a:ea typeface="黑体" panose="02010609060101010101" pitchFamily="49" charset="-122"/>
                <a:sym typeface="Symbol" panose="05050102010706020507" pitchFamily="18" charset="2"/>
              </a:rPr>
              <a:t>大</a:t>
            </a:r>
            <a:r>
              <a:rPr lang="en-US" altLang="zh-CN" b="1" baseline="0">
                <a:latin typeface="Century Schoolbook" panose="02040604050505020304" pitchFamily="18" charset="0"/>
                <a:ea typeface="黑体" panose="02010609060101010101" pitchFamily="49" charset="-122"/>
                <a:sym typeface="Symbol" panose="05050102010706020507" pitchFamily="18" charset="2"/>
              </a:rPr>
              <a:t>O</a:t>
            </a:r>
            <a:r>
              <a:rPr lang="zh-CN" altLang="en-US" b="1" baseline="0">
                <a:latin typeface="黑体" panose="02010609060101010101" pitchFamily="49" charset="-122"/>
                <a:ea typeface="黑体" panose="02010609060101010101" pitchFamily="49" charset="-122"/>
                <a:sym typeface="Symbol" panose="05050102010706020507" pitchFamily="18" charset="2"/>
              </a:rPr>
              <a:t>表示法</a:t>
            </a:r>
            <a:r>
              <a:rPr lang="zh-CN" altLang="en-US" baseline="0">
                <a:latin typeface="黑体" panose="02010609060101010101" pitchFamily="49" charset="-122"/>
                <a:ea typeface="黑体" panose="02010609060101010101" pitchFamily="49" charset="-122"/>
                <a:sym typeface="Symbol" panose="05050102010706020507" pitchFamily="18" charset="2"/>
              </a:rPr>
              <a:t> </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算法运行时间的上限 </a:t>
            </a:r>
            <a:r>
              <a:rPr lang="en-US" altLang="zh-CN" baseline="0">
                <a:latin typeface="黑体" panose="02010609060101010101" pitchFamily="49" charset="-122"/>
                <a:ea typeface="黑体" panose="02010609060101010101" pitchFamily="49" charset="-122"/>
                <a:sym typeface="Symbol" panose="05050102010706020507" pitchFamily="18" charset="2"/>
              </a:rPr>
              <a:t>)</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989"/>
                                        </p:tgtEl>
                                        <p:attrNameLst>
                                          <p:attrName>style.visibility</p:attrName>
                                        </p:attrNameLst>
                                      </p:cBhvr>
                                      <p:to>
                                        <p:strVal val="visible"/>
                                      </p:to>
                                    </p:set>
                                    <p:animEffect transition="in" filter="wipe(left)">
                                      <p:cBhvr>
                                        <p:cTn id="7" dur="500"/>
                                        <p:tgtEl>
                                          <p:spTgt spid="338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8990"/>
                                        </p:tgtEl>
                                        <p:attrNameLst>
                                          <p:attrName>style.visibility</p:attrName>
                                        </p:attrNameLst>
                                      </p:cBhvr>
                                      <p:to>
                                        <p:strVal val="visible"/>
                                      </p:to>
                                    </p:set>
                                    <p:animEffect transition="in" filter="wipe(left)">
                                      <p:cBhvr>
                                        <p:cTn id="12" dur="500"/>
                                        <p:tgtEl>
                                          <p:spTgt spid="338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8988"/>
                                        </p:tgtEl>
                                        <p:attrNameLst>
                                          <p:attrName>style.visibility</p:attrName>
                                        </p:attrNameLst>
                                      </p:cBhvr>
                                      <p:to>
                                        <p:strVal val="visible"/>
                                      </p:to>
                                    </p:set>
                                    <p:animEffect transition="in" filter="wipe(left)">
                                      <p:cBhvr>
                                        <p:cTn id="17" dur="500"/>
                                        <p:tgtEl>
                                          <p:spTgt spid="338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981"/>
                                        </p:tgtEl>
                                        <p:attrNameLst>
                                          <p:attrName>style.visibility</p:attrName>
                                        </p:attrNameLst>
                                      </p:cBhvr>
                                      <p:to>
                                        <p:strVal val="visible"/>
                                      </p:to>
                                    </p:set>
                                    <p:animEffect transition="in" filter="wipe(left)">
                                      <p:cBhvr>
                                        <p:cTn id="22" dur="500"/>
                                        <p:tgtEl>
                                          <p:spTgt spid="338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8982"/>
                                        </p:tgtEl>
                                        <p:attrNameLst>
                                          <p:attrName>style.visibility</p:attrName>
                                        </p:attrNameLst>
                                      </p:cBhvr>
                                      <p:to>
                                        <p:strVal val="visible"/>
                                      </p:to>
                                    </p:set>
                                    <p:animEffect transition="in" filter="wipe(left)">
                                      <p:cBhvr>
                                        <p:cTn id="27" dur="500"/>
                                        <p:tgtEl>
                                          <p:spTgt spid="338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983"/>
                                        </p:tgtEl>
                                        <p:attrNameLst>
                                          <p:attrName>style.visibility</p:attrName>
                                        </p:attrNameLst>
                                      </p:cBhvr>
                                      <p:to>
                                        <p:strVal val="visible"/>
                                      </p:to>
                                    </p:set>
                                    <p:animEffect transition="in" filter="wipe(left)">
                                      <p:cBhvr>
                                        <p:cTn id="32" dur="500"/>
                                        <p:tgtEl>
                                          <p:spTgt spid="3389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8986"/>
                                        </p:tgtEl>
                                        <p:attrNameLst>
                                          <p:attrName>style.visibility</p:attrName>
                                        </p:attrNameLst>
                                      </p:cBhvr>
                                      <p:to>
                                        <p:strVal val="visible"/>
                                      </p:to>
                                    </p:set>
                                    <p:animEffect transition="in" filter="wipe(left)">
                                      <p:cBhvr>
                                        <p:cTn id="37" dur="500"/>
                                        <p:tgtEl>
                                          <p:spTgt spid="33898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8984"/>
                                        </p:tgtEl>
                                        <p:attrNameLst>
                                          <p:attrName>style.visibility</p:attrName>
                                        </p:attrNameLst>
                                      </p:cBhvr>
                                      <p:to>
                                        <p:strVal val="visible"/>
                                      </p:to>
                                    </p:set>
                                    <p:animEffect transition="in" filter="wipe(left)">
                                      <p:cBhvr>
                                        <p:cTn id="42" dur="500"/>
                                        <p:tgtEl>
                                          <p:spTgt spid="3389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8985"/>
                                        </p:tgtEl>
                                        <p:attrNameLst>
                                          <p:attrName>style.visibility</p:attrName>
                                        </p:attrNameLst>
                                      </p:cBhvr>
                                      <p:to>
                                        <p:strVal val="visible"/>
                                      </p:to>
                                    </p:set>
                                    <p:animEffect transition="in" filter="wipe(left)">
                                      <p:cBhvr>
                                        <p:cTn id="47" dur="500"/>
                                        <p:tgtEl>
                                          <p:spTgt spid="33898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8971"/>
                                        </p:tgtEl>
                                        <p:attrNameLst>
                                          <p:attrName>style.visibility</p:attrName>
                                        </p:attrNameLst>
                                      </p:cBhvr>
                                      <p:to>
                                        <p:strVal val="visible"/>
                                      </p:to>
                                    </p:set>
                                    <p:animEffect transition="in" filter="wipe(left)">
                                      <p:cBhvr>
                                        <p:cTn id="52" dur="500"/>
                                        <p:tgtEl>
                                          <p:spTgt spid="33897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8972"/>
                                        </p:tgtEl>
                                        <p:attrNameLst>
                                          <p:attrName>style.visibility</p:attrName>
                                        </p:attrNameLst>
                                      </p:cBhvr>
                                      <p:to>
                                        <p:strVal val="visible"/>
                                      </p:to>
                                    </p:set>
                                    <p:animEffect transition="in" filter="wipe(left)">
                                      <p:cBhvr>
                                        <p:cTn id="57" dur="500"/>
                                        <p:tgtEl>
                                          <p:spTgt spid="3389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8974"/>
                                        </p:tgtEl>
                                        <p:attrNameLst>
                                          <p:attrName>style.visibility</p:attrName>
                                        </p:attrNameLst>
                                      </p:cBhvr>
                                      <p:to>
                                        <p:strVal val="visible"/>
                                      </p:to>
                                    </p:set>
                                    <p:animEffect transition="in" filter="wipe(left)">
                                      <p:cBhvr>
                                        <p:cTn id="62" dur="500"/>
                                        <p:tgtEl>
                                          <p:spTgt spid="3389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38973"/>
                                        </p:tgtEl>
                                        <p:attrNameLst>
                                          <p:attrName>style.visibility</p:attrName>
                                        </p:attrNameLst>
                                      </p:cBhvr>
                                      <p:to>
                                        <p:strVal val="visible"/>
                                      </p:to>
                                    </p:set>
                                    <p:animEffect transition="in" filter="wipe(left)">
                                      <p:cBhvr>
                                        <p:cTn id="67" dur="500"/>
                                        <p:tgtEl>
                                          <p:spTgt spid="33897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38977"/>
                                        </p:tgtEl>
                                        <p:attrNameLst>
                                          <p:attrName>style.visibility</p:attrName>
                                        </p:attrNameLst>
                                      </p:cBhvr>
                                      <p:to>
                                        <p:strVal val="visible"/>
                                      </p:to>
                                    </p:set>
                                    <p:animEffect transition="in" filter="wipe(left)">
                                      <p:cBhvr>
                                        <p:cTn id="72" dur="500"/>
                                        <p:tgtEl>
                                          <p:spTgt spid="338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71" grpId="0" autoUpdateAnimBg="0"/>
      <p:bldP spid="338972" grpId="0" autoUpdateAnimBg="0"/>
      <p:bldP spid="338973" grpId="0" autoUpdateAnimBg="0"/>
      <p:bldP spid="338974" grpId="0" autoUpdateAnimBg="0"/>
      <p:bldP spid="338977" grpId="0" autoUpdateAnimBg="0"/>
      <p:bldP spid="338981" grpId="0" autoUpdateAnimBg="0"/>
      <p:bldP spid="338982" grpId="0" autoUpdateAnimBg="0"/>
      <p:bldP spid="338983" grpId="0" autoUpdateAnimBg="0"/>
      <p:bldP spid="338984" grpId="0" autoUpdateAnimBg="0"/>
      <p:bldP spid="338985" grpId="0" autoUpdateAnimBg="0"/>
      <p:bldP spid="338986" grpId="0" autoUpdateAnimBg="0"/>
      <p:bldP spid="338988" grpId="0" animBg="1" autoUpdateAnimBg="0"/>
      <p:bldP spid="338989" grpId="0" autoUpdateAnimBg="0"/>
      <p:bldP spid="33899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灯片编号占位符 3"/>
          <p:cNvSpPr>
            <a:spLocks noGrp="1"/>
          </p:cNvSpPr>
          <p:nvPr>
            <p:ph type="sldNum" sz="quarter" idx="12"/>
          </p:nvPr>
        </p:nvSpPr>
        <p:spPr>
          <a:xfrm>
            <a:off x="7124700" y="649763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EE740B01-E14E-44D5-820C-B1545953DADD}" type="slidenum">
              <a:rPr lang="en-US" altLang="zh-CN" sz="1400" baseline="0"/>
              <a:pPr/>
              <a:t>47</a:t>
            </a:fld>
            <a:endParaRPr lang="en-US" altLang="zh-CN" sz="1400" baseline="0"/>
          </a:p>
        </p:txBody>
      </p:sp>
      <p:sp>
        <p:nvSpPr>
          <p:cNvPr id="4103"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39981" name="Line 13"/>
          <p:cNvSpPr>
            <a:spLocks noChangeShapeType="1"/>
          </p:cNvSpPr>
          <p:nvPr/>
        </p:nvSpPr>
        <p:spPr bwMode="auto">
          <a:xfrm>
            <a:off x="1371600" y="3505200"/>
            <a:ext cx="67056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9982" name="Line 14"/>
          <p:cNvSpPr>
            <a:spLocks noChangeShapeType="1"/>
          </p:cNvSpPr>
          <p:nvPr/>
        </p:nvSpPr>
        <p:spPr bwMode="auto">
          <a:xfrm>
            <a:off x="1371600" y="4648200"/>
            <a:ext cx="67056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39983" name="Rectangle 15"/>
          <p:cNvSpPr>
            <a:spLocks noChangeArrowheads="1"/>
          </p:cNvSpPr>
          <p:nvPr/>
        </p:nvSpPr>
        <p:spPr bwMode="auto">
          <a:xfrm>
            <a:off x="684213" y="3068638"/>
            <a:ext cx="816133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latin typeface="楷体_GB2312" pitchFamily="49" charset="-122"/>
                <a:ea typeface="楷体_GB2312" pitchFamily="49" charset="-122"/>
              </a:rPr>
              <a:t>例如  估计如下二重循环算法在最坏情况下时间复杂性</a:t>
            </a:r>
            <a:r>
              <a:rPr lang="en-US" altLang="zh-CN" b="1" baseline="0">
                <a:latin typeface="Century Schoolbook" panose="02040604050505020304" pitchFamily="18" charset="0"/>
                <a:ea typeface="楷体_GB2312" pitchFamily="49" charset="-122"/>
              </a:rPr>
              <a:t>T(n)</a:t>
            </a:r>
            <a:r>
              <a:rPr lang="zh-CN" altLang="en-US" b="1" baseline="0">
                <a:latin typeface="楷体_GB2312" pitchFamily="49" charset="-122"/>
                <a:ea typeface="楷体_GB2312" pitchFamily="49" charset="-122"/>
              </a:rPr>
              <a:t>的阶</a:t>
            </a:r>
            <a:r>
              <a:rPr lang="en-US" altLang="zh-CN" b="1" baseline="0">
                <a:latin typeface="楷体_GB2312" pitchFamily="49" charset="-122"/>
                <a:ea typeface="楷体_GB2312" pitchFamily="49" charset="-122"/>
              </a:rPr>
              <a:t>.</a:t>
            </a:r>
            <a:endParaRPr lang="en-US" altLang="zh-CN" sz="2000" baseline="0">
              <a:ea typeface="黑体" panose="02010609060101010101" pitchFamily="49" charset="-122"/>
            </a:endParaRPr>
          </a:p>
        </p:txBody>
      </p:sp>
      <p:sp>
        <p:nvSpPr>
          <p:cNvPr id="339985" name="Text Box 17"/>
          <p:cNvSpPr txBox="1">
            <a:spLocks noChangeArrowheads="1"/>
          </p:cNvSpPr>
          <p:nvPr/>
        </p:nvSpPr>
        <p:spPr bwMode="auto">
          <a:xfrm>
            <a:off x="1447800" y="4648200"/>
            <a:ext cx="6324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b="1" baseline="0">
                <a:latin typeface="楷体_GB2312" pitchFamily="49" charset="-122"/>
                <a:ea typeface="楷体_GB2312" pitchFamily="49" charset="-122"/>
              </a:rPr>
              <a:t>分析</a:t>
            </a:r>
            <a:r>
              <a:rPr lang="en-US" altLang="zh-CN" b="1" baseline="0">
                <a:latin typeface="楷体_GB2312" pitchFamily="49" charset="-122"/>
                <a:ea typeface="楷体_GB2312" pitchFamily="49" charset="-122"/>
              </a:rPr>
              <a:t>:</a:t>
            </a:r>
            <a:r>
              <a:rPr lang="zh-CN" altLang="en-US" b="1" baseline="0">
                <a:latin typeface="楷体_GB2312" pitchFamily="49" charset="-122"/>
                <a:ea typeface="楷体_GB2312" pitchFamily="49" charset="-122"/>
              </a:rPr>
              <a:t>内循环体只需</a:t>
            </a:r>
            <a:r>
              <a:rPr lang="en-US" altLang="zh-CN" b="1" baseline="0">
                <a:latin typeface="Century Schoolbook" panose="02040604050505020304" pitchFamily="18" charset="0"/>
                <a:ea typeface="楷体_GB2312" pitchFamily="49" charset="-122"/>
              </a:rPr>
              <a:t>O</a:t>
            </a:r>
            <a:r>
              <a:rPr lang="en-US" altLang="zh-CN" b="1" baseline="0">
                <a:latin typeface="楷体_GB2312" pitchFamily="49" charset="-122"/>
                <a:ea typeface="楷体_GB2312" pitchFamily="49" charset="-122"/>
              </a:rPr>
              <a:t>(1)</a:t>
            </a:r>
            <a:r>
              <a:rPr lang="zh-CN" altLang="en-US" b="1" baseline="0">
                <a:latin typeface="楷体_GB2312" pitchFamily="49" charset="-122"/>
                <a:ea typeface="楷体_GB2312" pitchFamily="49" charset="-122"/>
              </a:rPr>
              <a:t>时间</a:t>
            </a:r>
            <a:r>
              <a:rPr lang="en-US" altLang="zh-CN" b="1" baseline="0">
                <a:latin typeface="楷体_GB2312" pitchFamily="49" charset="-122"/>
                <a:ea typeface="楷体_GB2312" pitchFamily="49" charset="-122"/>
              </a:rPr>
              <a:t>,</a:t>
            </a:r>
            <a:r>
              <a:rPr lang="zh-CN" altLang="en-US" b="1" baseline="0">
                <a:latin typeface="楷体_GB2312" pitchFamily="49" charset="-122"/>
                <a:ea typeface="楷体_GB2312" pitchFamily="49" charset="-122"/>
              </a:rPr>
              <a:t>故</a:t>
            </a:r>
            <a:endParaRPr lang="zh-CN" altLang="en-US" b="1" baseline="0"/>
          </a:p>
        </p:txBody>
      </p:sp>
      <p:sp>
        <p:nvSpPr>
          <p:cNvPr id="339986" name="Text Box 18"/>
          <p:cNvSpPr txBox="1">
            <a:spLocks noChangeArrowheads="1"/>
          </p:cNvSpPr>
          <p:nvPr/>
        </p:nvSpPr>
        <p:spPr bwMode="auto">
          <a:xfrm>
            <a:off x="1676400" y="3429000"/>
            <a:ext cx="6999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400" baseline="0">
                <a:latin typeface="Century Schoolbook" panose="02040604050505020304" pitchFamily="18" charset="0"/>
                <a:ea typeface="黑体" panose="02010609060101010101" pitchFamily="49" charset="-122"/>
              </a:rPr>
              <a:t>for i:= 1 to n do</a:t>
            </a:r>
          </a:p>
          <a:p>
            <a:pPr algn="just" fontAlgn="base">
              <a:lnSpc>
                <a:spcPct val="100000"/>
              </a:lnSpc>
            </a:pPr>
            <a:r>
              <a:rPr lang="en-US" altLang="zh-CN" sz="2400" baseline="0">
                <a:latin typeface="Century Schoolbook" panose="02040604050505020304" pitchFamily="18" charset="0"/>
                <a:ea typeface="黑体" panose="02010609060101010101" pitchFamily="49" charset="-122"/>
              </a:rPr>
              <a:t>      for j:=1 to i do</a:t>
            </a:r>
          </a:p>
          <a:p>
            <a:pPr algn="just" fontAlgn="base">
              <a:lnSpc>
                <a:spcPct val="100000"/>
              </a:lnSpc>
            </a:pPr>
            <a:r>
              <a:rPr lang="en-US" altLang="zh-CN" sz="2400" baseline="0">
                <a:latin typeface="Century Schoolbook" panose="02040604050505020304" pitchFamily="18" charset="0"/>
                <a:ea typeface="黑体" panose="02010609060101010101" pitchFamily="49" charset="-122"/>
              </a:rPr>
              <a:t>       {s1,s2,s3,s4} ; //</a:t>
            </a:r>
            <a:r>
              <a:rPr lang="en-US" altLang="zh-CN" sz="2400" baseline="0">
                <a:solidFill>
                  <a:schemeClr val="accent2"/>
                </a:solidFill>
                <a:latin typeface="Century Schoolbook" panose="02040604050505020304" pitchFamily="18" charset="0"/>
                <a:ea typeface="黑体" panose="02010609060101010101" pitchFamily="49" charset="-122"/>
              </a:rPr>
              <a:t>s1,s2,s3,s4</a:t>
            </a:r>
            <a:r>
              <a:rPr lang="zh-CN" altLang="en-US" sz="2400" baseline="0">
                <a:solidFill>
                  <a:schemeClr val="accent2"/>
                </a:solidFill>
                <a:latin typeface="楷体_GB2312" pitchFamily="49" charset="-122"/>
                <a:ea typeface="楷体_GB2312" pitchFamily="49" charset="-122"/>
              </a:rPr>
              <a:t>为单一赋值语句</a:t>
            </a:r>
            <a:endParaRPr lang="zh-CN" altLang="en-US" sz="2400" baseline="0">
              <a:latin typeface="楷体_GB2312" pitchFamily="49" charset="-122"/>
              <a:ea typeface="楷体_GB2312" pitchFamily="49" charset="-122"/>
            </a:endParaRPr>
          </a:p>
        </p:txBody>
      </p:sp>
      <p:graphicFrame>
        <p:nvGraphicFramePr>
          <p:cNvPr id="339987" name="Object 19"/>
          <p:cNvGraphicFramePr>
            <a:graphicFrameLocks noChangeAspect="1"/>
          </p:cNvGraphicFramePr>
          <p:nvPr/>
        </p:nvGraphicFramePr>
        <p:xfrm>
          <a:off x="3154363" y="5018088"/>
          <a:ext cx="854075" cy="779462"/>
        </p:xfrm>
        <a:graphic>
          <a:graphicData uri="http://schemas.openxmlformats.org/presentationml/2006/ole">
            <mc:AlternateContent xmlns:mc="http://schemas.openxmlformats.org/markup-compatibility/2006">
              <mc:Choice xmlns:v="urn:schemas-microsoft-com:vml" Requires="v">
                <p:oleObj spid="_x0000_s4533" name="公式" r:id="rId3" imgW="444114" imgH="406048" progId="">
                  <p:embed/>
                </p:oleObj>
              </mc:Choice>
              <mc:Fallback>
                <p:oleObj name="公式" r:id="rId3" imgW="444114" imgH="406048" progId="">
                  <p:embed/>
                  <p:pic>
                    <p:nvPicPr>
                      <p:cNvPr id="0" name="Picture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4363" y="5018088"/>
                        <a:ext cx="854075" cy="779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9988" name="Object 20"/>
          <p:cNvGraphicFramePr>
            <a:graphicFrameLocks noChangeAspect="1"/>
          </p:cNvGraphicFramePr>
          <p:nvPr/>
        </p:nvGraphicFramePr>
        <p:xfrm>
          <a:off x="3995738" y="4984750"/>
          <a:ext cx="1811337" cy="846138"/>
        </p:xfrm>
        <a:graphic>
          <a:graphicData uri="http://schemas.openxmlformats.org/presentationml/2006/ole">
            <mc:AlternateContent xmlns:mc="http://schemas.openxmlformats.org/markup-compatibility/2006">
              <mc:Choice xmlns:v="urn:schemas-microsoft-com:vml" Requires="v">
                <p:oleObj spid="_x0000_s4534" name="公式" r:id="rId5" imgW="875920" imgH="406224" progId="">
                  <p:embed/>
                </p:oleObj>
              </mc:Choice>
              <mc:Fallback>
                <p:oleObj name="公式" r:id="rId5" imgW="875920" imgH="406224" progId="">
                  <p:embed/>
                  <p:pic>
                    <p:nvPicPr>
                      <p:cNvPr id="0" name="Picture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984750"/>
                        <a:ext cx="1811337" cy="846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89" name="Rectangle 21"/>
          <p:cNvSpPr>
            <a:spLocks noChangeArrowheads="1"/>
          </p:cNvSpPr>
          <p:nvPr/>
        </p:nvSpPr>
        <p:spPr bwMode="auto">
          <a:xfrm>
            <a:off x="1503363" y="5910263"/>
            <a:ext cx="1600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b="1" baseline="0">
                <a:ea typeface="楷体_GB2312" pitchFamily="49" charset="-122"/>
              </a:rPr>
              <a:t>外循环共需</a:t>
            </a:r>
            <a:endParaRPr lang="zh-CN" altLang="en-US" sz="2000" b="1" baseline="0"/>
          </a:p>
        </p:txBody>
      </p:sp>
      <p:graphicFrame>
        <p:nvGraphicFramePr>
          <p:cNvPr id="339990" name="Object 22"/>
          <p:cNvGraphicFramePr>
            <a:graphicFrameLocks noChangeAspect="1"/>
          </p:cNvGraphicFramePr>
          <p:nvPr/>
        </p:nvGraphicFramePr>
        <p:xfrm>
          <a:off x="3081338" y="5794375"/>
          <a:ext cx="3790950" cy="685800"/>
        </p:xfrm>
        <a:graphic>
          <a:graphicData uri="http://schemas.openxmlformats.org/presentationml/2006/ole">
            <mc:AlternateContent xmlns:mc="http://schemas.openxmlformats.org/markup-compatibility/2006">
              <mc:Choice xmlns:v="urn:schemas-microsoft-com:vml" Requires="v">
                <p:oleObj spid="_x0000_s4535" name="公式" r:id="rId7" imgW="2197100" imgH="393700" progId="">
                  <p:embed/>
                </p:oleObj>
              </mc:Choice>
              <mc:Fallback>
                <p:oleObj name="公式" r:id="rId7" imgW="2197100" imgH="393700" progId="">
                  <p:embed/>
                  <p:pic>
                    <p:nvPicPr>
                      <p:cNvPr id="0" name="Picture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1338" y="5794375"/>
                        <a:ext cx="379095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9991" name="Rectangle 23"/>
          <p:cNvSpPr>
            <a:spLocks noChangeArrowheads="1"/>
          </p:cNvSpPr>
          <p:nvPr/>
        </p:nvSpPr>
        <p:spPr bwMode="auto">
          <a:xfrm>
            <a:off x="1676400" y="609600"/>
            <a:ext cx="6205538" cy="2427288"/>
          </a:xfrm>
          <a:prstGeom prst="rect">
            <a:avLst/>
          </a:prstGeom>
          <a:solidFill>
            <a:srgbClr val="FFFFCC">
              <a:alpha val="50195"/>
            </a:srgbClr>
          </a:solidFill>
          <a:ln w="38100">
            <a:solidFill>
              <a:srgbClr val="660033"/>
            </a:solidFill>
            <a:miter lim="800000"/>
            <a:headEnd/>
            <a:tailEnd/>
          </a:ln>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5000"/>
              </a:spcBef>
            </a:pPr>
            <a:r>
              <a:rPr lang="en-US" altLang="zh-CN" baseline="0">
                <a:latin typeface="Century Schoolbook" panose="02040604050505020304" pitchFamily="18" charset="0"/>
              </a:rPr>
              <a:t>  </a:t>
            </a:r>
            <a:r>
              <a:rPr lang="en-US" altLang="zh-CN" b="1" baseline="0">
                <a:solidFill>
                  <a:srgbClr val="990000"/>
                </a:solidFill>
                <a:latin typeface="Century Schoolbook" panose="02040604050505020304" pitchFamily="18" charset="0"/>
              </a:rPr>
              <a:t>1. O(f)+O(g)=O(max(f,g))</a:t>
            </a:r>
          </a:p>
          <a:p>
            <a:pPr fontAlgn="base">
              <a:lnSpc>
                <a:spcPct val="110000"/>
              </a:lnSpc>
              <a:spcBef>
                <a:spcPct val="5000"/>
              </a:spcBef>
            </a:pPr>
            <a:r>
              <a:rPr lang="en-US" altLang="zh-CN" b="1" baseline="0">
                <a:solidFill>
                  <a:srgbClr val="990000"/>
                </a:solidFill>
                <a:latin typeface="Century Schoolbook" panose="02040604050505020304" pitchFamily="18" charset="0"/>
              </a:rPr>
              <a:t>  2. O(f)+O(g)=O(f+g)</a:t>
            </a:r>
          </a:p>
          <a:p>
            <a:pPr fontAlgn="base">
              <a:lnSpc>
                <a:spcPct val="110000"/>
              </a:lnSpc>
              <a:spcBef>
                <a:spcPct val="5000"/>
              </a:spcBef>
            </a:pPr>
            <a:r>
              <a:rPr lang="en-US" altLang="zh-CN" b="1" baseline="0">
                <a:solidFill>
                  <a:srgbClr val="990000"/>
                </a:solidFill>
                <a:latin typeface="Century Schoolbook" panose="02040604050505020304" pitchFamily="18" charset="0"/>
              </a:rPr>
              <a:t>  3. O(f)·O(g)=O(f·g)</a:t>
            </a:r>
          </a:p>
          <a:p>
            <a:pPr fontAlgn="base">
              <a:lnSpc>
                <a:spcPct val="110000"/>
              </a:lnSpc>
              <a:spcBef>
                <a:spcPct val="5000"/>
              </a:spcBef>
            </a:pPr>
            <a:r>
              <a:rPr lang="en-US" altLang="zh-CN" b="1" baseline="0">
                <a:solidFill>
                  <a:srgbClr val="990000"/>
                </a:solidFill>
                <a:latin typeface="Century Schoolbook" panose="02040604050505020304" pitchFamily="18" charset="0"/>
              </a:rPr>
              <a:t>  4. </a:t>
            </a:r>
            <a:r>
              <a:rPr lang="en-US" altLang="en-US" b="1" baseline="0">
                <a:solidFill>
                  <a:srgbClr val="990000"/>
                </a:solidFill>
                <a:latin typeface="Century Schoolbook" panose="02040604050505020304" pitchFamily="18" charset="0"/>
              </a:rPr>
              <a:t>如果 </a:t>
            </a:r>
            <a:r>
              <a:rPr lang="en-US" altLang="zh-CN" b="1" baseline="0">
                <a:solidFill>
                  <a:srgbClr val="990000"/>
                </a:solidFill>
                <a:latin typeface="Century Schoolbook" panose="02040604050505020304" pitchFamily="18" charset="0"/>
              </a:rPr>
              <a:t>g(n)=O(f(n)),</a:t>
            </a:r>
            <a:r>
              <a:rPr lang="en-US" altLang="en-US" b="1" baseline="0">
                <a:solidFill>
                  <a:srgbClr val="990000"/>
                </a:solidFill>
                <a:latin typeface="Century Schoolbook" panose="02040604050505020304" pitchFamily="18" charset="0"/>
              </a:rPr>
              <a:t>则 </a:t>
            </a:r>
            <a:r>
              <a:rPr lang="en-US" altLang="zh-CN" b="1" baseline="0">
                <a:solidFill>
                  <a:srgbClr val="990000"/>
                </a:solidFill>
                <a:latin typeface="Century Schoolbook" panose="02040604050505020304" pitchFamily="18" charset="0"/>
              </a:rPr>
              <a:t>O(f)+O(g)=O(f)        </a:t>
            </a:r>
          </a:p>
          <a:p>
            <a:pPr fontAlgn="base">
              <a:lnSpc>
                <a:spcPct val="110000"/>
              </a:lnSpc>
              <a:spcBef>
                <a:spcPct val="5000"/>
              </a:spcBef>
            </a:pPr>
            <a:r>
              <a:rPr lang="en-US" altLang="zh-CN" b="1" baseline="0">
                <a:solidFill>
                  <a:srgbClr val="990000"/>
                </a:solidFill>
                <a:latin typeface="Century Schoolbook" panose="02040604050505020304" pitchFamily="18" charset="0"/>
              </a:rPr>
              <a:t>  5. f=O(f)</a:t>
            </a:r>
          </a:p>
          <a:p>
            <a:pPr fontAlgn="base">
              <a:lnSpc>
                <a:spcPct val="110000"/>
              </a:lnSpc>
              <a:spcBef>
                <a:spcPct val="5000"/>
              </a:spcBef>
            </a:pPr>
            <a:r>
              <a:rPr lang="en-US" altLang="zh-CN" b="1" baseline="0">
                <a:solidFill>
                  <a:srgbClr val="990000"/>
                </a:solidFill>
                <a:latin typeface="Century Schoolbook" panose="02040604050505020304" pitchFamily="18" charset="0"/>
              </a:rPr>
              <a:t>  6. O(cf(n))=O(f(n))</a:t>
            </a:r>
            <a:endParaRPr lang="en-US" altLang="zh-CN" baseline="0">
              <a:solidFill>
                <a:srgbClr val="990000"/>
              </a:solidFill>
              <a:latin typeface="Century Schoolbook" panose="02040604050505020304" pitchFamily="18" charset="0"/>
            </a:endParaRPr>
          </a:p>
        </p:txBody>
      </p:sp>
      <p:sp>
        <p:nvSpPr>
          <p:cNvPr id="339992" name="Rectangle 24"/>
          <p:cNvSpPr>
            <a:spLocks noChangeArrowheads="1"/>
          </p:cNvSpPr>
          <p:nvPr/>
        </p:nvSpPr>
        <p:spPr bwMode="auto">
          <a:xfrm>
            <a:off x="1219200" y="609600"/>
            <a:ext cx="469900" cy="2425700"/>
          </a:xfrm>
          <a:prstGeom prst="rect">
            <a:avLst/>
          </a:prstGeom>
          <a:solidFill>
            <a:srgbClr val="FFFFCC">
              <a:alpha val="50195"/>
            </a:srgbClr>
          </a:solidFill>
          <a:ln w="38100">
            <a:solidFill>
              <a:srgbClr val="660033"/>
            </a:solidFill>
            <a:miter lim="800000"/>
            <a:headEnd/>
            <a:tailEnd/>
          </a:ln>
        </p:spPr>
        <p:txBody>
          <a:bodyPr wrap="none" lIns="90000" tIns="46800" rIns="90000" bIns="46800"/>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
              </a:spcBef>
              <a:spcAft>
                <a:spcPct val="5000"/>
              </a:spcAft>
            </a:pPr>
            <a:endParaRPr lang="en-US" altLang="en-US" sz="800" baseline="0">
              <a:latin typeface="Century Schoolbook" panose="02040604050505020304" pitchFamily="18" charset="0"/>
            </a:endParaRPr>
          </a:p>
          <a:p>
            <a:pPr eaLnBrk="1" hangingPunct="1">
              <a:lnSpc>
                <a:spcPct val="120000"/>
              </a:lnSpc>
              <a:spcBef>
                <a:spcPct val="15000"/>
              </a:spcBef>
              <a:spcAft>
                <a:spcPct val="5000"/>
              </a:spcAft>
            </a:pPr>
            <a:r>
              <a:rPr lang="en-US" altLang="en-US" baseline="0">
                <a:latin typeface="Century Schoolbook" panose="02040604050505020304" pitchFamily="18" charset="0"/>
                <a:ea typeface="黑体" panose="02010609060101010101" pitchFamily="49" charset="-122"/>
              </a:rPr>
              <a:t>运</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算</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法</a:t>
            </a:r>
          </a:p>
          <a:p>
            <a:pPr eaLnBrk="1" hangingPunct="1">
              <a:lnSpc>
                <a:spcPct val="120000"/>
              </a:lnSpc>
              <a:spcBef>
                <a:spcPct val="5000"/>
              </a:spcBef>
              <a:spcAft>
                <a:spcPct val="5000"/>
              </a:spcAft>
            </a:pPr>
            <a:r>
              <a:rPr lang="en-US" altLang="en-US" baseline="0">
                <a:latin typeface="Century Schoolbook" panose="02040604050505020304" pitchFamily="18" charset="0"/>
                <a:ea typeface="黑体" panose="02010609060101010101" pitchFamily="49" charset="-122"/>
              </a:rPr>
              <a:t>则</a:t>
            </a:r>
            <a:endParaRPr lang="en-US" altLang="en-US" baseline="0">
              <a:latin typeface="Century Schoolbook" panose="02040604050505020304" pitchFamily="18" charset="0"/>
            </a:endParaRPr>
          </a:p>
          <a:p>
            <a:pPr eaLnBrk="1" hangingPunct="1">
              <a:lnSpc>
                <a:spcPct val="120000"/>
              </a:lnSpc>
              <a:spcBef>
                <a:spcPct val="5000"/>
              </a:spcBef>
              <a:spcAft>
                <a:spcPct val="5000"/>
              </a:spcAft>
            </a:pPr>
            <a:endParaRPr lang="en-US" altLang="zh-CN" baseline="0">
              <a:latin typeface="Century Schoolbook" panose="02040604050505020304" pitchFamily="18" charset="0"/>
            </a:endParaRPr>
          </a:p>
        </p:txBody>
      </p:sp>
      <p:sp>
        <p:nvSpPr>
          <p:cNvPr id="339993" name="Rectangle 25"/>
          <p:cNvSpPr>
            <a:spLocks noChangeArrowheads="1"/>
          </p:cNvSpPr>
          <p:nvPr/>
        </p:nvSpPr>
        <p:spPr bwMode="auto">
          <a:xfrm>
            <a:off x="1454150" y="5127625"/>
            <a:ext cx="16652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latin typeface="楷体_GB2312" pitchFamily="49" charset="-122"/>
                <a:ea typeface="楷体_GB2312" pitchFamily="49" charset="-122"/>
              </a:rPr>
              <a:t>内循环共需</a:t>
            </a:r>
            <a:r>
              <a:rPr lang="zh-CN" altLang="en-US" sz="2000" b="1" baseline="0"/>
              <a:t>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9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3999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39983"/>
                                        </p:tgtEl>
                                        <p:attrNameLst>
                                          <p:attrName>style.visibility</p:attrName>
                                        </p:attrNameLst>
                                      </p:cBhvr>
                                      <p:to>
                                        <p:strVal val="visible"/>
                                      </p:to>
                                    </p:set>
                                    <p:animEffect transition="in" filter="wipe(left)">
                                      <p:cBhvr>
                                        <p:cTn id="14" dur="500"/>
                                        <p:tgtEl>
                                          <p:spTgt spid="33998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39981"/>
                                        </p:tgtEl>
                                        <p:attrNameLst>
                                          <p:attrName>style.visibility</p:attrName>
                                        </p:attrNameLst>
                                      </p:cBhvr>
                                      <p:to>
                                        <p:strVal val="visible"/>
                                      </p:to>
                                    </p:set>
                                    <p:animEffect transition="in" filter="wipe(left)">
                                      <p:cBhvr>
                                        <p:cTn id="19" dur="500"/>
                                        <p:tgtEl>
                                          <p:spTgt spid="33998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39986"/>
                                        </p:tgtEl>
                                        <p:attrNameLst>
                                          <p:attrName>style.visibility</p:attrName>
                                        </p:attrNameLst>
                                      </p:cBhvr>
                                      <p:to>
                                        <p:strVal val="visible"/>
                                      </p:to>
                                    </p:set>
                                    <p:animEffect transition="in" filter="wipe(left)">
                                      <p:cBhvr>
                                        <p:cTn id="24" dur="500"/>
                                        <p:tgtEl>
                                          <p:spTgt spid="3399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39982"/>
                                        </p:tgtEl>
                                        <p:attrNameLst>
                                          <p:attrName>style.visibility</p:attrName>
                                        </p:attrNameLst>
                                      </p:cBhvr>
                                      <p:to>
                                        <p:strVal val="visible"/>
                                      </p:to>
                                    </p:set>
                                    <p:animEffect transition="in" filter="wipe(left)">
                                      <p:cBhvr>
                                        <p:cTn id="29" dur="500"/>
                                        <p:tgtEl>
                                          <p:spTgt spid="33998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39985"/>
                                        </p:tgtEl>
                                        <p:attrNameLst>
                                          <p:attrName>style.visibility</p:attrName>
                                        </p:attrNameLst>
                                      </p:cBhvr>
                                      <p:to>
                                        <p:strVal val="visible"/>
                                      </p:to>
                                    </p:set>
                                    <p:animEffect transition="in" filter="wipe(left)">
                                      <p:cBhvr>
                                        <p:cTn id="34" dur="500"/>
                                        <p:tgtEl>
                                          <p:spTgt spid="3399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9993"/>
                                        </p:tgtEl>
                                        <p:attrNameLst>
                                          <p:attrName>style.visibility</p:attrName>
                                        </p:attrNameLst>
                                      </p:cBhvr>
                                      <p:to>
                                        <p:strVal val="visible"/>
                                      </p:to>
                                    </p:set>
                                    <p:animEffect transition="in" filter="wipe(left)">
                                      <p:cBhvr>
                                        <p:cTn id="39" dur="500"/>
                                        <p:tgtEl>
                                          <p:spTgt spid="339993"/>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339987"/>
                                        </p:tgtEl>
                                        <p:attrNameLst>
                                          <p:attrName>style.visibility</p:attrName>
                                        </p:attrNameLst>
                                      </p:cBhvr>
                                      <p:to>
                                        <p:strVal val="visible"/>
                                      </p:to>
                                    </p:set>
                                    <p:animEffect transition="in" filter="wipe(left)">
                                      <p:cBhvr>
                                        <p:cTn id="43" dur="500"/>
                                        <p:tgtEl>
                                          <p:spTgt spid="339987"/>
                                        </p:tgtEl>
                                      </p:cBhvr>
                                    </p:animEffect>
                                  </p:childTnLst>
                                </p:cTn>
                              </p:par>
                            </p:childTnLst>
                          </p:cTn>
                        </p:par>
                        <p:par>
                          <p:cTn id="44" fill="hold" nodeType="afterGroup">
                            <p:stCondLst>
                              <p:cond delay="1000"/>
                            </p:stCondLst>
                            <p:childTnLst>
                              <p:par>
                                <p:cTn id="45" presetID="22" presetClass="entr" presetSubtype="8" fill="hold" nodeType="afterEffect">
                                  <p:stCondLst>
                                    <p:cond delay="0"/>
                                  </p:stCondLst>
                                  <p:childTnLst>
                                    <p:set>
                                      <p:cBhvr>
                                        <p:cTn id="46" dur="1" fill="hold">
                                          <p:stCondLst>
                                            <p:cond delay="0"/>
                                          </p:stCondLst>
                                        </p:cTn>
                                        <p:tgtEl>
                                          <p:spTgt spid="339988"/>
                                        </p:tgtEl>
                                        <p:attrNameLst>
                                          <p:attrName>style.visibility</p:attrName>
                                        </p:attrNameLst>
                                      </p:cBhvr>
                                      <p:to>
                                        <p:strVal val="visible"/>
                                      </p:to>
                                    </p:set>
                                    <p:animEffect transition="in" filter="wipe(left)">
                                      <p:cBhvr>
                                        <p:cTn id="47" dur="500"/>
                                        <p:tgtEl>
                                          <p:spTgt spid="33998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9989"/>
                                        </p:tgtEl>
                                        <p:attrNameLst>
                                          <p:attrName>style.visibility</p:attrName>
                                        </p:attrNameLst>
                                      </p:cBhvr>
                                      <p:to>
                                        <p:strVal val="visible"/>
                                      </p:to>
                                    </p:set>
                                    <p:animEffect transition="in" filter="wipe(left)">
                                      <p:cBhvr>
                                        <p:cTn id="52" dur="500"/>
                                        <p:tgtEl>
                                          <p:spTgt spid="339989"/>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339990"/>
                                        </p:tgtEl>
                                        <p:attrNameLst>
                                          <p:attrName>style.visibility</p:attrName>
                                        </p:attrNameLst>
                                      </p:cBhvr>
                                      <p:to>
                                        <p:strVal val="visible"/>
                                      </p:to>
                                    </p:set>
                                    <p:animEffect transition="in" filter="wipe(left)">
                                      <p:cBhvr>
                                        <p:cTn id="56" dur="500"/>
                                        <p:tgtEl>
                                          <p:spTgt spid="339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83" grpId="0" autoUpdateAnimBg="0"/>
      <p:bldP spid="339985" grpId="0" autoUpdateAnimBg="0"/>
      <p:bldP spid="339986" grpId="0" autoUpdateAnimBg="0"/>
      <p:bldP spid="339989" grpId="0" autoUpdateAnimBg="0"/>
      <p:bldP spid="339991" grpId="0" animBg="1" autoUpdateAnimBg="0"/>
      <p:bldP spid="339992" grpId="0" animBg="1" autoUpdateAnimBg="0"/>
      <p:bldP spid="33999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EF3E383-CD9C-4B90-8474-A8B838B4B018}" type="slidenum">
              <a:rPr lang="en-US" altLang="zh-CN" sz="1400" baseline="0"/>
              <a:pPr/>
              <a:t>48</a:t>
            </a:fld>
            <a:endParaRPr lang="en-US" altLang="zh-CN" sz="1400" baseline="0"/>
          </a:p>
        </p:txBody>
      </p:sp>
      <p:sp>
        <p:nvSpPr>
          <p:cNvPr id="29699" name="Rectangle 1033"/>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29700" name="Rectangle 1034"/>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01" name="Text Box 1035"/>
          <p:cNvSpPr txBox="1">
            <a:spLocks noChangeArrowheads="1"/>
          </p:cNvSpPr>
          <p:nvPr/>
        </p:nvSpPr>
        <p:spPr bwMode="auto">
          <a:xfrm>
            <a:off x="609600" y="533400"/>
            <a:ext cx="8001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10000"/>
              </a:spcBef>
            </a:pPr>
            <a:r>
              <a:rPr lang="en-US" altLang="zh-CN" baseline="0">
                <a:latin typeface="Century Schoolbook" panose="02040604050505020304" pitchFamily="18" charset="0"/>
                <a:ea typeface="幼圆" panose="02010509060101010101" pitchFamily="49" charset="-122"/>
                <a:sym typeface="Symbol" panose="05050102010706020507" pitchFamily="18" charset="2"/>
              </a:rPr>
              <a:t>(2)</a:t>
            </a:r>
            <a:r>
              <a:rPr lang="zh-CN" altLang="en-US" baseline="0">
                <a:latin typeface="黑体" panose="02010609060101010101" pitchFamily="49" charset="-122"/>
                <a:ea typeface="黑体" panose="02010609060101010101" pitchFamily="49" charset="-122"/>
                <a:sym typeface="Symbol" panose="05050102010706020507" pitchFamily="18" charset="2"/>
              </a:rPr>
              <a:t>大</a:t>
            </a:r>
            <a:r>
              <a:rPr lang="zh-CN" altLang="en-US" baseline="0">
                <a:latin typeface="Century Schoolbook" panose="02040604050505020304" pitchFamily="18" charset="0"/>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表示法 </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算法运行时间的下限）</a:t>
            </a:r>
            <a:endParaRPr lang="zh-CN" altLang="en-US" baseline="0">
              <a:solidFill>
                <a:srgbClr val="990000"/>
              </a:solidFill>
              <a:latin typeface="Century Schoolbook" panose="02040604050505020304" pitchFamily="18" charset="0"/>
              <a:ea typeface="幼圆" panose="02010509060101010101" pitchFamily="49" charset="-122"/>
              <a:sym typeface="Symbol" panose="05050102010706020507" pitchFamily="18" charset="2"/>
            </a:endParaRPr>
          </a:p>
        </p:txBody>
      </p:sp>
      <p:sp>
        <p:nvSpPr>
          <p:cNvPr id="344077" name="Text Box 1037"/>
          <p:cNvSpPr txBox="1">
            <a:spLocks noChangeArrowheads="1"/>
          </p:cNvSpPr>
          <p:nvPr/>
        </p:nvSpPr>
        <p:spPr bwMode="auto">
          <a:xfrm>
            <a:off x="762000" y="2971800"/>
            <a:ext cx="7848600" cy="904875"/>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f(N)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当且仅当 </a:t>
            </a:r>
            <a:r>
              <a:rPr lang="en-US" altLang="zh-CN" b="1" baseline="0">
                <a:solidFill>
                  <a:srgbClr val="990000"/>
                </a:solidFill>
                <a:latin typeface="Century Schoolbook" panose="02040604050505020304" pitchFamily="18" charset="0"/>
                <a:sym typeface="Symbol" panose="05050102010706020507" pitchFamily="18" charset="2"/>
              </a:rPr>
              <a:t>f(N) =O(</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a:t>
            </a:r>
            <a:r>
              <a:rPr lang="en-US" altLang="zh-CN" b="1" baseline="0">
                <a:solidFill>
                  <a:srgbClr val="990000"/>
                </a:solidFill>
                <a:latin typeface="Century Schoolbook" panose="02040604050505020304" pitchFamily="18" charset="0"/>
                <a:sym typeface="Symbol" panose="05050102010706020507" pitchFamily="18" charset="2"/>
              </a:rPr>
              <a:t>f(N)=(</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en-US" altLang="zh-CN" sz="800" b="1" baseline="0">
                <a:solidFill>
                  <a:srgbClr val="990000"/>
                </a:solidFill>
                <a:latin typeface="Century Schoolbook" panose="02040604050505020304" pitchFamily="18" charset="0"/>
                <a:sym typeface="Symbol" panose="05050102010706020507" pitchFamily="18" charset="2"/>
              </a:rPr>
              <a:t> </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称函数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与</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同阶</a:t>
            </a:r>
            <a:r>
              <a:rPr lang="en-US" altLang="zh-CN" b="1" baseline="0">
                <a:solidFill>
                  <a:srgbClr val="990000"/>
                </a:solidFill>
                <a:latin typeface="Century Schoolbook" panose="02040604050505020304" pitchFamily="18" charset="0"/>
                <a:sym typeface="Symbol" panose="05050102010706020507" pitchFamily="18" charset="2"/>
              </a:rPr>
              <a:t>.</a:t>
            </a:r>
            <a:endParaRPr lang="en-US" altLang="zh-CN" b="1" baseline="0">
              <a:latin typeface="Century Schoolbook" panose="02040604050505020304" pitchFamily="18" charset="0"/>
              <a:sym typeface="Symbol" panose="05050102010706020507" pitchFamily="18" charset="2"/>
            </a:endParaRPr>
          </a:p>
        </p:txBody>
      </p:sp>
      <p:sp>
        <p:nvSpPr>
          <p:cNvPr id="344078" name="Text Box 1038"/>
          <p:cNvSpPr txBox="1">
            <a:spLocks noChangeArrowheads="1"/>
          </p:cNvSpPr>
          <p:nvPr/>
        </p:nvSpPr>
        <p:spPr bwMode="auto">
          <a:xfrm>
            <a:off x="684213" y="4149725"/>
            <a:ext cx="78486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10000"/>
              </a:spcBef>
            </a:pPr>
            <a:r>
              <a:rPr lang="zh-CN" altLang="en-US" b="1" baseline="0">
                <a:latin typeface="宋体" panose="02010600030101010101" pitchFamily="2" charset="-122"/>
                <a:sym typeface="Symbol" panose="05050102010706020507" pitchFamily="18" charset="2"/>
              </a:rPr>
              <a:t>算法的渐进复杂性的阶对于算法的效率有着决定性的意义</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多项式阶算法</a:t>
            </a:r>
            <a:r>
              <a:rPr lang="en-US" altLang="zh-CN" b="1" baseline="0">
                <a:latin typeface="宋体" panose="02010600030101010101" pitchFamily="2" charset="-122"/>
                <a:sym typeface="Symbol" panose="05050102010706020507" pitchFamily="18" charset="2"/>
              </a:rPr>
              <a:t>(</a:t>
            </a:r>
            <a:r>
              <a:rPr lang="zh-CN" altLang="en-US" b="1" baseline="0">
                <a:latin typeface="宋体" panose="02010600030101010101" pitchFamily="2" charset="-122"/>
                <a:sym typeface="Symbol" panose="05050102010706020507" pitchFamily="18" charset="2"/>
              </a:rPr>
              <a:t>有效算法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时间复杂性与规模</a:t>
            </a:r>
            <a:r>
              <a:rPr lang="en-US" altLang="zh-CN" b="1" i="1" baseline="0">
                <a:solidFill>
                  <a:srgbClr val="990000"/>
                </a:solidFill>
                <a:latin typeface="宋体" panose="02010600030101010101" pitchFamily="2" charset="-122"/>
                <a:sym typeface="Symbol" panose="05050102010706020507" pitchFamily="18" charset="2"/>
              </a:rPr>
              <a:t>N </a:t>
            </a:r>
            <a:r>
              <a:rPr lang="zh-CN" altLang="en-US" b="1" baseline="0">
                <a:solidFill>
                  <a:srgbClr val="990000"/>
                </a:solidFill>
                <a:latin typeface="宋体" panose="02010600030101010101" pitchFamily="2" charset="-122"/>
                <a:sym typeface="Symbol" panose="05050102010706020507" pitchFamily="18" charset="2"/>
              </a:rPr>
              <a:t>的幂同阶</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指数阶算法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时间复杂性与规模</a:t>
            </a:r>
            <a:r>
              <a:rPr lang="en-US" altLang="zh-CN" b="1" i="1" baseline="0">
                <a:solidFill>
                  <a:srgbClr val="990000"/>
                </a:solidFill>
                <a:latin typeface="宋体" panose="02010600030101010101" pitchFamily="2" charset="-122"/>
                <a:sym typeface="Symbol" panose="05050102010706020507" pitchFamily="18" charset="2"/>
              </a:rPr>
              <a:t>N </a:t>
            </a:r>
            <a:r>
              <a:rPr lang="zh-CN" altLang="en-US" b="1" baseline="0">
                <a:solidFill>
                  <a:srgbClr val="990000"/>
                </a:solidFill>
                <a:latin typeface="宋体" panose="02010600030101010101" pitchFamily="2" charset="-122"/>
                <a:sym typeface="Symbol" panose="05050102010706020507" pitchFamily="18" charset="2"/>
              </a:rPr>
              <a:t>的一个指数函数同阶</a:t>
            </a:r>
            <a:r>
              <a:rPr lang="en-US" altLang="zh-CN" b="1" baseline="0">
                <a:latin typeface="宋体" panose="02010600030101010101" pitchFamily="2" charset="-122"/>
                <a:sym typeface="Symbol" panose="05050102010706020507" pitchFamily="18" charset="2"/>
              </a:rPr>
              <a:t>.</a:t>
            </a:r>
          </a:p>
          <a:p>
            <a:pPr fontAlgn="base"/>
            <a:r>
              <a:rPr lang="zh-CN" altLang="en-US" b="1" baseline="0">
                <a:latin typeface="宋体" panose="02010600030101010101" pitchFamily="2" charset="-122"/>
                <a:sym typeface="Symbol" panose="05050102010706020507" pitchFamily="18" charset="2"/>
              </a:rPr>
              <a:t>最优算法</a:t>
            </a:r>
            <a:r>
              <a:rPr lang="en-US" altLang="zh-CN" b="1" baseline="0">
                <a:latin typeface="宋体" panose="02010600030101010101" pitchFamily="2" charset="-122"/>
                <a:sym typeface="Symbol" panose="05050102010706020507" pitchFamily="18" charset="2"/>
              </a:rPr>
              <a:t>:</a:t>
            </a:r>
            <a:r>
              <a:rPr lang="zh-CN" altLang="en-US" b="1" baseline="0">
                <a:solidFill>
                  <a:srgbClr val="990000"/>
                </a:solidFill>
                <a:latin typeface="宋体" panose="02010600030101010101" pitchFamily="2" charset="-122"/>
                <a:sym typeface="Symbol" panose="05050102010706020507" pitchFamily="18" charset="2"/>
              </a:rPr>
              <a:t>时间复杂性达到其下界的算法</a:t>
            </a:r>
            <a:r>
              <a:rPr lang="en-US" altLang="zh-CN" b="1" baseline="0">
                <a:solidFill>
                  <a:srgbClr val="990000"/>
                </a:solidFill>
                <a:latin typeface="宋体" panose="02010600030101010101" pitchFamily="2" charset="-122"/>
                <a:sym typeface="Symbol" panose="05050102010706020507" pitchFamily="18" charset="2"/>
              </a:rPr>
              <a:t>.</a:t>
            </a:r>
          </a:p>
        </p:txBody>
      </p:sp>
      <p:sp>
        <p:nvSpPr>
          <p:cNvPr id="344079" name="Text Box 1039"/>
          <p:cNvSpPr txBox="1">
            <a:spLocks noChangeArrowheads="1"/>
          </p:cNvSpPr>
          <p:nvPr/>
        </p:nvSpPr>
        <p:spPr bwMode="auto">
          <a:xfrm>
            <a:off x="762000" y="990600"/>
            <a:ext cx="7848600" cy="130651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zh-CN" altLang="en-US" b="1" baseline="0">
                <a:solidFill>
                  <a:srgbClr val="990000"/>
                </a:solidFill>
                <a:latin typeface="Century Schoolbook" panose="02040604050505020304" pitchFamily="18" charset="0"/>
                <a:sym typeface="Symbol" panose="05050102010706020507" pitchFamily="18" charset="2"/>
              </a:rPr>
              <a:t>如果正常数</a:t>
            </a:r>
            <a:r>
              <a:rPr lang="en-US" altLang="zh-CN" b="1" i="1" baseline="0">
                <a:solidFill>
                  <a:srgbClr val="990000"/>
                </a:solidFill>
                <a:latin typeface="Century Schoolbook" panose="02040604050505020304" pitchFamily="18" charset="0"/>
                <a:sym typeface="Symbol" panose="05050102010706020507" pitchFamily="18" charset="2"/>
              </a:rPr>
              <a:t>c</a:t>
            </a:r>
            <a:r>
              <a:rPr lang="zh-CN" altLang="en-US" b="1" baseline="0">
                <a:solidFill>
                  <a:srgbClr val="990000"/>
                </a:solidFill>
                <a:latin typeface="Century Schoolbook" panose="02040604050505020304" pitchFamily="18" charset="0"/>
                <a:sym typeface="Symbol" panose="05050102010706020507" pitchFamily="18" charset="2"/>
              </a:rPr>
              <a:t>和自然数</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a:t>
            </a:r>
            <a:r>
              <a:rPr lang="zh-CN" altLang="en-US" b="1" baseline="0">
                <a:solidFill>
                  <a:srgbClr val="990000"/>
                </a:solidFill>
                <a:latin typeface="Century Schoolbook" panose="02040604050505020304" pitchFamily="18" charset="0"/>
                <a:sym typeface="Symbol" panose="05050102010706020507" pitchFamily="18" charset="2"/>
              </a:rPr>
              <a:t>使得当 </a:t>
            </a:r>
            <a:r>
              <a:rPr lang="en-US" altLang="zh-CN" b="1" i="1" baseline="0">
                <a:solidFill>
                  <a:srgbClr val="990000"/>
                </a:solidFill>
                <a:latin typeface="Century Schoolbook" panose="02040604050505020304" pitchFamily="18" charset="0"/>
                <a:sym typeface="Symbol" panose="05050102010706020507" pitchFamily="18" charset="2"/>
              </a:rPr>
              <a:t>N </a:t>
            </a:r>
            <a:r>
              <a:rPr lang="en-US" altLang="zh-CN" b="1" baseline="0">
                <a:solidFill>
                  <a:srgbClr val="990000"/>
                </a:solidFill>
                <a:latin typeface="Century Schoolbook" panose="02040604050505020304" pitchFamily="18" charset="0"/>
                <a:sym typeface="Symbol" panose="05050102010706020507" pitchFamily="18" charset="2"/>
              </a:rPr>
              <a:t> </a:t>
            </a:r>
            <a:r>
              <a:rPr lang="en-US" altLang="zh-CN" b="1" i="1" baseline="0">
                <a:solidFill>
                  <a:srgbClr val="990000"/>
                </a:solidFill>
                <a:latin typeface="Century Schoolbook" panose="02040604050505020304" pitchFamily="18" charset="0"/>
                <a:sym typeface="Symbol" panose="05050102010706020507" pitchFamily="18" charset="2"/>
              </a:rPr>
              <a:t>N</a:t>
            </a:r>
            <a:r>
              <a:rPr lang="en-US" altLang="zh-CN" b="1">
                <a:solidFill>
                  <a:srgbClr val="990000"/>
                </a:solidFill>
                <a:latin typeface="Century Schoolbook" panose="02040604050505020304" pitchFamily="18" charset="0"/>
                <a:sym typeface="Symbol" panose="05050102010706020507" pitchFamily="18" charset="2"/>
              </a:rPr>
              <a:t>0 </a:t>
            </a:r>
            <a:r>
              <a:rPr lang="zh-CN" altLang="en-US" b="1" baseline="0">
                <a:solidFill>
                  <a:srgbClr val="990000"/>
                </a:solidFill>
                <a:latin typeface="Century Schoolbook" panose="02040604050505020304" pitchFamily="18" charset="0"/>
                <a:sym typeface="Symbol" panose="05050102010706020507" pitchFamily="18" charset="2"/>
              </a:rPr>
              <a:t>时</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有</a:t>
            </a:r>
            <a:r>
              <a:rPr lang="en-US" altLang="zh-CN" b="1" baseline="0">
                <a:solidFill>
                  <a:srgbClr val="990000"/>
                </a:solidFill>
                <a:latin typeface="Century Schoolbook" panose="02040604050505020304" pitchFamily="18" charset="0"/>
                <a:sym typeface="Symbol" panose="05050102010706020507" pitchFamily="18" charset="2"/>
              </a:rPr>
              <a:t>f(N)c</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a:t>
            </a:r>
            <a:r>
              <a:rPr lang="zh-CN" altLang="en-US" b="1" baseline="0">
                <a:solidFill>
                  <a:srgbClr val="990000"/>
                </a:solidFill>
                <a:latin typeface="Century Schoolbook" panose="02040604050505020304" pitchFamily="18" charset="0"/>
                <a:sym typeface="Symbol" panose="05050102010706020507" pitchFamily="18" charset="2"/>
              </a:rPr>
              <a:t>则称函数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在</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充分大时有</a:t>
            </a:r>
            <a:r>
              <a:rPr lang="zh-CN" altLang="en-US" b="1" baseline="0">
                <a:latin typeface="Century Schoolbook" panose="02040604050505020304" pitchFamily="18" charset="0"/>
                <a:ea typeface="黑体" panose="02010609060101010101" pitchFamily="49" charset="-122"/>
                <a:sym typeface="Symbol" panose="05050102010706020507" pitchFamily="18" charset="2"/>
              </a:rPr>
              <a:t>下限</a:t>
            </a:r>
            <a:r>
              <a:rPr lang="en-US" altLang="zh-CN" b="1" baseline="0">
                <a:solidFill>
                  <a:srgbClr val="990000"/>
                </a:solidFill>
                <a:latin typeface="Century Schoolbook" panose="02040604050505020304" pitchFamily="18" charset="0"/>
                <a:sym typeface="Symbol" panose="05050102010706020507" pitchFamily="18" charset="2"/>
              </a:rPr>
              <a:t>, </a:t>
            </a:r>
            <a:r>
              <a:rPr lang="zh-CN" altLang="en-US" b="1" baseline="0">
                <a:solidFill>
                  <a:srgbClr val="990000"/>
                </a:solidFill>
                <a:latin typeface="Century Schoolbook" panose="02040604050505020304" pitchFamily="18" charset="0"/>
                <a:sym typeface="Symbol" panose="05050102010706020507" pitchFamily="18" charset="2"/>
              </a:rPr>
              <a:t>且 </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是它的一个下限</a:t>
            </a:r>
            <a:r>
              <a:rPr lang="en-US" altLang="zh-CN" b="1" baseline="0">
                <a:solidFill>
                  <a:srgbClr val="990000"/>
                </a:solidFill>
                <a:latin typeface="Century Schoolbook" panose="02040604050505020304" pitchFamily="18" charset="0"/>
                <a:sym typeface="Symbol" panose="05050102010706020507" pitchFamily="18" charset="2"/>
              </a:rPr>
              <a:t>,</a:t>
            </a:r>
            <a:r>
              <a:rPr lang="zh-CN" altLang="en-US" b="1" baseline="0">
                <a:solidFill>
                  <a:srgbClr val="990000"/>
                </a:solidFill>
                <a:latin typeface="Century Schoolbook" panose="02040604050505020304" pitchFamily="18" charset="0"/>
                <a:sym typeface="Symbol" panose="05050102010706020507" pitchFamily="18" charset="2"/>
              </a:rPr>
              <a:t>记为</a:t>
            </a:r>
            <a:r>
              <a:rPr lang="en-US" altLang="zh-CN" b="1" baseline="0">
                <a:solidFill>
                  <a:srgbClr val="990000"/>
                </a:solidFill>
                <a:latin typeface="Century Schoolbook" panose="02040604050505020304" pitchFamily="18" charset="0"/>
                <a:sym typeface="Symbol" panose="05050102010706020507" pitchFamily="18" charset="2"/>
              </a:rPr>
              <a:t>f(N) = (</a:t>
            </a:r>
            <a:r>
              <a:rPr lang="en-US" altLang="zh-CN" b="1" i="1" baseline="0">
                <a:solidFill>
                  <a:srgbClr val="990000"/>
                </a:solidFill>
                <a:latin typeface="Century Schoolbook" panose="02040604050505020304" pitchFamily="18" charset="0"/>
                <a:sym typeface="Symbol" panose="05050102010706020507" pitchFamily="18" charset="2"/>
              </a:rPr>
              <a:t>g </a:t>
            </a:r>
            <a:r>
              <a:rPr lang="en-US" altLang="zh-CN" b="1" baseline="0">
                <a:solidFill>
                  <a:srgbClr val="990000"/>
                </a:solidFill>
                <a:latin typeface="Century Schoolbook" panose="02040604050505020304" pitchFamily="18" charset="0"/>
                <a:sym typeface="Symbol" panose="05050102010706020507" pitchFamily="18" charset="2"/>
              </a:rPr>
              <a:t>(N) )  </a:t>
            </a:r>
            <a:r>
              <a:rPr lang="zh-CN" altLang="en-US" b="1" baseline="0">
                <a:solidFill>
                  <a:srgbClr val="990000"/>
                </a:solidFill>
                <a:latin typeface="Century Schoolbook" panose="02040604050505020304" pitchFamily="18" charset="0"/>
                <a:sym typeface="Symbol" panose="05050102010706020507" pitchFamily="18" charset="2"/>
              </a:rPr>
              <a:t>也称</a:t>
            </a:r>
            <a:r>
              <a:rPr lang="en-US" altLang="zh-CN" b="1" baseline="0">
                <a:solidFill>
                  <a:srgbClr val="990000"/>
                </a:solidFill>
                <a:latin typeface="Century Schoolbook" panose="02040604050505020304" pitchFamily="18" charset="0"/>
                <a:sym typeface="Symbol" panose="05050102010706020507" pitchFamily="18" charset="2"/>
              </a:rPr>
              <a:t>f(N)</a:t>
            </a:r>
            <a:r>
              <a:rPr lang="zh-CN" altLang="en-US" b="1" baseline="0">
                <a:solidFill>
                  <a:srgbClr val="990000"/>
                </a:solidFill>
                <a:latin typeface="Century Schoolbook" panose="02040604050505020304" pitchFamily="18" charset="0"/>
                <a:sym typeface="Symbol" panose="05050102010706020507" pitchFamily="18" charset="2"/>
              </a:rPr>
              <a:t>的</a:t>
            </a:r>
            <a:r>
              <a:rPr lang="zh-CN" altLang="en-US" b="1" baseline="0">
                <a:latin typeface="Century Schoolbook" panose="02040604050505020304" pitchFamily="18" charset="0"/>
                <a:sym typeface="Symbol" panose="05050102010706020507" pitchFamily="18" charset="2"/>
              </a:rPr>
              <a:t>阶</a:t>
            </a:r>
            <a:r>
              <a:rPr lang="zh-CN" altLang="en-US" b="1" baseline="0">
                <a:solidFill>
                  <a:srgbClr val="990000"/>
                </a:solidFill>
                <a:latin typeface="Century Schoolbook" panose="02040604050505020304" pitchFamily="18" charset="0"/>
                <a:sym typeface="Symbol" panose="05050102010706020507" pitchFamily="18" charset="2"/>
              </a:rPr>
              <a:t>不低于</a:t>
            </a:r>
            <a:r>
              <a:rPr lang="en-US" altLang="zh-CN" b="1" i="1" baseline="0">
                <a:solidFill>
                  <a:srgbClr val="990000"/>
                </a:solidFill>
                <a:latin typeface="Century Schoolbook" panose="02040604050505020304" pitchFamily="18" charset="0"/>
                <a:sym typeface="Symbol" panose="05050102010706020507" pitchFamily="18" charset="2"/>
              </a:rPr>
              <a:t>g</a:t>
            </a:r>
            <a:r>
              <a:rPr lang="en-US" altLang="zh-CN" b="1" baseline="0">
                <a:solidFill>
                  <a:srgbClr val="990000"/>
                </a:solidFill>
                <a:latin typeface="Century Schoolbook" panose="02040604050505020304" pitchFamily="18" charset="0"/>
                <a:sym typeface="Symbol" panose="05050102010706020507" pitchFamily="18" charset="2"/>
              </a:rPr>
              <a:t>(N)</a:t>
            </a:r>
            <a:r>
              <a:rPr lang="zh-CN" altLang="en-US" b="1" baseline="0">
                <a:solidFill>
                  <a:srgbClr val="990000"/>
                </a:solidFill>
                <a:latin typeface="Century Schoolbook" panose="02040604050505020304" pitchFamily="18" charset="0"/>
                <a:sym typeface="Symbol" panose="05050102010706020507" pitchFamily="18" charset="2"/>
              </a:rPr>
              <a:t>的</a:t>
            </a:r>
            <a:r>
              <a:rPr lang="zh-CN" altLang="en-US" b="1" baseline="0">
                <a:latin typeface="Century Schoolbook" panose="02040604050505020304" pitchFamily="18" charset="0"/>
                <a:sym typeface="Symbol" panose="05050102010706020507" pitchFamily="18" charset="2"/>
              </a:rPr>
              <a:t>阶</a:t>
            </a:r>
            <a:r>
              <a:rPr lang="zh-CN" altLang="en-US" b="1" baseline="0">
                <a:solidFill>
                  <a:srgbClr val="990000"/>
                </a:solidFill>
                <a:latin typeface="Century Schoolbook" panose="02040604050505020304" pitchFamily="18" charset="0"/>
                <a:sym typeface="Symbol" panose="05050102010706020507" pitchFamily="18" charset="2"/>
              </a:rPr>
              <a:t>。</a:t>
            </a:r>
          </a:p>
        </p:txBody>
      </p:sp>
      <p:sp>
        <p:nvSpPr>
          <p:cNvPr id="344080" name="Rectangle 1040"/>
          <p:cNvSpPr>
            <a:spLocks noChangeArrowheads="1"/>
          </p:cNvSpPr>
          <p:nvPr/>
        </p:nvSpPr>
        <p:spPr bwMode="auto">
          <a:xfrm>
            <a:off x="609600" y="2362200"/>
            <a:ext cx="15081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aseline="0">
                <a:latin typeface="Century Schoolbook" panose="02040604050505020304" pitchFamily="18" charset="0"/>
                <a:ea typeface="幼圆" panose="02010509060101010101" pitchFamily="49" charset="-122"/>
                <a:sym typeface="Symbol" panose="05050102010706020507" pitchFamily="18" charset="2"/>
              </a:rPr>
              <a:t>(3)</a:t>
            </a:r>
            <a:r>
              <a:rPr lang="en-US" altLang="zh-CN" baseline="0">
                <a:latin typeface="黑体" panose="02010609060101010101" pitchFamily="49" charset="-122"/>
                <a:ea typeface="黑体" panose="02010609060101010101" pitchFamily="49" charset="-122"/>
                <a:sym typeface="Symbol" panose="05050102010706020507" pitchFamily="18" charset="2"/>
              </a:rPr>
              <a:t></a:t>
            </a:r>
            <a:r>
              <a:rPr lang="zh-CN" altLang="en-US" baseline="0">
                <a:latin typeface="黑体" panose="02010609060101010101" pitchFamily="49" charset="-122"/>
                <a:ea typeface="黑体" panose="02010609060101010101" pitchFamily="49" charset="-122"/>
                <a:sym typeface="Symbol" panose="05050102010706020507" pitchFamily="18" charset="2"/>
              </a:rPr>
              <a:t>表示法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4079"/>
                                        </p:tgtEl>
                                        <p:attrNameLst>
                                          <p:attrName>style.visibility</p:attrName>
                                        </p:attrNameLst>
                                      </p:cBhvr>
                                      <p:to>
                                        <p:strVal val="visible"/>
                                      </p:to>
                                    </p:set>
                                    <p:animEffect transition="in" filter="wipe(left)">
                                      <p:cBhvr>
                                        <p:cTn id="7" dur="500"/>
                                        <p:tgtEl>
                                          <p:spTgt spid="344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4080"/>
                                        </p:tgtEl>
                                        <p:attrNameLst>
                                          <p:attrName>style.visibility</p:attrName>
                                        </p:attrNameLst>
                                      </p:cBhvr>
                                      <p:to>
                                        <p:strVal val="visible"/>
                                      </p:to>
                                    </p:set>
                                    <p:animEffect transition="in" filter="wipe(left)">
                                      <p:cBhvr>
                                        <p:cTn id="12" dur="500"/>
                                        <p:tgtEl>
                                          <p:spTgt spid="344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4077"/>
                                        </p:tgtEl>
                                        <p:attrNameLst>
                                          <p:attrName>style.visibility</p:attrName>
                                        </p:attrNameLst>
                                      </p:cBhvr>
                                      <p:to>
                                        <p:strVal val="visible"/>
                                      </p:to>
                                    </p:set>
                                    <p:animEffect transition="in" filter="wipe(left)">
                                      <p:cBhvr>
                                        <p:cTn id="17" dur="500"/>
                                        <p:tgtEl>
                                          <p:spTgt spid="344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4078"/>
                                        </p:tgtEl>
                                        <p:attrNameLst>
                                          <p:attrName>style.visibility</p:attrName>
                                        </p:attrNameLst>
                                      </p:cBhvr>
                                      <p:to>
                                        <p:strVal val="visible"/>
                                      </p:to>
                                    </p:set>
                                    <p:animEffect transition="in" filter="wipe(left)">
                                      <p:cBhvr>
                                        <p:cTn id="22" dur="500"/>
                                        <p:tgtEl>
                                          <p:spTgt spid="344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77" grpId="0" animBg="1" autoUpdateAnimBg="0"/>
      <p:bldP spid="344078" grpId="0" autoUpdateAnimBg="0"/>
      <p:bldP spid="344079" grpId="0" animBg="1" autoUpdateAnimBg="0"/>
      <p:bldP spid="34408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921E057C-DF48-4CC0-8123-D3628FACBA95}" type="slidenum">
              <a:rPr lang="zh-CN" altLang="en-US" sz="800"/>
              <a:pPr/>
              <a:t>49</a:t>
            </a:fld>
            <a:endParaRPr lang="en-US" altLang="zh-CN" sz="1400"/>
          </a:p>
        </p:txBody>
      </p:sp>
      <p:pic>
        <p:nvPicPr>
          <p:cNvPr id="22531" name="Picture 2" descr="25_a"/>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0" y="1506538"/>
            <a:ext cx="9144000" cy="3100387"/>
          </a:xfrm>
          <a:noFill/>
        </p:spPr>
      </p:pic>
      <p:sp>
        <p:nvSpPr>
          <p:cNvPr id="22532" name="Rectangle 3"/>
          <p:cNvSpPr>
            <a:spLocks noChangeArrowheads="1"/>
          </p:cNvSpPr>
          <p:nvPr/>
        </p:nvSpPr>
        <p:spPr bwMode="auto">
          <a:xfrm>
            <a:off x="842963" y="5102225"/>
            <a:ext cx="1309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a:t>
            </a:r>
            <a:r>
              <a:rPr lang="en-US" altLang="zh-TW">
                <a:ea typeface="新細明體" pitchFamily="18" charset="-120"/>
              </a:rPr>
              <a:t>(g(n))</a:t>
            </a:r>
            <a:endParaRPr lang="zh-CN" altLang="en-US">
              <a:ea typeface="宋体" panose="02010600030101010101" pitchFamily="2" charset="-122"/>
            </a:endParaRPr>
          </a:p>
        </p:txBody>
      </p:sp>
      <p:sp>
        <p:nvSpPr>
          <p:cNvPr id="22533" name="Rectangle 4"/>
          <p:cNvSpPr>
            <a:spLocks noChangeArrowheads="1"/>
          </p:cNvSpPr>
          <p:nvPr/>
        </p:nvSpPr>
        <p:spPr bwMode="auto">
          <a:xfrm>
            <a:off x="947738" y="5962650"/>
            <a:ext cx="1009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a:t>
            </a:r>
            <a:r>
              <a:rPr lang="en-US" altLang="zh-TW">
                <a:ea typeface="新細明體" pitchFamily="18" charset="-120"/>
              </a:rPr>
              <a:t>g(n)</a:t>
            </a:r>
            <a:endParaRPr lang="zh-CN" altLang="en-US">
              <a:ea typeface="宋体" panose="02010600030101010101" pitchFamily="2" charset="-122"/>
            </a:endParaRPr>
          </a:p>
        </p:txBody>
      </p:sp>
      <p:sp>
        <p:nvSpPr>
          <p:cNvPr id="22534" name="AutoShape 5"/>
          <p:cNvSpPr>
            <a:spLocks noChangeArrowheads="1"/>
          </p:cNvSpPr>
          <p:nvPr/>
        </p:nvSpPr>
        <p:spPr bwMode="auto">
          <a:xfrm>
            <a:off x="1281113" y="5465763"/>
            <a:ext cx="344487"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35" name="Rectangle 6"/>
          <p:cNvSpPr>
            <a:spLocks noChangeArrowheads="1"/>
          </p:cNvSpPr>
          <p:nvPr/>
        </p:nvSpPr>
        <p:spPr bwMode="auto">
          <a:xfrm>
            <a:off x="3792538" y="5108575"/>
            <a:ext cx="1320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f(n)=O</a:t>
            </a:r>
            <a:r>
              <a:rPr lang="en-US" altLang="zh-TW">
                <a:ea typeface="新細明體" pitchFamily="18" charset="-120"/>
              </a:rPr>
              <a:t>(g(n))</a:t>
            </a:r>
            <a:endParaRPr lang="zh-CN" altLang="en-US">
              <a:ea typeface="宋体" panose="02010600030101010101" pitchFamily="2" charset="-122"/>
            </a:endParaRPr>
          </a:p>
        </p:txBody>
      </p:sp>
      <p:sp>
        <p:nvSpPr>
          <p:cNvPr id="22536" name="Rectangle 7"/>
          <p:cNvSpPr>
            <a:spLocks noChangeArrowheads="1"/>
          </p:cNvSpPr>
          <p:nvPr/>
        </p:nvSpPr>
        <p:spPr bwMode="auto">
          <a:xfrm>
            <a:off x="3852863" y="5969000"/>
            <a:ext cx="116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b="1">
                <a:ea typeface="新細明體" pitchFamily="18" charset="-120"/>
                <a:sym typeface="Symbol" panose="05050102010706020507" pitchFamily="18" charset="2"/>
              </a:rPr>
              <a:t> </a:t>
            </a:r>
            <a:r>
              <a:rPr lang="en-US" altLang="zh-TW">
                <a:ea typeface="新細明體" pitchFamily="18" charset="-120"/>
              </a:rPr>
              <a:t>g(n)</a:t>
            </a:r>
            <a:endParaRPr lang="zh-CN" altLang="en-US">
              <a:ea typeface="宋体" panose="02010600030101010101" pitchFamily="2" charset="-122"/>
            </a:endParaRPr>
          </a:p>
        </p:txBody>
      </p:sp>
      <p:sp>
        <p:nvSpPr>
          <p:cNvPr id="22537" name="Rectangle 8"/>
          <p:cNvSpPr>
            <a:spLocks noChangeArrowheads="1"/>
          </p:cNvSpPr>
          <p:nvPr/>
        </p:nvSpPr>
        <p:spPr bwMode="auto">
          <a:xfrm>
            <a:off x="6665913" y="5062538"/>
            <a:ext cx="1374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a:ea typeface="新細明體" pitchFamily="18" charset="-120"/>
              </a:rPr>
              <a:t>(g(n))</a:t>
            </a:r>
            <a:endParaRPr lang="zh-CN" altLang="en-US">
              <a:ea typeface="宋体" panose="02010600030101010101" pitchFamily="2" charset="-122"/>
            </a:endParaRPr>
          </a:p>
        </p:txBody>
      </p:sp>
      <p:sp>
        <p:nvSpPr>
          <p:cNvPr id="22538" name="Rectangle 9"/>
          <p:cNvSpPr>
            <a:spLocks noChangeArrowheads="1"/>
          </p:cNvSpPr>
          <p:nvPr/>
        </p:nvSpPr>
        <p:spPr bwMode="auto">
          <a:xfrm>
            <a:off x="6726238" y="5922963"/>
            <a:ext cx="1166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r>
              <a:rPr lang="en-US" altLang="zh-TW">
                <a:ea typeface="新細明體" pitchFamily="18" charset="-120"/>
                <a:sym typeface="Symbol" panose="05050102010706020507" pitchFamily="18" charset="2"/>
              </a:rPr>
              <a:t>f(n) </a:t>
            </a:r>
            <a:r>
              <a:rPr lang="en-US" altLang="zh-TW" b="1">
                <a:ea typeface="新細明體" pitchFamily="18" charset="-120"/>
                <a:sym typeface="Symbol" panose="05050102010706020507" pitchFamily="18" charset="2"/>
              </a:rPr>
              <a:t> </a:t>
            </a:r>
            <a:r>
              <a:rPr lang="en-US" altLang="zh-TW">
                <a:ea typeface="新細明體" pitchFamily="18" charset="-120"/>
              </a:rPr>
              <a:t>g(n)</a:t>
            </a:r>
            <a:endParaRPr lang="zh-CN" altLang="en-US">
              <a:ea typeface="宋体" panose="02010600030101010101" pitchFamily="2" charset="-122"/>
            </a:endParaRPr>
          </a:p>
        </p:txBody>
      </p:sp>
      <p:sp>
        <p:nvSpPr>
          <p:cNvPr id="22539" name="Text Box 10"/>
          <p:cNvSpPr txBox="1">
            <a:spLocks noChangeArrowheads="1"/>
          </p:cNvSpPr>
          <p:nvPr/>
        </p:nvSpPr>
        <p:spPr bwMode="auto">
          <a:xfrm>
            <a:off x="1643063" y="5476875"/>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0" name="AutoShape 11"/>
          <p:cNvSpPr>
            <a:spLocks noChangeArrowheads="1"/>
          </p:cNvSpPr>
          <p:nvPr/>
        </p:nvSpPr>
        <p:spPr bwMode="auto">
          <a:xfrm>
            <a:off x="4122738" y="5499100"/>
            <a:ext cx="344487"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41" name="Text Box 12"/>
          <p:cNvSpPr txBox="1">
            <a:spLocks noChangeArrowheads="1"/>
          </p:cNvSpPr>
          <p:nvPr/>
        </p:nvSpPr>
        <p:spPr bwMode="auto">
          <a:xfrm>
            <a:off x="4484688" y="5510213"/>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2" name="AutoShape 13"/>
          <p:cNvSpPr>
            <a:spLocks noChangeArrowheads="1"/>
          </p:cNvSpPr>
          <p:nvPr/>
        </p:nvSpPr>
        <p:spPr bwMode="auto">
          <a:xfrm>
            <a:off x="7007225" y="5500688"/>
            <a:ext cx="344488" cy="454025"/>
          </a:xfrm>
          <a:prstGeom prst="upDownArrow">
            <a:avLst>
              <a:gd name="adj1" fmla="val 50000"/>
              <a:gd name="adj2" fmla="val 26359"/>
            </a:avLst>
          </a:prstGeom>
          <a:solidFill>
            <a:schemeClr val="accent1"/>
          </a:solidFill>
          <a:ln w="9525">
            <a:solidFill>
              <a:schemeClr val="tx1"/>
            </a:solidFill>
            <a:miter lim="800000"/>
            <a:headEnd type="none" w="sm" len="sm"/>
            <a:tailEnd type="none" w="sm" len="sm"/>
          </a:ln>
        </p:spPr>
        <p:txBody>
          <a:bodyPr wrap="none" lIns="92075" tIns="46038" rIns="92075" bIns="46038"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endParaRPr lang="zh-CN" altLang="en-US">
              <a:ea typeface="宋体" panose="02010600030101010101" pitchFamily="2" charset="-122"/>
            </a:endParaRPr>
          </a:p>
        </p:txBody>
      </p:sp>
      <p:sp>
        <p:nvSpPr>
          <p:cNvPr id="22543" name="Text Box 14"/>
          <p:cNvSpPr txBox="1">
            <a:spLocks noChangeArrowheads="1"/>
          </p:cNvSpPr>
          <p:nvPr/>
        </p:nvSpPr>
        <p:spPr bwMode="auto">
          <a:xfrm>
            <a:off x="7369175" y="5511800"/>
            <a:ext cx="38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en-US" altLang="zh-CN" sz="2000">
                <a:latin typeface="Symbol" panose="05050102010706020507" pitchFamily="18" charset="2"/>
                <a:ea typeface="宋体" panose="02010600030101010101" pitchFamily="2" charset="-122"/>
              </a:rPr>
              <a:t>@</a:t>
            </a:r>
            <a:endParaRPr lang="zh-CN" altLang="en-US" sz="2000">
              <a:ea typeface="宋体" panose="02010600030101010101" pitchFamily="2" charset="-122"/>
            </a:endParaRPr>
          </a:p>
        </p:txBody>
      </p:sp>
      <p:sp>
        <p:nvSpPr>
          <p:cNvPr id="22544" name="Rectangle 15"/>
          <p:cNvSpPr>
            <a:spLocks noGrp="1" noChangeArrowheads="1"/>
          </p:cNvSpPr>
          <p:nvPr>
            <p:ph type="title"/>
          </p:nvPr>
        </p:nvSpPr>
        <p:spPr>
          <a:xfrm>
            <a:off x="283808" y="220663"/>
            <a:ext cx="7772400" cy="1143000"/>
          </a:xfrm>
          <a:noFill/>
        </p:spPr>
        <p:txBody>
          <a:bodyPr/>
          <a:lstStyle/>
          <a:p>
            <a:pPr eaLnBrk="1" hangingPunct="1"/>
            <a:r>
              <a:rPr lang="zh-CN" altLang="en-US" sz="4400" dirty="0" smtClean="0">
                <a:ea typeface="楷体_GB2312" pitchFamily="49" charset="-122"/>
              </a:rPr>
              <a:t>渐近分析的符号</a:t>
            </a:r>
          </a:p>
        </p:txBody>
      </p:sp>
    </p:spTree>
    <p:extLst>
      <p:ext uri="{BB962C8B-B14F-4D97-AF65-F5344CB8AC3E}">
        <p14:creationId xmlns:p14="http://schemas.microsoft.com/office/powerpoint/2010/main" val="1187794245"/>
      </p:ext>
    </p:extLst>
  </p:cSld>
  <p:clrMapOvr>
    <a:masterClrMapping/>
  </p:clrMapOvr>
  <p:transition>
    <p:pull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5543550"/>
            <a:ext cx="5943600" cy="80963"/>
          </a:xfrm>
          <a:prstGeom prst="rect">
            <a:avLst/>
          </a:prstGeom>
          <a:blipFill dpi="0" rotWithShape="0">
            <a:blip r:embed="rId3"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387" name="Picture 3"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257301"/>
            <a:ext cx="5943600" cy="5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2250281" y="1300163"/>
            <a:ext cx="4800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2400" b="1" baseline="0" dirty="0">
                <a:latin typeface="Tahoma" panose="020B0604030504040204" pitchFamily="34" charset="0"/>
              </a:rPr>
              <a:t>课程考核安排</a:t>
            </a:r>
            <a:endParaRPr lang="zh-CN" altLang="en-US" sz="2400" b="1" baseline="0" dirty="0">
              <a:latin typeface="宋体" panose="02010600030101010101" pitchFamily="2" charset="-122"/>
            </a:endParaRPr>
          </a:p>
          <a:p>
            <a:pPr algn="dist" eaLnBrk="1" fontAlgn="base" hangingPunct="1">
              <a:lnSpc>
                <a:spcPct val="100000"/>
              </a:lnSpc>
            </a:pPr>
            <a:endParaRPr lang="en-US" altLang="zh-CN" sz="2400" b="1" baseline="0" dirty="0">
              <a:latin typeface="隶书" panose="02010509060101010101" pitchFamily="49" charset="-122"/>
              <a:ea typeface="隶书" panose="02010509060101010101" pitchFamily="49" charset="-122"/>
            </a:endParaRPr>
          </a:p>
        </p:txBody>
      </p:sp>
      <p:sp>
        <p:nvSpPr>
          <p:cNvPr id="16389" name="Rectangle 11"/>
          <p:cNvSpPr>
            <a:spLocks noChangeArrowheads="1"/>
          </p:cNvSpPr>
          <p:nvPr/>
        </p:nvSpPr>
        <p:spPr bwMode="auto">
          <a:xfrm>
            <a:off x="1828801" y="3635815"/>
            <a:ext cx="184731"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sz="1650"/>
          </a:p>
        </p:txBody>
      </p:sp>
      <p:sp>
        <p:nvSpPr>
          <p:cNvPr id="16390" name="Rectangle 12"/>
          <p:cNvSpPr>
            <a:spLocks noChangeArrowheads="1"/>
          </p:cNvSpPr>
          <p:nvPr/>
        </p:nvSpPr>
        <p:spPr bwMode="auto">
          <a:xfrm>
            <a:off x="1828801" y="4264465"/>
            <a:ext cx="184731"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sz="1650"/>
          </a:p>
        </p:txBody>
      </p:sp>
      <p:sp>
        <p:nvSpPr>
          <p:cNvPr id="441357" name="Text Box 13" descr="羊皮纸"/>
          <p:cNvSpPr txBox="1">
            <a:spLocks noChangeArrowheads="1"/>
          </p:cNvSpPr>
          <p:nvPr/>
        </p:nvSpPr>
        <p:spPr bwMode="auto">
          <a:xfrm>
            <a:off x="179512" y="1772816"/>
            <a:ext cx="8712968" cy="4824536"/>
          </a:xfrm>
          <a:prstGeom prst="rect">
            <a:avLst/>
          </a:prstGeom>
          <a:noFill/>
          <a:ln>
            <a:noFill/>
          </a:ln>
          <a:effectLst/>
        </p:spPr>
        <p:txBody>
          <a:bodyPr/>
          <a:lstStyle/>
          <a:p>
            <a:pPr eaLnBrk="1" fontAlgn="base" hangingPunct="1">
              <a:lnSpc>
                <a:spcPct val="100000"/>
              </a:lnSpc>
              <a:spcBef>
                <a:spcPct val="20000"/>
              </a:spcBef>
              <a:buClr>
                <a:schemeClr val="hlink"/>
              </a:buClr>
              <a:buSzPct val="70000"/>
              <a:buFont typeface="Wingdings" pitchFamily="2" charset="2"/>
              <a:buChar char="n"/>
              <a:defRPr/>
            </a:pPr>
            <a:r>
              <a:rPr lang="zh-CN" altLang="en-US" sz="3200" b="1" dirty="0">
                <a:latin typeface="+mj-ea"/>
                <a:ea typeface="+mj-ea"/>
              </a:rPr>
              <a:t>学时：</a:t>
            </a:r>
            <a:r>
              <a:rPr lang="en-US" altLang="zh-CN" sz="3200" b="1" dirty="0">
                <a:latin typeface="+mj-ea"/>
                <a:ea typeface="+mj-ea"/>
              </a:rPr>
              <a:t>40</a:t>
            </a:r>
            <a:r>
              <a:rPr lang="zh-CN" altLang="en-US" sz="3200" b="1" dirty="0">
                <a:latin typeface="+mj-ea"/>
                <a:ea typeface="+mj-ea"/>
              </a:rPr>
              <a:t>学时</a:t>
            </a:r>
            <a:endParaRPr lang="en-US" altLang="zh-CN" sz="3200" b="1" dirty="0">
              <a:latin typeface="+mj-ea"/>
              <a:ea typeface="+mj-ea"/>
            </a:endParaRPr>
          </a:p>
          <a:p>
            <a:pPr eaLnBrk="1" fontAlgn="base" hangingPunct="1">
              <a:lnSpc>
                <a:spcPct val="100000"/>
              </a:lnSpc>
              <a:spcBef>
                <a:spcPct val="20000"/>
              </a:spcBef>
              <a:buClr>
                <a:schemeClr val="hlink"/>
              </a:buClr>
              <a:buSzPct val="70000"/>
              <a:buFont typeface="Wingdings" pitchFamily="2" charset="2"/>
              <a:buChar char="n"/>
              <a:defRPr/>
            </a:pPr>
            <a:r>
              <a:rPr lang="zh-CN" altLang="en-US" sz="3200" b="1" dirty="0">
                <a:latin typeface="+mj-ea"/>
                <a:ea typeface="+mj-ea"/>
              </a:rPr>
              <a:t>平时成绩（</a:t>
            </a:r>
            <a:r>
              <a:rPr lang="en-US" altLang="zh-CN" sz="3200" b="1" dirty="0">
                <a:latin typeface="+mj-ea"/>
                <a:ea typeface="+mj-ea"/>
              </a:rPr>
              <a:t>40%</a:t>
            </a:r>
            <a:r>
              <a:rPr lang="zh-CN" altLang="en-US" sz="3200" b="1" dirty="0">
                <a:latin typeface="+mj-ea"/>
                <a:ea typeface="+mj-ea"/>
              </a:rPr>
              <a:t>）</a:t>
            </a:r>
            <a:r>
              <a:rPr lang="en-US" altLang="zh-CN" sz="3200" b="1" dirty="0">
                <a:latin typeface="+mj-ea"/>
                <a:ea typeface="+mj-ea"/>
              </a:rPr>
              <a:t>+ </a:t>
            </a:r>
            <a:r>
              <a:rPr lang="zh-CN" altLang="en-US" sz="3200" b="1" dirty="0">
                <a:latin typeface="+mj-ea"/>
                <a:ea typeface="+mj-ea"/>
              </a:rPr>
              <a:t>期末闭卷考试（</a:t>
            </a:r>
            <a:r>
              <a:rPr lang="en-US" altLang="zh-CN" sz="3200" b="1" dirty="0">
                <a:latin typeface="+mj-ea"/>
                <a:ea typeface="+mj-ea"/>
              </a:rPr>
              <a:t>60%</a:t>
            </a:r>
            <a:r>
              <a:rPr lang="zh-CN" altLang="en-US" sz="3200" b="1" dirty="0">
                <a:latin typeface="+mj-ea"/>
                <a:ea typeface="+mj-ea"/>
              </a:rPr>
              <a:t>）</a:t>
            </a:r>
          </a:p>
          <a:p>
            <a:pPr eaLnBrk="1" fontAlgn="base" hangingPunct="1">
              <a:lnSpc>
                <a:spcPct val="100000"/>
              </a:lnSpc>
              <a:spcBef>
                <a:spcPct val="20000"/>
              </a:spcBef>
              <a:buClr>
                <a:schemeClr val="hlink"/>
              </a:buClr>
              <a:buSzPct val="70000"/>
              <a:buFont typeface="Wingdings" pitchFamily="2" charset="2"/>
              <a:buChar char="n"/>
              <a:defRPr/>
            </a:pPr>
            <a:r>
              <a:rPr lang="zh-CN" altLang="en-US" sz="3200" b="1" dirty="0">
                <a:latin typeface="+mj-ea"/>
                <a:ea typeface="+mj-ea"/>
              </a:rPr>
              <a:t>平时成绩构成：</a:t>
            </a:r>
            <a:endParaRPr lang="en-US" altLang="zh-CN" sz="3200" b="1" dirty="0">
              <a:latin typeface="+mj-ea"/>
              <a:ea typeface="+mj-ea"/>
            </a:endParaRPr>
          </a:p>
          <a:p>
            <a:pPr eaLnBrk="1" fontAlgn="base" hangingPunct="1">
              <a:lnSpc>
                <a:spcPct val="100000"/>
              </a:lnSpc>
              <a:spcBef>
                <a:spcPct val="20000"/>
              </a:spcBef>
              <a:buClr>
                <a:schemeClr val="hlink"/>
              </a:buClr>
              <a:buSzPct val="70000"/>
              <a:defRPr/>
            </a:pPr>
            <a:r>
              <a:rPr lang="en-US" altLang="zh-CN" sz="3200" b="1" dirty="0">
                <a:latin typeface="+mj-ea"/>
                <a:ea typeface="+mj-ea"/>
              </a:rPr>
              <a:t>     </a:t>
            </a:r>
            <a:r>
              <a:rPr lang="zh-CN" altLang="en-US" sz="3200" b="1" dirty="0">
                <a:latin typeface="+mj-ea"/>
                <a:ea typeface="+mj-ea"/>
              </a:rPr>
              <a:t>考勤、报告和课堂讲座</a:t>
            </a:r>
            <a:endParaRPr lang="en-US" altLang="zh-CN" sz="3200" b="1" dirty="0">
              <a:latin typeface="+mj-ea"/>
              <a:ea typeface="+mj-ea"/>
            </a:endParaRPr>
          </a:p>
          <a:p>
            <a:pPr marL="685800" lvl="1" indent="-342900" fontAlgn="base">
              <a:spcBef>
                <a:spcPct val="20000"/>
              </a:spcBef>
              <a:buClr>
                <a:schemeClr val="hlink"/>
              </a:buClr>
              <a:buSzPct val="70000"/>
              <a:buFont typeface="Wingdings" panose="05000000000000000000" pitchFamily="2" charset="2"/>
              <a:buChar char="n"/>
              <a:defRPr/>
            </a:pPr>
            <a:r>
              <a:rPr lang="zh-CN" altLang="en-US" sz="3200" b="1" dirty="0">
                <a:latin typeface="+mj-ea"/>
                <a:ea typeface="+mj-ea"/>
              </a:rPr>
              <a:t>一份课程报告：实现并分析一个算法，</a:t>
            </a:r>
            <a:r>
              <a:rPr lang="zh-CN" altLang="en-US" sz="3200" b="1" dirty="0">
                <a:effectLst>
                  <a:outerShdw blurRad="38100" dist="38100" dir="2700000" algn="tl">
                    <a:srgbClr val="FFFFFF"/>
                  </a:outerShdw>
                </a:effectLst>
                <a:latin typeface="+mj-ea"/>
                <a:ea typeface="+mj-ea"/>
              </a:rPr>
              <a:t>算法尽量不要相同（题目任选，</a:t>
            </a:r>
            <a:r>
              <a:rPr lang="en-US" altLang="zh-CN" sz="3200" b="1" dirty="0">
                <a:effectLst>
                  <a:outerShdw blurRad="38100" dist="38100" dir="2700000" algn="tl">
                    <a:srgbClr val="FFFFFF"/>
                  </a:outerShdw>
                </a:effectLst>
                <a:latin typeface="+mj-ea"/>
                <a:ea typeface="+mj-ea"/>
              </a:rPr>
              <a:t>1</a:t>
            </a:r>
            <a:r>
              <a:rPr lang="zh-CN" altLang="en-US" sz="3200" b="1" dirty="0">
                <a:effectLst>
                  <a:outerShdw blurRad="38100" dist="38100" dir="2700000" algn="tl">
                    <a:srgbClr val="FFFFFF"/>
                  </a:outerShdw>
                </a:effectLst>
                <a:latin typeface="+mj-ea"/>
                <a:ea typeface="+mj-ea"/>
              </a:rPr>
              <a:t>人单独完成）</a:t>
            </a:r>
            <a:endParaRPr lang="en-US" altLang="zh-CN" sz="3200" b="1" dirty="0">
              <a:effectLst>
                <a:outerShdw blurRad="38100" dist="38100" dir="2700000" algn="tl">
                  <a:srgbClr val="FFFFFF"/>
                </a:outerShdw>
              </a:effectLst>
              <a:latin typeface="+mj-ea"/>
              <a:ea typeface="+mj-ea"/>
            </a:endParaRPr>
          </a:p>
          <a:p>
            <a:pPr marL="685800" lvl="1" indent="-342900" fontAlgn="base">
              <a:spcBef>
                <a:spcPct val="20000"/>
              </a:spcBef>
              <a:buClr>
                <a:schemeClr val="hlink"/>
              </a:buClr>
              <a:buSzPct val="70000"/>
              <a:buFont typeface="Wingdings" panose="05000000000000000000" pitchFamily="2" charset="2"/>
              <a:buChar char="n"/>
              <a:defRPr/>
            </a:pPr>
            <a:r>
              <a:rPr lang="zh-CN" altLang="en-US" sz="3200" b="1" dirty="0">
                <a:effectLst>
                  <a:outerShdw blurRad="38100" dist="38100" dir="2700000" algn="tl">
                    <a:srgbClr val="FFFFFF"/>
                  </a:outerShdw>
                </a:effectLst>
                <a:latin typeface="+mj-ea"/>
                <a:ea typeface="+mj-ea"/>
              </a:rPr>
              <a:t>课堂讲座：三人一组（名额有限，先到先得）</a:t>
            </a:r>
            <a:endParaRPr lang="en-US" altLang="zh-CN" sz="3200" b="1" dirty="0">
              <a:effectLst>
                <a:outerShdw blurRad="38100" dist="38100" dir="2700000" algn="tl">
                  <a:srgbClr val="FFFFFF"/>
                </a:outerShdw>
              </a:effectLst>
              <a:latin typeface="+mj-ea"/>
              <a:ea typeface="+mj-ea"/>
            </a:endParaRPr>
          </a:p>
          <a:p>
            <a:pPr marL="342900" indent="-342900" fontAlgn="base">
              <a:spcBef>
                <a:spcPct val="20000"/>
              </a:spcBef>
              <a:buClr>
                <a:schemeClr val="hlink"/>
              </a:buClr>
              <a:buSzPct val="70000"/>
              <a:buFont typeface="Wingdings" panose="05000000000000000000" pitchFamily="2" charset="2"/>
              <a:buChar char="n"/>
              <a:defRPr/>
            </a:pPr>
            <a:r>
              <a:rPr lang="zh-CN" altLang="en-US" sz="3200" b="1" dirty="0">
                <a:effectLst>
                  <a:outerShdw blurRad="38100" dist="38100" dir="2700000" algn="tl">
                    <a:srgbClr val="FFFFFF"/>
                  </a:outerShdw>
                </a:effectLst>
                <a:latin typeface="+mj-ea"/>
                <a:ea typeface="+mj-ea"/>
              </a:rPr>
              <a:t>课程达成：</a:t>
            </a:r>
            <a:endParaRPr lang="en-US" altLang="zh-CN" sz="3200" b="1" dirty="0">
              <a:effectLst>
                <a:outerShdw blurRad="38100" dist="38100" dir="2700000" algn="tl">
                  <a:srgbClr val="FFFFFF"/>
                </a:outerShdw>
              </a:effectLst>
              <a:latin typeface="+mj-ea"/>
              <a:ea typeface="+mj-ea"/>
            </a:endParaRPr>
          </a:p>
          <a:p>
            <a:pPr marL="685800" lvl="1" indent="-342900" fontAlgn="base">
              <a:spcBef>
                <a:spcPct val="20000"/>
              </a:spcBef>
              <a:buClr>
                <a:schemeClr val="hlink"/>
              </a:buClr>
              <a:buSzPct val="70000"/>
              <a:buFont typeface="Wingdings" panose="05000000000000000000" pitchFamily="2" charset="2"/>
              <a:buChar char="n"/>
              <a:defRPr/>
            </a:pPr>
            <a:r>
              <a:rPr lang="zh-CN" altLang="en-US" sz="3200" b="1" dirty="0">
                <a:latin typeface="+mj-ea"/>
                <a:ea typeface="+mj-ea"/>
              </a:rPr>
              <a:t>课程报告</a:t>
            </a:r>
            <a:r>
              <a:rPr lang="en-US" altLang="zh-CN" sz="3200" b="1" dirty="0">
                <a:latin typeface="+mj-ea"/>
                <a:ea typeface="+mj-ea"/>
              </a:rPr>
              <a:t>+</a:t>
            </a:r>
            <a:r>
              <a:rPr lang="zh-CN" altLang="en-US" sz="3200" b="1" dirty="0" smtClean="0">
                <a:latin typeface="+mj-ea"/>
                <a:ea typeface="+mj-ea"/>
              </a:rPr>
              <a:t>考试</a:t>
            </a:r>
            <a:r>
              <a:rPr lang="zh-CN" altLang="en-US" sz="3200" b="1" baseline="0" dirty="0">
                <a:latin typeface="+mj-ea"/>
                <a:ea typeface="+mj-ea"/>
              </a:rPr>
              <a:t> </a:t>
            </a:r>
            <a:r>
              <a:rPr lang="zh-CN" altLang="en-US" sz="3200" b="1" dirty="0" smtClean="0">
                <a:latin typeface="+mj-ea"/>
                <a:ea typeface="+mj-ea"/>
              </a:rPr>
              <a:t>或</a:t>
            </a:r>
            <a:r>
              <a:rPr lang="zh-CN" altLang="en-US" sz="3200" b="1" baseline="0" dirty="0">
                <a:latin typeface="+mj-ea"/>
                <a:ea typeface="+mj-ea"/>
              </a:rPr>
              <a:t> </a:t>
            </a:r>
            <a:r>
              <a:rPr lang="zh-CN" altLang="en-US" sz="3200" b="1" dirty="0" smtClean="0">
                <a:latin typeface="+mj-ea"/>
                <a:ea typeface="+mj-ea"/>
              </a:rPr>
              <a:t>课堂</a:t>
            </a:r>
            <a:r>
              <a:rPr lang="zh-CN" altLang="en-US" sz="3200" b="1" dirty="0">
                <a:latin typeface="+mj-ea"/>
                <a:ea typeface="+mj-ea"/>
              </a:rPr>
              <a:t>讲座</a:t>
            </a:r>
            <a:r>
              <a:rPr lang="en-US" altLang="zh-CN" sz="3200" b="1" dirty="0">
                <a:latin typeface="+mj-ea"/>
                <a:ea typeface="+mj-ea"/>
              </a:rPr>
              <a:t>+</a:t>
            </a:r>
            <a:r>
              <a:rPr lang="zh-CN" altLang="en-US" sz="3200" b="1" dirty="0">
                <a:latin typeface="+mj-ea"/>
                <a:ea typeface="+mj-ea"/>
              </a:rPr>
              <a:t>考试</a:t>
            </a:r>
          </a:p>
        </p:txBody>
      </p:sp>
      <p:sp>
        <p:nvSpPr>
          <p:cNvPr id="16392" name="Rectangle 14"/>
          <p:cNvSpPr>
            <a:spLocks noChangeArrowheads="1"/>
          </p:cNvSpPr>
          <p:nvPr/>
        </p:nvSpPr>
        <p:spPr bwMode="auto">
          <a:xfrm>
            <a:off x="484908" y="451175"/>
            <a:ext cx="3057247" cy="65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baseline="0" dirty="0">
                <a:solidFill>
                  <a:srgbClr val="660033"/>
                </a:solidFill>
                <a:latin typeface="幼圆" panose="02010509060101010101" pitchFamily="49" charset="-122"/>
                <a:ea typeface="幼圆" panose="02010509060101010101" pitchFamily="49" charset="-122"/>
              </a:rPr>
              <a:t>算法设计与分析</a:t>
            </a:r>
          </a:p>
        </p:txBody>
      </p:sp>
    </p:spTree>
    <p:extLst>
      <p:ext uri="{BB962C8B-B14F-4D97-AF65-F5344CB8AC3E}">
        <p14:creationId xmlns:p14="http://schemas.microsoft.com/office/powerpoint/2010/main" val="361188922"/>
      </p:ext>
    </p:extLst>
  </p:cSld>
  <p:clrMapOvr>
    <a:masterClrMapping/>
  </p:clrMapOvr>
  <p:transition>
    <p:pull dir="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36159CAC-3316-46EE-A424-8C5DACC70FCC}" type="slidenum">
              <a:rPr lang="en-US" altLang="zh-CN" sz="1400" baseline="0"/>
              <a:pPr/>
              <a:t>50</a:t>
            </a:fld>
            <a:endParaRPr lang="en-US" altLang="zh-CN" sz="1400" baseline="0"/>
          </a:p>
        </p:txBody>
      </p:sp>
      <p:sp>
        <p:nvSpPr>
          <p:cNvPr id="30723" name="Rectangle 9"/>
          <p:cNvSpPr>
            <a:spLocks noChangeArrowheads="1"/>
          </p:cNvSpPr>
          <p:nvPr/>
        </p:nvSpPr>
        <p:spPr bwMode="auto">
          <a:xfrm>
            <a:off x="533400" y="-34925"/>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pic>
        <p:nvPicPr>
          <p:cNvPr id="366603" name="Picture 11" descr="未定标题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3400" y="2084388"/>
            <a:ext cx="4572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604" name="Text Box 12"/>
          <p:cNvSpPr txBox="1">
            <a:spLocks noChangeArrowheads="1"/>
          </p:cNvSpPr>
          <p:nvPr/>
        </p:nvSpPr>
        <p:spPr bwMode="auto">
          <a:xfrm>
            <a:off x="5181600" y="5638800"/>
            <a:ext cx="2657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aseline="0"/>
              <a:t>图</a:t>
            </a:r>
            <a:r>
              <a:rPr lang="en-US" altLang="zh-CN" sz="2000" baseline="0"/>
              <a:t>1</a:t>
            </a:r>
            <a:r>
              <a:rPr lang="en-US" altLang="zh-CN" sz="2000" u="sng" baseline="0"/>
              <a:t> </a:t>
            </a:r>
            <a:r>
              <a:rPr lang="zh-CN" altLang="en-US" sz="2000" baseline="0"/>
              <a:t>时间函数的增长率</a:t>
            </a:r>
            <a:endParaRPr lang="zh-CN" altLang="en-US" sz="2000" u="sng" baseline="0"/>
          </a:p>
        </p:txBody>
      </p:sp>
      <p:sp>
        <p:nvSpPr>
          <p:cNvPr id="366605" name="Text Box 13"/>
          <p:cNvSpPr txBox="1">
            <a:spLocks noChangeArrowheads="1"/>
          </p:cNvSpPr>
          <p:nvPr/>
        </p:nvSpPr>
        <p:spPr bwMode="auto">
          <a:xfrm>
            <a:off x="595313" y="490538"/>
            <a:ext cx="2513012"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solidFill>
                  <a:srgbClr val="800000"/>
                </a:solidFill>
              </a:rPr>
              <a:t>常见的多项式阶有</a:t>
            </a:r>
            <a:r>
              <a:rPr lang="en-US" altLang="zh-CN" b="1" baseline="0">
                <a:solidFill>
                  <a:srgbClr val="800000"/>
                </a:solidFill>
              </a:rPr>
              <a:t>:</a:t>
            </a:r>
            <a:endParaRPr lang="en-US" altLang="zh-CN" sz="2800" b="1" u="sng" baseline="0">
              <a:solidFill>
                <a:srgbClr val="800000"/>
              </a:solidFill>
            </a:endParaRPr>
          </a:p>
        </p:txBody>
      </p:sp>
      <p:sp>
        <p:nvSpPr>
          <p:cNvPr id="366606" name="Rectangle 14"/>
          <p:cNvSpPr>
            <a:spLocks noChangeArrowheads="1"/>
          </p:cNvSpPr>
          <p:nvPr/>
        </p:nvSpPr>
        <p:spPr bwMode="auto">
          <a:xfrm>
            <a:off x="838200" y="914400"/>
            <a:ext cx="9604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O(1)&lt;</a:t>
            </a:r>
          </a:p>
        </p:txBody>
      </p:sp>
      <p:sp>
        <p:nvSpPr>
          <p:cNvPr id="366607" name="Rectangle 15"/>
          <p:cNvSpPr>
            <a:spLocks noChangeArrowheads="1"/>
          </p:cNvSpPr>
          <p:nvPr/>
        </p:nvSpPr>
        <p:spPr bwMode="auto">
          <a:xfrm>
            <a:off x="1676400" y="914400"/>
            <a:ext cx="14335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O(logn)&lt;</a:t>
            </a:r>
          </a:p>
        </p:txBody>
      </p:sp>
      <p:sp>
        <p:nvSpPr>
          <p:cNvPr id="366608" name="Rectangle 16"/>
          <p:cNvSpPr>
            <a:spLocks noChangeArrowheads="1"/>
          </p:cNvSpPr>
          <p:nvPr/>
        </p:nvSpPr>
        <p:spPr bwMode="auto">
          <a:xfrm>
            <a:off x="2971800" y="914400"/>
            <a:ext cx="99218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O(n)&lt;</a:t>
            </a:r>
          </a:p>
        </p:txBody>
      </p:sp>
      <p:sp>
        <p:nvSpPr>
          <p:cNvPr id="366609" name="Rectangle 17"/>
          <p:cNvSpPr>
            <a:spLocks noChangeArrowheads="1"/>
          </p:cNvSpPr>
          <p:nvPr/>
        </p:nvSpPr>
        <p:spPr bwMode="auto">
          <a:xfrm>
            <a:off x="3886200" y="914400"/>
            <a:ext cx="16256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O(nlogn)&lt;</a:t>
            </a:r>
          </a:p>
        </p:txBody>
      </p:sp>
      <p:sp>
        <p:nvSpPr>
          <p:cNvPr id="366610" name="Rectangle 18"/>
          <p:cNvSpPr>
            <a:spLocks noChangeArrowheads="1"/>
          </p:cNvSpPr>
          <p:nvPr/>
        </p:nvSpPr>
        <p:spPr bwMode="auto">
          <a:xfrm>
            <a:off x="5334000" y="914400"/>
            <a:ext cx="11017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2</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)&lt;</a:t>
            </a:r>
          </a:p>
        </p:txBody>
      </p:sp>
      <p:sp>
        <p:nvSpPr>
          <p:cNvPr id="366611" name="Rectangle 19"/>
          <p:cNvSpPr>
            <a:spLocks noChangeArrowheads="1"/>
          </p:cNvSpPr>
          <p:nvPr/>
        </p:nvSpPr>
        <p:spPr bwMode="auto">
          <a:xfrm>
            <a:off x="6324600" y="914400"/>
            <a:ext cx="93186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3</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a:t>
            </a:r>
          </a:p>
        </p:txBody>
      </p:sp>
      <p:sp>
        <p:nvSpPr>
          <p:cNvPr id="366612" name="Rectangle 20"/>
          <p:cNvSpPr>
            <a:spLocks noChangeArrowheads="1"/>
          </p:cNvSpPr>
          <p:nvPr/>
        </p:nvSpPr>
        <p:spPr bwMode="auto">
          <a:xfrm>
            <a:off x="2819400" y="1524000"/>
            <a:ext cx="1090613"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O(2</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)&lt;</a:t>
            </a:r>
          </a:p>
        </p:txBody>
      </p:sp>
      <p:sp>
        <p:nvSpPr>
          <p:cNvPr id="366613" name="Rectangle 21"/>
          <p:cNvSpPr>
            <a:spLocks noChangeArrowheads="1"/>
          </p:cNvSpPr>
          <p:nvPr/>
        </p:nvSpPr>
        <p:spPr bwMode="auto">
          <a:xfrm>
            <a:off x="3733800" y="1524000"/>
            <a:ext cx="1074738"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O(n!)&lt;</a:t>
            </a:r>
          </a:p>
        </p:txBody>
      </p:sp>
      <p:sp>
        <p:nvSpPr>
          <p:cNvPr id="366614" name="Rectangle 22"/>
          <p:cNvSpPr>
            <a:spLocks noChangeArrowheads="1"/>
          </p:cNvSpPr>
          <p:nvPr/>
        </p:nvSpPr>
        <p:spPr bwMode="auto">
          <a:xfrm>
            <a:off x="4724400" y="1524000"/>
            <a:ext cx="9525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O(n</a:t>
            </a:r>
            <a:r>
              <a:rPr lang="en-US" altLang="zh-CN" b="1" baseline="30000">
                <a:solidFill>
                  <a:srgbClr val="990000"/>
                </a:solidFill>
                <a:latin typeface="Century Schoolbook" panose="02040604050505020304" pitchFamily="18" charset="0"/>
                <a:ea typeface="幼圆" panose="02010509060101010101" pitchFamily="49" charset="-122"/>
                <a:sym typeface="Symbol" panose="05050102010706020507" pitchFamily="18" charset="2"/>
              </a:rPr>
              <a:t>n</a:t>
            </a:r>
            <a:r>
              <a:rPr lang="en-US" altLang="zh-CN" b="1" baseline="0">
                <a:solidFill>
                  <a:srgbClr val="990000"/>
                </a:solidFill>
                <a:latin typeface="Century Schoolbook" panose="02040604050505020304" pitchFamily="18" charset="0"/>
                <a:ea typeface="幼圆" panose="02010509060101010101" pitchFamily="49" charset="-122"/>
                <a:sym typeface="Symbol" panose="05050102010706020507" pitchFamily="18" charset="2"/>
              </a:rPr>
              <a:t>)</a:t>
            </a:r>
          </a:p>
        </p:txBody>
      </p:sp>
      <p:sp>
        <p:nvSpPr>
          <p:cNvPr id="366615" name="Text Box 23"/>
          <p:cNvSpPr txBox="1">
            <a:spLocks noChangeArrowheads="1"/>
          </p:cNvSpPr>
          <p:nvPr/>
        </p:nvSpPr>
        <p:spPr bwMode="auto">
          <a:xfrm>
            <a:off x="609600" y="1524000"/>
            <a:ext cx="223202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baseline="0">
                <a:solidFill>
                  <a:srgbClr val="800000"/>
                </a:solidFill>
              </a:rPr>
              <a:t>常见的指数阶有</a:t>
            </a:r>
            <a:r>
              <a:rPr lang="en-US" altLang="zh-CN" b="1" baseline="0">
                <a:solidFill>
                  <a:srgbClr val="800000"/>
                </a:solidFill>
              </a:rPr>
              <a:t>:</a:t>
            </a:r>
            <a:endParaRPr lang="en-US" altLang="zh-CN" sz="2800" b="1" u="sng" baseline="0">
              <a:solidFill>
                <a:srgbClr val="800000"/>
              </a:solidFill>
            </a:endParaRPr>
          </a:p>
        </p:txBody>
      </p:sp>
      <p:pic>
        <p:nvPicPr>
          <p:cNvPr id="366616" name="Picture 24" descr="ball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4384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617" name="Text Box 25"/>
          <p:cNvSpPr txBox="1">
            <a:spLocks noChangeArrowheads="1"/>
          </p:cNvSpPr>
          <p:nvPr/>
        </p:nvSpPr>
        <p:spPr bwMode="auto">
          <a:xfrm>
            <a:off x="457200" y="2233613"/>
            <a:ext cx="39528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b="1" baseline="0">
                <a:solidFill>
                  <a:schemeClr val="accent2"/>
                </a:solidFill>
                <a:ea typeface="楷体_GB2312" pitchFamily="49" charset="-122"/>
              </a:rPr>
              <a:t>对规模较小的问题</a:t>
            </a:r>
            <a:r>
              <a:rPr lang="en-US" altLang="zh-CN" sz="2400" b="1" baseline="0">
                <a:solidFill>
                  <a:schemeClr val="accent2"/>
                </a:solidFill>
                <a:ea typeface="楷体_GB2312" pitchFamily="49" charset="-122"/>
              </a:rPr>
              <a:t>,</a:t>
            </a:r>
            <a:r>
              <a:rPr lang="zh-CN" altLang="en-US" sz="2400" b="1" baseline="0">
                <a:solidFill>
                  <a:schemeClr val="accent2"/>
                </a:solidFill>
                <a:ea typeface="楷体_GB2312" pitchFamily="49" charset="-122"/>
              </a:rPr>
              <a:t>决定算法</a:t>
            </a:r>
          </a:p>
          <a:p>
            <a:pPr eaLnBrk="1" hangingPunct="1">
              <a:lnSpc>
                <a:spcPct val="120000"/>
              </a:lnSpc>
            </a:pPr>
            <a:r>
              <a:rPr lang="zh-CN" altLang="en-US" sz="2400" b="1" baseline="0">
                <a:solidFill>
                  <a:schemeClr val="accent2"/>
                </a:solidFill>
                <a:ea typeface="楷体_GB2312" pitchFamily="49" charset="-122"/>
              </a:rPr>
              <a:t>工作效率的可能是算法的简</a:t>
            </a:r>
          </a:p>
          <a:p>
            <a:pPr eaLnBrk="1" hangingPunct="1">
              <a:lnSpc>
                <a:spcPct val="120000"/>
              </a:lnSpc>
            </a:pPr>
            <a:r>
              <a:rPr lang="zh-CN" altLang="en-US" sz="2400" b="1" baseline="0">
                <a:solidFill>
                  <a:schemeClr val="accent2"/>
                </a:solidFill>
                <a:ea typeface="楷体_GB2312" pitchFamily="49" charset="-122"/>
              </a:rPr>
              <a:t>单性而不是算法执行的时间</a:t>
            </a:r>
            <a:r>
              <a:rPr lang="en-US" altLang="zh-CN" sz="2400" b="1" baseline="0">
                <a:solidFill>
                  <a:schemeClr val="accent2"/>
                </a:solidFill>
                <a:ea typeface="楷体_GB2312" pitchFamily="49" charset="-122"/>
              </a:rPr>
              <a:t>.</a:t>
            </a:r>
          </a:p>
        </p:txBody>
      </p:sp>
      <p:sp>
        <p:nvSpPr>
          <p:cNvPr id="366618" name="Text Box 26"/>
          <p:cNvSpPr txBox="1">
            <a:spLocks noChangeArrowheads="1"/>
          </p:cNvSpPr>
          <p:nvPr/>
        </p:nvSpPr>
        <p:spPr bwMode="auto">
          <a:xfrm>
            <a:off x="381000" y="3657600"/>
            <a:ext cx="39528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400" b="1" baseline="0">
                <a:solidFill>
                  <a:schemeClr val="accent2"/>
                </a:solidFill>
                <a:ea typeface="楷体_GB2312" pitchFamily="49" charset="-122"/>
              </a:rPr>
              <a:t>当比较两个算法的效率时</a:t>
            </a:r>
            <a:r>
              <a:rPr lang="en-US" altLang="zh-CN" sz="2400" b="1" baseline="0">
                <a:solidFill>
                  <a:schemeClr val="accent2"/>
                </a:solidFill>
                <a:ea typeface="楷体_GB2312" pitchFamily="49" charset="-122"/>
              </a:rPr>
              <a:t>,</a:t>
            </a:r>
          </a:p>
          <a:p>
            <a:pPr eaLnBrk="1" hangingPunct="1">
              <a:lnSpc>
                <a:spcPct val="120000"/>
              </a:lnSpc>
            </a:pPr>
            <a:r>
              <a:rPr lang="zh-CN" altLang="en-US" sz="2400" b="1" baseline="0">
                <a:solidFill>
                  <a:schemeClr val="accent2"/>
                </a:solidFill>
                <a:ea typeface="楷体_GB2312" pitchFamily="49" charset="-122"/>
              </a:rPr>
              <a:t>若两个算法是同阶的</a:t>
            </a:r>
            <a:r>
              <a:rPr lang="en-US" altLang="zh-CN" sz="2400" b="1" baseline="0">
                <a:solidFill>
                  <a:schemeClr val="accent2"/>
                </a:solidFill>
                <a:ea typeface="楷体_GB2312" pitchFamily="49" charset="-122"/>
              </a:rPr>
              <a:t>,</a:t>
            </a:r>
            <a:r>
              <a:rPr lang="zh-CN" altLang="en-US" sz="2400" b="1" baseline="0">
                <a:solidFill>
                  <a:schemeClr val="accent2"/>
                </a:solidFill>
                <a:ea typeface="楷体_GB2312" pitchFamily="49" charset="-122"/>
              </a:rPr>
              <a:t>必须进</a:t>
            </a:r>
          </a:p>
          <a:p>
            <a:pPr eaLnBrk="1" hangingPunct="1">
              <a:lnSpc>
                <a:spcPct val="120000"/>
              </a:lnSpc>
            </a:pPr>
            <a:r>
              <a:rPr lang="zh-CN" altLang="en-US" sz="2400" b="1" baseline="0">
                <a:solidFill>
                  <a:schemeClr val="accent2"/>
                </a:solidFill>
                <a:ea typeface="楷体_GB2312" pitchFamily="49" charset="-122"/>
              </a:rPr>
              <a:t>一步考察阶的常数因子才能</a:t>
            </a:r>
          </a:p>
          <a:p>
            <a:pPr eaLnBrk="1" hangingPunct="1">
              <a:lnSpc>
                <a:spcPct val="120000"/>
              </a:lnSpc>
            </a:pPr>
            <a:r>
              <a:rPr lang="zh-CN" altLang="en-US" sz="2400" b="1" baseline="0">
                <a:solidFill>
                  <a:schemeClr val="accent2"/>
                </a:solidFill>
                <a:ea typeface="楷体_GB2312" pitchFamily="49" charset="-122"/>
              </a:rPr>
              <a:t>辨别优劣</a:t>
            </a:r>
            <a:r>
              <a:rPr lang="en-US" altLang="zh-CN" sz="2400" b="1" baseline="0">
                <a:solidFill>
                  <a:schemeClr val="accent2"/>
                </a:solidFill>
                <a:ea typeface="楷体_GB2312" pitchFamily="49" charset="-122"/>
              </a:rPr>
              <a:t>.</a:t>
            </a:r>
          </a:p>
        </p:txBody>
      </p:sp>
      <p:pic>
        <p:nvPicPr>
          <p:cNvPr id="366619" name="Picture 27" descr="ball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3810000"/>
            <a:ext cx="3810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6605"/>
                                        </p:tgtEl>
                                        <p:attrNameLst>
                                          <p:attrName>style.visibility</p:attrName>
                                        </p:attrNameLst>
                                      </p:cBhvr>
                                      <p:to>
                                        <p:strVal val="visible"/>
                                      </p:to>
                                    </p:set>
                                    <p:animEffect transition="in" filter="wipe(left)">
                                      <p:cBhvr>
                                        <p:cTn id="7" dur="500"/>
                                        <p:tgtEl>
                                          <p:spTgt spid="36660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6606"/>
                                        </p:tgtEl>
                                        <p:attrNameLst>
                                          <p:attrName>style.visibility</p:attrName>
                                        </p:attrNameLst>
                                      </p:cBhvr>
                                      <p:to>
                                        <p:strVal val="visible"/>
                                      </p:to>
                                    </p:set>
                                    <p:animEffect transition="in" filter="wipe(left)">
                                      <p:cBhvr>
                                        <p:cTn id="11" dur="500"/>
                                        <p:tgtEl>
                                          <p:spTgt spid="36660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6607"/>
                                        </p:tgtEl>
                                        <p:attrNameLst>
                                          <p:attrName>style.visibility</p:attrName>
                                        </p:attrNameLst>
                                      </p:cBhvr>
                                      <p:to>
                                        <p:strVal val="visible"/>
                                      </p:to>
                                    </p:set>
                                    <p:animEffect transition="in" filter="wipe(left)">
                                      <p:cBhvr>
                                        <p:cTn id="15" dur="500"/>
                                        <p:tgtEl>
                                          <p:spTgt spid="36660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6608"/>
                                        </p:tgtEl>
                                        <p:attrNameLst>
                                          <p:attrName>style.visibility</p:attrName>
                                        </p:attrNameLst>
                                      </p:cBhvr>
                                      <p:to>
                                        <p:strVal val="visible"/>
                                      </p:to>
                                    </p:set>
                                    <p:animEffect transition="in" filter="wipe(left)">
                                      <p:cBhvr>
                                        <p:cTn id="19" dur="500"/>
                                        <p:tgtEl>
                                          <p:spTgt spid="366608"/>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66609"/>
                                        </p:tgtEl>
                                        <p:attrNameLst>
                                          <p:attrName>style.visibility</p:attrName>
                                        </p:attrNameLst>
                                      </p:cBhvr>
                                      <p:to>
                                        <p:strVal val="visible"/>
                                      </p:to>
                                    </p:set>
                                    <p:animEffect transition="in" filter="wipe(left)">
                                      <p:cBhvr>
                                        <p:cTn id="23" dur="500"/>
                                        <p:tgtEl>
                                          <p:spTgt spid="366609"/>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66610"/>
                                        </p:tgtEl>
                                        <p:attrNameLst>
                                          <p:attrName>style.visibility</p:attrName>
                                        </p:attrNameLst>
                                      </p:cBhvr>
                                      <p:to>
                                        <p:strVal val="visible"/>
                                      </p:to>
                                    </p:set>
                                    <p:animEffect transition="in" filter="wipe(left)">
                                      <p:cBhvr>
                                        <p:cTn id="27" dur="500"/>
                                        <p:tgtEl>
                                          <p:spTgt spid="366610"/>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6611"/>
                                        </p:tgtEl>
                                        <p:attrNameLst>
                                          <p:attrName>style.visibility</p:attrName>
                                        </p:attrNameLst>
                                      </p:cBhvr>
                                      <p:to>
                                        <p:strVal val="visible"/>
                                      </p:to>
                                    </p:set>
                                    <p:animEffect transition="in" filter="wipe(left)">
                                      <p:cBhvr>
                                        <p:cTn id="31" dur="500"/>
                                        <p:tgtEl>
                                          <p:spTgt spid="366611"/>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366615"/>
                                        </p:tgtEl>
                                        <p:attrNameLst>
                                          <p:attrName>style.visibility</p:attrName>
                                        </p:attrNameLst>
                                      </p:cBhvr>
                                      <p:to>
                                        <p:strVal val="visible"/>
                                      </p:to>
                                    </p:set>
                                    <p:animEffect transition="in" filter="wipe(left)">
                                      <p:cBhvr>
                                        <p:cTn id="35" dur="500"/>
                                        <p:tgtEl>
                                          <p:spTgt spid="366615"/>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66612"/>
                                        </p:tgtEl>
                                        <p:attrNameLst>
                                          <p:attrName>style.visibility</p:attrName>
                                        </p:attrNameLst>
                                      </p:cBhvr>
                                      <p:to>
                                        <p:strVal val="visible"/>
                                      </p:to>
                                    </p:set>
                                    <p:animEffect transition="in" filter="wipe(left)">
                                      <p:cBhvr>
                                        <p:cTn id="39" dur="500"/>
                                        <p:tgtEl>
                                          <p:spTgt spid="366612"/>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366613"/>
                                        </p:tgtEl>
                                        <p:attrNameLst>
                                          <p:attrName>style.visibility</p:attrName>
                                        </p:attrNameLst>
                                      </p:cBhvr>
                                      <p:to>
                                        <p:strVal val="visible"/>
                                      </p:to>
                                    </p:set>
                                    <p:animEffect transition="in" filter="wipe(left)">
                                      <p:cBhvr>
                                        <p:cTn id="43" dur="500"/>
                                        <p:tgtEl>
                                          <p:spTgt spid="366613"/>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66614"/>
                                        </p:tgtEl>
                                        <p:attrNameLst>
                                          <p:attrName>style.visibility</p:attrName>
                                        </p:attrNameLst>
                                      </p:cBhvr>
                                      <p:to>
                                        <p:strVal val="visible"/>
                                      </p:to>
                                    </p:set>
                                    <p:animEffect transition="in" filter="wipe(left)">
                                      <p:cBhvr>
                                        <p:cTn id="47" dur="500"/>
                                        <p:tgtEl>
                                          <p:spTgt spid="3666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366603"/>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36660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366616"/>
                                        </p:tgtEl>
                                        <p:attrNameLst>
                                          <p:attrName>style.visibility</p:attrName>
                                        </p:attrNameLst>
                                      </p:cBhvr>
                                      <p:to>
                                        <p:strVal val="visible"/>
                                      </p:to>
                                    </p:set>
                                    <p:animEffect transition="in" filter="wipe(left)">
                                      <p:cBhvr>
                                        <p:cTn id="59" dur="500"/>
                                        <p:tgtEl>
                                          <p:spTgt spid="366616"/>
                                        </p:tgtEl>
                                      </p:cBhvr>
                                    </p:animEffect>
                                  </p:childTnLst>
                                </p:cTn>
                              </p:par>
                            </p:childTnLst>
                          </p:cTn>
                        </p:par>
                        <p:par>
                          <p:cTn id="60" fill="hold" nodeType="afterGroup">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66617"/>
                                        </p:tgtEl>
                                        <p:attrNameLst>
                                          <p:attrName>style.visibility</p:attrName>
                                        </p:attrNameLst>
                                      </p:cBhvr>
                                      <p:to>
                                        <p:strVal val="visible"/>
                                      </p:to>
                                    </p:set>
                                    <p:animEffect transition="in" filter="wipe(left)">
                                      <p:cBhvr>
                                        <p:cTn id="63" dur="500"/>
                                        <p:tgtEl>
                                          <p:spTgt spid="36661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66619"/>
                                        </p:tgtEl>
                                        <p:attrNameLst>
                                          <p:attrName>style.visibility</p:attrName>
                                        </p:attrNameLst>
                                      </p:cBhvr>
                                      <p:to>
                                        <p:strVal val="visible"/>
                                      </p:to>
                                    </p:set>
                                    <p:animEffect transition="in" filter="wipe(left)">
                                      <p:cBhvr>
                                        <p:cTn id="68" dur="500"/>
                                        <p:tgtEl>
                                          <p:spTgt spid="366619"/>
                                        </p:tgtEl>
                                      </p:cBhvr>
                                    </p:animEffect>
                                  </p:childTnLst>
                                </p:cTn>
                              </p:par>
                            </p:childTnLst>
                          </p:cTn>
                        </p:par>
                        <p:par>
                          <p:cTn id="69" fill="hold" nodeType="afterGroup">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66618"/>
                                        </p:tgtEl>
                                        <p:attrNameLst>
                                          <p:attrName>style.visibility</p:attrName>
                                        </p:attrNameLst>
                                      </p:cBhvr>
                                      <p:to>
                                        <p:strVal val="visible"/>
                                      </p:to>
                                    </p:set>
                                    <p:animEffect transition="in" filter="wipe(left)">
                                      <p:cBhvr>
                                        <p:cTn id="72" dur="500"/>
                                        <p:tgtEl>
                                          <p:spTgt spid="366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604" grpId="0" autoUpdateAnimBg="0"/>
      <p:bldP spid="366605" grpId="0" autoUpdateAnimBg="0"/>
      <p:bldP spid="366606" grpId="0" autoUpdateAnimBg="0"/>
      <p:bldP spid="366607" grpId="0" autoUpdateAnimBg="0"/>
      <p:bldP spid="366608" grpId="0" autoUpdateAnimBg="0"/>
      <p:bldP spid="366609" grpId="0" autoUpdateAnimBg="0"/>
      <p:bldP spid="366610" grpId="0" autoUpdateAnimBg="0"/>
      <p:bldP spid="366611" grpId="0" autoUpdateAnimBg="0"/>
      <p:bldP spid="366612" grpId="0" autoUpdateAnimBg="0"/>
      <p:bldP spid="366613" grpId="0" autoUpdateAnimBg="0"/>
      <p:bldP spid="366614" grpId="0" autoUpdateAnimBg="0"/>
      <p:bldP spid="366615" grpId="0" autoUpdateAnimBg="0"/>
      <p:bldP spid="366617" grpId="0" autoUpdateAnimBg="0"/>
      <p:bldP spid="36661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fld id="{C14658B3-31AA-41A5-BC65-D230DAB9B0B7}" type="slidenum">
              <a:rPr lang="zh-CN" altLang="en-US" sz="800"/>
              <a:pPr/>
              <a:t>51</a:t>
            </a:fld>
            <a:endParaRPr lang="en-US" altLang="zh-CN" sz="1400"/>
          </a:p>
        </p:txBody>
      </p:sp>
      <p:sp>
        <p:nvSpPr>
          <p:cNvPr id="30723" name="Rectangle 2"/>
          <p:cNvSpPr>
            <a:spLocks noGrp="1" noChangeArrowheads="1"/>
          </p:cNvSpPr>
          <p:nvPr>
            <p:ph type="body" idx="1"/>
          </p:nvPr>
        </p:nvSpPr>
        <p:spPr>
          <a:xfrm>
            <a:off x="147638" y="1103313"/>
            <a:ext cx="8996362" cy="3911600"/>
          </a:xfrm>
        </p:spPr>
        <p:txBody>
          <a:bodyPr/>
          <a:lstStyle/>
          <a:p>
            <a:pPr marL="0" indent="0" eaLnBrk="1" hangingPunct="1"/>
            <a:r>
              <a:rPr lang="zh-CN" altLang="en-US" sz="2800" b="1" dirty="0" smtClean="0">
                <a:ea typeface="新細明體" pitchFamily="18" charset="-120"/>
              </a:rPr>
              <a:t>多项式</a:t>
            </a:r>
            <a:r>
              <a:rPr lang="en-US" altLang="zh-TW" sz="2800" b="1" dirty="0" smtClean="0">
                <a:ea typeface="新細明體" pitchFamily="18" charset="-120"/>
              </a:rPr>
              <a:t>.  </a:t>
            </a:r>
            <a:r>
              <a:rPr lang="en-US" altLang="zh-TW" sz="2800" b="1" dirty="0" smtClean="0">
                <a:solidFill>
                  <a:schemeClr val="tx1"/>
                </a:solidFill>
                <a:ea typeface="新細明體" pitchFamily="18" charset="-120"/>
              </a:rPr>
              <a:t>a</a:t>
            </a:r>
            <a:r>
              <a:rPr lang="en-US" altLang="zh-TW" sz="2800" b="1" baseline="-25000" dirty="0" smtClean="0">
                <a:solidFill>
                  <a:schemeClr val="tx1"/>
                </a:solidFill>
                <a:ea typeface="新細明體" pitchFamily="18" charset="-120"/>
              </a:rPr>
              <a:t>0</a:t>
            </a:r>
            <a:r>
              <a:rPr lang="en-US" altLang="zh-TW" sz="2800" b="1" dirty="0" smtClean="0">
                <a:solidFill>
                  <a:schemeClr val="tx1"/>
                </a:solidFill>
                <a:ea typeface="新細明體" pitchFamily="18" charset="-120"/>
              </a:rPr>
              <a:t> + a</a:t>
            </a:r>
            <a:r>
              <a:rPr lang="en-US" altLang="zh-TW" sz="2800" b="1" baseline="-25000" dirty="0" smtClean="0">
                <a:solidFill>
                  <a:schemeClr val="tx1"/>
                </a:solidFill>
                <a:ea typeface="新細明體" pitchFamily="18" charset="-120"/>
              </a:rPr>
              <a:t>1</a:t>
            </a:r>
            <a:r>
              <a:rPr lang="en-US" altLang="zh-TW" sz="2800" b="1" dirty="0" smtClean="0">
                <a:solidFill>
                  <a:schemeClr val="tx1"/>
                </a:solidFill>
                <a:ea typeface="新細明體" pitchFamily="18" charset="-120"/>
              </a:rPr>
              <a:t>n + … + </a:t>
            </a:r>
            <a:r>
              <a:rPr lang="en-US" altLang="zh-TW" sz="2800" b="1" dirty="0" err="1" smtClean="0">
                <a:solidFill>
                  <a:schemeClr val="tx1"/>
                </a:solidFill>
                <a:ea typeface="新細明體" pitchFamily="18" charset="-120"/>
              </a:rPr>
              <a:t>a</a:t>
            </a:r>
            <a:r>
              <a:rPr lang="en-US" altLang="zh-TW" sz="2800" b="1" baseline="-25000" dirty="0" err="1" smtClean="0">
                <a:solidFill>
                  <a:schemeClr val="tx1"/>
                </a:solidFill>
                <a:ea typeface="新細明體" pitchFamily="18" charset="-120"/>
              </a:rPr>
              <a:t>d</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d</a:t>
            </a:r>
            <a:r>
              <a:rPr lang="en-US" altLang="zh-TW" sz="2800" b="1" dirty="0" smtClean="0">
                <a:solidFill>
                  <a:schemeClr val="tx1"/>
                </a:solidFill>
                <a:ea typeface="新細明體" pitchFamily="18" charset="-120"/>
              </a:rPr>
              <a:t>  </a:t>
            </a:r>
            <a:r>
              <a:rPr lang="en-US" altLang="zh-CN" sz="2800" b="1" dirty="0" smtClean="0">
                <a:solidFill>
                  <a:schemeClr val="tx1"/>
                </a:solidFill>
                <a:ea typeface="新細明體" pitchFamily="18" charset="-120"/>
              </a:rPr>
              <a:t>=</a:t>
            </a:r>
            <a:r>
              <a:rPr lang="en-US" altLang="zh-TW" sz="2800" b="1" dirty="0" smtClean="0">
                <a:solidFill>
                  <a:schemeClr val="tx1"/>
                </a:solidFill>
                <a:ea typeface="新細明體" pitchFamily="18" charset="-120"/>
              </a:rPr>
              <a:t> </a:t>
            </a:r>
            <a:r>
              <a:rPr lang="en-US" altLang="zh-TW" sz="2800" b="1" dirty="0" smtClean="0">
                <a:solidFill>
                  <a:schemeClr val="tx1"/>
                </a:solidFill>
                <a:ea typeface="新細明體" pitchFamily="18" charset="-120"/>
                <a:sym typeface="Symbol" panose="05050102010706020507" pitchFamily="18" charset="2"/>
              </a:rPr>
              <a:t></a:t>
            </a:r>
            <a:r>
              <a:rPr lang="en-US" altLang="zh-TW" sz="2800" b="1" dirty="0" smtClean="0">
                <a:solidFill>
                  <a:schemeClr val="tx1"/>
                </a:solidFill>
                <a:ea typeface="新細明體" pitchFamily="18" charset="-120"/>
              </a:rPr>
              <a:t>(</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d</a:t>
            </a:r>
            <a:r>
              <a:rPr lang="en-US" altLang="zh-TW" sz="2800" b="1" dirty="0" smtClean="0">
                <a:solidFill>
                  <a:schemeClr val="tx1"/>
                </a:solidFill>
                <a:ea typeface="新細明體" pitchFamily="18" charset="-120"/>
              </a:rPr>
              <a:t>) </a:t>
            </a:r>
            <a:r>
              <a:rPr lang="zh-CN" altLang="en-US" sz="2800" b="1" dirty="0" smtClean="0">
                <a:solidFill>
                  <a:schemeClr val="tx1"/>
                </a:solidFill>
                <a:ea typeface="新細明體" pitchFamily="18" charset="-120"/>
              </a:rPr>
              <a:t>其中</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a</a:t>
            </a:r>
            <a:r>
              <a:rPr lang="en-US" altLang="zh-TW" sz="2800" b="1" baseline="-25000" dirty="0" smtClean="0">
                <a:solidFill>
                  <a:schemeClr val="tx1"/>
                </a:solidFill>
                <a:ea typeface="新細明體" pitchFamily="18" charset="-120"/>
              </a:rPr>
              <a:t>d</a:t>
            </a:r>
            <a:r>
              <a:rPr lang="en-US" altLang="zh-TW" sz="2800" b="1" dirty="0" smtClean="0">
                <a:solidFill>
                  <a:schemeClr val="tx1"/>
                </a:solidFill>
                <a:ea typeface="新細明體" pitchFamily="18" charset="-120"/>
              </a:rPr>
              <a:t> &gt; 0. </a:t>
            </a:r>
          </a:p>
          <a:p>
            <a:pPr marL="0" indent="0" eaLnBrk="1" hangingPunct="1"/>
            <a:endParaRPr lang="en-US" altLang="zh-TW" sz="2800" b="1" dirty="0" smtClean="0">
              <a:ea typeface="新細明體" pitchFamily="18" charset="-120"/>
            </a:endParaRPr>
          </a:p>
          <a:p>
            <a:pPr marL="0" indent="0" eaLnBrk="1" hangingPunct="1"/>
            <a:r>
              <a:rPr lang="zh-CN" altLang="en-US" sz="2800" b="1" dirty="0" smtClean="0">
                <a:ea typeface="新細明體" pitchFamily="18" charset="-120"/>
              </a:rPr>
              <a:t>对数</a:t>
            </a:r>
            <a:r>
              <a:rPr lang="en-US" altLang="zh-TW" sz="2800" b="1" dirty="0" smtClean="0">
                <a:ea typeface="新細明體" pitchFamily="18" charset="-120"/>
              </a:rPr>
              <a:t>.  </a:t>
            </a:r>
            <a:r>
              <a:rPr lang="en-US" altLang="zh-TW" sz="2800" b="1" dirty="0" smtClean="0">
                <a:solidFill>
                  <a:schemeClr val="tx1"/>
                </a:solidFill>
                <a:ea typeface="新細明體" pitchFamily="18" charset="-120"/>
              </a:rPr>
              <a:t>O(log</a:t>
            </a:r>
            <a:r>
              <a:rPr lang="en-US" altLang="zh-TW" sz="2800" b="1" baseline="-25000" dirty="0" smtClean="0">
                <a:solidFill>
                  <a:schemeClr val="tx1"/>
                </a:solidFill>
                <a:ea typeface="新細明體" pitchFamily="18" charset="-120"/>
              </a:rPr>
              <a:t> a </a:t>
            </a:r>
            <a:r>
              <a:rPr lang="en-US" altLang="zh-TW" sz="2800" b="1" dirty="0" smtClean="0">
                <a:solidFill>
                  <a:schemeClr val="tx1"/>
                </a:solidFill>
                <a:ea typeface="新細明體" pitchFamily="18" charset="-120"/>
              </a:rPr>
              <a:t>n) = O(log</a:t>
            </a:r>
            <a:r>
              <a:rPr lang="en-US" altLang="zh-TW" sz="2800" b="1" baseline="-25000" dirty="0" smtClean="0">
                <a:solidFill>
                  <a:schemeClr val="tx1"/>
                </a:solidFill>
                <a:ea typeface="新細明體" pitchFamily="18" charset="-120"/>
              </a:rPr>
              <a:t> b </a:t>
            </a:r>
            <a:r>
              <a:rPr lang="en-US" altLang="zh-TW" sz="2800" b="1" dirty="0" smtClean="0">
                <a:solidFill>
                  <a:schemeClr val="tx1"/>
                </a:solidFill>
                <a:ea typeface="新細明體" pitchFamily="18" charset="-120"/>
              </a:rPr>
              <a:t>n) </a:t>
            </a:r>
            <a:r>
              <a:rPr lang="zh-CN" altLang="en-US" sz="2800" b="1" dirty="0" smtClean="0">
                <a:solidFill>
                  <a:schemeClr val="tx1"/>
                </a:solidFill>
                <a:ea typeface="新細明體" pitchFamily="18" charset="-120"/>
              </a:rPr>
              <a:t>其中</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a, b &gt; 0</a:t>
            </a:r>
            <a:r>
              <a:rPr lang="zh-CN" altLang="en-US" sz="2800" b="1" dirty="0" smtClean="0">
                <a:solidFill>
                  <a:schemeClr val="tx1"/>
                </a:solidFill>
                <a:ea typeface="新細明體" pitchFamily="18" charset="-120"/>
              </a:rPr>
              <a:t>为常数</a:t>
            </a:r>
            <a:r>
              <a:rPr lang="en-US" altLang="zh-TW" sz="2800" b="1" dirty="0" smtClean="0">
                <a:solidFill>
                  <a:schemeClr val="tx1"/>
                </a:solidFill>
                <a:ea typeface="新細明體" pitchFamily="18" charset="-120"/>
              </a:rPr>
              <a:t>.</a:t>
            </a:r>
          </a:p>
          <a:p>
            <a:pPr marL="0" indent="0" eaLnBrk="1" hangingPunct="1"/>
            <a:endParaRPr lang="zh-CN" altLang="en-US" sz="2800" b="1" dirty="0" smtClean="0">
              <a:ea typeface="新細明體" pitchFamily="18" charset="-120"/>
            </a:endParaRPr>
          </a:p>
          <a:p>
            <a:pPr marL="0" indent="0" eaLnBrk="1" hangingPunct="1"/>
            <a:r>
              <a:rPr lang="zh-CN" altLang="en-US" sz="2800" b="1" dirty="0" smtClean="0">
                <a:ea typeface="新細明體" pitchFamily="18" charset="-120"/>
              </a:rPr>
              <a:t>对数</a:t>
            </a:r>
            <a:r>
              <a:rPr lang="en-US" altLang="zh-TW" sz="2800" b="1" dirty="0" smtClean="0">
                <a:ea typeface="新細明體" pitchFamily="18" charset="-120"/>
              </a:rPr>
              <a:t>.  </a:t>
            </a:r>
            <a:r>
              <a:rPr lang="zh-CN" altLang="en-US" sz="2800" b="1" dirty="0" smtClean="0">
                <a:solidFill>
                  <a:schemeClr val="tx1"/>
                </a:solidFill>
                <a:ea typeface="新細明體" pitchFamily="18" charset="-120"/>
              </a:rPr>
              <a:t>对任意</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x &gt; 0,  log n = O(</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x</a:t>
            </a:r>
            <a:r>
              <a:rPr lang="en-US" altLang="zh-TW" sz="2800" b="1" dirty="0" smtClean="0">
                <a:solidFill>
                  <a:schemeClr val="tx1"/>
                </a:solidFill>
                <a:ea typeface="新細明體" pitchFamily="18" charset="-120"/>
              </a:rPr>
              <a:t>).</a:t>
            </a:r>
          </a:p>
          <a:p>
            <a:pPr marL="0" indent="0" eaLnBrk="1" hangingPunct="1"/>
            <a:endParaRPr lang="en-US" altLang="zh-TW" sz="2800" b="1" dirty="0" smtClean="0">
              <a:solidFill>
                <a:schemeClr val="tx1"/>
              </a:solidFill>
              <a:ea typeface="新細明體" pitchFamily="18" charset="-120"/>
            </a:endParaRPr>
          </a:p>
          <a:p>
            <a:pPr marL="0" indent="0" eaLnBrk="1" hangingPunct="1"/>
            <a:r>
              <a:rPr lang="zh-CN" altLang="en-US" sz="2800" b="1" dirty="0" smtClean="0">
                <a:ea typeface="新細明體" pitchFamily="18" charset="-120"/>
              </a:rPr>
              <a:t>指数</a:t>
            </a:r>
            <a:r>
              <a:rPr lang="en-US" altLang="zh-TW" sz="2800" b="1" dirty="0" smtClean="0">
                <a:ea typeface="新細明體" pitchFamily="18" charset="-120"/>
              </a:rPr>
              <a:t>.  </a:t>
            </a:r>
            <a:r>
              <a:rPr lang="zh-CN" altLang="en-US" sz="2800" b="1" dirty="0" smtClean="0">
                <a:solidFill>
                  <a:schemeClr val="tx1"/>
                </a:solidFill>
                <a:ea typeface="新細明體" pitchFamily="18" charset="-120"/>
              </a:rPr>
              <a:t>对任意</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r &gt; 1 </a:t>
            </a:r>
            <a:r>
              <a:rPr lang="zh-CN" altLang="en-US" sz="2800" b="1" dirty="0" smtClean="0">
                <a:solidFill>
                  <a:schemeClr val="tx1"/>
                </a:solidFill>
                <a:ea typeface="新細明體" pitchFamily="18" charset="-120"/>
              </a:rPr>
              <a:t>和</a:t>
            </a:r>
            <a:r>
              <a:rPr lang="zh-TW" altLang="en-US" sz="2800" b="1" dirty="0" smtClean="0">
                <a:solidFill>
                  <a:schemeClr val="tx1"/>
                </a:solidFill>
                <a:ea typeface="新細明體" pitchFamily="18" charset="-120"/>
              </a:rPr>
              <a:t> </a:t>
            </a:r>
            <a:r>
              <a:rPr lang="en-US" altLang="zh-TW" sz="2800" b="1" dirty="0" smtClean="0">
                <a:solidFill>
                  <a:schemeClr val="tx1"/>
                </a:solidFill>
                <a:ea typeface="新細明體" pitchFamily="18" charset="-120"/>
              </a:rPr>
              <a:t>d &gt; 0,  </a:t>
            </a:r>
            <a:r>
              <a:rPr lang="en-US" altLang="zh-TW" sz="2800" b="1" dirty="0" err="1" smtClean="0">
                <a:solidFill>
                  <a:schemeClr val="tx1"/>
                </a:solidFill>
                <a:ea typeface="新細明體" pitchFamily="18" charset="-120"/>
              </a:rPr>
              <a:t>n</a:t>
            </a:r>
            <a:r>
              <a:rPr lang="en-US" altLang="zh-TW" sz="2800" b="1" baseline="30000" dirty="0" err="1" smtClean="0">
                <a:solidFill>
                  <a:schemeClr val="tx1"/>
                </a:solidFill>
                <a:ea typeface="新細明體" pitchFamily="18" charset="-120"/>
              </a:rPr>
              <a:t>d</a:t>
            </a:r>
            <a:r>
              <a:rPr lang="en-US" altLang="zh-TW" sz="2800" b="1" dirty="0" smtClean="0">
                <a:solidFill>
                  <a:schemeClr val="tx1"/>
                </a:solidFill>
                <a:ea typeface="新細明體" pitchFamily="18" charset="-120"/>
              </a:rPr>
              <a:t> = O(</a:t>
            </a:r>
            <a:r>
              <a:rPr lang="en-US" altLang="zh-TW" sz="2800" b="1" dirty="0" err="1" smtClean="0">
                <a:solidFill>
                  <a:schemeClr val="tx1"/>
                </a:solidFill>
                <a:ea typeface="新細明體" pitchFamily="18" charset="-120"/>
              </a:rPr>
              <a:t>r</a:t>
            </a:r>
            <a:r>
              <a:rPr lang="en-US" altLang="zh-TW" sz="2800" b="1" baseline="30000" dirty="0" err="1" smtClean="0">
                <a:solidFill>
                  <a:schemeClr val="tx1"/>
                </a:solidFill>
                <a:ea typeface="新細明體" pitchFamily="18" charset="-120"/>
              </a:rPr>
              <a:t>n</a:t>
            </a:r>
            <a:r>
              <a:rPr lang="en-US" altLang="zh-TW" sz="2800" b="1" dirty="0" smtClean="0">
                <a:solidFill>
                  <a:schemeClr val="tx1"/>
                </a:solidFill>
                <a:ea typeface="新細明體" pitchFamily="18" charset="-120"/>
              </a:rPr>
              <a:t>).</a:t>
            </a:r>
          </a:p>
        </p:txBody>
      </p:sp>
      <p:sp>
        <p:nvSpPr>
          <p:cNvPr id="30724" name="Rectangle 3"/>
          <p:cNvSpPr>
            <a:spLocks noGrp="1" noChangeArrowheads="1"/>
          </p:cNvSpPr>
          <p:nvPr>
            <p:ph type="title"/>
          </p:nvPr>
        </p:nvSpPr>
        <p:spPr>
          <a:xfrm>
            <a:off x="685800" y="44624"/>
            <a:ext cx="7772400" cy="1143000"/>
          </a:xfrm>
          <a:noFill/>
        </p:spPr>
        <p:txBody>
          <a:bodyPr/>
          <a:lstStyle/>
          <a:p>
            <a:pPr eaLnBrk="1" hangingPunct="1"/>
            <a:r>
              <a:rPr lang="zh-CN" altLang="en-US" sz="4400" dirty="0" smtClean="0">
                <a:ea typeface="楷体_GB2312" pitchFamily="49" charset="-122"/>
              </a:rPr>
              <a:t>最常用的关系式</a:t>
            </a:r>
          </a:p>
        </p:txBody>
      </p:sp>
      <p:sp>
        <p:nvSpPr>
          <p:cNvPr id="678916" name="Text Box 4"/>
          <p:cNvSpPr txBox="1">
            <a:spLocks noChangeArrowheads="1"/>
          </p:cNvSpPr>
          <p:nvPr/>
        </p:nvSpPr>
        <p:spPr bwMode="auto">
          <a:xfrm>
            <a:off x="2771800" y="6309320"/>
            <a:ext cx="2489200" cy="460896"/>
          </a:xfrm>
          <a:prstGeom prst="rect">
            <a:avLst/>
          </a:prstGeom>
          <a:noFill/>
          <a:ln>
            <a:noFill/>
          </a:ln>
        </p:spPr>
        <p:txBody>
          <a:bodyPr lIns="92075" tIns="46038" rIns="92075" bIns="46038">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spcBef>
                <a:spcPct val="50000"/>
              </a:spcBef>
            </a:pPr>
            <a:r>
              <a:rPr lang="zh-CN" altLang="en-US" sz="3200" b="1" dirty="0">
                <a:solidFill>
                  <a:srgbClr val="FF0000"/>
                </a:solidFill>
                <a:latin typeface="宋体" panose="02010600030101010101" pitchFamily="2" charset="-122"/>
                <a:ea typeface="宋体" panose="02010600030101010101" pitchFamily="2" charset="-122"/>
              </a:rPr>
              <a:t>重点记住内容！</a:t>
            </a:r>
          </a:p>
        </p:txBody>
      </p:sp>
    </p:spTree>
    <p:extLst>
      <p:ext uri="{BB962C8B-B14F-4D97-AF65-F5344CB8AC3E}">
        <p14:creationId xmlns:p14="http://schemas.microsoft.com/office/powerpoint/2010/main" val="1590073638"/>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8916"/>
                                        </p:tgtEl>
                                        <p:attrNameLst>
                                          <p:attrName>style.visibility</p:attrName>
                                        </p:attrNameLst>
                                      </p:cBhvr>
                                      <p:to>
                                        <p:strVal val="visible"/>
                                      </p:to>
                                    </p:set>
                                    <p:anim calcmode="lin" valueType="num">
                                      <p:cBhvr additive="base">
                                        <p:cTn id="7" dur="500" fill="hold"/>
                                        <p:tgtEl>
                                          <p:spTgt spid="678916"/>
                                        </p:tgtEl>
                                        <p:attrNameLst>
                                          <p:attrName>ppt_x</p:attrName>
                                        </p:attrNameLst>
                                      </p:cBhvr>
                                      <p:tavLst>
                                        <p:tav tm="0">
                                          <p:val>
                                            <p:strVal val="#ppt_x"/>
                                          </p:val>
                                        </p:tav>
                                        <p:tav tm="100000">
                                          <p:val>
                                            <p:strVal val="#ppt_x"/>
                                          </p:val>
                                        </p:tav>
                                      </p:tavLst>
                                    </p:anim>
                                    <p:anim calcmode="lin" valueType="num">
                                      <p:cBhvr additive="base">
                                        <p:cTn id="8" dur="500" fill="hold"/>
                                        <p:tgtEl>
                                          <p:spTgt spid="6789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5"/>
          <p:cNvSpPr>
            <a:spLocks noGrp="1" noChangeArrowheads="1"/>
          </p:cNvSpPr>
          <p:nvPr>
            <p:ph type="title"/>
          </p:nvPr>
        </p:nvSpPr>
        <p:spPr/>
        <p:txBody>
          <a:bodyPr/>
          <a:lstStyle/>
          <a:p>
            <a:r>
              <a:rPr lang="en-US" altLang="zh-CN" sz="3200" b="1" dirty="0" smtClean="0">
                <a:solidFill>
                  <a:srgbClr val="0000FF"/>
                </a:solidFill>
              </a:rPr>
              <a:t>4. </a:t>
            </a:r>
            <a:r>
              <a:rPr lang="zh-CN" altLang="en-US" sz="3200" b="1" dirty="0" smtClean="0">
                <a:solidFill>
                  <a:srgbClr val="0000FF"/>
                </a:solidFill>
              </a:rPr>
              <a:t>算法分析</a:t>
            </a:r>
            <a:r>
              <a:rPr lang="zh-CN" altLang="en-US" sz="3200" b="1" dirty="0">
                <a:solidFill>
                  <a:srgbClr val="0000FF"/>
                </a:solidFill>
              </a:rPr>
              <a:t>中常见的复杂性函数</a:t>
            </a:r>
          </a:p>
        </p:txBody>
      </p:sp>
      <p:pic>
        <p:nvPicPr>
          <p:cNvPr id="136196"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295400" y="1768475"/>
            <a:ext cx="6710363" cy="4000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3049536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5" name="Rectangle 5"/>
          <p:cNvSpPr>
            <a:spLocks noGrp="1" noChangeArrowheads="1"/>
          </p:cNvSpPr>
          <p:nvPr>
            <p:ph type="title"/>
          </p:nvPr>
        </p:nvSpPr>
        <p:spPr/>
        <p:txBody>
          <a:bodyPr/>
          <a:lstStyle/>
          <a:p>
            <a:r>
              <a:rPr lang="zh-CN" altLang="en-US" sz="3200" b="1">
                <a:solidFill>
                  <a:srgbClr val="0000FF"/>
                </a:solidFill>
              </a:rPr>
              <a:t>小规模数据</a:t>
            </a:r>
          </a:p>
        </p:txBody>
      </p:sp>
      <p:pic>
        <p:nvPicPr>
          <p:cNvPr id="138244" name="Picture 4"/>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79613" y="1844675"/>
            <a:ext cx="6192837" cy="4356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9040996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5"/>
          <p:cNvSpPr>
            <a:spLocks noGrp="1" noChangeArrowheads="1"/>
          </p:cNvSpPr>
          <p:nvPr>
            <p:ph type="title"/>
          </p:nvPr>
        </p:nvSpPr>
        <p:spPr/>
        <p:txBody>
          <a:bodyPr/>
          <a:lstStyle/>
          <a:p>
            <a:r>
              <a:rPr lang="zh-CN" altLang="en-US" sz="3200" b="1">
                <a:solidFill>
                  <a:srgbClr val="0000FF"/>
                </a:solidFill>
              </a:rPr>
              <a:t>中等规模数据</a:t>
            </a:r>
          </a:p>
        </p:txBody>
      </p:sp>
      <p:pic>
        <p:nvPicPr>
          <p:cNvPr id="140292"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195513" y="1989138"/>
            <a:ext cx="6119812" cy="4213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3676217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CD24B27A-4285-4DF8-8CCC-00C3C2A369D2}" type="slidenum">
              <a:rPr lang="en-US" altLang="zh-CN" sz="1400" baseline="0"/>
              <a:pPr/>
              <a:t>55</a:t>
            </a:fld>
            <a:endParaRPr lang="en-US" altLang="zh-CN" sz="1400" baseline="0"/>
          </a:p>
        </p:txBody>
      </p:sp>
      <p:sp>
        <p:nvSpPr>
          <p:cNvPr id="5132"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latin typeface="幼圆" panose="02010509060101010101" pitchFamily="49" charset="-122"/>
                <a:ea typeface="幼圆" panose="02010509060101010101" pitchFamily="49" charset="-122"/>
              </a:rPr>
              <a:t>算</a:t>
            </a:r>
            <a:r>
              <a:rPr lang="zh-CN" altLang="en-US" sz="1800" baseline="0">
                <a:latin typeface="幼圆" panose="02010509060101010101" pitchFamily="49" charset="-122"/>
                <a:ea typeface="幼圆" panose="02010509060101010101" pitchFamily="49" charset="-122"/>
              </a:rPr>
              <a:t>法设计与</a:t>
            </a:r>
            <a:r>
              <a:rPr lang="zh-CN" altLang="en-US" sz="1800" b="1" baseline="0">
                <a:latin typeface="幼圆" panose="02010509060101010101" pitchFamily="49" charset="-122"/>
                <a:ea typeface="幼圆" panose="02010509060101010101" pitchFamily="49" charset="-122"/>
              </a:rPr>
              <a:t>分析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latin typeface="幼圆" panose="02010509060101010101" pitchFamily="49" charset="-122"/>
                <a:ea typeface="幼圆" panose="02010509060101010101" pitchFamily="49" charset="-122"/>
              </a:rPr>
              <a:t>算法概述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5133"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34" name="Text Box 11"/>
          <p:cNvSpPr txBox="1">
            <a:spLocks noChangeArrowheads="1"/>
          </p:cNvSpPr>
          <p:nvPr/>
        </p:nvSpPr>
        <p:spPr bwMode="auto">
          <a:xfrm>
            <a:off x="228600" y="457200"/>
            <a:ext cx="8915400" cy="588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15000"/>
              </a:lnSpc>
            </a:pPr>
            <a:r>
              <a:rPr lang="en-US" altLang="zh-CN" sz="2400" baseline="0">
                <a:latin typeface="黑体" panose="02010609060101010101" pitchFamily="49" charset="-122"/>
                <a:ea typeface="黑体" panose="02010609060101010101" pitchFamily="49" charset="-122"/>
              </a:rPr>
              <a:t> 3.</a:t>
            </a:r>
            <a:r>
              <a:rPr lang="zh-CN" altLang="en-US" sz="2400" baseline="0">
                <a:latin typeface="黑体" panose="02010609060101010101" pitchFamily="49" charset="-122"/>
                <a:ea typeface="黑体" panose="02010609060101010101" pitchFamily="49" charset="-122"/>
              </a:rPr>
              <a:t>渐进分析</a:t>
            </a:r>
            <a:endParaRPr lang="zh-CN" altLang="en-US" sz="2000" baseline="0">
              <a:solidFill>
                <a:srgbClr val="990000"/>
              </a:solidFill>
              <a:ea typeface="黑体" panose="02010609060101010101" pitchFamily="49" charset="-122"/>
            </a:endParaRPr>
          </a:p>
          <a:p>
            <a:pPr fontAlgn="base">
              <a:lnSpc>
                <a:spcPct val="120000"/>
              </a:lnSpc>
            </a:pPr>
            <a:r>
              <a:rPr lang="en-US" altLang="en-US" sz="2000" baseline="0">
                <a:solidFill>
                  <a:srgbClr val="990000"/>
                </a:solidFill>
                <a:latin typeface="Century Schoolbook" panose="02040604050505020304" pitchFamily="18" charset="0"/>
                <a:ea typeface="黑体" panose="02010609060101010101" pitchFamily="49" charset="-122"/>
              </a:rPr>
              <a:t>    </a:t>
            </a:r>
            <a:r>
              <a:rPr lang="en-US" altLang="en-US" sz="2000" baseline="0">
                <a:solidFill>
                  <a:srgbClr val="990000"/>
                </a:solidFill>
                <a:ea typeface="黑体" panose="02010609060101010101" pitchFamily="49" charset="-122"/>
              </a:rPr>
              <a:t>时间复杂性渐进阶分析的规则:</a:t>
            </a:r>
            <a:r>
              <a:rPr lang="en-US" altLang="zh-CN" sz="2000" baseline="0">
                <a:solidFill>
                  <a:srgbClr val="990000"/>
                </a:solidFill>
                <a:ea typeface="幼圆" panose="02010509060101010101" pitchFamily="49" charset="-122"/>
              </a:rPr>
              <a:t>(</a:t>
            </a:r>
            <a:r>
              <a:rPr lang="zh-CN" altLang="en-US" sz="2000" baseline="0">
                <a:solidFill>
                  <a:srgbClr val="990000"/>
                </a:solidFill>
                <a:ea typeface="幼圆" panose="02010509060101010101" pitchFamily="49" charset="-122"/>
              </a:rPr>
              <a:t>最坏情况</a:t>
            </a:r>
            <a:r>
              <a:rPr lang="en-US" altLang="zh-CN" sz="2000" baseline="0">
                <a:solidFill>
                  <a:srgbClr val="990000"/>
                </a:solidFill>
                <a:ea typeface="幼圆" panose="02010509060101010101" pitchFamily="49" charset="-122"/>
              </a:rPr>
              <a:t>)</a:t>
            </a:r>
          </a:p>
          <a:p>
            <a:pPr fontAlgn="base">
              <a:lnSpc>
                <a:spcPct val="120000"/>
              </a:lnSpc>
              <a:spcBef>
                <a:spcPct val="20000"/>
              </a:spcBef>
            </a:pPr>
            <a:r>
              <a:rPr lang="en-US" altLang="en-US" sz="2000" baseline="0">
                <a:solidFill>
                  <a:srgbClr val="990000"/>
                </a:solidFill>
                <a:ea typeface="黑体" panose="02010609060101010101" pitchFamily="49" charset="-122"/>
              </a:rPr>
              <a:t> </a:t>
            </a:r>
            <a:r>
              <a:rPr lang="en-US" altLang="zh-CN" baseline="0">
                <a:solidFill>
                  <a:srgbClr val="990000"/>
                </a:solidFill>
              </a:rPr>
              <a:t>1). </a:t>
            </a:r>
            <a:r>
              <a:rPr lang="en-US" altLang="en-US" baseline="0">
                <a:solidFill>
                  <a:srgbClr val="990000"/>
                </a:solidFill>
              </a:rPr>
              <a:t>赋值,比较,算术运算,逻辑运算,读写单个变量(常量)只需1单位时间</a:t>
            </a:r>
          </a:p>
          <a:p>
            <a:pPr fontAlgn="base">
              <a:lnSpc>
                <a:spcPct val="120000"/>
              </a:lnSpc>
              <a:spcBef>
                <a:spcPct val="20000"/>
              </a:spcBef>
            </a:pPr>
            <a:r>
              <a:rPr lang="en-US" altLang="en-US" baseline="0">
                <a:solidFill>
                  <a:srgbClr val="990000"/>
                </a:solidFill>
              </a:rPr>
              <a:t> 2)</a:t>
            </a:r>
            <a:r>
              <a:rPr lang="en-US" altLang="zh-CN" baseline="0">
                <a:solidFill>
                  <a:srgbClr val="990000"/>
                </a:solidFill>
              </a:rPr>
              <a:t>. </a:t>
            </a:r>
            <a:r>
              <a:rPr lang="en-US" altLang="en-US" baseline="0">
                <a:solidFill>
                  <a:srgbClr val="990000"/>
                </a:solidFill>
              </a:rPr>
              <a:t>执行条件语句 </a:t>
            </a:r>
            <a:r>
              <a:rPr lang="en-US" altLang="zh-CN" b="1" baseline="0">
                <a:solidFill>
                  <a:srgbClr val="990000"/>
                </a:solidFill>
              </a:rPr>
              <a:t>if</a:t>
            </a:r>
            <a:r>
              <a:rPr lang="en-US" altLang="zh-CN" baseline="0">
                <a:solidFill>
                  <a:srgbClr val="990000"/>
                </a:solidFill>
              </a:rPr>
              <a:t> </a:t>
            </a:r>
            <a:r>
              <a:rPr lang="en-US" altLang="zh-CN" b="1" i="1" baseline="0">
                <a:solidFill>
                  <a:srgbClr val="990000"/>
                </a:solidFill>
              </a:rPr>
              <a:t>c</a:t>
            </a:r>
            <a:r>
              <a:rPr lang="en-US" altLang="zh-CN" baseline="0">
                <a:solidFill>
                  <a:srgbClr val="990000"/>
                </a:solidFill>
              </a:rPr>
              <a:t> </a:t>
            </a:r>
            <a:r>
              <a:rPr lang="en-US" altLang="zh-CN" b="1" baseline="0">
                <a:solidFill>
                  <a:srgbClr val="990000"/>
                </a:solidFill>
              </a:rPr>
              <a:t>then</a:t>
            </a:r>
            <a:r>
              <a:rPr lang="en-US" altLang="zh-CN" baseline="0">
                <a:solidFill>
                  <a:srgbClr val="990000"/>
                </a:solidFill>
              </a:rPr>
              <a:t> S1 </a:t>
            </a:r>
            <a:r>
              <a:rPr lang="en-US" altLang="zh-CN" b="1" baseline="0">
                <a:solidFill>
                  <a:srgbClr val="990000"/>
                </a:solidFill>
              </a:rPr>
              <a:t>else </a:t>
            </a:r>
            <a:r>
              <a:rPr lang="en-US" altLang="zh-CN" baseline="0">
                <a:solidFill>
                  <a:srgbClr val="990000"/>
                </a:solidFill>
              </a:rPr>
              <a:t>S2 </a:t>
            </a:r>
            <a:r>
              <a:rPr lang="en-US" altLang="en-US" baseline="0">
                <a:solidFill>
                  <a:srgbClr val="990000"/>
                </a:solidFill>
              </a:rPr>
              <a:t>的时间为</a:t>
            </a:r>
            <a:r>
              <a:rPr lang="en-US" altLang="zh-CN" b="1" baseline="0">
                <a:solidFill>
                  <a:srgbClr val="990000"/>
                </a:solidFill>
              </a:rPr>
              <a:t>T</a:t>
            </a:r>
            <a:r>
              <a:rPr lang="en-US" altLang="zh-CN" i="1">
                <a:solidFill>
                  <a:srgbClr val="990000"/>
                </a:solidFill>
              </a:rPr>
              <a:t>C </a:t>
            </a:r>
            <a:r>
              <a:rPr lang="en-US" altLang="zh-CN" b="1" baseline="0">
                <a:solidFill>
                  <a:srgbClr val="990000"/>
                </a:solidFill>
              </a:rPr>
              <a:t>+max(T</a:t>
            </a:r>
            <a:r>
              <a:rPr lang="en-US" altLang="zh-CN">
                <a:solidFill>
                  <a:srgbClr val="990000"/>
                </a:solidFill>
              </a:rPr>
              <a:t>S1</a:t>
            </a:r>
            <a:r>
              <a:rPr lang="en-US" altLang="zh-CN" b="1" baseline="0">
                <a:solidFill>
                  <a:srgbClr val="990000"/>
                </a:solidFill>
              </a:rPr>
              <a:t>,T</a:t>
            </a:r>
            <a:r>
              <a:rPr lang="en-US" altLang="zh-CN">
                <a:solidFill>
                  <a:srgbClr val="990000"/>
                </a:solidFill>
              </a:rPr>
              <a:t>S2</a:t>
            </a:r>
            <a:r>
              <a:rPr lang="en-US" altLang="zh-CN" b="1" baseline="0">
                <a:solidFill>
                  <a:srgbClr val="990000"/>
                </a:solidFill>
              </a:rPr>
              <a:t>).</a:t>
            </a:r>
            <a:r>
              <a:rPr lang="en-US" altLang="zh-CN" baseline="0">
                <a:solidFill>
                  <a:srgbClr val="990000"/>
                </a:solidFill>
              </a:rPr>
              <a:t> </a:t>
            </a:r>
          </a:p>
          <a:p>
            <a:pPr fontAlgn="base">
              <a:lnSpc>
                <a:spcPct val="120000"/>
              </a:lnSpc>
              <a:spcBef>
                <a:spcPct val="20000"/>
              </a:spcBef>
            </a:pPr>
            <a:r>
              <a:rPr lang="en-US" altLang="zh-CN" baseline="0">
                <a:solidFill>
                  <a:srgbClr val="990000"/>
                </a:solidFill>
              </a:rPr>
              <a:t> 3). </a:t>
            </a:r>
            <a:r>
              <a:rPr lang="en-US" altLang="en-US" baseline="0">
                <a:solidFill>
                  <a:srgbClr val="990000"/>
                </a:solidFill>
              </a:rPr>
              <a:t>选择语句 </a:t>
            </a:r>
            <a:r>
              <a:rPr lang="en-US" altLang="zh-CN" b="1" baseline="0">
                <a:solidFill>
                  <a:srgbClr val="990000"/>
                </a:solidFill>
              </a:rPr>
              <a:t>case</a:t>
            </a:r>
            <a:r>
              <a:rPr lang="en-US" altLang="zh-CN" baseline="0">
                <a:solidFill>
                  <a:srgbClr val="990000"/>
                </a:solidFill>
              </a:rPr>
              <a:t> </a:t>
            </a:r>
            <a:r>
              <a:rPr lang="en-US" altLang="zh-CN" b="1" baseline="0">
                <a:solidFill>
                  <a:srgbClr val="990000"/>
                </a:solidFill>
              </a:rPr>
              <a:t>A</a:t>
            </a:r>
            <a:r>
              <a:rPr lang="en-US" altLang="zh-CN" baseline="0">
                <a:solidFill>
                  <a:srgbClr val="990000"/>
                </a:solidFill>
              </a:rPr>
              <a:t> </a:t>
            </a:r>
            <a:r>
              <a:rPr lang="en-US" altLang="zh-CN" b="1" baseline="0">
                <a:solidFill>
                  <a:srgbClr val="990000"/>
                </a:solidFill>
              </a:rPr>
              <a:t>of</a:t>
            </a:r>
            <a:r>
              <a:rPr lang="en-US" altLang="zh-CN" baseline="0">
                <a:solidFill>
                  <a:srgbClr val="990000"/>
                </a:solidFill>
              </a:rPr>
              <a:t>  </a:t>
            </a:r>
            <a:r>
              <a:rPr lang="en-US" altLang="zh-CN" b="1" baseline="0" noProof="1">
                <a:solidFill>
                  <a:srgbClr val="990000"/>
                </a:solidFill>
              </a:rPr>
              <a:t>a1</a:t>
            </a:r>
            <a:r>
              <a:rPr lang="en-US" altLang="zh-CN" baseline="0" noProof="1">
                <a:solidFill>
                  <a:srgbClr val="990000"/>
                </a:solidFill>
              </a:rPr>
              <a:t>: </a:t>
            </a:r>
            <a:r>
              <a:rPr lang="en-US" altLang="zh-CN" b="1" baseline="0" noProof="1">
                <a:solidFill>
                  <a:srgbClr val="990000"/>
                </a:solidFill>
              </a:rPr>
              <a:t>s1</a:t>
            </a:r>
            <a:r>
              <a:rPr lang="zh-CN" altLang="en-US" b="1" baseline="0">
                <a:solidFill>
                  <a:srgbClr val="990000"/>
                </a:solidFill>
              </a:rPr>
              <a:t>；</a:t>
            </a:r>
            <a:r>
              <a:rPr lang="en-US" altLang="zh-CN" b="1" baseline="0">
                <a:solidFill>
                  <a:srgbClr val="990000"/>
                </a:solidFill>
              </a:rPr>
              <a:t>a2</a:t>
            </a:r>
            <a:r>
              <a:rPr lang="en-US" altLang="zh-CN" baseline="0">
                <a:solidFill>
                  <a:srgbClr val="990000"/>
                </a:solidFill>
              </a:rPr>
              <a:t>: </a:t>
            </a:r>
            <a:r>
              <a:rPr lang="en-US" altLang="zh-CN" b="1" baseline="0">
                <a:solidFill>
                  <a:srgbClr val="990000"/>
                </a:solidFill>
              </a:rPr>
              <a:t>s2</a:t>
            </a:r>
            <a:r>
              <a:rPr lang="zh-CN" altLang="en-US" b="1" baseline="0">
                <a:solidFill>
                  <a:srgbClr val="990000"/>
                </a:solidFill>
              </a:rPr>
              <a:t>；</a:t>
            </a:r>
            <a:r>
              <a:rPr lang="en-US" altLang="zh-CN" baseline="0">
                <a:solidFill>
                  <a:srgbClr val="990000"/>
                </a:solidFill>
              </a:rPr>
              <a:t>...</a:t>
            </a:r>
            <a:r>
              <a:rPr lang="zh-CN" altLang="en-US" baseline="0">
                <a:solidFill>
                  <a:srgbClr val="990000"/>
                </a:solidFill>
              </a:rPr>
              <a:t>；</a:t>
            </a:r>
            <a:r>
              <a:rPr lang="zh-CN" altLang="zh-CN" baseline="0" noProof="1">
                <a:solidFill>
                  <a:srgbClr val="990000"/>
                </a:solidFill>
              </a:rPr>
              <a:t> </a:t>
            </a:r>
            <a:r>
              <a:rPr lang="en-US" altLang="zh-CN" b="1" i="1" baseline="0">
                <a:solidFill>
                  <a:srgbClr val="990000"/>
                </a:solidFill>
              </a:rPr>
              <a:t>am</a:t>
            </a:r>
            <a:r>
              <a:rPr lang="en-US" altLang="zh-CN" baseline="0">
                <a:solidFill>
                  <a:srgbClr val="990000"/>
                </a:solidFill>
              </a:rPr>
              <a:t>: </a:t>
            </a:r>
            <a:r>
              <a:rPr lang="en-US" altLang="zh-CN" b="1" i="1" baseline="0">
                <a:solidFill>
                  <a:srgbClr val="990000"/>
                </a:solidFill>
              </a:rPr>
              <a:t>sm</a:t>
            </a:r>
            <a:r>
              <a:rPr lang="en-US" altLang="zh-CN" i="1" baseline="0">
                <a:solidFill>
                  <a:srgbClr val="990000"/>
                </a:solidFill>
              </a:rPr>
              <a:t> </a:t>
            </a:r>
          </a:p>
          <a:p>
            <a:pPr fontAlgn="base">
              <a:lnSpc>
                <a:spcPct val="120000"/>
              </a:lnSpc>
              <a:spcBef>
                <a:spcPct val="5000"/>
              </a:spcBef>
            </a:pPr>
            <a:r>
              <a:rPr lang="en-US" altLang="zh-CN" i="1" baseline="0">
                <a:solidFill>
                  <a:srgbClr val="990000"/>
                </a:solidFill>
              </a:rPr>
              <a:t>      </a:t>
            </a:r>
            <a:r>
              <a:rPr lang="en-US" altLang="en-US" baseline="0">
                <a:solidFill>
                  <a:srgbClr val="990000"/>
                </a:solidFill>
              </a:rPr>
              <a:t>需要</a:t>
            </a:r>
            <a:r>
              <a:rPr lang="zh-CN" altLang="en-US" baseline="0">
                <a:solidFill>
                  <a:srgbClr val="990000"/>
                </a:solidFill>
              </a:rPr>
              <a:t>的</a:t>
            </a:r>
            <a:r>
              <a:rPr lang="en-US" altLang="en-US" baseline="0">
                <a:solidFill>
                  <a:srgbClr val="990000"/>
                </a:solidFill>
              </a:rPr>
              <a:t>时间</a:t>
            </a:r>
            <a:r>
              <a:rPr lang="zh-CN" altLang="en-US" baseline="0">
                <a:solidFill>
                  <a:srgbClr val="990000"/>
                </a:solidFill>
              </a:rPr>
              <a:t>为 </a:t>
            </a:r>
            <a:r>
              <a:rPr lang="en-US" altLang="zh-CN" b="1" baseline="0">
                <a:solidFill>
                  <a:srgbClr val="990000"/>
                </a:solidFill>
              </a:rPr>
              <a:t>max</a:t>
            </a:r>
            <a:r>
              <a:rPr lang="zh-CN" altLang="en-US" b="1" baseline="0">
                <a:solidFill>
                  <a:srgbClr val="990000"/>
                </a:solidFill>
              </a:rPr>
              <a:t>（</a:t>
            </a:r>
            <a:r>
              <a:rPr lang="en-US" altLang="zh-CN" b="1" baseline="0">
                <a:solidFill>
                  <a:srgbClr val="990000"/>
                </a:solidFill>
              </a:rPr>
              <a:t>T</a:t>
            </a:r>
            <a:r>
              <a:rPr lang="en-US" altLang="zh-CN" b="1">
                <a:solidFill>
                  <a:srgbClr val="990000"/>
                </a:solidFill>
              </a:rPr>
              <a:t>S1</a:t>
            </a:r>
            <a:r>
              <a:rPr lang="en-US" altLang="zh-CN" b="1" baseline="0">
                <a:solidFill>
                  <a:srgbClr val="990000"/>
                </a:solidFill>
              </a:rPr>
              <a:t>,T</a:t>
            </a:r>
            <a:r>
              <a:rPr lang="en-US" altLang="zh-CN" b="1">
                <a:solidFill>
                  <a:srgbClr val="990000"/>
                </a:solidFill>
              </a:rPr>
              <a:t>S2 </a:t>
            </a:r>
            <a:r>
              <a:rPr lang="en-US" altLang="zh-CN" b="1" baseline="0" noProof="1">
                <a:solidFill>
                  <a:srgbClr val="990000"/>
                </a:solidFill>
              </a:rPr>
              <a:t>,..., </a:t>
            </a:r>
            <a:r>
              <a:rPr lang="en-US" altLang="zh-CN" b="1" baseline="0">
                <a:solidFill>
                  <a:srgbClr val="990000"/>
                </a:solidFill>
              </a:rPr>
              <a:t>T</a:t>
            </a:r>
            <a:r>
              <a:rPr lang="en-US" altLang="zh-CN" b="1">
                <a:solidFill>
                  <a:srgbClr val="990000"/>
                </a:solidFill>
              </a:rPr>
              <a:t>Sm</a:t>
            </a:r>
            <a:r>
              <a:rPr lang="zh-CN" altLang="en-US" baseline="0">
                <a:solidFill>
                  <a:srgbClr val="990000"/>
                </a:solidFill>
              </a:rPr>
              <a:t>）</a:t>
            </a:r>
            <a:r>
              <a:rPr lang="en-US" altLang="zh-CN" baseline="0">
                <a:solidFill>
                  <a:srgbClr val="990000"/>
                </a:solidFill>
              </a:rPr>
              <a:t>.</a:t>
            </a:r>
          </a:p>
          <a:p>
            <a:pPr fontAlgn="base">
              <a:lnSpc>
                <a:spcPct val="120000"/>
              </a:lnSpc>
              <a:spcBef>
                <a:spcPct val="20000"/>
              </a:spcBef>
            </a:pPr>
            <a:r>
              <a:rPr lang="en-US" altLang="zh-CN" baseline="0">
                <a:solidFill>
                  <a:srgbClr val="990000"/>
                </a:solidFill>
              </a:rPr>
              <a:t> 4). </a:t>
            </a:r>
            <a:r>
              <a:rPr lang="en-US" altLang="en-US" baseline="0">
                <a:solidFill>
                  <a:srgbClr val="990000"/>
                </a:solidFill>
              </a:rPr>
              <a:t>访问数组的单个分量或纪录的单个域需要</a:t>
            </a:r>
            <a:r>
              <a:rPr lang="en-US" altLang="en-US" b="1" baseline="0">
                <a:solidFill>
                  <a:srgbClr val="990000"/>
                </a:solidFill>
              </a:rPr>
              <a:t>一个单位时间</a:t>
            </a:r>
            <a:r>
              <a:rPr lang="en-US" altLang="en-US" baseline="0">
                <a:solidFill>
                  <a:srgbClr val="990000"/>
                </a:solidFill>
              </a:rPr>
              <a:t>.</a:t>
            </a:r>
          </a:p>
          <a:p>
            <a:pPr fontAlgn="base">
              <a:lnSpc>
                <a:spcPct val="120000"/>
              </a:lnSpc>
              <a:spcBef>
                <a:spcPct val="20000"/>
              </a:spcBef>
            </a:pPr>
            <a:r>
              <a:rPr lang="en-US" altLang="en-US" baseline="0">
                <a:solidFill>
                  <a:srgbClr val="990000"/>
                </a:solidFill>
              </a:rPr>
              <a:t> 5)</a:t>
            </a:r>
            <a:r>
              <a:rPr lang="en-US" altLang="zh-CN" baseline="0">
                <a:solidFill>
                  <a:srgbClr val="990000"/>
                </a:solidFill>
              </a:rPr>
              <a:t>. </a:t>
            </a:r>
            <a:r>
              <a:rPr lang="en-US" altLang="en-US" baseline="0">
                <a:solidFill>
                  <a:srgbClr val="990000"/>
                </a:solidFill>
              </a:rPr>
              <a:t>执行</a:t>
            </a:r>
            <a:r>
              <a:rPr lang="en-US" altLang="zh-CN" b="1" baseline="0">
                <a:solidFill>
                  <a:srgbClr val="990000"/>
                </a:solidFill>
              </a:rPr>
              <a:t>for</a:t>
            </a:r>
            <a:r>
              <a:rPr lang="en-US" altLang="en-US" baseline="0">
                <a:solidFill>
                  <a:srgbClr val="990000"/>
                </a:solidFill>
              </a:rPr>
              <a:t>循环语句的时间=</a:t>
            </a:r>
            <a:r>
              <a:rPr lang="en-US" altLang="en-US" b="1" baseline="0">
                <a:solidFill>
                  <a:srgbClr val="990000"/>
                </a:solidFill>
              </a:rPr>
              <a:t>执行循环体时间*循环次数.</a:t>
            </a:r>
          </a:p>
          <a:p>
            <a:pPr fontAlgn="base">
              <a:lnSpc>
                <a:spcPct val="120000"/>
              </a:lnSpc>
              <a:spcBef>
                <a:spcPct val="20000"/>
              </a:spcBef>
            </a:pPr>
            <a:r>
              <a:rPr lang="en-US" altLang="en-US" baseline="0">
                <a:solidFill>
                  <a:srgbClr val="990000"/>
                </a:solidFill>
              </a:rPr>
              <a:t> 6)</a:t>
            </a:r>
            <a:r>
              <a:rPr lang="en-US" altLang="zh-CN" baseline="0">
                <a:solidFill>
                  <a:srgbClr val="990000"/>
                </a:solidFill>
              </a:rPr>
              <a:t>. </a:t>
            </a:r>
            <a:r>
              <a:rPr lang="en-US" altLang="zh-CN" b="1" baseline="0">
                <a:solidFill>
                  <a:srgbClr val="990000"/>
                </a:solidFill>
              </a:rPr>
              <a:t>while</a:t>
            </a:r>
            <a:r>
              <a:rPr lang="en-US" altLang="zh-CN" baseline="0">
                <a:solidFill>
                  <a:srgbClr val="990000"/>
                </a:solidFill>
              </a:rPr>
              <a:t> </a:t>
            </a:r>
            <a:r>
              <a:rPr lang="en-US" altLang="zh-CN" b="1" i="1" baseline="0">
                <a:solidFill>
                  <a:srgbClr val="990000"/>
                </a:solidFill>
              </a:rPr>
              <a:t>c</a:t>
            </a:r>
            <a:r>
              <a:rPr lang="en-US" altLang="zh-CN" i="1" baseline="0">
                <a:solidFill>
                  <a:srgbClr val="990000"/>
                </a:solidFill>
              </a:rPr>
              <a:t> </a:t>
            </a:r>
            <a:r>
              <a:rPr lang="en-US" altLang="zh-CN" b="1" baseline="0">
                <a:solidFill>
                  <a:srgbClr val="990000"/>
                </a:solidFill>
              </a:rPr>
              <a:t>do</a:t>
            </a:r>
            <a:r>
              <a:rPr lang="en-US" altLang="zh-CN" baseline="0">
                <a:solidFill>
                  <a:srgbClr val="990000"/>
                </a:solidFill>
              </a:rPr>
              <a:t> </a:t>
            </a:r>
            <a:r>
              <a:rPr lang="en-US" altLang="zh-CN" b="1" i="1" baseline="0">
                <a:solidFill>
                  <a:srgbClr val="990000"/>
                </a:solidFill>
              </a:rPr>
              <a:t>s</a:t>
            </a:r>
            <a:r>
              <a:rPr lang="en-US" altLang="zh-CN" i="1" baseline="0">
                <a:solidFill>
                  <a:srgbClr val="990000"/>
                </a:solidFill>
              </a:rPr>
              <a:t> </a:t>
            </a:r>
            <a:r>
              <a:rPr lang="en-US" altLang="zh-CN" baseline="0">
                <a:solidFill>
                  <a:srgbClr val="990000"/>
                </a:solidFill>
              </a:rPr>
              <a:t>(</a:t>
            </a:r>
            <a:r>
              <a:rPr lang="en-US" altLang="zh-CN" b="1" baseline="0">
                <a:solidFill>
                  <a:srgbClr val="990000"/>
                </a:solidFill>
              </a:rPr>
              <a:t>repeat</a:t>
            </a:r>
            <a:r>
              <a:rPr lang="en-US" altLang="zh-CN" baseline="0">
                <a:solidFill>
                  <a:srgbClr val="990000"/>
                </a:solidFill>
              </a:rPr>
              <a:t> </a:t>
            </a:r>
            <a:r>
              <a:rPr lang="en-US" altLang="zh-CN" b="1" i="1" baseline="0">
                <a:solidFill>
                  <a:srgbClr val="990000"/>
                </a:solidFill>
              </a:rPr>
              <a:t>s</a:t>
            </a:r>
            <a:r>
              <a:rPr lang="en-US" altLang="zh-CN" b="1" baseline="0">
                <a:solidFill>
                  <a:srgbClr val="990000"/>
                </a:solidFill>
              </a:rPr>
              <a:t> until </a:t>
            </a:r>
            <a:r>
              <a:rPr lang="en-US" altLang="zh-CN" b="1" i="1" baseline="0">
                <a:solidFill>
                  <a:srgbClr val="990000"/>
                </a:solidFill>
              </a:rPr>
              <a:t>c</a:t>
            </a:r>
            <a:r>
              <a:rPr lang="en-US" altLang="zh-CN" b="1" baseline="0">
                <a:solidFill>
                  <a:srgbClr val="990000"/>
                </a:solidFill>
              </a:rPr>
              <a:t>)</a:t>
            </a:r>
            <a:r>
              <a:rPr lang="en-US" altLang="en-US" baseline="0">
                <a:solidFill>
                  <a:srgbClr val="990000"/>
                </a:solidFill>
              </a:rPr>
              <a:t>语句时</a:t>
            </a:r>
            <a:r>
              <a:rPr lang="zh-CN" altLang="en-US" baseline="0">
                <a:solidFill>
                  <a:srgbClr val="990000"/>
                </a:solidFill>
              </a:rPr>
              <a:t>间</a:t>
            </a:r>
            <a:r>
              <a:rPr lang="en-US" altLang="zh-CN" baseline="0">
                <a:solidFill>
                  <a:srgbClr val="990000"/>
                </a:solidFill>
              </a:rPr>
              <a:t>=</a:t>
            </a:r>
            <a:r>
              <a:rPr lang="en-US" altLang="en-US" b="1" baseline="0">
                <a:solidFill>
                  <a:srgbClr val="990000"/>
                </a:solidFill>
              </a:rPr>
              <a:t>(</a:t>
            </a:r>
            <a:r>
              <a:rPr lang="en-US" altLang="zh-CN" b="1" baseline="0">
                <a:solidFill>
                  <a:srgbClr val="990000"/>
                </a:solidFill>
              </a:rPr>
              <a:t>T</a:t>
            </a:r>
            <a:r>
              <a:rPr lang="en-US" altLang="zh-CN" b="1" i="1" baseline="0">
                <a:solidFill>
                  <a:srgbClr val="990000"/>
                </a:solidFill>
              </a:rPr>
              <a:t>c</a:t>
            </a:r>
            <a:r>
              <a:rPr lang="en-US" altLang="zh-CN" b="1" baseline="0">
                <a:solidFill>
                  <a:srgbClr val="990000"/>
                </a:solidFill>
              </a:rPr>
              <a:t>+T</a:t>
            </a:r>
            <a:r>
              <a:rPr lang="en-US" altLang="zh-CN" b="1" i="1" baseline="0">
                <a:solidFill>
                  <a:srgbClr val="990000"/>
                </a:solidFill>
              </a:rPr>
              <a:t>s</a:t>
            </a:r>
            <a:r>
              <a:rPr lang="en-US" altLang="zh-CN" b="1" baseline="0">
                <a:solidFill>
                  <a:srgbClr val="990000"/>
                </a:solidFill>
              </a:rPr>
              <a:t>)*</a:t>
            </a:r>
            <a:r>
              <a:rPr lang="en-US" altLang="en-US" b="1" baseline="0">
                <a:solidFill>
                  <a:srgbClr val="990000"/>
                </a:solidFill>
              </a:rPr>
              <a:t>循环次数.</a:t>
            </a:r>
            <a:endParaRPr lang="en-US" altLang="en-US" baseline="0">
              <a:solidFill>
                <a:srgbClr val="990000"/>
              </a:solidFill>
            </a:endParaRPr>
          </a:p>
          <a:p>
            <a:pPr fontAlgn="base">
              <a:lnSpc>
                <a:spcPct val="120000"/>
              </a:lnSpc>
              <a:spcBef>
                <a:spcPct val="20000"/>
              </a:spcBef>
            </a:pPr>
            <a:r>
              <a:rPr lang="en-US" altLang="en-US" baseline="0">
                <a:solidFill>
                  <a:srgbClr val="990000"/>
                </a:solidFill>
              </a:rPr>
              <a:t> 7)</a:t>
            </a:r>
            <a:r>
              <a:rPr lang="en-US" altLang="zh-CN" baseline="0">
                <a:solidFill>
                  <a:srgbClr val="990000"/>
                </a:solidFill>
              </a:rPr>
              <a:t>. </a:t>
            </a:r>
            <a:r>
              <a:rPr lang="en-US" altLang="en-US" baseline="0">
                <a:solidFill>
                  <a:srgbClr val="990000"/>
                </a:solidFill>
              </a:rPr>
              <a:t>用</a:t>
            </a:r>
            <a:r>
              <a:rPr lang="en-US" altLang="zh-CN" b="1" baseline="0">
                <a:solidFill>
                  <a:srgbClr val="990000"/>
                </a:solidFill>
              </a:rPr>
              <a:t>goto</a:t>
            </a:r>
            <a:r>
              <a:rPr lang="en-US" altLang="en-US" baseline="0">
                <a:solidFill>
                  <a:srgbClr val="990000"/>
                </a:solidFill>
              </a:rPr>
              <a:t>从循环体内跳到循环体</a:t>
            </a:r>
            <a:r>
              <a:rPr lang="zh-CN" altLang="en-US" baseline="0">
                <a:solidFill>
                  <a:srgbClr val="990000"/>
                </a:solidFill>
              </a:rPr>
              <a:t>末</a:t>
            </a:r>
            <a:r>
              <a:rPr lang="en-US" altLang="en-US" baseline="0">
                <a:solidFill>
                  <a:srgbClr val="990000"/>
                </a:solidFill>
              </a:rPr>
              <a:t>或循环后面的语句时,不需额外时间</a:t>
            </a:r>
          </a:p>
          <a:p>
            <a:pPr fontAlgn="base">
              <a:lnSpc>
                <a:spcPct val="120000"/>
              </a:lnSpc>
              <a:spcBef>
                <a:spcPct val="20000"/>
              </a:spcBef>
            </a:pPr>
            <a:r>
              <a:rPr lang="en-US" altLang="en-US" baseline="0">
                <a:solidFill>
                  <a:srgbClr val="990000"/>
                </a:solidFill>
              </a:rPr>
              <a:t> 8)</a:t>
            </a:r>
            <a:r>
              <a:rPr lang="en-US" altLang="zh-CN" baseline="0">
                <a:solidFill>
                  <a:srgbClr val="990000"/>
                </a:solidFill>
              </a:rPr>
              <a:t>. </a:t>
            </a:r>
            <a:r>
              <a:rPr lang="en-US" altLang="en-US" baseline="0">
                <a:solidFill>
                  <a:srgbClr val="990000"/>
                </a:solidFill>
              </a:rPr>
              <a:t>过程或函数调用语句</a:t>
            </a:r>
          </a:p>
          <a:p>
            <a:pPr fontAlgn="base">
              <a:lnSpc>
                <a:spcPct val="120000"/>
              </a:lnSpc>
              <a:spcBef>
                <a:spcPct val="5000"/>
              </a:spcBef>
            </a:pPr>
            <a:r>
              <a:rPr lang="en-US" altLang="en-US" baseline="0">
                <a:solidFill>
                  <a:srgbClr val="990000"/>
                </a:solidFill>
              </a:rPr>
              <a:t>      对非递归调用,根据调用层次由里向外用规则1-7进行分析； </a:t>
            </a:r>
          </a:p>
          <a:p>
            <a:pPr fontAlgn="base">
              <a:lnSpc>
                <a:spcPct val="120000"/>
              </a:lnSpc>
              <a:spcBef>
                <a:spcPct val="5000"/>
              </a:spcBef>
            </a:pPr>
            <a:r>
              <a:rPr lang="en-US" altLang="en-US" baseline="0">
                <a:solidFill>
                  <a:srgbClr val="990000"/>
                </a:solidFill>
              </a:rPr>
              <a:t>      对递归调用,可建立关于</a:t>
            </a:r>
            <a:r>
              <a:rPr lang="en-US" altLang="zh-CN" b="1" baseline="0">
                <a:solidFill>
                  <a:srgbClr val="990000"/>
                </a:solidFill>
              </a:rPr>
              <a:t>T(n)</a:t>
            </a:r>
            <a:r>
              <a:rPr lang="zh-CN" altLang="en-US" b="1" baseline="0">
                <a:solidFill>
                  <a:srgbClr val="990000"/>
                </a:solidFill>
              </a:rPr>
              <a:t>的</a:t>
            </a:r>
            <a:r>
              <a:rPr lang="en-US" altLang="en-US" baseline="0">
                <a:solidFill>
                  <a:srgbClr val="990000"/>
                </a:solidFill>
              </a:rPr>
              <a:t>递归方程,求解该方程得到</a:t>
            </a:r>
            <a:r>
              <a:rPr lang="en-US" altLang="zh-CN" b="1" baseline="0">
                <a:solidFill>
                  <a:srgbClr val="990000"/>
                </a:solidFill>
              </a:rPr>
              <a:t>T(n)</a:t>
            </a:r>
            <a:r>
              <a:rPr lang="en-US" altLang="zh-CN" baseline="0">
                <a:solidFill>
                  <a:srgbClr val="990000"/>
                </a:solidFill>
              </a:rPr>
              <a:t>. </a:t>
            </a:r>
          </a:p>
        </p:txBody>
      </p:sp>
      <p:graphicFrame>
        <p:nvGraphicFramePr>
          <p:cNvPr id="355340" name="Object 12"/>
          <p:cNvGraphicFramePr>
            <a:graphicFrameLocks noChangeAspect="1"/>
          </p:cNvGraphicFramePr>
          <p:nvPr/>
        </p:nvGraphicFramePr>
        <p:xfrm>
          <a:off x="152400" y="1371600"/>
          <a:ext cx="206375" cy="304800"/>
        </p:xfrm>
        <a:graphic>
          <a:graphicData uri="http://schemas.openxmlformats.org/presentationml/2006/ole">
            <mc:AlternateContent xmlns:mc="http://schemas.openxmlformats.org/markup-compatibility/2006">
              <mc:Choice xmlns:v="urn:schemas-microsoft-com:vml" Requires="v">
                <p:oleObj spid="_x0000_s42081" name="Clip" r:id="rId3" imgW="2247900" imgH="3306763" progId="">
                  <p:embed/>
                </p:oleObj>
              </mc:Choice>
              <mc:Fallback>
                <p:oleObj name="Clip" r:id="rId3" imgW="2247900" imgH="3306763" progId="">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1" name="Object 13"/>
          <p:cNvGraphicFramePr>
            <a:graphicFrameLocks noChangeAspect="1"/>
          </p:cNvGraphicFramePr>
          <p:nvPr/>
        </p:nvGraphicFramePr>
        <p:xfrm>
          <a:off x="152400" y="1828800"/>
          <a:ext cx="206375" cy="304800"/>
        </p:xfrm>
        <a:graphic>
          <a:graphicData uri="http://schemas.openxmlformats.org/presentationml/2006/ole">
            <mc:AlternateContent xmlns:mc="http://schemas.openxmlformats.org/markup-compatibility/2006">
              <mc:Choice xmlns:v="urn:schemas-microsoft-com:vml" Requires="v">
                <p:oleObj spid="_x0000_s42082" name="Clip" r:id="rId5" imgW="2247900" imgH="3306763" progId="">
                  <p:embed/>
                </p:oleObj>
              </mc:Choice>
              <mc:Fallback>
                <p:oleObj name="Clip" r:id="rId5" imgW="2247900" imgH="3306763" progId="">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8288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2" name="Object 14"/>
          <p:cNvGraphicFramePr>
            <a:graphicFrameLocks noChangeAspect="1"/>
          </p:cNvGraphicFramePr>
          <p:nvPr/>
        </p:nvGraphicFramePr>
        <p:xfrm>
          <a:off x="152400" y="2362200"/>
          <a:ext cx="206375" cy="304800"/>
        </p:xfrm>
        <a:graphic>
          <a:graphicData uri="http://schemas.openxmlformats.org/presentationml/2006/ole">
            <mc:AlternateContent xmlns:mc="http://schemas.openxmlformats.org/markup-compatibility/2006">
              <mc:Choice xmlns:v="urn:schemas-microsoft-com:vml" Requires="v">
                <p:oleObj spid="_x0000_s42083" name="Clip" r:id="rId6" imgW="2247900" imgH="3306763" progId="">
                  <p:embed/>
                </p:oleObj>
              </mc:Choice>
              <mc:Fallback>
                <p:oleObj name="Clip" r:id="rId6" imgW="2247900" imgH="3306763" progId="">
                  <p:embed/>
                  <p:pic>
                    <p:nvPicPr>
                      <p:cNvPr id="0" name="Picture 1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3622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3" name="Object 15"/>
          <p:cNvGraphicFramePr>
            <a:graphicFrameLocks noChangeAspect="1"/>
          </p:cNvGraphicFramePr>
          <p:nvPr/>
        </p:nvGraphicFramePr>
        <p:xfrm>
          <a:off x="152400" y="3200400"/>
          <a:ext cx="206375" cy="304800"/>
        </p:xfrm>
        <a:graphic>
          <a:graphicData uri="http://schemas.openxmlformats.org/presentationml/2006/ole">
            <mc:AlternateContent xmlns:mc="http://schemas.openxmlformats.org/markup-compatibility/2006">
              <mc:Choice xmlns:v="urn:schemas-microsoft-com:vml" Requires="v">
                <p:oleObj spid="_x0000_s42084" name="Clip" r:id="rId7" imgW="2247900" imgH="3306763" progId="">
                  <p:embed/>
                </p:oleObj>
              </mc:Choice>
              <mc:Fallback>
                <p:oleObj name="Clip" r:id="rId7" imgW="2247900" imgH="3306763" progId="">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004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4" name="Object 16"/>
          <p:cNvGraphicFramePr>
            <a:graphicFrameLocks noChangeAspect="1"/>
          </p:cNvGraphicFramePr>
          <p:nvPr/>
        </p:nvGraphicFramePr>
        <p:xfrm>
          <a:off x="152400" y="3657600"/>
          <a:ext cx="206375" cy="304800"/>
        </p:xfrm>
        <a:graphic>
          <a:graphicData uri="http://schemas.openxmlformats.org/presentationml/2006/ole">
            <mc:AlternateContent xmlns:mc="http://schemas.openxmlformats.org/markup-compatibility/2006">
              <mc:Choice xmlns:v="urn:schemas-microsoft-com:vml" Requires="v">
                <p:oleObj spid="_x0000_s42085" name="Clip" r:id="rId8" imgW="2247900" imgH="3306763" progId="">
                  <p:embed/>
                </p:oleObj>
              </mc:Choice>
              <mc:Fallback>
                <p:oleObj name="Clip" r:id="rId8" imgW="2247900" imgH="3306763" progId="">
                  <p:embed/>
                  <p:pic>
                    <p:nvPicPr>
                      <p:cNvPr id="0" name="Picture 1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657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5" name="Object 17"/>
          <p:cNvGraphicFramePr>
            <a:graphicFrameLocks noChangeAspect="1"/>
          </p:cNvGraphicFramePr>
          <p:nvPr/>
        </p:nvGraphicFramePr>
        <p:xfrm>
          <a:off x="152400" y="4191000"/>
          <a:ext cx="206375" cy="304800"/>
        </p:xfrm>
        <a:graphic>
          <a:graphicData uri="http://schemas.openxmlformats.org/presentationml/2006/ole">
            <mc:AlternateContent xmlns:mc="http://schemas.openxmlformats.org/markup-compatibility/2006">
              <mc:Choice xmlns:v="urn:schemas-microsoft-com:vml" Requires="v">
                <p:oleObj spid="_x0000_s42086" name="Clip" r:id="rId9" imgW="2247900" imgH="3306763" progId="">
                  <p:embed/>
                </p:oleObj>
              </mc:Choice>
              <mc:Fallback>
                <p:oleObj name="Clip" r:id="rId9" imgW="2247900" imgH="3306763" progId="">
                  <p:embed/>
                  <p:pic>
                    <p:nvPicPr>
                      <p:cNvPr id="0" name="Picture 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1910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6" name="Object 18"/>
          <p:cNvGraphicFramePr>
            <a:graphicFrameLocks noChangeAspect="1"/>
          </p:cNvGraphicFramePr>
          <p:nvPr/>
        </p:nvGraphicFramePr>
        <p:xfrm>
          <a:off x="152400" y="4724400"/>
          <a:ext cx="206375" cy="304800"/>
        </p:xfrm>
        <a:graphic>
          <a:graphicData uri="http://schemas.openxmlformats.org/presentationml/2006/ole">
            <mc:AlternateContent xmlns:mc="http://schemas.openxmlformats.org/markup-compatibility/2006">
              <mc:Choice xmlns:v="urn:schemas-microsoft-com:vml" Requires="v">
                <p:oleObj spid="_x0000_s42087" name="Clip" r:id="rId10" imgW="2247900" imgH="3306763" progId="">
                  <p:embed/>
                </p:oleObj>
              </mc:Choice>
              <mc:Fallback>
                <p:oleObj name="Clip" r:id="rId10" imgW="2247900" imgH="3306763" progId="">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7244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5348" name="Object 20"/>
          <p:cNvGraphicFramePr>
            <a:graphicFrameLocks noChangeAspect="1"/>
          </p:cNvGraphicFramePr>
          <p:nvPr/>
        </p:nvGraphicFramePr>
        <p:xfrm>
          <a:off x="152400" y="5181600"/>
          <a:ext cx="206375" cy="304800"/>
        </p:xfrm>
        <a:graphic>
          <a:graphicData uri="http://schemas.openxmlformats.org/presentationml/2006/ole">
            <mc:AlternateContent xmlns:mc="http://schemas.openxmlformats.org/markup-compatibility/2006">
              <mc:Choice xmlns:v="urn:schemas-microsoft-com:vml" Requires="v">
                <p:oleObj spid="_x0000_s42088" name="Clip" r:id="rId11" imgW="2247900" imgH="3306763" progId="">
                  <p:embed/>
                </p:oleObj>
              </mc:Choice>
              <mc:Fallback>
                <p:oleObj name="Clip" r:id="rId11" imgW="2247900" imgH="3306763" progId="">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1816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5349" name="AutoShape 21">
            <a:hlinkClick r:id="rId12" action="ppaction://hlinksldjump" highlightClick="1"/>
          </p:cNvPr>
          <p:cNvSpPr>
            <a:spLocks noChangeArrowheads="1"/>
          </p:cNvSpPr>
          <p:nvPr/>
        </p:nvSpPr>
        <p:spPr bwMode="auto">
          <a:xfrm>
            <a:off x="7620000" y="533400"/>
            <a:ext cx="990600" cy="381000"/>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a:solidFill>
                  <a:schemeClr val="bg1"/>
                </a:solidFill>
                <a:ea typeface="幼圆" pitchFamily="49" charset="-122"/>
              </a:rPr>
              <a:t>例 题</a:t>
            </a:r>
            <a:r>
              <a:rPr lang="en-US" altLang="zh-CN" sz="1600" b="1" baseline="0">
                <a:solidFill>
                  <a:schemeClr val="bg1"/>
                </a:solidFill>
                <a:ea typeface="幼圆" pitchFamily="49" charset="-122"/>
              </a:rPr>
              <a:t>1-1</a:t>
            </a:r>
            <a:endParaRPr lang="en-US" altLang="zh-CN" sz="2000" baseline="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5340"/>
                                        </p:tgtEl>
                                        <p:attrNameLst>
                                          <p:attrName>style.visibility</p:attrName>
                                        </p:attrNameLst>
                                      </p:cBhvr>
                                      <p:to>
                                        <p:strVal val="visible"/>
                                      </p:to>
                                    </p:set>
                                  </p:childTnLst>
                                  <p:subTnLst>
                                    <p:set>
                                      <p:cBhvr override="childStyle">
                                        <p:cTn dur="1" fill="hold" display="0" masterRel="nextClick" afterEffect="1"/>
                                        <p:tgtEl>
                                          <p:spTgt spid="35534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5341"/>
                                        </p:tgtEl>
                                        <p:attrNameLst>
                                          <p:attrName>style.visibility</p:attrName>
                                        </p:attrNameLst>
                                      </p:cBhvr>
                                      <p:to>
                                        <p:strVal val="visible"/>
                                      </p:to>
                                    </p:set>
                                  </p:childTnLst>
                                  <p:subTnLst>
                                    <p:set>
                                      <p:cBhvr override="childStyle">
                                        <p:cTn dur="1" fill="hold" display="0" masterRel="nextClick" afterEffect="1"/>
                                        <p:tgtEl>
                                          <p:spTgt spid="355341"/>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5342"/>
                                        </p:tgtEl>
                                        <p:attrNameLst>
                                          <p:attrName>style.visibility</p:attrName>
                                        </p:attrNameLst>
                                      </p:cBhvr>
                                      <p:to>
                                        <p:strVal val="visible"/>
                                      </p:to>
                                    </p:set>
                                  </p:childTnLst>
                                  <p:subTnLst>
                                    <p:set>
                                      <p:cBhvr override="childStyle">
                                        <p:cTn dur="1" fill="hold" display="0" masterRel="nextClick" afterEffect="1"/>
                                        <p:tgtEl>
                                          <p:spTgt spid="35534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5343"/>
                                        </p:tgtEl>
                                        <p:attrNameLst>
                                          <p:attrName>style.visibility</p:attrName>
                                        </p:attrNameLst>
                                      </p:cBhvr>
                                      <p:to>
                                        <p:strVal val="visible"/>
                                      </p:to>
                                    </p:set>
                                  </p:childTnLst>
                                  <p:subTnLst>
                                    <p:set>
                                      <p:cBhvr override="childStyle">
                                        <p:cTn dur="1" fill="hold" display="0" masterRel="nextClick" afterEffect="1"/>
                                        <p:tgtEl>
                                          <p:spTgt spid="355343"/>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5344"/>
                                        </p:tgtEl>
                                        <p:attrNameLst>
                                          <p:attrName>style.visibility</p:attrName>
                                        </p:attrNameLst>
                                      </p:cBhvr>
                                      <p:to>
                                        <p:strVal val="visible"/>
                                      </p:to>
                                    </p:set>
                                  </p:childTnLst>
                                  <p:subTnLst>
                                    <p:set>
                                      <p:cBhvr override="childStyle">
                                        <p:cTn dur="1" fill="hold" display="0" masterRel="nextClick" afterEffect="1"/>
                                        <p:tgtEl>
                                          <p:spTgt spid="355344"/>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5345"/>
                                        </p:tgtEl>
                                        <p:attrNameLst>
                                          <p:attrName>style.visibility</p:attrName>
                                        </p:attrNameLst>
                                      </p:cBhvr>
                                      <p:to>
                                        <p:strVal val="visible"/>
                                      </p:to>
                                    </p:set>
                                  </p:childTnLst>
                                  <p:subTnLst>
                                    <p:set>
                                      <p:cBhvr override="childStyle">
                                        <p:cTn dur="1" fill="hold" display="0" masterRel="nextClick" afterEffect="1"/>
                                        <p:tgtEl>
                                          <p:spTgt spid="355345"/>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5346"/>
                                        </p:tgtEl>
                                        <p:attrNameLst>
                                          <p:attrName>style.visibility</p:attrName>
                                        </p:attrNameLst>
                                      </p:cBhvr>
                                      <p:to>
                                        <p:strVal val="visible"/>
                                      </p:to>
                                    </p:set>
                                  </p:childTnLst>
                                  <p:subTnLst>
                                    <p:set>
                                      <p:cBhvr override="childStyle">
                                        <p:cTn dur="1" fill="hold" display="0" masterRel="nextClick" afterEffect="1"/>
                                        <p:tgtEl>
                                          <p:spTgt spid="35534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5348"/>
                                        </p:tgtEl>
                                        <p:attrNameLst>
                                          <p:attrName>style.visibility</p:attrName>
                                        </p:attrNameLst>
                                      </p:cBhvr>
                                      <p:to>
                                        <p:strVal val="visible"/>
                                      </p:to>
                                    </p:set>
                                  </p:childTnLst>
                                  <p:subTnLst>
                                    <p:set>
                                      <p:cBhvr override="childStyle">
                                        <p:cTn dur="1" fill="hold" display="0" masterRel="nextClick" afterEffect="1"/>
                                        <p:tgtEl>
                                          <p:spTgt spid="3553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1746"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48"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1749"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ea typeface="黑体" panose="02010609060101010101" pitchFamily="49" charset="-122"/>
            </a:endParaRPr>
          </a:p>
        </p:txBody>
      </p:sp>
      <p:sp>
        <p:nvSpPr>
          <p:cNvPr id="31750" name="Text Box 11"/>
          <p:cNvSpPr txBox="1">
            <a:spLocks noChangeArrowheads="1"/>
          </p:cNvSpPr>
          <p:nvPr/>
        </p:nvSpPr>
        <p:spPr bwMode="auto">
          <a:xfrm>
            <a:off x="395288" y="404813"/>
            <a:ext cx="84328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10000"/>
              </a:lnSpc>
            </a:pPr>
            <a:r>
              <a:rPr lang="en-US" altLang="zh-CN" sz="2400" baseline="0">
                <a:ea typeface="黑体" panose="02010609060101010101" pitchFamily="49" charset="-122"/>
              </a:rPr>
              <a:t>           </a:t>
            </a:r>
            <a:endParaRPr lang="en-US" altLang="en-US" sz="2000" baseline="0">
              <a:solidFill>
                <a:srgbClr val="990000"/>
              </a:solidFill>
              <a:latin typeface="Century Schoolbook" panose="02040604050505020304" pitchFamily="18" charset="0"/>
            </a:endParaRPr>
          </a:p>
        </p:txBody>
      </p:sp>
      <p:sp>
        <p:nvSpPr>
          <p:cNvPr id="437260" name="Line 12"/>
          <p:cNvSpPr>
            <a:spLocks noChangeShapeType="1"/>
          </p:cNvSpPr>
          <p:nvPr/>
        </p:nvSpPr>
        <p:spPr bwMode="auto">
          <a:xfrm>
            <a:off x="381000" y="838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37261" name="Line 13"/>
          <p:cNvSpPr>
            <a:spLocks noChangeShapeType="1"/>
          </p:cNvSpPr>
          <p:nvPr/>
        </p:nvSpPr>
        <p:spPr bwMode="auto">
          <a:xfrm>
            <a:off x="381000" y="5410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1753" name="Rectangle 14"/>
          <p:cNvSpPr>
            <a:spLocks noChangeArrowheads="1"/>
          </p:cNvSpPr>
          <p:nvPr/>
        </p:nvSpPr>
        <p:spPr bwMode="auto">
          <a:xfrm>
            <a:off x="1476375" y="333375"/>
            <a:ext cx="4676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算法1-2:</a:t>
            </a:r>
            <a:r>
              <a:rPr lang="zh-CN" altLang="en-US" sz="2000" baseline="0">
                <a:ea typeface="黑体" panose="02010609060101010101" pitchFamily="49" charset="-122"/>
              </a:rPr>
              <a:t>二分</a:t>
            </a:r>
            <a:r>
              <a:rPr lang="en-US" altLang="en-US" sz="2000" baseline="0">
                <a:ea typeface="黑体" panose="02010609060101010101" pitchFamily="49" charset="-122"/>
              </a:rPr>
              <a:t>查找 (</a:t>
            </a:r>
            <a:r>
              <a:rPr lang="zh-CN" altLang="en-US" sz="2000" baseline="0">
                <a:ea typeface="黑体" panose="02010609060101010101" pitchFamily="49" charset="-122"/>
              </a:rPr>
              <a:t>假定</a:t>
            </a:r>
            <a:r>
              <a:rPr lang="en-US" altLang="zh-CN" sz="2000" baseline="0">
                <a:ea typeface="黑体" panose="02010609060101010101" pitchFamily="49" charset="-122"/>
              </a:rPr>
              <a:t>c</a:t>
            </a:r>
            <a:r>
              <a:rPr lang="zh-CN" altLang="en-US" sz="2000" baseline="0">
                <a:ea typeface="黑体" panose="02010609060101010101" pitchFamily="49" charset="-122"/>
              </a:rPr>
              <a:t>是</a:t>
            </a:r>
            <a:r>
              <a:rPr lang="en-US" altLang="zh-CN" sz="2000" baseline="0">
                <a:ea typeface="黑体" panose="02010609060101010101" pitchFamily="49" charset="-122"/>
              </a:rPr>
              <a:t>A</a:t>
            </a:r>
            <a:r>
              <a:rPr lang="zh-CN" altLang="en-US" sz="2000" baseline="0">
                <a:ea typeface="黑体" panose="02010609060101010101" pitchFamily="49" charset="-122"/>
              </a:rPr>
              <a:t>的最后一元</a:t>
            </a:r>
            <a:r>
              <a:rPr lang="en-US" altLang="en-US" sz="2000" baseline="0">
                <a:ea typeface="黑体" panose="02010609060101010101" pitchFamily="49" charset="-122"/>
              </a:rPr>
              <a:t>)</a:t>
            </a:r>
            <a:endParaRPr lang="en-US" altLang="zh-CN" sz="2000" baseline="0">
              <a:ea typeface="黑体" panose="02010609060101010101" pitchFamily="49" charset="-122"/>
            </a:endParaRPr>
          </a:p>
        </p:txBody>
      </p:sp>
      <p:sp>
        <p:nvSpPr>
          <p:cNvPr id="437263" name="AutoShape 15">
            <a:hlinkClick r:id="" action="ppaction://noaction" highlightClick="1"/>
          </p:cNvPr>
          <p:cNvSpPr>
            <a:spLocks noChangeArrowheads="1"/>
          </p:cNvSpPr>
          <p:nvPr/>
        </p:nvSpPr>
        <p:spPr bwMode="auto">
          <a:xfrm>
            <a:off x="381000" y="402223"/>
            <a:ext cx="102235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1-2</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437264" name="Text Box 16"/>
          <p:cNvSpPr txBox="1">
            <a:spLocks noChangeArrowheads="1"/>
          </p:cNvSpPr>
          <p:nvPr/>
        </p:nvSpPr>
        <p:spPr bwMode="auto">
          <a:xfrm>
            <a:off x="395288" y="5516563"/>
            <a:ext cx="853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lang="zh-CN" altLang="en-US" sz="2000" b="1" baseline="0"/>
              <a:t>分析</a:t>
            </a:r>
            <a:r>
              <a:rPr lang="en-US" altLang="zh-CN" sz="2000" b="1" baseline="0"/>
              <a:t>:</a:t>
            </a:r>
            <a:r>
              <a:rPr lang="zh-CN" altLang="en-US" sz="2000" b="1" baseline="0"/>
              <a:t>问题规模为</a:t>
            </a:r>
            <a:r>
              <a:rPr lang="en-US" altLang="zh-CN" sz="2000" b="1" baseline="0"/>
              <a:t>m,</a:t>
            </a:r>
            <a:r>
              <a:rPr lang="zh-CN" altLang="en-US" sz="2000" b="1" baseline="0"/>
              <a:t>元运算执行时间设为赋值</a:t>
            </a:r>
            <a:r>
              <a:rPr lang="en-US" altLang="zh-CN" sz="2000" b="1" baseline="0"/>
              <a:t>a,</a:t>
            </a:r>
            <a:r>
              <a:rPr lang="zh-CN" altLang="en-US" sz="2000" b="1" baseline="0"/>
              <a:t>判断</a:t>
            </a:r>
            <a:r>
              <a:rPr lang="en-US" altLang="zh-CN" sz="2000" b="1" baseline="0"/>
              <a:t>t, </a:t>
            </a:r>
            <a:r>
              <a:rPr lang="zh-CN" altLang="en-US" sz="2000" b="1" baseline="0"/>
              <a:t>加法</a:t>
            </a:r>
            <a:r>
              <a:rPr lang="en-US" altLang="zh-CN" sz="2000" b="1" baseline="0"/>
              <a:t>s, </a:t>
            </a:r>
            <a:r>
              <a:rPr lang="zh-CN" altLang="en-US" sz="2000" b="1" baseline="0"/>
              <a:t>除法</a:t>
            </a:r>
            <a:r>
              <a:rPr lang="en-US" altLang="zh-CN" sz="2000" b="1" baseline="0"/>
              <a:t>d, </a:t>
            </a:r>
            <a:r>
              <a:rPr lang="zh-CN" altLang="en-US" sz="2000" b="1" baseline="0"/>
              <a:t>减法</a:t>
            </a:r>
            <a:r>
              <a:rPr lang="en-US" altLang="zh-CN" sz="2000" b="1" baseline="0"/>
              <a:t>b.</a:t>
            </a:r>
            <a:endParaRPr lang="en-US" altLang="zh-CN" sz="2000" b="1" baseline="0">
              <a:solidFill>
                <a:srgbClr val="800000"/>
              </a:solidFill>
            </a:endParaRPr>
          </a:p>
        </p:txBody>
      </p:sp>
      <p:sp>
        <p:nvSpPr>
          <p:cNvPr id="437265" name="Rectangle 17"/>
          <p:cNvSpPr>
            <a:spLocks noChangeArrowheads="1"/>
          </p:cNvSpPr>
          <p:nvPr/>
        </p:nvSpPr>
        <p:spPr bwMode="auto">
          <a:xfrm>
            <a:off x="381000" y="5791200"/>
            <a:ext cx="794670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Century Schoolbook" panose="02040604050505020304" pitchFamily="18" charset="0"/>
              </a:rPr>
              <a:t>最坏情况</a:t>
            </a:r>
            <a:r>
              <a:rPr lang="en-US" altLang="zh-CN" sz="2000" b="1" baseline="0" dirty="0" err="1">
                <a:latin typeface="Century Schoolbook" panose="02040604050505020304" pitchFamily="18" charset="0"/>
              </a:rPr>
              <a:t>T</a:t>
            </a:r>
            <a:r>
              <a:rPr lang="en-US" altLang="zh-CN" sz="2000" b="1" i="1" dirty="0" err="1">
                <a:latin typeface="Century Schoolbook" panose="02040604050505020304" pitchFamily="18" charset="0"/>
              </a:rPr>
              <a:t>max</a:t>
            </a:r>
            <a:r>
              <a:rPr lang="en-US" altLang="zh-CN" sz="2000" b="1" baseline="0" dirty="0">
                <a:latin typeface="Century Schoolbook" panose="02040604050505020304" pitchFamily="18" charset="0"/>
              </a:rPr>
              <a:t>(m) = </a:t>
            </a:r>
            <a:r>
              <a:rPr lang="en-US" altLang="zh-CN" sz="2000" b="1" baseline="0" dirty="0" smtClean="0">
                <a:latin typeface="Century Schoolbook" panose="02040604050505020304" pitchFamily="18" charset="0"/>
              </a:rPr>
              <a:t>7a+11t+2s+d+(2a+2s+7t+d) </a:t>
            </a:r>
            <a:r>
              <a:rPr lang="en-US" altLang="zh-CN" sz="2000" b="1" baseline="0" dirty="0" err="1" smtClean="0">
                <a:latin typeface="Century Schoolbook" panose="02040604050505020304" pitchFamily="18" charset="0"/>
              </a:rPr>
              <a:t>logm</a:t>
            </a:r>
            <a:r>
              <a:rPr lang="en-US" altLang="zh-CN" sz="2000" b="1" baseline="0" dirty="0" smtClean="0">
                <a:latin typeface="Century Schoolbook" panose="02040604050505020304" pitchFamily="18" charset="0"/>
              </a:rPr>
              <a:t> </a:t>
            </a:r>
            <a:r>
              <a:rPr lang="en-US" altLang="zh-CN" sz="2000" b="1" baseline="0" dirty="0" smtClean="0">
                <a:latin typeface="Century Schoolbook" panose="02040604050505020304" pitchFamily="18" charset="0"/>
                <a:ea typeface="黑体" panose="02010609060101010101" pitchFamily="49" charset="-122"/>
              </a:rPr>
              <a:t>=21+12logm</a:t>
            </a:r>
            <a:endParaRPr lang="en-US" altLang="zh-CN" sz="2000" b="1" baseline="0" dirty="0">
              <a:latin typeface="Century Schoolbook" panose="02040604050505020304" pitchFamily="18" charset="0"/>
              <a:ea typeface="黑体" panose="02010609060101010101" pitchFamily="49" charset="-122"/>
            </a:endParaRPr>
          </a:p>
        </p:txBody>
      </p:sp>
      <p:sp>
        <p:nvSpPr>
          <p:cNvPr id="437266" name="Text Box 18"/>
          <p:cNvSpPr txBox="1">
            <a:spLocks noChangeArrowheads="1"/>
          </p:cNvSpPr>
          <p:nvPr/>
        </p:nvSpPr>
        <p:spPr bwMode="auto">
          <a:xfrm>
            <a:off x="395288" y="765175"/>
            <a:ext cx="8432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function b-search(c)</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L:=1;  U:=m;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2</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found:=false;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while not found  and U&gt;=L do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 </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:=(L+U)div2;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3</a:t>
            </a: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if c=A[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2</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found:=</a:t>
            </a:r>
            <a:r>
              <a:rPr lang="en-US" altLang="zh-CN" sz="2000" baseline="0" dirty="0" smtClean="0">
                <a:latin typeface="Century Schoolbook" panose="02040604050505020304" pitchFamily="18" charset="0"/>
                <a:ea typeface="黑体" panose="02010609060101010101" pitchFamily="49" charset="-122"/>
              </a:rPr>
              <a:t>true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if c&gt;A[</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                       2</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then L:=i+1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2</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U:=i-1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r>
              <a:rPr lang="en-US" altLang="zh-CN" sz="2000" baseline="0" dirty="0" smtClean="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smtClean="0">
                <a:latin typeface="Century Schoolbook" panose="02040604050505020304" pitchFamily="18" charset="0"/>
                <a:ea typeface="黑体" panose="02010609060101010101" pitchFamily="49" charset="-122"/>
              </a:rPr>
              <a:t>        if found                                                                                        </a:t>
            </a:r>
            <a:r>
              <a:rPr lang="en-US" altLang="zh-CN" sz="2000" baseline="0" dirty="0" smtClean="0">
                <a:solidFill>
                  <a:srgbClr val="990000"/>
                </a:solidFill>
                <a:latin typeface="Century Schoolbook" panose="02040604050505020304" pitchFamily="18" charset="0"/>
                <a:ea typeface="黑体" panose="02010609060101010101" pitchFamily="49" charset="-122"/>
              </a:rPr>
              <a:t> 1</a:t>
            </a:r>
          </a:p>
          <a:p>
            <a:pPr algn="just" fontAlgn="base">
              <a:lnSpc>
                <a:spcPct val="100000"/>
              </a:lnSpc>
            </a:pP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latin typeface="Century Schoolbook" panose="02040604050505020304" pitchFamily="18" charset="0"/>
                <a:ea typeface="黑体" panose="02010609060101010101" pitchFamily="49" charset="-122"/>
              </a:rPr>
              <a:t>then b-search:=</a:t>
            </a:r>
            <a:r>
              <a:rPr lang="en-US" altLang="zh-CN" sz="2000" baseline="0" dirty="0" err="1">
                <a:latin typeface="Century Schoolbook" panose="02040604050505020304" pitchFamily="18" charset="0"/>
                <a:ea typeface="黑体" panose="02010609060101010101" pitchFamily="49" charset="-122"/>
              </a:rPr>
              <a:t>i</a:t>
            </a:r>
            <a:r>
              <a:rPr lang="en-US" altLang="zh-CN" sz="2000" baseline="0" dirty="0">
                <a:latin typeface="Century Schoolbook" panose="02040604050505020304" pitchFamily="18" charset="0"/>
                <a:ea typeface="黑体" panose="02010609060101010101" pitchFamily="49" charset="-122"/>
              </a:rPr>
              <a:t>				</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else b-search:=0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algn="just" fontAlgn="base">
              <a:lnSpc>
                <a:spcPct val="100000"/>
              </a:lnSpc>
            </a:pPr>
            <a:r>
              <a:rPr lang="en-US" altLang="zh-CN" sz="2000" baseline="0" dirty="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幼圆" panose="02010509060101010101" pitchFamily="49" charset="-122"/>
              <a:sym typeface="Symbol" panose="05050102010706020507" pitchFamily="18" charset="2"/>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7260"/>
                                        </p:tgtEl>
                                        <p:attrNameLst>
                                          <p:attrName>style.visibility</p:attrName>
                                        </p:attrNameLst>
                                      </p:cBhvr>
                                      <p:to>
                                        <p:strVal val="visible"/>
                                      </p:to>
                                    </p:set>
                                    <p:animEffect transition="in" filter="wipe(left)">
                                      <p:cBhvr>
                                        <p:cTn id="7" dur="500"/>
                                        <p:tgtEl>
                                          <p:spTgt spid="437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7266"/>
                                        </p:tgtEl>
                                        <p:attrNameLst>
                                          <p:attrName>style.visibility</p:attrName>
                                        </p:attrNameLst>
                                      </p:cBhvr>
                                      <p:to>
                                        <p:strVal val="visible"/>
                                      </p:to>
                                    </p:set>
                                    <p:animEffect transition="in" filter="wipe(left)">
                                      <p:cBhvr>
                                        <p:cTn id="12" dur="500"/>
                                        <p:tgtEl>
                                          <p:spTgt spid="437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7261"/>
                                        </p:tgtEl>
                                        <p:attrNameLst>
                                          <p:attrName>style.visibility</p:attrName>
                                        </p:attrNameLst>
                                      </p:cBhvr>
                                      <p:to>
                                        <p:strVal val="visible"/>
                                      </p:to>
                                    </p:set>
                                    <p:animEffect transition="in" filter="wipe(left)">
                                      <p:cBhvr>
                                        <p:cTn id="17" dur="500"/>
                                        <p:tgtEl>
                                          <p:spTgt spid="4372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7264"/>
                                        </p:tgtEl>
                                        <p:attrNameLst>
                                          <p:attrName>style.visibility</p:attrName>
                                        </p:attrNameLst>
                                      </p:cBhvr>
                                      <p:to>
                                        <p:strVal val="visible"/>
                                      </p:to>
                                    </p:set>
                                    <p:animEffect transition="in" filter="wipe(left)">
                                      <p:cBhvr>
                                        <p:cTn id="22" dur="500"/>
                                        <p:tgtEl>
                                          <p:spTgt spid="4372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7265"/>
                                        </p:tgtEl>
                                        <p:attrNameLst>
                                          <p:attrName>style.visibility</p:attrName>
                                        </p:attrNameLst>
                                      </p:cBhvr>
                                      <p:to>
                                        <p:strVal val="visible"/>
                                      </p:to>
                                    </p:set>
                                    <p:animEffect transition="in" filter="wipe(left)">
                                      <p:cBhvr>
                                        <p:cTn id="27" dur="500"/>
                                        <p:tgtEl>
                                          <p:spTgt spid="437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64" grpId="0" autoUpdateAnimBg="0"/>
      <p:bldP spid="437265" grpId="0" autoUpdateAnimBg="0"/>
      <p:bldP spid="437266"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en-US" sz="2000" baseline="0">
                <a:solidFill>
                  <a:srgbClr val="990000"/>
                </a:solidFill>
                <a:latin typeface="Century Schoolbook" panose="02040604050505020304" pitchFamily="18" charset="0"/>
              </a:rPr>
              <a:t>              已知不重复且从小到大排列的</a:t>
            </a:r>
            <a:r>
              <a:rPr lang="en-US" altLang="zh-CN" sz="2000" baseline="0">
                <a:solidFill>
                  <a:srgbClr val="990000"/>
                </a:solidFill>
                <a:latin typeface="Century Schoolbook" panose="02040604050505020304" pitchFamily="18" charset="0"/>
              </a:rPr>
              <a:t>m</a:t>
            </a:r>
            <a:r>
              <a:rPr lang="en-US" altLang="en-US" sz="2000" baseline="0">
                <a:solidFill>
                  <a:srgbClr val="990000"/>
                </a:solidFill>
                <a:latin typeface="Century Schoolbook" panose="02040604050505020304" pitchFamily="18" charset="0"/>
              </a:rPr>
              <a:t>个整数的数组</a:t>
            </a:r>
            <a:r>
              <a:rPr lang="en-US" altLang="zh-CN" sz="2000" baseline="0">
                <a:solidFill>
                  <a:srgbClr val="990000"/>
                </a:solidFill>
                <a:latin typeface="Century Schoolbook" panose="02040604050505020304" pitchFamily="18" charset="0"/>
              </a:rPr>
              <a:t>A[1...m],m=2</a:t>
            </a:r>
            <a:r>
              <a:rPr lang="en-US" altLang="zh-CN" sz="2000" baseline="30000">
                <a:solidFill>
                  <a:srgbClr val="990000"/>
                </a:solidFill>
                <a:latin typeface="Century Schoolbook" panose="02040604050505020304" pitchFamily="18" charset="0"/>
              </a:rPr>
              <a:t>K</a:t>
            </a:r>
            <a:r>
              <a:rPr lang="en-US" altLang="zh-CN" sz="2000" baseline="0">
                <a:solidFill>
                  <a:srgbClr val="990000"/>
                </a:solidFill>
                <a:latin typeface="Century Schoolbook" panose="02040604050505020304" pitchFamily="18" charset="0"/>
              </a:rPr>
              <a:t>,</a:t>
            </a:r>
          </a:p>
          <a:p>
            <a:pPr eaLnBrk="1" hangingPunct="1">
              <a:lnSpc>
                <a:spcPct val="110000"/>
              </a:lnSpc>
            </a:pPr>
            <a:r>
              <a:rPr lang="en-US" altLang="zh-CN" sz="2000" baseline="0">
                <a:solidFill>
                  <a:srgbClr val="990000"/>
                </a:solidFill>
                <a:latin typeface="Century Schoolbook" panose="02040604050505020304" pitchFamily="18" charset="0"/>
              </a:rPr>
              <a:t>K</a:t>
            </a:r>
            <a:r>
              <a:rPr lang="en-US" altLang="en-US" sz="2000" baseline="0">
                <a:solidFill>
                  <a:srgbClr val="990000"/>
                </a:solidFill>
                <a:latin typeface="Century Schoolbook" panose="02040604050505020304" pitchFamily="18" charset="0"/>
              </a:rPr>
              <a:t>为正整数.对于给定的整数</a:t>
            </a:r>
            <a:r>
              <a:rPr lang="en-US" altLang="zh-CN" sz="2000" baseline="0">
                <a:solidFill>
                  <a:srgbClr val="990000"/>
                </a:solidFill>
                <a:latin typeface="Century Schoolbook" panose="02040604050505020304" pitchFamily="18" charset="0"/>
              </a:rPr>
              <a:t>c,</a:t>
            </a:r>
            <a:r>
              <a:rPr lang="en-US" altLang="en-US" sz="2000" baseline="0">
                <a:solidFill>
                  <a:srgbClr val="990000"/>
                </a:solidFill>
                <a:latin typeface="Century Schoolbook" panose="02040604050505020304" pitchFamily="18" charset="0"/>
              </a:rPr>
              <a:t>要求找到一个下标</a:t>
            </a:r>
            <a:r>
              <a:rPr lang="en-US" altLang="zh-CN" sz="2000" baseline="0">
                <a:solidFill>
                  <a:srgbClr val="990000"/>
                </a:solidFill>
                <a:latin typeface="Century Schoolbook" panose="02040604050505020304" pitchFamily="18" charset="0"/>
              </a:rPr>
              <a:t>i,</a:t>
            </a:r>
            <a:r>
              <a:rPr lang="en-US" altLang="en-US" sz="2000" baseline="0">
                <a:solidFill>
                  <a:srgbClr val="990000"/>
                </a:solidFill>
                <a:latin typeface="Century Schoolbook" panose="02040604050505020304" pitchFamily="18" charset="0"/>
              </a:rPr>
              <a:t>使得</a:t>
            </a:r>
            <a:r>
              <a:rPr lang="en-US" altLang="zh-CN" sz="2000" baseline="0">
                <a:solidFill>
                  <a:srgbClr val="990000"/>
                </a:solidFill>
                <a:latin typeface="Century Schoolbook" panose="02040604050505020304" pitchFamily="18" charset="0"/>
              </a:rPr>
              <a:t>A[i]=c.</a:t>
            </a:r>
            <a:r>
              <a:rPr lang="en-US" altLang="en-US" sz="2000" baseline="0">
                <a:solidFill>
                  <a:srgbClr val="990000"/>
                </a:solidFill>
                <a:latin typeface="Century Schoolbook" panose="02040604050505020304" pitchFamily="18" charset="0"/>
              </a:rPr>
              <a:t>找不到返回0.</a:t>
            </a:r>
            <a:endParaRPr lang="en-US" altLang="zh-CN" sz="2000" baseline="0">
              <a:solidFill>
                <a:srgbClr val="990000"/>
              </a:solidFill>
              <a:latin typeface="Century Schoolbook" panose="02040604050505020304" pitchFamily="18" charset="0"/>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1-3</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32778" name="Rectangle 15"/>
          <p:cNvSpPr>
            <a:spLocks noChangeArrowheads="1"/>
          </p:cNvSpPr>
          <p:nvPr/>
        </p:nvSpPr>
        <p:spPr bwMode="auto">
          <a:xfrm>
            <a:off x="762000" y="1295400"/>
            <a:ext cx="7254848"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sz="2000" baseline="0" dirty="0">
                <a:latin typeface="Century Schoolbook" panose="02040604050505020304" pitchFamily="18" charset="0"/>
                <a:ea typeface="黑体" panose="02010609060101010101" pitchFamily="49" charset="-122"/>
              </a:rPr>
              <a:t>function b-search(</a:t>
            </a:r>
            <a:r>
              <a:rPr lang="en-US" altLang="zh-CN" sz="2000" baseline="0" dirty="0" err="1">
                <a:latin typeface="Century Schoolbook" panose="02040604050505020304" pitchFamily="18" charset="0"/>
                <a:ea typeface="黑体" panose="02010609060101010101" pitchFamily="49" charset="-122"/>
              </a:rPr>
              <a:t>c,L,U</a:t>
            </a:r>
            <a:r>
              <a:rPr lang="en-US" altLang="zh-CN" sz="2000" baseline="0" dirty="0">
                <a:latin typeface="Century Schoolbook" panose="02040604050505020304" pitchFamily="18" charset="0"/>
                <a:ea typeface="黑体" panose="02010609060101010101" pitchFamily="49" charset="-122"/>
              </a:rPr>
              <a:t>)</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U&lt;L  then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  index:=(L+U)div2 ;		                              </a:t>
            </a:r>
            <a:r>
              <a:rPr lang="en-US" altLang="zh-CN" sz="2000" baseline="0" dirty="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element:=A[index];		                              </a:t>
            </a:r>
            <a:r>
              <a:rPr lang="en-US" altLang="zh-CN" sz="2000" baseline="0" dirty="0">
                <a:solidFill>
                  <a:srgbClr val="990000"/>
                </a:solidFill>
                <a:latin typeface="Century Schoolbook" panose="02040604050505020304" pitchFamily="18" charset="0"/>
                <a:ea typeface="黑体" panose="02010609060101010101" pitchFamily="49" charset="-122"/>
              </a:rPr>
              <a:t>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element = c   then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index;		                              </a:t>
            </a:r>
            <a:r>
              <a:rPr lang="en-US" altLang="zh-CN" sz="2000" baseline="0" dirty="0">
                <a:solidFill>
                  <a:srgbClr val="990000"/>
                </a:solidFill>
                <a:latin typeface="Century Schoolbook" panose="02040604050505020304" pitchFamily="18" charset="0"/>
                <a:ea typeface="黑体" panose="02010609060101010101" pitchFamily="49" charset="-122"/>
              </a:rPr>
              <a:t>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if  element &gt;c then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a:t>
            </a:r>
            <a:r>
              <a:rPr lang="en-US" altLang="zh-CN" sz="2000" baseline="0" dirty="0" err="1">
                <a:latin typeface="Century Schoolbook" panose="02040604050505020304" pitchFamily="18" charset="0"/>
                <a:ea typeface="黑体" panose="02010609060101010101" pitchFamily="49" charset="-122"/>
              </a:rPr>
              <a:t>c,L</a:t>
            </a:r>
            <a:r>
              <a:rPr lang="en-US" altLang="zh-CN" sz="2000" baseline="0" dirty="0">
                <a:latin typeface="Century Schoolbook" panose="02040604050505020304" pitchFamily="18" charset="0"/>
                <a:ea typeface="黑体" panose="02010609060101010101" pitchFamily="49" charset="-122"/>
              </a:rPr>
              <a:t>, index-1);            </a:t>
            </a:r>
            <a:r>
              <a:rPr lang="en-US" altLang="zh-CN" sz="2000" baseline="0" dirty="0">
                <a:solidFill>
                  <a:srgbClr val="990000"/>
                </a:solidFill>
                <a:latin typeface="Century Schoolbook" panose="02040604050505020304" pitchFamily="18" charset="0"/>
                <a:ea typeface="黑体" panose="02010609060101010101" pitchFamily="49" charset="-122"/>
              </a:rPr>
              <a:t>3+T(m/2)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b-search(c,index+1,U);            </a:t>
            </a:r>
            <a:r>
              <a:rPr lang="en-US" altLang="zh-CN" sz="2000" baseline="0" dirty="0">
                <a:solidFill>
                  <a:srgbClr val="990000"/>
                </a:solidFill>
                <a:latin typeface="Century Schoolbook" panose="02040604050505020304" pitchFamily="18" charset="0"/>
                <a:ea typeface="黑体" panose="02010609060101010101" pitchFamily="49" charset="-122"/>
              </a:rPr>
              <a:t>3+T(m/2)</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    }</a:t>
            </a:r>
          </a:p>
        </p:txBody>
      </p:sp>
      <p:sp>
        <p:nvSpPr>
          <p:cNvPr id="400400" name="Rectangle 16"/>
          <p:cNvSpPr>
            <a:spLocks noChangeArrowheads="1"/>
          </p:cNvSpPr>
          <p:nvPr/>
        </p:nvSpPr>
        <p:spPr bwMode="auto">
          <a:xfrm>
            <a:off x="304800" y="5029200"/>
            <a:ext cx="86868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1" baseline="0">
                <a:latin typeface="Century Schoolbook" panose="02040604050505020304" pitchFamily="18" charset="0"/>
                <a:ea typeface="黑体" panose="02010609060101010101" pitchFamily="49" charset="-122"/>
              </a:rPr>
              <a:t>设</a:t>
            </a:r>
            <a:r>
              <a:rPr lang="en-US" altLang="zh-CN" sz="2000" b="1" baseline="0">
                <a:latin typeface="Century Schoolbook" panose="02040604050505020304" pitchFamily="18" charset="0"/>
                <a:ea typeface="黑体" panose="02010609060101010101" pitchFamily="49" charset="-122"/>
              </a:rPr>
              <a:t>T(m)</a:t>
            </a:r>
            <a:r>
              <a:rPr lang="zh-CN" altLang="en-US" sz="2000" b="1" baseline="0">
                <a:latin typeface="Century Schoolbook" panose="02040604050505020304" pitchFamily="18" charset="0"/>
                <a:ea typeface="黑体" panose="02010609060101010101" pitchFamily="49" charset="-122"/>
              </a:rPr>
              <a:t>是</a:t>
            </a:r>
            <a:r>
              <a:rPr lang="en-US" altLang="zh-CN" sz="2000" b="1" baseline="0">
                <a:latin typeface="Century Schoolbook" panose="02040604050505020304" pitchFamily="18" charset="0"/>
                <a:ea typeface="黑体" panose="02010609060101010101" pitchFamily="49" charset="-122"/>
              </a:rPr>
              <a:t>b-search</a:t>
            </a:r>
            <a:r>
              <a:rPr lang="zh-CN" altLang="en-US" sz="2000" b="1" baseline="0">
                <a:latin typeface="Century Schoolbook" panose="02040604050505020304" pitchFamily="18" charset="0"/>
                <a:ea typeface="黑体" panose="02010609060101010101" pitchFamily="49" charset="-122"/>
              </a:rPr>
              <a:t>在最坏情况下的时间复杂性</a:t>
            </a:r>
            <a:r>
              <a:rPr lang="en-US" altLang="zh-CN" sz="2000" b="1" baseline="0">
                <a:latin typeface="Century Schoolbook" panose="02040604050505020304" pitchFamily="18" charset="0"/>
                <a:ea typeface="黑体" panose="02010609060101010101" pitchFamily="49" charset="-122"/>
              </a:rPr>
              <a:t>,</a:t>
            </a:r>
            <a:r>
              <a:rPr lang="zh-CN" altLang="en-US" sz="2000" b="1" baseline="0">
                <a:latin typeface="Century Schoolbook" panose="02040604050505020304" pitchFamily="18" charset="0"/>
                <a:ea typeface="黑体" panose="02010609060101010101" pitchFamily="49" charset="-122"/>
              </a:rPr>
              <a:t>则</a:t>
            </a:r>
            <a:r>
              <a:rPr lang="en-US" altLang="zh-CN" sz="2000" b="1" baseline="0">
                <a:latin typeface="Century Schoolbook" panose="02040604050505020304" pitchFamily="18" charset="0"/>
                <a:ea typeface="黑体" panose="02010609060101010101" pitchFamily="49" charset="-122"/>
              </a:rPr>
              <a:t>T(m)</a:t>
            </a:r>
            <a:r>
              <a:rPr lang="zh-CN" altLang="en-US" sz="2000" b="1" baseline="0">
                <a:latin typeface="Century Schoolbook" panose="02040604050505020304" pitchFamily="18" charset="0"/>
                <a:ea typeface="黑体" panose="02010609060101010101" pitchFamily="49" charset="-122"/>
              </a:rPr>
              <a:t>满足如下递归方程</a:t>
            </a:r>
            <a:r>
              <a:rPr lang="en-US" altLang="zh-CN" sz="2000" b="1" baseline="0">
                <a:latin typeface="Century Schoolbook" panose="02040604050505020304" pitchFamily="18" charset="0"/>
                <a:ea typeface="黑体" panose="02010609060101010101" pitchFamily="49" charset="-122"/>
              </a:rPr>
              <a:t>:</a:t>
            </a:r>
          </a:p>
        </p:txBody>
      </p:sp>
      <p:sp>
        <p:nvSpPr>
          <p:cNvPr id="400401" name="AutoShape 17"/>
          <p:cNvSpPr>
            <a:spLocks/>
          </p:cNvSpPr>
          <p:nvPr/>
        </p:nvSpPr>
        <p:spPr bwMode="auto">
          <a:xfrm>
            <a:off x="1447800" y="5562600"/>
            <a:ext cx="76200" cy="762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00402" name="Text Box 18"/>
          <p:cNvSpPr txBox="1">
            <a:spLocks noChangeArrowheads="1"/>
          </p:cNvSpPr>
          <p:nvPr/>
        </p:nvSpPr>
        <p:spPr bwMode="auto">
          <a:xfrm>
            <a:off x="1600200" y="5419725"/>
            <a:ext cx="216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2          </a:t>
            </a:r>
            <a:r>
              <a:rPr lang="en-US" altLang="zh-CN" sz="900" b="1" baseline="0">
                <a:latin typeface="幼圆" panose="02010509060101010101" pitchFamily="49" charset="-122"/>
                <a:ea typeface="幼圆" panose="02010509060101010101" pitchFamily="49" charset="-122"/>
              </a:rPr>
              <a:t> </a:t>
            </a:r>
            <a:r>
              <a:rPr lang="en-US" altLang="zh-CN" sz="2000" b="1" baseline="0">
                <a:latin typeface="Century Schoolbook" panose="02040604050505020304" pitchFamily="18" charset="0"/>
                <a:ea typeface="幼圆" panose="02010509060101010101" pitchFamily="49" charset="-122"/>
              </a:rPr>
              <a:t>m=</a:t>
            </a:r>
            <a:r>
              <a:rPr lang="en-US" altLang="zh-CN" sz="2000" b="1" baseline="0">
                <a:latin typeface="幼圆" panose="02010509060101010101" pitchFamily="49" charset="-122"/>
                <a:ea typeface="幼圆" panose="02010509060101010101" pitchFamily="49" charset="-122"/>
              </a:rPr>
              <a:t>0</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400403" name="Text Box 19"/>
          <p:cNvSpPr txBox="1">
            <a:spLocks noChangeArrowheads="1"/>
          </p:cNvSpPr>
          <p:nvPr/>
        </p:nvSpPr>
        <p:spPr bwMode="auto">
          <a:xfrm>
            <a:off x="1524000" y="5791200"/>
            <a:ext cx="2339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13          </a:t>
            </a:r>
            <a:r>
              <a:rPr lang="en-US" altLang="zh-CN" sz="2000" b="1" baseline="0">
                <a:latin typeface="Century Schoolbook" panose="02040604050505020304" pitchFamily="18" charset="0"/>
                <a:ea typeface="幼圆" panose="02010509060101010101" pitchFamily="49" charset="-122"/>
              </a:rPr>
              <a:t>m=1</a:t>
            </a:r>
            <a:r>
              <a:rPr lang="en-US" altLang="zh-CN" sz="2000" b="1" baseline="0">
                <a:latin typeface="幼圆" panose="02010509060101010101" pitchFamily="49" charset="-122"/>
                <a:ea typeface="幼圆" panose="02010509060101010101" pitchFamily="49" charset="-122"/>
              </a:rPr>
              <a:t>   </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400404" name="Text Box 20"/>
          <p:cNvSpPr txBox="1">
            <a:spLocks noChangeArrowheads="1"/>
          </p:cNvSpPr>
          <p:nvPr/>
        </p:nvSpPr>
        <p:spPr bwMode="auto">
          <a:xfrm>
            <a:off x="1524000" y="6134100"/>
            <a:ext cx="2276883"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dirty="0" smtClean="0">
                <a:latin typeface="幼圆" panose="02010509060101010101" pitchFamily="49" charset="-122"/>
                <a:ea typeface="幼圆" panose="02010509060101010101" pitchFamily="49" charset="-122"/>
              </a:rPr>
              <a:t>11+T(</a:t>
            </a:r>
            <a:r>
              <a:rPr lang="en-US" altLang="zh-CN" sz="2000" b="1" baseline="0" dirty="0" smtClean="0">
                <a:latin typeface="Century Schoolbook" panose="02040604050505020304" pitchFamily="18" charset="0"/>
                <a:ea typeface="幼圆" panose="02010509060101010101" pitchFamily="49" charset="-122"/>
              </a:rPr>
              <a:t>m</a:t>
            </a:r>
            <a:r>
              <a:rPr lang="en-US" altLang="zh-CN" sz="2000" b="1" baseline="0" dirty="0" smtClean="0">
                <a:latin typeface="幼圆" panose="02010509060101010101" pitchFamily="49" charset="-122"/>
                <a:ea typeface="幼圆" panose="02010509060101010101" pitchFamily="49" charset="-122"/>
              </a:rPr>
              <a:t>/2</a:t>
            </a:r>
            <a:r>
              <a:rPr lang="en-US" altLang="zh-CN" sz="2000" b="1" baseline="0" dirty="0">
                <a:latin typeface="幼圆" panose="02010509060101010101" pitchFamily="49" charset="-122"/>
                <a:ea typeface="幼圆" panose="02010509060101010101" pitchFamily="49" charset="-122"/>
              </a:rPr>
              <a:t>)  </a:t>
            </a:r>
            <a:r>
              <a:rPr lang="en-US" altLang="zh-CN" sz="2000" b="1" baseline="0" dirty="0">
                <a:latin typeface="Century Schoolbook" panose="02040604050505020304" pitchFamily="18" charset="0"/>
                <a:ea typeface="幼圆" panose="02010509060101010101" pitchFamily="49" charset="-122"/>
              </a:rPr>
              <a:t>m&gt;1</a:t>
            </a:r>
            <a:endParaRPr lang="en-US" altLang="zh-CN" sz="2000" b="1" baseline="0" dirty="0">
              <a:solidFill>
                <a:schemeClr val="bg1"/>
              </a:solidFill>
              <a:latin typeface="Century Schoolbook" panose="02040604050505020304" pitchFamily="18" charset="0"/>
              <a:ea typeface="幼圆" panose="02010509060101010101" pitchFamily="49" charset="-122"/>
            </a:endParaRPr>
          </a:p>
        </p:txBody>
      </p:sp>
      <p:sp>
        <p:nvSpPr>
          <p:cNvPr id="400405" name="Rectangle 21"/>
          <p:cNvSpPr>
            <a:spLocks noChangeArrowheads="1"/>
          </p:cNvSpPr>
          <p:nvPr/>
        </p:nvSpPr>
        <p:spPr bwMode="auto">
          <a:xfrm>
            <a:off x="623888" y="5768975"/>
            <a:ext cx="8826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80000"/>
              </a:lnSpc>
            </a:pPr>
            <a:r>
              <a:rPr lang="en-US" altLang="zh-CN" sz="1800" b="1" baseline="0">
                <a:latin typeface="Century Schoolbook" panose="02040604050505020304" pitchFamily="18" charset="0"/>
                <a:ea typeface="黑体" panose="02010609060101010101" pitchFamily="49" charset="-122"/>
              </a:rPr>
              <a:t>T(m)=</a:t>
            </a:r>
          </a:p>
        </p:txBody>
      </p:sp>
      <p:sp>
        <p:nvSpPr>
          <p:cNvPr id="400406" name="Rectangle 22"/>
          <p:cNvSpPr>
            <a:spLocks noChangeArrowheads="1"/>
          </p:cNvSpPr>
          <p:nvPr/>
        </p:nvSpPr>
        <p:spPr bwMode="auto">
          <a:xfrm>
            <a:off x="4114800" y="5486400"/>
            <a:ext cx="43434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1" baseline="0" dirty="0">
                <a:latin typeface="Century Schoolbook" panose="02040604050505020304" pitchFamily="18" charset="0"/>
                <a:ea typeface="黑体" panose="02010609060101010101" pitchFamily="49" charset="-122"/>
              </a:rPr>
              <a:t>解得</a:t>
            </a:r>
            <a:r>
              <a:rPr lang="en-US" altLang="zh-CN" sz="2000" b="1" baseline="0" dirty="0">
                <a:latin typeface="Century Schoolbook" panose="02040604050505020304" pitchFamily="18" charset="0"/>
                <a:ea typeface="黑体" panose="02010609060101010101" pitchFamily="49" charset="-122"/>
              </a:rPr>
              <a:t>:  T(m) </a:t>
            </a:r>
            <a:r>
              <a:rPr lang="en-US" altLang="zh-CN" sz="2000" b="1" baseline="0" dirty="0" smtClean="0">
                <a:latin typeface="Century Schoolbook" panose="02040604050505020304" pitchFamily="18" charset="0"/>
                <a:ea typeface="黑体" panose="02010609060101010101" pitchFamily="49" charset="-122"/>
              </a:rPr>
              <a:t>=logm+13</a:t>
            </a:r>
            <a:r>
              <a:rPr lang="en-US" altLang="zh-CN" sz="2000" b="1" baseline="0" dirty="0">
                <a:latin typeface="Century Schoolbook" panose="02040604050505020304" pitchFamily="18" charset="0"/>
                <a:ea typeface="黑体" panose="02010609060101010101" pitchFamily="49" charset="-122"/>
              </a:rPr>
              <a:t>= </a:t>
            </a:r>
            <a:r>
              <a:rPr lang="en-US" altLang="zh-CN" sz="2000" b="1" baseline="0" dirty="0">
                <a:latin typeface="Century Schoolbook" panose="02040604050505020304" pitchFamily="18" charset="0"/>
                <a:ea typeface="黑体" panose="02010609060101010101" pitchFamily="49" charset="-122"/>
                <a:sym typeface="Symbol" panose="05050102010706020507" pitchFamily="18" charset="2"/>
              </a:rPr>
              <a:t></a:t>
            </a:r>
            <a:r>
              <a:rPr lang="en-US" altLang="zh-CN" sz="2000" b="1" baseline="0" dirty="0">
                <a:latin typeface="Century Schoolbook" panose="02040604050505020304" pitchFamily="18" charset="0"/>
                <a:ea typeface="黑体" panose="02010609060101010101" pitchFamily="49" charset="-122"/>
              </a:rPr>
              <a:t>(</a:t>
            </a:r>
            <a:r>
              <a:rPr lang="en-US" altLang="zh-CN" sz="2000" b="1" baseline="0" dirty="0" err="1">
                <a:latin typeface="Century Schoolbook" panose="02040604050505020304" pitchFamily="18" charset="0"/>
                <a:ea typeface="黑体" panose="02010609060101010101" pitchFamily="49" charset="-122"/>
              </a:rPr>
              <a:t>logm</a:t>
            </a:r>
            <a:r>
              <a:rPr lang="en-US" altLang="zh-CN" sz="2000" b="1" baseline="0" dirty="0">
                <a:latin typeface="Century Schoolbook" panose="02040604050505020304" pitchFamily="18" charset="0"/>
                <a:ea typeface="黑体" panose="02010609060101010101" pitchFamily="49" charset="-122"/>
              </a:rPr>
              <a:t>)</a:t>
            </a: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dirty="0">
                <a:ea typeface="黑体" panose="02010609060101010101" pitchFamily="49" charset="-122"/>
              </a:rPr>
              <a:t>算法1-3:</a:t>
            </a:r>
            <a:r>
              <a:rPr lang="zh-CN" altLang="en-US" sz="2000" baseline="0" dirty="0">
                <a:ea typeface="黑体" panose="02010609060101010101" pitchFamily="49" charset="-122"/>
              </a:rPr>
              <a:t>二分</a:t>
            </a:r>
            <a:r>
              <a:rPr lang="en-US" altLang="en-US" sz="2000" baseline="0" dirty="0">
                <a:ea typeface="黑体" panose="02010609060101010101" pitchFamily="49" charset="-122"/>
              </a:rPr>
              <a:t>查找</a:t>
            </a:r>
            <a:r>
              <a:rPr lang="zh-CN" altLang="en-US" sz="2000" baseline="0" dirty="0">
                <a:ea typeface="黑体" panose="02010609060101010101" pitchFamily="49" charset="-122"/>
              </a:rPr>
              <a:t>递归算法</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4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4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40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40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P spid="400401" grpId="0" animBg="1"/>
      <p:bldP spid="400402" grpId="0" autoUpdateAnimBg="0"/>
      <p:bldP spid="400403" grpId="0" autoUpdateAnimBg="0"/>
      <p:bldP spid="400404" grpId="0" autoUpdateAnimBg="0"/>
      <p:bldP spid="400405" grpId="0" autoUpdateAnimBg="0"/>
      <p:bldP spid="40040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en-US" sz="2000" baseline="0">
                <a:solidFill>
                  <a:srgbClr val="990000"/>
                </a:solidFill>
                <a:latin typeface="Century Schoolbook" panose="02040604050505020304" pitchFamily="18" charset="0"/>
              </a:rPr>
              <a:t>              已知不重复且从小到大排列的</a:t>
            </a:r>
            <a:r>
              <a:rPr lang="en-US" altLang="zh-CN" sz="2000" baseline="0">
                <a:solidFill>
                  <a:srgbClr val="990000"/>
                </a:solidFill>
                <a:latin typeface="Century Schoolbook" panose="02040604050505020304" pitchFamily="18" charset="0"/>
              </a:rPr>
              <a:t>m</a:t>
            </a:r>
            <a:r>
              <a:rPr lang="en-US" altLang="en-US" sz="2000" baseline="0">
                <a:solidFill>
                  <a:srgbClr val="990000"/>
                </a:solidFill>
                <a:latin typeface="Century Schoolbook" panose="02040604050505020304" pitchFamily="18" charset="0"/>
              </a:rPr>
              <a:t>个整数的数组</a:t>
            </a:r>
            <a:r>
              <a:rPr lang="en-US" altLang="zh-CN" sz="2000" baseline="0">
                <a:solidFill>
                  <a:srgbClr val="990000"/>
                </a:solidFill>
                <a:latin typeface="Century Schoolbook" panose="02040604050505020304" pitchFamily="18" charset="0"/>
              </a:rPr>
              <a:t>A[1...m],m=2</a:t>
            </a:r>
            <a:r>
              <a:rPr lang="en-US" altLang="zh-CN" sz="2000" baseline="30000">
                <a:solidFill>
                  <a:srgbClr val="990000"/>
                </a:solidFill>
                <a:latin typeface="Century Schoolbook" panose="02040604050505020304" pitchFamily="18" charset="0"/>
              </a:rPr>
              <a:t>K</a:t>
            </a:r>
            <a:r>
              <a:rPr lang="en-US" altLang="zh-CN" sz="2000" baseline="0">
                <a:solidFill>
                  <a:srgbClr val="990000"/>
                </a:solidFill>
                <a:latin typeface="Century Schoolbook" panose="02040604050505020304" pitchFamily="18" charset="0"/>
              </a:rPr>
              <a:t>,</a:t>
            </a:r>
          </a:p>
          <a:p>
            <a:pPr eaLnBrk="1" hangingPunct="1">
              <a:lnSpc>
                <a:spcPct val="110000"/>
              </a:lnSpc>
            </a:pPr>
            <a:r>
              <a:rPr lang="en-US" altLang="zh-CN" sz="2000" baseline="0">
                <a:solidFill>
                  <a:srgbClr val="990000"/>
                </a:solidFill>
                <a:latin typeface="Century Schoolbook" panose="02040604050505020304" pitchFamily="18" charset="0"/>
              </a:rPr>
              <a:t>K</a:t>
            </a:r>
            <a:r>
              <a:rPr lang="en-US" altLang="en-US" sz="2000" baseline="0">
                <a:solidFill>
                  <a:srgbClr val="990000"/>
                </a:solidFill>
                <a:latin typeface="Century Schoolbook" panose="02040604050505020304" pitchFamily="18" charset="0"/>
              </a:rPr>
              <a:t>为正整数.对于给定的整数</a:t>
            </a:r>
            <a:r>
              <a:rPr lang="en-US" altLang="zh-CN" sz="2000" baseline="0">
                <a:solidFill>
                  <a:srgbClr val="990000"/>
                </a:solidFill>
                <a:latin typeface="Century Schoolbook" panose="02040604050505020304" pitchFamily="18" charset="0"/>
              </a:rPr>
              <a:t>c,</a:t>
            </a:r>
            <a:r>
              <a:rPr lang="en-US" altLang="en-US" sz="2000" baseline="0">
                <a:solidFill>
                  <a:srgbClr val="990000"/>
                </a:solidFill>
                <a:latin typeface="Century Schoolbook" panose="02040604050505020304" pitchFamily="18" charset="0"/>
              </a:rPr>
              <a:t>要求找到一个下标</a:t>
            </a:r>
            <a:r>
              <a:rPr lang="en-US" altLang="zh-CN" sz="2000" baseline="0">
                <a:solidFill>
                  <a:srgbClr val="990000"/>
                </a:solidFill>
                <a:latin typeface="Century Schoolbook" panose="02040604050505020304" pitchFamily="18" charset="0"/>
              </a:rPr>
              <a:t>i,</a:t>
            </a:r>
            <a:r>
              <a:rPr lang="en-US" altLang="en-US" sz="2000" baseline="0">
                <a:solidFill>
                  <a:srgbClr val="990000"/>
                </a:solidFill>
                <a:latin typeface="Century Schoolbook" panose="02040604050505020304" pitchFamily="18" charset="0"/>
              </a:rPr>
              <a:t>使得</a:t>
            </a:r>
            <a:r>
              <a:rPr lang="en-US" altLang="zh-CN" sz="2000" baseline="0">
                <a:solidFill>
                  <a:srgbClr val="990000"/>
                </a:solidFill>
                <a:latin typeface="Century Schoolbook" panose="02040604050505020304" pitchFamily="18" charset="0"/>
              </a:rPr>
              <a:t>A[i]=c.</a:t>
            </a:r>
            <a:r>
              <a:rPr lang="en-US" altLang="en-US" sz="2000" baseline="0">
                <a:solidFill>
                  <a:srgbClr val="990000"/>
                </a:solidFill>
                <a:latin typeface="Century Schoolbook" panose="02040604050505020304" pitchFamily="18" charset="0"/>
              </a:rPr>
              <a:t>找不到返回0.</a:t>
            </a:r>
            <a:endParaRPr lang="en-US" altLang="zh-CN" sz="2000" baseline="0">
              <a:solidFill>
                <a:srgbClr val="990000"/>
              </a:solidFill>
              <a:latin typeface="Century Schoolbook" panose="02040604050505020304" pitchFamily="18" charset="0"/>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1-3</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32778" name="Rectangle 15"/>
          <p:cNvSpPr>
            <a:spLocks noChangeArrowheads="1"/>
          </p:cNvSpPr>
          <p:nvPr/>
        </p:nvSpPr>
        <p:spPr bwMode="auto">
          <a:xfrm>
            <a:off x="762000" y="1295400"/>
            <a:ext cx="7905026"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sz="2000" baseline="0" dirty="0">
                <a:latin typeface="Century Schoolbook" panose="02040604050505020304" pitchFamily="18" charset="0"/>
                <a:ea typeface="黑体" panose="02010609060101010101" pitchFamily="49" charset="-122"/>
              </a:rPr>
              <a:t>function b-search(</a:t>
            </a:r>
            <a:r>
              <a:rPr lang="en-US" altLang="zh-CN" sz="2000" baseline="0" dirty="0" err="1">
                <a:latin typeface="Century Schoolbook" panose="02040604050505020304" pitchFamily="18" charset="0"/>
                <a:ea typeface="黑体" panose="02010609060101010101" pitchFamily="49" charset="-122"/>
              </a:rPr>
              <a:t>c,L,U</a:t>
            </a:r>
            <a:r>
              <a:rPr lang="en-US" altLang="zh-CN" sz="2000" baseline="0" dirty="0">
                <a:latin typeface="Century Schoolbook" panose="02040604050505020304" pitchFamily="18" charset="0"/>
                <a:ea typeface="黑体" panose="02010609060101010101" pitchFamily="49" charset="-122"/>
              </a:rPr>
              <a:t>)</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U&lt;L  then 				                              </a:t>
            </a:r>
            <a:r>
              <a:rPr lang="en-US" altLang="zh-CN" sz="2000" baseline="0" dirty="0" smtClean="0">
                <a:solidFill>
                  <a:srgbClr val="990000"/>
                </a:solidFill>
                <a:latin typeface="Century Schoolbook" panose="02040604050505020304" pitchFamily="18" charset="0"/>
                <a:ea typeface="黑体" panose="02010609060101010101" pitchFamily="49" charset="-122"/>
              </a:rPr>
              <a:t>1           1</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  index:=(L+U)div2 ;		                              </a:t>
            </a:r>
            <a:r>
              <a:rPr lang="en-US" altLang="zh-CN" sz="2000" baseline="0" dirty="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element:=A[index];		                              </a:t>
            </a:r>
            <a:r>
              <a:rPr lang="en-US" altLang="zh-CN" sz="2000" baseline="0" dirty="0">
                <a:solidFill>
                  <a:srgbClr val="990000"/>
                </a:solidFill>
                <a:latin typeface="Century Schoolbook" panose="02040604050505020304" pitchFamily="18" charset="0"/>
                <a:ea typeface="黑体" panose="02010609060101010101" pitchFamily="49" charset="-122"/>
              </a:rPr>
              <a:t>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element = c   then		                             </a:t>
            </a:r>
            <a:r>
              <a:rPr lang="en-US" altLang="zh-CN" sz="2000" baseline="0" dirty="0">
                <a:solidFill>
                  <a:srgbClr val="990000"/>
                </a:solidFill>
                <a:latin typeface="Century Schoolbook" panose="02040604050505020304" pitchFamily="18" charset="0"/>
                <a:ea typeface="黑体" panose="02010609060101010101" pitchFamily="49" charset="-122"/>
              </a:rPr>
              <a:t> 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index;		                              </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if  element &gt;c then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a:t>
            </a:r>
            <a:r>
              <a:rPr lang="en-US" altLang="zh-CN" sz="2000" baseline="0" dirty="0" err="1">
                <a:latin typeface="Century Schoolbook" panose="02040604050505020304" pitchFamily="18" charset="0"/>
                <a:ea typeface="黑体" panose="02010609060101010101" pitchFamily="49" charset="-122"/>
              </a:rPr>
              <a:t>c,L</a:t>
            </a:r>
            <a:r>
              <a:rPr lang="en-US" altLang="zh-CN" sz="2000" baseline="0" dirty="0">
                <a:latin typeface="Century Schoolbook" panose="02040604050505020304" pitchFamily="18" charset="0"/>
                <a:ea typeface="黑体" panose="02010609060101010101" pitchFamily="49" charset="-122"/>
              </a:rPr>
              <a:t>, index-1);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r>
              <a:rPr lang="en-US" altLang="zh-CN" sz="2000" baseline="0" dirty="0" smtClean="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a:t>
            </a:r>
            <a:r>
              <a:rPr lang="en-US" altLang="zh-CN" sz="2000" baseline="0" dirty="0" smtClean="0">
                <a:latin typeface="Century Schoolbook" panose="02040604050505020304" pitchFamily="18" charset="0"/>
                <a:ea typeface="黑体" panose="02010609060101010101" pitchFamily="49" charset="-122"/>
              </a:rPr>
              <a:t>                                                                                 or</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b-search(c,index+1,U);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smtClean="0">
                <a:latin typeface="Century Schoolbook" panose="02040604050505020304" pitchFamily="18" charset="0"/>
                <a:ea typeface="黑体" panose="02010609060101010101" pitchFamily="49" charset="-122"/>
              </a:rPr>
              <a:t>         };    }</a:t>
            </a:r>
            <a:endParaRPr lang="en-US" altLang="zh-CN" sz="2000" baseline="0" dirty="0">
              <a:latin typeface="Century Schoolbook" panose="02040604050505020304" pitchFamily="18" charset="0"/>
              <a:ea typeface="黑体" panose="02010609060101010101" pitchFamily="49" charset="-122"/>
            </a:endParaRPr>
          </a:p>
        </p:txBody>
      </p:sp>
      <p:sp>
        <p:nvSpPr>
          <p:cNvPr id="400400" name="Rectangle 16"/>
          <p:cNvSpPr>
            <a:spLocks noChangeArrowheads="1"/>
          </p:cNvSpPr>
          <p:nvPr/>
        </p:nvSpPr>
        <p:spPr bwMode="auto">
          <a:xfrm>
            <a:off x="304800" y="5029200"/>
            <a:ext cx="868680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1" baseline="0" dirty="0">
                <a:latin typeface="Century Schoolbook" panose="02040604050505020304" pitchFamily="18" charset="0"/>
                <a:ea typeface="黑体" panose="02010609060101010101" pitchFamily="49" charset="-122"/>
              </a:rPr>
              <a:t>设</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是</a:t>
            </a:r>
            <a:r>
              <a:rPr lang="en-US" altLang="zh-CN" sz="2000" b="1" baseline="0" dirty="0">
                <a:latin typeface="Century Schoolbook" panose="02040604050505020304" pitchFamily="18" charset="0"/>
                <a:ea typeface="黑体" panose="02010609060101010101" pitchFamily="49" charset="-122"/>
              </a:rPr>
              <a:t>b-search</a:t>
            </a:r>
            <a:r>
              <a:rPr lang="zh-CN" altLang="en-US" sz="2000" b="1" baseline="0" dirty="0">
                <a:latin typeface="Century Schoolbook" panose="02040604050505020304" pitchFamily="18" charset="0"/>
                <a:ea typeface="黑体" panose="02010609060101010101" pitchFamily="49" charset="-122"/>
              </a:rPr>
              <a:t>在</a:t>
            </a:r>
            <a:r>
              <a:rPr lang="zh-CN" altLang="en-US" sz="2000" b="1" baseline="0" dirty="0" smtClean="0">
                <a:latin typeface="Century Schoolbook" panose="02040604050505020304" pitchFamily="18" charset="0"/>
                <a:ea typeface="黑体" panose="02010609060101010101" pitchFamily="49" charset="-122"/>
              </a:rPr>
              <a:t>最坏况的</a:t>
            </a:r>
            <a:r>
              <a:rPr lang="zh-CN" altLang="en-US" sz="2000" b="1" baseline="0" dirty="0">
                <a:latin typeface="Century Schoolbook" panose="02040604050505020304" pitchFamily="18" charset="0"/>
                <a:ea typeface="黑体" panose="02010609060101010101" pitchFamily="49" charset="-122"/>
              </a:rPr>
              <a:t>时间复杂性</a:t>
            </a:r>
            <a:r>
              <a:rPr lang="en-US" altLang="zh-CN" sz="2000" b="1" baseline="0" dirty="0">
                <a:latin typeface="Century Schoolbook" panose="02040604050505020304" pitchFamily="18" charset="0"/>
                <a:ea typeface="黑体" panose="02010609060101010101" pitchFamily="49" charset="-122"/>
              </a:rPr>
              <a:t>,</a:t>
            </a:r>
            <a:r>
              <a:rPr lang="zh-CN" altLang="en-US" sz="2000" b="1" baseline="0" dirty="0">
                <a:latin typeface="Century Schoolbook" panose="02040604050505020304" pitchFamily="18" charset="0"/>
                <a:ea typeface="黑体" panose="02010609060101010101" pitchFamily="49" charset="-122"/>
              </a:rPr>
              <a:t>则</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满足如下递归方程</a:t>
            </a:r>
            <a:r>
              <a:rPr lang="en-US" altLang="zh-CN" sz="2000" b="1" baseline="0" dirty="0" smtClean="0">
                <a:latin typeface="Century Schoolbook" panose="02040604050505020304" pitchFamily="18" charset="0"/>
                <a:ea typeface="黑体" panose="02010609060101010101" pitchFamily="49" charset="-122"/>
              </a:rPr>
              <a:t>:</a:t>
            </a:r>
          </a:p>
          <a:p>
            <a:pPr fontAlgn="base">
              <a:lnSpc>
                <a:spcPct val="100000"/>
              </a:lnSpc>
            </a:pPr>
            <a:endParaRPr lang="en-US" altLang="zh-CN" sz="2000" b="1"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1" baseline="0" dirty="0" smtClean="0">
                <a:latin typeface="Century Schoolbook" panose="02040604050505020304" pitchFamily="18" charset="0"/>
                <a:ea typeface="黑体" panose="02010609060101010101" pitchFamily="49" charset="-122"/>
              </a:rPr>
              <a:t>T(m)=1+3+2+1+1+3+1+1=13   (m=1)</a:t>
            </a:r>
            <a:endParaRPr lang="en-US" altLang="zh-CN" sz="2000" b="1" baseline="0" dirty="0">
              <a:latin typeface="Century Schoolbook" panose="02040604050505020304" pitchFamily="18" charset="0"/>
              <a:ea typeface="黑体" panose="02010609060101010101" pitchFamily="49" charset="-122"/>
            </a:endParaRP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a:ea typeface="黑体" panose="02010609060101010101" pitchFamily="49" charset="-122"/>
              </a:rPr>
              <a:t>算法1-3:</a:t>
            </a:r>
            <a:r>
              <a:rPr lang="zh-CN" altLang="en-US" sz="2000" baseline="0">
                <a:ea typeface="黑体" panose="02010609060101010101" pitchFamily="49" charset="-122"/>
              </a:rPr>
              <a:t>二分</a:t>
            </a:r>
            <a:r>
              <a:rPr lang="en-US" altLang="en-US" sz="2000" baseline="0">
                <a:ea typeface="黑体" panose="02010609060101010101" pitchFamily="49" charset="-122"/>
              </a:rPr>
              <a:t>查找</a:t>
            </a:r>
            <a:r>
              <a:rPr lang="zh-CN" altLang="en-US" sz="2000" baseline="0">
                <a:ea typeface="黑体" panose="02010609060101010101" pitchFamily="49" charset="-122"/>
              </a:rPr>
              <a:t>递归算法</a:t>
            </a:r>
          </a:p>
        </p:txBody>
      </p:sp>
      <p:sp>
        <p:nvSpPr>
          <p:cNvPr id="2" name="文本框 1"/>
          <p:cNvSpPr txBox="1"/>
          <p:nvPr/>
        </p:nvSpPr>
        <p:spPr>
          <a:xfrm>
            <a:off x="7236296" y="1196752"/>
            <a:ext cx="792088" cy="422167"/>
          </a:xfrm>
          <a:prstGeom prst="rect">
            <a:avLst/>
          </a:prstGeom>
          <a:noFill/>
        </p:spPr>
        <p:txBody>
          <a:bodyPr wrap="square" rtlCol="0">
            <a:spAutoFit/>
          </a:bodyPr>
          <a:lstStyle/>
          <a:p>
            <a:r>
              <a:rPr lang="en-US" altLang="zh-CN" sz="2800" dirty="0" smtClean="0"/>
              <a:t>m=1</a:t>
            </a:r>
            <a:endParaRPr lang="zh-CN" altLang="en-US" sz="2800" dirty="0"/>
          </a:p>
        </p:txBody>
      </p:sp>
      <p:sp>
        <p:nvSpPr>
          <p:cNvPr id="3" name="下弧形箭头 2"/>
          <p:cNvSpPr/>
          <p:nvPr/>
        </p:nvSpPr>
        <p:spPr bwMode="auto">
          <a:xfrm>
            <a:off x="7740352" y="4653136"/>
            <a:ext cx="864096" cy="144016"/>
          </a:xfrm>
          <a:prstGeom prst="curvedUpArrow">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2200" b="0" i="0" u="none" strike="noStrike" cap="none" normalizeH="0" baseline="-25000" smtClean="0">
              <a:ln>
                <a:noFill/>
              </a:ln>
              <a:solidFill>
                <a:schemeClr val="tx1"/>
              </a:solidFill>
              <a:effectLst/>
              <a:latin typeface="Times New Roman" pitchFamily="18" charset="0"/>
              <a:ea typeface="宋体" pitchFamily="2" charset="-122"/>
            </a:endParaRPr>
          </a:p>
        </p:txBody>
      </p:sp>
      <p:sp>
        <p:nvSpPr>
          <p:cNvPr id="5" name="直角上箭头 4"/>
          <p:cNvSpPr/>
          <p:nvPr/>
        </p:nvSpPr>
        <p:spPr bwMode="auto">
          <a:xfrm>
            <a:off x="7308304" y="1988840"/>
            <a:ext cx="576064" cy="2743944"/>
          </a:xfrm>
          <a:prstGeom prst="bentUpArrow">
            <a:avLst/>
          </a:prstGeom>
          <a:solidFill>
            <a:srgbClr val="FFCC00"/>
          </a:solidFill>
          <a:ln>
            <a:noFill/>
          </a:ln>
          <a:effectLs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2200" b="0" i="0" u="none" strike="noStrike" cap="none" normalizeH="0" baseline="-2500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402800213"/>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GAMEX"/>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304800"/>
            <a:ext cx="8763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8"/>
          <p:cNvSpPr>
            <a:spLocks noChangeArrowheads="1"/>
          </p:cNvSpPr>
          <p:nvPr/>
        </p:nvSpPr>
        <p:spPr bwMode="auto">
          <a:xfrm>
            <a:off x="457200" y="6705600"/>
            <a:ext cx="74613"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2"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32773" name="Rectangle 10"/>
          <p:cNvSpPr>
            <a:spLocks noChangeArrowheads="1"/>
          </p:cNvSpPr>
          <p:nvPr/>
        </p:nvSpPr>
        <p:spPr bwMode="auto">
          <a:xfrm>
            <a:off x="395288" y="404813"/>
            <a:ext cx="8458200" cy="6019800"/>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32774" name="Line 11"/>
          <p:cNvSpPr>
            <a:spLocks noChangeShapeType="1"/>
          </p:cNvSpPr>
          <p:nvPr/>
        </p:nvSpPr>
        <p:spPr bwMode="auto">
          <a:xfrm>
            <a:off x="381000" y="1371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5" name="Line 12"/>
          <p:cNvSpPr>
            <a:spLocks noChangeShapeType="1"/>
          </p:cNvSpPr>
          <p:nvPr/>
        </p:nvSpPr>
        <p:spPr bwMode="auto">
          <a:xfrm>
            <a:off x="381000" y="50292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2776" name="Rectangle 13"/>
          <p:cNvSpPr>
            <a:spLocks noChangeArrowheads="1"/>
          </p:cNvSpPr>
          <p:nvPr/>
        </p:nvSpPr>
        <p:spPr bwMode="auto">
          <a:xfrm>
            <a:off x="381000" y="328613"/>
            <a:ext cx="83661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en-US" sz="2000" baseline="0">
                <a:solidFill>
                  <a:srgbClr val="990000"/>
                </a:solidFill>
                <a:latin typeface="Century Schoolbook" panose="02040604050505020304" pitchFamily="18" charset="0"/>
              </a:rPr>
              <a:t>              已知不重复且从小到大排列的</a:t>
            </a:r>
            <a:r>
              <a:rPr lang="en-US" altLang="zh-CN" sz="2000" baseline="0">
                <a:solidFill>
                  <a:srgbClr val="990000"/>
                </a:solidFill>
                <a:latin typeface="Century Schoolbook" panose="02040604050505020304" pitchFamily="18" charset="0"/>
              </a:rPr>
              <a:t>m</a:t>
            </a:r>
            <a:r>
              <a:rPr lang="en-US" altLang="en-US" sz="2000" baseline="0">
                <a:solidFill>
                  <a:srgbClr val="990000"/>
                </a:solidFill>
                <a:latin typeface="Century Schoolbook" panose="02040604050505020304" pitchFamily="18" charset="0"/>
              </a:rPr>
              <a:t>个整数的数组</a:t>
            </a:r>
            <a:r>
              <a:rPr lang="en-US" altLang="zh-CN" sz="2000" baseline="0">
                <a:solidFill>
                  <a:srgbClr val="990000"/>
                </a:solidFill>
                <a:latin typeface="Century Schoolbook" panose="02040604050505020304" pitchFamily="18" charset="0"/>
              </a:rPr>
              <a:t>A[1...m],m=2</a:t>
            </a:r>
            <a:r>
              <a:rPr lang="en-US" altLang="zh-CN" sz="2000" baseline="30000">
                <a:solidFill>
                  <a:srgbClr val="990000"/>
                </a:solidFill>
                <a:latin typeface="Century Schoolbook" panose="02040604050505020304" pitchFamily="18" charset="0"/>
              </a:rPr>
              <a:t>K</a:t>
            </a:r>
            <a:r>
              <a:rPr lang="en-US" altLang="zh-CN" sz="2000" baseline="0">
                <a:solidFill>
                  <a:srgbClr val="990000"/>
                </a:solidFill>
                <a:latin typeface="Century Schoolbook" panose="02040604050505020304" pitchFamily="18" charset="0"/>
              </a:rPr>
              <a:t>,</a:t>
            </a:r>
          </a:p>
          <a:p>
            <a:pPr eaLnBrk="1" hangingPunct="1">
              <a:lnSpc>
                <a:spcPct val="110000"/>
              </a:lnSpc>
            </a:pPr>
            <a:r>
              <a:rPr lang="en-US" altLang="zh-CN" sz="2000" baseline="0">
                <a:solidFill>
                  <a:srgbClr val="990000"/>
                </a:solidFill>
                <a:latin typeface="Century Schoolbook" panose="02040604050505020304" pitchFamily="18" charset="0"/>
              </a:rPr>
              <a:t>K</a:t>
            </a:r>
            <a:r>
              <a:rPr lang="en-US" altLang="en-US" sz="2000" baseline="0">
                <a:solidFill>
                  <a:srgbClr val="990000"/>
                </a:solidFill>
                <a:latin typeface="Century Schoolbook" panose="02040604050505020304" pitchFamily="18" charset="0"/>
              </a:rPr>
              <a:t>为正整数.对于给定的整数</a:t>
            </a:r>
            <a:r>
              <a:rPr lang="en-US" altLang="zh-CN" sz="2000" baseline="0">
                <a:solidFill>
                  <a:srgbClr val="990000"/>
                </a:solidFill>
                <a:latin typeface="Century Schoolbook" panose="02040604050505020304" pitchFamily="18" charset="0"/>
              </a:rPr>
              <a:t>c,</a:t>
            </a:r>
            <a:r>
              <a:rPr lang="en-US" altLang="en-US" sz="2000" baseline="0">
                <a:solidFill>
                  <a:srgbClr val="990000"/>
                </a:solidFill>
                <a:latin typeface="Century Schoolbook" panose="02040604050505020304" pitchFamily="18" charset="0"/>
              </a:rPr>
              <a:t>要求找到一个下标</a:t>
            </a:r>
            <a:r>
              <a:rPr lang="en-US" altLang="zh-CN" sz="2000" baseline="0">
                <a:solidFill>
                  <a:srgbClr val="990000"/>
                </a:solidFill>
                <a:latin typeface="Century Schoolbook" panose="02040604050505020304" pitchFamily="18" charset="0"/>
              </a:rPr>
              <a:t>i,</a:t>
            </a:r>
            <a:r>
              <a:rPr lang="en-US" altLang="en-US" sz="2000" baseline="0">
                <a:solidFill>
                  <a:srgbClr val="990000"/>
                </a:solidFill>
                <a:latin typeface="Century Schoolbook" panose="02040604050505020304" pitchFamily="18" charset="0"/>
              </a:rPr>
              <a:t>使得</a:t>
            </a:r>
            <a:r>
              <a:rPr lang="en-US" altLang="zh-CN" sz="2000" baseline="0">
                <a:solidFill>
                  <a:srgbClr val="990000"/>
                </a:solidFill>
                <a:latin typeface="Century Schoolbook" panose="02040604050505020304" pitchFamily="18" charset="0"/>
              </a:rPr>
              <a:t>A[i]=c.</a:t>
            </a:r>
            <a:r>
              <a:rPr lang="en-US" altLang="en-US" sz="2000" baseline="0">
                <a:solidFill>
                  <a:srgbClr val="990000"/>
                </a:solidFill>
                <a:latin typeface="Century Schoolbook" panose="02040604050505020304" pitchFamily="18" charset="0"/>
              </a:rPr>
              <a:t>找不到返回0.</a:t>
            </a:r>
            <a:endParaRPr lang="en-US" altLang="zh-CN" sz="2000" baseline="0">
              <a:solidFill>
                <a:srgbClr val="990000"/>
              </a:solidFill>
              <a:latin typeface="Century Schoolbook" panose="02040604050505020304" pitchFamily="18" charset="0"/>
            </a:endParaRPr>
          </a:p>
        </p:txBody>
      </p:sp>
      <p:sp>
        <p:nvSpPr>
          <p:cNvPr id="400398" name="AutoShape 14">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1-3</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sp>
        <p:nvSpPr>
          <p:cNvPr id="32778" name="Rectangle 15"/>
          <p:cNvSpPr>
            <a:spLocks noChangeArrowheads="1"/>
          </p:cNvSpPr>
          <p:nvPr/>
        </p:nvSpPr>
        <p:spPr bwMode="auto">
          <a:xfrm>
            <a:off x="762000" y="1295400"/>
            <a:ext cx="7185278" cy="384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10000"/>
              </a:spcBef>
            </a:pPr>
            <a:r>
              <a:rPr lang="en-US" altLang="zh-CN" sz="2000" baseline="0" dirty="0">
                <a:latin typeface="Century Schoolbook" panose="02040604050505020304" pitchFamily="18" charset="0"/>
                <a:ea typeface="黑体" panose="02010609060101010101" pitchFamily="49" charset="-122"/>
              </a:rPr>
              <a:t>function b-search(</a:t>
            </a:r>
            <a:r>
              <a:rPr lang="en-US" altLang="zh-CN" sz="2000" baseline="0" dirty="0" err="1">
                <a:latin typeface="Century Schoolbook" panose="02040604050505020304" pitchFamily="18" charset="0"/>
                <a:ea typeface="黑体" panose="02010609060101010101" pitchFamily="49" charset="-122"/>
              </a:rPr>
              <a:t>c,L,U</a:t>
            </a:r>
            <a:r>
              <a:rPr lang="en-US" altLang="zh-CN" sz="2000" baseline="0" dirty="0">
                <a:latin typeface="Century Schoolbook" panose="02040604050505020304" pitchFamily="18" charset="0"/>
                <a:ea typeface="黑体" panose="02010609060101010101" pitchFamily="49" charset="-122"/>
              </a:rPr>
              <a:t>)</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U&lt;L  then 				                              </a:t>
            </a:r>
            <a:r>
              <a:rPr lang="en-US" altLang="zh-CN" sz="2000" baseline="0" dirty="0" smtClean="0">
                <a:solidFill>
                  <a:srgbClr val="990000"/>
                </a:solidFill>
                <a:latin typeface="Century Schoolbook" panose="02040604050505020304" pitchFamily="18" charset="0"/>
                <a:ea typeface="黑体" panose="02010609060101010101" pitchFamily="49" charset="-122"/>
              </a:rPr>
              <a:t>1</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b-search:=0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  </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  index:=(L+U)div2 ;		                              </a:t>
            </a:r>
            <a:r>
              <a:rPr lang="en-US" altLang="zh-CN" sz="2000" baseline="0" dirty="0" smtClean="0">
                <a:solidFill>
                  <a:srgbClr val="990000"/>
                </a:solidFill>
                <a:latin typeface="Century Schoolbook" panose="02040604050505020304" pitchFamily="18" charset="0"/>
                <a:ea typeface="黑体" panose="02010609060101010101" pitchFamily="49" charset="-122"/>
              </a:rPr>
              <a:t>3          </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element:=A[index];		                              </a:t>
            </a:r>
            <a:r>
              <a:rPr lang="en-US" altLang="zh-CN" sz="2000" baseline="0" dirty="0">
                <a:solidFill>
                  <a:srgbClr val="990000"/>
                </a:solidFill>
                <a:latin typeface="Century Schoolbook" panose="02040604050505020304" pitchFamily="18" charset="0"/>
                <a:ea typeface="黑体" panose="02010609060101010101" pitchFamily="49" charset="-122"/>
              </a:rPr>
              <a:t>2</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if   element = c   then		                             </a:t>
            </a:r>
            <a:r>
              <a:rPr lang="en-US" altLang="zh-CN" sz="2000" baseline="0" dirty="0">
                <a:solidFill>
                  <a:srgbClr val="990000"/>
                </a:solidFill>
                <a:latin typeface="Century Schoolbook" panose="02040604050505020304" pitchFamily="18" charset="0"/>
                <a:ea typeface="黑体" panose="02010609060101010101" pitchFamily="49" charset="-122"/>
              </a:rPr>
              <a:t> 1</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index;		                              </a:t>
            </a:r>
            <a:endParaRPr lang="en-US" altLang="zh-CN" sz="2000" baseline="0" dirty="0">
              <a:solidFill>
                <a:srgbClr val="990000"/>
              </a:solidFill>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if  element &gt;c then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baseline="0" dirty="0">
                <a:latin typeface="Century Schoolbook" panose="02040604050505020304" pitchFamily="18" charset="0"/>
                <a:ea typeface="黑体" panose="02010609060101010101" pitchFamily="49" charset="-122"/>
              </a:rPr>
              <a:t>	      </a:t>
            </a: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a:t>
            </a:r>
            <a:r>
              <a:rPr lang="en-US" altLang="zh-CN" sz="2000" baseline="0" dirty="0" err="1">
                <a:latin typeface="Century Schoolbook" panose="02040604050505020304" pitchFamily="18" charset="0"/>
                <a:ea typeface="黑体" panose="02010609060101010101" pitchFamily="49" charset="-122"/>
              </a:rPr>
              <a:t>c,L</a:t>
            </a:r>
            <a:r>
              <a:rPr lang="en-US" altLang="zh-CN" sz="2000" baseline="0" dirty="0">
                <a:latin typeface="Century Schoolbook" panose="02040604050505020304" pitchFamily="18" charset="0"/>
                <a:ea typeface="黑体" panose="02010609060101010101" pitchFamily="49" charset="-122"/>
              </a:rPr>
              <a:t>, index-1);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r>
              <a:rPr lang="en-US" altLang="zh-CN" sz="2000" baseline="0" dirty="0" smtClean="0">
                <a:latin typeface="Century Schoolbook" panose="02040604050505020304" pitchFamily="18" charset="0"/>
                <a:ea typeface="黑体" panose="02010609060101010101" pitchFamily="49" charset="-122"/>
              </a:rPr>
              <a:t> </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else </a:t>
            </a:r>
            <a:r>
              <a:rPr lang="en-US" altLang="zh-CN" sz="2000" baseline="0" dirty="0" smtClean="0">
                <a:latin typeface="Century Schoolbook" panose="02040604050505020304" pitchFamily="18" charset="0"/>
                <a:ea typeface="黑体" panose="02010609060101010101" pitchFamily="49" charset="-122"/>
              </a:rPr>
              <a:t>                                                                                  or</a:t>
            </a:r>
            <a:endParaRPr lang="en-US" altLang="zh-CN" sz="2000"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aseline="0" dirty="0">
                <a:latin typeface="Century Schoolbook" panose="02040604050505020304" pitchFamily="18" charset="0"/>
                <a:ea typeface="黑体" panose="02010609060101010101" pitchFamily="49" charset="-122"/>
              </a:rPr>
              <a:t>                            b-search:= b-search(c,index+1,U);          </a:t>
            </a:r>
            <a:r>
              <a:rPr lang="en-US" altLang="zh-CN" sz="2000" baseline="0" dirty="0" smtClean="0">
                <a:latin typeface="Century Schoolbook" panose="02040604050505020304" pitchFamily="18" charset="0"/>
                <a:ea typeface="黑体" panose="02010609060101010101" pitchFamily="49" charset="-122"/>
              </a:rPr>
              <a:t>          </a:t>
            </a:r>
            <a:r>
              <a:rPr lang="en-US" altLang="zh-CN" sz="2000" baseline="0" dirty="0" smtClean="0">
                <a:solidFill>
                  <a:srgbClr val="990000"/>
                </a:solidFill>
                <a:latin typeface="Century Schoolbook" panose="02040604050505020304" pitchFamily="18" charset="0"/>
                <a:ea typeface="黑体" panose="02010609060101010101" pitchFamily="49" charset="-122"/>
              </a:rPr>
              <a:t>3</a:t>
            </a:r>
          </a:p>
          <a:p>
            <a:pPr fontAlgn="base">
              <a:lnSpc>
                <a:spcPct val="100000"/>
              </a:lnSpc>
            </a:pPr>
            <a:r>
              <a:rPr lang="en-US" altLang="zh-CN" sz="2000" baseline="0" dirty="0" smtClean="0">
                <a:latin typeface="Century Schoolbook" panose="02040604050505020304" pitchFamily="18" charset="0"/>
                <a:ea typeface="黑体" panose="02010609060101010101" pitchFamily="49" charset="-122"/>
              </a:rPr>
              <a:t>         };    }</a:t>
            </a:r>
            <a:endParaRPr lang="en-US" altLang="zh-CN" sz="2000" baseline="0" dirty="0">
              <a:latin typeface="Century Schoolbook" panose="02040604050505020304" pitchFamily="18" charset="0"/>
              <a:ea typeface="黑体" panose="02010609060101010101" pitchFamily="49" charset="-122"/>
            </a:endParaRPr>
          </a:p>
        </p:txBody>
      </p:sp>
      <p:sp>
        <p:nvSpPr>
          <p:cNvPr id="400400" name="Rectangle 16"/>
          <p:cNvSpPr>
            <a:spLocks noChangeArrowheads="1"/>
          </p:cNvSpPr>
          <p:nvPr/>
        </p:nvSpPr>
        <p:spPr bwMode="auto">
          <a:xfrm>
            <a:off x="304800" y="5029200"/>
            <a:ext cx="8686800" cy="101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1" baseline="0" dirty="0">
                <a:latin typeface="Century Schoolbook" panose="02040604050505020304" pitchFamily="18" charset="0"/>
                <a:ea typeface="黑体" panose="02010609060101010101" pitchFamily="49" charset="-122"/>
              </a:rPr>
              <a:t>设</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是</a:t>
            </a:r>
            <a:r>
              <a:rPr lang="en-US" altLang="zh-CN" sz="2000" b="1" baseline="0" dirty="0">
                <a:latin typeface="Century Schoolbook" panose="02040604050505020304" pitchFamily="18" charset="0"/>
                <a:ea typeface="黑体" panose="02010609060101010101" pitchFamily="49" charset="-122"/>
              </a:rPr>
              <a:t>b-search</a:t>
            </a:r>
            <a:r>
              <a:rPr lang="zh-CN" altLang="en-US" sz="2000" b="1" baseline="0" dirty="0">
                <a:latin typeface="Century Schoolbook" panose="02040604050505020304" pitchFamily="18" charset="0"/>
                <a:ea typeface="黑体" panose="02010609060101010101" pitchFamily="49" charset="-122"/>
              </a:rPr>
              <a:t>在</a:t>
            </a:r>
            <a:r>
              <a:rPr lang="zh-CN" altLang="en-US" sz="2000" b="1" baseline="0" dirty="0" smtClean="0">
                <a:latin typeface="Century Schoolbook" panose="02040604050505020304" pitchFamily="18" charset="0"/>
                <a:ea typeface="黑体" panose="02010609060101010101" pitchFamily="49" charset="-122"/>
              </a:rPr>
              <a:t>最坏况的</a:t>
            </a:r>
            <a:r>
              <a:rPr lang="zh-CN" altLang="en-US" sz="2000" b="1" baseline="0" dirty="0">
                <a:latin typeface="Century Schoolbook" panose="02040604050505020304" pitchFamily="18" charset="0"/>
                <a:ea typeface="黑体" panose="02010609060101010101" pitchFamily="49" charset="-122"/>
              </a:rPr>
              <a:t>时间复杂性</a:t>
            </a:r>
            <a:r>
              <a:rPr lang="en-US" altLang="zh-CN" sz="2000" b="1" baseline="0" dirty="0">
                <a:latin typeface="Century Schoolbook" panose="02040604050505020304" pitchFamily="18" charset="0"/>
                <a:ea typeface="黑体" panose="02010609060101010101" pitchFamily="49" charset="-122"/>
              </a:rPr>
              <a:t>,</a:t>
            </a:r>
            <a:r>
              <a:rPr lang="zh-CN" altLang="en-US" sz="2000" b="1" baseline="0" dirty="0">
                <a:latin typeface="Century Schoolbook" panose="02040604050505020304" pitchFamily="18" charset="0"/>
                <a:ea typeface="黑体" panose="02010609060101010101" pitchFamily="49" charset="-122"/>
              </a:rPr>
              <a:t>则</a:t>
            </a:r>
            <a:r>
              <a:rPr lang="en-US" altLang="zh-CN" sz="2000" b="1" baseline="0" dirty="0">
                <a:latin typeface="Century Schoolbook" panose="02040604050505020304" pitchFamily="18" charset="0"/>
                <a:ea typeface="黑体" panose="02010609060101010101" pitchFamily="49" charset="-122"/>
              </a:rPr>
              <a:t>T(m)</a:t>
            </a:r>
            <a:r>
              <a:rPr lang="zh-CN" altLang="en-US" sz="2000" b="1" baseline="0" dirty="0">
                <a:latin typeface="Century Schoolbook" panose="02040604050505020304" pitchFamily="18" charset="0"/>
                <a:ea typeface="黑体" panose="02010609060101010101" pitchFamily="49" charset="-122"/>
              </a:rPr>
              <a:t>满足如下递归方程</a:t>
            </a:r>
            <a:r>
              <a:rPr lang="en-US" altLang="zh-CN" sz="2000" b="1" baseline="0" dirty="0" smtClean="0">
                <a:latin typeface="Century Schoolbook" panose="02040604050505020304" pitchFamily="18" charset="0"/>
                <a:ea typeface="黑体" panose="02010609060101010101" pitchFamily="49" charset="-122"/>
              </a:rPr>
              <a:t>:</a:t>
            </a:r>
          </a:p>
          <a:p>
            <a:pPr fontAlgn="base">
              <a:lnSpc>
                <a:spcPct val="100000"/>
              </a:lnSpc>
            </a:pPr>
            <a:endParaRPr lang="en-US" altLang="zh-CN" sz="2000" b="1" baseline="0" dirty="0">
              <a:latin typeface="Century Schoolbook" panose="02040604050505020304" pitchFamily="18" charset="0"/>
              <a:ea typeface="黑体" panose="02010609060101010101" pitchFamily="49" charset="-122"/>
            </a:endParaRPr>
          </a:p>
          <a:p>
            <a:pPr fontAlgn="base">
              <a:lnSpc>
                <a:spcPct val="100000"/>
              </a:lnSpc>
            </a:pPr>
            <a:r>
              <a:rPr lang="en-US" altLang="zh-CN" sz="2000" b="1" baseline="0" dirty="0" smtClean="0">
                <a:latin typeface="Century Schoolbook" panose="02040604050505020304" pitchFamily="18" charset="0"/>
                <a:ea typeface="黑体" panose="02010609060101010101" pitchFamily="49" charset="-122"/>
              </a:rPr>
              <a:t>T(m)=1+3+2+1+1+3+T(m/2)=11+T(m/2)   (m&gt;1)</a:t>
            </a:r>
            <a:endParaRPr lang="en-US" altLang="zh-CN" sz="2000" b="1" baseline="0" dirty="0">
              <a:latin typeface="Century Schoolbook" panose="02040604050505020304" pitchFamily="18" charset="0"/>
              <a:ea typeface="黑体" panose="02010609060101010101" pitchFamily="49" charset="-122"/>
            </a:endParaRPr>
          </a:p>
        </p:txBody>
      </p:sp>
      <p:sp>
        <p:nvSpPr>
          <p:cNvPr id="32786" name="Rectangle 23"/>
          <p:cNvSpPr>
            <a:spLocks noChangeArrowheads="1"/>
          </p:cNvSpPr>
          <p:nvPr/>
        </p:nvSpPr>
        <p:spPr bwMode="auto">
          <a:xfrm>
            <a:off x="381000" y="9144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en-US" altLang="en-US" sz="2000" baseline="0" dirty="0">
                <a:ea typeface="黑体" panose="02010609060101010101" pitchFamily="49" charset="-122"/>
              </a:rPr>
              <a:t>算法1-3:</a:t>
            </a:r>
            <a:r>
              <a:rPr lang="zh-CN" altLang="en-US" sz="2000" baseline="0" dirty="0">
                <a:ea typeface="黑体" panose="02010609060101010101" pitchFamily="49" charset="-122"/>
              </a:rPr>
              <a:t>二分</a:t>
            </a:r>
            <a:r>
              <a:rPr lang="en-US" altLang="en-US" sz="2000" baseline="0" dirty="0">
                <a:ea typeface="黑体" panose="02010609060101010101" pitchFamily="49" charset="-122"/>
              </a:rPr>
              <a:t>查找</a:t>
            </a:r>
            <a:r>
              <a:rPr lang="zh-CN" altLang="en-US" sz="2000" baseline="0" dirty="0">
                <a:ea typeface="黑体" panose="02010609060101010101" pitchFamily="49" charset="-122"/>
              </a:rPr>
              <a:t>递归算法</a:t>
            </a:r>
          </a:p>
        </p:txBody>
      </p:sp>
      <p:sp>
        <p:nvSpPr>
          <p:cNvPr id="2" name="文本框 1"/>
          <p:cNvSpPr txBox="1"/>
          <p:nvPr/>
        </p:nvSpPr>
        <p:spPr>
          <a:xfrm>
            <a:off x="6732240" y="1196752"/>
            <a:ext cx="792088" cy="422167"/>
          </a:xfrm>
          <a:prstGeom prst="rect">
            <a:avLst/>
          </a:prstGeom>
          <a:noFill/>
        </p:spPr>
        <p:txBody>
          <a:bodyPr wrap="square" rtlCol="0">
            <a:spAutoFit/>
          </a:bodyPr>
          <a:lstStyle/>
          <a:p>
            <a:r>
              <a:rPr lang="en-US" altLang="zh-CN" sz="2800" dirty="0" smtClean="0"/>
              <a:t>m&gt;1</a:t>
            </a:r>
            <a:endParaRPr lang="zh-CN" altLang="en-US" sz="2800" dirty="0"/>
          </a:p>
        </p:txBody>
      </p:sp>
      <p:sp>
        <p:nvSpPr>
          <p:cNvPr id="3" name="下弧形箭头 2"/>
          <p:cNvSpPr/>
          <p:nvPr/>
        </p:nvSpPr>
        <p:spPr bwMode="auto">
          <a:xfrm>
            <a:off x="7740352" y="4653136"/>
            <a:ext cx="864096" cy="144016"/>
          </a:xfrm>
          <a:prstGeom prst="curvedUpArrow">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000" tIns="46800" rIns="90000" bIns="46800" numCol="1" rtlCol="0" anchor="ctr" anchorCtr="1" compatLnSpc="1">
            <a:prstTxWarp prst="textNoShape">
              <a:avLst/>
            </a:prstTxWarp>
            <a:spAutoFit/>
          </a:bodyPr>
          <a:lstStyle/>
          <a:p>
            <a:pPr marL="0" marR="0" indent="0" algn="l" defTabSz="914400" rtl="0" eaLnBrk="0" fontAlgn="b" latinLnBrk="0" hangingPunct="0">
              <a:lnSpc>
                <a:spcPct val="140000"/>
              </a:lnSpc>
              <a:spcBef>
                <a:spcPct val="0"/>
              </a:spcBef>
              <a:spcAft>
                <a:spcPct val="0"/>
              </a:spcAft>
              <a:buClrTx/>
              <a:buSzTx/>
              <a:buFontTx/>
              <a:buNone/>
              <a:tabLst/>
            </a:pPr>
            <a:endParaRPr kumimoji="1" lang="zh-CN" altLang="en-US" sz="2200" b="0" i="0" u="none" strike="noStrike" cap="none" normalizeH="0" baseline="-2500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49353950"/>
      </p:ext>
    </p:extLst>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0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7410"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411"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4"/>
          <p:cNvSpPr txBox="1">
            <a:spLocks noChangeArrowheads="1"/>
          </p:cNvSpPr>
          <p:nvPr/>
        </p:nvSpPr>
        <p:spPr bwMode="auto">
          <a:xfrm>
            <a:off x="2209800" y="1828800"/>
            <a:ext cx="487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lnSpc>
                <a:spcPct val="100000"/>
              </a:lnSpc>
            </a:pPr>
            <a:r>
              <a:rPr lang="zh-CN" altLang="en-US" sz="5400" b="1" baseline="0">
                <a:latin typeface="宋体" panose="02010600030101010101" pitchFamily="2" charset="-122"/>
              </a:rPr>
              <a:t>算 法 概 述</a:t>
            </a:r>
          </a:p>
          <a:p>
            <a:pPr algn="dist" eaLnBrk="1" fontAlgn="base" hangingPunct="1">
              <a:lnSpc>
                <a:spcPct val="100000"/>
              </a:lnSpc>
            </a:pPr>
            <a:endParaRPr lang="en-US" altLang="zh-CN" sz="5400" b="1" baseline="0">
              <a:latin typeface="隶书" panose="02010509060101010101" pitchFamily="49" charset="-122"/>
              <a:ea typeface="隶书" panose="02010509060101010101" pitchFamily="49" charset="-122"/>
            </a:endParaRPr>
          </a:p>
        </p:txBody>
      </p:sp>
      <p:sp>
        <p:nvSpPr>
          <p:cNvPr id="17413" name="Text Box 9"/>
          <p:cNvSpPr txBox="1">
            <a:spLocks noChangeArrowheads="1"/>
          </p:cNvSpPr>
          <p:nvPr/>
        </p:nvSpPr>
        <p:spPr bwMode="auto">
          <a:xfrm>
            <a:off x="1676400" y="2743200"/>
            <a:ext cx="6477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en-US" altLang="zh-CN" sz="3600" b="1" baseline="0">
                <a:solidFill>
                  <a:schemeClr val="tx2"/>
                </a:solidFill>
                <a:latin typeface="Century Schoolbook" panose="02040604050505020304" pitchFamily="18" charset="0"/>
                <a:ea typeface="幼圆" panose="02010509060101010101" pitchFamily="49" charset="-122"/>
              </a:rPr>
              <a:t>Algorithm  Introduction</a:t>
            </a:r>
          </a:p>
        </p:txBody>
      </p:sp>
      <p:sp>
        <p:nvSpPr>
          <p:cNvPr id="17414" name="Text Box 10"/>
          <p:cNvSpPr txBox="1">
            <a:spLocks noChangeArrowheads="1"/>
          </p:cNvSpPr>
          <p:nvPr/>
        </p:nvSpPr>
        <p:spPr bwMode="auto">
          <a:xfrm>
            <a:off x="3810000" y="990600"/>
            <a:ext cx="13430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zh-CN" altLang="en-US" sz="3600" b="1" baseline="0">
                <a:latin typeface="幼圆" panose="02010509060101010101" pitchFamily="49" charset="-122"/>
                <a:ea typeface="幼圆" panose="02010509060101010101" pitchFamily="49" charset="-122"/>
              </a:rPr>
              <a:t>第</a:t>
            </a:r>
            <a:r>
              <a:rPr lang="en-US" altLang="zh-CN" sz="3600" b="1" baseline="0">
                <a:latin typeface="幼圆" panose="02010509060101010101" pitchFamily="49" charset="-122"/>
                <a:ea typeface="幼圆" panose="02010509060101010101" pitchFamily="49" charset="-122"/>
              </a:rPr>
              <a:t>1</a:t>
            </a:r>
            <a:r>
              <a:rPr lang="zh-CN" altLang="en-US" sz="3600" b="1" baseline="0">
                <a:latin typeface="幼圆" panose="02010509060101010101" pitchFamily="49" charset="-122"/>
                <a:ea typeface="幼圆" panose="02010509060101010101" pitchFamily="49" charset="-122"/>
              </a:rPr>
              <a:t>章</a:t>
            </a:r>
            <a:endParaRPr lang="zh-CN" altLang="en-US" sz="3600" b="1" baseline="0">
              <a:latin typeface="宋体" panose="02010600030101010101" pitchFamily="2" charset="-122"/>
            </a:endParaRPr>
          </a:p>
        </p:txBody>
      </p:sp>
      <p:sp>
        <p:nvSpPr>
          <p:cNvPr id="17415" name="Rectangle 1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6" name="Rectangle 12"/>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7417" name="Text Box 13" descr="羊皮纸"/>
          <p:cNvSpPr txBox="1">
            <a:spLocks noChangeArrowheads="1"/>
          </p:cNvSpPr>
          <p:nvPr/>
        </p:nvSpPr>
        <p:spPr bwMode="auto">
          <a:xfrm>
            <a:off x="1828800" y="3810000"/>
            <a:ext cx="5638800" cy="1600200"/>
          </a:xfrm>
          <a:prstGeom prst="rect">
            <a:avLst/>
          </a:prstGeom>
          <a:blipFill dpi="0" rotWithShape="0">
            <a:blip r:embed="rId5"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10000"/>
              </a:spcBef>
              <a:spcAft>
                <a:spcPct val="10000"/>
              </a:spcAft>
            </a:pPr>
            <a:r>
              <a:rPr lang="zh-CN" altLang="en-US" sz="3200" b="1" baseline="0" dirty="0">
                <a:solidFill>
                  <a:srgbClr val="800000"/>
                </a:solidFill>
              </a:rPr>
              <a:t>介绍算法设计的基本概念</a:t>
            </a:r>
          </a:p>
          <a:p>
            <a:pPr algn="ctr" eaLnBrk="1" fontAlgn="base" hangingPunct="1">
              <a:spcBef>
                <a:spcPct val="10000"/>
              </a:spcBef>
              <a:spcAft>
                <a:spcPct val="10000"/>
              </a:spcAft>
            </a:pPr>
            <a:r>
              <a:rPr lang="zh-CN" altLang="en-US" sz="3200" b="1" baseline="0" dirty="0">
                <a:solidFill>
                  <a:srgbClr val="800000"/>
                </a:solidFill>
              </a:rPr>
              <a:t>及算法分析的方法和</a:t>
            </a:r>
            <a:r>
              <a:rPr lang="zh-CN" altLang="en-US" sz="3200" b="1" baseline="0" dirty="0" smtClean="0">
                <a:solidFill>
                  <a:srgbClr val="800000"/>
                </a:solidFill>
              </a:rPr>
              <a:t>准则</a:t>
            </a:r>
            <a:endParaRPr lang="en-US" altLang="zh-CN" sz="3600" b="1" baseline="0" dirty="0">
              <a:solidFill>
                <a:schemeClr val="bg2"/>
              </a:solidFill>
            </a:endParaRPr>
          </a:p>
        </p:txBody>
      </p:sp>
      <p:sp>
        <p:nvSpPr>
          <p:cNvPr id="17418" name="Rectangle 14"/>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Tree>
  </p:cSld>
  <p:clrMapOvr>
    <a:masterClrMapping/>
  </p:clrMapOvr>
  <p:transition>
    <p:pull dir="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cstate="print"/>
          <a:srcRect/>
          <a:stretch>
            <a:fillRect/>
          </a:stretch>
        </a:blipFill>
        <a:effectLst/>
      </p:bgPr>
    </p:bg>
    <p:spTree>
      <p:nvGrpSpPr>
        <p:cNvPr id="1" name=""/>
        <p:cNvGrpSpPr/>
        <p:nvPr/>
      </p:nvGrpSpPr>
      <p:grpSpPr>
        <a:xfrm>
          <a:off x="0" y="0"/>
          <a:ext cx="0" cy="0"/>
          <a:chOff x="0" y="0"/>
          <a:chExt cx="0" cy="0"/>
        </a:xfrm>
      </p:grpSpPr>
      <p:pic>
        <p:nvPicPr>
          <p:cNvPr id="6149" name="Picture 2" descr="BGAMEX"/>
          <p:cNvPicPr preferRelativeResize="0">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3050" y="260350"/>
            <a:ext cx="8763000" cy="64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8"/>
          <p:cNvSpPr>
            <a:spLocks noChangeArrowheads="1"/>
          </p:cNvSpPr>
          <p:nvPr/>
        </p:nvSpPr>
        <p:spPr bwMode="auto">
          <a:xfrm>
            <a:off x="457200" y="6705600"/>
            <a:ext cx="3603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51" name="Text Box 9"/>
          <p:cNvSpPr txBox="1">
            <a:spLocks noChangeArrowheads="1"/>
          </p:cNvSpPr>
          <p:nvPr/>
        </p:nvSpPr>
        <p:spPr bwMode="auto">
          <a:xfrm>
            <a:off x="228600" y="0"/>
            <a:ext cx="2819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5000"/>
              </a:spcBef>
              <a:spcAft>
                <a:spcPct val="5000"/>
              </a:spcAft>
            </a:pPr>
            <a:r>
              <a:rPr lang="zh-CN" altLang="en-US" sz="1600" b="1" baseline="0">
                <a:solidFill>
                  <a:srgbClr val="FFFF66"/>
                </a:solidFill>
                <a:latin typeface="幼圆" panose="02010509060101010101" pitchFamily="49" charset="-122"/>
                <a:ea typeface="幼圆" panose="02010509060101010101" pitchFamily="49" charset="-122"/>
              </a:rPr>
              <a:t>算法设计与分析</a:t>
            </a:r>
            <a:endParaRPr lang="zh-CN" altLang="en-US" sz="1600" baseline="0">
              <a:solidFill>
                <a:srgbClr val="FFFF66"/>
              </a:solidFill>
              <a:latin typeface="幼圆" panose="02010509060101010101" pitchFamily="49" charset="-122"/>
              <a:ea typeface="幼圆" panose="02010509060101010101" pitchFamily="49" charset="-122"/>
            </a:endParaRPr>
          </a:p>
        </p:txBody>
      </p:sp>
      <p:sp>
        <p:nvSpPr>
          <p:cNvPr id="6152" name="Rectangle 10"/>
          <p:cNvSpPr>
            <a:spLocks noChangeArrowheads="1"/>
          </p:cNvSpPr>
          <p:nvPr/>
        </p:nvSpPr>
        <p:spPr bwMode="auto">
          <a:xfrm>
            <a:off x="395288" y="404813"/>
            <a:ext cx="8458200" cy="6103937"/>
          </a:xfrm>
          <a:prstGeom prst="rect">
            <a:avLst/>
          </a:prstGeom>
          <a:solidFill>
            <a:schemeClr val="bg1"/>
          </a:solidFill>
          <a:ln w="9525">
            <a:solidFill>
              <a:srgbClr val="FFFF00"/>
            </a:solidFill>
            <a:miter lim="800000"/>
            <a:headEnd/>
            <a:tailEnd/>
          </a:ln>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baseline="0">
              <a:latin typeface="Century Schoolbook" panose="02040604050505020304" pitchFamily="18" charset="0"/>
              <a:ea typeface="黑体" panose="02010609060101010101" pitchFamily="49" charset="-122"/>
            </a:endParaRPr>
          </a:p>
        </p:txBody>
      </p:sp>
      <p:sp>
        <p:nvSpPr>
          <p:cNvPr id="6153" name="Line 11"/>
          <p:cNvSpPr>
            <a:spLocks noChangeShapeType="1"/>
          </p:cNvSpPr>
          <p:nvPr/>
        </p:nvSpPr>
        <p:spPr bwMode="auto">
          <a:xfrm>
            <a:off x="381000" y="10668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54" name="Line 12"/>
          <p:cNvSpPr>
            <a:spLocks noChangeShapeType="1"/>
          </p:cNvSpPr>
          <p:nvPr/>
        </p:nvSpPr>
        <p:spPr bwMode="auto">
          <a:xfrm>
            <a:off x="381000" y="4800600"/>
            <a:ext cx="8458200" cy="0"/>
          </a:xfrm>
          <a:prstGeom prst="line">
            <a:avLst/>
          </a:prstGeom>
          <a:noFill/>
          <a:ln w="9525">
            <a:solidFill>
              <a:srgbClr val="99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155" name="Rectangle 13"/>
          <p:cNvSpPr>
            <a:spLocks noChangeArrowheads="1"/>
          </p:cNvSpPr>
          <p:nvPr/>
        </p:nvSpPr>
        <p:spPr bwMode="auto">
          <a:xfrm>
            <a:off x="381000" y="381000"/>
            <a:ext cx="8367713"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000" baseline="0" dirty="0">
                <a:latin typeface="Century Schoolbook" panose="02040604050505020304" pitchFamily="18" charset="0"/>
                <a:ea typeface="黑体" panose="02010609060101010101" pitchFamily="49" charset="-122"/>
              </a:rPr>
              <a:t>               </a:t>
            </a:r>
            <a:r>
              <a:rPr lang="zh-CN" altLang="en-US" sz="2000" baseline="0" dirty="0">
                <a:solidFill>
                  <a:srgbClr val="990000"/>
                </a:solidFill>
                <a:latin typeface="Century Schoolbook" panose="02040604050505020304" pitchFamily="18" charset="0"/>
                <a:ea typeface="黑体" panose="02010609060101010101" pitchFamily="49" charset="-122"/>
              </a:rPr>
              <a:t>求 </a:t>
            </a:r>
            <a:r>
              <a:rPr lang="en-US" altLang="zh-CN" sz="2000" baseline="0" dirty="0">
                <a:solidFill>
                  <a:srgbClr val="990000"/>
                </a:solidFill>
                <a:latin typeface="Century Schoolbook" panose="02040604050505020304" pitchFamily="18" charset="0"/>
                <a:ea typeface="黑体" panose="02010609060101010101" pitchFamily="49" charset="-122"/>
              </a:rPr>
              <a:t>Fibonacci </a:t>
            </a:r>
            <a:r>
              <a:rPr lang="en-US" altLang="en-US" sz="2000" baseline="0" dirty="0" err="1">
                <a:solidFill>
                  <a:srgbClr val="990000"/>
                </a:solidFill>
                <a:latin typeface="Century Schoolbook" panose="02040604050505020304" pitchFamily="18" charset="0"/>
                <a:ea typeface="黑体" panose="02010609060101010101" pitchFamily="49" charset="-122"/>
              </a:rPr>
              <a:t>数列的前</a:t>
            </a:r>
            <a:r>
              <a:rPr lang="en-US" altLang="zh-CN" sz="2000" baseline="0" dirty="0" err="1">
                <a:solidFill>
                  <a:srgbClr val="990000"/>
                </a:solidFill>
                <a:latin typeface="Century Schoolbook" panose="02040604050505020304" pitchFamily="18" charset="0"/>
                <a:ea typeface="黑体" panose="02010609060101010101" pitchFamily="49" charset="-122"/>
              </a:rPr>
              <a:t>N</a:t>
            </a:r>
            <a:r>
              <a:rPr lang="en-US" altLang="en-US" sz="2000" baseline="0" dirty="0" err="1">
                <a:solidFill>
                  <a:srgbClr val="990000"/>
                </a:solidFill>
                <a:latin typeface="Century Schoolbook" panose="02040604050505020304" pitchFamily="18" charset="0"/>
                <a:ea typeface="黑体" panose="02010609060101010101" pitchFamily="49" charset="-122"/>
              </a:rPr>
              <a:t>项</a:t>
            </a:r>
            <a:r>
              <a:rPr lang="en-US" altLang="en-US" sz="2000" baseline="0" dirty="0">
                <a:solidFill>
                  <a:srgbClr val="990000"/>
                </a:solidFill>
                <a:latin typeface="Century Schoolbook" panose="02040604050505020304" pitchFamily="18" charset="0"/>
                <a:ea typeface="黑体" panose="02010609060101010101" pitchFamily="49" charset="-122"/>
              </a:rPr>
              <a:t> </a:t>
            </a:r>
            <a:r>
              <a:rPr lang="en-US" altLang="zh-CN" sz="2000" b="1" i="1" baseline="0" dirty="0">
                <a:solidFill>
                  <a:srgbClr val="990000"/>
                </a:solidFill>
                <a:latin typeface="Century Schoolbook" panose="02040604050505020304" pitchFamily="18" charset="0"/>
                <a:ea typeface="黑体" panose="02010609060101010101" pitchFamily="49" charset="-122"/>
              </a:rPr>
              <a:t>a</a:t>
            </a:r>
            <a:r>
              <a:rPr lang="en-US" altLang="zh-CN" sz="2000" b="1" i="1" dirty="0">
                <a:solidFill>
                  <a:srgbClr val="990000"/>
                </a:solidFill>
                <a:latin typeface="Century Schoolbook" panose="02040604050505020304" pitchFamily="18" charset="0"/>
                <a:ea typeface="黑体" panose="02010609060101010101" pitchFamily="49" charset="-122"/>
              </a:rPr>
              <a:t>0 </a:t>
            </a:r>
            <a:r>
              <a:rPr lang="en-US" altLang="zh-CN" sz="2000" b="1" i="1" baseline="0" dirty="0">
                <a:solidFill>
                  <a:srgbClr val="990000"/>
                </a:solidFill>
                <a:latin typeface="Century Schoolbook" panose="02040604050505020304" pitchFamily="18" charset="0"/>
                <a:ea typeface="黑体" panose="02010609060101010101" pitchFamily="49" charset="-122"/>
              </a:rPr>
              <a:t>, a</a:t>
            </a:r>
            <a:r>
              <a:rPr lang="en-US" altLang="zh-CN" sz="2000" b="1" i="1" dirty="0">
                <a:solidFill>
                  <a:srgbClr val="990000"/>
                </a:solidFill>
                <a:latin typeface="Century Schoolbook" panose="02040604050505020304" pitchFamily="18" charset="0"/>
                <a:ea typeface="黑体" panose="02010609060101010101" pitchFamily="49" charset="-122"/>
              </a:rPr>
              <a:t>1 </a:t>
            </a:r>
            <a:r>
              <a:rPr lang="en-US" altLang="zh-CN" sz="2000" b="1" i="1" baseline="0" dirty="0">
                <a:solidFill>
                  <a:srgbClr val="990000"/>
                </a:solidFill>
                <a:latin typeface="Century Schoolbook" panose="02040604050505020304" pitchFamily="18" charset="0"/>
                <a:ea typeface="黑体" panose="02010609060101010101" pitchFamily="49" charset="-122"/>
              </a:rPr>
              <a:t>, …  </a:t>
            </a:r>
            <a:r>
              <a:rPr lang="en-US" altLang="zh-CN" sz="2000" b="1" i="1" baseline="0" dirty="0" err="1">
                <a:solidFill>
                  <a:srgbClr val="990000"/>
                </a:solidFill>
                <a:latin typeface="Century Schoolbook" panose="02040604050505020304" pitchFamily="18" charset="0"/>
                <a:ea typeface="黑体" panose="02010609060101010101" pitchFamily="49" charset="-122"/>
              </a:rPr>
              <a:t>a</a:t>
            </a:r>
            <a:r>
              <a:rPr lang="en-US" altLang="zh-CN" sz="2000" b="1" i="1" dirty="0" err="1">
                <a:solidFill>
                  <a:srgbClr val="990000"/>
                </a:solidFill>
                <a:latin typeface="Century Schoolbook" panose="02040604050505020304" pitchFamily="18" charset="0"/>
                <a:ea typeface="黑体" panose="02010609060101010101" pitchFamily="49" charset="-122"/>
              </a:rPr>
              <a:t>N</a:t>
            </a:r>
            <a:r>
              <a:rPr lang="en-US" altLang="zh-CN" sz="2000" i="1" dirty="0">
                <a:solidFill>
                  <a:srgbClr val="990000"/>
                </a:solidFill>
                <a:latin typeface="Century Schoolbook" panose="02040604050505020304" pitchFamily="18" charset="0"/>
                <a:ea typeface="黑体" panose="02010609060101010101" pitchFamily="49" charset="-122"/>
              </a:rPr>
              <a:t> </a:t>
            </a:r>
            <a:r>
              <a:rPr lang="zh-CN" altLang="en-US" sz="2000" baseline="0" dirty="0">
                <a:solidFill>
                  <a:srgbClr val="990000"/>
                </a:solidFill>
                <a:latin typeface="Century Schoolbook" panose="02040604050505020304" pitchFamily="18" charset="0"/>
                <a:ea typeface="黑体" panose="02010609060101010101" pitchFamily="49" charset="-122"/>
              </a:rPr>
              <a:t>其中</a:t>
            </a:r>
            <a:r>
              <a:rPr lang="en-US" altLang="zh-CN" sz="2000" baseline="0" dirty="0">
                <a:solidFill>
                  <a:srgbClr val="990000"/>
                </a:solidFill>
                <a:latin typeface="Century Schoolbook" panose="02040604050505020304" pitchFamily="18" charset="0"/>
                <a:ea typeface="黑体" panose="02010609060101010101" pitchFamily="49" charset="-122"/>
              </a:rPr>
              <a:t>,  </a:t>
            </a:r>
            <a:r>
              <a:rPr lang="en-US" altLang="zh-CN" sz="2000" i="1" baseline="0" dirty="0">
                <a:solidFill>
                  <a:srgbClr val="990000"/>
                </a:solidFill>
                <a:latin typeface="Century Schoolbook" panose="02040604050505020304" pitchFamily="18" charset="0"/>
                <a:ea typeface="黑体" panose="02010609060101010101" pitchFamily="49" charset="-122"/>
              </a:rPr>
              <a:t>a</a:t>
            </a:r>
            <a:r>
              <a:rPr lang="en-US" altLang="zh-CN" sz="2000" i="1" dirty="0">
                <a:solidFill>
                  <a:srgbClr val="990000"/>
                </a:solidFill>
                <a:latin typeface="Century Schoolbook" panose="02040604050505020304" pitchFamily="18" charset="0"/>
                <a:ea typeface="黑体" panose="02010609060101010101" pitchFamily="49" charset="-122"/>
              </a:rPr>
              <a:t>0 </a:t>
            </a:r>
            <a:r>
              <a:rPr lang="en-US" altLang="zh-CN" sz="2000" i="1"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0</a:t>
            </a:r>
            <a:r>
              <a:rPr lang="en-US" altLang="zh-CN" sz="2000" i="1" baseline="0" dirty="0">
                <a:solidFill>
                  <a:srgbClr val="990000"/>
                </a:solidFill>
                <a:latin typeface="Century Schoolbook" panose="02040604050505020304" pitchFamily="18" charset="0"/>
                <a:ea typeface="黑体" panose="02010609060101010101" pitchFamily="49" charset="-122"/>
              </a:rPr>
              <a:t>, a</a:t>
            </a:r>
            <a:r>
              <a:rPr lang="en-US" altLang="zh-CN" sz="2000" i="1" dirty="0">
                <a:solidFill>
                  <a:srgbClr val="990000"/>
                </a:solidFill>
                <a:latin typeface="Century Schoolbook" panose="02040604050505020304" pitchFamily="18" charset="0"/>
                <a:ea typeface="黑体" panose="02010609060101010101" pitchFamily="49" charset="-122"/>
              </a:rPr>
              <a:t>1 </a:t>
            </a:r>
            <a:r>
              <a:rPr lang="en-US" altLang="zh-CN" sz="2000" i="1" baseline="0" dirty="0">
                <a:solidFill>
                  <a:srgbClr val="990000"/>
                </a:solidFill>
                <a:latin typeface="Century Schoolbook" panose="02040604050505020304" pitchFamily="18" charset="0"/>
                <a:ea typeface="黑体" panose="02010609060101010101" pitchFamily="49" charset="-122"/>
              </a:rPr>
              <a:t>= </a:t>
            </a:r>
            <a:r>
              <a:rPr lang="en-US" altLang="zh-CN" sz="2000" baseline="0" dirty="0">
                <a:solidFill>
                  <a:srgbClr val="990000"/>
                </a:solidFill>
                <a:latin typeface="Century Schoolbook" panose="02040604050505020304" pitchFamily="18" charset="0"/>
                <a:ea typeface="黑体" panose="02010609060101010101" pitchFamily="49" charset="-122"/>
              </a:rPr>
              <a:t>1</a:t>
            </a:r>
            <a:r>
              <a:rPr lang="en-US" altLang="zh-CN" sz="2000" i="1" baseline="0" dirty="0">
                <a:solidFill>
                  <a:srgbClr val="990000"/>
                </a:solidFill>
                <a:latin typeface="Century Schoolbook" panose="02040604050505020304" pitchFamily="18" charset="0"/>
                <a:ea typeface="黑体" panose="02010609060101010101" pitchFamily="49" charset="-122"/>
              </a:rPr>
              <a:t>, </a:t>
            </a:r>
          </a:p>
          <a:p>
            <a:pPr fontAlgn="base">
              <a:lnSpc>
                <a:spcPct val="100000"/>
              </a:lnSpc>
            </a:pPr>
            <a:r>
              <a:rPr lang="en-US" altLang="zh-CN" sz="2000" b="1" i="1" baseline="0" dirty="0">
                <a:solidFill>
                  <a:srgbClr val="990000"/>
                </a:solidFill>
                <a:latin typeface="Century Schoolbook" panose="02040604050505020304" pitchFamily="18" charset="0"/>
                <a:ea typeface="黑体" panose="02010609060101010101" pitchFamily="49" charset="-122"/>
              </a:rPr>
              <a:t>               </a:t>
            </a:r>
            <a:r>
              <a:rPr lang="en-US" altLang="zh-CN" sz="2000" b="1" i="1" baseline="0" dirty="0" err="1">
                <a:solidFill>
                  <a:srgbClr val="990000"/>
                </a:solidFill>
                <a:latin typeface="Century Schoolbook" panose="02040604050505020304" pitchFamily="18" charset="0"/>
                <a:ea typeface="黑体" panose="02010609060101010101" pitchFamily="49" charset="-122"/>
              </a:rPr>
              <a:t>a</a:t>
            </a:r>
            <a:r>
              <a:rPr lang="en-US" altLang="zh-CN" sz="2000" b="1" i="1" dirty="0" err="1">
                <a:solidFill>
                  <a:srgbClr val="990000"/>
                </a:solidFill>
                <a:latin typeface="Century Schoolbook" panose="02040604050505020304" pitchFamily="18" charset="0"/>
                <a:ea typeface="黑体" panose="02010609060101010101" pitchFamily="49" charset="-122"/>
              </a:rPr>
              <a:t>i</a:t>
            </a:r>
            <a:r>
              <a:rPr lang="en-US" altLang="zh-CN" sz="2000" b="1" i="1" baseline="0" dirty="0">
                <a:solidFill>
                  <a:srgbClr val="990000"/>
                </a:solidFill>
                <a:latin typeface="Century Schoolbook" panose="02040604050505020304" pitchFamily="18" charset="0"/>
                <a:ea typeface="黑体" panose="02010609060101010101" pitchFamily="49" charset="-122"/>
              </a:rPr>
              <a:t>= a</a:t>
            </a:r>
            <a:r>
              <a:rPr lang="en-US" altLang="zh-CN" sz="2000" b="1" i="1" dirty="0">
                <a:solidFill>
                  <a:srgbClr val="990000"/>
                </a:solidFill>
                <a:latin typeface="Century Schoolbook" panose="02040604050505020304" pitchFamily="18" charset="0"/>
                <a:ea typeface="黑体" panose="02010609060101010101" pitchFamily="49" charset="-122"/>
              </a:rPr>
              <a:t>i-1</a:t>
            </a:r>
            <a:r>
              <a:rPr lang="en-US" altLang="zh-CN" sz="2000" b="1" baseline="0" dirty="0">
                <a:solidFill>
                  <a:srgbClr val="990000"/>
                </a:solidFill>
                <a:latin typeface="Century Schoolbook" panose="02040604050505020304" pitchFamily="18" charset="0"/>
                <a:ea typeface="黑体" panose="02010609060101010101" pitchFamily="49" charset="-122"/>
              </a:rPr>
              <a:t>+</a:t>
            </a:r>
            <a:r>
              <a:rPr lang="en-US" altLang="zh-CN" sz="2000" b="1" i="1" baseline="0" dirty="0">
                <a:solidFill>
                  <a:srgbClr val="990000"/>
                </a:solidFill>
                <a:latin typeface="Century Schoolbook" panose="02040604050505020304" pitchFamily="18" charset="0"/>
                <a:ea typeface="黑体" panose="02010609060101010101" pitchFamily="49" charset="-122"/>
              </a:rPr>
              <a:t> a</a:t>
            </a:r>
            <a:r>
              <a:rPr lang="en-US" altLang="zh-CN" sz="2000" b="1" i="1" dirty="0">
                <a:solidFill>
                  <a:srgbClr val="990000"/>
                </a:solidFill>
                <a:latin typeface="Century Schoolbook" panose="02040604050505020304" pitchFamily="18" charset="0"/>
                <a:ea typeface="黑体" panose="02010609060101010101" pitchFamily="49" charset="-122"/>
              </a:rPr>
              <a:t>i-2</a:t>
            </a:r>
          </a:p>
          <a:p>
            <a:pPr fontAlgn="base">
              <a:lnSpc>
                <a:spcPct val="100000"/>
              </a:lnSpc>
            </a:pPr>
            <a:r>
              <a:rPr lang="en-US" altLang="en-US" sz="2000" baseline="0" dirty="0">
                <a:ea typeface="黑体" panose="02010609060101010101" pitchFamily="49" charset="-122"/>
              </a:rPr>
              <a:t>算法1-4</a:t>
            </a:r>
          </a:p>
        </p:txBody>
      </p:sp>
      <p:sp>
        <p:nvSpPr>
          <p:cNvPr id="6156" name="Text Box 14"/>
          <p:cNvSpPr txBox="1">
            <a:spLocks noChangeArrowheads="1"/>
          </p:cNvSpPr>
          <p:nvPr/>
        </p:nvSpPr>
        <p:spPr bwMode="auto">
          <a:xfrm>
            <a:off x="1403350" y="981075"/>
            <a:ext cx="7345363"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spcBef>
                <a:spcPct val="20000"/>
              </a:spcBef>
            </a:pPr>
            <a:r>
              <a:rPr lang="en-US" altLang="zh-CN" sz="2000" baseline="0" dirty="0">
                <a:latin typeface="Century Schoolbook" panose="02040604050505020304" pitchFamily="18" charset="0"/>
              </a:rPr>
              <a:t>Procedure  </a:t>
            </a:r>
            <a:r>
              <a:rPr lang="en-US" altLang="zh-CN" sz="2000" baseline="0" dirty="0" err="1">
                <a:latin typeface="Century Schoolbook" panose="02040604050505020304" pitchFamily="18" charset="0"/>
              </a:rPr>
              <a:t>seq</a:t>
            </a:r>
            <a:r>
              <a:rPr lang="en-US" altLang="zh-CN" sz="2000" baseline="0" dirty="0">
                <a:latin typeface="Century Schoolbook" panose="02040604050505020304" pitchFamily="18" charset="0"/>
              </a:rPr>
              <a:t>(n)</a:t>
            </a:r>
          </a:p>
          <a:p>
            <a:pPr fontAlgn="base">
              <a:lnSpc>
                <a:spcPct val="95000"/>
              </a:lnSpc>
            </a:pPr>
            <a:r>
              <a:rPr lang="en-US" altLang="zh-CN" sz="2000" baseline="0" dirty="0">
                <a:latin typeface="Century Schoolbook" panose="02040604050505020304" pitchFamily="18" charset="0"/>
              </a:rPr>
              <a:t>    function A(n)</a:t>
            </a:r>
          </a:p>
          <a:p>
            <a:pPr fontAlgn="base">
              <a:lnSpc>
                <a:spcPct val="95000"/>
              </a:lnSpc>
            </a:pPr>
            <a:r>
              <a:rPr lang="en-US" altLang="zh-CN" sz="2000" baseline="0" dirty="0">
                <a:latin typeface="Century Schoolbook" panose="02040604050505020304" pitchFamily="18" charset="0"/>
              </a:rPr>
              <a:t>    { if  n=0  then				    </a:t>
            </a:r>
            <a:r>
              <a:rPr lang="en-US" altLang="zh-CN" sz="2000" baseline="0" dirty="0">
                <a:solidFill>
                  <a:srgbClr val="990000"/>
                </a:solidFill>
                <a:latin typeface="Century Schoolbook" panose="02040604050505020304" pitchFamily="18" charset="0"/>
              </a:rPr>
              <a:t>1</a:t>
            </a:r>
            <a:r>
              <a:rPr lang="en-US" altLang="zh-CN" sz="2000" baseline="0" dirty="0">
                <a:latin typeface="Century Schoolbook" panose="02040604050505020304" pitchFamily="18" charset="0"/>
              </a:rPr>
              <a:t>	          </a:t>
            </a:r>
          </a:p>
          <a:p>
            <a:pPr fontAlgn="base">
              <a:lnSpc>
                <a:spcPct val="95000"/>
              </a:lnSpc>
            </a:pPr>
            <a:r>
              <a:rPr lang="en-US" altLang="zh-CN" sz="2000" baseline="0" dirty="0">
                <a:latin typeface="Century Schoolbook" panose="02040604050505020304" pitchFamily="18" charset="0"/>
              </a:rPr>
              <a:t>          A:=0                                                    </a:t>
            </a:r>
            <a:r>
              <a:rPr lang="en-US" altLang="zh-CN" sz="2000" baseline="0" dirty="0" smtClean="0">
                <a:latin typeface="Century Schoolbook" panose="02040604050505020304" pitchFamily="18" charset="0"/>
              </a:rPr>
              <a:t>                   </a:t>
            </a:r>
            <a:r>
              <a:rPr lang="en-US" altLang="zh-CN" sz="2000" baseline="0" dirty="0">
                <a:solidFill>
                  <a:srgbClr val="990000"/>
                </a:solidFill>
                <a:latin typeface="Century Schoolbook" panose="02040604050505020304" pitchFamily="18" charset="0"/>
              </a:rPr>
              <a:t>1</a:t>
            </a:r>
          </a:p>
          <a:p>
            <a:pPr fontAlgn="base">
              <a:lnSpc>
                <a:spcPct val="95000"/>
              </a:lnSpc>
            </a:pPr>
            <a:r>
              <a:rPr lang="en-US" altLang="zh-CN" sz="2000" baseline="0" dirty="0">
                <a:latin typeface="Century Schoolbook" panose="02040604050505020304" pitchFamily="18" charset="0"/>
              </a:rPr>
              <a:t>      else if  n=1 then			    </a:t>
            </a:r>
            <a:r>
              <a:rPr lang="en-US" altLang="zh-CN" sz="2000" baseline="0" dirty="0">
                <a:solidFill>
                  <a:srgbClr val="990000"/>
                </a:solidFill>
                <a:latin typeface="Century Schoolbook" panose="02040604050505020304" pitchFamily="18" charset="0"/>
              </a:rPr>
              <a:t>1</a:t>
            </a:r>
          </a:p>
          <a:p>
            <a:pPr fontAlgn="base">
              <a:lnSpc>
                <a:spcPct val="95000"/>
              </a:lnSpc>
            </a:pPr>
            <a:r>
              <a:rPr lang="en-US" altLang="zh-CN" sz="2000" baseline="0" dirty="0">
                <a:latin typeface="Century Schoolbook" panose="02040604050505020304" pitchFamily="18" charset="0"/>
              </a:rPr>
              <a:t>                 A:=1			               </a:t>
            </a:r>
            <a:r>
              <a:rPr lang="en-US" altLang="zh-CN" sz="2000" baseline="0" dirty="0" smtClean="0">
                <a:latin typeface="Century Schoolbook" panose="02040604050505020304" pitchFamily="18" charset="0"/>
              </a:rPr>
              <a:t>      </a:t>
            </a:r>
            <a:r>
              <a:rPr lang="en-US" altLang="zh-CN" sz="2000" baseline="0" dirty="0">
                <a:solidFill>
                  <a:srgbClr val="990000"/>
                </a:solidFill>
                <a:latin typeface="Century Schoolbook" panose="02040604050505020304" pitchFamily="18" charset="0"/>
              </a:rPr>
              <a:t>1</a:t>
            </a:r>
            <a:r>
              <a:rPr lang="en-US" altLang="zh-CN" sz="2000" baseline="0" dirty="0">
                <a:latin typeface="Century Schoolbook" panose="02040604050505020304" pitchFamily="18" charset="0"/>
              </a:rPr>
              <a:t>	</a:t>
            </a:r>
          </a:p>
          <a:p>
            <a:pPr fontAlgn="base">
              <a:lnSpc>
                <a:spcPct val="95000"/>
              </a:lnSpc>
            </a:pPr>
            <a:r>
              <a:rPr lang="en-US" altLang="zh-CN" sz="2000" baseline="0" dirty="0">
                <a:latin typeface="Century Schoolbook" panose="02040604050505020304" pitchFamily="18" charset="0"/>
              </a:rPr>
              <a:t>             else A:=A(n-1)+A(n-2)	                  </a:t>
            </a:r>
            <a:r>
              <a:rPr lang="en-US" altLang="zh-CN" sz="2000" baseline="0" dirty="0">
                <a:solidFill>
                  <a:srgbClr val="990000"/>
                </a:solidFill>
                <a:latin typeface="Century Schoolbook" panose="02040604050505020304" pitchFamily="18" charset="0"/>
              </a:rPr>
              <a:t>6+F(n-1)+F(n-2) </a:t>
            </a:r>
          </a:p>
          <a:p>
            <a:pPr fontAlgn="base">
              <a:lnSpc>
                <a:spcPct val="95000"/>
              </a:lnSpc>
            </a:pPr>
            <a:r>
              <a:rPr lang="en-US" altLang="zh-CN" sz="2000" baseline="0" dirty="0">
                <a:latin typeface="Century Schoolbook" panose="02040604050505020304" pitchFamily="18" charset="0"/>
              </a:rPr>
              <a:t>      };</a:t>
            </a:r>
          </a:p>
          <a:p>
            <a:pPr fontAlgn="base">
              <a:lnSpc>
                <a:spcPct val="95000"/>
              </a:lnSpc>
            </a:pPr>
            <a:r>
              <a:rPr lang="en-US" altLang="zh-CN" sz="2000" baseline="0" dirty="0">
                <a:latin typeface="Century Schoolbook" panose="02040604050505020304" pitchFamily="18" charset="0"/>
              </a:rPr>
              <a:t>   { if  n&lt;0  then                                               </a:t>
            </a:r>
            <a:r>
              <a:rPr lang="en-US" altLang="zh-CN" sz="2000" baseline="0" dirty="0">
                <a:solidFill>
                  <a:srgbClr val="990000"/>
                </a:solidFill>
                <a:latin typeface="Century Schoolbook" panose="02040604050505020304" pitchFamily="18" charset="0"/>
              </a:rPr>
              <a:t> </a:t>
            </a:r>
            <a:r>
              <a:rPr lang="en-US" altLang="zh-CN" sz="2000" baseline="0" dirty="0" smtClean="0">
                <a:solidFill>
                  <a:srgbClr val="990000"/>
                </a:solidFill>
                <a:latin typeface="Century Schoolbook" panose="02040604050505020304" pitchFamily="18" charset="0"/>
              </a:rPr>
              <a:t>             1</a:t>
            </a:r>
            <a:endParaRPr lang="en-US" altLang="zh-CN" sz="2000" baseline="0" dirty="0">
              <a:solidFill>
                <a:srgbClr val="990000"/>
              </a:solidFill>
              <a:latin typeface="Century Schoolbook" panose="02040604050505020304" pitchFamily="18" charset="0"/>
            </a:endParaRPr>
          </a:p>
          <a:p>
            <a:pPr fontAlgn="base">
              <a:lnSpc>
                <a:spcPct val="95000"/>
              </a:lnSpc>
            </a:pPr>
            <a:r>
              <a:rPr lang="en-US" altLang="zh-CN" sz="2000" baseline="0" dirty="0">
                <a:latin typeface="Century Schoolbook" panose="02040604050505020304" pitchFamily="18" charset="0"/>
              </a:rPr>
              <a:t>          error</a:t>
            </a:r>
          </a:p>
          <a:p>
            <a:pPr fontAlgn="base">
              <a:lnSpc>
                <a:spcPct val="95000"/>
              </a:lnSpc>
            </a:pPr>
            <a:r>
              <a:rPr lang="en-US" altLang="zh-CN" sz="2000" baseline="0" dirty="0">
                <a:latin typeface="Century Schoolbook" panose="02040604050505020304" pitchFamily="18" charset="0"/>
              </a:rPr>
              <a:t>     else  for i:=0 to n do				</a:t>
            </a:r>
          </a:p>
          <a:p>
            <a:pPr fontAlgn="base">
              <a:lnSpc>
                <a:spcPct val="95000"/>
              </a:lnSpc>
            </a:pPr>
            <a:r>
              <a:rPr lang="en-US" altLang="zh-CN" sz="2000" baseline="0" dirty="0"/>
              <a:t>	   </a:t>
            </a:r>
            <a:r>
              <a:rPr lang="en-US" altLang="zh-CN" sz="2000" baseline="0" dirty="0" err="1">
                <a:latin typeface="Century Schoolbook" panose="02040604050505020304" pitchFamily="18" charset="0"/>
              </a:rPr>
              <a:t>writeln</a:t>
            </a:r>
            <a:r>
              <a:rPr lang="en-US" altLang="zh-CN" sz="2000" baseline="0" dirty="0">
                <a:latin typeface="Century Schoolbook" panose="02040604050505020304" pitchFamily="18" charset="0"/>
              </a:rPr>
              <a:t> (A(</a:t>
            </a:r>
            <a:r>
              <a:rPr lang="en-US" altLang="zh-CN" sz="2000" baseline="0" dirty="0" err="1">
                <a:latin typeface="Century Schoolbook" panose="02040604050505020304" pitchFamily="18" charset="0"/>
              </a:rPr>
              <a:t>i</a:t>
            </a:r>
            <a:r>
              <a:rPr lang="en-US" altLang="zh-CN" sz="2000" baseline="0" dirty="0">
                <a:latin typeface="Century Schoolbook" panose="02040604050505020304" pitchFamily="18" charset="0"/>
              </a:rPr>
              <a:t>))		                       </a:t>
            </a:r>
            <a:r>
              <a:rPr lang="en-US" altLang="zh-CN" sz="2000" baseline="0" dirty="0">
                <a:solidFill>
                  <a:srgbClr val="990000"/>
                </a:solidFill>
                <a:latin typeface="Century Schoolbook" panose="02040604050505020304" pitchFamily="18" charset="0"/>
                <a:ea typeface="黑体" panose="02010609060101010101" pitchFamily="49" charset="-122"/>
              </a:rPr>
              <a:t>(1+F(</a:t>
            </a:r>
            <a:r>
              <a:rPr lang="en-US" altLang="zh-CN" sz="2000" i="1" baseline="0" dirty="0" err="1">
                <a:solidFill>
                  <a:srgbClr val="990000"/>
                </a:solidFill>
                <a:latin typeface="Century Schoolbook" panose="02040604050505020304" pitchFamily="18" charset="0"/>
                <a:ea typeface="黑体" panose="02010609060101010101" pitchFamily="49" charset="-122"/>
              </a:rPr>
              <a:t>i</a:t>
            </a:r>
            <a:r>
              <a:rPr lang="en-US" altLang="zh-CN" sz="2000" baseline="0" dirty="0">
                <a:solidFill>
                  <a:srgbClr val="990000"/>
                </a:solidFill>
                <a:latin typeface="Century Schoolbook" panose="02040604050505020304" pitchFamily="18" charset="0"/>
                <a:ea typeface="黑体" panose="02010609060101010101" pitchFamily="49" charset="-122"/>
              </a:rPr>
              <a:t>))</a:t>
            </a:r>
          </a:p>
          <a:p>
            <a:pPr fontAlgn="base">
              <a:lnSpc>
                <a:spcPct val="95000"/>
              </a:lnSpc>
            </a:pPr>
            <a:r>
              <a:rPr lang="en-US" altLang="zh-CN" sz="2000" baseline="0" dirty="0">
                <a:latin typeface="Century Schoolbook" panose="02040604050505020304" pitchFamily="18" charset="0"/>
              </a:rPr>
              <a:t>       };</a:t>
            </a:r>
          </a:p>
        </p:txBody>
      </p:sp>
      <p:sp>
        <p:nvSpPr>
          <p:cNvPr id="399375" name="Rectangle 15"/>
          <p:cNvSpPr>
            <a:spLocks noChangeArrowheads="1"/>
          </p:cNvSpPr>
          <p:nvPr/>
        </p:nvSpPr>
        <p:spPr bwMode="auto">
          <a:xfrm>
            <a:off x="457200" y="4800600"/>
            <a:ext cx="7842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000" baseline="0">
                <a:latin typeface="Century Schoolbook" panose="02040604050505020304" pitchFamily="18" charset="0"/>
                <a:ea typeface="黑体" panose="02010609060101010101" pitchFamily="49" charset="-122"/>
              </a:rPr>
              <a:t>设</a:t>
            </a:r>
            <a:r>
              <a:rPr lang="en-US" altLang="zh-CN" sz="2000" baseline="0">
                <a:latin typeface="Century Schoolbook" panose="02040604050505020304" pitchFamily="18" charset="0"/>
                <a:ea typeface="黑体" panose="02010609060101010101" pitchFamily="49" charset="-122"/>
              </a:rPr>
              <a:t>F(n)</a:t>
            </a:r>
            <a:r>
              <a:rPr lang="zh-CN" altLang="en-US" sz="2000" baseline="0">
                <a:latin typeface="Century Schoolbook" panose="02040604050505020304" pitchFamily="18" charset="0"/>
                <a:ea typeface="黑体" panose="02010609060101010101" pitchFamily="49" charset="-122"/>
              </a:rPr>
              <a:t>是函数</a:t>
            </a:r>
            <a:r>
              <a:rPr lang="en-US" altLang="zh-CN" sz="2000" baseline="0">
                <a:latin typeface="Century Schoolbook" panose="02040604050505020304" pitchFamily="18" charset="0"/>
                <a:ea typeface="黑体" panose="02010609060101010101" pitchFamily="49" charset="-122"/>
              </a:rPr>
              <a:t>A</a:t>
            </a:r>
            <a:r>
              <a:rPr lang="zh-CN" altLang="en-US" sz="2000" baseline="0">
                <a:latin typeface="Century Schoolbook" panose="02040604050505020304" pitchFamily="18" charset="0"/>
                <a:ea typeface="黑体" panose="02010609060101010101" pitchFamily="49" charset="-122"/>
              </a:rPr>
              <a:t>在最坏情况下的时间复杂性</a:t>
            </a:r>
            <a:r>
              <a:rPr lang="en-US" altLang="zh-CN" sz="2000" baseline="0">
                <a:latin typeface="Century Schoolbook" panose="02040604050505020304" pitchFamily="18" charset="0"/>
                <a:ea typeface="黑体" panose="02010609060101010101" pitchFamily="49" charset="-122"/>
              </a:rPr>
              <a:t>,</a:t>
            </a:r>
            <a:r>
              <a:rPr lang="zh-CN" altLang="en-US" sz="2000" baseline="0">
                <a:latin typeface="Century Schoolbook" panose="02040604050505020304" pitchFamily="18" charset="0"/>
                <a:ea typeface="黑体" panose="02010609060101010101" pitchFamily="49" charset="-122"/>
              </a:rPr>
              <a:t>则</a:t>
            </a:r>
            <a:r>
              <a:rPr lang="en-US" altLang="zh-CN" sz="2000" baseline="0">
                <a:latin typeface="Century Schoolbook" panose="02040604050505020304" pitchFamily="18" charset="0"/>
                <a:ea typeface="黑体" panose="02010609060101010101" pitchFamily="49" charset="-122"/>
              </a:rPr>
              <a:t>F(n)</a:t>
            </a:r>
            <a:r>
              <a:rPr lang="zh-CN" altLang="en-US" sz="2000" baseline="0">
                <a:latin typeface="Century Schoolbook" panose="02040604050505020304" pitchFamily="18" charset="0"/>
                <a:ea typeface="黑体" panose="02010609060101010101" pitchFamily="49" charset="-122"/>
              </a:rPr>
              <a:t>满足如下递归方程</a:t>
            </a:r>
            <a:r>
              <a:rPr lang="en-US" altLang="zh-CN" sz="2000" baseline="0">
                <a:latin typeface="Century Schoolbook" panose="02040604050505020304" pitchFamily="18" charset="0"/>
                <a:ea typeface="黑体" panose="02010609060101010101" pitchFamily="49" charset="-122"/>
              </a:rPr>
              <a:t>:</a:t>
            </a:r>
          </a:p>
        </p:txBody>
      </p:sp>
      <p:sp>
        <p:nvSpPr>
          <p:cNvPr id="399377" name="AutoShape 17"/>
          <p:cNvSpPr>
            <a:spLocks/>
          </p:cNvSpPr>
          <p:nvPr/>
        </p:nvSpPr>
        <p:spPr bwMode="auto">
          <a:xfrm>
            <a:off x="2667000" y="5281613"/>
            <a:ext cx="152400" cy="738187"/>
          </a:xfrm>
          <a:prstGeom prst="leftBrace">
            <a:avLst>
              <a:gd name="adj1" fmla="val 4036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99378" name="Text Box 18"/>
          <p:cNvSpPr txBox="1">
            <a:spLocks noChangeArrowheads="1"/>
          </p:cNvSpPr>
          <p:nvPr/>
        </p:nvSpPr>
        <p:spPr bwMode="auto">
          <a:xfrm>
            <a:off x="2819400" y="51054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2       n=0</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399379" name="Text Box 19"/>
          <p:cNvSpPr txBox="1">
            <a:spLocks noChangeArrowheads="1"/>
          </p:cNvSpPr>
          <p:nvPr/>
        </p:nvSpPr>
        <p:spPr bwMode="auto">
          <a:xfrm>
            <a:off x="2819400" y="5410200"/>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a:latin typeface="幼圆" panose="02010509060101010101" pitchFamily="49" charset="-122"/>
                <a:ea typeface="幼圆" panose="02010509060101010101" pitchFamily="49" charset="-122"/>
              </a:rPr>
              <a:t>3       n=1   </a:t>
            </a:r>
            <a:endParaRPr lang="en-US" altLang="zh-CN" sz="2000" b="1" baseline="0">
              <a:solidFill>
                <a:schemeClr val="bg1"/>
              </a:solidFill>
              <a:latin typeface="幼圆" panose="02010509060101010101" pitchFamily="49" charset="-122"/>
              <a:ea typeface="幼圆" panose="02010509060101010101" pitchFamily="49" charset="-122"/>
            </a:endParaRPr>
          </a:p>
        </p:txBody>
      </p:sp>
      <p:sp>
        <p:nvSpPr>
          <p:cNvPr id="399380" name="Text Box 20"/>
          <p:cNvSpPr txBox="1">
            <a:spLocks noChangeArrowheads="1"/>
          </p:cNvSpPr>
          <p:nvPr/>
        </p:nvSpPr>
        <p:spPr bwMode="auto">
          <a:xfrm>
            <a:off x="2819400" y="5715000"/>
            <a:ext cx="312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80000"/>
              </a:lnSpc>
            </a:pPr>
            <a:r>
              <a:rPr lang="en-US" altLang="zh-CN" sz="2000" b="1" baseline="0" dirty="0" smtClean="0">
                <a:latin typeface="幼圆" panose="02010509060101010101" pitchFamily="49" charset="-122"/>
                <a:ea typeface="幼圆" panose="02010509060101010101" pitchFamily="49" charset="-122"/>
              </a:rPr>
              <a:t>8</a:t>
            </a:r>
            <a:r>
              <a:rPr lang="en-US" altLang="zh-CN" sz="2000" b="1" baseline="0" dirty="0">
                <a:latin typeface="幼圆" panose="02010509060101010101" pitchFamily="49" charset="-122"/>
                <a:ea typeface="幼圆" panose="02010509060101010101" pitchFamily="49" charset="-122"/>
              </a:rPr>
              <a:t>+ </a:t>
            </a:r>
            <a:r>
              <a:rPr lang="en-US" altLang="zh-CN" sz="2000" b="1" baseline="0" dirty="0">
                <a:latin typeface="Century Schoolbook" panose="02040604050505020304" pitchFamily="18" charset="0"/>
              </a:rPr>
              <a:t>F(n-1)+ F(n-2)</a:t>
            </a:r>
            <a:r>
              <a:rPr lang="en-US" altLang="zh-CN" sz="2000" b="1" baseline="0" dirty="0">
                <a:latin typeface="幼圆" panose="02010509060101010101" pitchFamily="49" charset="-122"/>
                <a:ea typeface="幼圆" panose="02010509060101010101" pitchFamily="49" charset="-122"/>
              </a:rPr>
              <a:t>   n&gt;1</a:t>
            </a:r>
          </a:p>
        </p:txBody>
      </p:sp>
      <p:sp>
        <p:nvSpPr>
          <p:cNvPr id="399381" name="Rectangle 21"/>
          <p:cNvSpPr>
            <a:spLocks noChangeArrowheads="1"/>
          </p:cNvSpPr>
          <p:nvPr/>
        </p:nvSpPr>
        <p:spPr bwMode="auto">
          <a:xfrm>
            <a:off x="1828800" y="5407025"/>
            <a:ext cx="890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80000"/>
              </a:lnSpc>
            </a:pPr>
            <a:r>
              <a:rPr lang="en-US" altLang="zh-CN" sz="2000" b="1" baseline="0">
                <a:latin typeface="Century Schoolbook" panose="02040604050505020304" pitchFamily="18" charset="0"/>
                <a:ea typeface="黑体" panose="02010609060101010101" pitchFamily="49" charset="-122"/>
              </a:rPr>
              <a:t>F(n)=</a:t>
            </a:r>
          </a:p>
        </p:txBody>
      </p:sp>
      <p:sp>
        <p:nvSpPr>
          <p:cNvPr id="399383" name="AutoShape 23">
            <a:hlinkClick r:id="" action="ppaction://noaction" highlightClick="1"/>
          </p:cNvPr>
          <p:cNvSpPr>
            <a:spLocks noChangeArrowheads="1"/>
          </p:cNvSpPr>
          <p:nvPr/>
        </p:nvSpPr>
        <p:spPr bwMode="auto">
          <a:xfrm>
            <a:off x="381000" y="402223"/>
            <a:ext cx="990600" cy="338554"/>
          </a:xfrm>
          <a:prstGeom prst="actionButtonBlank">
            <a:avLst/>
          </a:prstGeom>
          <a:solidFill>
            <a:srgbClr val="FF3300"/>
          </a:solidFill>
          <a:ln w="9525">
            <a:solidFill>
              <a:schemeClr val="bg1"/>
            </a:solidFill>
            <a:miter lim="800000"/>
            <a:headEnd/>
            <a:tailEnd/>
          </a:ln>
          <a:effectLst/>
          <a:extLst/>
        </p:spPr>
        <p:txBody>
          <a:bodyPr lIns="46800" rIns="50400" anchor="ctr" anchorCtr="1">
            <a:spAutoFit/>
          </a:bodyPr>
          <a:lstStyle/>
          <a:p>
            <a:pPr algn="ctr" eaLnBrk="1" fontAlgn="base" hangingPunct="1">
              <a:lnSpc>
                <a:spcPct val="100000"/>
              </a:lnSpc>
              <a:defRPr/>
            </a:pPr>
            <a:r>
              <a:rPr lang="zh-CN" altLang="en-US" sz="1600" b="1" baseline="0" dirty="0">
                <a:solidFill>
                  <a:schemeClr val="bg1"/>
                </a:solidFill>
                <a:ea typeface="幼圆" pitchFamily="49" charset="-122"/>
              </a:rPr>
              <a:t>例 题 </a:t>
            </a:r>
            <a:r>
              <a:rPr lang="en-US" altLang="zh-CN" sz="1600" b="1" baseline="0" dirty="0" smtClean="0">
                <a:solidFill>
                  <a:schemeClr val="bg1"/>
                </a:solidFill>
                <a:ea typeface="幼圆" pitchFamily="49" charset="-122"/>
              </a:rPr>
              <a:t>1-4</a:t>
            </a:r>
            <a:endParaRPr lang="en-US" altLang="zh-CN" sz="2000" baseline="0" dirty="0">
              <a:solidFill>
                <a:srgbClr val="FF3300"/>
              </a:solidFill>
              <a:effectDag name="">
                <a:cont type="tree" name="">
                  <a:effect ref="fillLine"/>
                  <a:outerShdw dist="38100" dir="13500000" algn="br">
                    <a:srgbClr val="FF7755"/>
                  </a:outerShdw>
                </a:cont>
                <a:cont type="tree" name="">
                  <a:effect ref="fillLine"/>
                  <a:outerShdw dist="38100" dir="2700000" algn="tl">
                    <a:srgbClr val="991E00"/>
                  </a:outerShdw>
                </a:cont>
                <a:effect ref="fillLine"/>
              </a:effectDag>
              <a:ea typeface="隶书" pitchFamily="49" charset="-122"/>
            </a:endParaRPr>
          </a:p>
        </p:txBody>
      </p:sp>
      <p:graphicFrame>
        <p:nvGraphicFramePr>
          <p:cNvPr id="6147" name="Object 24"/>
          <p:cNvGraphicFramePr>
            <a:graphicFrameLocks noChangeAspect="1"/>
          </p:cNvGraphicFramePr>
          <p:nvPr/>
        </p:nvGraphicFramePr>
        <p:xfrm>
          <a:off x="6228184" y="4005263"/>
          <a:ext cx="730250" cy="795337"/>
        </p:xfrm>
        <a:graphic>
          <a:graphicData uri="http://schemas.openxmlformats.org/presentationml/2006/ole">
            <mc:AlternateContent xmlns:mc="http://schemas.openxmlformats.org/markup-compatibility/2006">
              <mc:Choice xmlns:v="urn:schemas-microsoft-com:vml" Requires="v">
                <p:oleObj spid="_x0000_s6327" name="公式" r:id="rId6" imgW="355446" imgH="507780" progId="">
                  <p:embed/>
                </p:oleObj>
              </mc:Choice>
              <mc:Fallback>
                <p:oleObj name="公式" r:id="rId6" imgW="355446" imgH="507780" progId="">
                  <p:embed/>
                  <p:pic>
                    <p:nvPicPr>
                      <p:cNvPr id="0" name="Picture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8184" y="4005263"/>
                        <a:ext cx="73025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37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99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993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993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5" grpId="0" autoUpdateAnimBg="0"/>
      <p:bldP spid="399377" grpId="0" animBg="1"/>
      <p:bldP spid="399378" grpId="0" autoUpdateAnimBg="0"/>
      <p:bldP spid="399379" grpId="0" autoUpdateAnimBg="0"/>
      <p:bldP spid="399380" grpId="0" autoUpdateAnimBg="0"/>
      <p:bldP spid="39938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sz="3200" b="1">
                <a:solidFill>
                  <a:srgbClr val="3907F1"/>
                </a:solidFill>
              </a:rPr>
              <a:t>算法分析的基本法则</a:t>
            </a:r>
            <a:endParaRPr lang="zh-CN" altLang="en-US"/>
          </a:p>
        </p:txBody>
      </p:sp>
      <p:sp>
        <p:nvSpPr>
          <p:cNvPr id="110595" name="Rectangle 3"/>
          <p:cNvSpPr>
            <a:spLocks noGrp="1" noChangeArrowheads="1"/>
          </p:cNvSpPr>
          <p:nvPr>
            <p:ph type="body" idx="1"/>
          </p:nvPr>
        </p:nvSpPr>
        <p:spPr>
          <a:xfrm>
            <a:off x="1257300" y="1628775"/>
            <a:ext cx="7772400" cy="4824413"/>
          </a:xfrm>
        </p:spPr>
        <p:txBody>
          <a:bodyPr/>
          <a:lstStyle/>
          <a:p>
            <a:pPr>
              <a:lnSpc>
                <a:spcPct val="80000"/>
              </a:lnSpc>
            </a:pPr>
            <a:r>
              <a:rPr lang="zh-CN" altLang="en-US" sz="2400" b="1">
                <a:solidFill>
                  <a:srgbClr val="3907F1"/>
                </a:solidFill>
              </a:rPr>
              <a:t>非递归算法：</a:t>
            </a:r>
          </a:p>
          <a:p>
            <a:pPr>
              <a:lnSpc>
                <a:spcPct val="150000"/>
              </a:lnSpc>
            </a:pPr>
            <a:r>
              <a:rPr lang="zh-CN" altLang="en-US" sz="2000"/>
              <a:t>（</a:t>
            </a:r>
            <a:r>
              <a:rPr lang="en-US" altLang="zh-CN" sz="2000"/>
              <a:t>1</a:t>
            </a:r>
            <a:r>
              <a:rPr lang="zh-CN" altLang="en-US" sz="2000"/>
              <a:t>）</a:t>
            </a:r>
            <a:r>
              <a:rPr lang="en-US" altLang="zh-CN" sz="2000"/>
              <a:t>for / while </a:t>
            </a:r>
            <a:r>
              <a:rPr lang="zh-CN" altLang="en-US" sz="2000"/>
              <a:t>循环</a:t>
            </a:r>
          </a:p>
          <a:p>
            <a:pPr>
              <a:lnSpc>
                <a:spcPct val="150000"/>
              </a:lnSpc>
            </a:pPr>
            <a:r>
              <a:rPr lang="zh-CN" altLang="en-US" sz="2000"/>
              <a:t>循环体内计算时间*循环次数；</a:t>
            </a:r>
          </a:p>
          <a:p>
            <a:pPr>
              <a:lnSpc>
                <a:spcPct val="150000"/>
              </a:lnSpc>
            </a:pPr>
            <a:r>
              <a:rPr lang="zh-CN" altLang="en-US" sz="2000"/>
              <a:t>（</a:t>
            </a:r>
            <a:r>
              <a:rPr lang="en-US" altLang="zh-CN" sz="2000"/>
              <a:t>2</a:t>
            </a:r>
            <a:r>
              <a:rPr lang="zh-CN" altLang="en-US" sz="2000"/>
              <a:t>）嵌套循环</a:t>
            </a:r>
          </a:p>
          <a:p>
            <a:pPr>
              <a:lnSpc>
                <a:spcPct val="150000"/>
              </a:lnSpc>
            </a:pPr>
            <a:r>
              <a:rPr lang="zh-CN" altLang="en-US" sz="2000"/>
              <a:t>循环体内计算时间*所有循环次数；</a:t>
            </a:r>
          </a:p>
          <a:p>
            <a:pPr>
              <a:lnSpc>
                <a:spcPct val="150000"/>
              </a:lnSpc>
            </a:pPr>
            <a:r>
              <a:rPr lang="zh-CN" altLang="en-US" sz="2000"/>
              <a:t>（</a:t>
            </a:r>
            <a:r>
              <a:rPr lang="en-US" altLang="zh-CN" sz="2000"/>
              <a:t>3</a:t>
            </a:r>
            <a:r>
              <a:rPr lang="zh-CN" altLang="en-US" sz="2000"/>
              <a:t>）顺序语句</a:t>
            </a:r>
          </a:p>
          <a:p>
            <a:pPr>
              <a:lnSpc>
                <a:spcPct val="150000"/>
              </a:lnSpc>
            </a:pPr>
            <a:r>
              <a:rPr lang="zh-CN" altLang="en-US" sz="2000"/>
              <a:t>各语句计算时间相加；</a:t>
            </a:r>
          </a:p>
          <a:p>
            <a:pPr>
              <a:lnSpc>
                <a:spcPct val="150000"/>
              </a:lnSpc>
            </a:pPr>
            <a:r>
              <a:rPr lang="zh-CN" altLang="en-US" sz="2000"/>
              <a:t>（</a:t>
            </a:r>
            <a:r>
              <a:rPr lang="en-US" altLang="zh-CN" sz="2000"/>
              <a:t>4</a:t>
            </a:r>
            <a:r>
              <a:rPr lang="zh-CN" altLang="en-US" sz="2000"/>
              <a:t>）</a:t>
            </a:r>
            <a:r>
              <a:rPr lang="en-US" altLang="zh-CN" sz="2000"/>
              <a:t>if-else</a:t>
            </a:r>
            <a:r>
              <a:rPr lang="zh-CN" altLang="en-US" sz="2000"/>
              <a:t>语句</a:t>
            </a:r>
          </a:p>
          <a:p>
            <a:pPr>
              <a:lnSpc>
                <a:spcPct val="150000"/>
              </a:lnSpc>
            </a:pPr>
            <a:r>
              <a:rPr lang="en-US" altLang="zh-CN" sz="2000"/>
              <a:t>if</a:t>
            </a:r>
            <a:r>
              <a:rPr lang="zh-CN" altLang="en-US" sz="2000"/>
              <a:t>语句计算时间和</a:t>
            </a:r>
            <a:r>
              <a:rPr lang="en-US" altLang="zh-CN" sz="2000"/>
              <a:t>else</a:t>
            </a:r>
            <a:r>
              <a:rPr lang="zh-CN" altLang="en-US" sz="2000"/>
              <a:t>语句计算时间的较大者。</a:t>
            </a:r>
          </a:p>
        </p:txBody>
      </p:sp>
    </p:spTree>
    <p:extLst>
      <p:ext uri="{BB962C8B-B14F-4D97-AF65-F5344CB8AC3E}">
        <p14:creationId xmlns:p14="http://schemas.microsoft.com/office/powerpoint/2010/main" val="229024012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932BDDE8-949E-4557-BC21-D7D984B77854}" type="slidenum">
              <a:rPr lang="en-US" altLang="zh-CN" sz="1400" baseline="0"/>
              <a:pPr/>
              <a:t>62</a:t>
            </a:fld>
            <a:endParaRPr lang="en-US" altLang="zh-CN" sz="1400" baseline="0"/>
          </a:p>
        </p:txBody>
      </p:sp>
      <p:sp>
        <p:nvSpPr>
          <p:cNvPr id="9224"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9225"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226" name="Text Box 12"/>
          <p:cNvSpPr txBox="1">
            <a:spLocks noChangeArrowheads="1"/>
          </p:cNvSpPr>
          <p:nvPr/>
        </p:nvSpPr>
        <p:spPr bwMode="auto">
          <a:xfrm>
            <a:off x="533400" y="1143000"/>
            <a:ext cx="81534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对问题处理能力、运行时间有影响的因素有：</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硬件设备的性能</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系统软件</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  输入数据</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起决定性作用的是算法渐近复杂度。</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在问题规模较小时，常数因子也不可忽视。</a:t>
            </a:r>
          </a:p>
          <a:p>
            <a:pPr fontAlgn="base">
              <a:lnSpc>
                <a:spcPct val="125000"/>
              </a:lnSpc>
            </a:pPr>
            <a:r>
              <a:rPr lang="zh-CN" altLang="en-US" sz="2400" b="1" baseline="0">
                <a:solidFill>
                  <a:srgbClr val="990000"/>
                </a:solidFill>
                <a:latin typeface="楷体" panose="02010609060101010101" pitchFamily="49" charset="-122"/>
                <a:ea typeface="楷体" panose="02010609060101010101" pitchFamily="49" charset="-122"/>
              </a:rPr>
              <a:t>实际工作中考虑的因素</a:t>
            </a:r>
          </a:p>
        </p:txBody>
      </p:sp>
      <p:sp>
        <p:nvSpPr>
          <p:cNvPr id="9227" name="Rectangle 13"/>
          <p:cNvSpPr>
            <a:spLocks noChangeArrowheads="1"/>
          </p:cNvSpPr>
          <p:nvPr/>
        </p:nvSpPr>
        <p:spPr bwMode="auto">
          <a:xfrm>
            <a:off x="381000" y="495300"/>
            <a:ext cx="28733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20000"/>
              </a:lnSpc>
            </a:pPr>
            <a:r>
              <a:rPr lang="en-US" altLang="zh-CN" sz="2000" baseline="0">
                <a:latin typeface="黑体" panose="02010609060101010101" pitchFamily="49" charset="-122"/>
                <a:ea typeface="黑体" panose="02010609060101010101" pitchFamily="49" charset="-122"/>
              </a:rPr>
              <a:t>5 </a:t>
            </a:r>
            <a:r>
              <a:rPr lang="zh-CN" altLang="en-US" sz="2400" baseline="0">
                <a:latin typeface="黑体" panose="02010609060101010101" pitchFamily="49" charset="-122"/>
                <a:ea typeface="黑体" panose="02010609060101010101" pitchFamily="49" charset="-122"/>
              </a:rPr>
              <a:t>算法复杂度的影响</a:t>
            </a:r>
          </a:p>
        </p:txBody>
      </p:sp>
      <p:graphicFrame>
        <p:nvGraphicFramePr>
          <p:cNvPr id="445456" name="Object 16"/>
          <p:cNvGraphicFramePr>
            <a:graphicFrameLocks noChangeAspect="1"/>
          </p:cNvGraphicFramePr>
          <p:nvPr/>
        </p:nvGraphicFramePr>
        <p:xfrm>
          <a:off x="304800" y="1219200"/>
          <a:ext cx="206375" cy="304800"/>
        </p:xfrm>
        <a:graphic>
          <a:graphicData uri="http://schemas.openxmlformats.org/presentationml/2006/ole">
            <mc:AlternateContent xmlns:mc="http://schemas.openxmlformats.org/markup-compatibility/2006">
              <mc:Choice xmlns:v="urn:schemas-microsoft-com:vml" Requires="v">
                <p:oleObj spid="_x0000_s9785" name="Clip" r:id="rId3" imgW="2247900" imgH="3306763" progId="">
                  <p:embed/>
                </p:oleObj>
              </mc:Choice>
              <mc:Fallback>
                <p:oleObj name="Clip" r:id="rId3" imgW="2247900" imgH="3306763" progId="">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7" name="Object 17"/>
          <p:cNvGraphicFramePr>
            <a:graphicFrameLocks noChangeAspect="1"/>
          </p:cNvGraphicFramePr>
          <p:nvPr/>
        </p:nvGraphicFramePr>
        <p:xfrm>
          <a:off x="228600" y="3086100"/>
          <a:ext cx="206375" cy="304800"/>
        </p:xfrm>
        <a:graphic>
          <a:graphicData uri="http://schemas.openxmlformats.org/presentationml/2006/ole">
            <mc:AlternateContent xmlns:mc="http://schemas.openxmlformats.org/markup-compatibility/2006">
              <mc:Choice xmlns:v="urn:schemas-microsoft-com:vml" Requires="v">
                <p:oleObj spid="_x0000_s9786" name="Clip" r:id="rId5" imgW="2247900" imgH="3306763" progId="">
                  <p:embed/>
                </p:oleObj>
              </mc:Choice>
              <mc:Fallback>
                <p:oleObj name="Clip" r:id="rId5" imgW="2247900" imgH="3306763" progId="">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861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8" name="Object 18"/>
          <p:cNvGraphicFramePr>
            <a:graphicFrameLocks noChangeAspect="1"/>
          </p:cNvGraphicFramePr>
          <p:nvPr/>
        </p:nvGraphicFramePr>
        <p:xfrm>
          <a:off x="228600" y="3573463"/>
          <a:ext cx="206375" cy="304800"/>
        </p:xfrm>
        <a:graphic>
          <a:graphicData uri="http://schemas.openxmlformats.org/presentationml/2006/ole">
            <mc:AlternateContent xmlns:mc="http://schemas.openxmlformats.org/markup-compatibility/2006">
              <mc:Choice xmlns:v="urn:schemas-microsoft-com:vml" Requires="v">
                <p:oleObj spid="_x0000_s9787" name="Clip" r:id="rId6" imgW="2247900" imgH="3306763" progId="">
                  <p:embed/>
                </p:oleObj>
              </mc:Choice>
              <mc:Fallback>
                <p:oleObj name="Clip" r:id="rId6" imgW="2247900" imgH="3306763" progId="">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573463"/>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5459" name="Object 19"/>
          <p:cNvGraphicFramePr>
            <a:graphicFrameLocks noChangeAspect="1"/>
          </p:cNvGraphicFramePr>
          <p:nvPr/>
        </p:nvGraphicFramePr>
        <p:xfrm>
          <a:off x="228600" y="3987800"/>
          <a:ext cx="206375" cy="304800"/>
        </p:xfrm>
        <a:graphic>
          <a:graphicData uri="http://schemas.openxmlformats.org/presentationml/2006/ole">
            <mc:AlternateContent xmlns:mc="http://schemas.openxmlformats.org/markup-compatibility/2006">
              <mc:Choice xmlns:v="urn:schemas-microsoft-com:vml" Requires="v">
                <p:oleObj spid="_x0000_s9788" name="Clip" r:id="rId7" imgW="2247900" imgH="3306763" progId="">
                  <p:embed/>
                </p:oleObj>
              </mc:Choice>
              <mc:Fallback>
                <p:oleObj name="Clip" r:id="rId7" imgW="2247900" imgH="3306763" progId="">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87800"/>
                        <a:ext cx="20637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5456"/>
                                        </p:tgtEl>
                                        <p:attrNameLst>
                                          <p:attrName>style.visibility</p:attrName>
                                        </p:attrNameLst>
                                      </p:cBhvr>
                                      <p:to>
                                        <p:strVal val="visible"/>
                                      </p:to>
                                    </p:set>
                                  </p:childTnLst>
                                  <p:subTnLst>
                                    <p:set>
                                      <p:cBhvr override="childStyle">
                                        <p:cTn dur="1" fill="hold" display="0" masterRel="nextClick" afterEffect="1"/>
                                        <p:tgtEl>
                                          <p:spTgt spid="44545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45457"/>
                                        </p:tgtEl>
                                        <p:attrNameLst>
                                          <p:attrName>style.visibility</p:attrName>
                                        </p:attrNameLst>
                                      </p:cBhvr>
                                      <p:to>
                                        <p:strVal val="visible"/>
                                      </p:to>
                                    </p:set>
                                  </p:childTnLst>
                                  <p:subTnLst>
                                    <p:set>
                                      <p:cBhvr override="childStyle">
                                        <p:cTn dur="1" fill="hold" display="0" masterRel="nextClick" afterEffect="1"/>
                                        <p:tgtEl>
                                          <p:spTgt spid="44545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45458"/>
                                        </p:tgtEl>
                                        <p:attrNameLst>
                                          <p:attrName>style.visibility</p:attrName>
                                        </p:attrNameLst>
                                      </p:cBhvr>
                                      <p:to>
                                        <p:strVal val="visible"/>
                                      </p:to>
                                    </p:set>
                                  </p:childTnLst>
                                  <p:subTnLst>
                                    <p:set>
                                      <p:cBhvr override="childStyle">
                                        <p:cTn dur="1" fill="hold" display="0" masterRel="nextClick" afterEffect="1"/>
                                        <p:tgtEl>
                                          <p:spTgt spid="44545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45459"/>
                                        </p:tgtEl>
                                        <p:attrNameLst>
                                          <p:attrName>style.visibility</p:attrName>
                                        </p:attrNameLst>
                                      </p:cBhvr>
                                      <p:to>
                                        <p:strVal val="visible"/>
                                      </p:to>
                                    </p:set>
                                  </p:childTnLst>
                                  <p:subTnLst>
                                    <p:set>
                                      <p:cBhvr override="childStyle">
                                        <p:cTn dur="1" fill="hold" display="0" masterRel="nextClick" afterEffect="1"/>
                                        <p:tgtEl>
                                          <p:spTgt spid="44545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FD6B232F-5D01-4926-91FE-0907E1360406}" type="slidenum">
              <a:rPr lang="en-US" altLang="zh-CN" sz="1400" baseline="0"/>
              <a:pPr/>
              <a:t>63</a:t>
            </a:fld>
            <a:endParaRPr lang="en-US" altLang="zh-CN" sz="1400" baseline="0"/>
          </a:p>
        </p:txBody>
      </p:sp>
      <p:sp>
        <p:nvSpPr>
          <p:cNvPr id="33795" name="Rectangle 2057"/>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3796" name="Rectangle 2058"/>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2773" name="Text Box 2059"/>
          <p:cNvSpPr txBox="1">
            <a:spLocks noChangeArrowheads="1"/>
          </p:cNvSpPr>
          <p:nvPr/>
        </p:nvSpPr>
        <p:spPr bwMode="auto">
          <a:xfrm>
            <a:off x="533400" y="765175"/>
            <a:ext cx="7639050" cy="3240088"/>
          </a:xfrm>
          <a:prstGeom prst="rect">
            <a:avLst/>
          </a:prstGeom>
          <a:noFill/>
          <a:ln>
            <a:noFill/>
          </a:ln>
          <a:effectLst/>
          <a:extLst/>
        </p:spPr>
        <p:txBody>
          <a:bodyPr/>
          <a:lstStyle>
            <a:lvl1pPr defTabSz="958850">
              <a:tabLst>
                <a:tab pos="1050925" algn="l"/>
              </a:tabLst>
              <a:defRPr kumimoji="1" sz="2200" baseline="-25000">
                <a:solidFill>
                  <a:schemeClr val="tx1"/>
                </a:solidFill>
                <a:latin typeface="Times New Roman" pitchFamily="18" charset="0"/>
                <a:ea typeface="宋体" pitchFamily="2" charset="-122"/>
              </a:defRPr>
            </a:lvl1pPr>
            <a:lvl2pPr marL="742950" indent="-285750" defTabSz="958850">
              <a:tabLst>
                <a:tab pos="1050925" algn="l"/>
              </a:tabLst>
              <a:defRPr kumimoji="1" sz="2200" baseline="-25000">
                <a:solidFill>
                  <a:schemeClr val="tx1"/>
                </a:solidFill>
                <a:latin typeface="Times New Roman" pitchFamily="18" charset="0"/>
                <a:ea typeface="宋体" pitchFamily="2" charset="-122"/>
              </a:defRPr>
            </a:lvl2pPr>
            <a:lvl3pPr marL="1143000" indent="-228600" defTabSz="958850">
              <a:tabLst>
                <a:tab pos="1050925" algn="l"/>
              </a:tabLst>
              <a:defRPr kumimoji="1" sz="2200" baseline="-25000">
                <a:solidFill>
                  <a:schemeClr val="tx1"/>
                </a:solidFill>
                <a:latin typeface="Times New Roman" pitchFamily="18" charset="0"/>
                <a:ea typeface="宋体" pitchFamily="2" charset="-122"/>
              </a:defRPr>
            </a:lvl3pPr>
            <a:lvl4pPr marL="1600200" indent="-228600" defTabSz="958850">
              <a:tabLst>
                <a:tab pos="1050925" algn="l"/>
              </a:tabLst>
              <a:defRPr kumimoji="1" sz="2200" baseline="-25000">
                <a:solidFill>
                  <a:schemeClr val="tx1"/>
                </a:solidFill>
                <a:latin typeface="Times New Roman" pitchFamily="18" charset="0"/>
                <a:ea typeface="宋体" pitchFamily="2" charset="-122"/>
              </a:defRPr>
            </a:lvl4pPr>
            <a:lvl5pPr marL="2057400" indent="-228600" defTabSz="958850">
              <a:tabLst>
                <a:tab pos="1050925" algn="l"/>
              </a:tabLst>
              <a:defRPr kumimoji="1" sz="2200" baseline="-25000">
                <a:solidFill>
                  <a:schemeClr val="tx1"/>
                </a:solidFill>
                <a:latin typeface="Times New Roman" pitchFamily="18" charset="0"/>
                <a:ea typeface="宋体"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itchFamily="18" charset="0"/>
                <a:ea typeface="宋体" pitchFamily="2" charset="-122"/>
              </a:defRPr>
            </a:lvl9pPr>
          </a:lstStyle>
          <a:p>
            <a:pPr fontAlgn="base">
              <a:lnSpc>
                <a:spcPct val="120000"/>
              </a:lnSpc>
              <a:defRPr/>
            </a:pPr>
            <a:r>
              <a:rPr lang="zh-CN" altLang="en-US" sz="2000" b="1" baseline="0" dirty="0" smtClean="0">
                <a:solidFill>
                  <a:srgbClr val="990000"/>
                </a:solidFill>
                <a:latin typeface="+mn-ea"/>
                <a:ea typeface="+mn-ea"/>
              </a:rPr>
              <a:t>例</a:t>
            </a:r>
            <a:r>
              <a:rPr lang="en-US" altLang="zh-CN" sz="2000" b="1" baseline="0" dirty="0" smtClean="0">
                <a:solidFill>
                  <a:srgbClr val="990000"/>
                </a:solidFill>
                <a:latin typeface="+mn-ea"/>
                <a:ea typeface="+mn-ea"/>
              </a:rPr>
              <a:t>1-5</a:t>
            </a:r>
            <a:r>
              <a:rPr lang="zh-CN" altLang="en-US" sz="2000" b="1" baseline="0" dirty="0" smtClean="0">
                <a:solidFill>
                  <a:srgbClr val="990000"/>
                </a:solidFill>
                <a:latin typeface="+mn-ea"/>
                <a:ea typeface="+mn-ea"/>
              </a:rPr>
              <a:t>：</a:t>
            </a:r>
            <a:r>
              <a:rPr lang="zh-CN" altLang="en-US" sz="2000" b="1" baseline="0" dirty="0" smtClean="0">
                <a:ea typeface="楷体" pitchFamily="49" charset="-122"/>
              </a:rPr>
              <a:t>解决某问题有三种算法，复杂性分别为</a:t>
            </a:r>
            <a:r>
              <a:rPr lang="en-US" altLang="zh-CN" sz="2000" b="1" baseline="0" dirty="0" smtClean="0">
                <a:ea typeface="楷体" pitchFamily="49" charset="-122"/>
              </a:rPr>
              <a:t>1000N</a:t>
            </a:r>
            <a:r>
              <a:rPr lang="zh-CN" altLang="en-US" sz="2000" b="1" baseline="0" dirty="0" smtClean="0">
                <a:ea typeface="楷体" pitchFamily="49" charset="-122"/>
              </a:rPr>
              <a:t>，</a:t>
            </a:r>
            <a:r>
              <a:rPr lang="en-US" altLang="zh-CN" sz="2000" b="1" baseline="0" dirty="0" smtClean="0">
                <a:ea typeface="楷体" pitchFamily="49" charset="-122"/>
              </a:rPr>
              <a:t>10N</a:t>
            </a:r>
            <a:r>
              <a:rPr lang="en-US" altLang="zh-CN" sz="2000" b="1" baseline="30000" dirty="0" smtClean="0">
                <a:ea typeface="楷体" pitchFamily="49" charset="-122"/>
              </a:rPr>
              <a:t>2</a:t>
            </a:r>
            <a:r>
              <a:rPr lang="zh-CN" altLang="en-US" sz="2000" b="1" baseline="0" dirty="0" smtClean="0">
                <a:ea typeface="楷体" pitchFamily="49" charset="-122"/>
              </a:rPr>
              <a:t>， </a:t>
            </a:r>
            <a:r>
              <a:rPr lang="en-US" altLang="zh-CN" sz="2000" b="1" baseline="0" dirty="0" smtClean="0">
                <a:ea typeface="楷体" pitchFamily="49" charset="-122"/>
              </a:rPr>
              <a:t>2</a:t>
            </a:r>
            <a:r>
              <a:rPr lang="en-US" altLang="zh-CN" sz="2000" b="1" baseline="30000" dirty="0" smtClean="0">
                <a:ea typeface="楷体" pitchFamily="49" charset="-122"/>
              </a:rPr>
              <a:t>N</a:t>
            </a:r>
            <a:r>
              <a:rPr lang="en-US" altLang="zh-CN" sz="2000" b="1" baseline="0" dirty="0" smtClean="0">
                <a:ea typeface="楷体" pitchFamily="49" charset="-122"/>
              </a:rPr>
              <a:t> </a:t>
            </a:r>
            <a:r>
              <a:rPr lang="zh-CN" altLang="en-US" sz="2000" b="1" baseline="0" dirty="0" smtClean="0">
                <a:ea typeface="楷体" pitchFamily="49" charset="-122"/>
              </a:rPr>
              <a:t>，在一台机器上可处理问题的规模分别为</a:t>
            </a:r>
            <a:r>
              <a:rPr lang="en-US" altLang="zh-CN" sz="2000" b="1" baseline="0" dirty="0" smtClean="0">
                <a:ea typeface="楷体" pitchFamily="49" charset="-122"/>
              </a:rPr>
              <a:t>S1 </a:t>
            </a:r>
            <a:r>
              <a:rPr lang="zh-CN" altLang="en-US" sz="2000" b="1" baseline="0" dirty="0" smtClean="0">
                <a:ea typeface="楷体" pitchFamily="49" charset="-122"/>
              </a:rPr>
              <a:t>， </a:t>
            </a:r>
            <a:r>
              <a:rPr lang="en-US" altLang="zh-CN" sz="2000" b="1" baseline="0" dirty="0" smtClean="0">
                <a:ea typeface="楷体" pitchFamily="49" charset="-122"/>
              </a:rPr>
              <a:t>S2 </a:t>
            </a:r>
            <a:r>
              <a:rPr lang="zh-CN" altLang="en-US" sz="2000" b="1" baseline="0" dirty="0" smtClean="0">
                <a:ea typeface="楷体" pitchFamily="49" charset="-122"/>
              </a:rPr>
              <a:t>， </a:t>
            </a:r>
            <a:r>
              <a:rPr lang="en-US" altLang="zh-CN" sz="2000" b="1" baseline="0" dirty="0" smtClean="0">
                <a:ea typeface="楷体" pitchFamily="49" charset="-122"/>
              </a:rPr>
              <a:t>S3 </a:t>
            </a:r>
            <a:r>
              <a:rPr lang="zh-CN" altLang="en-US" sz="2000" b="1" baseline="0" dirty="0" smtClean="0">
                <a:ea typeface="楷体" pitchFamily="49" charset="-122"/>
              </a:rPr>
              <a:t>。若机器速度提高到原来的</a:t>
            </a:r>
            <a:r>
              <a:rPr lang="en-US" altLang="zh-CN" sz="2000" b="1" baseline="0" dirty="0" smtClean="0">
                <a:ea typeface="楷体" pitchFamily="49" charset="-122"/>
              </a:rPr>
              <a:t>10</a:t>
            </a:r>
            <a:r>
              <a:rPr lang="zh-CN" altLang="en-US" sz="2000" b="1" baseline="0" dirty="0" smtClean="0">
                <a:ea typeface="楷体" pitchFamily="49" charset="-122"/>
              </a:rPr>
              <a:t>倍，问在同样时间内可处理问题的大小如何？</a:t>
            </a:r>
          </a:p>
          <a:p>
            <a:pPr fontAlgn="base">
              <a:lnSpc>
                <a:spcPct val="120000"/>
              </a:lnSpc>
              <a:defRPr/>
            </a:pPr>
            <a:r>
              <a:rPr lang="zh-CN" altLang="en-US" sz="2000" b="1" baseline="0" dirty="0" smtClean="0">
                <a:ea typeface="楷体" pitchFamily="49" charset="-122"/>
              </a:rPr>
              <a:t>解： </a:t>
            </a:r>
          </a:p>
          <a:p>
            <a:pPr fontAlgn="base">
              <a:lnSpc>
                <a:spcPct val="120000"/>
              </a:lnSpc>
              <a:defRPr/>
            </a:pPr>
            <a:r>
              <a:rPr lang="zh-CN" altLang="en-US" sz="2000" b="1" baseline="0" dirty="0" smtClean="0">
                <a:ea typeface="楷体" pitchFamily="49" charset="-122"/>
              </a:rPr>
              <a:t>       复杂性       原来处理问题规模      速度提高以后处理问题规模    </a:t>
            </a:r>
          </a:p>
          <a:p>
            <a:pPr fontAlgn="base">
              <a:lnSpc>
                <a:spcPct val="120000"/>
              </a:lnSpc>
              <a:defRPr/>
            </a:pPr>
            <a:r>
              <a:rPr lang="zh-CN" altLang="en-US" sz="2000" b="1" baseline="0" dirty="0" smtClean="0">
                <a:ea typeface="楷体" pitchFamily="49" charset="-122"/>
              </a:rPr>
              <a:t>        </a:t>
            </a:r>
            <a:r>
              <a:rPr lang="en-US" altLang="zh-CN" sz="2000" b="1" baseline="0" dirty="0" smtClean="0">
                <a:ea typeface="楷体" pitchFamily="49" charset="-122"/>
              </a:rPr>
              <a:t>1000N                  S1                                 10S1</a:t>
            </a:r>
          </a:p>
          <a:p>
            <a:pPr fontAlgn="base">
              <a:lnSpc>
                <a:spcPct val="120000"/>
              </a:lnSpc>
              <a:defRPr/>
            </a:pPr>
            <a:r>
              <a:rPr lang="en-US" altLang="zh-CN" sz="2000" b="1" baseline="0" dirty="0" smtClean="0">
                <a:ea typeface="楷体" pitchFamily="49" charset="-122"/>
              </a:rPr>
              <a:t>            10N</a:t>
            </a:r>
            <a:r>
              <a:rPr lang="en-US" altLang="zh-CN" sz="2000" b="1" baseline="30000" dirty="0" smtClean="0">
                <a:ea typeface="楷体" pitchFamily="49" charset="-122"/>
              </a:rPr>
              <a:t>2</a:t>
            </a:r>
            <a:r>
              <a:rPr lang="en-US" altLang="zh-CN" sz="2000" b="1" baseline="0" dirty="0" smtClean="0">
                <a:ea typeface="楷体" pitchFamily="49" charset="-122"/>
              </a:rPr>
              <a:t>                 S2                              3.16S2</a:t>
            </a:r>
          </a:p>
          <a:p>
            <a:pPr fontAlgn="base">
              <a:lnSpc>
                <a:spcPct val="120000"/>
              </a:lnSpc>
              <a:defRPr/>
            </a:pPr>
            <a:r>
              <a:rPr lang="en-US" altLang="zh-CN" sz="2000" b="1" baseline="0" dirty="0" smtClean="0">
                <a:ea typeface="楷体" pitchFamily="49" charset="-122"/>
              </a:rPr>
              <a:t>                2</a:t>
            </a:r>
            <a:r>
              <a:rPr lang="en-US" altLang="zh-CN" sz="2000" b="1" baseline="30000" dirty="0" smtClean="0">
                <a:ea typeface="楷体" pitchFamily="49" charset="-122"/>
              </a:rPr>
              <a:t>N</a:t>
            </a:r>
            <a:r>
              <a:rPr lang="en-US" altLang="zh-CN" sz="2000" b="1" baseline="0" dirty="0" smtClean="0">
                <a:ea typeface="楷体" pitchFamily="49" charset="-122"/>
              </a:rPr>
              <a:t>                  S3                                </a:t>
            </a:r>
            <a:r>
              <a:rPr lang="en-US" altLang="zh-CN" sz="2000" b="1" baseline="0" dirty="0" err="1" smtClean="0">
                <a:ea typeface="楷体" pitchFamily="49" charset="-122"/>
              </a:rPr>
              <a:t>S3</a:t>
            </a:r>
            <a:r>
              <a:rPr lang="en-US" altLang="zh-CN" sz="2000" b="1" baseline="0" dirty="0" smtClean="0">
                <a:ea typeface="楷体" pitchFamily="49" charset="-122"/>
              </a:rPr>
              <a:t> +log10≈ S3 +3.32</a:t>
            </a:r>
          </a:p>
          <a:p>
            <a:pPr fontAlgn="base">
              <a:lnSpc>
                <a:spcPct val="120000"/>
              </a:lnSpc>
              <a:defRPr/>
            </a:pPr>
            <a:endParaRPr lang="en-US" altLang="zh-CN" sz="2000" b="1" baseline="0" dirty="0" smtClean="0">
              <a:ea typeface="楷体" pitchFamily="49" charset="-122"/>
            </a:endParaRPr>
          </a:p>
        </p:txBody>
      </p:sp>
    </p:spTree>
  </p:cSld>
  <p:clrMapOvr>
    <a:masterClrMapping/>
  </p:clrMapOvr>
  <p:transition>
    <p:pull dir="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AD5CFEAC-6A36-4F55-83B2-BA0EC0BFF6FE}" type="slidenum">
              <a:rPr lang="en-US" altLang="zh-CN" sz="1400" baseline="0"/>
              <a:pPr/>
              <a:t>64</a:t>
            </a:fld>
            <a:endParaRPr lang="en-US" altLang="zh-CN" sz="1400" baseline="0"/>
          </a:p>
        </p:txBody>
      </p:sp>
      <p:pic>
        <p:nvPicPr>
          <p:cNvPr id="34819" name="Picture 3" descr="STATBAR"/>
          <p:cNvPicPr preferRelativeResize="0">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81000"/>
            <a:ext cx="7924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9"/>
          <p:cNvSpPr>
            <a:spLocks noChangeArrowheads="1"/>
          </p:cNvSpPr>
          <p:nvPr/>
        </p:nvSpPr>
        <p:spPr bwMode="auto">
          <a:xfrm>
            <a:off x="533400" y="0"/>
            <a:ext cx="6096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990000"/>
                </a:solidFill>
                <a:latin typeface="幼圆" panose="02010509060101010101" pitchFamily="49" charset="-122"/>
                <a:ea typeface="幼圆" panose="02010509060101010101" pitchFamily="49" charset="-122"/>
              </a:rPr>
              <a:t>算</a:t>
            </a:r>
            <a:r>
              <a:rPr lang="zh-CN" altLang="en-US" sz="1800" baseline="0">
                <a:solidFill>
                  <a:srgbClr val="990000"/>
                </a:solidFill>
                <a:latin typeface="幼圆" panose="02010509060101010101" pitchFamily="49" charset="-122"/>
                <a:ea typeface="幼圆" panose="02010509060101010101" pitchFamily="49" charset="-122"/>
              </a:rPr>
              <a:t>法设计与</a:t>
            </a:r>
            <a:r>
              <a:rPr lang="zh-CN" altLang="en-US" sz="1800" b="1" baseline="0">
                <a:solidFill>
                  <a:srgbClr val="990000"/>
                </a:solidFill>
                <a:latin typeface="幼圆" panose="02010509060101010101" pitchFamily="49" charset="-122"/>
                <a:ea typeface="幼圆" panose="02010509060101010101" pitchFamily="49" charset="-122"/>
              </a:rPr>
              <a:t>分析</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en-US" altLang="zh-CN" sz="1600" b="1" baseline="0">
                <a:solidFill>
                  <a:srgbClr val="660033"/>
                </a:solidFill>
                <a:latin typeface="幼圆" panose="02010509060101010101" pitchFamily="49" charset="-122"/>
                <a:ea typeface="幼圆" panose="02010509060101010101" pitchFamily="49" charset="-122"/>
              </a:rPr>
              <a:t> </a:t>
            </a:r>
            <a:r>
              <a:rPr lang="zh-CN" altLang="en-US" sz="1800" b="1" baseline="0">
                <a:solidFill>
                  <a:srgbClr val="990000"/>
                </a:solidFill>
                <a:latin typeface="幼圆" panose="02010509060101010101" pitchFamily="49" charset="-122"/>
                <a:ea typeface="幼圆" panose="02010509060101010101" pitchFamily="49" charset="-122"/>
              </a:rPr>
              <a:t>算法概述</a:t>
            </a:r>
            <a:r>
              <a:rPr lang="zh-CN" altLang="en-US" sz="1800" b="1" baseline="0">
                <a:latin typeface="幼圆" panose="02010509060101010101" pitchFamily="49" charset="-122"/>
                <a:ea typeface="幼圆" panose="02010509060101010101" pitchFamily="49" charset="-122"/>
              </a:rPr>
              <a:t> </a:t>
            </a:r>
            <a:r>
              <a:rPr lang="en-US" altLang="zh-CN" sz="1800" b="1" baseline="0">
                <a:latin typeface="幼圆" panose="02010509060101010101" pitchFamily="49" charset="-122"/>
                <a:ea typeface="幼圆" panose="02010509060101010101" pitchFamily="49" charset="-122"/>
              </a:rPr>
              <a:t>&gt;</a:t>
            </a:r>
            <a:r>
              <a:rPr lang="zh-CN" altLang="en-US" sz="1800" baseline="0">
                <a:ea typeface="黑体" panose="02010609060101010101" pitchFamily="49" charset="-122"/>
              </a:rPr>
              <a:t>算法的复杂性</a:t>
            </a:r>
          </a:p>
        </p:txBody>
      </p:sp>
      <p:sp>
        <p:nvSpPr>
          <p:cNvPr id="34821" name="Rectangle 10"/>
          <p:cNvSpPr>
            <a:spLocks noChangeArrowheads="1"/>
          </p:cNvSpPr>
          <p:nvPr/>
        </p:nvSpPr>
        <p:spPr bwMode="auto">
          <a:xfrm>
            <a:off x="1371600" y="66294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22" name="Text Box 12"/>
          <p:cNvSpPr txBox="1">
            <a:spLocks noChangeArrowheads="1"/>
          </p:cNvSpPr>
          <p:nvPr/>
        </p:nvSpPr>
        <p:spPr bwMode="auto">
          <a:xfrm>
            <a:off x="533400" y="1143000"/>
            <a:ext cx="7783513"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tabLst>
                <a:tab pos="1050925" algn="l"/>
              </a:tabLs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20000"/>
              </a:spcBef>
            </a:pPr>
            <a:r>
              <a:rPr lang="zh-CN" altLang="en-US" sz="2400" b="1" baseline="0" dirty="0" smtClean="0">
                <a:solidFill>
                  <a:srgbClr val="990000"/>
                </a:solidFill>
                <a:ea typeface="楷体" panose="02010609060101010101" pitchFamily="49" charset="-122"/>
              </a:rPr>
              <a:t>例</a:t>
            </a:r>
            <a:r>
              <a:rPr lang="en-US" altLang="zh-CN" sz="2400" b="1" baseline="0" dirty="0" smtClean="0">
                <a:solidFill>
                  <a:srgbClr val="990000"/>
                </a:solidFill>
                <a:ea typeface="楷体" panose="02010609060101010101" pitchFamily="49" charset="-122"/>
              </a:rPr>
              <a:t>1-6</a:t>
            </a:r>
            <a:r>
              <a:rPr lang="zh-CN" altLang="en-US" sz="2400" b="1" baseline="0" dirty="0" smtClean="0">
                <a:solidFill>
                  <a:srgbClr val="990000"/>
                </a:solidFill>
                <a:ea typeface="楷体" panose="02010609060101010101" pitchFamily="49" charset="-122"/>
              </a:rPr>
              <a:t>：</a:t>
            </a:r>
            <a:r>
              <a:rPr kumimoji="0" lang="zh-CN" altLang="en-US" sz="2400" b="1" baseline="0" dirty="0">
                <a:ea typeface="楷体" panose="02010609060101010101" pitchFamily="49" charset="-122"/>
              </a:rPr>
              <a:t>问题</a:t>
            </a:r>
            <a:r>
              <a:rPr kumimoji="0" lang="en-US" altLang="zh-CN" sz="2400" b="1" baseline="0" dirty="0">
                <a:ea typeface="楷体" panose="02010609060101010101" pitchFamily="49" charset="-122"/>
              </a:rPr>
              <a:t>P</a:t>
            </a:r>
            <a:r>
              <a:rPr kumimoji="0" lang="zh-CN" altLang="en-US" sz="2400" b="1" baseline="0" dirty="0">
                <a:ea typeface="楷体" panose="02010609060101010101" pitchFamily="49" charset="-122"/>
              </a:rPr>
              <a:t>的算法复杂度为</a:t>
            </a:r>
            <a:r>
              <a:rPr kumimoji="0" lang="en-US" altLang="zh-CN" sz="2400" b="1" baseline="0" dirty="0">
                <a:ea typeface="楷体" panose="02010609060101010101" pitchFamily="49" charset="-122"/>
              </a:rPr>
              <a:t>T(n)=n</a:t>
            </a:r>
            <a:r>
              <a:rPr kumimoji="0" lang="en-US" altLang="zh-CN" sz="2400" b="1" baseline="30000" dirty="0">
                <a:ea typeface="楷体" panose="02010609060101010101" pitchFamily="49" charset="-122"/>
              </a:rPr>
              <a:t>3</a:t>
            </a:r>
            <a:r>
              <a:rPr kumimoji="0" lang="zh-CN" altLang="en-US" sz="2400" b="1" baseline="0" dirty="0">
                <a:ea typeface="楷体" panose="02010609060101010101" pitchFamily="49" charset="-122"/>
              </a:rPr>
              <a:t>（毫秒），现改善为</a:t>
            </a:r>
            <a:r>
              <a:rPr kumimoji="0" lang="en-US" altLang="zh-CN" sz="2400" b="1" baseline="0" dirty="0">
                <a:ea typeface="楷体" panose="02010609060101010101" pitchFamily="49" charset="-122"/>
              </a:rPr>
              <a:t>T(n)=n</a:t>
            </a:r>
            <a:r>
              <a:rPr kumimoji="0" lang="en-US" altLang="zh-CN" sz="2400" b="1" baseline="30000" dirty="0">
                <a:ea typeface="楷体" panose="02010609060101010101" pitchFamily="49" charset="-122"/>
              </a:rPr>
              <a:t>2</a:t>
            </a:r>
            <a:r>
              <a:rPr kumimoji="0" lang="zh-CN" altLang="en-US" sz="2400" b="1" baseline="0" dirty="0">
                <a:ea typeface="楷体" panose="02010609060101010101" pitchFamily="49" charset="-122"/>
              </a:rPr>
              <a:t>（毫秒）。问原来运行一小时的问题实例，现在要运行多少时间？</a:t>
            </a:r>
          </a:p>
        </p:txBody>
      </p:sp>
      <p:sp>
        <p:nvSpPr>
          <p:cNvPr id="446485" name="Rectangle 21"/>
          <p:cNvSpPr>
            <a:spLocks noChangeArrowheads="1"/>
          </p:cNvSpPr>
          <p:nvPr/>
        </p:nvSpPr>
        <p:spPr bwMode="auto">
          <a:xfrm>
            <a:off x="381000" y="2378075"/>
            <a:ext cx="64008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1">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00000"/>
              </a:lnSpc>
              <a:spcBef>
                <a:spcPct val="50000"/>
              </a:spcBef>
            </a:pPr>
            <a:r>
              <a:rPr kumimoji="0" lang="zh-CN" altLang="en-US" sz="2400" b="1" baseline="0" dirty="0">
                <a:solidFill>
                  <a:schemeClr val="accent2"/>
                </a:solidFill>
                <a:ea typeface="楷体" panose="02010609060101010101" pitchFamily="49" charset="-122"/>
              </a:rPr>
              <a:t>解：</a:t>
            </a:r>
            <a:r>
              <a:rPr kumimoji="0" lang="zh-CN" altLang="en-US" sz="2400" b="1" baseline="0" dirty="0">
                <a:ea typeface="楷体" panose="02010609060101010101" pitchFamily="49" charset="-122"/>
              </a:rPr>
              <a:t>设实例大小为</a:t>
            </a:r>
            <a:r>
              <a:rPr kumimoji="0" lang="en-US" altLang="zh-CN" sz="2400" b="1" baseline="0" dirty="0">
                <a:ea typeface="楷体" panose="02010609060101010101" pitchFamily="49" charset="-122"/>
              </a:rPr>
              <a:t>n</a:t>
            </a:r>
            <a:r>
              <a:rPr kumimoji="0" lang="zh-CN" altLang="en-US" sz="2400" b="1" baseline="0" dirty="0">
                <a:ea typeface="楷体" panose="02010609060101010101" pitchFamily="49" charset="-122"/>
              </a:rPr>
              <a:t>，</a:t>
            </a:r>
          </a:p>
          <a:p>
            <a:pPr eaLnBrk="1" fontAlgn="base" hangingPunct="1">
              <a:lnSpc>
                <a:spcPct val="100000"/>
              </a:lnSpc>
              <a:spcBef>
                <a:spcPct val="50000"/>
              </a:spcBef>
            </a:pPr>
            <a:r>
              <a:rPr kumimoji="0" lang="zh-CN" altLang="en-US" sz="2400" b="1" baseline="0" dirty="0">
                <a:ea typeface="楷体" panose="02010609060101010101" pitchFamily="49" charset="-122"/>
              </a:rPr>
              <a:t>        则 </a:t>
            </a:r>
            <a:r>
              <a:rPr kumimoji="0" lang="en-US" altLang="zh-CN" sz="2400" b="1" baseline="0" dirty="0">
                <a:ea typeface="楷体" panose="02010609060101010101" pitchFamily="49" charset="-122"/>
              </a:rPr>
              <a:t>n</a:t>
            </a:r>
            <a:r>
              <a:rPr kumimoji="0" lang="en-US" altLang="zh-CN" sz="2400" b="1" baseline="30000" dirty="0">
                <a:ea typeface="楷体" panose="02010609060101010101" pitchFamily="49" charset="-122"/>
              </a:rPr>
              <a:t>3</a:t>
            </a:r>
            <a:r>
              <a:rPr kumimoji="0" lang="en-US" altLang="zh-CN" sz="2400" b="1" baseline="0" dirty="0">
                <a:ea typeface="楷体" panose="02010609060101010101" pitchFamily="49" charset="-122"/>
              </a:rPr>
              <a:t>=3600*1000</a:t>
            </a:r>
          </a:p>
          <a:p>
            <a:pPr eaLnBrk="1" fontAlgn="base" hangingPunct="1">
              <a:lnSpc>
                <a:spcPct val="100000"/>
              </a:lnSpc>
              <a:spcBef>
                <a:spcPct val="50000"/>
              </a:spcBef>
            </a:pPr>
            <a:r>
              <a:rPr kumimoji="0" lang="en-US" altLang="zh-CN" sz="2400" b="1" baseline="0" dirty="0">
                <a:ea typeface="楷体" panose="02010609060101010101" pitchFamily="49" charset="-122"/>
              </a:rPr>
              <a:t>        n=153.3</a:t>
            </a:r>
          </a:p>
          <a:p>
            <a:pPr eaLnBrk="1" fontAlgn="base" hangingPunct="1">
              <a:lnSpc>
                <a:spcPct val="100000"/>
              </a:lnSpc>
              <a:spcBef>
                <a:spcPct val="50000"/>
              </a:spcBef>
            </a:pPr>
            <a:r>
              <a:rPr kumimoji="0" lang="en-US" altLang="zh-CN" sz="2400" b="1" baseline="0" dirty="0">
                <a:ea typeface="楷体" panose="02010609060101010101" pitchFamily="49" charset="-122"/>
              </a:rPr>
              <a:t>       ∴ </a:t>
            </a:r>
            <a:r>
              <a:rPr kumimoji="0" lang="zh-CN" altLang="en-US" sz="2400" b="1" baseline="0" dirty="0">
                <a:ea typeface="楷体" panose="02010609060101010101" pitchFamily="49" charset="-122"/>
              </a:rPr>
              <a:t>现在需要时间</a:t>
            </a:r>
            <a:r>
              <a:rPr kumimoji="0" lang="en-US" altLang="zh-CN" sz="2400" b="1" baseline="0" dirty="0">
                <a:ea typeface="楷体" panose="02010609060101010101" pitchFamily="49" charset="-122"/>
              </a:rPr>
              <a:t>t=153.3</a:t>
            </a:r>
            <a:r>
              <a:rPr kumimoji="0" lang="en-US" altLang="zh-CN" sz="2400" b="1" baseline="30000" dirty="0">
                <a:ea typeface="楷体" panose="02010609060101010101" pitchFamily="49" charset="-122"/>
              </a:rPr>
              <a:t>2</a:t>
            </a:r>
            <a:r>
              <a:rPr kumimoji="0" lang="zh-CN" altLang="en-US" sz="2400" b="1" baseline="0" dirty="0">
                <a:ea typeface="楷体" panose="02010609060101010101" pitchFamily="49" charset="-122"/>
              </a:rPr>
              <a:t>毫秒≈ </a:t>
            </a:r>
            <a:r>
              <a:rPr kumimoji="0" lang="en-US" altLang="zh-CN" sz="2400" b="1" baseline="0" dirty="0">
                <a:ea typeface="楷体" panose="02010609060101010101" pitchFamily="49" charset="-122"/>
              </a:rPr>
              <a:t>23.5</a:t>
            </a:r>
            <a:r>
              <a:rPr kumimoji="0" lang="zh-CN" altLang="en-US" sz="2400" b="1" baseline="0" dirty="0">
                <a:ea typeface="楷体" panose="02010609060101010101" pitchFamily="49" charset="-122"/>
              </a:rPr>
              <a:t>秒</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6485"/>
                                        </p:tgtEl>
                                        <p:attrNameLst>
                                          <p:attrName>style.visibility</p:attrName>
                                        </p:attrNameLst>
                                      </p:cBhvr>
                                      <p:to>
                                        <p:strVal val="visible"/>
                                      </p:to>
                                    </p:set>
                                    <p:anim calcmode="lin" valueType="num">
                                      <p:cBhvr additive="base">
                                        <p:cTn id="7" dur="500" fill="hold"/>
                                        <p:tgtEl>
                                          <p:spTgt spid="446485"/>
                                        </p:tgtEl>
                                        <p:attrNameLst>
                                          <p:attrName>ppt_x</p:attrName>
                                        </p:attrNameLst>
                                      </p:cBhvr>
                                      <p:tavLst>
                                        <p:tav tm="0">
                                          <p:val>
                                            <p:strVal val="0-#ppt_w/2"/>
                                          </p:val>
                                        </p:tav>
                                        <p:tav tm="100000">
                                          <p:val>
                                            <p:strVal val="#ppt_x"/>
                                          </p:val>
                                        </p:tav>
                                      </p:tavLst>
                                    </p:anim>
                                    <p:anim calcmode="lin" valueType="num">
                                      <p:cBhvr additive="base">
                                        <p:cTn id="8" dur="500" fill="hold"/>
                                        <p:tgtEl>
                                          <p:spTgt spid="446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CN" sz="2800" b="1" dirty="0" smtClean="0">
                <a:solidFill>
                  <a:srgbClr val="0000FF"/>
                </a:solidFill>
              </a:rPr>
              <a:t>6. </a:t>
            </a:r>
            <a:r>
              <a:rPr lang="zh-CN" altLang="en-US" sz="2800" b="1" dirty="0" smtClean="0">
                <a:solidFill>
                  <a:srgbClr val="0000FF"/>
                </a:solidFill>
              </a:rPr>
              <a:t>算法</a:t>
            </a:r>
            <a:r>
              <a:rPr lang="zh-CN" altLang="en-US" sz="2800" b="1" dirty="0">
                <a:solidFill>
                  <a:srgbClr val="0000FF"/>
                </a:solidFill>
              </a:rPr>
              <a:t>渐近复杂性分析中常用函数</a:t>
            </a:r>
          </a:p>
        </p:txBody>
      </p:sp>
      <p:sp>
        <p:nvSpPr>
          <p:cNvPr id="118787" name="Rectangle 3"/>
          <p:cNvSpPr>
            <a:spLocks noGrp="1" noChangeArrowheads="1"/>
          </p:cNvSpPr>
          <p:nvPr>
            <p:ph type="body" idx="1"/>
          </p:nvPr>
        </p:nvSpPr>
        <p:spPr/>
        <p:txBody>
          <a:bodyPr/>
          <a:lstStyle/>
          <a:p>
            <a:pPr>
              <a:lnSpc>
                <a:spcPct val="120000"/>
              </a:lnSpc>
            </a:pPr>
            <a:r>
              <a:rPr lang="zh-CN" altLang="en-US" sz="2400" b="1">
                <a:solidFill>
                  <a:srgbClr val="3907F1"/>
                </a:solidFill>
              </a:rPr>
              <a:t>（</a:t>
            </a:r>
            <a:r>
              <a:rPr lang="en-US" altLang="zh-CN" sz="2400" b="1">
                <a:solidFill>
                  <a:srgbClr val="3907F1"/>
                </a:solidFill>
              </a:rPr>
              <a:t>1</a:t>
            </a:r>
            <a:r>
              <a:rPr lang="zh-CN" altLang="en-US" sz="2400" b="1">
                <a:solidFill>
                  <a:srgbClr val="3907F1"/>
                </a:solidFill>
              </a:rPr>
              <a:t>）单调函数</a:t>
            </a:r>
          </a:p>
          <a:p>
            <a:pPr>
              <a:lnSpc>
                <a:spcPct val="120000"/>
              </a:lnSpc>
            </a:pPr>
            <a:r>
              <a:rPr lang="zh-CN" altLang="en-US" sz="2400"/>
              <a:t>单调递增：</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r>
              <a:rPr lang="en-US" altLang="zh-CN" sz="2400"/>
              <a:t> ;</a:t>
            </a:r>
          </a:p>
          <a:p>
            <a:pPr>
              <a:lnSpc>
                <a:spcPct val="120000"/>
              </a:lnSpc>
            </a:pPr>
            <a:r>
              <a:rPr lang="zh-CN" altLang="en-US" sz="2400"/>
              <a:t>单调递减：</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a:t>严格单调递增：</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a:t>严格单调递减：</a:t>
            </a:r>
            <a:r>
              <a:rPr lang="en-US" altLang="zh-CN" sz="2400" i="1"/>
              <a:t>m</a:t>
            </a:r>
            <a:r>
              <a:rPr lang="en-US" altLang="zh-CN" sz="2400"/>
              <a:t> </a:t>
            </a:r>
            <a:r>
              <a:rPr lang="en-US" altLang="zh-CN" sz="2400">
                <a:sym typeface="Symbol" panose="05050102010706020507" pitchFamily="18" charset="2"/>
              </a:rPr>
              <a:t>&lt; </a:t>
            </a:r>
            <a:r>
              <a:rPr lang="en-US" altLang="zh-CN" sz="2400" i="1">
                <a:sym typeface="Symbol" panose="05050102010706020507" pitchFamily="18" charset="2"/>
              </a:rPr>
              <a:t>n</a:t>
            </a:r>
            <a:r>
              <a:rPr lang="en-US" altLang="zh-CN" sz="2400"/>
              <a:t> </a:t>
            </a:r>
            <a:r>
              <a:rPr lang="en-US" altLang="zh-CN" sz="2400">
                <a:sym typeface="Symbol" panose="05050102010706020507" pitchFamily="18" charset="2"/>
              </a:rPr>
              <a: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t>m</a:t>
            </a:r>
            <a:r>
              <a:rPr lang="en-US" altLang="zh-CN" sz="2400"/>
              <a:t>) &gt; </a:t>
            </a:r>
            <a:r>
              <a:rPr lang="en-US" altLang="zh-CN" sz="2400" i="1">
                <a:sym typeface="Symbol" panose="05050102010706020507" pitchFamily="18" charset="2"/>
              </a:rPr>
              <a:t>f</a:t>
            </a:r>
            <a:r>
              <a:rPr lang="en-US" altLang="zh-CN" sz="2400">
                <a:sym typeface="Symbol" panose="05050102010706020507" pitchFamily="18" charset="2"/>
              </a:rPr>
              <a:t>(</a:t>
            </a:r>
            <a:r>
              <a:rPr lang="en-US" altLang="zh-CN" sz="2400" i="1">
                <a:sym typeface="Symbol" panose="05050102010706020507" pitchFamily="18" charset="2"/>
              </a:rPr>
              <a:t>n</a:t>
            </a:r>
            <a:r>
              <a:rPr lang="en-US" altLang="zh-CN" sz="2400">
                <a:sym typeface="Symbol" panose="05050102010706020507" pitchFamily="18" charset="2"/>
              </a:rPr>
              <a:t>).</a:t>
            </a:r>
          </a:p>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2</a:t>
            </a:r>
            <a:r>
              <a:rPr lang="zh-CN" altLang="en-US" sz="2400" b="1">
                <a:solidFill>
                  <a:srgbClr val="3907F1"/>
                </a:solidFill>
                <a:sym typeface="Symbol" panose="05050102010706020507" pitchFamily="18" charset="2"/>
              </a:rPr>
              <a:t>）取整函数</a:t>
            </a:r>
          </a:p>
          <a:p>
            <a:pPr>
              <a:lnSpc>
                <a:spcPct val="120000"/>
              </a:lnSpc>
            </a:pPr>
            <a:r>
              <a:rPr lang="zh-CN" altLang="en-US" sz="2400">
                <a:sym typeface="Symbol" panose="05050102010706020507" pitchFamily="18" charset="2"/>
              </a:rPr>
              <a:t>  </a:t>
            </a:r>
            <a:r>
              <a:rPr lang="en-US" altLang="zh-CN" sz="2400" i="1">
                <a:sym typeface="Symbol" panose="05050102010706020507" pitchFamily="18" charset="2"/>
              </a:rPr>
              <a:t>x </a:t>
            </a:r>
            <a:r>
              <a:rPr lang="en-US" altLang="zh-CN" sz="2400">
                <a:sym typeface="Symbol" panose="05050102010706020507" pitchFamily="18" charset="2"/>
              </a:rPr>
              <a:t> </a:t>
            </a:r>
            <a:r>
              <a:rPr lang="zh-CN" altLang="en-US" sz="2400">
                <a:sym typeface="Symbol" panose="05050102010706020507" pitchFamily="18" charset="2"/>
              </a:rPr>
              <a:t>：不大于</a:t>
            </a:r>
            <a:r>
              <a:rPr lang="en-US" altLang="zh-CN" sz="2400" i="1">
                <a:sym typeface="Symbol" panose="05050102010706020507" pitchFamily="18" charset="2"/>
              </a:rPr>
              <a:t>x</a:t>
            </a:r>
            <a:r>
              <a:rPr lang="zh-CN" altLang="en-US" sz="2400">
                <a:sym typeface="Symbol" panose="05050102010706020507" pitchFamily="18" charset="2"/>
              </a:rPr>
              <a:t>的最大整数；</a:t>
            </a:r>
          </a:p>
          <a:p>
            <a:pPr>
              <a:lnSpc>
                <a:spcPct val="120000"/>
              </a:lnSpc>
            </a:pPr>
            <a:r>
              <a:rPr lang="zh-CN" altLang="en-US" sz="2400">
                <a:sym typeface="Symbol" panose="05050102010706020507" pitchFamily="18" charset="2"/>
              </a:rPr>
              <a:t> </a:t>
            </a:r>
            <a:r>
              <a:rPr lang="zh-CN" altLang="en-US" sz="2400" i="1">
                <a:sym typeface="Symbol" panose="05050102010706020507" pitchFamily="18" charset="2"/>
              </a:rPr>
              <a:t> </a:t>
            </a:r>
            <a:r>
              <a:rPr lang="en-US" altLang="zh-CN" sz="2400" i="1">
                <a:sym typeface="Symbol" panose="05050102010706020507" pitchFamily="18" charset="2"/>
              </a:rPr>
              <a:t>x</a:t>
            </a:r>
            <a:r>
              <a:rPr lang="en-US" altLang="zh-CN" sz="2400">
                <a:sym typeface="Symbol" panose="05050102010706020507" pitchFamily="18" charset="2"/>
              </a:rPr>
              <a:t>  </a:t>
            </a:r>
            <a:r>
              <a:rPr lang="zh-CN" altLang="en-US" sz="2400">
                <a:sym typeface="Symbol" panose="05050102010706020507" pitchFamily="18" charset="2"/>
              </a:rPr>
              <a:t>：不小于</a:t>
            </a:r>
            <a:r>
              <a:rPr lang="en-US" altLang="zh-CN" sz="2400" i="1">
                <a:sym typeface="Symbol" panose="05050102010706020507" pitchFamily="18" charset="2"/>
              </a:rPr>
              <a:t>x</a:t>
            </a:r>
            <a:r>
              <a:rPr lang="zh-CN" altLang="en-US" sz="2400">
                <a:sym typeface="Symbol" panose="05050102010706020507" pitchFamily="18" charset="2"/>
              </a:rPr>
              <a:t>的最小整数。 </a:t>
            </a:r>
          </a:p>
        </p:txBody>
      </p:sp>
    </p:spTree>
    <p:extLst>
      <p:ext uri="{BB962C8B-B14F-4D97-AF65-F5344CB8AC3E}">
        <p14:creationId xmlns:p14="http://schemas.microsoft.com/office/powerpoint/2010/main" val="282384114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z="2800" b="1">
                <a:solidFill>
                  <a:srgbClr val="3907F1"/>
                </a:solidFill>
                <a:sym typeface="Symbol" panose="05050102010706020507" pitchFamily="18" charset="2"/>
              </a:rPr>
              <a:t>取整函数的若干性质</a:t>
            </a:r>
          </a:p>
        </p:txBody>
      </p:sp>
      <p:sp>
        <p:nvSpPr>
          <p:cNvPr id="119811" name="Rectangle 3"/>
          <p:cNvSpPr>
            <a:spLocks noGrp="1" noChangeArrowheads="1"/>
          </p:cNvSpPr>
          <p:nvPr>
            <p:ph type="body" idx="1"/>
          </p:nvPr>
        </p:nvSpPr>
        <p:spPr>
          <a:xfrm>
            <a:off x="1257300" y="1700213"/>
            <a:ext cx="7772400" cy="4752975"/>
          </a:xfrm>
        </p:spPr>
        <p:txBody>
          <a:bodyPr/>
          <a:lstStyle/>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x</a:t>
            </a:r>
            <a:r>
              <a:rPr lang="en-US" altLang="zh-CN" sz="2000">
                <a:sym typeface="Symbol" panose="05050102010706020507" pitchFamily="18" charset="2"/>
              </a:rPr>
              <a:t>-1 &lt;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 x</a:t>
            </a:r>
            <a:r>
              <a:rPr lang="en-US" altLang="zh-CN" sz="2000">
                <a:sym typeface="Symbol" panose="05050102010706020507" pitchFamily="18" charset="2"/>
              </a:rPr>
              <a:t>  &lt; </a:t>
            </a:r>
            <a:r>
              <a:rPr lang="en-US" altLang="zh-CN" sz="2000" i="1">
                <a:sym typeface="Symbol" panose="05050102010706020507" pitchFamily="18" charset="2"/>
              </a:rPr>
              <a:t>x</a:t>
            </a:r>
            <a:r>
              <a:rPr lang="en-US" altLang="zh-CN" sz="2000">
                <a:sym typeface="Symbol" panose="05050102010706020507" pitchFamily="18" charset="2"/>
              </a:rPr>
              <a:t>+1</a:t>
            </a:r>
            <a:r>
              <a:rPr lang="zh-CN" altLang="en-US" sz="2000">
                <a:sym typeface="Symbol" panose="05050102010706020507" pitchFamily="18" charset="2"/>
              </a:rPr>
              <a:t>；</a:t>
            </a:r>
          </a:p>
          <a:p>
            <a:pPr>
              <a:lnSpc>
                <a:spcPct val="150000"/>
              </a:lnSpc>
            </a:pPr>
            <a:r>
              <a:rPr lang="zh-CN" altLang="en-US" sz="2000"/>
              <a:t> </a:t>
            </a:r>
            <a:r>
              <a:rPr lang="zh-CN" altLang="en-US" sz="2000">
                <a:sym typeface="Symbol" panose="05050102010706020507" pitchFamily="18" charset="2"/>
              </a:rPr>
              <a:t> </a:t>
            </a:r>
            <a:r>
              <a:rPr lang="en-US" altLang="zh-CN" sz="2000" i="1">
                <a:sym typeface="Symbol" panose="05050102010706020507" pitchFamily="18" charset="2"/>
              </a:rPr>
              <a:t>n</a:t>
            </a:r>
            <a:r>
              <a:rPr lang="en-US" altLang="zh-CN" sz="2000">
                <a:sym typeface="Symbol" panose="05050102010706020507" pitchFamily="18" charset="2"/>
              </a:rPr>
              <a:t>/2</a:t>
            </a:r>
            <a:r>
              <a:rPr lang="en-US" altLang="zh-CN" sz="2000" i="1">
                <a:sym typeface="Symbol" panose="05050102010706020507" pitchFamily="18" charset="2"/>
              </a:rPr>
              <a:t> </a:t>
            </a:r>
            <a:r>
              <a:rPr lang="en-US" altLang="zh-CN" sz="2000">
                <a:sym typeface="Symbol" panose="05050102010706020507" pitchFamily="18" charset="2"/>
              </a:rPr>
              <a:t>  +  </a:t>
            </a:r>
            <a:r>
              <a:rPr lang="en-US" altLang="zh-CN" sz="2000" i="1">
                <a:sym typeface="Symbol" panose="05050102010706020507" pitchFamily="18" charset="2"/>
              </a:rPr>
              <a:t> n</a:t>
            </a:r>
            <a:r>
              <a:rPr lang="en-US" altLang="zh-CN" sz="2000">
                <a:sym typeface="Symbol" panose="05050102010706020507" pitchFamily="18" charset="2"/>
              </a:rPr>
              <a:t>/2  = </a:t>
            </a:r>
            <a:r>
              <a:rPr lang="en-US" altLang="zh-CN" sz="2000" i="1">
                <a:sym typeface="Symbol" panose="05050102010706020507" pitchFamily="18" charset="2"/>
              </a:rPr>
              <a:t>n</a:t>
            </a:r>
            <a:r>
              <a:rPr lang="en-US" altLang="zh-CN" sz="2000">
                <a:sym typeface="Symbol" panose="05050102010706020507" pitchFamily="18" charset="2"/>
              </a:rPr>
              <a:t>;</a:t>
            </a:r>
          </a:p>
          <a:p>
            <a:pPr>
              <a:lnSpc>
                <a:spcPct val="150000"/>
              </a:lnSpc>
            </a:pPr>
            <a:r>
              <a:rPr lang="en-US" altLang="zh-CN" sz="2000" i="1">
                <a:sym typeface="Symbol" panose="05050102010706020507" pitchFamily="18" charset="2"/>
              </a:rPr>
              <a:t> </a:t>
            </a:r>
            <a:r>
              <a:rPr lang="zh-CN" altLang="en-US" sz="2000">
                <a:sym typeface="Symbol" panose="05050102010706020507" pitchFamily="18" charset="2"/>
              </a:rPr>
              <a:t>对于</a:t>
            </a:r>
            <a:r>
              <a:rPr lang="en-US" altLang="zh-CN" sz="2000" i="1">
                <a:sym typeface="Symbol" panose="05050102010706020507" pitchFamily="18" charset="2"/>
              </a:rPr>
              <a:t>n</a:t>
            </a:r>
            <a:r>
              <a:rPr lang="en-US" altLang="zh-CN" sz="2000"/>
              <a:t> </a:t>
            </a:r>
            <a:r>
              <a:rPr lang="en-US" altLang="zh-CN" sz="2000">
                <a:sym typeface="Symbol" panose="05050102010706020507" pitchFamily="18" charset="2"/>
              </a:rPr>
              <a:t> 0</a:t>
            </a:r>
            <a:r>
              <a:rPr lang="zh-CN" altLang="en-US" sz="2000" i="1">
                <a:sym typeface="Symbol" panose="05050102010706020507" pitchFamily="18" charset="2"/>
              </a:rPr>
              <a:t>，</a:t>
            </a:r>
            <a:r>
              <a:rPr lang="en-US" altLang="zh-CN" sz="2000" i="1">
                <a:sym typeface="Symbol" panose="05050102010706020507" pitchFamily="18" charset="2"/>
              </a:rPr>
              <a:t>a,b</a:t>
            </a:r>
            <a:r>
              <a:rPr lang="en-US" altLang="zh-CN" sz="2000">
                <a:sym typeface="Symbol" panose="05050102010706020507" pitchFamily="18" charset="2"/>
              </a:rPr>
              <a:t>&gt;0</a:t>
            </a:r>
            <a:r>
              <a:rPr lang="zh-CN" altLang="en-US" sz="2000">
                <a:sym typeface="Symbol" panose="05050102010706020507" pitchFamily="18" charset="2"/>
              </a:rPr>
              <a:t>，有：</a:t>
            </a:r>
          </a:p>
          <a:p>
            <a:pPr>
              <a:lnSpc>
                <a:spcPct val="150000"/>
              </a:lnSpc>
            </a:pPr>
            <a:r>
              <a:rPr lang="zh-CN" altLang="en-US" sz="2000">
                <a:sym typeface="Symbol" panose="05050102010706020507" pitchFamily="18" charset="2"/>
              </a:rPr>
              <a:t> </a:t>
            </a:r>
            <a:r>
              <a:rPr lang="zh-CN" altLang="en-US" sz="2000" i="1">
                <a:sym typeface="Symbol" panose="05050102010706020507" pitchFamily="18" charset="2"/>
              </a:rPr>
              <a:t> </a:t>
            </a:r>
            <a:r>
              <a:rPr lang="zh-CN" altLang="en-US" sz="2000">
                <a:sym typeface="Symbol" panose="05050102010706020507" pitchFamily="18" charset="2"/>
              </a:rPr>
              <a:t></a:t>
            </a:r>
            <a:r>
              <a:rPr lang="zh-CN" altLang="en-US" sz="2000" i="1">
                <a:sym typeface="Symbol" panose="05050102010706020507" pitchFamily="18" charset="2"/>
              </a:rPr>
              <a:t>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a:t>
            </a:r>
            <a:r>
              <a:rPr lang="en-US" altLang="zh-CN" sz="2000">
                <a:sym typeface="Symbol" panose="05050102010706020507" pitchFamily="18" charset="2"/>
              </a:rPr>
              <a:t>  /</a:t>
            </a:r>
            <a:r>
              <a:rPr lang="en-US" altLang="zh-CN" sz="2000" i="1">
                <a:sym typeface="Symbol" panose="05050102010706020507" pitchFamily="18" charset="2"/>
              </a:rPr>
              <a:t>b</a:t>
            </a:r>
            <a:r>
              <a:rPr lang="en-US" altLang="zh-CN" sz="2000">
                <a:sym typeface="Symbol" panose="05050102010706020507" pitchFamily="18" charset="2"/>
              </a:rPr>
              <a:t>  = </a:t>
            </a:r>
            <a:r>
              <a:rPr lang="en-US" altLang="zh-CN" sz="2000" i="1">
                <a:sym typeface="Symbol" panose="05050102010706020507" pitchFamily="18" charset="2"/>
              </a:rPr>
              <a:t> n</a:t>
            </a:r>
            <a:r>
              <a:rPr lang="en-US" altLang="zh-CN" sz="2000">
                <a:sym typeface="Symbol" panose="05050102010706020507" pitchFamily="18" charset="2"/>
              </a:rPr>
              <a:t>/</a:t>
            </a:r>
            <a:r>
              <a:rPr lang="en-US" altLang="zh-CN" sz="2000" i="1">
                <a:sym typeface="Symbol" panose="05050102010706020507" pitchFamily="18" charset="2"/>
              </a:rPr>
              <a:t>ab</a:t>
            </a:r>
            <a:r>
              <a:rPr lang="en-US" altLang="zh-CN" sz="2000">
                <a:sym typeface="Symbol" panose="05050102010706020507" pitchFamily="18" charset="2"/>
              </a:rPr>
              <a:t>  ;</a:t>
            </a:r>
          </a:p>
          <a:p>
            <a:pPr>
              <a:lnSpc>
                <a:spcPct val="150000"/>
              </a:lnSpc>
            </a:pPr>
            <a:r>
              <a:rPr lang="en-US" altLang="zh-CN" sz="2000">
                <a:sym typeface="Symbol" panose="05050102010706020507" pitchFamily="18" charset="2"/>
              </a:rPr>
              <a:t>  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 </a:t>
            </a:r>
            <a:r>
              <a:rPr lang="en-US" altLang="zh-CN" sz="2000">
                <a:sym typeface="Symbol" panose="05050102010706020507" pitchFamily="18" charset="2"/>
              </a:rPr>
              <a:t> /</a:t>
            </a:r>
            <a:r>
              <a:rPr lang="en-US" altLang="zh-CN" sz="2000" i="1">
                <a:sym typeface="Symbol" panose="05050102010706020507" pitchFamily="18" charset="2"/>
              </a:rPr>
              <a:t>b </a:t>
            </a:r>
            <a:r>
              <a:rPr lang="en-US" altLang="zh-CN" sz="2000">
                <a:sym typeface="Symbol" panose="05050102010706020507" pitchFamily="18" charset="2"/>
              </a:rPr>
              <a:t> =  </a:t>
            </a:r>
            <a:r>
              <a:rPr lang="en-US" altLang="zh-CN" sz="2000" i="1">
                <a:sym typeface="Symbol" panose="05050102010706020507" pitchFamily="18" charset="2"/>
              </a:rPr>
              <a:t>n</a:t>
            </a:r>
            <a:r>
              <a:rPr lang="en-US" altLang="zh-CN" sz="2000">
                <a:sym typeface="Symbol" panose="05050102010706020507" pitchFamily="18" charset="2"/>
              </a:rPr>
              <a:t>/</a:t>
            </a:r>
            <a:r>
              <a:rPr lang="en-US" altLang="zh-CN" sz="2000" i="1">
                <a:sym typeface="Symbol" panose="05050102010706020507" pitchFamily="18" charset="2"/>
              </a:rPr>
              <a:t>ab </a:t>
            </a:r>
            <a:r>
              <a:rPr lang="en-US" altLang="zh-CN" sz="2000">
                <a:sym typeface="Symbol" panose="05050102010706020507" pitchFamily="18" charset="2"/>
              </a:rPr>
              <a:t> ;</a:t>
            </a:r>
          </a:p>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 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 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-1))/</a:t>
            </a:r>
            <a:r>
              <a:rPr lang="en-US" altLang="zh-CN" sz="2000" i="1">
                <a:sym typeface="Symbol" panose="05050102010706020507" pitchFamily="18" charset="2"/>
              </a:rPr>
              <a:t>b</a:t>
            </a:r>
            <a:r>
              <a:rPr lang="en-US" altLang="zh-CN" sz="2000">
                <a:sym typeface="Symbol" panose="05050102010706020507" pitchFamily="18" charset="2"/>
              </a:rPr>
              <a:t>;</a:t>
            </a:r>
          </a:p>
          <a:p>
            <a:pPr>
              <a:lnSpc>
                <a:spcPct val="150000"/>
              </a:lnSpc>
            </a:pPr>
            <a:r>
              <a:rPr lang="en-US" altLang="zh-CN" sz="2000">
                <a:sym typeface="Symbol" panose="05050102010706020507" pitchFamily="18" charset="2"/>
              </a:rPr>
              <a:t>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 </a:t>
            </a:r>
            <a:r>
              <a:rPr lang="en-US" altLang="zh-CN" sz="2000">
                <a:sym typeface="Symbol" panose="05050102010706020507" pitchFamily="18" charset="2"/>
              </a:rPr>
              <a:t>  (</a:t>
            </a:r>
            <a:r>
              <a:rPr lang="en-US" altLang="zh-CN" sz="2000" i="1">
                <a:sym typeface="Symbol" panose="05050102010706020507" pitchFamily="18" charset="2"/>
              </a:rPr>
              <a:t>a</a:t>
            </a:r>
            <a:r>
              <a:rPr lang="en-US" altLang="zh-CN" sz="2000">
                <a:sym typeface="Symbol" panose="05050102010706020507" pitchFamily="18" charset="2"/>
              </a:rPr>
              <a:t>-(</a:t>
            </a:r>
            <a:r>
              <a:rPr lang="en-US" altLang="zh-CN" sz="2000" i="1">
                <a:sym typeface="Symbol" panose="05050102010706020507" pitchFamily="18" charset="2"/>
              </a:rPr>
              <a:t>b</a:t>
            </a:r>
            <a:r>
              <a:rPr lang="en-US" altLang="zh-CN" sz="2000">
                <a:sym typeface="Symbol" panose="05050102010706020507" pitchFamily="18" charset="2"/>
              </a:rPr>
              <a:t>-1))/</a:t>
            </a:r>
            <a:r>
              <a:rPr lang="en-US" altLang="zh-CN" sz="2000" i="1">
                <a:sym typeface="Symbol" panose="05050102010706020507" pitchFamily="18" charset="2"/>
              </a:rPr>
              <a:t>b</a:t>
            </a:r>
            <a:r>
              <a:rPr lang="en-US" altLang="zh-CN" sz="2000">
                <a:sym typeface="Symbol" panose="05050102010706020507" pitchFamily="18" charset="2"/>
              </a:rPr>
              <a:t>;</a:t>
            </a:r>
          </a:p>
          <a:p>
            <a:pPr>
              <a:lnSpc>
                <a:spcPct val="150000"/>
              </a:lnSpc>
            </a:pPr>
            <a:r>
              <a:rPr lang="en-US" altLang="zh-CN" sz="2000">
                <a:sym typeface="Symbol" panose="05050102010706020507" pitchFamily="18" charset="2"/>
              </a:rPr>
              <a:t> </a:t>
            </a:r>
            <a:r>
              <a:rPr lang="en-US" altLang="zh-CN" sz="2000" i="1">
                <a:sym typeface="Symbol" panose="05050102010706020507" pitchFamily="18" charset="2"/>
              </a:rPr>
              <a:t>f</a:t>
            </a:r>
            <a:r>
              <a:rPr lang="en-US" altLang="zh-CN" sz="2000">
                <a:sym typeface="Symbol" panose="05050102010706020507" pitchFamily="18" charset="2"/>
              </a:rPr>
              <a:t>(</a:t>
            </a:r>
            <a:r>
              <a:rPr lang="en-US" altLang="zh-CN" sz="2000" i="1">
                <a:sym typeface="Symbol" panose="05050102010706020507" pitchFamily="18" charset="2"/>
              </a:rPr>
              <a:t>x</a:t>
            </a:r>
            <a:r>
              <a:rPr lang="en-US" altLang="zh-CN" sz="2000">
                <a:sym typeface="Symbol" panose="05050102010706020507" pitchFamily="18" charset="2"/>
              </a:rPr>
              <a:t>)=  </a:t>
            </a:r>
            <a:r>
              <a:rPr lang="en-US" altLang="zh-CN" sz="2000" i="1">
                <a:sym typeface="Symbol" panose="05050102010706020507" pitchFamily="18" charset="2"/>
              </a:rPr>
              <a:t>x </a:t>
            </a:r>
            <a:r>
              <a:rPr lang="en-US" altLang="zh-CN" sz="2000">
                <a:sym typeface="Symbol" panose="05050102010706020507" pitchFamily="18" charset="2"/>
              </a:rPr>
              <a:t> , </a:t>
            </a:r>
            <a:r>
              <a:rPr lang="en-US" altLang="zh-CN" sz="2000" i="1">
                <a:sym typeface="Symbol" panose="05050102010706020507" pitchFamily="18" charset="2"/>
              </a:rPr>
              <a:t>g</a:t>
            </a:r>
            <a:r>
              <a:rPr lang="en-US" altLang="zh-CN" sz="2000">
                <a:sym typeface="Symbol" panose="05050102010706020507" pitchFamily="18" charset="2"/>
              </a:rPr>
              <a:t>(</a:t>
            </a:r>
            <a:r>
              <a:rPr lang="en-US" altLang="zh-CN" sz="2000" i="1">
                <a:sym typeface="Symbol" panose="05050102010706020507" pitchFamily="18" charset="2"/>
              </a:rPr>
              <a:t>x</a:t>
            </a:r>
            <a:r>
              <a:rPr lang="en-US" altLang="zh-CN" sz="2000">
                <a:sym typeface="Symbol" panose="05050102010706020507" pitchFamily="18" charset="2"/>
              </a:rPr>
              <a:t>)= </a:t>
            </a:r>
            <a:r>
              <a:rPr lang="en-US" altLang="zh-CN" sz="2000" i="1">
                <a:sym typeface="Symbol" panose="05050102010706020507" pitchFamily="18" charset="2"/>
              </a:rPr>
              <a:t> x</a:t>
            </a:r>
            <a:r>
              <a:rPr lang="en-US" altLang="zh-CN" sz="2000">
                <a:sym typeface="Symbol" panose="05050102010706020507" pitchFamily="18" charset="2"/>
              </a:rPr>
              <a:t>  </a:t>
            </a:r>
            <a:r>
              <a:rPr lang="zh-CN" altLang="en-US" sz="2000">
                <a:sym typeface="Symbol" panose="05050102010706020507" pitchFamily="18" charset="2"/>
              </a:rPr>
              <a:t>为</a:t>
            </a:r>
            <a:r>
              <a:rPr lang="zh-CN" altLang="en-US" sz="2000"/>
              <a:t>单调递增函数。</a:t>
            </a:r>
          </a:p>
        </p:txBody>
      </p:sp>
    </p:spTree>
    <p:extLst>
      <p:ext uri="{BB962C8B-B14F-4D97-AF65-F5344CB8AC3E}">
        <p14:creationId xmlns:p14="http://schemas.microsoft.com/office/powerpoint/2010/main" val="17566963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1257300" y="476250"/>
            <a:ext cx="7772400" cy="6048375"/>
          </a:xfrm>
        </p:spPr>
        <p:txBody>
          <a:bodyPr/>
          <a:lstStyle/>
          <a:p>
            <a:pPr>
              <a:lnSpc>
                <a:spcPct val="80000"/>
              </a:lnSpc>
            </a:pPr>
            <a:r>
              <a:rPr lang="zh-CN" altLang="en-US" sz="2400" b="1" dirty="0">
                <a:solidFill>
                  <a:srgbClr val="3907F1"/>
                </a:solidFill>
                <a:sym typeface="Symbol" panose="05050102010706020507" pitchFamily="18" charset="2"/>
              </a:rPr>
              <a:t>（</a:t>
            </a:r>
            <a:r>
              <a:rPr lang="en-US" altLang="zh-CN" sz="2400" b="1" dirty="0">
                <a:solidFill>
                  <a:srgbClr val="3907F1"/>
                </a:solidFill>
                <a:sym typeface="Symbol" panose="05050102010706020507" pitchFamily="18" charset="2"/>
              </a:rPr>
              <a:t>3</a:t>
            </a:r>
            <a:r>
              <a:rPr lang="zh-CN" altLang="en-US" sz="2400" b="1" dirty="0">
                <a:solidFill>
                  <a:srgbClr val="3907F1"/>
                </a:solidFill>
                <a:sym typeface="Symbol" panose="05050102010706020507" pitchFamily="18" charset="2"/>
              </a:rPr>
              <a:t>）多项式函数</a:t>
            </a:r>
          </a:p>
          <a:p>
            <a:pPr>
              <a:lnSpc>
                <a:spcPct val="150000"/>
              </a:lnSpc>
            </a:pPr>
            <a:r>
              <a:rPr lang="zh-CN" altLang="en-US" sz="2400" dirty="0"/>
              <a:t> </a:t>
            </a:r>
            <a:r>
              <a:rPr lang="en-US" altLang="zh-CN" sz="2400" i="1" dirty="0"/>
              <a:t>p</a:t>
            </a:r>
            <a:r>
              <a:rPr lang="en-US" altLang="zh-CN" sz="2400" dirty="0"/>
              <a:t>(</a:t>
            </a:r>
            <a:r>
              <a:rPr lang="en-US" altLang="zh-CN" sz="2400" i="1" dirty="0"/>
              <a:t>n</a:t>
            </a:r>
            <a:r>
              <a:rPr lang="en-US" altLang="zh-CN" sz="2400" dirty="0"/>
              <a:t>)= </a:t>
            </a:r>
            <a:r>
              <a:rPr lang="en-US" altLang="zh-CN" sz="2400" i="1" dirty="0"/>
              <a:t>a</a:t>
            </a:r>
            <a:r>
              <a:rPr lang="en-US" altLang="zh-CN" sz="2400" baseline="-25000" dirty="0"/>
              <a:t>0</a:t>
            </a:r>
            <a:r>
              <a:rPr lang="en-US" altLang="zh-CN" sz="2400" dirty="0"/>
              <a:t>+</a:t>
            </a:r>
            <a:r>
              <a:rPr lang="en-US" altLang="zh-CN" sz="2400" i="1" dirty="0"/>
              <a:t>a</a:t>
            </a:r>
            <a:r>
              <a:rPr lang="en-US" altLang="zh-CN" sz="2400" baseline="-25000" dirty="0"/>
              <a:t>1</a:t>
            </a:r>
            <a:r>
              <a:rPr lang="en-US" altLang="zh-CN" sz="2400" i="1" dirty="0"/>
              <a:t>n</a:t>
            </a:r>
            <a:r>
              <a:rPr lang="en-US" altLang="zh-CN" sz="2400" dirty="0"/>
              <a:t>+</a:t>
            </a:r>
            <a:r>
              <a:rPr lang="en-US" altLang="zh-CN" sz="2400" i="1" dirty="0"/>
              <a:t>a</a:t>
            </a:r>
            <a:r>
              <a:rPr lang="en-US" altLang="zh-CN" sz="2400" baseline="-25000" dirty="0"/>
              <a:t>2</a:t>
            </a:r>
            <a:r>
              <a:rPr lang="en-US" altLang="zh-CN" sz="2400" i="1" dirty="0"/>
              <a:t>n</a:t>
            </a:r>
            <a:r>
              <a:rPr lang="en-US" altLang="zh-CN" sz="2400" baseline="30000" dirty="0"/>
              <a:t>2</a:t>
            </a:r>
            <a:r>
              <a:rPr lang="en-US" altLang="zh-CN" sz="2400" dirty="0"/>
              <a:t>+…+</a:t>
            </a:r>
            <a:r>
              <a:rPr lang="en-US" altLang="zh-CN" sz="2400" i="1" dirty="0" err="1"/>
              <a:t>a</a:t>
            </a:r>
            <a:r>
              <a:rPr lang="en-US" altLang="zh-CN" sz="2400" baseline="-25000" dirty="0" err="1"/>
              <a:t>d</a:t>
            </a:r>
            <a:r>
              <a:rPr lang="en-US" altLang="zh-CN" sz="2400" i="1" dirty="0" err="1"/>
              <a:t>n</a:t>
            </a:r>
            <a:r>
              <a:rPr lang="en-US" altLang="zh-CN" sz="2400" baseline="30000" dirty="0" err="1"/>
              <a:t>d</a:t>
            </a:r>
            <a:r>
              <a:rPr lang="zh-CN" altLang="en-US" sz="2400" dirty="0"/>
              <a:t>； </a:t>
            </a:r>
            <a:r>
              <a:rPr lang="en-US" altLang="zh-CN" sz="2400" i="1" dirty="0"/>
              <a:t>a</a:t>
            </a:r>
            <a:r>
              <a:rPr lang="en-US" altLang="zh-CN" sz="2400" baseline="-25000" dirty="0"/>
              <a:t>d</a:t>
            </a:r>
            <a:r>
              <a:rPr lang="en-US" altLang="zh-CN" sz="2400" dirty="0"/>
              <a:t>&gt;0;</a:t>
            </a:r>
          </a:p>
          <a:p>
            <a:pPr marL="0" indent="0">
              <a:lnSpc>
                <a:spcPct val="150000"/>
              </a:lnSpc>
              <a:buNone/>
            </a:pPr>
            <a:r>
              <a:rPr lang="en-US" altLang="zh-CN" sz="2400" dirty="0" smtClean="0"/>
              <a:t>     </a:t>
            </a:r>
            <a:r>
              <a:rPr lang="en-US" altLang="zh-CN" sz="2400" i="1" dirty="0"/>
              <a:t>p</a:t>
            </a:r>
            <a:r>
              <a:rPr lang="en-US" altLang="zh-CN" sz="2400" dirty="0"/>
              <a:t>(</a:t>
            </a:r>
            <a:r>
              <a:rPr lang="en-US" altLang="zh-CN" sz="2400" i="1" dirty="0"/>
              <a:t>n</a:t>
            </a:r>
            <a:r>
              <a:rPr lang="en-US" altLang="zh-CN" sz="2400" dirty="0"/>
              <a:t>) = </a:t>
            </a:r>
            <a:r>
              <a:rPr lang="en-US" altLang="zh-CN" sz="2400" dirty="0" smtClean="0">
                <a:sym typeface="Symbol" panose="05050102010706020507" pitchFamily="18" charset="2"/>
              </a:rPr>
              <a:t></a:t>
            </a:r>
            <a:r>
              <a:rPr lang="en-US" altLang="zh-CN" sz="2400" dirty="0" smtClean="0"/>
              <a:t>(</a:t>
            </a:r>
            <a:r>
              <a:rPr lang="en-US" altLang="zh-CN" sz="2400" i="1" dirty="0" err="1"/>
              <a:t>n</a:t>
            </a:r>
            <a:r>
              <a:rPr lang="en-US" altLang="zh-CN" sz="2400" i="1" baseline="30000" dirty="0" err="1"/>
              <a:t>d</a:t>
            </a:r>
            <a:r>
              <a:rPr lang="en-US" altLang="zh-CN" sz="2400" dirty="0"/>
              <a:t>);</a:t>
            </a:r>
          </a:p>
          <a:p>
            <a:pPr>
              <a:lnSpc>
                <a:spcPct val="150000"/>
              </a:lnSpc>
            </a:pPr>
            <a:r>
              <a:rPr lang="en-US" altLang="zh-CN" sz="2400" dirty="0"/>
              <a:t> </a:t>
            </a:r>
            <a:r>
              <a:rPr lang="en-US" altLang="zh-CN" sz="2400" i="1" dirty="0"/>
              <a:t>f</a:t>
            </a:r>
            <a:r>
              <a:rPr lang="en-US" altLang="zh-CN" sz="2400" dirty="0"/>
              <a:t>(</a:t>
            </a:r>
            <a:r>
              <a:rPr lang="en-US" altLang="zh-CN" sz="2400" i="1" dirty="0"/>
              <a:t>n</a:t>
            </a:r>
            <a:r>
              <a:rPr lang="en-US" altLang="zh-CN" sz="2400" dirty="0"/>
              <a:t>) = </a:t>
            </a:r>
            <a:r>
              <a:rPr lang="en-US" altLang="zh-CN" sz="2400" i="1" dirty="0">
                <a:sym typeface="Symbol" panose="05050102010706020507" pitchFamily="18" charset="2"/>
              </a:rPr>
              <a:t>O</a:t>
            </a:r>
            <a:r>
              <a:rPr lang="en-US" altLang="zh-CN" sz="2400" dirty="0"/>
              <a:t>(</a:t>
            </a:r>
            <a:r>
              <a:rPr lang="en-US" altLang="zh-CN" sz="2400" i="1" dirty="0" err="1"/>
              <a:t>n</a:t>
            </a:r>
            <a:r>
              <a:rPr lang="en-US" altLang="zh-CN" sz="2400" i="1" baseline="30000" dirty="0" err="1"/>
              <a:t>k</a:t>
            </a:r>
            <a:r>
              <a:rPr lang="en-US" altLang="zh-CN" sz="2400" dirty="0"/>
              <a:t>) </a:t>
            </a:r>
            <a:r>
              <a:rPr lang="en-US" altLang="zh-CN" sz="2400" dirty="0">
                <a:sym typeface="Symbol" panose="05050102010706020507" pitchFamily="18" charset="2"/>
              </a:rPr>
              <a:t> </a:t>
            </a:r>
            <a:r>
              <a:rPr lang="en-US" altLang="zh-CN" sz="2400" i="1" dirty="0"/>
              <a:t>f</a:t>
            </a:r>
            <a:r>
              <a:rPr lang="en-US" altLang="zh-CN" sz="2400" dirty="0"/>
              <a:t>(</a:t>
            </a:r>
            <a:r>
              <a:rPr lang="en-US" altLang="zh-CN" sz="2400" i="1" dirty="0"/>
              <a:t>n</a:t>
            </a:r>
            <a:r>
              <a:rPr lang="en-US" altLang="zh-CN" sz="2400" dirty="0"/>
              <a:t>)</a:t>
            </a:r>
            <a:r>
              <a:rPr lang="zh-CN" altLang="en-US" sz="2400" dirty="0">
                <a:sym typeface="Symbol" panose="05050102010706020507" pitchFamily="18" charset="2"/>
              </a:rPr>
              <a:t>多项式有界；</a:t>
            </a:r>
          </a:p>
          <a:p>
            <a:pPr>
              <a:lnSpc>
                <a:spcPct val="150000"/>
              </a:lnSpc>
            </a:pPr>
            <a:r>
              <a:rPr lang="zh-CN" altLang="en-US" sz="2400" i="1" dirty="0"/>
              <a:t> </a:t>
            </a:r>
            <a:r>
              <a:rPr lang="en-US" altLang="zh-CN" sz="2400" i="1" dirty="0"/>
              <a:t>f</a:t>
            </a:r>
            <a:r>
              <a:rPr lang="en-US" altLang="zh-CN" sz="2400" dirty="0"/>
              <a:t>(</a:t>
            </a:r>
            <a:r>
              <a:rPr lang="en-US" altLang="zh-CN" sz="2400" i="1" dirty="0"/>
              <a:t>n</a:t>
            </a:r>
            <a:r>
              <a:rPr lang="en-US" altLang="zh-CN" sz="2400" dirty="0"/>
              <a:t>) = </a:t>
            </a:r>
            <a:r>
              <a:rPr lang="en-US" altLang="zh-CN" sz="2400" i="1" dirty="0"/>
              <a:t>O</a:t>
            </a:r>
            <a:r>
              <a:rPr lang="en-US" altLang="zh-CN" sz="2400" dirty="0"/>
              <a:t>(1) </a:t>
            </a:r>
            <a:r>
              <a:rPr lang="en-US" altLang="zh-CN" sz="2400" dirty="0">
                <a:sym typeface="Symbol" panose="05050102010706020507" pitchFamily="18" charset="2"/>
              </a:rPr>
              <a:t></a:t>
            </a:r>
            <a:r>
              <a:rPr lang="en-US" altLang="zh-CN" sz="2400" dirty="0"/>
              <a:t> </a:t>
            </a:r>
            <a:r>
              <a:rPr lang="en-US" altLang="zh-CN" sz="2400" i="1" dirty="0"/>
              <a:t>f</a:t>
            </a:r>
            <a:r>
              <a:rPr lang="en-US" altLang="zh-CN" sz="2400" dirty="0"/>
              <a:t>(</a:t>
            </a:r>
            <a:r>
              <a:rPr lang="en-US" altLang="zh-CN" sz="2400" i="1" dirty="0"/>
              <a:t>n</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c</a:t>
            </a:r>
            <a:r>
              <a:rPr lang="en-US" altLang="zh-CN" sz="2400" dirty="0"/>
              <a:t>;</a:t>
            </a:r>
            <a:endParaRPr lang="en-US" altLang="zh-CN" sz="2400" dirty="0">
              <a:sym typeface="Symbol" panose="05050102010706020507" pitchFamily="18" charset="2"/>
            </a:endParaRPr>
          </a:p>
          <a:p>
            <a:pPr>
              <a:lnSpc>
                <a:spcPct val="150000"/>
              </a:lnSpc>
            </a:pPr>
            <a:r>
              <a:rPr lang="en-US" altLang="zh-CN" sz="2400" dirty="0">
                <a:sym typeface="Symbol" panose="05050102010706020507" pitchFamily="18" charset="2"/>
              </a:rPr>
              <a:t> </a:t>
            </a:r>
            <a:r>
              <a:rPr lang="en-US" altLang="zh-CN" sz="2400" i="1" dirty="0">
                <a:sym typeface="Symbol" panose="05050102010706020507" pitchFamily="18" charset="2"/>
              </a:rPr>
              <a:t>k </a:t>
            </a:r>
            <a:r>
              <a:rPr lang="en-US" altLang="zh-CN" sz="2400" dirty="0">
                <a:sym typeface="Symbol" panose="05050102010706020507" pitchFamily="18" charset="2"/>
              </a:rPr>
              <a:t> </a:t>
            </a:r>
            <a:r>
              <a:rPr lang="en-US" altLang="zh-CN" sz="2400" i="1" dirty="0">
                <a:sym typeface="Symbol" panose="05050102010706020507" pitchFamily="18" charset="2"/>
              </a:rPr>
              <a:t>d</a:t>
            </a:r>
            <a:r>
              <a:rPr lang="en-US" altLang="zh-CN" sz="2400" dirty="0">
                <a:sym typeface="Symbol" panose="05050102010706020507" pitchFamily="18" charset="2"/>
              </a:rPr>
              <a:t> </a:t>
            </a:r>
            <a:r>
              <a:rPr lang="en-US" altLang="zh-CN" sz="2400" i="1" dirty="0"/>
              <a:t> p</a:t>
            </a:r>
            <a:r>
              <a:rPr lang="en-US" altLang="zh-CN" sz="2400" dirty="0"/>
              <a:t>(</a:t>
            </a:r>
            <a:r>
              <a:rPr lang="en-US" altLang="zh-CN" sz="2400" i="1" dirty="0"/>
              <a:t>n</a:t>
            </a:r>
            <a:r>
              <a:rPr lang="en-US" altLang="zh-CN" sz="2400" dirty="0"/>
              <a:t>) = </a:t>
            </a:r>
            <a:r>
              <a:rPr lang="en-US" altLang="zh-CN" sz="2400" i="1" dirty="0">
                <a:sym typeface="Symbol" panose="05050102010706020507" pitchFamily="18" charset="2"/>
              </a:rPr>
              <a:t>O</a:t>
            </a:r>
            <a:r>
              <a:rPr lang="en-US" altLang="zh-CN" sz="2400" dirty="0"/>
              <a:t>(</a:t>
            </a:r>
            <a:r>
              <a:rPr lang="en-US" altLang="zh-CN" sz="2400" i="1" dirty="0" err="1"/>
              <a:t>n</a:t>
            </a:r>
            <a:r>
              <a:rPr lang="en-US" altLang="zh-CN" sz="2400" i="1" baseline="30000" dirty="0" err="1"/>
              <a:t>k</a:t>
            </a:r>
            <a:r>
              <a:rPr lang="en-US" altLang="zh-CN" sz="2400" dirty="0"/>
              <a:t>) ;</a:t>
            </a:r>
          </a:p>
          <a:p>
            <a:pPr>
              <a:lnSpc>
                <a:spcPct val="150000"/>
              </a:lnSpc>
            </a:pPr>
            <a:r>
              <a:rPr lang="en-US" altLang="zh-CN" sz="2400" i="1" dirty="0">
                <a:sym typeface="Symbol" panose="05050102010706020507" pitchFamily="18" charset="2"/>
              </a:rPr>
              <a:t>k </a:t>
            </a:r>
            <a:r>
              <a:rPr lang="en-US" altLang="zh-CN" sz="2400" dirty="0">
                <a:sym typeface="Symbol" panose="05050102010706020507" pitchFamily="18" charset="2"/>
              </a:rPr>
              <a:t> </a:t>
            </a:r>
            <a:r>
              <a:rPr lang="en-US" altLang="zh-CN" sz="2400" i="1" dirty="0">
                <a:sym typeface="Symbol" panose="05050102010706020507" pitchFamily="18" charset="2"/>
              </a:rPr>
              <a:t>d</a:t>
            </a:r>
            <a:r>
              <a:rPr lang="en-US" altLang="zh-CN" sz="2400" dirty="0">
                <a:sym typeface="Symbol" panose="05050102010706020507" pitchFamily="18" charset="2"/>
              </a:rPr>
              <a:t> </a:t>
            </a:r>
            <a:r>
              <a:rPr lang="en-US" altLang="zh-CN" sz="2400" i="1" dirty="0"/>
              <a:t> p</a:t>
            </a:r>
            <a:r>
              <a:rPr lang="en-US" altLang="zh-CN" sz="2400" dirty="0"/>
              <a:t>(</a:t>
            </a:r>
            <a:r>
              <a:rPr lang="en-US" altLang="zh-CN" sz="2400" i="1" dirty="0"/>
              <a:t>n</a:t>
            </a:r>
            <a:r>
              <a:rPr lang="en-US" altLang="zh-CN" sz="2400" dirty="0"/>
              <a:t>) = </a:t>
            </a:r>
            <a:r>
              <a:rPr lang="en-US" altLang="zh-CN" sz="2400" dirty="0">
                <a:sym typeface="Symbol" panose="05050102010706020507" pitchFamily="18" charset="2"/>
              </a:rPr>
              <a:t></a:t>
            </a:r>
            <a:r>
              <a:rPr lang="en-US" altLang="zh-CN" sz="2400" dirty="0"/>
              <a:t>(</a:t>
            </a:r>
            <a:r>
              <a:rPr lang="en-US" altLang="zh-CN" sz="2400" i="1" dirty="0" err="1"/>
              <a:t>n</a:t>
            </a:r>
            <a:r>
              <a:rPr lang="en-US" altLang="zh-CN" sz="2400" i="1" baseline="30000" dirty="0" err="1"/>
              <a:t>k</a:t>
            </a:r>
            <a:r>
              <a:rPr lang="en-US" altLang="zh-CN" sz="2400" dirty="0"/>
              <a:t>) </a:t>
            </a:r>
            <a:r>
              <a:rPr lang="en-US" altLang="zh-CN" sz="2400" dirty="0" smtClean="0"/>
              <a:t>;</a:t>
            </a:r>
            <a:endParaRPr lang="en-US" altLang="zh-CN" sz="2400" dirty="0"/>
          </a:p>
        </p:txBody>
      </p:sp>
    </p:spTree>
    <p:extLst>
      <p:ext uri="{BB962C8B-B14F-4D97-AF65-F5344CB8AC3E}">
        <p14:creationId xmlns:p14="http://schemas.microsoft.com/office/powerpoint/2010/main" val="2008572130"/>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1257300" y="549275"/>
            <a:ext cx="7772400" cy="5546725"/>
          </a:xfrm>
        </p:spPr>
        <p:txBody>
          <a:bodyPr/>
          <a:lstStyle/>
          <a:p>
            <a:pPr>
              <a:lnSpc>
                <a:spcPct val="120000"/>
              </a:lnSpc>
            </a:pPr>
            <a:r>
              <a:rPr lang="zh-CN" altLang="en-US" sz="2400" b="1">
                <a:solidFill>
                  <a:srgbClr val="3907F1"/>
                </a:solidFill>
                <a:sym typeface="Symbol" panose="05050102010706020507" pitchFamily="18" charset="2"/>
              </a:rPr>
              <a:t>（</a:t>
            </a:r>
            <a:r>
              <a:rPr lang="en-US" altLang="zh-CN" sz="2400" b="1">
                <a:solidFill>
                  <a:srgbClr val="3907F1"/>
                </a:solidFill>
                <a:sym typeface="Symbol" panose="05050102010706020507" pitchFamily="18" charset="2"/>
              </a:rPr>
              <a:t>4</a:t>
            </a:r>
            <a:r>
              <a:rPr lang="zh-CN" altLang="en-US" sz="2400" b="1">
                <a:solidFill>
                  <a:srgbClr val="3907F1"/>
                </a:solidFill>
                <a:sym typeface="Symbol" panose="05050102010706020507" pitchFamily="18" charset="2"/>
              </a:rPr>
              <a:t>）指数函数</a:t>
            </a:r>
          </a:p>
          <a:p>
            <a:pPr>
              <a:lnSpc>
                <a:spcPct val="120000"/>
              </a:lnSpc>
            </a:pPr>
            <a:r>
              <a:rPr lang="zh-CN" altLang="en-US" sz="2400">
                <a:sym typeface="Symbol" panose="05050102010706020507" pitchFamily="18" charset="2"/>
              </a:rPr>
              <a:t> 对于正整数</a:t>
            </a:r>
            <a:r>
              <a:rPr lang="en-US" altLang="zh-CN" sz="2400" i="1">
                <a:sym typeface="Symbol" panose="05050102010706020507" pitchFamily="18" charset="2"/>
              </a:rPr>
              <a:t>m</a:t>
            </a:r>
            <a:r>
              <a:rPr lang="en-US" altLang="zh-CN" sz="2400">
                <a:sym typeface="Symbol" panose="05050102010706020507" pitchFamily="18" charset="2"/>
              </a:rPr>
              <a:t>,</a:t>
            </a:r>
            <a:r>
              <a:rPr lang="en-US" altLang="zh-CN" sz="2400" i="1">
                <a:sym typeface="Symbol" panose="05050102010706020507" pitchFamily="18" charset="2"/>
              </a:rPr>
              <a:t>n</a:t>
            </a:r>
            <a:r>
              <a:rPr lang="zh-CN" altLang="en-US" sz="2400">
                <a:sym typeface="Symbol" panose="05050102010706020507" pitchFamily="18" charset="2"/>
              </a:rPr>
              <a:t>和实数</a:t>
            </a:r>
            <a:r>
              <a:rPr lang="en-US" altLang="zh-CN" sz="2400" i="1">
                <a:sym typeface="Symbol" panose="05050102010706020507" pitchFamily="18" charset="2"/>
              </a:rPr>
              <a:t>a</a:t>
            </a:r>
            <a:r>
              <a:rPr lang="en-US" altLang="zh-CN" sz="2400">
                <a:sym typeface="Symbol" panose="05050102010706020507" pitchFamily="18" charset="2"/>
              </a:rPr>
              <a:t>&gt;0:</a:t>
            </a:r>
          </a:p>
          <a:p>
            <a:pPr>
              <a:lnSpc>
                <a:spcPct val="120000"/>
              </a:lnSpc>
            </a:pPr>
            <a:r>
              <a:rPr lang="en-US" altLang="zh-CN" sz="2400" i="1"/>
              <a:t> a</a:t>
            </a:r>
            <a:r>
              <a:rPr lang="en-US" altLang="zh-CN" sz="2400" baseline="30000"/>
              <a:t>0</a:t>
            </a:r>
            <a:r>
              <a:rPr lang="en-US" altLang="zh-CN" sz="2400"/>
              <a:t>=1;</a:t>
            </a:r>
          </a:p>
          <a:p>
            <a:pPr>
              <a:lnSpc>
                <a:spcPct val="120000"/>
              </a:lnSpc>
            </a:pPr>
            <a:r>
              <a:rPr lang="en-US" altLang="zh-CN" sz="2400"/>
              <a:t> </a:t>
            </a:r>
            <a:r>
              <a:rPr lang="en-US" altLang="zh-CN" sz="2400" i="1"/>
              <a:t>a</a:t>
            </a:r>
            <a:r>
              <a:rPr lang="en-US" altLang="zh-CN" sz="2400" baseline="30000"/>
              <a:t>1</a:t>
            </a:r>
            <a:r>
              <a:rPr lang="en-US" altLang="zh-CN" sz="2400"/>
              <a:t>=</a:t>
            </a:r>
            <a:r>
              <a:rPr lang="en-US" altLang="zh-CN" sz="2400" i="1"/>
              <a:t>a </a:t>
            </a:r>
            <a:r>
              <a:rPr lang="en-US" altLang="zh-CN" sz="2400"/>
              <a:t>;</a:t>
            </a:r>
          </a:p>
          <a:p>
            <a:pPr>
              <a:lnSpc>
                <a:spcPct val="120000"/>
              </a:lnSpc>
            </a:pPr>
            <a:r>
              <a:rPr lang="en-US" altLang="zh-CN" sz="2400"/>
              <a:t> </a:t>
            </a:r>
            <a:r>
              <a:rPr lang="en-US" altLang="zh-CN" sz="2400" i="1"/>
              <a:t>a</a:t>
            </a:r>
            <a:r>
              <a:rPr lang="en-US" altLang="zh-CN" sz="2400" baseline="30000"/>
              <a:t>-1</a:t>
            </a:r>
            <a:r>
              <a:rPr lang="en-US" altLang="zh-CN" sz="2400"/>
              <a:t>=1/</a:t>
            </a:r>
            <a:r>
              <a:rPr lang="en-US" altLang="zh-CN" sz="2400" i="1"/>
              <a:t>a </a:t>
            </a:r>
            <a:r>
              <a:rPr lang="en-US" altLang="zh-CN" sz="2400"/>
              <a:t>;</a:t>
            </a:r>
          </a:p>
          <a:p>
            <a:pPr>
              <a:lnSpc>
                <a:spcPct val="120000"/>
              </a:lnSpc>
            </a:pPr>
            <a:r>
              <a:rPr lang="en-US" altLang="zh-CN" sz="2400">
                <a:sym typeface="Symbol" panose="05050102010706020507" pitchFamily="18" charset="2"/>
              </a:rPr>
              <a:t> (</a:t>
            </a:r>
            <a:r>
              <a:rPr lang="en-US" altLang="zh-CN" sz="2400" i="1"/>
              <a:t>a</a:t>
            </a:r>
            <a:r>
              <a:rPr lang="en-US" altLang="zh-CN" sz="2400" i="1" baseline="30000"/>
              <a:t>m</a:t>
            </a:r>
            <a:r>
              <a:rPr lang="en-US" altLang="zh-CN" sz="2400"/>
              <a:t>)</a:t>
            </a:r>
            <a:r>
              <a:rPr lang="en-US" altLang="zh-CN" sz="2400" i="1" baseline="30000"/>
              <a:t>n </a:t>
            </a:r>
            <a:r>
              <a:rPr lang="en-US" altLang="zh-CN" sz="2400"/>
              <a:t>= </a:t>
            </a:r>
            <a:r>
              <a:rPr lang="en-US" altLang="zh-CN" sz="2400" i="1"/>
              <a:t>a</a:t>
            </a:r>
            <a:r>
              <a:rPr lang="en-US" altLang="zh-CN" sz="2400" i="1" baseline="30000"/>
              <a:t>mn </a:t>
            </a:r>
            <a:r>
              <a:rPr lang="en-US" altLang="zh-CN" sz="2400"/>
              <a:t>;</a:t>
            </a:r>
            <a:r>
              <a:rPr lang="en-US" altLang="zh-CN" sz="2400" i="1">
                <a:sym typeface="Symbol" panose="05050102010706020507" pitchFamily="18" charset="2"/>
              </a:rPr>
              <a:t> </a:t>
            </a:r>
          </a:p>
          <a:p>
            <a:pPr>
              <a:lnSpc>
                <a:spcPct val="120000"/>
              </a:lnSpc>
            </a:pPr>
            <a:r>
              <a:rPr lang="en-US" altLang="zh-CN" sz="2400">
                <a:sym typeface="Symbol" panose="05050102010706020507" pitchFamily="18" charset="2"/>
              </a:rPr>
              <a:t>(</a:t>
            </a:r>
            <a:r>
              <a:rPr lang="en-US" altLang="zh-CN" sz="2400" i="1"/>
              <a:t>a</a:t>
            </a:r>
            <a:r>
              <a:rPr lang="en-US" altLang="zh-CN" sz="2400" i="1" baseline="30000"/>
              <a:t>m</a:t>
            </a:r>
            <a:r>
              <a:rPr lang="en-US" altLang="zh-CN" sz="2400"/>
              <a:t>)</a:t>
            </a:r>
            <a:r>
              <a:rPr lang="en-US" altLang="zh-CN" sz="2400" i="1" baseline="30000"/>
              <a:t>n </a:t>
            </a:r>
            <a:r>
              <a:rPr lang="en-US" altLang="zh-CN" sz="2400"/>
              <a:t>= </a:t>
            </a:r>
            <a:r>
              <a:rPr lang="en-US" altLang="zh-CN" sz="2400">
                <a:sym typeface="Symbol" panose="05050102010706020507" pitchFamily="18" charset="2"/>
              </a:rPr>
              <a:t>(</a:t>
            </a:r>
            <a:r>
              <a:rPr lang="en-US" altLang="zh-CN" sz="2400" i="1"/>
              <a:t>a</a:t>
            </a:r>
            <a:r>
              <a:rPr lang="en-US" altLang="zh-CN" sz="2400" i="1" baseline="30000"/>
              <a:t>n</a:t>
            </a:r>
            <a:r>
              <a:rPr lang="en-US" altLang="zh-CN" sz="2400"/>
              <a:t>)</a:t>
            </a:r>
            <a:r>
              <a:rPr lang="en-US" altLang="zh-CN" sz="2400" i="1" baseline="30000"/>
              <a:t>m </a:t>
            </a:r>
            <a:r>
              <a:rPr lang="en-US" altLang="zh-CN" sz="2400"/>
              <a:t>;</a:t>
            </a:r>
            <a:r>
              <a:rPr lang="en-US" altLang="zh-CN" sz="2400" i="1">
                <a:sym typeface="Symbol" panose="05050102010706020507" pitchFamily="18" charset="2"/>
              </a:rPr>
              <a:t> </a:t>
            </a:r>
          </a:p>
          <a:p>
            <a:pPr>
              <a:lnSpc>
                <a:spcPct val="120000"/>
              </a:lnSpc>
            </a:pPr>
            <a:r>
              <a:rPr lang="en-US" altLang="zh-CN" sz="2400" i="1"/>
              <a:t> a</a:t>
            </a:r>
            <a:r>
              <a:rPr lang="en-US" altLang="zh-CN" sz="2400" i="1" baseline="30000"/>
              <a:t>m</a:t>
            </a:r>
            <a:r>
              <a:rPr lang="en-US" altLang="zh-CN" sz="2400" i="1"/>
              <a:t>a</a:t>
            </a:r>
            <a:r>
              <a:rPr lang="en-US" altLang="zh-CN" sz="2400" i="1" baseline="30000"/>
              <a:t>n  </a:t>
            </a:r>
            <a:r>
              <a:rPr lang="en-US" altLang="zh-CN" sz="2400" i="1"/>
              <a:t>=</a:t>
            </a:r>
            <a:r>
              <a:rPr lang="en-US" altLang="zh-CN" sz="2400" i="1" baseline="30000"/>
              <a:t> </a:t>
            </a:r>
            <a:r>
              <a:rPr lang="en-US" altLang="zh-CN" sz="2400" i="1"/>
              <a:t>a</a:t>
            </a:r>
            <a:r>
              <a:rPr lang="en-US" altLang="zh-CN" sz="2400" i="1" baseline="30000"/>
              <a:t>m+n </a:t>
            </a:r>
            <a:r>
              <a:rPr lang="en-US" altLang="zh-CN" sz="2400"/>
              <a:t>;</a:t>
            </a:r>
          </a:p>
          <a:p>
            <a:pPr>
              <a:lnSpc>
                <a:spcPct val="120000"/>
              </a:lnSpc>
            </a:pPr>
            <a:r>
              <a:rPr lang="en-US" altLang="zh-CN" sz="2400"/>
              <a:t> </a:t>
            </a:r>
            <a:r>
              <a:rPr lang="en-US" altLang="zh-CN" sz="2400" i="1"/>
              <a:t>a</a:t>
            </a:r>
            <a:r>
              <a:rPr lang="en-US" altLang="zh-CN" sz="2400"/>
              <a:t>&gt;1 </a:t>
            </a:r>
            <a:r>
              <a:rPr lang="en-US" altLang="zh-CN" sz="2400">
                <a:sym typeface="Symbol" panose="05050102010706020507" pitchFamily="18" charset="2"/>
              </a:rPr>
              <a:t> </a:t>
            </a:r>
            <a:r>
              <a:rPr lang="en-US" altLang="zh-CN" sz="2400" i="1">
                <a:sym typeface="Symbol" panose="05050102010706020507" pitchFamily="18" charset="2"/>
              </a:rPr>
              <a:t>a</a:t>
            </a:r>
            <a:r>
              <a:rPr lang="en-US" altLang="zh-CN" sz="2400" i="1" baseline="30000">
                <a:sym typeface="Symbol" panose="05050102010706020507" pitchFamily="18" charset="2"/>
              </a:rPr>
              <a:t>n</a:t>
            </a:r>
            <a:r>
              <a:rPr lang="zh-CN" altLang="en-US" sz="2400">
                <a:sym typeface="Symbol" panose="05050102010706020507" pitchFamily="18" charset="2"/>
              </a:rPr>
              <a:t>为</a:t>
            </a:r>
            <a:r>
              <a:rPr lang="zh-CN" altLang="en-US" sz="2400"/>
              <a:t>单调递增函数</a:t>
            </a:r>
            <a:r>
              <a:rPr lang="en-US" altLang="zh-CN" sz="2400"/>
              <a:t>;</a:t>
            </a:r>
          </a:p>
          <a:p>
            <a:pPr>
              <a:lnSpc>
                <a:spcPct val="120000"/>
              </a:lnSpc>
            </a:pPr>
            <a:r>
              <a:rPr lang="en-US" altLang="zh-CN" sz="2400" i="1"/>
              <a:t> a</a:t>
            </a:r>
            <a:r>
              <a:rPr lang="en-US" altLang="zh-CN" sz="2400"/>
              <a:t>&gt;1 </a:t>
            </a:r>
            <a:r>
              <a:rPr lang="en-US" altLang="zh-CN" sz="2400">
                <a:sym typeface="Symbol" panose="05050102010706020507" pitchFamily="18" charset="2"/>
              </a:rPr>
              <a:t>                      </a:t>
            </a:r>
            <a:r>
              <a:rPr lang="en-US" altLang="zh-CN" sz="2400" i="1">
                <a:sym typeface="Symbol" panose="05050102010706020507" pitchFamily="18" charset="2"/>
              </a:rPr>
              <a:t>n</a:t>
            </a:r>
            <a:r>
              <a:rPr lang="en-US" altLang="zh-CN" sz="2400" i="1" baseline="30000">
                <a:sym typeface="Symbol" panose="05050102010706020507" pitchFamily="18" charset="2"/>
              </a:rPr>
              <a:t>b</a:t>
            </a:r>
            <a:r>
              <a:rPr lang="en-US" altLang="zh-CN" sz="2400">
                <a:sym typeface="Symbol" panose="05050102010706020507" pitchFamily="18" charset="2"/>
              </a:rPr>
              <a:t> = </a:t>
            </a:r>
            <a:r>
              <a:rPr lang="en-US" altLang="zh-CN" sz="2400" i="1">
                <a:sym typeface="Symbol" panose="05050102010706020507" pitchFamily="18" charset="2"/>
              </a:rPr>
              <a:t>o</a:t>
            </a:r>
            <a:r>
              <a:rPr lang="en-US" altLang="zh-CN" sz="2400">
                <a:sym typeface="Symbol" panose="05050102010706020507" pitchFamily="18" charset="2"/>
              </a:rPr>
              <a:t>(</a:t>
            </a:r>
            <a:r>
              <a:rPr lang="en-US" altLang="zh-CN" sz="2400" i="1">
                <a:sym typeface="Symbol" panose="05050102010706020507" pitchFamily="18" charset="2"/>
              </a:rPr>
              <a:t>a</a:t>
            </a:r>
            <a:r>
              <a:rPr lang="en-US" altLang="zh-CN" sz="2400" i="1" baseline="30000">
                <a:sym typeface="Symbol" panose="05050102010706020507" pitchFamily="18" charset="2"/>
              </a:rPr>
              <a:t>n</a:t>
            </a:r>
            <a:r>
              <a:rPr lang="en-US" altLang="zh-CN" sz="2400">
                <a:sym typeface="Symbol" panose="05050102010706020507" pitchFamily="18" charset="2"/>
              </a:rPr>
              <a:t>)</a:t>
            </a:r>
          </a:p>
        </p:txBody>
      </p:sp>
      <p:sp>
        <p:nvSpPr>
          <p:cNvPr id="121861"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1860" name="Object 4"/>
          <p:cNvGraphicFramePr>
            <a:graphicFrameLocks noChangeAspect="1"/>
          </p:cNvGraphicFramePr>
          <p:nvPr/>
        </p:nvGraphicFramePr>
        <p:xfrm>
          <a:off x="2916238" y="5084763"/>
          <a:ext cx="1223962" cy="738187"/>
        </p:xfrm>
        <a:graphic>
          <a:graphicData uri="http://schemas.openxmlformats.org/presentationml/2006/ole">
            <mc:AlternateContent xmlns:mc="http://schemas.openxmlformats.org/markup-compatibility/2006">
              <mc:Choice xmlns:v="urn:schemas-microsoft-com:vml" Requires="v">
                <p:oleObj spid="_x0000_s17549" name="公式" r:id="rId3" imgW="698500" imgH="419100" progId="">
                  <p:embed/>
                </p:oleObj>
              </mc:Choice>
              <mc:Fallback>
                <p:oleObj name="公式" r:id="rId3" imgW="698500" imgH="419100"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5084763"/>
                        <a:ext cx="1223962" cy="738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04232423"/>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p:cNvSpPr>
            <a:spLocks noGrp="1" noChangeArrowheads="1"/>
          </p:cNvSpPr>
          <p:nvPr>
            <p:ph type="body" idx="1"/>
          </p:nvPr>
        </p:nvSpPr>
        <p:spPr>
          <a:xfrm>
            <a:off x="1257300" y="765175"/>
            <a:ext cx="7772400" cy="5330825"/>
          </a:xfrm>
        </p:spPr>
        <p:txBody>
          <a:bodyPr/>
          <a:lstStyle/>
          <a:p>
            <a:endParaRPr lang="en-US" altLang="zh-CN" sz="2000" dirty="0"/>
          </a:p>
          <a:p>
            <a:endParaRPr lang="en-US" altLang="zh-CN" sz="2000" dirty="0"/>
          </a:p>
          <a:p>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a:t>
            </a:r>
            <a:r>
              <a:rPr lang="en-US" altLang="zh-CN" sz="2000" dirty="0">
                <a:sym typeface="Symbol" panose="05050102010706020507" pitchFamily="18" charset="2"/>
              </a:rPr>
              <a:t>;</a:t>
            </a:r>
            <a:endParaRPr lang="en-US" altLang="zh-CN" sz="2000" dirty="0"/>
          </a:p>
          <a:p>
            <a:pPr>
              <a:lnSpc>
                <a:spcPct val="150000"/>
              </a:lnSpc>
            </a:pPr>
            <a:r>
              <a:rPr lang="en-US" altLang="zh-CN" sz="2000" i="1" dirty="0">
                <a:sym typeface="Symbol" panose="05050102010706020507" pitchFamily="18" charset="2"/>
              </a:rPr>
              <a:t>|x| </a:t>
            </a:r>
            <a:r>
              <a:rPr lang="en-US" altLang="zh-CN" sz="2000" dirty="0">
                <a:sym typeface="Symbol" panose="05050102010706020507" pitchFamily="18" charset="2"/>
              </a:rPr>
              <a:t>1  1+</a:t>
            </a:r>
            <a:r>
              <a:rPr lang="en-US" altLang="zh-CN" sz="2000" i="1" dirty="0">
                <a:sym typeface="Symbol" panose="05050102010706020507" pitchFamily="18" charset="2"/>
              </a:rPr>
              <a:t>x</a:t>
            </a:r>
            <a:r>
              <a:rPr lang="en-US" altLang="zh-CN" sz="2000" dirty="0">
                <a:sym typeface="Symbol" panose="05050102010706020507" pitchFamily="18" charset="2"/>
              </a:rPr>
              <a:t>  </a:t>
            </a:r>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x+x</a:t>
            </a:r>
            <a:r>
              <a:rPr lang="en-US" altLang="zh-CN" sz="2000" baseline="30000" dirty="0">
                <a:sym typeface="Symbol" panose="05050102010706020507" pitchFamily="18" charset="2"/>
              </a:rPr>
              <a:t>2</a:t>
            </a:r>
            <a:r>
              <a:rPr lang="en-US" altLang="zh-CN" sz="2000" dirty="0">
                <a:sym typeface="Symbol" panose="05050102010706020507" pitchFamily="18" charset="2"/>
              </a:rPr>
              <a:t> ;</a:t>
            </a:r>
          </a:p>
          <a:p>
            <a:pPr>
              <a:lnSpc>
                <a:spcPct val="150000"/>
              </a:lnSpc>
            </a:pPr>
            <a:r>
              <a:rPr lang="en-US" altLang="zh-CN" sz="2000" dirty="0">
                <a:sym typeface="Symbol" panose="05050102010706020507" pitchFamily="18" charset="2"/>
              </a:rPr>
              <a:t> </a:t>
            </a:r>
            <a:r>
              <a:rPr lang="en-US" altLang="zh-CN" sz="2000" i="1" dirty="0"/>
              <a:t>e</a:t>
            </a:r>
            <a:r>
              <a:rPr lang="en-US" altLang="zh-CN" sz="2000" i="1" baseline="30000" dirty="0"/>
              <a:t>x</a:t>
            </a:r>
            <a:r>
              <a:rPr lang="en-US" altLang="zh-CN" sz="2000" dirty="0"/>
              <a:t> </a:t>
            </a:r>
            <a:r>
              <a:rPr lang="en-US" altLang="zh-CN" sz="2000" dirty="0">
                <a:sym typeface="Symbol" panose="05050102010706020507" pitchFamily="18" charset="2"/>
              </a:rPr>
              <a:t>= 1+</a:t>
            </a:r>
            <a:r>
              <a:rPr lang="en-US" altLang="zh-CN" sz="2000" i="1" dirty="0">
                <a:sym typeface="Symbol" panose="05050102010706020507" pitchFamily="18" charset="2"/>
              </a:rPr>
              <a:t>x+ </a:t>
            </a:r>
            <a:r>
              <a:rPr lang="en-US" altLang="zh-CN" sz="2000" dirty="0">
                <a:sym typeface="Symbol" panose="05050102010706020507" pitchFamily="18" charset="2"/>
              </a:rPr>
              <a:t></a:t>
            </a:r>
            <a:r>
              <a:rPr lang="en-US" altLang="zh-CN" sz="2000" dirty="0" smtClean="0">
                <a:sym typeface="Symbol" panose="05050102010706020507" pitchFamily="18" charset="2"/>
              </a:rPr>
              <a:t>(</a:t>
            </a:r>
            <a:r>
              <a:rPr lang="en-US" altLang="zh-CN" sz="2000" i="1" dirty="0">
                <a:sym typeface="Symbol" panose="05050102010706020507" pitchFamily="18" charset="2"/>
              </a:rPr>
              <a:t>x</a:t>
            </a:r>
            <a:r>
              <a:rPr lang="en-US" altLang="zh-CN" sz="2000" baseline="30000" dirty="0">
                <a:sym typeface="Symbol" panose="05050102010706020507" pitchFamily="18" charset="2"/>
              </a:rPr>
              <a:t>2</a:t>
            </a:r>
            <a:r>
              <a:rPr lang="en-US" altLang="zh-CN" sz="2000" dirty="0">
                <a:sym typeface="Symbol" panose="05050102010706020507" pitchFamily="18" charset="2"/>
              </a:rPr>
              <a:t>),  as </a:t>
            </a:r>
            <a:r>
              <a:rPr lang="en-US" altLang="zh-CN" sz="2000" i="1" dirty="0"/>
              <a:t>x</a:t>
            </a:r>
            <a:r>
              <a:rPr lang="en-US" altLang="zh-CN" sz="2000" dirty="0">
                <a:sym typeface="Symbol" panose="05050102010706020507" pitchFamily="18" charset="2"/>
              </a:rPr>
              <a:t>0;</a:t>
            </a:r>
          </a:p>
          <a:p>
            <a:endParaRPr lang="en-US" altLang="zh-CN" sz="2000" dirty="0">
              <a:sym typeface="Symbol" panose="05050102010706020507" pitchFamily="18" charset="2"/>
            </a:endParaRPr>
          </a:p>
        </p:txBody>
      </p:sp>
      <p:sp>
        <p:nvSpPr>
          <p:cNvPr id="12288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4" name="Object 4"/>
          <p:cNvGraphicFramePr>
            <a:graphicFrameLocks noChangeAspect="1"/>
          </p:cNvGraphicFramePr>
          <p:nvPr/>
        </p:nvGraphicFramePr>
        <p:xfrm>
          <a:off x="1692275" y="692150"/>
          <a:ext cx="4032250" cy="884238"/>
        </p:xfrm>
        <a:graphic>
          <a:graphicData uri="http://schemas.openxmlformats.org/presentationml/2006/ole">
            <mc:AlternateContent xmlns:mc="http://schemas.openxmlformats.org/markup-compatibility/2006">
              <mc:Choice xmlns:v="urn:schemas-microsoft-com:vml" Requires="v">
                <p:oleObj spid="_x0000_s18703" name="公式" r:id="rId3" imgW="2044700" imgH="444500" progId="">
                  <p:embed/>
                </p:oleObj>
              </mc:Choice>
              <mc:Fallback>
                <p:oleObj name="公式" r:id="rId3" imgW="2044700" imgH="444500"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692150"/>
                        <a:ext cx="4032250"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2886" name="Object 6"/>
          <p:cNvGraphicFramePr>
            <a:graphicFrameLocks noChangeAspect="1"/>
          </p:cNvGraphicFramePr>
          <p:nvPr/>
        </p:nvGraphicFramePr>
        <p:xfrm>
          <a:off x="1835150" y="3049588"/>
          <a:ext cx="1728788" cy="757237"/>
        </p:xfrm>
        <a:graphic>
          <a:graphicData uri="http://schemas.openxmlformats.org/presentationml/2006/ole">
            <mc:AlternateContent xmlns:mc="http://schemas.openxmlformats.org/markup-compatibility/2006">
              <mc:Choice xmlns:v="urn:schemas-microsoft-com:vml" Requires="v">
                <p:oleObj spid="_x0000_s18704" name="公式" r:id="rId5" imgW="1066800" imgH="469900" progId="">
                  <p:embed/>
                </p:oleObj>
              </mc:Choice>
              <mc:Fallback>
                <p:oleObj name="公式" r:id="rId5" imgW="1066800" imgH="469900" progId="">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049588"/>
                        <a:ext cx="1728788"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994812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18434"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624840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8435"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19"/>
          <p:cNvSpPr txBox="1">
            <a:spLocks noChangeArrowheads="1"/>
          </p:cNvSpPr>
          <p:nvPr/>
        </p:nvSpPr>
        <p:spPr bwMode="auto">
          <a:xfrm>
            <a:off x="3200400" y="836613"/>
            <a:ext cx="247967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fontAlgn="base" hangingPunct="1"/>
            <a:r>
              <a:rPr lang="zh-CN" altLang="en-US" sz="3600" b="1" baseline="0">
                <a:latin typeface="幼圆" panose="02010509060101010101" pitchFamily="49" charset="-122"/>
                <a:ea typeface="幼圆" panose="02010509060101010101" pitchFamily="49" charset="-122"/>
              </a:rPr>
              <a:t>学习要点</a:t>
            </a:r>
            <a:r>
              <a:rPr lang="en-US" altLang="zh-CN" sz="3600" b="1" baseline="0">
                <a:latin typeface="幼圆" panose="02010509060101010101" pitchFamily="49" charset="-122"/>
                <a:ea typeface="幼圆" panose="02010509060101010101" pitchFamily="49" charset="-122"/>
              </a:rPr>
              <a:t>: </a:t>
            </a:r>
          </a:p>
        </p:txBody>
      </p:sp>
      <p:sp>
        <p:nvSpPr>
          <p:cNvPr id="18437" name="Rectangle 21"/>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38" name="Rectangle 23"/>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8439" name="Rectangle 29"/>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
        <p:nvSpPr>
          <p:cNvPr id="40990" name="Rectangle 30"/>
          <p:cNvSpPr>
            <a:spLocks noChangeArrowheads="1"/>
          </p:cNvSpPr>
          <p:nvPr/>
        </p:nvSpPr>
        <p:spPr bwMode="auto">
          <a:xfrm>
            <a:off x="876300" y="1697038"/>
            <a:ext cx="7353300" cy="3987800"/>
          </a:xfrm>
          <a:prstGeom prst="rect">
            <a:avLst/>
          </a:prstGeom>
          <a:solidFill>
            <a:srgbClr val="FFFFCC"/>
          </a:solidFill>
          <a:ln>
            <a:noFill/>
          </a:ln>
          <a:effectLst/>
          <a:extLst/>
        </p:spPr>
        <p:txBody>
          <a:bodyPr/>
          <a:lstStyle/>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理解算法的</a:t>
            </a:r>
            <a:r>
              <a:rPr kumimoji="0" lang="zh-CN" altLang="en-US" sz="2800" b="1" baseline="0" dirty="0" smtClean="0">
                <a:latin typeface="+mj-ea"/>
                <a:ea typeface="+mj-ea"/>
              </a:rPr>
              <a:t>概念</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理解什么是程序，程序与算法的区别和内在</a:t>
            </a:r>
            <a:r>
              <a:rPr kumimoji="0" lang="zh-CN" altLang="en-US" sz="2800" b="1" baseline="0" dirty="0" smtClean="0">
                <a:latin typeface="+mj-ea"/>
                <a:ea typeface="+mj-ea"/>
              </a:rPr>
              <a:t>联系</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掌握算法的计算复杂性</a:t>
            </a:r>
            <a:r>
              <a:rPr kumimoji="0" lang="zh-CN" altLang="en-US" sz="2800" b="1" baseline="0" dirty="0" smtClean="0">
                <a:latin typeface="+mj-ea"/>
                <a:ea typeface="+mj-ea"/>
              </a:rPr>
              <a:t>概念</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掌握算法渐近复杂性的数学</a:t>
            </a:r>
            <a:r>
              <a:rPr kumimoji="0" lang="zh-CN" altLang="en-US" sz="2800" b="1" baseline="0" dirty="0" smtClean="0">
                <a:latin typeface="+mj-ea"/>
                <a:ea typeface="+mj-ea"/>
              </a:rPr>
              <a:t>表述</a:t>
            </a:r>
            <a:endParaRPr kumimoji="0" lang="zh-CN" altLang="en-US" sz="2800" b="1" baseline="0" dirty="0">
              <a:latin typeface="+mj-ea"/>
              <a:ea typeface="+mj-ea"/>
            </a:endParaRPr>
          </a:p>
          <a:p>
            <a:pPr marL="342900" indent="-342000" eaLnBrk="1" fontAlgn="base" hangingPunct="1">
              <a:lnSpc>
                <a:spcPct val="150000"/>
              </a:lnSpc>
              <a:spcBef>
                <a:spcPts val="0"/>
              </a:spcBef>
              <a:buClr>
                <a:schemeClr val="hlink"/>
              </a:buClr>
              <a:buSzPct val="70000"/>
              <a:buFont typeface="Wingdings" pitchFamily="2" charset="2"/>
              <a:buChar char="q"/>
              <a:defRPr/>
            </a:pPr>
            <a:r>
              <a:rPr kumimoji="0" lang="zh-CN" altLang="en-US" sz="2800" b="1" baseline="0" dirty="0">
                <a:latin typeface="+mj-ea"/>
                <a:ea typeface="+mj-ea"/>
              </a:rPr>
              <a:t>掌握用</a:t>
            </a:r>
            <a:r>
              <a:rPr kumimoji="0" lang="en-US" altLang="zh-CN" sz="2800" b="1" baseline="0" dirty="0">
                <a:latin typeface="+mj-ea"/>
                <a:ea typeface="+mj-ea"/>
              </a:rPr>
              <a:t>C++</a:t>
            </a:r>
            <a:r>
              <a:rPr kumimoji="0" lang="zh-CN" altLang="en-US" sz="2800" b="1" baseline="0" dirty="0">
                <a:latin typeface="+mj-ea"/>
                <a:ea typeface="+mj-ea"/>
              </a:rPr>
              <a:t>语言描述算法的</a:t>
            </a:r>
            <a:r>
              <a:rPr kumimoji="0" lang="zh-CN" altLang="en-US" sz="2800" b="1" baseline="0" dirty="0" smtClean="0">
                <a:latin typeface="+mj-ea"/>
                <a:ea typeface="+mj-ea"/>
              </a:rPr>
              <a:t>方法</a:t>
            </a:r>
            <a:endParaRPr kumimoji="0" lang="zh-CN" altLang="en-US" sz="2800" b="1" baseline="0" dirty="0">
              <a:latin typeface="+mj-ea"/>
              <a:ea typeface="+mj-ea"/>
            </a:endParaRPr>
          </a:p>
        </p:txBody>
      </p:sp>
    </p:spTree>
  </p:cSld>
  <p:clrMapOvr>
    <a:masterClrMapping/>
  </p:clrMapOvr>
  <p:transition>
    <p:pull dir="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p:cNvSpPr>
            <a:spLocks noGrp="1" noChangeArrowheads="1"/>
          </p:cNvSpPr>
          <p:nvPr>
            <p:ph type="body" idx="1"/>
          </p:nvPr>
        </p:nvSpPr>
        <p:spPr>
          <a:xfrm>
            <a:off x="1257300" y="549275"/>
            <a:ext cx="7772400" cy="5546725"/>
          </a:xfrm>
        </p:spPr>
        <p:txBody>
          <a:bodyPr/>
          <a:lstStyle/>
          <a:p>
            <a:pPr>
              <a:lnSpc>
                <a:spcPct val="120000"/>
              </a:lnSpc>
            </a:pPr>
            <a:r>
              <a:rPr lang="zh-CN" altLang="en-US" sz="2400" b="1" dirty="0">
                <a:solidFill>
                  <a:srgbClr val="3907F1"/>
                </a:solidFill>
                <a:sym typeface="Symbol" panose="05050102010706020507" pitchFamily="18" charset="2"/>
              </a:rPr>
              <a:t>（</a:t>
            </a:r>
            <a:r>
              <a:rPr lang="en-US" altLang="zh-CN" sz="2400" b="1" dirty="0">
                <a:solidFill>
                  <a:srgbClr val="3907F1"/>
                </a:solidFill>
                <a:sym typeface="Symbol" panose="05050102010706020507" pitchFamily="18" charset="2"/>
              </a:rPr>
              <a:t>5</a:t>
            </a:r>
            <a:r>
              <a:rPr lang="zh-CN" altLang="en-US" sz="2400" b="1" dirty="0">
                <a:solidFill>
                  <a:srgbClr val="3907F1"/>
                </a:solidFill>
                <a:sym typeface="Symbol" panose="05050102010706020507" pitchFamily="18" charset="2"/>
              </a:rPr>
              <a:t>）对数函数</a:t>
            </a:r>
          </a:p>
          <a:p>
            <a:pPr>
              <a:lnSpc>
                <a:spcPct val="150000"/>
              </a:lnSpc>
            </a:pPr>
            <a:r>
              <a:rPr lang="zh-CN" altLang="en-US" sz="2400" dirty="0">
                <a:sym typeface="Symbol" panose="05050102010706020507" pitchFamily="18" charset="2"/>
              </a:rPr>
              <a:t> </a:t>
            </a:r>
            <a:r>
              <a:rPr lang="en-US" altLang="zh-CN" sz="2400" dirty="0">
                <a:sym typeface="Symbol" panose="05050102010706020507" pitchFamily="18" charset="2"/>
              </a:rPr>
              <a:t>log </a:t>
            </a:r>
            <a:r>
              <a:rPr lang="en-US" altLang="zh-CN" sz="2400" i="1" dirty="0">
                <a:sym typeface="Symbol" panose="05050102010706020507" pitchFamily="18" charset="2"/>
              </a:rPr>
              <a:t>n </a:t>
            </a:r>
            <a:r>
              <a:rPr lang="en-US" altLang="zh-CN" sz="2400" dirty="0">
                <a:sym typeface="Symbol" panose="05050102010706020507" pitchFamily="18" charset="2"/>
              </a:rPr>
              <a:t>= log</a:t>
            </a:r>
            <a:r>
              <a:rPr lang="en-US" altLang="zh-CN" sz="2400" baseline="-25000" dirty="0">
                <a:sym typeface="Symbol" panose="05050102010706020507" pitchFamily="18" charset="2"/>
              </a:rPr>
              <a:t>2</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i="1" dirty="0"/>
              <a:t> </a:t>
            </a:r>
            <a:r>
              <a:rPr lang="en-US" altLang="zh-CN" sz="2400" dirty="0" err="1">
                <a:sym typeface="Symbol" panose="05050102010706020507" pitchFamily="18" charset="2"/>
              </a:rPr>
              <a:t>lg</a:t>
            </a:r>
            <a:r>
              <a:rPr lang="en-US" altLang="zh-CN" sz="2400" dirty="0">
                <a:sym typeface="Symbol" panose="05050102010706020507" pitchFamily="18" charset="2"/>
              </a:rPr>
              <a:t> </a:t>
            </a:r>
            <a:r>
              <a:rPr lang="en-US" altLang="zh-CN" sz="2400" i="1" dirty="0">
                <a:sym typeface="Symbol" panose="05050102010706020507" pitchFamily="18" charset="2"/>
              </a:rPr>
              <a:t>n </a:t>
            </a:r>
            <a:r>
              <a:rPr lang="en-US" altLang="zh-CN" sz="2400" dirty="0">
                <a:sym typeface="Symbol" panose="05050102010706020507" pitchFamily="18" charset="2"/>
              </a:rPr>
              <a:t>= log</a:t>
            </a:r>
            <a:r>
              <a:rPr lang="en-US" altLang="zh-CN" sz="2400" baseline="-25000" dirty="0">
                <a:sym typeface="Symbol" panose="05050102010706020507" pitchFamily="18" charset="2"/>
              </a:rPr>
              <a:t>10</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a:t>
            </a:r>
            <a:r>
              <a:rPr lang="en-US" altLang="zh-CN" sz="2400" dirty="0">
                <a:sym typeface="Symbol" panose="05050102010706020507" pitchFamily="18" charset="2"/>
              </a:rPr>
              <a:t>ln </a:t>
            </a:r>
            <a:r>
              <a:rPr lang="en-US" altLang="zh-CN" sz="2400" i="1" dirty="0">
                <a:sym typeface="Symbol" panose="05050102010706020507" pitchFamily="18" charset="2"/>
              </a:rPr>
              <a:t>n </a:t>
            </a:r>
            <a:r>
              <a:rPr lang="en-US" altLang="zh-CN" sz="2400" dirty="0">
                <a:sym typeface="Symbol" panose="05050102010706020507" pitchFamily="18" charset="2"/>
              </a:rPr>
              <a:t>= </a:t>
            </a:r>
            <a:r>
              <a:rPr lang="en-US" altLang="zh-CN" sz="2400" dirty="0" err="1">
                <a:sym typeface="Symbol" panose="05050102010706020507" pitchFamily="18" charset="2"/>
              </a:rPr>
              <a:t>log</a:t>
            </a:r>
            <a:r>
              <a:rPr lang="en-US" altLang="zh-CN" sz="2400" i="1" baseline="-25000" dirty="0" err="1">
                <a:sym typeface="Symbol" panose="05050102010706020507" pitchFamily="18" charset="2"/>
              </a:rPr>
              <a:t>e</a:t>
            </a:r>
            <a:r>
              <a:rPr lang="en-US" altLang="zh-CN" sz="2400" i="1" dirty="0" err="1">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a:t>
            </a:r>
            <a:r>
              <a:rPr lang="en-US" altLang="zh-CN" sz="2400" dirty="0" err="1">
                <a:sym typeface="Symbol" panose="05050102010706020507" pitchFamily="18" charset="2"/>
              </a:rPr>
              <a:t>log</a:t>
            </a:r>
            <a:r>
              <a:rPr lang="en-US" altLang="zh-CN" sz="2400" i="1" baseline="30000" dirty="0" err="1">
                <a:sym typeface="Symbol" panose="05050102010706020507" pitchFamily="18" charset="2"/>
              </a:rPr>
              <a:t>k</a:t>
            </a:r>
            <a:r>
              <a:rPr lang="en-US" altLang="zh-CN" sz="2400" i="1" dirty="0" err="1">
                <a:sym typeface="Symbol" panose="05050102010706020507" pitchFamily="18" charset="2"/>
              </a:rPr>
              <a:t>n</a:t>
            </a:r>
            <a:r>
              <a:rPr lang="en-US" altLang="zh-CN" sz="2400" i="1" dirty="0">
                <a:sym typeface="Symbol" panose="05050102010706020507" pitchFamily="18" charset="2"/>
              </a:rPr>
              <a:t> </a:t>
            </a:r>
            <a:r>
              <a:rPr lang="en-US" altLang="zh-CN" sz="2400" dirty="0">
                <a:sym typeface="Symbol" panose="05050102010706020507" pitchFamily="18" charset="2"/>
              </a:rPr>
              <a:t>= (log </a:t>
            </a:r>
            <a:r>
              <a:rPr lang="en-US" altLang="zh-CN" sz="2400" i="1" dirty="0" smtClean="0">
                <a:sym typeface="Symbol" panose="05050102010706020507" pitchFamily="18" charset="2"/>
              </a:rPr>
              <a:t>n</a:t>
            </a:r>
            <a:r>
              <a:rPr lang="en-US" altLang="zh-CN" sz="2400" dirty="0" smtClean="0">
                <a:sym typeface="Symbol" panose="05050102010706020507" pitchFamily="18" charset="2"/>
              </a:rPr>
              <a:t>)</a:t>
            </a:r>
            <a:r>
              <a:rPr lang="en-US" altLang="zh-CN" sz="2400" i="1" baseline="30000" dirty="0" smtClean="0">
                <a:sym typeface="Symbol" panose="05050102010706020507" pitchFamily="18" charset="2"/>
              </a:rPr>
              <a:t>k</a:t>
            </a:r>
            <a:r>
              <a:rPr lang="en-US" altLang="zh-CN" sz="2400" dirty="0" smtClean="0">
                <a:sym typeface="Symbol" panose="05050102010706020507" pitchFamily="18" charset="2"/>
              </a:rPr>
              <a:t>;</a:t>
            </a:r>
            <a:endParaRPr lang="en-US" altLang="zh-CN" sz="2400" dirty="0">
              <a:sym typeface="Symbol" panose="05050102010706020507" pitchFamily="18" charset="2"/>
            </a:endParaRPr>
          </a:p>
          <a:p>
            <a:pPr>
              <a:lnSpc>
                <a:spcPct val="150000"/>
              </a:lnSpc>
            </a:pPr>
            <a:r>
              <a:rPr lang="en-US" altLang="zh-CN" sz="2400" dirty="0">
                <a:sym typeface="Symbol" panose="05050102010706020507" pitchFamily="18" charset="2"/>
              </a:rPr>
              <a:t> log </a:t>
            </a:r>
            <a:r>
              <a:rPr lang="en-US" altLang="zh-CN" sz="2400" dirty="0" err="1">
                <a:sym typeface="Symbol" panose="05050102010706020507" pitchFamily="18" charset="2"/>
              </a:rPr>
              <a:t>log</a:t>
            </a:r>
            <a:r>
              <a:rPr lang="en-US" altLang="zh-CN" sz="2400" dirty="0">
                <a:sym typeface="Symbol" panose="05050102010706020507" pitchFamily="18" charset="2"/>
              </a:rPr>
              <a:t> </a:t>
            </a:r>
            <a:r>
              <a:rPr lang="en-US" altLang="zh-CN" sz="2400" i="1" dirty="0">
                <a:sym typeface="Symbol" panose="05050102010706020507" pitchFamily="18" charset="2"/>
              </a:rPr>
              <a:t>n </a:t>
            </a:r>
            <a:r>
              <a:rPr lang="en-US" altLang="zh-CN" sz="2400" dirty="0">
                <a:sym typeface="Symbol" panose="05050102010706020507" pitchFamily="18" charset="2"/>
              </a:rPr>
              <a:t>= log(log </a:t>
            </a:r>
            <a:r>
              <a:rPr lang="en-US" altLang="zh-CN" sz="2400" i="1" dirty="0">
                <a:sym typeface="Symbol" panose="05050102010706020507" pitchFamily="18" charset="2"/>
              </a:rPr>
              <a:t>n</a:t>
            </a:r>
            <a:r>
              <a:rPr lang="en-US" altLang="zh-CN" sz="2400" dirty="0">
                <a:sym typeface="Symbol" panose="05050102010706020507" pitchFamily="18" charset="2"/>
              </a:rPr>
              <a:t>);</a:t>
            </a:r>
          </a:p>
          <a:p>
            <a:pPr>
              <a:lnSpc>
                <a:spcPct val="150000"/>
              </a:lnSpc>
            </a:pPr>
            <a:r>
              <a:rPr lang="en-US" altLang="zh-CN" sz="2400" dirty="0"/>
              <a:t> for a&gt;0,b&gt;0,c&gt;0</a:t>
            </a:r>
          </a:p>
        </p:txBody>
      </p:sp>
      <p:sp>
        <p:nvSpPr>
          <p:cNvPr id="12390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3908" name="Object 4"/>
          <p:cNvGraphicFramePr>
            <a:graphicFrameLocks noChangeAspect="1"/>
          </p:cNvGraphicFramePr>
          <p:nvPr/>
        </p:nvGraphicFramePr>
        <p:xfrm>
          <a:off x="1763713" y="4941888"/>
          <a:ext cx="1727200" cy="574675"/>
        </p:xfrm>
        <a:graphic>
          <a:graphicData uri="http://schemas.openxmlformats.org/presentationml/2006/ole">
            <mc:AlternateContent xmlns:mc="http://schemas.openxmlformats.org/markup-compatibility/2006">
              <mc:Choice xmlns:v="urn:schemas-microsoft-com:vml" Requires="v">
                <p:oleObj spid="_x0000_s19597" name="公式" r:id="rId3" imgW="596641" imgH="203112" progId="">
                  <p:embed/>
                </p:oleObj>
              </mc:Choice>
              <mc:Fallback>
                <p:oleObj name="公式" r:id="rId3" imgW="596641" imgH="203112" progId="">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941888"/>
                        <a:ext cx="1727200"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2045093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2" name="Object 4"/>
          <p:cNvGraphicFramePr>
            <a:graphicFrameLocks noChangeAspect="1"/>
          </p:cNvGraphicFramePr>
          <p:nvPr/>
        </p:nvGraphicFramePr>
        <p:xfrm>
          <a:off x="1908175" y="836613"/>
          <a:ext cx="3384550" cy="481012"/>
        </p:xfrm>
        <a:graphic>
          <a:graphicData uri="http://schemas.openxmlformats.org/presentationml/2006/ole">
            <mc:AlternateContent xmlns:mc="http://schemas.openxmlformats.org/markup-compatibility/2006">
              <mc:Choice xmlns:v="urn:schemas-microsoft-com:vml" Requires="v">
                <p:oleObj spid="_x0000_s21271" name="公式" r:id="rId3" imgW="1612900" imgH="228600" progId="">
                  <p:embed/>
                </p:oleObj>
              </mc:Choice>
              <mc:Fallback>
                <p:oleObj name="公式" r:id="rId3" imgW="1612900" imgH="228600" progId="">
                  <p:embed/>
                  <p:pic>
                    <p:nvPicPr>
                      <p:cNvPr id="0" name="Picture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836613"/>
                        <a:ext cx="3384550"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5" name="Rectangle 7"/>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4" name="Object 6"/>
          <p:cNvGraphicFramePr>
            <a:graphicFrameLocks noChangeAspect="1"/>
          </p:cNvGraphicFramePr>
          <p:nvPr/>
        </p:nvGraphicFramePr>
        <p:xfrm>
          <a:off x="1979613" y="1557338"/>
          <a:ext cx="2376487" cy="498475"/>
        </p:xfrm>
        <a:graphic>
          <a:graphicData uri="http://schemas.openxmlformats.org/presentationml/2006/ole">
            <mc:AlternateContent xmlns:mc="http://schemas.openxmlformats.org/markup-compatibility/2006">
              <mc:Choice xmlns:v="urn:schemas-microsoft-com:vml" Requires="v">
                <p:oleObj spid="_x0000_s21272" name="公式" r:id="rId5" imgW="1129810" imgH="241195" progId="">
                  <p:embed/>
                </p:oleObj>
              </mc:Choice>
              <mc:Fallback>
                <p:oleObj name="公式" r:id="rId5" imgW="1129810" imgH="241195"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1557338"/>
                        <a:ext cx="2376487"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7" name="Rectangle 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6" name="Object 8"/>
          <p:cNvGraphicFramePr>
            <a:graphicFrameLocks noChangeAspect="1"/>
          </p:cNvGraphicFramePr>
          <p:nvPr/>
        </p:nvGraphicFramePr>
        <p:xfrm>
          <a:off x="1979613" y="2276475"/>
          <a:ext cx="2089150" cy="954088"/>
        </p:xfrm>
        <a:graphic>
          <a:graphicData uri="http://schemas.openxmlformats.org/presentationml/2006/ole">
            <mc:AlternateContent xmlns:mc="http://schemas.openxmlformats.org/markup-compatibility/2006">
              <mc:Choice xmlns:v="urn:schemas-microsoft-com:vml" Requires="v">
                <p:oleObj spid="_x0000_s21273" name="公式" r:id="rId7" imgW="977476" imgH="444307" progId="">
                  <p:embed/>
                </p:oleObj>
              </mc:Choice>
              <mc:Fallback>
                <p:oleObj name="公式" r:id="rId7" imgW="977476" imgH="444307" progId="">
                  <p:embed/>
                  <p:pic>
                    <p:nvPicPr>
                      <p:cNvPr id="0" name="Picture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2276475"/>
                        <a:ext cx="2089150"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39"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38" name="Object 10"/>
          <p:cNvGraphicFramePr>
            <a:graphicFrameLocks noChangeAspect="1"/>
          </p:cNvGraphicFramePr>
          <p:nvPr/>
        </p:nvGraphicFramePr>
        <p:xfrm>
          <a:off x="2051050" y="3429000"/>
          <a:ext cx="2808288" cy="498475"/>
        </p:xfrm>
        <a:graphic>
          <a:graphicData uri="http://schemas.openxmlformats.org/presentationml/2006/ole">
            <mc:AlternateContent xmlns:mc="http://schemas.openxmlformats.org/markup-compatibility/2006">
              <mc:Choice xmlns:v="urn:schemas-microsoft-com:vml" Requires="v">
                <p:oleObj spid="_x0000_s21274" name="公式" r:id="rId9" imgW="1282700" imgH="228600" progId="">
                  <p:embed/>
                </p:oleObj>
              </mc:Choice>
              <mc:Fallback>
                <p:oleObj name="公式" r:id="rId9" imgW="1282700" imgH="228600" progId="">
                  <p:embed/>
                  <p:pic>
                    <p:nvPicPr>
                      <p:cNvPr id="0" name="Picture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429000"/>
                        <a:ext cx="2808288"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1" name="Rectangle 1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40" name="Object 12"/>
          <p:cNvGraphicFramePr>
            <a:graphicFrameLocks noChangeAspect="1"/>
          </p:cNvGraphicFramePr>
          <p:nvPr/>
        </p:nvGraphicFramePr>
        <p:xfrm>
          <a:off x="2051050" y="4221163"/>
          <a:ext cx="2016125" cy="881062"/>
        </p:xfrm>
        <a:graphic>
          <a:graphicData uri="http://schemas.openxmlformats.org/presentationml/2006/ole">
            <mc:AlternateContent xmlns:mc="http://schemas.openxmlformats.org/markup-compatibility/2006">
              <mc:Choice xmlns:v="urn:schemas-microsoft-com:vml" Requires="v">
                <p:oleObj spid="_x0000_s21275" name="公式" r:id="rId11" imgW="977900" imgH="431800" progId="">
                  <p:embed/>
                </p:oleObj>
              </mc:Choice>
              <mc:Fallback>
                <p:oleObj name="公式" r:id="rId11" imgW="977900" imgH="431800" progId="">
                  <p:embed/>
                  <p:pic>
                    <p:nvPicPr>
                      <p:cNvPr id="0" name="Picture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4221163"/>
                        <a:ext cx="2016125" cy="881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3" name="Rectangle 1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4942" name="Object 14"/>
          <p:cNvGraphicFramePr>
            <a:graphicFrameLocks noChangeAspect="1"/>
          </p:cNvGraphicFramePr>
          <p:nvPr/>
        </p:nvGraphicFramePr>
        <p:xfrm>
          <a:off x="2124075" y="5300663"/>
          <a:ext cx="2663825" cy="635000"/>
        </p:xfrm>
        <a:graphic>
          <a:graphicData uri="http://schemas.openxmlformats.org/presentationml/2006/ole">
            <mc:AlternateContent xmlns:mc="http://schemas.openxmlformats.org/markup-compatibility/2006">
              <mc:Choice xmlns:v="urn:schemas-microsoft-com:vml" Requires="v">
                <p:oleObj spid="_x0000_s21276" name="公式" r:id="rId13" imgW="837836" imgH="203112" progId="">
                  <p:embed/>
                </p:oleObj>
              </mc:Choice>
              <mc:Fallback>
                <p:oleObj name="公式" r:id="rId13" imgW="837836" imgH="203112" progId="">
                  <p:embed/>
                  <p:pic>
                    <p:nvPicPr>
                      <p:cNvPr id="0" name="Picture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24075" y="5300663"/>
                        <a:ext cx="266382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73830115"/>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1"/>
          </p:nvPr>
        </p:nvSpPr>
        <p:spPr>
          <a:xfrm>
            <a:off x="1371600" y="549275"/>
            <a:ext cx="7772400" cy="4114800"/>
          </a:xfrm>
        </p:spPr>
        <p:txBody>
          <a:bodyPr/>
          <a:lstStyle/>
          <a:p>
            <a:r>
              <a:rPr lang="en-US" altLang="zh-CN" sz="2000" i="1">
                <a:sym typeface="Symbol" panose="05050102010706020507" pitchFamily="18" charset="2"/>
              </a:rPr>
              <a:t>|x| </a:t>
            </a:r>
            <a:r>
              <a:rPr lang="en-US" altLang="zh-CN" sz="2000">
                <a:sym typeface="Symbol" panose="05050102010706020507" pitchFamily="18" charset="2"/>
              </a:rPr>
              <a:t>1 </a:t>
            </a:r>
          </a:p>
          <a:p>
            <a:endParaRPr lang="en-US" altLang="zh-CN" sz="2000">
              <a:sym typeface="Symbol" panose="05050102010706020507" pitchFamily="18" charset="2"/>
            </a:endParaRPr>
          </a:p>
          <a:p>
            <a:r>
              <a:rPr lang="en-US" altLang="zh-CN" sz="2000">
                <a:sym typeface="Symbol" panose="05050102010706020507" pitchFamily="18" charset="2"/>
              </a:rPr>
              <a:t>for </a:t>
            </a:r>
            <a:r>
              <a:rPr lang="en-US" altLang="zh-CN" sz="2000" i="1">
                <a:sym typeface="Symbol" panose="05050102010706020507" pitchFamily="18" charset="2"/>
              </a:rPr>
              <a:t>x </a:t>
            </a:r>
            <a:r>
              <a:rPr lang="en-US" altLang="zh-CN" sz="2000">
                <a:sym typeface="Symbol" panose="05050102010706020507" pitchFamily="18" charset="2"/>
              </a:rPr>
              <a:t>&gt; -1,</a:t>
            </a:r>
          </a:p>
          <a:p>
            <a:endParaRPr lang="en-US" altLang="zh-CN" sz="2000">
              <a:sym typeface="Symbol" panose="05050102010706020507" pitchFamily="18" charset="2"/>
            </a:endParaRPr>
          </a:p>
          <a:p>
            <a:r>
              <a:rPr lang="en-US" altLang="zh-CN" sz="2000">
                <a:sym typeface="Symbol" panose="05050102010706020507" pitchFamily="18" charset="2"/>
              </a:rPr>
              <a:t>for any </a:t>
            </a:r>
            <a:r>
              <a:rPr lang="en-US" altLang="zh-CN" sz="2000" i="1">
                <a:sym typeface="Symbol" panose="05050102010706020507" pitchFamily="18" charset="2"/>
              </a:rPr>
              <a:t>a </a:t>
            </a:r>
            <a:r>
              <a:rPr lang="en-US" altLang="zh-CN" sz="2000">
                <a:sym typeface="Symbol" panose="05050102010706020507" pitchFamily="18" charset="2"/>
              </a:rPr>
              <a:t>&gt; 0,                                                ,   log</a:t>
            </a:r>
            <a:r>
              <a:rPr lang="en-US" altLang="zh-CN" sz="2000" i="1" baseline="30000">
                <a:sym typeface="Symbol" panose="05050102010706020507" pitchFamily="18" charset="2"/>
              </a:rPr>
              <a:t>b</a:t>
            </a:r>
            <a:r>
              <a:rPr lang="en-US" altLang="zh-CN" sz="2000" i="1">
                <a:sym typeface="Symbol" panose="05050102010706020507" pitchFamily="18" charset="2"/>
              </a:rPr>
              <a:t>n </a:t>
            </a:r>
            <a:r>
              <a:rPr lang="en-US" altLang="zh-CN" sz="2000">
                <a:sym typeface="Symbol" panose="05050102010706020507" pitchFamily="18" charset="2"/>
              </a:rPr>
              <a:t>= </a:t>
            </a:r>
            <a:r>
              <a:rPr lang="en-US" altLang="zh-CN" sz="2000" i="1">
                <a:sym typeface="Symbol" panose="05050102010706020507" pitchFamily="18" charset="2"/>
              </a:rPr>
              <a:t>o</a:t>
            </a:r>
            <a:r>
              <a:rPr lang="en-US" altLang="zh-CN" sz="2000">
                <a:sym typeface="Symbol" panose="05050102010706020507" pitchFamily="18" charset="2"/>
              </a:rPr>
              <a:t>(</a:t>
            </a:r>
            <a:r>
              <a:rPr lang="en-US" altLang="zh-CN" sz="2000" i="1">
                <a:sym typeface="Symbol" panose="05050102010706020507" pitchFamily="18" charset="2"/>
              </a:rPr>
              <a:t>n</a:t>
            </a:r>
            <a:r>
              <a:rPr lang="en-US" altLang="zh-CN" sz="2000" i="1" baseline="30000">
                <a:sym typeface="Symbol" panose="05050102010706020507" pitchFamily="18" charset="2"/>
              </a:rPr>
              <a:t>a</a:t>
            </a:r>
            <a:r>
              <a:rPr lang="en-US" altLang="zh-CN" sz="2000">
                <a:sym typeface="Symbol" panose="05050102010706020507" pitchFamily="18" charset="2"/>
              </a:rPr>
              <a:t>)</a:t>
            </a:r>
          </a:p>
        </p:txBody>
      </p:sp>
      <p:sp>
        <p:nvSpPr>
          <p:cNvPr id="12595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6" name="Object 4"/>
          <p:cNvGraphicFramePr>
            <a:graphicFrameLocks noChangeAspect="1"/>
          </p:cNvGraphicFramePr>
          <p:nvPr/>
        </p:nvGraphicFramePr>
        <p:xfrm>
          <a:off x="2987675" y="404813"/>
          <a:ext cx="3816350" cy="668337"/>
        </p:xfrm>
        <a:graphic>
          <a:graphicData uri="http://schemas.openxmlformats.org/presentationml/2006/ole">
            <mc:AlternateContent xmlns:mc="http://schemas.openxmlformats.org/markup-compatibility/2006">
              <mc:Choice xmlns:v="urn:schemas-microsoft-com:vml" Requires="v">
                <p:oleObj spid="_x0000_s21905" name="公式" r:id="rId3" imgW="2387600" imgH="419100" progId="">
                  <p:embed/>
                </p:oleObj>
              </mc:Choice>
              <mc:Fallback>
                <p:oleObj name="公式" r:id="rId3" imgW="2387600" imgH="4191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404813"/>
                        <a:ext cx="381635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58" name="Object 6"/>
          <p:cNvGraphicFramePr>
            <a:graphicFrameLocks noChangeAspect="1"/>
          </p:cNvGraphicFramePr>
          <p:nvPr/>
        </p:nvGraphicFramePr>
        <p:xfrm>
          <a:off x="3059113" y="1125538"/>
          <a:ext cx="2020887" cy="642937"/>
        </p:xfrm>
        <a:graphic>
          <a:graphicData uri="http://schemas.openxmlformats.org/presentationml/2006/ole">
            <mc:AlternateContent xmlns:mc="http://schemas.openxmlformats.org/markup-compatibility/2006">
              <mc:Choice xmlns:v="urn:schemas-microsoft-com:vml" Requires="v">
                <p:oleObj spid="_x0000_s21906" name="公式" r:id="rId5" imgW="1231366" imgH="393529" progId="">
                  <p:embed/>
                </p:oleObj>
              </mc:Choice>
              <mc:Fallback>
                <p:oleObj name="公式" r:id="rId5" imgW="1231366" imgH="393529"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1125538"/>
                        <a:ext cx="2020887"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6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5960" name="Object 8"/>
          <p:cNvGraphicFramePr>
            <a:graphicFrameLocks noChangeAspect="1"/>
          </p:cNvGraphicFramePr>
          <p:nvPr/>
        </p:nvGraphicFramePr>
        <p:xfrm>
          <a:off x="3492500" y="1844675"/>
          <a:ext cx="3024188" cy="771525"/>
        </p:xfrm>
        <a:graphic>
          <a:graphicData uri="http://schemas.openxmlformats.org/presentationml/2006/ole">
            <mc:AlternateContent xmlns:mc="http://schemas.openxmlformats.org/markup-compatibility/2006">
              <mc:Choice xmlns:v="urn:schemas-microsoft-com:vml" Requires="v">
                <p:oleObj spid="_x0000_s21907" name="公式" r:id="rId7" imgW="1790700" imgH="457200" progId="">
                  <p:embed/>
                </p:oleObj>
              </mc:Choice>
              <mc:Fallback>
                <p:oleObj name="公式" r:id="rId7" imgW="1790700" imgH="457200" progId="">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1844675"/>
                        <a:ext cx="3024188"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8717564"/>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1257300" y="620713"/>
            <a:ext cx="7772400" cy="5475287"/>
          </a:xfrm>
        </p:spPr>
        <p:txBody>
          <a:bodyPr/>
          <a:lstStyle/>
          <a:p>
            <a:pPr>
              <a:lnSpc>
                <a:spcPct val="120000"/>
              </a:lnSpc>
            </a:pPr>
            <a:r>
              <a:rPr lang="zh-CN" altLang="en-US" sz="2400" b="1" dirty="0">
                <a:solidFill>
                  <a:srgbClr val="3907F1"/>
                </a:solidFill>
                <a:sym typeface="Symbol" panose="05050102010706020507" pitchFamily="18" charset="2"/>
              </a:rPr>
              <a:t>（</a:t>
            </a:r>
            <a:r>
              <a:rPr lang="en-US" altLang="zh-CN" sz="2400" b="1" dirty="0">
                <a:solidFill>
                  <a:srgbClr val="3907F1"/>
                </a:solidFill>
                <a:sym typeface="Symbol" panose="05050102010706020507" pitchFamily="18" charset="2"/>
              </a:rPr>
              <a:t>6</a:t>
            </a:r>
            <a:r>
              <a:rPr lang="zh-CN" altLang="en-US" sz="2400" b="1" dirty="0">
                <a:solidFill>
                  <a:srgbClr val="3907F1"/>
                </a:solidFill>
                <a:sym typeface="Symbol" panose="05050102010706020507" pitchFamily="18" charset="2"/>
              </a:rPr>
              <a:t>）</a:t>
            </a:r>
            <a:r>
              <a:rPr lang="zh-CN" altLang="en-US" sz="2400" b="1" dirty="0" smtClean="0">
                <a:solidFill>
                  <a:srgbClr val="3907F1"/>
                </a:solidFill>
                <a:sym typeface="Symbol" panose="05050102010706020507" pitchFamily="18" charset="2"/>
              </a:rPr>
              <a:t>阶乘函数</a:t>
            </a:r>
            <a:endParaRPr lang="zh-CN" altLang="en-US" sz="2400" b="1" dirty="0">
              <a:solidFill>
                <a:srgbClr val="3907F1"/>
              </a:solidFill>
              <a:sym typeface="Symbol" panose="05050102010706020507" pitchFamily="18" charset="2"/>
            </a:endParaRPr>
          </a:p>
          <a:p>
            <a:pPr>
              <a:lnSpc>
                <a:spcPct val="150000"/>
              </a:lnSpc>
            </a:pPr>
            <a:endParaRPr lang="zh-CN" altLang="en-US" sz="2400" dirty="0">
              <a:sym typeface="Symbol" panose="05050102010706020507" pitchFamily="18" charset="2"/>
            </a:endParaRPr>
          </a:p>
          <a:p>
            <a:pPr>
              <a:lnSpc>
                <a:spcPct val="150000"/>
              </a:lnSpc>
            </a:pPr>
            <a:endParaRPr lang="zh-CN" altLang="en-US" sz="2400" dirty="0">
              <a:sym typeface="Symbol" panose="05050102010706020507" pitchFamily="18" charset="2"/>
            </a:endParaRPr>
          </a:p>
          <a:p>
            <a:pPr>
              <a:lnSpc>
                <a:spcPct val="150000"/>
              </a:lnSpc>
            </a:pPr>
            <a:endParaRPr lang="zh-CN" altLang="en-US" sz="2400" dirty="0">
              <a:sym typeface="Symbol" panose="05050102010706020507" pitchFamily="18" charset="2"/>
            </a:endParaRPr>
          </a:p>
          <a:p>
            <a:pPr>
              <a:lnSpc>
                <a:spcPct val="150000"/>
              </a:lnSpc>
            </a:pPr>
            <a:endParaRPr lang="zh-CN" altLang="en-US" sz="2400" dirty="0">
              <a:sym typeface="Symbol" panose="05050102010706020507" pitchFamily="18" charset="2"/>
            </a:endParaRPr>
          </a:p>
          <a:p>
            <a:pPr>
              <a:lnSpc>
                <a:spcPct val="150000"/>
              </a:lnSpc>
            </a:pPr>
            <a:r>
              <a:rPr lang="en-US" altLang="zh-CN" sz="2400" dirty="0" err="1">
                <a:sym typeface="Symbol" panose="05050102010706020507" pitchFamily="18" charset="2"/>
              </a:rPr>
              <a:t>Stirling’s</a:t>
            </a:r>
            <a:r>
              <a:rPr lang="en-US" altLang="zh-CN" sz="2400" dirty="0">
                <a:sym typeface="Symbol" panose="05050102010706020507" pitchFamily="18" charset="2"/>
              </a:rPr>
              <a:t> approximation</a:t>
            </a:r>
            <a:r>
              <a:rPr lang="en-US" altLang="zh-CN" sz="2400" dirty="0"/>
              <a:t> </a:t>
            </a:r>
            <a:endParaRPr lang="en-US" altLang="zh-CN" dirty="0"/>
          </a:p>
        </p:txBody>
      </p:sp>
      <p:sp>
        <p:nvSpPr>
          <p:cNvPr id="126981"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0" name="Object 4"/>
          <p:cNvGraphicFramePr>
            <a:graphicFrameLocks noChangeAspect="1"/>
          </p:cNvGraphicFramePr>
          <p:nvPr/>
        </p:nvGraphicFramePr>
        <p:xfrm>
          <a:off x="3635375" y="1412875"/>
          <a:ext cx="2663825" cy="947738"/>
        </p:xfrm>
        <a:graphic>
          <a:graphicData uri="http://schemas.openxmlformats.org/presentationml/2006/ole">
            <mc:AlternateContent xmlns:mc="http://schemas.openxmlformats.org/markup-compatibility/2006">
              <mc:Choice xmlns:v="urn:schemas-microsoft-com:vml" Requires="v">
                <p:oleObj spid="_x0000_s22929" name="公式" r:id="rId3" imgW="1282700" imgH="457200" progId="">
                  <p:embed/>
                </p:oleObj>
              </mc:Choice>
              <mc:Fallback>
                <p:oleObj name="公式" r:id="rId3" imgW="1282700" imgH="457200"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412875"/>
                        <a:ext cx="2663825"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3" name="Rectangle 7"/>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2" name="Object 6"/>
          <p:cNvGraphicFramePr>
            <a:graphicFrameLocks noChangeAspect="1"/>
          </p:cNvGraphicFramePr>
          <p:nvPr/>
        </p:nvGraphicFramePr>
        <p:xfrm>
          <a:off x="3708400" y="2781300"/>
          <a:ext cx="2038350" cy="417513"/>
        </p:xfrm>
        <a:graphic>
          <a:graphicData uri="http://schemas.openxmlformats.org/presentationml/2006/ole">
            <mc:AlternateContent xmlns:mc="http://schemas.openxmlformats.org/markup-compatibility/2006">
              <mc:Choice xmlns:v="urn:schemas-microsoft-com:vml" Requires="v">
                <p:oleObj spid="_x0000_s22930" name="公式" r:id="rId5" imgW="888614" imgH="177723" progId="">
                  <p:embed/>
                </p:oleObj>
              </mc:Choice>
              <mc:Fallback>
                <p:oleObj name="公式" r:id="rId5" imgW="888614" imgH="177723" progId="">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2781300"/>
                        <a:ext cx="203835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5" name="Rectangle 9"/>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6984" name="Object 8"/>
          <p:cNvGraphicFramePr>
            <a:graphicFrameLocks noChangeAspect="1"/>
          </p:cNvGraphicFramePr>
          <p:nvPr/>
        </p:nvGraphicFramePr>
        <p:xfrm>
          <a:off x="3563938" y="4652963"/>
          <a:ext cx="3744912" cy="1090612"/>
        </p:xfrm>
        <a:graphic>
          <a:graphicData uri="http://schemas.openxmlformats.org/presentationml/2006/ole">
            <mc:AlternateContent xmlns:mc="http://schemas.openxmlformats.org/markup-compatibility/2006">
              <mc:Choice xmlns:v="urn:schemas-microsoft-com:vml" Requires="v">
                <p:oleObj spid="_x0000_s22931" name="Equation" r:id="rId7" imgW="1663700" imgH="482600" progId="Equation.DSMT4">
                  <p:embed/>
                </p:oleObj>
              </mc:Choice>
              <mc:Fallback>
                <p:oleObj name="Equation" r:id="rId7" imgW="1663700" imgH="4826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4652963"/>
                        <a:ext cx="37449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3044874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4" name="Object 4"/>
          <p:cNvGraphicFramePr>
            <a:graphicFrameLocks noChangeAspect="1"/>
          </p:cNvGraphicFramePr>
          <p:nvPr/>
        </p:nvGraphicFramePr>
        <p:xfrm>
          <a:off x="2124075" y="981075"/>
          <a:ext cx="2952750" cy="1166813"/>
        </p:xfrm>
        <a:graphic>
          <a:graphicData uri="http://schemas.openxmlformats.org/presentationml/2006/ole">
            <mc:AlternateContent xmlns:mc="http://schemas.openxmlformats.org/markup-compatibility/2006">
              <mc:Choice xmlns:v="urn:schemas-microsoft-com:vml" Requires="v">
                <p:oleObj spid="_x0000_s24213" name="公式" r:id="rId3" imgW="1180588" imgH="469696" progId="">
                  <p:embed/>
                </p:oleObj>
              </mc:Choice>
              <mc:Fallback>
                <p:oleObj name="公式" r:id="rId3" imgW="1180588" imgH="469696"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2952750" cy="1166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7" name="Rectangle 7"/>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6" name="Object 6"/>
          <p:cNvGraphicFramePr>
            <a:graphicFrameLocks noChangeAspect="1"/>
          </p:cNvGraphicFramePr>
          <p:nvPr/>
        </p:nvGraphicFramePr>
        <p:xfrm>
          <a:off x="5651500" y="1125538"/>
          <a:ext cx="2663825" cy="860425"/>
        </p:xfrm>
        <a:graphic>
          <a:graphicData uri="http://schemas.openxmlformats.org/presentationml/2006/ole">
            <mc:AlternateContent xmlns:mc="http://schemas.openxmlformats.org/markup-compatibility/2006">
              <mc:Choice xmlns:v="urn:schemas-microsoft-com:vml" Requires="v">
                <p:oleObj spid="_x0000_s24214" name="公式" r:id="rId5" imgW="1205977" imgH="393529" progId="">
                  <p:embed/>
                </p:oleObj>
              </mc:Choice>
              <mc:Fallback>
                <p:oleObj name="公式" r:id="rId5" imgW="1205977" imgH="393529" progId="">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125538"/>
                        <a:ext cx="26638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0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08" name="Object 8"/>
          <p:cNvGraphicFramePr>
            <a:graphicFrameLocks noChangeAspect="1"/>
          </p:cNvGraphicFramePr>
          <p:nvPr/>
        </p:nvGraphicFramePr>
        <p:xfrm>
          <a:off x="2195513" y="2781300"/>
          <a:ext cx="1584325" cy="568325"/>
        </p:xfrm>
        <a:graphic>
          <a:graphicData uri="http://schemas.openxmlformats.org/presentationml/2006/ole">
            <mc:AlternateContent xmlns:mc="http://schemas.openxmlformats.org/markup-compatibility/2006">
              <mc:Choice xmlns:v="urn:schemas-microsoft-com:vml" Requires="v">
                <p:oleObj spid="_x0000_s24215" name="公式" r:id="rId7" imgW="634725" imgH="228501" progId="">
                  <p:embed/>
                </p:oleObj>
              </mc:Choice>
              <mc:Fallback>
                <p:oleObj name="公式" r:id="rId7" imgW="634725" imgH="228501"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81300"/>
                        <a:ext cx="15843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1"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10" name="Object 10"/>
          <p:cNvGraphicFramePr>
            <a:graphicFrameLocks noChangeAspect="1"/>
          </p:cNvGraphicFramePr>
          <p:nvPr/>
        </p:nvGraphicFramePr>
        <p:xfrm>
          <a:off x="2268538" y="3789363"/>
          <a:ext cx="1511300" cy="525462"/>
        </p:xfrm>
        <a:graphic>
          <a:graphicData uri="http://schemas.openxmlformats.org/presentationml/2006/ole">
            <mc:AlternateContent xmlns:mc="http://schemas.openxmlformats.org/markup-compatibility/2006">
              <mc:Choice xmlns:v="urn:schemas-microsoft-com:vml" Requires="v">
                <p:oleObj spid="_x0000_s24216" name="公式" r:id="rId9" imgW="660400" imgH="228600" progId="">
                  <p:embed/>
                </p:oleObj>
              </mc:Choice>
              <mc:Fallback>
                <p:oleObj name="公式" r:id="rId9" imgW="660400" imgH="228600" progId="">
                  <p:embed/>
                  <p:pic>
                    <p:nvPicPr>
                      <p:cNvPr id="0" name="Picture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3789363"/>
                        <a:ext cx="15113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8013"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28012" name="Object 12"/>
          <p:cNvGraphicFramePr>
            <a:graphicFrameLocks noChangeAspect="1"/>
          </p:cNvGraphicFramePr>
          <p:nvPr/>
        </p:nvGraphicFramePr>
        <p:xfrm>
          <a:off x="2254250" y="4941888"/>
          <a:ext cx="2763838" cy="452437"/>
        </p:xfrm>
        <a:graphic>
          <a:graphicData uri="http://schemas.openxmlformats.org/presentationml/2006/ole">
            <mc:AlternateContent xmlns:mc="http://schemas.openxmlformats.org/markup-compatibility/2006">
              <mc:Choice xmlns:v="urn:schemas-microsoft-com:vml" Requires="v">
                <p:oleObj spid="_x0000_s24217" name="公式" r:id="rId11" imgW="1218671" imgH="203112" progId="">
                  <p:embed/>
                </p:oleObj>
              </mc:Choice>
              <mc:Fallback>
                <p:oleObj name="公式" r:id="rId11" imgW="1218671" imgH="203112" progId="">
                  <p:embed/>
                  <p:pic>
                    <p:nvPicPr>
                      <p:cNvPr id="0" name="Picture 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4250" y="4941888"/>
                        <a:ext cx="2763838"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5016742"/>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5"/>
          <p:cNvSpPr>
            <a:spLocks noGrp="1" noChangeArrowheads="1"/>
          </p:cNvSpPr>
          <p:nvPr>
            <p:ph type="title"/>
          </p:nvPr>
        </p:nvSpPr>
        <p:spPr/>
        <p:txBody>
          <a:bodyPr/>
          <a:lstStyle/>
          <a:p>
            <a:r>
              <a:rPr lang="zh-CN" altLang="en-US" sz="3200" b="1">
                <a:solidFill>
                  <a:srgbClr val="0000FF"/>
                </a:solidFill>
              </a:rPr>
              <a:t>用</a:t>
            </a:r>
            <a:r>
              <a:rPr lang="en-US" altLang="zh-CN" sz="3200" b="1">
                <a:solidFill>
                  <a:srgbClr val="0000FF"/>
                </a:solidFill>
              </a:rPr>
              <a:t>c++</a:t>
            </a:r>
            <a:r>
              <a:rPr lang="zh-CN" altLang="en-US" sz="3200" b="1">
                <a:solidFill>
                  <a:srgbClr val="0000FF"/>
                </a:solidFill>
              </a:rPr>
              <a:t>描述算法</a:t>
            </a:r>
          </a:p>
        </p:txBody>
      </p:sp>
      <p:pic>
        <p:nvPicPr>
          <p:cNvPr id="134148"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547813" y="1700213"/>
            <a:ext cx="7104062" cy="4708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0891173"/>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1257300" y="1125538"/>
            <a:ext cx="7772400" cy="4970462"/>
          </a:xfrm>
        </p:spPr>
        <p:txBody>
          <a:bodyPr/>
          <a:lstStyle/>
          <a:p>
            <a:pPr>
              <a:lnSpc>
                <a:spcPct val="120000"/>
              </a:lnSpc>
            </a:pPr>
            <a:r>
              <a:rPr lang="zh-CN" altLang="en-US" sz="2400" b="1" dirty="0">
                <a:solidFill>
                  <a:srgbClr val="3907F1"/>
                </a:solidFill>
              </a:rPr>
              <a:t>（</a:t>
            </a:r>
            <a:r>
              <a:rPr lang="en-US" altLang="zh-CN" sz="2400" b="1" dirty="0">
                <a:solidFill>
                  <a:srgbClr val="3907F1"/>
                </a:solidFill>
              </a:rPr>
              <a:t>1</a:t>
            </a:r>
            <a:r>
              <a:rPr lang="zh-CN" altLang="en-US" sz="2400" b="1" dirty="0">
                <a:solidFill>
                  <a:srgbClr val="3907F1"/>
                </a:solidFill>
              </a:rPr>
              <a:t>）选择语句：</a:t>
            </a:r>
          </a:p>
          <a:p>
            <a:pPr>
              <a:lnSpc>
                <a:spcPct val="120000"/>
              </a:lnSpc>
            </a:pPr>
            <a:r>
              <a:rPr lang="zh-CN" altLang="en-US" sz="2400" b="1" dirty="0">
                <a:solidFill>
                  <a:srgbClr val="3907F1"/>
                </a:solidFill>
              </a:rPr>
              <a:t>（</a:t>
            </a:r>
            <a:r>
              <a:rPr lang="en-US" altLang="zh-CN" sz="2400" b="1" dirty="0">
                <a:solidFill>
                  <a:srgbClr val="3907F1"/>
                </a:solidFill>
              </a:rPr>
              <a:t>1.1)  if </a:t>
            </a:r>
            <a:r>
              <a:rPr lang="zh-CN" altLang="en-US" sz="2400" b="1" dirty="0">
                <a:solidFill>
                  <a:srgbClr val="3907F1"/>
                </a:solidFill>
              </a:rPr>
              <a:t>语句：</a:t>
            </a:r>
          </a:p>
          <a:p>
            <a:pPr>
              <a:lnSpc>
                <a:spcPct val="120000"/>
              </a:lnSpc>
            </a:pPr>
            <a:endParaRPr lang="zh-CN" altLang="en-US" sz="2400" b="1" dirty="0">
              <a:solidFill>
                <a:srgbClr val="3907F1"/>
              </a:solidFill>
            </a:endParaRPr>
          </a:p>
          <a:p>
            <a:pPr>
              <a:lnSpc>
                <a:spcPct val="120000"/>
              </a:lnSpc>
            </a:pPr>
            <a:endParaRPr lang="zh-CN" altLang="en-US" sz="2400" b="1" dirty="0">
              <a:solidFill>
                <a:srgbClr val="3907F1"/>
              </a:solidFill>
            </a:endParaRPr>
          </a:p>
          <a:p>
            <a:pPr>
              <a:lnSpc>
                <a:spcPct val="120000"/>
              </a:lnSpc>
            </a:pPr>
            <a:r>
              <a:rPr lang="zh-CN" altLang="en-US" sz="2400" b="1" dirty="0">
                <a:solidFill>
                  <a:srgbClr val="3907F1"/>
                </a:solidFill>
              </a:rPr>
              <a:t>（</a:t>
            </a:r>
            <a:r>
              <a:rPr lang="en-US" altLang="zh-CN" sz="2400" b="1" dirty="0">
                <a:solidFill>
                  <a:srgbClr val="3907F1"/>
                </a:solidFill>
              </a:rPr>
              <a:t>1.2)  </a:t>
            </a:r>
            <a:r>
              <a:rPr lang="zh-CN" altLang="en-US" sz="2400" b="1" dirty="0">
                <a:solidFill>
                  <a:srgbClr val="3907F1"/>
                </a:solidFill>
              </a:rPr>
              <a:t>？语句：</a:t>
            </a:r>
          </a:p>
          <a:p>
            <a:pPr>
              <a:lnSpc>
                <a:spcPct val="120000"/>
              </a:lnSpc>
            </a:pPr>
            <a:r>
              <a:rPr lang="zh-CN" altLang="en-US" sz="2400" dirty="0"/>
              <a:t> </a:t>
            </a:r>
          </a:p>
        </p:txBody>
      </p:sp>
      <p:sp>
        <p:nvSpPr>
          <p:cNvPr id="95236" name="AutoShape 4"/>
          <p:cNvSpPr>
            <a:spLocks noChangeArrowheads="1"/>
          </p:cNvSpPr>
          <p:nvPr/>
        </p:nvSpPr>
        <p:spPr bwMode="auto">
          <a:xfrm>
            <a:off x="1943894" y="2204864"/>
            <a:ext cx="3600450" cy="79216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t>if (expression) statement;</a:t>
            </a:r>
          </a:p>
          <a:p>
            <a:r>
              <a:rPr kumimoji="1" lang="en-US" altLang="zh-CN" sz="2400" dirty="0"/>
              <a:t>else statement;</a:t>
            </a:r>
          </a:p>
        </p:txBody>
      </p:sp>
      <p:sp>
        <p:nvSpPr>
          <p:cNvPr id="95237" name="AutoShape 5"/>
          <p:cNvSpPr>
            <a:spLocks noChangeArrowheads="1"/>
          </p:cNvSpPr>
          <p:nvPr/>
        </p:nvSpPr>
        <p:spPr bwMode="auto">
          <a:xfrm>
            <a:off x="1979613" y="4005263"/>
            <a:ext cx="3529012" cy="15113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kumimoji="1" lang="en-US" altLang="zh-CN" sz="2000" dirty="0"/>
              <a:t> </a:t>
            </a:r>
            <a:r>
              <a:rPr kumimoji="1" lang="en-US" altLang="zh-CN" sz="2400" dirty="0"/>
              <a:t>exp1?exp2:exp3</a:t>
            </a:r>
          </a:p>
          <a:p>
            <a:pPr>
              <a:lnSpc>
                <a:spcPct val="120000"/>
              </a:lnSpc>
            </a:pPr>
            <a:r>
              <a:rPr kumimoji="1" lang="en-US" altLang="zh-CN" sz="2400" dirty="0"/>
              <a:t> y= x&gt;9 ? 100:200;  </a:t>
            </a:r>
            <a:r>
              <a:rPr kumimoji="1" lang="zh-CN" altLang="en-US" sz="2400" dirty="0"/>
              <a:t>等价于：</a:t>
            </a:r>
          </a:p>
          <a:p>
            <a:pPr>
              <a:lnSpc>
                <a:spcPct val="120000"/>
              </a:lnSpc>
            </a:pPr>
            <a:r>
              <a:rPr kumimoji="1" lang="zh-CN" altLang="en-US" sz="2400" dirty="0"/>
              <a:t> </a:t>
            </a:r>
            <a:r>
              <a:rPr kumimoji="1" lang="en-US" altLang="zh-CN" sz="2400" dirty="0"/>
              <a:t>if (x&gt;9) y=100;</a:t>
            </a:r>
          </a:p>
          <a:p>
            <a:pPr>
              <a:lnSpc>
                <a:spcPct val="120000"/>
              </a:lnSpc>
            </a:pPr>
            <a:r>
              <a:rPr kumimoji="1" lang="en-US" altLang="zh-CN" sz="2400" dirty="0"/>
              <a:t> else y=200;</a:t>
            </a:r>
          </a:p>
        </p:txBody>
      </p:sp>
    </p:spTree>
    <p:extLst>
      <p:ext uri="{BB962C8B-B14F-4D97-AF65-F5344CB8AC3E}">
        <p14:creationId xmlns:p14="http://schemas.microsoft.com/office/powerpoint/2010/main" val="1175105016"/>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1.3) switch</a:t>
            </a:r>
            <a:r>
              <a:rPr lang="zh-CN" altLang="en-US" sz="2400" b="1">
                <a:solidFill>
                  <a:srgbClr val="3907F1"/>
                </a:solidFill>
              </a:rPr>
              <a:t>语句：</a:t>
            </a:r>
          </a:p>
        </p:txBody>
      </p:sp>
      <p:sp>
        <p:nvSpPr>
          <p:cNvPr id="144387" name="Rectangle 3"/>
          <p:cNvSpPr>
            <a:spLocks noGrp="1" noChangeArrowheads="1"/>
          </p:cNvSpPr>
          <p:nvPr>
            <p:ph type="body" idx="1"/>
          </p:nvPr>
        </p:nvSpPr>
        <p:spPr/>
        <p:txBody>
          <a:bodyPr/>
          <a:lstStyle/>
          <a:p>
            <a:endParaRPr lang="zh-CN" altLang="zh-CN"/>
          </a:p>
        </p:txBody>
      </p:sp>
      <p:sp>
        <p:nvSpPr>
          <p:cNvPr id="144388" name="AutoShape 4"/>
          <p:cNvSpPr>
            <a:spLocks noChangeArrowheads="1"/>
          </p:cNvSpPr>
          <p:nvPr/>
        </p:nvSpPr>
        <p:spPr bwMode="auto">
          <a:xfrm>
            <a:off x="1187450" y="1628775"/>
            <a:ext cx="7343775" cy="468153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t>switch (expression) {</a:t>
            </a:r>
          </a:p>
          <a:p>
            <a:r>
              <a:rPr kumimoji="1" lang="en-US" altLang="zh-CN" sz="2400"/>
              <a:t>     case 1:</a:t>
            </a:r>
          </a:p>
          <a:p>
            <a:r>
              <a:rPr kumimoji="1" lang="en-US" altLang="zh-CN" sz="2400"/>
              <a:t>        statement sequence;</a:t>
            </a:r>
          </a:p>
          <a:p>
            <a:r>
              <a:rPr kumimoji="1" lang="en-US" altLang="zh-CN" sz="2400"/>
              <a:t>        break;</a:t>
            </a:r>
          </a:p>
          <a:p>
            <a:r>
              <a:rPr kumimoji="1" lang="en-US" altLang="zh-CN" sz="2400"/>
              <a:t>     case 2:</a:t>
            </a:r>
          </a:p>
          <a:p>
            <a:r>
              <a:rPr kumimoji="1" lang="en-US" altLang="zh-CN" sz="2400"/>
              <a:t>        statement sequence;</a:t>
            </a:r>
          </a:p>
          <a:p>
            <a:r>
              <a:rPr kumimoji="1" lang="en-US" altLang="zh-CN" sz="2400"/>
              <a:t>        break;</a:t>
            </a:r>
          </a:p>
          <a:p>
            <a:r>
              <a:rPr kumimoji="1" lang="en-US" altLang="zh-CN" sz="2400"/>
              <a:t>      </a:t>
            </a:r>
            <a:r>
              <a:rPr kumimoji="1" lang="en-US" altLang="zh-CN" sz="2400">
                <a:sym typeface="Symbol" panose="05050102010706020507" pitchFamily="18" charset="2"/>
              </a:rPr>
              <a:t></a:t>
            </a:r>
            <a:r>
              <a:rPr kumimoji="1" lang="en-US" altLang="zh-CN" sz="2400"/>
              <a:t> </a:t>
            </a:r>
          </a:p>
          <a:p>
            <a:r>
              <a:rPr kumimoji="1" lang="en-US" altLang="zh-CN" sz="2400"/>
              <a:t>     default:</a:t>
            </a:r>
          </a:p>
          <a:p>
            <a:r>
              <a:rPr kumimoji="1" lang="en-US" altLang="zh-CN" sz="2400"/>
              <a:t>        statement sequence;</a:t>
            </a:r>
          </a:p>
          <a:p>
            <a:r>
              <a:rPr kumimoji="1" lang="en-US" altLang="zh-CN" sz="2400"/>
              <a:t>  }</a:t>
            </a:r>
          </a:p>
        </p:txBody>
      </p:sp>
    </p:spTree>
    <p:extLst>
      <p:ext uri="{BB962C8B-B14F-4D97-AF65-F5344CB8AC3E}">
        <p14:creationId xmlns:p14="http://schemas.microsoft.com/office/powerpoint/2010/main" val="3738441823"/>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2</a:t>
            </a:r>
            <a:r>
              <a:rPr lang="zh-CN" altLang="en-US" sz="2400" b="1">
                <a:solidFill>
                  <a:srgbClr val="3907F1"/>
                </a:solidFill>
              </a:rPr>
              <a:t>）迭代语句：</a:t>
            </a:r>
          </a:p>
        </p:txBody>
      </p:sp>
      <p:sp>
        <p:nvSpPr>
          <p:cNvPr id="98307" name="Rectangle 3"/>
          <p:cNvSpPr>
            <a:spLocks noGrp="1" noChangeArrowheads="1"/>
          </p:cNvSpPr>
          <p:nvPr>
            <p:ph type="body" idx="1"/>
          </p:nvPr>
        </p:nvSpPr>
        <p:spPr>
          <a:xfrm>
            <a:off x="1257300" y="1773238"/>
            <a:ext cx="7772400" cy="4322762"/>
          </a:xfrm>
        </p:spPr>
        <p:txBody>
          <a:bodyPr/>
          <a:lstStyle/>
          <a:p>
            <a:pPr>
              <a:lnSpc>
                <a:spcPct val="150000"/>
              </a:lnSpc>
            </a:pPr>
            <a:r>
              <a:rPr lang="zh-CN" altLang="en-US" sz="2000" b="1">
                <a:solidFill>
                  <a:srgbClr val="3907F1"/>
                </a:solidFill>
              </a:rPr>
              <a:t>（</a:t>
            </a:r>
            <a:r>
              <a:rPr lang="en-US" altLang="zh-CN" sz="2000" b="1">
                <a:solidFill>
                  <a:srgbClr val="3907F1"/>
                </a:solidFill>
              </a:rPr>
              <a:t>2.1) for </a:t>
            </a:r>
            <a:r>
              <a:rPr lang="zh-CN" altLang="en-US" sz="2000" b="1">
                <a:solidFill>
                  <a:srgbClr val="3907F1"/>
                </a:solidFill>
              </a:rPr>
              <a:t>循环：</a:t>
            </a:r>
          </a:p>
          <a:p>
            <a:pPr>
              <a:lnSpc>
                <a:spcPct val="150000"/>
              </a:lnSpc>
            </a:pPr>
            <a:r>
              <a:rPr lang="zh-CN" altLang="en-US" sz="2000"/>
              <a:t> </a:t>
            </a:r>
            <a:r>
              <a:rPr lang="en-US" altLang="zh-CN" sz="2000"/>
              <a:t>for (init;condition;inc) statement;</a:t>
            </a:r>
          </a:p>
          <a:p>
            <a:pPr>
              <a:lnSpc>
                <a:spcPct val="150000"/>
              </a:lnSpc>
            </a:pPr>
            <a:r>
              <a:rPr lang="zh-CN" altLang="en-US" sz="2000" b="1">
                <a:solidFill>
                  <a:srgbClr val="3907F1"/>
                </a:solidFill>
              </a:rPr>
              <a:t>（</a:t>
            </a:r>
            <a:r>
              <a:rPr lang="en-US" altLang="zh-CN" sz="2000" b="1">
                <a:solidFill>
                  <a:srgbClr val="3907F1"/>
                </a:solidFill>
              </a:rPr>
              <a:t>2.2) while </a:t>
            </a:r>
            <a:r>
              <a:rPr lang="zh-CN" altLang="en-US" sz="2000" b="1">
                <a:solidFill>
                  <a:srgbClr val="3907F1"/>
                </a:solidFill>
              </a:rPr>
              <a:t>循环：</a:t>
            </a:r>
          </a:p>
          <a:p>
            <a:pPr>
              <a:lnSpc>
                <a:spcPct val="150000"/>
              </a:lnSpc>
            </a:pPr>
            <a:r>
              <a:rPr lang="zh-CN" altLang="en-US" sz="2000"/>
              <a:t> </a:t>
            </a:r>
            <a:r>
              <a:rPr lang="en-US" altLang="zh-CN" sz="2000"/>
              <a:t>while (condition) statement;</a:t>
            </a:r>
          </a:p>
          <a:p>
            <a:pPr>
              <a:lnSpc>
                <a:spcPct val="150000"/>
              </a:lnSpc>
            </a:pPr>
            <a:r>
              <a:rPr lang="zh-CN" altLang="en-US" sz="2000" b="1">
                <a:solidFill>
                  <a:srgbClr val="3907F1"/>
                </a:solidFill>
              </a:rPr>
              <a:t>（</a:t>
            </a:r>
            <a:r>
              <a:rPr lang="en-US" altLang="zh-CN" sz="2000" b="1">
                <a:solidFill>
                  <a:srgbClr val="3907F1"/>
                </a:solidFill>
              </a:rPr>
              <a:t>2.3) do-while </a:t>
            </a:r>
            <a:r>
              <a:rPr lang="zh-CN" altLang="en-US" sz="2000" b="1">
                <a:solidFill>
                  <a:srgbClr val="3907F1"/>
                </a:solidFill>
              </a:rPr>
              <a:t>循环：</a:t>
            </a:r>
            <a:r>
              <a:rPr lang="zh-CN" altLang="en-US" sz="2000"/>
              <a:t> </a:t>
            </a:r>
          </a:p>
          <a:p>
            <a:pPr>
              <a:lnSpc>
                <a:spcPct val="150000"/>
              </a:lnSpc>
            </a:pPr>
            <a:r>
              <a:rPr lang="zh-CN" altLang="en-US" sz="2000"/>
              <a:t> </a:t>
            </a:r>
            <a:r>
              <a:rPr lang="en-US" altLang="zh-CN" sz="2000"/>
              <a:t>do{</a:t>
            </a:r>
          </a:p>
          <a:p>
            <a:pPr>
              <a:lnSpc>
                <a:spcPct val="150000"/>
              </a:lnSpc>
            </a:pPr>
            <a:r>
              <a:rPr lang="en-US" altLang="zh-CN" sz="2000"/>
              <a:t>    statement;</a:t>
            </a:r>
          </a:p>
          <a:p>
            <a:pPr>
              <a:lnSpc>
                <a:spcPct val="150000"/>
              </a:lnSpc>
            </a:pPr>
            <a:r>
              <a:rPr lang="en-US" altLang="zh-CN" sz="2000"/>
              <a:t> } while (condition); </a:t>
            </a:r>
          </a:p>
        </p:txBody>
      </p:sp>
    </p:spTree>
    <p:extLst>
      <p:ext uri="{BB962C8B-B14F-4D97-AF65-F5344CB8AC3E}">
        <p14:creationId xmlns:p14="http://schemas.microsoft.com/office/powerpoint/2010/main" val="543558173"/>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3</a:t>
            </a:r>
            <a:r>
              <a:rPr lang="zh-CN" altLang="en-US" sz="2400" b="1">
                <a:solidFill>
                  <a:srgbClr val="3907F1"/>
                </a:solidFill>
              </a:rPr>
              <a:t>）跳转语句：</a:t>
            </a:r>
          </a:p>
        </p:txBody>
      </p:sp>
      <p:sp>
        <p:nvSpPr>
          <p:cNvPr id="99331" name="Rectangle 3"/>
          <p:cNvSpPr>
            <a:spLocks noGrp="1" noChangeArrowheads="1"/>
          </p:cNvSpPr>
          <p:nvPr>
            <p:ph type="body" idx="1"/>
          </p:nvPr>
        </p:nvSpPr>
        <p:spPr/>
        <p:txBody>
          <a:bodyPr/>
          <a:lstStyle/>
          <a:p>
            <a:pPr>
              <a:lnSpc>
                <a:spcPct val="150000"/>
              </a:lnSpc>
            </a:pPr>
            <a:r>
              <a:rPr lang="zh-CN" altLang="en-US" sz="2000" b="1">
                <a:solidFill>
                  <a:srgbClr val="3907F1"/>
                </a:solidFill>
              </a:rPr>
              <a:t>（</a:t>
            </a:r>
            <a:r>
              <a:rPr lang="en-US" altLang="zh-CN" sz="2000" b="1">
                <a:solidFill>
                  <a:srgbClr val="3907F1"/>
                </a:solidFill>
              </a:rPr>
              <a:t>3.1) return</a:t>
            </a:r>
            <a:r>
              <a:rPr lang="zh-CN" altLang="en-US" sz="2000" b="1">
                <a:solidFill>
                  <a:srgbClr val="3907F1"/>
                </a:solidFill>
              </a:rPr>
              <a:t>语句：</a:t>
            </a:r>
          </a:p>
          <a:p>
            <a:pPr>
              <a:lnSpc>
                <a:spcPct val="150000"/>
              </a:lnSpc>
            </a:pPr>
            <a:r>
              <a:rPr lang="zh-CN" altLang="en-US" sz="2000"/>
              <a:t>  </a:t>
            </a:r>
            <a:r>
              <a:rPr lang="en-US" altLang="zh-CN" sz="2000"/>
              <a:t>return expression;</a:t>
            </a:r>
          </a:p>
          <a:p>
            <a:pPr>
              <a:lnSpc>
                <a:spcPct val="150000"/>
              </a:lnSpc>
            </a:pPr>
            <a:r>
              <a:rPr lang="zh-CN" altLang="en-US" sz="2000" b="1">
                <a:solidFill>
                  <a:srgbClr val="3907F1"/>
                </a:solidFill>
              </a:rPr>
              <a:t>（</a:t>
            </a:r>
            <a:r>
              <a:rPr lang="en-US" altLang="zh-CN" sz="2000" b="1">
                <a:solidFill>
                  <a:srgbClr val="3907F1"/>
                </a:solidFill>
              </a:rPr>
              <a:t>3.2) goto</a:t>
            </a:r>
            <a:r>
              <a:rPr lang="zh-CN" altLang="en-US" sz="2000" b="1">
                <a:solidFill>
                  <a:srgbClr val="3907F1"/>
                </a:solidFill>
              </a:rPr>
              <a:t>语句：</a:t>
            </a:r>
            <a:r>
              <a:rPr lang="zh-CN" altLang="en-US" sz="2000"/>
              <a:t> </a:t>
            </a:r>
          </a:p>
          <a:p>
            <a:pPr>
              <a:lnSpc>
                <a:spcPct val="150000"/>
              </a:lnSpc>
            </a:pPr>
            <a:r>
              <a:rPr lang="zh-CN" altLang="en-US" sz="2000"/>
              <a:t>  </a:t>
            </a:r>
            <a:r>
              <a:rPr lang="en-US" altLang="zh-CN" sz="2000"/>
              <a:t>goto label;</a:t>
            </a:r>
          </a:p>
          <a:p>
            <a:pPr>
              <a:lnSpc>
                <a:spcPct val="150000"/>
              </a:lnSpc>
            </a:pPr>
            <a:r>
              <a:rPr lang="en-US" altLang="zh-CN" sz="2000"/>
              <a:t>  </a:t>
            </a:r>
            <a:r>
              <a:rPr lang="en-US" altLang="zh-CN" sz="2000">
                <a:sym typeface="Symbol" panose="05050102010706020507" pitchFamily="18" charset="2"/>
              </a:rPr>
              <a:t></a:t>
            </a:r>
            <a:r>
              <a:rPr lang="en-US" altLang="zh-CN" sz="2000"/>
              <a:t> </a:t>
            </a:r>
          </a:p>
          <a:p>
            <a:pPr>
              <a:lnSpc>
                <a:spcPct val="150000"/>
              </a:lnSpc>
            </a:pPr>
            <a:r>
              <a:rPr lang="en-US" altLang="zh-CN" sz="2000"/>
              <a:t>  label:</a:t>
            </a:r>
          </a:p>
        </p:txBody>
      </p:sp>
    </p:spTree>
    <p:extLst>
      <p:ext uri="{BB962C8B-B14F-4D97-AF65-F5344CB8AC3E}">
        <p14:creationId xmlns:p14="http://schemas.microsoft.com/office/powerpoint/2010/main" val="7867492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60" name="Text Box 16"/>
          <p:cNvSpPr txBox="1">
            <a:spLocks noChangeArrowheads="1"/>
          </p:cNvSpPr>
          <p:nvPr/>
        </p:nvSpPr>
        <p:spPr bwMode="auto">
          <a:xfrm>
            <a:off x="611188" y="1311275"/>
            <a:ext cx="23764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zh-CN" altLang="en-US" sz="2400" b="1" baseline="0">
                <a:solidFill>
                  <a:srgbClr val="990000"/>
                </a:solidFill>
                <a:latin typeface="宋体" panose="02010600030101010101" pitchFamily="2" charset="-122"/>
              </a:rPr>
              <a:t>算法是什么？</a:t>
            </a:r>
            <a:endParaRPr lang="zh-CN" altLang="en-US" sz="2400" baseline="0">
              <a:ea typeface="幼圆" panose="02010509060101010101" pitchFamily="49" charset="-122"/>
            </a:endParaRPr>
          </a:p>
        </p:txBody>
      </p:sp>
      <p:sp>
        <p:nvSpPr>
          <p:cNvPr id="19459"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19460" name="Text Box 31"/>
          <p:cNvSpPr txBox="1">
            <a:spLocks noChangeArrowheads="1"/>
          </p:cNvSpPr>
          <p:nvPr/>
        </p:nvSpPr>
        <p:spPr bwMode="auto">
          <a:xfrm>
            <a:off x="381000" y="673100"/>
            <a:ext cx="81534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00000"/>
              </a:lnSpc>
            </a:pPr>
            <a:r>
              <a:rPr lang="en-US" altLang="zh-CN" sz="2800" baseline="0">
                <a:latin typeface="黑体" panose="02010609060101010101" pitchFamily="49" charset="-122"/>
                <a:ea typeface="黑体" panose="02010609060101010101" pitchFamily="49" charset="-122"/>
              </a:rPr>
              <a:t>1.1 </a:t>
            </a:r>
            <a:r>
              <a:rPr lang="zh-CN" altLang="en-US" sz="2800" baseline="0">
                <a:latin typeface="黑体" panose="02010609060101010101" pitchFamily="49" charset="-122"/>
                <a:ea typeface="黑体" panose="02010609060101010101" pitchFamily="49" charset="-122"/>
              </a:rPr>
              <a:t>算法 </a:t>
            </a:r>
            <a:r>
              <a:rPr lang="en-US" altLang="zh-CN" sz="2400" b="1" baseline="0">
                <a:solidFill>
                  <a:schemeClr val="tx2"/>
                </a:solidFill>
                <a:latin typeface="Century Schoolbook" panose="02040604050505020304" pitchFamily="18" charset="0"/>
                <a:ea typeface="幼圆" panose="02010509060101010101" pitchFamily="49" charset="-122"/>
              </a:rPr>
              <a:t>Algorithm</a:t>
            </a:r>
            <a:endParaRPr lang="en-US" altLang="zh-CN" sz="2400" baseline="0">
              <a:latin typeface="黑体" panose="02010609060101010101" pitchFamily="49" charset="-122"/>
              <a:ea typeface="黑体" panose="02010609060101010101" pitchFamily="49" charset="-122"/>
            </a:endParaRPr>
          </a:p>
        </p:txBody>
      </p:sp>
      <p:sp>
        <p:nvSpPr>
          <p:cNvPr id="12" name="Rectangle 3"/>
          <p:cNvSpPr>
            <a:spLocks noChangeArrowheads="1"/>
          </p:cNvSpPr>
          <p:nvPr/>
        </p:nvSpPr>
        <p:spPr bwMode="auto">
          <a:xfrm>
            <a:off x="579437" y="1762125"/>
            <a:ext cx="81438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defTabSz="9588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defTabSz="95885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defTabSz="95885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defTabSz="95885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defTabSz="95885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fontAlgn="base">
              <a:lnSpc>
                <a:spcPct val="150000"/>
              </a:lnSpc>
            </a:pPr>
            <a:r>
              <a:rPr lang="zh-CN" altLang="en-US" sz="2400" b="1" baseline="0" dirty="0" smtClean="0">
                <a:latin typeface="宋体" panose="02010600030101010101" pitchFamily="2" charset="-122"/>
              </a:rPr>
              <a:t>    算法</a:t>
            </a:r>
            <a:r>
              <a:rPr lang="zh-CN" altLang="en-US" sz="2400" b="1" baseline="0" dirty="0">
                <a:latin typeface="宋体" panose="02010600030101010101" pitchFamily="2" charset="-122"/>
              </a:rPr>
              <a:t>，一个既陌生又熟悉的名词。从小学就开始接触算法</a:t>
            </a:r>
            <a:r>
              <a:rPr lang="zh-CN" altLang="en-US" sz="2400" b="1" baseline="0" dirty="0" smtClean="0">
                <a:latin typeface="宋体" panose="02010600030101010101" pitchFamily="2" charset="-122"/>
              </a:rPr>
              <a:t>。例如</a:t>
            </a:r>
            <a:r>
              <a:rPr lang="zh-CN" altLang="en-US" sz="2400" b="1" baseline="0" dirty="0">
                <a:latin typeface="宋体" panose="02010600030101010101" pitchFamily="2" charset="-122"/>
              </a:rPr>
              <a:t>，做四则运算要先乘除后加减，从里往外脱括弧等等都是算法，只要按照一定的程序一步一步做，一定不会错</a:t>
            </a:r>
            <a:r>
              <a:rPr lang="zh-CN" altLang="en-US" sz="2400" b="1" baseline="0" dirty="0" smtClean="0">
                <a:latin typeface="宋体" panose="02010600030101010101" pitchFamily="2" charset="-122"/>
              </a:rPr>
              <a:t>。因此</a:t>
            </a:r>
            <a:r>
              <a:rPr lang="zh-CN" altLang="en-US" sz="2400" b="1" baseline="0" dirty="0">
                <a:latin typeface="宋体" panose="02010600030101010101" pitchFamily="2" charset="-122"/>
              </a:rPr>
              <a:t>，算法其实是耳熟能详的数学对象</a:t>
            </a:r>
            <a:r>
              <a:rPr lang="zh-CN" altLang="en-US" sz="2400" b="1" baseline="0" dirty="0" smtClean="0">
                <a:latin typeface="宋体" panose="02010600030101010101" pitchFamily="2" charset="-122"/>
              </a:rPr>
              <a:t>。</a:t>
            </a:r>
          </a:p>
          <a:p>
            <a:pPr fontAlgn="base">
              <a:lnSpc>
                <a:spcPct val="150000"/>
              </a:lnSpc>
            </a:pPr>
            <a:r>
              <a:rPr lang="zh-CN" altLang="en-US" sz="2400" b="1" baseline="0" dirty="0">
                <a:latin typeface="宋体" panose="02010600030101010101" pitchFamily="2" charset="-122"/>
              </a:rPr>
              <a:t> </a:t>
            </a:r>
            <a:r>
              <a:rPr lang="zh-CN" altLang="en-US" sz="2400" b="1" baseline="0" dirty="0" smtClean="0">
                <a:latin typeface="宋体" panose="02010600030101010101" pitchFamily="2" charset="-122"/>
              </a:rPr>
              <a:t>  一般</a:t>
            </a:r>
            <a:r>
              <a:rPr lang="zh-CN" altLang="en-US" sz="2400" b="1" baseline="0" dirty="0">
                <a:latin typeface="宋体" panose="02010600030101010101" pitchFamily="2" charset="-122"/>
              </a:rPr>
              <a:t>地，</a:t>
            </a:r>
            <a:r>
              <a:rPr lang="zh-CN" altLang="en-US" sz="2400" b="1" baseline="0" dirty="0">
                <a:solidFill>
                  <a:srgbClr val="C00000"/>
                </a:solidFill>
                <a:latin typeface="黑体" panose="02010609060101010101" pitchFamily="49" charset="-122"/>
                <a:ea typeface="黑体" panose="02010609060101010101" pitchFamily="49" charset="-122"/>
              </a:rPr>
              <a:t>算法是指在解决问题时按照某种机械程序步骤一定可以得到结果的处理过程</a:t>
            </a:r>
            <a:r>
              <a:rPr lang="zh-CN" altLang="en-US" sz="2400" b="1" baseline="0" dirty="0" smtClean="0">
                <a:solidFill>
                  <a:srgbClr val="C00000"/>
                </a:solidFill>
                <a:latin typeface="宋体" panose="02010600030101010101" pitchFamily="2" charset="-122"/>
              </a:rPr>
              <a:t>。</a:t>
            </a:r>
          </a:p>
          <a:p>
            <a:pPr fontAlgn="base">
              <a:lnSpc>
                <a:spcPct val="150000"/>
              </a:lnSpc>
            </a:pPr>
            <a:r>
              <a:rPr lang="zh-CN" altLang="en-US" sz="2400" b="1" baseline="0" dirty="0">
                <a:solidFill>
                  <a:srgbClr val="C00000"/>
                </a:solidFill>
                <a:latin typeface="宋体" panose="02010600030101010101" pitchFamily="2" charset="-122"/>
              </a:rPr>
              <a:t> </a:t>
            </a:r>
            <a:r>
              <a:rPr lang="zh-CN" altLang="en-US" sz="2400" b="1" baseline="0" dirty="0" smtClean="0">
                <a:solidFill>
                  <a:srgbClr val="C00000"/>
                </a:solidFill>
                <a:latin typeface="宋体" panose="02010600030101010101" pitchFamily="2" charset="-122"/>
              </a:rPr>
              <a:t>   </a:t>
            </a:r>
            <a:r>
              <a:rPr lang="zh-CN" altLang="en-US" sz="2400" b="1" baseline="0" dirty="0" smtClean="0">
                <a:latin typeface="宋体" panose="02010600030101010101" pitchFamily="2" charset="-122"/>
              </a:rPr>
              <a:t>这种</a:t>
            </a:r>
            <a:r>
              <a:rPr lang="zh-CN" altLang="en-US" sz="2400" b="1" baseline="0" dirty="0">
                <a:latin typeface="宋体" panose="02010600030101010101" pitchFamily="2" charset="-122"/>
              </a:rPr>
              <a:t>过程必须是确定的、有效的、有限的。</a:t>
            </a:r>
          </a:p>
        </p:txBody>
      </p:sp>
      <p:sp>
        <p:nvSpPr>
          <p:cNvPr id="19462" name="灯片编号占位符 3"/>
          <p:cNvSpPr>
            <a:spLocks noGrp="1"/>
          </p:cNvSpPr>
          <p:nvPr>
            <p:ph type="sldNum" sz="quarter" idx="12"/>
          </p:nvPr>
        </p:nvSpPr>
        <p:spPr>
          <a:xfrm>
            <a:off x="6818313" y="602138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1FDB6DCF-B37C-4B1A-95EF-6411B4AC0DCD}" type="slidenum">
              <a:rPr lang="en-US" altLang="zh-CN" sz="1400" baseline="0"/>
              <a:pPr/>
              <a:t>8</a:t>
            </a:fld>
            <a:endParaRPr lang="en-US" altLang="zh-CN" sz="1400" baseline="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60"/>
                                        </p:tgtEl>
                                        <p:attrNameLst>
                                          <p:attrName>style.visibility</p:attrName>
                                        </p:attrNameLst>
                                      </p:cBhvr>
                                      <p:to>
                                        <p:strVal val="visible"/>
                                      </p:to>
                                    </p:set>
                                    <p:animEffect transition="in" filter="wipe(left)">
                                      <p:cBhvr>
                                        <p:cTn id="7" dur="500"/>
                                        <p:tgtEl>
                                          <p:spTgt spid="573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utoUpdateAnimBg="0"/>
      <p:bldP spid="1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4</a:t>
            </a:r>
            <a:r>
              <a:rPr lang="zh-CN" altLang="en-US" sz="2400" b="1">
                <a:solidFill>
                  <a:srgbClr val="3907F1"/>
                </a:solidFill>
              </a:rPr>
              <a:t>）函数：</a:t>
            </a:r>
          </a:p>
        </p:txBody>
      </p:sp>
      <p:sp>
        <p:nvSpPr>
          <p:cNvPr id="100355" name="Rectangle 3"/>
          <p:cNvSpPr>
            <a:spLocks noGrp="1" noChangeArrowheads="1"/>
          </p:cNvSpPr>
          <p:nvPr>
            <p:ph type="body" idx="1"/>
          </p:nvPr>
        </p:nvSpPr>
        <p:spPr/>
        <p:txBody>
          <a:bodyPr/>
          <a:lstStyle/>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endParaRPr lang="en-US" altLang="zh-CN" sz="2400" b="1">
              <a:solidFill>
                <a:srgbClr val="3907F1"/>
              </a:solidFill>
            </a:endParaRPr>
          </a:p>
          <a:p>
            <a:pPr>
              <a:lnSpc>
                <a:spcPct val="80000"/>
              </a:lnSpc>
            </a:pPr>
            <a:r>
              <a:rPr lang="zh-CN" altLang="en-US" sz="2400" b="1">
                <a:solidFill>
                  <a:srgbClr val="3907F1"/>
                </a:solidFill>
              </a:rPr>
              <a:t>例：</a:t>
            </a:r>
            <a:r>
              <a:rPr lang="zh-CN" altLang="en-US" sz="2400"/>
              <a:t> </a:t>
            </a:r>
          </a:p>
        </p:txBody>
      </p:sp>
      <p:sp>
        <p:nvSpPr>
          <p:cNvPr id="100356" name="AutoShape 4"/>
          <p:cNvSpPr>
            <a:spLocks noChangeArrowheads="1"/>
          </p:cNvSpPr>
          <p:nvPr/>
        </p:nvSpPr>
        <p:spPr bwMode="auto">
          <a:xfrm>
            <a:off x="1835150" y="1628775"/>
            <a:ext cx="4464050" cy="1512888"/>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t>return-type function name(para-list)</a:t>
            </a:r>
          </a:p>
          <a:p>
            <a:r>
              <a:rPr kumimoji="1" lang="en-US" altLang="zh-CN" sz="2000"/>
              <a:t>{</a:t>
            </a:r>
          </a:p>
          <a:p>
            <a:r>
              <a:rPr kumimoji="1" lang="en-US" altLang="zh-CN" sz="2000"/>
              <a:t>      body of the function</a:t>
            </a:r>
          </a:p>
          <a:p>
            <a:r>
              <a:rPr kumimoji="1" lang="en-US" altLang="zh-CN" sz="2000"/>
              <a:t> }</a:t>
            </a:r>
          </a:p>
        </p:txBody>
      </p:sp>
      <p:sp>
        <p:nvSpPr>
          <p:cNvPr id="100357" name="AutoShape 5"/>
          <p:cNvSpPr>
            <a:spLocks noChangeArrowheads="1"/>
          </p:cNvSpPr>
          <p:nvPr/>
        </p:nvSpPr>
        <p:spPr bwMode="auto">
          <a:xfrm>
            <a:off x="1908175" y="4221163"/>
            <a:ext cx="2663825" cy="12255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t> int max(int x,int y)</a:t>
            </a:r>
          </a:p>
          <a:p>
            <a:r>
              <a:rPr kumimoji="1" lang="en-US" altLang="zh-CN" sz="2000"/>
              <a:t> {</a:t>
            </a:r>
          </a:p>
          <a:p>
            <a:r>
              <a:rPr kumimoji="1" lang="en-US" altLang="zh-CN" sz="2000"/>
              <a:t>    return x&gt;y?x:y;</a:t>
            </a:r>
          </a:p>
          <a:p>
            <a:r>
              <a:rPr kumimoji="1" lang="en-US" altLang="zh-CN" sz="2000"/>
              <a:t> } </a:t>
            </a:r>
          </a:p>
        </p:txBody>
      </p:sp>
    </p:spTree>
    <p:extLst>
      <p:ext uri="{BB962C8B-B14F-4D97-AF65-F5344CB8AC3E}">
        <p14:creationId xmlns:p14="http://schemas.microsoft.com/office/powerpoint/2010/main" val="394424441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5</a:t>
            </a:r>
            <a:r>
              <a:rPr lang="zh-CN" altLang="en-US" sz="2400" b="1">
                <a:solidFill>
                  <a:srgbClr val="3907F1"/>
                </a:solidFill>
              </a:rPr>
              <a:t>）模板</a:t>
            </a:r>
            <a:r>
              <a:rPr lang="en-US" altLang="zh-CN" sz="2400" b="1">
                <a:solidFill>
                  <a:srgbClr val="3907F1"/>
                </a:solidFill>
              </a:rPr>
              <a:t>template</a:t>
            </a:r>
            <a:r>
              <a:rPr lang="en-US" altLang="zh-CN" sz="2400"/>
              <a:t> </a:t>
            </a:r>
            <a:r>
              <a:rPr lang="zh-CN" altLang="en-US" sz="2400" b="1">
                <a:solidFill>
                  <a:srgbClr val="3907F1"/>
                </a:solidFill>
              </a:rPr>
              <a:t>：</a:t>
            </a:r>
          </a:p>
        </p:txBody>
      </p:sp>
      <p:sp>
        <p:nvSpPr>
          <p:cNvPr id="101380" name="AutoShape 4"/>
          <p:cNvSpPr>
            <a:spLocks noChangeArrowheads="1"/>
          </p:cNvSpPr>
          <p:nvPr/>
        </p:nvSpPr>
        <p:spPr bwMode="auto">
          <a:xfrm>
            <a:off x="2843213" y="1700213"/>
            <a:ext cx="3671887" cy="316865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pPr>
            <a:r>
              <a:rPr kumimoji="1" lang="en-US" altLang="zh-CN" sz="2000"/>
              <a:t>template &lt;class Type&gt;</a:t>
            </a:r>
          </a:p>
          <a:p>
            <a:pPr>
              <a:lnSpc>
                <a:spcPct val="120000"/>
              </a:lnSpc>
            </a:pPr>
            <a:r>
              <a:rPr kumimoji="1" lang="en-US" altLang="zh-CN" sz="2000"/>
              <a:t>Type max(Type x,Type y)</a:t>
            </a:r>
          </a:p>
          <a:p>
            <a:pPr>
              <a:lnSpc>
                <a:spcPct val="120000"/>
              </a:lnSpc>
            </a:pPr>
            <a:r>
              <a:rPr kumimoji="1" lang="en-US" altLang="zh-CN" sz="2000"/>
              <a:t>{</a:t>
            </a:r>
          </a:p>
          <a:p>
            <a:pPr>
              <a:lnSpc>
                <a:spcPct val="120000"/>
              </a:lnSpc>
            </a:pPr>
            <a:r>
              <a:rPr kumimoji="1" lang="en-US" altLang="zh-CN" sz="2000"/>
              <a:t>   return x&gt;y?x:y;</a:t>
            </a:r>
          </a:p>
          <a:p>
            <a:pPr>
              <a:lnSpc>
                <a:spcPct val="120000"/>
              </a:lnSpc>
            </a:pPr>
            <a:r>
              <a:rPr kumimoji="1" lang="en-US" altLang="zh-CN" sz="2000"/>
              <a:t>} </a:t>
            </a:r>
          </a:p>
          <a:p>
            <a:pPr>
              <a:lnSpc>
                <a:spcPct val="120000"/>
              </a:lnSpc>
            </a:pPr>
            <a:endParaRPr kumimoji="1" lang="en-US" altLang="zh-CN" sz="2000"/>
          </a:p>
          <a:p>
            <a:pPr>
              <a:lnSpc>
                <a:spcPct val="120000"/>
              </a:lnSpc>
            </a:pPr>
            <a:r>
              <a:rPr kumimoji="1" lang="en-US" altLang="zh-CN" sz="2000"/>
              <a:t>int i=max(1,2)</a:t>
            </a:r>
            <a:r>
              <a:rPr kumimoji="1" lang="zh-CN" altLang="en-US" sz="2000"/>
              <a:t>；</a:t>
            </a:r>
          </a:p>
          <a:p>
            <a:pPr>
              <a:lnSpc>
                <a:spcPct val="120000"/>
              </a:lnSpc>
            </a:pPr>
            <a:r>
              <a:rPr kumimoji="1" lang="en-US" altLang="zh-CN" sz="2000"/>
              <a:t>double x=max(1.0,2.0)</a:t>
            </a:r>
            <a:r>
              <a:rPr kumimoji="1" lang="zh-CN" altLang="en-US" sz="2000"/>
              <a:t>；</a:t>
            </a:r>
          </a:p>
        </p:txBody>
      </p:sp>
    </p:spTree>
    <p:extLst>
      <p:ext uri="{BB962C8B-B14F-4D97-AF65-F5344CB8AC3E}">
        <p14:creationId xmlns:p14="http://schemas.microsoft.com/office/powerpoint/2010/main" val="250510572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2800" b="1">
                <a:solidFill>
                  <a:srgbClr val="3907F1"/>
                </a:solidFill>
              </a:rPr>
              <a:t>（</a:t>
            </a:r>
            <a:r>
              <a:rPr lang="en-US" altLang="zh-CN" sz="2800" b="1">
                <a:solidFill>
                  <a:srgbClr val="3907F1"/>
                </a:solidFill>
              </a:rPr>
              <a:t>6</a:t>
            </a:r>
            <a:r>
              <a:rPr lang="zh-CN" altLang="en-US" sz="2800" b="1">
                <a:solidFill>
                  <a:srgbClr val="3907F1"/>
                </a:solidFill>
              </a:rPr>
              <a:t>）动态存储分配：</a:t>
            </a:r>
          </a:p>
        </p:txBody>
      </p:sp>
      <p:sp>
        <p:nvSpPr>
          <p:cNvPr id="102403" name="Rectangle 3"/>
          <p:cNvSpPr>
            <a:spLocks noGrp="1" noChangeArrowheads="1"/>
          </p:cNvSpPr>
          <p:nvPr>
            <p:ph type="body" idx="1"/>
          </p:nvPr>
        </p:nvSpPr>
        <p:spPr/>
        <p:txBody>
          <a:bodyPr/>
          <a:lstStyle/>
          <a:p>
            <a:pPr>
              <a:lnSpc>
                <a:spcPct val="150000"/>
              </a:lnSpc>
            </a:pPr>
            <a:r>
              <a:rPr lang="zh-CN" altLang="en-US" sz="1800" b="1">
                <a:solidFill>
                  <a:srgbClr val="3907F1"/>
                </a:solidFill>
              </a:rPr>
              <a:t>（</a:t>
            </a:r>
            <a:r>
              <a:rPr lang="en-US" altLang="zh-CN" sz="1800" b="1">
                <a:solidFill>
                  <a:srgbClr val="3907F1"/>
                </a:solidFill>
              </a:rPr>
              <a:t>6.1</a:t>
            </a:r>
            <a:r>
              <a:rPr lang="zh-CN" altLang="en-US" sz="1800" b="1">
                <a:solidFill>
                  <a:srgbClr val="3907F1"/>
                </a:solidFill>
              </a:rPr>
              <a:t>）运算符</a:t>
            </a:r>
            <a:r>
              <a:rPr lang="en-US" altLang="zh-CN" sz="1800" b="1">
                <a:solidFill>
                  <a:srgbClr val="3907F1"/>
                </a:solidFill>
              </a:rPr>
              <a:t>new </a:t>
            </a:r>
            <a:r>
              <a:rPr lang="zh-CN" altLang="en-US" sz="1800" b="1">
                <a:solidFill>
                  <a:srgbClr val="3907F1"/>
                </a:solidFill>
              </a:rPr>
              <a:t>：</a:t>
            </a:r>
          </a:p>
          <a:p>
            <a:pPr>
              <a:lnSpc>
                <a:spcPct val="150000"/>
              </a:lnSpc>
            </a:pPr>
            <a:r>
              <a:rPr lang="zh-CN" altLang="en-US" sz="1800"/>
              <a:t>运算符</a:t>
            </a:r>
            <a:r>
              <a:rPr lang="en-US" altLang="zh-CN" sz="1800"/>
              <a:t>new</a:t>
            </a:r>
            <a:r>
              <a:rPr lang="zh-CN" altLang="en-US" sz="1800"/>
              <a:t>用于动态存储分配。 </a:t>
            </a:r>
          </a:p>
          <a:p>
            <a:pPr>
              <a:lnSpc>
                <a:spcPct val="150000"/>
              </a:lnSpc>
            </a:pPr>
            <a:r>
              <a:rPr lang="en-US" altLang="zh-CN" sz="1800"/>
              <a:t>new</a:t>
            </a:r>
            <a:r>
              <a:rPr lang="zh-CN" altLang="en-US" sz="1800"/>
              <a:t>返回一个指向所分配空间的指针。</a:t>
            </a:r>
          </a:p>
          <a:p>
            <a:pPr>
              <a:lnSpc>
                <a:spcPct val="150000"/>
              </a:lnSpc>
            </a:pPr>
            <a:r>
              <a:rPr lang="zh-CN" altLang="en-US" sz="1800"/>
              <a:t>例：</a:t>
            </a:r>
            <a:r>
              <a:rPr lang="en-US" altLang="zh-CN" sz="1800"/>
              <a:t>int </a:t>
            </a:r>
            <a:r>
              <a:rPr lang="en-US" altLang="zh-CN" sz="1800">
                <a:sym typeface="Symbol" panose="05050102010706020507" pitchFamily="18" charset="2"/>
              </a:rPr>
              <a:t></a:t>
            </a:r>
            <a:r>
              <a:rPr lang="en-US" altLang="zh-CN" sz="1800"/>
              <a:t>x</a:t>
            </a:r>
            <a:r>
              <a:rPr lang="zh-CN" altLang="en-US" sz="1800"/>
              <a:t>；</a:t>
            </a:r>
            <a:r>
              <a:rPr lang="en-US" altLang="zh-CN" sz="1800"/>
              <a:t>y=new int</a:t>
            </a:r>
            <a:r>
              <a:rPr lang="zh-CN" altLang="en-US" sz="1800"/>
              <a:t>；</a:t>
            </a:r>
            <a:r>
              <a:rPr lang="zh-CN" altLang="en-US" sz="1800">
                <a:sym typeface="Symbol" panose="05050102010706020507" pitchFamily="18" charset="2"/>
              </a:rPr>
              <a:t></a:t>
            </a:r>
            <a:r>
              <a:rPr lang="en-US" altLang="zh-CN" sz="1800"/>
              <a:t>y=10</a:t>
            </a:r>
            <a:r>
              <a:rPr lang="zh-CN" altLang="en-US" sz="1800"/>
              <a:t>；</a:t>
            </a:r>
          </a:p>
          <a:p>
            <a:pPr>
              <a:lnSpc>
                <a:spcPct val="150000"/>
              </a:lnSpc>
            </a:pPr>
            <a:r>
              <a:rPr lang="zh-CN" altLang="en-US" sz="1800"/>
              <a:t>也可将上述各语句作适当合并如下：</a:t>
            </a:r>
          </a:p>
          <a:p>
            <a:pPr>
              <a:lnSpc>
                <a:spcPct val="150000"/>
              </a:lnSpc>
            </a:pPr>
            <a:r>
              <a:rPr lang="en-US" altLang="zh-CN" sz="1800"/>
              <a:t>int </a:t>
            </a:r>
            <a:r>
              <a:rPr lang="en-US" altLang="zh-CN" sz="1800">
                <a:sym typeface="Symbol" panose="05050102010706020507" pitchFamily="18" charset="2"/>
              </a:rPr>
              <a:t></a:t>
            </a:r>
            <a:r>
              <a:rPr lang="en-US" altLang="zh-CN" sz="1800"/>
              <a:t>y=new int</a:t>
            </a:r>
            <a:r>
              <a:rPr lang="zh-CN" altLang="en-US" sz="1800"/>
              <a:t>；</a:t>
            </a:r>
            <a:r>
              <a:rPr lang="zh-CN" altLang="en-US" sz="1800">
                <a:sym typeface="Symbol" panose="05050102010706020507" pitchFamily="18" charset="2"/>
              </a:rPr>
              <a:t></a:t>
            </a:r>
            <a:r>
              <a:rPr lang="en-US" altLang="zh-CN" sz="1800"/>
              <a:t>y=10</a:t>
            </a:r>
            <a:r>
              <a:rPr lang="zh-CN" altLang="en-US" sz="1800"/>
              <a:t>；</a:t>
            </a:r>
          </a:p>
          <a:p>
            <a:pPr>
              <a:lnSpc>
                <a:spcPct val="150000"/>
              </a:lnSpc>
            </a:pPr>
            <a:r>
              <a:rPr lang="zh-CN" altLang="en-US" sz="1800"/>
              <a:t>或 </a:t>
            </a:r>
            <a:r>
              <a:rPr lang="en-US" altLang="zh-CN" sz="1800"/>
              <a:t>int </a:t>
            </a:r>
            <a:r>
              <a:rPr lang="en-US" altLang="zh-CN" sz="1800">
                <a:sym typeface="Symbol" panose="05050102010706020507" pitchFamily="18" charset="2"/>
              </a:rPr>
              <a:t></a:t>
            </a:r>
            <a:r>
              <a:rPr lang="en-US" altLang="zh-CN" sz="1800"/>
              <a:t>y=new int(10)</a:t>
            </a:r>
            <a:r>
              <a:rPr lang="zh-CN" altLang="en-US" sz="1800"/>
              <a:t>；</a:t>
            </a:r>
          </a:p>
          <a:p>
            <a:pPr>
              <a:lnSpc>
                <a:spcPct val="150000"/>
              </a:lnSpc>
            </a:pPr>
            <a:r>
              <a:rPr lang="zh-CN" altLang="en-US" sz="1800"/>
              <a:t>或 </a:t>
            </a:r>
            <a:r>
              <a:rPr lang="en-US" altLang="zh-CN" sz="1800"/>
              <a:t>int </a:t>
            </a:r>
            <a:r>
              <a:rPr lang="en-US" altLang="zh-CN" sz="1800">
                <a:sym typeface="Symbol" panose="05050102010706020507" pitchFamily="18" charset="2"/>
              </a:rPr>
              <a:t></a:t>
            </a:r>
            <a:r>
              <a:rPr lang="en-US" altLang="zh-CN" sz="1800"/>
              <a:t>y</a:t>
            </a:r>
            <a:r>
              <a:rPr lang="zh-CN" altLang="en-US" sz="1800"/>
              <a:t>；</a:t>
            </a:r>
            <a:r>
              <a:rPr lang="en-US" altLang="zh-CN" sz="1800"/>
              <a:t>y=new int(10)</a:t>
            </a:r>
            <a:r>
              <a:rPr lang="zh-CN" altLang="en-US" sz="1800"/>
              <a:t>；</a:t>
            </a:r>
          </a:p>
        </p:txBody>
      </p:sp>
    </p:spTree>
    <p:extLst>
      <p:ext uri="{BB962C8B-B14F-4D97-AF65-F5344CB8AC3E}">
        <p14:creationId xmlns:p14="http://schemas.microsoft.com/office/powerpoint/2010/main" val="1878253526"/>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274638"/>
            <a:ext cx="8229600" cy="1019175"/>
          </a:xfrm>
        </p:spPr>
        <p:txBody>
          <a:bodyPr/>
          <a:lstStyle/>
          <a:p>
            <a:r>
              <a:rPr lang="zh-CN" altLang="en-US" sz="2800" b="1">
                <a:solidFill>
                  <a:srgbClr val="3907F1"/>
                </a:solidFill>
              </a:rPr>
              <a:t>（</a:t>
            </a:r>
            <a:r>
              <a:rPr lang="en-US" altLang="zh-CN" sz="2800" b="1">
                <a:solidFill>
                  <a:srgbClr val="3907F1"/>
                </a:solidFill>
              </a:rPr>
              <a:t>6.2</a:t>
            </a:r>
            <a:r>
              <a:rPr lang="zh-CN" altLang="en-US" sz="2800" b="1">
                <a:solidFill>
                  <a:srgbClr val="3907F1"/>
                </a:solidFill>
              </a:rPr>
              <a:t>）一维数组 ：</a:t>
            </a:r>
          </a:p>
        </p:txBody>
      </p:sp>
      <p:sp>
        <p:nvSpPr>
          <p:cNvPr id="103427" name="Rectangle 3"/>
          <p:cNvSpPr>
            <a:spLocks noGrp="1" noChangeArrowheads="1"/>
          </p:cNvSpPr>
          <p:nvPr>
            <p:ph type="body" idx="1"/>
          </p:nvPr>
        </p:nvSpPr>
        <p:spPr>
          <a:xfrm>
            <a:off x="1257300" y="1773238"/>
            <a:ext cx="7772400" cy="4322762"/>
          </a:xfrm>
        </p:spPr>
        <p:txBody>
          <a:bodyPr/>
          <a:lstStyle/>
          <a:p>
            <a:pPr>
              <a:lnSpc>
                <a:spcPct val="150000"/>
              </a:lnSpc>
            </a:pPr>
            <a:r>
              <a:rPr lang="zh-CN" altLang="en-US" sz="2000"/>
              <a:t>为了在运行时创建一个大小可动态变化的一维浮点数组</a:t>
            </a:r>
            <a:r>
              <a:rPr lang="en-US" altLang="zh-CN" sz="2000"/>
              <a:t>x</a:t>
            </a:r>
            <a:r>
              <a:rPr lang="zh-CN" altLang="en-US" sz="2000"/>
              <a:t>，可先将</a:t>
            </a:r>
            <a:r>
              <a:rPr lang="en-US" altLang="zh-CN" sz="2000"/>
              <a:t>x</a:t>
            </a:r>
            <a:r>
              <a:rPr lang="zh-CN" altLang="en-US" sz="2000"/>
              <a:t>声明为一个</a:t>
            </a:r>
            <a:r>
              <a:rPr lang="en-US" altLang="zh-CN" sz="2000"/>
              <a:t>float</a:t>
            </a:r>
            <a:r>
              <a:rPr lang="zh-CN" altLang="en-US" sz="2000"/>
              <a:t>类型的指针。然后用</a:t>
            </a:r>
            <a:r>
              <a:rPr lang="en-US" altLang="zh-CN" sz="2000"/>
              <a:t>new</a:t>
            </a:r>
            <a:r>
              <a:rPr lang="zh-CN" altLang="en-US" sz="2000"/>
              <a:t>为数组动态地分配存储空间。</a:t>
            </a:r>
          </a:p>
          <a:p>
            <a:pPr>
              <a:lnSpc>
                <a:spcPct val="150000"/>
              </a:lnSpc>
            </a:pPr>
            <a:r>
              <a:rPr lang="zh-CN" altLang="en-US" sz="2000" b="1">
                <a:solidFill>
                  <a:srgbClr val="3907F1"/>
                </a:solidFill>
              </a:rPr>
              <a:t>例：</a:t>
            </a:r>
          </a:p>
          <a:p>
            <a:pPr>
              <a:lnSpc>
                <a:spcPct val="150000"/>
              </a:lnSpc>
            </a:pPr>
            <a:r>
              <a:rPr lang="en-US" altLang="zh-CN" sz="2000"/>
              <a:t>float </a:t>
            </a:r>
            <a:r>
              <a:rPr lang="en-US" altLang="zh-CN" sz="2000">
                <a:sym typeface="Symbol" panose="05050102010706020507" pitchFamily="18" charset="2"/>
              </a:rPr>
              <a:t></a:t>
            </a:r>
            <a:r>
              <a:rPr lang="en-US" altLang="zh-CN" sz="2000"/>
              <a:t>x=new float[n]</a:t>
            </a:r>
            <a:r>
              <a:rPr lang="zh-CN" altLang="en-US" sz="2000"/>
              <a:t>；</a:t>
            </a:r>
          </a:p>
          <a:p>
            <a:pPr>
              <a:lnSpc>
                <a:spcPct val="150000"/>
              </a:lnSpc>
            </a:pPr>
            <a:r>
              <a:rPr lang="zh-CN" altLang="en-US" sz="2000"/>
              <a:t>创建一个大小为</a:t>
            </a:r>
            <a:r>
              <a:rPr lang="en-US" altLang="zh-CN" sz="2000"/>
              <a:t>n</a:t>
            </a:r>
            <a:r>
              <a:rPr lang="zh-CN" altLang="en-US" sz="2000"/>
              <a:t>的一维浮点数组。运算符</a:t>
            </a:r>
            <a:r>
              <a:rPr lang="en-US" altLang="zh-CN" sz="2000"/>
              <a:t>new</a:t>
            </a:r>
            <a:r>
              <a:rPr lang="zh-CN" altLang="en-US" sz="2000"/>
              <a:t>分配</a:t>
            </a:r>
            <a:r>
              <a:rPr lang="en-US" altLang="zh-CN" sz="2000"/>
              <a:t>n</a:t>
            </a:r>
            <a:r>
              <a:rPr lang="zh-CN" altLang="en-US" sz="2000"/>
              <a:t>个浮点数所需的空间，并返回指向第一个浮点数的指针。</a:t>
            </a:r>
          </a:p>
          <a:p>
            <a:pPr>
              <a:lnSpc>
                <a:spcPct val="150000"/>
              </a:lnSpc>
            </a:pPr>
            <a:r>
              <a:rPr lang="zh-CN" altLang="en-US" sz="2000"/>
              <a:t>然后可用</a:t>
            </a:r>
            <a:r>
              <a:rPr lang="en-US" altLang="zh-CN" sz="2000"/>
              <a:t>x[0]</a:t>
            </a:r>
            <a:r>
              <a:rPr lang="zh-CN" altLang="en-US" sz="2000"/>
              <a:t>，</a:t>
            </a:r>
            <a:r>
              <a:rPr lang="en-US" altLang="zh-CN" sz="2000"/>
              <a:t>x[1]</a:t>
            </a:r>
            <a:r>
              <a:rPr lang="zh-CN" altLang="en-US" sz="2000"/>
              <a:t>，</a:t>
            </a:r>
            <a:r>
              <a:rPr lang="en-US" altLang="zh-CN" sz="2000"/>
              <a:t>…</a:t>
            </a:r>
            <a:r>
              <a:rPr lang="zh-CN" altLang="en-US" sz="2000"/>
              <a:t>，</a:t>
            </a:r>
            <a:r>
              <a:rPr lang="en-US" altLang="zh-CN" sz="2000"/>
              <a:t>x[n-1]</a:t>
            </a:r>
            <a:r>
              <a:rPr lang="zh-CN" altLang="en-US" sz="2000"/>
              <a:t>来访问每个数组元素。</a:t>
            </a:r>
          </a:p>
        </p:txBody>
      </p:sp>
    </p:spTree>
    <p:extLst>
      <p:ext uri="{BB962C8B-B14F-4D97-AF65-F5344CB8AC3E}">
        <p14:creationId xmlns:p14="http://schemas.microsoft.com/office/powerpoint/2010/main" val="793766836"/>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zh-CN" altLang="en-US" sz="2800" b="1">
                <a:solidFill>
                  <a:srgbClr val="3907F1"/>
                </a:solidFill>
              </a:rPr>
              <a:t>（</a:t>
            </a:r>
            <a:r>
              <a:rPr lang="en-US" altLang="zh-CN" sz="2800" b="1">
                <a:solidFill>
                  <a:srgbClr val="3907F1"/>
                </a:solidFill>
              </a:rPr>
              <a:t>6.3</a:t>
            </a:r>
            <a:r>
              <a:rPr lang="zh-CN" altLang="en-US" sz="2800" b="1">
                <a:solidFill>
                  <a:srgbClr val="3907F1"/>
                </a:solidFill>
              </a:rPr>
              <a:t>）运算符</a:t>
            </a:r>
            <a:r>
              <a:rPr lang="en-US" altLang="zh-CN" sz="2800" b="1">
                <a:solidFill>
                  <a:srgbClr val="3907F1"/>
                </a:solidFill>
              </a:rPr>
              <a:t>delete </a:t>
            </a:r>
            <a:r>
              <a:rPr lang="zh-CN" altLang="en-US" sz="2800" b="1">
                <a:solidFill>
                  <a:srgbClr val="3907F1"/>
                </a:solidFill>
              </a:rPr>
              <a:t>：</a:t>
            </a:r>
          </a:p>
        </p:txBody>
      </p:sp>
      <p:sp>
        <p:nvSpPr>
          <p:cNvPr id="104451" name="Rectangle 3"/>
          <p:cNvSpPr>
            <a:spLocks noGrp="1" noChangeArrowheads="1"/>
          </p:cNvSpPr>
          <p:nvPr>
            <p:ph type="body" idx="1"/>
          </p:nvPr>
        </p:nvSpPr>
        <p:spPr>
          <a:xfrm>
            <a:off x="1257300" y="1700213"/>
            <a:ext cx="7772400" cy="4395787"/>
          </a:xfrm>
        </p:spPr>
        <p:txBody>
          <a:bodyPr/>
          <a:lstStyle/>
          <a:p>
            <a:pPr>
              <a:lnSpc>
                <a:spcPct val="150000"/>
              </a:lnSpc>
            </a:pPr>
            <a:r>
              <a:rPr lang="zh-CN" altLang="en-US" sz="2400"/>
              <a:t>当动态分配的存储空间已不再需要时应及时释放所占用的空间。</a:t>
            </a:r>
          </a:p>
          <a:p>
            <a:pPr>
              <a:lnSpc>
                <a:spcPct val="150000"/>
              </a:lnSpc>
            </a:pPr>
            <a:r>
              <a:rPr lang="zh-CN" altLang="en-US" sz="2400"/>
              <a:t>用运算符</a:t>
            </a:r>
            <a:r>
              <a:rPr lang="en-US" altLang="zh-CN" sz="2400"/>
              <a:t>delete</a:t>
            </a:r>
            <a:r>
              <a:rPr lang="zh-CN" altLang="en-US" sz="2400"/>
              <a:t>来释放由</a:t>
            </a:r>
            <a:r>
              <a:rPr lang="en-US" altLang="zh-CN" sz="2400"/>
              <a:t>new</a:t>
            </a:r>
            <a:r>
              <a:rPr lang="zh-CN" altLang="en-US" sz="2400"/>
              <a:t>分配的空间。</a:t>
            </a:r>
          </a:p>
          <a:p>
            <a:pPr>
              <a:lnSpc>
                <a:spcPct val="150000"/>
              </a:lnSpc>
            </a:pPr>
            <a:r>
              <a:rPr lang="zh-CN" altLang="en-US" sz="2400" b="1">
                <a:solidFill>
                  <a:srgbClr val="3907F1"/>
                </a:solidFill>
              </a:rPr>
              <a:t>例：</a:t>
            </a:r>
          </a:p>
          <a:p>
            <a:pPr>
              <a:lnSpc>
                <a:spcPct val="150000"/>
              </a:lnSpc>
            </a:pPr>
            <a:r>
              <a:rPr lang="en-US" altLang="zh-CN" sz="2400"/>
              <a:t>delete y</a:t>
            </a:r>
            <a:r>
              <a:rPr lang="zh-CN" altLang="en-US" sz="2400"/>
              <a:t>；</a:t>
            </a:r>
          </a:p>
          <a:p>
            <a:pPr>
              <a:lnSpc>
                <a:spcPct val="150000"/>
              </a:lnSpc>
            </a:pPr>
            <a:r>
              <a:rPr lang="en-US" altLang="zh-CN" sz="2400"/>
              <a:t>delete [ ]x</a:t>
            </a:r>
            <a:r>
              <a:rPr lang="zh-CN" altLang="en-US" sz="2400"/>
              <a:t>；</a:t>
            </a:r>
          </a:p>
          <a:p>
            <a:pPr>
              <a:lnSpc>
                <a:spcPct val="150000"/>
              </a:lnSpc>
            </a:pPr>
            <a:r>
              <a:rPr lang="zh-CN" altLang="en-US" sz="2400"/>
              <a:t>分别释放分配给</a:t>
            </a:r>
            <a:r>
              <a:rPr lang="zh-CN" altLang="en-US" sz="2400">
                <a:sym typeface="Symbol" panose="05050102010706020507" pitchFamily="18" charset="2"/>
              </a:rPr>
              <a:t></a:t>
            </a:r>
            <a:r>
              <a:rPr lang="en-US" altLang="zh-CN" sz="2400"/>
              <a:t>y</a:t>
            </a:r>
            <a:r>
              <a:rPr lang="zh-CN" altLang="en-US" sz="2400"/>
              <a:t>的空间和分配给一维数组</a:t>
            </a:r>
            <a:r>
              <a:rPr lang="en-US" altLang="zh-CN" sz="2400"/>
              <a:t>x</a:t>
            </a:r>
            <a:r>
              <a:rPr lang="zh-CN" altLang="en-US" sz="2400"/>
              <a:t>的空间。</a:t>
            </a:r>
          </a:p>
        </p:txBody>
      </p:sp>
    </p:spTree>
    <p:extLst>
      <p:ext uri="{BB962C8B-B14F-4D97-AF65-F5344CB8AC3E}">
        <p14:creationId xmlns:p14="http://schemas.microsoft.com/office/powerpoint/2010/main" val="2038548313"/>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z="2400" b="1">
                <a:solidFill>
                  <a:srgbClr val="3907F1"/>
                </a:solidFill>
              </a:rPr>
              <a:t>（</a:t>
            </a:r>
            <a:r>
              <a:rPr lang="en-US" altLang="zh-CN" sz="2400" b="1">
                <a:solidFill>
                  <a:srgbClr val="3907F1"/>
                </a:solidFill>
              </a:rPr>
              <a:t>6.4</a:t>
            </a:r>
            <a:r>
              <a:rPr lang="zh-CN" altLang="en-US" sz="2400" b="1">
                <a:solidFill>
                  <a:srgbClr val="3907F1"/>
                </a:solidFill>
              </a:rPr>
              <a:t>）动态二维数组 ：</a:t>
            </a:r>
          </a:p>
        </p:txBody>
      </p:sp>
      <p:sp>
        <p:nvSpPr>
          <p:cNvPr id="105475" name="Rectangle 3"/>
          <p:cNvSpPr>
            <a:spLocks noGrp="1" noChangeArrowheads="1"/>
          </p:cNvSpPr>
          <p:nvPr>
            <p:ph type="body" idx="1"/>
          </p:nvPr>
        </p:nvSpPr>
        <p:spPr>
          <a:xfrm>
            <a:off x="1257300" y="1844675"/>
            <a:ext cx="7772400" cy="1368425"/>
          </a:xfrm>
        </p:spPr>
        <p:txBody>
          <a:bodyPr/>
          <a:lstStyle/>
          <a:p>
            <a:pPr>
              <a:lnSpc>
                <a:spcPct val="150000"/>
              </a:lnSpc>
            </a:pPr>
            <a:r>
              <a:rPr lang="zh-CN" altLang="en-US" sz="2400"/>
              <a:t>创建类型为</a:t>
            </a:r>
            <a:r>
              <a:rPr lang="en-US" altLang="zh-CN" sz="2400"/>
              <a:t>Type</a:t>
            </a:r>
            <a:r>
              <a:rPr lang="zh-CN" altLang="en-US" sz="2400"/>
              <a:t>的动态工作数组，这个数组有</a:t>
            </a:r>
            <a:r>
              <a:rPr lang="en-US" altLang="zh-CN" sz="2400"/>
              <a:t>rows</a:t>
            </a:r>
            <a:r>
              <a:rPr lang="zh-CN" altLang="en-US" sz="2400"/>
              <a:t>行和</a:t>
            </a:r>
            <a:r>
              <a:rPr lang="en-US" altLang="zh-CN" sz="2400"/>
              <a:t>cols</a:t>
            </a:r>
            <a:r>
              <a:rPr lang="zh-CN" altLang="en-US" sz="2400"/>
              <a:t>列。</a:t>
            </a:r>
            <a:endParaRPr lang="zh-CN" altLang="en-US" sz="2400" b="1"/>
          </a:p>
        </p:txBody>
      </p:sp>
      <p:sp>
        <p:nvSpPr>
          <p:cNvPr id="105476" name="AutoShape 4"/>
          <p:cNvSpPr>
            <a:spLocks noChangeArrowheads="1"/>
          </p:cNvSpPr>
          <p:nvPr/>
        </p:nvSpPr>
        <p:spPr bwMode="auto">
          <a:xfrm>
            <a:off x="1692275" y="3284538"/>
            <a:ext cx="6048375" cy="3240087"/>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kumimoji="1" lang="en-US" altLang="zh-CN" sz="2000"/>
              <a:t>template &lt;class Type&gt;</a:t>
            </a:r>
          </a:p>
          <a:p>
            <a:pPr>
              <a:lnSpc>
                <a:spcPct val="130000"/>
              </a:lnSpc>
            </a:pPr>
            <a:r>
              <a:rPr kumimoji="1" lang="en-US" altLang="zh-CN" sz="2000"/>
              <a:t>void Make2DArray(Type** &amp;x,int rows, int cols)</a:t>
            </a:r>
          </a:p>
          <a:p>
            <a:pPr>
              <a:lnSpc>
                <a:spcPct val="130000"/>
              </a:lnSpc>
            </a:pPr>
            <a:r>
              <a:rPr kumimoji="1" lang="en-US" altLang="zh-CN" sz="2000"/>
              <a:t>{   </a:t>
            </a:r>
          </a:p>
          <a:p>
            <a:pPr>
              <a:lnSpc>
                <a:spcPct val="130000"/>
              </a:lnSpc>
            </a:pPr>
            <a:r>
              <a:rPr kumimoji="1" lang="en-US" altLang="zh-CN" sz="2000"/>
              <a:t>      x=new Type*[rows];   </a:t>
            </a:r>
          </a:p>
          <a:p>
            <a:pPr>
              <a:lnSpc>
                <a:spcPct val="130000"/>
              </a:lnSpc>
            </a:pPr>
            <a:r>
              <a:rPr kumimoji="1" lang="en-US" altLang="zh-CN" sz="2000"/>
              <a:t>      for (int i=0;i&lt;rows;i++)     </a:t>
            </a:r>
          </a:p>
          <a:p>
            <a:pPr>
              <a:lnSpc>
                <a:spcPct val="130000"/>
              </a:lnSpc>
            </a:pPr>
            <a:r>
              <a:rPr kumimoji="1" lang="en-US" altLang="zh-CN" sz="2000"/>
              <a:t>          x[i]=new Type[cols];</a:t>
            </a:r>
          </a:p>
          <a:p>
            <a:pPr>
              <a:lnSpc>
                <a:spcPct val="130000"/>
              </a:lnSpc>
            </a:pPr>
            <a:r>
              <a:rPr kumimoji="1" lang="en-US" altLang="zh-CN" sz="2000"/>
              <a:t>}</a:t>
            </a:r>
          </a:p>
        </p:txBody>
      </p:sp>
    </p:spTree>
    <p:extLst>
      <p:ext uri="{BB962C8B-B14F-4D97-AF65-F5344CB8AC3E}">
        <p14:creationId xmlns:p14="http://schemas.microsoft.com/office/powerpoint/2010/main" val="3914560818"/>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257300" y="620713"/>
            <a:ext cx="7772400" cy="5475287"/>
          </a:xfrm>
        </p:spPr>
        <p:txBody>
          <a:bodyPr/>
          <a:lstStyle/>
          <a:p>
            <a:pPr>
              <a:lnSpc>
                <a:spcPct val="150000"/>
              </a:lnSpc>
            </a:pPr>
            <a:r>
              <a:rPr lang="zh-CN" altLang="en-US" sz="2000"/>
              <a:t>当不再需要一个动态分配的二维数组时，可按以下步骤释放它所占用的空间。首先释放在</a:t>
            </a:r>
            <a:r>
              <a:rPr lang="en-US" altLang="zh-CN" sz="2000"/>
              <a:t>for</a:t>
            </a:r>
            <a:r>
              <a:rPr lang="zh-CN" altLang="en-US" sz="2000"/>
              <a:t>循环中为每一行所分配的空间。然后释放为行指针分配的空间。</a:t>
            </a:r>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a:p>
          <a:p>
            <a:pPr>
              <a:lnSpc>
                <a:spcPct val="150000"/>
              </a:lnSpc>
            </a:pPr>
            <a:endParaRPr lang="zh-CN" altLang="en-US" sz="2000" b="1"/>
          </a:p>
          <a:p>
            <a:pPr>
              <a:lnSpc>
                <a:spcPct val="150000"/>
              </a:lnSpc>
            </a:pPr>
            <a:r>
              <a:rPr lang="zh-CN" altLang="en-US" sz="2000"/>
              <a:t>释放空间后将</a:t>
            </a:r>
            <a:r>
              <a:rPr lang="en-US" altLang="zh-CN" sz="2000"/>
              <a:t>x</a:t>
            </a:r>
            <a:r>
              <a:rPr lang="zh-CN" altLang="en-US" sz="2000"/>
              <a:t>置为</a:t>
            </a:r>
            <a:r>
              <a:rPr lang="en-US" altLang="zh-CN" sz="2000"/>
              <a:t>0</a:t>
            </a:r>
            <a:r>
              <a:rPr lang="zh-CN" altLang="en-US" sz="2000"/>
              <a:t>，以防继续访问已被释放的空间。</a:t>
            </a:r>
          </a:p>
        </p:txBody>
      </p:sp>
      <p:sp>
        <p:nvSpPr>
          <p:cNvPr id="106500" name="AutoShape 4"/>
          <p:cNvSpPr>
            <a:spLocks noChangeArrowheads="1"/>
          </p:cNvSpPr>
          <p:nvPr/>
        </p:nvSpPr>
        <p:spPr bwMode="auto">
          <a:xfrm>
            <a:off x="2268538" y="2133600"/>
            <a:ext cx="5257800" cy="352901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30000"/>
              </a:lnSpc>
            </a:pPr>
            <a:r>
              <a:rPr kumimoji="1" lang="en-US" altLang="zh-CN" sz="2000"/>
              <a:t>template &lt;class Type&gt;</a:t>
            </a:r>
          </a:p>
          <a:p>
            <a:pPr>
              <a:lnSpc>
                <a:spcPct val="130000"/>
              </a:lnSpc>
            </a:pPr>
            <a:r>
              <a:rPr kumimoji="1" lang="en-US" altLang="zh-CN" sz="2000"/>
              <a:t>void</a:t>
            </a:r>
            <a:r>
              <a:rPr kumimoji="1" lang="en-US" altLang="zh-CN" sz="2000" b="1"/>
              <a:t> </a:t>
            </a:r>
            <a:r>
              <a:rPr kumimoji="1" lang="en-US" altLang="zh-CN" sz="2000"/>
              <a:t>Delete2DArray(Type** &amp;x,int rows)</a:t>
            </a:r>
          </a:p>
          <a:p>
            <a:pPr>
              <a:lnSpc>
                <a:spcPct val="130000"/>
              </a:lnSpc>
            </a:pPr>
            <a:r>
              <a:rPr kumimoji="1" lang="en-US" altLang="zh-CN" sz="2000"/>
              <a:t>{  </a:t>
            </a:r>
          </a:p>
          <a:p>
            <a:pPr>
              <a:lnSpc>
                <a:spcPct val="130000"/>
              </a:lnSpc>
            </a:pPr>
            <a:r>
              <a:rPr kumimoji="1" lang="en-US" altLang="zh-CN" sz="2000"/>
              <a:t>      for (int i=0;i&lt;rows;i++)     </a:t>
            </a:r>
          </a:p>
          <a:p>
            <a:pPr>
              <a:lnSpc>
                <a:spcPct val="130000"/>
              </a:lnSpc>
            </a:pPr>
            <a:r>
              <a:rPr kumimoji="1" lang="en-US" altLang="zh-CN" sz="2000"/>
              <a:t>         delete []x[i];   </a:t>
            </a:r>
          </a:p>
          <a:p>
            <a:pPr>
              <a:lnSpc>
                <a:spcPct val="130000"/>
              </a:lnSpc>
            </a:pPr>
            <a:r>
              <a:rPr kumimoji="1" lang="en-US" altLang="zh-CN" sz="2000"/>
              <a:t>     delete []x;   </a:t>
            </a:r>
          </a:p>
          <a:p>
            <a:pPr>
              <a:lnSpc>
                <a:spcPct val="130000"/>
              </a:lnSpc>
            </a:pPr>
            <a:r>
              <a:rPr kumimoji="1" lang="en-US" altLang="zh-CN" sz="2000"/>
              <a:t>     x=0;</a:t>
            </a:r>
          </a:p>
          <a:p>
            <a:pPr>
              <a:lnSpc>
                <a:spcPct val="130000"/>
              </a:lnSpc>
            </a:pPr>
            <a:r>
              <a:rPr kumimoji="1" lang="en-US" altLang="zh-CN" sz="2000"/>
              <a:t>}</a:t>
            </a:r>
          </a:p>
        </p:txBody>
      </p:sp>
    </p:spTree>
    <p:extLst>
      <p:ext uri="{BB962C8B-B14F-4D97-AF65-F5344CB8AC3E}">
        <p14:creationId xmlns:p14="http://schemas.microsoft.com/office/powerpoint/2010/main" val="2857223679"/>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35842" name="Picture 2"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525" y="5949950"/>
            <a:ext cx="7924800" cy="107950"/>
          </a:xfrm>
          <a:prstGeom prst="rect">
            <a:avLst/>
          </a:prstGeom>
          <a:blipFill dpi="0" rotWithShape="0">
            <a:blip r:embed="rId4" cstate="print"/>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5843" name="Picture 3" descr="STATBAR"/>
          <p:cNvPicPr preferRelativeResize="0">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924800"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8"/>
          <p:cNvSpPr txBox="1">
            <a:spLocks noChangeArrowheads="1"/>
          </p:cNvSpPr>
          <p:nvPr/>
        </p:nvSpPr>
        <p:spPr bwMode="auto">
          <a:xfrm>
            <a:off x="2627313" y="723900"/>
            <a:ext cx="261461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algn="ctr" eaLnBrk="1" fontAlgn="base" hangingPunct="1"/>
            <a:r>
              <a:rPr lang="zh-CN" altLang="en-US" sz="3600" b="1" baseline="0">
                <a:latin typeface="幼圆" panose="02010509060101010101" pitchFamily="49" charset="-122"/>
                <a:ea typeface="幼圆" panose="02010509060101010101" pitchFamily="49" charset="-122"/>
              </a:rPr>
              <a:t>总  结</a:t>
            </a:r>
            <a:endParaRPr lang="en-US" altLang="zh-CN" sz="3600" b="1" baseline="0">
              <a:latin typeface="幼圆" panose="02010509060101010101" pitchFamily="49" charset="-122"/>
              <a:ea typeface="幼圆" panose="02010509060101010101" pitchFamily="49" charset="-122"/>
            </a:endParaRPr>
          </a:p>
        </p:txBody>
      </p:sp>
      <p:sp>
        <p:nvSpPr>
          <p:cNvPr id="35845" name="Rectangle 9"/>
          <p:cNvSpPr>
            <a:spLocks noChangeArrowheads="1"/>
          </p:cNvSpPr>
          <p:nvPr/>
        </p:nvSpPr>
        <p:spPr bwMode="auto">
          <a:xfrm>
            <a:off x="914400" y="3886200"/>
            <a:ext cx="7315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6" name="Rectangle 10"/>
          <p:cNvSpPr>
            <a:spLocks noChangeArrowheads="1"/>
          </p:cNvSpPr>
          <p:nvPr/>
        </p:nvSpPr>
        <p:spPr bwMode="auto">
          <a:xfrm>
            <a:off x="914400" y="3886200"/>
            <a:ext cx="76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5847" name="Rectangle 11"/>
          <p:cNvSpPr>
            <a:spLocks noChangeArrowheads="1"/>
          </p:cNvSpPr>
          <p:nvPr/>
        </p:nvSpPr>
        <p:spPr bwMode="auto">
          <a:xfrm>
            <a:off x="457200" y="0"/>
            <a:ext cx="1795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a:t>
            </a:r>
          </a:p>
        </p:txBody>
      </p:sp>
      <p:sp>
        <p:nvSpPr>
          <p:cNvPr id="456716" name="Rectangle 12"/>
          <p:cNvSpPr>
            <a:spLocks noChangeArrowheads="1"/>
          </p:cNvSpPr>
          <p:nvPr/>
        </p:nvSpPr>
        <p:spPr bwMode="auto">
          <a:xfrm>
            <a:off x="879475" y="1476375"/>
            <a:ext cx="7772400" cy="3295650"/>
          </a:xfrm>
          <a:prstGeom prst="rect">
            <a:avLst/>
          </a:prstGeom>
          <a:solidFill>
            <a:srgbClr val="FFFFCC"/>
          </a:solidFill>
          <a:ln>
            <a:noFill/>
          </a:ln>
          <a:effectLst/>
          <a:extLst/>
        </p:spPr>
        <p:txBody>
          <a:bodyPr/>
          <a:lstStyle/>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算法的概念。</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程序、数据结构、算法</a:t>
            </a: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算法的空间复杂度和时间</a:t>
            </a:r>
            <a:r>
              <a:rPr kumimoji="0" lang="zh-CN" altLang="en-US" sz="3200" b="1" baseline="0" dirty="0" smtClean="0">
                <a:latin typeface="+mj-ea"/>
                <a:ea typeface="+mj-ea"/>
              </a:rPr>
              <a:t>复杂度</a:t>
            </a:r>
            <a:endParaRPr kumimoji="0" lang="zh-CN" altLang="en-US" sz="3200" b="1" baseline="0" dirty="0">
              <a:latin typeface="+mj-ea"/>
              <a:ea typeface="+mj-ea"/>
            </a:endParaRPr>
          </a:p>
          <a:p>
            <a:pPr marL="342900" indent="-342900" eaLnBrk="1" fontAlgn="base" hangingPunct="1">
              <a:lnSpc>
                <a:spcPct val="150000"/>
              </a:lnSpc>
              <a:spcBef>
                <a:spcPct val="20000"/>
              </a:spcBef>
              <a:buClr>
                <a:schemeClr val="hlink"/>
              </a:buClr>
              <a:buSzPct val="70000"/>
              <a:buFont typeface="Wingdings" pitchFamily="2" charset="2"/>
              <a:buChar char="q"/>
              <a:defRPr/>
            </a:pPr>
            <a:r>
              <a:rPr kumimoji="0" lang="zh-CN" altLang="en-US" sz="3200" b="1" baseline="0" dirty="0">
                <a:latin typeface="+mj-ea"/>
                <a:ea typeface="+mj-ea"/>
              </a:rPr>
              <a:t>大</a:t>
            </a:r>
            <a:r>
              <a:rPr kumimoji="0" lang="en-US" altLang="zh-CN" sz="3200" b="1" baseline="0" dirty="0">
                <a:latin typeface="+mj-ea"/>
                <a:ea typeface="+mj-ea"/>
              </a:rPr>
              <a:t>O</a:t>
            </a:r>
            <a:r>
              <a:rPr kumimoji="0" lang="zh-CN" altLang="en-US" sz="3200" b="1" baseline="0" dirty="0">
                <a:latin typeface="+mj-ea"/>
                <a:ea typeface="+mj-ea"/>
              </a:rPr>
              <a:t>表示法 、大</a:t>
            </a:r>
            <a:r>
              <a:rPr kumimoji="0" lang="zh-CN" altLang="en-US" sz="3200" b="1" baseline="0" dirty="0">
                <a:latin typeface="+mj-ea"/>
                <a:ea typeface="+mj-ea"/>
                <a:sym typeface="Symbol" pitchFamily="18" charset="2"/>
              </a:rPr>
              <a:t></a:t>
            </a:r>
            <a:r>
              <a:rPr kumimoji="0" lang="zh-CN" altLang="en-US" sz="3200" b="1" baseline="0" dirty="0">
                <a:latin typeface="+mj-ea"/>
                <a:ea typeface="+mj-ea"/>
              </a:rPr>
              <a:t> 表示法、</a:t>
            </a:r>
            <a:r>
              <a:rPr kumimoji="0" lang="zh-CN" altLang="en-US" sz="3200" b="1" baseline="0">
                <a:latin typeface="+mj-ea"/>
                <a:ea typeface="+mj-ea"/>
                <a:sym typeface="Symbol" pitchFamily="18" charset="2"/>
              </a:rPr>
              <a:t></a:t>
            </a:r>
            <a:r>
              <a:rPr kumimoji="0" lang="zh-CN" altLang="en-US" sz="3200" b="1" baseline="0" smtClean="0">
                <a:latin typeface="+mj-ea"/>
                <a:ea typeface="+mj-ea"/>
                <a:sym typeface="Symbol" pitchFamily="18" charset="2"/>
              </a:rPr>
              <a:t>表示法</a:t>
            </a:r>
            <a:endParaRPr kumimoji="0" lang="zh-CN" altLang="en-US" sz="3200" b="1" baseline="0" dirty="0">
              <a:latin typeface="+mj-ea"/>
              <a:ea typeface="+mj-ea"/>
            </a:endParaRPr>
          </a:p>
        </p:txBody>
      </p:sp>
      <p:sp>
        <p:nvSpPr>
          <p:cNvPr id="3584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4DD61C0B-F2A9-45E0-BD9A-1AF9A1A97980}" type="slidenum">
              <a:rPr lang="en-US" altLang="zh-CN" sz="1400" baseline="0"/>
              <a:pPr/>
              <a:t>87</a:t>
            </a:fld>
            <a:endParaRPr lang="en-US" altLang="zh-CN" sz="1400" baseline="0"/>
          </a:p>
        </p:txBody>
      </p:sp>
    </p:spTree>
  </p:cSld>
  <p:clrMapOvr>
    <a:masterClrMapping/>
  </p:clrMapOvr>
  <p:transition>
    <p:pull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8"/>
          <p:cNvSpPr>
            <a:spLocks noChangeArrowheads="1"/>
          </p:cNvSpPr>
          <p:nvPr/>
        </p:nvSpPr>
        <p:spPr bwMode="auto">
          <a:xfrm>
            <a:off x="457200" y="-34925"/>
            <a:ext cx="305911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baseline="0">
                <a:solidFill>
                  <a:srgbClr val="660033"/>
                </a:solidFill>
                <a:latin typeface="幼圆" panose="02010509060101010101" pitchFamily="49" charset="-122"/>
                <a:ea typeface="幼圆" panose="02010509060101010101" pitchFamily="49" charset="-122"/>
              </a:rPr>
              <a:t>算法设计与分析 </a:t>
            </a:r>
            <a:r>
              <a:rPr lang="en-US" altLang="zh-CN" sz="1800" b="1" baseline="0">
                <a:solidFill>
                  <a:srgbClr val="660033"/>
                </a:solidFill>
                <a:latin typeface="幼圆" panose="02010509060101010101" pitchFamily="49" charset="-122"/>
                <a:ea typeface="幼圆" panose="02010509060101010101" pitchFamily="49" charset="-122"/>
              </a:rPr>
              <a:t>&gt; </a:t>
            </a:r>
            <a:r>
              <a:rPr lang="zh-CN" altLang="en-US" sz="1800" b="1" baseline="0">
                <a:latin typeface="幼圆" panose="02010509060101010101" pitchFamily="49" charset="-122"/>
                <a:ea typeface="幼圆" panose="02010509060101010101" pitchFamily="49" charset="-122"/>
              </a:rPr>
              <a:t>算法概述</a:t>
            </a:r>
            <a:endParaRPr lang="zh-CN" altLang="en-US" sz="1800" b="1" baseline="0">
              <a:solidFill>
                <a:srgbClr val="660033"/>
              </a:solidFill>
              <a:latin typeface="幼圆" panose="02010509060101010101" pitchFamily="49" charset="-122"/>
              <a:ea typeface="幼圆" panose="02010509060101010101" pitchFamily="49" charset="-122"/>
            </a:endParaRPr>
          </a:p>
        </p:txBody>
      </p:sp>
      <p:sp>
        <p:nvSpPr>
          <p:cNvPr id="12" name="Rectangle 3"/>
          <p:cNvSpPr>
            <a:spLocks noChangeArrowheads="1"/>
          </p:cNvSpPr>
          <p:nvPr/>
        </p:nvSpPr>
        <p:spPr bwMode="auto">
          <a:xfrm>
            <a:off x="560388" y="620713"/>
            <a:ext cx="8023225" cy="4679950"/>
          </a:xfrm>
          <a:prstGeom prst="rect">
            <a:avLst/>
          </a:prstGeom>
          <a:noFill/>
          <a:ln>
            <a:noFill/>
          </a:ln>
          <a:effectLst/>
          <a:extLst/>
        </p:spPr>
        <p:txBody>
          <a:bodyPr/>
          <a:lstStyle/>
          <a:p>
            <a:pPr defTabSz="958850" fontAlgn="base">
              <a:lnSpc>
                <a:spcPct val="150000"/>
              </a:lnSpc>
              <a:defRPr/>
            </a:pPr>
            <a:r>
              <a:rPr lang="zh-CN" altLang="en-US" sz="2400" b="1" baseline="0" dirty="0">
                <a:latin typeface="+mj-ea"/>
                <a:ea typeface="+mj-ea"/>
              </a:rPr>
              <a:t>“如果你在森林里迷路了，保持冷静，调动常识，走一步看一步。”</a:t>
            </a:r>
          </a:p>
          <a:p>
            <a:pPr defTabSz="958850" fontAlgn="base">
              <a:lnSpc>
                <a:spcPct val="150000"/>
              </a:lnSpc>
              <a:defRPr/>
            </a:pPr>
            <a:r>
              <a:rPr lang="zh-CN" altLang="en-US" sz="2400" baseline="0" dirty="0">
                <a:solidFill>
                  <a:srgbClr val="C00000"/>
                </a:solidFill>
                <a:latin typeface="+mj-ea"/>
                <a:ea typeface="+mj-ea"/>
              </a:rPr>
              <a:t> </a:t>
            </a:r>
            <a:r>
              <a:rPr lang="en-US" altLang="zh-CN" sz="2400" baseline="0" dirty="0">
                <a:solidFill>
                  <a:srgbClr val="C00000"/>
                </a:solidFill>
                <a:latin typeface="+mj-ea"/>
                <a:ea typeface="+mj-ea"/>
              </a:rPr>
              <a:t>——</a:t>
            </a:r>
            <a:r>
              <a:rPr lang="zh-CN" altLang="en-US" sz="2400" baseline="0" dirty="0">
                <a:solidFill>
                  <a:srgbClr val="C00000"/>
                </a:solidFill>
                <a:latin typeface="+mj-ea"/>
                <a:ea typeface="+mj-ea"/>
              </a:rPr>
              <a:t>这里是建议而非算法。</a:t>
            </a:r>
            <a:endParaRPr lang="en-US" altLang="zh-CN" sz="2400" baseline="0" dirty="0">
              <a:solidFill>
                <a:srgbClr val="C00000"/>
              </a:solidFill>
              <a:latin typeface="+mj-ea"/>
              <a:ea typeface="+mj-ea"/>
            </a:endParaRPr>
          </a:p>
          <a:p>
            <a:pPr defTabSz="958850" fontAlgn="base">
              <a:lnSpc>
                <a:spcPct val="150000"/>
              </a:lnSpc>
              <a:defRPr/>
            </a:pPr>
            <a:endParaRPr lang="zh-CN" altLang="en-US" sz="2400" b="1" baseline="0" dirty="0">
              <a:latin typeface="+mj-ea"/>
              <a:ea typeface="+mj-ea"/>
            </a:endParaRPr>
          </a:p>
          <a:p>
            <a:pPr defTabSz="958850" fontAlgn="base">
              <a:lnSpc>
                <a:spcPct val="150000"/>
              </a:lnSpc>
              <a:defRPr/>
            </a:pPr>
            <a:r>
              <a:rPr lang="zh-CN" altLang="en-US" sz="2400" b="1" baseline="0" dirty="0">
                <a:latin typeface="+mj-ea"/>
                <a:ea typeface="+mj-ea"/>
              </a:rPr>
              <a:t>童子军的条例：</a:t>
            </a:r>
          </a:p>
          <a:p>
            <a:pPr defTabSz="958850" fontAlgn="base">
              <a:lnSpc>
                <a:spcPct val="150000"/>
              </a:lnSpc>
              <a:defRPr/>
            </a:pPr>
            <a:r>
              <a:rPr lang="zh-CN" altLang="en-US" sz="2400" b="1" baseline="0" dirty="0">
                <a:latin typeface="+mj-ea"/>
                <a:ea typeface="+mj-ea"/>
              </a:rPr>
              <a:t>      如果你在森林里迷路了，一直往下走，直到溪流旁，然后顺流而下，最后你会到达一个城镇。</a:t>
            </a:r>
          </a:p>
          <a:p>
            <a:pPr defTabSz="958850" fontAlgn="base">
              <a:lnSpc>
                <a:spcPct val="150000"/>
              </a:lnSpc>
              <a:defRPr/>
            </a:pPr>
            <a:r>
              <a:rPr lang="en-US" altLang="zh-CN" sz="2400" baseline="0" dirty="0">
                <a:solidFill>
                  <a:srgbClr val="C00000"/>
                </a:solidFill>
                <a:latin typeface="+mj-ea"/>
                <a:ea typeface="+mj-ea"/>
              </a:rPr>
              <a:t>——</a:t>
            </a:r>
            <a:r>
              <a:rPr lang="zh-CN" altLang="en-US" sz="2400" baseline="0" dirty="0">
                <a:solidFill>
                  <a:srgbClr val="C00000"/>
                </a:solidFill>
                <a:latin typeface="+mj-ea"/>
                <a:ea typeface="+mj-ea"/>
              </a:rPr>
              <a:t>这是一个算法。</a:t>
            </a:r>
          </a:p>
        </p:txBody>
      </p:sp>
      <p:sp>
        <p:nvSpPr>
          <p:cNvPr id="20484" name="灯片编号占位符 3"/>
          <p:cNvSpPr>
            <a:spLocks noGrp="1"/>
          </p:cNvSpPr>
          <p:nvPr>
            <p:ph type="sldNum" sz="quarter" idx="12"/>
          </p:nvPr>
        </p:nvSpPr>
        <p:spPr>
          <a:xfrm>
            <a:off x="6818313" y="6021388"/>
            <a:ext cx="19050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aseline="-25000">
                <a:solidFill>
                  <a:schemeClr val="tx1"/>
                </a:solidFill>
                <a:latin typeface="Times New Roman" panose="02020603050405020304" pitchFamily="18" charset="0"/>
                <a:ea typeface="宋体" panose="02010600030101010101" pitchFamily="2" charset="-122"/>
              </a:defRPr>
            </a:lvl1pPr>
            <a:lvl2pPr marL="742950" indent="-285750">
              <a:defRPr kumimoji="1" sz="2200" baseline="-25000">
                <a:solidFill>
                  <a:schemeClr val="tx1"/>
                </a:solidFill>
                <a:latin typeface="Times New Roman" panose="02020603050405020304" pitchFamily="18" charset="0"/>
                <a:ea typeface="宋体" panose="02010600030101010101" pitchFamily="2" charset="-122"/>
              </a:defRPr>
            </a:lvl2pPr>
            <a:lvl3pPr marL="1143000" indent="-228600">
              <a:defRPr kumimoji="1" sz="2200" baseline="-25000">
                <a:solidFill>
                  <a:schemeClr val="tx1"/>
                </a:solidFill>
                <a:latin typeface="Times New Roman" panose="02020603050405020304" pitchFamily="18" charset="0"/>
                <a:ea typeface="宋体" panose="02010600030101010101" pitchFamily="2" charset="-122"/>
              </a:defRPr>
            </a:lvl3pPr>
            <a:lvl4pPr marL="1600200" indent="-228600">
              <a:defRPr kumimoji="1" sz="2200" baseline="-25000">
                <a:solidFill>
                  <a:schemeClr val="tx1"/>
                </a:solidFill>
                <a:latin typeface="Times New Roman" panose="02020603050405020304" pitchFamily="18" charset="0"/>
                <a:ea typeface="宋体" panose="02010600030101010101" pitchFamily="2" charset="-122"/>
              </a:defRPr>
            </a:lvl4pPr>
            <a:lvl5pPr marL="2057400" indent="-228600">
              <a:defRPr kumimoji="1" sz="2200" baseline="-25000">
                <a:solidFill>
                  <a:schemeClr val="tx1"/>
                </a:solidFill>
                <a:latin typeface="Times New Roman" panose="02020603050405020304" pitchFamily="18" charset="0"/>
                <a:ea typeface="宋体" panose="02010600030101010101" pitchFamily="2" charset="-122"/>
              </a:defRPr>
            </a:lvl5pPr>
            <a:lvl6pPr marL="25146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6pPr>
            <a:lvl7pPr marL="29718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7pPr>
            <a:lvl8pPr marL="34290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8pPr>
            <a:lvl9pPr marL="3886200" indent="-228600" eaLnBrk="0" fontAlgn="b" hangingPunct="0">
              <a:lnSpc>
                <a:spcPct val="140000"/>
              </a:lnSpc>
              <a:spcBef>
                <a:spcPct val="0"/>
              </a:spcBef>
              <a:spcAft>
                <a:spcPct val="0"/>
              </a:spcAft>
              <a:defRPr kumimoji="1" sz="2200" baseline="-25000">
                <a:solidFill>
                  <a:schemeClr val="tx1"/>
                </a:solidFill>
                <a:latin typeface="Times New Roman" panose="02020603050405020304" pitchFamily="18" charset="0"/>
                <a:ea typeface="宋体" panose="02010600030101010101" pitchFamily="2" charset="-122"/>
              </a:defRPr>
            </a:lvl9pPr>
          </a:lstStyle>
          <a:p>
            <a:fld id="{872E2DD2-B678-486F-A35B-2E0AAEFD4C5A}" type="slidenum">
              <a:rPr lang="en-US" altLang="zh-CN" sz="1400" baseline="0"/>
              <a:pPr/>
              <a:t>9</a:t>
            </a:fld>
            <a:endParaRPr lang="en-US" altLang="zh-CN" sz="1400" baseline="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blinds(horizontal)">
                                      <p:cBhvr>
                                        <p:cTn id="17" dur="500"/>
                                        <p:tgtEl>
                                          <p:spTgt spid="12">
                                            <p:txEl>
                                              <p:pRg st="3" end="3"/>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animEffect transition="in" filter="blinds(horizontal)">
                                      <p:cBhvr>
                                        <p:cTn id="21" dur="500"/>
                                        <p:tgtEl>
                                          <p:spTgt spid="12">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xEl>
                                              <p:pRg st="5" end="5"/>
                                            </p:txEl>
                                          </p:spTgt>
                                        </p:tgtEl>
                                        <p:attrNameLst>
                                          <p:attrName>style.visibility</p:attrName>
                                        </p:attrNameLst>
                                      </p:cBhvr>
                                      <p:to>
                                        <p:strVal val="visible"/>
                                      </p:to>
                                    </p:set>
                                    <p:animEffect transition="in" filter="blinds(horizontal)">
                                      <p:cBhvr>
                                        <p:cTn id="26"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楷体_GB2312"/>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2200" b="0" i="0" u="none" strike="noStrike" cap="none" normalizeH="0" baseline="-2500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ctr" anchorCtr="1" compatLnSpc="1">
        <a:prstTxWarp prst="textNoShape">
          <a:avLst/>
        </a:prstTxWarp>
        <a:spAutoFit/>
      </a:bodyPr>
      <a:lstStyle>
        <a:defPPr marL="0" marR="0" indent="0" algn="l" defTabSz="914400" rtl="0" eaLnBrk="0" fontAlgn="b" latinLnBrk="0" hangingPunct="0">
          <a:lnSpc>
            <a:spcPct val="140000"/>
          </a:lnSpc>
          <a:spcBef>
            <a:spcPct val="0"/>
          </a:spcBef>
          <a:spcAft>
            <a:spcPct val="0"/>
          </a:spcAft>
          <a:buClrTx/>
          <a:buSzTx/>
          <a:buFontTx/>
          <a:buNone/>
          <a:tabLst/>
          <a:defRPr kumimoji="1" lang="zh-CN" altLang="en-US" sz="2200" b="0" i="0" u="none" strike="noStrike" cap="none" normalizeH="0" baseline="-2500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19053</TotalTime>
  <Words>8236</Words>
  <Application>Microsoft Macintosh PowerPoint</Application>
  <PresentationFormat>全屏显示(4:3)</PresentationFormat>
  <Paragraphs>985</Paragraphs>
  <Slides>87</Slides>
  <Notes>43</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3</vt:i4>
      </vt:variant>
      <vt:variant>
        <vt:lpstr>幻灯片标题</vt:lpstr>
      </vt:variant>
      <vt:variant>
        <vt:i4>87</vt:i4>
      </vt:variant>
    </vt:vector>
  </HeadingPairs>
  <TitlesOfParts>
    <vt:vector size="113" baseType="lpstr">
      <vt:lpstr>Arial Unicode MS</vt:lpstr>
      <vt:lpstr>Century Schoolbook</vt:lpstr>
      <vt:lpstr>Comic Sans MS</vt:lpstr>
      <vt:lpstr>Courier New</vt:lpstr>
      <vt:lpstr>Garamond</vt:lpstr>
      <vt:lpstr>Microsoft Yi Baiti</vt:lpstr>
      <vt:lpstr>Symbol</vt:lpstr>
      <vt:lpstr>Tahoma</vt:lpstr>
      <vt:lpstr>Times New Roman</vt:lpstr>
      <vt:lpstr>Verdana</vt:lpstr>
      <vt:lpstr>Wide Latin</vt:lpstr>
      <vt:lpstr>Wingdings</vt:lpstr>
      <vt:lpstr>黑体</vt:lpstr>
      <vt:lpstr>华文行楷</vt:lpstr>
      <vt:lpstr>楷体</vt:lpstr>
      <vt:lpstr>楷体_GB2312</vt:lpstr>
      <vt:lpstr>隶书</vt:lpstr>
      <vt:lpstr>宋体</vt:lpstr>
      <vt:lpstr>微软雅黑</vt:lpstr>
      <vt:lpstr>新細明體</vt:lpstr>
      <vt:lpstr>幼圆</vt:lpstr>
      <vt:lpstr>Arial</vt:lpstr>
      <vt:lpstr>默认设计模板</vt:lpstr>
      <vt:lpstr>公式</vt:lpstr>
      <vt:lpstr>Equation</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算法复杂度分析</vt:lpstr>
      <vt:lpstr>1.2  算法复杂度分析</vt:lpstr>
      <vt:lpstr>1.2  算法复杂度分析</vt:lpstr>
      <vt:lpstr>1.2  算法复杂度分析</vt:lpstr>
      <vt:lpstr>1.2  算法复杂度分析</vt:lpstr>
      <vt:lpstr>算法的渐进分析</vt:lpstr>
      <vt:lpstr>算法的渐进分析</vt:lpstr>
      <vt:lpstr>算法的渐进分析</vt:lpstr>
      <vt:lpstr>O 的实质</vt:lpstr>
      <vt:lpstr>O 的实质</vt:lpstr>
      <vt:lpstr>O 的运算规则</vt:lpstr>
      <vt:lpstr>算法的渐进分析</vt:lpstr>
      <vt:lpstr> , O 与 </vt:lpstr>
      <vt:lpstr>最优算法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渐近分析的符号</vt:lpstr>
      <vt:lpstr>PowerPoint 演示文稿</vt:lpstr>
      <vt:lpstr>最常用的关系式</vt:lpstr>
      <vt:lpstr>4. 算法分析中常见的复杂性函数</vt:lpstr>
      <vt:lpstr>小规模数据</vt:lpstr>
      <vt:lpstr>中等规模数据</vt:lpstr>
      <vt:lpstr>PowerPoint 演示文稿</vt:lpstr>
      <vt:lpstr>PowerPoint 演示文稿</vt:lpstr>
      <vt:lpstr>PowerPoint 演示文稿</vt:lpstr>
      <vt:lpstr>PowerPoint 演示文稿</vt:lpstr>
      <vt:lpstr>PowerPoint 演示文稿</vt:lpstr>
      <vt:lpstr>PowerPoint 演示文稿</vt:lpstr>
      <vt:lpstr>算法分析的基本法则</vt:lpstr>
      <vt:lpstr>PowerPoint 演示文稿</vt:lpstr>
      <vt:lpstr>PowerPoint 演示文稿</vt:lpstr>
      <vt:lpstr>PowerPoint 演示文稿</vt:lpstr>
      <vt:lpstr>6. 算法渐近复杂性分析中常用函数</vt:lpstr>
      <vt:lpstr>取整函数的若干性质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用c++描述算法</vt:lpstr>
      <vt:lpstr>PowerPoint 演示文稿</vt:lpstr>
      <vt:lpstr>（1.3) switch语句：</vt:lpstr>
      <vt:lpstr>（2）迭代语句：</vt:lpstr>
      <vt:lpstr>（3）跳转语句：</vt:lpstr>
      <vt:lpstr>（4）函数：</vt:lpstr>
      <vt:lpstr>（5）模板template ：</vt:lpstr>
      <vt:lpstr>（6）动态存储分配：</vt:lpstr>
      <vt:lpstr>（6.2）一维数组 ：</vt:lpstr>
      <vt:lpstr>（6.3）运算符delete ：</vt:lpstr>
      <vt:lpstr>（6.4）动态二维数组 ：</vt:lpstr>
      <vt:lpstr>PowerPoint 演示文稿</vt:lpstr>
      <vt:lpstr>PowerPoint 演示文稿</vt:lpstr>
    </vt:vector>
  </TitlesOfParts>
  <Manager/>
  <Company>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张永平</dc:creator>
  <cp:lastModifiedBy>Microsoft Office User</cp:lastModifiedBy>
  <cp:revision>799</cp:revision>
  <dcterms:created xsi:type="dcterms:W3CDTF">2000-05-28T02:25:47Z</dcterms:created>
  <dcterms:modified xsi:type="dcterms:W3CDTF">2021-09-10T14:36:25Z</dcterms:modified>
</cp:coreProperties>
</file>