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30" r:id="rId2"/>
  </p:sldMasterIdLst>
  <p:notesMasterIdLst>
    <p:notesMasterId r:id="rId160"/>
  </p:notesMasterIdLst>
  <p:handoutMasterIdLst>
    <p:handoutMasterId r:id="rId161"/>
  </p:handoutMasterIdLst>
  <p:sldIdLst>
    <p:sldId id="286" r:id="rId3"/>
    <p:sldId id="525" r:id="rId4"/>
    <p:sldId id="287" r:id="rId5"/>
    <p:sldId id="624" r:id="rId6"/>
    <p:sldId id="806" r:id="rId7"/>
    <p:sldId id="807" r:id="rId8"/>
    <p:sldId id="808" r:id="rId9"/>
    <p:sldId id="530" r:id="rId10"/>
    <p:sldId id="625" r:id="rId11"/>
    <p:sldId id="627" r:id="rId12"/>
    <p:sldId id="626" r:id="rId13"/>
    <p:sldId id="628" r:id="rId14"/>
    <p:sldId id="629" r:id="rId15"/>
    <p:sldId id="630" r:id="rId16"/>
    <p:sldId id="884" r:id="rId17"/>
    <p:sldId id="631" r:id="rId18"/>
    <p:sldId id="632" r:id="rId19"/>
    <p:sldId id="633" r:id="rId20"/>
    <p:sldId id="634" r:id="rId21"/>
    <p:sldId id="645" r:id="rId22"/>
    <p:sldId id="646" r:id="rId23"/>
    <p:sldId id="647" r:id="rId24"/>
    <p:sldId id="648" r:id="rId25"/>
    <p:sldId id="649" r:id="rId26"/>
    <p:sldId id="650" r:id="rId27"/>
    <p:sldId id="651" r:id="rId28"/>
    <p:sldId id="653" r:id="rId29"/>
    <p:sldId id="652" r:id="rId30"/>
    <p:sldId id="811" r:id="rId31"/>
    <p:sldId id="813" r:id="rId32"/>
    <p:sldId id="816" r:id="rId33"/>
    <p:sldId id="817" r:id="rId34"/>
    <p:sldId id="814" r:id="rId35"/>
    <p:sldId id="818" r:id="rId36"/>
    <p:sldId id="819" r:id="rId37"/>
    <p:sldId id="820" r:id="rId38"/>
    <p:sldId id="821" r:id="rId39"/>
    <p:sldId id="822" r:id="rId40"/>
    <p:sldId id="823" r:id="rId41"/>
    <p:sldId id="824" r:id="rId42"/>
    <p:sldId id="825" r:id="rId43"/>
    <p:sldId id="826" r:id="rId44"/>
    <p:sldId id="827" r:id="rId45"/>
    <p:sldId id="828" r:id="rId46"/>
    <p:sldId id="829" r:id="rId47"/>
    <p:sldId id="830" r:id="rId48"/>
    <p:sldId id="831" r:id="rId49"/>
    <p:sldId id="673" r:id="rId50"/>
    <p:sldId id="743" r:id="rId51"/>
    <p:sldId id="655" r:id="rId52"/>
    <p:sldId id="656" r:id="rId53"/>
    <p:sldId id="657" r:id="rId54"/>
    <p:sldId id="815" r:id="rId55"/>
    <p:sldId id="674" r:id="rId56"/>
    <p:sldId id="832" r:id="rId57"/>
    <p:sldId id="833" r:id="rId58"/>
    <p:sldId id="675" r:id="rId59"/>
    <p:sldId id="676" r:id="rId60"/>
    <p:sldId id="677" r:id="rId61"/>
    <p:sldId id="678" r:id="rId62"/>
    <p:sldId id="834" r:id="rId63"/>
    <p:sldId id="679" r:id="rId64"/>
    <p:sldId id="680" r:id="rId65"/>
    <p:sldId id="681" r:id="rId66"/>
    <p:sldId id="835" r:id="rId67"/>
    <p:sldId id="839" r:id="rId68"/>
    <p:sldId id="740" r:id="rId69"/>
    <p:sldId id="741" r:id="rId70"/>
    <p:sldId id="682" r:id="rId71"/>
    <p:sldId id="838" r:id="rId72"/>
    <p:sldId id="836" r:id="rId73"/>
    <p:sldId id="744" r:id="rId74"/>
    <p:sldId id="683" r:id="rId75"/>
    <p:sldId id="684" r:id="rId76"/>
    <p:sldId id="707" r:id="rId77"/>
    <p:sldId id="708" r:id="rId78"/>
    <p:sldId id="709" r:id="rId79"/>
    <p:sldId id="840" r:id="rId80"/>
    <p:sldId id="710" r:id="rId81"/>
    <p:sldId id="711" r:id="rId82"/>
    <p:sldId id="705" r:id="rId83"/>
    <p:sldId id="706" r:id="rId84"/>
    <p:sldId id="712" r:id="rId85"/>
    <p:sldId id="713" r:id="rId86"/>
    <p:sldId id="714" r:id="rId87"/>
    <p:sldId id="841" r:id="rId88"/>
    <p:sldId id="716" r:id="rId89"/>
    <p:sldId id="717" r:id="rId90"/>
    <p:sldId id="718" r:id="rId91"/>
    <p:sldId id="719" r:id="rId92"/>
    <p:sldId id="720" r:id="rId93"/>
    <p:sldId id="721" r:id="rId94"/>
    <p:sldId id="791" r:id="rId95"/>
    <p:sldId id="722" r:id="rId96"/>
    <p:sldId id="723" r:id="rId97"/>
    <p:sldId id="746" r:id="rId98"/>
    <p:sldId id="748" r:id="rId99"/>
    <p:sldId id="747" r:id="rId100"/>
    <p:sldId id="724" r:id="rId101"/>
    <p:sldId id="725" r:id="rId102"/>
    <p:sldId id="777" r:id="rId103"/>
    <p:sldId id="794" r:id="rId104"/>
    <p:sldId id="793" r:id="rId105"/>
    <p:sldId id="795" r:id="rId106"/>
    <p:sldId id="749" r:id="rId107"/>
    <p:sldId id="844" r:id="rId108"/>
    <p:sldId id="845" r:id="rId109"/>
    <p:sldId id="846" r:id="rId110"/>
    <p:sldId id="843" r:id="rId111"/>
    <p:sldId id="855" r:id="rId112"/>
    <p:sldId id="851" r:id="rId113"/>
    <p:sldId id="853" r:id="rId114"/>
    <p:sldId id="854" r:id="rId115"/>
    <p:sldId id="735" r:id="rId116"/>
    <p:sldId id="736" r:id="rId117"/>
    <p:sldId id="773" r:id="rId118"/>
    <p:sldId id="856" r:id="rId119"/>
    <p:sldId id="857" r:id="rId120"/>
    <p:sldId id="858" r:id="rId121"/>
    <p:sldId id="859" r:id="rId122"/>
    <p:sldId id="860" r:id="rId123"/>
    <p:sldId id="861" r:id="rId124"/>
    <p:sldId id="862" r:id="rId125"/>
    <p:sldId id="863" r:id="rId126"/>
    <p:sldId id="864" r:id="rId127"/>
    <p:sldId id="865" r:id="rId128"/>
    <p:sldId id="866" r:id="rId129"/>
    <p:sldId id="867" r:id="rId130"/>
    <p:sldId id="868" r:id="rId131"/>
    <p:sldId id="869" r:id="rId132"/>
    <p:sldId id="779" r:id="rId133"/>
    <p:sldId id="780" r:id="rId134"/>
    <p:sldId id="798" r:id="rId135"/>
    <p:sldId id="799" r:id="rId136"/>
    <p:sldId id="870" r:id="rId137"/>
    <p:sldId id="875" r:id="rId138"/>
    <p:sldId id="871" r:id="rId139"/>
    <p:sldId id="781" r:id="rId140"/>
    <p:sldId id="876" r:id="rId141"/>
    <p:sldId id="782" r:id="rId142"/>
    <p:sldId id="872" r:id="rId143"/>
    <p:sldId id="783" r:id="rId144"/>
    <p:sldId id="800" r:id="rId145"/>
    <p:sldId id="801" r:id="rId146"/>
    <p:sldId id="802" r:id="rId147"/>
    <p:sldId id="803" r:id="rId148"/>
    <p:sldId id="804" r:id="rId149"/>
    <p:sldId id="805" r:id="rId150"/>
    <p:sldId id="877" r:id="rId151"/>
    <p:sldId id="878" r:id="rId152"/>
    <p:sldId id="788" r:id="rId153"/>
    <p:sldId id="784" r:id="rId154"/>
    <p:sldId id="879" r:id="rId155"/>
    <p:sldId id="880" r:id="rId156"/>
    <p:sldId id="881" r:id="rId157"/>
    <p:sldId id="882" r:id="rId158"/>
    <p:sldId id="883" r:id="rId159"/>
  </p:sldIdLst>
  <p:sldSz cx="9144000" cy="6858000" type="screen4x3"/>
  <p:notesSz cx="6761163" cy="9942513"/>
  <p:custDataLst>
    <p:tags r:id="rId162"/>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0000"/>
    <a:srgbClr val="FFFF00"/>
    <a:srgbClr val="000000"/>
    <a:srgbClr val="000066"/>
    <a:srgbClr val="CCFF33"/>
    <a:srgbClr val="FFFFCC"/>
    <a:srgbClr val="FFCCFF"/>
    <a:srgbClr val="FFFF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71039" autoAdjust="0"/>
  </p:normalViewPr>
  <p:slideViewPr>
    <p:cSldViewPr>
      <p:cViewPr varScale="1">
        <p:scale>
          <a:sx n="89" d="100"/>
          <a:sy n="89" d="100"/>
        </p:scale>
        <p:origin x="2840"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3348"/>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60" Type="http://schemas.openxmlformats.org/officeDocument/2006/relationships/notesMaster" Target="notesMasters/notesMaster1.xml"/><Relationship Id="rId161" Type="http://schemas.openxmlformats.org/officeDocument/2006/relationships/handoutMaster" Target="handoutMasters/handoutMaster1.xml"/><Relationship Id="rId162" Type="http://schemas.openxmlformats.org/officeDocument/2006/relationships/tags" Target="tags/tag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63" Type="http://schemas.openxmlformats.org/officeDocument/2006/relationships/presProps" Target="presProps.xml"/><Relationship Id="rId164" Type="http://schemas.openxmlformats.org/officeDocument/2006/relationships/viewProps" Target="viewProps.xml"/><Relationship Id="rId165" Type="http://schemas.openxmlformats.org/officeDocument/2006/relationships/theme" Target="theme/theme1.xml"/><Relationship Id="rId166"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40" Type="http://schemas.openxmlformats.org/officeDocument/2006/relationships/slide" Target="slides/slide138.xml"/><Relationship Id="rId141" Type="http://schemas.openxmlformats.org/officeDocument/2006/relationships/slide" Target="slides/slide1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4" Type="http://schemas.openxmlformats.org/officeDocument/2006/relationships/image" Target="../media/image68.wmf"/><Relationship Id="rId1" Type="http://schemas.openxmlformats.org/officeDocument/2006/relationships/image" Target="../media/image65.wmf"/><Relationship Id="rId2"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9.wmf"/><Relationship Id="rId4" Type="http://schemas.openxmlformats.org/officeDocument/2006/relationships/image" Target="../media/image70.wmf"/><Relationship Id="rId5" Type="http://schemas.openxmlformats.org/officeDocument/2006/relationships/image" Target="../media/image71.wmf"/><Relationship Id="rId1" Type="http://schemas.openxmlformats.org/officeDocument/2006/relationships/image" Target="../media/image65.wmf"/><Relationship Id="rId2"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9.wmf"/><Relationship Id="rId2"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5.wmf"/><Relationship Id="rId2" Type="http://schemas.openxmlformats.org/officeDocument/2006/relationships/image" Target="../media/image8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9.wmf"/><Relationship Id="rId4" Type="http://schemas.openxmlformats.org/officeDocument/2006/relationships/image" Target="../media/image90.wmf"/><Relationship Id="rId1" Type="http://schemas.openxmlformats.org/officeDocument/2006/relationships/image" Target="../media/image87.wmf"/><Relationship Id="rId2" Type="http://schemas.openxmlformats.org/officeDocument/2006/relationships/image" Target="../media/image8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1.wmf"/><Relationship Id="rId2"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image" Target="../media/image11.wmf"/><Relationship Id="rId1" Type="http://schemas.openxmlformats.org/officeDocument/2006/relationships/image" Target="../media/image7.wmf"/><Relationship Id="rId2"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1" Type="http://schemas.openxmlformats.org/officeDocument/2006/relationships/image" Target="../media/image12.wmf"/><Relationship Id="rId2"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aike.baidu.com/item/%E7%BB%84%E5%90%88%E6%95%B0%E5%AD%A6" TargetMode="External"/><Relationship Id="rId4" Type="http://schemas.openxmlformats.org/officeDocument/2006/relationships/hyperlink" Target="https://baike.baidu.com/item/%E6%95%B0%E5%88%97" TargetMode="External"/><Relationship Id="rId5" Type="http://schemas.openxmlformats.org/officeDocument/2006/relationships/hyperlink" Target="https://baike.baidu.com/item/%E6%AF%94%E5%88%A9%E6%97%B6"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 Id="rId3" Type="http://schemas.openxmlformats.org/officeDocument/2006/relationships/hyperlink" Target="https://baike.baidu.com/item/%E5%8F%98%E6%9D%83/3579896"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4581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0845392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800100" lvl="1" indent="-342900" eaLnBrk="1" hangingPunct="1">
              <a:buClr>
                <a:schemeClr val="tx1"/>
              </a:buClr>
              <a:buFont typeface="Wingdings" pitchFamily="2" charset="2"/>
              <a:buNone/>
            </a:pPr>
            <a:r>
              <a:rPr lang="zh-CN" altLang="en-US" dirty="0" smtClean="0">
                <a:latin typeface="Arial" pitchFamily="34" charset="0"/>
                <a:cs typeface="Arial" pitchFamily="34" charset="0"/>
              </a:rPr>
              <a:t>下面的树是最优二叉搜索树。</a:t>
            </a:r>
          </a:p>
          <a:p>
            <a:pPr marL="800100" lvl="1" indent="-342900" eaLnBrk="1" hangingPunct="1">
              <a:buClr>
                <a:schemeClr val="tx1"/>
              </a:buClr>
              <a:buFont typeface="Wingdings" pitchFamily="2" charset="2"/>
              <a:buChar char="l"/>
            </a:pPr>
            <a:r>
              <a:rPr lang="zh-CN" altLang="en-US" dirty="0" smtClean="0">
                <a:latin typeface="Arial" pitchFamily="34" charset="0"/>
                <a:cs typeface="Arial" pitchFamily="34" charset="0"/>
              </a:rPr>
              <a:t>它说明最优二叉搜索树不一定是一棵整体高度最小的树，也不一定把具有最大概率的关键字放置根本来构造最优二叉搜索树。</a:t>
            </a:r>
          </a:p>
          <a:p>
            <a:pPr marL="1143000" lvl="2" indent="-228600" eaLnBrk="1" hangingPunct="1">
              <a:buClr>
                <a:schemeClr val="tx1"/>
              </a:buClr>
              <a:buFont typeface="Wingdings" pitchFamily="2" charset="2"/>
              <a:buChar char="n"/>
            </a:pPr>
            <a:r>
              <a:rPr lang="en-US" altLang="zh-CN" dirty="0" smtClean="0">
                <a:latin typeface="Arial" pitchFamily="34" charset="0"/>
                <a:cs typeface="Arial" pitchFamily="34" charset="0"/>
              </a:rPr>
              <a:t>K</a:t>
            </a:r>
            <a:r>
              <a:rPr lang="en-US" altLang="zh-CN" baseline="-25000" dirty="0" smtClean="0">
                <a:latin typeface="Arial" pitchFamily="34" charset="0"/>
                <a:cs typeface="Arial" pitchFamily="34" charset="0"/>
              </a:rPr>
              <a:t>5</a:t>
            </a:r>
            <a:r>
              <a:rPr lang="zh-CN" altLang="en-US" dirty="0" smtClean="0">
                <a:latin typeface="Arial" pitchFamily="34" charset="0"/>
                <a:cs typeface="Arial" pitchFamily="34" charset="0"/>
              </a:rPr>
              <a:t>具有最大搜索概率，但根是</a:t>
            </a:r>
            <a:r>
              <a:rPr lang="en-US" altLang="zh-CN" dirty="0" smtClean="0">
                <a:latin typeface="Arial" pitchFamily="34" charset="0"/>
                <a:cs typeface="Arial" pitchFamily="34" charset="0"/>
              </a:rPr>
              <a:t>K</a:t>
            </a:r>
            <a:r>
              <a:rPr lang="en-US" altLang="zh-CN" baseline="-25000" dirty="0" smtClean="0">
                <a:latin typeface="Arial" pitchFamily="34" charset="0"/>
                <a:cs typeface="Arial" pitchFamily="34" charset="0"/>
              </a:rPr>
              <a:t>2</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139</a:t>
            </a:fld>
            <a:endParaRPr lang="en-US" altLang="zh-CN"/>
          </a:p>
        </p:txBody>
      </p:sp>
    </p:spTree>
    <p:extLst>
      <p:ext uri="{BB962C8B-B14F-4D97-AF65-F5344CB8AC3E}">
        <p14:creationId xmlns:p14="http://schemas.microsoft.com/office/powerpoint/2010/main" val="203158959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charset="0"/>
              </a:rPr>
              <a:t>一般情况下，不同二叉查找树的平均路长是不同的</a:t>
            </a:r>
            <a:endParaRPr lang="en-US" altLang="zh-CN" dirty="0" smtClean="0">
              <a:latin typeface="Arial" charset="0"/>
            </a:endParaRPr>
          </a:p>
          <a:p>
            <a:pPr marL="800100" lvl="1" indent="-342900" eaLnBrk="1" hangingPunct="1">
              <a:buClr>
                <a:schemeClr val="tx1"/>
              </a:buClr>
              <a:buFont typeface="Wingdings" pitchFamily="2" charset="2"/>
              <a:buChar char="l"/>
            </a:pPr>
            <a:r>
              <a:rPr lang="zh-CN" altLang="en-US" dirty="0" smtClean="0">
                <a:latin typeface="Arial" pitchFamily="34" charset="0"/>
                <a:cs typeface="Arial" pitchFamily="34" charset="0"/>
              </a:rPr>
              <a:t>最优子结构：</a:t>
            </a:r>
          </a:p>
          <a:p>
            <a:pPr marL="800100" lvl="1" indent="-342900" eaLnBrk="1" hangingPunct="1">
              <a:buClr>
                <a:schemeClr val="tx1"/>
              </a:buClr>
              <a:buFont typeface="Wingdings" pitchFamily="2" charset="2"/>
              <a:buNone/>
            </a:pPr>
            <a:r>
              <a:rPr lang="zh-CN" altLang="en-US" dirty="0" smtClean="0">
                <a:latin typeface="Arial" pitchFamily="34" charset="0"/>
                <a:cs typeface="Arial" pitchFamily="34" charset="0"/>
              </a:rPr>
              <a:t>如果一棵最优二叉搜索树</a:t>
            </a:r>
            <a:r>
              <a:rPr lang="en-US" altLang="zh-CN" dirty="0" smtClean="0">
                <a:latin typeface="Arial" pitchFamily="34" charset="0"/>
                <a:cs typeface="Arial" pitchFamily="34" charset="0"/>
              </a:rPr>
              <a:t>T</a:t>
            </a:r>
            <a:r>
              <a:rPr lang="zh-CN" altLang="en-US" dirty="0" smtClean="0">
                <a:latin typeface="Arial" pitchFamily="34" charset="0"/>
                <a:cs typeface="Arial" pitchFamily="34" charset="0"/>
              </a:rPr>
              <a:t>有一棵包含关键字</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i</a:t>
            </a:r>
            <a:r>
              <a:rPr lang="en-US" altLang="zh-CN" dirty="0" smtClean="0">
                <a:latin typeface="Arial" pitchFamily="34" charset="0"/>
                <a:cs typeface="Arial" pitchFamily="34" charset="0"/>
              </a:rPr>
              <a:t>,…,</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j</a:t>
            </a:r>
            <a:r>
              <a:rPr lang="zh-CN" altLang="en-US" dirty="0" smtClean="0">
                <a:latin typeface="Arial" pitchFamily="34" charset="0"/>
                <a:cs typeface="Arial" pitchFamily="34" charset="0"/>
              </a:rPr>
              <a:t> 的子树</a:t>
            </a:r>
            <a:r>
              <a:rPr lang="en-US" altLang="zh-CN" dirty="0" smtClean="0">
                <a:latin typeface="Arial" pitchFamily="34" charset="0"/>
                <a:cs typeface="Arial" pitchFamily="34" charset="0"/>
              </a:rPr>
              <a:t>T’,</a:t>
            </a:r>
            <a:r>
              <a:rPr lang="zh-CN" altLang="en-US" dirty="0" smtClean="0">
                <a:latin typeface="Arial" pitchFamily="34" charset="0"/>
                <a:cs typeface="Arial" pitchFamily="34" charset="0"/>
              </a:rPr>
              <a:t>那么</a:t>
            </a:r>
            <a:r>
              <a:rPr lang="en-US" altLang="zh-CN" dirty="0" smtClean="0">
                <a:latin typeface="Arial" pitchFamily="34" charset="0"/>
                <a:cs typeface="Arial" pitchFamily="34" charset="0"/>
              </a:rPr>
              <a:t>T’</a:t>
            </a:r>
            <a:r>
              <a:rPr lang="zh-CN" altLang="en-US" dirty="0" smtClean="0">
                <a:latin typeface="Arial" pitchFamily="34" charset="0"/>
                <a:cs typeface="Arial" pitchFamily="34" charset="0"/>
              </a:rPr>
              <a:t>对于关键字</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i</a:t>
            </a:r>
            <a:r>
              <a:rPr lang="en-US" altLang="zh-CN" dirty="0" smtClean="0">
                <a:latin typeface="Arial" pitchFamily="34" charset="0"/>
                <a:cs typeface="Arial" pitchFamily="34" charset="0"/>
              </a:rPr>
              <a:t>,…,</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j</a:t>
            </a:r>
            <a:r>
              <a:rPr lang="zh-CN" altLang="en-US" dirty="0" smtClean="0">
                <a:latin typeface="Arial" pitchFamily="34" charset="0"/>
                <a:cs typeface="Arial" pitchFamily="34" charset="0"/>
              </a:rPr>
              <a:t> 和虚拟键作</a:t>
            </a:r>
            <a:r>
              <a:rPr lang="en-US" altLang="zh-CN" dirty="0" smtClean="0">
                <a:latin typeface="Arial" pitchFamily="34" charset="0"/>
                <a:cs typeface="Arial" pitchFamily="34" charset="0"/>
              </a:rPr>
              <a:t>d</a:t>
            </a:r>
            <a:r>
              <a:rPr lang="en-US" altLang="zh-CN" baseline="-25000" dirty="0" smtClean="0">
                <a:latin typeface="Arial" pitchFamily="34" charset="0"/>
                <a:cs typeface="Arial" pitchFamily="34" charset="0"/>
              </a:rPr>
              <a:t>i-1</a:t>
            </a:r>
            <a:r>
              <a:rPr lang="en-US" altLang="zh-CN" dirty="0" smtClean="0">
                <a:latin typeface="Arial" pitchFamily="34" charset="0"/>
                <a:cs typeface="Arial" pitchFamily="34" charset="0"/>
              </a:rPr>
              <a:t>,d</a:t>
            </a:r>
            <a:r>
              <a:rPr lang="en-US" altLang="zh-CN" baseline="-25000" dirty="0" smtClean="0">
                <a:latin typeface="Arial" pitchFamily="34" charset="0"/>
                <a:cs typeface="Arial" pitchFamily="34" charset="0"/>
              </a:rPr>
              <a:t>i</a:t>
            </a:r>
            <a:r>
              <a:rPr lang="en-US" altLang="zh-CN" dirty="0" smtClean="0">
                <a:latin typeface="Arial" pitchFamily="34" charset="0"/>
                <a:cs typeface="Arial" pitchFamily="34" charset="0"/>
              </a:rPr>
              <a:t>…,</a:t>
            </a:r>
            <a:r>
              <a:rPr lang="en-US" altLang="zh-CN" dirty="0" err="1" smtClean="0">
                <a:latin typeface="Arial" pitchFamily="34" charset="0"/>
                <a:cs typeface="Arial" pitchFamily="34" charset="0"/>
              </a:rPr>
              <a:t>d</a:t>
            </a:r>
            <a:r>
              <a:rPr lang="en-US" altLang="zh-CN" baseline="-25000" dirty="0" err="1" smtClean="0">
                <a:latin typeface="Arial" pitchFamily="34" charset="0"/>
                <a:cs typeface="Arial" pitchFamily="34" charset="0"/>
              </a:rPr>
              <a:t>j</a:t>
            </a:r>
            <a:r>
              <a:rPr lang="zh-CN" altLang="en-US" dirty="0" smtClean="0">
                <a:latin typeface="Arial" pitchFamily="34" charset="0"/>
                <a:cs typeface="Arial" pitchFamily="34" charset="0"/>
              </a:rPr>
              <a:t>的子问题也必定是最优的。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20838867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5736402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11177080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157999861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14013935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17680029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14298299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 设一个二维表</a:t>
            </a:r>
            <a:r>
              <a:rPr lang="en-US" altLang="zh-CN" b="1" dirty="0" smtClean="0"/>
              <a:t>E[n][n]</a:t>
            </a:r>
            <a:r>
              <a:rPr lang="zh-CN" altLang="en-US" b="1" dirty="0" smtClean="0"/>
              <a:t>，其中</a:t>
            </a:r>
            <a:r>
              <a:rPr lang="en-US" altLang="zh-CN" b="1" dirty="0" smtClean="0">
                <a:solidFill>
                  <a:srgbClr val="FF0000"/>
                </a:solidFill>
              </a:rPr>
              <a:t>E[</a:t>
            </a:r>
            <a:r>
              <a:rPr lang="en-US" altLang="zh-CN" b="1" dirty="0" err="1" smtClean="0">
                <a:solidFill>
                  <a:srgbClr val="FF0000"/>
                </a:solidFill>
              </a:rPr>
              <a:t>i</a:t>
            </a:r>
            <a:r>
              <a:rPr lang="en-US" altLang="zh-CN" b="1" dirty="0" smtClean="0">
                <a:solidFill>
                  <a:srgbClr val="FF0000"/>
                </a:solidFill>
              </a:rPr>
              <a:t>][j]</a:t>
            </a:r>
            <a:r>
              <a:rPr lang="zh-CN" altLang="en-US" b="1" dirty="0" smtClean="0">
                <a:solidFill>
                  <a:srgbClr val="FF0000"/>
                </a:solidFill>
              </a:rPr>
              <a:t>表示二叉查找树</a:t>
            </a:r>
            <a:r>
              <a:rPr lang="en-US" altLang="zh-CN" b="1" dirty="0" smtClean="0">
                <a:solidFill>
                  <a:srgbClr val="FF0000"/>
                </a:solidFill>
              </a:rPr>
              <a:t>T(</a:t>
            </a:r>
            <a:r>
              <a:rPr lang="en-US" altLang="zh-CN" b="1" dirty="0" err="1" smtClean="0">
                <a:solidFill>
                  <a:srgbClr val="FF0000"/>
                </a:solidFill>
              </a:rPr>
              <a:t>i</a:t>
            </a:r>
            <a:r>
              <a:rPr lang="en-US" altLang="zh-CN" b="1" dirty="0" smtClean="0">
                <a:solidFill>
                  <a:srgbClr val="FF0000"/>
                </a:solidFill>
              </a:rPr>
              <a:t>, j)</a:t>
            </a:r>
            <a:r>
              <a:rPr lang="zh-CN" altLang="en-US" b="1" dirty="0" smtClean="0">
                <a:solidFill>
                  <a:srgbClr val="FF0000"/>
                </a:solidFill>
              </a:rPr>
              <a:t>的期望搜索代价</a:t>
            </a:r>
            <a:endParaRPr lang="en-US" altLang="zh-CN" b="1" dirty="0" smtClean="0"/>
          </a:p>
          <a:p>
            <a:r>
              <a:rPr lang="zh-CN" altLang="en-US" b="1" dirty="0" smtClean="0"/>
              <a:t>设一个二维表</a:t>
            </a:r>
            <a:r>
              <a:rPr lang="en-US" altLang="zh-CN" b="1" dirty="0" smtClean="0"/>
              <a:t>R[n][n]</a:t>
            </a:r>
            <a:r>
              <a:rPr lang="zh-CN" altLang="en-US" b="1" dirty="0" smtClean="0"/>
              <a:t>，其下标范围与二维表</a:t>
            </a:r>
            <a:r>
              <a:rPr lang="en-US" altLang="zh-CN" b="1" dirty="0" smtClean="0"/>
              <a:t>E</a:t>
            </a:r>
            <a:r>
              <a:rPr lang="zh-CN" altLang="en-US" b="1" dirty="0" smtClean="0"/>
              <a:t>相同，</a:t>
            </a:r>
            <a:r>
              <a:rPr lang="en-US" altLang="zh-CN" b="1" dirty="0" smtClean="0">
                <a:solidFill>
                  <a:srgbClr val="FF0000"/>
                </a:solidFill>
              </a:rPr>
              <a:t>R[</a:t>
            </a:r>
            <a:r>
              <a:rPr lang="en-US" altLang="zh-CN" b="1" dirty="0" err="1" smtClean="0">
                <a:solidFill>
                  <a:srgbClr val="FF0000"/>
                </a:solidFill>
              </a:rPr>
              <a:t>i</a:t>
            </a:r>
            <a:r>
              <a:rPr lang="en-US" altLang="zh-CN" b="1" dirty="0" smtClean="0">
                <a:solidFill>
                  <a:srgbClr val="FF0000"/>
                </a:solidFill>
              </a:rPr>
              <a:t>][j]</a:t>
            </a:r>
            <a:r>
              <a:rPr lang="zh-CN" altLang="en-US" b="1" dirty="0" smtClean="0">
                <a:solidFill>
                  <a:srgbClr val="FF0000"/>
                </a:solidFill>
              </a:rPr>
              <a:t>表示二叉查找树</a:t>
            </a:r>
            <a:r>
              <a:rPr lang="en-US" altLang="zh-CN" b="1" dirty="0" smtClean="0">
                <a:solidFill>
                  <a:srgbClr val="FF0000"/>
                </a:solidFill>
              </a:rPr>
              <a:t>T(</a:t>
            </a:r>
            <a:r>
              <a:rPr lang="en-US" altLang="zh-CN" b="1" dirty="0" err="1" smtClean="0">
                <a:solidFill>
                  <a:srgbClr val="FF0000"/>
                </a:solidFill>
              </a:rPr>
              <a:t>i</a:t>
            </a:r>
            <a:r>
              <a:rPr lang="en-US" altLang="zh-CN" b="1" dirty="0" smtClean="0">
                <a:solidFill>
                  <a:srgbClr val="FF0000"/>
                </a:solidFill>
              </a:rPr>
              <a:t>, j)</a:t>
            </a:r>
            <a:r>
              <a:rPr lang="zh-CN" altLang="en-US" b="1" dirty="0" smtClean="0">
                <a:solidFill>
                  <a:srgbClr val="FF0000"/>
                </a:solidFill>
              </a:rPr>
              <a:t>的根结点的序号。</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200" b="0" kern="0" dirty="0" smtClean="0">
                <a:latin typeface="Verdana"/>
                <a:cs typeface="Arial" pitchFamily="34" charset="0"/>
              </a:rPr>
              <a:t>以符号</a:t>
            </a:r>
            <a:r>
              <a:rPr lang="en-US" altLang="zh-CN" sz="2200" b="0" kern="0" dirty="0" smtClean="0">
                <a:solidFill>
                  <a:srgbClr val="FF0000"/>
                </a:solidFill>
                <a:latin typeface="Verdana"/>
                <a:cs typeface="Arial" pitchFamily="34" charset="0"/>
              </a:rPr>
              <a:t>w</a:t>
            </a:r>
            <a:r>
              <a:rPr lang="zh-CN" altLang="en-US" sz="2200" b="0" kern="0" dirty="0" smtClean="0">
                <a:solidFill>
                  <a:srgbClr val="FF0000"/>
                </a:solidFill>
                <a:latin typeface="Verdana"/>
                <a:cs typeface="Arial" pitchFamily="34" charset="0"/>
              </a:rPr>
              <a:t>（</a:t>
            </a:r>
            <a:r>
              <a:rPr lang="en-US" altLang="zh-CN" sz="2200" b="0" kern="0" dirty="0" err="1" smtClean="0">
                <a:solidFill>
                  <a:srgbClr val="FF0000"/>
                </a:solidFill>
                <a:latin typeface="Verdana"/>
                <a:cs typeface="Arial" pitchFamily="34" charset="0"/>
              </a:rPr>
              <a:t>i,j</a:t>
            </a:r>
            <a:r>
              <a:rPr lang="zh-CN" altLang="en-US" sz="2200" b="0" kern="0" dirty="0" smtClean="0">
                <a:solidFill>
                  <a:srgbClr val="FF0000"/>
                </a:solidFill>
                <a:latin typeface="Verdana"/>
                <a:cs typeface="Arial" pitchFamily="34" charset="0"/>
              </a:rPr>
              <a:t>）</a:t>
            </a:r>
            <a:r>
              <a:rPr lang="zh-CN" altLang="en-US" sz="2200" b="0" kern="0" dirty="0" smtClean="0">
                <a:latin typeface="Verdana"/>
                <a:cs typeface="Arial" pitchFamily="34" charset="0"/>
              </a:rPr>
              <a:t>表示期望搜索代价增量：</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200" b="0" kern="0" dirty="0" smtClean="0">
                <a:latin typeface="Verdana"/>
                <a:cs typeface="Arial" pitchFamily="34" charset="0"/>
              </a:rPr>
              <a:t>注意：</a:t>
            </a:r>
            <a:r>
              <a:rPr lang="en-US" altLang="zh-CN" sz="2200" b="0" kern="0" dirty="0" err="1" smtClean="0">
                <a:latin typeface="Verdana"/>
                <a:cs typeface="Arial" pitchFamily="34" charset="0"/>
              </a:rPr>
              <a:t>i</a:t>
            </a:r>
            <a:r>
              <a:rPr lang="zh-CN" altLang="en-US" sz="2200" b="0" kern="0" dirty="0" smtClean="0">
                <a:latin typeface="Verdana"/>
                <a:cs typeface="Arial" pitchFamily="34" charset="0"/>
              </a:rPr>
              <a:t>从</a:t>
            </a:r>
            <a:r>
              <a:rPr lang="en-US" altLang="zh-CN" sz="2200" b="0" kern="0" dirty="0" smtClean="0">
                <a:latin typeface="Verdana"/>
                <a:cs typeface="Arial" pitchFamily="34" charset="0"/>
              </a:rPr>
              <a:t>1</a:t>
            </a:r>
            <a:r>
              <a:rPr lang="zh-CN" altLang="en-US" sz="2200" b="0" kern="0" dirty="0" smtClean="0">
                <a:latin typeface="Verdana"/>
                <a:cs typeface="Arial" pitchFamily="34" charset="0"/>
              </a:rPr>
              <a:t>开始，</a:t>
            </a:r>
            <a:r>
              <a:rPr lang="en-US" altLang="zh-CN" sz="2200" b="0" kern="0" dirty="0" smtClean="0">
                <a:latin typeface="Verdana"/>
                <a:cs typeface="Arial" pitchFamily="34" charset="0"/>
              </a:rPr>
              <a:t>j</a:t>
            </a:r>
            <a:r>
              <a:rPr lang="zh-CN" altLang="en-US" sz="2200" b="0" kern="0" dirty="0" smtClean="0">
                <a:latin typeface="Verdana"/>
                <a:cs typeface="Arial" pitchFamily="34" charset="0"/>
              </a:rPr>
              <a:t>从</a:t>
            </a:r>
            <a:r>
              <a:rPr lang="en-US" altLang="zh-CN" sz="2200" b="0" kern="0" dirty="0" smtClean="0">
                <a:latin typeface="Verdana"/>
                <a:cs typeface="Arial" pitchFamily="34" charset="0"/>
              </a:rPr>
              <a:t>0</a:t>
            </a:r>
            <a:r>
              <a:rPr lang="zh-CN" altLang="en-US" sz="2200" b="0" kern="0" smtClean="0">
                <a:latin typeface="Verdana"/>
                <a:cs typeface="Arial" pitchFamily="34" charset="0"/>
              </a:rPr>
              <a:t>开始。</a:t>
            </a:r>
            <a:endParaRPr lang="en-US" altLang="zh-CN" sz="2200" b="0" kern="0" dirty="0" smtClean="0">
              <a:latin typeface="Verdana"/>
              <a:cs typeface="Arial"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148</a:t>
            </a:fld>
            <a:endParaRPr lang="en-US" altLang="zh-CN"/>
          </a:p>
        </p:txBody>
      </p:sp>
    </p:spTree>
    <p:extLst>
      <p:ext uri="{BB962C8B-B14F-4D97-AF65-F5344CB8AC3E}">
        <p14:creationId xmlns:p14="http://schemas.microsoft.com/office/powerpoint/2010/main" val="93077640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151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359619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P(n)</a:t>
            </a:r>
            <a:r>
              <a:rPr lang="zh-CN" altLang="en-US" dirty="0" smtClean="0">
                <a:latin typeface="Arial" charset="0"/>
              </a:rPr>
              <a:t>随</a:t>
            </a:r>
            <a:r>
              <a:rPr lang="en-US" altLang="zh-CN" dirty="0" smtClean="0">
                <a:latin typeface="Arial" charset="0"/>
              </a:rPr>
              <a:t>n</a:t>
            </a:r>
            <a:r>
              <a:rPr lang="zh-CN" altLang="en-US" dirty="0" smtClean="0">
                <a:latin typeface="Arial" charset="0"/>
              </a:rPr>
              <a:t>的增长呈指数增长，因此穷举法不是一个有效的算法</a:t>
            </a:r>
          </a:p>
          <a:p>
            <a:pPr eaLnBrk="1" hangingPunct="1"/>
            <a:r>
              <a:rPr lang="en-US" altLang="zh-CN" dirty="0" smtClean="0">
                <a:latin typeface="Arial" charset="0"/>
              </a:rPr>
              <a:t>P</a:t>
            </a:r>
            <a:r>
              <a:rPr lang="zh-CN" altLang="en-US" dirty="0" smtClean="0">
                <a:latin typeface="Arial" charset="0"/>
              </a:rPr>
              <a:t>（</a:t>
            </a:r>
            <a:r>
              <a:rPr lang="en-US" altLang="zh-CN" dirty="0" smtClean="0">
                <a:latin typeface="Arial" charset="0"/>
              </a:rPr>
              <a:t>n)</a:t>
            </a:r>
            <a:r>
              <a:rPr lang="zh-CN" altLang="en-US" dirty="0" smtClean="0">
                <a:latin typeface="Arial" charset="0"/>
              </a:rPr>
              <a:t>实际上的</a:t>
            </a:r>
            <a:r>
              <a:rPr lang="en-US" altLang="zh-CN" dirty="0" smtClean="0">
                <a:latin typeface="Arial" charset="0"/>
              </a:rPr>
              <a:t>Catalan</a:t>
            </a:r>
            <a:r>
              <a:rPr lang="zh-CN" altLang="en-US" dirty="0" smtClean="0">
                <a:latin typeface="Arial" charset="0"/>
              </a:rPr>
              <a:t>数，即</a:t>
            </a:r>
            <a:r>
              <a:rPr lang="en-US" altLang="zh-CN" dirty="0" smtClean="0">
                <a:latin typeface="Arial" charset="0"/>
              </a:rPr>
              <a:t>P</a:t>
            </a:r>
            <a:r>
              <a:rPr lang="zh-CN" altLang="en-US" dirty="0" smtClean="0">
                <a:latin typeface="Arial" charset="0"/>
              </a:rPr>
              <a:t>（</a:t>
            </a:r>
            <a:r>
              <a:rPr lang="en-US" altLang="zh-CN" dirty="0" smtClean="0">
                <a:latin typeface="Arial" charset="0"/>
              </a:rPr>
              <a:t>n</a:t>
            </a:r>
            <a:r>
              <a:rPr lang="zh-CN" altLang="en-US" dirty="0" smtClean="0">
                <a:latin typeface="Arial" charset="0"/>
              </a:rPr>
              <a:t>）</a:t>
            </a:r>
            <a:r>
              <a:rPr lang="en-US" altLang="zh-CN" dirty="0" smtClean="0">
                <a:latin typeface="Arial" charset="0"/>
              </a:rPr>
              <a:t>=C</a:t>
            </a:r>
            <a:r>
              <a:rPr lang="zh-CN" altLang="en-US" dirty="0" smtClean="0">
                <a:latin typeface="Arial" charset="0"/>
              </a:rPr>
              <a:t>（</a:t>
            </a:r>
            <a:r>
              <a:rPr lang="en-US" altLang="zh-CN" dirty="0" smtClean="0">
                <a:latin typeface="Arial" charset="0"/>
              </a:rPr>
              <a:t>n-1)</a:t>
            </a:r>
            <a:endParaRPr lang="zh-CN" altLang="en-US" dirty="0" smtClean="0">
              <a:latin typeface="Arial" charset="0"/>
            </a:endParaRPr>
          </a:p>
        </p:txBody>
      </p:sp>
    </p:spTree>
    <p:extLst>
      <p:ext uri="{BB962C8B-B14F-4D97-AF65-F5344CB8AC3E}">
        <p14:creationId xmlns:p14="http://schemas.microsoft.com/office/powerpoint/2010/main" val="8032769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152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110938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Arial" pitchFamily="34" charset="0"/>
                <a:ea typeface="宋体" pitchFamily="2" charset="-122"/>
                <a:cs typeface="+mn-cs"/>
              </a:rPr>
              <a:t>卡特兰数又称卡塔兰数，英文名</a:t>
            </a:r>
            <a:r>
              <a:rPr lang="en-US" altLang="zh-CN" sz="1200" kern="1200" dirty="0" smtClean="0">
                <a:solidFill>
                  <a:schemeClr val="tx1"/>
                </a:solidFill>
                <a:latin typeface="Arial" pitchFamily="34" charset="0"/>
                <a:ea typeface="宋体" pitchFamily="2" charset="-122"/>
                <a:cs typeface="+mn-cs"/>
              </a:rPr>
              <a:t>Catalan number</a:t>
            </a:r>
            <a:r>
              <a:rPr lang="zh-CN" altLang="en-US" sz="1200" kern="1200" dirty="0" smtClean="0">
                <a:solidFill>
                  <a:schemeClr val="tx1"/>
                </a:solidFill>
                <a:latin typeface="Arial" pitchFamily="34" charset="0"/>
                <a:ea typeface="宋体" pitchFamily="2" charset="-122"/>
                <a:cs typeface="+mn-cs"/>
              </a:rPr>
              <a:t>，是</a:t>
            </a:r>
            <a:r>
              <a:rPr lang="zh-CN" altLang="en-US" sz="1200" kern="1200" dirty="0" smtClean="0">
                <a:solidFill>
                  <a:schemeClr val="tx1"/>
                </a:solidFill>
                <a:latin typeface="Arial" pitchFamily="34" charset="0"/>
                <a:ea typeface="宋体" pitchFamily="2" charset="-122"/>
                <a:cs typeface="+mn-cs"/>
                <a:hlinkClick r:id="rId3"/>
              </a:rPr>
              <a:t>组合数学中一个常出现在各种计数问题中出现的</a:t>
            </a:r>
            <a:r>
              <a:rPr lang="zh-CN" altLang="en-US" sz="1200" kern="1200" dirty="0" smtClean="0">
                <a:solidFill>
                  <a:schemeClr val="tx1"/>
                </a:solidFill>
                <a:latin typeface="Arial" pitchFamily="34" charset="0"/>
                <a:ea typeface="宋体" pitchFamily="2" charset="-122"/>
                <a:cs typeface="+mn-cs"/>
                <a:hlinkClick r:id="rId4"/>
              </a:rPr>
              <a:t>数列。以</a:t>
            </a:r>
            <a:r>
              <a:rPr lang="zh-CN" altLang="en-US" sz="1200" kern="1200" dirty="0" smtClean="0">
                <a:solidFill>
                  <a:schemeClr val="tx1"/>
                </a:solidFill>
                <a:latin typeface="Arial" pitchFamily="34" charset="0"/>
                <a:ea typeface="宋体" pitchFamily="2" charset="-122"/>
                <a:cs typeface="+mn-cs"/>
                <a:hlinkClick r:id="rId5"/>
              </a:rPr>
              <a:t>比利时的数学家欧仁</a:t>
            </a:r>
            <a:r>
              <a:rPr lang="en-US" altLang="zh-CN" sz="1200" kern="1200" dirty="0" smtClean="0">
                <a:solidFill>
                  <a:schemeClr val="tx1"/>
                </a:solidFill>
                <a:latin typeface="Arial" pitchFamily="34" charset="0"/>
                <a:ea typeface="宋体" pitchFamily="2" charset="-122"/>
                <a:cs typeface="+mn-cs"/>
                <a:hlinkClick r:id="rId5"/>
              </a:rPr>
              <a:t>·</a:t>
            </a:r>
            <a:r>
              <a:rPr lang="zh-CN" altLang="en-US" sz="1200" kern="1200" dirty="0" smtClean="0">
                <a:solidFill>
                  <a:schemeClr val="tx1"/>
                </a:solidFill>
                <a:latin typeface="Arial" pitchFamily="34" charset="0"/>
                <a:ea typeface="宋体" pitchFamily="2" charset="-122"/>
                <a:cs typeface="+mn-cs"/>
                <a:hlinkClick r:id="rId5"/>
              </a:rPr>
              <a:t>查理</a:t>
            </a:r>
            <a:r>
              <a:rPr lang="en-US" altLang="zh-CN" sz="1200" kern="1200" dirty="0" smtClean="0">
                <a:solidFill>
                  <a:schemeClr val="tx1"/>
                </a:solidFill>
                <a:latin typeface="Arial" pitchFamily="34" charset="0"/>
                <a:ea typeface="宋体" pitchFamily="2" charset="-122"/>
                <a:cs typeface="+mn-cs"/>
                <a:hlinkClick r:id="rId5"/>
              </a:rPr>
              <a:t>·</a:t>
            </a:r>
            <a:r>
              <a:rPr lang="zh-CN" altLang="en-US" sz="1200" kern="1200" dirty="0" smtClean="0">
                <a:solidFill>
                  <a:schemeClr val="tx1"/>
                </a:solidFill>
                <a:latin typeface="Arial" pitchFamily="34" charset="0"/>
                <a:ea typeface="宋体" pitchFamily="2" charset="-122"/>
                <a:cs typeface="+mn-cs"/>
                <a:hlinkClick r:id="rId5"/>
              </a:rPr>
              <a:t>卡塔兰 </a:t>
            </a:r>
            <a:r>
              <a:rPr lang="en-US" altLang="zh-CN" sz="1200" kern="1200" dirty="0" smtClean="0">
                <a:solidFill>
                  <a:schemeClr val="tx1"/>
                </a:solidFill>
                <a:latin typeface="Arial" pitchFamily="34" charset="0"/>
                <a:ea typeface="宋体" pitchFamily="2" charset="-122"/>
                <a:cs typeface="+mn-cs"/>
                <a:hlinkClick r:id="rId5"/>
              </a:rPr>
              <a:t>(1814–1894)</a:t>
            </a:r>
            <a:r>
              <a:rPr lang="zh-CN" altLang="en-US" sz="1200" kern="1200" dirty="0" smtClean="0">
                <a:solidFill>
                  <a:schemeClr val="tx1"/>
                </a:solidFill>
                <a:latin typeface="Arial" pitchFamily="34" charset="0"/>
                <a:ea typeface="宋体" pitchFamily="2" charset="-122"/>
                <a:cs typeface="+mn-cs"/>
                <a:hlinkClick r:id="rId5"/>
              </a:rPr>
              <a:t>的名字来命名，其前几项为（从第零项开始） </a:t>
            </a:r>
            <a:r>
              <a:rPr lang="en-US" altLang="zh-CN" sz="1200" kern="1200" dirty="0" smtClean="0">
                <a:solidFill>
                  <a:schemeClr val="tx1"/>
                </a:solidFill>
                <a:latin typeface="Arial" pitchFamily="34" charset="0"/>
                <a:ea typeface="宋体" pitchFamily="2" charset="-122"/>
                <a:cs typeface="+mn-cs"/>
                <a:hlinkClick r:id="rId5"/>
              </a:rPr>
              <a:t>: 1, 1, 2, 5, 14, 42, 132, 429, 1430, 4862, 16796, 58786, 208012, 742900, 2674440, 9694845, 35357670, 129644790, 477638700, 1767263190, 6564120420, 24466267020, 91482563640, 343059613650, 1289904147324, 4861946401452, ...</a:t>
            </a:r>
          </a:p>
          <a:p>
            <a:r>
              <a:rPr lang="zh-CN" altLang="en-US" sz="1200" kern="1200" dirty="0" smtClean="0">
                <a:solidFill>
                  <a:schemeClr val="tx1"/>
                </a:solidFill>
                <a:latin typeface="Arial" pitchFamily="34" charset="0"/>
                <a:ea typeface="宋体" pitchFamily="2" charset="-122"/>
                <a:cs typeface="+mn-cs"/>
              </a:rPr>
              <a:t>卡特兰数</a:t>
            </a:r>
            <a:r>
              <a:rPr lang="en-US" altLang="zh-CN" sz="1200" kern="1200" dirty="0" smtClean="0">
                <a:solidFill>
                  <a:schemeClr val="tx1"/>
                </a:solidFill>
                <a:latin typeface="Arial" pitchFamily="34" charset="0"/>
                <a:ea typeface="宋体" pitchFamily="2" charset="-122"/>
                <a:cs typeface="+mn-cs"/>
              </a:rPr>
              <a:t>Cn</a:t>
            </a:r>
            <a:r>
              <a:rPr lang="zh-CN" altLang="en-US" sz="1200" kern="1200" dirty="0" smtClean="0">
                <a:solidFill>
                  <a:schemeClr val="tx1"/>
                </a:solidFill>
                <a:latin typeface="Arial" pitchFamily="34" charset="0"/>
                <a:ea typeface="宋体" pitchFamily="2" charset="-122"/>
                <a:cs typeface="+mn-cs"/>
              </a:rPr>
              <a:t>满足以下递推关系 </a:t>
            </a:r>
            <a:r>
              <a:rPr lang="en-US" altLang="zh-CN" sz="1200" kern="1200" dirty="0" smtClean="0">
                <a:solidFill>
                  <a:schemeClr val="tx1"/>
                </a:solidFill>
                <a:latin typeface="Arial" pitchFamily="34" charset="0"/>
                <a:ea typeface="宋体" pitchFamily="2" charset="-122"/>
                <a:cs typeface="+mn-cs"/>
              </a:rPr>
              <a:t>[1]</a:t>
            </a:r>
            <a:r>
              <a:rPr lang="zh-CN" altLang="en-US" sz="1200" kern="1200" dirty="0" smtClean="0">
                <a:solidFill>
                  <a:schemeClr val="tx1"/>
                </a:solidFill>
                <a:latin typeface="Arial" pitchFamily="34" charset="0"/>
                <a:ea typeface="宋体" pitchFamily="2" charset="-122"/>
                <a:cs typeface="+mn-cs"/>
              </a:rPr>
              <a:t>  ：</a:t>
            </a:r>
          </a:p>
          <a:p>
            <a:endParaRPr lang="zh-CN" altLang="en-US" sz="1200" kern="1200" dirty="0" smtClean="0">
              <a:solidFill>
                <a:schemeClr val="tx1"/>
              </a:solidFill>
              <a:latin typeface="Arial" pitchFamily="34" charset="0"/>
              <a:ea typeface="宋体" pitchFamily="2" charset="-122"/>
              <a:cs typeface="+mn-cs"/>
            </a:endParaRPr>
          </a:p>
          <a:p>
            <a:endParaRPr lang="zh-CN" altLang="en-US" sz="1200" kern="1200" dirty="0" smtClean="0">
              <a:solidFill>
                <a:schemeClr val="tx1"/>
              </a:solidFill>
              <a:latin typeface="Arial" pitchFamily="34" charset="0"/>
              <a:ea typeface="宋体" pitchFamily="2" charset="-122"/>
              <a:cs typeface="+mn-cs"/>
            </a:endParaRPr>
          </a:p>
          <a:p>
            <a:endParaRPr lang="zh-CN" altLang="en-US" sz="1200" kern="1200" dirty="0" smtClean="0">
              <a:solidFill>
                <a:schemeClr val="tx1"/>
              </a:solidFill>
              <a:latin typeface="Arial" pitchFamily="34" charset="0"/>
              <a:ea typeface="宋体" pitchFamily="2" charset="-122"/>
              <a:cs typeface="+mn-cs"/>
            </a:endParaRPr>
          </a:p>
          <a:p>
            <a:endParaRPr lang="zh-CN" altLang="en-US" sz="1200" kern="1200" dirty="0" smtClean="0">
              <a:solidFill>
                <a:schemeClr val="tx1"/>
              </a:solidFill>
              <a:latin typeface="Arial" pitchFamily="34" charset="0"/>
              <a:ea typeface="宋体" pitchFamily="2" charset="-122"/>
              <a:cs typeface="+mn-cs"/>
            </a:endParaRPr>
          </a:p>
          <a:p>
            <a:endParaRPr lang="zh-CN" altLang="en-US" sz="1200" kern="1200" dirty="0" smtClean="0">
              <a:solidFill>
                <a:schemeClr val="tx1"/>
              </a:solidFill>
              <a:latin typeface="Arial" pitchFamily="34" charset="0"/>
              <a:ea typeface="宋体" pitchFamily="2" charset="-122"/>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15</a:t>
            </a:fld>
            <a:endParaRPr lang="en-US" altLang="zh-CN"/>
          </a:p>
        </p:txBody>
      </p:sp>
    </p:spTree>
    <p:extLst>
      <p:ext uri="{BB962C8B-B14F-4D97-AF65-F5344CB8AC3E}">
        <p14:creationId xmlns:p14="http://schemas.microsoft.com/office/powerpoint/2010/main" val="576081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39710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551857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m[</a:t>
            </a:r>
            <a:r>
              <a:rPr lang="en-US" altLang="zh-CN" dirty="0" err="1" smtClean="0">
                <a:latin typeface="Arial" charset="0"/>
              </a:rPr>
              <a:t>i</a:t>
            </a:r>
            <a:r>
              <a:rPr lang="en-US" altLang="zh-CN" dirty="0" smtClean="0">
                <a:latin typeface="Arial" charset="0"/>
              </a:rPr>
              <a:t>][j]</a:t>
            </a:r>
            <a:r>
              <a:rPr lang="zh-CN" altLang="en-US" dirty="0" smtClean="0">
                <a:latin typeface="Arial" charset="0"/>
              </a:rPr>
              <a:t>的定义式给出了最优值（即最小数乘次数），同时还确定了计算</a:t>
            </a:r>
            <a:r>
              <a:rPr lang="en-US" altLang="zh-CN" dirty="0" smtClean="0">
                <a:latin typeface="Arial" charset="0"/>
              </a:rPr>
              <a:t>A[</a:t>
            </a:r>
            <a:r>
              <a:rPr lang="en-US" altLang="zh-CN" dirty="0" err="1" smtClean="0">
                <a:latin typeface="Arial" charset="0"/>
              </a:rPr>
              <a:t>i,j</a:t>
            </a:r>
            <a:r>
              <a:rPr lang="en-US" altLang="zh-CN" dirty="0" smtClean="0">
                <a:latin typeface="Arial" charset="0"/>
              </a:rPr>
              <a:t>]</a:t>
            </a:r>
            <a:r>
              <a:rPr lang="zh-CN" altLang="en-US" dirty="0" smtClean="0">
                <a:latin typeface="Arial" charset="0"/>
              </a:rPr>
              <a:t>的最优次序中的断开位置</a:t>
            </a:r>
            <a:r>
              <a:rPr lang="en-US" altLang="zh-CN" dirty="0" smtClean="0">
                <a:latin typeface="Arial" charset="0"/>
              </a:rPr>
              <a:t>k</a:t>
            </a:r>
            <a:r>
              <a:rPr lang="zh-CN" altLang="en-US" dirty="0" smtClean="0">
                <a:latin typeface="Arial" charset="0"/>
              </a:rPr>
              <a:t>，若将该断开位置</a:t>
            </a:r>
            <a:r>
              <a:rPr lang="en-US" altLang="zh-CN" dirty="0" smtClean="0">
                <a:latin typeface="Arial" charset="0"/>
              </a:rPr>
              <a:t>k</a:t>
            </a:r>
            <a:r>
              <a:rPr lang="zh-CN" altLang="en-US" dirty="0" smtClean="0">
                <a:latin typeface="Arial" charset="0"/>
              </a:rPr>
              <a:t>记为</a:t>
            </a:r>
            <a:r>
              <a:rPr lang="en-US" altLang="zh-CN" dirty="0" smtClean="0">
                <a:latin typeface="Arial" charset="0"/>
              </a:rPr>
              <a:t>s[</a:t>
            </a:r>
            <a:r>
              <a:rPr lang="en-US" altLang="zh-CN" dirty="0" err="1" smtClean="0">
                <a:latin typeface="Arial" charset="0"/>
              </a:rPr>
              <a:t>i</a:t>
            </a:r>
            <a:r>
              <a:rPr lang="en-US" altLang="zh-CN" dirty="0" smtClean="0">
                <a:latin typeface="Arial" charset="0"/>
              </a:rPr>
              <a:t>][j]</a:t>
            </a:r>
            <a:r>
              <a:rPr lang="zh-CN" altLang="en-US" dirty="0" smtClean="0">
                <a:latin typeface="Arial" charset="0"/>
              </a:rPr>
              <a:t>，在计算出最优值</a:t>
            </a:r>
            <a:r>
              <a:rPr lang="en-US" altLang="zh-CN" dirty="0" smtClean="0">
                <a:latin typeface="Arial" charset="0"/>
              </a:rPr>
              <a:t>m[</a:t>
            </a:r>
            <a:r>
              <a:rPr lang="en-US" altLang="zh-CN" dirty="0" err="1" smtClean="0">
                <a:latin typeface="Arial" charset="0"/>
              </a:rPr>
              <a:t>i</a:t>
            </a:r>
            <a:r>
              <a:rPr lang="en-US" altLang="zh-CN" dirty="0" smtClean="0">
                <a:latin typeface="Arial" charset="0"/>
              </a:rPr>
              <a:t>][j]</a:t>
            </a:r>
            <a:r>
              <a:rPr lang="zh-CN" altLang="en-US" dirty="0" smtClean="0">
                <a:latin typeface="Arial" charset="0"/>
              </a:rPr>
              <a:t>后，可递归地由</a:t>
            </a:r>
            <a:r>
              <a:rPr lang="en-US" altLang="zh-CN" dirty="0" smtClean="0">
                <a:latin typeface="Arial" charset="0"/>
              </a:rPr>
              <a:t>s[</a:t>
            </a:r>
            <a:r>
              <a:rPr lang="en-US" altLang="zh-CN" dirty="0" err="1" smtClean="0">
                <a:latin typeface="Arial" charset="0"/>
              </a:rPr>
              <a:t>i</a:t>
            </a:r>
            <a:r>
              <a:rPr lang="en-US" altLang="zh-CN" dirty="0" smtClean="0">
                <a:latin typeface="Arial" charset="0"/>
              </a:rPr>
              <a:t>][j]</a:t>
            </a:r>
            <a:r>
              <a:rPr lang="zh-CN" altLang="en-US" dirty="0" smtClean="0">
                <a:latin typeface="Arial" charset="0"/>
              </a:rPr>
              <a:t>构造出相应的最优解。</a:t>
            </a:r>
            <a:endParaRPr lang="en-US" altLang="zh-CN" dirty="0" smtClean="0">
              <a:latin typeface="Arial" charset="0"/>
            </a:endParaRPr>
          </a:p>
          <a:p>
            <a:pPr eaLnBrk="1" hangingPunct="1"/>
            <a:r>
              <a:rPr lang="en-US" altLang="zh-CN" dirty="0" smtClean="0">
                <a:latin typeface="Arial" charset="0"/>
              </a:rPr>
              <a:t>k</a:t>
            </a:r>
            <a:r>
              <a:rPr lang="zh-CN" altLang="en-US" dirty="0" smtClean="0">
                <a:latin typeface="Arial" charset="0"/>
              </a:rPr>
              <a:t>的位置只有</a:t>
            </a:r>
            <a:r>
              <a:rPr lang="en-US" altLang="zh-CN" dirty="0" smtClean="0">
                <a:latin typeface="Arial" charset="0"/>
              </a:rPr>
              <a:t>j-</a:t>
            </a:r>
            <a:r>
              <a:rPr lang="en-US" altLang="zh-CN" dirty="0" err="1" smtClean="0">
                <a:latin typeface="Arial" charset="0"/>
              </a:rPr>
              <a:t>i</a:t>
            </a:r>
            <a:r>
              <a:rPr lang="zh-CN" altLang="en-US" dirty="0" smtClean="0">
                <a:latin typeface="Arial" charset="0"/>
              </a:rPr>
              <a:t>种可能</a:t>
            </a:r>
          </a:p>
          <a:p>
            <a:pPr eaLnBrk="1" hangingPunct="1"/>
            <a:r>
              <a:rPr lang="en-US" altLang="zh-CN" sz="1200" b="1" dirty="0" err="1" smtClean="0"/>
              <a:t>i</a:t>
            </a:r>
            <a:r>
              <a:rPr lang="en-US" altLang="zh-CN" sz="1200" b="1" dirty="0" smtClean="0"/>
              <a:t>=j </a:t>
            </a:r>
            <a:r>
              <a:rPr lang="zh-CN" altLang="en-US" sz="1200" dirty="0" smtClean="0"/>
              <a:t>时，</a:t>
            </a:r>
            <a:r>
              <a:rPr lang="en-US" altLang="zh-CN" sz="1200" b="1" kern="1200" dirty="0" smtClean="0">
                <a:solidFill>
                  <a:schemeClr val="tx1"/>
                </a:solidFill>
                <a:latin typeface="Arial" pitchFamily="34" charset="0"/>
                <a:ea typeface="宋体" pitchFamily="2" charset="-122"/>
                <a:cs typeface="+mn-cs"/>
              </a:rPr>
              <a:t>A[</a:t>
            </a:r>
            <a:r>
              <a:rPr lang="en-US" altLang="zh-CN" sz="1200" b="1" kern="1200" dirty="0" err="1" smtClean="0">
                <a:solidFill>
                  <a:schemeClr val="tx1"/>
                </a:solidFill>
                <a:latin typeface="Arial" pitchFamily="34" charset="0"/>
                <a:ea typeface="宋体" pitchFamily="2" charset="-122"/>
                <a:cs typeface="+mn-cs"/>
              </a:rPr>
              <a:t>i:j</a:t>
            </a:r>
            <a:r>
              <a:rPr lang="en-US" altLang="zh-CN" sz="1200" b="1" kern="1200" dirty="0" smtClean="0">
                <a:solidFill>
                  <a:schemeClr val="tx1"/>
                </a:solidFill>
                <a:latin typeface="Arial" pitchFamily="34" charset="0"/>
                <a:ea typeface="宋体" pitchFamily="2" charset="-122"/>
                <a:cs typeface="+mn-cs"/>
              </a:rPr>
              <a:t>]=A</a:t>
            </a:r>
            <a:r>
              <a:rPr lang="en-US" altLang="zh-CN" sz="1200" b="1" kern="1200" baseline="-25000" dirty="0" smtClean="0">
                <a:solidFill>
                  <a:schemeClr val="tx1"/>
                </a:solidFill>
                <a:latin typeface="Arial" pitchFamily="34" charset="0"/>
                <a:ea typeface="宋体" pitchFamily="2" charset="-122"/>
                <a:cs typeface="+mn-cs"/>
              </a:rPr>
              <a:t>i</a:t>
            </a:r>
            <a:r>
              <a:rPr lang="zh-CN" altLang="en-US" sz="1200" b="1" kern="1200" baseline="-25000" dirty="0" smtClean="0">
                <a:solidFill>
                  <a:schemeClr val="tx1"/>
                </a:solidFill>
                <a:latin typeface="Arial" pitchFamily="34" charset="0"/>
                <a:ea typeface="宋体" pitchFamily="2" charset="-122"/>
                <a:cs typeface="+mn-cs"/>
              </a:rPr>
              <a:t>，只有一个矩阵，不需要做乘法，所以</a:t>
            </a:r>
            <a:r>
              <a:rPr lang="en-US" altLang="zh-CN" sz="1200" b="1" kern="1200" dirty="0" smtClean="0">
                <a:solidFill>
                  <a:schemeClr val="tx1"/>
                </a:solidFill>
                <a:latin typeface="Arial" pitchFamily="34" charset="0"/>
                <a:ea typeface="宋体" pitchFamily="2" charset="-122"/>
                <a:cs typeface="+mn-cs"/>
              </a:rPr>
              <a:t>m[</a:t>
            </a:r>
            <a:r>
              <a:rPr lang="en-US" altLang="zh-CN" sz="1200" b="1" kern="1200" dirty="0" err="1" smtClean="0">
                <a:solidFill>
                  <a:schemeClr val="tx1"/>
                </a:solidFill>
                <a:latin typeface="Arial" pitchFamily="34" charset="0"/>
                <a:ea typeface="宋体" pitchFamily="2" charset="-122"/>
                <a:cs typeface="+mn-cs"/>
              </a:rPr>
              <a:t>i</a:t>
            </a:r>
            <a:r>
              <a:rPr lang="en-US" altLang="zh-CN" sz="1200" b="1" kern="1200" dirty="0" smtClean="0">
                <a:solidFill>
                  <a:schemeClr val="tx1"/>
                </a:solidFill>
                <a:latin typeface="Arial" pitchFamily="34" charset="0"/>
                <a:ea typeface="宋体" pitchFamily="2" charset="-122"/>
                <a:cs typeface="+mn-cs"/>
              </a:rPr>
              <a:t>][</a:t>
            </a:r>
            <a:r>
              <a:rPr lang="en-US" altLang="zh-CN" sz="1200" b="1" kern="1200" dirty="0" err="1" smtClean="0">
                <a:solidFill>
                  <a:schemeClr val="tx1"/>
                </a:solidFill>
                <a:latin typeface="Arial" pitchFamily="34" charset="0"/>
                <a:ea typeface="宋体" pitchFamily="2" charset="-122"/>
                <a:cs typeface="+mn-cs"/>
              </a:rPr>
              <a:t>i</a:t>
            </a:r>
            <a:r>
              <a:rPr lang="en-US" altLang="zh-CN" sz="1200" b="1" kern="1200" dirty="0" smtClean="0">
                <a:solidFill>
                  <a:schemeClr val="tx1"/>
                </a:solidFill>
                <a:latin typeface="Arial" pitchFamily="34" charset="0"/>
                <a:ea typeface="宋体" pitchFamily="2" charset="-122"/>
                <a:cs typeface="+mn-cs"/>
              </a:rPr>
              <a:t>]=0 </a:t>
            </a:r>
            <a:endParaRPr lang="zh-CN" altLang="en-US" dirty="0" smtClean="0">
              <a:latin typeface="Arial" charset="0"/>
            </a:endParaRPr>
          </a:p>
        </p:txBody>
      </p:sp>
    </p:spTree>
    <p:extLst>
      <p:ext uri="{BB962C8B-B14F-4D97-AF65-F5344CB8AC3E}">
        <p14:creationId xmlns:p14="http://schemas.microsoft.com/office/powerpoint/2010/main" val="9445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008468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sz="1200" dirty="0" smtClean="0"/>
              <a:t>A</a:t>
            </a:r>
            <a:r>
              <a:rPr lang="en-US" altLang="zh-CN" sz="1200" b="1" kern="1200" baseline="-25000" dirty="0" smtClean="0">
                <a:solidFill>
                  <a:schemeClr val="tx1"/>
                </a:solidFill>
                <a:latin typeface="Arial" pitchFamily="34" charset="0"/>
                <a:ea typeface="宋体" pitchFamily="2" charset="-122"/>
                <a:cs typeface="+mn-cs"/>
              </a:rPr>
              <a:t>i </a:t>
            </a:r>
            <a:r>
              <a:rPr lang="zh-CN" altLang="en-US" sz="1200" dirty="0" smtClean="0"/>
              <a:t>的维度为 </a:t>
            </a:r>
            <a:r>
              <a:rPr lang="en-US" altLang="zh-CN" sz="1200" dirty="0" smtClean="0"/>
              <a:t>P</a:t>
            </a:r>
            <a:r>
              <a:rPr lang="en-US" altLang="zh-CN" sz="1200" b="1" kern="1200" baseline="-25000" dirty="0" smtClean="0">
                <a:solidFill>
                  <a:schemeClr val="tx1"/>
                </a:solidFill>
                <a:latin typeface="Arial" pitchFamily="34" charset="0"/>
                <a:ea typeface="宋体" pitchFamily="2" charset="-122"/>
                <a:cs typeface="+mn-cs"/>
              </a:rPr>
              <a:t>i-1</a:t>
            </a:r>
            <a:r>
              <a:rPr lang="en-US" altLang="zh-CN" sz="1200" dirty="0" smtClean="0"/>
              <a:t> x P</a:t>
            </a:r>
            <a:r>
              <a:rPr lang="en-US" altLang="zh-CN" sz="1200" b="1" baseline="-25000" dirty="0" smtClean="0"/>
              <a:t>i</a:t>
            </a:r>
            <a:r>
              <a:rPr lang="en-US" altLang="zh-CN" sz="1200" b="1" dirty="0" smtClean="0"/>
              <a:t> </a:t>
            </a:r>
            <a:r>
              <a:rPr lang="zh-CN" altLang="en-US" sz="1200" smtClean="0"/>
              <a:t>，</a:t>
            </a:r>
            <a:endParaRPr lang="zh-CN" altLang="en-US" dirty="0" smtClean="0">
              <a:latin typeface="Arial" charset="0"/>
            </a:endParaRPr>
          </a:p>
        </p:txBody>
      </p:sp>
    </p:spTree>
    <p:extLst>
      <p:ext uri="{BB962C8B-B14F-4D97-AF65-F5344CB8AC3E}">
        <p14:creationId xmlns:p14="http://schemas.microsoft.com/office/powerpoint/2010/main" val="30128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703159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S[</a:t>
            </a:r>
            <a:r>
              <a:rPr lang="en-US" altLang="zh-CN" dirty="0" err="1" smtClean="0">
                <a:latin typeface="Arial" charset="0"/>
              </a:rPr>
              <a:t>i</a:t>
            </a:r>
            <a:r>
              <a:rPr lang="en-US" altLang="zh-CN" dirty="0" smtClean="0">
                <a:latin typeface="Arial" charset="0"/>
              </a:rPr>
              <a:t>][j] </a:t>
            </a:r>
            <a:r>
              <a:rPr lang="zh-CN" altLang="en-US" dirty="0" smtClean="0">
                <a:latin typeface="Arial" charset="0"/>
              </a:rPr>
              <a:t>对应于</a:t>
            </a:r>
            <a:r>
              <a:rPr lang="en-US" altLang="zh-CN" dirty="0" smtClean="0">
                <a:latin typeface="Arial" charset="0"/>
              </a:rPr>
              <a:t>m[</a:t>
            </a:r>
            <a:r>
              <a:rPr lang="en-US" altLang="zh-CN" dirty="0" err="1" smtClean="0">
                <a:latin typeface="Arial" charset="0"/>
              </a:rPr>
              <a:t>i</a:t>
            </a:r>
            <a:r>
              <a:rPr lang="en-US" altLang="zh-CN" dirty="0" smtClean="0">
                <a:latin typeface="Arial" charset="0"/>
              </a:rPr>
              <a:t>][j]</a:t>
            </a:r>
            <a:r>
              <a:rPr lang="zh-CN" altLang="en-US" dirty="0" smtClean="0">
                <a:latin typeface="Arial" charset="0"/>
              </a:rPr>
              <a:t>的断开位置；</a:t>
            </a:r>
          </a:p>
          <a:p>
            <a:pPr eaLnBrk="1" hangingPunct="1"/>
            <a:endParaRPr lang="zh-CN" altLang="en-US" dirty="0" smtClean="0">
              <a:latin typeface="Arial" charset="0"/>
            </a:endParaRPr>
          </a:p>
        </p:txBody>
      </p:sp>
    </p:spTree>
    <p:extLst>
      <p:ext uri="{BB962C8B-B14F-4D97-AF65-F5344CB8AC3E}">
        <p14:creationId xmlns:p14="http://schemas.microsoft.com/office/powerpoint/2010/main" val="50383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a:t>
            </a:fld>
            <a:endParaRPr lang="en-US" altLang="zh-CN"/>
          </a:p>
        </p:txBody>
      </p:sp>
    </p:spTree>
    <p:extLst>
      <p:ext uri="{BB962C8B-B14F-4D97-AF65-F5344CB8AC3E}">
        <p14:creationId xmlns:p14="http://schemas.microsoft.com/office/powerpoint/2010/main" val="962238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err="1" smtClean="0">
                <a:latin typeface="Arial" charset="0"/>
              </a:rPr>
              <a:t>i</a:t>
            </a:r>
            <a:r>
              <a:rPr lang="en-US" altLang="zh-CN" dirty="0" smtClean="0">
                <a:latin typeface="Arial" charset="0"/>
              </a:rPr>
              <a:t>&lt;=k&lt;j</a:t>
            </a:r>
            <a:endParaRPr lang="zh-CN" altLang="en-US" dirty="0" smtClean="0">
              <a:latin typeface="Arial" charset="0"/>
            </a:endParaRPr>
          </a:p>
        </p:txBody>
      </p:sp>
    </p:spTree>
    <p:extLst>
      <p:ext uri="{BB962C8B-B14F-4D97-AF65-F5344CB8AC3E}">
        <p14:creationId xmlns:p14="http://schemas.microsoft.com/office/powerpoint/2010/main" val="1169057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201669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326515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815714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964456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8737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219665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190278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b="0" dirty="0" smtClean="0">
                <a:solidFill>
                  <a:srgbClr val="0070C0"/>
                </a:solidFill>
                <a:latin typeface="微软雅黑" panose="020B0503020204020204" pitchFamily="34" charset="-122"/>
                <a:ea typeface="微软雅黑" panose="020B0503020204020204" pitchFamily="34" charset="-122"/>
              </a:rPr>
              <a:t>m[</a:t>
            </a:r>
            <a:r>
              <a:rPr kumimoji="1" lang="en-US" altLang="zh-CN" b="0" dirty="0" err="1" smtClean="0">
                <a:solidFill>
                  <a:srgbClr val="0070C0"/>
                </a:solidFill>
                <a:latin typeface="微软雅黑" panose="020B0503020204020204" pitchFamily="34" charset="-122"/>
                <a:ea typeface="微软雅黑" panose="020B0503020204020204" pitchFamily="34" charset="-122"/>
              </a:rPr>
              <a:t>i</a:t>
            </a:r>
            <a:r>
              <a:rPr kumimoji="1" lang="en-US" altLang="zh-CN" b="0" dirty="0" smtClean="0">
                <a:solidFill>
                  <a:srgbClr val="0070C0"/>
                </a:solidFill>
                <a:latin typeface="微软雅黑" panose="020B0503020204020204" pitchFamily="34" charset="-122"/>
                <a:ea typeface="微软雅黑" panose="020B0503020204020204" pitchFamily="34" charset="-122"/>
              </a:rPr>
              <a:t>][j] = m[</a:t>
            </a:r>
            <a:r>
              <a:rPr kumimoji="1" lang="en-US" altLang="zh-CN" b="0" dirty="0" err="1" smtClean="0">
                <a:solidFill>
                  <a:srgbClr val="0070C0"/>
                </a:solidFill>
                <a:latin typeface="微软雅黑" panose="020B0503020204020204" pitchFamily="34" charset="-122"/>
                <a:ea typeface="微软雅黑" panose="020B0503020204020204" pitchFamily="34" charset="-122"/>
              </a:rPr>
              <a:t>i</a:t>
            </a:r>
            <a:r>
              <a:rPr kumimoji="1" lang="en-US" altLang="zh-CN" b="0" dirty="0" smtClean="0">
                <a:solidFill>
                  <a:srgbClr val="0070C0"/>
                </a:solidFill>
                <a:latin typeface="微软雅黑" panose="020B0503020204020204" pitchFamily="34" charset="-122"/>
                <a:ea typeface="微软雅黑" panose="020B0503020204020204" pitchFamily="34" charset="-122"/>
              </a:rPr>
              <a:t>][</a:t>
            </a:r>
            <a:r>
              <a:rPr kumimoji="1" lang="en-US" altLang="zh-CN" b="0" dirty="0" err="1" smtClean="0">
                <a:solidFill>
                  <a:srgbClr val="0070C0"/>
                </a:solidFill>
                <a:latin typeface="微软雅黑" panose="020B0503020204020204" pitchFamily="34" charset="-122"/>
                <a:ea typeface="微软雅黑" panose="020B0503020204020204" pitchFamily="34" charset="-122"/>
              </a:rPr>
              <a:t>i</a:t>
            </a:r>
            <a:r>
              <a:rPr kumimoji="1" lang="en-US" altLang="zh-CN" b="0" dirty="0" smtClean="0">
                <a:solidFill>
                  <a:srgbClr val="0070C0"/>
                </a:solidFill>
                <a:latin typeface="微软雅黑" panose="020B0503020204020204" pitchFamily="34" charset="-122"/>
                <a:ea typeface="微软雅黑" panose="020B0503020204020204" pitchFamily="34" charset="-122"/>
              </a:rPr>
              <a:t>]+m[i+1][j]+ p[i-1]*p[</a:t>
            </a:r>
            <a:r>
              <a:rPr kumimoji="1" lang="en-US" altLang="zh-CN" b="0" dirty="0" err="1" smtClean="0">
                <a:solidFill>
                  <a:srgbClr val="0070C0"/>
                </a:solidFill>
                <a:latin typeface="微软雅黑" panose="020B0503020204020204" pitchFamily="34" charset="-122"/>
                <a:ea typeface="微软雅黑" panose="020B0503020204020204" pitchFamily="34" charset="-122"/>
              </a:rPr>
              <a:t>i</a:t>
            </a:r>
            <a:r>
              <a:rPr kumimoji="1" lang="en-US" altLang="zh-CN" b="0" dirty="0" smtClean="0">
                <a:solidFill>
                  <a:srgbClr val="0070C0"/>
                </a:solidFill>
                <a:latin typeface="微软雅黑" panose="020B0503020204020204" pitchFamily="34" charset="-122"/>
                <a:ea typeface="微软雅黑" panose="020B0503020204020204" pitchFamily="34" charset="-122"/>
              </a:rPr>
              <a:t>]*p[j]</a:t>
            </a:r>
          </a:p>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37</a:t>
            </a:fld>
            <a:endParaRPr lang="en-US" altLang="zh-CN"/>
          </a:p>
        </p:txBody>
      </p:sp>
    </p:spTree>
    <p:extLst>
      <p:ext uri="{BB962C8B-B14F-4D97-AF65-F5344CB8AC3E}">
        <p14:creationId xmlns:p14="http://schemas.microsoft.com/office/powerpoint/2010/main" val="757530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solidFill>
                  <a:srgbClr val="000000"/>
                </a:solidFill>
                <a:latin typeface="微软雅黑" panose="020B0503020204020204" pitchFamily="34" charset="-122"/>
                <a:ea typeface="微软雅黑" panose="020B0503020204020204" pitchFamily="34" charset="-122"/>
              </a:rPr>
              <a:t>t = m[</a:t>
            </a:r>
            <a:r>
              <a:rPr kumimoji="1" lang="en-US" altLang="zh-CN" dirty="0" err="1" smtClean="0">
                <a:solidFill>
                  <a:srgbClr val="000000"/>
                </a:solidFill>
                <a:latin typeface="微软雅黑" panose="020B0503020204020204" pitchFamily="34" charset="-122"/>
                <a:ea typeface="微软雅黑" panose="020B0503020204020204" pitchFamily="34" charset="-122"/>
              </a:rPr>
              <a:t>i</a:t>
            </a:r>
            <a:r>
              <a:rPr kumimoji="1" lang="en-US" altLang="zh-CN" dirty="0" smtClean="0">
                <a:solidFill>
                  <a:srgbClr val="000000"/>
                </a:solidFill>
                <a:latin typeface="微软雅黑" panose="020B0503020204020204" pitchFamily="34" charset="-122"/>
                <a:ea typeface="微软雅黑" panose="020B0503020204020204" pitchFamily="34" charset="-122"/>
              </a:rPr>
              <a:t>][k] + m[k+1][j] + p[i-1]*p[k]*p[j];</a:t>
            </a:r>
          </a:p>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38</a:t>
            </a:fld>
            <a:endParaRPr lang="en-US" altLang="zh-CN"/>
          </a:p>
        </p:txBody>
      </p:sp>
    </p:spTree>
    <p:extLst>
      <p:ext uri="{BB962C8B-B14F-4D97-AF65-F5344CB8AC3E}">
        <p14:creationId xmlns:p14="http://schemas.microsoft.com/office/powerpoint/2010/main" val="197628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30000"/>
              </a:spcBef>
            </a:pPr>
            <a:r>
              <a:rPr lang="zh-CN" altLang="en-US" sz="2400" kern="0" dirty="0" smtClean="0">
                <a:solidFill>
                  <a:schemeClr val="bg2">
                    <a:lumMod val="10000"/>
                  </a:schemeClr>
                </a:solidFill>
              </a:rPr>
              <a:t>动态规划算法的典型例子</a:t>
            </a:r>
            <a:r>
              <a:rPr lang="zh-CN" altLang="en-US" sz="2400" kern="0" dirty="0" smtClean="0"/>
              <a:t> </a:t>
            </a:r>
            <a:endParaRPr lang="en-US" altLang="zh-CN" sz="2400" kern="0" dirty="0" smtClean="0"/>
          </a:p>
          <a:p>
            <a:pPr lvl="1">
              <a:lnSpc>
                <a:spcPct val="150000"/>
              </a:lnSpc>
              <a:spcBef>
                <a:spcPct val="30000"/>
              </a:spcBef>
            </a:pPr>
            <a:r>
              <a:rPr lang="zh-CN" altLang="en-US" sz="2400" b="0" kern="0" dirty="0" smtClean="0"/>
              <a:t> 重点：最长公共子序列、凸多边形最优三角剖分、背包问题</a:t>
            </a:r>
            <a:endParaRPr lang="en-US" altLang="zh-CN" sz="2400" b="0" kern="0" dirty="0" smtClean="0"/>
          </a:p>
          <a:p>
            <a:pPr lvl="1">
              <a:lnSpc>
                <a:spcPct val="150000"/>
              </a:lnSpc>
              <a:spcBef>
                <a:spcPct val="30000"/>
              </a:spcBef>
            </a:pPr>
            <a:r>
              <a:rPr lang="en-US" altLang="zh-CN" sz="2400" b="0" kern="0" dirty="0" smtClean="0"/>
              <a:t> </a:t>
            </a:r>
            <a:r>
              <a:rPr lang="zh-CN" altLang="en-US" sz="2400" b="0" kern="0" dirty="0" smtClean="0"/>
              <a:t>次重点：矩阵连乘、最大子段和、多边形游戏、图像压缩、最优二叉查找树、电路布线、流水作业调度</a:t>
            </a:r>
            <a:endParaRPr lang="en-US" altLang="zh-CN" sz="2400" b="0" kern="0" dirty="0" smtClean="0"/>
          </a:p>
        </p:txBody>
      </p:sp>
    </p:spTree>
    <p:extLst>
      <p:ext uri="{BB962C8B-B14F-4D97-AF65-F5344CB8AC3E}">
        <p14:creationId xmlns:p14="http://schemas.microsoft.com/office/powerpoint/2010/main" val="1606854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48</a:t>
            </a:fld>
            <a:endParaRPr lang="en-US" altLang="zh-CN"/>
          </a:p>
        </p:txBody>
      </p:sp>
    </p:spTree>
    <p:extLst>
      <p:ext uri="{BB962C8B-B14F-4D97-AF65-F5344CB8AC3E}">
        <p14:creationId xmlns:p14="http://schemas.microsoft.com/office/powerpoint/2010/main" val="4093609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pitchFamily="34" charset="0"/>
                <a:ea typeface="宋体" pitchFamily="2" charset="-122"/>
                <a:cs typeface="+mn-cs"/>
              </a:rPr>
              <a:t>由</a:t>
            </a:r>
            <a:r>
              <a:rPr lang="zh-CN" altLang="en-US" sz="1200" b="1" kern="1200" dirty="0" smtClean="0">
                <a:solidFill>
                  <a:schemeClr val="tx1"/>
                </a:solidFill>
                <a:effectLst/>
                <a:latin typeface="Arial" pitchFamily="34" charset="0"/>
                <a:ea typeface="宋体" pitchFamily="2" charset="-122"/>
                <a:cs typeface="+mn-cs"/>
              </a:rPr>
              <a:t>动态规划</a:t>
            </a:r>
            <a:r>
              <a:rPr lang="zh-CN" altLang="en-US" sz="1200" kern="1200" dirty="0" smtClean="0">
                <a:solidFill>
                  <a:schemeClr val="tx1"/>
                </a:solidFill>
                <a:effectLst/>
                <a:latin typeface="Arial" pitchFamily="34" charset="0"/>
                <a:ea typeface="宋体" pitchFamily="2" charset="-122"/>
                <a:cs typeface="+mn-cs"/>
              </a:rPr>
              <a:t>的方法来寻找出现概率最大的隐藏状态序列（被称为</a:t>
            </a:r>
            <a:r>
              <a:rPr lang="en-US" altLang="zh-CN" sz="1200" kern="1200" dirty="0" smtClean="0">
                <a:solidFill>
                  <a:schemeClr val="tx1"/>
                </a:solidFill>
                <a:effectLst/>
                <a:latin typeface="Arial" pitchFamily="34" charset="0"/>
                <a:ea typeface="宋体" pitchFamily="2" charset="-122"/>
                <a:cs typeface="+mn-cs"/>
              </a:rPr>
              <a:t>Viterbi</a:t>
            </a:r>
            <a:r>
              <a:rPr lang="zh-CN" altLang="en-US" sz="1200" kern="1200" dirty="0" smtClean="0">
                <a:solidFill>
                  <a:schemeClr val="tx1"/>
                </a:solidFill>
                <a:effectLst/>
                <a:latin typeface="Arial" pitchFamily="34" charset="0"/>
                <a:ea typeface="宋体" pitchFamily="2" charset="-122"/>
                <a:cs typeface="+mn-cs"/>
              </a:rPr>
              <a:t>路径）</a:t>
            </a:r>
            <a:endParaRPr lang="en-US" altLang="zh-CN" sz="1200" kern="1200" dirty="0" smtClean="0">
              <a:solidFill>
                <a:schemeClr val="tx1"/>
              </a:solidFill>
              <a:effectLst/>
              <a:latin typeface="Arial" pitchFamily="34" charset="0"/>
              <a:ea typeface="宋体" pitchFamily="2" charset="-122"/>
              <a:cs typeface="+mn-cs"/>
            </a:endParaRPr>
          </a:p>
          <a:p>
            <a:r>
              <a:rPr lang="en-US" altLang="zh-CN" dirty="0" smtClean="0"/>
              <a:t>Lester Ford</a:t>
            </a:r>
          </a:p>
          <a:p>
            <a:r>
              <a:rPr lang="en-US" altLang="zh-CN" dirty="0" smtClean="0"/>
              <a:t>The Viterbi algorithm is named after Andrew Viterbi, who proposed it in 1967 as a decoding algorithm for convolutional codes over noisy digital communication links.[2]</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49</a:t>
            </a:fld>
            <a:endParaRPr lang="en-US" altLang="zh-CN"/>
          </a:p>
        </p:txBody>
      </p:sp>
    </p:spTree>
    <p:extLst>
      <p:ext uri="{BB962C8B-B14F-4D97-AF65-F5344CB8AC3E}">
        <p14:creationId xmlns:p14="http://schemas.microsoft.com/office/powerpoint/2010/main" val="2500899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035340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055225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04102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54</a:t>
            </a:fld>
            <a:endParaRPr lang="en-US" altLang="zh-CN"/>
          </a:p>
        </p:txBody>
      </p:sp>
    </p:spTree>
    <p:extLst>
      <p:ext uri="{BB962C8B-B14F-4D97-AF65-F5344CB8AC3E}">
        <p14:creationId xmlns:p14="http://schemas.microsoft.com/office/powerpoint/2010/main" val="959735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714425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LCS(X,Y)={B,C,A,B}or</a:t>
            </a:r>
            <a:r>
              <a:rPr lang="en-US" altLang="zh-CN" baseline="0" dirty="0" smtClean="0">
                <a:latin typeface="Arial" charset="0"/>
              </a:rPr>
              <a:t> {B,D,A,B}</a:t>
            </a:r>
            <a:endParaRPr lang="zh-CN" altLang="en-US" dirty="0" smtClean="0">
              <a:latin typeface="Arial" charset="0"/>
            </a:endParaRPr>
          </a:p>
        </p:txBody>
      </p:sp>
    </p:spTree>
    <p:extLst>
      <p:ext uri="{BB962C8B-B14F-4D97-AF65-F5344CB8AC3E}">
        <p14:creationId xmlns:p14="http://schemas.microsoft.com/office/powerpoint/2010/main" val="76924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921682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228600" indent="-228600" eaLnBrk="1" hangingPunct="1">
              <a:buFont typeface="+mj-ea"/>
              <a:buAutoNum type="circleNumDbPlain"/>
            </a:pPr>
            <a:r>
              <a:rPr lang="zh-CN" altLang="en-US" sz="1200" b="0" i="0" kern="1200" dirty="0" smtClean="0">
                <a:solidFill>
                  <a:schemeClr val="tx1"/>
                </a:solidFill>
                <a:latin typeface="Arial" pitchFamily="34" charset="0"/>
                <a:ea typeface="宋体" pitchFamily="2" charset="-122"/>
                <a:cs typeface="+mn-cs"/>
              </a:rPr>
              <a:t>假如</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的最后一个元素</a:t>
            </a:r>
            <a:r>
              <a:rPr lang="en-US" altLang="zh-CN" sz="1200" b="0" i="0" kern="1200" dirty="0" err="1" smtClean="0">
                <a:solidFill>
                  <a:schemeClr val="tx1"/>
                </a:solidFill>
                <a:latin typeface="Arial" pitchFamily="34" charset="0"/>
                <a:ea typeface="宋体" pitchFamily="2" charset="-122"/>
                <a:cs typeface="+mn-cs"/>
              </a:rPr>
              <a:t>x</a:t>
            </a:r>
            <a:r>
              <a:rPr lang="en-US" altLang="zh-CN" sz="1200" b="0" i="0" kern="1200" baseline="-25000" dirty="0" err="1" smtClean="0">
                <a:solidFill>
                  <a:schemeClr val="tx1"/>
                </a:solidFill>
                <a:latin typeface="Arial" pitchFamily="34" charset="0"/>
                <a:ea typeface="宋体" pitchFamily="2" charset="-122"/>
                <a:cs typeface="+mn-cs"/>
              </a:rPr>
              <a:t>m</a:t>
            </a:r>
            <a:r>
              <a:rPr lang="en-US" altLang="zh-CN" sz="1200" b="0" i="0" kern="1200" baseline="-250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与 </a:t>
            </a:r>
            <a:r>
              <a:rPr lang="en-US" altLang="zh-CN" sz="1200" b="0" i="0" kern="1200" dirty="0" smtClean="0">
                <a:solidFill>
                  <a:schemeClr val="tx1"/>
                </a:solidFill>
                <a:latin typeface="Arial" pitchFamily="34" charset="0"/>
                <a:ea typeface="宋体" pitchFamily="2" charset="-122"/>
                <a:cs typeface="+mn-cs"/>
              </a:rPr>
              <a:t>Y </a:t>
            </a:r>
            <a:r>
              <a:rPr lang="zh-CN" altLang="en-US" sz="1200" b="0" i="0" kern="1200" dirty="0" smtClean="0">
                <a:solidFill>
                  <a:schemeClr val="tx1"/>
                </a:solidFill>
                <a:latin typeface="Arial" pitchFamily="34" charset="0"/>
                <a:ea typeface="宋体" pitchFamily="2" charset="-122"/>
                <a:cs typeface="+mn-cs"/>
              </a:rPr>
              <a:t>的最后一个元素</a:t>
            </a:r>
            <a:r>
              <a:rPr lang="en-US" altLang="zh-CN" sz="1200" b="0" i="0" kern="1200" dirty="0" err="1" smtClean="0">
                <a:solidFill>
                  <a:schemeClr val="tx1"/>
                </a:solidFill>
                <a:latin typeface="Arial" pitchFamily="34" charset="0"/>
                <a:ea typeface="宋体" pitchFamily="2" charset="-122"/>
                <a:cs typeface="+mn-cs"/>
              </a:rPr>
              <a:t>y</a:t>
            </a:r>
            <a:r>
              <a:rPr lang="en-US" altLang="zh-CN" sz="1200" b="0" i="0" kern="1200" baseline="-25000" dirty="0" err="1" smtClean="0">
                <a:solidFill>
                  <a:schemeClr val="tx1"/>
                </a:solidFill>
                <a:latin typeface="Arial" pitchFamily="34" charset="0"/>
                <a:ea typeface="宋体" pitchFamily="2" charset="-122"/>
                <a:cs typeface="+mn-cs"/>
              </a:rPr>
              <a:t>n</a:t>
            </a:r>
            <a:r>
              <a:rPr lang="zh-CN" altLang="en-US" sz="1200" b="0" i="0" kern="1200" dirty="0" smtClean="0">
                <a:solidFill>
                  <a:schemeClr val="tx1"/>
                </a:solidFill>
                <a:latin typeface="Arial" pitchFamily="34" charset="0"/>
                <a:ea typeface="宋体" pitchFamily="2" charset="-122"/>
                <a:cs typeface="+mn-cs"/>
              </a:rPr>
              <a:t>相等，那么</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和</a:t>
            </a:r>
            <a:r>
              <a:rPr lang="en-US" altLang="zh-CN" sz="1200" b="0" i="0" kern="1200" dirty="0" smtClean="0">
                <a:solidFill>
                  <a:schemeClr val="tx1"/>
                </a:solidFill>
                <a:latin typeface="Arial" pitchFamily="34" charset="0"/>
                <a:ea typeface="宋体" pitchFamily="2" charset="-122"/>
                <a:cs typeface="+mn-cs"/>
              </a:rPr>
              <a:t>Y</a:t>
            </a:r>
            <a:r>
              <a:rPr lang="zh-CN" altLang="en-US" sz="1200" b="0" i="0" kern="1200" dirty="0" smtClean="0">
                <a:solidFill>
                  <a:schemeClr val="tx1"/>
                </a:solidFill>
                <a:latin typeface="Arial" pitchFamily="34" charset="0"/>
                <a:ea typeface="宋体" pitchFamily="2" charset="-122"/>
                <a:cs typeface="+mn-cs"/>
              </a:rPr>
              <a:t>的</a:t>
            </a:r>
            <a:r>
              <a:rPr lang="en-US" altLang="zh-CN" sz="1200" b="0" i="0" kern="1200" dirty="0" smtClean="0">
                <a:solidFill>
                  <a:schemeClr val="tx1"/>
                </a:solidFill>
                <a:latin typeface="Arial" pitchFamily="34" charset="0"/>
                <a:ea typeface="宋体" pitchFamily="2" charset="-122"/>
                <a:cs typeface="+mn-cs"/>
              </a:rPr>
              <a:t>LCS</a:t>
            </a:r>
            <a:r>
              <a:rPr lang="zh-CN" altLang="en-US" sz="1200" b="0" i="0" kern="1200" dirty="0" smtClean="0">
                <a:solidFill>
                  <a:schemeClr val="tx1"/>
                </a:solidFill>
                <a:latin typeface="Arial" pitchFamily="34" charset="0"/>
                <a:ea typeface="宋体" pitchFamily="2" charset="-122"/>
                <a:cs typeface="+mn-cs"/>
              </a:rPr>
              <a:t>就等于 </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减去最后一个元素</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与 </a:t>
            </a:r>
            <a:r>
              <a:rPr lang="en-US" altLang="zh-CN" sz="1200" b="0" i="0" kern="1200" dirty="0" smtClean="0">
                <a:solidFill>
                  <a:schemeClr val="tx1"/>
                </a:solidFill>
                <a:latin typeface="Arial" pitchFamily="34" charset="0"/>
                <a:ea typeface="宋体" pitchFamily="2" charset="-122"/>
                <a:cs typeface="+mn-cs"/>
              </a:rPr>
              <a:t>{Y</a:t>
            </a:r>
            <a:r>
              <a:rPr lang="zh-CN" altLang="en-US" sz="1200" b="0" i="0" kern="1200" dirty="0" smtClean="0">
                <a:solidFill>
                  <a:schemeClr val="tx1"/>
                </a:solidFill>
                <a:latin typeface="Arial" pitchFamily="34" charset="0"/>
                <a:ea typeface="宋体" pitchFamily="2" charset="-122"/>
                <a:cs typeface="+mn-cs"/>
              </a:rPr>
              <a:t>减去最后一个元素</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的 </a:t>
            </a:r>
            <a:r>
              <a:rPr lang="en-US" altLang="zh-CN" sz="1200" b="0" i="0" kern="1200" dirty="0" smtClean="0">
                <a:solidFill>
                  <a:schemeClr val="tx1"/>
                </a:solidFill>
                <a:latin typeface="Arial" pitchFamily="34" charset="0"/>
                <a:ea typeface="宋体" pitchFamily="2" charset="-122"/>
                <a:cs typeface="+mn-cs"/>
              </a:rPr>
              <a:t>LCS  </a:t>
            </a:r>
            <a:r>
              <a:rPr lang="zh-CN" altLang="en-US" sz="1200" b="0" i="0" kern="1200" dirty="0" smtClean="0">
                <a:solidFill>
                  <a:schemeClr val="tx1"/>
                </a:solidFill>
                <a:latin typeface="Arial" pitchFamily="34" charset="0"/>
                <a:ea typeface="宋体" pitchFamily="2" charset="-122"/>
                <a:cs typeface="+mn-cs"/>
              </a:rPr>
              <a:t>再加上</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和</a:t>
            </a:r>
            <a:r>
              <a:rPr lang="en-US" altLang="zh-CN" sz="1200" b="0" i="0" kern="1200" dirty="0" smtClean="0">
                <a:solidFill>
                  <a:schemeClr val="tx1"/>
                </a:solidFill>
                <a:latin typeface="Arial" pitchFamily="34" charset="0"/>
                <a:ea typeface="宋体" pitchFamily="2" charset="-122"/>
                <a:cs typeface="+mn-cs"/>
              </a:rPr>
              <a:t>Y</a:t>
            </a:r>
            <a:r>
              <a:rPr lang="zh-CN" altLang="en-US" sz="1200" b="0" i="0" kern="1200" dirty="0" smtClean="0">
                <a:solidFill>
                  <a:schemeClr val="tx1"/>
                </a:solidFill>
                <a:latin typeface="Arial" pitchFamily="34" charset="0"/>
                <a:ea typeface="宋体" pitchFamily="2" charset="-122"/>
                <a:cs typeface="+mn-cs"/>
              </a:rPr>
              <a:t>相等的最后一个元素。</a:t>
            </a:r>
            <a:endParaRPr lang="en-US" altLang="zh-CN" sz="1200" b="0" i="0" kern="1200" dirty="0" smtClean="0">
              <a:solidFill>
                <a:schemeClr val="tx1"/>
              </a:solidFill>
              <a:latin typeface="Arial" pitchFamily="34" charset="0"/>
              <a:ea typeface="宋体" pitchFamily="2" charset="-122"/>
              <a:cs typeface="+mn-cs"/>
            </a:endParaRPr>
          </a:p>
        </p:txBody>
      </p:sp>
    </p:spTree>
    <p:extLst>
      <p:ext uri="{BB962C8B-B14F-4D97-AF65-F5344CB8AC3E}">
        <p14:creationId xmlns:p14="http://schemas.microsoft.com/office/powerpoint/2010/main" val="91428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50000"/>
              </a:lnSpc>
              <a:spcBef>
                <a:spcPct val="30000"/>
              </a:spcBef>
              <a:spcAft>
                <a:spcPct val="0"/>
              </a:spcAft>
              <a:buClrTx/>
              <a:buSzTx/>
              <a:buFontTx/>
              <a:buNone/>
              <a:tabLst/>
              <a:defRPr/>
            </a:pPr>
            <a:r>
              <a:rPr lang="zh-CN" altLang="en-US" sz="2400" kern="0" dirty="0" smtClean="0">
                <a:solidFill>
                  <a:schemeClr val="bg2">
                    <a:lumMod val="10000"/>
                  </a:schemeClr>
                </a:solidFill>
              </a:rPr>
              <a:t>动态规划算法的典型例子</a:t>
            </a:r>
            <a:r>
              <a:rPr lang="zh-CN" altLang="en-US" sz="2400" kern="0" dirty="0" smtClean="0"/>
              <a:t> </a:t>
            </a:r>
            <a:r>
              <a:rPr lang="zh-CN" altLang="en-US" sz="2400" b="0" kern="0" dirty="0" smtClean="0"/>
              <a:t> 最优二叉查找树</a:t>
            </a:r>
          </a:p>
          <a:p>
            <a:pPr lvl="1">
              <a:lnSpc>
                <a:spcPct val="150000"/>
              </a:lnSpc>
              <a:spcBef>
                <a:spcPct val="30000"/>
              </a:spcBef>
            </a:pPr>
            <a:r>
              <a:rPr lang="zh-CN" altLang="en-US" sz="2400" b="0" kern="0" dirty="0" smtClean="0"/>
              <a:t> 重点：最长公共子序列、凸多边形最优三角剖分、背包问题</a:t>
            </a:r>
            <a:endParaRPr lang="en-US" altLang="zh-CN" sz="2400" b="0" kern="0" dirty="0" smtClean="0"/>
          </a:p>
          <a:p>
            <a:pPr lvl="1">
              <a:lnSpc>
                <a:spcPct val="150000"/>
              </a:lnSpc>
              <a:spcBef>
                <a:spcPct val="30000"/>
              </a:spcBef>
            </a:pPr>
            <a:r>
              <a:rPr lang="en-US" altLang="zh-CN" sz="2400" b="0" kern="0" dirty="0" smtClean="0"/>
              <a:t> </a:t>
            </a:r>
            <a:r>
              <a:rPr lang="zh-CN" altLang="en-US" sz="2400" b="0" kern="0" dirty="0" smtClean="0"/>
              <a:t>次重点：矩阵连乘、最大子段和、多边形游戏、图像压缩、最优二叉查找树、电路布线、流水作业调度</a:t>
            </a:r>
            <a:endParaRPr lang="en-US" altLang="zh-CN" sz="2400" b="0" kern="0" dirty="0" smtClean="0"/>
          </a:p>
        </p:txBody>
      </p:sp>
    </p:spTree>
    <p:extLst>
      <p:ext uri="{BB962C8B-B14F-4D97-AF65-F5344CB8AC3E}">
        <p14:creationId xmlns:p14="http://schemas.microsoft.com/office/powerpoint/2010/main" val="1796972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092819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像在矩阵链连乘问题中一样，</a:t>
            </a:r>
            <a:r>
              <a:rPr lang="en-US" altLang="zh-CN" dirty="0" smtClean="0">
                <a:latin typeface="Arial" charset="0"/>
              </a:rPr>
              <a:t>LCS</a:t>
            </a:r>
            <a:r>
              <a:rPr lang="zh-CN" altLang="en-US" dirty="0" smtClean="0">
                <a:latin typeface="Arial" charset="0"/>
              </a:rPr>
              <a:t>问题的解涉及到求解一个最优解值的递归式。</a:t>
            </a:r>
          </a:p>
          <a:p>
            <a:pPr eaLnBrk="1" hangingPunct="1"/>
            <a:endParaRPr lang="zh-CN" altLang="en-US" dirty="0" smtClean="0">
              <a:latin typeface="Arial" charset="0"/>
            </a:endParaRPr>
          </a:p>
        </p:txBody>
      </p:sp>
    </p:spTree>
    <p:extLst>
      <p:ext uri="{BB962C8B-B14F-4D97-AF65-F5344CB8AC3E}">
        <p14:creationId xmlns:p14="http://schemas.microsoft.com/office/powerpoint/2010/main" val="1732531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像在矩阵链连乘问题中一样，</a:t>
            </a:r>
            <a:r>
              <a:rPr lang="en-US" altLang="zh-CN" dirty="0" smtClean="0">
                <a:latin typeface="Arial" charset="0"/>
              </a:rPr>
              <a:t>LCS</a:t>
            </a:r>
            <a:r>
              <a:rPr lang="zh-CN" altLang="en-US" dirty="0" smtClean="0">
                <a:latin typeface="Arial" charset="0"/>
              </a:rPr>
              <a:t>问题的解涉及到求解一个最优解值的递归式。</a:t>
            </a:r>
          </a:p>
          <a:p>
            <a:pPr eaLnBrk="1" hangingPunct="1"/>
            <a:endParaRPr lang="zh-CN" altLang="en-US" dirty="0" smtClean="0">
              <a:latin typeface="Arial" charset="0"/>
            </a:endParaRPr>
          </a:p>
        </p:txBody>
      </p:sp>
    </p:spTree>
    <p:extLst>
      <p:ext uri="{BB962C8B-B14F-4D97-AF65-F5344CB8AC3E}">
        <p14:creationId xmlns:p14="http://schemas.microsoft.com/office/powerpoint/2010/main" val="1872124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32000" lvl="2" indent="-432000" eaLnBrk="1" hangingPunct="1">
              <a:lnSpc>
                <a:spcPct val="150000"/>
              </a:lnSpc>
              <a:spcBef>
                <a:spcPts val="600"/>
              </a:spcBef>
            </a:pPr>
            <a:r>
              <a:rPr lang="zh-CN" altLang="en-US" sz="2200" dirty="0" smtClean="0"/>
              <a:t>用</a:t>
            </a:r>
            <a:r>
              <a:rPr lang="en-US" altLang="zh-CN" sz="2200" b="1" dirty="0" smtClean="0">
                <a:solidFill>
                  <a:srgbClr val="FF0000"/>
                </a:solidFill>
              </a:rPr>
              <a:t>c[</a:t>
            </a:r>
            <a:r>
              <a:rPr lang="en-US" altLang="zh-CN" sz="2200" b="1" dirty="0" err="1" smtClean="0">
                <a:solidFill>
                  <a:srgbClr val="FF0000"/>
                </a:solidFill>
              </a:rPr>
              <a:t>i</a:t>
            </a:r>
            <a:r>
              <a:rPr lang="en-US" altLang="zh-CN" sz="2200" b="1" dirty="0" smtClean="0">
                <a:solidFill>
                  <a:srgbClr val="FF0000"/>
                </a:solidFill>
              </a:rPr>
              <a:t>][j]</a:t>
            </a:r>
            <a:r>
              <a:rPr lang="zh-CN" altLang="en-US" sz="2200" dirty="0" smtClean="0"/>
              <a:t>表示序列 </a:t>
            </a:r>
            <a:r>
              <a:rPr lang="en-US" altLang="zh-CN" sz="2200" b="1" dirty="0" smtClean="0"/>
              <a:t>X</a:t>
            </a:r>
            <a:r>
              <a:rPr lang="en-US" altLang="zh-CN" sz="2200" b="1" baseline="-25000" dirty="0" smtClean="0"/>
              <a:t>i</a:t>
            </a:r>
            <a:r>
              <a:rPr lang="en-US" altLang="zh-CN" sz="2200" b="1" dirty="0" smtClean="0"/>
              <a:t> </a:t>
            </a:r>
            <a:r>
              <a:rPr lang="zh-CN" altLang="en-US" sz="2200" dirty="0" smtClean="0"/>
              <a:t>和</a:t>
            </a:r>
            <a:r>
              <a:rPr lang="en-US" altLang="zh-CN" sz="2200" b="1" dirty="0" smtClean="0"/>
              <a:t> </a:t>
            </a:r>
            <a:r>
              <a:rPr lang="en-US" altLang="zh-CN" sz="2200" b="1" dirty="0" err="1" smtClean="0"/>
              <a:t>Y</a:t>
            </a:r>
            <a:r>
              <a:rPr lang="en-US" altLang="zh-CN" sz="2200" b="1" baseline="-25000" dirty="0" err="1" smtClean="0"/>
              <a:t>j</a:t>
            </a:r>
            <a:r>
              <a:rPr lang="en-US" altLang="zh-CN" sz="2200" b="1" baseline="-25000" dirty="0" smtClean="0"/>
              <a:t> </a:t>
            </a:r>
            <a:r>
              <a:rPr lang="zh-CN" altLang="en-US" sz="2200" dirty="0" smtClean="0"/>
              <a:t>的最长公共子序列的长度</a:t>
            </a:r>
            <a:endParaRPr lang="en-US" altLang="zh-CN" sz="2200" dirty="0" smtClean="0"/>
          </a:p>
          <a:p>
            <a:pPr marL="1789200" lvl="3" indent="-432000" eaLnBrk="1" hangingPunct="1">
              <a:lnSpc>
                <a:spcPct val="150000"/>
              </a:lnSpc>
              <a:spcBef>
                <a:spcPts val="600"/>
              </a:spcBef>
            </a:pPr>
            <a:r>
              <a:rPr lang="zh-CN" altLang="en-US" sz="2200" dirty="0" smtClean="0"/>
              <a:t>问题的最优值记为</a:t>
            </a:r>
            <a:r>
              <a:rPr lang="en-US" altLang="zh-CN" sz="2200" dirty="0" smtClean="0"/>
              <a:t>c[m][n]</a:t>
            </a:r>
            <a:r>
              <a:rPr lang="zh-CN" altLang="en-US" sz="2200" dirty="0" smtClean="0"/>
              <a:t>，即</a:t>
            </a:r>
            <a:r>
              <a:rPr lang="en-US" altLang="zh-CN" sz="2200" dirty="0" smtClean="0"/>
              <a:t>LCS(X,Y)</a:t>
            </a:r>
            <a:r>
              <a:rPr lang="zh-CN" altLang="en-US" sz="2200" dirty="0" smtClean="0"/>
              <a:t>的长度</a:t>
            </a:r>
            <a:endParaRPr lang="en-US" altLang="zh-CN" sz="2200" dirty="0" smtClean="0"/>
          </a:p>
          <a:p>
            <a:pPr marL="1332000" lvl="2" indent="-432000" eaLnBrk="1" hangingPunct="1">
              <a:lnSpc>
                <a:spcPct val="150000"/>
              </a:lnSpc>
              <a:spcBef>
                <a:spcPts val="600"/>
              </a:spcBef>
            </a:pPr>
            <a:r>
              <a:rPr lang="zh-CN" altLang="en-US" sz="2200" dirty="0" smtClean="0"/>
              <a:t>用</a:t>
            </a:r>
            <a:r>
              <a:rPr lang="en-US" altLang="zh-CN" sz="2200" b="1" dirty="0" smtClean="0">
                <a:solidFill>
                  <a:srgbClr val="FF0000"/>
                </a:solidFill>
              </a:rPr>
              <a:t>b[</a:t>
            </a:r>
            <a:r>
              <a:rPr lang="en-US" altLang="zh-CN" sz="2200" b="1" dirty="0" err="1" smtClean="0">
                <a:solidFill>
                  <a:srgbClr val="FF0000"/>
                </a:solidFill>
              </a:rPr>
              <a:t>i</a:t>
            </a:r>
            <a:r>
              <a:rPr lang="en-US" altLang="zh-CN" sz="2200" b="1" dirty="0" smtClean="0">
                <a:solidFill>
                  <a:srgbClr val="FF0000"/>
                </a:solidFill>
              </a:rPr>
              <a:t>][j]</a:t>
            </a:r>
            <a:r>
              <a:rPr lang="zh-CN" altLang="en-US" sz="2200" dirty="0" smtClean="0"/>
              <a:t>记录</a:t>
            </a:r>
            <a:r>
              <a:rPr lang="en-US" altLang="zh-CN" sz="2200" dirty="0" smtClean="0">
                <a:latin typeface="Verdana" panose="020B0604030504040204" pitchFamily="34" charset="0"/>
                <a:ea typeface="Verdana" panose="020B0604030504040204" pitchFamily="34" charset="0"/>
                <a:cs typeface="Verdana" panose="020B0604030504040204" pitchFamily="34" charset="0"/>
              </a:rPr>
              <a:t>c[</a:t>
            </a:r>
            <a:r>
              <a:rPr lang="en-US" altLang="zh-CN" sz="22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Verdana" panose="020B0604030504040204" pitchFamily="34" charset="0"/>
                <a:ea typeface="Verdana" panose="020B0604030504040204" pitchFamily="34" charset="0"/>
                <a:cs typeface="Verdana" panose="020B0604030504040204" pitchFamily="34" charset="0"/>
              </a:rPr>
              <a:t>][j]</a:t>
            </a:r>
            <a:r>
              <a:rPr lang="zh-CN" altLang="en-US" sz="2200" dirty="0" smtClean="0"/>
              <a:t>是从哪一个子问题的解得到的</a:t>
            </a:r>
            <a:endParaRPr lang="en-US" altLang="zh-CN" sz="2200" dirty="0" smtClean="0"/>
          </a:p>
          <a:p>
            <a:pPr marL="1789200" lvl="3" indent="-432000" eaLnBrk="1" hangingPunct="1">
              <a:lnSpc>
                <a:spcPct val="150000"/>
              </a:lnSpc>
              <a:spcBef>
                <a:spcPts val="600"/>
              </a:spcBef>
            </a:pPr>
            <a:r>
              <a:rPr lang="zh-CN" altLang="en-US" sz="2200" dirty="0" smtClean="0"/>
              <a:t>数组</a:t>
            </a:r>
            <a:r>
              <a:rPr lang="en-US" altLang="zh-CN" sz="2200" b="1" dirty="0" smtClean="0"/>
              <a:t>b</a:t>
            </a:r>
            <a:r>
              <a:rPr lang="zh-CN" altLang="en-US" sz="2200" dirty="0" smtClean="0"/>
              <a:t>用于构造最长公共子序列（最优解）</a:t>
            </a:r>
            <a:endParaRPr lang="en-US" altLang="zh-CN" sz="2200"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65</a:t>
            </a:fld>
            <a:endParaRPr lang="en-US" altLang="zh-CN"/>
          </a:p>
        </p:txBody>
      </p:sp>
    </p:spTree>
    <p:extLst>
      <p:ext uri="{BB962C8B-B14F-4D97-AF65-F5344CB8AC3E}">
        <p14:creationId xmlns:p14="http://schemas.microsoft.com/office/powerpoint/2010/main" val="9410819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014013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chemeClr val="tx1"/>
                </a:solidFill>
                <a:latin typeface="Times New Roman" pitchFamily="18" charset="0"/>
                <a:ea typeface="宋体" charset="-122"/>
              </a:rPr>
              <a:t>例：序列</a:t>
            </a:r>
            <a:r>
              <a:rPr kumimoji="1" lang="en-US" altLang="zh-CN" sz="1200" b="1" i="1" dirty="0" smtClean="0">
                <a:solidFill>
                  <a:schemeClr val="tx1"/>
                </a:solidFill>
                <a:latin typeface="Times New Roman" pitchFamily="18" charset="0"/>
                <a:ea typeface="宋体" charset="-122"/>
              </a:rPr>
              <a:t>X</a:t>
            </a:r>
            <a:r>
              <a:rPr kumimoji="1" lang="zh-CN" altLang="en-US" sz="1200" b="1" dirty="0" smtClean="0">
                <a:solidFill>
                  <a:schemeClr val="tx1"/>
                </a:solidFill>
                <a:latin typeface="Times New Roman" pitchFamily="18" charset="0"/>
                <a:ea typeface="宋体" charset="-122"/>
              </a:rPr>
              <a:t>，</a:t>
            </a:r>
            <a:r>
              <a:rPr kumimoji="1" lang="en-US" altLang="zh-CN" sz="1200" b="1" i="1" dirty="0" smtClean="0">
                <a:solidFill>
                  <a:schemeClr val="tx1"/>
                </a:solidFill>
                <a:latin typeface="Times New Roman" pitchFamily="18" charset="0"/>
                <a:ea typeface="宋体" charset="-122"/>
              </a:rPr>
              <a:t>Y</a:t>
            </a:r>
            <a:r>
              <a:rPr kumimoji="1" lang="zh-CN" altLang="en-US" sz="1200" b="1" dirty="0" smtClean="0">
                <a:solidFill>
                  <a:schemeClr val="tx1"/>
                </a:solidFill>
                <a:latin typeface="Times New Roman" pitchFamily="18" charset="0"/>
                <a:ea typeface="宋体" charset="-122"/>
              </a:rPr>
              <a:t>，建立两个</a:t>
            </a:r>
            <a:r>
              <a:rPr kumimoji="1" lang="en-US" altLang="zh-CN" sz="1200" b="1" dirty="0" smtClean="0">
                <a:solidFill>
                  <a:schemeClr val="tx1"/>
                </a:solidFill>
                <a:latin typeface="Times New Roman" pitchFamily="18" charset="0"/>
                <a:ea typeface="宋体" charset="-122"/>
              </a:rPr>
              <a:t>(m+1)×(n+1)</a:t>
            </a:r>
            <a:r>
              <a:rPr kumimoji="1" lang="zh-CN" altLang="en-US" sz="1200" b="1" dirty="0" smtClean="0">
                <a:solidFill>
                  <a:schemeClr val="tx1"/>
                </a:solidFill>
                <a:latin typeface="Times New Roman" pitchFamily="18" charset="0"/>
                <a:ea typeface="宋体" charset="-122"/>
              </a:rPr>
              <a:t>的二维表</a:t>
            </a:r>
            <a:r>
              <a:rPr kumimoji="1" lang="en-US" altLang="zh-CN" sz="1200" b="1" dirty="0" smtClean="0">
                <a:solidFill>
                  <a:schemeClr val="tx1"/>
                </a:solidFill>
                <a:latin typeface="Times New Roman" pitchFamily="18" charset="0"/>
                <a:ea typeface="宋体" charset="-122"/>
              </a:rPr>
              <a:t>C</a:t>
            </a:r>
            <a:r>
              <a:rPr kumimoji="1" lang="zh-CN" altLang="en-US" sz="1200" b="1" dirty="0" smtClean="0">
                <a:solidFill>
                  <a:schemeClr val="tx1"/>
                </a:solidFill>
                <a:latin typeface="Times New Roman" pitchFamily="18" charset="0"/>
                <a:ea typeface="宋体" charset="-122"/>
              </a:rPr>
              <a:t>和表</a:t>
            </a:r>
            <a:r>
              <a:rPr kumimoji="1" lang="en-US" altLang="zh-CN" sz="1200" b="1" dirty="0" smtClean="0">
                <a:solidFill>
                  <a:schemeClr val="tx1"/>
                </a:solidFill>
                <a:latin typeface="Times New Roman" pitchFamily="18" charset="0"/>
                <a:ea typeface="宋体" charset="-122"/>
              </a:rPr>
              <a:t>B</a:t>
            </a:r>
            <a:r>
              <a:rPr kumimoji="1" lang="zh-CN" altLang="en-US" sz="1200" b="1" dirty="0" smtClean="0">
                <a:solidFill>
                  <a:schemeClr val="tx1"/>
                </a:solidFill>
                <a:latin typeface="Times New Roman" pitchFamily="18" charset="0"/>
                <a:ea typeface="宋体" charset="-122"/>
              </a:rPr>
              <a:t>，分别存放搜索过程中得到的子序列的长度和状态。</a:t>
            </a:r>
            <a:endParaRPr lang="zh-CN" altLang="en-US" sz="1200" b="1" dirty="0" smtClean="0">
              <a:latin typeface="Times New Roman" pitchFamily="18" charset="0"/>
              <a:ea typeface="宋体" charset="-122"/>
            </a:endParaRPr>
          </a:p>
          <a:p>
            <a:pPr>
              <a:lnSpc>
                <a:spcPct val="110000"/>
              </a:lnSpc>
            </a:pPr>
            <a:r>
              <a:rPr kumimoji="1" lang="en-US" altLang="zh-CN" sz="1200" dirty="0" smtClean="0">
                <a:ea typeface="宋体" charset="-122"/>
              </a:rPr>
              <a:t> if (x[</a:t>
            </a:r>
            <a:r>
              <a:rPr kumimoji="1" lang="en-US" altLang="zh-CN" sz="1200" dirty="0" err="1" smtClean="0">
                <a:ea typeface="宋体" charset="-122"/>
              </a:rPr>
              <a:t>i</a:t>
            </a:r>
            <a:r>
              <a:rPr kumimoji="1" lang="en-US" altLang="zh-CN" sz="1200" dirty="0" smtClean="0">
                <a:ea typeface="宋体" charset="-122"/>
              </a:rPr>
              <a:t>]==y[j])</a:t>
            </a:r>
          </a:p>
          <a:p>
            <a:pPr>
              <a:lnSpc>
                <a:spcPct val="110000"/>
              </a:lnSpc>
            </a:pPr>
            <a:r>
              <a:rPr kumimoji="1" lang="en-US" altLang="zh-CN" sz="1200" dirty="0" smtClean="0">
                <a:ea typeface="宋体" charset="-122"/>
              </a:rPr>
              <a:t>                  {  c[</a:t>
            </a:r>
            <a:r>
              <a:rPr kumimoji="1" lang="en-US" altLang="zh-CN" sz="1200" dirty="0" err="1" smtClean="0">
                <a:ea typeface="宋体" charset="-122"/>
              </a:rPr>
              <a:t>i</a:t>
            </a:r>
            <a:r>
              <a:rPr kumimoji="1" lang="en-US" altLang="zh-CN" sz="1200" dirty="0" smtClean="0">
                <a:ea typeface="宋体" charset="-122"/>
              </a:rPr>
              <a:t>][j]=c[i-1][j-1]+1;         b[</a:t>
            </a:r>
            <a:r>
              <a:rPr kumimoji="1" lang="en-US" altLang="zh-CN" sz="1200" dirty="0" err="1" smtClean="0">
                <a:ea typeface="宋体" charset="-122"/>
              </a:rPr>
              <a:t>i</a:t>
            </a:r>
            <a:r>
              <a:rPr kumimoji="1" lang="en-US" altLang="zh-CN" sz="1200" dirty="0" smtClean="0">
                <a:ea typeface="宋体" charset="-122"/>
              </a:rPr>
              <a:t>][j]=1;}</a:t>
            </a:r>
          </a:p>
          <a:p>
            <a:pPr>
              <a:lnSpc>
                <a:spcPct val="110000"/>
              </a:lnSpc>
            </a:pPr>
            <a:r>
              <a:rPr kumimoji="1" lang="en-US" altLang="zh-CN" sz="1200" dirty="0" smtClean="0">
                <a:ea typeface="宋体" charset="-122"/>
              </a:rPr>
              <a:t>             else if (c[i-1][j]&gt;=c[</a:t>
            </a:r>
            <a:r>
              <a:rPr kumimoji="1" lang="en-US" altLang="zh-CN" sz="1200" dirty="0" err="1" smtClean="0">
                <a:ea typeface="宋体" charset="-122"/>
              </a:rPr>
              <a:t>i</a:t>
            </a:r>
            <a:r>
              <a:rPr kumimoji="1" lang="en-US" altLang="zh-CN" sz="1200" dirty="0" smtClean="0">
                <a:ea typeface="宋体" charset="-122"/>
              </a:rPr>
              <a:t>][j-1])</a:t>
            </a:r>
          </a:p>
          <a:p>
            <a:pPr>
              <a:lnSpc>
                <a:spcPct val="110000"/>
              </a:lnSpc>
            </a:pPr>
            <a:r>
              <a:rPr kumimoji="1" lang="en-US" altLang="zh-CN" sz="1200" dirty="0" smtClean="0">
                <a:ea typeface="宋体" charset="-122"/>
              </a:rPr>
              <a:t>                        { c[</a:t>
            </a:r>
            <a:r>
              <a:rPr kumimoji="1" lang="en-US" altLang="zh-CN" sz="1200" dirty="0" err="1" smtClean="0">
                <a:ea typeface="宋体" charset="-122"/>
              </a:rPr>
              <a:t>i</a:t>
            </a:r>
            <a:r>
              <a:rPr kumimoji="1" lang="en-US" altLang="zh-CN" sz="1200" dirty="0" smtClean="0">
                <a:ea typeface="宋体" charset="-122"/>
              </a:rPr>
              <a:t>][j]=c[i-1][j];         b[</a:t>
            </a:r>
            <a:r>
              <a:rPr kumimoji="1" lang="en-US" altLang="zh-CN" sz="1200" dirty="0" err="1" smtClean="0">
                <a:ea typeface="宋体" charset="-122"/>
              </a:rPr>
              <a:t>i</a:t>
            </a:r>
            <a:r>
              <a:rPr kumimoji="1" lang="en-US" altLang="zh-CN" sz="1200" dirty="0" smtClean="0">
                <a:ea typeface="宋体" charset="-122"/>
              </a:rPr>
              <a:t>][j]=2;}</a:t>
            </a:r>
          </a:p>
          <a:p>
            <a:pPr>
              <a:lnSpc>
                <a:spcPct val="110000"/>
              </a:lnSpc>
            </a:pPr>
            <a:r>
              <a:rPr kumimoji="1" lang="en-US" altLang="zh-CN" sz="1200" dirty="0" smtClean="0">
                <a:ea typeface="宋体" charset="-122"/>
              </a:rPr>
              <a:t>                     else { c[</a:t>
            </a:r>
            <a:r>
              <a:rPr kumimoji="1" lang="en-US" altLang="zh-CN" sz="1200" dirty="0" err="1" smtClean="0">
                <a:ea typeface="宋体" charset="-122"/>
              </a:rPr>
              <a:t>i</a:t>
            </a:r>
            <a:r>
              <a:rPr kumimoji="1" lang="en-US" altLang="zh-CN" sz="1200" dirty="0" smtClean="0">
                <a:ea typeface="宋体" charset="-122"/>
              </a:rPr>
              <a:t>][j]=c[</a:t>
            </a:r>
            <a:r>
              <a:rPr kumimoji="1" lang="en-US" altLang="zh-CN" sz="1200" dirty="0" err="1" smtClean="0">
                <a:ea typeface="宋体" charset="-122"/>
              </a:rPr>
              <a:t>i</a:t>
            </a:r>
            <a:r>
              <a:rPr kumimoji="1" lang="en-US" altLang="zh-CN" sz="1200" dirty="0" smtClean="0">
                <a:ea typeface="宋体" charset="-122"/>
              </a:rPr>
              <a:t>][j-1];     b[</a:t>
            </a:r>
            <a:r>
              <a:rPr kumimoji="1" lang="en-US" altLang="zh-CN" sz="1200" dirty="0" err="1" smtClean="0">
                <a:ea typeface="宋体" charset="-122"/>
              </a:rPr>
              <a:t>i</a:t>
            </a:r>
            <a:r>
              <a:rPr kumimoji="1" lang="en-US" altLang="zh-CN" sz="1200" dirty="0" smtClean="0">
                <a:ea typeface="宋体" charset="-122"/>
              </a:rPr>
              <a:t>][j]=3;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67</a:t>
            </a:fld>
            <a:endParaRPr lang="en-US" altLang="zh-CN"/>
          </a:p>
        </p:txBody>
      </p:sp>
    </p:spTree>
    <p:extLst>
      <p:ext uri="{BB962C8B-B14F-4D97-AF65-F5344CB8AC3E}">
        <p14:creationId xmlns:p14="http://schemas.microsoft.com/office/powerpoint/2010/main" val="3303520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pPr>
            <a:r>
              <a:rPr kumimoji="1" lang="en-US" altLang="zh-CN" sz="1200" dirty="0" smtClean="0">
                <a:ea typeface="宋体" charset="-122"/>
              </a:rPr>
              <a:t> if (x[</a:t>
            </a:r>
            <a:r>
              <a:rPr kumimoji="1" lang="en-US" altLang="zh-CN" sz="1200" dirty="0" err="1" smtClean="0">
                <a:ea typeface="宋体" charset="-122"/>
              </a:rPr>
              <a:t>i</a:t>
            </a:r>
            <a:r>
              <a:rPr kumimoji="1" lang="en-US" altLang="zh-CN" sz="1200" dirty="0" smtClean="0">
                <a:ea typeface="宋体" charset="-122"/>
              </a:rPr>
              <a:t>]==y[j])</a:t>
            </a:r>
          </a:p>
          <a:p>
            <a:pPr>
              <a:lnSpc>
                <a:spcPct val="110000"/>
              </a:lnSpc>
            </a:pPr>
            <a:r>
              <a:rPr kumimoji="1" lang="en-US" altLang="zh-CN" sz="1200" dirty="0" smtClean="0">
                <a:ea typeface="宋体" charset="-122"/>
              </a:rPr>
              <a:t>                  {  c[</a:t>
            </a:r>
            <a:r>
              <a:rPr kumimoji="1" lang="en-US" altLang="zh-CN" sz="1200" dirty="0" err="1" smtClean="0">
                <a:ea typeface="宋体" charset="-122"/>
              </a:rPr>
              <a:t>i</a:t>
            </a:r>
            <a:r>
              <a:rPr kumimoji="1" lang="en-US" altLang="zh-CN" sz="1200" dirty="0" smtClean="0">
                <a:ea typeface="宋体" charset="-122"/>
              </a:rPr>
              <a:t>][j]=c[i-1][j-1]+1;         b[</a:t>
            </a:r>
            <a:r>
              <a:rPr kumimoji="1" lang="en-US" altLang="zh-CN" sz="1200" dirty="0" err="1" smtClean="0">
                <a:ea typeface="宋体" charset="-122"/>
              </a:rPr>
              <a:t>i</a:t>
            </a:r>
            <a:r>
              <a:rPr kumimoji="1" lang="en-US" altLang="zh-CN" sz="1200" dirty="0" smtClean="0">
                <a:ea typeface="宋体" charset="-122"/>
              </a:rPr>
              <a:t>][j]=1;}</a:t>
            </a:r>
          </a:p>
          <a:p>
            <a:pPr>
              <a:lnSpc>
                <a:spcPct val="110000"/>
              </a:lnSpc>
            </a:pPr>
            <a:r>
              <a:rPr kumimoji="1" lang="en-US" altLang="zh-CN" sz="1200" dirty="0" smtClean="0">
                <a:ea typeface="宋体" charset="-122"/>
              </a:rPr>
              <a:t>             else if (c[i-1][j]&gt;=c[</a:t>
            </a:r>
            <a:r>
              <a:rPr kumimoji="1" lang="en-US" altLang="zh-CN" sz="1200" dirty="0" err="1" smtClean="0">
                <a:ea typeface="宋体" charset="-122"/>
              </a:rPr>
              <a:t>i</a:t>
            </a:r>
            <a:r>
              <a:rPr kumimoji="1" lang="en-US" altLang="zh-CN" sz="1200" dirty="0" smtClean="0">
                <a:ea typeface="宋体" charset="-122"/>
              </a:rPr>
              <a:t>][j-1])</a:t>
            </a:r>
          </a:p>
          <a:p>
            <a:pPr>
              <a:lnSpc>
                <a:spcPct val="110000"/>
              </a:lnSpc>
            </a:pPr>
            <a:r>
              <a:rPr kumimoji="1" lang="en-US" altLang="zh-CN" sz="1200" dirty="0" smtClean="0">
                <a:ea typeface="宋体" charset="-122"/>
              </a:rPr>
              <a:t>                        { c[</a:t>
            </a:r>
            <a:r>
              <a:rPr kumimoji="1" lang="en-US" altLang="zh-CN" sz="1200" dirty="0" err="1" smtClean="0">
                <a:ea typeface="宋体" charset="-122"/>
              </a:rPr>
              <a:t>i</a:t>
            </a:r>
            <a:r>
              <a:rPr kumimoji="1" lang="en-US" altLang="zh-CN" sz="1200" dirty="0" smtClean="0">
                <a:ea typeface="宋体" charset="-122"/>
              </a:rPr>
              <a:t>][j]=c[i-1][j];         b[</a:t>
            </a:r>
            <a:r>
              <a:rPr kumimoji="1" lang="en-US" altLang="zh-CN" sz="1200" dirty="0" err="1" smtClean="0">
                <a:ea typeface="宋体" charset="-122"/>
              </a:rPr>
              <a:t>i</a:t>
            </a:r>
            <a:r>
              <a:rPr kumimoji="1" lang="en-US" altLang="zh-CN" sz="1200" dirty="0" smtClean="0">
                <a:ea typeface="宋体" charset="-122"/>
              </a:rPr>
              <a:t>][j]=2;}</a:t>
            </a:r>
          </a:p>
          <a:p>
            <a:pPr>
              <a:lnSpc>
                <a:spcPct val="110000"/>
              </a:lnSpc>
            </a:pPr>
            <a:r>
              <a:rPr kumimoji="1" lang="en-US" altLang="zh-CN" sz="1200" dirty="0" smtClean="0">
                <a:ea typeface="宋体" charset="-122"/>
              </a:rPr>
              <a:t>                     else { c[</a:t>
            </a:r>
            <a:r>
              <a:rPr kumimoji="1" lang="en-US" altLang="zh-CN" sz="1200" dirty="0" err="1" smtClean="0">
                <a:ea typeface="宋体" charset="-122"/>
              </a:rPr>
              <a:t>i</a:t>
            </a:r>
            <a:r>
              <a:rPr kumimoji="1" lang="en-US" altLang="zh-CN" sz="1200" dirty="0" smtClean="0">
                <a:ea typeface="宋体" charset="-122"/>
              </a:rPr>
              <a:t>][j]=c[</a:t>
            </a:r>
            <a:r>
              <a:rPr kumimoji="1" lang="en-US" altLang="zh-CN" sz="1200" dirty="0" err="1" smtClean="0">
                <a:ea typeface="宋体" charset="-122"/>
              </a:rPr>
              <a:t>i</a:t>
            </a:r>
            <a:r>
              <a:rPr kumimoji="1" lang="en-US" altLang="zh-CN" sz="1200" dirty="0" smtClean="0">
                <a:ea typeface="宋体" charset="-122"/>
              </a:rPr>
              <a:t>][j-1];     b[</a:t>
            </a:r>
            <a:r>
              <a:rPr kumimoji="1" lang="en-US" altLang="zh-CN" sz="1200" dirty="0" err="1" smtClean="0">
                <a:ea typeface="宋体" charset="-122"/>
              </a:rPr>
              <a:t>i</a:t>
            </a:r>
            <a:r>
              <a:rPr kumimoji="1" lang="en-US" altLang="zh-CN" sz="1200" dirty="0" smtClean="0">
                <a:ea typeface="宋体" charset="-122"/>
              </a:rPr>
              <a:t>][j]=3; }</a:t>
            </a:r>
          </a:p>
          <a:p>
            <a:pPr>
              <a:lnSpc>
                <a:spcPct val="110000"/>
              </a:lnSpc>
            </a:pPr>
            <a:r>
              <a:rPr kumimoji="1" lang="en-US" altLang="zh-CN" sz="1200" dirty="0" smtClean="0">
                <a:ea typeface="宋体" charset="-122"/>
              </a:rPr>
              <a:t>             }</a:t>
            </a:r>
          </a:p>
          <a:p>
            <a:pPr>
              <a:lnSpc>
                <a:spcPct val="110000"/>
              </a:lnSpc>
            </a:pPr>
            <a:r>
              <a:rPr kumimoji="1" lang="en-US" altLang="zh-CN" sz="1200" dirty="0" smtClean="0">
                <a:ea typeface="宋体" charset="-122"/>
              </a:rPr>
              <a:t>}</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68</a:t>
            </a:fld>
            <a:endParaRPr lang="en-US" altLang="zh-CN"/>
          </a:p>
        </p:txBody>
      </p:sp>
    </p:spTree>
    <p:extLst>
      <p:ext uri="{BB962C8B-B14F-4D97-AF65-F5344CB8AC3E}">
        <p14:creationId xmlns:p14="http://schemas.microsoft.com/office/powerpoint/2010/main" val="856048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473506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pPr>
            <a:r>
              <a:rPr kumimoji="1" lang="en-US" altLang="zh-CN" sz="1200" dirty="0" smtClean="0">
                <a:ea typeface="宋体" charset="-122"/>
              </a:rPr>
              <a:t> if (x[</a:t>
            </a:r>
            <a:r>
              <a:rPr kumimoji="1" lang="en-US" altLang="zh-CN" sz="1200" dirty="0" err="1" smtClean="0">
                <a:ea typeface="宋体" charset="-122"/>
              </a:rPr>
              <a:t>i</a:t>
            </a:r>
            <a:r>
              <a:rPr kumimoji="1" lang="en-US" altLang="zh-CN" sz="1200" dirty="0" smtClean="0">
                <a:ea typeface="宋体" charset="-122"/>
              </a:rPr>
              <a:t>]==y[j])</a:t>
            </a:r>
          </a:p>
          <a:p>
            <a:pPr>
              <a:lnSpc>
                <a:spcPct val="110000"/>
              </a:lnSpc>
            </a:pPr>
            <a:r>
              <a:rPr kumimoji="1" lang="en-US" altLang="zh-CN" sz="1200" dirty="0" smtClean="0">
                <a:ea typeface="宋体" charset="-122"/>
              </a:rPr>
              <a:t>                  {  c[</a:t>
            </a:r>
            <a:r>
              <a:rPr kumimoji="1" lang="en-US" altLang="zh-CN" sz="1200" dirty="0" err="1" smtClean="0">
                <a:ea typeface="宋体" charset="-122"/>
              </a:rPr>
              <a:t>i</a:t>
            </a:r>
            <a:r>
              <a:rPr kumimoji="1" lang="en-US" altLang="zh-CN" sz="1200" dirty="0" smtClean="0">
                <a:ea typeface="宋体" charset="-122"/>
              </a:rPr>
              <a:t>][j]=c[i-1][j-1]+1;         b[</a:t>
            </a:r>
            <a:r>
              <a:rPr kumimoji="1" lang="en-US" altLang="zh-CN" sz="1200" dirty="0" err="1" smtClean="0">
                <a:ea typeface="宋体" charset="-122"/>
              </a:rPr>
              <a:t>i</a:t>
            </a:r>
            <a:r>
              <a:rPr kumimoji="1" lang="en-US" altLang="zh-CN" sz="1200" dirty="0" smtClean="0">
                <a:ea typeface="宋体" charset="-122"/>
              </a:rPr>
              <a:t>][j]=1;}</a:t>
            </a:r>
          </a:p>
          <a:p>
            <a:pPr>
              <a:lnSpc>
                <a:spcPct val="110000"/>
              </a:lnSpc>
            </a:pPr>
            <a:r>
              <a:rPr kumimoji="1" lang="en-US" altLang="zh-CN" sz="1200" dirty="0" smtClean="0">
                <a:ea typeface="宋体" charset="-122"/>
              </a:rPr>
              <a:t>             else if (c[i-1][j]&gt;=c[</a:t>
            </a:r>
            <a:r>
              <a:rPr kumimoji="1" lang="en-US" altLang="zh-CN" sz="1200" dirty="0" err="1" smtClean="0">
                <a:ea typeface="宋体" charset="-122"/>
              </a:rPr>
              <a:t>i</a:t>
            </a:r>
            <a:r>
              <a:rPr kumimoji="1" lang="en-US" altLang="zh-CN" sz="1200" dirty="0" smtClean="0">
                <a:ea typeface="宋体" charset="-122"/>
              </a:rPr>
              <a:t>][j-1])</a:t>
            </a:r>
          </a:p>
          <a:p>
            <a:pPr>
              <a:lnSpc>
                <a:spcPct val="110000"/>
              </a:lnSpc>
            </a:pPr>
            <a:r>
              <a:rPr kumimoji="1" lang="en-US" altLang="zh-CN" sz="1200" dirty="0" smtClean="0">
                <a:ea typeface="宋体" charset="-122"/>
              </a:rPr>
              <a:t>                        { c[</a:t>
            </a:r>
            <a:r>
              <a:rPr kumimoji="1" lang="en-US" altLang="zh-CN" sz="1200" dirty="0" err="1" smtClean="0">
                <a:ea typeface="宋体" charset="-122"/>
              </a:rPr>
              <a:t>i</a:t>
            </a:r>
            <a:r>
              <a:rPr kumimoji="1" lang="en-US" altLang="zh-CN" sz="1200" dirty="0" smtClean="0">
                <a:ea typeface="宋体" charset="-122"/>
              </a:rPr>
              <a:t>][j]=c[i-1][j];         b[</a:t>
            </a:r>
            <a:r>
              <a:rPr kumimoji="1" lang="en-US" altLang="zh-CN" sz="1200" dirty="0" err="1" smtClean="0">
                <a:ea typeface="宋体" charset="-122"/>
              </a:rPr>
              <a:t>i</a:t>
            </a:r>
            <a:r>
              <a:rPr kumimoji="1" lang="en-US" altLang="zh-CN" sz="1200" dirty="0" smtClean="0">
                <a:ea typeface="宋体" charset="-122"/>
              </a:rPr>
              <a:t>][j]=2;}</a:t>
            </a:r>
          </a:p>
          <a:p>
            <a:pPr>
              <a:lnSpc>
                <a:spcPct val="110000"/>
              </a:lnSpc>
            </a:pPr>
            <a:r>
              <a:rPr kumimoji="1" lang="en-US" altLang="zh-CN" sz="1200" dirty="0" smtClean="0">
                <a:ea typeface="宋体" charset="-122"/>
              </a:rPr>
              <a:t>                     else { c[</a:t>
            </a:r>
            <a:r>
              <a:rPr kumimoji="1" lang="en-US" altLang="zh-CN" sz="1200" dirty="0" err="1" smtClean="0">
                <a:ea typeface="宋体" charset="-122"/>
              </a:rPr>
              <a:t>i</a:t>
            </a:r>
            <a:r>
              <a:rPr kumimoji="1" lang="en-US" altLang="zh-CN" sz="1200" dirty="0" smtClean="0">
                <a:ea typeface="宋体" charset="-122"/>
              </a:rPr>
              <a:t>][j]=c[</a:t>
            </a:r>
            <a:r>
              <a:rPr kumimoji="1" lang="en-US" altLang="zh-CN" sz="1200" dirty="0" err="1" smtClean="0">
                <a:ea typeface="宋体" charset="-122"/>
              </a:rPr>
              <a:t>i</a:t>
            </a:r>
            <a:r>
              <a:rPr kumimoji="1" lang="en-US" altLang="zh-CN" sz="1200" dirty="0" smtClean="0">
                <a:ea typeface="宋体" charset="-122"/>
              </a:rPr>
              <a:t>][j-1];     b[</a:t>
            </a:r>
            <a:r>
              <a:rPr kumimoji="1" lang="en-US" altLang="zh-CN" sz="1200" dirty="0" err="1" smtClean="0">
                <a:ea typeface="宋体" charset="-122"/>
              </a:rPr>
              <a:t>i</a:t>
            </a:r>
            <a:r>
              <a:rPr kumimoji="1" lang="en-US" altLang="zh-CN" sz="1200" dirty="0" smtClean="0">
                <a:ea typeface="宋体" charset="-122"/>
              </a:rPr>
              <a:t>][j]=3; }</a:t>
            </a:r>
          </a:p>
          <a:p>
            <a:pPr>
              <a:lnSpc>
                <a:spcPct val="110000"/>
              </a:lnSpc>
            </a:pPr>
            <a:r>
              <a:rPr kumimoji="1" lang="en-US" altLang="zh-CN" sz="1200" dirty="0" smtClean="0">
                <a:ea typeface="宋体" charset="-122"/>
              </a:rPr>
              <a:t>             }</a:t>
            </a:r>
          </a:p>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70</a:t>
            </a:fld>
            <a:endParaRPr lang="en-US" altLang="zh-CN"/>
          </a:p>
        </p:txBody>
      </p:sp>
    </p:spTree>
    <p:extLst>
      <p:ext uri="{BB962C8B-B14F-4D97-AF65-F5344CB8AC3E}">
        <p14:creationId xmlns:p14="http://schemas.microsoft.com/office/powerpoint/2010/main" val="416439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71</a:t>
            </a:fld>
            <a:endParaRPr lang="en-US" altLang="zh-CN"/>
          </a:p>
        </p:txBody>
      </p:sp>
    </p:spTree>
    <p:extLst>
      <p:ext uri="{BB962C8B-B14F-4D97-AF65-F5344CB8AC3E}">
        <p14:creationId xmlns:p14="http://schemas.microsoft.com/office/powerpoint/2010/main" val="85604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6556242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去掉数组</a:t>
            </a:r>
            <a:r>
              <a:rPr lang="en-US" altLang="zh-CN" dirty="0" smtClean="0"/>
              <a:t>b</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72</a:t>
            </a:fld>
            <a:endParaRPr lang="en-US" altLang="zh-CN"/>
          </a:p>
        </p:txBody>
      </p:sp>
    </p:spTree>
    <p:extLst>
      <p:ext uri="{BB962C8B-B14F-4D97-AF65-F5344CB8AC3E}">
        <p14:creationId xmlns:p14="http://schemas.microsoft.com/office/powerpoint/2010/main" val="2293583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73</a:t>
            </a:fld>
            <a:endParaRPr lang="en-US" altLang="zh-CN"/>
          </a:p>
        </p:txBody>
      </p:sp>
    </p:spTree>
    <p:extLst>
      <p:ext uri="{BB962C8B-B14F-4D97-AF65-F5344CB8AC3E}">
        <p14:creationId xmlns:p14="http://schemas.microsoft.com/office/powerpoint/2010/main" val="2489604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426701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130616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4931574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3577339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727772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4981354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Minimum Weight Triangulation</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81</a:t>
            </a:fld>
            <a:endParaRPr lang="en-US" altLang="zh-CN"/>
          </a:p>
        </p:txBody>
      </p:sp>
    </p:spTree>
    <p:extLst>
      <p:ext uri="{BB962C8B-B14F-4D97-AF65-F5344CB8AC3E}">
        <p14:creationId xmlns:p14="http://schemas.microsoft.com/office/powerpoint/2010/main" val="18840023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50430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mtClean="0">
                <a:latin typeface="Arial" charset="0"/>
              </a:rPr>
              <a:t>康新宇</a:t>
            </a:r>
          </a:p>
        </p:txBody>
      </p:sp>
    </p:spTree>
    <p:extLst>
      <p:ext uri="{BB962C8B-B14F-4D97-AF65-F5344CB8AC3E}">
        <p14:creationId xmlns:p14="http://schemas.microsoft.com/office/powerpoint/2010/main" val="11319791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8515121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3266095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r>
              <a:rPr lang="zh-CN" altLang="en-US" sz="1200" kern="1200" dirty="0" smtClean="0">
                <a:solidFill>
                  <a:schemeClr val="tx1"/>
                </a:solidFill>
                <a:latin typeface="Arial" pitchFamily="34" charset="0"/>
                <a:ea typeface="宋体" pitchFamily="2" charset="-122"/>
                <a:cs typeface="+mn-cs"/>
              </a:rPr>
              <a:t>欧氏距离（</a:t>
            </a:r>
            <a:r>
              <a:rPr lang="en-US" altLang="zh-CN" sz="1200" kern="1200" dirty="0" smtClean="0">
                <a:solidFill>
                  <a:schemeClr val="tx1"/>
                </a:solidFill>
                <a:latin typeface="Arial" pitchFamily="34" charset="0"/>
                <a:ea typeface="宋体" pitchFamily="2" charset="-122"/>
                <a:cs typeface="+mn-cs"/>
              </a:rPr>
              <a:t>Euclid Distance</a:t>
            </a:r>
            <a:r>
              <a:rPr lang="zh-CN" altLang="en-US" sz="1200" kern="1200" dirty="0" smtClean="0">
                <a:solidFill>
                  <a:schemeClr val="tx1"/>
                </a:solidFill>
                <a:latin typeface="Arial" pitchFamily="34" charset="0"/>
                <a:ea typeface="宋体" pitchFamily="2" charset="-122"/>
                <a:cs typeface="+mn-cs"/>
              </a:rPr>
              <a:t>）也称欧几里得度量、欧几里得距离</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是一个通常采用的距离定义</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它是在</a:t>
            </a:r>
            <a:r>
              <a:rPr lang="en-US" altLang="zh-CN" sz="1200" kern="1200" dirty="0" smtClean="0">
                <a:solidFill>
                  <a:schemeClr val="tx1"/>
                </a:solidFill>
                <a:latin typeface="Arial" pitchFamily="34" charset="0"/>
                <a:ea typeface="宋体" pitchFamily="2" charset="-122"/>
                <a:cs typeface="+mn-cs"/>
              </a:rPr>
              <a:t>m</a:t>
            </a:r>
            <a:r>
              <a:rPr lang="zh-CN" altLang="en-US" sz="1200" kern="1200" dirty="0" smtClean="0">
                <a:solidFill>
                  <a:schemeClr val="tx1"/>
                </a:solidFill>
                <a:latin typeface="Arial" pitchFamily="34" charset="0"/>
                <a:ea typeface="宋体" pitchFamily="2" charset="-122"/>
                <a:cs typeface="+mn-cs"/>
              </a:rPr>
              <a:t>维空间中两个点之间的真实距离</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在二维空间中的欧氏距离就是两点之间的直线段距离</a:t>
            </a:r>
            <a:r>
              <a:rPr lang="en-US" altLang="zh-CN" sz="1200" kern="1200" dirty="0" smtClean="0">
                <a:solidFill>
                  <a:schemeClr val="tx1"/>
                </a:solidFill>
                <a:latin typeface="Arial" pitchFamily="34" charset="0"/>
                <a:ea typeface="宋体" pitchFamily="2" charset="-122"/>
                <a:cs typeface="+mn-cs"/>
              </a:rPr>
              <a:t>.</a:t>
            </a:r>
          </a:p>
          <a:p>
            <a:r>
              <a:rPr lang="zh-CN" altLang="mr-IN" sz="1200" kern="1200" dirty="0" smtClean="0">
                <a:solidFill>
                  <a:schemeClr val="tx1"/>
                </a:solidFill>
                <a:latin typeface="Arial" pitchFamily="34" charset="0"/>
                <a:ea typeface="宋体" pitchFamily="2" charset="-122"/>
                <a:cs typeface="+mn-cs"/>
              </a:rPr>
              <a:t>二维空间的欧氏距离公式　　</a:t>
            </a:r>
            <a:r>
              <a:rPr lang="mr-IN" altLang="zh-CN" sz="1200" kern="1200" dirty="0" err="1" smtClean="0">
                <a:solidFill>
                  <a:schemeClr val="tx1"/>
                </a:solidFill>
                <a:latin typeface="Arial" pitchFamily="34" charset="0"/>
                <a:ea typeface="宋体" pitchFamily="2" charset="-122"/>
                <a:cs typeface="+mn-cs"/>
              </a:rPr>
              <a:t>d</a:t>
            </a:r>
            <a:r>
              <a:rPr lang="mr-IN" altLang="zh-CN" sz="1200" kern="1200" dirty="0" smtClean="0">
                <a:solidFill>
                  <a:schemeClr val="tx1"/>
                </a:solidFill>
                <a:latin typeface="Arial" pitchFamily="34" charset="0"/>
                <a:ea typeface="宋体" pitchFamily="2" charset="-122"/>
                <a:cs typeface="+mn-cs"/>
              </a:rPr>
              <a:t> = </a:t>
            </a:r>
            <a:r>
              <a:rPr lang="mr-IN" altLang="zh-CN" sz="1200" kern="1200" dirty="0" err="1" smtClean="0">
                <a:solidFill>
                  <a:schemeClr val="tx1"/>
                </a:solidFill>
                <a:latin typeface="Arial" pitchFamily="34" charset="0"/>
                <a:ea typeface="宋体" pitchFamily="2" charset="-122"/>
                <a:cs typeface="+mn-cs"/>
              </a:rPr>
              <a:t>sqrt</a:t>
            </a:r>
            <a:r>
              <a:rPr lang="mr-IN" altLang="zh-CN" sz="1200" kern="1200" dirty="0" smtClean="0">
                <a:solidFill>
                  <a:schemeClr val="tx1"/>
                </a:solidFill>
                <a:latin typeface="Arial" pitchFamily="34" charset="0"/>
                <a:ea typeface="宋体" pitchFamily="2" charset="-122"/>
                <a:cs typeface="+mn-cs"/>
              </a:rPr>
              <a:t>( (x1-x2)^2+(y1-y2)^2 )</a:t>
            </a:r>
            <a:r>
              <a:rPr lang="zh-CN" altLang="mr-IN" sz="1200" kern="1200" dirty="0" smtClean="0">
                <a:solidFill>
                  <a:schemeClr val="tx1"/>
                </a:solidFill>
                <a:latin typeface="Arial" pitchFamily="34" charset="0"/>
                <a:ea typeface="宋体" pitchFamily="2" charset="-122"/>
                <a:cs typeface="+mn-cs"/>
              </a:rPr>
              <a:t>三维空间的欧氏距离公式　　</a:t>
            </a:r>
            <a:r>
              <a:rPr lang="mr-IN" altLang="zh-CN" sz="1200" kern="1200" dirty="0" err="1" smtClean="0">
                <a:solidFill>
                  <a:schemeClr val="tx1"/>
                </a:solidFill>
                <a:latin typeface="Arial" pitchFamily="34" charset="0"/>
                <a:ea typeface="宋体" pitchFamily="2" charset="-122"/>
                <a:cs typeface="+mn-cs"/>
              </a:rPr>
              <a:t>d</a:t>
            </a:r>
            <a:r>
              <a:rPr lang="mr-IN" altLang="zh-CN" sz="1200" kern="1200" dirty="0" smtClean="0">
                <a:solidFill>
                  <a:schemeClr val="tx1"/>
                </a:solidFill>
                <a:latin typeface="Arial" pitchFamily="34" charset="0"/>
                <a:ea typeface="宋体" pitchFamily="2" charset="-122"/>
                <a:cs typeface="+mn-cs"/>
              </a:rPr>
              <a:t> = </a:t>
            </a:r>
            <a:r>
              <a:rPr lang="mr-IN" altLang="zh-CN" sz="1200" kern="1200" dirty="0" err="1" smtClean="0">
                <a:solidFill>
                  <a:schemeClr val="tx1"/>
                </a:solidFill>
                <a:latin typeface="Arial" pitchFamily="34" charset="0"/>
                <a:ea typeface="宋体" pitchFamily="2" charset="-122"/>
                <a:cs typeface="+mn-cs"/>
              </a:rPr>
              <a:t>sqrt</a:t>
            </a:r>
            <a:r>
              <a:rPr lang="mr-IN" altLang="zh-CN" sz="1200" kern="1200" dirty="0" smtClean="0">
                <a:solidFill>
                  <a:schemeClr val="tx1"/>
                </a:solidFill>
                <a:latin typeface="Arial" pitchFamily="34" charset="0"/>
                <a:ea typeface="宋体" pitchFamily="2" charset="-122"/>
                <a:cs typeface="+mn-cs"/>
              </a:rPr>
              <a:t>( (x1-x2)^2+(y1-y2)^2+(z1-z2)^2 )</a:t>
            </a:r>
            <a:r>
              <a:rPr lang="mr-IN" altLang="zh-CN" sz="1200" kern="1200" dirty="0" err="1" smtClean="0">
                <a:solidFill>
                  <a:schemeClr val="tx1"/>
                </a:solidFill>
                <a:latin typeface="Arial" pitchFamily="34" charset="0"/>
                <a:ea typeface="宋体" pitchFamily="2" charset="-122"/>
                <a:cs typeface="+mn-cs"/>
              </a:rPr>
              <a:t>n</a:t>
            </a:r>
            <a:r>
              <a:rPr lang="zh-CN" altLang="mr-IN" sz="1200" kern="1200" dirty="0" smtClean="0">
                <a:solidFill>
                  <a:schemeClr val="tx1"/>
                </a:solidFill>
                <a:latin typeface="Arial" pitchFamily="34" charset="0"/>
                <a:ea typeface="宋体" pitchFamily="2" charset="-122"/>
                <a:cs typeface="+mn-cs"/>
              </a:rPr>
              <a:t>维空间的欧氏距离公式　　</a:t>
            </a:r>
            <a:r>
              <a:rPr lang="mr-IN" altLang="zh-CN" sz="1200" kern="1200" dirty="0" err="1" smtClean="0">
                <a:solidFill>
                  <a:schemeClr val="tx1"/>
                </a:solidFill>
                <a:latin typeface="Arial" pitchFamily="34" charset="0"/>
                <a:ea typeface="宋体" pitchFamily="2" charset="-122"/>
                <a:cs typeface="+mn-cs"/>
              </a:rPr>
              <a:t>n</a:t>
            </a:r>
            <a:r>
              <a:rPr lang="zh-CN" altLang="mr-IN" sz="1200" kern="1200" dirty="0" smtClean="0">
                <a:solidFill>
                  <a:schemeClr val="tx1"/>
                </a:solidFill>
                <a:latin typeface="Arial" pitchFamily="34" charset="0"/>
                <a:ea typeface="宋体" pitchFamily="2" charset="-122"/>
                <a:cs typeface="+mn-cs"/>
              </a:rPr>
              <a:t>维欧氏空间是一个点集</a:t>
            </a:r>
            <a:r>
              <a:rPr lang="mr-IN" altLang="zh-CN" sz="1200" kern="1200" dirty="0" smtClean="0">
                <a:solidFill>
                  <a:schemeClr val="tx1"/>
                </a:solidFill>
                <a:latin typeface="Arial" pitchFamily="34" charset="0"/>
                <a:ea typeface="宋体" pitchFamily="2" charset="-122"/>
                <a:cs typeface="+mn-cs"/>
              </a:rPr>
              <a:t>,</a:t>
            </a:r>
            <a:r>
              <a:rPr lang="zh-CN" altLang="mr-IN" sz="1200" kern="1200" dirty="0" smtClean="0">
                <a:solidFill>
                  <a:schemeClr val="tx1"/>
                </a:solidFill>
                <a:latin typeface="Arial" pitchFamily="34" charset="0"/>
                <a:ea typeface="宋体" pitchFamily="2" charset="-122"/>
                <a:cs typeface="+mn-cs"/>
              </a:rPr>
              <a:t>它的每个点 </a:t>
            </a:r>
            <a:r>
              <a:rPr lang="mr-IN" altLang="zh-CN" sz="1200" kern="1200" dirty="0" smtClean="0">
                <a:solidFill>
                  <a:schemeClr val="tx1"/>
                </a:solidFill>
                <a:latin typeface="Arial" pitchFamily="34" charset="0"/>
                <a:ea typeface="宋体" pitchFamily="2" charset="-122"/>
                <a:cs typeface="+mn-cs"/>
              </a:rPr>
              <a:t>X </a:t>
            </a:r>
            <a:r>
              <a:rPr lang="zh-CN" altLang="mr-IN" sz="1200" kern="1200" dirty="0" smtClean="0">
                <a:solidFill>
                  <a:schemeClr val="tx1"/>
                </a:solidFill>
                <a:latin typeface="Arial" pitchFamily="34" charset="0"/>
                <a:ea typeface="宋体" pitchFamily="2" charset="-122"/>
                <a:cs typeface="+mn-cs"/>
              </a:rPr>
              <a:t>可以表示为 </a:t>
            </a:r>
            <a:r>
              <a:rPr lang="mr-IN" altLang="zh-CN" sz="1200" kern="1200" dirty="0" smtClean="0">
                <a:solidFill>
                  <a:schemeClr val="tx1"/>
                </a:solidFill>
                <a:latin typeface="Arial" pitchFamily="34" charset="0"/>
                <a:ea typeface="宋体" pitchFamily="2" charset="-122"/>
                <a:cs typeface="+mn-cs"/>
              </a:rPr>
              <a:t>(</a:t>
            </a:r>
            <a:r>
              <a:rPr lang="mr-IN" altLang="zh-CN" sz="1200" kern="1200" dirty="0" err="1" smtClean="0">
                <a:solidFill>
                  <a:schemeClr val="tx1"/>
                </a:solidFill>
                <a:latin typeface="Arial" pitchFamily="34" charset="0"/>
                <a:ea typeface="宋体" pitchFamily="2" charset="-122"/>
                <a:cs typeface="+mn-cs"/>
              </a:rPr>
              <a:t>x</a:t>
            </a:r>
            <a:r>
              <a:rPr lang="mr-IN" altLang="zh-CN" sz="1200" kern="1200" dirty="0" smtClean="0">
                <a:solidFill>
                  <a:schemeClr val="tx1"/>
                </a:solidFill>
                <a:latin typeface="Arial" pitchFamily="34" charset="0"/>
                <a:ea typeface="宋体" pitchFamily="2" charset="-122"/>
                <a:cs typeface="+mn-cs"/>
              </a:rPr>
              <a:t>[1],</a:t>
            </a:r>
            <a:r>
              <a:rPr lang="mr-IN" altLang="zh-CN" sz="1200" kern="1200" dirty="0" err="1" smtClean="0">
                <a:solidFill>
                  <a:schemeClr val="tx1"/>
                </a:solidFill>
                <a:latin typeface="Arial" pitchFamily="34" charset="0"/>
                <a:ea typeface="宋体" pitchFamily="2" charset="-122"/>
                <a:cs typeface="+mn-cs"/>
              </a:rPr>
              <a:t>x</a:t>
            </a:r>
            <a:r>
              <a:rPr lang="mr-IN" altLang="zh-CN" sz="1200" kern="1200" dirty="0" smtClean="0">
                <a:solidFill>
                  <a:schemeClr val="tx1"/>
                </a:solidFill>
                <a:latin typeface="Arial" pitchFamily="34" charset="0"/>
                <a:ea typeface="宋体" pitchFamily="2" charset="-122"/>
                <a:cs typeface="+mn-cs"/>
              </a:rPr>
              <a:t>[2],…,</a:t>
            </a:r>
            <a:r>
              <a:rPr lang="mr-IN" altLang="zh-CN" sz="1200" kern="1200" dirty="0" err="1" smtClean="0">
                <a:solidFill>
                  <a:schemeClr val="tx1"/>
                </a:solidFill>
                <a:latin typeface="Arial" pitchFamily="34" charset="0"/>
                <a:ea typeface="宋体" pitchFamily="2" charset="-122"/>
                <a:cs typeface="+mn-cs"/>
              </a:rPr>
              <a:t>x</a:t>
            </a:r>
            <a:r>
              <a:rPr lang="mr-IN" altLang="zh-CN" sz="1200" kern="1200" dirty="0" smtClean="0">
                <a:solidFill>
                  <a:schemeClr val="tx1"/>
                </a:solidFill>
                <a:latin typeface="Arial" pitchFamily="34" charset="0"/>
                <a:ea typeface="宋体" pitchFamily="2" charset="-122"/>
                <a:cs typeface="+mn-cs"/>
              </a:rPr>
              <a:t>[</a:t>
            </a:r>
            <a:r>
              <a:rPr lang="mr-IN" altLang="zh-CN" sz="1200" kern="1200" dirty="0" err="1" smtClean="0">
                <a:solidFill>
                  <a:schemeClr val="tx1"/>
                </a:solidFill>
                <a:latin typeface="Arial" pitchFamily="34" charset="0"/>
                <a:ea typeface="宋体" pitchFamily="2" charset="-122"/>
                <a:cs typeface="+mn-cs"/>
              </a:rPr>
              <a:t>n</a:t>
            </a:r>
            <a:r>
              <a:rPr lang="mr-IN" altLang="zh-CN" sz="1200" kern="1200" dirty="0" smtClean="0">
                <a:solidFill>
                  <a:schemeClr val="tx1"/>
                </a:solidFill>
                <a:latin typeface="Arial" pitchFamily="34" charset="0"/>
                <a:ea typeface="宋体" pitchFamily="2" charset="-122"/>
                <a:cs typeface="+mn-cs"/>
              </a:rPr>
              <a:t>]) ,</a:t>
            </a:r>
            <a:r>
              <a:rPr lang="zh-CN" altLang="mr-IN" sz="1200" kern="1200" dirty="0" smtClean="0">
                <a:solidFill>
                  <a:schemeClr val="tx1"/>
                </a:solidFill>
                <a:latin typeface="Arial" pitchFamily="34" charset="0"/>
                <a:ea typeface="宋体" pitchFamily="2" charset="-122"/>
                <a:cs typeface="+mn-cs"/>
              </a:rPr>
              <a:t>其中 </a:t>
            </a:r>
            <a:r>
              <a:rPr lang="mr-IN" altLang="zh-CN" sz="1200" kern="1200" dirty="0" err="1" smtClean="0">
                <a:solidFill>
                  <a:schemeClr val="tx1"/>
                </a:solidFill>
                <a:latin typeface="Arial" pitchFamily="34" charset="0"/>
                <a:ea typeface="宋体" pitchFamily="2" charset="-122"/>
                <a:cs typeface="+mn-cs"/>
              </a:rPr>
              <a:t>x</a:t>
            </a:r>
            <a:r>
              <a:rPr lang="mr-IN" altLang="zh-CN" sz="1200" kern="1200" dirty="0" smtClean="0">
                <a:solidFill>
                  <a:schemeClr val="tx1"/>
                </a:solidFill>
                <a:latin typeface="Arial" pitchFamily="34" charset="0"/>
                <a:ea typeface="宋体" pitchFamily="2" charset="-122"/>
                <a:cs typeface="+mn-cs"/>
              </a:rPr>
              <a:t>[</a:t>
            </a:r>
            <a:r>
              <a:rPr lang="mr-IN" altLang="zh-CN" sz="1200" kern="1200" dirty="0" err="1" smtClean="0">
                <a:solidFill>
                  <a:schemeClr val="tx1"/>
                </a:solidFill>
                <a:latin typeface="Arial" pitchFamily="34" charset="0"/>
                <a:ea typeface="宋体" pitchFamily="2" charset="-122"/>
                <a:cs typeface="+mn-cs"/>
              </a:rPr>
              <a:t>i</a:t>
            </a:r>
            <a:r>
              <a:rPr lang="mr-IN" altLang="zh-CN" sz="1200" kern="1200" dirty="0" smtClean="0">
                <a:solidFill>
                  <a:schemeClr val="tx1"/>
                </a:solidFill>
                <a:latin typeface="Arial" pitchFamily="34" charset="0"/>
                <a:ea typeface="宋体" pitchFamily="2" charset="-122"/>
                <a:cs typeface="+mn-cs"/>
              </a:rPr>
              <a:t>] (</a:t>
            </a:r>
            <a:r>
              <a:rPr lang="mr-IN" altLang="zh-CN" sz="1200" kern="1200" dirty="0" err="1" smtClean="0">
                <a:solidFill>
                  <a:schemeClr val="tx1"/>
                </a:solidFill>
                <a:latin typeface="Arial" pitchFamily="34" charset="0"/>
                <a:ea typeface="宋体" pitchFamily="2" charset="-122"/>
                <a:cs typeface="+mn-cs"/>
              </a:rPr>
              <a:t>i</a:t>
            </a:r>
            <a:r>
              <a:rPr lang="mr-IN" altLang="zh-CN" sz="1200" kern="1200" dirty="0" smtClean="0">
                <a:solidFill>
                  <a:schemeClr val="tx1"/>
                </a:solidFill>
                <a:latin typeface="Arial" pitchFamily="34" charset="0"/>
                <a:ea typeface="宋体" pitchFamily="2" charset="-122"/>
                <a:cs typeface="+mn-cs"/>
              </a:rPr>
              <a:t> = 1,2,…,</a:t>
            </a:r>
            <a:r>
              <a:rPr lang="mr-IN" altLang="zh-CN" sz="1200" kern="1200" dirty="0" err="1" smtClean="0">
                <a:solidFill>
                  <a:schemeClr val="tx1"/>
                </a:solidFill>
                <a:latin typeface="Arial" pitchFamily="34" charset="0"/>
                <a:ea typeface="宋体" pitchFamily="2" charset="-122"/>
                <a:cs typeface="+mn-cs"/>
              </a:rPr>
              <a:t>n</a:t>
            </a:r>
            <a:r>
              <a:rPr lang="mr-IN" altLang="zh-CN" sz="1200" kern="1200" dirty="0" smtClean="0">
                <a:solidFill>
                  <a:schemeClr val="tx1"/>
                </a:solidFill>
                <a:latin typeface="Arial" pitchFamily="34" charset="0"/>
                <a:ea typeface="宋体" pitchFamily="2" charset="-122"/>
                <a:cs typeface="+mn-cs"/>
              </a:rPr>
              <a:t>) </a:t>
            </a:r>
            <a:r>
              <a:rPr lang="zh-CN" altLang="mr-IN" sz="1200" kern="1200" dirty="0" smtClean="0">
                <a:solidFill>
                  <a:schemeClr val="tx1"/>
                </a:solidFill>
                <a:latin typeface="Arial" pitchFamily="34" charset="0"/>
                <a:ea typeface="宋体" pitchFamily="2" charset="-122"/>
                <a:cs typeface="+mn-cs"/>
              </a:rPr>
              <a:t>是实数</a:t>
            </a:r>
            <a:r>
              <a:rPr lang="mr-IN" altLang="zh-CN" sz="1200" kern="1200" dirty="0" smtClean="0">
                <a:solidFill>
                  <a:schemeClr val="tx1"/>
                </a:solidFill>
                <a:latin typeface="Arial" pitchFamily="34" charset="0"/>
                <a:ea typeface="宋体" pitchFamily="2" charset="-122"/>
                <a:cs typeface="+mn-cs"/>
              </a:rPr>
              <a:t>,</a:t>
            </a:r>
            <a:r>
              <a:rPr lang="zh-CN" altLang="mr-IN" sz="1200" kern="1200" dirty="0" smtClean="0">
                <a:solidFill>
                  <a:schemeClr val="tx1"/>
                </a:solidFill>
                <a:latin typeface="Arial" pitchFamily="34" charset="0"/>
                <a:ea typeface="宋体" pitchFamily="2" charset="-122"/>
                <a:cs typeface="+mn-cs"/>
              </a:rPr>
              <a:t>称为 </a:t>
            </a:r>
            <a:r>
              <a:rPr lang="mr-IN" altLang="zh-CN" sz="1200" kern="1200" dirty="0" smtClean="0">
                <a:solidFill>
                  <a:schemeClr val="tx1"/>
                </a:solidFill>
                <a:latin typeface="Arial" pitchFamily="34" charset="0"/>
                <a:ea typeface="宋体" pitchFamily="2" charset="-122"/>
                <a:cs typeface="+mn-cs"/>
              </a:rPr>
              <a:t>X </a:t>
            </a:r>
            <a:r>
              <a:rPr lang="zh-CN" altLang="mr-IN" sz="1200" kern="1200" dirty="0" smtClean="0">
                <a:solidFill>
                  <a:schemeClr val="tx1"/>
                </a:solidFill>
                <a:latin typeface="Arial" pitchFamily="34" charset="0"/>
                <a:ea typeface="宋体" pitchFamily="2" charset="-122"/>
                <a:cs typeface="+mn-cs"/>
              </a:rPr>
              <a:t>的第</a:t>
            </a:r>
            <a:r>
              <a:rPr lang="mr-IN" altLang="zh-CN" sz="1200" kern="1200" dirty="0" err="1" smtClean="0">
                <a:solidFill>
                  <a:schemeClr val="tx1"/>
                </a:solidFill>
                <a:latin typeface="Arial" pitchFamily="34" charset="0"/>
                <a:ea typeface="宋体" pitchFamily="2" charset="-122"/>
                <a:cs typeface="+mn-cs"/>
              </a:rPr>
              <a:t>i</a:t>
            </a:r>
            <a:r>
              <a:rPr lang="zh-CN" altLang="mr-IN" sz="1200" kern="1200" dirty="0" smtClean="0">
                <a:solidFill>
                  <a:schemeClr val="tx1"/>
                </a:solidFill>
                <a:latin typeface="Arial" pitchFamily="34" charset="0"/>
                <a:ea typeface="宋体" pitchFamily="2" charset="-122"/>
                <a:cs typeface="+mn-cs"/>
              </a:rPr>
              <a:t>个坐标</a:t>
            </a:r>
            <a:r>
              <a:rPr lang="mr-IN" altLang="zh-CN" sz="1200" kern="1200" dirty="0" smtClean="0">
                <a:solidFill>
                  <a:schemeClr val="tx1"/>
                </a:solidFill>
                <a:latin typeface="Arial" pitchFamily="34" charset="0"/>
                <a:ea typeface="宋体" pitchFamily="2" charset="-122"/>
                <a:cs typeface="+mn-cs"/>
              </a:rPr>
              <a:t>,</a:t>
            </a:r>
            <a:r>
              <a:rPr lang="zh-CN" altLang="mr-IN" sz="1200" kern="1200" dirty="0" smtClean="0">
                <a:solidFill>
                  <a:schemeClr val="tx1"/>
                </a:solidFill>
                <a:latin typeface="Arial" pitchFamily="34" charset="0"/>
                <a:ea typeface="宋体" pitchFamily="2" charset="-122"/>
                <a:cs typeface="+mn-cs"/>
              </a:rPr>
              <a:t>两个点 </a:t>
            </a:r>
            <a:r>
              <a:rPr lang="mr-IN" altLang="zh-CN" sz="1200" kern="1200" dirty="0" err="1" smtClean="0">
                <a:solidFill>
                  <a:schemeClr val="tx1"/>
                </a:solidFill>
                <a:latin typeface="Arial" pitchFamily="34" charset="0"/>
                <a:ea typeface="宋体" pitchFamily="2" charset="-122"/>
                <a:cs typeface="+mn-cs"/>
              </a:rPr>
              <a:t>A</a:t>
            </a:r>
            <a:r>
              <a:rPr lang="mr-IN" altLang="zh-CN" sz="1200" kern="1200" dirty="0" smtClean="0">
                <a:solidFill>
                  <a:schemeClr val="tx1"/>
                </a:solidFill>
                <a:latin typeface="Arial" pitchFamily="34" charset="0"/>
                <a:ea typeface="宋体" pitchFamily="2" charset="-122"/>
                <a:cs typeface="+mn-cs"/>
              </a:rPr>
              <a:t> = (</a:t>
            </a:r>
            <a:r>
              <a:rPr lang="mr-IN" altLang="zh-CN" sz="1200" kern="1200" dirty="0" err="1" smtClean="0">
                <a:solidFill>
                  <a:schemeClr val="tx1"/>
                </a:solidFill>
                <a:latin typeface="Arial" pitchFamily="34" charset="0"/>
                <a:ea typeface="宋体" pitchFamily="2" charset="-122"/>
                <a:cs typeface="+mn-cs"/>
              </a:rPr>
              <a:t>a</a:t>
            </a:r>
            <a:r>
              <a:rPr lang="mr-IN" altLang="zh-CN" sz="1200" kern="1200" dirty="0" smtClean="0">
                <a:solidFill>
                  <a:schemeClr val="tx1"/>
                </a:solidFill>
                <a:latin typeface="Arial" pitchFamily="34" charset="0"/>
                <a:ea typeface="宋体" pitchFamily="2" charset="-122"/>
                <a:cs typeface="+mn-cs"/>
              </a:rPr>
              <a:t>[1],</a:t>
            </a:r>
            <a:r>
              <a:rPr lang="mr-IN" altLang="zh-CN" sz="1200" kern="1200" dirty="0" err="1" smtClean="0">
                <a:solidFill>
                  <a:schemeClr val="tx1"/>
                </a:solidFill>
                <a:latin typeface="Arial" pitchFamily="34" charset="0"/>
                <a:ea typeface="宋体" pitchFamily="2" charset="-122"/>
                <a:cs typeface="+mn-cs"/>
              </a:rPr>
              <a:t>a</a:t>
            </a:r>
            <a:r>
              <a:rPr lang="mr-IN" altLang="zh-CN" sz="1200" kern="1200" dirty="0" smtClean="0">
                <a:solidFill>
                  <a:schemeClr val="tx1"/>
                </a:solidFill>
                <a:latin typeface="Arial" pitchFamily="34" charset="0"/>
                <a:ea typeface="宋体" pitchFamily="2" charset="-122"/>
                <a:cs typeface="+mn-cs"/>
              </a:rPr>
              <a:t>[2],…,</a:t>
            </a:r>
            <a:r>
              <a:rPr lang="mr-IN" altLang="zh-CN" sz="1200" kern="1200" dirty="0" err="1" smtClean="0">
                <a:solidFill>
                  <a:schemeClr val="tx1"/>
                </a:solidFill>
                <a:latin typeface="Arial" pitchFamily="34" charset="0"/>
                <a:ea typeface="宋体" pitchFamily="2" charset="-122"/>
                <a:cs typeface="+mn-cs"/>
              </a:rPr>
              <a:t>a</a:t>
            </a:r>
            <a:r>
              <a:rPr lang="mr-IN" altLang="zh-CN" sz="1200" kern="1200" dirty="0" smtClean="0">
                <a:solidFill>
                  <a:schemeClr val="tx1"/>
                </a:solidFill>
                <a:latin typeface="Arial" pitchFamily="34" charset="0"/>
                <a:ea typeface="宋体" pitchFamily="2" charset="-122"/>
                <a:cs typeface="+mn-cs"/>
              </a:rPr>
              <a:t>[</a:t>
            </a:r>
            <a:r>
              <a:rPr lang="mr-IN" altLang="zh-CN" sz="1200" kern="1200" dirty="0" err="1" smtClean="0">
                <a:solidFill>
                  <a:schemeClr val="tx1"/>
                </a:solidFill>
                <a:latin typeface="Arial" pitchFamily="34" charset="0"/>
                <a:ea typeface="宋体" pitchFamily="2" charset="-122"/>
                <a:cs typeface="+mn-cs"/>
              </a:rPr>
              <a:t>n</a:t>
            </a:r>
            <a:r>
              <a:rPr lang="mr-IN" altLang="zh-CN" sz="1200" kern="1200" dirty="0" smtClean="0">
                <a:solidFill>
                  <a:schemeClr val="tx1"/>
                </a:solidFill>
                <a:latin typeface="Arial" pitchFamily="34" charset="0"/>
                <a:ea typeface="宋体" pitchFamily="2" charset="-122"/>
                <a:cs typeface="+mn-cs"/>
              </a:rPr>
              <a:t>]) </a:t>
            </a:r>
            <a:r>
              <a:rPr lang="zh-CN" altLang="mr-IN" sz="1200" kern="1200" dirty="0" smtClean="0">
                <a:solidFill>
                  <a:schemeClr val="tx1"/>
                </a:solidFill>
                <a:latin typeface="Arial" pitchFamily="34" charset="0"/>
                <a:ea typeface="宋体" pitchFamily="2" charset="-122"/>
                <a:cs typeface="+mn-cs"/>
              </a:rPr>
              <a:t>和 </a:t>
            </a:r>
            <a:r>
              <a:rPr lang="mr-IN" altLang="zh-CN" sz="1200" kern="1200" dirty="0" err="1" smtClean="0">
                <a:solidFill>
                  <a:schemeClr val="tx1"/>
                </a:solidFill>
                <a:latin typeface="Arial" pitchFamily="34" charset="0"/>
                <a:ea typeface="宋体" pitchFamily="2" charset="-122"/>
                <a:cs typeface="+mn-cs"/>
              </a:rPr>
              <a:t>B</a:t>
            </a:r>
            <a:r>
              <a:rPr lang="mr-IN" altLang="zh-CN" sz="1200" kern="1200" dirty="0" smtClean="0">
                <a:solidFill>
                  <a:schemeClr val="tx1"/>
                </a:solidFill>
                <a:latin typeface="Arial" pitchFamily="34" charset="0"/>
                <a:ea typeface="宋体" pitchFamily="2" charset="-122"/>
                <a:cs typeface="+mn-cs"/>
              </a:rPr>
              <a:t> = (</a:t>
            </a:r>
            <a:r>
              <a:rPr lang="mr-IN" altLang="zh-CN" sz="1200" kern="1200" dirty="0" err="1" smtClean="0">
                <a:solidFill>
                  <a:schemeClr val="tx1"/>
                </a:solidFill>
                <a:latin typeface="Arial" pitchFamily="34" charset="0"/>
                <a:ea typeface="宋体" pitchFamily="2" charset="-122"/>
                <a:cs typeface="+mn-cs"/>
              </a:rPr>
              <a:t>b</a:t>
            </a:r>
            <a:r>
              <a:rPr lang="mr-IN" altLang="zh-CN" sz="1200" kern="1200" dirty="0" smtClean="0">
                <a:solidFill>
                  <a:schemeClr val="tx1"/>
                </a:solidFill>
                <a:latin typeface="Arial" pitchFamily="34" charset="0"/>
                <a:ea typeface="宋体" pitchFamily="2" charset="-122"/>
                <a:cs typeface="+mn-cs"/>
              </a:rPr>
              <a:t>[1],</a:t>
            </a:r>
            <a:r>
              <a:rPr lang="mr-IN" altLang="zh-CN" sz="1200" kern="1200" dirty="0" err="1" smtClean="0">
                <a:solidFill>
                  <a:schemeClr val="tx1"/>
                </a:solidFill>
                <a:latin typeface="Arial" pitchFamily="34" charset="0"/>
                <a:ea typeface="宋体" pitchFamily="2" charset="-122"/>
                <a:cs typeface="+mn-cs"/>
              </a:rPr>
              <a:t>b</a:t>
            </a:r>
            <a:r>
              <a:rPr lang="mr-IN" altLang="zh-CN" sz="1200" kern="1200" dirty="0" smtClean="0">
                <a:solidFill>
                  <a:schemeClr val="tx1"/>
                </a:solidFill>
                <a:latin typeface="Arial" pitchFamily="34" charset="0"/>
                <a:ea typeface="宋体" pitchFamily="2" charset="-122"/>
                <a:cs typeface="+mn-cs"/>
              </a:rPr>
              <a:t>[2],…,</a:t>
            </a:r>
            <a:r>
              <a:rPr lang="mr-IN" altLang="zh-CN" sz="1200" kern="1200" dirty="0" err="1" smtClean="0">
                <a:solidFill>
                  <a:schemeClr val="tx1"/>
                </a:solidFill>
                <a:latin typeface="Arial" pitchFamily="34" charset="0"/>
                <a:ea typeface="宋体" pitchFamily="2" charset="-122"/>
                <a:cs typeface="+mn-cs"/>
              </a:rPr>
              <a:t>b</a:t>
            </a:r>
            <a:r>
              <a:rPr lang="mr-IN" altLang="zh-CN" sz="1200" kern="1200" dirty="0" smtClean="0">
                <a:solidFill>
                  <a:schemeClr val="tx1"/>
                </a:solidFill>
                <a:latin typeface="Arial" pitchFamily="34" charset="0"/>
                <a:ea typeface="宋体" pitchFamily="2" charset="-122"/>
                <a:cs typeface="+mn-cs"/>
              </a:rPr>
              <a:t>[</a:t>
            </a:r>
            <a:r>
              <a:rPr lang="mr-IN" altLang="zh-CN" sz="1200" kern="1200" dirty="0" err="1" smtClean="0">
                <a:solidFill>
                  <a:schemeClr val="tx1"/>
                </a:solidFill>
                <a:latin typeface="Arial" pitchFamily="34" charset="0"/>
                <a:ea typeface="宋体" pitchFamily="2" charset="-122"/>
                <a:cs typeface="+mn-cs"/>
              </a:rPr>
              <a:t>n</a:t>
            </a:r>
            <a:r>
              <a:rPr lang="mr-IN" altLang="zh-CN" sz="1200" kern="1200" dirty="0" smtClean="0">
                <a:solidFill>
                  <a:schemeClr val="tx1"/>
                </a:solidFill>
                <a:latin typeface="Arial" pitchFamily="34" charset="0"/>
                <a:ea typeface="宋体" pitchFamily="2" charset="-122"/>
                <a:cs typeface="+mn-cs"/>
              </a:rPr>
              <a:t>]) </a:t>
            </a:r>
            <a:r>
              <a:rPr lang="zh-CN" altLang="mr-IN" sz="1200" kern="1200" dirty="0" smtClean="0">
                <a:solidFill>
                  <a:schemeClr val="tx1"/>
                </a:solidFill>
                <a:latin typeface="Arial" pitchFamily="34" charset="0"/>
                <a:ea typeface="宋体" pitchFamily="2" charset="-122"/>
                <a:cs typeface="+mn-cs"/>
              </a:rPr>
              <a:t>之间的距离 </a:t>
            </a:r>
            <a:r>
              <a:rPr lang="mr-IN" altLang="zh-CN" sz="1200" kern="1200" dirty="0" err="1" smtClean="0">
                <a:solidFill>
                  <a:schemeClr val="tx1"/>
                </a:solidFill>
                <a:latin typeface="Arial" pitchFamily="34" charset="0"/>
                <a:ea typeface="宋体" pitchFamily="2" charset="-122"/>
                <a:cs typeface="+mn-cs"/>
              </a:rPr>
              <a:t>d</a:t>
            </a:r>
            <a:r>
              <a:rPr lang="mr-IN" altLang="zh-CN" sz="1200" kern="1200" dirty="0" smtClean="0">
                <a:solidFill>
                  <a:schemeClr val="tx1"/>
                </a:solidFill>
                <a:latin typeface="Arial" pitchFamily="34" charset="0"/>
                <a:ea typeface="宋体" pitchFamily="2" charset="-122"/>
                <a:cs typeface="+mn-cs"/>
              </a:rPr>
              <a:t>(A,B) </a:t>
            </a:r>
            <a:r>
              <a:rPr lang="zh-CN" altLang="mr-IN" sz="1200" kern="1200" dirty="0" smtClean="0">
                <a:solidFill>
                  <a:schemeClr val="tx1"/>
                </a:solidFill>
                <a:latin typeface="Arial" pitchFamily="34" charset="0"/>
                <a:ea typeface="宋体" pitchFamily="2" charset="-122"/>
                <a:cs typeface="+mn-cs"/>
              </a:rPr>
              <a:t>定义为下面的公式</a:t>
            </a:r>
            <a:r>
              <a:rPr lang="mr-IN" altLang="zh-CN" sz="1200" kern="1200" dirty="0" smtClean="0">
                <a:solidFill>
                  <a:schemeClr val="tx1"/>
                </a:solidFill>
                <a:latin typeface="Arial" pitchFamily="34" charset="0"/>
                <a:ea typeface="宋体" pitchFamily="2" charset="-122"/>
                <a:cs typeface="+mn-cs"/>
              </a:rPr>
              <a:t>.</a:t>
            </a:r>
          </a:p>
          <a:p>
            <a:r>
              <a:rPr lang="mr-IN" altLang="zh-CN" sz="1200" kern="1200" dirty="0" err="1" smtClean="0">
                <a:solidFill>
                  <a:schemeClr val="tx1"/>
                </a:solidFill>
                <a:latin typeface="Arial" pitchFamily="34" charset="0"/>
                <a:ea typeface="宋体" pitchFamily="2" charset="-122"/>
                <a:cs typeface="+mn-cs"/>
              </a:rPr>
              <a:t>d</a:t>
            </a:r>
            <a:r>
              <a:rPr lang="mr-IN" altLang="zh-CN" sz="1200" kern="1200" dirty="0" smtClean="0">
                <a:solidFill>
                  <a:schemeClr val="tx1"/>
                </a:solidFill>
                <a:latin typeface="Arial" pitchFamily="34" charset="0"/>
                <a:ea typeface="宋体" pitchFamily="2" charset="-122"/>
                <a:cs typeface="+mn-cs"/>
              </a:rPr>
              <a:t>(A,B) =</a:t>
            </a:r>
            <a:r>
              <a:rPr lang="mr-IN" altLang="zh-CN" sz="1200" kern="1200" dirty="0" err="1" smtClean="0">
                <a:solidFill>
                  <a:schemeClr val="tx1"/>
                </a:solidFill>
                <a:latin typeface="Arial" pitchFamily="34" charset="0"/>
                <a:ea typeface="宋体" pitchFamily="2" charset="-122"/>
                <a:cs typeface="+mn-cs"/>
              </a:rPr>
              <a:t>sqrt</a:t>
            </a:r>
            <a:r>
              <a:rPr lang="mr-IN" altLang="zh-CN" sz="1200" kern="1200" dirty="0" smtClean="0">
                <a:solidFill>
                  <a:schemeClr val="tx1"/>
                </a:solidFill>
                <a:latin typeface="Arial" pitchFamily="34" charset="0"/>
                <a:ea typeface="宋体" pitchFamily="2" charset="-122"/>
                <a:cs typeface="+mn-cs"/>
              </a:rPr>
              <a:t> [ ∑( ( </a:t>
            </a:r>
            <a:r>
              <a:rPr lang="mr-IN" altLang="zh-CN" sz="1200" kern="1200" dirty="0" err="1" smtClean="0">
                <a:solidFill>
                  <a:schemeClr val="tx1"/>
                </a:solidFill>
                <a:latin typeface="Arial" pitchFamily="34" charset="0"/>
                <a:ea typeface="宋体" pitchFamily="2" charset="-122"/>
                <a:cs typeface="+mn-cs"/>
              </a:rPr>
              <a:t>a</a:t>
            </a:r>
            <a:r>
              <a:rPr lang="mr-IN" altLang="zh-CN" sz="1200" kern="1200" dirty="0" smtClean="0">
                <a:solidFill>
                  <a:schemeClr val="tx1"/>
                </a:solidFill>
                <a:latin typeface="Arial" pitchFamily="34" charset="0"/>
                <a:ea typeface="宋体" pitchFamily="2" charset="-122"/>
                <a:cs typeface="+mn-cs"/>
              </a:rPr>
              <a:t>[</a:t>
            </a:r>
            <a:r>
              <a:rPr lang="mr-IN" altLang="zh-CN" sz="1200" kern="1200" dirty="0" err="1" smtClean="0">
                <a:solidFill>
                  <a:schemeClr val="tx1"/>
                </a:solidFill>
                <a:latin typeface="Arial" pitchFamily="34" charset="0"/>
                <a:ea typeface="宋体" pitchFamily="2" charset="-122"/>
                <a:cs typeface="+mn-cs"/>
              </a:rPr>
              <a:t>i</a:t>
            </a:r>
            <a:r>
              <a:rPr lang="mr-IN" altLang="zh-CN" sz="1200" kern="1200" dirty="0" smtClean="0">
                <a:solidFill>
                  <a:schemeClr val="tx1"/>
                </a:solidFill>
                <a:latin typeface="Arial" pitchFamily="34" charset="0"/>
                <a:ea typeface="宋体" pitchFamily="2" charset="-122"/>
                <a:cs typeface="+mn-cs"/>
              </a:rPr>
              <a:t>] - </a:t>
            </a:r>
            <a:r>
              <a:rPr lang="mr-IN" altLang="zh-CN" sz="1200" kern="1200" dirty="0" err="1" smtClean="0">
                <a:solidFill>
                  <a:schemeClr val="tx1"/>
                </a:solidFill>
                <a:latin typeface="Arial" pitchFamily="34" charset="0"/>
                <a:ea typeface="宋体" pitchFamily="2" charset="-122"/>
                <a:cs typeface="+mn-cs"/>
              </a:rPr>
              <a:t>b</a:t>
            </a:r>
            <a:r>
              <a:rPr lang="mr-IN" altLang="zh-CN" sz="1200" kern="1200" dirty="0" smtClean="0">
                <a:solidFill>
                  <a:schemeClr val="tx1"/>
                </a:solidFill>
                <a:latin typeface="Arial" pitchFamily="34" charset="0"/>
                <a:ea typeface="宋体" pitchFamily="2" charset="-122"/>
                <a:cs typeface="+mn-cs"/>
              </a:rPr>
              <a:t>[</a:t>
            </a:r>
            <a:r>
              <a:rPr lang="mr-IN" altLang="zh-CN" sz="1200" kern="1200" dirty="0" err="1" smtClean="0">
                <a:solidFill>
                  <a:schemeClr val="tx1"/>
                </a:solidFill>
                <a:latin typeface="Arial" pitchFamily="34" charset="0"/>
                <a:ea typeface="宋体" pitchFamily="2" charset="-122"/>
                <a:cs typeface="+mn-cs"/>
              </a:rPr>
              <a:t>i</a:t>
            </a:r>
            <a:r>
              <a:rPr lang="mr-IN" altLang="zh-CN" sz="1200" kern="1200" dirty="0" smtClean="0">
                <a:solidFill>
                  <a:schemeClr val="tx1"/>
                </a:solidFill>
                <a:latin typeface="Arial" pitchFamily="34" charset="0"/>
                <a:ea typeface="宋体" pitchFamily="2" charset="-122"/>
                <a:cs typeface="+mn-cs"/>
              </a:rPr>
              <a:t>] )^2 ) ] (</a:t>
            </a:r>
            <a:r>
              <a:rPr lang="mr-IN" altLang="zh-CN" sz="1200" kern="1200" dirty="0" err="1" smtClean="0">
                <a:solidFill>
                  <a:schemeClr val="tx1"/>
                </a:solidFill>
                <a:latin typeface="Arial" pitchFamily="34" charset="0"/>
                <a:ea typeface="宋体" pitchFamily="2" charset="-122"/>
                <a:cs typeface="+mn-cs"/>
              </a:rPr>
              <a:t>i</a:t>
            </a:r>
            <a:r>
              <a:rPr lang="mr-IN" altLang="zh-CN" sz="1200" kern="1200" dirty="0" smtClean="0">
                <a:solidFill>
                  <a:schemeClr val="tx1"/>
                </a:solidFill>
                <a:latin typeface="Arial" pitchFamily="34" charset="0"/>
                <a:ea typeface="宋体" pitchFamily="2" charset="-122"/>
                <a:cs typeface="+mn-cs"/>
              </a:rPr>
              <a:t> = 1,2,…,</a:t>
            </a:r>
            <a:r>
              <a:rPr lang="mr-IN" altLang="zh-CN" sz="1200" kern="1200" dirty="0" err="1" smtClean="0">
                <a:solidFill>
                  <a:schemeClr val="tx1"/>
                </a:solidFill>
                <a:latin typeface="Arial" pitchFamily="34" charset="0"/>
                <a:ea typeface="宋体" pitchFamily="2" charset="-122"/>
                <a:cs typeface="+mn-cs"/>
              </a:rPr>
              <a:t>n</a:t>
            </a:r>
            <a:r>
              <a:rPr lang="mr-IN" altLang="zh-CN" sz="1200" kern="1200" dirty="0" smtClean="0">
                <a:solidFill>
                  <a:schemeClr val="tx1"/>
                </a:solidFill>
                <a:latin typeface="Arial" pitchFamily="34" charset="0"/>
                <a:ea typeface="宋体" pitchFamily="2" charset="-122"/>
                <a:cs typeface="+mn-cs"/>
              </a:rPr>
              <a:t>)</a:t>
            </a:r>
            <a:endParaRPr lang="zh-CN" altLang="en-US" sz="1200" kern="1200" dirty="0" smtClean="0">
              <a:solidFill>
                <a:schemeClr val="tx1"/>
              </a:solidFill>
              <a:latin typeface="Arial" pitchFamily="34" charset="0"/>
              <a:ea typeface="宋体" pitchFamily="2" charset="-122"/>
              <a:cs typeface="+mn-cs"/>
            </a:endParaRPr>
          </a:p>
          <a:p>
            <a:r>
              <a:rPr lang="zh-CN" altLang="en-US" sz="1200" kern="1200" dirty="0" smtClean="0">
                <a:solidFill>
                  <a:schemeClr val="tx1"/>
                </a:solidFill>
                <a:latin typeface="Arial" pitchFamily="34" charset="0"/>
                <a:ea typeface="宋体" pitchFamily="2" charset="-122"/>
                <a:cs typeface="+mn-cs"/>
              </a:rPr>
              <a:t>权函数是指在统计中计算平均数等指标时，对各个变量值具有权衡轻重作用的数值。而所谓“</a:t>
            </a:r>
            <a:r>
              <a:rPr lang="zh-CN" altLang="en-US" sz="1200" kern="1200" dirty="0" smtClean="0">
                <a:solidFill>
                  <a:schemeClr val="tx1"/>
                </a:solidFill>
                <a:latin typeface="Arial" pitchFamily="34" charset="0"/>
                <a:ea typeface="宋体" pitchFamily="2" charset="-122"/>
                <a:cs typeface="+mn-cs"/>
                <a:hlinkClick r:id="rId3"/>
              </a:rPr>
              <a:t>变权函数”是与权数变化有关的函数权变 </a:t>
            </a:r>
            <a:r>
              <a:rPr lang="en-US" altLang="zh-CN" sz="1200" kern="1200" dirty="0" smtClean="0">
                <a:solidFill>
                  <a:schemeClr val="tx1"/>
                </a:solidFill>
                <a:latin typeface="Arial" pitchFamily="34" charset="0"/>
                <a:ea typeface="宋体" pitchFamily="2" charset="-122"/>
                <a:cs typeface="+mn-cs"/>
                <a:hlinkClick r:id="rId3"/>
              </a:rPr>
              <a:t>[1]</a:t>
            </a:r>
            <a:r>
              <a:rPr lang="zh-CN" altLang="en-US" sz="1200" kern="1200" dirty="0" smtClean="0">
                <a:solidFill>
                  <a:schemeClr val="tx1"/>
                </a:solidFill>
                <a:latin typeface="Arial" pitchFamily="34" charset="0"/>
                <a:ea typeface="宋体" pitchFamily="2" charset="-122"/>
                <a:cs typeface="+mn-cs"/>
                <a:hlinkClick r:id="rId3"/>
              </a:rPr>
              <a:t>  。</a:t>
            </a:r>
            <a:endParaRPr lang="zh-CN" altLang="en-US" dirty="0" smtClean="0">
              <a:latin typeface="Arial" charset="0"/>
            </a:endParaRPr>
          </a:p>
        </p:txBody>
      </p:sp>
    </p:spTree>
    <p:extLst>
      <p:ext uri="{BB962C8B-B14F-4D97-AF65-F5344CB8AC3E}">
        <p14:creationId xmlns:p14="http://schemas.microsoft.com/office/powerpoint/2010/main" val="11523072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8202372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dirty="0" smtClean="0"/>
              <a:t>类似地，三角剖分也等价于相应表达式的完全加括号方式</a:t>
            </a:r>
            <a:endParaRPr lang="zh-CN" altLang="en-US" dirty="0" smtClean="0">
              <a:latin typeface="Arial" charset="0"/>
            </a:endParaRPr>
          </a:p>
        </p:txBody>
      </p:sp>
    </p:spTree>
    <p:extLst>
      <p:ext uri="{BB962C8B-B14F-4D97-AF65-F5344CB8AC3E}">
        <p14:creationId xmlns:p14="http://schemas.microsoft.com/office/powerpoint/2010/main" val="10295440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7607844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1790744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8730568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5035621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5157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a:t>
            </a:fld>
            <a:endParaRPr lang="en-US" altLang="zh-CN"/>
          </a:p>
        </p:txBody>
      </p:sp>
    </p:spTree>
    <p:extLst>
      <p:ext uri="{BB962C8B-B14F-4D97-AF65-F5344CB8AC3E}">
        <p14:creationId xmlns:p14="http://schemas.microsoft.com/office/powerpoint/2010/main" val="2561241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6008817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5517665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95</a:t>
            </a:fld>
            <a:endParaRPr lang="en-US" altLang="zh-CN"/>
          </a:p>
        </p:txBody>
      </p:sp>
    </p:spTree>
    <p:extLst>
      <p:ext uri="{BB962C8B-B14F-4D97-AF65-F5344CB8AC3E}">
        <p14:creationId xmlns:p14="http://schemas.microsoft.com/office/powerpoint/2010/main" val="25778882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t>在计算机中，常用像素点的灰度值序列来表示图像</a:t>
            </a:r>
            <a:endParaRPr lang="zh-CN" altLang="en-US" dirty="0" smtClean="0">
              <a:latin typeface="Arial" charset="0"/>
            </a:endParaRPr>
          </a:p>
        </p:txBody>
      </p:sp>
    </p:spTree>
    <p:extLst>
      <p:ext uri="{BB962C8B-B14F-4D97-AF65-F5344CB8AC3E}">
        <p14:creationId xmlns:p14="http://schemas.microsoft.com/office/powerpoint/2010/main" val="11783242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4266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3561427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6542414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7197270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t>分成</a:t>
            </a:r>
            <a:r>
              <a:rPr lang="en-US" altLang="zh-CN" sz="2200" dirty="0" smtClean="0"/>
              <a:t>12</a:t>
            </a:r>
            <a:r>
              <a:rPr lang="zh-CN" altLang="en-US" sz="2200" dirty="0" smtClean="0"/>
              <a:t>个组，每组仅包含一个像素</a:t>
            </a:r>
            <a:endParaRPr lang="en-US" altLang="zh-CN" sz="2200" dirty="0" smtClean="0"/>
          </a:p>
          <a:p>
            <a:pPr eaLnBrk="1" hangingPunct="1"/>
            <a:r>
              <a:rPr lang="en-US" altLang="zh-CN" dirty="0" smtClean="0">
                <a:latin typeface="Arial" charset="0"/>
              </a:rPr>
              <a:t>{10}</a:t>
            </a:r>
            <a:r>
              <a:rPr lang="en-US" altLang="zh-CN" baseline="0" dirty="0" smtClean="0">
                <a:latin typeface="Arial" charset="0"/>
              </a:rPr>
              <a:t> {12} {15} </a:t>
            </a:r>
            <a:r>
              <a:rPr lang="zh-CN" altLang="en-US" baseline="0" dirty="0" smtClean="0">
                <a:latin typeface="Arial" charset="0"/>
              </a:rPr>
              <a:t>需要</a:t>
            </a:r>
            <a:r>
              <a:rPr lang="en-US" altLang="zh-CN" baseline="0" dirty="0" smtClean="0">
                <a:latin typeface="Arial" charset="0"/>
              </a:rPr>
              <a:t>4</a:t>
            </a:r>
            <a:r>
              <a:rPr lang="zh-CN" altLang="en-US" baseline="0" dirty="0" smtClean="0">
                <a:latin typeface="Arial" charset="0"/>
              </a:rPr>
              <a:t>位</a:t>
            </a:r>
            <a:endParaRPr lang="en-US" altLang="zh-CN" baseline="0" dirty="0" smtClean="0">
              <a:latin typeface="Arial" charset="0"/>
            </a:endParaRPr>
          </a:p>
          <a:p>
            <a:pPr eaLnBrk="1" hangingPunct="1"/>
            <a:r>
              <a:rPr lang="en-US" altLang="zh-CN" baseline="0" dirty="0" smtClean="0">
                <a:latin typeface="Arial" charset="0"/>
              </a:rPr>
              <a:t>{255}</a:t>
            </a:r>
            <a:r>
              <a:rPr lang="zh-CN" altLang="en-US" baseline="0" dirty="0" smtClean="0">
                <a:latin typeface="Arial" charset="0"/>
              </a:rPr>
              <a:t>需要</a:t>
            </a:r>
            <a:r>
              <a:rPr lang="en-US" altLang="zh-CN" baseline="0" dirty="0" smtClean="0">
                <a:latin typeface="Arial" charset="0"/>
              </a:rPr>
              <a:t>8</a:t>
            </a:r>
            <a:r>
              <a:rPr lang="zh-CN" altLang="en-US" baseline="0" dirty="0" smtClean="0">
                <a:latin typeface="Arial" charset="0"/>
              </a:rPr>
              <a:t>位</a:t>
            </a:r>
            <a:endParaRPr lang="en-US" altLang="zh-CN" baseline="0" dirty="0" smtClean="0">
              <a:latin typeface="Arial" charset="0"/>
            </a:endParaRPr>
          </a:p>
          <a:p>
            <a:pPr eaLnBrk="1" hangingPunct="1"/>
            <a:r>
              <a:rPr lang="en-US" altLang="zh-CN" baseline="0" dirty="0" smtClean="0">
                <a:latin typeface="Arial" charset="0"/>
              </a:rPr>
              <a:t>{1}{1}{1}{1}{1}</a:t>
            </a:r>
            <a:r>
              <a:rPr lang="zh-CN" altLang="en-US" baseline="0" dirty="0" smtClean="0">
                <a:latin typeface="Arial" charset="0"/>
              </a:rPr>
              <a:t>需要</a:t>
            </a:r>
            <a:r>
              <a:rPr lang="en-US" altLang="zh-CN" baseline="0" dirty="0" smtClean="0">
                <a:latin typeface="Arial" charset="0"/>
              </a:rPr>
              <a:t>1</a:t>
            </a:r>
            <a:r>
              <a:rPr lang="zh-CN" altLang="en-US" baseline="0" dirty="0" smtClean="0">
                <a:latin typeface="Arial" charset="0"/>
              </a:rPr>
              <a:t>位</a:t>
            </a:r>
            <a:endParaRPr lang="en-US" altLang="zh-CN" baseline="0" dirty="0" smtClean="0">
              <a:latin typeface="Arial" charset="0"/>
            </a:endParaRPr>
          </a:p>
          <a:p>
            <a:pPr eaLnBrk="1" hangingPunct="1"/>
            <a:r>
              <a:rPr lang="en-US" altLang="zh-CN" baseline="0" dirty="0" smtClean="0">
                <a:latin typeface="Arial" charset="0"/>
              </a:rPr>
              <a:t>{2}{2}{2}</a:t>
            </a:r>
            <a:r>
              <a:rPr lang="zh-CN" altLang="en-US" baseline="0" dirty="0" smtClean="0">
                <a:latin typeface="Arial" charset="0"/>
              </a:rPr>
              <a:t>需要</a:t>
            </a:r>
            <a:r>
              <a:rPr lang="en-US" altLang="zh-CN" baseline="0" dirty="0" smtClean="0">
                <a:latin typeface="Arial" charset="0"/>
              </a:rPr>
              <a:t>2</a:t>
            </a:r>
            <a:r>
              <a:rPr lang="zh-CN" altLang="en-US" baseline="0" dirty="0" smtClean="0">
                <a:latin typeface="Arial" charset="0"/>
              </a:rPr>
              <a:t>位</a:t>
            </a:r>
            <a:endParaRPr lang="zh-CN" altLang="en-US" dirty="0" smtClean="0">
              <a:latin typeface="Arial" charset="0"/>
            </a:endParaRPr>
          </a:p>
        </p:txBody>
      </p:sp>
    </p:spTree>
    <p:extLst>
      <p:ext uri="{BB962C8B-B14F-4D97-AF65-F5344CB8AC3E}">
        <p14:creationId xmlns:p14="http://schemas.microsoft.com/office/powerpoint/2010/main" val="20966706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b="0" i="0" kern="1200" dirty="0" smtClean="0">
                <a:solidFill>
                  <a:schemeClr val="tx1"/>
                </a:solidFill>
                <a:latin typeface="Arial" pitchFamily="34" charset="0"/>
                <a:ea typeface="宋体" pitchFamily="2" charset="-122"/>
                <a:cs typeface="+mn-cs"/>
              </a:rPr>
              <a:t>设</a:t>
            </a:r>
            <a:r>
              <a:rPr lang="en-US" altLang="zh-CN" sz="1200" b="0" i="0" kern="1200" dirty="0" smtClean="0">
                <a:solidFill>
                  <a:schemeClr val="tx1"/>
                </a:solidFill>
                <a:latin typeface="Arial" pitchFamily="34" charset="0"/>
                <a:ea typeface="宋体" pitchFamily="2" charset="-122"/>
                <a:cs typeface="+mn-cs"/>
              </a:rPr>
              <a:t>N[</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],b[</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],1&lt;=</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&lt;=m</a:t>
            </a:r>
            <a:r>
              <a:rPr lang="zh-CN" altLang="en-US" sz="1200" b="0" i="0" kern="1200" dirty="0" smtClean="0">
                <a:solidFill>
                  <a:schemeClr val="tx1"/>
                </a:solidFill>
                <a:latin typeface="Arial" pitchFamily="34" charset="0"/>
                <a:ea typeface="宋体" pitchFamily="2" charset="-122"/>
                <a:cs typeface="+mn-cs"/>
              </a:rPr>
              <a:t>是</a:t>
            </a:r>
            <a:r>
              <a:rPr lang="en-US" altLang="zh-CN" sz="1200" b="0" i="0" kern="1200" dirty="0" smtClean="0">
                <a:solidFill>
                  <a:schemeClr val="tx1"/>
                </a:solidFill>
                <a:latin typeface="Arial" pitchFamily="34" charset="0"/>
                <a:ea typeface="宋体" pitchFamily="2" charset="-122"/>
                <a:cs typeface="+mn-cs"/>
              </a:rPr>
              <a:t>{P1,P2,…</a:t>
            </a:r>
            <a:r>
              <a:rPr lang="en-US" altLang="zh-CN" sz="1200" b="0" i="0" kern="1200" dirty="0" err="1" smtClean="0">
                <a:solidFill>
                  <a:schemeClr val="tx1"/>
                </a:solidFill>
                <a:latin typeface="Arial" pitchFamily="34" charset="0"/>
                <a:ea typeface="宋体" pitchFamily="2" charset="-122"/>
                <a:cs typeface="+mn-cs"/>
              </a:rPr>
              <a:t>Pn</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的一个最优分段。</a:t>
            </a:r>
            <a:endParaRPr lang="en-US" altLang="zh-CN" sz="1200" b="0" i="0" kern="1200" dirty="0" smtClean="0">
              <a:solidFill>
                <a:schemeClr val="tx1"/>
              </a:solidFill>
              <a:latin typeface="Arial" pitchFamily="34"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smtClean="0">
                <a:solidFill>
                  <a:schemeClr val="tx1"/>
                </a:solidFill>
                <a:latin typeface="Arial" pitchFamily="34" charset="0"/>
                <a:ea typeface="宋体" pitchFamily="2" charset="-122"/>
                <a:cs typeface="+mn-cs"/>
              </a:rPr>
              <a:t>假设</a:t>
            </a:r>
            <a:r>
              <a:rPr lang="en-US" altLang="zh-CN" sz="1200" b="0" i="0" kern="1200" dirty="0" smtClean="0">
                <a:solidFill>
                  <a:schemeClr val="tx1"/>
                </a:solidFill>
                <a:latin typeface="Arial" pitchFamily="34" charset="0"/>
                <a:ea typeface="宋体" pitchFamily="2" charset="-122"/>
                <a:cs typeface="+mn-cs"/>
              </a:rPr>
              <a:t>N [1],b[1]</a:t>
            </a:r>
            <a:r>
              <a:rPr lang="zh-CN" altLang="en-US" sz="1200" b="0" i="0" kern="1200" dirty="0" smtClean="0">
                <a:solidFill>
                  <a:schemeClr val="tx1"/>
                </a:solidFill>
                <a:latin typeface="Arial" pitchFamily="34" charset="0"/>
                <a:ea typeface="宋体" pitchFamily="2" charset="-122"/>
                <a:cs typeface="+mn-cs"/>
              </a:rPr>
              <a:t>不是</a:t>
            </a:r>
            <a:r>
              <a:rPr lang="en-US" altLang="zh-CN" sz="1200" b="0" i="0" kern="1200" dirty="0" smtClean="0">
                <a:solidFill>
                  <a:schemeClr val="tx1"/>
                </a:solidFill>
                <a:latin typeface="Arial" pitchFamily="34" charset="0"/>
                <a:ea typeface="宋体" pitchFamily="2" charset="-122"/>
                <a:cs typeface="+mn-cs"/>
              </a:rPr>
              <a:t>{P</a:t>
            </a:r>
            <a:r>
              <a:rPr lang="en-US" altLang="zh-CN" sz="1200" b="0" i="0" kern="1200" baseline="-25000" dirty="0" smtClean="0">
                <a:solidFill>
                  <a:schemeClr val="tx1"/>
                </a:solidFill>
                <a:latin typeface="Arial" pitchFamily="34" charset="0"/>
                <a:ea typeface="宋体" pitchFamily="2" charset="-122"/>
                <a:cs typeface="+mn-cs"/>
              </a:rPr>
              <a:t>1</a:t>
            </a:r>
            <a:r>
              <a:rPr lang="en-US" altLang="zh-CN" sz="1200" b="0" i="0" kern="1200" dirty="0" smtClean="0">
                <a:solidFill>
                  <a:schemeClr val="tx1"/>
                </a:solidFill>
                <a:latin typeface="Arial" pitchFamily="34" charset="0"/>
                <a:ea typeface="宋体" pitchFamily="2" charset="-122"/>
                <a:cs typeface="+mn-cs"/>
              </a:rPr>
              <a:t>,…P</a:t>
            </a:r>
            <a:r>
              <a:rPr lang="en-US" altLang="zh-CN" sz="1200" b="0" i="0" kern="1200" baseline="-25000" dirty="0" smtClean="0">
                <a:solidFill>
                  <a:schemeClr val="tx1"/>
                </a:solidFill>
                <a:latin typeface="Arial" pitchFamily="34" charset="0"/>
                <a:ea typeface="宋体" pitchFamily="2" charset="-122"/>
                <a:cs typeface="+mn-cs"/>
              </a:rPr>
              <a:t>N[1]</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的一个最优分段，且</a:t>
            </a:r>
            <a:r>
              <a:rPr lang="en-US" altLang="zh-CN" sz="1200" b="0" i="0" kern="1200" dirty="0" smtClean="0">
                <a:solidFill>
                  <a:schemeClr val="tx1"/>
                </a:solidFill>
                <a:latin typeface="Arial" pitchFamily="34" charset="0"/>
                <a:ea typeface="宋体" pitchFamily="2" charset="-122"/>
                <a:cs typeface="+mn-cs"/>
              </a:rPr>
              <a:t>N [</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],b[</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],2&lt;=</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&lt;=m</a:t>
            </a:r>
            <a:r>
              <a:rPr lang="zh-CN" altLang="en-US" sz="1200" b="0" i="0" kern="1200" dirty="0" smtClean="0">
                <a:solidFill>
                  <a:schemeClr val="tx1"/>
                </a:solidFill>
                <a:latin typeface="Arial" pitchFamily="34" charset="0"/>
                <a:ea typeface="宋体" pitchFamily="2" charset="-122"/>
                <a:cs typeface="+mn-cs"/>
              </a:rPr>
              <a:t>是</a:t>
            </a:r>
            <a:r>
              <a:rPr lang="en-US" altLang="zh-CN" sz="1200" b="0" i="0" kern="1200" dirty="0" smtClean="0">
                <a:solidFill>
                  <a:schemeClr val="tx1"/>
                </a:solidFill>
                <a:latin typeface="Arial" pitchFamily="34" charset="0"/>
                <a:ea typeface="宋体" pitchFamily="2" charset="-122"/>
                <a:cs typeface="+mn-cs"/>
              </a:rPr>
              <a:t>{P</a:t>
            </a:r>
            <a:r>
              <a:rPr lang="en-US" altLang="zh-CN" sz="1200" b="0" i="0" kern="1200" baseline="-25000" dirty="0" smtClean="0">
                <a:solidFill>
                  <a:schemeClr val="tx1"/>
                </a:solidFill>
                <a:latin typeface="Arial" pitchFamily="34" charset="0"/>
                <a:ea typeface="宋体" pitchFamily="2" charset="-122"/>
                <a:cs typeface="+mn-cs"/>
              </a:rPr>
              <a:t>N[1]+1</a:t>
            </a:r>
            <a:r>
              <a:rPr lang="en-US" altLang="zh-CN" sz="1200" b="0" i="0" kern="1200" dirty="0" smtClean="0">
                <a:solidFill>
                  <a:schemeClr val="tx1"/>
                </a:solidFill>
                <a:latin typeface="Arial" pitchFamily="34" charset="0"/>
                <a:ea typeface="宋体" pitchFamily="2" charset="-122"/>
                <a:cs typeface="+mn-cs"/>
              </a:rPr>
              <a:t>,…,</a:t>
            </a:r>
            <a:r>
              <a:rPr lang="en-US" altLang="zh-CN" sz="1200" b="0" i="0" kern="1200" dirty="0" err="1" smtClean="0">
                <a:solidFill>
                  <a:schemeClr val="tx1"/>
                </a:solidFill>
                <a:latin typeface="Arial" pitchFamily="34" charset="0"/>
                <a:ea typeface="宋体" pitchFamily="2" charset="-122"/>
                <a:cs typeface="+mn-cs"/>
              </a:rPr>
              <a:t>P</a:t>
            </a:r>
            <a:r>
              <a:rPr lang="en-US" altLang="zh-CN" sz="1200" b="0" i="0" kern="1200" baseline="-25000" dirty="0" err="1" smtClean="0">
                <a:solidFill>
                  <a:schemeClr val="tx1"/>
                </a:solidFill>
                <a:latin typeface="Arial" pitchFamily="34" charset="0"/>
                <a:ea typeface="宋体" pitchFamily="2" charset="-122"/>
                <a:cs typeface="+mn-cs"/>
              </a:rPr>
              <a:t>n</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的一个最优分段，则</a:t>
            </a:r>
            <a:r>
              <a:rPr lang="en-US" altLang="zh-CN" sz="1200" b="0" i="0" kern="1200" dirty="0" smtClean="0">
                <a:solidFill>
                  <a:schemeClr val="tx1"/>
                </a:solidFill>
                <a:latin typeface="Arial" pitchFamily="34" charset="0"/>
                <a:ea typeface="宋体" pitchFamily="2" charset="-122"/>
                <a:cs typeface="+mn-cs"/>
              </a:rPr>
              <a:t>{P1,…P</a:t>
            </a:r>
            <a:r>
              <a:rPr lang="en-US" altLang="zh-CN" sz="1200" b="0" i="0" kern="1200" baseline="-25000" dirty="0" smtClean="0">
                <a:solidFill>
                  <a:schemeClr val="tx1"/>
                </a:solidFill>
                <a:latin typeface="Arial" pitchFamily="34" charset="0"/>
                <a:ea typeface="宋体" pitchFamily="2" charset="-122"/>
                <a:cs typeface="+mn-cs"/>
              </a:rPr>
              <a:t>N[1]</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一定存在一个最优分段</a:t>
            </a:r>
            <a:r>
              <a:rPr lang="en-US" altLang="zh-CN" sz="1200" b="0" i="0" kern="1200" dirty="0" smtClean="0">
                <a:solidFill>
                  <a:schemeClr val="tx1"/>
                </a:solidFill>
                <a:latin typeface="Arial" pitchFamily="34" charset="0"/>
                <a:ea typeface="宋体" pitchFamily="2" charset="-122"/>
                <a:cs typeface="+mn-cs"/>
              </a:rPr>
              <a:t>N’[1],b’[1]</a:t>
            </a:r>
            <a:r>
              <a:rPr lang="zh-CN" altLang="en-US" sz="1200" b="0" i="0" kern="1200" dirty="0" smtClean="0">
                <a:solidFill>
                  <a:schemeClr val="tx1"/>
                </a:solidFill>
                <a:latin typeface="Arial" pitchFamily="34" charset="0"/>
                <a:ea typeface="宋体" pitchFamily="2" charset="-122"/>
                <a:cs typeface="+mn-cs"/>
              </a:rPr>
              <a:t>与</a:t>
            </a:r>
            <a:r>
              <a:rPr lang="en-US" altLang="zh-CN" sz="1200" b="0" i="0" kern="1200" dirty="0" smtClean="0">
                <a:solidFill>
                  <a:schemeClr val="tx1"/>
                </a:solidFill>
                <a:latin typeface="Arial" pitchFamily="34" charset="0"/>
                <a:ea typeface="宋体" pitchFamily="2" charset="-122"/>
                <a:cs typeface="+mn-cs"/>
              </a:rPr>
              <a:t>N[</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],b[</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 2&lt;=</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&lt;=m</a:t>
            </a:r>
            <a:r>
              <a:rPr lang="zh-CN" altLang="en-US" sz="1200" b="0" i="0" kern="1200" dirty="0" smtClean="0">
                <a:solidFill>
                  <a:schemeClr val="tx1"/>
                </a:solidFill>
                <a:latin typeface="Arial" pitchFamily="34" charset="0"/>
                <a:ea typeface="宋体" pitchFamily="2" charset="-122"/>
                <a:cs typeface="+mn-cs"/>
              </a:rPr>
              <a:t>形成一个更优</a:t>
            </a:r>
            <a:r>
              <a:rPr lang="en-US" altLang="zh-CN" sz="1200" b="0" i="0" kern="1200" dirty="0" smtClean="0">
                <a:solidFill>
                  <a:schemeClr val="tx1"/>
                </a:solidFill>
                <a:latin typeface="Arial" pitchFamily="34" charset="0"/>
                <a:ea typeface="宋体" pitchFamily="2" charset="-122"/>
                <a:cs typeface="+mn-cs"/>
              </a:rPr>
              <a:t>N[</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],b[</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 1&lt;=</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&lt;=m</a:t>
            </a:r>
            <a:r>
              <a:rPr lang="zh-CN" altLang="en-US" sz="1200" b="0" i="0" kern="1200" dirty="0" smtClean="0">
                <a:solidFill>
                  <a:schemeClr val="tx1"/>
                </a:solidFill>
                <a:latin typeface="Arial" pitchFamily="34" charset="0"/>
                <a:ea typeface="宋体" pitchFamily="2" charset="-122"/>
                <a:cs typeface="+mn-cs"/>
              </a:rPr>
              <a:t>的分段，与已知矛盾，故原假设不成立，</a:t>
            </a:r>
            <a:r>
              <a:rPr lang="en-US" altLang="zh-CN" sz="1200" b="0" i="0" kern="1200" dirty="0" smtClean="0">
                <a:solidFill>
                  <a:schemeClr val="tx1"/>
                </a:solidFill>
                <a:latin typeface="Arial" pitchFamily="34" charset="0"/>
                <a:ea typeface="宋体" pitchFamily="2" charset="-122"/>
                <a:cs typeface="+mn-cs"/>
              </a:rPr>
              <a:t>N[1],b[1] </a:t>
            </a:r>
            <a:r>
              <a:rPr lang="zh-CN" altLang="en-US" sz="1200" b="0" i="0" kern="1200" dirty="0" smtClean="0">
                <a:solidFill>
                  <a:schemeClr val="tx1"/>
                </a:solidFill>
                <a:latin typeface="Arial" pitchFamily="34" charset="0"/>
                <a:ea typeface="宋体" pitchFamily="2" charset="-122"/>
                <a:cs typeface="+mn-cs"/>
              </a:rPr>
              <a:t>是</a:t>
            </a:r>
            <a:r>
              <a:rPr lang="en-US" altLang="zh-CN" sz="1200" b="0" i="0" kern="1200" dirty="0" smtClean="0">
                <a:solidFill>
                  <a:schemeClr val="tx1"/>
                </a:solidFill>
                <a:latin typeface="Arial" pitchFamily="34" charset="0"/>
                <a:ea typeface="宋体" pitchFamily="2" charset="-122"/>
                <a:cs typeface="+mn-cs"/>
              </a:rPr>
              <a:t>{P1,…P</a:t>
            </a:r>
            <a:r>
              <a:rPr lang="en-US" altLang="zh-CN" sz="1200" b="0" i="0" kern="1200" baseline="-25000" dirty="0" smtClean="0">
                <a:solidFill>
                  <a:schemeClr val="tx1"/>
                </a:solidFill>
                <a:latin typeface="Arial" pitchFamily="34" charset="0"/>
                <a:ea typeface="宋体" pitchFamily="2" charset="-122"/>
                <a:cs typeface="+mn-cs"/>
              </a:rPr>
              <a:t>N[1]</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的一个最优分段</a:t>
            </a:r>
            <a:r>
              <a:rPr lang="en-US" altLang="zh-CN" sz="1200" b="0" i="0" kern="1200" dirty="0" smtClean="0">
                <a:solidFill>
                  <a:schemeClr val="tx1"/>
                </a:solidFill>
                <a:latin typeface="Arial" pitchFamily="34" charset="0"/>
                <a:ea typeface="宋体" pitchFamily="2" charset="-122"/>
                <a:cs typeface="+mn-cs"/>
              </a:rPr>
              <a:t>. </a:t>
            </a:r>
            <a:endParaRPr lang="zh-CN" altLang="en-US" dirty="0" smtClean="0">
              <a:latin typeface="Arial" charset="0"/>
            </a:endParaRPr>
          </a:p>
        </p:txBody>
      </p:sp>
    </p:spTree>
    <p:extLst>
      <p:ext uri="{BB962C8B-B14F-4D97-AF65-F5344CB8AC3E}">
        <p14:creationId xmlns:p14="http://schemas.microsoft.com/office/powerpoint/2010/main" val="684467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8894012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103</a:t>
            </a:fld>
            <a:endParaRPr lang="en-US" altLang="zh-CN"/>
          </a:p>
        </p:txBody>
      </p:sp>
    </p:spTree>
    <p:extLst>
      <p:ext uri="{BB962C8B-B14F-4D97-AF65-F5344CB8AC3E}">
        <p14:creationId xmlns:p14="http://schemas.microsoft.com/office/powerpoint/2010/main" val="42206531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意义（</a:t>
            </a:r>
            <a:r>
              <a:rPr lang="en-US" altLang="zh-CN" dirty="0" smtClean="0"/>
              <a:t>1</a:t>
            </a:r>
            <a:r>
              <a:rPr lang="zh-CN" altLang="en-US" dirty="0" smtClean="0"/>
              <a:t>）：确认该问题的最优子结构性质</a:t>
            </a:r>
            <a:endParaRPr lang="en-US" altLang="zh-CN" dirty="0" smtClean="0"/>
          </a:p>
          <a:p>
            <a:r>
              <a:rPr lang="zh-CN" altLang="en-US" dirty="0" smtClean="0"/>
              <a:t>意义（</a:t>
            </a:r>
            <a:r>
              <a:rPr lang="en-US" altLang="zh-CN" dirty="0" smtClean="0"/>
              <a:t>2</a:t>
            </a:r>
            <a:r>
              <a:rPr lang="zh-CN" altLang="en-US" dirty="0" smtClean="0"/>
              <a:t>）：提供解题思路：顺序递推求解</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104</a:t>
            </a:fld>
            <a:endParaRPr lang="en-US" altLang="zh-CN"/>
          </a:p>
        </p:txBody>
      </p:sp>
    </p:spTree>
    <p:extLst>
      <p:ext uri="{BB962C8B-B14F-4D97-AF65-F5344CB8AC3E}">
        <p14:creationId xmlns:p14="http://schemas.microsoft.com/office/powerpoint/2010/main" val="9175679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4628106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106</a:t>
            </a:fld>
            <a:endParaRPr lang="en-US" altLang="zh-CN"/>
          </a:p>
        </p:txBody>
      </p:sp>
    </p:spTree>
    <p:extLst>
      <p:ext uri="{BB962C8B-B14F-4D97-AF65-F5344CB8AC3E}">
        <p14:creationId xmlns:p14="http://schemas.microsoft.com/office/powerpoint/2010/main" val="33475828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107</a:t>
            </a:fld>
            <a:endParaRPr lang="en-US" altLang="zh-CN"/>
          </a:p>
        </p:txBody>
      </p:sp>
    </p:spTree>
    <p:extLst>
      <p:ext uri="{BB962C8B-B14F-4D97-AF65-F5344CB8AC3E}">
        <p14:creationId xmlns:p14="http://schemas.microsoft.com/office/powerpoint/2010/main" val="2667656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108</a:t>
            </a:fld>
            <a:endParaRPr lang="en-US" altLang="zh-CN"/>
          </a:p>
        </p:txBody>
      </p:sp>
    </p:spTree>
    <p:extLst>
      <p:ext uri="{BB962C8B-B14F-4D97-AF65-F5344CB8AC3E}">
        <p14:creationId xmlns:p14="http://schemas.microsoft.com/office/powerpoint/2010/main" val="26205234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2292" name="灯片编号占位符 3"/>
          <p:cNvSpPr txBox="1">
            <a:spLocks noGrp="1"/>
          </p:cNvSpPr>
          <p:nvPr/>
        </p:nvSpPr>
        <p:spPr bwMode="auto">
          <a:xfrm>
            <a:off x="3829761" y="9443662"/>
            <a:ext cx="2929837" cy="497126"/>
          </a:xfrm>
          <a:prstGeom prst="rect">
            <a:avLst/>
          </a:prstGeom>
          <a:noFill/>
          <a:ln w="9525">
            <a:noFill/>
            <a:miter lim="800000"/>
            <a:headEnd/>
            <a:tailEnd/>
          </a:ln>
        </p:spPr>
        <p:txBody>
          <a:bodyPr anchor="b"/>
          <a:lstStyle/>
          <a:p>
            <a:pPr algn="r"/>
            <a:fld id="{E06B6367-98A8-4A9F-B61D-BA11388059E0}" type="slidenum">
              <a:rPr lang="zh-CN" altLang="en-US" sz="1200">
                <a:latin typeface="Calibri" pitchFamily="34" charset="0"/>
              </a:rPr>
              <a:pPr algn="r"/>
              <a:t>109</a:t>
            </a:fld>
            <a:endParaRPr lang="en-US" altLang="zh-CN" sz="1200">
              <a:latin typeface="Calibri" pitchFamily="34" charset="0"/>
            </a:endParaRPr>
          </a:p>
        </p:txBody>
      </p:sp>
    </p:spTree>
    <p:extLst>
      <p:ext uri="{BB962C8B-B14F-4D97-AF65-F5344CB8AC3E}">
        <p14:creationId xmlns:p14="http://schemas.microsoft.com/office/powerpoint/2010/main" val="20696943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036796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114</a:t>
            </a:fld>
            <a:endParaRPr lang="en-US" altLang="zh-CN"/>
          </a:p>
        </p:txBody>
      </p:sp>
    </p:spTree>
    <p:extLst>
      <p:ext uri="{BB962C8B-B14F-4D97-AF65-F5344CB8AC3E}">
        <p14:creationId xmlns:p14="http://schemas.microsoft.com/office/powerpoint/2010/main" val="40940856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sz="1200" dirty="0" smtClean="0">
                <a:ea typeface="楷体_GB2312" pitchFamily="49" charset="-122"/>
              </a:rPr>
              <a:t>0-1</a:t>
            </a:r>
            <a:r>
              <a:rPr lang="zh-CN" altLang="en-US" sz="1200" dirty="0" smtClean="0">
                <a:ea typeface="楷体_GB2312" pitchFamily="49" charset="-122"/>
              </a:rPr>
              <a:t>背包问题是一个特殊的整数规划问题</a:t>
            </a:r>
            <a:endParaRPr lang="zh-CN" altLang="en-US" dirty="0" smtClean="0">
              <a:latin typeface="Arial" charset="0"/>
            </a:endParaRPr>
          </a:p>
        </p:txBody>
      </p:sp>
    </p:spTree>
    <p:extLst>
      <p:ext uri="{BB962C8B-B14F-4D97-AF65-F5344CB8AC3E}">
        <p14:creationId xmlns:p14="http://schemas.microsoft.com/office/powerpoint/2010/main" val="140088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32645670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sz="1200" dirty="0" smtClean="0">
                <a:ea typeface="楷体_GB2312" pitchFamily="49" charset="-122"/>
              </a:rPr>
              <a:t>0-1</a:t>
            </a:r>
            <a:r>
              <a:rPr lang="zh-CN" altLang="en-US" sz="1200" dirty="0" smtClean="0">
                <a:ea typeface="楷体_GB2312" pitchFamily="49" charset="-122"/>
              </a:rPr>
              <a:t>背包问题是一个特殊的整数规划问题</a:t>
            </a:r>
            <a:endParaRPr lang="en-US" altLang="zh-CN" sz="1200" dirty="0" smtClean="0">
              <a:ea typeface="楷体_GB2312" pitchFamily="49" charset="-122"/>
            </a:endParaRPr>
          </a:p>
          <a:p>
            <a:pPr eaLnBrk="1" hangingPunct="1"/>
            <a:r>
              <a:rPr lang="zh-CN" altLang="en-US" b="1" dirty="0" smtClean="0"/>
              <a:t>问题归结为寻找一个满足约束条件式，并使目标函数式达到最大的解向量</a:t>
            </a:r>
            <a:r>
              <a:rPr lang="en-US" altLang="zh-CN" b="1" i="1" dirty="0" smtClean="0"/>
              <a:t>X</a:t>
            </a:r>
            <a:r>
              <a:rPr lang="en-US" altLang="zh-CN" b="1" dirty="0" smtClean="0"/>
              <a:t>=(</a:t>
            </a:r>
            <a:r>
              <a:rPr lang="en-US" altLang="zh-CN" b="1" i="1" dirty="0" smtClean="0"/>
              <a:t>x</a:t>
            </a:r>
            <a:r>
              <a:rPr lang="en-US" altLang="zh-CN" b="1" baseline="-25000" dirty="0" smtClean="0"/>
              <a:t>1</a:t>
            </a:r>
            <a:r>
              <a:rPr lang="en-US" altLang="zh-CN" b="1" dirty="0" smtClean="0"/>
              <a:t>, </a:t>
            </a:r>
            <a:r>
              <a:rPr lang="en-US" altLang="zh-CN" b="1" i="1" dirty="0" smtClean="0"/>
              <a:t>x</a:t>
            </a:r>
            <a:r>
              <a:rPr lang="en-US" altLang="zh-CN" b="1" baseline="-25000" dirty="0" smtClean="0"/>
              <a:t>2</a:t>
            </a:r>
            <a:r>
              <a:rPr lang="en-US" altLang="zh-CN" b="1" dirty="0" smtClean="0"/>
              <a:t>, …, </a:t>
            </a:r>
            <a:r>
              <a:rPr lang="en-US" altLang="zh-CN" b="1" i="1" dirty="0" err="1" smtClean="0"/>
              <a:t>x</a:t>
            </a:r>
            <a:r>
              <a:rPr lang="en-US" altLang="zh-CN" b="1" i="1" baseline="-25000" dirty="0" err="1" smtClean="0"/>
              <a:t>n</a:t>
            </a:r>
            <a:r>
              <a:rPr lang="en-US" altLang="zh-CN" b="1" dirty="0" smtClean="0"/>
              <a:t>)</a:t>
            </a:r>
            <a:r>
              <a:rPr lang="zh-CN" altLang="en-US" b="1" dirty="0" smtClean="0"/>
              <a:t>。</a:t>
            </a:r>
            <a:endParaRPr lang="zh-CN" altLang="en-US" dirty="0" smtClean="0">
              <a:latin typeface="Arial" charset="0"/>
            </a:endParaRPr>
          </a:p>
        </p:txBody>
      </p:sp>
    </p:spTree>
    <p:extLst>
      <p:ext uri="{BB962C8B-B14F-4D97-AF65-F5344CB8AC3E}">
        <p14:creationId xmlns:p14="http://schemas.microsoft.com/office/powerpoint/2010/main" val="18249731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微软雅黑" pitchFamily="34" charset="-122"/>
                <a:ea typeface="微软雅黑" pitchFamily="34" charset="-122"/>
              </a:rPr>
              <a:t>为了确定装入背包的具体物品，从</a:t>
            </a:r>
            <a:r>
              <a:rPr lang="en-US" altLang="zh-CN" sz="1200" b="1" i="1" dirty="0" smtClean="0">
                <a:latin typeface="微软雅黑" pitchFamily="34" charset="-122"/>
                <a:ea typeface="微软雅黑" pitchFamily="34" charset="-122"/>
              </a:rPr>
              <a:t>V</a:t>
            </a:r>
            <a:r>
              <a:rPr lang="en-US" altLang="zh-CN" sz="1200" b="1" dirty="0" smtClean="0">
                <a:latin typeface="微软雅黑" pitchFamily="34" charset="-122"/>
                <a:ea typeface="微软雅黑" pitchFamily="34" charset="-122"/>
              </a:rPr>
              <a:t>(</a:t>
            </a:r>
            <a:r>
              <a:rPr lang="en-US" altLang="zh-CN" sz="1200" b="1" i="1" dirty="0" err="1" smtClean="0">
                <a:latin typeface="微软雅黑" pitchFamily="34" charset="-122"/>
                <a:ea typeface="微软雅黑" pitchFamily="34" charset="-122"/>
              </a:rPr>
              <a:t>n,C</a:t>
            </a:r>
            <a:r>
              <a:rPr lang="en-US" altLang="zh-CN" sz="12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的值向前推，如果</a:t>
            </a:r>
            <a:r>
              <a:rPr lang="en-US" altLang="zh-CN" sz="1200" b="1" i="1" dirty="0" smtClean="0">
                <a:latin typeface="微软雅黑" pitchFamily="34" charset="-122"/>
                <a:ea typeface="微软雅黑" pitchFamily="34" charset="-122"/>
              </a:rPr>
              <a:t>V</a:t>
            </a:r>
            <a:r>
              <a:rPr lang="en-US" altLang="zh-CN" sz="1200" b="1" dirty="0" smtClean="0">
                <a:latin typeface="微软雅黑" pitchFamily="34" charset="-122"/>
                <a:ea typeface="微软雅黑" pitchFamily="34" charset="-122"/>
              </a:rPr>
              <a:t>(</a:t>
            </a:r>
            <a:r>
              <a:rPr lang="en-US" altLang="zh-CN" sz="1200" b="1" i="1" dirty="0" err="1" smtClean="0">
                <a:latin typeface="微软雅黑" pitchFamily="34" charset="-122"/>
                <a:ea typeface="微软雅黑" pitchFamily="34" charset="-122"/>
              </a:rPr>
              <a:t>n,C</a:t>
            </a:r>
            <a:r>
              <a:rPr lang="en-US" altLang="zh-CN" sz="1200" b="1" dirty="0" smtClean="0">
                <a:latin typeface="微软雅黑" pitchFamily="34" charset="-122"/>
                <a:ea typeface="微软雅黑" pitchFamily="34" charset="-122"/>
              </a:rPr>
              <a:t>)&gt;</a:t>
            </a:r>
            <a:r>
              <a:rPr lang="en-US" altLang="zh-CN" sz="1200" b="1" i="1" dirty="0" smtClean="0">
                <a:latin typeface="微软雅黑" pitchFamily="34" charset="-122"/>
                <a:ea typeface="微软雅黑" pitchFamily="34" charset="-122"/>
              </a:rPr>
              <a:t>V</a:t>
            </a:r>
            <a:r>
              <a:rPr lang="en-US" altLang="zh-CN" sz="1200" b="1" dirty="0" smtClean="0">
                <a:latin typeface="微软雅黑" pitchFamily="34" charset="-122"/>
                <a:ea typeface="微软雅黑" pitchFamily="34" charset="-122"/>
              </a:rPr>
              <a:t>(</a:t>
            </a: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-1</a:t>
            </a:r>
            <a:r>
              <a:rPr lang="en-US" altLang="zh-CN" sz="1200" b="1" i="1" dirty="0" smtClean="0">
                <a:latin typeface="微软雅黑" pitchFamily="34" charset="-122"/>
                <a:ea typeface="微软雅黑" pitchFamily="34" charset="-122"/>
              </a:rPr>
              <a:t>,C</a:t>
            </a:r>
            <a:r>
              <a:rPr lang="en-US" altLang="zh-CN" sz="12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，表明第</a:t>
            </a:r>
            <a:r>
              <a:rPr lang="en-US" altLang="zh-CN" sz="1200" b="1" i="1" dirty="0" smtClean="0">
                <a:latin typeface="微软雅黑" pitchFamily="34" charset="-122"/>
                <a:ea typeface="微软雅黑" pitchFamily="34" charset="-122"/>
              </a:rPr>
              <a:t>n</a:t>
            </a:r>
            <a:r>
              <a:rPr lang="zh-CN" altLang="en-US" sz="1200" b="1" dirty="0" smtClean="0">
                <a:latin typeface="微软雅黑" pitchFamily="34" charset="-122"/>
                <a:ea typeface="微软雅黑" pitchFamily="34" charset="-122"/>
              </a:rPr>
              <a:t>个物品被装入背包，前</a:t>
            </a: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个物品被装入容量为</a:t>
            </a:r>
            <a:r>
              <a:rPr lang="en-US" altLang="zh-CN" sz="1200" b="1" i="1" dirty="0" smtClean="0">
                <a:latin typeface="微软雅黑" pitchFamily="34" charset="-122"/>
                <a:ea typeface="微软雅黑" pitchFamily="34" charset="-122"/>
              </a:rPr>
              <a:t>C</a:t>
            </a:r>
            <a:r>
              <a:rPr lang="en-US" altLang="zh-CN" sz="1200" b="1" dirty="0" smtClean="0">
                <a:latin typeface="微软雅黑" pitchFamily="34" charset="-122"/>
                <a:ea typeface="微软雅黑" pitchFamily="34" charset="-122"/>
              </a:rPr>
              <a:t>-</a:t>
            </a:r>
            <a:r>
              <a:rPr lang="en-US" altLang="zh-CN" sz="1200" b="1" i="1" dirty="0" err="1" smtClean="0">
                <a:latin typeface="微软雅黑" pitchFamily="34" charset="-122"/>
                <a:ea typeface="微软雅黑" pitchFamily="34" charset="-122"/>
              </a:rPr>
              <a:t>w</a:t>
            </a:r>
            <a:r>
              <a:rPr lang="en-US" altLang="zh-CN" sz="1200" b="1" i="1" baseline="-30000" dirty="0" err="1" smtClean="0">
                <a:latin typeface="微软雅黑" pitchFamily="34" charset="-122"/>
                <a:ea typeface="微软雅黑" pitchFamily="34" charset="-122"/>
              </a:rPr>
              <a:t>n</a:t>
            </a:r>
            <a:r>
              <a:rPr lang="zh-CN" altLang="en-US" sz="1200" b="1" dirty="0" smtClean="0">
                <a:latin typeface="微软雅黑" pitchFamily="34" charset="-122"/>
                <a:ea typeface="微软雅黑" pitchFamily="34" charset="-122"/>
              </a:rPr>
              <a:t>的背包中；否则，第</a:t>
            </a:r>
            <a:r>
              <a:rPr lang="en-US" altLang="zh-CN" sz="1200" b="1" i="1" dirty="0" smtClean="0">
                <a:latin typeface="微软雅黑" pitchFamily="34" charset="-122"/>
                <a:ea typeface="微软雅黑" pitchFamily="34" charset="-122"/>
              </a:rPr>
              <a:t>n</a:t>
            </a:r>
            <a:r>
              <a:rPr lang="zh-CN" altLang="en-US" sz="1200" b="1" dirty="0" smtClean="0">
                <a:latin typeface="微软雅黑" pitchFamily="34" charset="-122"/>
                <a:ea typeface="微软雅黑" pitchFamily="34" charset="-122"/>
              </a:rPr>
              <a:t>个物品没有被装入背包，前</a:t>
            </a: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个物品被装入容量为</a:t>
            </a:r>
            <a:r>
              <a:rPr lang="en-US" altLang="zh-CN" sz="1200" b="1" i="1" dirty="0" smtClean="0">
                <a:latin typeface="微软雅黑" pitchFamily="34" charset="-122"/>
                <a:ea typeface="微软雅黑" pitchFamily="34" charset="-122"/>
              </a:rPr>
              <a:t>C</a:t>
            </a:r>
            <a:r>
              <a:rPr lang="zh-CN" altLang="en-US" sz="1200" b="1" dirty="0" smtClean="0">
                <a:latin typeface="微软雅黑" pitchFamily="34" charset="-122"/>
                <a:ea typeface="微软雅黑" pitchFamily="34" charset="-122"/>
              </a:rPr>
              <a:t>的背包中。依此类推，直到确定第</a:t>
            </a:r>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个物品是否被装入背包中为止。</a:t>
            </a:r>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126</a:t>
            </a:fld>
            <a:endParaRPr lang="en-US" altLang="zh-CN"/>
          </a:p>
        </p:txBody>
      </p:sp>
    </p:spTree>
    <p:extLst>
      <p:ext uri="{BB962C8B-B14F-4D97-AF65-F5344CB8AC3E}">
        <p14:creationId xmlns:p14="http://schemas.microsoft.com/office/powerpoint/2010/main" val="132150258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936000" lvl="1" indent="-432000" eaLnBrk="1" hangingPunct="1">
              <a:lnSpc>
                <a:spcPct val="200000"/>
              </a:lnSpc>
              <a:spcBef>
                <a:spcPts val="0"/>
              </a:spcBef>
            </a:pPr>
            <a:r>
              <a:rPr lang="zh-CN" altLang="en-US" sz="2400" dirty="0" smtClean="0"/>
              <a:t>显然：当背包容量</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a:t>
            </a:r>
            <a:r>
              <a:rPr lang="zh-CN" altLang="en-US" sz="2400" dirty="0" smtClean="0"/>
              <a:t>很大时，算法需要的计算时间较多</a:t>
            </a:r>
            <a:endParaRPr lang="en-US" altLang="zh-CN" sz="2400" dirty="0" smtClean="0"/>
          </a:p>
          <a:p>
            <a:pPr marL="1404000" lvl="2" indent="-432000" eaLnBrk="1" hangingPunct="1">
              <a:lnSpc>
                <a:spcPct val="200000"/>
              </a:lnSpc>
              <a:spcBef>
                <a:spcPts val="0"/>
              </a:spcBef>
            </a:pPr>
            <a:r>
              <a:rPr lang="zh-CN" altLang="en-US" sz="2400" dirty="0" smtClean="0"/>
              <a:t>例如，当</a:t>
            </a:r>
            <a:r>
              <a:rPr lang="en-US" altLang="zh-CN" sz="2400" b="1" dirty="0" smtClean="0">
                <a:latin typeface="+mn-ea"/>
              </a:rPr>
              <a:t>C&gt;2</a:t>
            </a:r>
            <a:r>
              <a:rPr lang="en-US" altLang="zh-CN" sz="2400" b="1" baseline="30000" dirty="0" smtClean="0">
                <a:latin typeface="+mn-ea"/>
              </a:rPr>
              <a:t>n</a:t>
            </a:r>
            <a:r>
              <a:rPr lang="zh-CN" altLang="en-US" sz="2400" dirty="0" smtClean="0"/>
              <a:t>时，算法需要</a:t>
            </a:r>
            <a:r>
              <a:rPr lang="zh-CN" altLang="zh-CN" sz="2400" b="1" dirty="0" smtClean="0"/>
              <a:t>Ω</a:t>
            </a:r>
            <a:r>
              <a:rPr lang="zh-CN" altLang="en-US" sz="2400" b="1" dirty="0" smtClean="0"/>
              <a:t>(</a:t>
            </a:r>
            <a:r>
              <a:rPr lang="en-US" altLang="zh-CN" sz="2400" b="1" dirty="0" smtClean="0"/>
              <a:t>n×2</a:t>
            </a:r>
            <a:r>
              <a:rPr lang="en-US" altLang="zh-CN" sz="2400" b="1" baseline="30000" dirty="0" smtClean="0"/>
              <a:t>n</a:t>
            </a:r>
            <a:r>
              <a:rPr lang="en-US" altLang="zh-CN" sz="2400" b="1" dirty="0" smtClean="0"/>
              <a:t>)</a:t>
            </a:r>
            <a:r>
              <a:rPr lang="zh-CN" altLang="en-US" sz="2400" dirty="0" smtClean="0"/>
              <a:t>计算时间</a:t>
            </a:r>
            <a:endParaRPr lang="en-US" altLang="zh-CN" sz="2400" dirty="0" smtClean="0"/>
          </a:p>
          <a:p>
            <a:pPr marL="936000" lvl="1" indent="-432000" eaLnBrk="1" hangingPunct="1">
              <a:lnSpc>
                <a:spcPct val="200000"/>
              </a:lnSpc>
              <a:spcBef>
                <a:spcPts val="0"/>
              </a:spcBef>
            </a:pPr>
            <a:r>
              <a:rPr lang="zh-CN" altLang="en-US" sz="2400" dirty="0" smtClean="0"/>
              <a:t>算法的空间复杂度：</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O(</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n×c</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endParaRPr lang="en-US" altLang="zh-CN" sz="2400" dirty="0" smtClean="0"/>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130</a:t>
            </a:fld>
            <a:endParaRPr lang="en-US" altLang="zh-CN"/>
          </a:p>
        </p:txBody>
      </p:sp>
    </p:spTree>
    <p:extLst>
      <p:ext uri="{BB962C8B-B14F-4D97-AF65-F5344CB8AC3E}">
        <p14:creationId xmlns:p14="http://schemas.microsoft.com/office/powerpoint/2010/main" val="18357353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131</a:t>
            </a:fld>
            <a:endParaRPr lang="en-US" altLang="zh-CN"/>
          </a:p>
        </p:txBody>
      </p:sp>
    </p:spTree>
    <p:extLst>
      <p:ext uri="{BB962C8B-B14F-4D97-AF65-F5344CB8AC3E}">
        <p14:creationId xmlns:p14="http://schemas.microsoft.com/office/powerpoint/2010/main" val="419302515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indent="0">
              <a:lnSpc>
                <a:spcPct val="90000"/>
              </a:lnSpc>
              <a:buSzPct val="100000"/>
              <a:buFont typeface="Wingdings" pitchFamily="2" charset="2"/>
              <a:buNone/>
            </a:pPr>
            <a:r>
              <a:rPr lang="zh-CN" altLang="en-US" sz="3200" dirty="0" smtClean="0">
                <a:latin typeface="Times New Roman" pitchFamily="18" charset="0"/>
              </a:rPr>
              <a:t>某些搜索的值不在</a:t>
            </a:r>
            <a:r>
              <a:rPr lang="en-US" altLang="zh-CN" sz="3200" dirty="0" smtClean="0">
                <a:latin typeface="Times New Roman" pitchFamily="18" charset="0"/>
              </a:rPr>
              <a:t>T</a:t>
            </a:r>
            <a:r>
              <a:rPr lang="zh-CN" altLang="en-US" sz="3200" dirty="0" smtClean="0">
                <a:latin typeface="Times New Roman" pitchFamily="18" charset="0"/>
              </a:rPr>
              <a:t>内，因此有</a:t>
            </a:r>
            <a:r>
              <a:rPr lang="en-US" altLang="zh-CN" sz="3200" dirty="0" smtClean="0">
                <a:latin typeface="Times New Roman" pitchFamily="18" charset="0"/>
              </a:rPr>
              <a:t>n+1</a:t>
            </a:r>
            <a:r>
              <a:rPr lang="zh-CN" altLang="en-US" sz="3200" dirty="0" smtClean="0">
                <a:latin typeface="Times New Roman" pitchFamily="18" charset="0"/>
              </a:rPr>
              <a:t>个“虚拟键”（叶节点），</a:t>
            </a:r>
            <a:r>
              <a:rPr lang="en-US" altLang="zh-CN" sz="3200" dirty="0" smtClean="0">
                <a:latin typeface="Times New Roman" pitchFamily="18" charset="0"/>
              </a:rPr>
              <a:t>d</a:t>
            </a:r>
            <a:r>
              <a:rPr lang="en-US" altLang="zh-CN" sz="3200" baseline="-25000" dirty="0" smtClean="0">
                <a:latin typeface="Times New Roman" pitchFamily="18" charset="0"/>
              </a:rPr>
              <a:t>0</a:t>
            </a:r>
            <a:r>
              <a:rPr lang="en-US" altLang="zh-CN" sz="3200" dirty="0" smtClean="0">
                <a:latin typeface="Times New Roman" pitchFamily="18" charset="0"/>
              </a:rPr>
              <a:t>,d</a:t>
            </a:r>
            <a:r>
              <a:rPr lang="en-US" altLang="zh-CN" sz="3200" baseline="-25000" dirty="0" smtClean="0">
                <a:latin typeface="Times New Roman" pitchFamily="18" charset="0"/>
              </a:rPr>
              <a:t>1</a:t>
            </a:r>
            <a:r>
              <a:rPr lang="en-US" altLang="zh-CN" sz="3200" dirty="0" smtClean="0">
                <a:latin typeface="Times New Roman" pitchFamily="18" charset="0"/>
              </a:rPr>
              <a:t>,...d</a:t>
            </a:r>
            <a:r>
              <a:rPr lang="en-US" altLang="zh-CN" sz="3200" baseline="-25000" dirty="0" smtClean="0">
                <a:latin typeface="Times New Roman" pitchFamily="18" charset="0"/>
              </a:rPr>
              <a:t>n.</a:t>
            </a:r>
            <a:r>
              <a:rPr lang="zh-CN" altLang="en-US" sz="3200" dirty="0" smtClean="0">
                <a:latin typeface="Times New Roman" pitchFamily="18" charset="0"/>
              </a:rPr>
              <a:t>代表了不在</a:t>
            </a:r>
            <a:r>
              <a:rPr lang="en-US" altLang="zh-CN" sz="3200" dirty="0" smtClean="0">
                <a:latin typeface="Times New Roman" pitchFamily="18" charset="0"/>
              </a:rPr>
              <a:t>T</a:t>
            </a:r>
            <a:r>
              <a:rPr lang="zh-CN" altLang="en-US" sz="3200" dirty="0" smtClean="0">
                <a:latin typeface="Times New Roman" pitchFamily="18" charset="0"/>
              </a:rPr>
              <a:t>内的值。</a:t>
            </a:r>
            <a:endParaRPr lang="en-US" altLang="zh-CN" sz="3200" dirty="0" smtClean="0">
              <a:latin typeface="Times New Roman" pitchFamily="18" charset="0"/>
            </a:endParaRPr>
          </a:p>
          <a:p>
            <a:pPr marL="0" indent="0">
              <a:lnSpc>
                <a:spcPct val="80000"/>
              </a:lnSpc>
              <a:buSzPct val="100000"/>
              <a:buFont typeface="Wingdings" pitchFamily="2" charset="2"/>
              <a:buNone/>
            </a:pPr>
            <a:r>
              <a:rPr lang="zh-CN" altLang="en-US" sz="3200" dirty="0" smtClean="0">
                <a:latin typeface="Times New Roman" pitchFamily="18" charset="0"/>
              </a:rPr>
              <a:t>具体地，</a:t>
            </a:r>
            <a:r>
              <a:rPr lang="en-US" altLang="zh-CN" sz="3200" dirty="0" smtClean="0">
                <a:latin typeface="Times New Roman" pitchFamily="18" charset="0"/>
              </a:rPr>
              <a:t>d</a:t>
            </a:r>
            <a:r>
              <a:rPr lang="en-US" altLang="zh-CN" sz="3200" baseline="-25000" dirty="0" smtClean="0">
                <a:latin typeface="Times New Roman" pitchFamily="18" charset="0"/>
              </a:rPr>
              <a:t>0</a:t>
            </a:r>
            <a:r>
              <a:rPr lang="zh-CN" altLang="en-US" sz="3200" dirty="0" smtClean="0">
                <a:latin typeface="Times New Roman" pitchFamily="18" charset="0"/>
              </a:rPr>
              <a:t>代表所有小于</a:t>
            </a:r>
            <a:r>
              <a:rPr lang="en-US" altLang="zh-CN" sz="3200" dirty="0" smtClean="0">
                <a:latin typeface="Times New Roman" pitchFamily="18" charset="0"/>
              </a:rPr>
              <a:t>k</a:t>
            </a:r>
            <a:r>
              <a:rPr lang="en-US" altLang="zh-CN" sz="3200" baseline="-25000" dirty="0" smtClean="0">
                <a:latin typeface="Times New Roman" pitchFamily="18" charset="0"/>
              </a:rPr>
              <a:t>1 </a:t>
            </a:r>
            <a:r>
              <a:rPr lang="zh-CN" altLang="en-US" sz="3200" dirty="0" smtClean="0">
                <a:latin typeface="Times New Roman" pitchFamily="18" charset="0"/>
              </a:rPr>
              <a:t>的值，</a:t>
            </a:r>
            <a:r>
              <a:rPr lang="en-US" altLang="zh-CN" sz="3200" dirty="0" err="1" smtClean="0">
                <a:latin typeface="Times New Roman" pitchFamily="18" charset="0"/>
              </a:rPr>
              <a:t>d</a:t>
            </a:r>
            <a:r>
              <a:rPr lang="en-US" altLang="zh-CN" sz="3200" baseline="-25000" dirty="0" err="1" smtClean="0">
                <a:latin typeface="Times New Roman" pitchFamily="18" charset="0"/>
              </a:rPr>
              <a:t>n</a:t>
            </a:r>
            <a:r>
              <a:rPr lang="zh-CN" altLang="en-US" sz="3200" dirty="0" smtClean="0">
                <a:latin typeface="Times New Roman" pitchFamily="18" charset="0"/>
              </a:rPr>
              <a:t>代表所有大于</a:t>
            </a:r>
            <a:r>
              <a:rPr lang="en-US" altLang="zh-CN" sz="3200" dirty="0" err="1" smtClean="0">
                <a:latin typeface="Times New Roman" pitchFamily="18" charset="0"/>
              </a:rPr>
              <a:t>k</a:t>
            </a:r>
            <a:r>
              <a:rPr lang="en-US" altLang="zh-CN" sz="3200" baseline="-25000" dirty="0" err="1" smtClean="0">
                <a:latin typeface="Times New Roman" pitchFamily="18" charset="0"/>
              </a:rPr>
              <a:t>n</a:t>
            </a:r>
            <a:r>
              <a:rPr lang="zh-CN" altLang="en-US" sz="3200" dirty="0" smtClean="0">
                <a:latin typeface="Times New Roman" pitchFamily="18" charset="0"/>
              </a:rPr>
              <a:t>的值。</a:t>
            </a:r>
            <a:endParaRPr lang="en-US" altLang="zh-CN" sz="3200" dirty="0" smtClean="0">
              <a:latin typeface="Times New Roman" pitchFamily="18" charset="0"/>
            </a:endParaRPr>
          </a:p>
          <a:p>
            <a:pPr marL="457200" indent="-457200">
              <a:lnSpc>
                <a:spcPct val="80000"/>
              </a:lnSpc>
              <a:buSzPct val="100000"/>
              <a:buFont typeface="Wingdings" pitchFamily="2" charset="2"/>
              <a:buNone/>
            </a:pPr>
            <a:r>
              <a:rPr lang="zh-CN" altLang="en-US" sz="3200" dirty="0" smtClean="0">
                <a:latin typeface="Times New Roman" pitchFamily="18" charset="0"/>
              </a:rPr>
              <a:t>每个关键字</a:t>
            </a:r>
            <a:r>
              <a:rPr lang="en-US" altLang="zh-CN" sz="3200" dirty="0" err="1" smtClean="0">
                <a:latin typeface="Times New Roman" pitchFamily="18" charset="0"/>
              </a:rPr>
              <a:t>k</a:t>
            </a:r>
            <a:r>
              <a:rPr lang="en-US" altLang="zh-CN" sz="3200" baseline="-25000" dirty="0" err="1" smtClean="0">
                <a:latin typeface="Times New Roman" pitchFamily="18" charset="0"/>
              </a:rPr>
              <a:t>i</a:t>
            </a:r>
            <a:r>
              <a:rPr lang="zh-CN" altLang="en-US" sz="3200" dirty="0" smtClean="0">
                <a:latin typeface="Times New Roman" pitchFamily="18" charset="0"/>
              </a:rPr>
              <a:t>是一个内部结点，每个虚拟键</a:t>
            </a:r>
            <a:r>
              <a:rPr lang="en-US" altLang="zh-CN" sz="3200" dirty="0" smtClean="0">
                <a:latin typeface="Times New Roman" pitchFamily="18" charset="0"/>
              </a:rPr>
              <a:t>di</a:t>
            </a:r>
            <a:r>
              <a:rPr lang="zh-CN" altLang="en-US" sz="3200" dirty="0" smtClean="0">
                <a:latin typeface="Times New Roman" pitchFamily="18" charset="0"/>
              </a:rPr>
              <a:t>是一个叶子。</a:t>
            </a:r>
            <a:endParaRPr lang="en-US" altLang="zh-CN" sz="3200" dirty="0" smtClean="0">
              <a:latin typeface="Times New Roman" pitchFamily="18" charset="0"/>
            </a:endParaRPr>
          </a:p>
          <a:p>
            <a:pPr marL="457200" indent="-457200">
              <a:lnSpc>
                <a:spcPct val="80000"/>
              </a:lnSpc>
              <a:buSzPct val="100000"/>
              <a:buFont typeface="Wingdings" pitchFamily="2" charset="2"/>
              <a:buNone/>
            </a:pPr>
            <a:r>
              <a:rPr lang="zh-CN" altLang="en-US" sz="3200" dirty="0" smtClean="0">
                <a:latin typeface="Times New Roman" pitchFamily="18" charset="0"/>
              </a:rPr>
              <a:t>对于</a:t>
            </a:r>
            <a:r>
              <a:rPr lang="en-US" altLang="zh-CN" sz="3200" dirty="0" err="1" smtClean="0">
                <a:latin typeface="Times New Roman" pitchFamily="18" charset="0"/>
              </a:rPr>
              <a:t>i</a:t>
            </a:r>
            <a:r>
              <a:rPr lang="en-US" altLang="zh-CN" sz="3200" dirty="0" smtClean="0">
                <a:latin typeface="Times New Roman" pitchFamily="18" charset="0"/>
              </a:rPr>
              <a:t>=1,2,...n.</a:t>
            </a:r>
            <a:r>
              <a:rPr lang="zh-CN" altLang="en-US" sz="3200" dirty="0" smtClean="0">
                <a:latin typeface="Times New Roman" pitchFamily="18" charset="0"/>
              </a:rPr>
              <a:t>虚拟键</a:t>
            </a:r>
            <a:r>
              <a:rPr lang="en-US" altLang="zh-CN" sz="3200" dirty="0" smtClean="0">
                <a:latin typeface="Times New Roman" pitchFamily="18" charset="0"/>
              </a:rPr>
              <a:t>d</a:t>
            </a:r>
            <a:r>
              <a:rPr lang="en-US" altLang="zh-CN" sz="3200" baseline="-25000" dirty="0" smtClean="0">
                <a:latin typeface="Times New Roman" pitchFamily="18" charset="0"/>
              </a:rPr>
              <a:t>i</a:t>
            </a:r>
            <a:r>
              <a:rPr lang="zh-CN" altLang="en-US" sz="3200" dirty="0" smtClean="0">
                <a:latin typeface="Times New Roman" pitchFamily="18" charset="0"/>
              </a:rPr>
              <a:t>代表所有位于</a:t>
            </a:r>
            <a:r>
              <a:rPr lang="en-US" altLang="zh-CN" sz="3200" dirty="0" err="1" smtClean="0">
                <a:latin typeface="Times New Roman" pitchFamily="18" charset="0"/>
              </a:rPr>
              <a:t>k</a:t>
            </a:r>
            <a:r>
              <a:rPr lang="en-US" altLang="zh-CN" sz="3200" baseline="-25000" dirty="0" err="1" smtClean="0">
                <a:latin typeface="Times New Roman" pitchFamily="18" charset="0"/>
              </a:rPr>
              <a:t>i</a:t>
            </a:r>
            <a:r>
              <a:rPr lang="zh-CN" altLang="en-US" sz="3200" dirty="0" smtClean="0">
                <a:latin typeface="Times New Roman" pitchFamily="18" charset="0"/>
              </a:rPr>
              <a:t>和</a:t>
            </a:r>
            <a:r>
              <a:rPr lang="en-US" altLang="zh-CN" sz="3200" dirty="0" smtClean="0">
                <a:latin typeface="Times New Roman" pitchFamily="18" charset="0"/>
              </a:rPr>
              <a:t>k</a:t>
            </a:r>
            <a:r>
              <a:rPr lang="en-US" altLang="zh-CN" sz="3200" baseline="-25000" dirty="0" smtClean="0">
                <a:latin typeface="Times New Roman" pitchFamily="18" charset="0"/>
              </a:rPr>
              <a:t>i+1</a:t>
            </a:r>
            <a:r>
              <a:rPr lang="zh-CN" altLang="en-US" sz="3200" dirty="0" smtClean="0">
                <a:latin typeface="Times New Roman" pitchFamily="18" charset="0"/>
              </a:rPr>
              <a:t>之间的值。</a:t>
            </a:r>
            <a:endParaRPr lang="zh-CN" altLang="en-US" sz="3200" baseline="-25000" dirty="0" smtClean="0">
              <a:latin typeface="Times New Roman" pitchFamily="18" charset="0"/>
            </a:endParaRPr>
          </a:p>
        </p:txBody>
      </p:sp>
    </p:spTree>
    <p:extLst>
      <p:ext uri="{BB962C8B-B14F-4D97-AF65-F5344CB8AC3E}">
        <p14:creationId xmlns:p14="http://schemas.microsoft.com/office/powerpoint/2010/main" val="12468080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133</a:t>
            </a:fld>
            <a:endParaRPr lang="en-US" altLang="zh-CN"/>
          </a:p>
        </p:txBody>
      </p:sp>
    </p:spTree>
    <p:extLst>
      <p:ext uri="{BB962C8B-B14F-4D97-AF65-F5344CB8AC3E}">
        <p14:creationId xmlns:p14="http://schemas.microsoft.com/office/powerpoint/2010/main" val="29837930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134</a:t>
            </a:fld>
            <a:endParaRPr lang="en-US" altLang="zh-CN"/>
          </a:p>
        </p:txBody>
      </p:sp>
    </p:spTree>
    <p:extLst>
      <p:ext uri="{BB962C8B-B14F-4D97-AF65-F5344CB8AC3E}">
        <p14:creationId xmlns:p14="http://schemas.microsoft.com/office/powerpoint/2010/main" val="179499892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根结点为第</a:t>
            </a:r>
            <a:r>
              <a:rPr lang="en-US" altLang="zh-CN" dirty="0" smtClean="0"/>
              <a:t>0</a:t>
            </a:r>
            <a:r>
              <a:rPr lang="zh-CN" altLang="en-US" dirty="0" smtClean="0"/>
              <a:t>层</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136</a:t>
            </a:fld>
            <a:endParaRPr lang="en-US" altLang="zh-CN"/>
          </a:p>
        </p:txBody>
      </p:sp>
    </p:spTree>
    <p:extLst>
      <p:ext uri="{BB962C8B-B14F-4D97-AF65-F5344CB8AC3E}">
        <p14:creationId xmlns:p14="http://schemas.microsoft.com/office/powerpoint/2010/main" val="17425534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深度*概率</a:t>
            </a:r>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137</a:t>
            </a:fld>
            <a:endParaRPr lang="en-US" altLang="zh-CN"/>
          </a:p>
        </p:txBody>
      </p:sp>
    </p:spTree>
    <p:extLst>
      <p:ext uri="{BB962C8B-B14F-4D97-AF65-F5344CB8AC3E}">
        <p14:creationId xmlns:p14="http://schemas.microsoft.com/office/powerpoint/2010/main" val="15944390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charset="0"/>
              </a:rPr>
              <a:t>一般情况下，不同二叉查找树的平均路长是不同的</a:t>
            </a:r>
          </a:p>
        </p:txBody>
      </p:sp>
    </p:spTree>
    <p:extLst>
      <p:ext uri="{BB962C8B-B14F-4D97-AF65-F5344CB8AC3E}">
        <p14:creationId xmlns:p14="http://schemas.microsoft.com/office/powerpoint/2010/main" val="50853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7BEFA17-4973-46B0-9D22-3B4A1AF8BA0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2883883-A7F7-42C0-82F4-0AB7E0BDE4A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F0D45B7-62FF-4519-BDFB-1098E483582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9D10DEC-6235-4B52-B7C3-A5E81D94FC8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D80A24-A84B-45EB-85B0-3C731C989A1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5DB229-0227-4D30-95DB-DAEE8A9290E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1D1E5A1-ADD4-432A-BD88-110A556FE7C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CCAD8E-E29D-4D2F-8BC0-4CA03538A82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C765379-8527-4653-BFFF-F21392F35FF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E62B3D3-C8A7-4E41-B396-C823B432EA4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幻灯片">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2246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85800" y="1981200"/>
            <a:ext cx="77724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C1951EF-C842-49D4-905C-BDD18CA40D4B}" type="slidenum">
              <a:rPr lang="zh-CN" altLang="en-US"/>
              <a:pPr>
                <a:defRPr/>
              </a:pPr>
              <a:t>‹#›</a:t>
            </a:fld>
            <a:endParaRPr lang="en-US" altLang="zh-CN"/>
          </a:p>
        </p:txBody>
      </p:sp>
    </p:spTree>
    <p:extLst>
      <p:ext uri="{BB962C8B-B14F-4D97-AF65-F5344CB8AC3E}">
        <p14:creationId xmlns:p14="http://schemas.microsoft.com/office/powerpoint/2010/main" val="169373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1B7A11-8C5A-44A1-BEB0-01EC1768893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0CE3478-8823-4443-8DE3-DACC0D0EA09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5581ECB-D12D-4961-9205-DB95D195ABA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28" r:id="rId5"/>
    <p:sldLayoutId id="2147484029" r:id="rId6"/>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b="0">
              <a:solidFill>
                <a:srgbClr val="000000"/>
              </a:solidFill>
              <a:latin typeface="Arial" charset="0"/>
            </a:endParaRPr>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b="0">
              <a:solidFill>
                <a:srgbClr val="000000"/>
              </a:solidFill>
              <a:latin typeface="Arial" charset="0"/>
            </a:endParaRPr>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90854BE5-80F7-492E-A8C7-664110D2E16A}" type="slidenum">
              <a:rPr lang="en-US" altLang="zh-CN" b="0">
                <a:solidFill>
                  <a:srgbClr val="000000"/>
                </a:solidFill>
                <a:latin typeface="Arial" charset="0"/>
              </a:rPr>
              <a:pPr>
                <a:defRPr/>
              </a:pPr>
              <a:t>‹#›</a:t>
            </a:fld>
            <a:endParaRPr lang="en-US" altLang="zh-CN" b="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oleObject" Target="../embeddings/oleObject37.bin"/><Relationship Id="rId5" Type="http://schemas.openxmlformats.org/officeDocument/2006/relationships/image" Target="../media/image53.wmf"/><Relationship Id="rId6" Type="http://schemas.openxmlformats.org/officeDocument/2006/relationships/oleObject" Target="../embeddings/oleObject38.bin"/><Relationship Id="rId7" Type="http://schemas.openxmlformats.org/officeDocument/2006/relationships/image" Target="../media/image54.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5.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oleObject" Target="../embeddings/oleObject39.bin"/><Relationship Id="rId5" Type="http://schemas.openxmlformats.org/officeDocument/2006/relationships/image" Target="../media/image56.wmf"/><Relationship Id="rId6" Type="http://schemas.openxmlformats.org/officeDocument/2006/relationships/oleObject" Target="../embeddings/oleObject40.bin"/><Relationship Id="rId7" Type="http://schemas.openxmlformats.org/officeDocument/2006/relationships/image" Target="../media/image57.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oleObject" Target="../embeddings/oleObject41.bin"/><Relationship Id="rId5" Type="http://schemas.openxmlformats.org/officeDocument/2006/relationships/image" Target="../media/image58.wmf"/><Relationship Id="rId1" Type="http://schemas.openxmlformats.org/officeDocument/2006/relationships/vmlDrawing" Target="../drawings/vmlDrawing23.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60.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90.xml"/><Relationship Id="rId4" Type="http://schemas.openxmlformats.org/officeDocument/2006/relationships/oleObject" Target="../embeddings/oleObject42.bin"/><Relationship Id="rId5" Type="http://schemas.openxmlformats.org/officeDocument/2006/relationships/image" Target="../media/image61.wmf"/><Relationship Id="rId6" Type="http://schemas.openxmlformats.org/officeDocument/2006/relationships/oleObject" Target="../embeddings/oleObject43.bin"/><Relationship Id="rId7" Type="http://schemas.openxmlformats.org/officeDocument/2006/relationships/image" Target="../media/image62.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3.png"/><Relationship Id="rId3" Type="http://schemas.openxmlformats.org/officeDocument/2006/relationships/image" Target="../media/image6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65.wmf"/><Relationship Id="rId5" Type="http://schemas.openxmlformats.org/officeDocument/2006/relationships/oleObject" Target="../embeddings/oleObject45.bin"/><Relationship Id="rId6" Type="http://schemas.openxmlformats.org/officeDocument/2006/relationships/image" Target="../media/image66.wmf"/><Relationship Id="rId7" Type="http://schemas.openxmlformats.org/officeDocument/2006/relationships/oleObject" Target="../embeddings/oleObject46.bin"/><Relationship Id="rId8" Type="http://schemas.openxmlformats.org/officeDocument/2006/relationships/image" Target="../media/image67.wmf"/><Relationship Id="rId9" Type="http://schemas.openxmlformats.org/officeDocument/2006/relationships/oleObject" Target="../embeddings/oleObject47.bin"/><Relationship Id="rId10" Type="http://schemas.openxmlformats.org/officeDocument/2006/relationships/image" Target="../media/image68.wmf"/><Relationship Id="rId1" Type="http://schemas.openxmlformats.org/officeDocument/2006/relationships/vmlDrawing" Target="../drawings/vmlDrawing25.vml"/><Relationship Id="rId2"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1" Type="http://schemas.openxmlformats.org/officeDocument/2006/relationships/oleObject" Target="../embeddings/oleObject52.bin"/><Relationship Id="rId12" Type="http://schemas.openxmlformats.org/officeDocument/2006/relationships/image" Target="../media/image71.wmf"/><Relationship Id="rId1" Type="http://schemas.openxmlformats.org/officeDocument/2006/relationships/vmlDrawing" Target="../drawings/vmlDrawing26.vml"/><Relationship Id="rId2" Type="http://schemas.openxmlformats.org/officeDocument/2006/relationships/slideLayout" Target="../slideLayouts/slideLayout3.xml"/><Relationship Id="rId3" Type="http://schemas.openxmlformats.org/officeDocument/2006/relationships/oleObject" Target="../embeddings/oleObject48.bin"/><Relationship Id="rId4" Type="http://schemas.openxmlformats.org/officeDocument/2006/relationships/image" Target="../media/image65.wmf"/><Relationship Id="rId5" Type="http://schemas.openxmlformats.org/officeDocument/2006/relationships/oleObject" Target="../embeddings/oleObject49.bin"/><Relationship Id="rId6" Type="http://schemas.openxmlformats.org/officeDocument/2006/relationships/image" Target="../media/image66.wmf"/><Relationship Id="rId7" Type="http://schemas.openxmlformats.org/officeDocument/2006/relationships/oleObject" Target="../embeddings/oleObject50.bin"/><Relationship Id="rId8" Type="http://schemas.openxmlformats.org/officeDocument/2006/relationships/image" Target="../media/image69.wmf"/><Relationship Id="rId9" Type="http://schemas.openxmlformats.org/officeDocument/2006/relationships/oleObject" Target="../embeddings/oleObject51.bin"/><Relationship Id="rId10" Type="http://schemas.openxmlformats.org/officeDocument/2006/relationships/image" Target="../media/image70.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53.bin"/><Relationship Id="rId4" Type="http://schemas.openxmlformats.org/officeDocument/2006/relationships/image" Target="../media/image72.wmf"/><Relationship Id="rId1" Type="http://schemas.openxmlformats.org/officeDocument/2006/relationships/vmlDrawing" Target="../drawings/vmlDrawing27.vml"/><Relationship Id="rId2"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54.bin"/><Relationship Id="rId4" Type="http://schemas.openxmlformats.org/officeDocument/2006/relationships/image" Target="../media/image72.wmf"/><Relationship Id="rId1" Type="http://schemas.openxmlformats.org/officeDocument/2006/relationships/vmlDrawing" Target="../drawings/vmlDrawing28.vml"/><Relationship Id="rId2"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55.bin"/><Relationship Id="rId4" Type="http://schemas.openxmlformats.org/officeDocument/2006/relationships/image" Target="../media/image72.wmf"/><Relationship Id="rId1" Type="http://schemas.openxmlformats.org/officeDocument/2006/relationships/vmlDrawing" Target="../drawings/vmlDrawing29.vml"/><Relationship Id="rId2"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1.xml"/><Relationship Id="rId4" Type="http://schemas.openxmlformats.org/officeDocument/2006/relationships/oleObject" Target="../embeddings/oleObject56.bin"/><Relationship Id="rId5" Type="http://schemas.openxmlformats.org/officeDocument/2006/relationships/image" Target="../media/image72.wmf"/><Relationship Id="rId1" Type="http://schemas.openxmlformats.org/officeDocument/2006/relationships/vmlDrawing" Target="../drawings/vmlDrawing30.vml"/><Relationship Id="rId2"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57.bin"/><Relationship Id="rId4" Type="http://schemas.openxmlformats.org/officeDocument/2006/relationships/image" Target="../media/image73.wmf"/><Relationship Id="rId1" Type="http://schemas.openxmlformats.org/officeDocument/2006/relationships/vmlDrawing" Target="../drawings/vmlDrawing31.vml"/><Relationship Id="rId2"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76.e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77.e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78.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9.xml"/><Relationship Id="rId4" Type="http://schemas.openxmlformats.org/officeDocument/2006/relationships/oleObject" Target="../embeddings/oleObject58.bin"/><Relationship Id="rId5" Type="http://schemas.openxmlformats.org/officeDocument/2006/relationships/image" Target="../media/image79.wmf"/><Relationship Id="rId6" Type="http://schemas.openxmlformats.org/officeDocument/2006/relationships/oleObject" Target="../embeddings/oleObject59.bin"/><Relationship Id="rId7" Type="http://schemas.openxmlformats.org/officeDocument/2006/relationships/image" Target="../media/image80.w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81.jpeg"/><Relationship Id="rId4" Type="http://schemas.openxmlformats.org/officeDocument/2006/relationships/image" Target="../media/image82.jpeg"/><Relationship Id="rId5" Type="http://schemas.openxmlformats.org/officeDocument/2006/relationships/image" Target="../media/image83.jpeg"/><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03.xml"/><Relationship Id="rId4" Type="http://schemas.openxmlformats.org/officeDocument/2006/relationships/oleObject" Target="../embeddings/oleObject60.bin"/><Relationship Id="rId5" Type="http://schemas.openxmlformats.org/officeDocument/2006/relationships/image" Target="../media/image84.w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4.xml"/><Relationship Id="rId4" Type="http://schemas.openxmlformats.org/officeDocument/2006/relationships/oleObject" Target="../embeddings/oleObject61.bin"/><Relationship Id="rId5" Type="http://schemas.openxmlformats.org/officeDocument/2006/relationships/image" Target="../media/image85.wmf"/><Relationship Id="rId6" Type="http://schemas.openxmlformats.org/officeDocument/2006/relationships/oleObject" Target="../embeddings/oleObject62.bin"/><Relationship Id="rId7" Type="http://schemas.openxmlformats.org/officeDocument/2006/relationships/image" Target="../media/image86.w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05.xml"/><Relationship Id="rId4" Type="http://schemas.openxmlformats.org/officeDocument/2006/relationships/oleObject" Target="../embeddings/oleObject63.bin"/><Relationship Id="rId5" Type="http://schemas.openxmlformats.org/officeDocument/2006/relationships/image" Target="../media/image87.wmf"/><Relationship Id="rId6" Type="http://schemas.openxmlformats.org/officeDocument/2006/relationships/oleObject" Target="../embeddings/oleObject64.bin"/><Relationship Id="rId7" Type="http://schemas.openxmlformats.org/officeDocument/2006/relationships/image" Target="../media/image88.wmf"/><Relationship Id="rId8" Type="http://schemas.openxmlformats.org/officeDocument/2006/relationships/oleObject" Target="../embeddings/oleObject65.bin"/><Relationship Id="rId9" Type="http://schemas.openxmlformats.org/officeDocument/2006/relationships/image" Target="../media/image89.wmf"/><Relationship Id="rId10" Type="http://schemas.openxmlformats.org/officeDocument/2006/relationships/oleObject" Target="../embeddings/oleObject66.bin"/><Relationship Id="rId11" Type="http://schemas.openxmlformats.org/officeDocument/2006/relationships/image" Target="../media/image90.w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06.xml"/><Relationship Id="rId4" Type="http://schemas.openxmlformats.org/officeDocument/2006/relationships/oleObject" Target="../embeddings/oleObject67.bin"/><Relationship Id="rId5" Type="http://schemas.openxmlformats.org/officeDocument/2006/relationships/image" Target="../media/image91.wmf"/><Relationship Id="rId6" Type="http://schemas.openxmlformats.org/officeDocument/2006/relationships/oleObject" Target="../embeddings/oleObject68.bin"/><Relationship Id="rId7" Type="http://schemas.openxmlformats.org/officeDocument/2006/relationships/image" Target="../media/image92.w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93.e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bin"/><Relationship Id="rId5" Type="http://schemas.openxmlformats.org/officeDocument/2006/relationships/image" Target="../media/image3.wmf"/><Relationship Id="rId6" Type="http://schemas.openxmlformats.org/officeDocument/2006/relationships/oleObject" Target="../embeddings/oleObject3.bin"/><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4.bin"/><Relationship Id="rId5"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5.bin"/><Relationship Id="rId5"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6.bin"/><Relationship Id="rId5"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 Type="http://schemas.openxmlformats.org/officeDocument/2006/relationships/image" Target="../media/image10.wmf"/><Relationship Id="rId12" Type="http://schemas.openxmlformats.org/officeDocument/2006/relationships/oleObject" Target="../embeddings/oleObject11.bin"/><Relationship Id="rId13" Type="http://schemas.openxmlformats.org/officeDocument/2006/relationships/image" Target="../media/image11.w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19.xml"/><Relationship Id="rId4" Type="http://schemas.openxmlformats.org/officeDocument/2006/relationships/oleObject" Target="../embeddings/oleObject7.bin"/><Relationship Id="rId5" Type="http://schemas.openxmlformats.org/officeDocument/2006/relationships/image" Target="../media/image7.wmf"/><Relationship Id="rId6" Type="http://schemas.openxmlformats.org/officeDocument/2006/relationships/oleObject" Target="../embeddings/oleObject8.bin"/><Relationship Id="rId7" Type="http://schemas.openxmlformats.org/officeDocument/2006/relationships/image" Target="../media/image8.wmf"/><Relationship Id="rId8" Type="http://schemas.openxmlformats.org/officeDocument/2006/relationships/oleObject" Target="../embeddings/oleObject9.bin"/><Relationship Id="rId9" Type="http://schemas.openxmlformats.org/officeDocument/2006/relationships/image" Target="../media/image9.wmf"/><Relationship Id="rId10"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2.bin"/><Relationship Id="rId5" Type="http://schemas.openxmlformats.org/officeDocument/2006/relationships/image" Target="../media/image12.wmf"/><Relationship Id="rId6" Type="http://schemas.openxmlformats.org/officeDocument/2006/relationships/oleObject" Target="../embeddings/oleObject13.bin"/><Relationship Id="rId7" Type="http://schemas.openxmlformats.org/officeDocument/2006/relationships/image" Target="../media/image13.wmf"/><Relationship Id="rId8" Type="http://schemas.openxmlformats.org/officeDocument/2006/relationships/oleObject" Target="../embeddings/oleObject14.bin"/><Relationship Id="rId9" Type="http://schemas.openxmlformats.org/officeDocument/2006/relationships/image" Target="../media/image14.wmf"/><Relationship Id="rId10" Type="http://schemas.openxmlformats.org/officeDocument/2006/relationships/oleObject" Target="../embeddings/oleObject15.bin"/><Relationship Id="rId11"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6.bin"/><Relationship Id="rId5" Type="http://schemas.openxmlformats.org/officeDocument/2006/relationships/image" Target="../media/image16.wmf"/><Relationship Id="rId6" Type="http://schemas.openxmlformats.org/officeDocument/2006/relationships/oleObject" Target="../embeddings/oleObject17.bin"/><Relationship Id="rId7" Type="http://schemas.openxmlformats.org/officeDocument/2006/relationships/image" Target="../media/image17.wmf"/><Relationship Id="rId8" Type="http://schemas.openxmlformats.org/officeDocument/2006/relationships/oleObject" Target="../embeddings/oleObject18.bin"/><Relationship Id="rId9"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9.bin"/><Relationship Id="rId5" Type="http://schemas.openxmlformats.org/officeDocument/2006/relationships/image" Target="../media/image19.wmf"/><Relationship Id="rId6" Type="http://schemas.openxmlformats.org/officeDocument/2006/relationships/oleObject" Target="../embeddings/oleObject20.bin"/><Relationship Id="rId7" Type="http://schemas.openxmlformats.org/officeDocument/2006/relationships/image" Target="../media/image20.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1.bin"/><Relationship Id="rId5" Type="http://schemas.openxmlformats.org/officeDocument/2006/relationships/image" Target="../media/image21.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22.bin"/><Relationship Id="rId5" Type="http://schemas.openxmlformats.org/officeDocument/2006/relationships/image" Target="../media/image28.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23.bin"/><Relationship Id="rId5" Type="http://schemas.openxmlformats.org/officeDocument/2006/relationships/image" Target="../media/image30.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24.bin"/><Relationship Id="rId5" Type="http://schemas.openxmlformats.org/officeDocument/2006/relationships/image" Target="../media/image31.wmf"/><Relationship Id="rId6" Type="http://schemas.openxmlformats.org/officeDocument/2006/relationships/oleObject" Target="../embeddings/oleObject25.bin"/><Relationship Id="rId7" Type="http://schemas.openxmlformats.org/officeDocument/2006/relationships/image" Target="../media/image32.wmf"/><Relationship Id="rId8" Type="http://schemas.openxmlformats.org/officeDocument/2006/relationships/oleObject" Target="../embeddings/oleObject26.bin"/><Relationship Id="rId9" Type="http://schemas.openxmlformats.org/officeDocument/2006/relationships/image" Target="../media/image33.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34.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28.bin"/><Relationship Id="rId5" Type="http://schemas.openxmlformats.org/officeDocument/2006/relationships/image" Target="../media/image35.wmf"/><Relationship Id="rId6" Type="http://schemas.openxmlformats.org/officeDocument/2006/relationships/oleObject" Target="../embeddings/oleObject29.bin"/><Relationship Id="rId7" Type="http://schemas.openxmlformats.org/officeDocument/2006/relationships/image" Target="../media/image36.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4.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1.e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30.bin"/><Relationship Id="rId5" Type="http://schemas.openxmlformats.org/officeDocument/2006/relationships/image" Target="../media/image42.emf"/><Relationship Id="rId6" Type="http://schemas.openxmlformats.org/officeDocument/2006/relationships/image" Target="../media/image4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oleObject" Target="../embeddings/oleObject31.bin"/><Relationship Id="rId5" Type="http://schemas.openxmlformats.org/officeDocument/2006/relationships/image" Target="../media/image44.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32.bin"/><Relationship Id="rId5" Type="http://schemas.openxmlformats.org/officeDocument/2006/relationships/image" Target="../media/image45.wmf"/><Relationship Id="rId6" Type="http://schemas.openxmlformats.org/officeDocument/2006/relationships/oleObject" Target="../embeddings/oleObject33.bin"/><Relationship Id="rId7" Type="http://schemas.openxmlformats.org/officeDocument/2006/relationships/image" Target="../media/image46.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oleObject" Target="../embeddings/oleObject34.bin"/><Relationship Id="rId5" Type="http://schemas.openxmlformats.org/officeDocument/2006/relationships/image" Target="../media/image4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8.jpeg"/></Relationships>
</file>

<file path=ppt/slides/_rels/slide97.xml.rels><?xml version="1.0" encoding="UTF-8" standalone="yes"?>
<Relationships xmlns="http://schemas.openxmlformats.org/package/2006/relationships"><Relationship Id="rId3" Type="http://schemas.openxmlformats.org/officeDocument/2006/relationships/image" Target="../media/image49.jpeg"/><Relationship Id="rId4" Type="http://schemas.openxmlformats.org/officeDocument/2006/relationships/image" Target="../media/image50.jpeg"/><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oleObject" Target="../embeddings/oleObject35.bin"/><Relationship Id="rId5" Type="http://schemas.openxmlformats.org/officeDocument/2006/relationships/image" Target="../media/image51.wmf"/><Relationship Id="rId6" Type="http://schemas.openxmlformats.org/officeDocument/2006/relationships/oleObject" Target="../embeddings/oleObject36.bin"/><Relationship Id="rId7" Type="http://schemas.openxmlformats.org/officeDocument/2006/relationships/image" Target="../media/image52.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chemeClr val="bg2">
                    <a:lumMod val="10000"/>
                  </a:schemeClr>
                </a:solidFill>
                <a:latin typeface="Arial" pitchFamily="34" charset="0"/>
              </a:rPr>
              <a:t>算法分析与设计</a:t>
            </a:r>
            <a:endParaRPr lang="zh-CN" altLang="en-US" sz="4800" dirty="0">
              <a:solidFill>
                <a:schemeClr val="bg2">
                  <a:lumMod val="10000"/>
                </a:schemeClr>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r>
              <a:rPr lang="zh-CN" altLang="en-US" sz="3600" dirty="0">
                <a:solidFill>
                  <a:schemeClr val="bg2">
                    <a:lumMod val="10000"/>
                  </a:schemeClr>
                </a:solidFill>
              </a:rPr>
              <a:t>课程编号</a:t>
            </a:r>
            <a:r>
              <a:rPr lang="zh-CN" altLang="en-US" sz="3600" dirty="0" smtClean="0">
                <a:solidFill>
                  <a:schemeClr val="bg2">
                    <a:lumMod val="10000"/>
                  </a:schemeClr>
                </a:solidFill>
              </a:rPr>
              <a:t>：</a:t>
            </a:r>
            <a:r>
              <a:rPr lang="en-US" altLang="zh-CN" sz="3600" dirty="0">
                <a:solidFill>
                  <a:schemeClr val="bg2">
                    <a:lumMod val="10000"/>
                  </a:schemeClr>
                </a:solidFill>
              </a:rPr>
              <a:t>20006026</a:t>
            </a: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chemeClr val="bg2">
                    <a:lumMod val="10000"/>
                  </a:schemeClr>
                </a:solidFill>
                <a:latin typeface="华文楷体" pitchFamily="2" charset="-122"/>
                <a:ea typeface="华文楷体" pitchFamily="2" charset="-122"/>
              </a:rPr>
              <a:t>主讲</a:t>
            </a:r>
            <a:r>
              <a:rPr lang="zh-CN" altLang="en-US" sz="4000">
                <a:solidFill>
                  <a:schemeClr val="bg2">
                    <a:lumMod val="10000"/>
                  </a:schemeClr>
                </a:solidFill>
                <a:latin typeface="华文楷体" pitchFamily="2" charset="-122"/>
                <a:ea typeface="华文楷体" pitchFamily="2" charset="-122"/>
              </a:rPr>
              <a:t>教师</a:t>
            </a:r>
            <a:r>
              <a:rPr lang="zh-CN" altLang="en-US" sz="4000" smtClean="0">
                <a:solidFill>
                  <a:schemeClr val="bg2">
                    <a:lumMod val="10000"/>
                  </a:schemeClr>
                </a:solidFill>
                <a:latin typeface="华文楷体" pitchFamily="2" charset="-122"/>
                <a:ea typeface="华文楷体" pitchFamily="2" charset="-122"/>
              </a:rPr>
              <a:t>：陈佳</a:t>
            </a:r>
            <a:endParaRPr lang="zh-CN" altLang="en-US" sz="3200" dirty="0">
              <a:solidFill>
                <a:schemeClr val="bg2">
                  <a:lumMod val="10000"/>
                </a:schemeClr>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chemeClr val="bg2">
                    <a:lumMod val="10000"/>
                  </a:schemeClr>
                </a:solidFill>
                <a:latin typeface="华文楷体" pitchFamily="2" charset="-122"/>
                <a:ea typeface="华文楷体" pitchFamily="2" charset="-122"/>
              </a:rPr>
              <a:t>电子科技大学信息与软件工程学院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420888"/>
            <a:ext cx="9144000" cy="230425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3.1</a:t>
            </a:r>
            <a:r>
              <a:rPr lang="en-US" altLang="zh-CN" sz="4000" kern="0" dirty="0" smtClean="0">
                <a:solidFill>
                  <a:schemeClr val="bg2">
                    <a:lumMod val="10000"/>
                  </a:schemeClr>
                </a:solidFill>
                <a:cs typeface="Verdana" panose="020B0604030504040204" pitchFamily="34" charset="0"/>
              </a:rPr>
              <a:t>  </a:t>
            </a:r>
            <a:r>
              <a:rPr lang="zh-CN" altLang="en-US" sz="4000" kern="0" dirty="0">
                <a:solidFill>
                  <a:schemeClr val="bg2">
                    <a:lumMod val="10000"/>
                  </a:schemeClr>
                </a:solidFill>
                <a:cs typeface="Verdana" panose="020B0604030504040204" pitchFamily="34" charset="0"/>
              </a:rPr>
              <a:t>矩阵连乘问题</a:t>
            </a:r>
            <a:endParaRPr lang="en-US" altLang="zh-CN" sz="4000" kern="0" dirty="0">
              <a:solidFill>
                <a:schemeClr val="bg2">
                  <a:lumMod val="10000"/>
                </a:schemeClr>
              </a:solidFill>
              <a:cs typeface="Verdana" panose="020B0604030504040204" pitchFamily="34" charset="0"/>
            </a:endParaRPr>
          </a:p>
          <a:p>
            <a:pPr eaLnBrk="1" hangingPunct="1">
              <a:lnSpc>
                <a:spcPct val="150000"/>
              </a:lnSpc>
            </a:pPr>
            <a:r>
              <a:rPr lang="en-US" altLang="zh-CN" sz="40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(Matrix-Chain Multiplication)</a:t>
            </a:r>
            <a:endParaRPr lang="zh-CN" altLang="en-US" sz="40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04864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300"/>
              </a:spcBef>
            </a:pPr>
            <a:r>
              <a:rPr lang="zh-CN" altLang="en-US" sz="2200" dirty="0" smtClean="0"/>
              <a:t>图</a:t>
            </a:r>
            <a:r>
              <a:rPr lang="zh-CN" altLang="en-US" sz="2200" dirty="0"/>
              <a:t>像的变位压缩存储格</a:t>
            </a:r>
            <a:r>
              <a:rPr lang="zh-CN" altLang="en-US" sz="2200" dirty="0" smtClean="0"/>
              <a:t>式</a:t>
            </a:r>
          </a:p>
          <a:p>
            <a:pPr marL="990600" lvl="1" indent="-533400" eaLnBrk="1" hangingPunct="1">
              <a:lnSpc>
                <a:spcPct val="200000"/>
              </a:lnSpc>
              <a:spcBef>
                <a:spcPts val="300"/>
              </a:spcBef>
            </a:pPr>
            <a:r>
              <a:rPr lang="zh-CN" altLang="en-US" sz="2200" dirty="0" smtClean="0">
                <a:latin typeface="+mn-lt"/>
              </a:rPr>
              <a:t>设：</a:t>
            </a:r>
            <a:r>
              <a:rPr lang="en-US" altLang="zh-CN" sz="2200" b="1" dirty="0">
                <a:latin typeface="Verdana"/>
                <a:cs typeface="+mn-cs"/>
              </a:rPr>
              <a:t> h</a:t>
            </a:r>
            <a:r>
              <a:rPr lang="en-US" altLang="zh-CN" sz="2200" b="1" baseline="-25000" dirty="0">
                <a:latin typeface="Verdana"/>
                <a:cs typeface="+mn-cs"/>
              </a:rPr>
              <a:t>i </a:t>
            </a:r>
            <a:r>
              <a:rPr lang="zh-CN" altLang="en-US" sz="2200" dirty="0" smtClean="0">
                <a:latin typeface="Verdana"/>
                <a:cs typeface="+mn-cs"/>
              </a:rPr>
              <a:t>为分</a:t>
            </a:r>
            <a:r>
              <a:rPr lang="zh-CN" altLang="en-US" sz="2200" dirty="0">
                <a:latin typeface="Verdana"/>
                <a:cs typeface="+mn-cs"/>
              </a:rPr>
              <a:t>段</a:t>
            </a:r>
            <a:r>
              <a:rPr lang="en-US" altLang="zh-CN" sz="2200" b="1" dirty="0">
                <a:latin typeface="Verdana"/>
                <a:cs typeface="+mn-cs"/>
              </a:rPr>
              <a:t>S</a:t>
            </a:r>
            <a:r>
              <a:rPr lang="en-US" altLang="zh-CN" sz="2200" b="1" baseline="-25000" dirty="0">
                <a:latin typeface="Verdana"/>
                <a:cs typeface="+mn-cs"/>
              </a:rPr>
              <a:t>i</a:t>
            </a:r>
            <a:r>
              <a:rPr lang="zh-CN" altLang="en-US" sz="2200" dirty="0">
                <a:latin typeface="Verdana"/>
                <a:cs typeface="+mn-cs"/>
              </a:rPr>
              <a:t>中最大灰度值所对应的二进制</a:t>
            </a:r>
            <a:r>
              <a:rPr lang="zh-CN" altLang="en-US" sz="2200" dirty="0">
                <a:cs typeface="+mn-cs"/>
              </a:rPr>
              <a:t>数的</a:t>
            </a:r>
            <a:r>
              <a:rPr lang="zh-CN" altLang="en-US" sz="2200" dirty="0">
                <a:latin typeface="Verdana"/>
                <a:cs typeface="+mn-cs"/>
              </a:rPr>
              <a:t>位数</a:t>
            </a:r>
            <a:endParaRPr lang="en-US" altLang="zh-CN" sz="2200" dirty="0" smtClean="0">
              <a:latin typeface="+mn-lt"/>
            </a:endParaRPr>
          </a:p>
          <a:p>
            <a:pPr marL="990600" lvl="1" indent="-533400" eaLnBrk="1" hangingPunct="1">
              <a:lnSpc>
                <a:spcPct val="200000"/>
              </a:lnSpc>
              <a:spcBef>
                <a:spcPts val="300"/>
              </a:spcBef>
            </a:pPr>
            <a:r>
              <a:rPr lang="zh-CN" altLang="en-US" sz="2200" dirty="0" smtClean="0">
                <a:latin typeface="+mn-lt"/>
              </a:rPr>
              <a:t>即：                                    且有：</a:t>
            </a:r>
            <a:r>
              <a:rPr lang="en-US" altLang="zh-CN" sz="2200" dirty="0" smtClean="0">
                <a:latin typeface="+mn-lt"/>
              </a:rPr>
              <a:t>h</a:t>
            </a:r>
            <a:r>
              <a:rPr lang="en-US" altLang="zh-CN" sz="2200" baseline="-25000" dirty="0" smtClean="0">
                <a:latin typeface="+mn-lt"/>
              </a:rPr>
              <a:t>i</a:t>
            </a:r>
            <a:r>
              <a:rPr lang="en-US" altLang="zh-CN" sz="2200" dirty="0" smtClean="0">
                <a:latin typeface="+mn-lt"/>
              </a:rPr>
              <a:t> ≤ b[</a:t>
            </a:r>
            <a:r>
              <a:rPr lang="en-US" altLang="zh-CN" sz="2200" dirty="0" err="1" smtClean="0">
                <a:latin typeface="+mn-lt"/>
              </a:rPr>
              <a:t>i</a:t>
            </a:r>
            <a:r>
              <a:rPr lang="en-US" altLang="zh-CN" sz="2200" dirty="0">
                <a:latin typeface="+mn-lt"/>
              </a:rPr>
              <a:t>] ≤ </a:t>
            </a:r>
            <a:r>
              <a:rPr lang="en-US" altLang="zh-CN" sz="2200" dirty="0" smtClean="0">
                <a:latin typeface="+mn-lt"/>
              </a:rPr>
              <a:t>8</a:t>
            </a:r>
            <a:endParaRPr lang="zh-CN" altLang="en-US" sz="2200" dirty="0">
              <a:latin typeface="+mn-lt"/>
            </a:endParaRPr>
          </a:p>
          <a:p>
            <a:pPr marL="990600" lvl="1" indent="-533400" eaLnBrk="1" hangingPunct="1">
              <a:lnSpc>
                <a:spcPct val="150000"/>
              </a:lnSpc>
              <a:spcBef>
                <a:spcPts val="600"/>
              </a:spcBef>
            </a:pPr>
            <a:r>
              <a:rPr lang="zh-CN" altLang="en-US" sz="2200" dirty="0" smtClean="0">
                <a:latin typeface="+mn-lt"/>
              </a:rPr>
              <a:t>因此：</a:t>
            </a:r>
            <a:r>
              <a:rPr lang="zh-CN" altLang="en-US" sz="2200" dirty="0" smtClean="0"/>
              <a:t>需要用</a:t>
            </a:r>
            <a:r>
              <a:rPr lang="en-US" altLang="zh-CN" sz="2200" b="1" dirty="0" smtClean="0">
                <a:solidFill>
                  <a:srgbClr val="FF0000"/>
                </a:solidFill>
              </a:rPr>
              <a:t>3</a:t>
            </a:r>
            <a:r>
              <a:rPr lang="zh-CN" altLang="en-US" sz="2200" b="1" dirty="0" smtClean="0">
                <a:solidFill>
                  <a:srgbClr val="FF0000"/>
                </a:solidFill>
              </a:rPr>
              <a:t>位</a:t>
            </a:r>
            <a:r>
              <a:rPr lang="zh-CN" altLang="en-US" sz="2200" dirty="0" smtClean="0"/>
              <a:t>来表示</a:t>
            </a:r>
            <a:r>
              <a:rPr lang="en-US" altLang="zh-CN" sz="2200" b="1" dirty="0">
                <a:latin typeface="+mn-lt"/>
              </a:rPr>
              <a:t>b[</a:t>
            </a:r>
            <a:r>
              <a:rPr lang="en-US" altLang="zh-CN" sz="2200" b="1" dirty="0" err="1">
                <a:latin typeface="+mn-lt"/>
              </a:rPr>
              <a:t>i</a:t>
            </a:r>
            <a:r>
              <a:rPr lang="en-US" altLang="zh-CN" sz="2200" b="1" dirty="0" smtClean="0">
                <a:latin typeface="+mn-lt"/>
              </a:rPr>
              <a:t>]</a:t>
            </a:r>
            <a:r>
              <a:rPr lang="zh-CN" altLang="en-US" sz="2200" dirty="0" smtClean="0">
                <a:latin typeface="+mn-lt"/>
              </a:rPr>
              <a:t>（</a:t>
            </a:r>
            <a:r>
              <a:rPr lang="zh-CN" altLang="en-US" sz="2200" dirty="0"/>
              <a:t>分段中每个像</a:t>
            </a:r>
            <a:r>
              <a:rPr lang="zh-CN" altLang="en-US" sz="2200" dirty="0" smtClean="0"/>
              <a:t>素用 </a:t>
            </a:r>
            <a:r>
              <a:rPr lang="en-US" altLang="zh-CN" sz="2200" dirty="0">
                <a:latin typeface="+mn-lt"/>
              </a:rPr>
              <a:t>b[</a:t>
            </a:r>
            <a:r>
              <a:rPr lang="en-US" altLang="zh-CN" sz="2200" dirty="0" err="1">
                <a:latin typeface="+mn-lt"/>
              </a:rPr>
              <a:t>i</a:t>
            </a:r>
            <a:r>
              <a:rPr lang="en-US" altLang="zh-CN" sz="2200" dirty="0">
                <a:latin typeface="+mn-lt"/>
              </a:rPr>
              <a:t>] </a:t>
            </a:r>
            <a:r>
              <a:rPr lang="zh-CN" altLang="en-US" sz="2200" dirty="0" smtClean="0"/>
              <a:t>位表示</a:t>
            </a:r>
            <a:r>
              <a:rPr lang="zh-CN" altLang="en-US" sz="2200" dirty="0" smtClean="0">
                <a:latin typeface="+mn-lt"/>
              </a:rPr>
              <a:t>）</a:t>
            </a:r>
            <a:endParaRPr lang="en-US" altLang="zh-CN" sz="2200" dirty="0">
              <a:latin typeface="+mn-lt"/>
            </a:endParaRPr>
          </a:p>
          <a:p>
            <a:pPr marL="990600" lvl="1" indent="-533400" eaLnBrk="1" hangingPunct="1">
              <a:lnSpc>
                <a:spcPct val="150000"/>
              </a:lnSpc>
              <a:spcBef>
                <a:spcPts val="600"/>
              </a:spcBef>
            </a:pPr>
            <a:r>
              <a:rPr lang="zh-CN" altLang="en-US" sz="2200" dirty="0" smtClean="0">
                <a:latin typeface="+mn-lt"/>
              </a:rPr>
              <a:t>如</a:t>
            </a:r>
            <a:r>
              <a:rPr lang="zh-CN" altLang="en-US" sz="2200" dirty="0">
                <a:latin typeface="+mn-lt"/>
              </a:rPr>
              <a:t>果进一步限</a:t>
            </a:r>
            <a:r>
              <a:rPr lang="zh-CN" altLang="en-US" sz="2200" dirty="0" smtClean="0">
                <a:latin typeface="+mn-lt"/>
              </a:rPr>
              <a:t>制：</a:t>
            </a:r>
            <a:r>
              <a:rPr lang="en-US" altLang="zh-CN" sz="2200" dirty="0">
                <a:latin typeface="+mn-lt"/>
              </a:rPr>
              <a:t>1≤ </a:t>
            </a:r>
            <a:r>
              <a:rPr lang="en-US" altLang="zh-CN" sz="2200" b="1" dirty="0">
                <a:latin typeface="+mn-lt"/>
              </a:rPr>
              <a:t>N[</a:t>
            </a:r>
            <a:r>
              <a:rPr lang="en-US" altLang="zh-CN" sz="2200" b="1" dirty="0" err="1">
                <a:latin typeface="+mn-lt"/>
              </a:rPr>
              <a:t>i</a:t>
            </a:r>
            <a:r>
              <a:rPr lang="en-US" altLang="zh-CN" sz="2200" b="1" dirty="0">
                <a:latin typeface="+mn-lt"/>
              </a:rPr>
              <a:t>] </a:t>
            </a:r>
            <a:r>
              <a:rPr lang="en-US" altLang="zh-CN" sz="2200" dirty="0">
                <a:latin typeface="+mn-lt"/>
              </a:rPr>
              <a:t>≤ </a:t>
            </a:r>
            <a:r>
              <a:rPr lang="en-US" altLang="zh-CN" sz="2200" dirty="0" smtClean="0">
                <a:latin typeface="+mn-lt"/>
              </a:rPr>
              <a:t>255</a:t>
            </a:r>
            <a:r>
              <a:rPr lang="zh-CN" altLang="en-US" sz="2200" b="1" dirty="0">
                <a:cs typeface="+mn-cs"/>
              </a:rPr>
              <a:t> （</a:t>
            </a:r>
            <a:r>
              <a:rPr lang="zh-CN" altLang="en-US" sz="2200" dirty="0">
                <a:latin typeface="Verdana"/>
                <a:cs typeface="+mn-cs"/>
              </a:rPr>
              <a:t>分段序列中的像素个数</a:t>
            </a:r>
            <a:r>
              <a:rPr lang="zh-CN" altLang="en-US" sz="2200" b="1" dirty="0">
                <a:latin typeface="Verdana"/>
                <a:cs typeface="+mn-cs"/>
              </a:rPr>
              <a:t>）</a:t>
            </a:r>
            <a:endParaRPr lang="en-US" altLang="zh-CN" sz="2200" dirty="0">
              <a:latin typeface="+mn-lt"/>
            </a:endParaRPr>
          </a:p>
          <a:p>
            <a:pPr marL="990600" lvl="1" indent="-533400" eaLnBrk="1" hangingPunct="1">
              <a:lnSpc>
                <a:spcPct val="150000"/>
              </a:lnSpc>
              <a:spcBef>
                <a:spcPts val="600"/>
              </a:spcBef>
            </a:pPr>
            <a:r>
              <a:rPr lang="zh-CN" altLang="en-US" sz="2200" dirty="0" smtClean="0">
                <a:latin typeface="+mn-lt"/>
              </a:rPr>
              <a:t>则：</a:t>
            </a:r>
            <a:r>
              <a:rPr lang="zh-CN" altLang="en-US" sz="2200" dirty="0"/>
              <a:t>需</a:t>
            </a:r>
            <a:r>
              <a:rPr lang="zh-CN" altLang="en-US" sz="2200" dirty="0" smtClean="0"/>
              <a:t>要用</a:t>
            </a:r>
            <a:r>
              <a:rPr lang="en-US" altLang="zh-CN" sz="2200" b="1" dirty="0">
                <a:solidFill>
                  <a:srgbClr val="FF0000"/>
                </a:solidFill>
              </a:rPr>
              <a:t>8</a:t>
            </a:r>
            <a:r>
              <a:rPr lang="zh-CN" altLang="en-US" sz="2200" b="1" dirty="0">
                <a:solidFill>
                  <a:srgbClr val="FF0000"/>
                </a:solidFill>
              </a:rPr>
              <a:t>位</a:t>
            </a:r>
            <a:r>
              <a:rPr lang="zh-CN" altLang="en-US" sz="2200" dirty="0" smtClean="0"/>
              <a:t>来表示</a:t>
            </a:r>
            <a:r>
              <a:rPr lang="en-US" altLang="zh-CN" sz="2200" b="1" dirty="0">
                <a:latin typeface="+mn-lt"/>
              </a:rPr>
              <a:t>N[</a:t>
            </a:r>
            <a:r>
              <a:rPr lang="en-US" altLang="zh-CN" sz="2200" b="1" dirty="0" err="1">
                <a:latin typeface="+mn-lt"/>
              </a:rPr>
              <a:t>i</a:t>
            </a:r>
            <a:r>
              <a:rPr lang="en-US" altLang="zh-CN" sz="2200" b="1" dirty="0" smtClean="0">
                <a:latin typeface="+mn-lt"/>
              </a:rPr>
              <a:t>]</a:t>
            </a:r>
            <a:endParaRPr lang="en-US" altLang="zh-CN" sz="2200" dirty="0" smtClean="0">
              <a:latin typeface="+mn-lt"/>
            </a:endParaRPr>
          </a:p>
          <a:p>
            <a:pPr marL="990600" lvl="1" indent="-533400" eaLnBrk="1" hangingPunct="1">
              <a:lnSpc>
                <a:spcPct val="150000"/>
              </a:lnSpc>
              <a:spcBef>
                <a:spcPts val="600"/>
              </a:spcBef>
            </a:pPr>
            <a:r>
              <a:rPr lang="zh-CN" altLang="en-US" sz="2200" dirty="0" smtClean="0">
                <a:latin typeface="+mn-lt"/>
              </a:rPr>
              <a:t>像</a:t>
            </a:r>
            <a:r>
              <a:rPr lang="zh-CN" altLang="en-US" sz="2200" dirty="0">
                <a:latin typeface="+mn-lt"/>
              </a:rPr>
              <a:t>素</a:t>
            </a:r>
            <a:r>
              <a:rPr lang="zh-CN" altLang="en-US" sz="2200" dirty="0" smtClean="0">
                <a:latin typeface="+mn-lt"/>
              </a:rPr>
              <a:t>段 </a:t>
            </a:r>
            <a:r>
              <a:rPr lang="en-US" altLang="zh-CN" sz="2200" b="1" dirty="0" smtClean="0">
                <a:latin typeface="+mn-lt"/>
              </a:rPr>
              <a:t>S</a:t>
            </a:r>
            <a:r>
              <a:rPr lang="en-US" altLang="zh-CN" sz="2200" b="1" baseline="-25000" dirty="0" smtClean="0">
                <a:latin typeface="Verdana"/>
                <a:cs typeface="+mn-cs"/>
              </a:rPr>
              <a:t>i </a:t>
            </a:r>
            <a:r>
              <a:rPr lang="zh-CN" altLang="en-US" sz="2200" dirty="0" smtClean="0">
                <a:latin typeface="+mn-lt"/>
              </a:rPr>
              <a:t>所</a:t>
            </a:r>
            <a:r>
              <a:rPr lang="zh-CN" altLang="en-US" sz="2200" dirty="0">
                <a:latin typeface="+mn-lt"/>
              </a:rPr>
              <a:t>需存储空间</a:t>
            </a:r>
            <a:r>
              <a:rPr lang="zh-CN" altLang="en-US" sz="2200" dirty="0" smtClean="0">
                <a:latin typeface="+mn-lt"/>
              </a:rPr>
              <a:t>为：</a:t>
            </a:r>
            <a:r>
              <a:rPr lang="en-US" altLang="zh-CN" sz="2200" dirty="0"/>
              <a:t> </a:t>
            </a:r>
            <a:r>
              <a:rPr lang="en-US" altLang="zh-CN" sz="2200" dirty="0">
                <a:latin typeface="+mn-lt"/>
              </a:rPr>
              <a:t>N[</a:t>
            </a:r>
            <a:r>
              <a:rPr lang="en-US" altLang="zh-CN" sz="2200" dirty="0" err="1">
                <a:latin typeface="+mn-lt"/>
              </a:rPr>
              <a:t>i</a:t>
            </a:r>
            <a:r>
              <a:rPr lang="en-US" altLang="zh-CN" sz="2200" dirty="0">
                <a:latin typeface="+mn-lt"/>
              </a:rPr>
              <a:t>] </a:t>
            </a:r>
            <a:r>
              <a:rPr lang="zh-CN" altLang="en-US" sz="2200" dirty="0">
                <a:latin typeface="+mn-lt"/>
              </a:rPr>
              <a:t>*</a:t>
            </a:r>
            <a:r>
              <a:rPr lang="en-US" altLang="zh-CN" sz="2200" dirty="0">
                <a:latin typeface="+mn-lt"/>
              </a:rPr>
              <a:t> b[</a:t>
            </a:r>
            <a:r>
              <a:rPr lang="en-US" altLang="zh-CN" sz="2200" dirty="0" err="1">
                <a:latin typeface="+mn-lt"/>
              </a:rPr>
              <a:t>i</a:t>
            </a:r>
            <a:r>
              <a:rPr lang="en-US" altLang="zh-CN" sz="2200" dirty="0">
                <a:latin typeface="+mn-lt"/>
              </a:rPr>
              <a:t>] + </a:t>
            </a:r>
            <a:r>
              <a:rPr lang="en-US" altLang="zh-CN" sz="2200" dirty="0" smtClean="0">
                <a:latin typeface="+mn-lt"/>
              </a:rPr>
              <a:t>11</a:t>
            </a:r>
          </a:p>
          <a:p>
            <a:pPr marL="990600" lvl="1" indent="-533400" eaLnBrk="1" hangingPunct="1">
              <a:lnSpc>
                <a:spcPct val="150000"/>
              </a:lnSpc>
              <a:spcBef>
                <a:spcPts val="600"/>
              </a:spcBef>
            </a:pPr>
            <a:r>
              <a:rPr lang="zh-CN" altLang="en-US" sz="2200" dirty="0" smtClean="0"/>
              <a:t>像素</a:t>
            </a:r>
            <a:r>
              <a:rPr lang="zh-CN" altLang="en-US" sz="2200" dirty="0"/>
              <a:t>序列</a:t>
            </a:r>
            <a:r>
              <a:rPr lang="en-US" altLang="zh-CN" sz="2200" b="1" dirty="0">
                <a:latin typeface="+mn-lt"/>
                <a:cs typeface="Times New Roman" pitchFamily="18" charset="0"/>
              </a:rPr>
              <a:t>{p</a:t>
            </a:r>
            <a:r>
              <a:rPr lang="en-US" altLang="zh-CN" sz="2200" b="1" baseline="-25000" dirty="0">
                <a:latin typeface="+mn-lt"/>
                <a:cs typeface="Times New Roman" pitchFamily="18" charset="0"/>
              </a:rPr>
              <a:t>1</a:t>
            </a:r>
            <a:r>
              <a:rPr lang="en-US" altLang="zh-CN" sz="2200" b="1" dirty="0">
                <a:latin typeface="+mn-lt"/>
                <a:cs typeface="Times New Roman" pitchFamily="18" charset="0"/>
              </a:rPr>
              <a:t>,p</a:t>
            </a:r>
            <a:r>
              <a:rPr lang="en-US" altLang="zh-CN" sz="2200" b="1" baseline="-25000" dirty="0">
                <a:latin typeface="+mn-lt"/>
                <a:cs typeface="Times New Roman" pitchFamily="18" charset="0"/>
              </a:rPr>
              <a:t>2</a:t>
            </a:r>
            <a:r>
              <a:rPr lang="en-US" altLang="zh-CN" sz="2200" b="1" dirty="0">
                <a:latin typeface="+mn-lt"/>
                <a:cs typeface="Times New Roman" pitchFamily="18" charset="0"/>
              </a:rPr>
              <a:t>,...</a:t>
            </a:r>
            <a:r>
              <a:rPr lang="en-US" altLang="zh-CN" sz="2200" b="1" dirty="0" err="1">
                <a:latin typeface="+mn-lt"/>
                <a:cs typeface="Times New Roman" pitchFamily="18" charset="0"/>
              </a:rPr>
              <a:t>p</a:t>
            </a:r>
            <a:r>
              <a:rPr lang="en-US" altLang="zh-CN" sz="2200" b="1" baseline="-25000" dirty="0" err="1">
                <a:latin typeface="+mn-lt"/>
                <a:cs typeface="Times New Roman" pitchFamily="18" charset="0"/>
              </a:rPr>
              <a:t>n</a:t>
            </a:r>
            <a:r>
              <a:rPr lang="en-US" altLang="zh-CN" sz="2200" b="1" dirty="0">
                <a:latin typeface="+mn-lt"/>
                <a:cs typeface="Times New Roman" pitchFamily="18" charset="0"/>
              </a:rPr>
              <a:t>}</a:t>
            </a:r>
            <a:r>
              <a:rPr lang="zh-CN" altLang="en-US" sz="2200" dirty="0">
                <a:latin typeface="Times New Roman" pitchFamily="18" charset="0"/>
              </a:rPr>
              <a:t>所需存储空间为</a:t>
            </a:r>
            <a:r>
              <a:rPr lang="zh-CN" altLang="en-US" sz="2200" dirty="0" smtClean="0">
                <a:latin typeface="Times New Roman" pitchFamily="18" charset="0"/>
              </a:rPr>
              <a:t>：</a:t>
            </a:r>
            <a:endParaRPr lang="en-US" altLang="zh-CN" sz="2200" dirty="0" smtClean="0">
              <a:latin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91128440"/>
              </p:ext>
            </p:extLst>
          </p:nvPr>
        </p:nvGraphicFramePr>
        <p:xfrm>
          <a:off x="1907704" y="2033215"/>
          <a:ext cx="3135313" cy="785813"/>
        </p:xfrm>
        <a:graphic>
          <a:graphicData uri="http://schemas.openxmlformats.org/presentationml/2006/ole">
            <mc:AlternateContent xmlns:mc="http://schemas.openxmlformats.org/markup-compatibility/2006">
              <mc:Choice xmlns:v="urn:schemas-microsoft-com:vml" Requires="v">
                <p:oleObj spid="_x0000_s202057" name="Equation" r:id="rId4" imgW="1853396" imgH="406224" progId="Equation.DSMT4">
                  <p:embed/>
                </p:oleObj>
              </mc:Choice>
              <mc:Fallback>
                <p:oleObj name="Equation" r:id="rId4" imgW="1853396" imgH="406224" progId="Equation.DSMT4">
                  <p:embed/>
                  <p:pic>
                    <p:nvPicPr>
                      <p:cNvPr id="0" name="Picture 2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2033215"/>
                        <a:ext cx="313531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19544465"/>
              </p:ext>
            </p:extLst>
          </p:nvPr>
        </p:nvGraphicFramePr>
        <p:xfrm>
          <a:off x="3175000" y="5622925"/>
          <a:ext cx="2792413" cy="974725"/>
        </p:xfrm>
        <a:graphic>
          <a:graphicData uri="http://schemas.openxmlformats.org/presentationml/2006/ole">
            <mc:AlternateContent xmlns:mc="http://schemas.openxmlformats.org/markup-compatibility/2006">
              <mc:Choice xmlns:v="urn:schemas-microsoft-com:vml" Requires="v">
                <p:oleObj spid="_x0000_s202058" name="Equation" r:id="rId6" imgW="1218671" imgH="431613" progId="Equation.DSMT4">
                  <p:embed/>
                </p:oleObj>
              </mc:Choice>
              <mc:Fallback>
                <p:oleObj name="Equation" r:id="rId6" imgW="1218671" imgH="431613" progId="Equation.DSMT4">
                  <p:embed/>
                  <p:pic>
                    <p:nvPicPr>
                      <p:cNvPr id="0" name="Picture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0" y="5622925"/>
                        <a:ext cx="279241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209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fade">
                                      <p:cBhvr>
                                        <p:cTn id="16" dur="500"/>
                                        <p:tgtEl>
                                          <p:spTgt spid="225894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58947">
                                            <p:txEl>
                                              <p:pRg st="3" end="3"/>
                                            </p:txEl>
                                          </p:spTgt>
                                        </p:tgtEl>
                                        <p:attrNameLst>
                                          <p:attrName>style.visibility</p:attrName>
                                        </p:attrNameLst>
                                      </p:cBhvr>
                                      <p:to>
                                        <p:strVal val="visible"/>
                                      </p:to>
                                    </p:set>
                                    <p:animEffect transition="in" filter="wipe(left)">
                                      <p:cBhvr>
                                        <p:cTn id="24" dur="500"/>
                                        <p:tgtEl>
                                          <p:spTgt spid="225894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58947">
                                            <p:txEl>
                                              <p:pRg st="4" end="4"/>
                                            </p:txEl>
                                          </p:spTgt>
                                        </p:tgtEl>
                                        <p:attrNameLst>
                                          <p:attrName>style.visibility</p:attrName>
                                        </p:attrNameLst>
                                      </p:cBhvr>
                                      <p:to>
                                        <p:strVal val="visible"/>
                                      </p:to>
                                    </p:set>
                                    <p:animEffect transition="in" filter="wipe(left)">
                                      <p:cBhvr>
                                        <p:cTn id="29" dur="500"/>
                                        <p:tgtEl>
                                          <p:spTgt spid="225894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58947">
                                            <p:txEl>
                                              <p:pRg st="5" end="5"/>
                                            </p:txEl>
                                          </p:spTgt>
                                        </p:tgtEl>
                                        <p:attrNameLst>
                                          <p:attrName>style.visibility</p:attrName>
                                        </p:attrNameLst>
                                      </p:cBhvr>
                                      <p:to>
                                        <p:strVal val="visible"/>
                                      </p:to>
                                    </p:set>
                                    <p:animEffect transition="in" filter="wipe(left)">
                                      <p:cBhvr>
                                        <p:cTn id="34" dur="500"/>
                                        <p:tgtEl>
                                          <p:spTgt spid="225894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58947">
                                            <p:txEl>
                                              <p:pRg st="6" end="6"/>
                                            </p:txEl>
                                          </p:spTgt>
                                        </p:tgtEl>
                                        <p:attrNameLst>
                                          <p:attrName>style.visibility</p:attrName>
                                        </p:attrNameLst>
                                      </p:cBhvr>
                                      <p:to>
                                        <p:strVal val="visible"/>
                                      </p:to>
                                    </p:set>
                                    <p:animEffect transition="in" filter="wipe(left)">
                                      <p:cBhvr>
                                        <p:cTn id="39" dur="500"/>
                                        <p:tgtEl>
                                          <p:spTgt spid="225894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58947">
                                            <p:txEl>
                                              <p:pRg st="7" end="7"/>
                                            </p:txEl>
                                          </p:spTgt>
                                        </p:tgtEl>
                                        <p:attrNameLst>
                                          <p:attrName>style.visibility</p:attrName>
                                        </p:attrNameLst>
                                      </p:cBhvr>
                                      <p:to>
                                        <p:strVal val="visible"/>
                                      </p:to>
                                    </p:set>
                                    <p:animEffect transition="in" filter="wipe(left)">
                                      <p:cBhvr>
                                        <p:cTn id="44" dur="500"/>
                                        <p:tgtEl>
                                          <p:spTgt spid="2258947">
                                            <p:txEl>
                                              <p:pRg st="7" end="7"/>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35496" y="750849"/>
            <a:ext cx="9036496" cy="5976664"/>
          </a:xfrm>
          <a:prstGeom prst="rect">
            <a:avLst/>
          </a:prstGeom>
        </p:spPr>
        <p:txBody>
          <a:bodyPr/>
          <a:lstStyle/>
          <a:p>
            <a:pPr marL="504000" indent="-504000" eaLnBrk="1" hangingPunct="1">
              <a:lnSpc>
                <a:spcPct val="140000"/>
              </a:lnSpc>
              <a:spcBef>
                <a:spcPts val="200"/>
              </a:spcBef>
            </a:pPr>
            <a:r>
              <a:rPr lang="zh-CN" altLang="en-US" sz="2200" dirty="0" smtClean="0"/>
              <a:t>问题提出：对于给定像</a:t>
            </a:r>
            <a:r>
              <a:rPr lang="zh-CN" altLang="en-US" sz="2200" dirty="0"/>
              <a:t>素序</a:t>
            </a:r>
            <a:r>
              <a:rPr lang="zh-CN" altLang="en-US" sz="2200" dirty="0" smtClean="0"/>
              <a:t>列 </a:t>
            </a:r>
            <a:r>
              <a:rPr lang="en-US" altLang="zh-CN" sz="2200" dirty="0" smtClean="0"/>
              <a:t>P = </a:t>
            </a:r>
            <a:r>
              <a:rPr lang="en-US" altLang="zh-CN" sz="2200" dirty="0" smtClean="0">
                <a:cs typeface="Times New Roman" pitchFamily="18" charset="0"/>
              </a:rPr>
              <a:t>{p</a:t>
            </a:r>
            <a:r>
              <a:rPr lang="en-US" altLang="zh-CN" sz="2200" baseline="-25000" dirty="0" smtClean="0">
                <a:cs typeface="Times New Roman" pitchFamily="18" charset="0"/>
              </a:rPr>
              <a:t>1</a:t>
            </a:r>
            <a:r>
              <a:rPr lang="en-US" altLang="zh-CN" sz="2200" dirty="0" smtClean="0">
                <a:cs typeface="Times New Roman" pitchFamily="18" charset="0"/>
              </a:rPr>
              <a:t>, p</a:t>
            </a:r>
            <a:r>
              <a:rPr lang="en-US" altLang="zh-CN" sz="2200" baseline="-25000" dirty="0" smtClean="0">
                <a:cs typeface="Times New Roman" pitchFamily="18" charset="0"/>
              </a:rPr>
              <a:t>2</a:t>
            </a:r>
            <a:r>
              <a:rPr lang="en-US" altLang="zh-CN" sz="2200" dirty="0" smtClean="0">
                <a:cs typeface="Times New Roman" pitchFamily="18" charset="0"/>
              </a:rPr>
              <a:t>, ... </a:t>
            </a:r>
            <a:r>
              <a:rPr lang="en-US" altLang="zh-CN" sz="2200" dirty="0" err="1" smtClean="0">
                <a:cs typeface="Times New Roman" pitchFamily="18" charset="0"/>
              </a:rPr>
              <a:t>p</a:t>
            </a:r>
            <a:r>
              <a:rPr lang="en-US" altLang="zh-CN" sz="2200" baseline="-25000" dirty="0" err="1" smtClean="0">
                <a:cs typeface="Times New Roman" pitchFamily="18" charset="0"/>
              </a:rPr>
              <a:t>n</a:t>
            </a:r>
            <a:r>
              <a:rPr lang="en-US" altLang="zh-CN" sz="2200" dirty="0" smtClean="0">
                <a:cs typeface="Times New Roman" pitchFamily="18" charset="0"/>
              </a:rPr>
              <a:t>} </a:t>
            </a:r>
            <a:endParaRPr lang="zh-CN" altLang="en-US" sz="2200" dirty="0" smtClean="0"/>
          </a:p>
          <a:p>
            <a:pPr marL="990600" lvl="1" indent="-533400" eaLnBrk="1" hangingPunct="1">
              <a:lnSpc>
                <a:spcPct val="140000"/>
              </a:lnSpc>
              <a:spcBef>
                <a:spcPts val="200"/>
              </a:spcBef>
            </a:pPr>
            <a:r>
              <a:rPr lang="zh-CN" altLang="en-US" sz="2200" dirty="0">
                <a:latin typeface="+mn-lt"/>
              </a:rPr>
              <a:t>要求确</a:t>
            </a:r>
            <a:r>
              <a:rPr lang="zh-CN" altLang="en-US" sz="2200" dirty="0" smtClean="0">
                <a:latin typeface="+mn-lt"/>
              </a:rPr>
              <a:t>定其</a:t>
            </a:r>
            <a:r>
              <a:rPr lang="zh-CN" altLang="en-US" sz="2200" b="1" dirty="0" smtClean="0">
                <a:solidFill>
                  <a:srgbClr val="FF0000"/>
                </a:solidFill>
                <a:latin typeface="+mn-lt"/>
              </a:rPr>
              <a:t>最优分段</a:t>
            </a:r>
            <a:r>
              <a:rPr lang="zh-CN" altLang="en-US" sz="2200" dirty="0" smtClean="0">
                <a:latin typeface="+mn-lt"/>
              </a:rPr>
              <a:t>，</a:t>
            </a:r>
            <a:r>
              <a:rPr lang="zh-CN" altLang="en-US" sz="2200" dirty="0">
                <a:latin typeface="+mn-lt"/>
              </a:rPr>
              <a:t>使得依此分段所需的存储空间最</a:t>
            </a:r>
            <a:r>
              <a:rPr lang="zh-CN" altLang="en-US" sz="2200" dirty="0" smtClean="0">
                <a:latin typeface="+mn-lt"/>
              </a:rPr>
              <a:t>少</a:t>
            </a:r>
            <a:endParaRPr lang="en-US" altLang="zh-CN" sz="2200" dirty="0" smtClean="0">
              <a:latin typeface="+mn-lt"/>
            </a:endParaRPr>
          </a:p>
          <a:p>
            <a:pPr marL="990600" lvl="1" indent="-533400" eaLnBrk="1" hangingPunct="1">
              <a:lnSpc>
                <a:spcPct val="140000"/>
              </a:lnSpc>
              <a:spcBef>
                <a:spcPts val="200"/>
              </a:spcBef>
            </a:pPr>
            <a:r>
              <a:rPr lang="zh-CN" altLang="en-US" sz="2200" dirty="0">
                <a:latin typeface="+mn-lt"/>
              </a:rPr>
              <a:t>并</a:t>
            </a:r>
            <a:r>
              <a:rPr lang="zh-CN" altLang="en-US" sz="2200" dirty="0" smtClean="0">
                <a:latin typeface="+mn-lt"/>
              </a:rPr>
              <a:t>且要求每</a:t>
            </a:r>
            <a:r>
              <a:rPr lang="zh-CN" altLang="en-US" sz="2200" dirty="0">
                <a:latin typeface="+mn-lt"/>
              </a:rPr>
              <a:t>个分段的长度不超过</a:t>
            </a:r>
            <a:r>
              <a:rPr lang="en-US" altLang="zh-CN" sz="2200" dirty="0">
                <a:latin typeface="+mn-lt"/>
              </a:rPr>
              <a:t>256</a:t>
            </a:r>
            <a:r>
              <a:rPr lang="zh-CN" altLang="en-US" sz="2200" dirty="0" smtClean="0">
                <a:latin typeface="+mn-lt"/>
              </a:rPr>
              <a:t>位</a:t>
            </a:r>
            <a:endParaRPr lang="en-US" altLang="zh-CN" sz="2200" dirty="0" smtClean="0">
              <a:latin typeface="+mn-lt"/>
            </a:endParaRPr>
          </a:p>
          <a:p>
            <a:pPr marL="504000" indent="-504000" eaLnBrk="1" hangingPunct="1">
              <a:lnSpc>
                <a:spcPct val="140000"/>
              </a:lnSpc>
              <a:spcBef>
                <a:spcPts val="200"/>
              </a:spcBef>
            </a:pPr>
            <a:r>
              <a:rPr lang="zh-CN" altLang="en-US" sz="2200" dirty="0"/>
              <a:t>问</a:t>
            </a:r>
            <a:r>
              <a:rPr lang="zh-CN" altLang="en-US" sz="2200" dirty="0" smtClean="0"/>
              <a:t>题示例</a:t>
            </a:r>
            <a:endParaRPr lang="zh-CN" altLang="en-US" sz="2200" dirty="0"/>
          </a:p>
          <a:p>
            <a:pPr marL="990600" lvl="1" indent="-533400" eaLnBrk="1" hangingPunct="1">
              <a:lnSpc>
                <a:spcPct val="140000"/>
              </a:lnSpc>
              <a:spcBef>
                <a:spcPts val="200"/>
              </a:spcBef>
            </a:pPr>
            <a:r>
              <a:rPr lang="zh-CN" altLang="en-US" sz="2200" dirty="0" smtClean="0">
                <a:latin typeface="+mn-lt"/>
              </a:rPr>
              <a:t>设：</a:t>
            </a:r>
            <a:r>
              <a:rPr lang="en-GB" altLang="zh-CN" sz="2200" dirty="0" smtClean="0">
                <a:latin typeface="+mn-lt"/>
              </a:rPr>
              <a:t>P </a:t>
            </a:r>
            <a:r>
              <a:rPr lang="en-GB" altLang="zh-CN" sz="2200" dirty="0">
                <a:latin typeface="+mn-lt"/>
              </a:rPr>
              <a:t>= </a:t>
            </a:r>
            <a:r>
              <a:rPr lang="en-GB" altLang="zh-CN" sz="2200" dirty="0" smtClean="0">
                <a:latin typeface="+mn-lt"/>
              </a:rPr>
              <a:t>{10</a:t>
            </a:r>
            <a:r>
              <a:rPr lang="zh-CN" altLang="en-US" sz="2200" dirty="0" smtClean="0">
                <a:latin typeface="+mn-lt"/>
              </a:rPr>
              <a:t>，</a:t>
            </a:r>
            <a:r>
              <a:rPr lang="en-US" altLang="zh-CN" sz="2200" dirty="0" smtClean="0">
                <a:latin typeface="+mn-lt"/>
              </a:rPr>
              <a:t>12</a:t>
            </a:r>
            <a:r>
              <a:rPr lang="zh-CN" altLang="en-US" sz="2200" dirty="0" smtClean="0">
                <a:latin typeface="+mn-lt"/>
              </a:rPr>
              <a:t>，</a:t>
            </a:r>
            <a:r>
              <a:rPr lang="en-US" altLang="zh-CN" sz="2200" dirty="0" smtClean="0">
                <a:latin typeface="+mn-lt"/>
              </a:rPr>
              <a:t>15</a:t>
            </a:r>
            <a:r>
              <a:rPr lang="zh-CN" altLang="en-US" sz="2200" dirty="0" smtClean="0">
                <a:latin typeface="+mn-lt"/>
              </a:rPr>
              <a:t>，</a:t>
            </a:r>
            <a:r>
              <a:rPr lang="en-US" altLang="zh-CN" sz="2200" dirty="0" smtClean="0">
                <a:latin typeface="+mn-lt"/>
              </a:rPr>
              <a:t>255</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2</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2</a:t>
            </a:r>
            <a:r>
              <a:rPr lang="zh-CN" altLang="en-US" sz="2200" dirty="0" smtClean="0">
                <a:latin typeface="+mn-lt"/>
              </a:rPr>
              <a:t>，</a:t>
            </a:r>
            <a:r>
              <a:rPr lang="en-US" altLang="zh-CN" sz="2200" dirty="0" smtClean="0">
                <a:latin typeface="+mn-lt"/>
              </a:rPr>
              <a:t>2</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1}</a:t>
            </a:r>
            <a:endParaRPr lang="en-GB" altLang="zh-CN" sz="2200" dirty="0">
              <a:latin typeface="+mn-lt"/>
            </a:endParaRPr>
          </a:p>
          <a:p>
            <a:pPr marL="1465200" lvl="2" indent="-457200" eaLnBrk="1" hangingPunct="1">
              <a:lnSpc>
                <a:spcPct val="140000"/>
              </a:lnSpc>
              <a:spcBef>
                <a:spcPts val="200"/>
              </a:spcBef>
              <a:buFont typeface="+mj-lt"/>
              <a:buAutoNum type="arabicPeriod"/>
            </a:pPr>
            <a:r>
              <a:rPr lang="en-US" altLang="zh-CN" sz="2200" dirty="0" smtClean="0"/>
              <a:t>S1</a:t>
            </a:r>
            <a:r>
              <a:rPr lang="en-GB" altLang="zh-CN" sz="2200" dirty="0" smtClean="0"/>
              <a:t> </a:t>
            </a:r>
            <a:r>
              <a:rPr lang="en-GB" altLang="zh-CN" sz="2200" dirty="0"/>
              <a:t>= {10</a:t>
            </a:r>
            <a:r>
              <a:rPr lang="en-US" altLang="zh-CN" sz="2200" dirty="0"/>
              <a:t>, 12, </a:t>
            </a:r>
            <a:r>
              <a:rPr lang="en-US" altLang="zh-CN" sz="2200" dirty="0" smtClean="0"/>
              <a:t>15, 255, 1</a:t>
            </a:r>
            <a:r>
              <a:rPr lang="en-US" altLang="zh-CN" sz="2200" dirty="0"/>
              <a:t>, 2, 1, 1, 2, 2, 1, 1}</a:t>
            </a:r>
            <a:endParaRPr lang="en-GB" altLang="zh-CN" sz="2200" dirty="0"/>
          </a:p>
          <a:p>
            <a:pPr marL="1465200" lvl="2" indent="-457200" eaLnBrk="1" hangingPunct="1">
              <a:lnSpc>
                <a:spcPct val="140000"/>
              </a:lnSpc>
              <a:spcBef>
                <a:spcPts val="200"/>
              </a:spcBef>
              <a:buFont typeface="+mj-lt"/>
              <a:buAutoNum type="arabicPeriod"/>
            </a:pPr>
            <a:r>
              <a:rPr lang="zh-CN" altLang="en-US" sz="2200" dirty="0" smtClean="0"/>
              <a:t>分成</a:t>
            </a:r>
            <a:r>
              <a:rPr lang="en-US" altLang="zh-CN" sz="2200" dirty="0" smtClean="0"/>
              <a:t>12</a:t>
            </a:r>
            <a:r>
              <a:rPr lang="zh-CN" altLang="en-US" sz="2200" dirty="0" smtClean="0"/>
              <a:t>个组，每组仅包含一个像素</a:t>
            </a:r>
            <a:endParaRPr lang="en-US" altLang="zh-CN" sz="2200" dirty="0" smtClean="0"/>
          </a:p>
          <a:p>
            <a:pPr marL="1465200" lvl="2" indent="-457200" eaLnBrk="1" hangingPunct="1">
              <a:lnSpc>
                <a:spcPct val="140000"/>
              </a:lnSpc>
              <a:spcBef>
                <a:spcPts val="200"/>
              </a:spcBef>
              <a:buFont typeface="+mj-lt"/>
              <a:buAutoNum type="arabicPeriod"/>
            </a:pPr>
            <a:r>
              <a:rPr lang="en-US" altLang="zh-CN" sz="2200" dirty="0" smtClean="0"/>
              <a:t>S1</a:t>
            </a:r>
            <a:r>
              <a:rPr lang="en-GB" altLang="zh-CN" sz="2200" dirty="0" smtClean="0"/>
              <a:t> </a:t>
            </a:r>
            <a:r>
              <a:rPr lang="en-GB" altLang="zh-CN" sz="2200" dirty="0"/>
              <a:t>= {</a:t>
            </a:r>
            <a:r>
              <a:rPr lang="en-GB" altLang="zh-CN" sz="2200" dirty="0" smtClean="0"/>
              <a:t>10</a:t>
            </a:r>
            <a:r>
              <a:rPr lang="en-US" altLang="zh-CN" sz="2200" dirty="0" smtClean="0"/>
              <a:t>, 12, 15} S2</a:t>
            </a:r>
            <a:r>
              <a:rPr lang="en-GB" altLang="zh-CN" sz="2200" dirty="0" smtClean="0"/>
              <a:t> </a:t>
            </a:r>
            <a:r>
              <a:rPr lang="en-GB" altLang="zh-CN" sz="2200" dirty="0"/>
              <a:t>= </a:t>
            </a:r>
            <a:r>
              <a:rPr lang="en-GB" altLang="zh-CN" sz="2200" dirty="0" smtClean="0"/>
              <a:t>{</a:t>
            </a:r>
            <a:r>
              <a:rPr lang="en-US" altLang="zh-CN" sz="2200" dirty="0" smtClean="0"/>
              <a:t>255} S3</a:t>
            </a:r>
            <a:r>
              <a:rPr lang="en-GB" altLang="zh-CN" sz="2200" dirty="0" smtClean="0"/>
              <a:t> </a:t>
            </a:r>
            <a:r>
              <a:rPr lang="en-GB" altLang="zh-CN" sz="2200" dirty="0"/>
              <a:t>= </a:t>
            </a:r>
            <a:r>
              <a:rPr lang="en-GB" altLang="zh-CN" sz="2200" dirty="0" smtClean="0"/>
              <a:t>{</a:t>
            </a:r>
            <a:r>
              <a:rPr lang="en-US" altLang="zh-CN" sz="2200" dirty="0" smtClean="0"/>
              <a:t>1, 2, 1, 1, 2, 2, 1, 1}</a:t>
            </a:r>
          </a:p>
          <a:p>
            <a:pPr marL="990600" lvl="1" indent="-533400" eaLnBrk="1" hangingPunct="1">
              <a:lnSpc>
                <a:spcPct val="140000"/>
              </a:lnSpc>
              <a:spcBef>
                <a:spcPts val="200"/>
              </a:spcBef>
            </a:pPr>
            <a:r>
              <a:rPr lang="zh-CN" altLang="en-US" sz="2200" dirty="0" smtClean="0"/>
              <a:t>所需存储空间</a:t>
            </a:r>
            <a:endParaRPr lang="en-US" altLang="zh-CN" sz="2200" dirty="0" smtClean="0"/>
          </a:p>
          <a:p>
            <a:pPr marL="1465200" lvl="2" indent="-457200" eaLnBrk="1" hangingPunct="1">
              <a:lnSpc>
                <a:spcPct val="140000"/>
              </a:lnSpc>
              <a:spcBef>
                <a:spcPts val="200"/>
              </a:spcBef>
            </a:pPr>
            <a:r>
              <a:rPr lang="zh-CN" altLang="en-US" sz="2200" dirty="0">
                <a:latin typeface="+mn-lt"/>
              </a:rPr>
              <a:t>分法</a:t>
            </a:r>
            <a:r>
              <a:rPr lang="en-US" altLang="zh-CN" sz="2200" dirty="0">
                <a:latin typeface="+mn-lt"/>
              </a:rPr>
              <a:t>1</a:t>
            </a:r>
            <a:r>
              <a:rPr lang="zh-CN" altLang="en-US" sz="2200" dirty="0">
                <a:latin typeface="+mn-lt"/>
              </a:rPr>
              <a:t>：</a:t>
            </a:r>
            <a:r>
              <a:rPr lang="en-US" altLang="zh-CN" sz="2200" dirty="0">
                <a:latin typeface="+mn-lt"/>
              </a:rPr>
              <a:t>8×12 + 11×1 = </a:t>
            </a:r>
            <a:r>
              <a:rPr lang="en-US" altLang="zh-CN" sz="2200" b="1" dirty="0">
                <a:solidFill>
                  <a:srgbClr val="FF0000"/>
                </a:solidFill>
                <a:latin typeface="+mn-lt"/>
              </a:rPr>
              <a:t>107</a:t>
            </a:r>
          </a:p>
          <a:p>
            <a:pPr marL="1465200" lvl="2" indent="-457200" eaLnBrk="1" hangingPunct="1">
              <a:lnSpc>
                <a:spcPct val="140000"/>
              </a:lnSpc>
              <a:spcBef>
                <a:spcPts val="200"/>
              </a:spcBef>
            </a:pPr>
            <a:r>
              <a:rPr lang="zh-CN" altLang="en-US" sz="2200" dirty="0">
                <a:latin typeface="+mn-lt"/>
              </a:rPr>
              <a:t>分法</a:t>
            </a:r>
            <a:r>
              <a:rPr lang="en-US" altLang="zh-CN" sz="2200" dirty="0">
                <a:latin typeface="+mn-lt"/>
              </a:rPr>
              <a:t>2</a:t>
            </a:r>
            <a:r>
              <a:rPr lang="zh-CN" altLang="en-US" sz="2200" dirty="0">
                <a:latin typeface="+mn-lt"/>
              </a:rPr>
              <a:t>：</a:t>
            </a:r>
            <a:r>
              <a:rPr lang="en-US" altLang="zh-CN" sz="2200" dirty="0">
                <a:latin typeface="+mn-lt"/>
              </a:rPr>
              <a:t>4×3 + 8×1 + 1×5 + 2×3 + 11×12 = </a:t>
            </a:r>
            <a:r>
              <a:rPr lang="en-US" altLang="zh-CN" sz="2200" b="1" dirty="0">
                <a:solidFill>
                  <a:srgbClr val="FF0000"/>
                </a:solidFill>
                <a:latin typeface="+mn-lt"/>
              </a:rPr>
              <a:t>163</a:t>
            </a:r>
            <a:endParaRPr lang="en-GB" altLang="zh-CN" sz="2200" b="1" dirty="0">
              <a:solidFill>
                <a:srgbClr val="FF0000"/>
              </a:solidFill>
              <a:latin typeface="+mn-lt"/>
            </a:endParaRPr>
          </a:p>
          <a:p>
            <a:pPr marL="1465200" lvl="2" indent="-457200" eaLnBrk="1" hangingPunct="1">
              <a:lnSpc>
                <a:spcPct val="140000"/>
              </a:lnSpc>
              <a:spcBef>
                <a:spcPts val="200"/>
              </a:spcBef>
            </a:pPr>
            <a:r>
              <a:rPr lang="zh-CN" altLang="en-US" sz="2200" dirty="0">
                <a:latin typeface="+mn-lt"/>
              </a:rPr>
              <a:t>分法</a:t>
            </a:r>
            <a:r>
              <a:rPr lang="en-US" altLang="zh-CN" sz="2200" dirty="0">
                <a:latin typeface="+mn-lt"/>
              </a:rPr>
              <a:t>3</a:t>
            </a:r>
            <a:r>
              <a:rPr lang="zh-CN" altLang="en-US" sz="2200" dirty="0">
                <a:latin typeface="+mn-lt"/>
              </a:rPr>
              <a:t>：</a:t>
            </a:r>
            <a:r>
              <a:rPr lang="en-US" altLang="zh-CN" sz="2200" dirty="0">
                <a:latin typeface="+mn-lt"/>
              </a:rPr>
              <a:t>4×3 + 8×1 + 2×8 + 11×3 = </a:t>
            </a:r>
            <a:r>
              <a:rPr lang="en-US" altLang="zh-CN" sz="2200" b="1" dirty="0" smtClean="0">
                <a:solidFill>
                  <a:srgbClr val="FF0000"/>
                </a:solidFill>
                <a:latin typeface="+mn-lt"/>
              </a:rPr>
              <a:t>69</a:t>
            </a:r>
            <a:endParaRPr lang="zh-CN" altLang="en-US" sz="2200" b="1" dirty="0">
              <a:solidFill>
                <a:srgbClr val="FF0000"/>
              </a:solidFill>
              <a:latin typeface="+mn-lt"/>
            </a:endParaRPr>
          </a:p>
        </p:txBody>
      </p:sp>
      <p:sp>
        <p:nvSpPr>
          <p:cNvPr id="4" name="矩形 3"/>
          <p:cNvSpPr/>
          <p:nvPr/>
        </p:nvSpPr>
        <p:spPr>
          <a:xfrm>
            <a:off x="7452320" y="6237312"/>
            <a:ext cx="429926" cy="430887"/>
          </a:xfrm>
          <a:prstGeom prst="rect">
            <a:avLst/>
          </a:prstGeom>
        </p:spPr>
        <p:txBody>
          <a:bodyPr wrap="none">
            <a:spAutoFit/>
          </a:bodyPr>
          <a:lstStyle/>
          <a:p>
            <a:r>
              <a:rPr lang="en-US" altLang="zh-CN" sz="2200" kern="0" dirty="0" smtClean="0">
                <a:solidFill>
                  <a:srgbClr val="FF0000"/>
                </a:solidFill>
                <a:latin typeface="Verdana"/>
                <a:ea typeface="微软雅黑" panose="020B0503020204020204" pitchFamily="34" charset="-122"/>
              </a:rPr>
              <a:t>√</a:t>
            </a:r>
            <a:endParaRPr lang="zh-CN" altLang="en-US" dirty="0"/>
          </a:p>
        </p:txBody>
      </p:sp>
    </p:spTree>
    <p:extLst>
      <p:ext uri="{BB962C8B-B14F-4D97-AF65-F5344CB8AC3E}">
        <p14:creationId xmlns:p14="http://schemas.microsoft.com/office/powerpoint/2010/main" val="3571139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fade">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wipe(left)">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fade">
                                      <p:cBhvr>
                                        <p:cTn id="31" dur="500"/>
                                        <p:tgtEl>
                                          <p:spTgt spid="225894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58947">
                                            <p:txEl>
                                              <p:pRg st="6" end="6"/>
                                            </p:txEl>
                                          </p:spTgt>
                                        </p:tgtEl>
                                        <p:attrNameLst>
                                          <p:attrName>style.visibility</p:attrName>
                                        </p:attrNameLst>
                                      </p:cBhvr>
                                      <p:to>
                                        <p:strVal val="visible"/>
                                      </p:to>
                                    </p:set>
                                    <p:animEffect transition="in" filter="fade">
                                      <p:cBhvr>
                                        <p:cTn id="34" dur="500"/>
                                        <p:tgtEl>
                                          <p:spTgt spid="2258947">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58947">
                                            <p:txEl>
                                              <p:pRg st="7" end="7"/>
                                            </p:txEl>
                                          </p:spTgt>
                                        </p:tgtEl>
                                        <p:attrNameLst>
                                          <p:attrName>style.visibility</p:attrName>
                                        </p:attrNameLst>
                                      </p:cBhvr>
                                      <p:to>
                                        <p:strVal val="visible"/>
                                      </p:to>
                                    </p:set>
                                    <p:animEffect transition="in" filter="fade">
                                      <p:cBhvr>
                                        <p:cTn id="37" dur="500"/>
                                        <p:tgtEl>
                                          <p:spTgt spid="22589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8" end="8"/>
                                            </p:txEl>
                                          </p:spTgt>
                                        </p:tgtEl>
                                        <p:attrNameLst>
                                          <p:attrName>style.visibility</p:attrName>
                                        </p:attrNameLst>
                                      </p:cBhvr>
                                      <p:to>
                                        <p:strVal val="visible"/>
                                      </p:to>
                                    </p:set>
                                    <p:animEffect transition="in" filter="wipe(left)">
                                      <p:cBhvr>
                                        <p:cTn id="42" dur="500"/>
                                        <p:tgtEl>
                                          <p:spTgt spid="22589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9" end="9"/>
                                            </p:txEl>
                                          </p:spTgt>
                                        </p:tgtEl>
                                        <p:attrNameLst>
                                          <p:attrName>style.visibility</p:attrName>
                                        </p:attrNameLst>
                                      </p:cBhvr>
                                      <p:to>
                                        <p:strVal val="visible"/>
                                      </p:to>
                                    </p:set>
                                    <p:animEffect transition="in" filter="wipe(left)">
                                      <p:cBhvr>
                                        <p:cTn id="47" dur="500"/>
                                        <p:tgtEl>
                                          <p:spTgt spid="22589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10" end="10"/>
                                            </p:txEl>
                                          </p:spTgt>
                                        </p:tgtEl>
                                        <p:attrNameLst>
                                          <p:attrName>style.visibility</p:attrName>
                                        </p:attrNameLst>
                                      </p:cBhvr>
                                      <p:to>
                                        <p:strVal val="visible"/>
                                      </p:to>
                                    </p:set>
                                    <p:animEffect transition="in" filter="wipe(left)">
                                      <p:cBhvr>
                                        <p:cTn id="52" dur="500"/>
                                        <p:tgtEl>
                                          <p:spTgt spid="225894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1" end="11"/>
                                            </p:txEl>
                                          </p:spTgt>
                                        </p:tgtEl>
                                        <p:attrNameLst>
                                          <p:attrName>style.visibility</p:attrName>
                                        </p:attrNameLst>
                                      </p:cBhvr>
                                      <p:to>
                                        <p:strVal val="visible"/>
                                      </p:to>
                                    </p:set>
                                    <p:animEffect transition="in" filter="wipe(left)">
                                      <p:cBhvr>
                                        <p:cTn id="57" dur="500"/>
                                        <p:tgtEl>
                                          <p:spTgt spid="225894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2348880"/>
            <a:ext cx="8820472" cy="3672408"/>
          </a:xfrm>
          <a:prstGeom prst="rect">
            <a:avLst/>
          </a:prstGeom>
        </p:spPr>
        <p:txBody>
          <a:bodyPr/>
          <a:lstStyle/>
          <a:p>
            <a:pPr marL="504000" indent="-504000" eaLnBrk="1" hangingPunct="1">
              <a:lnSpc>
                <a:spcPct val="150000"/>
              </a:lnSpc>
              <a:spcBef>
                <a:spcPts val="0"/>
              </a:spcBef>
            </a:pPr>
            <a:r>
              <a:rPr lang="zh-CN" altLang="en-US" sz="2200" dirty="0" smtClean="0"/>
              <a:t>图像</a:t>
            </a:r>
            <a:r>
              <a:rPr lang="zh-CN" altLang="en-US" sz="2200" dirty="0"/>
              <a:t>压缩问</a:t>
            </a:r>
            <a:r>
              <a:rPr lang="zh-CN" altLang="en-US" sz="2200" dirty="0" smtClean="0"/>
              <a:t>题的最</a:t>
            </a:r>
            <a:r>
              <a:rPr lang="zh-CN" altLang="en-US" sz="2200" dirty="0"/>
              <a:t>优子结构性质</a:t>
            </a:r>
            <a:endParaRPr lang="zh-CN" altLang="en-US" sz="2200" dirty="0" smtClean="0"/>
          </a:p>
          <a:p>
            <a:pPr marL="990600" lvl="1" indent="-533400" eaLnBrk="1" hangingPunct="1">
              <a:lnSpc>
                <a:spcPct val="150000"/>
              </a:lnSpc>
              <a:spcBef>
                <a:spcPts val="0"/>
              </a:spcBef>
            </a:pPr>
            <a:r>
              <a:rPr lang="zh-CN" altLang="en-US" sz="2200" dirty="0" smtClean="0">
                <a:latin typeface="+mn-lt"/>
              </a:rPr>
              <a:t>设：</a:t>
            </a:r>
            <a:r>
              <a:rPr lang="en-US" altLang="zh-CN" sz="2200" b="1" dirty="0" smtClean="0">
                <a:latin typeface="+mn-lt"/>
              </a:rPr>
              <a:t>N</a:t>
            </a:r>
            <a:r>
              <a:rPr lang="en-GB" altLang="zh-CN" sz="2200" b="1" dirty="0" smtClean="0">
                <a:latin typeface="+mn-lt"/>
              </a:rPr>
              <a:t>[</a:t>
            </a:r>
            <a:r>
              <a:rPr lang="en-GB" altLang="zh-CN" sz="2200" b="1" dirty="0" err="1" smtClean="0">
                <a:latin typeface="+mn-lt"/>
              </a:rPr>
              <a:t>i</a:t>
            </a:r>
            <a:r>
              <a:rPr lang="en-GB" altLang="zh-CN" sz="2200" b="1" dirty="0">
                <a:latin typeface="+mn-lt"/>
              </a:rPr>
              <a:t>]</a:t>
            </a:r>
            <a:r>
              <a:rPr lang="zh-CN" altLang="en-GB" sz="2200" b="1" dirty="0">
                <a:latin typeface="+mn-lt"/>
              </a:rPr>
              <a:t>，</a:t>
            </a:r>
            <a:r>
              <a:rPr lang="en-GB" altLang="zh-CN" sz="2200" b="1" dirty="0">
                <a:latin typeface="+mn-lt"/>
              </a:rPr>
              <a:t>b[</a:t>
            </a:r>
            <a:r>
              <a:rPr lang="en-GB" altLang="zh-CN" sz="2200" b="1" dirty="0" err="1">
                <a:latin typeface="+mn-lt"/>
              </a:rPr>
              <a:t>i</a:t>
            </a:r>
            <a:r>
              <a:rPr lang="en-GB" altLang="zh-CN" sz="2200" b="1" dirty="0" smtClean="0">
                <a:latin typeface="+mn-lt"/>
              </a:rPr>
              <a:t>]</a:t>
            </a:r>
            <a:r>
              <a:rPr lang="zh-CN" altLang="en-GB" sz="2200" b="1" dirty="0" smtClean="0">
                <a:latin typeface="+mn-lt"/>
              </a:rPr>
              <a:t> </a:t>
            </a:r>
            <a:r>
              <a:rPr lang="zh-CN" altLang="en-US" sz="2200" dirty="0" smtClean="0">
                <a:latin typeface="+mn-lt"/>
              </a:rPr>
              <a:t>是 </a:t>
            </a:r>
            <a:r>
              <a:rPr lang="en-US" altLang="zh-CN" sz="2200" b="1" dirty="0" smtClean="0">
                <a:latin typeface="+mn-lt"/>
              </a:rPr>
              <a:t>{</a:t>
            </a:r>
            <a:r>
              <a:rPr lang="en-GB" altLang="zh-CN" sz="2200" b="1" dirty="0">
                <a:latin typeface="+mn-lt"/>
              </a:rPr>
              <a:t>p</a:t>
            </a:r>
            <a:r>
              <a:rPr lang="en-GB" altLang="zh-CN" sz="2200" b="1" baseline="-25000" dirty="0">
                <a:latin typeface="+mn-lt"/>
              </a:rPr>
              <a:t>1</a:t>
            </a:r>
            <a:r>
              <a:rPr lang="en-GB" altLang="zh-CN" sz="2200" b="1" dirty="0" smtClean="0">
                <a:latin typeface="+mn-lt"/>
              </a:rPr>
              <a:t>, p</a:t>
            </a:r>
            <a:r>
              <a:rPr lang="en-GB" altLang="zh-CN" sz="2200" b="1" baseline="-25000" dirty="0" smtClean="0">
                <a:latin typeface="+mn-lt"/>
              </a:rPr>
              <a:t>2</a:t>
            </a:r>
            <a:r>
              <a:rPr lang="en-GB" altLang="zh-CN" sz="2200" b="1" dirty="0" smtClean="0">
                <a:latin typeface="+mn-lt"/>
              </a:rPr>
              <a:t>, … ,</a:t>
            </a:r>
            <a:r>
              <a:rPr lang="en-GB" altLang="zh-CN" sz="2200" b="1" dirty="0" err="1">
                <a:latin typeface="+mn-lt"/>
              </a:rPr>
              <a:t>p</a:t>
            </a:r>
            <a:r>
              <a:rPr lang="en-GB" altLang="zh-CN" sz="2200" b="1" baseline="-25000" dirty="0" err="1">
                <a:latin typeface="+mn-lt"/>
              </a:rPr>
              <a:t>n</a:t>
            </a:r>
            <a:r>
              <a:rPr lang="en-GB" altLang="zh-CN" sz="2200" b="1" dirty="0" smtClean="0">
                <a:latin typeface="+mn-lt"/>
              </a:rPr>
              <a:t>} </a:t>
            </a:r>
            <a:r>
              <a:rPr lang="zh-CN" altLang="en-US" sz="2200" dirty="0" smtClean="0">
                <a:latin typeface="+mn-lt"/>
              </a:rPr>
              <a:t>的</a:t>
            </a:r>
            <a:r>
              <a:rPr lang="zh-CN" altLang="en-US" sz="2200" dirty="0">
                <a:latin typeface="+mn-lt"/>
              </a:rPr>
              <a:t>最优分</a:t>
            </a:r>
            <a:r>
              <a:rPr lang="zh-CN" altLang="en-US" sz="2200" dirty="0" smtClean="0">
                <a:latin typeface="+mn-lt"/>
              </a:rPr>
              <a:t>段</a:t>
            </a:r>
            <a:endParaRPr lang="en-US" altLang="zh-CN" sz="2200" dirty="0" smtClean="0">
              <a:latin typeface="+mn-lt"/>
            </a:endParaRPr>
          </a:p>
          <a:p>
            <a:pPr marL="1440000" lvl="2" indent="-432000" eaLnBrk="1" hangingPunct="1">
              <a:lnSpc>
                <a:spcPct val="150000"/>
              </a:lnSpc>
              <a:spcBef>
                <a:spcPts val="0"/>
              </a:spcBef>
            </a:pPr>
            <a:r>
              <a:rPr lang="zh-CN" altLang="en-US" sz="2200" dirty="0">
                <a:latin typeface="+mn-lt"/>
              </a:rPr>
              <a:t>其</a:t>
            </a:r>
            <a:r>
              <a:rPr lang="zh-CN" altLang="en-US" sz="2200" dirty="0" smtClean="0">
                <a:latin typeface="+mn-lt"/>
              </a:rPr>
              <a:t>中：</a:t>
            </a:r>
            <a:r>
              <a:rPr lang="en-GB" altLang="zh-CN" sz="2200" b="1" dirty="0">
                <a:latin typeface="Verdana"/>
                <a:cs typeface="+mn-cs"/>
              </a:rPr>
              <a:t> </a:t>
            </a:r>
            <a:r>
              <a:rPr lang="en-GB" altLang="zh-CN" sz="2200" b="1" dirty="0" smtClean="0">
                <a:latin typeface="Verdana"/>
                <a:cs typeface="+mn-cs"/>
              </a:rPr>
              <a:t>1 ≤ </a:t>
            </a:r>
            <a:r>
              <a:rPr lang="en-GB" altLang="zh-CN" sz="2200" b="1" dirty="0" err="1" smtClean="0">
                <a:latin typeface="Verdana"/>
                <a:cs typeface="+mn-cs"/>
              </a:rPr>
              <a:t>i</a:t>
            </a:r>
            <a:r>
              <a:rPr lang="en-GB" altLang="zh-CN" sz="2200" b="1" dirty="0" smtClean="0">
                <a:latin typeface="Verdana"/>
                <a:cs typeface="+mn-cs"/>
              </a:rPr>
              <a:t> ≤ m</a:t>
            </a:r>
            <a:endParaRPr lang="en-US" altLang="zh-CN" sz="2200" dirty="0" smtClean="0">
              <a:latin typeface="+mn-lt"/>
            </a:endParaRPr>
          </a:p>
          <a:p>
            <a:pPr marL="990600" lvl="1" indent="-533400" eaLnBrk="1" hangingPunct="1">
              <a:lnSpc>
                <a:spcPct val="150000"/>
              </a:lnSpc>
              <a:spcBef>
                <a:spcPts val="0"/>
              </a:spcBef>
            </a:pPr>
            <a:r>
              <a:rPr lang="zh-CN" altLang="en-US" sz="2200" dirty="0" smtClean="0"/>
              <a:t>则：</a:t>
            </a:r>
            <a:r>
              <a:rPr lang="en-US" altLang="zh-CN" sz="2200" b="1" dirty="0" smtClean="0"/>
              <a:t>N</a:t>
            </a:r>
            <a:r>
              <a:rPr lang="en-GB" altLang="zh-CN" sz="2200" b="1" dirty="0" smtClean="0">
                <a:latin typeface="+mn-lt"/>
              </a:rPr>
              <a:t>[1</a:t>
            </a:r>
            <a:r>
              <a:rPr lang="en-GB" altLang="zh-CN" sz="2200" b="1" dirty="0">
                <a:latin typeface="+mn-lt"/>
              </a:rPr>
              <a:t>]</a:t>
            </a:r>
            <a:r>
              <a:rPr lang="zh-CN" altLang="en-GB" sz="2200" b="1" dirty="0">
                <a:latin typeface="+mn-lt"/>
              </a:rPr>
              <a:t>，</a:t>
            </a:r>
            <a:r>
              <a:rPr lang="en-GB" altLang="zh-CN" sz="2200" b="1" dirty="0">
                <a:latin typeface="+mn-lt"/>
              </a:rPr>
              <a:t>b[1</a:t>
            </a:r>
            <a:r>
              <a:rPr lang="en-GB" altLang="zh-CN" sz="2200" b="1" dirty="0" smtClean="0">
                <a:latin typeface="+mn-lt"/>
              </a:rPr>
              <a:t>] </a:t>
            </a:r>
            <a:r>
              <a:rPr lang="zh-CN" altLang="en-US" sz="2200" b="1" dirty="0" smtClean="0">
                <a:latin typeface="+mn-lt"/>
              </a:rPr>
              <a:t>是</a:t>
            </a:r>
            <a:r>
              <a:rPr lang="zh-CN" altLang="en-US" sz="2200" dirty="0" smtClean="0">
                <a:latin typeface="+mn-lt"/>
              </a:rPr>
              <a:t> </a:t>
            </a:r>
            <a:r>
              <a:rPr lang="en-US" altLang="zh-CN" sz="2200" b="1" dirty="0" smtClean="0">
                <a:latin typeface="+mn-lt"/>
              </a:rPr>
              <a:t>{</a:t>
            </a:r>
            <a:r>
              <a:rPr lang="en-GB" altLang="zh-CN" sz="2200" b="1" dirty="0">
                <a:latin typeface="Verdana"/>
                <a:cs typeface="+mn-cs"/>
              </a:rPr>
              <a:t>p</a:t>
            </a:r>
            <a:r>
              <a:rPr lang="en-GB" altLang="zh-CN" sz="2200" b="1" baseline="-25000" dirty="0">
                <a:latin typeface="Verdana"/>
                <a:cs typeface="+mn-cs"/>
              </a:rPr>
              <a:t>1</a:t>
            </a:r>
            <a:r>
              <a:rPr lang="en-GB" altLang="zh-CN" sz="2200" b="1" dirty="0">
                <a:latin typeface="Verdana"/>
                <a:cs typeface="+mn-cs"/>
              </a:rPr>
              <a:t>, p</a:t>
            </a:r>
            <a:r>
              <a:rPr lang="en-GB" altLang="zh-CN" sz="2200" b="1" baseline="-25000" dirty="0">
                <a:latin typeface="Verdana"/>
                <a:cs typeface="+mn-cs"/>
              </a:rPr>
              <a:t>2</a:t>
            </a:r>
            <a:r>
              <a:rPr lang="en-GB" altLang="zh-CN" sz="2200" b="1" dirty="0">
                <a:latin typeface="Verdana"/>
                <a:cs typeface="+mn-cs"/>
              </a:rPr>
              <a:t>, … ,</a:t>
            </a:r>
            <a:r>
              <a:rPr lang="en-GB" altLang="zh-CN" sz="2200" b="1" dirty="0" smtClean="0">
                <a:latin typeface="Verdana"/>
                <a:cs typeface="+mn-cs"/>
              </a:rPr>
              <a:t>p</a:t>
            </a:r>
            <a:r>
              <a:rPr lang="en-US" altLang="zh-CN" sz="2200" b="1" baseline="-25000" dirty="0" smtClean="0">
                <a:solidFill>
                  <a:srgbClr val="FF0000"/>
                </a:solidFill>
                <a:latin typeface="Verdana"/>
                <a:cs typeface="+mn-cs"/>
              </a:rPr>
              <a:t>N[1]</a:t>
            </a:r>
            <a:r>
              <a:rPr lang="en-GB" altLang="zh-CN" sz="2200" b="1" dirty="0" smtClean="0">
                <a:latin typeface="+mn-lt"/>
              </a:rPr>
              <a:t>}</a:t>
            </a:r>
            <a:r>
              <a:rPr lang="zh-CN" altLang="en-US" sz="2200" dirty="0">
                <a:latin typeface="+mn-lt"/>
              </a:rPr>
              <a:t>的最优分</a:t>
            </a:r>
            <a:r>
              <a:rPr lang="zh-CN" altLang="en-US" sz="2200" dirty="0" smtClean="0">
                <a:latin typeface="+mn-lt"/>
              </a:rPr>
              <a:t>段</a:t>
            </a:r>
            <a:endParaRPr lang="en-US" altLang="zh-CN" sz="2200" dirty="0" smtClean="0">
              <a:latin typeface="+mn-lt"/>
            </a:endParaRPr>
          </a:p>
          <a:p>
            <a:pPr marL="990600" lvl="1" indent="-533400" eaLnBrk="1" hangingPunct="1">
              <a:lnSpc>
                <a:spcPct val="150000"/>
              </a:lnSpc>
              <a:spcBef>
                <a:spcPts val="0"/>
              </a:spcBef>
            </a:pPr>
            <a:r>
              <a:rPr lang="zh-CN" altLang="en-US" sz="2200" dirty="0" smtClean="0">
                <a:latin typeface="+mn-lt"/>
              </a:rPr>
              <a:t>且</a:t>
            </a:r>
            <a:r>
              <a:rPr lang="zh-CN" altLang="en-US" sz="2200" dirty="0">
                <a:latin typeface="+mn-lt"/>
              </a:rPr>
              <a:t>：</a:t>
            </a:r>
            <a:r>
              <a:rPr lang="en-US" altLang="zh-CN" sz="2200" b="1" dirty="0" smtClean="0"/>
              <a:t>N</a:t>
            </a:r>
            <a:r>
              <a:rPr lang="en-GB" altLang="zh-CN" sz="2200" b="1" dirty="0" smtClean="0">
                <a:latin typeface="+mn-lt"/>
              </a:rPr>
              <a:t>[</a:t>
            </a:r>
            <a:r>
              <a:rPr lang="en-GB" altLang="zh-CN" sz="2200" b="1" dirty="0" err="1" smtClean="0">
                <a:latin typeface="+mn-lt"/>
              </a:rPr>
              <a:t>i</a:t>
            </a:r>
            <a:r>
              <a:rPr lang="en-GB" altLang="zh-CN" sz="2200" b="1" dirty="0">
                <a:latin typeface="+mn-lt"/>
              </a:rPr>
              <a:t>]</a:t>
            </a:r>
            <a:r>
              <a:rPr lang="zh-CN" altLang="en-GB" sz="2200" b="1" dirty="0">
                <a:latin typeface="+mn-lt"/>
              </a:rPr>
              <a:t>，</a:t>
            </a:r>
            <a:r>
              <a:rPr lang="en-GB" altLang="zh-CN" sz="2200" b="1" dirty="0">
                <a:latin typeface="+mn-lt"/>
              </a:rPr>
              <a:t>b[</a:t>
            </a:r>
            <a:r>
              <a:rPr lang="en-GB" altLang="zh-CN" sz="2200" b="1" dirty="0" err="1">
                <a:latin typeface="+mn-lt"/>
              </a:rPr>
              <a:t>i</a:t>
            </a:r>
            <a:r>
              <a:rPr lang="en-GB" altLang="zh-CN" sz="2200" b="1" dirty="0">
                <a:latin typeface="+mn-lt"/>
              </a:rPr>
              <a:t>] </a:t>
            </a:r>
            <a:r>
              <a:rPr lang="zh-CN" altLang="en-US" sz="2200" dirty="0" smtClean="0">
                <a:latin typeface="+mn-lt"/>
              </a:rPr>
              <a:t>是 </a:t>
            </a:r>
            <a:r>
              <a:rPr lang="en-US" altLang="zh-CN" sz="2200" b="1" dirty="0" smtClean="0">
                <a:latin typeface="Verdana"/>
                <a:cs typeface="+mn-cs"/>
              </a:rPr>
              <a:t>{</a:t>
            </a:r>
            <a:r>
              <a:rPr lang="en-GB" altLang="zh-CN" sz="2200" b="1" dirty="0" smtClean="0">
                <a:latin typeface="Verdana"/>
                <a:cs typeface="+mn-cs"/>
              </a:rPr>
              <a:t>p</a:t>
            </a:r>
            <a:r>
              <a:rPr lang="en-US" altLang="zh-CN" sz="2200" b="1" baseline="-25000" dirty="0">
                <a:solidFill>
                  <a:srgbClr val="FF0000"/>
                </a:solidFill>
                <a:latin typeface="Verdana"/>
                <a:cs typeface="+mn-cs"/>
              </a:rPr>
              <a:t> N[1] </a:t>
            </a:r>
            <a:r>
              <a:rPr lang="en-US" altLang="zh-CN" sz="2200" b="1" baseline="-25000" dirty="0" smtClean="0">
                <a:solidFill>
                  <a:srgbClr val="FF0000"/>
                </a:solidFill>
                <a:latin typeface="Verdana"/>
                <a:cs typeface="+mn-cs"/>
              </a:rPr>
              <a:t>+</a:t>
            </a:r>
            <a:r>
              <a:rPr lang="en-GB" altLang="zh-CN" sz="2200" b="1" baseline="-25000" dirty="0" smtClean="0">
                <a:solidFill>
                  <a:srgbClr val="FF0000"/>
                </a:solidFill>
                <a:latin typeface="Verdana"/>
                <a:cs typeface="+mn-cs"/>
              </a:rPr>
              <a:t>1</a:t>
            </a:r>
            <a:r>
              <a:rPr lang="en-GB" altLang="zh-CN" sz="2200" b="1" dirty="0" smtClean="0">
                <a:latin typeface="Verdana"/>
                <a:cs typeface="+mn-cs"/>
              </a:rPr>
              <a:t>, </a:t>
            </a:r>
            <a:r>
              <a:rPr lang="en-GB" altLang="zh-CN" sz="2200" b="1" dirty="0">
                <a:latin typeface="Verdana"/>
                <a:cs typeface="+mn-cs"/>
              </a:rPr>
              <a:t>… ,</a:t>
            </a:r>
            <a:r>
              <a:rPr lang="en-GB" altLang="zh-CN" sz="2200" b="1" dirty="0" err="1">
                <a:latin typeface="Verdana"/>
                <a:cs typeface="+mn-cs"/>
              </a:rPr>
              <a:t>p</a:t>
            </a:r>
            <a:r>
              <a:rPr lang="en-GB" altLang="zh-CN" sz="2200" b="1" baseline="-25000" dirty="0" err="1">
                <a:latin typeface="Verdana"/>
                <a:cs typeface="+mn-cs"/>
              </a:rPr>
              <a:t>n</a:t>
            </a:r>
            <a:r>
              <a:rPr lang="en-GB" altLang="zh-CN" sz="2200" b="1" dirty="0">
                <a:latin typeface="Verdana"/>
                <a:cs typeface="+mn-cs"/>
              </a:rPr>
              <a:t>} </a:t>
            </a:r>
            <a:r>
              <a:rPr lang="zh-CN" altLang="en-US" sz="2200" dirty="0" smtClean="0">
                <a:latin typeface="+mn-lt"/>
              </a:rPr>
              <a:t>的</a:t>
            </a:r>
            <a:r>
              <a:rPr lang="zh-CN" altLang="en-US" sz="2200" dirty="0">
                <a:latin typeface="+mn-lt"/>
              </a:rPr>
              <a:t>最优分</a:t>
            </a:r>
            <a:r>
              <a:rPr lang="zh-CN" altLang="en-US" sz="2200" dirty="0" smtClean="0">
                <a:latin typeface="+mn-lt"/>
              </a:rPr>
              <a:t>段</a:t>
            </a:r>
            <a:endParaRPr lang="en-US" altLang="zh-CN" sz="2200" dirty="0" smtClean="0">
              <a:latin typeface="+mn-lt"/>
            </a:endParaRPr>
          </a:p>
          <a:p>
            <a:pPr marL="1440000" lvl="2" indent="-432000" eaLnBrk="1" hangingPunct="1">
              <a:lnSpc>
                <a:spcPct val="150000"/>
              </a:lnSpc>
              <a:spcBef>
                <a:spcPts val="0"/>
              </a:spcBef>
            </a:pPr>
            <a:r>
              <a:rPr lang="zh-CN" altLang="en-US" sz="2200" dirty="0">
                <a:latin typeface="+mn-lt"/>
              </a:rPr>
              <a:t>其中：</a:t>
            </a:r>
            <a:r>
              <a:rPr lang="en-GB" altLang="zh-CN" sz="2200" dirty="0">
                <a:latin typeface="+mn-lt"/>
              </a:rPr>
              <a:t> </a:t>
            </a:r>
            <a:r>
              <a:rPr lang="en-GB" altLang="zh-CN" sz="2200" b="1" dirty="0" smtClean="0">
                <a:latin typeface="+mn-lt"/>
              </a:rPr>
              <a:t>2 ≤ </a:t>
            </a:r>
            <a:r>
              <a:rPr lang="en-GB" altLang="zh-CN" sz="2200" b="1" dirty="0" err="1" smtClean="0">
                <a:latin typeface="+mn-lt"/>
              </a:rPr>
              <a:t>i</a:t>
            </a:r>
            <a:r>
              <a:rPr lang="en-GB" altLang="zh-CN" sz="2200" b="1" dirty="0" smtClean="0">
                <a:latin typeface="+mn-lt"/>
              </a:rPr>
              <a:t> ≤ m</a:t>
            </a:r>
            <a:endParaRPr lang="en-US" altLang="zh-CN" sz="2200" b="1" dirty="0">
              <a:latin typeface="+mn-lt"/>
            </a:endParaRPr>
          </a:p>
          <a:p>
            <a:pPr marL="990600" lvl="1" indent="-533400" eaLnBrk="1" hangingPunct="1">
              <a:lnSpc>
                <a:spcPct val="150000"/>
              </a:lnSpc>
              <a:spcBef>
                <a:spcPts val="0"/>
              </a:spcBef>
            </a:pPr>
            <a:r>
              <a:rPr lang="zh-CN" altLang="en-US" sz="2200" dirty="0" smtClean="0">
                <a:latin typeface="+mn-lt"/>
              </a:rPr>
              <a:t>即：图像压缩</a:t>
            </a:r>
            <a:r>
              <a:rPr lang="zh-CN" altLang="en-US" sz="2200" dirty="0">
                <a:latin typeface="+mn-lt"/>
              </a:rPr>
              <a:t>问题满足最优子结构性</a:t>
            </a:r>
            <a:r>
              <a:rPr lang="zh-CN" altLang="en-US" sz="2200" dirty="0" smtClean="0">
                <a:latin typeface="+mn-lt"/>
              </a:rPr>
              <a:t>质</a:t>
            </a:r>
            <a:endParaRPr lang="en-US" altLang="zh-CN" sz="2200" dirty="0" smtClean="0">
              <a:latin typeface="+mn-lt"/>
            </a:endParaRPr>
          </a:p>
        </p:txBody>
      </p:sp>
      <p:sp>
        <p:nvSpPr>
          <p:cNvPr id="5" name="矩形 4"/>
          <p:cNvSpPr/>
          <p:nvPr/>
        </p:nvSpPr>
        <p:spPr>
          <a:xfrm>
            <a:off x="0" y="6093296"/>
            <a:ext cx="9144000" cy="523220"/>
          </a:xfrm>
          <a:prstGeom prst="rect">
            <a:avLst/>
          </a:prstGeom>
        </p:spPr>
        <p:txBody>
          <a:bodyPr wrap="square">
            <a:spAutoFit/>
          </a:bodyPr>
          <a:lstStyle/>
          <a:p>
            <a:pPr marL="0" lvl="1" algn="ctr" eaLnBrk="1" hangingPunct="1">
              <a:spcBef>
                <a:spcPts val="0"/>
              </a:spcBef>
            </a:pPr>
            <a:r>
              <a:rPr lang="zh-CN" altLang="en-US" sz="2800" dirty="0" smtClean="0">
                <a:solidFill>
                  <a:srgbClr val="FF0000"/>
                </a:solidFill>
                <a:latin typeface="微软雅黑" panose="020B0503020204020204" pitchFamily="34" charset="-122"/>
                <a:ea typeface="微软雅黑" panose="020B0503020204020204" pitchFamily="34" charset="-122"/>
              </a:rPr>
              <a:t>思考：这个最</a:t>
            </a:r>
            <a:r>
              <a:rPr lang="zh-CN" altLang="en-US" sz="2800" dirty="0">
                <a:solidFill>
                  <a:srgbClr val="FF0000"/>
                </a:solidFill>
                <a:latin typeface="微软雅黑" panose="020B0503020204020204" pitchFamily="34" charset="-122"/>
                <a:ea typeface="微软雅黑" panose="020B0503020204020204" pitchFamily="34" charset="-122"/>
              </a:rPr>
              <a:t>优子结构性</a:t>
            </a:r>
            <a:r>
              <a:rPr lang="zh-CN" altLang="en-US" sz="2800" dirty="0" smtClean="0">
                <a:solidFill>
                  <a:srgbClr val="FF0000"/>
                </a:solidFill>
                <a:latin typeface="微软雅黑" panose="020B0503020204020204" pitchFamily="34" charset="-122"/>
                <a:ea typeface="微软雅黑" panose="020B0503020204020204" pitchFamily="34" charset="-122"/>
              </a:rPr>
              <a:t>质对于解决问题有何意义？</a:t>
            </a:r>
            <a:endParaRPr lang="en-US" altLang="zh-CN"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2512511065"/>
              </p:ext>
            </p:extLst>
          </p:nvPr>
        </p:nvGraphicFramePr>
        <p:xfrm>
          <a:off x="359531" y="1611863"/>
          <a:ext cx="8424943"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1194133">
                  <a:extLst>
                    <a:ext uri="{9D8B030D-6E8A-4147-A177-3AD203B41FA5}">
                      <a16:colId xmlns="" xmlns:a16="http://schemas.microsoft.com/office/drawing/2014/main" val="20003"/>
                    </a:ext>
                  </a:extLst>
                </a:gridCol>
                <a:gridCol w="1194133">
                  <a:extLst>
                    <a:ext uri="{9D8B030D-6E8A-4147-A177-3AD203B41FA5}">
                      <a16:colId xmlns="" xmlns:a16="http://schemas.microsoft.com/office/drawing/2014/main" val="20004"/>
                    </a:ext>
                  </a:extLst>
                </a:gridCol>
                <a:gridCol w="1194133">
                  <a:extLst>
                    <a:ext uri="{9D8B030D-6E8A-4147-A177-3AD203B41FA5}">
                      <a16:colId xmlns="" xmlns:a16="http://schemas.microsoft.com/office/drawing/2014/main" val="20005"/>
                    </a:ext>
                  </a:extLst>
                </a:gridCol>
                <a:gridCol w="547262">
                  <a:extLst>
                    <a:ext uri="{9D8B030D-6E8A-4147-A177-3AD203B41FA5}">
                      <a16:colId xmlns="" xmlns:a16="http://schemas.microsoft.com/office/drawing/2014/main" val="20006"/>
                    </a:ext>
                  </a:extLst>
                </a:gridCol>
                <a:gridCol w="547262">
                  <a:extLst>
                    <a:ext uri="{9D8B030D-6E8A-4147-A177-3AD203B41FA5}">
                      <a16:colId xmlns="" xmlns:a16="http://schemas.microsoft.com/office/drawing/2014/main" val="20007"/>
                    </a:ext>
                  </a:extLst>
                </a:gridCol>
                <a:gridCol w="547262">
                  <a:extLst>
                    <a:ext uri="{9D8B030D-6E8A-4147-A177-3AD203B41FA5}">
                      <a16:colId xmlns="" xmlns:a16="http://schemas.microsoft.com/office/drawing/2014/main" val="20008"/>
                    </a:ext>
                  </a:extLst>
                </a:gridCol>
                <a:gridCol w="547262">
                  <a:extLst>
                    <a:ext uri="{9D8B030D-6E8A-4147-A177-3AD203B41FA5}">
                      <a16:colId xmlns="" xmlns:a16="http://schemas.microsoft.com/office/drawing/2014/main" val="20009"/>
                    </a:ext>
                  </a:extLst>
                </a:gridCol>
                <a:gridCol w="547262">
                  <a:extLst>
                    <a:ext uri="{9D8B030D-6E8A-4147-A177-3AD203B41FA5}">
                      <a16:colId xmlns="" xmlns:a16="http://schemas.microsoft.com/office/drawing/2014/main" val="20010"/>
                    </a:ext>
                  </a:extLst>
                </a:gridCol>
              </a:tblGrid>
              <a:tr h="591840">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 xmlns:a16="http://schemas.microsoft.com/office/drawing/2014/main" val="10000"/>
                  </a:ext>
                </a:extLst>
              </a:tr>
            </a:tbl>
          </a:graphicData>
        </a:graphic>
      </p:graphicFrame>
      <p:grpSp>
        <p:nvGrpSpPr>
          <p:cNvPr id="22" name="组合 21"/>
          <p:cNvGrpSpPr/>
          <p:nvPr/>
        </p:nvGrpSpPr>
        <p:grpSpPr>
          <a:xfrm>
            <a:off x="251520" y="764704"/>
            <a:ext cx="8424936" cy="789766"/>
            <a:chOff x="251520" y="837873"/>
            <a:chExt cx="8424936" cy="789766"/>
          </a:xfrm>
        </p:grpSpPr>
        <p:grpSp>
          <p:nvGrpSpPr>
            <p:cNvPr id="23" name="组合 22"/>
            <p:cNvGrpSpPr/>
            <p:nvPr/>
          </p:nvGrpSpPr>
          <p:grpSpPr>
            <a:xfrm>
              <a:off x="1259632" y="837873"/>
              <a:ext cx="1440160" cy="789766"/>
              <a:chOff x="1259632" y="837873"/>
              <a:chExt cx="1440160" cy="789766"/>
            </a:xfrm>
          </p:grpSpPr>
          <p:sp>
            <p:nvSpPr>
              <p:cNvPr id="36" name="矩形 35"/>
              <p:cNvSpPr/>
              <p:nvPr/>
            </p:nvSpPr>
            <p:spPr>
              <a:xfrm>
                <a:off x="1259632" y="837873"/>
                <a:ext cx="1440160" cy="430887"/>
              </a:xfrm>
              <a:prstGeom prst="rect">
                <a:avLst/>
              </a:prstGeom>
            </p:spPr>
            <p:txBody>
              <a:bodyPr wrap="square">
                <a:spAutoFit/>
              </a:bodyPr>
              <a:lstStyle/>
              <a:p>
                <a:r>
                  <a:rPr lang="en-GB" altLang="zh-CN" sz="2200" kern="0" dirty="0">
                    <a:solidFill>
                      <a:srgbClr val="161616"/>
                    </a:solidFill>
                    <a:latin typeface="Verdana"/>
                    <a:ea typeface="微软雅黑" panose="020B0503020204020204" pitchFamily="34" charset="-122"/>
                  </a:rPr>
                  <a:t>b[1</a:t>
                </a:r>
                <a:r>
                  <a:rPr lang="en-GB" altLang="zh-CN" sz="2200" kern="0" dirty="0" smtClean="0">
                    <a:solidFill>
                      <a:srgbClr val="161616"/>
                    </a:solidFill>
                    <a:latin typeface="Verdana"/>
                    <a:ea typeface="微软雅黑" panose="020B0503020204020204" pitchFamily="34" charset="-122"/>
                  </a:rPr>
                  <a:t>]=3</a:t>
                </a:r>
                <a:endParaRPr lang="zh-CN" altLang="en-US" dirty="0"/>
              </a:p>
            </p:txBody>
          </p:sp>
          <p:sp>
            <p:nvSpPr>
              <p:cNvPr id="37" name="矩形 36"/>
              <p:cNvSpPr/>
              <p:nvPr/>
            </p:nvSpPr>
            <p:spPr>
              <a:xfrm>
                <a:off x="1259632" y="1196752"/>
                <a:ext cx="1440160" cy="430887"/>
              </a:xfrm>
              <a:prstGeom prst="rect">
                <a:avLst/>
              </a:prstGeom>
            </p:spPr>
            <p:txBody>
              <a:bodyPr wrap="square">
                <a:spAutoFit/>
              </a:bodyPr>
              <a:lstStyle/>
              <a:p>
                <a:r>
                  <a:rPr lang="en-US" altLang="zh-CN" sz="2200" kern="0" dirty="0" smtClean="0">
                    <a:solidFill>
                      <a:srgbClr val="161616"/>
                    </a:solidFill>
                    <a:latin typeface="Verdana"/>
                    <a:ea typeface="微软雅黑" panose="020B0503020204020204" pitchFamily="34" charset="-122"/>
                  </a:rPr>
                  <a:t>N</a:t>
                </a:r>
                <a:r>
                  <a:rPr lang="en-GB" altLang="zh-CN" sz="2200" kern="0" dirty="0" smtClean="0">
                    <a:solidFill>
                      <a:srgbClr val="161616"/>
                    </a:solidFill>
                    <a:latin typeface="Verdana"/>
                    <a:ea typeface="微软雅黑" panose="020B0503020204020204" pitchFamily="34" charset="-122"/>
                  </a:rPr>
                  <a:t>[1]=3</a:t>
                </a:r>
                <a:endParaRPr lang="zh-CN" altLang="en-US" dirty="0"/>
              </a:p>
            </p:txBody>
          </p:sp>
        </p:grpSp>
        <p:grpSp>
          <p:nvGrpSpPr>
            <p:cNvPr id="24" name="组合 23"/>
            <p:cNvGrpSpPr/>
            <p:nvPr/>
          </p:nvGrpSpPr>
          <p:grpSpPr>
            <a:xfrm>
              <a:off x="4067944" y="837873"/>
              <a:ext cx="1368152" cy="789766"/>
              <a:chOff x="4067944" y="837873"/>
              <a:chExt cx="1368152" cy="789766"/>
            </a:xfrm>
          </p:grpSpPr>
          <p:sp>
            <p:nvSpPr>
              <p:cNvPr id="34" name="矩形 33"/>
              <p:cNvSpPr/>
              <p:nvPr/>
            </p:nvSpPr>
            <p:spPr>
              <a:xfrm>
                <a:off x="4067944"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b[2]</a:t>
                </a:r>
                <a:r>
                  <a:rPr lang="en-US" altLang="zh-CN" sz="2200" kern="0" dirty="0" smtClean="0">
                    <a:solidFill>
                      <a:srgbClr val="161616"/>
                    </a:solidFill>
                    <a:latin typeface="Verdana"/>
                    <a:ea typeface="微软雅黑" panose="020B0503020204020204" pitchFamily="34" charset="-122"/>
                  </a:rPr>
                  <a:t>=4</a:t>
                </a:r>
                <a:endParaRPr lang="zh-CN" altLang="en-US" dirty="0"/>
              </a:p>
            </p:txBody>
          </p:sp>
          <p:sp>
            <p:nvSpPr>
              <p:cNvPr id="35" name="矩形 34"/>
              <p:cNvSpPr/>
              <p:nvPr/>
            </p:nvSpPr>
            <p:spPr>
              <a:xfrm>
                <a:off x="4067944"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N[2]</a:t>
                </a:r>
                <a:r>
                  <a:rPr lang="en-US" altLang="zh-CN" sz="2200" kern="0" dirty="0" smtClean="0">
                    <a:solidFill>
                      <a:srgbClr val="161616"/>
                    </a:solidFill>
                    <a:latin typeface="Verdana"/>
                    <a:ea typeface="微软雅黑" panose="020B0503020204020204" pitchFamily="34" charset="-122"/>
                  </a:rPr>
                  <a:t>=3</a:t>
                </a:r>
                <a:endParaRPr lang="zh-CN" altLang="en-US" dirty="0"/>
              </a:p>
            </p:txBody>
          </p:sp>
        </p:grpSp>
        <p:grpSp>
          <p:nvGrpSpPr>
            <p:cNvPr id="25" name="组合 24"/>
            <p:cNvGrpSpPr/>
            <p:nvPr/>
          </p:nvGrpSpPr>
          <p:grpSpPr>
            <a:xfrm>
              <a:off x="7308304" y="837873"/>
              <a:ext cx="1368152" cy="789766"/>
              <a:chOff x="7380312" y="837873"/>
              <a:chExt cx="1368152" cy="789766"/>
            </a:xfrm>
          </p:grpSpPr>
          <p:sp>
            <p:nvSpPr>
              <p:cNvPr id="32" name="矩形 31"/>
              <p:cNvSpPr/>
              <p:nvPr/>
            </p:nvSpPr>
            <p:spPr>
              <a:xfrm>
                <a:off x="7380312"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b[3]</a:t>
                </a:r>
                <a:r>
                  <a:rPr lang="en-US" altLang="zh-CN" sz="2200" kern="0" dirty="0" smtClean="0">
                    <a:solidFill>
                      <a:srgbClr val="161616"/>
                    </a:solidFill>
                    <a:latin typeface="Verdana"/>
                    <a:ea typeface="微软雅黑" panose="020B0503020204020204" pitchFamily="34" charset="-122"/>
                  </a:rPr>
                  <a:t>=2</a:t>
                </a:r>
                <a:endParaRPr lang="zh-CN" altLang="en-US" dirty="0"/>
              </a:p>
            </p:txBody>
          </p:sp>
          <p:sp>
            <p:nvSpPr>
              <p:cNvPr id="33" name="矩形 32"/>
              <p:cNvSpPr/>
              <p:nvPr/>
            </p:nvSpPr>
            <p:spPr>
              <a:xfrm>
                <a:off x="7380312"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N[3]</a:t>
                </a:r>
                <a:r>
                  <a:rPr lang="en-US" altLang="zh-CN" sz="2200" kern="0" dirty="0" smtClean="0">
                    <a:solidFill>
                      <a:srgbClr val="161616"/>
                    </a:solidFill>
                    <a:latin typeface="Verdana"/>
                    <a:ea typeface="微软雅黑" panose="020B0503020204020204" pitchFamily="34" charset="-122"/>
                  </a:rPr>
                  <a:t>=5</a:t>
                </a:r>
                <a:endParaRPr lang="zh-CN" altLang="en-US" dirty="0"/>
              </a:p>
            </p:txBody>
          </p:sp>
        </p:grpSp>
        <p:sp>
          <p:nvSpPr>
            <p:cNvPr id="26" name="左大括号 25"/>
            <p:cNvSpPr/>
            <p:nvPr/>
          </p:nvSpPr>
          <p:spPr bwMode="auto">
            <a:xfrm>
              <a:off x="1043608"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7" name="矩形 26"/>
            <p:cNvSpPr/>
            <p:nvPr/>
          </p:nvSpPr>
          <p:spPr>
            <a:xfrm>
              <a:off x="251520"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S[1]</a:t>
              </a:r>
              <a:endParaRPr lang="zh-CN" altLang="en-US" dirty="0">
                <a:solidFill>
                  <a:srgbClr val="C00000"/>
                </a:solidFill>
              </a:endParaRPr>
            </a:p>
          </p:txBody>
        </p:sp>
        <p:sp>
          <p:nvSpPr>
            <p:cNvPr id="28" name="矩形 27"/>
            <p:cNvSpPr/>
            <p:nvPr/>
          </p:nvSpPr>
          <p:spPr>
            <a:xfrm>
              <a:off x="3074346"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S[2]</a:t>
              </a:r>
              <a:endParaRPr lang="zh-CN" altLang="en-US" dirty="0">
                <a:solidFill>
                  <a:srgbClr val="C00000"/>
                </a:solidFill>
              </a:endParaRPr>
            </a:p>
          </p:txBody>
        </p:sp>
        <p:sp>
          <p:nvSpPr>
            <p:cNvPr id="29" name="矩形 28"/>
            <p:cNvSpPr/>
            <p:nvPr/>
          </p:nvSpPr>
          <p:spPr>
            <a:xfrm>
              <a:off x="6285678"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S[3]</a:t>
              </a:r>
              <a:endParaRPr lang="zh-CN" altLang="en-US" dirty="0">
                <a:solidFill>
                  <a:srgbClr val="C00000"/>
                </a:solidFill>
              </a:endParaRPr>
            </a:p>
          </p:txBody>
        </p:sp>
        <p:sp>
          <p:nvSpPr>
            <p:cNvPr id="30" name="左大括号 29"/>
            <p:cNvSpPr/>
            <p:nvPr/>
          </p:nvSpPr>
          <p:spPr bwMode="auto">
            <a:xfrm>
              <a:off x="3866434"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31" name="左大括号 30"/>
            <p:cNvSpPr/>
            <p:nvPr/>
          </p:nvSpPr>
          <p:spPr bwMode="auto">
            <a:xfrm>
              <a:off x="7077766"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4102030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258947">
                                            <p:txEl>
                                              <p:pRg st="2" end="2"/>
                                            </p:txEl>
                                          </p:spTgt>
                                        </p:tgtEl>
                                        <p:attrNameLst>
                                          <p:attrName>style.visibility</p:attrName>
                                        </p:attrNameLst>
                                      </p:cBhvr>
                                      <p:to>
                                        <p:strVal val="visible"/>
                                      </p:to>
                                    </p:set>
                                    <p:animEffect transition="in" filter="fade">
                                      <p:cBhvr>
                                        <p:cTn id="15" dur="500"/>
                                        <p:tgtEl>
                                          <p:spTgt spid="22589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58947">
                                            <p:txEl>
                                              <p:pRg st="3" end="3"/>
                                            </p:txEl>
                                          </p:spTgt>
                                        </p:tgtEl>
                                        <p:attrNameLst>
                                          <p:attrName>style.visibility</p:attrName>
                                        </p:attrNameLst>
                                      </p:cBhvr>
                                      <p:to>
                                        <p:strVal val="visible"/>
                                      </p:to>
                                    </p:set>
                                    <p:animEffect transition="in" filter="wipe(left)">
                                      <p:cBhvr>
                                        <p:cTn id="20" dur="500"/>
                                        <p:tgtEl>
                                          <p:spTgt spid="22589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58947">
                                            <p:txEl>
                                              <p:pRg st="4" end="4"/>
                                            </p:txEl>
                                          </p:spTgt>
                                        </p:tgtEl>
                                        <p:attrNameLst>
                                          <p:attrName>style.visibility</p:attrName>
                                        </p:attrNameLst>
                                      </p:cBhvr>
                                      <p:to>
                                        <p:strVal val="visible"/>
                                      </p:to>
                                    </p:set>
                                    <p:animEffect transition="in" filter="wipe(left)">
                                      <p:cBhvr>
                                        <p:cTn id="25" dur="500"/>
                                        <p:tgtEl>
                                          <p:spTgt spid="2258947">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258947">
                                            <p:txEl>
                                              <p:pRg st="5" end="5"/>
                                            </p:txEl>
                                          </p:spTgt>
                                        </p:tgtEl>
                                        <p:attrNameLst>
                                          <p:attrName>style.visibility</p:attrName>
                                        </p:attrNameLst>
                                      </p:cBhvr>
                                      <p:to>
                                        <p:strVal val="visible"/>
                                      </p:to>
                                    </p:set>
                                    <p:animEffect transition="in" filter="fade">
                                      <p:cBhvr>
                                        <p:cTn id="29" dur="500"/>
                                        <p:tgtEl>
                                          <p:spTgt spid="225894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58947">
                                            <p:txEl>
                                              <p:pRg st="6" end="6"/>
                                            </p:txEl>
                                          </p:spTgt>
                                        </p:tgtEl>
                                        <p:attrNameLst>
                                          <p:attrName>style.visibility</p:attrName>
                                        </p:attrNameLst>
                                      </p:cBhvr>
                                      <p:to>
                                        <p:strVal val="visible"/>
                                      </p:to>
                                    </p:set>
                                    <p:animEffect transition="in" filter="wipe(left)">
                                      <p:cBhvr>
                                        <p:cTn id="34" dur="500"/>
                                        <p:tgtEl>
                                          <p:spTgt spid="225894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2008095444"/>
              </p:ext>
            </p:extLst>
          </p:nvPr>
        </p:nvGraphicFramePr>
        <p:xfrm>
          <a:off x="359531" y="1685032"/>
          <a:ext cx="8424943"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1194133">
                  <a:extLst>
                    <a:ext uri="{9D8B030D-6E8A-4147-A177-3AD203B41FA5}">
                      <a16:colId xmlns="" xmlns:a16="http://schemas.microsoft.com/office/drawing/2014/main" val="20003"/>
                    </a:ext>
                  </a:extLst>
                </a:gridCol>
                <a:gridCol w="1194133">
                  <a:extLst>
                    <a:ext uri="{9D8B030D-6E8A-4147-A177-3AD203B41FA5}">
                      <a16:colId xmlns="" xmlns:a16="http://schemas.microsoft.com/office/drawing/2014/main" val="20004"/>
                    </a:ext>
                  </a:extLst>
                </a:gridCol>
                <a:gridCol w="1194133">
                  <a:extLst>
                    <a:ext uri="{9D8B030D-6E8A-4147-A177-3AD203B41FA5}">
                      <a16:colId xmlns="" xmlns:a16="http://schemas.microsoft.com/office/drawing/2014/main" val="20005"/>
                    </a:ext>
                  </a:extLst>
                </a:gridCol>
                <a:gridCol w="547262">
                  <a:extLst>
                    <a:ext uri="{9D8B030D-6E8A-4147-A177-3AD203B41FA5}">
                      <a16:colId xmlns="" xmlns:a16="http://schemas.microsoft.com/office/drawing/2014/main" val="20006"/>
                    </a:ext>
                  </a:extLst>
                </a:gridCol>
                <a:gridCol w="547262">
                  <a:extLst>
                    <a:ext uri="{9D8B030D-6E8A-4147-A177-3AD203B41FA5}">
                      <a16:colId xmlns="" xmlns:a16="http://schemas.microsoft.com/office/drawing/2014/main" val="20007"/>
                    </a:ext>
                  </a:extLst>
                </a:gridCol>
                <a:gridCol w="547262">
                  <a:extLst>
                    <a:ext uri="{9D8B030D-6E8A-4147-A177-3AD203B41FA5}">
                      <a16:colId xmlns="" xmlns:a16="http://schemas.microsoft.com/office/drawing/2014/main" val="20008"/>
                    </a:ext>
                  </a:extLst>
                </a:gridCol>
                <a:gridCol w="547262">
                  <a:extLst>
                    <a:ext uri="{9D8B030D-6E8A-4147-A177-3AD203B41FA5}">
                      <a16:colId xmlns="" xmlns:a16="http://schemas.microsoft.com/office/drawing/2014/main" val="20009"/>
                    </a:ext>
                  </a:extLst>
                </a:gridCol>
                <a:gridCol w="547262">
                  <a:extLst>
                    <a:ext uri="{9D8B030D-6E8A-4147-A177-3AD203B41FA5}">
                      <a16:colId xmlns="" xmlns:a16="http://schemas.microsoft.com/office/drawing/2014/main" val="20010"/>
                    </a:ext>
                  </a:extLst>
                </a:gridCol>
              </a:tblGrid>
              <a:tr h="591840">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altLang="zh-CN" sz="2800" dirty="0" smtClean="0">
                          <a:solidFill>
                            <a:srgbClr val="000000"/>
                          </a:solidFill>
                        </a:rPr>
                        <a:t>x</a:t>
                      </a: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 xmlns:a16="http://schemas.microsoft.com/office/drawing/2014/main" val="10000"/>
                  </a:ext>
                </a:extLst>
              </a:tr>
            </a:tbl>
          </a:graphicData>
        </a:graphic>
      </p:graphicFrame>
      <p:sp>
        <p:nvSpPr>
          <p:cNvPr id="18" name="Rectangle 3"/>
          <p:cNvSpPr txBox="1">
            <a:spLocks noChangeArrowheads="1"/>
          </p:cNvSpPr>
          <p:nvPr/>
        </p:nvSpPr>
        <p:spPr>
          <a:xfrm>
            <a:off x="216024" y="2348880"/>
            <a:ext cx="8820472" cy="439248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04000" lvl="1" indent="-504000" eaLnBrk="1" hangingPunct="1">
              <a:lnSpc>
                <a:spcPct val="140000"/>
              </a:lnSpc>
              <a:spcBef>
                <a:spcPts val="0"/>
              </a:spcBef>
              <a:buFont typeface="Wingdings" pitchFamily="2" charset="2"/>
              <a:buChar char=""/>
            </a:pPr>
            <a:r>
              <a:rPr lang="zh-CN" altLang="en-US" sz="2200" kern="0" dirty="0" smtClean="0"/>
              <a:t>图像压缩问题的最优子结构性质</a:t>
            </a:r>
            <a:endParaRPr lang="en-US" altLang="zh-CN" sz="2200" b="0" kern="0" dirty="0" smtClean="0">
              <a:latin typeface="+mn-lt"/>
            </a:endParaRPr>
          </a:p>
          <a:p>
            <a:pPr marL="990600" lvl="1" indent="-533400" eaLnBrk="1" hangingPunct="1">
              <a:lnSpc>
                <a:spcPct val="150000"/>
              </a:lnSpc>
              <a:spcBef>
                <a:spcPts val="0"/>
              </a:spcBef>
            </a:pPr>
            <a:r>
              <a:rPr lang="zh-CN" altLang="en-US" sz="2200" b="0" kern="0" dirty="0" smtClean="0">
                <a:latin typeface="+mn-lt"/>
              </a:rPr>
              <a:t>设：</a:t>
            </a:r>
            <a:r>
              <a:rPr lang="en-US" altLang="zh-CN" sz="2200" b="0" kern="0" dirty="0" smtClean="0">
                <a:latin typeface="+mn-lt"/>
              </a:rPr>
              <a:t>S</a:t>
            </a:r>
            <a:r>
              <a:rPr lang="en-GB" altLang="zh-CN" sz="2200" b="0" kern="0" dirty="0" smtClean="0">
                <a:latin typeface="+mn-lt"/>
              </a:rPr>
              <a:t>[1]</a:t>
            </a:r>
            <a:r>
              <a:rPr lang="zh-CN" altLang="en-GB" sz="2200" b="0" kern="0" dirty="0" smtClean="0">
                <a:latin typeface="+mn-lt"/>
              </a:rPr>
              <a:t> </a:t>
            </a:r>
            <a:r>
              <a:rPr lang="zh-CN" altLang="en-US" sz="2200" b="0" kern="0" dirty="0" smtClean="0">
                <a:latin typeface="+mn-lt"/>
              </a:rPr>
              <a:t>不是</a:t>
            </a:r>
            <a:r>
              <a:rPr lang="zh-CN" altLang="en-US" sz="2200" b="0" kern="0" dirty="0" smtClean="0">
                <a:solidFill>
                  <a:srgbClr val="000066"/>
                </a:solidFill>
                <a:latin typeface="Verdana"/>
                <a:ea typeface="宋体" pitchFamily="2" charset="-122"/>
              </a:rPr>
              <a:t> </a:t>
            </a:r>
            <a:r>
              <a:rPr lang="en-US" altLang="zh-CN" sz="2200" b="0" kern="0" dirty="0" smtClean="0">
                <a:solidFill>
                  <a:srgbClr val="000000"/>
                </a:solidFill>
                <a:latin typeface="Verdana"/>
                <a:ea typeface="宋体" pitchFamily="2" charset="-122"/>
              </a:rPr>
              <a:t>{</a:t>
            </a:r>
            <a:r>
              <a:rPr lang="en-GB" altLang="zh-CN" sz="2200" b="0" kern="0" dirty="0">
                <a:solidFill>
                  <a:srgbClr val="000000"/>
                </a:solidFill>
                <a:latin typeface="Verdana"/>
                <a:ea typeface="宋体" pitchFamily="2" charset="-122"/>
              </a:rPr>
              <a:t>p</a:t>
            </a:r>
            <a:r>
              <a:rPr lang="en-GB" altLang="zh-CN" sz="2200" b="0" kern="0" baseline="-25000" dirty="0">
                <a:solidFill>
                  <a:srgbClr val="000000"/>
                </a:solidFill>
                <a:latin typeface="Verdana"/>
                <a:ea typeface="宋体" pitchFamily="2" charset="-122"/>
              </a:rPr>
              <a:t>1</a:t>
            </a:r>
            <a:r>
              <a:rPr lang="en-GB" altLang="zh-CN" sz="2200" b="0" kern="0" dirty="0">
                <a:solidFill>
                  <a:srgbClr val="000000"/>
                </a:solidFill>
                <a:latin typeface="Verdana"/>
                <a:ea typeface="宋体" pitchFamily="2" charset="-122"/>
              </a:rPr>
              <a:t>, p</a:t>
            </a:r>
            <a:r>
              <a:rPr lang="en-GB" altLang="zh-CN" sz="2200" b="0" kern="0" baseline="-25000" dirty="0">
                <a:solidFill>
                  <a:srgbClr val="000000"/>
                </a:solidFill>
                <a:latin typeface="Verdana"/>
                <a:ea typeface="宋体" pitchFamily="2" charset="-122"/>
              </a:rPr>
              <a:t>2</a:t>
            </a:r>
            <a:r>
              <a:rPr lang="en-GB" altLang="zh-CN" sz="2200" b="0" kern="0" dirty="0">
                <a:solidFill>
                  <a:srgbClr val="000000"/>
                </a:solidFill>
                <a:latin typeface="Verdana"/>
                <a:ea typeface="宋体" pitchFamily="2" charset="-122"/>
              </a:rPr>
              <a:t>, … ,p</a:t>
            </a:r>
            <a:r>
              <a:rPr lang="en-US" altLang="zh-CN" sz="2200" kern="0" baseline="-25000" dirty="0">
                <a:solidFill>
                  <a:srgbClr val="FF0000"/>
                </a:solidFill>
                <a:latin typeface="Verdana"/>
                <a:ea typeface="宋体" pitchFamily="2" charset="-122"/>
              </a:rPr>
              <a:t>N[1]</a:t>
            </a:r>
            <a:r>
              <a:rPr lang="en-GB" altLang="zh-CN" sz="2200" b="0" kern="0" dirty="0" smtClean="0">
                <a:solidFill>
                  <a:srgbClr val="000000"/>
                </a:solidFill>
                <a:latin typeface="Verdana"/>
                <a:ea typeface="宋体" pitchFamily="2" charset="-122"/>
              </a:rPr>
              <a:t>}</a:t>
            </a:r>
            <a:r>
              <a:rPr lang="zh-CN" altLang="en-US" sz="2200" b="0" kern="0" dirty="0" smtClean="0">
                <a:solidFill>
                  <a:srgbClr val="000066"/>
                </a:solidFill>
                <a:latin typeface="Verdana"/>
                <a:ea typeface="宋体" pitchFamily="2" charset="-122"/>
              </a:rPr>
              <a:t> </a:t>
            </a:r>
            <a:r>
              <a:rPr lang="zh-CN" altLang="en-US" sz="2200" b="0" kern="0" dirty="0">
                <a:latin typeface="+mn-lt"/>
              </a:rPr>
              <a:t>的</a:t>
            </a:r>
            <a:r>
              <a:rPr lang="zh-CN" altLang="en-US" sz="2200" b="0" kern="0" dirty="0" smtClean="0">
                <a:latin typeface="+mn-lt"/>
              </a:rPr>
              <a:t>最优分段</a:t>
            </a:r>
            <a:endParaRPr lang="en-US" altLang="zh-CN" sz="2200" b="0" kern="0" dirty="0" smtClean="0">
              <a:latin typeface="+mn-lt"/>
            </a:endParaRPr>
          </a:p>
          <a:p>
            <a:pPr marL="990600" lvl="1" indent="-533400" eaLnBrk="1" hangingPunct="1">
              <a:lnSpc>
                <a:spcPct val="150000"/>
              </a:lnSpc>
              <a:spcBef>
                <a:spcPts val="0"/>
              </a:spcBef>
            </a:pPr>
            <a:r>
              <a:rPr lang="zh-CN" altLang="en-US" sz="2200" b="0" kern="0" dirty="0" smtClean="0"/>
              <a:t>则：存在如下两种可能性（可以提出如下两个问题）</a:t>
            </a:r>
            <a:endParaRPr lang="en-US" altLang="zh-CN" sz="2200" b="0" kern="0" dirty="0" smtClean="0">
              <a:latin typeface="+mn-lt"/>
            </a:endParaRPr>
          </a:p>
          <a:p>
            <a:pPr marL="1440000" lvl="2" indent="-432000" eaLnBrk="1" hangingPunct="1">
              <a:lnSpc>
                <a:spcPct val="150000"/>
              </a:lnSpc>
              <a:spcBef>
                <a:spcPts val="0"/>
              </a:spcBef>
            </a:pPr>
            <a:r>
              <a:rPr lang="en-GB" altLang="zh-CN" sz="2200" b="0" kern="0" dirty="0">
                <a:latin typeface="+mn-lt"/>
              </a:rPr>
              <a:t>S[1</a:t>
            </a:r>
            <a:r>
              <a:rPr lang="en-GB" altLang="zh-CN" sz="2200" b="0" kern="0" dirty="0" smtClean="0">
                <a:latin typeface="+mn-lt"/>
              </a:rPr>
              <a:t>] </a:t>
            </a:r>
            <a:r>
              <a:rPr lang="zh-CN" altLang="en-US" sz="2200" b="0" kern="0" dirty="0">
                <a:latin typeface="+mn-lt"/>
              </a:rPr>
              <a:t>是否</a:t>
            </a:r>
            <a:r>
              <a:rPr lang="zh-CN" altLang="en-US" sz="2200" b="0" kern="0" dirty="0" smtClean="0">
                <a:latin typeface="+mn-lt"/>
              </a:rPr>
              <a:t>可以被划分？ </a:t>
            </a:r>
            <a:r>
              <a:rPr lang="en-US" altLang="zh-CN" sz="2200" b="0" kern="0" dirty="0" smtClean="0"/>
              <a:t>——</a:t>
            </a:r>
            <a:r>
              <a:rPr lang="zh-CN" altLang="en-US" sz="2200" b="0" kern="0" dirty="0" smtClean="0">
                <a:latin typeface="+mn-lt"/>
              </a:rPr>
              <a:t>这个矛盾很明显</a:t>
            </a:r>
            <a:endParaRPr lang="en-US" altLang="zh-CN" sz="2200" b="0" kern="0" dirty="0" smtClean="0">
              <a:latin typeface="+mn-lt"/>
            </a:endParaRPr>
          </a:p>
          <a:p>
            <a:pPr marL="1897200" lvl="3" indent="-432000" eaLnBrk="1" hangingPunct="1">
              <a:lnSpc>
                <a:spcPct val="150000"/>
              </a:lnSpc>
              <a:spcBef>
                <a:spcPts val="0"/>
              </a:spcBef>
            </a:pPr>
            <a:r>
              <a:rPr lang="zh-CN" altLang="en-US" sz="2200" b="0" kern="0" dirty="0" smtClean="0">
                <a:latin typeface="+mn-lt"/>
              </a:rPr>
              <a:t>若分段长度之和小于</a:t>
            </a:r>
            <a:r>
              <a:rPr lang="en-GB" altLang="zh-CN" sz="2200" b="0" kern="0" dirty="0">
                <a:latin typeface="+mn-lt"/>
              </a:rPr>
              <a:t>S[1</a:t>
            </a:r>
            <a:r>
              <a:rPr lang="en-GB" altLang="zh-CN" sz="2200" b="0" kern="0" dirty="0" smtClean="0">
                <a:latin typeface="+mn-lt"/>
              </a:rPr>
              <a:t>]</a:t>
            </a:r>
            <a:r>
              <a:rPr lang="zh-CN" altLang="en-US" sz="2200" b="0" kern="0" dirty="0" smtClean="0">
                <a:latin typeface="+mn-lt"/>
              </a:rPr>
              <a:t>，则与基本假设矛盾</a:t>
            </a:r>
            <a:endParaRPr lang="en-US" altLang="zh-CN" sz="2200" b="0" kern="0" dirty="0">
              <a:latin typeface="+mn-lt"/>
            </a:endParaRPr>
          </a:p>
          <a:p>
            <a:pPr marL="1440000" lvl="2" indent="-432000" eaLnBrk="1" hangingPunct="1">
              <a:lnSpc>
                <a:spcPct val="150000"/>
              </a:lnSpc>
              <a:spcBef>
                <a:spcPts val="0"/>
              </a:spcBef>
            </a:pPr>
            <a:r>
              <a:rPr lang="en-US" altLang="zh-CN" sz="2200" b="0" kern="0" dirty="0">
                <a:latin typeface="+mn-lt"/>
              </a:rPr>
              <a:t>S[1</a:t>
            </a:r>
            <a:r>
              <a:rPr lang="en-US" altLang="zh-CN" sz="2200" b="0" kern="0" dirty="0" smtClean="0">
                <a:latin typeface="+mn-lt"/>
              </a:rPr>
              <a:t>] </a:t>
            </a:r>
            <a:r>
              <a:rPr lang="zh-CN" altLang="en-US" sz="2200" b="0" kern="0" dirty="0" smtClean="0">
                <a:latin typeface="+mn-lt"/>
              </a:rPr>
              <a:t>是否</a:t>
            </a:r>
            <a:r>
              <a:rPr lang="zh-CN" altLang="en-US" sz="2200" b="0" kern="0" dirty="0" smtClean="0"/>
              <a:t>可</a:t>
            </a:r>
            <a:r>
              <a:rPr lang="zh-CN" altLang="en-US" sz="2200" b="0" kern="0" dirty="0"/>
              <a:t>以</a:t>
            </a:r>
            <a:r>
              <a:rPr lang="zh-CN" altLang="en-US" sz="2200" b="0" kern="0" dirty="0" smtClean="0"/>
              <a:t>被</a:t>
            </a:r>
            <a:r>
              <a:rPr lang="zh-CN" altLang="en-US" sz="2200" b="0" kern="0" dirty="0"/>
              <a:t>延</a:t>
            </a:r>
            <a:r>
              <a:rPr lang="zh-CN" altLang="en-US" sz="2200" b="0" kern="0" dirty="0" smtClean="0"/>
              <a:t>长？ </a:t>
            </a:r>
            <a:r>
              <a:rPr lang="en-US" altLang="zh-CN" sz="2200" b="0" kern="0" dirty="0" smtClean="0"/>
              <a:t>—— </a:t>
            </a:r>
            <a:r>
              <a:rPr lang="zh-CN" altLang="en-US" sz="2200" b="0" kern="0" dirty="0"/>
              <a:t>这</a:t>
            </a:r>
            <a:r>
              <a:rPr lang="zh-CN" altLang="en-US" sz="2200" b="0" kern="0" dirty="0" smtClean="0"/>
              <a:t>个</a:t>
            </a:r>
            <a:r>
              <a:rPr lang="zh-CN" altLang="en-US" sz="2200" b="0" kern="0" dirty="0"/>
              <a:t>问题</a:t>
            </a:r>
            <a:r>
              <a:rPr lang="zh-CN" altLang="en-US" sz="2200" b="0" kern="0" dirty="0" smtClean="0"/>
              <a:t>很关键！</a:t>
            </a:r>
            <a:endParaRPr lang="en-US" altLang="zh-CN" sz="2200" b="0" kern="0" dirty="0" smtClean="0"/>
          </a:p>
          <a:p>
            <a:pPr marL="1897200" lvl="3" indent="-432000" eaLnBrk="1" hangingPunct="1">
              <a:lnSpc>
                <a:spcPct val="150000"/>
              </a:lnSpc>
              <a:spcBef>
                <a:spcPts val="0"/>
              </a:spcBef>
            </a:pPr>
            <a:r>
              <a:rPr lang="zh-CN" altLang="en-US" sz="2200" b="0" kern="0" dirty="0" smtClean="0">
                <a:latin typeface="+mn-lt"/>
              </a:rPr>
              <a:t>不妨设 </a:t>
            </a:r>
            <a:r>
              <a:rPr lang="en-US" altLang="zh-CN" sz="2200" b="0" kern="0" dirty="0" smtClean="0">
                <a:latin typeface="+mn-lt"/>
              </a:rPr>
              <a:t>x </a:t>
            </a:r>
            <a:r>
              <a:rPr lang="zh-CN" altLang="en-US" sz="2200" b="0" kern="0" dirty="0" smtClean="0">
                <a:latin typeface="+mn-lt"/>
              </a:rPr>
              <a:t>并入 </a:t>
            </a:r>
            <a:r>
              <a:rPr lang="en-US" altLang="zh-CN" sz="2200" b="0" kern="0" dirty="0">
                <a:latin typeface="+mn-lt"/>
              </a:rPr>
              <a:t>S[1] </a:t>
            </a:r>
            <a:r>
              <a:rPr lang="zh-CN" altLang="en-US" sz="2200" b="0" kern="0" dirty="0" smtClean="0">
                <a:latin typeface="+mn-lt"/>
              </a:rPr>
              <a:t>后，同样得到最优分段结果</a:t>
            </a:r>
            <a:endParaRPr lang="en-US" altLang="zh-CN" sz="2200" b="0" kern="0" dirty="0" smtClean="0">
              <a:latin typeface="+mn-lt"/>
            </a:endParaRPr>
          </a:p>
          <a:p>
            <a:pPr marL="1897200" lvl="3" indent="-432000" eaLnBrk="1" hangingPunct="1">
              <a:lnSpc>
                <a:spcPct val="150000"/>
              </a:lnSpc>
              <a:spcBef>
                <a:spcPts val="0"/>
              </a:spcBef>
            </a:pPr>
            <a:r>
              <a:rPr lang="zh-CN" altLang="en-US" sz="2200" b="0" kern="0" dirty="0">
                <a:latin typeface="+mn-lt"/>
              </a:rPr>
              <a:t>注</a:t>
            </a:r>
            <a:r>
              <a:rPr lang="zh-CN" altLang="en-US" sz="2200" b="0" kern="0" dirty="0" smtClean="0">
                <a:latin typeface="+mn-lt"/>
              </a:rPr>
              <a:t>意由基本假设可知： </a:t>
            </a:r>
            <a:r>
              <a:rPr lang="en-US" altLang="zh-CN" sz="2200" b="0" kern="0" dirty="0" smtClean="0">
                <a:latin typeface="+mn-lt"/>
              </a:rPr>
              <a:t>b[1</a:t>
            </a:r>
            <a:r>
              <a:rPr lang="en-US" altLang="zh-CN" sz="2200" b="0" kern="0" dirty="0">
                <a:latin typeface="+mn-lt"/>
              </a:rPr>
              <a:t>] </a:t>
            </a:r>
            <a:r>
              <a:rPr lang="zh-CN" altLang="en-US" sz="2200" b="0" kern="0" dirty="0" smtClean="0">
                <a:latin typeface="+mn-lt"/>
              </a:rPr>
              <a:t>≠</a:t>
            </a:r>
            <a:r>
              <a:rPr lang="en-US" altLang="zh-CN" sz="2200" b="0" kern="0" dirty="0">
                <a:latin typeface="+mn-lt"/>
              </a:rPr>
              <a:t> </a:t>
            </a:r>
            <a:r>
              <a:rPr lang="en-US" altLang="zh-CN" sz="2200" b="0" kern="0" dirty="0" smtClean="0">
                <a:latin typeface="+mn-lt"/>
              </a:rPr>
              <a:t>b[2] </a:t>
            </a:r>
            <a:endParaRPr lang="en-US" altLang="zh-CN" sz="2200" b="0" kern="0" dirty="0">
              <a:latin typeface="+mn-lt"/>
            </a:endParaRPr>
          </a:p>
        </p:txBody>
      </p:sp>
      <p:grpSp>
        <p:nvGrpSpPr>
          <p:cNvPr id="28" name="组合 27"/>
          <p:cNvGrpSpPr/>
          <p:nvPr/>
        </p:nvGrpSpPr>
        <p:grpSpPr>
          <a:xfrm>
            <a:off x="251520" y="837873"/>
            <a:ext cx="8424936" cy="789766"/>
            <a:chOff x="251520" y="837873"/>
            <a:chExt cx="8424936" cy="789766"/>
          </a:xfrm>
        </p:grpSpPr>
        <p:grpSp>
          <p:nvGrpSpPr>
            <p:cNvPr id="27" name="组合 26"/>
            <p:cNvGrpSpPr/>
            <p:nvPr/>
          </p:nvGrpSpPr>
          <p:grpSpPr>
            <a:xfrm>
              <a:off x="1259632" y="837873"/>
              <a:ext cx="1440160" cy="789766"/>
              <a:chOff x="1259632" y="837873"/>
              <a:chExt cx="1440160" cy="789766"/>
            </a:xfrm>
          </p:grpSpPr>
          <p:sp>
            <p:nvSpPr>
              <p:cNvPr id="7" name="矩形 6"/>
              <p:cNvSpPr/>
              <p:nvPr/>
            </p:nvSpPr>
            <p:spPr>
              <a:xfrm>
                <a:off x="1259632" y="837873"/>
                <a:ext cx="1440160" cy="430887"/>
              </a:xfrm>
              <a:prstGeom prst="rect">
                <a:avLst/>
              </a:prstGeom>
            </p:spPr>
            <p:txBody>
              <a:bodyPr wrap="square">
                <a:spAutoFit/>
              </a:bodyPr>
              <a:lstStyle/>
              <a:p>
                <a:r>
                  <a:rPr lang="en-GB" altLang="zh-CN" sz="2200" kern="0" dirty="0">
                    <a:solidFill>
                      <a:srgbClr val="161616"/>
                    </a:solidFill>
                    <a:latin typeface="Verdana"/>
                    <a:ea typeface="微软雅黑" panose="020B0503020204020204" pitchFamily="34" charset="-122"/>
                  </a:rPr>
                  <a:t>b[1</a:t>
                </a:r>
                <a:r>
                  <a:rPr lang="en-GB" altLang="zh-CN" sz="2200" kern="0" dirty="0" smtClean="0">
                    <a:solidFill>
                      <a:srgbClr val="161616"/>
                    </a:solidFill>
                    <a:latin typeface="Verdana"/>
                    <a:ea typeface="微软雅黑" panose="020B0503020204020204" pitchFamily="34" charset="-122"/>
                  </a:rPr>
                  <a:t>]=3</a:t>
                </a:r>
                <a:endParaRPr lang="zh-CN" altLang="en-US" dirty="0"/>
              </a:p>
            </p:txBody>
          </p:sp>
          <p:sp>
            <p:nvSpPr>
              <p:cNvPr id="11" name="矩形 10"/>
              <p:cNvSpPr/>
              <p:nvPr/>
            </p:nvSpPr>
            <p:spPr>
              <a:xfrm>
                <a:off x="1259632" y="1196752"/>
                <a:ext cx="1440160" cy="430887"/>
              </a:xfrm>
              <a:prstGeom prst="rect">
                <a:avLst/>
              </a:prstGeom>
            </p:spPr>
            <p:txBody>
              <a:bodyPr wrap="square">
                <a:spAutoFit/>
              </a:bodyPr>
              <a:lstStyle/>
              <a:p>
                <a:r>
                  <a:rPr lang="en-US" altLang="zh-CN" sz="2200" kern="0" dirty="0" smtClean="0">
                    <a:solidFill>
                      <a:srgbClr val="161616"/>
                    </a:solidFill>
                    <a:latin typeface="Verdana"/>
                    <a:ea typeface="微软雅黑" panose="020B0503020204020204" pitchFamily="34" charset="-122"/>
                  </a:rPr>
                  <a:t>N</a:t>
                </a:r>
                <a:r>
                  <a:rPr lang="en-GB" altLang="zh-CN" sz="2200" kern="0" dirty="0" smtClean="0">
                    <a:solidFill>
                      <a:srgbClr val="161616"/>
                    </a:solidFill>
                    <a:latin typeface="Verdana"/>
                    <a:ea typeface="微软雅黑" panose="020B0503020204020204" pitchFamily="34" charset="-122"/>
                  </a:rPr>
                  <a:t>[1]=3</a:t>
                </a:r>
                <a:endParaRPr lang="zh-CN" altLang="en-US" dirty="0"/>
              </a:p>
            </p:txBody>
          </p:sp>
        </p:grpSp>
        <p:grpSp>
          <p:nvGrpSpPr>
            <p:cNvPr id="26" name="组合 25"/>
            <p:cNvGrpSpPr/>
            <p:nvPr/>
          </p:nvGrpSpPr>
          <p:grpSpPr>
            <a:xfrm>
              <a:off x="4067944" y="837873"/>
              <a:ext cx="1368152" cy="789766"/>
              <a:chOff x="4067944" y="837873"/>
              <a:chExt cx="1368152" cy="789766"/>
            </a:xfrm>
          </p:grpSpPr>
          <p:sp>
            <p:nvSpPr>
              <p:cNvPr id="8" name="矩形 7"/>
              <p:cNvSpPr/>
              <p:nvPr/>
            </p:nvSpPr>
            <p:spPr>
              <a:xfrm>
                <a:off x="4067944"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b[2]</a:t>
                </a:r>
                <a:r>
                  <a:rPr lang="en-US" altLang="zh-CN" sz="2200" kern="0" dirty="0" smtClean="0">
                    <a:solidFill>
                      <a:srgbClr val="161616"/>
                    </a:solidFill>
                    <a:latin typeface="Verdana"/>
                    <a:ea typeface="微软雅黑" panose="020B0503020204020204" pitchFamily="34" charset="-122"/>
                  </a:rPr>
                  <a:t>=4</a:t>
                </a:r>
                <a:endParaRPr lang="zh-CN" altLang="en-US" dirty="0"/>
              </a:p>
            </p:txBody>
          </p:sp>
          <p:sp>
            <p:nvSpPr>
              <p:cNvPr id="12" name="矩形 11"/>
              <p:cNvSpPr/>
              <p:nvPr/>
            </p:nvSpPr>
            <p:spPr>
              <a:xfrm>
                <a:off x="4067944"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N[2]</a:t>
                </a:r>
                <a:r>
                  <a:rPr lang="en-US" altLang="zh-CN" sz="2200" kern="0" dirty="0" smtClean="0">
                    <a:solidFill>
                      <a:srgbClr val="161616"/>
                    </a:solidFill>
                    <a:latin typeface="Verdana"/>
                    <a:ea typeface="微软雅黑" panose="020B0503020204020204" pitchFamily="34" charset="-122"/>
                  </a:rPr>
                  <a:t>=3</a:t>
                </a:r>
                <a:endParaRPr lang="zh-CN" altLang="en-US" dirty="0"/>
              </a:p>
            </p:txBody>
          </p:sp>
        </p:grpSp>
        <p:grpSp>
          <p:nvGrpSpPr>
            <p:cNvPr id="25" name="组合 24"/>
            <p:cNvGrpSpPr/>
            <p:nvPr/>
          </p:nvGrpSpPr>
          <p:grpSpPr>
            <a:xfrm>
              <a:off x="7308304" y="837873"/>
              <a:ext cx="1368152" cy="789766"/>
              <a:chOff x="7380312" y="837873"/>
              <a:chExt cx="1368152" cy="789766"/>
            </a:xfrm>
          </p:grpSpPr>
          <p:sp>
            <p:nvSpPr>
              <p:cNvPr id="9" name="矩形 8"/>
              <p:cNvSpPr/>
              <p:nvPr/>
            </p:nvSpPr>
            <p:spPr>
              <a:xfrm>
                <a:off x="7380312"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b[3]</a:t>
                </a:r>
                <a:r>
                  <a:rPr lang="en-US" altLang="zh-CN" sz="2200" kern="0" dirty="0" smtClean="0">
                    <a:solidFill>
                      <a:srgbClr val="161616"/>
                    </a:solidFill>
                    <a:latin typeface="Verdana"/>
                    <a:ea typeface="微软雅黑" panose="020B0503020204020204" pitchFamily="34" charset="-122"/>
                  </a:rPr>
                  <a:t>=2</a:t>
                </a:r>
                <a:endParaRPr lang="zh-CN" altLang="en-US" dirty="0"/>
              </a:p>
            </p:txBody>
          </p:sp>
          <p:sp>
            <p:nvSpPr>
              <p:cNvPr id="13" name="矩形 12"/>
              <p:cNvSpPr/>
              <p:nvPr/>
            </p:nvSpPr>
            <p:spPr>
              <a:xfrm>
                <a:off x="7380312"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N[3]</a:t>
                </a:r>
                <a:r>
                  <a:rPr lang="en-US" altLang="zh-CN" sz="2200" kern="0" dirty="0" smtClean="0">
                    <a:solidFill>
                      <a:srgbClr val="161616"/>
                    </a:solidFill>
                    <a:latin typeface="Verdana"/>
                    <a:ea typeface="微软雅黑" panose="020B0503020204020204" pitchFamily="34" charset="-122"/>
                  </a:rPr>
                  <a:t>=5</a:t>
                </a:r>
                <a:endParaRPr lang="zh-CN" altLang="en-US" dirty="0"/>
              </a:p>
            </p:txBody>
          </p:sp>
        </p:grpSp>
        <p:sp>
          <p:nvSpPr>
            <p:cNvPr id="19" name="左大括号 18"/>
            <p:cNvSpPr/>
            <p:nvPr/>
          </p:nvSpPr>
          <p:spPr bwMode="auto">
            <a:xfrm>
              <a:off x="1043608"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0" name="矩形 19"/>
            <p:cNvSpPr/>
            <p:nvPr/>
          </p:nvSpPr>
          <p:spPr>
            <a:xfrm>
              <a:off x="251520"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S[1]</a:t>
              </a:r>
              <a:endParaRPr lang="zh-CN" altLang="en-US" dirty="0">
                <a:solidFill>
                  <a:srgbClr val="C00000"/>
                </a:solidFill>
              </a:endParaRPr>
            </a:p>
          </p:txBody>
        </p:sp>
        <p:sp>
          <p:nvSpPr>
            <p:cNvPr id="21" name="矩形 20"/>
            <p:cNvSpPr/>
            <p:nvPr/>
          </p:nvSpPr>
          <p:spPr>
            <a:xfrm>
              <a:off x="3074346"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S[2]</a:t>
              </a:r>
              <a:endParaRPr lang="zh-CN" altLang="en-US" dirty="0">
                <a:solidFill>
                  <a:srgbClr val="C00000"/>
                </a:solidFill>
              </a:endParaRPr>
            </a:p>
          </p:txBody>
        </p:sp>
        <p:sp>
          <p:nvSpPr>
            <p:cNvPr id="22" name="矩形 21"/>
            <p:cNvSpPr/>
            <p:nvPr/>
          </p:nvSpPr>
          <p:spPr>
            <a:xfrm>
              <a:off x="6285678"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S[3]</a:t>
              </a:r>
              <a:endParaRPr lang="zh-CN" altLang="en-US" dirty="0">
                <a:solidFill>
                  <a:srgbClr val="C00000"/>
                </a:solidFill>
              </a:endParaRPr>
            </a:p>
          </p:txBody>
        </p:sp>
        <p:sp>
          <p:nvSpPr>
            <p:cNvPr id="23" name="左大括号 22"/>
            <p:cNvSpPr/>
            <p:nvPr/>
          </p:nvSpPr>
          <p:spPr bwMode="auto">
            <a:xfrm>
              <a:off x="3866434"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4" name="左大括号 23"/>
            <p:cNvSpPr/>
            <p:nvPr/>
          </p:nvSpPr>
          <p:spPr bwMode="auto">
            <a:xfrm>
              <a:off x="7077766"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33509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wipe(left)">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left)">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left)">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wipe(left)">
                                      <p:cBhvr>
                                        <p:cTn id="42"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1880334347"/>
              </p:ext>
            </p:extLst>
          </p:nvPr>
        </p:nvGraphicFramePr>
        <p:xfrm>
          <a:off x="359531" y="1685032"/>
          <a:ext cx="8424943"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1194133">
                  <a:extLst>
                    <a:ext uri="{9D8B030D-6E8A-4147-A177-3AD203B41FA5}">
                      <a16:colId xmlns="" xmlns:a16="http://schemas.microsoft.com/office/drawing/2014/main" val="20003"/>
                    </a:ext>
                  </a:extLst>
                </a:gridCol>
                <a:gridCol w="1194133">
                  <a:extLst>
                    <a:ext uri="{9D8B030D-6E8A-4147-A177-3AD203B41FA5}">
                      <a16:colId xmlns="" xmlns:a16="http://schemas.microsoft.com/office/drawing/2014/main" val="20004"/>
                    </a:ext>
                  </a:extLst>
                </a:gridCol>
                <a:gridCol w="1194133">
                  <a:extLst>
                    <a:ext uri="{9D8B030D-6E8A-4147-A177-3AD203B41FA5}">
                      <a16:colId xmlns="" xmlns:a16="http://schemas.microsoft.com/office/drawing/2014/main" val="20005"/>
                    </a:ext>
                  </a:extLst>
                </a:gridCol>
                <a:gridCol w="547262">
                  <a:extLst>
                    <a:ext uri="{9D8B030D-6E8A-4147-A177-3AD203B41FA5}">
                      <a16:colId xmlns="" xmlns:a16="http://schemas.microsoft.com/office/drawing/2014/main" val="20006"/>
                    </a:ext>
                  </a:extLst>
                </a:gridCol>
                <a:gridCol w="547262">
                  <a:extLst>
                    <a:ext uri="{9D8B030D-6E8A-4147-A177-3AD203B41FA5}">
                      <a16:colId xmlns="" xmlns:a16="http://schemas.microsoft.com/office/drawing/2014/main" val="20007"/>
                    </a:ext>
                  </a:extLst>
                </a:gridCol>
                <a:gridCol w="547262">
                  <a:extLst>
                    <a:ext uri="{9D8B030D-6E8A-4147-A177-3AD203B41FA5}">
                      <a16:colId xmlns="" xmlns:a16="http://schemas.microsoft.com/office/drawing/2014/main" val="20008"/>
                    </a:ext>
                  </a:extLst>
                </a:gridCol>
                <a:gridCol w="547262">
                  <a:extLst>
                    <a:ext uri="{9D8B030D-6E8A-4147-A177-3AD203B41FA5}">
                      <a16:colId xmlns="" xmlns:a16="http://schemas.microsoft.com/office/drawing/2014/main" val="20009"/>
                    </a:ext>
                  </a:extLst>
                </a:gridCol>
                <a:gridCol w="547262">
                  <a:extLst>
                    <a:ext uri="{9D8B030D-6E8A-4147-A177-3AD203B41FA5}">
                      <a16:colId xmlns="" xmlns:a16="http://schemas.microsoft.com/office/drawing/2014/main" val="20010"/>
                    </a:ext>
                  </a:extLst>
                </a:gridCol>
              </a:tblGrid>
              <a:tr h="591840">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800" dirty="0" smtClean="0">
                          <a:solidFill>
                            <a:srgbClr val="000000"/>
                          </a:solidFill>
                        </a:rPr>
                        <a:t>x</a:t>
                      </a: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 xmlns:a16="http://schemas.microsoft.com/office/drawing/2014/main" val="10000"/>
                  </a:ext>
                </a:extLst>
              </a:tr>
            </a:tbl>
          </a:graphicData>
        </a:graphic>
      </p:graphicFrame>
      <p:sp>
        <p:nvSpPr>
          <p:cNvPr id="18" name="Rectangle 3"/>
          <p:cNvSpPr txBox="1">
            <a:spLocks noChangeArrowheads="1"/>
          </p:cNvSpPr>
          <p:nvPr/>
        </p:nvSpPr>
        <p:spPr>
          <a:xfrm>
            <a:off x="216024" y="2348880"/>
            <a:ext cx="8820472" cy="439248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04000" indent="-504000" eaLnBrk="1" hangingPunct="1">
              <a:lnSpc>
                <a:spcPct val="140000"/>
              </a:lnSpc>
              <a:spcBef>
                <a:spcPts val="0"/>
              </a:spcBef>
            </a:pPr>
            <a:r>
              <a:rPr lang="zh-CN" altLang="en-US" sz="2200" kern="0" dirty="0" smtClean="0"/>
              <a:t>图像压缩问题的最优子结构性质</a:t>
            </a:r>
          </a:p>
          <a:p>
            <a:pPr marL="990600" lvl="1" indent="-533400" eaLnBrk="1" hangingPunct="1">
              <a:lnSpc>
                <a:spcPct val="140000"/>
              </a:lnSpc>
              <a:spcBef>
                <a:spcPts val="0"/>
              </a:spcBef>
            </a:pPr>
            <a:r>
              <a:rPr lang="zh-CN" altLang="en-US" sz="2200" b="0" kern="0" dirty="0" smtClean="0">
                <a:latin typeface="+mn-lt"/>
              </a:rPr>
              <a:t>若： </a:t>
            </a:r>
            <a:r>
              <a:rPr lang="en-US" altLang="zh-CN" sz="2200" b="0" kern="0" dirty="0" smtClean="0">
                <a:latin typeface="+mn-lt"/>
              </a:rPr>
              <a:t>b[1]&gt;b[2]</a:t>
            </a: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a:latin typeface="+mn-lt"/>
              </a:rPr>
              <a:t>N[2</a:t>
            </a:r>
            <a:r>
              <a:rPr lang="en-US" altLang="zh-CN" sz="2200" b="0" kern="0" dirty="0">
                <a:latin typeface="+mn-lt"/>
              </a:rPr>
              <a:t>]&gt;</a:t>
            </a:r>
            <a:r>
              <a:rPr lang="en-US" altLang="zh-CN" sz="2200" b="0" kern="0" dirty="0" smtClean="0">
                <a:latin typeface="+mn-lt"/>
              </a:rPr>
              <a:t>1</a:t>
            </a:r>
            <a:r>
              <a:rPr lang="zh-CN" altLang="en-US" sz="2200" b="0" kern="0" dirty="0" smtClean="0">
                <a:latin typeface="+mn-lt"/>
              </a:rPr>
              <a:t>：则</a:t>
            </a:r>
            <a:r>
              <a:rPr lang="en-US" altLang="zh-CN" sz="2200" b="0" kern="0" dirty="0">
                <a:latin typeface="+mn-lt"/>
              </a:rPr>
              <a:t>x</a:t>
            </a:r>
            <a:r>
              <a:rPr lang="zh-CN" altLang="en-US" sz="2200" b="0" kern="0" dirty="0">
                <a:latin typeface="+mn-lt"/>
              </a:rPr>
              <a:t>加入</a:t>
            </a:r>
            <a:r>
              <a:rPr lang="en-GB" altLang="zh-CN" sz="2200" b="0" kern="0" dirty="0">
                <a:latin typeface="+mn-lt"/>
              </a:rPr>
              <a:t>S[1]</a:t>
            </a:r>
            <a:r>
              <a:rPr lang="zh-CN" altLang="en-US" sz="2200" b="0" kern="0" dirty="0">
                <a:latin typeface="+mn-lt"/>
              </a:rPr>
              <a:t>会导</a:t>
            </a:r>
            <a:r>
              <a:rPr lang="zh-CN" altLang="en-US" sz="2200" b="0" kern="0" dirty="0" smtClean="0">
                <a:latin typeface="+mn-lt"/>
              </a:rPr>
              <a:t>致存</a:t>
            </a:r>
            <a:r>
              <a:rPr lang="zh-CN" altLang="en-US" sz="2200" b="0" kern="0" dirty="0">
                <a:latin typeface="+mn-lt"/>
              </a:rPr>
              <a:t>储总长度增</a:t>
            </a:r>
            <a:r>
              <a:rPr lang="zh-CN" altLang="en-US" sz="2200" b="0" kern="0" dirty="0" smtClean="0">
                <a:latin typeface="+mn-lt"/>
              </a:rPr>
              <a:t>加，矛盾</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a:latin typeface="+mn-lt"/>
              </a:rPr>
              <a:t>若</a:t>
            </a:r>
            <a:r>
              <a:rPr lang="en-GB" altLang="zh-CN" sz="2200" b="0" kern="0" dirty="0">
                <a:latin typeface="+mn-lt"/>
              </a:rPr>
              <a:t>N[2</a:t>
            </a:r>
            <a:r>
              <a:rPr lang="en-US" altLang="zh-CN" sz="2200" b="0" kern="0" dirty="0" smtClean="0">
                <a:latin typeface="+mn-lt"/>
              </a:rPr>
              <a:t>]=1</a:t>
            </a:r>
            <a:r>
              <a:rPr lang="zh-CN" altLang="en-US" sz="2200" b="0" kern="0" dirty="0" smtClean="0">
                <a:latin typeface="+mn-lt"/>
              </a:rPr>
              <a:t>：矛盾（</a:t>
            </a:r>
            <a:r>
              <a:rPr lang="en-GB" altLang="zh-CN" sz="2200" b="0" kern="0" dirty="0">
                <a:latin typeface="+mn-lt"/>
              </a:rPr>
              <a:t>0&lt;b[1]-b[2</a:t>
            </a:r>
            <a:r>
              <a:rPr lang="en-GB" altLang="zh-CN" sz="2200" b="0" kern="0" dirty="0" smtClean="0">
                <a:latin typeface="+mn-lt"/>
              </a:rPr>
              <a:t>] ≤7</a:t>
            </a:r>
            <a:r>
              <a:rPr lang="en-US" altLang="zh-CN" sz="2200" b="0" kern="0" dirty="0" smtClean="0">
                <a:latin typeface="+mn-lt"/>
              </a:rPr>
              <a:t>&lt;11</a:t>
            </a:r>
            <a:r>
              <a:rPr lang="zh-CN" altLang="en-US" sz="2200" b="0" kern="0" dirty="0" smtClean="0">
                <a:latin typeface="+mn-lt"/>
              </a:rPr>
              <a:t>，总长度减少）</a:t>
            </a:r>
            <a:endParaRPr lang="en-US" altLang="zh-CN" sz="2200" b="0" kern="0" dirty="0">
              <a:latin typeface="+mn-lt"/>
            </a:endParaRPr>
          </a:p>
          <a:p>
            <a:pPr marL="990600" lvl="1" indent="-533400" eaLnBrk="1" hangingPunct="1">
              <a:lnSpc>
                <a:spcPct val="140000"/>
              </a:lnSpc>
              <a:spcBef>
                <a:spcPts val="0"/>
              </a:spcBef>
            </a:pPr>
            <a:r>
              <a:rPr lang="zh-CN" altLang="en-US" sz="2200" b="0" kern="0" dirty="0"/>
              <a:t>若： </a:t>
            </a:r>
            <a:r>
              <a:rPr lang="en-US" altLang="zh-CN" sz="2200" b="0" kern="0" dirty="0"/>
              <a:t>b[1</a:t>
            </a:r>
            <a:r>
              <a:rPr lang="en-US" altLang="zh-CN" sz="2200" b="0" kern="0" dirty="0" smtClean="0"/>
              <a:t>]&lt;b[2]</a:t>
            </a:r>
            <a:r>
              <a:rPr lang="zh-CN" altLang="en-US" sz="2200" b="0" kern="0" dirty="0" smtClean="0"/>
              <a:t>（复杂情况）</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smtClean="0">
                <a:latin typeface="+mn-lt"/>
              </a:rPr>
              <a:t>N[2</a:t>
            </a:r>
            <a:r>
              <a:rPr lang="en-US" altLang="zh-CN" sz="2200" b="0" kern="0" dirty="0" smtClean="0">
                <a:latin typeface="+mn-lt"/>
              </a:rPr>
              <a:t>]=1</a:t>
            </a:r>
            <a:r>
              <a:rPr lang="zh-CN" altLang="en-US" sz="2200" b="0" kern="0" dirty="0" smtClean="0">
                <a:latin typeface="+mn-lt"/>
              </a:rPr>
              <a:t>：这种情况不可能出现（</a:t>
            </a:r>
            <a:r>
              <a:rPr lang="en-GB" altLang="zh-CN" sz="2200" b="0" kern="0" dirty="0" smtClean="0">
                <a:latin typeface="+mn-lt"/>
              </a:rPr>
              <a:t>b[1]</a:t>
            </a:r>
            <a:r>
              <a:rPr lang="zh-CN" altLang="en-US" sz="2200" b="0" kern="0" dirty="0" smtClean="0">
                <a:latin typeface="+mn-lt"/>
              </a:rPr>
              <a:t>长度容纳不了</a:t>
            </a:r>
            <a:r>
              <a:rPr lang="en-US" altLang="zh-CN" sz="2200" b="0" kern="0" dirty="0" smtClean="0">
                <a:latin typeface="+mn-lt"/>
              </a:rPr>
              <a:t>x</a:t>
            </a:r>
            <a:r>
              <a:rPr lang="zh-CN" altLang="en-US" sz="2200" b="0" kern="0" dirty="0" smtClean="0">
                <a:latin typeface="+mn-lt"/>
              </a:rPr>
              <a:t>）</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smtClean="0">
                <a:latin typeface="+mn-lt"/>
              </a:rPr>
              <a:t>N[2</a:t>
            </a:r>
            <a:r>
              <a:rPr lang="en-US" altLang="zh-CN" sz="2200" b="0" kern="0" dirty="0" smtClean="0">
                <a:latin typeface="+mn-lt"/>
              </a:rPr>
              <a:t>]&gt;1</a:t>
            </a:r>
            <a:r>
              <a:rPr lang="zh-CN" altLang="en-US" sz="2200" b="0" kern="0" dirty="0" smtClean="0">
                <a:latin typeface="+mn-lt"/>
              </a:rPr>
              <a:t>，且</a:t>
            </a:r>
            <a:r>
              <a:rPr lang="en-US" altLang="zh-CN" sz="2200" b="0" kern="0" dirty="0" smtClean="0">
                <a:latin typeface="+mn-lt"/>
              </a:rPr>
              <a:t>b[1]</a:t>
            </a:r>
            <a:r>
              <a:rPr lang="zh-CN" altLang="en-US" sz="2200" b="0" kern="0" dirty="0" smtClean="0">
                <a:latin typeface="+mn-lt"/>
              </a:rPr>
              <a:t>可容纳</a:t>
            </a:r>
            <a:r>
              <a:rPr lang="en-US" altLang="zh-CN" sz="2200" b="0" kern="0" dirty="0" smtClean="0">
                <a:latin typeface="+mn-lt"/>
              </a:rPr>
              <a:t>x</a:t>
            </a:r>
            <a:r>
              <a:rPr lang="zh-CN" altLang="en-US" sz="2200" b="0" kern="0" dirty="0" smtClean="0">
                <a:latin typeface="+mn-lt"/>
              </a:rPr>
              <a:t>：显然与基本假设矛盾</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a:latin typeface="+mn-lt"/>
              </a:rPr>
              <a:t>N[2</a:t>
            </a:r>
            <a:r>
              <a:rPr lang="en-US" altLang="zh-CN" sz="2200" b="0" kern="0" dirty="0">
                <a:latin typeface="+mn-lt"/>
              </a:rPr>
              <a:t>]&gt;1</a:t>
            </a:r>
            <a:r>
              <a:rPr lang="zh-CN" altLang="en-US" sz="2200" b="0" kern="0" dirty="0">
                <a:latin typeface="+mn-lt"/>
              </a:rPr>
              <a:t>，且</a:t>
            </a:r>
            <a:r>
              <a:rPr lang="en-US" altLang="zh-CN" sz="2200" b="0" kern="0" dirty="0">
                <a:latin typeface="+mn-lt"/>
              </a:rPr>
              <a:t>b[1</a:t>
            </a:r>
            <a:r>
              <a:rPr lang="en-US" altLang="zh-CN" sz="2200" b="0" kern="0" dirty="0" smtClean="0">
                <a:latin typeface="+mn-lt"/>
              </a:rPr>
              <a:t>]</a:t>
            </a:r>
            <a:r>
              <a:rPr lang="zh-CN" altLang="en-US" sz="2200" b="0" kern="0" dirty="0">
                <a:latin typeface="+mn-lt"/>
              </a:rPr>
              <a:t>无法</a:t>
            </a:r>
            <a:r>
              <a:rPr lang="zh-CN" altLang="en-US" sz="2200" b="0" kern="0" dirty="0" smtClean="0">
                <a:latin typeface="+mn-lt"/>
              </a:rPr>
              <a:t>容</a:t>
            </a:r>
            <a:r>
              <a:rPr lang="zh-CN" altLang="en-US" sz="2200" b="0" kern="0" dirty="0">
                <a:latin typeface="+mn-lt"/>
              </a:rPr>
              <a:t>纳</a:t>
            </a:r>
            <a:r>
              <a:rPr lang="en-US" altLang="zh-CN" sz="2200" b="0" kern="0" dirty="0">
                <a:latin typeface="+mn-lt"/>
              </a:rPr>
              <a:t>x</a:t>
            </a:r>
            <a:r>
              <a:rPr lang="zh-CN" altLang="en-US" sz="2200" b="0" kern="0" dirty="0" smtClean="0">
                <a:latin typeface="+mn-lt"/>
              </a:rPr>
              <a:t>：需扩展</a:t>
            </a:r>
            <a:r>
              <a:rPr lang="en-GB" altLang="zh-CN" sz="2200" b="0" kern="0" dirty="0">
                <a:latin typeface="+mn-lt"/>
              </a:rPr>
              <a:t>b[1</a:t>
            </a:r>
            <a:r>
              <a:rPr lang="en-GB" altLang="zh-CN" sz="2200" b="0" kern="0" dirty="0" smtClean="0">
                <a:latin typeface="+mn-lt"/>
              </a:rPr>
              <a:t>]</a:t>
            </a:r>
            <a:r>
              <a:rPr lang="zh-CN" altLang="en-US" sz="2200" b="0" kern="0" dirty="0" smtClean="0">
                <a:latin typeface="+mn-lt"/>
              </a:rPr>
              <a:t>，矛盾？</a:t>
            </a:r>
            <a:endParaRPr lang="en-US" altLang="zh-CN" sz="2200" b="0" kern="0" dirty="0">
              <a:latin typeface="+mn-lt"/>
            </a:endParaRPr>
          </a:p>
          <a:p>
            <a:pPr marL="990600" lvl="1" indent="-533400" eaLnBrk="1" hangingPunct="1">
              <a:lnSpc>
                <a:spcPct val="140000"/>
              </a:lnSpc>
              <a:spcBef>
                <a:spcPts val="0"/>
              </a:spcBef>
            </a:pPr>
            <a:r>
              <a:rPr lang="zh-CN" altLang="en-US" sz="2200" kern="0" dirty="0" smtClean="0">
                <a:solidFill>
                  <a:srgbClr val="FF0000"/>
                </a:solidFill>
              </a:rPr>
              <a:t>思</a:t>
            </a:r>
            <a:r>
              <a:rPr lang="zh-CN" altLang="en-US" sz="2200" kern="0" dirty="0">
                <a:solidFill>
                  <a:srgbClr val="FF0000"/>
                </a:solidFill>
              </a:rPr>
              <a:t>考</a:t>
            </a:r>
            <a:r>
              <a:rPr lang="zh-CN" altLang="en-US" sz="2200" kern="0" dirty="0" smtClean="0">
                <a:solidFill>
                  <a:srgbClr val="FF0000"/>
                </a:solidFill>
              </a:rPr>
              <a:t>：讨论</a:t>
            </a:r>
            <a:r>
              <a:rPr lang="en-GB" altLang="zh-CN" sz="2200" kern="0" dirty="0" smtClean="0">
                <a:solidFill>
                  <a:srgbClr val="FF0000"/>
                </a:solidFill>
                <a:latin typeface="+mn-lt"/>
              </a:rPr>
              <a:t>S[1]</a:t>
            </a:r>
            <a:r>
              <a:rPr lang="zh-CN" altLang="en-US" sz="2200" kern="0" dirty="0" smtClean="0">
                <a:solidFill>
                  <a:srgbClr val="FF0000"/>
                </a:solidFill>
                <a:latin typeface="+mn-lt"/>
              </a:rPr>
              <a:t>的</a:t>
            </a:r>
            <a:r>
              <a:rPr lang="zh-CN" altLang="en-US" sz="2200" kern="0" dirty="0" smtClean="0">
                <a:solidFill>
                  <a:srgbClr val="FF0000"/>
                </a:solidFill>
              </a:rPr>
              <a:t>边界，意义何在？</a:t>
            </a:r>
            <a:endParaRPr lang="en-US" altLang="zh-CN" sz="2200" kern="0" dirty="0">
              <a:solidFill>
                <a:srgbClr val="FF0000"/>
              </a:solidFill>
            </a:endParaRPr>
          </a:p>
        </p:txBody>
      </p:sp>
      <p:grpSp>
        <p:nvGrpSpPr>
          <p:cNvPr id="28" name="组合 27"/>
          <p:cNvGrpSpPr/>
          <p:nvPr/>
        </p:nvGrpSpPr>
        <p:grpSpPr>
          <a:xfrm>
            <a:off x="251520" y="837873"/>
            <a:ext cx="8424936" cy="789766"/>
            <a:chOff x="251520" y="837873"/>
            <a:chExt cx="8424936" cy="789766"/>
          </a:xfrm>
        </p:grpSpPr>
        <p:grpSp>
          <p:nvGrpSpPr>
            <p:cNvPr id="27" name="组合 26"/>
            <p:cNvGrpSpPr/>
            <p:nvPr/>
          </p:nvGrpSpPr>
          <p:grpSpPr>
            <a:xfrm>
              <a:off x="1259632" y="837873"/>
              <a:ext cx="1440160" cy="789766"/>
              <a:chOff x="1259632" y="837873"/>
              <a:chExt cx="1440160" cy="789766"/>
            </a:xfrm>
          </p:grpSpPr>
          <p:sp>
            <p:nvSpPr>
              <p:cNvPr id="7" name="矩形 6"/>
              <p:cNvSpPr/>
              <p:nvPr/>
            </p:nvSpPr>
            <p:spPr>
              <a:xfrm>
                <a:off x="1259632" y="837873"/>
                <a:ext cx="1440160" cy="430887"/>
              </a:xfrm>
              <a:prstGeom prst="rect">
                <a:avLst/>
              </a:prstGeom>
            </p:spPr>
            <p:txBody>
              <a:bodyPr wrap="square">
                <a:spAutoFit/>
              </a:bodyPr>
              <a:lstStyle/>
              <a:p>
                <a:r>
                  <a:rPr lang="en-GB" altLang="zh-CN" sz="2200" kern="0" dirty="0">
                    <a:solidFill>
                      <a:srgbClr val="161616"/>
                    </a:solidFill>
                    <a:latin typeface="Verdana"/>
                    <a:ea typeface="微软雅黑" panose="020B0503020204020204" pitchFamily="34" charset="-122"/>
                  </a:rPr>
                  <a:t>b[1</a:t>
                </a:r>
                <a:r>
                  <a:rPr lang="en-GB" altLang="zh-CN" sz="2200" kern="0" dirty="0" smtClean="0">
                    <a:solidFill>
                      <a:srgbClr val="161616"/>
                    </a:solidFill>
                    <a:latin typeface="Verdana"/>
                    <a:ea typeface="微软雅黑" panose="020B0503020204020204" pitchFamily="34" charset="-122"/>
                  </a:rPr>
                  <a:t>]=3</a:t>
                </a:r>
                <a:endParaRPr lang="zh-CN" altLang="en-US" dirty="0"/>
              </a:p>
            </p:txBody>
          </p:sp>
          <p:sp>
            <p:nvSpPr>
              <p:cNvPr id="11" name="矩形 10"/>
              <p:cNvSpPr/>
              <p:nvPr/>
            </p:nvSpPr>
            <p:spPr>
              <a:xfrm>
                <a:off x="1259632" y="1196752"/>
                <a:ext cx="1440160" cy="430887"/>
              </a:xfrm>
              <a:prstGeom prst="rect">
                <a:avLst/>
              </a:prstGeom>
            </p:spPr>
            <p:txBody>
              <a:bodyPr wrap="square">
                <a:spAutoFit/>
              </a:bodyPr>
              <a:lstStyle/>
              <a:p>
                <a:r>
                  <a:rPr lang="en-US" altLang="zh-CN" sz="2200" kern="0" dirty="0" smtClean="0">
                    <a:solidFill>
                      <a:srgbClr val="161616"/>
                    </a:solidFill>
                    <a:latin typeface="Verdana"/>
                    <a:ea typeface="微软雅黑" panose="020B0503020204020204" pitchFamily="34" charset="-122"/>
                  </a:rPr>
                  <a:t>N</a:t>
                </a:r>
                <a:r>
                  <a:rPr lang="en-GB" altLang="zh-CN" sz="2200" kern="0" dirty="0" smtClean="0">
                    <a:solidFill>
                      <a:srgbClr val="161616"/>
                    </a:solidFill>
                    <a:latin typeface="Verdana"/>
                    <a:ea typeface="微软雅黑" panose="020B0503020204020204" pitchFamily="34" charset="-122"/>
                  </a:rPr>
                  <a:t>[1]=3</a:t>
                </a:r>
                <a:endParaRPr lang="zh-CN" altLang="en-US" dirty="0"/>
              </a:p>
            </p:txBody>
          </p:sp>
        </p:grpSp>
        <p:grpSp>
          <p:nvGrpSpPr>
            <p:cNvPr id="26" name="组合 25"/>
            <p:cNvGrpSpPr/>
            <p:nvPr/>
          </p:nvGrpSpPr>
          <p:grpSpPr>
            <a:xfrm>
              <a:off x="4067944" y="837873"/>
              <a:ext cx="1368152" cy="789766"/>
              <a:chOff x="4067944" y="837873"/>
              <a:chExt cx="1368152" cy="789766"/>
            </a:xfrm>
          </p:grpSpPr>
          <p:sp>
            <p:nvSpPr>
              <p:cNvPr id="8" name="矩形 7"/>
              <p:cNvSpPr/>
              <p:nvPr/>
            </p:nvSpPr>
            <p:spPr>
              <a:xfrm>
                <a:off x="4067944"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b[2]</a:t>
                </a:r>
                <a:r>
                  <a:rPr lang="en-US" altLang="zh-CN" sz="2200" kern="0" dirty="0" smtClean="0">
                    <a:solidFill>
                      <a:srgbClr val="161616"/>
                    </a:solidFill>
                    <a:latin typeface="Verdana"/>
                    <a:ea typeface="微软雅黑" panose="020B0503020204020204" pitchFamily="34" charset="-122"/>
                  </a:rPr>
                  <a:t>=4</a:t>
                </a:r>
                <a:endParaRPr lang="zh-CN" altLang="en-US" dirty="0"/>
              </a:p>
            </p:txBody>
          </p:sp>
          <p:sp>
            <p:nvSpPr>
              <p:cNvPr id="12" name="矩形 11"/>
              <p:cNvSpPr/>
              <p:nvPr/>
            </p:nvSpPr>
            <p:spPr>
              <a:xfrm>
                <a:off x="4067944"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N[2]</a:t>
                </a:r>
                <a:r>
                  <a:rPr lang="en-US" altLang="zh-CN" sz="2200" kern="0" dirty="0" smtClean="0">
                    <a:solidFill>
                      <a:srgbClr val="161616"/>
                    </a:solidFill>
                    <a:latin typeface="Verdana"/>
                    <a:ea typeface="微软雅黑" panose="020B0503020204020204" pitchFamily="34" charset="-122"/>
                  </a:rPr>
                  <a:t>=3</a:t>
                </a:r>
                <a:endParaRPr lang="zh-CN" altLang="en-US" dirty="0"/>
              </a:p>
            </p:txBody>
          </p:sp>
        </p:grpSp>
        <p:grpSp>
          <p:nvGrpSpPr>
            <p:cNvPr id="25" name="组合 24"/>
            <p:cNvGrpSpPr/>
            <p:nvPr/>
          </p:nvGrpSpPr>
          <p:grpSpPr>
            <a:xfrm>
              <a:off x="7308304" y="837873"/>
              <a:ext cx="1368152" cy="789766"/>
              <a:chOff x="7380312" y="837873"/>
              <a:chExt cx="1368152" cy="789766"/>
            </a:xfrm>
          </p:grpSpPr>
          <p:sp>
            <p:nvSpPr>
              <p:cNvPr id="9" name="矩形 8"/>
              <p:cNvSpPr/>
              <p:nvPr/>
            </p:nvSpPr>
            <p:spPr>
              <a:xfrm>
                <a:off x="7380312"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b[3]</a:t>
                </a:r>
                <a:r>
                  <a:rPr lang="en-US" altLang="zh-CN" sz="2200" kern="0" dirty="0" smtClean="0">
                    <a:solidFill>
                      <a:srgbClr val="161616"/>
                    </a:solidFill>
                    <a:latin typeface="Verdana"/>
                    <a:ea typeface="微软雅黑" panose="020B0503020204020204" pitchFamily="34" charset="-122"/>
                  </a:rPr>
                  <a:t>=2</a:t>
                </a:r>
                <a:endParaRPr lang="zh-CN" altLang="en-US" dirty="0"/>
              </a:p>
            </p:txBody>
          </p:sp>
          <p:sp>
            <p:nvSpPr>
              <p:cNvPr id="13" name="矩形 12"/>
              <p:cNvSpPr/>
              <p:nvPr/>
            </p:nvSpPr>
            <p:spPr>
              <a:xfrm>
                <a:off x="7380312"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N[3]</a:t>
                </a:r>
                <a:r>
                  <a:rPr lang="en-US" altLang="zh-CN" sz="2200" kern="0" dirty="0" smtClean="0">
                    <a:solidFill>
                      <a:srgbClr val="161616"/>
                    </a:solidFill>
                    <a:latin typeface="Verdana"/>
                    <a:ea typeface="微软雅黑" panose="020B0503020204020204" pitchFamily="34" charset="-122"/>
                  </a:rPr>
                  <a:t>=5</a:t>
                </a:r>
                <a:endParaRPr lang="zh-CN" altLang="en-US" dirty="0"/>
              </a:p>
            </p:txBody>
          </p:sp>
        </p:grpSp>
        <p:sp>
          <p:nvSpPr>
            <p:cNvPr id="19" name="左大括号 18"/>
            <p:cNvSpPr/>
            <p:nvPr/>
          </p:nvSpPr>
          <p:spPr bwMode="auto">
            <a:xfrm>
              <a:off x="1043608"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0" name="矩形 19"/>
            <p:cNvSpPr/>
            <p:nvPr/>
          </p:nvSpPr>
          <p:spPr>
            <a:xfrm>
              <a:off x="251520"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S[1]</a:t>
              </a:r>
              <a:endParaRPr lang="zh-CN" altLang="en-US" dirty="0">
                <a:solidFill>
                  <a:srgbClr val="C00000"/>
                </a:solidFill>
              </a:endParaRPr>
            </a:p>
          </p:txBody>
        </p:sp>
        <p:sp>
          <p:nvSpPr>
            <p:cNvPr id="21" name="矩形 20"/>
            <p:cNvSpPr/>
            <p:nvPr/>
          </p:nvSpPr>
          <p:spPr>
            <a:xfrm>
              <a:off x="3074346"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S[2]</a:t>
              </a:r>
              <a:endParaRPr lang="zh-CN" altLang="en-US" dirty="0">
                <a:solidFill>
                  <a:srgbClr val="C00000"/>
                </a:solidFill>
              </a:endParaRPr>
            </a:p>
          </p:txBody>
        </p:sp>
        <p:sp>
          <p:nvSpPr>
            <p:cNvPr id="22" name="矩形 21"/>
            <p:cNvSpPr/>
            <p:nvPr/>
          </p:nvSpPr>
          <p:spPr>
            <a:xfrm>
              <a:off x="6285678"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S[3]</a:t>
              </a:r>
              <a:endParaRPr lang="zh-CN" altLang="en-US" dirty="0">
                <a:solidFill>
                  <a:srgbClr val="C00000"/>
                </a:solidFill>
              </a:endParaRPr>
            </a:p>
          </p:txBody>
        </p:sp>
        <p:sp>
          <p:nvSpPr>
            <p:cNvPr id="23" name="左大括号 22"/>
            <p:cNvSpPr/>
            <p:nvPr/>
          </p:nvSpPr>
          <p:spPr bwMode="auto">
            <a:xfrm>
              <a:off x="3866434"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4" name="左大括号 23"/>
            <p:cNvSpPr/>
            <p:nvPr/>
          </p:nvSpPr>
          <p:spPr bwMode="auto">
            <a:xfrm>
              <a:off x="7077766"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314143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wipe(left)">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wipe(left)">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wipe(left)">
                                      <p:cBhvr>
                                        <p:cTn id="21" dur="500"/>
                                        <p:tgtEl>
                                          <p:spTgt spid="1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Effect transition="in" filter="wipe(left)">
                                      <p:cBhvr>
                                        <p:cTn id="26" dur="500"/>
                                        <p:tgtEl>
                                          <p:spTgt spid="1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
                                            <p:txEl>
                                              <p:pRg st="5" end="5"/>
                                            </p:txEl>
                                          </p:spTgt>
                                        </p:tgtEl>
                                        <p:attrNameLst>
                                          <p:attrName>style.visibility</p:attrName>
                                        </p:attrNameLst>
                                      </p:cBhvr>
                                      <p:to>
                                        <p:strVal val="visible"/>
                                      </p:to>
                                    </p:set>
                                    <p:animEffect transition="in" filter="wipe(left)">
                                      <p:cBhvr>
                                        <p:cTn id="31" dur="500"/>
                                        <p:tgtEl>
                                          <p:spTgt spid="1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xEl>
                                              <p:pRg st="6" end="6"/>
                                            </p:txEl>
                                          </p:spTgt>
                                        </p:tgtEl>
                                        <p:attrNameLst>
                                          <p:attrName>style.visibility</p:attrName>
                                        </p:attrNameLst>
                                      </p:cBhvr>
                                      <p:to>
                                        <p:strVal val="visible"/>
                                      </p:to>
                                    </p:set>
                                    <p:animEffect transition="in" filter="wipe(left)">
                                      <p:cBhvr>
                                        <p:cTn id="36" dur="500"/>
                                        <p:tgtEl>
                                          <p:spTgt spid="18">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wipe(left)">
                                      <p:cBhvr>
                                        <p:cTn id="41" dur="500"/>
                                        <p:tgtEl>
                                          <p:spTgt spid="18">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
                                            <p:txEl>
                                              <p:pRg st="8" end="8"/>
                                            </p:txEl>
                                          </p:spTgt>
                                        </p:tgtEl>
                                        <p:attrNameLst>
                                          <p:attrName>style.visibility</p:attrName>
                                        </p:attrNameLst>
                                      </p:cBhvr>
                                      <p:to>
                                        <p:strVal val="visible"/>
                                      </p:to>
                                    </p:set>
                                    <p:animEffect transition="in" filter="fade">
                                      <p:cBhvr>
                                        <p:cTn id="46"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64967" y="715253"/>
            <a:ext cx="8627513" cy="5976664"/>
          </a:xfrm>
          <a:prstGeom prst="rect">
            <a:avLst/>
          </a:prstGeom>
        </p:spPr>
        <p:txBody>
          <a:bodyPr/>
          <a:lstStyle/>
          <a:p>
            <a:pPr marL="504000" indent="-504000" eaLnBrk="1" hangingPunct="1">
              <a:lnSpc>
                <a:spcPct val="170000"/>
              </a:lnSpc>
              <a:spcBef>
                <a:spcPts val="600"/>
              </a:spcBef>
            </a:pPr>
            <a:r>
              <a:rPr lang="zh-CN" altLang="en-US" sz="2200" dirty="0" smtClean="0"/>
              <a:t>递归定</a:t>
            </a:r>
            <a:r>
              <a:rPr lang="zh-CN" altLang="en-US" sz="2200" dirty="0"/>
              <a:t>义最优</a:t>
            </a:r>
            <a:r>
              <a:rPr lang="zh-CN" altLang="en-US" sz="2200" dirty="0" smtClean="0"/>
              <a:t>值</a:t>
            </a:r>
          </a:p>
          <a:p>
            <a:pPr marL="990600" lvl="1" indent="-533400" eaLnBrk="1" hangingPunct="1">
              <a:lnSpc>
                <a:spcPct val="170000"/>
              </a:lnSpc>
            </a:pPr>
            <a:r>
              <a:rPr lang="zh-CN" altLang="en-US" sz="2200" dirty="0" smtClean="0">
                <a:latin typeface="+mn-lt"/>
              </a:rPr>
              <a:t>设：数组元素 </a:t>
            </a:r>
            <a:r>
              <a:rPr lang="en-US" altLang="zh-CN" sz="2200" b="1" dirty="0" smtClean="0">
                <a:latin typeface="+mn-lt"/>
              </a:rPr>
              <a:t>S</a:t>
            </a:r>
            <a:r>
              <a:rPr lang="en-GB" altLang="zh-CN" sz="2200" b="1" dirty="0" smtClean="0">
                <a:latin typeface="+mn-lt"/>
              </a:rPr>
              <a:t>[</a:t>
            </a:r>
            <a:r>
              <a:rPr lang="en-GB" altLang="zh-CN" sz="2200" b="1" dirty="0" err="1" smtClean="0">
                <a:latin typeface="+mn-lt"/>
              </a:rPr>
              <a:t>i</a:t>
            </a:r>
            <a:r>
              <a:rPr lang="en-GB" altLang="zh-CN" sz="2200" b="1" dirty="0" smtClean="0">
                <a:latin typeface="+mn-lt"/>
              </a:rPr>
              <a:t>] </a:t>
            </a:r>
            <a:r>
              <a:rPr lang="zh-CN" altLang="en-US" sz="2200" dirty="0" smtClean="0">
                <a:latin typeface="+mn-lt"/>
              </a:rPr>
              <a:t>表</a:t>
            </a:r>
            <a:r>
              <a:rPr lang="zh-CN" altLang="en-US" sz="2200" dirty="0">
                <a:latin typeface="+mn-lt"/>
              </a:rPr>
              <a:t>示最优分段的存</a:t>
            </a:r>
            <a:r>
              <a:rPr lang="zh-CN" altLang="en-US" sz="2200" dirty="0" smtClean="0">
                <a:latin typeface="+mn-lt"/>
              </a:rPr>
              <a:t>储长度</a:t>
            </a:r>
            <a:endParaRPr lang="en-US" altLang="zh-CN" sz="2200" dirty="0" smtClean="0">
              <a:latin typeface="+mn-lt"/>
            </a:endParaRPr>
          </a:p>
          <a:p>
            <a:pPr marL="990600" lvl="1" indent="-533400" eaLnBrk="1" hangingPunct="1">
              <a:lnSpc>
                <a:spcPct val="170000"/>
              </a:lnSpc>
              <a:spcBef>
                <a:spcPts val="1800"/>
              </a:spcBef>
              <a:spcAft>
                <a:spcPts val="1200"/>
              </a:spcAft>
            </a:pPr>
            <a:r>
              <a:rPr lang="zh-CN" altLang="en-US" sz="2200" dirty="0" smtClean="0">
                <a:latin typeface="+mn-lt"/>
              </a:rPr>
              <a:t>设：</a:t>
            </a:r>
            <a:endParaRPr lang="en-US" altLang="zh-CN" sz="2200" dirty="0" smtClean="0">
              <a:latin typeface="+mn-lt"/>
            </a:endParaRPr>
          </a:p>
          <a:p>
            <a:pPr marL="1440000" lvl="2" indent="-432000" eaLnBrk="1" hangingPunct="1">
              <a:lnSpc>
                <a:spcPct val="170000"/>
              </a:lnSpc>
              <a:spcAft>
                <a:spcPts val="600"/>
              </a:spcAft>
            </a:pPr>
            <a:r>
              <a:rPr lang="zh-CN" altLang="en-US" sz="2200" dirty="0" smtClean="0">
                <a:latin typeface="+mn-lt"/>
                <a:cs typeface="Times New Roman" pitchFamily="18" charset="0"/>
              </a:rPr>
              <a:t>从像素 </a:t>
            </a:r>
            <a:r>
              <a:rPr lang="en-US" altLang="zh-CN" sz="2200" dirty="0" err="1" smtClean="0">
                <a:latin typeface="+mn-lt"/>
                <a:cs typeface="Times New Roman" pitchFamily="18" charset="0"/>
              </a:rPr>
              <a:t>i</a:t>
            </a:r>
            <a:r>
              <a:rPr lang="en-US" altLang="zh-CN" sz="2200" dirty="0" smtClean="0">
                <a:latin typeface="+mn-lt"/>
                <a:cs typeface="Times New Roman" pitchFamily="18" charset="0"/>
              </a:rPr>
              <a:t> </a:t>
            </a:r>
            <a:r>
              <a:rPr lang="zh-CN" altLang="en-US" sz="2200" dirty="0" smtClean="0">
                <a:latin typeface="+mn-lt"/>
                <a:cs typeface="Times New Roman" pitchFamily="18" charset="0"/>
              </a:rPr>
              <a:t>到 </a:t>
            </a:r>
            <a:r>
              <a:rPr lang="en-US" altLang="zh-CN" sz="2200" dirty="0" smtClean="0">
                <a:latin typeface="+mn-lt"/>
                <a:cs typeface="Times New Roman" pitchFamily="18" charset="0"/>
              </a:rPr>
              <a:t>j </a:t>
            </a:r>
            <a:r>
              <a:rPr lang="zh-CN" altLang="en-US" sz="2200" dirty="0" smtClean="0">
                <a:latin typeface="+mn-lt"/>
                <a:cs typeface="Times New Roman" pitchFamily="18" charset="0"/>
              </a:rPr>
              <a:t>中选择像素灰度值 </a:t>
            </a:r>
            <a:r>
              <a:rPr lang="en-US" altLang="zh-CN" sz="2200" dirty="0" smtClean="0">
                <a:latin typeface="+mn-lt"/>
                <a:cs typeface="Times New Roman" pitchFamily="18" charset="0"/>
              </a:rPr>
              <a:t>p</a:t>
            </a:r>
            <a:r>
              <a:rPr lang="en-US" altLang="zh-CN" sz="2200" baseline="-25000" dirty="0" smtClean="0">
                <a:latin typeface="+mn-lt"/>
              </a:rPr>
              <a:t>i </a:t>
            </a:r>
            <a:r>
              <a:rPr lang="zh-CN" altLang="en-US" sz="2200" dirty="0" smtClean="0">
                <a:latin typeface="+mn-lt"/>
                <a:cs typeface="Times New Roman" pitchFamily="18" charset="0"/>
              </a:rPr>
              <a:t>最大的值</a:t>
            </a:r>
            <a:endParaRPr lang="en-US" altLang="zh-CN" sz="2200" dirty="0" smtClean="0">
              <a:latin typeface="+mn-lt"/>
              <a:cs typeface="Times New Roman" pitchFamily="18" charset="0"/>
            </a:endParaRPr>
          </a:p>
          <a:p>
            <a:pPr marL="1440000" lvl="2" indent="-432000" eaLnBrk="1" hangingPunct="1">
              <a:lnSpc>
                <a:spcPct val="170000"/>
              </a:lnSpc>
              <a:spcBef>
                <a:spcPts val="0"/>
              </a:spcBef>
              <a:spcAft>
                <a:spcPts val="1200"/>
              </a:spcAft>
            </a:pPr>
            <a:r>
              <a:rPr lang="zh-CN" altLang="en-US" sz="2200" dirty="0" smtClean="0">
                <a:latin typeface="+mn-lt"/>
                <a:cs typeface="Times New Roman" pitchFamily="18" charset="0"/>
              </a:rPr>
              <a:t>求出：表示该像素点最少需要的二进制位数</a:t>
            </a:r>
            <a:endParaRPr lang="en-US" altLang="zh-CN" sz="2200" dirty="0" smtClean="0">
              <a:latin typeface="+mn-lt"/>
              <a:cs typeface="Times New Roman" pitchFamily="18" charset="0"/>
            </a:endParaRPr>
          </a:p>
          <a:p>
            <a:pPr marL="990600" lvl="1" indent="-533400" eaLnBrk="1" hangingPunct="1">
              <a:lnSpc>
                <a:spcPct val="170000"/>
              </a:lnSpc>
              <a:spcBef>
                <a:spcPts val="600"/>
              </a:spcBef>
            </a:pPr>
            <a:r>
              <a:rPr lang="zh-CN" altLang="en-US" sz="2200" dirty="0" smtClean="0">
                <a:latin typeface="+mn-lt"/>
              </a:rPr>
              <a:t>由</a:t>
            </a:r>
            <a:r>
              <a:rPr lang="zh-CN" altLang="en-US" sz="2200" dirty="0">
                <a:latin typeface="+mn-lt"/>
              </a:rPr>
              <a:t>最优子结构性质易</a:t>
            </a:r>
            <a:r>
              <a:rPr lang="zh-CN" altLang="en-US" sz="2200" dirty="0" smtClean="0">
                <a:latin typeface="+mn-lt"/>
              </a:rPr>
              <a:t>知</a:t>
            </a:r>
            <a:endParaRPr lang="en-US" altLang="zh-CN" sz="2200" dirty="0">
              <a:latin typeface="+mn-lt"/>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74387792"/>
              </p:ext>
            </p:extLst>
          </p:nvPr>
        </p:nvGraphicFramePr>
        <p:xfrm>
          <a:off x="1317758" y="5385707"/>
          <a:ext cx="7358698" cy="717708"/>
        </p:xfrm>
        <a:graphic>
          <a:graphicData uri="http://schemas.openxmlformats.org/presentationml/2006/ole">
            <mc:AlternateContent xmlns:mc="http://schemas.openxmlformats.org/markup-compatibility/2006">
              <mc:Choice xmlns:v="urn:schemas-microsoft-com:vml" Requires="v">
                <p:oleObj spid="_x0000_s213227" name="Equation" r:id="rId4" imgW="3022600" imgH="292100" progId="Equation.DSMT4">
                  <p:embed/>
                </p:oleObj>
              </mc:Choice>
              <mc:Fallback>
                <p:oleObj name="Equation" r:id="rId4" imgW="3022600" imgH="292100" progId="Equation.DSMT4">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758" y="5385707"/>
                        <a:ext cx="7358698" cy="717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25559651"/>
              </p:ext>
            </p:extLst>
          </p:nvPr>
        </p:nvGraphicFramePr>
        <p:xfrm>
          <a:off x="2000527" y="2218537"/>
          <a:ext cx="5451793" cy="850423"/>
        </p:xfrm>
        <a:graphic>
          <a:graphicData uri="http://schemas.openxmlformats.org/presentationml/2006/ole">
            <mc:AlternateContent xmlns:mc="http://schemas.openxmlformats.org/markup-compatibility/2006">
              <mc:Choice xmlns:v="urn:schemas-microsoft-com:vml" Requires="v">
                <p:oleObj spid="_x0000_s213228" name="Equation" r:id="rId6" imgW="2590800" imgH="406400" progId="Equation.DSMT4">
                  <p:embed/>
                </p:oleObj>
              </mc:Choice>
              <mc:Fallback>
                <p:oleObj name="Equation" r:id="rId6" imgW="2590800" imgH="406400" progId="Equation.DSMT4">
                  <p:embed/>
                  <p:pic>
                    <p:nvPicPr>
                      <p:cNvPr id="0" name="Picture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527" y="2218537"/>
                        <a:ext cx="5451793" cy="850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1554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sp>
        <p:nvSpPr>
          <p:cNvPr id="4" name="矩形 3"/>
          <p:cNvSpPr/>
          <p:nvPr/>
        </p:nvSpPr>
        <p:spPr>
          <a:xfrm>
            <a:off x="216024" y="764704"/>
            <a:ext cx="8748464" cy="513282"/>
          </a:xfrm>
          <a:prstGeom prst="rect">
            <a:avLst/>
          </a:prstGeom>
        </p:spPr>
        <p:txBody>
          <a:bodyPr wrap="square">
            <a:spAutoFit/>
          </a:bodyPr>
          <a:lstStyle/>
          <a:p>
            <a:pPr marL="0" lvl="1" eaLnBrk="1" hangingPunct="1">
              <a:lnSpc>
                <a:spcPct val="140000"/>
              </a:lnSpc>
              <a:spcBef>
                <a:spcPts val="200"/>
              </a:spcBef>
            </a:pPr>
            <a:r>
              <a:rPr lang="zh-CN" altLang="en-US" sz="2200" dirty="0">
                <a:solidFill>
                  <a:srgbClr val="000000"/>
                </a:solidFill>
                <a:latin typeface="+mn-lt"/>
                <a:ea typeface="微软雅黑" panose="020B0503020204020204" pitchFamily="34" charset="-122"/>
              </a:rPr>
              <a:t>示例</a:t>
            </a:r>
            <a:r>
              <a:rPr lang="zh-CN" altLang="en-US" sz="2200" dirty="0" smtClean="0">
                <a:solidFill>
                  <a:srgbClr val="000000"/>
                </a:solidFill>
                <a:latin typeface="+mn-lt"/>
                <a:ea typeface="微软雅黑" panose="020B0503020204020204" pitchFamily="34" charset="-122"/>
              </a:rPr>
              <a:t>：</a:t>
            </a:r>
            <a:r>
              <a:rPr lang="en-GB" altLang="zh-CN" sz="2200" dirty="0">
                <a:solidFill>
                  <a:srgbClr val="000000"/>
                </a:solidFill>
                <a:latin typeface="+mn-lt"/>
                <a:ea typeface="微软雅黑" panose="020B0503020204020204" pitchFamily="34" charset="-122"/>
              </a:rPr>
              <a:t>P = {10</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255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endParaRPr lang="en-GB" altLang="zh-CN" sz="2200" dirty="0">
              <a:solidFill>
                <a:srgbClr val="000000"/>
              </a:solidFill>
              <a:latin typeface="+mn-lt"/>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00921577"/>
              </p:ext>
            </p:extLst>
          </p:nvPr>
        </p:nvGraphicFramePr>
        <p:xfrm>
          <a:off x="539548" y="148478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01180621"/>
              </p:ext>
            </p:extLst>
          </p:nvPr>
        </p:nvGraphicFramePr>
        <p:xfrm>
          <a:off x="539548" y="2388930"/>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8" name="矩形 7"/>
          <p:cNvSpPr/>
          <p:nvPr/>
        </p:nvSpPr>
        <p:spPr>
          <a:xfrm>
            <a:off x="35496" y="1492672"/>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9" name="矩形 8"/>
          <p:cNvSpPr/>
          <p:nvPr/>
        </p:nvSpPr>
        <p:spPr>
          <a:xfrm>
            <a:off x="35496" y="2385796"/>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graphicFrame>
        <p:nvGraphicFramePr>
          <p:cNvPr id="10" name="表格 9"/>
          <p:cNvGraphicFramePr>
            <a:graphicFrameLocks noGrp="1"/>
          </p:cNvGraphicFramePr>
          <p:nvPr>
            <p:extLst>
              <p:ext uri="{D42A27DB-BD31-4B8C-83A1-F6EECF244321}">
                <p14:modId xmlns:p14="http://schemas.microsoft.com/office/powerpoint/2010/main" val="3217093334"/>
              </p:ext>
            </p:extLst>
          </p:nvPr>
        </p:nvGraphicFramePr>
        <p:xfrm>
          <a:off x="539548" y="3293076"/>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1" name="矩形 10"/>
          <p:cNvSpPr/>
          <p:nvPr/>
        </p:nvSpPr>
        <p:spPr>
          <a:xfrm>
            <a:off x="35496" y="3305562"/>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2" name="表格 11"/>
          <p:cNvGraphicFramePr>
            <a:graphicFrameLocks noGrp="1"/>
          </p:cNvGraphicFramePr>
          <p:nvPr>
            <p:extLst>
              <p:ext uri="{D42A27DB-BD31-4B8C-83A1-F6EECF244321}">
                <p14:modId xmlns:p14="http://schemas.microsoft.com/office/powerpoint/2010/main" val="3528498702"/>
              </p:ext>
            </p:extLst>
          </p:nvPr>
        </p:nvGraphicFramePr>
        <p:xfrm>
          <a:off x="539548" y="419722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3" name="矩形 12"/>
          <p:cNvSpPr/>
          <p:nvPr/>
        </p:nvSpPr>
        <p:spPr>
          <a:xfrm>
            <a:off x="35496" y="4199248"/>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4" name="表格 13"/>
          <p:cNvGraphicFramePr>
            <a:graphicFrameLocks noGrp="1"/>
          </p:cNvGraphicFramePr>
          <p:nvPr>
            <p:extLst>
              <p:ext uri="{D42A27DB-BD31-4B8C-83A1-F6EECF244321}">
                <p14:modId xmlns:p14="http://schemas.microsoft.com/office/powerpoint/2010/main" val="2885608439"/>
              </p:ext>
            </p:extLst>
          </p:nvPr>
        </p:nvGraphicFramePr>
        <p:xfrm>
          <a:off x="539548" y="510136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5" name="矩形 14"/>
          <p:cNvSpPr/>
          <p:nvPr/>
        </p:nvSpPr>
        <p:spPr>
          <a:xfrm>
            <a:off x="35496" y="511365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6" name="表格 15"/>
          <p:cNvGraphicFramePr>
            <a:graphicFrameLocks noGrp="1"/>
          </p:cNvGraphicFramePr>
          <p:nvPr>
            <p:extLst>
              <p:ext uri="{D42A27DB-BD31-4B8C-83A1-F6EECF244321}">
                <p14:modId xmlns:p14="http://schemas.microsoft.com/office/powerpoint/2010/main" val="875117352"/>
              </p:ext>
            </p:extLst>
          </p:nvPr>
        </p:nvGraphicFramePr>
        <p:xfrm>
          <a:off x="539548" y="600551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7" name="矩形 16"/>
          <p:cNvSpPr/>
          <p:nvPr/>
        </p:nvSpPr>
        <p:spPr>
          <a:xfrm>
            <a:off x="35496" y="601340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spTree>
    <p:extLst>
      <p:ext uri="{BB962C8B-B14F-4D97-AF65-F5344CB8AC3E}">
        <p14:creationId xmlns:p14="http://schemas.microsoft.com/office/powerpoint/2010/main" val="3818347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sp>
        <p:nvSpPr>
          <p:cNvPr id="4" name="矩形 3"/>
          <p:cNvSpPr/>
          <p:nvPr/>
        </p:nvSpPr>
        <p:spPr>
          <a:xfrm>
            <a:off x="216024" y="764704"/>
            <a:ext cx="8748464" cy="513282"/>
          </a:xfrm>
          <a:prstGeom prst="rect">
            <a:avLst/>
          </a:prstGeom>
        </p:spPr>
        <p:txBody>
          <a:bodyPr wrap="square">
            <a:spAutoFit/>
          </a:bodyPr>
          <a:lstStyle/>
          <a:p>
            <a:pPr marL="0" lvl="1" eaLnBrk="1" hangingPunct="1">
              <a:lnSpc>
                <a:spcPct val="140000"/>
              </a:lnSpc>
              <a:spcBef>
                <a:spcPts val="200"/>
              </a:spcBef>
            </a:pPr>
            <a:r>
              <a:rPr lang="zh-CN" altLang="en-US" sz="2200" dirty="0">
                <a:solidFill>
                  <a:srgbClr val="000000"/>
                </a:solidFill>
                <a:latin typeface="+mn-lt"/>
                <a:ea typeface="微软雅黑" panose="020B0503020204020204" pitchFamily="34" charset="-122"/>
              </a:rPr>
              <a:t>示例</a:t>
            </a:r>
            <a:r>
              <a:rPr lang="zh-CN" altLang="en-US" sz="2200" dirty="0" smtClean="0">
                <a:solidFill>
                  <a:srgbClr val="000000"/>
                </a:solidFill>
                <a:latin typeface="+mn-lt"/>
                <a:ea typeface="微软雅黑" panose="020B0503020204020204" pitchFamily="34" charset="-122"/>
              </a:rPr>
              <a:t>：</a:t>
            </a:r>
            <a:r>
              <a:rPr lang="en-GB" altLang="zh-CN" sz="2200" dirty="0">
                <a:solidFill>
                  <a:srgbClr val="000000"/>
                </a:solidFill>
                <a:latin typeface="+mn-lt"/>
                <a:ea typeface="微软雅黑" panose="020B0503020204020204" pitchFamily="34" charset="-122"/>
              </a:rPr>
              <a:t>P = {10</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255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endParaRPr lang="en-GB" altLang="zh-CN" sz="2200" dirty="0">
              <a:solidFill>
                <a:srgbClr val="000000"/>
              </a:solidFill>
              <a:latin typeface="+mn-lt"/>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591697535"/>
              </p:ext>
            </p:extLst>
          </p:nvPr>
        </p:nvGraphicFramePr>
        <p:xfrm>
          <a:off x="539548" y="148478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97955563"/>
              </p:ext>
            </p:extLst>
          </p:nvPr>
        </p:nvGraphicFramePr>
        <p:xfrm>
          <a:off x="539548" y="2388930"/>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8" name="矩形 7"/>
          <p:cNvSpPr/>
          <p:nvPr/>
        </p:nvSpPr>
        <p:spPr>
          <a:xfrm>
            <a:off x="35496" y="1492672"/>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9" name="矩形 8"/>
          <p:cNvSpPr/>
          <p:nvPr/>
        </p:nvSpPr>
        <p:spPr>
          <a:xfrm>
            <a:off x="35496" y="2385796"/>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graphicFrame>
        <p:nvGraphicFramePr>
          <p:cNvPr id="10" name="表格 9"/>
          <p:cNvGraphicFramePr>
            <a:graphicFrameLocks noGrp="1"/>
          </p:cNvGraphicFramePr>
          <p:nvPr>
            <p:extLst>
              <p:ext uri="{D42A27DB-BD31-4B8C-83A1-F6EECF244321}">
                <p14:modId xmlns:p14="http://schemas.microsoft.com/office/powerpoint/2010/main" val="2530302775"/>
              </p:ext>
            </p:extLst>
          </p:nvPr>
        </p:nvGraphicFramePr>
        <p:xfrm>
          <a:off x="539548" y="3293076"/>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rgbClr val="C00000"/>
                          </a:solidFill>
                          <a:latin typeface="+mn-lt"/>
                          <a:ea typeface="+mn-ea"/>
                          <a:cs typeface="+mn-cs"/>
                        </a:rPr>
                        <a:t>50</a:t>
                      </a:r>
                      <a:endParaRPr lang="zh-CN" altLang="en-US" sz="2400" b="1" kern="1200" dirty="0">
                        <a:solidFill>
                          <a:srgbClr val="C00000"/>
                        </a:solidFill>
                        <a:latin typeface="+mn-lt"/>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1" name="矩形 10"/>
          <p:cNvSpPr/>
          <p:nvPr/>
        </p:nvSpPr>
        <p:spPr>
          <a:xfrm>
            <a:off x="35496" y="3305562"/>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2" name="表格 11"/>
          <p:cNvGraphicFramePr>
            <a:graphicFrameLocks noGrp="1"/>
          </p:cNvGraphicFramePr>
          <p:nvPr>
            <p:extLst>
              <p:ext uri="{D42A27DB-BD31-4B8C-83A1-F6EECF244321}">
                <p14:modId xmlns:p14="http://schemas.microsoft.com/office/powerpoint/2010/main" val="615049075"/>
              </p:ext>
            </p:extLst>
          </p:nvPr>
        </p:nvGraphicFramePr>
        <p:xfrm>
          <a:off x="539548" y="419722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3" name="矩形 12"/>
          <p:cNvSpPr/>
          <p:nvPr/>
        </p:nvSpPr>
        <p:spPr>
          <a:xfrm>
            <a:off x="35496" y="4199248"/>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4" name="表格 13"/>
          <p:cNvGraphicFramePr>
            <a:graphicFrameLocks noGrp="1"/>
          </p:cNvGraphicFramePr>
          <p:nvPr>
            <p:extLst>
              <p:ext uri="{D42A27DB-BD31-4B8C-83A1-F6EECF244321}">
                <p14:modId xmlns:p14="http://schemas.microsoft.com/office/powerpoint/2010/main" val="1788862243"/>
              </p:ext>
            </p:extLst>
          </p:nvPr>
        </p:nvGraphicFramePr>
        <p:xfrm>
          <a:off x="539548" y="510136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5" name="矩形 14"/>
          <p:cNvSpPr/>
          <p:nvPr/>
        </p:nvSpPr>
        <p:spPr>
          <a:xfrm>
            <a:off x="35496" y="511365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6" name="表格 15"/>
          <p:cNvGraphicFramePr>
            <a:graphicFrameLocks noGrp="1"/>
          </p:cNvGraphicFramePr>
          <p:nvPr>
            <p:extLst>
              <p:ext uri="{D42A27DB-BD31-4B8C-83A1-F6EECF244321}">
                <p14:modId xmlns:p14="http://schemas.microsoft.com/office/powerpoint/2010/main" val="1604442886"/>
              </p:ext>
            </p:extLst>
          </p:nvPr>
        </p:nvGraphicFramePr>
        <p:xfrm>
          <a:off x="539548" y="600551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7" name="矩形 16"/>
          <p:cNvSpPr/>
          <p:nvPr/>
        </p:nvSpPr>
        <p:spPr>
          <a:xfrm>
            <a:off x="35496" y="601340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spTree>
    <p:extLst>
      <p:ext uri="{BB962C8B-B14F-4D97-AF65-F5344CB8AC3E}">
        <p14:creationId xmlns:p14="http://schemas.microsoft.com/office/powerpoint/2010/main" val="2438262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834647084"/>
              </p:ext>
            </p:extLst>
          </p:nvPr>
        </p:nvGraphicFramePr>
        <p:xfrm>
          <a:off x="539548" y="269314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chemeClr val="bg1"/>
                          </a:solidFill>
                        </a:rPr>
                        <a:t>42</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59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59547260"/>
              </p:ext>
            </p:extLst>
          </p:nvPr>
        </p:nvGraphicFramePr>
        <p:xfrm>
          <a:off x="539548" y="98072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03776176"/>
              </p:ext>
            </p:extLst>
          </p:nvPr>
        </p:nvGraphicFramePr>
        <p:xfrm>
          <a:off x="539552" y="182904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8" name="矩形 7"/>
          <p:cNvSpPr/>
          <p:nvPr/>
        </p:nvSpPr>
        <p:spPr>
          <a:xfrm>
            <a:off x="35496" y="988616"/>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9" name="矩形 8"/>
          <p:cNvSpPr/>
          <p:nvPr/>
        </p:nvSpPr>
        <p:spPr>
          <a:xfrm>
            <a:off x="35496" y="1836936"/>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sp>
        <p:nvSpPr>
          <p:cNvPr id="14" name="矩形 13"/>
          <p:cNvSpPr/>
          <p:nvPr/>
        </p:nvSpPr>
        <p:spPr>
          <a:xfrm>
            <a:off x="35496" y="2694968"/>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5" name="表格 14"/>
          <p:cNvGraphicFramePr>
            <a:graphicFrameLocks noGrp="1"/>
          </p:cNvGraphicFramePr>
          <p:nvPr>
            <p:extLst>
              <p:ext uri="{D42A27DB-BD31-4B8C-83A1-F6EECF244321}">
                <p14:modId xmlns:p14="http://schemas.microsoft.com/office/powerpoint/2010/main" val="764279833"/>
              </p:ext>
            </p:extLst>
          </p:nvPr>
        </p:nvGraphicFramePr>
        <p:xfrm>
          <a:off x="539548" y="5717480"/>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chemeClr val="bg1"/>
                          </a:solidFill>
                        </a:rPr>
                        <a:t>42</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chemeClr val="bg1"/>
                          </a:solidFill>
                        </a:rPr>
                        <a:t>50</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chemeClr val="bg1"/>
                          </a:solidFill>
                        </a:rPr>
                        <a:t>57</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chemeClr val="bg1"/>
                          </a:solidFill>
                        </a:rPr>
                        <a:t>66</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rgbClr val="000000"/>
                          </a:solidFill>
                        </a:rPr>
                        <a:t>74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749492626"/>
              </p:ext>
            </p:extLst>
          </p:nvPr>
        </p:nvGraphicFramePr>
        <p:xfrm>
          <a:off x="539548" y="400506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63</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574717724"/>
              </p:ext>
            </p:extLst>
          </p:nvPr>
        </p:nvGraphicFramePr>
        <p:xfrm>
          <a:off x="539552" y="485338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 xmlns:a16="http://schemas.microsoft.com/office/drawing/2014/main" val="20000"/>
                    </a:ext>
                  </a:extLst>
                </a:gridCol>
                <a:gridCol w="702078">
                  <a:extLst>
                    <a:ext uri="{9D8B030D-6E8A-4147-A177-3AD203B41FA5}">
                      <a16:colId xmlns="" xmlns:a16="http://schemas.microsoft.com/office/drawing/2014/main" val="20001"/>
                    </a:ext>
                  </a:extLst>
                </a:gridCol>
                <a:gridCol w="702078">
                  <a:extLst>
                    <a:ext uri="{9D8B030D-6E8A-4147-A177-3AD203B41FA5}">
                      <a16:colId xmlns="" xmlns:a16="http://schemas.microsoft.com/office/drawing/2014/main" val="20002"/>
                    </a:ext>
                  </a:extLst>
                </a:gridCol>
                <a:gridCol w="846090">
                  <a:extLst>
                    <a:ext uri="{9D8B030D-6E8A-4147-A177-3AD203B41FA5}">
                      <a16:colId xmlns="" xmlns:a16="http://schemas.microsoft.com/office/drawing/2014/main" val="20003"/>
                    </a:ext>
                  </a:extLst>
                </a:gridCol>
                <a:gridCol w="684077">
                  <a:extLst>
                    <a:ext uri="{9D8B030D-6E8A-4147-A177-3AD203B41FA5}">
                      <a16:colId xmlns="" xmlns:a16="http://schemas.microsoft.com/office/drawing/2014/main" val="20004"/>
                    </a:ext>
                  </a:extLst>
                </a:gridCol>
                <a:gridCol w="684077">
                  <a:extLst>
                    <a:ext uri="{9D8B030D-6E8A-4147-A177-3AD203B41FA5}">
                      <a16:colId xmlns="" xmlns:a16="http://schemas.microsoft.com/office/drawing/2014/main" val="20005"/>
                    </a:ext>
                  </a:extLst>
                </a:gridCol>
                <a:gridCol w="684077">
                  <a:extLst>
                    <a:ext uri="{9D8B030D-6E8A-4147-A177-3AD203B41FA5}">
                      <a16:colId xmlns="" xmlns:a16="http://schemas.microsoft.com/office/drawing/2014/main" val="20006"/>
                    </a:ext>
                  </a:extLst>
                </a:gridCol>
                <a:gridCol w="684077">
                  <a:extLst>
                    <a:ext uri="{9D8B030D-6E8A-4147-A177-3AD203B41FA5}">
                      <a16:colId xmlns="" xmlns:a16="http://schemas.microsoft.com/office/drawing/2014/main" val="20007"/>
                    </a:ext>
                  </a:extLst>
                </a:gridCol>
                <a:gridCol w="684077">
                  <a:extLst>
                    <a:ext uri="{9D8B030D-6E8A-4147-A177-3AD203B41FA5}">
                      <a16:colId xmlns="" xmlns:a16="http://schemas.microsoft.com/office/drawing/2014/main" val="20008"/>
                    </a:ext>
                  </a:extLst>
                </a:gridCol>
                <a:gridCol w="684077">
                  <a:extLst>
                    <a:ext uri="{9D8B030D-6E8A-4147-A177-3AD203B41FA5}">
                      <a16:colId xmlns="" xmlns:a16="http://schemas.microsoft.com/office/drawing/2014/main" val="20009"/>
                    </a:ext>
                  </a:extLst>
                </a:gridCol>
                <a:gridCol w="684077">
                  <a:extLst>
                    <a:ext uri="{9D8B030D-6E8A-4147-A177-3AD203B41FA5}">
                      <a16:colId xmlns="" xmlns:a16="http://schemas.microsoft.com/office/drawing/2014/main" val="20010"/>
                    </a:ext>
                  </a:extLst>
                </a:gridCol>
                <a:gridCol w="684077">
                  <a:extLst>
                    <a:ext uri="{9D8B030D-6E8A-4147-A177-3AD203B41FA5}">
                      <a16:colId xmlns=""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8" name="矩形 17"/>
          <p:cNvSpPr/>
          <p:nvPr/>
        </p:nvSpPr>
        <p:spPr>
          <a:xfrm>
            <a:off x="35496" y="4012952"/>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19" name="矩形 18"/>
          <p:cNvSpPr/>
          <p:nvPr/>
        </p:nvSpPr>
        <p:spPr>
          <a:xfrm>
            <a:off x="35496" y="4861272"/>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sp>
        <p:nvSpPr>
          <p:cNvPr id="20" name="矩形 19"/>
          <p:cNvSpPr/>
          <p:nvPr/>
        </p:nvSpPr>
        <p:spPr>
          <a:xfrm>
            <a:off x="35496" y="5719304"/>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spTree>
    <p:extLst>
      <p:ext uri="{BB962C8B-B14F-4D97-AF65-F5344CB8AC3E}">
        <p14:creationId xmlns:p14="http://schemas.microsoft.com/office/powerpoint/2010/main" val="4204539094"/>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副标题 2"/>
          <p:cNvSpPr>
            <a:spLocks noGrp="1"/>
          </p:cNvSpPr>
          <p:nvPr>
            <p:ph idx="1"/>
          </p:nvPr>
        </p:nvSpPr>
        <p:spPr>
          <a:xfrm>
            <a:off x="323528" y="548680"/>
            <a:ext cx="8229600" cy="4389437"/>
          </a:xfrm>
        </p:spPr>
        <p:txBody>
          <a:bodyPr lIns="0" rIns="18288"/>
          <a:lstStyle/>
          <a:p>
            <a:pPr marL="457200" indent="-457200" eaLnBrk="1" hangingPunct="1">
              <a:lnSpc>
                <a:spcPct val="60000"/>
              </a:lnSpc>
              <a:buNone/>
            </a:pPr>
            <a:r>
              <a:rPr lang="en-US" altLang="zh-CN" sz="2000" dirty="0" smtClean="0">
                <a:latin typeface="Arial" pitchFamily="34" charset="0"/>
                <a:cs typeface="Arial" pitchFamily="34" charset="0"/>
              </a:rPr>
              <a:t>public void compress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p,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s,int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I,int</a:t>
            </a:r>
            <a:r>
              <a:rPr lang="en-US" altLang="zh-CN" sz="2000" dirty="0" smtClean="0">
                <a:latin typeface="Arial" pitchFamily="34" charset="0"/>
                <a:cs typeface="Arial" pitchFamily="34" charset="0"/>
              </a:rPr>
              <a:t>[] b)</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header=11;  Imax=256;</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n=p.length-1;  s[0]=0;</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for(</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=1;i&lt;=</a:t>
            </a:r>
            <a:r>
              <a:rPr lang="en-US" altLang="zh-CN" sz="2000" dirty="0" err="1" smtClean="0">
                <a:latin typeface="Arial" pitchFamily="34" charset="0"/>
                <a:cs typeface="Arial" pitchFamily="34" charset="0"/>
              </a:rPr>
              <a:t>n;i</a:t>
            </a:r>
            <a:r>
              <a:rPr lang="en-US" altLang="zh-CN" sz="2000" dirty="0" smtClean="0">
                <a:latin typeface="Arial" pitchFamily="34" charset="0"/>
                <a:cs typeface="Arial" pitchFamily="34" charset="0"/>
              </a:rPr>
              <a:t>++)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b[</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]=length(p[</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=b[</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]=s[i-1]+</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]=1;</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for (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k=2;k&lt;=</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&amp;&amp;k&lt;=</a:t>
            </a:r>
            <a:r>
              <a:rPr lang="en-US" altLang="zh-CN" sz="2000" dirty="0" err="1" smtClean="0">
                <a:latin typeface="Arial" pitchFamily="34" charset="0"/>
                <a:cs typeface="Arial" pitchFamily="34" charset="0"/>
              </a:rPr>
              <a:t>Imax;k</a:t>
            </a:r>
            <a:r>
              <a:rPr lang="en-US" altLang="zh-CN" sz="2000" dirty="0" smtClean="0">
                <a:latin typeface="Arial" pitchFamily="34" charset="0"/>
                <a:cs typeface="Arial" pitchFamily="34" charset="0"/>
              </a:rPr>
              <a:t>++ )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if ( </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&lt;b[i-k+1] ) </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=b[i-k+1];</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if (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]&gt;s[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-k]+k*</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 )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-k]+k*</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]=k;</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]+=header;</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a:t>
            </a:r>
            <a:endParaRPr lang="zh-CN" altLang="en-US" sz="2000" dirty="0" smtClean="0">
              <a:latin typeface="Arial" pitchFamily="34" charset="0"/>
              <a:cs typeface="Arial" pitchFamily="34" charset="0"/>
            </a:endParaRPr>
          </a:p>
          <a:p>
            <a:pPr marL="800100" lvl="1" indent="-342900" eaLnBrk="1" hangingPunct="1">
              <a:lnSpc>
                <a:spcPct val="80000"/>
              </a:lnSpc>
              <a:buClr>
                <a:schemeClr val="tx1"/>
              </a:buClr>
              <a:buFont typeface="Wingdings" pitchFamily="2" charset="2"/>
              <a:buNone/>
            </a:pPr>
            <a:endParaRPr lang="zh-CN" altLang="en-US" sz="2000" dirty="0" smtClean="0">
              <a:latin typeface="Arial" pitchFamily="34" charset="0"/>
              <a:cs typeface="Arial" pitchFamily="34" charset="0"/>
            </a:endParaRPr>
          </a:p>
          <a:p>
            <a:pPr marL="800100" lvl="1" indent="-342900" eaLnBrk="1" hangingPunct="1">
              <a:lnSpc>
                <a:spcPct val="80000"/>
              </a:lnSpc>
              <a:buClr>
                <a:schemeClr val="tx1"/>
              </a:buClr>
              <a:buFont typeface="Wingdings" pitchFamily="2" charset="2"/>
              <a:buNone/>
            </a:pPr>
            <a:endParaRPr lang="zh-CN" altLang="en-US" sz="2000" dirty="0" smtClean="0">
              <a:latin typeface="Arial" pitchFamily="34" charset="0"/>
              <a:cs typeface="Arial" pitchFamily="34" charset="0"/>
            </a:endParaRPr>
          </a:p>
          <a:p>
            <a:pPr marL="800100" lvl="1" indent="-342900" eaLnBrk="1" hangingPunct="1">
              <a:lnSpc>
                <a:spcPct val="80000"/>
              </a:lnSpc>
              <a:buClr>
                <a:schemeClr val="tx1"/>
              </a:buClr>
              <a:buFont typeface="Wingdings" pitchFamily="2" charset="2"/>
              <a:buNone/>
            </a:pPr>
            <a:endParaRPr lang="en-US" altLang="zh-CN" sz="2000" dirty="0" smtClean="0">
              <a:latin typeface="Arial" pitchFamily="34" charset="0"/>
              <a:cs typeface="Arial" pitchFamily="34" charset="0"/>
            </a:endParaRPr>
          </a:p>
        </p:txBody>
      </p:sp>
      <p:graphicFrame>
        <p:nvGraphicFramePr>
          <p:cNvPr id="35872" name="Group 32"/>
          <p:cNvGraphicFramePr>
            <a:graphicFrameLocks noGrp="1"/>
          </p:cNvGraphicFramePr>
          <p:nvPr/>
        </p:nvGraphicFramePr>
        <p:xfrm>
          <a:off x="1115616" y="1124744"/>
          <a:ext cx="1224533" cy="396240"/>
        </p:xfrm>
        <a:graphic>
          <a:graphicData uri="http://schemas.openxmlformats.org/drawingml/2006/table">
            <a:tbl>
              <a:tblPr/>
              <a:tblGrid>
                <a:gridCol w="1224533">
                  <a:extLst>
                    <a:ext uri="{9D8B030D-6E8A-4147-A177-3AD203B41FA5}">
                      <a16:colId xmlns="" xmlns:a16="http://schemas.microsoft.com/office/drawing/2014/main" val="20000"/>
                    </a:ext>
                  </a:extLst>
                </a:gridCol>
              </a:tblGrid>
              <a:tr h="282704">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 xmlns:a16="http://schemas.microsoft.com/office/drawing/2014/main" val="10000"/>
                  </a:ext>
                </a:extLst>
              </a:tr>
            </a:tbl>
          </a:graphicData>
        </a:graphic>
      </p:graphicFrame>
      <p:sp>
        <p:nvSpPr>
          <p:cNvPr id="35873" name="AutoShape 33"/>
          <p:cNvSpPr>
            <a:spLocks noChangeArrowheads="1"/>
          </p:cNvSpPr>
          <p:nvPr/>
        </p:nvSpPr>
        <p:spPr bwMode="auto">
          <a:xfrm>
            <a:off x="3635896" y="980728"/>
            <a:ext cx="2880320" cy="720725"/>
          </a:xfrm>
          <a:prstGeom prst="wedgeRoundRectCallout">
            <a:avLst>
              <a:gd name="adj1" fmla="val -104671"/>
              <a:gd name="adj2" fmla="val -28856"/>
              <a:gd name="adj3" fmla="val 16667"/>
            </a:avLst>
          </a:prstGeom>
          <a:solidFill>
            <a:schemeClr val="accent5"/>
          </a:solidFill>
          <a:ln w="9525">
            <a:solidFill>
              <a:schemeClr val="tx1"/>
            </a:solidFill>
            <a:miter lim="800000"/>
            <a:headEnd/>
            <a:tailEnd/>
          </a:ln>
          <a:effectLst/>
        </p:spPr>
        <p:txBody>
          <a:bodyPr/>
          <a:lstStyle/>
          <a:p>
            <a:pPr>
              <a:defRPr/>
            </a:pPr>
            <a:r>
              <a:rPr lang="en-US" altLang="zh-CN" b="1" dirty="0">
                <a:solidFill>
                  <a:srgbClr val="FF0000"/>
                </a:solidFill>
                <a:latin typeface="Arial" charset="0"/>
                <a:ea typeface="宋体" charset="-122"/>
              </a:rPr>
              <a:t>header</a:t>
            </a:r>
            <a:r>
              <a:rPr lang="zh-CN" altLang="en-US" b="1" dirty="0">
                <a:solidFill>
                  <a:srgbClr val="FF0000"/>
                </a:solidFill>
                <a:latin typeface="Arial" charset="0"/>
                <a:ea typeface="宋体" charset="-122"/>
              </a:rPr>
              <a:t>：每个分段的附加存储位数，</a:t>
            </a:r>
            <a:r>
              <a:rPr lang="en-US" altLang="zh-CN" b="1" dirty="0">
                <a:solidFill>
                  <a:srgbClr val="FF0000"/>
                </a:solidFill>
                <a:latin typeface="Arial" charset="0"/>
                <a:ea typeface="宋体" charset="-122"/>
              </a:rPr>
              <a:t>11=8+3</a:t>
            </a:r>
          </a:p>
        </p:txBody>
      </p:sp>
      <p:graphicFrame>
        <p:nvGraphicFramePr>
          <p:cNvPr id="35884" name="Group 44"/>
          <p:cNvGraphicFramePr>
            <a:graphicFrameLocks noGrp="1"/>
          </p:cNvGraphicFramePr>
          <p:nvPr/>
        </p:nvGraphicFramePr>
        <p:xfrm>
          <a:off x="1403648" y="2066176"/>
          <a:ext cx="1680865" cy="426720"/>
        </p:xfrm>
        <a:graphic>
          <a:graphicData uri="http://schemas.openxmlformats.org/drawingml/2006/table">
            <a:tbl>
              <a:tblPr/>
              <a:tblGrid>
                <a:gridCol w="1680865">
                  <a:extLst>
                    <a:ext uri="{9D8B030D-6E8A-4147-A177-3AD203B41FA5}">
                      <a16:colId xmlns="" xmlns:a16="http://schemas.microsoft.com/office/drawing/2014/main" val="20000"/>
                    </a:ext>
                  </a:extLst>
                </a:gridCol>
              </a:tblGrid>
              <a:tr h="360039">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2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 xmlns:a16="http://schemas.microsoft.com/office/drawing/2014/main" val="10000"/>
                  </a:ext>
                </a:extLst>
              </a:tr>
            </a:tbl>
          </a:graphicData>
        </a:graphic>
      </p:graphicFrame>
      <p:sp>
        <p:nvSpPr>
          <p:cNvPr id="1042" name="Text Box 45"/>
          <p:cNvSpPr txBox="1">
            <a:spLocks noChangeArrowheads="1"/>
          </p:cNvSpPr>
          <p:nvPr/>
        </p:nvSpPr>
        <p:spPr bwMode="auto">
          <a:xfrm>
            <a:off x="6443663" y="1196975"/>
            <a:ext cx="2700337" cy="366713"/>
          </a:xfrm>
          <a:prstGeom prst="rect">
            <a:avLst/>
          </a:prstGeom>
          <a:noFill/>
          <a:ln w="9525">
            <a:noFill/>
            <a:miter lim="800000"/>
            <a:headEnd/>
            <a:tailEnd/>
          </a:ln>
        </p:spPr>
        <p:txBody>
          <a:bodyPr>
            <a:spAutoFit/>
          </a:bodyPr>
          <a:lstStyle/>
          <a:p>
            <a:pPr>
              <a:spcBef>
                <a:spcPct val="50000"/>
              </a:spcBef>
            </a:pPr>
            <a:endParaRPr lang="zh-CN" altLang="en-US"/>
          </a:p>
        </p:txBody>
      </p:sp>
      <p:sp>
        <p:nvSpPr>
          <p:cNvPr id="35887" name="Text Box 47"/>
          <p:cNvSpPr txBox="1">
            <a:spLocks noChangeArrowheads="1"/>
          </p:cNvSpPr>
          <p:nvPr/>
        </p:nvSpPr>
        <p:spPr bwMode="auto">
          <a:xfrm>
            <a:off x="6228184" y="1700213"/>
            <a:ext cx="2915817" cy="3016210"/>
          </a:xfrm>
          <a:prstGeom prst="rect">
            <a:avLst/>
          </a:prstGeom>
          <a:noFill/>
          <a:ln w="9525">
            <a:noFill/>
            <a:miter lim="800000"/>
            <a:headEnd/>
            <a:tailEnd/>
          </a:ln>
        </p:spPr>
        <p:txBody>
          <a:bodyPr wrap="square">
            <a:spAutoFit/>
          </a:bodyPr>
          <a:lstStyle/>
          <a:p>
            <a:pPr>
              <a:lnSpc>
                <a:spcPct val="50000"/>
              </a:lnSpc>
              <a:spcBef>
                <a:spcPct val="50000"/>
              </a:spcBef>
            </a:pPr>
            <a:r>
              <a:rPr lang="en-US" altLang="zh-CN" dirty="0">
                <a:latin typeface="Arial" pitchFamily="34" charset="0"/>
              </a:rPr>
              <a:t>public void length(</a:t>
            </a:r>
            <a:r>
              <a:rPr lang="en-US" altLang="zh-CN" dirty="0" err="1">
                <a:latin typeface="Arial" pitchFamily="34" charset="0"/>
              </a:rPr>
              <a:t>int</a:t>
            </a: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p>
          <a:p>
            <a:pPr>
              <a:lnSpc>
                <a:spcPct val="50000"/>
              </a:lnSpc>
              <a:spcBef>
                <a:spcPct val="50000"/>
              </a:spcBef>
            </a:pPr>
            <a:r>
              <a:rPr lang="en-US" altLang="zh-CN" dirty="0">
                <a:latin typeface="Arial" pitchFamily="34" charset="0"/>
              </a:rPr>
              <a:t>{</a:t>
            </a:r>
          </a:p>
          <a:p>
            <a:pPr>
              <a:lnSpc>
                <a:spcPct val="50000"/>
              </a:lnSpc>
              <a:spcBef>
                <a:spcPct val="50000"/>
              </a:spcBef>
            </a:pPr>
            <a:r>
              <a:rPr lang="en-US" altLang="zh-CN" dirty="0">
                <a:latin typeface="Arial" pitchFamily="34" charset="0"/>
              </a:rPr>
              <a:t>    </a:t>
            </a:r>
            <a:r>
              <a:rPr lang="en-US" altLang="zh-CN" dirty="0" err="1">
                <a:latin typeface="Arial" pitchFamily="34" charset="0"/>
              </a:rPr>
              <a:t>int</a:t>
            </a:r>
            <a:r>
              <a:rPr lang="en-US" altLang="zh-CN" dirty="0">
                <a:latin typeface="Arial" pitchFamily="34" charset="0"/>
              </a:rPr>
              <a:t> k=1;</a:t>
            </a:r>
          </a:p>
          <a:p>
            <a:pPr>
              <a:lnSpc>
                <a:spcPct val="50000"/>
              </a:lnSpc>
              <a:spcBef>
                <a:spcPct val="50000"/>
              </a:spcBef>
            </a:pP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r>
              <a:rPr lang="en-US" altLang="zh-CN" dirty="0" err="1">
                <a:latin typeface="Arial" pitchFamily="34" charset="0"/>
              </a:rPr>
              <a:t>i</a:t>
            </a:r>
            <a:r>
              <a:rPr lang="en-US" altLang="zh-CN" dirty="0">
                <a:latin typeface="Arial" pitchFamily="34" charset="0"/>
              </a:rPr>
              <a:t>/2;</a:t>
            </a:r>
          </a:p>
          <a:p>
            <a:pPr>
              <a:lnSpc>
                <a:spcPct val="50000"/>
              </a:lnSpc>
              <a:spcBef>
                <a:spcPct val="50000"/>
              </a:spcBef>
            </a:pPr>
            <a:r>
              <a:rPr lang="en-US" altLang="zh-CN" dirty="0">
                <a:latin typeface="Arial" pitchFamily="34" charset="0"/>
              </a:rPr>
              <a:t>    while ( </a:t>
            </a:r>
            <a:r>
              <a:rPr lang="en-US" altLang="zh-CN" dirty="0" err="1">
                <a:latin typeface="Arial" pitchFamily="34" charset="0"/>
              </a:rPr>
              <a:t>i</a:t>
            </a:r>
            <a:r>
              <a:rPr lang="en-US" altLang="zh-CN" dirty="0">
                <a:latin typeface="Arial" pitchFamily="34" charset="0"/>
              </a:rPr>
              <a:t>&gt;0) {</a:t>
            </a:r>
          </a:p>
          <a:p>
            <a:pPr>
              <a:lnSpc>
                <a:spcPct val="50000"/>
              </a:lnSpc>
              <a:spcBef>
                <a:spcPct val="50000"/>
              </a:spcBef>
            </a:pPr>
            <a:r>
              <a:rPr lang="en-US" altLang="zh-CN" dirty="0">
                <a:latin typeface="Arial" pitchFamily="34" charset="0"/>
              </a:rPr>
              <a:t>         k++;</a:t>
            </a:r>
          </a:p>
          <a:p>
            <a:pPr>
              <a:lnSpc>
                <a:spcPct val="50000"/>
              </a:lnSpc>
              <a:spcBef>
                <a:spcPct val="50000"/>
              </a:spcBef>
            </a:pP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r>
              <a:rPr lang="en-US" altLang="zh-CN" dirty="0" err="1">
                <a:latin typeface="Arial" pitchFamily="34" charset="0"/>
              </a:rPr>
              <a:t>i</a:t>
            </a:r>
            <a:r>
              <a:rPr lang="en-US" altLang="zh-CN" dirty="0">
                <a:latin typeface="Arial" pitchFamily="34" charset="0"/>
              </a:rPr>
              <a:t>/2;</a:t>
            </a:r>
          </a:p>
          <a:p>
            <a:pPr>
              <a:lnSpc>
                <a:spcPct val="50000"/>
              </a:lnSpc>
              <a:spcBef>
                <a:spcPct val="50000"/>
              </a:spcBef>
            </a:pPr>
            <a:r>
              <a:rPr lang="en-US" altLang="zh-CN" dirty="0">
                <a:latin typeface="Arial" pitchFamily="34" charset="0"/>
              </a:rPr>
              <a:t>       }</a:t>
            </a:r>
          </a:p>
          <a:p>
            <a:pPr>
              <a:lnSpc>
                <a:spcPct val="50000"/>
              </a:lnSpc>
              <a:spcBef>
                <a:spcPct val="50000"/>
              </a:spcBef>
            </a:pPr>
            <a:r>
              <a:rPr lang="en-US" altLang="zh-CN" dirty="0">
                <a:latin typeface="Arial" pitchFamily="34" charset="0"/>
              </a:rPr>
              <a:t>     return ;</a:t>
            </a:r>
          </a:p>
          <a:p>
            <a:pPr>
              <a:lnSpc>
                <a:spcPct val="50000"/>
              </a:lnSpc>
              <a:spcBef>
                <a:spcPct val="50000"/>
              </a:spcBef>
            </a:pPr>
            <a:r>
              <a:rPr lang="en-US" altLang="zh-CN" dirty="0">
                <a:latin typeface="Arial" pitchFamily="34" charset="0"/>
              </a:rPr>
              <a:t>}</a:t>
            </a:r>
          </a:p>
        </p:txBody>
      </p:sp>
      <p:sp>
        <p:nvSpPr>
          <p:cNvPr id="35895" name="AutoShape 55"/>
          <p:cNvSpPr>
            <a:spLocks noChangeArrowheads="1"/>
          </p:cNvSpPr>
          <p:nvPr/>
        </p:nvSpPr>
        <p:spPr bwMode="auto">
          <a:xfrm>
            <a:off x="6300788" y="4429125"/>
            <a:ext cx="2843212" cy="647700"/>
          </a:xfrm>
          <a:prstGeom prst="wedgeRoundRectCallout">
            <a:avLst>
              <a:gd name="adj1" fmla="val 7287"/>
              <a:gd name="adj2" fmla="val -235537"/>
              <a:gd name="adj3" fmla="val 16667"/>
            </a:avLst>
          </a:prstGeom>
          <a:solidFill>
            <a:schemeClr val="accent5"/>
          </a:solidFill>
          <a:ln w="9525">
            <a:solidFill>
              <a:schemeClr val="tx1"/>
            </a:solidFill>
            <a:miter lim="800000"/>
            <a:headEnd/>
            <a:tailEnd/>
          </a:ln>
          <a:effectLst/>
        </p:spPr>
        <p:txBody>
          <a:bodyPr/>
          <a:lstStyle/>
          <a:p>
            <a:pPr algn="ctr">
              <a:defRPr/>
            </a:pPr>
            <a:r>
              <a:rPr lang="zh-CN" altLang="en-US" b="1" dirty="0">
                <a:solidFill>
                  <a:srgbClr val="FF0000"/>
                </a:solidFill>
                <a:latin typeface="Arial" charset="0"/>
                <a:ea typeface="宋体" charset="-122"/>
              </a:rPr>
              <a:t>每除一次</a:t>
            </a:r>
            <a:r>
              <a:rPr lang="en-US" altLang="zh-CN" b="1" dirty="0">
                <a:solidFill>
                  <a:srgbClr val="FF0000"/>
                </a:solidFill>
                <a:latin typeface="Arial" charset="0"/>
                <a:ea typeface="宋体" charset="-122"/>
              </a:rPr>
              <a:t>2</a:t>
            </a:r>
            <a:r>
              <a:rPr lang="zh-CN" altLang="en-US" b="1" dirty="0">
                <a:solidFill>
                  <a:srgbClr val="FF0000"/>
                </a:solidFill>
                <a:latin typeface="Arial" charset="0"/>
                <a:ea typeface="宋体" charset="-122"/>
              </a:rPr>
              <a:t>，</a:t>
            </a:r>
            <a:r>
              <a:rPr lang="en-US" altLang="zh-CN" b="1" dirty="0">
                <a:solidFill>
                  <a:srgbClr val="FF0000"/>
                </a:solidFill>
                <a:latin typeface="Arial" charset="0"/>
                <a:ea typeface="宋体" charset="-122"/>
              </a:rPr>
              <a:t>k</a:t>
            </a:r>
            <a:r>
              <a:rPr lang="zh-CN" altLang="en-US" b="1" dirty="0">
                <a:solidFill>
                  <a:srgbClr val="FF0000"/>
                </a:solidFill>
                <a:latin typeface="Arial" charset="0"/>
                <a:ea typeface="宋体" charset="-122"/>
              </a:rPr>
              <a:t>增加</a:t>
            </a:r>
            <a:r>
              <a:rPr lang="en-US" altLang="zh-CN" b="1" dirty="0">
                <a:solidFill>
                  <a:srgbClr val="FF0000"/>
                </a:solidFill>
                <a:latin typeface="Arial" charset="0"/>
                <a:ea typeface="宋体" charset="-122"/>
              </a:rPr>
              <a:t>1</a:t>
            </a:r>
            <a:r>
              <a:rPr lang="zh-CN" altLang="en-US" b="1" dirty="0">
                <a:solidFill>
                  <a:srgbClr val="FF0000"/>
                </a:solidFill>
                <a:latin typeface="Arial" charset="0"/>
                <a:ea typeface="宋体" charset="-122"/>
              </a:rPr>
              <a:t>，最后算出</a:t>
            </a:r>
            <a:r>
              <a:rPr lang="en-US" altLang="zh-CN" b="1" dirty="0">
                <a:solidFill>
                  <a:srgbClr val="FF0000"/>
                </a:solidFill>
                <a:latin typeface="Arial" charset="0"/>
                <a:ea typeface="宋体" charset="-122"/>
              </a:rPr>
              <a:t>2</a:t>
            </a:r>
            <a:r>
              <a:rPr lang="zh-CN" altLang="en-US" b="1" dirty="0">
                <a:solidFill>
                  <a:srgbClr val="FF0000"/>
                </a:solidFill>
                <a:latin typeface="Arial" charset="0"/>
                <a:ea typeface="宋体" charset="-122"/>
              </a:rPr>
              <a:t>的多少次方</a:t>
            </a:r>
          </a:p>
        </p:txBody>
      </p:sp>
      <p:graphicFrame>
        <p:nvGraphicFramePr>
          <p:cNvPr id="35942" name="Group 102"/>
          <p:cNvGraphicFramePr>
            <a:graphicFrameLocks noGrp="1"/>
          </p:cNvGraphicFramePr>
          <p:nvPr/>
        </p:nvGraphicFramePr>
        <p:xfrm>
          <a:off x="1259632" y="3212976"/>
          <a:ext cx="1584325" cy="304800"/>
        </p:xfrm>
        <a:graphic>
          <a:graphicData uri="http://schemas.openxmlformats.org/drawingml/2006/table">
            <a:tbl>
              <a:tblPr/>
              <a:tblGrid>
                <a:gridCol w="1584325">
                  <a:extLst>
                    <a:ext uri="{9D8B030D-6E8A-4147-A177-3AD203B41FA5}">
                      <a16:colId xmlns="" xmlns:a16="http://schemas.microsoft.com/office/drawing/2014/main" val="20000"/>
                    </a:ext>
                  </a:extLst>
                </a:gridCol>
              </a:tblGrid>
              <a:tr h="144463">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4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 xmlns:a16="http://schemas.microsoft.com/office/drawing/2014/main" val="10000"/>
                  </a:ext>
                </a:extLst>
              </a:tr>
            </a:tbl>
          </a:graphicData>
        </a:graphic>
      </p:graphicFrame>
      <p:sp>
        <p:nvSpPr>
          <p:cNvPr id="35908" name="AutoShape 68"/>
          <p:cNvSpPr>
            <a:spLocks noChangeArrowheads="1"/>
          </p:cNvSpPr>
          <p:nvPr/>
        </p:nvSpPr>
        <p:spPr bwMode="auto">
          <a:xfrm>
            <a:off x="3635896" y="2204864"/>
            <a:ext cx="2879725" cy="1080120"/>
          </a:xfrm>
          <a:prstGeom prst="wedgeRoundRectCallout">
            <a:avLst>
              <a:gd name="adj1" fmla="val -98954"/>
              <a:gd name="adj2" fmla="val 50736"/>
              <a:gd name="adj3" fmla="val 16667"/>
            </a:avLst>
          </a:prstGeom>
          <a:solidFill>
            <a:schemeClr val="accent5"/>
          </a:solidFill>
          <a:ln w="9525">
            <a:solidFill>
              <a:schemeClr val="tx1"/>
            </a:solidFill>
            <a:miter lim="800000"/>
            <a:headEnd/>
            <a:tailEnd/>
          </a:ln>
          <a:effectLst/>
        </p:spPr>
        <p:txBody>
          <a:bodyPr/>
          <a:lstStyle/>
          <a:p>
            <a:pPr algn="ctr">
              <a:defRPr/>
            </a:pPr>
            <a:r>
              <a:rPr lang="zh-CN" altLang="en-US" b="1" dirty="0">
                <a:solidFill>
                  <a:srgbClr val="FF0000"/>
                </a:solidFill>
                <a:ea typeface="宋体" charset="-122"/>
              </a:rPr>
              <a:t>程序执行到这一行，所分的分段中，最后一段只有</a:t>
            </a:r>
            <a:r>
              <a:rPr lang="en-US" altLang="zh-CN" b="1" dirty="0">
                <a:solidFill>
                  <a:srgbClr val="FF0000"/>
                </a:solidFill>
                <a:ea typeface="宋体" charset="-122"/>
              </a:rPr>
              <a:t>p[</a:t>
            </a:r>
            <a:r>
              <a:rPr lang="en-US" altLang="zh-CN" b="1" dirty="0" err="1">
                <a:solidFill>
                  <a:srgbClr val="FF0000"/>
                </a:solidFill>
                <a:ea typeface="宋体" charset="-122"/>
              </a:rPr>
              <a:t>i</a:t>
            </a:r>
            <a:r>
              <a:rPr lang="en-US" altLang="zh-CN" b="1" dirty="0">
                <a:solidFill>
                  <a:srgbClr val="FF0000"/>
                </a:solidFill>
                <a:ea typeface="宋体" charset="-122"/>
              </a:rPr>
              <a:t>]</a:t>
            </a:r>
            <a:r>
              <a:rPr lang="zh-CN" altLang="en-US" b="1" dirty="0">
                <a:solidFill>
                  <a:srgbClr val="FF0000"/>
                </a:solidFill>
                <a:ea typeface="宋体" charset="-122"/>
              </a:rPr>
              <a:t>一个像素点</a:t>
            </a:r>
          </a:p>
        </p:txBody>
      </p:sp>
      <p:graphicFrame>
        <p:nvGraphicFramePr>
          <p:cNvPr id="35917" name="Group 77"/>
          <p:cNvGraphicFramePr>
            <a:graphicFrameLocks noGrp="1"/>
          </p:cNvGraphicFramePr>
          <p:nvPr/>
        </p:nvGraphicFramePr>
        <p:xfrm>
          <a:off x="1214438" y="3573016"/>
          <a:ext cx="4437682" cy="2227710"/>
        </p:xfrm>
        <a:graphic>
          <a:graphicData uri="http://schemas.openxmlformats.org/drawingml/2006/table">
            <a:tbl>
              <a:tblPr/>
              <a:tblGrid>
                <a:gridCol w="4437682">
                  <a:extLst>
                    <a:ext uri="{9D8B030D-6E8A-4147-A177-3AD203B41FA5}">
                      <a16:colId xmlns="" xmlns:a16="http://schemas.microsoft.com/office/drawing/2014/main" val="20000"/>
                    </a:ext>
                  </a:extLst>
                </a:gridCol>
              </a:tblGrid>
              <a:tr h="2227710">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2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 xmlns:a16="http://schemas.microsoft.com/office/drawing/2014/main" val="10000"/>
                  </a:ext>
                </a:extLst>
              </a:tr>
            </a:tbl>
          </a:graphicData>
        </a:graphic>
      </p:graphicFrame>
      <p:sp>
        <p:nvSpPr>
          <p:cNvPr id="35925" name="AutoShape 85"/>
          <p:cNvSpPr>
            <a:spLocks noChangeArrowheads="1"/>
          </p:cNvSpPr>
          <p:nvPr/>
        </p:nvSpPr>
        <p:spPr bwMode="auto">
          <a:xfrm>
            <a:off x="4067175" y="5157788"/>
            <a:ext cx="3529161" cy="1511300"/>
          </a:xfrm>
          <a:prstGeom prst="wedgeRoundRectCallout">
            <a:avLst>
              <a:gd name="adj1" fmla="val -55954"/>
              <a:gd name="adj2" fmla="val -74157"/>
              <a:gd name="adj3" fmla="val 16667"/>
            </a:avLst>
          </a:prstGeom>
          <a:solidFill>
            <a:schemeClr val="accent5"/>
          </a:solidFill>
          <a:ln w="9525">
            <a:solidFill>
              <a:schemeClr val="tx1"/>
            </a:solidFill>
            <a:miter lim="800000"/>
            <a:headEnd/>
            <a:tailEnd/>
          </a:ln>
          <a:effectLst/>
        </p:spPr>
        <p:txBody>
          <a:bodyPr/>
          <a:lstStyle/>
          <a:p>
            <a:pPr algn="ctr">
              <a:defRPr/>
            </a:pPr>
            <a:r>
              <a:rPr lang="zh-CN" altLang="en-US" b="1" dirty="0">
                <a:solidFill>
                  <a:srgbClr val="FF0000"/>
                </a:solidFill>
                <a:latin typeface="Arial" charset="0"/>
                <a:ea typeface="宋体" charset="-122"/>
              </a:rPr>
              <a:t>每次迭代，最后一个分段的像素点的个数为</a:t>
            </a:r>
            <a:r>
              <a:rPr lang="en-US" altLang="zh-CN" b="1" dirty="0">
                <a:solidFill>
                  <a:srgbClr val="FF0000"/>
                </a:solidFill>
                <a:latin typeface="Arial" charset="0"/>
                <a:ea typeface="宋体" charset="-122"/>
              </a:rPr>
              <a:t>2…</a:t>
            </a:r>
            <a:r>
              <a:rPr lang="en-US" altLang="zh-CN" b="1" dirty="0" err="1">
                <a:solidFill>
                  <a:srgbClr val="FF0000"/>
                </a:solidFill>
                <a:latin typeface="Arial" charset="0"/>
                <a:ea typeface="宋体" charset="-122"/>
              </a:rPr>
              <a:t>i</a:t>
            </a:r>
            <a:r>
              <a:rPr lang="zh-CN" altLang="en-US" b="1" dirty="0">
                <a:solidFill>
                  <a:srgbClr val="FF0000"/>
                </a:solidFill>
                <a:latin typeface="Arial" charset="0"/>
                <a:ea typeface="宋体" charset="-122"/>
              </a:rPr>
              <a:t>或者</a:t>
            </a:r>
            <a:r>
              <a:rPr lang="en-US" altLang="zh-CN" b="1" dirty="0">
                <a:solidFill>
                  <a:srgbClr val="FF0000"/>
                </a:solidFill>
                <a:latin typeface="Arial" charset="0"/>
                <a:ea typeface="宋体" charset="-122"/>
              </a:rPr>
              <a:t>256</a:t>
            </a:r>
            <a:r>
              <a:rPr lang="zh-CN" altLang="en-US" b="1" dirty="0">
                <a:solidFill>
                  <a:srgbClr val="FF0000"/>
                </a:solidFill>
                <a:latin typeface="Arial" charset="0"/>
                <a:ea typeface="宋体" charset="-122"/>
              </a:rPr>
              <a:t>，依次计算</a:t>
            </a:r>
            <a:r>
              <a:rPr lang="en-US" altLang="zh-CN" b="1" dirty="0" err="1" smtClean="0">
                <a:solidFill>
                  <a:srgbClr val="FF0000"/>
                </a:solidFill>
                <a:latin typeface="Arial" charset="0"/>
                <a:ea typeface="宋体" charset="-122"/>
              </a:rPr>
              <a:t>bmax</a:t>
            </a:r>
            <a:r>
              <a:rPr lang="en-US" altLang="zh-CN" b="1" dirty="0" smtClean="0">
                <a:solidFill>
                  <a:srgbClr val="FF0000"/>
                </a:solidFill>
                <a:latin typeface="Arial" charset="0"/>
                <a:ea typeface="宋体" charset="-122"/>
              </a:rPr>
              <a:t>(i</a:t>
            </a:r>
            <a:r>
              <a:rPr lang="en-US" altLang="zh-CN" dirty="0" smtClean="0">
                <a:solidFill>
                  <a:srgbClr val="FF0000"/>
                </a:solidFill>
                <a:latin typeface="Arial" charset="0"/>
                <a:ea typeface="宋体" charset="-122"/>
              </a:rPr>
              <a:t>-k+1</a:t>
            </a:r>
            <a:r>
              <a:rPr lang="en-US" altLang="zh-CN" b="1" dirty="0" smtClean="0">
                <a:solidFill>
                  <a:srgbClr val="FF0000"/>
                </a:solidFill>
                <a:latin typeface="Arial" charset="0"/>
                <a:ea typeface="宋体" charset="-122"/>
              </a:rPr>
              <a:t>,</a:t>
            </a:r>
            <a:r>
              <a:rPr lang="en-US" altLang="zh-CN" dirty="0" smtClean="0">
                <a:solidFill>
                  <a:srgbClr val="FF0000"/>
                </a:solidFill>
                <a:latin typeface="Arial" charset="0"/>
                <a:ea typeface="宋体" charset="-122"/>
              </a:rPr>
              <a:t>i</a:t>
            </a:r>
            <a:r>
              <a:rPr lang="en-US" altLang="zh-CN" b="1" dirty="0" smtClean="0">
                <a:solidFill>
                  <a:srgbClr val="FF0000"/>
                </a:solidFill>
                <a:latin typeface="Arial" charset="0"/>
                <a:ea typeface="宋体" charset="-122"/>
              </a:rPr>
              <a:t>),</a:t>
            </a:r>
            <a:r>
              <a:rPr lang="zh-CN" altLang="en-US" b="1" dirty="0">
                <a:solidFill>
                  <a:srgbClr val="FF0000"/>
                </a:solidFill>
                <a:latin typeface="Arial" charset="0"/>
                <a:ea typeface="宋体" charset="-122"/>
              </a:rPr>
              <a:t>和</a:t>
            </a:r>
            <a:r>
              <a:rPr lang="en-US" altLang="zh-CN" b="1" dirty="0">
                <a:solidFill>
                  <a:srgbClr val="FF0000"/>
                </a:solidFill>
                <a:latin typeface="Arial" charset="0"/>
                <a:ea typeface="宋体" charset="-122"/>
              </a:rPr>
              <a:t>s[</a:t>
            </a:r>
            <a:r>
              <a:rPr lang="en-US" altLang="zh-CN" b="1" dirty="0" err="1">
                <a:solidFill>
                  <a:srgbClr val="FF0000"/>
                </a:solidFill>
                <a:latin typeface="Arial" charset="0"/>
                <a:ea typeface="宋体" charset="-122"/>
              </a:rPr>
              <a:t>i</a:t>
            </a:r>
            <a:r>
              <a:rPr lang="en-US" altLang="zh-CN" b="1" dirty="0">
                <a:solidFill>
                  <a:srgbClr val="FF0000"/>
                </a:solidFill>
                <a:latin typeface="Arial" charset="0"/>
                <a:ea typeface="宋体" charset="-122"/>
              </a:rPr>
              <a:t>-k]</a:t>
            </a:r>
            <a:r>
              <a:rPr lang="zh-CN" altLang="en-US" b="1" dirty="0">
                <a:solidFill>
                  <a:srgbClr val="FF0000"/>
                </a:solidFill>
                <a:latin typeface="Arial" charset="0"/>
                <a:ea typeface="宋体" charset="-122"/>
              </a:rPr>
              <a:t>相加，选择最少的位数</a:t>
            </a:r>
          </a:p>
        </p:txBody>
      </p:sp>
      <p:sp>
        <p:nvSpPr>
          <p:cNvPr id="35926" name="AutoShape 86"/>
          <p:cNvSpPr>
            <a:spLocks noChangeArrowheads="1"/>
          </p:cNvSpPr>
          <p:nvPr/>
        </p:nvSpPr>
        <p:spPr bwMode="auto">
          <a:xfrm>
            <a:off x="2411413" y="5084763"/>
            <a:ext cx="2881312" cy="720725"/>
          </a:xfrm>
          <a:prstGeom prst="wedgeRoundRectCallout">
            <a:avLst>
              <a:gd name="adj1" fmla="val -38046"/>
              <a:gd name="adj2" fmla="val 73569"/>
              <a:gd name="adj3" fmla="val 16667"/>
            </a:avLst>
          </a:prstGeom>
          <a:solidFill>
            <a:schemeClr val="accent5"/>
          </a:solidFill>
          <a:ln w="9525">
            <a:solidFill>
              <a:schemeClr val="tx1"/>
            </a:solidFill>
            <a:miter lim="800000"/>
            <a:headEnd/>
            <a:tailEnd/>
          </a:ln>
          <a:effectLst/>
        </p:spPr>
        <p:txBody>
          <a:bodyPr/>
          <a:lstStyle/>
          <a:p>
            <a:pPr>
              <a:defRPr/>
            </a:pPr>
            <a:r>
              <a:rPr lang="en-US" altLang="zh-CN" b="1" dirty="0" err="1">
                <a:solidFill>
                  <a:srgbClr val="FF0000"/>
                </a:solidFill>
                <a:latin typeface="Arial" charset="0"/>
                <a:ea typeface="宋体" charset="-122"/>
              </a:rPr>
              <a:t>i</a:t>
            </a:r>
            <a:r>
              <a:rPr lang="zh-CN" altLang="en-US" b="1" dirty="0">
                <a:solidFill>
                  <a:srgbClr val="FF0000"/>
                </a:solidFill>
                <a:latin typeface="Arial" charset="0"/>
                <a:ea typeface="宋体" charset="-122"/>
              </a:rPr>
              <a:t>从</a:t>
            </a:r>
            <a:r>
              <a:rPr lang="en-US" altLang="zh-CN" b="1" dirty="0">
                <a:solidFill>
                  <a:srgbClr val="FF0000"/>
                </a:solidFill>
                <a:latin typeface="Arial" charset="0"/>
                <a:ea typeface="宋体" charset="-122"/>
              </a:rPr>
              <a:t>1</a:t>
            </a:r>
            <a:r>
              <a:rPr lang="zh-CN" altLang="en-US" b="1" dirty="0">
                <a:solidFill>
                  <a:srgbClr val="FF0000"/>
                </a:solidFill>
                <a:latin typeface="Arial" charset="0"/>
                <a:ea typeface="宋体" charset="-122"/>
              </a:rPr>
              <a:t>到</a:t>
            </a:r>
            <a:r>
              <a:rPr lang="en-US" altLang="zh-CN" b="1" dirty="0">
                <a:solidFill>
                  <a:srgbClr val="FF0000"/>
                </a:solidFill>
                <a:latin typeface="Arial" charset="0"/>
                <a:ea typeface="宋体" charset="-122"/>
              </a:rPr>
              <a:t>n</a:t>
            </a:r>
            <a:r>
              <a:rPr lang="zh-CN" altLang="en-US" b="1" dirty="0">
                <a:solidFill>
                  <a:srgbClr val="FF0000"/>
                </a:solidFill>
                <a:latin typeface="Arial" charset="0"/>
                <a:ea typeface="宋体" charset="-122"/>
              </a:rPr>
              <a:t>，计算出所有的</a:t>
            </a:r>
            <a:r>
              <a:rPr lang="en-US" altLang="zh-CN" b="1" dirty="0">
                <a:solidFill>
                  <a:srgbClr val="FF0000"/>
                </a:solidFill>
                <a:latin typeface="Arial" charset="0"/>
                <a:ea typeface="宋体" charset="-122"/>
              </a:rPr>
              <a:t>s[</a:t>
            </a:r>
            <a:r>
              <a:rPr lang="en-US" altLang="zh-CN" b="1" dirty="0" err="1">
                <a:solidFill>
                  <a:srgbClr val="FF0000"/>
                </a:solidFill>
                <a:latin typeface="Arial" charset="0"/>
                <a:ea typeface="宋体" charset="-122"/>
              </a:rPr>
              <a:t>i</a:t>
            </a:r>
            <a:r>
              <a:rPr lang="en-US" altLang="zh-CN" b="1" dirty="0">
                <a:solidFill>
                  <a:srgbClr val="FF0000"/>
                </a:solidFill>
                <a:latin typeface="Arial" charset="0"/>
                <a:ea typeface="宋体" charset="-122"/>
              </a:rPr>
              <a:t>].</a:t>
            </a:r>
            <a:r>
              <a:rPr lang="zh-CN" altLang="en-US" b="1" dirty="0">
                <a:solidFill>
                  <a:srgbClr val="FF0000"/>
                </a:solidFill>
                <a:latin typeface="Arial" charset="0"/>
                <a:ea typeface="宋体" charset="-122"/>
              </a:rPr>
              <a:t>因为</a:t>
            </a:r>
            <a:endParaRPr lang="en-US" altLang="zh-CN" b="1" dirty="0">
              <a:solidFill>
                <a:srgbClr val="FF0000"/>
              </a:solidFill>
              <a:latin typeface="Arial" charset="0"/>
              <a:ea typeface="宋体" charset="-122"/>
            </a:endParaRPr>
          </a:p>
        </p:txBody>
      </p:sp>
      <p:graphicFrame>
        <p:nvGraphicFramePr>
          <p:cNvPr id="35929" name="Object 89"/>
          <p:cNvGraphicFramePr>
            <a:graphicFrameLocks noChangeAspect="1"/>
          </p:cNvGraphicFramePr>
          <p:nvPr/>
        </p:nvGraphicFramePr>
        <p:xfrm>
          <a:off x="3851920" y="5521101"/>
          <a:ext cx="935038" cy="284163"/>
        </p:xfrm>
        <a:graphic>
          <a:graphicData uri="http://schemas.openxmlformats.org/presentationml/2006/ole">
            <mc:AlternateContent xmlns:mc="http://schemas.openxmlformats.org/markup-compatibility/2006">
              <mc:Choice xmlns:v="urn:schemas-microsoft-com:vml" Requires="v">
                <p:oleObj spid="_x0000_s576578" name="Equation" r:id="rId4" imgW="583920" imgH="177480" progId="Equation.DSMT4">
                  <p:embed/>
                </p:oleObj>
              </mc:Choice>
              <mc:Fallback>
                <p:oleObj name="Equation" r:id="rId4" imgW="583920" imgH="177480" progId="Equation.DSMT4">
                  <p:embed/>
                  <p:pic>
                    <p:nvPicPr>
                      <p:cNvPr id="0" name="Object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5521101"/>
                        <a:ext cx="935038"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15"/>
          <p:cNvSpPr/>
          <p:nvPr/>
        </p:nvSpPr>
        <p:spPr>
          <a:xfrm>
            <a:off x="251520" y="88874"/>
            <a:ext cx="2185214" cy="387798"/>
          </a:xfrm>
          <a:prstGeom prst="rect">
            <a:avLst/>
          </a:prstGeom>
        </p:spPr>
        <p:txBody>
          <a:bodyPr wrap="none">
            <a:spAutoFit/>
          </a:bodyPr>
          <a:lstStyle/>
          <a:p>
            <a:pPr marL="457200" lvl="0" indent="-457200">
              <a:lnSpc>
                <a:spcPct val="80000"/>
              </a:lnSpc>
              <a:spcBef>
                <a:spcPts val="1200"/>
              </a:spcBef>
              <a:buFont typeface="Wingdings" pitchFamily="2" charset="2"/>
              <a:buChar char="n"/>
            </a:pPr>
            <a:r>
              <a:rPr lang="zh-CN" altLang="en-US" sz="2400" kern="0" dirty="0" smtClean="0">
                <a:solidFill>
                  <a:srgbClr val="161616"/>
                </a:solidFill>
                <a:latin typeface="Arial" pitchFamily="34" charset="0"/>
                <a:ea typeface="微软雅黑" panose="020B0503020204020204" pitchFamily="34" charset="-122"/>
                <a:cs typeface="Arial" pitchFamily="34" charset="0"/>
              </a:rPr>
              <a:t>计算最优值</a:t>
            </a:r>
            <a:endParaRPr lang="en-US" altLang="zh-CN" sz="2400" kern="0" dirty="0" smtClean="0">
              <a:solidFill>
                <a:srgbClr val="161616"/>
              </a:solidFill>
              <a:latin typeface="Arial" pitchFamily="34" charset="0"/>
              <a:ea typeface="微软雅黑" panose="020B0503020204020204" pitchFamily="34" charset="-122"/>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2">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2">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2">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842">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842">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8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873"/>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58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8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89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589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9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9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590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9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9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592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9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9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35926"/>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359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5873" grpId="0" animBg="1"/>
      <p:bldP spid="35873" grpId="1" animBg="1"/>
      <p:bldP spid="35887" grpId="0"/>
      <p:bldP spid="35895" grpId="0" animBg="1"/>
      <p:bldP spid="35895" grpId="1" animBg="1"/>
      <p:bldP spid="35908" grpId="0" animBg="1"/>
      <p:bldP spid="35908" grpId="1" animBg="1"/>
      <p:bldP spid="35925" grpId="0" animBg="1"/>
      <p:bldP spid="35925" grpId="1" animBg="1"/>
      <p:bldP spid="35926" grpId="0" animBg="1"/>
      <p:bldP spid="359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两个矩阵</a:t>
            </a:r>
            <a:r>
              <a:rPr lang="zh-CN" altLang="en-US" dirty="0">
                <a:solidFill>
                  <a:srgbClr val="FF0000"/>
                </a:solidFill>
                <a:cs typeface="Courier New" pitchFamily="49" charset="0"/>
              </a:rPr>
              <a:t>相</a:t>
            </a:r>
            <a:r>
              <a:rPr lang="zh-CN" altLang="en-US" dirty="0" smtClean="0">
                <a:solidFill>
                  <a:schemeClr val="bg2">
                    <a:lumMod val="10000"/>
                  </a:schemeClr>
                </a:solidFill>
                <a:cs typeface="Courier New" pitchFamily="49" charset="0"/>
              </a:rPr>
              <a:t>乘：标准解法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5475109"/>
            <a:ext cx="8892480" cy="1122243"/>
          </a:xfrm>
          <a:prstGeom prst="rect">
            <a:avLst/>
          </a:prstGeom>
        </p:spPr>
        <p:txBody>
          <a:bodyPr/>
          <a:lstStyle/>
          <a:p>
            <a:pPr eaLnBrk="1" hangingPunct="1">
              <a:lnSpc>
                <a:spcPct val="150000"/>
              </a:lnSpc>
              <a:spcBef>
                <a:spcPts val="0"/>
              </a:spcBef>
              <a:buFont typeface="Arial" pitchFamily="34" charset="0"/>
              <a:buChar char="•"/>
            </a:pPr>
            <a:r>
              <a:rPr lang="zh-CN" altLang="en-US" sz="2400" dirty="0">
                <a:latin typeface="Verdana" panose="020B0604030504040204" pitchFamily="34" charset="0"/>
                <a:cs typeface="Verdana" panose="020B0604030504040204" pitchFamily="34" charset="0"/>
              </a:rPr>
              <a:t>设</a:t>
            </a:r>
            <a:r>
              <a:rPr lang="en-US" altLang="zh-CN" sz="2400" dirty="0">
                <a:latin typeface="Verdana" panose="020B0604030504040204" pitchFamily="34" charset="0"/>
                <a:ea typeface="Verdana" panose="020B0604030504040204" pitchFamily="34" charset="0"/>
                <a:cs typeface="Verdana" panose="020B0604030504040204" pitchFamily="34" charset="0"/>
              </a:rPr>
              <a:t>A</a:t>
            </a:r>
            <a:r>
              <a:rPr lang="zh-CN" altLang="en-US" sz="2400" dirty="0">
                <a:latin typeface="Verdana" panose="020B0604030504040204" pitchFamily="34" charset="0"/>
                <a:cs typeface="Verdana" panose="020B0604030504040204" pitchFamily="34" charset="0"/>
              </a:rPr>
              <a:t>是</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p</a:t>
            </a:r>
            <a:r>
              <a:rPr lang="en-US" altLang="zh-CN" sz="2400" dirty="0" err="1" smtClean="0">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q</a:t>
            </a:r>
            <a:r>
              <a:rPr lang="zh-CN" altLang="en-US" sz="2400" dirty="0">
                <a:latin typeface="Verdana" panose="020B0604030504040204" pitchFamily="34" charset="0"/>
                <a:cs typeface="Verdana" panose="020B0604030504040204" pitchFamily="34" charset="0"/>
              </a:rPr>
              <a:t>的矩阵，</a:t>
            </a:r>
            <a:r>
              <a:rPr lang="en-US" altLang="zh-CN" sz="2400" dirty="0">
                <a:latin typeface="Verdana" panose="020B0604030504040204" pitchFamily="34" charset="0"/>
                <a:ea typeface="Verdana" panose="020B0604030504040204" pitchFamily="34" charset="0"/>
                <a:cs typeface="Verdana" panose="020B0604030504040204" pitchFamily="34" charset="0"/>
              </a:rPr>
              <a:t>B</a:t>
            </a:r>
            <a:r>
              <a:rPr lang="zh-CN" altLang="en-US" sz="2400" dirty="0">
                <a:latin typeface="Verdana" panose="020B0604030504040204" pitchFamily="34" charset="0"/>
                <a:cs typeface="Verdana" panose="020B0604030504040204" pitchFamily="34" charset="0"/>
              </a:rPr>
              <a:t>是</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q</a:t>
            </a:r>
            <a:r>
              <a:rPr lang="en-US" altLang="zh-CN" sz="2400" dirty="0" err="1">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r</a:t>
            </a:r>
            <a:r>
              <a:rPr lang="zh-CN" altLang="en-US" sz="2400" dirty="0">
                <a:latin typeface="Verdana" panose="020B0604030504040204" pitchFamily="34" charset="0"/>
                <a:cs typeface="Verdana" panose="020B0604030504040204" pitchFamily="34" charset="0"/>
              </a:rPr>
              <a:t>的矩阵</a:t>
            </a:r>
            <a:r>
              <a:rPr lang="zh-CN" altLang="en-US" sz="2400" dirty="0" smtClean="0">
                <a:latin typeface="Verdana" panose="020B0604030504040204" pitchFamily="34" charset="0"/>
                <a:cs typeface="Verdana" panose="020B0604030504040204" pitchFamily="34" charset="0"/>
              </a:rPr>
              <a:t>，</a:t>
            </a:r>
            <a:r>
              <a:rPr lang="zh-CN" altLang="en-US" sz="2400" dirty="0">
                <a:solidFill>
                  <a:srgbClr val="FF0000"/>
                </a:solidFill>
                <a:latin typeface="Verdana" panose="020B0604030504040204" pitchFamily="34" charset="0"/>
                <a:cs typeface="Verdana" panose="020B0604030504040204" pitchFamily="34" charset="0"/>
              </a:rPr>
              <a:t>数乘</a:t>
            </a:r>
            <a:r>
              <a:rPr lang="zh-CN" altLang="en-US" sz="2400" dirty="0" smtClean="0">
                <a:solidFill>
                  <a:srgbClr val="FF0000"/>
                </a:solidFill>
                <a:latin typeface="Verdana" panose="020B0604030504040204" pitchFamily="34" charset="0"/>
                <a:cs typeface="Verdana" panose="020B0604030504040204" pitchFamily="34" charset="0"/>
              </a:rPr>
              <a:t>次</a:t>
            </a:r>
            <a:r>
              <a:rPr lang="zh-CN" altLang="en-US" sz="2400" dirty="0">
                <a:solidFill>
                  <a:srgbClr val="FF0000"/>
                </a:solidFill>
                <a:latin typeface="Verdana" panose="020B0604030504040204" pitchFamily="34" charset="0"/>
                <a:cs typeface="Verdana" panose="020B0604030504040204" pitchFamily="34" charset="0"/>
              </a:rPr>
              <a:t>数</a:t>
            </a:r>
            <a:r>
              <a:rPr lang="zh-CN" altLang="en-US" sz="2400" dirty="0">
                <a:latin typeface="Verdana" panose="020B0604030504040204" pitchFamily="34" charset="0"/>
                <a:cs typeface="Verdana" panose="020B0604030504040204" pitchFamily="34" charset="0"/>
              </a:rPr>
              <a:t>为</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p</a:t>
            </a:r>
            <a:r>
              <a:rPr lang="en-US" altLang="zh-CN" sz="2400" dirty="0" err="1" smtClean="0">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q</a:t>
            </a:r>
            <a:r>
              <a:rPr lang="en-US" altLang="zh-CN" sz="2400" dirty="0" err="1">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r</a:t>
            </a:r>
            <a:endParaRPr lang="en-US" altLang="zh-CN" sz="2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ct val="150000"/>
              </a:lnSpc>
              <a:spcBef>
                <a:spcPts val="0"/>
              </a:spcBef>
              <a:buFont typeface="Arial" pitchFamily="34" charset="0"/>
              <a:buChar char="•"/>
            </a:pPr>
            <a:r>
              <a:rPr lang="zh-CN" altLang="en-US" sz="2400" dirty="0" smtClean="0">
                <a:latin typeface="Verdana" panose="020B0604030504040204" pitchFamily="34" charset="0"/>
                <a:cs typeface="Verdana" panose="020B0604030504040204" pitchFamily="34" charset="0"/>
              </a:rPr>
              <a:t>算法的时</a:t>
            </a:r>
            <a:r>
              <a:rPr lang="zh-CN" altLang="en-US" sz="2400" dirty="0">
                <a:latin typeface="Verdana" panose="020B0604030504040204" pitchFamily="34" charset="0"/>
                <a:cs typeface="Verdana" panose="020B0604030504040204" pitchFamily="34" charset="0"/>
              </a:rPr>
              <a:t>间复杂</a:t>
            </a:r>
            <a:r>
              <a:rPr lang="zh-CN" altLang="en-US" sz="2400" dirty="0" smtClean="0">
                <a:latin typeface="Verdana" panose="020B0604030504040204" pitchFamily="34" charset="0"/>
                <a:cs typeface="Verdana" panose="020B0604030504040204" pitchFamily="34" charset="0"/>
              </a:rPr>
              <a:t>度为：</a:t>
            </a:r>
            <a:r>
              <a:rPr lang="en-US" altLang="zh-CN" sz="2400" dirty="0" smtClean="0">
                <a:latin typeface="Verdana" panose="020B0604030504040204" pitchFamily="34" charset="0"/>
                <a:ea typeface="Verdana" panose="020B0604030504040204" pitchFamily="34" charset="0"/>
                <a:cs typeface="Verdana" panose="020B0604030504040204" pitchFamily="34" charset="0"/>
              </a:rPr>
              <a:t>O(n</a:t>
            </a:r>
            <a:r>
              <a:rPr lang="en-US" altLang="zh-CN" sz="2400" baseline="30000" dirty="0" smtClean="0">
                <a:latin typeface="Verdana" panose="020B0604030504040204" pitchFamily="34" charset="0"/>
                <a:ea typeface="Verdana" panose="020B0604030504040204" pitchFamily="34" charset="0"/>
                <a:cs typeface="Verdana" panose="020B0604030504040204" pitchFamily="34" charset="0"/>
              </a:rPr>
              <a:t>3</a:t>
            </a:r>
            <a:r>
              <a:rPr lang="en-US" altLang="zh-CN" sz="2400" dirty="0">
                <a:latin typeface="Verdana" panose="020B0604030504040204" pitchFamily="34" charset="0"/>
                <a:ea typeface="Verdana" panose="020B0604030504040204" pitchFamily="34" charset="0"/>
                <a:cs typeface="Verdana" panose="020B0604030504040204" pitchFamily="34" charset="0"/>
              </a:rPr>
              <a:t>)</a:t>
            </a:r>
            <a:endParaRPr lang="zh-CN" altLang="en-US" sz="2400" dirty="0">
              <a:latin typeface="Verdana" panose="020B0604030504040204" pitchFamily="34" charset="0"/>
              <a:cs typeface="Verdana" panose="020B0604030504040204" pitchFamily="34" charset="0"/>
            </a:endParaRPr>
          </a:p>
        </p:txBody>
      </p:sp>
      <p:sp>
        <p:nvSpPr>
          <p:cNvPr id="4" name="TextBox 2"/>
          <p:cNvSpPr txBox="1">
            <a:spLocks noChangeArrowheads="1"/>
          </p:cNvSpPr>
          <p:nvPr/>
        </p:nvSpPr>
        <p:spPr bwMode="auto">
          <a:xfrm>
            <a:off x="323528" y="725478"/>
            <a:ext cx="856895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lang="en-US" altLang="zh-CN" b="1" dirty="0" smtClean="0">
                <a:solidFill>
                  <a:srgbClr val="000000"/>
                </a:solidFill>
                <a:latin typeface="+mn-lt"/>
              </a:rPr>
              <a:t>void </a:t>
            </a:r>
            <a:r>
              <a:rPr lang="en-US" altLang="zh-CN" b="1" dirty="0" err="1">
                <a:solidFill>
                  <a:srgbClr val="000000"/>
                </a:solidFill>
                <a:latin typeface="+mn-lt"/>
              </a:rPr>
              <a:t>matrixMultiply</a:t>
            </a:r>
            <a:r>
              <a:rPr lang="en-US" altLang="zh-CN" b="1" dirty="0" smtClean="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**Ma</a:t>
            </a:r>
            <a:r>
              <a:rPr lang="en-US" altLang="zh-CN" b="1" dirty="0">
                <a:solidFill>
                  <a:srgbClr val="000000"/>
                </a:solidFill>
                <a:latin typeface="+mn-lt"/>
              </a:rPr>
              <a:t>,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smtClean="0">
                <a:solidFill>
                  <a:srgbClr val="000000"/>
                </a:solidFill>
                <a:latin typeface="+mn-lt"/>
              </a:rPr>
              <a:t>**Mb</a:t>
            </a:r>
            <a:r>
              <a:rPr lang="en-US" altLang="zh-CN" b="1" dirty="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**Mc</a:t>
            </a:r>
            <a:r>
              <a:rPr lang="en-US" altLang="zh-CN" b="1" dirty="0">
                <a:solidFill>
                  <a:srgbClr val="000000"/>
                </a:solidFill>
                <a:latin typeface="+mn-lt"/>
              </a:rPr>
              <a:t>, </a:t>
            </a:r>
            <a:endParaRPr lang="en-US" altLang="zh-CN" b="1" dirty="0" smtClean="0">
              <a:solidFill>
                <a:srgbClr val="000000"/>
              </a:solidFill>
              <a:latin typeface="+mn-lt"/>
            </a:endParaRPr>
          </a:p>
          <a:p>
            <a:pPr eaLnBrk="1" hangingPunct="1">
              <a:lnSpc>
                <a:spcPct val="120000"/>
              </a:lnSpc>
            </a:pPr>
            <a:r>
              <a:rPr lang="en-US" altLang="zh-CN" dirty="0">
                <a:solidFill>
                  <a:srgbClr val="000000"/>
                </a:solidFill>
                <a:latin typeface="+mn-lt"/>
              </a:rPr>
              <a:t> </a:t>
            </a:r>
            <a:r>
              <a:rPr lang="en-US" altLang="zh-CN" dirty="0" smtClean="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a:t>
            </a:r>
            <a:r>
              <a:rPr lang="en-US" altLang="zh-CN" b="1" dirty="0" err="1">
                <a:solidFill>
                  <a:srgbClr val="000000"/>
                </a:solidFill>
                <a:latin typeface="+mn-lt"/>
              </a:rPr>
              <a:t>ra</a:t>
            </a:r>
            <a:r>
              <a:rPr lang="en-US" altLang="zh-CN" b="1" dirty="0">
                <a:solidFill>
                  <a:srgbClr val="000000"/>
                </a:solidFill>
                <a:latin typeface="+mn-lt"/>
              </a:rPr>
              <a:t>, </a:t>
            </a:r>
            <a:r>
              <a:rPr lang="en-US" altLang="zh-CN" b="1" dirty="0" err="1">
                <a:solidFill>
                  <a:srgbClr val="000000"/>
                </a:solidFill>
                <a:latin typeface="+mn-lt"/>
              </a:rPr>
              <a:t>int</a:t>
            </a:r>
            <a:r>
              <a:rPr lang="en-US" altLang="zh-CN" b="1" dirty="0">
                <a:solidFill>
                  <a:srgbClr val="000000"/>
                </a:solidFill>
                <a:latin typeface="+mn-lt"/>
              </a:rPr>
              <a:t> ca,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err="1">
                <a:solidFill>
                  <a:srgbClr val="000000"/>
                </a:solidFill>
                <a:latin typeface="+mn-lt"/>
              </a:rPr>
              <a:t>rb</a:t>
            </a:r>
            <a:r>
              <a:rPr lang="en-US" altLang="zh-CN" b="1" dirty="0">
                <a:solidFill>
                  <a:srgbClr val="000000"/>
                </a:solidFill>
                <a:latin typeface="+mn-lt"/>
              </a:rPr>
              <a:t>,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err="1" smtClean="0">
                <a:solidFill>
                  <a:srgbClr val="000000"/>
                </a:solidFill>
                <a:latin typeface="+mn-lt"/>
              </a:rPr>
              <a:t>cb</a:t>
            </a:r>
            <a:r>
              <a:rPr lang="en-US" altLang="zh-CN" b="1" dirty="0" smtClean="0">
                <a:solidFill>
                  <a:srgbClr val="000000"/>
                </a:solidFill>
                <a:latin typeface="+mn-lt"/>
              </a:rPr>
              <a:t> ) {  </a:t>
            </a:r>
          </a:p>
          <a:p>
            <a:pPr eaLnBrk="1" hangingPunct="1">
              <a:lnSpc>
                <a:spcPct val="120000"/>
              </a:lnSpc>
            </a:pPr>
            <a:r>
              <a:rPr lang="en-US" altLang="zh-CN" dirty="0">
                <a:solidFill>
                  <a:srgbClr val="000000"/>
                </a:solidFill>
                <a:latin typeface="+mn-lt"/>
              </a:rPr>
              <a:t> </a:t>
            </a:r>
            <a:r>
              <a:rPr lang="en-US" altLang="zh-CN" dirty="0" smtClean="0">
                <a:solidFill>
                  <a:srgbClr val="000000"/>
                </a:solidFill>
                <a:latin typeface="+mn-lt"/>
              </a:rPr>
              <a:t>     </a:t>
            </a:r>
            <a:r>
              <a:rPr lang="en-US" altLang="zh-CN" b="1" dirty="0" smtClean="0">
                <a:solidFill>
                  <a:srgbClr val="000000"/>
                </a:solidFill>
                <a:latin typeface="+mn-lt"/>
              </a:rPr>
              <a:t>if </a:t>
            </a:r>
            <a:r>
              <a:rPr lang="en-US" altLang="zh-CN" b="1" dirty="0">
                <a:solidFill>
                  <a:srgbClr val="000000"/>
                </a:solidFill>
                <a:latin typeface="+mn-lt"/>
              </a:rPr>
              <a:t>(ca != </a:t>
            </a:r>
            <a:r>
              <a:rPr lang="en-US" altLang="zh-CN" b="1" dirty="0" err="1">
                <a:solidFill>
                  <a:srgbClr val="000000"/>
                </a:solidFill>
                <a:latin typeface="+mn-lt"/>
              </a:rPr>
              <a:t>rb</a:t>
            </a:r>
            <a:r>
              <a:rPr lang="en-US" altLang="zh-CN" b="1" dirty="0">
                <a:solidFill>
                  <a:srgbClr val="000000"/>
                </a:solidFill>
                <a:latin typeface="+mn-lt"/>
              </a:rPr>
              <a:t>) error(“</a:t>
            </a:r>
            <a:r>
              <a:rPr lang="zh-CN" altLang="en-US" b="1" dirty="0">
                <a:solidFill>
                  <a:srgbClr val="000000"/>
                </a:solidFill>
                <a:latin typeface="+mn-lt"/>
              </a:rPr>
              <a:t>矩阵不可乘</a:t>
            </a:r>
            <a:r>
              <a:rPr lang="en-US" altLang="zh-CN" b="1" dirty="0">
                <a:solidFill>
                  <a:srgbClr val="000000"/>
                </a:solidFill>
                <a:latin typeface="+mn-lt"/>
              </a:rPr>
              <a:t>”);</a:t>
            </a:r>
          </a:p>
          <a:p>
            <a:pPr eaLnBrk="1" hangingPunct="1">
              <a:lnSpc>
                <a:spcPct val="120000"/>
              </a:lnSpc>
            </a:pPr>
            <a:r>
              <a:rPr lang="en-US" altLang="zh-CN" b="1" dirty="0" smtClean="0">
                <a:solidFill>
                  <a:srgbClr val="000000"/>
                </a:solidFill>
                <a:latin typeface="+mn-lt"/>
              </a:rPr>
              <a:t>      </a:t>
            </a:r>
            <a:r>
              <a:rPr lang="en-US" altLang="zh-CN" b="1" dirty="0">
                <a:solidFill>
                  <a:srgbClr val="000000"/>
                </a:solidFill>
                <a:latin typeface="+mn-lt"/>
              </a:rPr>
              <a:t>for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err="1">
                <a:solidFill>
                  <a:srgbClr val="000000"/>
                </a:solidFill>
                <a:latin typeface="+mn-lt"/>
              </a:rPr>
              <a:t>i</a:t>
            </a:r>
            <a:r>
              <a:rPr lang="en-US" altLang="zh-CN" b="1" dirty="0">
                <a:solidFill>
                  <a:srgbClr val="000000"/>
                </a:solidFill>
                <a:latin typeface="+mn-lt"/>
              </a:rPr>
              <a:t>=0; </a:t>
            </a:r>
            <a:r>
              <a:rPr lang="en-US" altLang="zh-CN" b="1" dirty="0" err="1">
                <a:solidFill>
                  <a:srgbClr val="000000"/>
                </a:solidFill>
                <a:latin typeface="+mn-lt"/>
              </a:rPr>
              <a:t>i</a:t>
            </a:r>
            <a:r>
              <a:rPr lang="en-US" altLang="zh-CN" b="1" dirty="0">
                <a:solidFill>
                  <a:srgbClr val="000000"/>
                </a:solidFill>
                <a:latin typeface="+mn-lt"/>
              </a:rPr>
              <a:t>&lt;</a:t>
            </a:r>
            <a:r>
              <a:rPr lang="en-US" altLang="zh-CN" b="1" dirty="0" err="1">
                <a:solidFill>
                  <a:srgbClr val="000000"/>
                </a:solidFill>
                <a:latin typeface="+mn-lt"/>
              </a:rPr>
              <a:t>ra</a:t>
            </a:r>
            <a:r>
              <a:rPr lang="en-US" altLang="zh-CN" b="1" dirty="0">
                <a:solidFill>
                  <a:srgbClr val="000000"/>
                </a:solidFill>
                <a:latin typeface="+mn-lt"/>
              </a:rPr>
              <a:t>; </a:t>
            </a:r>
            <a:r>
              <a:rPr lang="en-US" altLang="zh-CN" b="1" dirty="0" err="1">
                <a:solidFill>
                  <a:srgbClr val="000000"/>
                </a:solidFill>
                <a:latin typeface="+mn-lt"/>
              </a:rPr>
              <a:t>i</a:t>
            </a:r>
            <a:r>
              <a:rPr lang="en-US" altLang="zh-CN" b="1" dirty="0" smtClean="0">
                <a:solidFill>
                  <a:srgbClr val="000000"/>
                </a:solidFill>
                <a:latin typeface="+mn-lt"/>
              </a:rPr>
              <a:t>++){</a:t>
            </a:r>
            <a:endParaRPr lang="en-US" altLang="zh-CN" b="1" dirty="0">
              <a:solidFill>
                <a:srgbClr val="000000"/>
              </a:solidFill>
              <a:latin typeface="+mn-lt"/>
            </a:endParaRPr>
          </a:p>
          <a:p>
            <a:pPr eaLnBrk="1" hangingPunct="1">
              <a:lnSpc>
                <a:spcPct val="120000"/>
              </a:lnSpc>
            </a:pPr>
            <a:r>
              <a:rPr lang="en-US" altLang="zh-CN" b="1" dirty="0" smtClean="0">
                <a:solidFill>
                  <a:srgbClr val="000000"/>
                </a:solidFill>
                <a:latin typeface="+mn-lt"/>
              </a:rPr>
              <a:t>            for </a:t>
            </a:r>
            <a:r>
              <a:rPr lang="en-US" altLang="zh-CN" b="1" dirty="0">
                <a:solidFill>
                  <a:srgbClr val="000000"/>
                </a:solidFill>
                <a:latin typeface="+mn-lt"/>
              </a:rPr>
              <a:t>(</a:t>
            </a:r>
            <a:r>
              <a:rPr lang="en-US" altLang="zh-CN" b="1" dirty="0" err="1">
                <a:solidFill>
                  <a:srgbClr val="000000"/>
                </a:solidFill>
                <a:latin typeface="+mn-lt"/>
              </a:rPr>
              <a:t>int</a:t>
            </a:r>
            <a:r>
              <a:rPr lang="en-US" altLang="zh-CN" b="1" dirty="0">
                <a:solidFill>
                  <a:srgbClr val="000000"/>
                </a:solidFill>
                <a:latin typeface="+mn-lt"/>
              </a:rPr>
              <a:t> j=0; j&lt;</a:t>
            </a:r>
            <a:r>
              <a:rPr lang="en-US" altLang="zh-CN" b="1" dirty="0" err="1">
                <a:solidFill>
                  <a:srgbClr val="000000"/>
                </a:solidFill>
                <a:latin typeface="+mn-lt"/>
              </a:rPr>
              <a:t>cb</a:t>
            </a:r>
            <a:r>
              <a:rPr lang="en-US" altLang="zh-CN" b="1" dirty="0">
                <a:solidFill>
                  <a:srgbClr val="000000"/>
                </a:solidFill>
                <a:latin typeface="+mn-lt"/>
              </a:rPr>
              <a:t>; j++) {</a:t>
            </a:r>
          </a:p>
          <a:p>
            <a:pPr eaLnBrk="1" hangingPunct="1">
              <a:lnSpc>
                <a:spcPct val="120000"/>
              </a:lnSpc>
            </a:pPr>
            <a:r>
              <a:rPr lang="en-US" altLang="zh-CN" dirty="0">
                <a:solidFill>
                  <a:srgbClr val="000000"/>
                </a:solidFill>
                <a:latin typeface="+mn-lt"/>
              </a:rPr>
              <a:t> </a:t>
            </a:r>
            <a:r>
              <a:rPr lang="en-US" altLang="zh-CN" dirty="0" smtClean="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a:t>
            </a:r>
            <a:r>
              <a:rPr lang="en-US" altLang="zh-CN" b="1" dirty="0">
                <a:solidFill>
                  <a:srgbClr val="000000"/>
                </a:solidFill>
                <a:latin typeface="+mn-lt"/>
              </a:rPr>
              <a:t>sum=a[</a:t>
            </a:r>
            <a:r>
              <a:rPr lang="en-US" altLang="zh-CN" b="1" dirty="0" err="1">
                <a:solidFill>
                  <a:srgbClr val="000000"/>
                </a:solidFill>
                <a:latin typeface="+mn-lt"/>
              </a:rPr>
              <a:t>i</a:t>
            </a:r>
            <a:r>
              <a:rPr lang="en-US" altLang="zh-CN" b="1" dirty="0">
                <a:solidFill>
                  <a:srgbClr val="000000"/>
                </a:solidFill>
                <a:latin typeface="+mn-lt"/>
              </a:rPr>
              <a:t>][0]*b[0][j];</a:t>
            </a: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for </a:t>
            </a:r>
            <a:r>
              <a:rPr lang="en-US" altLang="zh-CN" b="1" dirty="0">
                <a:solidFill>
                  <a:srgbClr val="000000"/>
                </a:solidFill>
                <a:latin typeface="+mn-lt"/>
              </a:rPr>
              <a:t>(</a:t>
            </a:r>
            <a:r>
              <a:rPr lang="en-US" altLang="zh-CN" b="1" dirty="0" err="1">
                <a:solidFill>
                  <a:srgbClr val="000000"/>
                </a:solidFill>
                <a:latin typeface="+mn-lt"/>
              </a:rPr>
              <a:t>int</a:t>
            </a:r>
            <a:r>
              <a:rPr lang="en-US" altLang="zh-CN" b="1" dirty="0">
                <a:solidFill>
                  <a:srgbClr val="000000"/>
                </a:solidFill>
                <a:latin typeface="+mn-lt"/>
              </a:rPr>
              <a:t> k=1</a:t>
            </a:r>
            <a:r>
              <a:rPr lang="en-US" altLang="zh-CN" b="1" dirty="0" smtClean="0">
                <a:solidFill>
                  <a:srgbClr val="000000"/>
                </a:solidFill>
                <a:latin typeface="+mn-lt"/>
              </a:rPr>
              <a:t>; k&lt;ca</a:t>
            </a:r>
            <a:r>
              <a:rPr lang="en-US" altLang="zh-CN" b="1" dirty="0">
                <a:solidFill>
                  <a:srgbClr val="000000"/>
                </a:solidFill>
                <a:latin typeface="+mn-lt"/>
              </a:rPr>
              <a:t>; k</a:t>
            </a:r>
            <a:r>
              <a:rPr lang="en-US" altLang="zh-CN" b="1" dirty="0" smtClean="0">
                <a:solidFill>
                  <a:srgbClr val="000000"/>
                </a:solidFill>
                <a:latin typeface="+mn-lt"/>
              </a:rPr>
              <a:t>++){</a:t>
            </a:r>
            <a:endParaRPr lang="en-US" altLang="zh-CN" b="1" dirty="0">
              <a:solidFill>
                <a:srgbClr val="000000"/>
              </a:solidFill>
              <a:latin typeface="+mn-lt"/>
            </a:endParaRP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a:t>
            </a:r>
            <a:r>
              <a:rPr lang="en-US" altLang="zh-CN" b="1" dirty="0">
                <a:solidFill>
                  <a:srgbClr val="000000"/>
                </a:solidFill>
                <a:latin typeface="+mn-lt"/>
              </a:rPr>
              <a:t>sum += a[</a:t>
            </a:r>
            <a:r>
              <a:rPr lang="en-US" altLang="zh-CN" b="1" dirty="0" err="1">
                <a:solidFill>
                  <a:srgbClr val="000000"/>
                </a:solidFill>
                <a:latin typeface="+mn-lt"/>
              </a:rPr>
              <a:t>i</a:t>
            </a:r>
            <a:r>
              <a:rPr lang="en-US" altLang="zh-CN" b="1" dirty="0">
                <a:solidFill>
                  <a:srgbClr val="000000"/>
                </a:solidFill>
                <a:latin typeface="+mn-lt"/>
              </a:rPr>
              <a:t>][k]*b[k][j</a:t>
            </a:r>
            <a:r>
              <a:rPr lang="en-US" altLang="zh-CN" b="1" dirty="0" smtClean="0">
                <a:solidFill>
                  <a:srgbClr val="000000"/>
                </a:solidFill>
                <a:latin typeface="+mn-lt"/>
              </a:rPr>
              <a:t>];</a:t>
            </a:r>
          </a:p>
          <a:p>
            <a:pPr eaLnBrk="1" hangingPunct="1">
              <a:lnSpc>
                <a:spcPct val="120000"/>
              </a:lnSpc>
            </a:pPr>
            <a:r>
              <a:rPr lang="en-US" altLang="zh-CN" dirty="0" smtClean="0">
                <a:solidFill>
                  <a:srgbClr val="000000"/>
                </a:solidFill>
                <a:latin typeface="+mn-lt"/>
              </a:rPr>
              <a:t>                  }</a:t>
            </a:r>
            <a:endParaRPr lang="en-US" altLang="zh-CN" b="1" dirty="0">
              <a:solidFill>
                <a:srgbClr val="000000"/>
              </a:solidFill>
              <a:latin typeface="+mn-lt"/>
            </a:endParaRP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c[</a:t>
            </a:r>
            <a:r>
              <a:rPr lang="en-US" altLang="zh-CN" b="1" dirty="0" err="1" smtClean="0">
                <a:solidFill>
                  <a:srgbClr val="000000"/>
                </a:solidFill>
                <a:latin typeface="+mn-lt"/>
              </a:rPr>
              <a:t>i</a:t>
            </a:r>
            <a:r>
              <a:rPr lang="en-US" altLang="zh-CN" b="1" dirty="0">
                <a:solidFill>
                  <a:srgbClr val="000000"/>
                </a:solidFill>
                <a:latin typeface="+mn-lt"/>
              </a:rPr>
              <a:t>][j]=sum;</a:t>
            </a: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a:t>
            </a:r>
          </a:p>
          <a:p>
            <a:pPr eaLnBrk="1" hangingPunct="1">
              <a:lnSpc>
                <a:spcPct val="120000"/>
              </a:lnSpc>
            </a:pPr>
            <a:r>
              <a:rPr lang="en-US" altLang="zh-CN" dirty="0" smtClean="0">
                <a:solidFill>
                  <a:srgbClr val="000000"/>
                </a:solidFill>
                <a:latin typeface="+mn-lt"/>
              </a:rPr>
              <a:t>      }</a:t>
            </a:r>
            <a:endParaRPr lang="en-US" altLang="zh-CN" b="1" dirty="0">
              <a:solidFill>
                <a:srgbClr val="000000"/>
              </a:solidFill>
              <a:latin typeface="+mn-lt"/>
            </a:endParaRPr>
          </a:p>
          <a:p>
            <a:pPr eaLnBrk="1" hangingPunct="1">
              <a:lnSpc>
                <a:spcPct val="120000"/>
              </a:lnSpc>
            </a:pPr>
            <a:r>
              <a:rPr lang="en-US" altLang="zh-CN" b="1" dirty="0" smtClean="0">
                <a:solidFill>
                  <a:srgbClr val="000000"/>
                </a:solidFill>
                <a:latin typeface="+mn-lt"/>
              </a:rPr>
              <a:t>}</a:t>
            </a:r>
            <a:endParaRPr lang="zh-CN" altLang="en-US" b="1" dirty="0">
              <a:solidFill>
                <a:srgbClr val="000000"/>
              </a:solidFill>
              <a:latin typeface="+mn-lt"/>
            </a:endParaRPr>
          </a:p>
        </p:txBody>
      </p:sp>
    </p:spTree>
    <p:extLst>
      <p:ext uri="{BB962C8B-B14F-4D97-AF65-F5344CB8AC3E}">
        <p14:creationId xmlns:p14="http://schemas.microsoft.com/office/powerpoint/2010/main" val="303652446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74177" y="764704"/>
            <a:ext cx="8676456" cy="5976664"/>
          </a:xfrm>
          <a:prstGeom prst="rect">
            <a:avLst/>
          </a:prstGeom>
        </p:spPr>
        <p:txBody>
          <a:bodyPr/>
          <a:lstStyle/>
          <a:p>
            <a:pPr marL="504000" indent="-504000" eaLnBrk="1" hangingPunct="1">
              <a:lnSpc>
                <a:spcPct val="200000"/>
              </a:lnSpc>
              <a:spcBef>
                <a:spcPts val="300"/>
              </a:spcBef>
            </a:pPr>
            <a:r>
              <a:rPr lang="zh-CN" altLang="en-US" sz="2200" dirty="0">
                <a:latin typeface="+mn-lt"/>
              </a:rPr>
              <a:t>算法复杂度分</a:t>
            </a:r>
            <a:r>
              <a:rPr lang="zh-CN" altLang="en-US" sz="2200" dirty="0" smtClean="0">
                <a:latin typeface="+mn-lt"/>
              </a:rPr>
              <a:t>析</a:t>
            </a:r>
            <a:endParaRPr lang="zh-CN" altLang="en-US" sz="2200" dirty="0">
              <a:latin typeface="+mn-lt"/>
            </a:endParaRPr>
          </a:p>
          <a:p>
            <a:pPr marL="990600" lvl="1" indent="-533400" eaLnBrk="1" hangingPunct="1">
              <a:lnSpc>
                <a:spcPct val="200000"/>
              </a:lnSpc>
              <a:spcBef>
                <a:spcPts val="300"/>
              </a:spcBef>
            </a:pPr>
            <a:r>
              <a:rPr lang="en-US" altLang="zh-CN" sz="2200" dirty="0" smtClean="0"/>
              <a:t>Compress</a:t>
            </a:r>
            <a:r>
              <a:rPr lang="zh-CN" altLang="en-US" sz="2200" dirty="0" smtClean="0"/>
              <a:t>算法的基本思想是逐一确定像素点的分段归属</a:t>
            </a:r>
            <a:endParaRPr lang="en-US" altLang="zh-CN" sz="2200" dirty="0" smtClean="0"/>
          </a:p>
          <a:p>
            <a:pPr marL="990600" lvl="1" indent="-533400" eaLnBrk="1" hangingPunct="1">
              <a:lnSpc>
                <a:spcPct val="200000"/>
              </a:lnSpc>
              <a:spcBef>
                <a:spcPts val="300"/>
              </a:spcBef>
            </a:pPr>
            <a:r>
              <a:rPr lang="zh-CN" altLang="en-US" sz="2200" dirty="0" smtClean="0"/>
              <a:t>思考：对每个像素点 </a:t>
            </a:r>
            <a:r>
              <a:rPr lang="en-US" altLang="zh-CN" sz="2200" b="1" dirty="0" err="1"/>
              <a:t>i</a:t>
            </a:r>
            <a:r>
              <a:rPr lang="zh-CN" altLang="en-US" sz="2200" dirty="0" smtClean="0"/>
              <a:t>，求解</a:t>
            </a:r>
            <a:r>
              <a:rPr lang="en-US" altLang="zh-CN" sz="2200" dirty="0" smtClean="0"/>
              <a:t>S[</a:t>
            </a:r>
            <a:r>
              <a:rPr lang="en-US" altLang="zh-CN" sz="2200" dirty="0" err="1" smtClean="0"/>
              <a:t>i</a:t>
            </a:r>
            <a:r>
              <a:rPr lang="en-US" altLang="zh-CN" sz="2200" dirty="0" smtClean="0"/>
              <a:t>]</a:t>
            </a:r>
            <a:r>
              <a:rPr lang="zh-CN" altLang="en-US" sz="2200" dirty="0" smtClean="0"/>
              <a:t>的计算复杂度？</a:t>
            </a:r>
            <a:endParaRPr lang="en-US" altLang="zh-CN" sz="2200" dirty="0"/>
          </a:p>
          <a:p>
            <a:pPr marL="1293750" lvl="2" indent="-285750" eaLnBrk="1" hangingPunct="1">
              <a:lnSpc>
                <a:spcPct val="200000"/>
              </a:lnSpc>
              <a:spcBef>
                <a:spcPts val="600"/>
              </a:spcBef>
              <a:buSzPct val="70000"/>
              <a:buFont typeface="Wingdings" panose="05000000000000000000" pitchFamily="2" charset="2"/>
              <a:buChar char="l"/>
            </a:pPr>
            <a:r>
              <a:rPr lang="zh-CN" altLang="en-US" sz="2200" dirty="0" smtClean="0">
                <a:latin typeface="+mn-lt"/>
              </a:rPr>
              <a:t>求解最优分段的算法中对</a:t>
            </a:r>
            <a:r>
              <a:rPr lang="en-US" altLang="zh-CN" sz="2200" dirty="0" smtClean="0">
                <a:latin typeface="+mn-lt"/>
              </a:rPr>
              <a:t>k</a:t>
            </a:r>
            <a:r>
              <a:rPr lang="zh-CN" altLang="en-US" sz="2200" dirty="0" smtClean="0">
                <a:latin typeface="+mn-lt"/>
              </a:rPr>
              <a:t>的循环次数不超过</a:t>
            </a:r>
            <a:r>
              <a:rPr lang="en-US" altLang="zh-CN" sz="2200" dirty="0" smtClean="0">
                <a:latin typeface="+mn-lt"/>
              </a:rPr>
              <a:t>256</a:t>
            </a:r>
          </a:p>
          <a:p>
            <a:pPr marL="1293750" lvl="2" indent="-285750" eaLnBrk="1" hangingPunct="1">
              <a:lnSpc>
                <a:spcPct val="200000"/>
              </a:lnSpc>
              <a:spcBef>
                <a:spcPts val="600"/>
              </a:spcBef>
              <a:buSzPct val="70000"/>
              <a:buFont typeface="Wingdings" panose="05000000000000000000" pitchFamily="2" charset="2"/>
              <a:buChar char="l"/>
            </a:pPr>
            <a:r>
              <a:rPr lang="zh-CN" altLang="en-US" sz="2200" dirty="0" smtClean="0">
                <a:latin typeface="+mn-lt"/>
              </a:rPr>
              <a:t>故对每一个确定的 </a:t>
            </a:r>
            <a:r>
              <a:rPr lang="en-US" altLang="zh-CN" sz="2200" b="1" dirty="0" err="1" smtClean="0">
                <a:latin typeface="+mn-lt"/>
              </a:rPr>
              <a:t>i</a:t>
            </a:r>
            <a:r>
              <a:rPr lang="zh-CN" altLang="en-US" sz="2200" dirty="0" smtClean="0">
                <a:latin typeface="+mn-lt"/>
              </a:rPr>
              <a:t>，可在</a:t>
            </a:r>
            <a:r>
              <a:rPr lang="en-US" altLang="zh-CN" sz="2200" dirty="0" smtClean="0">
                <a:latin typeface="+mn-lt"/>
              </a:rPr>
              <a:t>O(1)</a:t>
            </a:r>
            <a:r>
              <a:rPr lang="zh-CN" altLang="en-US" sz="2200" dirty="0" smtClean="0">
                <a:latin typeface="+mn-lt"/>
              </a:rPr>
              <a:t>时间内完成对</a:t>
            </a:r>
            <a:r>
              <a:rPr lang="en-US" altLang="zh-CN" sz="2200" dirty="0" smtClean="0">
                <a:latin typeface="+mn-lt"/>
              </a:rPr>
              <a:t>S[</a:t>
            </a:r>
            <a:r>
              <a:rPr lang="en-US" altLang="zh-CN" sz="2200" dirty="0" err="1" smtClean="0">
                <a:latin typeface="+mn-lt"/>
              </a:rPr>
              <a:t>i</a:t>
            </a:r>
            <a:r>
              <a:rPr lang="en-US" altLang="zh-CN" sz="2200" dirty="0" smtClean="0">
                <a:latin typeface="+mn-lt"/>
              </a:rPr>
              <a:t>]</a:t>
            </a:r>
            <a:r>
              <a:rPr lang="zh-CN" altLang="en-US" sz="2200" dirty="0" smtClean="0">
                <a:latin typeface="+mn-lt"/>
              </a:rPr>
              <a:t>的计算</a:t>
            </a:r>
            <a:endParaRPr lang="en-US" altLang="zh-CN" sz="2200" dirty="0" smtClean="0">
              <a:latin typeface="+mn-lt"/>
            </a:endParaRPr>
          </a:p>
          <a:p>
            <a:pPr marL="990600" lvl="1" indent="-533400" eaLnBrk="1" hangingPunct="1">
              <a:lnSpc>
                <a:spcPct val="200000"/>
              </a:lnSpc>
              <a:spcBef>
                <a:spcPts val="300"/>
              </a:spcBef>
            </a:pPr>
            <a:r>
              <a:rPr lang="zh-CN" altLang="en-US" sz="2200" dirty="0" smtClean="0">
                <a:latin typeface="+mn-lt"/>
              </a:rPr>
              <a:t>因此：整</a:t>
            </a:r>
            <a:r>
              <a:rPr lang="zh-CN" altLang="en-US" sz="2200" dirty="0">
                <a:latin typeface="+mn-lt"/>
              </a:rPr>
              <a:t>个算法的时间复杂度</a:t>
            </a:r>
            <a:r>
              <a:rPr lang="zh-CN" altLang="en-US" sz="2200" dirty="0" smtClean="0">
                <a:latin typeface="+mn-lt"/>
              </a:rPr>
              <a:t>为：</a:t>
            </a:r>
            <a:r>
              <a:rPr lang="en-US" altLang="zh-CN" sz="2200" b="1" dirty="0" smtClean="0">
                <a:latin typeface="+mn-lt"/>
              </a:rPr>
              <a:t>O(n)</a:t>
            </a:r>
          </a:p>
          <a:p>
            <a:pPr marL="990600" lvl="1" indent="-533400" eaLnBrk="1" hangingPunct="1">
              <a:lnSpc>
                <a:spcPct val="200000"/>
              </a:lnSpc>
              <a:spcBef>
                <a:spcPts val="300"/>
              </a:spcBef>
            </a:pPr>
            <a:r>
              <a:rPr lang="zh-CN" altLang="en-US" sz="2200" dirty="0"/>
              <a:t>算</a:t>
            </a:r>
            <a:r>
              <a:rPr lang="zh-CN" altLang="en-US" sz="2200" dirty="0" smtClean="0"/>
              <a:t>法的</a:t>
            </a:r>
            <a:r>
              <a:rPr lang="zh-CN" altLang="en-US" sz="2200" dirty="0"/>
              <a:t>空间复杂度</a:t>
            </a:r>
            <a:r>
              <a:rPr lang="zh-CN" altLang="en-US" sz="2200" dirty="0" smtClean="0"/>
              <a:t>为：</a:t>
            </a:r>
            <a:r>
              <a:rPr lang="en-US" altLang="zh-CN" sz="2200" b="1" dirty="0" smtClean="0"/>
              <a:t>O(n</a:t>
            </a:r>
            <a:r>
              <a:rPr lang="en-US" altLang="zh-CN" sz="2200" b="1" dirty="0"/>
              <a:t>)</a:t>
            </a:r>
            <a:endParaRPr lang="zh-CN" altLang="en-US" sz="2200" b="1" dirty="0"/>
          </a:p>
        </p:txBody>
      </p:sp>
    </p:spTree>
    <p:extLst>
      <p:ext uri="{BB962C8B-B14F-4D97-AF65-F5344CB8AC3E}">
        <p14:creationId xmlns:p14="http://schemas.microsoft.com/office/powerpoint/2010/main" val="1002386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1840" y="116632"/>
            <a:ext cx="2339102" cy="523220"/>
          </a:xfrm>
          <a:prstGeom prst="rect">
            <a:avLst/>
          </a:prstGeom>
        </p:spPr>
        <p:txBody>
          <a:bodyPr wrap="none">
            <a:spAutoFit/>
          </a:bodyPr>
          <a:lstStyle/>
          <a:p>
            <a:r>
              <a:rPr lang="zh-CN" altLang="en-US" sz="2800" kern="0" dirty="0" smtClean="0">
                <a:solidFill>
                  <a:srgbClr val="DDDDDD">
                    <a:lumMod val="10000"/>
                  </a:srgbClr>
                </a:solidFill>
                <a:latin typeface="微软雅黑" panose="020B0503020204020204" pitchFamily="34" charset="-122"/>
                <a:ea typeface="微软雅黑" panose="020B0503020204020204" pitchFamily="34" charset="-122"/>
                <a:cs typeface="Courier New" pitchFamily="49" charset="0"/>
              </a:rPr>
              <a:t>图像压缩问题</a:t>
            </a:r>
            <a:endParaRPr lang="zh-CN" altLang="en-US" dirty="0"/>
          </a:p>
        </p:txBody>
      </p:sp>
      <p:sp>
        <p:nvSpPr>
          <p:cNvPr id="3" name="副标题 2"/>
          <p:cNvSpPr txBox="1">
            <a:spLocks/>
          </p:cNvSpPr>
          <p:nvPr/>
        </p:nvSpPr>
        <p:spPr>
          <a:xfrm>
            <a:off x="323528" y="908720"/>
            <a:ext cx="8429625" cy="4389438"/>
          </a:xfrm>
          <a:prstGeom prst="rect">
            <a:avLst/>
          </a:prstGeom>
        </p:spPr>
        <p:txBody>
          <a:bodyPr lIns="0" rIns="18288"/>
          <a:lstStyle/>
          <a:p>
            <a:pPr marL="457200" marR="0" lvl="0" indent="-457200" algn="l" defTabSz="914400" rtl="0" eaLnBrk="1" fontAlgn="base" latinLnBrk="0" hangingPunct="1">
              <a:lnSpc>
                <a:spcPct val="100000"/>
              </a:lnSpc>
              <a:spcBef>
                <a:spcPts val="1200"/>
              </a:spcBef>
              <a:spcAft>
                <a:spcPct val="0"/>
              </a:spcAft>
              <a:buClrTx/>
              <a:buSzTx/>
              <a:buFont typeface="Wingdings" pitchFamily="2" charset="2"/>
              <a:buChar char="n"/>
              <a:tabLst/>
              <a:defRPr/>
            </a:pPr>
            <a:r>
              <a:rPr kumimoji="0" lang="zh-CN" altLang="en-US" sz="3200" b="1"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构造最优解</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 算法</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compress</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中用</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I[</a:t>
            </a:r>
            <a:r>
              <a:rPr kumimoji="0" lang="en-US" altLang="zh-CN" sz="2800" b="0" i="0" u="none" strike="noStrike" kern="0" cap="none" spc="0" normalizeH="0" baseline="0" noProof="0" dirty="0" err="1" smtClean="0">
                <a:ln>
                  <a:noFill/>
                </a:ln>
                <a:solidFill>
                  <a:srgbClr val="161616"/>
                </a:solidFill>
                <a:effectLst/>
                <a:uLnTx/>
                <a:uFillTx/>
                <a:latin typeface="Arial" charset="0"/>
                <a:ea typeface="微软雅黑" panose="020B0503020204020204" pitchFamily="34" charset="-122"/>
                <a:cs typeface="Arial" charset="0"/>
              </a:rPr>
              <a:t>i</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和</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b[</a:t>
            </a:r>
            <a:r>
              <a:rPr kumimoji="0" lang="en-US" altLang="zh-CN" sz="2800" b="0" i="0" u="none" strike="noStrike" kern="0" cap="none" spc="0" normalizeH="0" baseline="0" noProof="0" dirty="0" err="1" smtClean="0">
                <a:ln>
                  <a:noFill/>
                </a:ln>
                <a:solidFill>
                  <a:srgbClr val="161616"/>
                </a:solidFill>
                <a:effectLst/>
                <a:uLnTx/>
                <a:uFillTx/>
                <a:latin typeface="Arial" charset="0"/>
                <a:ea typeface="微软雅黑" panose="020B0503020204020204" pitchFamily="34" charset="-122"/>
                <a:cs typeface="Arial" charset="0"/>
              </a:rPr>
              <a:t>i</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记录了最优分段的信息。</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最优分段的最后一段的段长度和像素位数存储于</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I[n]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和</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b[n]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当中。</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前一分段的段长度和像素位数存储于</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I[n-I[n]]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和</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b[n-I[n]]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当中。</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smtClean="0">
                <a:ln>
                  <a:noFill/>
                </a:ln>
                <a:solidFill>
                  <a:srgbClr val="161616"/>
                </a:solidFill>
                <a:effectLst/>
                <a:uLnTx/>
                <a:uFillTx/>
                <a:latin typeface="Arial" charset="0"/>
                <a:ea typeface="微软雅黑" panose="020B0503020204020204" pitchFamily="34" charset="-122"/>
                <a:cs typeface="Arial" charset="0"/>
              </a:rPr>
              <a:t>以此类推，可以在</a:t>
            </a:r>
            <a:r>
              <a:rPr kumimoji="0" lang="en-US" altLang="zh-CN" sz="2800" b="0" i="0" u="none" strike="noStrike" kern="0" cap="none" spc="0" normalizeH="0" baseline="0" noProof="0" smtClean="0">
                <a:ln>
                  <a:noFill/>
                </a:ln>
                <a:solidFill>
                  <a:srgbClr val="161616"/>
                </a:solidFill>
                <a:effectLst/>
                <a:uLnTx/>
                <a:uFillTx/>
                <a:latin typeface="Arial" charset="0"/>
                <a:ea typeface="微软雅黑" panose="020B0503020204020204" pitchFamily="34" charset="-122"/>
                <a:cs typeface="Arial" charset="0"/>
              </a:rPr>
              <a:t>O(n)</a:t>
            </a:r>
            <a:r>
              <a:rPr kumimoji="0" lang="zh-CN" altLang="en-US" sz="2800" b="0" i="0" u="none" strike="noStrike" kern="0" cap="none" spc="0" normalizeH="0" baseline="0" noProof="0" smtClean="0">
                <a:ln>
                  <a:noFill/>
                </a:ln>
                <a:solidFill>
                  <a:srgbClr val="161616"/>
                </a:solidFill>
                <a:effectLst/>
                <a:uLnTx/>
                <a:uFillTx/>
                <a:latin typeface="Arial" charset="0"/>
                <a:ea typeface="微软雅黑" panose="020B0503020204020204" pitchFamily="34" charset="-122"/>
                <a:cs typeface="Arial" charset="0"/>
              </a:rPr>
              <a:t>时间内构造出最优解。</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	</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1840" y="116632"/>
            <a:ext cx="2339102" cy="523220"/>
          </a:xfrm>
          <a:prstGeom prst="rect">
            <a:avLst/>
          </a:prstGeom>
        </p:spPr>
        <p:txBody>
          <a:bodyPr wrap="none">
            <a:spAutoFit/>
          </a:bodyPr>
          <a:lstStyle/>
          <a:p>
            <a:r>
              <a:rPr lang="zh-CN" altLang="en-US" sz="2800" kern="0" dirty="0" smtClean="0">
                <a:solidFill>
                  <a:srgbClr val="DDDDDD">
                    <a:lumMod val="10000"/>
                  </a:srgbClr>
                </a:solidFill>
                <a:latin typeface="微软雅黑" panose="020B0503020204020204" pitchFamily="34" charset="-122"/>
                <a:ea typeface="微软雅黑" panose="020B0503020204020204" pitchFamily="34" charset="-122"/>
                <a:cs typeface="Courier New" pitchFamily="49" charset="0"/>
              </a:rPr>
              <a:t>图像压缩问题</a:t>
            </a:r>
            <a:endParaRPr lang="zh-CN" altLang="en-US" dirty="0"/>
          </a:p>
        </p:txBody>
      </p:sp>
      <p:sp>
        <p:nvSpPr>
          <p:cNvPr id="3" name="副标题 2"/>
          <p:cNvSpPr txBox="1">
            <a:spLocks/>
          </p:cNvSpPr>
          <p:nvPr/>
        </p:nvSpPr>
        <p:spPr>
          <a:xfrm>
            <a:off x="467544" y="980728"/>
            <a:ext cx="8229600" cy="5072063"/>
          </a:xfrm>
          <a:prstGeom prst="rect">
            <a:avLst/>
          </a:prstGeom>
        </p:spPr>
        <p:txBody>
          <a:bodyPr lIns="0" rIns="18288"/>
          <a:lstStyle/>
          <a:p>
            <a:pPr marL="457200" marR="0" lvl="0" indent="-457200" algn="l" defTabSz="914400" rtl="0" eaLnBrk="1" fontAlgn="base" latinLnBrk="0" hangingPunct="1">
              <a:lnSpc>
                <a:spcPct val="100000"/>
              </a:lnSpc>
              <a:spcBef>
                <a:spcPts val="1200"/>
              </a:spcBef>
              <a:spcAft>
                <a:spcPct val="0"/>
              </a:spcAft>
              <a:buClrTx/>
              <a:buSzTx/>
              <a:buFont typeface="Wingdings" pitchFamily="2" charset="2"/>
              <a:buChar char="n"/>
              <a:tabLst/>
              <a:defRPr/>
            </a:pPr>
            <a:r>
              <a:rPr kumimoji="0" lang="zh-CN" altLang="en-US" sz="3200" b="1"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rPr>
              <a:t>实例</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r>
              <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rPr>
              <a:t>	</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4" name="Picture 4" descr="截图16-4"/>
          <p:cNvPicPr>
            <a:picLocks noChangeAspect="1" noChangeArrowheads="1"/>
          </p:cNvPicPr>
          <p:nvPr/>
        </p:nvPicPr>
        <p:blipFill>
          <a:blip r:embed="rId2" cstate="print"/>
          <a:srcRect/>
          <a:stretch>
            <a:fillRect/>
          </a:stretch>
        </p:blipFill>
        <p:spPr bwMode="auto">
          <a:xfrm>
            <a:off x="1000124" y="1962454"/>
            <a:ext cx="7316291" cy="4428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1840" y="116632"/>
            <a:ext cx="2339102" cy="523220"/>
          </a:xfrm>
          <a:prstGeom prst="rect">
            <a:avLst/>
          </a:prstGeom>
        </p:spPr>
        <p:txBody>
          <a:bodyPr wrap="none">
            <a:spAutoFit/>
          </a:bodyPr>
          <a:lstStyle/>
          <a:p>
            <a:r>
              <a:rPr lang="zh-CN" altLang="en-US" sz="2800" kern="0" dirty="0" smtClean="0">
                <a:solidFill>
                  <a:srgbClr val="DDDDDD">
                    <a:lumMod val="10000"/>
                  </a:srgbClr>
                </a:solidFill>
                <a:latin typeface="微软雅黑" panose="020B0503020204020204" pitchFamily="34" charset="-122"/>
                <a:ea typeface="微软雅黑" panose="020B0503020204020204" pitchFamily="34" charset="-122"/>
                <a:cs typeface="Courier New" pitchFamily="49" charset="0"/>
              </a:rPr>
              <a:t>图像压缩问题</a:t>
            </a:r>
            <a:endParaRPr lang="zh-CN" altLang="en-US" dirty="0"/>
          </a:p>
        </p:txBody>
      </p:sp>
      <p:sp>
        <p:nvSpPr>
          <p:cNvPr id="3" name="副标题 2"/>
          <p:cNvSpPr txBox="1">
            <a:spLocks/>
          </p:cNvSpPr>
          <p:nvPr/>
        </p:nvSpPr>
        <p:spPr>
          <a:xfrm>
            <a:off x="323528" y="764704"/>
            <a:ext cx="8229600" cy="4572000"/>
          </a:xfrm>
          <a:prstGeom prst="rect">
            <a:avLst/>
          </a:prstGeom>
          <a:ln>
            <a:solidFill>
              <a:srgbClr val="00FF00"/>
            </a:solidFill>
          </a:ln>
        </p:spPr>
        <p:txBody>
          <a:bodyPr lIns="0" rIns="18288"/>
          <a:lstStyle/>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public void output(</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p,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s,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I,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b)</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zh-CN" altLang="en-US"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n=s.length-1;</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System.out.println</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(“The optimal value is”+s[n]);</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m=0;</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traceback</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n,s,I</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S[m]=n;</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System.out.println</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(“Decomposed into”+m+ “segments”);</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for(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j=1; j&lt;=m; j++) {</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I[j]=I[s[j]];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b[j]=b[s[j]];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for(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j=1; j&lt;=m; 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System.out.println</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(I[j]+”,”+b[j]);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endParaRPr kumimoji="0" lang="en-US" altLang="zh-CN" sz="3200"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endParaRPr>
          </a:p>
          <a:p>
            <a:pPr marL="800100" marR="0" lvl="1" indent="-342900" algn="l" defTabSz="914400" rtl="0" eaLnBrk="1" fontAlgn="base" latinLnBrk="0" hangingPunct="1">
              <a:lnSpc>
                <a:spcPct val="9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9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p:txBody>
      </p:sp>
      <p:sp>
        <p:nvSpPr>
          <p:cNvPr id="4" name="Text Box 5"/>
          <p:cNvSpPr txBox="1">
            <a:spLocks noChangeArrowheads="1"/>
          </p:cNvSpPr>
          <p:nvPr/>
        </p:nvSpPr>
        <p:spPr bwMode="auto">
          <a:xfrm>
            <a:off x="5724128" y="3429000"/>
            <a:ext cx="3240360" cy="2246769"/>
          </a:xfrm>
          <a:prstGeom prst="rect">
            <a:avLst/>
          </a:prstGeom>
          <a:solidFill>
            <a:srgbClr val="FFC000"/>
          </a:solidFill>
          <a:ln w="9525">
            <a:solidFill>
              <a:srgbClr val="00FF00"/>
            </a:solidFill>
            <a:miter lim="800000"/>
            <a:headEnd/>
            <a:tailEnd/>
          </a:ln>
        </p:spPr>
        <p:txBody>
          <a:bodyPr wrap="square">
            <a:spAutoFit/>
          </a:bodyPr>
          <a:lstStyle/>
          <a:p>
            <a:pPr>
              <a:spcBef>
                <a:spcPts val="0"/>
              </a:spcBef>
            </a:pPr>
            <a:r>
              <a:rPr lang="en-US" altLang="zh-CN" dirty="0">
                <a:latin typeface="微软雅黑" pitchFamily="34" charset="-122"/>
                <a:ea typeface="微软雅黑" pitchFamily="34" charset="-122"/>
              </a:rPr>
              <a:t>public void </a:t>
            </a:r>
            <a:r>
              <a:rPr lang="en-US" altLang="zh-CN" dirty="0" err="1">
                <a:latin typeface="微软雅黑" pitchFamily="34" charset="-122"/>
                <a:ea typeface="微软雅黑" pitchFamily="34" charset="-122"/>
              </a:rPr>
              <a:t>traceback</a:t>
            </a:r>
            <a:endParaRPr lang="en-US" altLang="zh-CN" dirty="0">
              <a:latin typeface="微软雅黑" pitchFamily="34" charset="-122"/>
              <a:ea typeface="微软雅黑" pitchFamily="34" charset="-122"/>
            </a:endParaRPr>
          </a:p>
          <a:p>
            <a:pPr>
              <a:spcBef>
                <a:spcPts val="0"/>
              </a:spcBef>
            </a:pP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n,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s,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I)</a:t>
            </a:r>
          </a:p>
          <a:p>
            <a:pPr>
              <a:spcBef>
                <a:spcPts val="0"/>
              </a:spcBef>
            </a:pPr>
            <a:r>
              <a:rPr lang="en-US" altLang="zh-CN" dirty="0">
                <a:latin typeface="微软雅黑" pitchFamily="34" charset="-122"/>
                <a:ea typeface="微软雅黑" pitchFamily="34" charset="-122"/>
              </a:rPr>
              <a:t>{</a:t>
            </a:r>
          </a:p>
          <a:p>
            <a:pPr>
              <a:spcBef>
                <a:spcPts val="0"/>
              </a:spcBef>
            </a:pPr>
            <a:r>
              <a:rPr lang="en-US" altLang="zh-CN" dirty="0">
                <a:latin typeface="微软雅黑" pitchFamily="34" charset="-122"/>
                <a:ea typeface="微软雅黑" pitchFamily="34" charset="-122"/>
              </a:rPr>
              <a:t>     if( n==0) return;</a:t>
            </a:r>
          </a:p>
          <a:p>
            <a:pPr>
              <a:spcBef>
                <a:spcPts val="0"/>
              </a:spcBef>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traceback</a:t>
            </a:r>
            <a:r>
              <a:rPr lang="en-US" altLang="zh-CN" dirty="0">
                <a:latin typeface="微软雅黑" pitchFamily="34" charset="-122"/>
                <a:ea typeface="微软雅黑" pitchFamily="34" charset="-122"/>
              </a:rPr>
              <a:t>( n-I[n],</a:t>
            </a:r>
            <a:r>
              <a:rPr lang="en-US" altLang="zh-CN" dirty="0" err="1">
                <a:latin typeface="微软雅黑" pitchFamily="34" charset="-122"/>
                <a:ea typeface="微软雅黑" pitchFamily="34" charset="-122"/>
              </a:rPr>
              <a:t>s,I</a:t>
            </a:r>
            <a:r>
              <a:rPr lang="en-US" altLang="zh-CN" dirty="0">
                <a:latin typeface="微软雅黑" pitchFamily="34" charset="-122"/>
                <a:ea typeface="微软雅黑" pitchFamily="34" charset="-122"/>
              </a:rPr>
              <a:t>);</a:t>
            </a:r>
          </a:p>
          <a:p>
            <a:pPr>
              <a:spcBef>
                <a:spcPts val="0"/>
              </a:spcBef>
            </a:pPr>
            <a:r>
              <a:rPr lang="en-US" altLang="zh-CN" dirty="0">
                <a:latin typeface="微软雅黑" pitchFamily="34" charset="-122"/>
                <a:ea typeface="微软雅黑" pitchFamily="34" charset="-122"/>
              </a:rPr>
              <a:t>     s[m++]=n-I[n];</a:t>
            </a:r>
          </a:p>
          <a:p>
            <a:pPr>
              <a:spcBef>
                <a:spcPts val="0"/>
              </a:spcBef>
            </a:pPr>
            <a:r>
              <a:rPr lang="en-US" altLang="zh-CN"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08920"/>
            <a:ext cx="9144000" cy="201622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3.10  0/1</a:t>
            </a:r>
            <a:r>
              <a:rPr lang="zh-CN" altLang="en-US" sz="4000" kern="0" dirty="0">
                <a:solidFill>
                  <a:schemeClr val="bg2">
                    <a:lumMod val="10000"/>
                  </a:schemeClr>
                </a:solidFill>
              </a:rPr>
              <a:t>背包问</a:t>
            </a:r>
            <a:r>
              <a:rPr lang="zh-CN" altLang="en-US" sz="4000" kern="0" dirty="0" smtClean="0">
                <a:solidFill>
                  <a:schemeClr val="bg2">
                    <a:lumMod val="10000"/>
                  </a:schemeClr>
                </a:solidFill>
              </a:rPr>
              <a:t>题</a:t>
            </a:r>
            <a:endParaRPr lang="en-US" altLang="zh-CN" sz="4000" kern="0" dirty="0" smtClean="0">
              <a:solidFill>
                <a:schemeClr val="bg2">
                  <a:lumMod val="10000"/>
                </a:schemeClr>
              </a:solidFill>
            </a:endParaRPr>
          </a:p>
          <a:p>
            <a:pPr eaLnBrk="1" hangingPunct="1">
              <a:lnSpc>
                <a:spcPct val="150000"/>
              </a:lnSpc>
            </a:pPr>
            <a:r>
              <a:rPr lang="zh-CN" altLang="en-US" sz="4000" kern="0" dirty="0" smtClean="0">
                <a:solidFill>
                  <a:schemeClr val="bg2">
                    <a:lumMod val="10000"/>
                  </a:schemeClr>
                </a:solidFill>
              </a:rPr>
              <a:t>（</a:t>
            </a:r>
            <a:r>
              <a:rPr lang="en-GB" altLang="zh-CN" sz="4000" kern="0" dirty="0" smtClean="0">
                <a:solidFill>
                  <a:schemeClr val="bg2">
                    <a:lumMod val="10000"/>
                  </a:schemeClr>
                </a:solidFill>
                <a:latin typeface="+mn-lt"/>
              </a:rPr>
              <a:t>0/1 </a:t>
            </a:r>
            <a:r>
              <a:rPr lang="en-GB" altLang="zh-CN" sz="4000" kern="0" dirty="0">
                <a:solidFill>
                  <a:schemeClr val="bg2">
                    <a:lumMod val="10000"/>
                  </a:schemeClr>
                </a:solidFill>
                <a:latin typeface="+mn-lt"/>
              </a:rPr>
              <a:t>Knapsack </a:t>
            </a:r>
            <a:r>
              <a:rPr lang="en-GB" altLang="zh-CN" sz="4000" kern="0" dirty="0" smtClean="0">
                <a:solidFill>
                  <a:schemeClr val="bg2">
                    <a:lumMod val="10000"/>
                  </a:schemeClr>
                </a:solidFill>
                <a:latin typeface="+mn-lt"/>
              </a:rPr>
              <a:t>Problem</a:t>
            </a:r>
            <a:r>
              <a:rPr lang="zh-CN" altLang="en-US" sz="4000" kern="0" dirty="0" smtClean="0">
                <a:solidFill>
                  <a:schemeClr val="bg2">
                    <a:lumMod val="10000"/>
                  </a:schemeClr>
                </a:solidFill>
              </a:rPr>
              <a:t>）</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14264473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en-US" altLang="zh-CN" dirty="0">
                <a:solidFill>
                  <a:schemeClr val="bg2">
                    <a:lumMod val="10000"/>
                  </a:schemeClr>
                </a:solidFill>
                <a:cs typeface="Courier New" pitchFamily="49" charset="0"/>
              </a:rPr>
              <a:t>0-1</a:t>
            </a:r>
            <a:r>
              <a:rPr lang="zh-CN" altLang="en-US" dirty="0">
                <a:solidFill>
                  <a:schemeClr val="bg2">
                    <a:lumMod val="10000"/>
                  </a:schemeClr>
                </a:solidFill>
                <a:cs typeface="Courier New" pitchFamily="49" charset="0"/>
              </a:rPr>
              <a:t>背包问题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96634" y="764704"/>
            <a:ext cx="8595846" cy="5976664"/>
          </a:xfrm>
          <a:prstGeom prst="rect">
            <a:avLst/>
          </a:prstGeom>
        </p:spPr>
        <p:txBody>
          <a:bodyPr/>
          <a:lstStyle/>
          <a:p>
            <a:pPr marL="504000" indent="-504000" eaLnBrk="1" hangingPunct="1">
              <a:lnSpc>
                <a:spcPct val="150000"/>
              </a:lnSpc>
              <a:spcBef>
                <a:spcPts val="600"/>
              </a:spcBef>
            </a:pPr>
            <a:r>
              <a:rPr lang="zh-CN" altLang="en-US" sz="2200" dirty="0" smtClean="0"/>
              <a:t>问题描述</a:t>
            </a:r>
            <a:endParaRPr lang="zh-CN" altLang="en-US" sz="2200" dirty="0"/>
          </a:p>
          <a:p>
            <a:pPr marL="990600" lvl="1" indent="-533400" eaLnBrk="1" hangingPunct="1">
              <a:lnSpc>
                <a:spcPct val="150000"/>
              </a:lnSpc>
              <a:spcBef>
                <a:spcPts val="600"/>
              </a:spcBef>
            </a:pPr>
            <a:r>
              <a:rPr lang="zh-CN" altLang="en-US" sz="2200" dirty="0">
                <a:latin typeface="+mn-lt"/>
              </a:rPr>
              <a:t>给</a:t>
            </a:r>
            <a:r>
              <a:rPr lang="zh-CN" altLang="en-US" sz="2200" dirty="0" smtClean="0">
                <a:latin typeface="+mn-lt"/>
              </a:rPr>
              <a:t>定：</a:t>
            </a:r>
            <a:r>
              <a:rPr lang="en-US" altLang="zh-CN" sz="2200" dirty="0" smtClean="0">
                <a:latin typeface="+mn-lt"/>
              </a:rPr>
              <a:t>n</a:t>
            </a:r>
            <a:r>
              <a:rPr lang="zh-CN" altLang="en-US" sz="2200" dirty="0">
                <a:latin typeface="+mn-lt"/>
              </a:rPr>
              <a:t>种物品和</a:t>
            </a:r>
            <a:r>
              <a:rPr lang="zh-CN" altLang="en-US" sz="2200" dirty="0" smtClean="0">
                <a:latin typeface="+mn-lt"/>
              </a:rPr>
              <a:t>一个背包</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物品 </a:t>
            </a:r>
            <a:r>
              <a:rPr lang="en-US" altLang="zh-CN" sz="2200" dirty="0" err="1" smtClean="0">
                <a:latin typeface="+mn-lt"/>
              </a:rPr>
              <a:t>i</a:t>
            </a:r>
            <a:r>
              <a:rPr lang="en-US" altLang="zh-CN" sz="2200" dirty="0" smtClean="0">
                <a:latin typeface="+mn-lt"/>
              </a:rPr>
              <a:t> </a:t>
            </a:r>
            <a:r>
              <a:rPr lang="zh-CN" altLang="en-US" sz="2200" dirty="0" smtClean="0">
                <a:latin typeface="+mn-lt"/>
              </a:rPr>
              <a:t>的</a:t>
            </a:r>
            <a:r>
              <a:rPr lang="zh-CN" altLang="en-US" sz="2200" dirty="0">
                <a:latin typeface="+mn-lt"/>
              </a:rPr>
              <a:t>重量</a:t>
            </a:r>
            <a:r>
              <a:rPr lang="zh-CN" altLang="en-US" sz="2200" dirty="0" smtClean="0">
                <a:latin typeface="+mn-lt"/>
              </a:rPr>
              <a:t>是 </a:t>
            </a:r>
            <a:r>
              <a:rPr lang="en-US" altLang="zh-CN" sz="2200" b="1" dirty="0" err="1" smtClean="0">
                <a:latin typeface="+mn-lt"/>
              </a:rPr>
              <a:t>w</a:t>
            </a:r>
            <a:r>
              <a:rPr lang="en-US" altLang="zh-CN" sz="2200" b="1" baseline="-25000" dirty="0" err="1" smtClean="0">
                <a:latin typeface="+mn-lt"/>
              </a:rPr>
              <a:t>i</a:t>
            </a:r>
            <a:r>
              <a:rPr lang="zh-CN" altLang="en-US" sz="2200" dirty="0">
                <a:latin typeface="+mn-lt"/>
              </a:rPr>
              <a:t>，其价值</a:t>
            </a:r>
            <a:r>
              <a:rPr lang="zh-CN" altLang="en-US" sz="2200" dirty="0" smtClean="0">
                <a:latin typeface="+mn-lt"/>
              </a:rPr>
              <a:t>为 </a:t>
            </a:r>
            <a:r>
              <a:rPr lang="en-US" altLang="zh-CN" sz="2200" b="1" dirty="0" smtClean="0">
                <a:latin typeface="+mn-lt"/>
              </a:rPr>
              <a:t>v</a:t>
            </a:r>
            <a:r>
              <a:rPr lang="en-US" altLang="zh-CN" sz="2200" b="1" baseline="-25000" dirty="0" smtClean="0">
                <a:latin typeface="+mn-lt"/>
              </a:rPr>
              <a:t>i</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背</a:t>
            </a:r>
            <a:r>
              <a:rPr lang="zh-CN" altLang="en-US" sz="2200" dirty="0">
                <a:latin typeface="+mn-lt"/>
              </a:rPr>
              <a:t>包的容量</a:t>
            </a:r>
            <a:r>
              <a:rPr lang="zh-CN" altLang="en-US" sz="2200" dirty="0" smtClean="0">
                <a:latin typeface="+mn-lt"/>
              </a:rPr>
              <a:t>为</a:t>
            </a:r>
            <a:r>
              <a:rPr lang="zh-CN" altLang="en-US" sz="2200" dirty="0">
                <a:latin typeface="+mn-lt"/>
              </a:rPr>
              <a:t>：</a:t>
            </a:r>
            <a:r>
              <a:rPr lang="en-US" altLang="zh-CN" sz="2200" b="1" dirty="0" smtClean="0">
                <a:latin typeface="+mn-lt"/>
              </a:rPr>
              <a:t>Capacity</a:t>
            </a:r>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约束条件：</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zh-CN" altLang="en-US" sz="2200" dirty="0">
                <a:latin typeface="+mn-lt"/>
              </a:rPr>
              <a:t>对于每种物品，旅行者只有两种选择：放</a:t>
            </a:r>
            <a:r>
              <a:rPr lang="zh-CN" altLang="en-US" sz="2200" dirty="0" smtClean="0">
                <a:latin typeface="+mn-lt"/>
              </a:rPr>
              <a:t>入或舍弃</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每</a:t>
            </a:r>
            <a:r>
              <a:rPr lang="zh-CN" altLang="en-US" sz="2200" dirty="0">
                <a:latin typeface="+mn-lt"/>
              </a:rPr>
              <a:t>种物品只能放</a:t>
            </a:r>
            <a:r>
              <a:rPr lang="zh-CN" altLang="en-US" sz="2200" dirty="0" smtClean="0">
                <a:latin typeface="+mn-lt"/>
              </a:rPr>
              <a:t>入背包一</a:t>
            </a:r>
            <a:r>
              <a:rPr lang="zh-CN" altLang="en-US" sz="2200" dirty="0">
                <a:latin typeface="+mn-lt"/>
              </a:rPr>
              <a:t>次</a:t>
            </a: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问题</a:t>
            </a:r>
            <a:r>
              <a:rPr lang="zh-CN" altLang="en-US" sz="2200" dirty="0" smtClean="0">
                <a:latin typeface="Times New Roman" pitchFamily="18" charset="0"/>
                <a:cs typeface="Times New Roman" pitchFamily="18" charset="0"/>
              </a:rPr>
              <a:t>：如何选择物品，使背包中物品的</a:t>
            </a:r>
            <a:r>
              <a:rPr lang="zh-CN" altLang="en-US" sz="2200" b="1" dirty="0" smtClean="0">
                <a:latin typeface="Times New Roman" pitchFamily="18" charset="0"/>
                <a:cs typeface="Times New Roman" pitchFamily="18" charset="0"/>
              </a:rPr>
              <a:t>总价值</a:t>
            </a:r>
            <a:r>
              <a:rPr lang="zh-CN" altLang="en-US" sz="2200" dirty="0" smtClean="0">
                <a:latin typeface="Times New Roman" pitchFamily="18" charset="0"/>
                <a:cs typeface="Times New Roman" pitchFamily="18" charset="0"/>
              </a:rPr>
              <a:t>最大</a:t>
            </a:r>
            <a:r>
              <a:rPr lang="en-US" altLang="zh-CN" sz="2200" dirty="0" smtClean="0">
                <a:latin typeface="Times New Roman" pitchFamily="18" charset="0"/>
                <a:cs typeface="Times New Roman" pitchFamily="18" charset="0"/>
              </a:rPr>
              <a:t>? </a:t>
            </a:r>
            <a:endParaRPr lang="en-US" altLang="zh-CN" sz="22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cstate="print"/>
          <a:srcRect/>
          <a:stretch>
            <a:fillRect/>
          </a:stretch>
        </p:blipFill>
        <p:spPr bwMode="auto">
          <a:xfrm>
            <a:off x="6228184" y="548680"/>
            <a:ext cx="2771800" cy="3074325"/>
          </a:xfrm>
          <a:prstGeom prst="rect">
            <a:avLst/>
          </a:prstGeom>
          <a:noFill/>
          <a:ln w="38100" cmpd="sng">
            <a:solidFill>
              <a:schemeClr val="hlink"/>
            </a:solidFill>
            <a:miter lim="800000"/>
            <a:headEnd/>
            <a:tailEnd/>
          </a:ln>
        </p:spPr>
      </p:pic>
    </p:spTree>
    <p:extLst>
      <p:ext uri="{BB962C8B-B14F-4D97-AF65-F5344CB8AC3E}">
        <p14:creationId xmlns:p14="http://schemas.microsoft.com/office/powerpoint/2010/main" val="902942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en-US" altLang="zh-CN" dirty="0">
                <a:solidFill>
                  <a:schemeClr val="bg2">
                    <a:lumMod val="10000"/>
                  </a:schemeClr>
                </a:solidFill>
                <a:cs typeface="Courier New" pitchFamily="49" charset="0"/>
              </a:rPr>
              <a:t>0-1</a:t>
            </a:r>
            <a:r>
              <a:rPr lang="zh-CN" altLang="en-US" dirty="0">
                <a:solidFill>
                  <a:schemeClr val="bg2">
                    <a:lumMod val="10000"/>
                  </a:schemeClr>
                </a:solidFill>
                <a:cs typeface="Courier New" pitchFamily="49" charset="0"/>
              </a:rPr>
              <a:t>背包问题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88032" y="836712"/>
            <a:ext cx="8604448" cy="5904656"/>
          </a:xfrm>
          <a:prstGeom prst="rect">
            <a:avLst/>
          </a:prstGeom>
        </p:spPr>
        <p:txBody>
          <a:bodyPr/>
          <a:lstStyle/>
          <a:p>
            <a:pPr marL="504000" indent="-504000" eaLnBrk="1" hangingPunct="1">
              <a:lnSpc>
                <a:spcPct val="130000"/>
              </a:lnSpc>
              <a:spcBef>
                <a:spcPts val="300"/>
              </a:spcBef>
            </a:pPr>
            <a:r>
              <a:rPr lang="en-US" altLang="zh-CN" sz="2200" dirty="0"/>
              <a:t>0-1</a:t>
            </a:r>
            <a:r>
              <a:rPr lang="zh-CN" altLang="en-US" sz="2200" dirty="0"/>
              <a:t>背包问</a:t>
            </a:r>
            <a:r>
              <a:rPr lang="zh-CN" altLang="en-US" sz="2200" dirty="0" smtClean="0"/>
              <a:t>题的形式化描述</a:t>
            </a:r>
            <a:endParaRPr lang="zh-CN" altLang="en-US" sz="2200" dirty="0"/>
          </a:p>
          <a:p>
            <a:pPr marL="990600" lvl="1" indent="-533400" eaLnBrk="1" hangingPunct="1">
              <a:lnSpc>
                <a:spcPct val="300000"/>
              </a:lnSpc>
              <a:spcBef>
                <a:spcPts val="300"/>
              </a:spcBef>
            </a:pPr>
            <a:r>
              <a:rPr lang="zh-CN" altLang="en-US" sz="2200" dirty="0" smtClean="0">
                <a:latin typeface="+mn-lt"/>
              </a:rPr>
              <a:t>优化目</a:t>
            </a:r>
            <a:r>
              <a:rPr lang="zh-CN" altLang="en-US" sz="2200" dirty="0">
                <a:latin typeface="+mn-lt"/>
              </a:rPr>
              <a:t>标函数</a:t>
            </a:r>
            <a:r>
              <a:rPr lang="zh-CN" altLang="en-US" sz="2200" dirty="0" smtClean="0">
                <a:latin typeface="+mn-lt"/>
              </a:rPr>
              <a:t>：</a:t>
            </a:r>
            <a:endParaRPr lang="en-US" altLang="zh-CN" sz="2200" dirty="0" smtClean="0">
              <a:latin typeface="+mn-lt"/>
            </a:endParaRPr>
          </a:p>
          <a:p>
            <a:pPr marL="990600" lvl="1" indent="-533400" eaLnBrk="1" hangingPunct="1">
              <a:lnSpc>
                <a:spcPct val="300000"/>
              </a:lnSpc>
              <a:spcBef>
                <a:spcPts val="600"/>
              </a:spcBef>
              <a:spcAft>
                <a:spcPts val="1200"/>
              </a:spcAft>
            </a:pPr>
            <a:r>
              <a:rPr lang="zh-CN" altLang="en-US" sz="2200" dirty="0" smtClean="0">
                <a:latin typeface="Verdana" panose="020B0604030504040204" pitchFamily="34" charset="0"/>
                <a:cs typeface="Verdana" panose="020B0604030504040204" pitchFamily="34" charset="0"/>
              </a:rPr>
              <a:t>其中：</a:t>
            </a:r>
            <a:r>
              <a:rPr lang="en-US" altLang="zh-CN" sz="2200" dirty="0">
                <a:latin typeface="Verdana" panose="020B0604030504040204" pitchFamily="34" charset="0"/>
                <a:ea typeface="Verdana" panose="020B0604030504040204" pitchFamily="34" charset="0"/>
                <a:cs typeface="Verdana" panose="020B0604030504040204" pitchFamily="34" charset="0"/>
              </a:rPr>
              <a:t> </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x</a:t>
            </a:r>
            <a:r>
              <a:rPr lang="en-US" altLang="zh-CN" sz="2200" dirty="0" smtClean="0">
                <a:latin typeface="Verdana" panose="020B0604030504040204" pitchFamily="34" charset="0"/>
                <a:ea typeface="Verdana" panose="020B0604030504040204" pitchFamily="34" charset="0"/>
                <a:cs typeface="Verdana" panose="020B0604030504040204" pitchFamily="34" charset="0"/>
              </a:rPr>
              <a:t> = (x</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dirty="0" smtClean="0">
                <a:latin typeface="Verdana" panose="020B0604030504040204" pitchFamily="34" charset="0"/>
                <a:ea typeface="Verdana" panose="020B0604030504040204" pitchFamily="34" charset="0"/>
                <a:cs typeface="Verdana" panose="020B0604030504040204" pitchFamily="34" charset="0"/>
              </a:rPr>
              <a:t>,x</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2</a:t>
            </a:r>
            <a:r>
              <a:rPr lang="en-US" altLang="zh-CN" sz="2200" dirty="0">
                <a:latin typeface="Verdana" panose="020B0604030504040204" pitchFamily="34" charset="0"/>
                <a:ea typeface="Verdana" panose="020B0604030504040204" pitchFamily="34" charset="0"/>
                <a:cs typeface="Verdana" panose="020B0604030504040204" pitchFamily="34" charset="0"/>
              </a:rPr>
              <a:t>,…,</a:t>
            </a:r>
            <a:r>
              <a:rPr lang="en-US" altLang="zh-CN" sz="2200" dirty="0" err="1">
                <a:latin typeface="Verdana" panose="020B0604030504040204" pitchFamily="34" charset="0"/>
                <a:ea typeface="Verdana" panose="020B0604030504040204" pitchFamily="34" charset="0"/>
                <a:cs typeface="Verdana" panose="020B0604030504040204" pitchFamily="34" charset="0"/>
              </a:rPr>
              <a:t>x</a:t>
            </a:r>
            <a:r>
              <a:rPr lang="en-US" altLang="zh-CN" sz="2200" baseline="-25000" dirty="0" err="1">
                <a:latin typeface="Verdana" panose="020B0604030504040204" pitchFamily="34" charset="0"/>
                <a:ea typeface="Verdana" panose="020B0604030504040204" pitchFamily="34" charset="0"/>
                <a:cs typeface="Verdana" panose="020B0604030504040204" pitchFamily="34" charset="0"/>
              </a:rPr>
              <a:t>n</a:t>
            </a:r>
            <a:r>
              <a:rPr lang="en-US" altLang="zh-CN" sz="2200" dirty="0">
                <a:latin typeface="Verdana" panose="020B0604030504040204" pitchFamily="34" charset="0"/>
                <a:ea typeface="Verdana" panose="020B0604030504040204" pitchFamily="34" charset="0"/>
                <a:cs typeface="Verdana" panose="020B0604030504040204" pitchFamily="34" charset="0"/>
              </a:rPr>
              <a:t>) </a:t>
            </a:r>
            <a:r>
              <a:rPr lang="zh-CN" altLang="en-US" sz="2200" dirty="0">
                <a:latin typeface="Verdana" panose="020B0604030504040204" pitchFamily="34" charset="0"/>
                <a:cs typeface="Verdana" panose="020B0604030504040204" pitchFamily="34" charset="0"/>
              </a:rPr>
              <a:t>为 </a:t>
            </a:r>
            <a:r>
              <a:rPr lang="en-US" altLang="zh-CN" sz="2200" dirty="0">
                <a:latin typeface="Verdana" panose="020B0604030504040204" pitchFamily="34" charset="0"/>
                <a:ea typeface="Verdana" panose="020B0604030504040204" pitchFamily="34" charset="0"/>
                <a:cs typeface="Verdana" panose="020B0604030504040204" pitchFamily="34" charset="0"/>
              </a:rPr>
              <a:t>n </a:t>
            </a:r>
            <a:r>
              <a:rPr lang="zh-CN" altLang="en-US" sz="2200" dirty="0">
                <a:latin typeface="Verdana" panose="020B0604030504040204" pitchFamily="34" charset="0"/>
                <a:cs typeface="Verdana" panose="020B0604030504040204" pitchFamily="34" charset="0"/>
              </a:rPr>
              <a:t>元 </a:t>
            </a:r>
            <a:r>
              <a:rPr lang="en-US" altLang="zh-CN" sz="2200" dirty="0">
                <a:latin typeface="Verdana" panose="020B0604030504040204" pitchFamily="34" charset="0"/>
                <a:ea typeface="Verdana" panose="020B0604030504040204" pitchFamily="34" charset="0"/>
                <a:cs typeface="Verdana" panose="020B0604030504040204" pitchFamily="34" charset="0"/>
              </a:rPr>
              <a:t>0-1 </a:t>
            </a:r>
            <a:r>
              <a:rPr lang="zh-CN" altLang="en-US" sz="2200" dirty="0">
                <a:latin typeface="Verdana" panose="020B0604030504040204" pitchFamily="34" charset="0"/>
                <a:cs typeface="Verdana" panose="020B0604030504040204" pitchFamily="34" charset="0"/>
              </a:rPr>
              <a:t>向量</a:t>
            </a:r>
            <a:endParaRPr lang="zh-CN" altLang="en-US" sz="2200" dirty="0" smtClean="0">
              <a:latin typeface="Verdana" panose="020B0604030504040204" pitchFamily="34" charset="0"/>
              <a:cs typeface="Verdana" panose="020B0604030504040204" pitchFamily="34" charset="0"/>
            </a:endParaRPr>
          </a:p>
          <a:p>
            <a:pPr marL="990600" lvl="1" indent="-533400" eaLnBrk="1" hangingPunct="1">
              <a:lnSpc>
                <a:spcPct val="400000"/>
              </a:lnSpc>
              <a:spcBef>
                <a:spcPts val="300"/>
              </a:spcBef>
            </a:pPr>
            <a:r>
              <a:rPr lang="zh-CN" altLang="en-US" sz="2200" dirty="0">
                <a:latin typeface="Verdana" panose="020B0604030504040204" pitchFamily="34" charset="0"/>
                <a:cs typeface="Verdana" panose="020B0604030504040204" pitchFamily="34" charset="0"/>
              </a:rPr>
              <a:t>约束条件：</a:t>
            </a:r>
          </a:p>
        </p:txBody>
      </p:sp>
      <p:graphicFrame>
        <p:nvGraphicFramePr>
          <p:cNvPr id="4" name="对象 3"/>
          <p:cNvGraphicFramePr>
            <a:graphicFrameLocks noChangeAspect="1"/>
          </p:cNvGraphicFramePr>
          <p:nvPr>
            <p:extLst>
              <p:ext uri="{D42A27DB-BD31-4B8C-83A1-F6EECF244321}">
                <p14:modId xmlns:p14="http://schemas.microsoft.com/office/powerpoint/2010/main" val="1146533996"/>
              </p:ext>
            </p:extLst>
          </p:nvPr>
        </p:nvGraphicFramePr>
        <p:xfrm>
          <a:off x="3387036" y="1456978"/>
          <a:ext cx="2841148" cy="1098391"/>
        </p:xfrm>
        <a:graphic>
          <a:graphicData uri="http://schemas.openxmlformats.org/presentationml/2006/ole">
            <mc:AlternateContent xmlns:mc="http://schemas.openxmlformats.org/markup-compatibility/2006">
              <mc:Choice xmlns:v="urn:schemas-microsoft-com:vml" Requires="v">
                <p:oleObj spid="_x0000_s223460" name="Equation" r:id="rId4" imgW="1168400" imgH="457200" progId="Equation.DSMT4">
                  <p:embed/>
                </p:oleObj>
              </mc:Choice>
              <mc:Fallback>
                <p:oleObj name="Equation" r:id="rId4" imgW="1168400" imgH="457200" progId="Equation.DSMT4">
                  <p:embed/>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036" y="1456978"/>
                        <a:ext cx="2841148" cy="1098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69359625"/>
              </p:ext>
            </p:extLst>
          </p:nvPr>
        </p:nvGraphicFramePr>
        <p:xfrm>
          <a:off x="2900244" y="3653571"/>
          <a:ext cx="3399948" cy="1791653"/>
        </p:xfrm>
        <a:graphic>
          <a:graphicData uri="http://schemas.openxmlformats.org/presentationml/2006/ole">
            <mc:AlternateContent xmlns:mc="http://schemas.openxmlformats.org/markup-compatibility/2006">
              <mc:Choice xmlns:v="urn:schemas-microsoft-com:vml" Requires="v">
                <p:oleObj spid="_x0000_s223461" name="Equation" r:id="rId6" imgW="1308100" imgH="685800" progId="Equation.DSMT4">
                  <p:embed/>
                </p:oleObj>
              </mc:Choice>
              <mc:Fallback>
                <p:oleObj name="Equation" r:id="rId6" imgW="1308100" imgH="685800" progId="Equation.DSMT4">
                  <p:embed/>
                  <p:pic>
                    <p:nvPicPr>
                      <p:cNvPr id="0"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0244" y="3653571"/>
                        <a:ext cx="3399948" cy="17916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5687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sz="4400" b="1" dirty="0" smtClean="0">
                <a:solidFill>
                  <a:schemeClr val="tx2"/>
                </a:solidFill>
                <a:latin typeface="微软雅黑" pitchFamily="34" charset="-122"/>
                <a:ea typeface="微软雅黑" pitchFamily="34" charset="-122"/>
              </a:rPr>
              <a:t>0/1</a:t>
            </a:r>
            <a:r>
              <a:rPr lang="zh-CN" altLang="en-US" sz="4400" b="1" dirty="0">
                <a:solidFill>
                  <a:schemeClr val="tx2"/>
                </a:solidFill>
                <a:latin typeface="微软雅黑" pitchFamily="34" charset="-122"/>
                <a:ea typeface="微软雅黑" pitchFamily="34" charset="-122"/>
              </a:rPr>
              <a:t>背包问题 </a:t>
            </a:r>
          </a:p>
        </p:txBody>
      </p:sp>
      <p:sp>
        <p:nvSpPr>
          <p:cNvPr id="67590" name="Text Box 5"/>
          <p:cNvSpPr txBox="1">
            <a:spLocks noChangeArrowheads="1"/>
          </p:cNvSpPr>
          <p:nvPr/>
        </p:nvSpPr>
        <p:spPr bwMode="auto">
          <a:xfrm>
            <a:off x="285750" y="1341438"/>
            <a:ext cx="8247063" cy="4610100"/>
          </a:xfrm>
          <a:prstGeom prst="rect">
            <a:avLst/>
          </a:prstGeom>
          <a:noFill/>
          <a:ln w="9525">
            <a:noFill/>
            <a:miter lim="800000"/>
            <a:headEnd/>
            <a:tailEnd/>
          </a:ln>
        </p:spPr>
        <p:txBody>
          <a:bodyPr>
            <a:spAutoFit/>
          </a:bodyPr>
          <a:lstStyle/>
          <a:p>
            <a:pPr marL="450850" indent="-450850" algn="just">
              <a:lnSpc>
                <a:spcPct val="120000"/>
              </a:lnSpc>
              <a:spcBef>
                <a:spcPts val="600"/>
              </a:spcBef>
              <a:buClr>
                <a:srgbClr val="FF0000"/>
              </a:buClr>
              <a:buFont typeface="Wingdings" pitchFamily="2" charset="2"/>
              <a:buChar char="q"/>
            </a:pPr>
            <a:r>
              <a:rPr lang="zh-CN" altLang="en-US" sz="3600" b="1">
                <a:latin typeface="微软雅黑" pitchFamily="34" charset="-122"/>
                <a:ea typeface="微软雅黑" pitchFamily="34" charset="-122"/>
              </a:rPr>
              <a:t>思考：</a:t>
            </a:r>
            <a:endParaRPr lang="en-US" sz="36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背包问题能用什么方法解决？这些方法怎么样？</a:t>
            </a:r>
            <a:endParaRPr lang="en-US" sz="32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背包问题能否用动态规划法解决？</a:t>
            </a:r>
            <a:endParaRPr lang="en-US" sz="32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背包问题如何用动态规划法解决？</a:t>
            </a:r>
            <a:endParaRPr lang="en-US" sz="32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背包问题用动态规划法，与其他方法相比，效率如何，效果如何？</a:t>
            </a:r>
            <a:endParaRPr lang="en-US" sz="3200" b="1">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descr="Rectangle: Click to edit Master text styles&#10;Second level&#10;Third level&#10;Fourth level&#10;Fifth level"/>
          <p:cNvSpPr>
            <a:spLocks noGrp="1"/>
          </p:cNvSpPr>
          <p:nvPr>
            <p:ph idx="4294967295"/>
          </p:nvPr>
        </p:nvSpPr>
        <p:spPr>
          <a:xfrm>
            <a:off x="457200" y="2316163"/>
            <a:ext cx="8686800" cy="3776662"/>
          </a:xfrm>
          <a:prstGeom prst="rect">
            <a:avLst/>
          </a:prstGeom>
        </p:spPr>
        <p:txBody>
          <a:bodyPr/>
          <a:lstStyle/>
          <a:p>
            <a:pPr>
              <a:lnSpc>
                <a:spcPct val="110000"/>
              </a:lnSpc>
              <a:spcBef>
                <a:spcPct val="0"/>
              </a:spcBef>
            </a:pPr>
            <a:r>
              <a:rPr lang="zh-CN" altLang="en-US" sz="2600" dirty="0" smtClean="0">
                <a:solidFill>
                  <a:srgbClr val="FF0000"/>
                </a:solidFill>
              </a:rPr>
              <a:t>穷举法</a:t>
            </a:r>
            <a:r>
              <a:rPr lang="zh-CN" altLang="en-US" sz="2600" dirty="0">
                <a:solidFill>
                  <a:srgbClr val="FF0000"/>
                </a:solidFill>
              </a:rPr>
              <a:t>：</a:t>
            </a:r>
            <a:endParaRPr lang="en-US" sz="2600" dirty="0">
              <a:solidFill>
                <a:srgbClr val="FF0000"/>
              </a:solidFill>
            </a:endParaRPr>
          </a:p>
          <a:p>
            <a:pPr lvl="1">
              <a:lnSpc>
                <a:spcPct val="110000"/>
              </a:lnSpc>
              <a:spcBef>
                <a:spcPct val="0"/>
              </a:spcBef>
            </a:pPr>
            <a:r>
              <a:rPr lang="zh-CN" altLang="en-US" sz="2600" dirty="0"/>
              <a:t>列出所有物品的组合</a:t>
            </a:r>
            <a:endParaRPr lang="en-US" sz="2600" dirty="0"/>
          </a:p>
          <a:p>
            <a:pPr lvl="1">
              <a:lnSpc>
                <a:spcPct val="110000"/>
              </a:lnSpc>
              <a:spcBef>
                <a:spcPct val="0"/>
              </a:spcBef>
            </a:pPr>
            <a:r>
              <a:rPr lang="zh-CN" altLang="en-US" sz="2600" dirty="0"/>
              <a:t>逐一计算这些物品组合所能获得的价值及所需的容量</a:t>
            </a:r>
            <a:endParaRPr lang="en-US" sz="2600" dirty="0"/>
          </a:p>
          <a:p>
            <a:pPr lvl="1">
              <a:lnSpc>
                <a:spcPct val="110000"/>
              </a:lnSpc>
              <a:spcBef>
                <a:spcPct val="0"/>
              </a:spcBef>
            </a:pPr>
            <a:r>
              <a:rPr lang="zh-CN" altLang="en-US" sz="2600" dirty="0"/>
              <a:t>在不超过背包容量的物品组合中，选择能获得最大价值的物品组合</a:t>
            </a:r>
            <a:endParaRPr lang="en-US" sz="2600" dirty="0"/>
          </a:p>
          <a:p>
            <a:pPr lvl="1">
              <a:lnSpc>
                <a:spcPct val="110000"/>
              </a:lnSpc>
              <a:spcBef>
                <a:spcPct val="0"/>
              </a:spcBef>
            </a:pPr>
            <a:r>
              <a:rPr lang="zh-CN" altLang="en-US" sz="2600" dirty="0"/>
              <a:t>时间复杂度为</a:t>
            </a:r>
            <a:r>
              <a:rPr lang="en-US" sz="2600" i="1" dirty="0"/>
              <a:t>O(2</a:t>
            </a:r>
            <a:r>
              <a:rPr lang="en-US" sz="2600" i="1" baseline="30000" dirty="0"/>
              <a:t>n</a:t>
            </a:r>
            <a:r>
              <a:rPr lang="en-US" sz="2600" i="1" dirty="0"/>
              <a:t>)</a:t>
            </a:r>
            <a:r>
              <a:rPr lang="zh-CN" altLang="en-US" sz="2600" dirty="0"/>
              <a:t>──效率过低</a:t>
            </a:r>
            <a:endParaRPr lang="en-US" sz="2600" dirty="0"/>
          </a:p>
          <a:p>
            <a:pPr marL="342900" lvl="1" indent="-342900">
              <a:lnSpc>
                <a:spcPct val="110000"/>
              </a:lnSpc>
              <a:spcBef>
                <a:spcPct val="0"/>
              </a:spcBef>
              <a:buSzPct val="90000"/>
              <a:buFont typeface="Wingdings" pitchFamily="2" charset="2"/>
              <a:buChar char=""/>
            </a:pPr>
            <a:r>
              <a:rPr lang="zh-CN" altLang="en-US" sz="2600" b="1" dirty="0" smtClean="0">
                <a:solidFill>
                  <a:srgbClr val="FF0000"/>
                </a:solidFill>
                <a:cs typeface="+mn-cs"/>
              </a:rPr>
              <a:t>贪心法：</a:t>
            </a:r>
            <a:endParaRPr lang="en-US" altLang="en-US" sz="2600" b="1" dirty="0" smtClean="0">
              <a:solidFill>
                <a:srgbClr val="FF0000"/>
              </a:solidFill>
              <a:cs typeface="+mn-cs"/>
            </a:endParaRPr>
          </a:p>
          <a:p>
            <a:pPr lvl="1">
              <a:lnSpc>
                <a:spcPct val="110000"/>
              </a:lnSpc>
              <a:spcBef>
                <a:spcPct val="0"/>
              </a:spcBef>
              <a:buSzPct val="90000"/>
            </a:pPr>
            <a:r>
              <a:rPr lang="zh-CN" altLang="en-US" sz="2600" dirty="0"/>
              <a:t>挑价值越大、重量越轻的（价值</a:t>
            </a:r>
            <a:r>
              <a:rPr lang="en-US" sz="2600" dirty="0"/>
              <a:t>/</a:t>
            </a:r>
            <a:r>
              <a:rPr lang="zh-CN" altLang="en-US" sz="2600" dirty="0"/>
              <a:t>重量 最大）</a:t>
            </a:r>
            <a:endParaRPr lang="en-US" sz="2600" dirty="0"/>
          </a:p>
          <a:p>
            <a:pPr lvl="1">
              <a:lnSpc>
                <a:spcPct val="110000"/>
              </a:lnSpc>
              <a:spcBef>
                <a:spcPct val="0"/>
              </a:spcBef>
              <a:buSzPct val="90000"/>
            </a:pPr>
            <a:r>
              <a:rPr lang="zh-CN" altLang="en-US" sz="2600" dirty="0"/>
              <a:t>但不一定能得到最优解</a:t>
            </a:r>
            <a:endParaRPr lang="en-US" sz="2600" dirty="0"/>
          </a:p>
        </p:txBody>
      </p:sp>
      <p:sp>
        <p:nvSpPr>
          <p:cNvPr id="68614"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altLang="zh-CN" sz="4400" dirty="0" smtClean="0">
                <a:solidFill>
                  <a:schemeClr val="tx2"/>
                </a:solidFill>
                <a:latin typeface="微软雅黑" pitchFamily="34" charset="-122"/>
                <a:ea typeface="微软雅黑" pitchFamily="34" charset="-122"/>
              </a:rPr>
              <a:t>0/1</a:t>
            </a:r>
            <a:r>
              <a:rPr lang="zh-CN" altLang="en-US" sz="4400" dirty="0" smtClean="0">
                <a:solidFill>
                  <a:schemeClr val="tx2"/>
                </a:solidFill>
                <a:latin typeface="微软雅黑" pitchFamily="34" charset="-122"/>
                <a:ea typeface="微软雅黑" pitchFamily="34" charset="-122"/>
              </a:rPr>
              <a:t>背包问题 </a:t>
            </a:r>
            <a:endParaRPr lang="zh-CN" altLang="en-US" sz="4400" dirty="0">
              <a:solidFill>
                <a:schemeClr val="tx2"/>
              </a:solidFill>
              <a:latin typeface="微软雅黑" pitchFamily="34" charset="-122"/>
              <a:ea typeface="微软雅黑" pitchFamily="34" charset="-122"/>
            </a:endParaRPr>
          </a:p>
        </p:txBody>
      </p:sp>
      <p:sp>
        <p:nvSpPr>
          <p:cNvPr id="68615" name="矩形 7"/>
          <p:cNvSpPr>
            <a:spLocks noChangeArrowheads="1"/>
          </p:cNvSpPr>
          <p:nvPr/>
        </p:nvSpPr>
        <p:spPr bwMode="auto">
          <a:xfrm>
            <a:off x="323850" y="1196975"/>
            <a:ext cx="8496300" cy="1200150"/>
          </a:xfrm>
          <a:prstGeom prst="rect">
            <a:avLst/>
          </a:prstGeom>
          <a:solidFill>
            <a:srgbClr val="FFFFCC"/>
          </a:solidFill>
          <a:ln w="9525">
            <a:noFill/>
            <a:miter lim="800000"/>
            <a:headEnd/>
            <a:tailEnd/>
          </a:ln>
        </p:spPr>
        <p:txBody>
          <a:bodyPr>
            <a:spAutoFit/>
          </a:bodyPr>
          <a:lstStyle/>
          <a:p>
            <a:pPr marL="534988" lvl="1" indent="-534988" algn="just">
              <a:lnSpc>
                <a:spcPct val="120000"/>
              </a:lnSpc>
              <a:spcBef>
                <a:spcPts val="600"/>
              </a:spcBef>
              <a:buClr>
                <a:srgbClr val="FF0000"/>
              </a:buClr>
              <a:buFont typeface="Tahoma" pitchFamily="34" charset="0"/>
              <a:buAutoNum type="arabicPeriod"/>
            </a:pPr>
            <a:r>
              <a:rPr lang="en-US" sz="3000" b="1"/>
              <a:t>0/1</a:t>
            </a:r>
            <a:r>
              <a:rPr lang="zh-CN" altLang="en-US" sz="3000" b="1"/>
              <a:t>背包问题能用什么方法解决？这些方法怎么样？</a:t>
            </a:r>
            <a:endParaRPr lang="en-US" sz="30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descr="Rectangle: Click to edit Master text styles&#10;Second level&#10;Third level&#10;Fourth level&#10;Fifth level"/>
          <p:cNvSpPr>
            <a:spLocks noGrp="1"/>
          </p:cNvSpPr>
          <p:nvPr>
            <p:ph idx="4294967295"/>
          </p:nvPr>
        </p:nvSpPr>
        <p:spPr>
          <a:xfrm>
            <a:off x="457200" y="1879600"/>
            <a:ext cx="8153400" cy="4368800"/>
          </a:xfrm>
          <a:prstGeom prst="rect">
            <a:avLst/>
          </a:prstGeom>
        </p:spPr>
        <p:txBody>
          <a:bodyPr/>
          <a:lstStyle/>
          <a:p>
            <a:pPr marL="0" indent="0">
              <a:lnSpc>
                <a:spcPct val="110000"/>
              </a:lnSpc>
              <a:buFontTx/>
              <a:buNone/>
            </a:pPr>
            <a:r>
              <a:rPr lang="zh-CN" altLang="en-US" dirty="0">
                <a:solidFill>
                  <a:srgbClr val="FF0000"/>
                </a:solidFill>
              </a:rPr>
              <a:t>       </a:t>
            </a:r>
            <a:r>
              <a:rPr lang="zh-CN" altLang="en-US" dirty="0">
                <a:solidFill>
                  <a:srgbClr val="C00000"/>
                </a:solidFill>
              </a:rPr>
              <a:t>怎样的问题才能用动态规划法解决？</a:t>
            </a:r>
            <a:endParaRPr lang="en-US" dirty="0"/>
          </a:p>
          <a:p>
            <a:pPr marL="0" indent="0">
              <a:lnSpc>
                <a:spcPct val="110000"/>
              </a:lnSpc>
              <a:spcBef>
                <a:spcPts val="1800"/>
              </a:spcBef>
              <a:spcAft>
                <a:spcPts val="1800"/>
              </a:spcAft>
              <a:buFontTx/>
              <a:buNone/>
            </a:pPr>
            <a:r>
              <a:rPr lang="en-US" dirty="0"/>
              <a:t>          </a:t>
            </a:r>
            <a:r>
              <a:rPr lang="zh-CN" altLang="en-US" dirty="0"/>
              <a:t>问题必须满足</a:t>
            </a:r>
            <a:r>
              <a:rPr lang="zh-CN" altLang="en-US" dirty="0">
                <a:solidFill>
                  <a:srgbClr val="FF0000"/>
                </a:solidFill>
              </a:rPr>
              <a:t>最优子结构性质</a:t>
            </a:r>
            <a:endParaRPr lang="en-US" dirty="0">
              <a:solidFill>
                <a:srgbClr val="FF0000"/>
              </a:solidFill>
            </a:endParaRPr>
          </a:p>
          <a:p>
            <a:pPr marL="0" indent="0">
              <a:lnSpc>
                <a:spcPct val="110000"/>
              </a:lnSpc>
              <a:spcBef>
                <a:spcPct val="0"/>
              </a:spcBef>
              <a:buFontTx/>
              <a:buNone/>
            </a:pPr>
            <a:endParaRPr lang="en-US" sz="800" dirty="0"/>
          </a:p>
          <a:p>
            <a:pPr marL="0" indent="0">
              <a:lnSpc>
                <a:spcPct val="110000"/>
              </a:lnSpc>
              <a:buFontTx/>
              <a:buNone/>
            </a:pPr>
            <a:r>
              <a:rPr lang="en-US" dirty="0">
                <a:solidFill>
                  <a:srgbClr val="CC0000"/>
                </a:solidFill>
              </a:rPr>
              <a:t>      (1)</a:t>
            </a:r>
            <a:r>
              <a:rPr lang="zh-CN" altLang="en-US" dirty="0">
                <a:solidFill>
                  <a:srgbClr val="CC0000"/>
                </a:solidFill>
              </a:rPr>
              <a:t>最优子结构性质是什么？</a:t>
            </a:r>
            <a:endParaRPr lang="en-US" dirty="0">
              <a:solidFill>
                <a:srgbClr val="CC0000"/>
              </a:solidFill>
            </a:endParaRPr>
          </a:p>
          <a:p>
            <a:pPr marL="0" indent="0">
              <a:lnSpc>
                <a:spcPct val="110000"/>
              </a:lnSpc>
              <a:buFontTx/>
              <a:buNone/>
            </a:pPr>
            <a:r>
              <a:rPr lang="en-US" dirty="0">
                <a:solidFill>
                  <a:srgbClr val="CC0000"/>
                </a:solidFill>
              </a:rPr>
              <a:t>      (2)</a:t>
            </a:r>
            <a:r>
              <a:rPr lang="zh-CN" altLang="en-US" dirty="0">
                <a:solidFill>
                  <a:srgbClr val="CC0000"/>
                </a:solidFill>
              </a:rPr>
              <a:t>验证</a:t>
            </a:r>
            <a:r>
              <a:rPr lang="en-US" dirty="0">
                <a:solidFill>
                  <a:srgbClr val="CC0000"/>
                </a:solidFill>
              </a:rPr>
              <a:t>0/1</a:t>
            </a:r>
            <a:r>
              <a:rPr lang="zh-CN" altLang="en-US" dirty="0">
                <a:solidFill>
                  <a:srgbClr val="CC0000"/>
                </a:solidFill>
              </a:rPr>
              <a:t>背包问题是否满足最优</a:t>
            </a:r>
            <a:r>
              <a:rPr lang="zh-CN" altLang="en-US" dirty="0" smtClean="0">
                <a:solidFill>
                  <a:srgbClr val="CC0000"/>
                </a:solidFill>
              </a:rPr>
              <a:t>子结构</a:t>
            </a:r>
            <a:r>
              <a:rPr lang="zh-CN" altLang="en-US" dirty="0">
                <a:solidFill>
                  <a:srgbClr val="CC0000"/>
                </a:solidFill>
              </a:rPr>
              <a:t>性质。</a:t>
            </a:r>
          </a:p>
        </p:txBody>
      </p:sp>
      <p:sp>
        <p:nvSpPr>
          <p:cNvPr id="69638"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altLang="zh-CN" sz="4400" dirty="0" smtClean="0">
                <a:solidFill>
                  <a:schemeClr val="tx2"/>
                </a:solidFill>
                <a:latin typeface="微软雅黑" pitchFamily="34" charset="-122"/>
                <a:ea typeface="微软雅黑" pitchFamily="34" charset="-122"/>
              </a:rPr>
              <a:t>0/1</a:t>
            </a:r>
            <a:r>
              <a:rPr lang="zh-CN" altLang="en-US" sz="4400" dirty="0" smtClean="0">
                <a:solidFill>
                  <a:schemeClr val="tx2"/>
                </a:solidFill>
                <a:latin typeface="微软雅黑" pitchFamily="34" charset="-122"/>
                <a:ea typeface="微软雅黑" pitchFamily="34" charset="-122"/>
              </a:rPr>
              <a:t>背包问题 </a:t>
            </a:r>
            <a:endParaRPr lang="zh-CN" altLang="en-US" sz="4400" dirty="0">
              <a:solidFill>
                <a:schemeClr val="tx2"/>
              </a:solidFill>
              <a:latin typeface="微软雅黑" pitchFamily="34" charset="-122"/>
              <a:ea typeface="微软雅黑" pitchFamily="34" charset="-122"/>
            </a:endParaRPr>
          </a:p>
        </p:txBody>
      </p:sp>
      <p:sp>
        <p:nvSpPr>
          <p:cNvPr id="69639" name="矩形 7"/>
          <p:cNvSpPr>
            <a:spLocks noChangeArrowheads="1"/>
          </p:cNvSpPr>
          <p:nvPr/>
        </p:nvSpPr>
        <p:spPr bwMode="auto">
          <a:xfrm>
            <a:off x="323850" y="1196975"/>
            <a:ext cx="8496300" cy="682625"/>
          </a:xfrm>
          <a:prstGeom prst="rect">
            <a:avLst/>
          </a:prstGeom>
          <a:solidFill>
            <a:srgbClr val="FFFFCC"/>
          </a:solidFill>
          <a:ln w="9525">
            <a:noFill/>
            <a:miter lim="800000"/>
            <a:headEnd/>
            <a:tailEnd/>
          </a:ln>
        </p:spPr>
        <p:txBody>
          <a:bodyPr>
            <a:spAutoFit/>
          </a:bodyPr>
          <a:lstStyle/>
          <a:p>
            <a:pPr marL="0" lvl="1" algn="just">
              <a:lnSpc>
                <a:spcPct val="120000"/>
              </a:lnSpc>
              <a:spcBef>
                <a:spcPts val="600"/>
              </a:spcBef>
              <a:buClr>
                <a:srgbClr val="FF0000"/>
              </a:buClr>
            </a:pPr>
            <a:r>
              <a:rPr lang="en-US" sz="3200" b="1">
                <a:solidFill>
                  <a:srgbClr val="FF0000"/>
                </a:solidFill>
              </a:rPr>
              <a:t>2.  </a:t>
            </a:r>
            <a:r>
              <a:rPr lang="en-US" sz="3200" b="1"/>
              <a:t>0/1</a:t>
            </a:r>
            <a:r>
              <a:rPr lang="zh-CN" altLang="en-US" sz="3200" b="1"/>
              <a:t>背包问题能否用动态规划法解决？</a:t>
            </a:r>
            <a:endParaRPr lang="en-US" sz="3200" b="1"/>
          </a:p>
        </p:txBody>
      </p:sp>
      <p:grpSp>
        <p:nvGrpSpPr>
          <p:cNvPr id="2" name="右箭头 8"/>
          <p:cNvGrpSpPr>
            <a:grpSpLocks/>
          </p:cNvGrpSpPr>
          <p:nvPr/>
        </p:nvGrpSpPr>
        <p:grpSpPr bwMode="auto">
          <a:xfrm>
            <a:off x="554038" y="1957388"/>
            <a:ext cx="762000" cy="541337"/>
            <a:chOff x="0" y="0"/>
            <a:chExt cx="480" cy="341"/>
          </a:xfrm>
        </p:grpSpPr>
        <p:pic>
          <p:nvPicPr>
            <p:cNvPr id="69641" name="右箭头 8"/>
            <p:cNvPicPr>
              <a:picLocks noChangeArrowheads="1"/>
            </p:cNvPicPr>
            <p:nvPr/>
          </p:nvPicPr>
          <p:blipFill>
            <a:blip r:embed="rId2" cstate="print"/>
            <a:srcRect/>
            <a:stretch>
              <a:fillRect/>
            </a:stretch>
          </p:blipFill>
          <p:spPr bwMode="auto">
            <a:xfrm>
              <a:off x="0" y="0"/>
              <a:ext cx="480" cy="341"/>
            </a:xfrm>
            <a:prstGeom prst="rect">
              <a:avLst/>
            </a:prstGeom>
            <a:noFill/>
            <a:ln w="9525" cmpd="sng">
              <a:noFill/>
              <a:miter lim="800000"/>
              <a:headEnd/>
              <a:tailEnd/>
            </a:ln>
          </p:spPr>
        </p:pic>
        <p:sp>
          <p:nvSpPr>
            <p:cNvPr id="69642" name="Text Box 10"/>
            <p:cNvSpPr txBox="1">
              <a:spLocks noChangeArrowheads="1"/>
            </p:cNvSpPr>
            <p:nvPr/>
          </p:nvSpPr>
          <p:spPr bwMode="auto">
            <a:xfrm>
              <a:off x="36" y="88"/>
              <a:ext cx="340" cy="136"/>
            </a:xfrm>
            <a:prstGeom prst="rect">
              <a:avLst/>
            </a:prstGeom>
            <a:noFill/>
            <a:ln w="9525">
              <a:noFill/>
              <a:miter lim="800000"/>
              <a:headEnd/>
              <a:tailEnd/>
            </a:ln>
          </p:spPr>
          <p:txBody>
            <a:bodyPr lIns="90000" tIns="46800" rIns="90000" bIns="46800">
              <a:spAutoFit/>
            </a:bodyPr>
            <a:lstStyle/>
            <a:p>
              <a:endParaRPr lang="zh-CN" altLang="en-US"/>
            </a:p>
          </p:txBody>
        </p:sp>
      </p:grpSp>
      <p:grpSp>
        <p:nvGrpSpPr>
          <p:cNvPr id="3" name="右箭头 9"/>
          <p:cNvGrpSpPr>
            <a:grpSpLocks/>
          </p:cNvGrpSpPr>
          <p:nvPr/>
        </p:nvGrpSpPr>
        <p:grpSpPr bwMode="auto">
          <a:xfrm>
            <a:off x="554038" y="3829050"/>
            <a:ext cx="762000" cy="541338"/>
            <a:chOff x="0" y="0"/>
            <a:chExt cx="480" cy="341"/>
          </a:xfrm>
        </p:grpSpPr>
        <p:pic>
          <p:nvPicPr>
            <p:cNvPr id="69644" name="右箭头 9"/>
            <p:cNvPicPr>
              <a:picLocks noChangeArrowheads="1"/>
            </p:cNvPicPr>
            <p:nvPr/>
          </p:nvPicPr>
          <p:blipFill>
            <a:blip r:embed="rId3" cstate="print"/>
            <a:srcRect/>
            <a:stretch>
              <a:fillRect/>
            </a:stretch>
          </p:blipFill>
          <p:spPr bwMode="auto">
            <a:xfrm>
              <a:off x="0" y="0"/>
              <a:ext cx="480" cy="341"/>
            </a:xfrm>
            <a:prstGeom prst="rect">
              <a:avLst/>
            </a:prstGeom>
            <a:noFill/>
            <a:ln w="9525" cmpd="sng">
              <a:noFill/>
              <a:miter lim="800000"/>
              <a:headEnd/>
              <a:tailEnd/>
            </a:ln>
          </p:spPr>
        </p:pic>
        <p:sp>
          <p:nvSpPr>
            <p:cNvPr id="69645" name="Text Box 13"/>
            <p:cNvSpPr txBox="1">
              <a:spLocks noChangeArrowheads="1"/>
            </p:cNvSpPr>
            <p:nvPr/>
          </p:nvSpPr>
          <p:spPr bwMode="auto">
            <a:xfrm>
              <a:off x="36" y="88"/>
              <a:ext cx="340" cy="136"/>
            </a:xfrm>
            <a:prstGeom prst="rect">
              <a:avLst/>
            </a:prstGeom>
            <a:noFill/>
            <a:ln w="9525">
              <a:noFill/>
              <a:miter lim="800000"/>
              <a:headEnd/>
              <a:tailEnd/>
            </a:ln>
          </p:spPr>
          <p:txBody>
            <a:bodyPr lIns="90000" tIns="46800" rIns="90000" bIns="46800">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a:t>
            </a:r>
            <a:r>
              <a:rPr lang="zh-CN" altLang="en-US" sz="2800" dirty="0" smtClean="0">
                <a:solidFill>
                  <a:srgbClr val="FF0000"/>
                </a:solidFill>
                <a:cs typeface="Courier New" pitchFamily="49" charset="0"/>
              </a:rPr>
              <a:t>连</a:t>
            </a:r>
            <a:r>
              <a:rPr lang="zh-CN" altLang="en-US" sz="2800" dirty="0" smtClean="0">
                <a:solidFill>
                  <a:schemeClr val="bg2">
                    <a:lumMod val="10000"/>
                  </a:schemeClr>
                </a:solidFill>
                <a:cs typeface="Courier New" pitchFamily="49" charset="0"/>
              </a:rPr>
              <a:t>乘问题</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400"/>
              </a:spcBef>
            </a:pPr>
            <a:r>
              <a:rPr lang="zh-CN" altLang="en-US" sz="2200" dirty="0" smtClean="0"/>
              <a:t>问题描述</a:t>
            </a:r>
          </a:p>
          <a:p>
            <a:pPr marL="990600" lvl="1" indent="-533400" eaLnBrk="1" hangingPunct="1">
              <a:lnSpc>
                <a:spcPct val="130000"/>
              </a:lnSpc>
              <a:spcBef>
                <a:spcPts val="400"/>
              </a:spcBef>
            </a:pPr>
            <a:r>
              <a:rPr lang="zh-CN" altLang="en-US" sz="2200" dirty="0" smtClean="0"/>
              <a:t>给定</a:t>
            </a:r>
            <a:r>
              <a:rPr lang="en-US" altLang="zh-CN" sz="2200" dirty="0" smtClean="0"/>
              <a:t>n</a:t>
            </a:r>
            <a:r>
              <a:rPr lang="zh-CN" altLang="en-US" sz="2200" dirty="0" smtClean="0"/>
              <a:t>个矩阵：</a:t>
            </a:r>
            <a:r>
              <a:rPr lang="en-US" altLang="zh-CN" sz="2200" dirty="0" smtClean="0"/>
              <a:t>{A</a:t>
            </a:r>
            <a:r>
              <a:rPr lang="en-US" altLang="zh-CN" sz="2200" baseline="-25000" dirty="0" smtClean="0"/>
              <a:t>1</a:t>
            </a:r>
            <a:r>
              <a:rPr lang="en-US" altLang="zh-CN" sz="2200" dirty="0" smtClean="0"/>
              <a:t>, A</a:t>
            </a:r>
            <a:r>
              <a:rPr lang="en-US" altLang="zh-CN" sz="2200" baseline="-25000" dirty="0"/>
              <a:t>2</a:t>
            </a:r>
            <a:r>
              <a:rPr lang="en-US" altLang="zh-CN" sz="2200" dirty="0" smtClean="0"/>
              <a:t>, ……, A</a:t>
            </a:r>
            <a:r>
              <a:rPr lang="en-US" altLang="zh-CN" sz="2200" baseline="-25000" dirty="0"/>
              <a:t>n</a:t>
            </a:r>
            <a:r>
              <a:rPr lang="en-US" altLang="zh-CN" sz="2200" dirty="0" smtClean="0"/>
              <a:t>}</a:t>
            </a:r>
            <a:r>
              <a:rPr lang="zh-CN" altLang="en-US" sz="2200" dirty="0" smtClean="0"/>
              <a:t>，其中</a:t>
            </a:r>
            <a:r>
              <a:rPr lang="en-US" altLang="zh-CN" sz="2200" dirty="0" smtClean="0"/>
              <a:t>A</a:t>
            </a:r>
            <a:r>
              <a:rPr lang="en-US" altLang="zh-CN" sz="2200" baseline="-25000" dirty="0" smtClean="0"/>
              <a:t>i</a:t>
            </a:r>
            <a:r>
              <a:rPr lang="zh-CN" altLang="en-US" sz="2200" dirty="0" smtClean="0"/>
              <a:t>与</a:t>
            </a:r>
            <a:r>
              <a:rPr lang="en-US" altLang="zh-CN" sz="2200" dirty="0" smtClean="0"/>
              <a:t>A</a:t>
            </a:r>
            <a:r>
              <a:rPr lang="en-US" altLang="zh-CN" sz="2200" baseline="-25000" dirty="0" smtClean="0"/>
              <a:t>i+1</a:t>
            </a:r>
            <a:r>
              <a:rPr lang="zh-CN" altLang="en-US" sz="2200" dirty="0" smtClean="0"/>
              <a:t>可乘</a:t>
            </a:r>
            <a:r>
              <a:rPr lang="en-US" altLang="zh-CN" sz="2200" dirty="0" smtClean="0"/>
              <a:t> </a:t>
            </a:r>
            <a:endParaRPr lang="zh-CN" altLang="en-US" sz="2200" dirty="0"/>
          </a:p>
          <a:p>
            <a:pPr marL="990600" lvl="1" indent="-533400" eaLnBrk="1" hangingPunct="1">
              <a:lnSpc>
                <a:spcPct val="130000"/>
              </a:lnSpc>
              <a:spcBef>
                <a:spcPts val="400"/>
              </a:spcBef>
            </a:pPr>
            <a:r>
              <a:rPr lang="zh-CN" altLang="en-US" sz="2200" dirty="0" smtClean="0"/>
              <a:t>求解这</a:t>
            </a:r>
            <a:r>
              <a:rPr lang="en-US" altLang="zh-CN" sz="2200" dirty="0" smtClean="0"/>
              <a:t>n</a:t>
            </a:r>
            <a:r>
              <a:rPr lang="zh-CN" altLang="en-US" sz="2200" dirty="0" smtClean="0"/>
              <a:t>个矩阵的</a:t>
            </a:r>
            <a:r>
              <a:rPr lang="zh-CN" altLang="en-US" sz="2200" dirty="0" smtClean="0">
                <a:solidFill>
                  <a:srgbClr val="FF0000"/>
                </a:solidFill>
              </a:rPr>
              <a:t>连乘积</a:t>
            </a:r>
            <a:r>
              <a:rPr lang="zh-CN" altLang="en-US" sz="2200" dirty="0" smtClean="0"/>
              <a:t>：</a:t>
            </a:r>
            <a:r>
              <a:rPr lang="en-US" altLang="zh-CN" sz="2200" dirty="0"/>
              <a:t> </a:t>
            </a:r>
            <a:r>
              <a:rPr lang="en-US" altLang="zh-CN" sz="2200" dirty="0" smtClean="0"/>
              <a:t>A</a:t>
            </a:r>
            <a:r>
              <a:rPr lang="en-US" altLang="zh-CN" sz="2200" baseline="-25000" dirty="0" smtClean="0"/>
              <a:t>1</a:t>
            </a:r>
            <a:r>
              <a:rPr lang="en-US" altLang="zh-CN" sz="2200" dirty="0" smtClean="0"/>
              <a:t>A</a:t>
            </a:r>
            <a:r>
              <a:rPr lang="en-US" altLang="zh-CN" sz="2200" baseline="-25000" dirty="0" smtClean="0"/>
              <a:t>2</a:t>
            </a:r>
            <a:r>
              <a:rPr lang="en-US" altLang="zh-CN" sz="2200" dirty="0" smtClean="0"/>
              <a:t>…… A</a:t>
            </a:r>
            <a:r>
              <a:rPr lang="en-US" altLang="zh-CN" sz="2200" baseline="-25000" dirty="0" smtClean="0"/>
              <a:t>n</a:t>
            </a:r>
          </a:p>
          <a:p>
            <a:pPr marL="990600" lvl="1" indent="-533400" eaLnBrk="1" hangingPunct="1">
              <a:lnSpc>
                <a:spcPct val="130000"/>
              </a:lnSpc>
              <a:spcBef>
                <a:spcPts val="400"/>
              </a:spcBef>
            </a:pPr>
            <a:r>
              <a:rPr lang="zh-CN" altLang="en-US" sz="2200" dirty="0" smtClean="0"/>
              <a:t>问题：矩</a:t>
            </a:r>
            <a:r>
              <a:rPr lang="zh-CN" altLang="en-US" sz="2200" dirty="0"/>
              <a:t>阵乘法满足结合率，因此矩阵连</a:t>
            </a:r>
            <a:r>
              <a:rPr lang="zh-CN" altLang="en-US" sz="2200" dirty="0" smtClean="0"/>
              <a:t>乘有</a:t>
            </a:r>
            <a:r>
              <a:rPr lang="zh-CN" altLang="en-US" sz="2200" dirty="0"/>
              <a:t>多种计算次序</a:t>
            </a:r>
            <a:endParaRPr lang="en-US" altLang="zh-CN" sz="2200" dirty="0"/>
          </a:p>
          <a:p>
            <a:pPr marL="504000" indent="-504000" eaLnBrk="1" hangingPunct="1">
              <a:lnSpc>
                <a:spcPct val="130000"/>
              </a:lnSpc>
              <a:spcBef>
                <a:spcPts val="400"/>
              </a:spcBef>
            </a:pPr>
            <a:r>
              <a:rPr lang="zh-CN" altLang="en-US" sz="2200" dirty="0"/>
              <a:t>问题分析</a:t>
            </a:r>
          </a:p>
          <a:p>
            <a:pPr marL="990600" lvl="1" indent="-533400" eaLnBrk="1" hangingPunct="1">
              <a:lnSpc>
                <a:spcPct val="130000"/>
              </a:lnSpc>
              <a:spcBef>
                <a:spcPts val="400"/>
              </a:spcBef>
            </a:pPr>
            <a:r>
              <a:rPr lang="zh-CN" altLang="en-US" sz="2200" dirty="0"/>
              <a:t>通过加括号的方</a:t>
            </a:r>
            <a:r>
              <a:rPr lang="zh-CN" altLang="en-US" sz="2200" dirty="0" smtClean="0"/>
              <a:t>式可以确</a:t>
            </a:r>
            <a:r>
              <a:rPr lang="zh-CN" altLang="en-US" sz="2200" dirty="0"/>
              <a:t>定矩阵连</a:t>
            </a:r>
            <a:r>
              <a:rPr lang="zh-CN" altLang="en-US" sz="2200" dirty="0" smtClean="0"/>
              <a:t>乘问题的</a:t>
            </a:r>
            <a:r>
              <a:rPr lang="zh-CN" altLang="en-US" sz="2200" dirty="0"/>
              <a:t>计算次</a:t>
            </a:r>
            <a:r>
              <a:rPr lang="zh-CN" altLang="en-US" sz="2200" dirty="0" smtClean="0"/>
              <a:t>序</a:t>
            </a:r>
            <a:r>
              <a:rPr lang="en-US" altLang="zh-CN" sz="2200" dirty="0" smtClean="0"/>
              <a:t> </a:t>
            </a:r>
            <a:endParaRPr lang="zh-CN" altLang="en-US" sz="2200" dirty="0"/>
          </a:p>
          <a:p>
            <a:pPr marL="990600" lvl="1" indent="-533400" eaLnBrk="1" hangingPunct="1">
              <a:lnSpc>
                <a:spcPct val="130000"/>
              </a:lnSpc>
              <a:spcBef>
                <a:spcPts val="400"/>
              </a:spcBef>
            </a:pPr>
            <a:r>
              <a:rPr lang="zh-CN" altLang="en-US" sz="2200" dirty="0"/>
              <a:t>若矩阵连</a:t>
            </a:r>
            <a:r>
              <a:rPr lang="zh-CN" altLang="en-US" sz="2200" dirty="0" smtClean="0"/>
              <a:t>乘的</a:t>
            </a:r>
            <a:r>
              <a:rPr lang="zh-CN" altLang="en-US" sz="2200" dirty="0"/>
              <a:t>计算次序完全确定，则称</a:t>
            </a:r>
            <a:r>
              <a:rPr lang="zh-CN" altLang="en-US" sz="2200" dirty="0" smtClean="0"/>
              <a:t>该</a:t>
            </a:r>
            <a:r>
              <a:rPr lang="zh-CN" altLang="en-US" sz="2200" dirty="0"/>
              <a:t>连</a:t>
            </a:r>
            <a:r>
              <a:rPr lang="zh-CN" altLang="en-US" sz="2200" dirty="0" smtClean="0"/>
              <a:t>乘</a:t>
            </a:r>
            <a:r>
              <a:rPr lang="zh-CN" altLang="en-US" sz="2200" dirty="0"/>
              <a:t>积已</a:t>
            </a:r>
            <a:r>
              <a:rPr lang="zh-CN" altLang="en-US" sz="2200" b="1" dirty="0">
                <a:solidFill>
                  <a:srgbClr val="0033CC"/>
                </a:solidFill>
              </a:rPr>
              <a:t>完全加括</a:t>
            </a:r>
            <a:r>
              <a:rPr lang="zh-CN" altLang="en-US" sz="2200" b="1" dirty="0" smtClean="0">
                <a:solidFill>
                  <a:srgbClr val="0033CC"/>
                </a:solidFill>
              </a:rPr>
              <a:t>号</a:t>
            </a:r>
            <a:endParaRPr lang="en-US" altLang="zh-CN" sz="2200" b="1" dirty="0" smtClean="0">
              <a:solidFill>
                <a:srgbClr val="0033CC"/>
              </a:solidFill>
            </a:endParaRPr>
          </a:p>
          <a:p>
            <a:pPr marL="1440000" lvl="2" indent="-432000" eaLnBrk="1" hangingPunct="1">
              <a:lnSpc>
                <a:spcPct val="130000"/>
              </a:lnSpc>
              <a:spcBef>
                <a:spcPts val="400"/>
              </a:spcBef>
            </a:pPr>
            <a:r>
              <a:rPr lang="zh-CN" altLang="en-US" sz="2200" dirty="0"/>
              <a:t>可以按计算次序反复调用两个矩阵相乘的标准算法求解</a:t>
            </a:r>
            <a:endParaRPr lang="en-US" altLang="zh-CN" sz="2200" dirty="0"/>
          </a:p>
          <a:p>
            <a:pPr marL="990600" lvl="1" indent="-533400" eaLnBrk="1" hangingPunct="1">
              <a:lnSpc>
                <a:spcPct val="130000"/>
              </a:lnSpc>
              <a:spcBef>
                <a:spcPts val="400"/>
              </a:spcBef>
            </a:pPr>
            <a:r>
              <a:rPr lang="zh-CN" altLang="en-US" sz="2200" dirty="0" smtClean="0"/>
              <a:t>完全加括号的矩阵连乘积可递归定义如下：</a:t>
            </a:r>
            <a:endParaRPr lang="en-US" altLang="zh-CN" sz="2200" dirty="0" smtClean="0"/>
          </a:p>
          <a:p>
            <a:pPr marL="1440000" lvl="2" indent="-432000" eaLnBrk="1" hangingPunct="1">
              <a:lnSpc>
                <a:spcPct val="130000"/>
              </a:lnSpc>
              <a:spcBef>
                <a:spcPts val="400"/>
              </a:spcBef>
            </a:pPr>
            <a:r>
              <a:rPr lang="zh-CN" altLang="en-US" sz="2200" dirty="0">
                <a:solidFill>
                  <a:srgbClr val="FF0000"/>
                </a:solidFill>
              </a:rPr>
              <a:t>单个矩阵是完全加括号的</a:t>
            </a:r>
          </a:p>
          <a:p>
            <a:pPr marL="1440000" lvl="2" indent="-432000" eaLnBrk="1" hangingPunct="1">
              <a:lnSpc>
                <a:spcPct val="130000"/>
              </a:lnSpc>
              <a:spcBef>
                <a:spcPts val="400"/>
              </a:spcBef>
            </a:pPr>
            <a:r>
              <a:rPr lang="zh-CN" altLang="en-US" sz="2200" dirty="0">
                <a:solidFill>
                  <a:srgbClr val="FF0000"/>
                </a:solidFill>
              </a:rPr>
              <a:t>矩阵连乘积</a:t>
            </a:r>
            <a:r>
              <a:rPr lang="en-US" altLang="zh-CN" sz="2200" dirty="0">
                <a:solidFill>
                  <a:srgbClr val="FF0000"/>
                </a:solidFill>
              </a:rPr>
              <a:t>A</a:t>
            </a:r>
            <a:r>
              <a:rPr lang="zh-CN" altLang="en-US" sz="2200" dirty="0">
                <a:solidFill>
                  <a:srgbClr val="FF0000"/>
                </a:solidFill>
              </a:rPr>
              <a:t>是完全加括号的</a:t>
            </a:r>
            <a:r>
              <a:rPr lang="zh-CN" altLang="en-US" sz="2200" dirty="0"/>
              <a:t>，则</a:t>
            </a:r>
            <a:r>
              <a:rPr lang="en-US" altLang="zh-CN" sz="2200" dirty="0"/>
              <a:t>A</a:t>
            </a:r>
            <a:r>
              <a:rPr lang="zh-CN" altLang="en-US" sz="2200" dirty="0"/>
              <a:t>可以表示为两个完全加括号的矩阵连乘积</a:t>
            </a:r>
            <a:r>
              <a:rPr lang="en-US" altLang="zh-CN" sz="2200" dirty="0"/>
              <a:t>B</a:t>
            </a:r>
            <a:r>
              <a:rPr lang="zh-CN" altLang="en-US" sz="2200" dirty="0"/>
              <a:t>和</a:t>
            </a:r>
            <a:r>
              <a:rPr lang="en-US" altLang="zh-CN" sz="2200" dirty="0"/>
              <a:t>C</a:t>
            </a:r>
            <a:r>
              <a:rPr lang="zh-CN" altLang="en-US" sz="2200" dirty="0"/>
              <a:t>的乘积并加括号，即：</a:t>
            </a:r>
            <a:r>
              <a:rPr lang="en-US" altLang="zh-CN" sz="2200" dirty="0"/>
              <a:t>A = (BC)</a:t>
            </a:r>
          </a:p>
        </p:txBody>
      </p:sp>
    </p:spTree>
    <p:extLst>
      <p:ext uri="{BB962C8B-B14F-4D97-AF65-F5344CB8AC3E}">
        <p14:creationId xmlns:p14="http://schemas.microsoft.com/office/powerpoint/2010/main" val="425392104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fade">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25"/>
          <p:cNvSpPr>
            <a:spLocks noChangeArrowheads="1"/>
          </p:cNvSpPr>
          <p:nvPr/>
        </p:nvSpPr>
        <p:spPr bwMode="auto">
          <a:xfrm>
            <a:off x="5740400" y="4340225"/>
            <a:ext cx="2935288" cy="158273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59" name="矩形 24"/>
          <p:cNvSpPr>
            <a:spLocks noChangeArrowheads="1"/>
          </p:cNvSpPr>
          <p:nvPr/>
        </p:nvSpPr>
        <p:spPr bwMode="auto">
          <a:xfrm>
            <a:off x="539750" y="4340225"/>
            <a:ext cx="4752975" cy="158273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60" name="矩形 23"/>
          <p:cNvSpPr>
            <a:spLocks noChangeArrowheads="1"/>
          </p:cNvSpPr>
          <p:nvPr/>
        </p:nvSpPr>
        <p:spPr bwMode="auto">
          <a:xfrm>
            <a:off x="5508625" y="2097088"/>
            <a:ext cx="2016125" cy="15843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61" name="矩形 2"/>
          <p:cNvSpPr>
            <a:spLocks noChangeArrowheads="1"/>
          </p:cNvSpPr>
          <p:nvPr/>
        </p:nvSpPr>
        <p:spPr bwMode="auto">
          <a:xfrm>
            <a:off x="1692275" y="2133600"/>
            <a:ext cx="3384550" cy="158273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65" name="Text Box 53"/>
          <p:cNvSpPr txBox="1">
            <a:spLocks noChangeArrowheads="1"/>
          </p:cNvSpPr>
          <p:nvPr/>
        </p:nvSpPr>
        <p:spPr bwMode="auto">
          <a:xfrm>
            <a:off x="428625" y="357188"/>
            <a:ext cx="8464550" cy="3924300"/>
          </a:xfrm>
          <a:prstGeom prst="rect">
            <a:avLst/>
          </a:prstGeom>
          <a:noFill/>
          <a:ln w="9525">
            <a:noFill/>
            <a:miter lim="800000"/>
            <a:headEnd/>
            <a:tailEnd/>
          </a:ln>
        </p:spPr>
        <p:txBody>
          <a:bodyPr>
            <a:spAutoFit/>
          </a:bodyPr>
          <a:lstStyle/>
          <a:p>
            <a:pPr algn="just">
              <a:spcBef>
                <a:spcPct val="50000"/>
              </a:spcBef>
            </a:pPr>
            <a:r>
              <a:rPr lang="en-US" sz="3200" b="1">
                <a:solidFill>
                  <a:srgbClr val="CC0000"/>
                </a:solidFill>
              </a:rPr>
              <a:t>(1)</a:t>
            </a:r>
            <a:r>
              <a:rPr lang="zh-CN" altLang="en-US" sz="3200" b="1">
                <a:solidFill>
                  <a:srgbClr val="CC0000"/>
                </a:solidFill>
              </a:rPr>
              <a:t>最优子结构：原问题的最优解包含其子问题的最优解。对背包问题而言：</a:t>
            </a:r>
            <a:r>
              <a:rPr lang="zh-CN" altLang="en-US" b="1"/>
              <a:t>        </a:t>
            </a:r>
            <a:endParaRPr lang="en-US" b="1"/>
          </a:p>
          <a:p>
            <a:pPr algn="just">
              <a:spcBef>
                <a:spcPts val="1200"/>
              </a:spcBef>
            </a:pPr>
            <a:r>
              <a:rPr lang="zh-CN" altLang="en-US" sz="3200" b="1"/>
              <a:t>如果</a:t>
            </a:r>
            <a:r>
              <a:rPr lang="en-US" sz="3200" b="1"/>
              <a:t>(</a:t>
            </a:r>
            <a:r>
              <a:rPr lang="en-US" sz="3200" b="1" i="1"/>
              <a:t>x</a:t>
            </a:r>
            <a:r>
              <a:rPr lang="en-US" sz="3200" b="1" baseline="-30000"/>
              <a:t>1</a:t>
            </a:r>
            <a:r>
              <a:rPr lang="en-US" sz="3200" b="1"/>
              <a:t>, </a:t>
            </a:r>
            <a:r>
              <a:rPr lang="en-US" sz="3200" b="1" i="1"/>
              <a:t>x</a:t>
            </a:r>
            <a:r>
              <a:rPr lang="en-US" sz="3200" b="1" baseline="-30000"/>
              <a:t>2</a:t>
            </a:r>
            <a:r>
              <a:rPr lang="en-US" sz="3200" b="1"/>
              <a:t>, …, </a:t>
            </a:r>
            <a:r>
              <a:rPr lang="en-US" sz="3200" b="1" i="1"/>
              <a:t>x</a:t>
            </a:r>
            <a:r>
              <a:rPr lang="en-US" sz="3200" b="1" i="1" baseline="-30000"/>
              <a:t>n</a:t>
            </a:r>
            <a:r>
              <a:rPr lang="en-US" sz="3200" b="1"/>
              <a:t>)</a:t>
            </a:r>
            <a:r>
              <a:rPr lang="zh-CN" altLang="en-US" sz="3200" b="1"/>
              <a:t>是所给</a:t>
            </a:r>
            <a:r>
              <a:rPr lang="en-US" sz="3200" b="1"/>
              <a:t>0/1</a:t>
            </a:r>
            <a:r>
              <a:rPr lang="zh-CN" altLang="en-US" sz="3200" b="1"/>
              <a:t>背包问题的一个最优解，</a:t>
            </a:r>
            <a:endParaRPr lang="en-US" sz="3200" b="1"/>
          </a:p>
          <a:p>
            <a:pPr algn="just"/>
            <a:endParaRPr lang="en-US" sz="3200" b="1"/>
          </a:p>
          <a:p>
            <a:pPr algn="just">
              <a:spcBef>
                <a:spcPts val="1800"/>
              </a:spcBef>
            </a:pPr>
            <a:endParaRPr lang="en-US" sz="3200" b="1"/>
          </a:p>
          <a:p>
            <a:pPr algn="just"/>
            <a:r>
              <a:rPr lang="zh-CN" altLang="en-US" sz="3200" b="1"/>
              <a:t>若能证明</a:t>
            </a:r>
            <a:r>
              <a:rPr lang="en-US" sz="3200" b="1"/>
              <a:t>(</a:t>
            </a:r>
            <a:r>
              <a:rPr lang="en-US" sz="3200" b="1" i="1"/>
              <a:t>x</a:t>
            </a:r>
            <a:r>
              <a:rPr lang="en-US" sz="3200" b="1" baseline="-30000"/>
              <a:t>2</a:t>
            </a:r>
            <a:r>
              <a:rPr lang="en-US" sz="3200" b="1"/>
              <a:t>, …, </a:t>
            </a:r>
            <a:r>
              <a:rPr lang="en-US" sz="3200" b="1" i="1"/>
              <a:t>x</a:t>
            </a:r>
            <a:r>
              <a:rPr lang="en-US" sz="3200" b="1" i="1" baseline="-30000"/>
              <a:t>n</a:t>
            </a:r>
            <a:r>
              <a:rPr lang="en-US" sz="3200" b="1"/>
              <a:t>)</a:t>
            </a:r>
            <a:r>
              <a:rPr lang="zh-CN" altLang="en-US" sz="3200" b="1"/>
              <a:t>是下面子问题的最优解：</a:t>
            </a:r>
          </a:p>
        </p:txBody>
      </p:sp>
      <p:graphicFrame>
        <p:nvGraphicFramePr>
          <p:cNvPr id="70666" name="Object 10"/>
          <p:cNvGraphicFramePr>
            <a:graphicFrameLocks noChangeAspect="1"/>
          </p:cNvGraphicFramePr>
          <p:nvPr/>
        </p:nvGraphicFramePr>
        <p:xfrm>
          <a:off x="468313" y="4340225"/>
          <a:ext cx="4946650" cy="1609725"/>
        </p:xfrm>
        <a:graphic>
          <a:graphicData uri="http://schemas.openxmlformats.org/presentationml/2006/ole">
            <mc:AlternateContent xmlns:mc="http://schemas.openxmlformats.org/markup-compatibility/2006">
              <mc:Choice xmlns:v="urn:schemas-microsoft-com:vml" Requires="v">
                <p:oleObj spid="_x0000_s620766" r:id="rId3" imgW="1358627" imgH="635042" progId="">
                  <p:embed/>
                </p:oleObj>
              </mc:Choice>
              <mc:Fallback>
                <p:oleObj r:id="rId3" imgW="1358627" imgH="63504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340225"/>
                        <a:ext cx="4946650"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7" name="Object 11"/>
          <p:cNvGraphicFramePr>
            <a:graphicFrameLocks noChangeAspect="1"/>
          </p:cNvGraphicFramePr>
          <p:nvPr/>
        </p:nvGraphicFramePr>
        <p:xfrm>
          <a:off x="5734050" y="4411663"/>
          <a:ext cx="3086100" cy="1277937"/>
        </p:xfrm>
        <a:graphic>
          <a:graphicData uri="http://schemas.openxmlformats.org/presentationml/2006/ole">
            <mc:AlternateContent xmlns:mc="http://schemas.openxmlformats.org/markup-compatibility/2006">
              <mc:Choice xmlns:v="urn:schemas-microsoft-com:vml" Requires="v">
                <p:oleObj spid="_x0000_s620767" r:id="rId5" imgW="723903" imgH="431930" progId="">
                  <p:embed/>
                </p:oleObj>
              </mc:Choice>
              <mc:Fallback>
                <p:oleObj r:id="rId5" imgW="723903" imgH="43193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4050" y="4411663"/>
                        <a:ext cx="3086100"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8" name="Object 12"/>
          <p:cNvGraphicFramePr>
            <a:graphicFrameLocks noChangeAspect="1"/>
          </p:cNvGraphicFramePr>
          <p:nvPr/>
        </p:nvGraphicFramePr>
        <p:xfrm>
          <a:off x="1687513" y="2060575"/>
          <a:ext cx="3389312" cy="1655763"/>
        </p:xfrm>
        <a:graphic>
          <a:graphicData uri="http://schemas.openxmlformats.org/presentationml/2006/ole">
            <mc:AlternateContent xmlns:mc="http://schemas.openxmlformats.org/markup-compatibility/2006">
              <mc:Choice xmlns:v="urn:schemas-microsoft-com:vml" Requires="v">
                <p:oleObj spid="_x0000_s620768" r:id="rId7" imgW="1333817" imgH="635317" progId="">
                  <p:embed/>
                </p:oleObj>
              </mc:Choice>
              <mc:Fallback>
                <p:oleObj r:id="rId7" imgW="1333817" imgH="635317"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7513" y="2060575"/>
                        <a:ext cx="3389312"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9" name="Object 13"/>
          <p:cNvGraphicFramePr>
            <a:graphicFrameLocks noChangeAspect="1"/>
          </p:cNvGraphicFramePr>
          <p:nvPr/>
        </p:nvGraphicFramePr>
        <p:xfrm>
          <a:off x="5619750" y="2266950"/>
          <a:ext cx="1831975" cy="1162050"/>
        </p:xfrm>
        <a:graphic>
          <a:graphicData uri="http://schemas.openxmlformats.org/presentationml/2006/ole">
            <mc:AlternateContent xmlns:mc="http://schemas.openxmlformats.org/markup-compatibility/2006">
              <mc:Choice xmlns:v="urn:schemas-microsoft-com:vml" Requires="v">
                <p:oleObj spid="_x0000_s620769" r:id="rId9" imgW="736917" imgH="432117" progId="">
                  <p:embed/>
                </p:oleObj>
              </mc:Choice>
              <mc:Fallback>
                <p:oleObj r:id="rId9" imgW="736917" imgH="432117"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9750" y="2266950"/>
                        <a:ext cx="1831975"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0" name="TextBox 1"/>
          <p:cNvSpPr txBox="1">
            <a:spLocks noChangeArrowheads="1"/>
          </p:cNvSpPr>
          <p:nvPr/>
        </p:nvSpPr>
        <p:spPr bwMode="auto">
          <a:xfrm>
            <a:off x="358775" y="5876925"/>
            <a:ext cx="7092950" cy="584200"/>
          </a:xfrm>
          <a:prstGeom prst="rect">
            <a:avLst/>
          </a:prstGeom>
          <a:noFill/>
          <a:ln w="9525">
            <a:noFill/>
            <a:miter lim="800000"/>
            <a:headEnd/>
            <a:tailEnd/>
          </a:ln>
        </p:spPr>
        <p:txBody>
          <a:bodyPr wrap="none">
            <a:spAutoFit/>
          </a:bodyPr>
          <a:lstStyle/>
          <a:p>
            <a:r>
              <a:rPr lang="zh-CN" altLang="en-US" sz="3200" b="1" dirty="0">
                <a:solidFill>
                  <a:srgbClr val="FF0000"/>
                </a:solidFill>
              </a:rPr>
              <a:t>则</a:t>
            </a:r>
            <a:r>
              <a:rPr lang="en-US" sz="3200" b="1" dirty="0">
                <a:solidFill>
                  <a:srgbClr val="FF0000"/>
                </a:solidFill>
              </a:rPr>
              <a:t>0/1</a:t>
            </a:r>
            <a:r>
              <a:rPr lang="zh-CN" altLang="en-US" sz="3200" b="1" dirty="0">
                <a:solidFill>
                  <a:srgbClr val="FF0000"/>
                </a:solidFill>
              </a:rPr>
              <a:t>背包问题具有最优子结构性质。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6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nimBg="1" autoUpdateAnimBg="0"/>
      <p:bldP spid="70659" grpId="0" animBg="1" autoUpdateAnimBg="0"/>
      <p:bldP spid="70660" grpId="0" animBg="1" autoUpdateAnimBg="0"/>
      <p:bldP spid="70661" grpId="0" animBg="1" autoUpdateAnimBg="0"/>
      <p:bldP spid="70670"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18"/>
          <p:cNvSpPr>
            <a:spLocks noChangeArrowheads="1"/>
          </p:cNvSpPr>
          <p:nvPr/>
        </p:nvSpPr>
        <p:spPr bwMode="auto">
          <a:xfrm>
            <a:off x="1763713" y="4652963"/>
            <a:ext cx="5400675" cy="9366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3" name="矩形 17"/>
          <p:cNvSpPr>
            <a:spLocks noChangeArrowheads="1"/>
          </p:cNvSpPr>
          <p:nvPr/>
        </p:nvSpPr>
        <p:spPr bwMode="auto">
          <a:xfrm>
            <a:off x="4967288" y="3429000"/>
            <a:ext cx="3076575" cy="8985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4" name="矩形 16"/>
          <p:cNvSpPr>
            <a:spLocks noChangeArrowheads="1"/>
          </p:cNvSpPr>
          <p:nvPr/>
        </p:nvSpPr>
        <p:spPr bwMode="auto">
          <a:xfrm>
            <a:off x="1236663" y="3429000"/>
            <a:ext cx="3406775" cy="8985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5" name="矩形 15"/>
          <p:cNvSpPr>
            <a:spLocks noChangeArrowheads="1"/>
          </p:cNvSpPr>
          <p:nvPr/>
        </p:nvSpPr>
        <p:spPr bwMode="auto">
          <a:xfrm>
            <a:off x="5435600" y="1557338"/>
            <a:ext cx="2608263" cy="13160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6" name="矩形 14"/>
          <p:cNvSpPr>
            <a:spLocks noChangeArrowheads="1"/>
          </p:cNvSpPr>
          <p:nvPr/>
        </p:nvSpPr>
        <p:spPr bwMode="auto">
          <a:xfrm>
            <a:off x="827088" y="1557338"/>
            <a:ext cx="4392612" cy="13160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90" name="Text Box 53"/>
          <p:cNvSpPr txBox="1">
            <a:spLocks noChangeArrowheads="1"/>
          </p:cNvSpPr>
          <p:nvPr/>
        </p:nvSpPr>
        <p:spPr bwMode="auto">
          <a:xfrm>
            <a:off x="428625" y="260350"/>
            <a:ext cx="8112125" cy="1323975"/>
          </a:xfrm>
          <a:prstGeom prst="rect">
            <a:avLst/>
          </a:prstGeom>
          <a:noFill/>
          <a:ln w="9525">
            <a:noFill/>
            <a:miter lim="800000"/>
            <a:headEnd/>
            <a:tailEnd/>
          </a:ln>
        </p:spPr>
        <p:txBody>
          <a:bodyPr>
            <a:spAutoFit/>
          </a:bodyPr>
          <a:lstStyle/>
          <a:p>
            <a:pPr algn="just"/>
            <a:r>
              <a:rPr lang="en-US" sz="3200" b="1">
                <a:solidFill>
                  <a:srgbClr val="CC0000"/>
                </a:solidFill>
              </a:rPr>
              <a:t>(2)</a:t>
            </a:r>
            <a:r>
              <a:rPr lang="zh-CN" altLang="en-US" sz="3200" b="1">
                <a:solidFill>
                  <a:srgbClr val="CC0000"/>
                </a:solidFill>
              </a:rPr>
              <a:t>证明</a:t>
            </a:r>
            <a:r>
              <a:rPr lang="en-US" sz="3200" b="1">
                <a:solidFill>
                  <a:srgbClr val="CC0000"/>
                </a:solidFill>
              </a:rPr>
              <a:t>0/1</a:t>
            </a:r>
            <a:r>
              <a:rPr lang="zh-CN" altLang="en-US" sz="3200" b="1">
                <a:solidFill>
                  <a:srgbClr val="CC0000"/>
                </a:solidFill>
              </a:rPr>
              <a:t>背包问题是最优子结构（反证）。</a:t>
            </a:r>
          </a:p>
          <a:p>
            <a:pPr algn="just"/>
            <a:r>
              <a:rPr lang="zh-CN" altLang="en-US" b="1"/>
              <a:t>        设</a:t>
            </a:r>
            <a:r>
              <a:rPr lang="en-US" b="1"/>
              <a:t>(</a:t>
            </a:r>
            <a:r>
              <a:rPr lang="en-US" b="1" i="1"/>
              <a:t>x</a:t>
            </a:r>
            <a:r>
              <a:rPr lang="en-US" b="1" baseline="-30000"/>
              <a:t>1</a:t>
            </a:r>
            <a:r>
              <a:rPr lang="en-US" b="1"/>
              <a:t>, </a:t>
            </a:r>
            <a:r>
              <a:rPr lang="en-US" b="1" i="1"/>
              <a:t>x</a:t>
            </a:r>
            <a:r>
              <a:rPr lang="en-US" b="1" baseline="-30000"/>
              <a:t>2</a:t>
            </a:r>
            <a:r>
              <a:rPr lang="en-US" b="1"/>
              <a:t>, …, </a:t>
            </a:r>
            <a:r>
              <a:rPr lang="en-US" b="1" i="1"/>
              <a:t>x</a:t>
            </a:r>
            <a:r>
              <a:rPr lang="en-US" b="1" i="1" baseline="-30000"/>
              <a:t>n</a:t>
            </a:r>
            <a:r>
              <a:rPr lang="en-US" b="1"/>
              <a:t>)</a:t>
            </a:r>
            <a:r>
              <a:rPr lang="zh-CN" altLang="en-US" b="1"/>
              <a:t>是所给</a:t>
            </a:r>
            <a:r>
              <a:rPr lang="en-US" b="1"/>
              <a:t>0/1</a:t>
            </a:r>
            <a:r>
              <a:rPr lang="zh-CN" altLang="en-US" b="1"/>
              <a:t>背包问题的一个最优解，则</a:t>
            </a:r>
            <a:r>
              <a:rPr lang="en-US" b="1"/>
              <a:t>( </a:t>
            </a:r>
            <a:r>
              <a:rPr lang="en-US" b="1" i="1"/>
              <a:t>x</a:t>
            </a:r>
            <a:r>
              <a:rPr lang="en-US" b="1" baseline="-30000"/>
              <a:t>2</a:t>
            </a:r>
            <a:r>
              <a:rPr lang="en-US" b="1"/>
              <a:t>, …, </a:t>
            </a:r>
            <a:r>
              <a:rPr lang="en-US" b="1" i="1"/>
              <a:t>x</a:t>
            </a:r>
            <a:r>
              <a:rPr lang="en-US" b="1" i="1" baseline="-30000"/>
              <a:t>n</a:t>
            </a:r>
            <a:r>
              <a:rPr lang="en-US" b="1"/>
              <a:t>)</a:t>
            </a:r>
            <a:r>
              <a:rPr lang="zh-CN" altLang="en-US" b="1"/>
              <a:t>是下面一个子问题的最优解：</a:t>
            </a:r>
          </a:p>
        </p:txBody>
      </p:sp>
      <p:graphicFrame>
        <p:nvGraphicFramePr>
          <p:cNvPr id="71691" name="Object 11"/>
          <p:cNvGraphicFramePr>
            <a:graphicFrameLocks noChangeAspect="1"/>
          </p:cNvGraphicFramePr>
          <p:nvPr/>
        </p:nvGraphicFramePr>
        <p:xfrm>
          <a:off x="866775" y="1484313"/>
          <a:ext cx="4425950" cy="1439862"/>
        </p:xfrm>
        <a:graphic>
          <a:graphicData uri="http://schemas.openxmlformats.org/presentationml/2006/ole">
            <mc:AlternateContent xmlns:mc="http://schemas.openxmlformats.org/markup-compatibility/2006">
              <mc:Choice xmlns:v="urn:schemas-microsoft-com:vml" Requires="v">
                <p:oleObj spid="_x0000_s621842" r:id="rId3" imgW="1358627" imgH="635042" progId="">
                  <p:embed/>
                </p:oleObj>
              </mc:Choice>
              <mc:Fallback>
                <p:oleObj r:id="rId3" imgW="1358627" imgH="63504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484313"/>
                        <a:ext cx="442595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2" name="Object 12"/>
          <p:cNvGraphicFramePr>
            <a:graphicFrameLocks noChangeAspect="1"/>
          </p:cNvGraphicFramePr>
          <p:nvPr/>
        </p:nvGraphicFramePr>
        <p:xfrm>
          <a:off x="5435600" y="1701800"/>
          <a:ext cx="2606675" cy="1079500"/>
        </p:xfrm>
        <a:graphic>
          <a:graphicData uri="http://schemas.openxmlformats.org/presentationml/2006/ole">
            <mc:AlternateContent xmlns:mc="http://schemas.openxmlformats.org/markup-compatibility/2006">
              <mc:Choice xmlns:v="urn:schemas-microsoft-com:vml" Requires="v">
                <p:oleObj spid="_x0000_s621843" r:id="rId5" imgW="723903" imgH="431930" progId="">
                  <p:embed/>
                </p:oleObj>
              </mc:Choice>
              <mc:Fallback>
                <p:oleObj r:id="rId5" imgW="723903" imgH="43193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701800"/>
                        <a:ext cx="26066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3" name="Text Box 56"/>
          <p:cNvSpPr txBox="1">
            <a:spLocks noChangeArrowheads="1"/>
          </p:cNvSpPr>
          <p:nvPr/>
        </p:nvSpPr>
        <p:spPr bwMode="auto">
          <a:xfrm>
            <a:off x="468313" y="2924175"/>
            <a:ext cx="8569325" cy="3908762"/>
          </a:xfrm>
          <a:prstGeom prst="rect">
            <a:avLst/>
          </a:prstGeom>
          <a:noFill/>
          <a:ln w="9525">
            <a:noFill/>
            <a:miter lim="800000"/>
            <a:headEnd/>
            <a:tailEnd/>
          </a:ln>
        </p:spPr>
        <p:txBody>
          <a:bodyPr>
            <a:spAutoFit/>
          </a:bodyPr>
          <a:lstStyle/>
          <a:p>
            <a:pPr>
              <a:spcBef>
                <a:spcPct val="50000"/>
              </a:spcBef>
            </a:pPr>
            <a:r>
              <a:rPr lang="zh-CN" altLang="en-US" b="1" dirty="0">
                <a:latin typeface="宋体" pitchFamily="2" charset="-122"/>
              </a:rPr>
              <a:t>如若不然，设</a:t>
            </a:r>
            <a:r>
              <a:rPr lang="en-US" b="1" dirty="0"/>
              <a:t>(</a:t>
            </a:r>
            <a:r>
              <a:rPr lang="en-US" b="1" i="1" dirty="0"/>
              <a:t>y</a:t>
            </a:r>
            <a:r>
              <a:rPr lang="en-US" b="1" baseline="-30000" dirty="0"/>
              <a:t>2</a:t>
            </a:r>
            <a:r>
              <a:rPr lang="en-US" b="1" dirty="0"/>
              <a:t>, …, </a:t>
            </a:r>
            <a:r>
              <a:rPr lang="en-US" b="1" i="1" dirty="0" err="1"/>
              <a:t>y</a:t>
            </a:r>
            <a:r>
              <a:rPr lang="en-US" b="1" i="1" baseline="-30000" dirty="0" err="1"/>
              <a:t>n</a:t>
            </a:r>
            <a:r>
              <a:rPr lang="en-US" b="1" dirty="0"/>
              <a:t>)</a:t>
            </a:r>
            <a:r>
              <a:rPr lang="zh-CN" altLang="en-US" b="1" dirty="0">
                <a:latin typeface="宋体" pitchFamily="2" charset="-122"/>
              </a:rPr>
              <a:t>是上述子问题的一个最优解，则 </a:t>
            </a:r>
          </a:p>
          <a:p>
            <a:pPr>
              <a:spcBef>
                <a:spcPct val="50000"/>
              </a:spcBef>
            </a:pPr>
            <a:endParaRPr lang="zh-CN" altLang="en-US" b="1" dirty="0">
              <a:latin typeface="宋体" pitchFamily="2" charset="-122"/>
            </a:endParaRPr>
          </a:p>
          <a:p>
            <a:pPr>
              <a:spcBef>
                <a:spcPct val="50000"/>
              </a:spcBef>
            </a:pPr>
            <a:endParaRPr lang="en-US" b="1" dirty="0">
              <a:latin typeface="宋体" pitchFamily="2" charset="-122"/>
            </a:endParaRPr>
          </a:p>
          <a:p>
            <a:endParaRPr lang="en-US" altLang="zh-CN" b="1" dirty="0" smtClean="0">
              <a:latin typeface="宋体" pitchFamily="2" charset="-122"/>
            </a:endParaRPr>
          </a:p>
          <a:p>
            <a:r>
              <a:rPr lang="zh-CN" altLang="en-US" b="1" dirty="0" smtClean="0">
                <a:latin typeface="宋体" pitchFamily="2" charset="-122"/>
              </a:rPr>
              <a:t>因此</a:t>
            </a:r>
            <a:r>
              <a:rPr lang="zh-CN" altLang="en-US" b="1" dirty="0">
                <a:latin typeface="宋体" pitchFamily="2" charset="-122"/>
              </a:rPr>
              <a:t>，</a:t>
            </a:r>
            <a:endParaRPr lang="en-US" b="1" dirty="0">
              <a:latin typeface="宋体" pitchFamily="2" charset="-122"/>
            </a:endParaRPr>
          </a:p>
          <a:p>
            <a:r>
              <a:rPr lang="zh-CN" altLang="en-US" b="1" dirty="0">
                <a:latin typeface="宋体" pitchFamily="2" charset="-122"/>
              </a:rPr>
              <a:t>  </a:t>
            </a:r>
            <a:endParaRPr lang="en-US" b="1" dirty="0">
              <a:latin typeface="宋体" pitchFamily="2" charset="-122"/>
            </a:endParaRPr>
          </a:p>
          <a:p>
            <a:r>
              <a:rPr lang="zh-CN" altLang="en-US" b="1" dirty="0">
                <a:latin typeface="宋体" pitchFamily="2" charset="-122"/>
              </a:rPr>
              <a:t> </a:t>
            </a:r>
            <a:endParaRPr lang="en-US" b="1" dirty="0">
              <a:latin typeface="宋体" pitchFamily="2" charset="-122"/>
            </a:endParaRPr>
          </a:p>
          <a:p>
            <a:r>
              <a:rPr lang="zh-CN" altLang="en-US" sz="800" b="1" dirty="0">
                <a:latin typeface="宋体" pitchFamily="2" charset="-122"/>
              </a:rPr>
              <a:t> </a:t>
            </a:r>
            <a:endParaRPr lang="en-US" altLang="zh-CN" sz="800" b="1" dirty="0" smtClean="0">
              <a:latin typeface="宋体" pitchFamily="2" charset="-122"/>
            </a:endParaRPr>
          </a:p>
          <a:p>
            <a:endParaRPr lang="en-US" altLang="zh-CN" sz="800" dirty="0" smtClean="0">
              <a:latin typeface="宋体" pitchFamily="2" charset="-122"/>
            </a:endParaRPr>
          </a:p>
          <a:p>
            <a:endParaRPr lang="en-US" altLang="zh-CN" sz="800" dirty="0" smtClean="0">
              <a:latin typeface="宋体" pitchFamily="2" charset="-122"/>
            </a:endParaRPr>
          </a:p>
          <a:p>
            <a:endParaRPr lang="en-US" altLang="zh-CN" sz="800" b="1" dirty="0" smtClean="0">
              <a:latin typeface="宋体" pitchFamily="2" charset="-122"/>
            </a:endParaRPr>
          </a:p>
          <a:p>
            <a:r>
              <a:rPr lang="zh-CN" altLang="en-US" sz="800" b="1" dirty="0" smtClean="0">
                <a:latin typeface="宋体" pitchFamily="2" charset="-122"/>
              </a:rPr>
              <a:t>    </a:t>
            </a:r>
            <a:endParaRPr lang="zh-CN" altLang="en-US" b="1" dirty="0">
              <a:latin typeface="宋体" pitchFamily="2" charset="-122"/>
            </a:endParaRPr>
          </a:p>
          <a:p>
            <a:r>
              <a:rPr lang="zh-CN" altLang="en-US" b="1" dirty="0">
                <a:latin typeface="宋体" pitchFamily="2" charset="-122"/>
              </a:rPr>
              <a:t>这说明</a:t>
            </a:r>
            <a:r>
              <a:rPr lang="en-US" b="1" dirty="0"/>
              <a:t>(</a:t>
            </a:r>
            <a:r>
              <a:rPr lang="en-US" b="1" i="1" dirty="0"/>
              <a:t>x</a:t>
            </a:r>
            <a:r>
              <a:rPr lang="en-US" b="1" baseline="-30000" dirty="0"/>
              <a:t>1</a:t>
            </a:r>
            <a:r>
              <a:rPr lang="en-US" b="1" dirty="0"/>
              <a:t>, </a:t>
            </a:r>
            <a:r>
              <a:rPr lang="en-US" b="1" i="1" dirty="0"/>
              <a:t>y</a:t>
            </a:r>
            <a:r>
              <a:rPr lang="en-US" b="1" baseline="-30000" dirty="0"/>
              <a:t>2</a:t>
            </a:r>
            <a:r>
              <a:rPr lang="en-US" b="1" dirty="0"/>
              <a:t>, …, </a:t>
            </a:r>
            <a:r>
              <a:rPr lang="en-US" b="1" i="1" dirty="0" err="1"/>
              <a:t>y</a:t>
            </a:r>
            <a:r>
              <a:rPr lang="en-US" b="1" i="1" baseline="-30000" dirty="0" err="1"/>
              <a:t>n</a:t>
            </a:r>
            <a:r>
              <a:rPr lang="en-US" b="1" dirty="0"/>
              <a:t>)</a:t>
            </a:r>
            <a:r>
              <a:rPr lang="zh-CN" altLang="en-US" b="1" dirty="0">
                <a:latin typeface="宋体" pitchFamily="2" charset="-122"/>
              </a:rPr>
              <a:t>是所给</a:t>
            </a:r>
            <a:r>
              <a:rPr lang="en-US" b="1" dirty="0"/>
              <a:t>0/1</a:t>
            </a:r>
            <a:r>
              <a:rPr lang="zh-CN" altLang="en-US" b="1" dirty="0">
                <a:latin typeface="宋体" pitchFamily="2" charset="-122"/>
              </a:rPr>
              <a:t>背包问题比</a:t>
            </a:r>
            <a:r>
              <a:rPr lang="en-US" b="1" dirty="0"/>
              <a:t>(</a:t>
            </a:r>
            <a:r>
              <a:rPr lang="en-US" b="1" i="1" dirty="0"/>
              <a:t>x</a:t>
            </a:r>
            <a:r>
              <a:rPr lang="en-US" b="1" baseline="-30000" dirty="0"/>
              <a:t>1</a:t>
            </a:r>
            <a:r>
              <a:rPr lang="en-US" b="1" dirty="0"/>
              <a:t>, </a:t>
            </a:r>
            <a:r>
              <a:rPr lang="en-US" b="1" i="1" dirty="0"/>
              <a:t>x</a:t>
            </a:r>
            <a:r>
              <a:rPr lang="en-US" b="1" baseline="-30000" dirty="0"/>
              <a:t>2</a:t>
            </a:r>
            <a:r>
              <a:rPr lang="en-US" b="1" dirty="0"/>
              <a:t>, …, </a:t>
            </a:r>
            <a:r>
              <a:rPr lang="en-US" b="1" i="1" dirty="0" err="1"/>
              <a:t>x</a:t>
            </a:r>
            <a:r>
              <a:rPr lang="en-US" b="1" i="1" baseline="-30000" dirty="0" err="1"/>
              <a:t>n</a:t>
            </a:r>
            <a:r>
              <a:rPr lang="en-US" b="1" dirty="0"/>
              <a:t>)</a:t>
            </a:r>
            <a:r>
              <a:rPr lang="zh-CN" altLang="en-US" b="1" dirty="0">
                <a:latin typeface="宋体" pitchFamily="2" charset="-122"/>
              </a:rPr>
              <a:t>更优的解，从而导致矛盾。</a:t>
            </a:r>
            <a:r>
              <a:rPr lang="zh-CN" altLang="en-US" b="1" dirty="0"/>
              <a:t> </a:t>
            </a:r>
          </a:p>
        </p:txBody>
      </p:sp>
      <p:sp>
        <p:nvSpPr>
          <p:cNvPr id="71694" name="Rectangle 58"/>
          <p:cNvSpPr>
            <a:spLocks noChangeArrowheads="1"/>
          </p:cNvSpPr>
          <p:nvPr/>
        </p:nvSpPr>
        <p:spPr bwMode="auto">
          <a:xfrm>
            <a:off x="4071938" y="3241675"/>
            <a:ext cx="9144000" cy="0"/>
          </a:xfrm>
          <a:prstGeom prst="rect">
            <a:avLst/>
          </a:prstGeom>
          <a:noFill/>
          <a:ln w="9525">
            <a:noFill/>
            <a:miter lim="800000"/>
            <a:headEnd/>
            <a:tailEnd/>
          </a:ln>
        </p:spPr>
        <p:txBody>
          <a:bodyPr>
            <a:spAutoFit/>
          </a:bodyPr>
          <a:lstStyle/>
          <a:p>
            <a:endParaRPr lang="zh-CN" altLang="en-US"/>
          </a:p>
        </p:txBody>
      </p:sp>
      <p:graphicFrame>
        <p:nvGraphicFramePr>
          <p:cNvPr id="71695" name="Object 15"/>
          <p:cNvGraphicFramePr>
            <a:graphicFrameLocks noChangeAspect="1"/>
          </p:cNvGraphicFramePr>
          <p:nvPr/>
        </p:nvGraphicFramePr>
        <p:xfrm>
          <a:off x="1258888" y="3284538"/>
          <a:ext cx="3457575" cy="1119187"/>
        </p:xfrm>
        <a:graphic>
          <a:graphicData uri="http://schemas.openxmlformats.org/presentationml/2006/ole">
            <mc:AlternateContent xmlns:mc="http://schemas.openxmlformats.org/markup-compatibility/2006">
              <mc:Choice xmlns:v="urn:schemas-microsoft-com:vml" Requires="v">
                <p:oleObj spid="_x0000_s621844" r:id="rId7" imgW="1003182" imgH="431930" progId="">
                  <p:embed/>
                </p:oleObj>
              </mc:Choice>
              <mc:Fallback>
                <p:oleObj r:id="rId7" imgW="1003182" imgH="43193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284538"/>
                        <a:ext cx="3457575"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6" name="Rectangle 60"/>
          <p:cNvSpPr>
            <a:spLocks noChangeArrowheads="1"/>
          </p:cNvSpPr>
          <p:nvPr/>
        </p:nvSpPr>
        <p:spPr bwMode="auto">
          <a:xfrm>
            <a:off x="4043363" y="3241675"/>
            <a:ext cx="9144000" cy="0"/>
          </a:xfrm>
          <a:prstGeom prst="rect">
            <a:avLst/>
          </a:prstGeom>
          <a:noFill/>
          <a:ln w="9525">
            <a:noFill/>
            <a:miter lim="800000"/>
            <a:headEnd/>
            <a:tailEnd/>
          </a:ln>
        </p:spPr>
        <p:txBody>
          <a:bodyPr>
            <a:spAutoFit/>
          </a:bodyPr>
          <a:lstStyle/>
          <a:p>
            <a:endParaRPr lang="zh-CN" altLang="en-US"/>
          </a:p>
        </p:txBody>
      </p:sp>
      <p:graphicFrame>
        <p:nvGraphicFramePr>
          <p:cNvPr id="71697" name="Object 17"/>
          <p:cNvGraphicFramePr>
            <a:graphicFrameLocks noChangeAspect="1"/>
          </p:cNvGraphicFramePr>
          <p:nvPr/>
        </p:nvGraphicFramePr>
        <p:xfrm>
          <a:off x="4930775" y="3357563"/>
          <a:ext cx="3211513" cy="1006475"/>
        </p:xfrm>
        <a:graphic>
          <a:graphicData uri="http://schemas.openxmlformats.org/presentationml/2006/ole">
            <mc:AlternateContent xmlns:mc="http://schemas.openxmlformats.org/markup-compatibility/2006">
              <mc:Choice xmlns:v="urn:schemas-microsoft-com:vml" Requires="v">
                <p:oleObj spid="_x0000_s621845" r:id="rId9" imgW="1130127" imgH="431930" progId="">
                  <p:embed/>
                </p:oleObj>
              </mc:Choice>
              <mc:Fallback>
                <p:oleObj r:id="rId9" imgW="1130127" imgH="43193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0775" y="3357563"/>
                        <a:ext cx="3211513"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8" name="Rectangle 62"/>
          <p:cNvSpPr>
            <a:spLocks noChangeArrowheads="1"/>
          </p:cNvSpPr>
          <p:nvPr/>
        </p:nvSpPr>
        <p:spPr bwMode="auto">
          <a:xfrm>
            <a:off x="3471863" y="3232150"/>
            <a:ext cx="9144000" cy="0"/>
          </a:xfrm>
          <a:prstGeom prst="rect">
            <a:avLst/>
          </a:prstGeom>
          <a:noFill/>
          <a:ln w="9525">
            <a:noFill/>
            <a:miter lim="800000"/>
            <a:headEnd/>
            <a:tailEnd/>
          </a:ln>
        </p:spPr>
        <p:txBody>
          <a:bodyPr>
            <a:spAutoFit/>
          </a:bodyPr>
          <a:lstStyle/>
          <a:p>
            <a:endParaRPr lang="zh-CN" altLang="en-US"/>
          </a:p>
        </p:txBody>
      </p:sp>
      <p:graphicFrame>
        <p:nvGraphicFramePr>
          <p:cNvPr id="71699" name="Object 19"/>
          <p:cNvGraphicFramePr>
            <a:graphicFrameLocks noChangeAspect="1"/>
          </p:cNvGraphicFramePr>
          <p:nvPr/>
        </p:nvGraphicFramePr>
        <p:xfrm>
          <a:off x="1870075" y="4581525"/>
          <a:ext cx="5222875" cy="1079500"/>
        </p:xfrm>
        <a:graphic>
          <a:graphicData uri="http://schemas.openxmlformats.org/presentationml/2006/ole">
            <mc:AlternateContent xmlns:mc="http://schemas.openxmlformats.org/markup-compatibility/2006">
              <mc:Choice xmlns:v="urn:schemas-microsoft-com:vml" Requires="v">
                <p:oleObj spid="_x0000_s621846" r:id="rId11" imgW="2260917" imgH="432117" progId="">
                  <p:embed/>
                </p:oleObj>
              </mc:Choice>
              <mc:Fallback>
                <p:oleObj r:id="rId11" imgW="2260917" imgH="432117"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0075" y="4581525"/>
                        <a:ext cx="52228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9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6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9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69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6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169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nimBg="1" autoUpdateAnimBg="0"/>
      <p:bldP spid="71683" grpId="0" animBg="1" autoUpdateAnimBg="0"/>
      <p:bldP spid="71684" grpId="0" animBg="1" autoUpdateAnimBg="0"/>
      <p:bldP spid="71685" grpId="0" animBg="1" autoUpdateAnimBg="0"/>
      <p:bldP spid="71686"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93"/>
          <p:cNvSpPr txBox="1">
            <a:spLocks noChangeArrowheads="1"/>
          </p:cNvSpPr>
          <p:nvPr/>
        </p:nvSpPr>
        <p:spPr bwMode="auto">
          <a:xfrm>
            <a:off x="292100" y="1844675"/>
            <a:ext cx="8851900" cy="4524375"/>
          </a:xfrm>
          <a:prstGeom prst="rect">
            <a:avLst/>
          </a:prstGeom>
          <a:noFill/>
          <a:ln w="9525">
            <a:noFill/>
            <a:miter lim="800000"/>
            <a:headEnd/>
            <a:tailEnd/>
          </a:ln>
        </p:spPr>
        <p:txBody>
          <a:bodyPr>
            <a:spAutoFit/>
          </a:bodyPr>
          <a:lstStyle/>
          <a:p>
            <a:pPr>
              <a:lnSpc>
                <a:spcPct val="120000"/>
              </a:lnSpc>
            </a:pPr>
            <a:r>
              <a:rPr lang="zh-CN" altLang="en-US" sz="3200" b="1" dirty="0">
                <a:solidFill>
                  <a:srgbClr val="CC0000"/>
                </a:solidFill>
              </a:rPr>
              <a:t>关键问题：找出动态规划函数</a:t>
            </a:r>
          </a:p>
          <a:p>
            <a:pPr>
              <a:lnSpc>
                <a:spcPct val="120000"/>
              </a:lnSpc>
              <a:buClr>
                <a:srgbClr val="FF0000"/>
              </a:buClr>
              <a:buFont typeface="Wingdings" pitchFamily="2" charset="2"/>
              <a:buChar char="q"/>
            </a:pPr>
            <a:r>
              <a:rPr lang="en-US" sz="2600" b="1" dirty="0"/>
              <a:t>0/1</a:t>
            </a:r>
            <a:r>
              <a:rPr lang="zh-CN" altLang="en-US" sz="2600" b="1" dirty="0"/>
              <a:t>背包问题可以看作是决策一个序列</a:t>
            </a:r>
            <a:r>
              <a:rPr lang="en-US" sz="2600" b="1" dirty="0"/>
              <a:t>(</a:t>
            </a:r>
            <a:r>
              <a:rPr lang="en-US" sz="2600" b="1" i="1" dirty="0"/>
              <a:t>x</a:t>
            </a:r>
            <a:r>
              <a:rPr lang="en-US" sz="2600" b="1" baseline="-30000" dirty="0"/>
              <a:t>1</a:t>
            </a:r>
            <a:r>
              <a:rPr lang="en-US" sz="2600" b="1" dirty="0"/>
              <a:t>, </a:t>
            </a:r>
            <a:r>
              <a:rPr lang="en-US" sz="2600" b="1" i="1" dirty="0"/>
              <a:t>x</a:t>
            </a:r>
            <a:r>
              <a:rPr lang="en-US" sz="2600" b="1" baseline="-30000" dirty="0"/>
              <a:t>2</a:t>
            </a:r>
            <a:r>
              <a:rPr lang="en-US" sz="2600" b="1" dirty="0"/>
              <a:t>, …, </a:t>
            </a:r>
            <a:r>
              <a:rPr lang="en-US" sz="2600" b="1" i="1" dirty="0" err="1"/>
              <a:t>x</a:t>
            </a:r>
            <a:r>
              <a:rPr lang="en-US" sz="2600" b="1" i="1" baseline="-30000" dirty="0" err="1"/>
              <a:t>n</a:t>
            </a:r>
            <a:r>
              <a:rPr lang="en-US" sz="2600" b="1" dirty="0"/>
              <a:t>)</a:t>
            </a:r>
            <a:r>
              <a:rPr lang="zh-CN" altLang="en-US" sz="2600" b="1" dirty="0"/>
              <a:t>，对任一变量</a:t>
            </a:r>
            <a:r>
              <a:rPr lang="en-US" sz="2600" b="1" i="1" dirty="0"/>
              <a:t>x</a:t>
            </a:r>
            <a:r>
              <a:rPr lang="en-US" sz="2600" b="1" i="1" baseline="-30000" dirty="0"/>
              <a:t>i</a:t>
            </a:r>
            <a:r>
              <a:rPr lang="zh-CN" altLang="en-US" sz="2600" b="1" dirty="0"/>
              <a:t>的决策是决定</a:t>
            </a:r>
            <a:r>
              <a:rPr lang="en-US" sz="2600" b="1" i="1" dirty="0"/>
              <a:t>x</a:t>
            </a:r>
            <a:r>
              <a:rPr lang="en-US" sz="2600" b="1" i="1" baseline="-30000" dirty="0"/>
              <a:t>i</a:t>
            </a:r>
            <a:r>
              <a:rPr lang="en-US" sz="2600" b="1" dirty="0"/>
              <a:t>=1</a:t>
            </a:r>
            <a:r>
              <a:rPr lang="zh-CN" altLang="en-US" sz="2600" b="1" dirty="0"/>
              <a:t>还是</a:t>
            </a:r>
            <a:r>
              <a:rPr lang="en-US" sz="2600" b="1" i="1" dirty="0"/>
              <a:t>x</a:t>
            </a:r>
            <a:r>
              <a:rPr lang="en-US" sz="2600" b="1" i="1" baseline="-30000" dirty="0"/>
              <a:t>i</a:t>
            </a:r>
            <a:r>
              <a:rPr lang="en-US" sz="2600" b="1" dirty="0"/>
              <a:t>=0</a:t>
            </a:r>
            <a:r>
              <a:rPr lang="zh-CN" altLang="en-US" sz="2600" b="1" dirty="0"/>
              <a:t>。在对</a:t>
            </a:r>
            <a:r>
              <a:rPr lang="en-US" sz="2600" b="1" i="1" dirty="0"/>
              <a:t>x</a:t>
            </a:r>
            <a:r>
              <a:rPr lang="en-US" sz="2600" b="1" i="1" baseline="-30000" dirty="0"/>
              <a:t>i</a:t>
            </a:r>
            <a:r>
              <a:rPr lang="en-US" sz="2600" b="1" baseline="-30000" dirty="0"/>
              <a:t>-1</a:t>
            </a:r>
            <a:r>
              <a:rPr lang="zh-CN" altLang="en-US" sz="2600" b="1" dirty="0"/>
              <a:t>决策后，已确定了</a:t>
            </a:r>
            <a:r>
              <a:rPr lang="en-US" sz="2600" b="1" dirty="0"/>
              <a:t>(</a:t>
            </a:r>
            <a:r>
              <a:rPr lang="en-US" sz="2600" b="1" i="1" dirty="0"/>
              <a:t>x</a:t>
            </a:r>
            <a:r>
              <a:rPr lang="en-US" sz="2600" b="1" baseline="-30000" dirty="0"/>
              <a:t>1</a:t>
            </a:r>
            <a:r>
              <a:rPr lang="en-US" sz="2600" b="1" dirty="0"/>
              <a:t>, …, </a:t>
            </a:r>
            <a:r>
              <a:rPr lang="en-US" sz="2600" b="1" i="1" dirty="0"/>
              <a:t>x</a:t>
            </a:r>
            <a:r>
              <a:rPr lang="en-US" sz="2600" b="1" i="1" baseline="-30000" dirty="0"/>
              <a:t>i</a:t>
            </a:r>
            <a:r>
              <a:rPr lang="en-US" sz="2600" b="1" baseline="-30000" dirty="0"/>
              <a:t>-1</a:t>
            </a:r>
            <a:r>
              <a:rPr lang="en-US" sz="2600" b="1" dirty="0"/>
              <a:t>)</a:t>
            </a:r>
            <a:r>
              <a:rPr lang="zh-CN" altLang="en-US" sz="2600" b="1" dirty="0"/>
              <a:t>，在决策</a:t>
            </a:r>
            <a:r>
              <a:rPr lang="en-US" sz="2600" b="1" i="1" dirty="0"/>
              <a:t>x</a:t>
            </a:r>
            <a:r>
              <a:rPr lang="en-US" sz="2600" b="1" i="1" baseline="-30000" dirty="0"/>
              <a:t>i</a:t>
            </a:r>
            <a:r>
              <a:rPr lang="zh-CN" altLang="en-US" sz="2600" b="1" dirty="0"/>
              <a:t>时，问题处于下列两种状态之一：</a:t>
            </a:r>
          </a:p>
          <a:p>
            <a:pPr algn="just">
              <a:lnSpc>
                <a:spcPct val="120000"/>
              </a:lnSpc>
            </a:pPr>
            <a:r>
              <a:rPr lang="zh-CN" altLang="en-US" sz="2600" b="1" dirty="0">
                <a:solidFill>
                  <a:srgbClr val="FF0000"/>
                </a:solidFill>
              </a:rPr>
              <a:t>（</a:t>
            </a:r>
            <a:r>
              <a:rPr lang="en-US" sz="2600" b="1" dirty="0">
                <a:solidFill>
                  <a:srgbClr val="FF0000"/>
                </a:solidFill>
              </a:rPr>
              <a:t>1</a:t>
            </a:r>
            <a:r>
              <a:rPr lang="zh-CN" altLang="en-US" sz="2600" b="1" dirty="0">
                <a:solidFill>
                  <a:srgbClr val="FF0000"/>
                </a:solidFill>
              </a:rPr>
              <a:t>）背包容量不足以装入物品</a:t>
            </a:r>
            <a:r>
              <a:rPr lang="en-US" sz="2600" b="1" i="1" dirty="0" err="1">
                <a:solidFill>
                  <a:srgbClr val="FF0000"/>
                </a:solidFill>
              </a:rPr>
              <a:t>i</a:t>
            </a:r>
            <a:r>
              <a:rPr lang="zh-CN" altLang="en-US" sz="2600" b="1" dirty="0">
                <a:solidFill>
                  <a:srgbClr val="FF0000"/>
                </a:solidFill>
              </a:rPr>
              <a:t>，则</a:t>
            </a:r>
            <a:r>
              <a:rPr lang="en-US" sz="2600" b="1" i="1" dirty="0">
                <a:solidFill>
                  <a:srgbClr val="FF0000"/>
                </a:solidFill>
              </a:rPr>
              <a:t>x</a:t>
            </a:r>
            <a:r>
              <a:rPr lang="en-US" sz="2600" b="1" i="1" baseline="-30000" dirty="0">
                <a:solidFill>
                  <a:srgbClr val="FF0000"/>
                </a:solidFill>
              </a:rPr>
              <a:t>i</a:t>
            </a:r>
            <a:r>
              <a:rPr lang="en-US" sz="2600" b="1" dirty="0">
                <a:solidFill>
                  <a:srgbClr val="FF0000"/>
                </a:solidFill>
              </a:rPr>
              <a:t>=0</a:t>
            </a:r>
            <a:r>
              <a:rPr lang="zh-CN" altLang="en-US" sz="2600" b="1" dirty="0">
                <a:solidFill>
                  <a:srgbClr val="FF0000"/>
                </a:solidFill>
              </a:rPr>
              <a:t>，背包不增加价值；</a:t>
            </a:r>
          </a:p>
          <a:p>
            <a:pPr algn="just">
              <a:lnSpc>
                <a:spcPct val="120000"/>
              </a:lnSpc>
            </a:pPr>
            <a:r>
              <a:rPr lang="zh-CN" altLang="en-US" sz="2600" b="1" dirty="0">
                <a:solidFill>
                  <a:srgbClr val="FF0000"/>
                </a:solidFill>
              </a:rPr>
              <a:t>（</a:t>
            </a:r>
            <a:r>
              <a:rPr lang="en-US" sz="2600" b="1" dirty="0">
                <a:solidFill>
                  <a:srgbClr val="FF0000"/>
                </a:solidFill>
              </a:rPr>
              <a:t>2</a:t>
            </a:r>
            <a:r>
              <a:rPr lang="zh-CN" altLang="en-US" sz="2600" b="1" dirty="0">
                <a:solidFill>
                  <a:srgbClr val="FF0000"/>
                </a:solidFill>
              </a:rPr>
              <a:t>）背包容量可以装入物品</a:t>
            </a:r>
            <a:r>
              <a:rPr lang="en-US" sz="2600" b="1" i="1" dirty="0" err="1">
                <a:solidFill>
                  <a:srgbClr val="FF0000"/>
                </a:solidFill>
              </a:rPr>
              <a:t>i</a:t>
            </a:r>
            <a:r>
              <a:rPr lang="zh-CN" altLang="en-US" sz="2600" b="1" dirty="0">
                <a:solidFill>
                  <a:srgbClr val="FF0000"/>
                </a:solidFill>
              </a:rPr>
              <a:t>。</a:t>
            </a:r>
            <a:endParaRPr lang="en-US" sz="2600" b="1" dirty="0">
              <a:solidFill>
                <a:srgbClr val="FF0000"/>
              </a:solidFill>
            </a:endParaRPr>
          </a:p>
          <a:p>
            <a:pPr algn="just">
              <a:lnSpc>
                <a:spcPct val="120000"/>
              </a:lnSpc>
            </a:pPr>
            <a:r>
              <a:rPr lang="zh-CN" altLang="en-US" sz="2600" b="1" dirty="0">
                <a:solidFill>
                  <a:srgbClr val="FF0000"/>
                </a:solidFill>
              </a:rPr>
              <a:t>在（</a:t>
            </a:r>
            <a:r>
              <a:rPr lang="en-US" sz="2600" b="1" dirty="0">
                <a:solidFill>
                  <a:srgbClr val="FF0000"/>
                </a:solidFill>
              </a:rPr>
              <a:t>2</a:t>
            </a:r>
            <a:r>
              <a:rPr lang="zh-CN" altLang="en-US" sz="2600" b="1" dirty="0">
                <a:solidFill>
                  <a:srgbClr val="FF0000"/>
                </a:solidFill>
              </a:rPr>
              <a:t>）的状态下，物品</a:t>
            </a:r>
            <a:r>
              <a:rPr lang="en-US" sz="2600" b="1" dirty="0" err="1">
                <a:solidFill>
                  <a:srgbClr val="FF0000"/>
                </a:solidFill>
              </a:rPr>
              <a:t>i</a:t>
            </a:r>
            <a:r>
              <a:rPr lang="zh-CN" altLang="en-US" sz="2600" b="1" dirty="0">
                <a:solidFill>
                  <a:srgbClr val="FF0000"/>
                </a:solidFill>
              </a:rPr>
              <a:t>有两种情况，装入（则</a:t>
            </a:r>
            <a:r>
              <a:rPr lang="en-US" sz="2600" b="1" i="1" dirty="0">
                <a:solidFill>
                  <a:srgbClr val="FF0000"/>
                </a:solidFill>
              </a:rPr>
              <a:t>x</a:t>
            </a:r>
            <a:r>
              <a:rPr lang="en-US" sz="2600" b="1" i="1" baseline="-30000" dirty="0">
                <a:solidFill>
                  <a:srgbClr val="FF0000"/>
                </a:solidFill>
              </a:rPr>
              <a:t>i</a:t>
            </a:r>
            <a:r>
              <a:rPr lang="en-US" sz="2600" b="1" dirty="0">
                <a:solidFill>
                  <a:srgbClr val="FF0000"/>
                </a:solidFill>
              </a:rPr>
              <a:t>=1</a:t>
            </a:r>
            <a:r>
              <a:rPr lang="zh-CN" altLang="en-US" sz="2600" b="1" dirty="0">
                <a:solidFill>
                  <a:srgbClr val="FF0000"/>
                </a:solidFill>
              </a:rPr>
              <a:t>）或不装入（则</a:t>
            </a:r>
            <a:r>
              <a:rPr lang="en-US" sz="2600" b="1" i="1" dirty="0">
                <a:solidFill>
                  <a:srgbClr val="FF0000"/>
                </a:solidFill>
              </a:rPr>
              <a:t>x</a:t>
            </a:r>
            <a:r>
              <a:rPr lang="en-US" sz="2600" b="1" i="1" baseline="-30000" dirty="0">
                <a:solidFill>
                  <a:srgbClr val="FF0000"/>
                </a:solidFill>
              </a:rPr>
              <a:t>i</a:t>
            </a:r>
            <a:r>
              <a:rPr lang="en-US" sz="2600" b="1" dirty="0">
                <a:solidFill>
                  <a:srgbClr val="FF0000"/>
                </a:solidFill>
              </a:rPr>
              <a:t>=0</a:t>
            </a:r>
            <a:r>
              <a:rPr lang="zh-CN" altLang="en-US" sz="2600" b="1" dirty="0">
                <a:solidFill>
                  <a:srgbClr val="FF0000"/>
                </a:solidFill>
              </a:rPr>
              <a:t>）。</a:t>
            </a:r>
            <a:r>
              <a:rPr lang="zh-CN" altLang="en-US" sz="2600" b="1" dirty="0"/>
              <a:t>在这两种情况下背包价值的最大者应该是对</a:t>
            </a:r>
            <a:r>
              <a:rPr lang="en-US" sz="2600" b="1" i="1" dirty="0"/>
              <a:t>x</a:t>
            </a:r>
            <a:r>
              <a:rPr lang="en-US" sz="2600" b="1" i="1" baseline="-30000" dirty="0"/>
              <a:t>i</a:t>
            </a:r>
            <a:r>
              <a:rPr lang="zh-CN" altLang="en-US" sz="2600" b="1" dirty="0"/>
              <a:t>决策后的背包价值。</a:t>
            </a:r>
          </a:p>
        </p:txBody>
      </p:sp>
      <p:sp>
        <p:nvSpPr>
          <p:cNvPr id="72710" name="矩形 7"/>
          <p:cNvSpPr>
            <a:spLocks noChangeArrowheads="1"/>
          </p:cNvSpPr>
          <p:nvPr/>
        </p:nvSpPr>
        <p:spPr bwMode="auto">
          <a:xfrm>
            <a:off x="323850" y="1196975"/>
            <a:ext cx="8496300" cy="682625"/>
          </a:xfrm>
          <a:prstGeom prst="rect">
            <a:avLst/>
          </a:prstGeom>
          <a:solidFill>
            <a:srgbClr val="FFFFCC"/>
          </a:solidFill>
          <a:ln w="9525">
            <a:noFill/>
            <a:miter lim="800000"/>
            <a:headEnd/>
            <a:tailEnd/>
          </a:ln>
        </p:spPr>
        <p:txBody>
          <a:bodyPr>
            <a:spAutoFit/>
          </a:bodyPr>
          <a:lstStyle/>
          <a:p>
            <a:pPr marL="0" lvl="1" algn="just">
              <a:lnSpc>
                <a:spcPct val="120000"/>
              </a:lnSpc>
              <a:spcBef>
                <a:spcPts val="600"/>
              </a:spcBef>
              <a:buClr>
                <a:srgbClr val="FF0000"/>
              </a:buClr>
            </a:pPr>
            <a:r>
              <a:rPr lang="en-US" sz="3200" b="1">
                <a:solidFill>
                  <a:srgbClr val="FF0000"/>
                </a:solidFill>
              </a:rPr>
              <a:t>3. </a:t>
            </a:r>
            <a:r>
              <a:rPr lang="en-US" sz="3200" b="1"/>
              <a:t>0/1</a:t>
            </a:r>
            <a:r>
              <a:rPr lang="zh-CN" altLang="en-US" sz="3200" b="1"/>
              <a:t>背包问题如何用动态规划法解决？</a:t>
            </a:r>
            <a:endParaRPr lang="en-US" sz="3200" b="1"/>
          </a:p>
        </p:txBody>
      </p:sp>
      <p:sp>
        <p:nvSpPr>
          <p:cNvPr id="72711"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altLang="zh-CN" sz="4400" dirty="0" smtClean="0">
                <a:solidFill>
                  <a:schemeClr val="tx2"/>
                </a:solidFill>
                <a:latin typeface="微软雅黑" pitchFamily="34" charset="-122"/>
                <a:ea typeface="微软雅黑" pitchFamily="34" charset="-122"/>
              </a:rPr>
              <a:t>0/1</a:t>
            </a:r>
            <a:r>
              <a:rPr lang="zh-CN" altLang="en-US" sz="4400" dirty="0" smtClean="0">
                <a:solidFill>
                  <a:schemeClr val="tx2"/>
                </a:solidFill>
                <a:latin typeface="微软雅黑" pitchFamily="34" charset="-122"/>
                <a:ea typeface="微软雅黑" pitchFamily="34" charset="-122"/>
              </a:rPr>
              <a:t>背包问题 </a:t>
            </a:r>
            <a:endParaRPr lang="zh-CN" altLang="en-US" sz="4400" dirty="0">
              <a:solidFill>
                <a:schemeClr val="tx2"/>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11"/>
          <p:cNvSpPr>
            <a:spLocks noChangeArrowheads="1"/>
          </p:cNvSpPr>
          <p:nvPr/>
        </p:nvSpPr>
        <p:spPr bwMode="auto">
          <a:xfrm>
            <a:off x="314325" y="3357563"/>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3731" name="矩形 10"/>
          <p:cNvSpPr>
            <a:spLocks noChangeArrowheads="1"/>
          </p:cNvSpPr>
          <p:nvPr/>
        </p:nvSpPr>
        <p:spPr bwMode="auto">
          <a:xfrm>
            <a:off x="1692275" y="2493963"/>
            <a:ext cx="2592388" cy="7191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3735" name="Text Box 93"/>
          <p:cNvSpPr txBox="1">
            <a:spLocks noChangeArrowheads="1"/>
          </p:cNvSpPr>
          <p:nvPr/>
        </p:nvSpPr>
        <p:spPr bwMode="auto">
          <a:xfrm>
            <a:off x="292100" y="1025525"/>
            <a:ext cx="8601075" cy="2089150"/>
          </a:xfrm>
          <a:prstGeom prst="rect">
            <a:avLst/>
          </a:prstGeom>
          <a:noFill/>
          <a:ln w="9525">
            <a:noFill/>
            <a:miter lim="800000"/>
            <a:headEnd/>
            <a:tailEnd/>
          </a:ln>
        </p:spPr>
        <p:txBody>
          <a:bodyPr>
            <a:spAutoFit/>
          </a:bodyPr>
          <a:lstStyle/>
          <a:p>
            <a:pPr>
              <a:lnSpc>
                <a:spcPct val="120000"/>
              </a:lnSpc>
              <a:spcBef>
                <a:spcPts val="600"/>
              </a:spcBef>
            </a:pPr>
            <a:r>
              <a:rPr lang="zh-CN" altLang="en-US" sz="2600" b="1" dirty="0">
                <a:solidFill>
                  <a:srgbClr val="FF0000"/>
                </a:solidFill>
              </a:rPr>
              <a:t>令</a:t>
            </a:r>
            <a:r>
              <a:rPr lang="en-US" sz="2600" b="1" i="1" dirty="0">
                <a:solidFill>
                  <a:srgbClr val="FF0000"/>
                </a:solidFill>
              </a:rPr>
              <a:t>V</a:t>
            </a:r>
            <a:r>
              <a:rPr lang="en-US" sz="2600" b="1" dirty="0">
                <a:solidFill>
                  <a:srgbClr val="FF0000"/>
                </a:solidFill>
              </a:rPr>
              <a:t>(</a:t>
            </a:r>
            <a:r>
              <a:rPr lang="en-US" sz="2600" b="1" i="1" dirty="0" err="1">
                <a:solidFill>
                  <a:srgbClr val="FF0000"/>
                </a:solidFill>
              </a:rPr>
              <a:t>i</a:t>
            </a:r>
            <a:r>
              <a:rPr lang="en-US" sz="2600" b="1" i="1" dirty="0">
                <a:solidFill>
                  <a:srgbClr val="FF0000"/>
                </a:solidFill>
              </a:rPr>
              <a:t>, j</a:t>
            </a:r>
            <a:r>
              <a:rPr lang="en-US" sz="2600" b="1" dirty="0">
                <a:solidFill>
                  <a:srgbClr val="FF0000"/>
                </a:solidFill>
              </a:rPr>
              <a:t>)</a:t>
            </a:r>
            <a:r>
              <a:rPr lang="zh-CN" altLang="en-US" sz="2600" b="1" dirty="0">
                <a:solidFill>
                  <a:srgbClr val="FF0000"/>
                </a:solidFill>
              </a:rPr>
              <a:t>表示在前</a:t>
            </a:r>
            <a:r>
              <a:rPr lang="en-US" sz="2600" b="1" i="1" dirty="0" err="1">
                <a:solidFill>
                  <a:srgbClr val="FF0000"/>
                </a:solidFill>
              </a:rPr>
              <a:t>i</a:t>
            </a:r>
            <a:r>
              <a:rPr lang="en-US" sz="2600" b="1" dirty="0">
                <a:solidFill>
                  <a:srgbClr val="FF0000"/>
                </a:solidFill>
              </a:rPr>
              <a:t>(1≤</a:t>
            </a:r>
            <a:r>
              <a:rPr lang="en-US" sz="2600" b="1" i="1" dirty="0">
                <a:solidFill>
                  <a:srgbClr val="FF0000"/>
                </a:solidFill>
              </a:rPr>
              <a:t>i</a:t>
            </a:r>
            <a:r>
              <a:rPr lang="en-US" sz="2600" b="1" dirty="0">
                <a:solidFill>
                  <a:srgbClr val="FF0000"/>
                </a:solidFill>
              </a:rPr>
              <a:t>≤</a:t>
            </a:r>
            <a:r>
              <a:rPr lang="en-US" sz="2600" b="1" i="1" dirty="0">
                <a:solidFill>
                  <a:srgbClr val="FF0000"/>
                </a:solidFill>
              </a:rPr>
              <a:t>n</a:t>
            </a:r>
            <a:r>
              <a:rPr lang="en-US" sz="2600" b="1" dirty="0">
                <a:solidFill>
                  <a:srgbClr val="FF0000"/>
                </a:solidFill>
              </a:rPr>
              <a:t>)</a:t>
            </a:r>
            <a:r>
              <a:rPr lang="zh-CN" altLang="en-US" sz="2600" b="1" dirty="0">
                <a:solidFill>
                  <a:srgbClr val="FF0000"/>
                </a:solidFill>
              </a:rPr>
              <a:t>个物品中能够装入容量为</a:t>
            </a:r>
            <a:r>
              <a:rPr lang="en-US" sz="2600" b="1" i="1" dirty="0">
                <a:solidFill>
                  <a:srgbClr val="FF0000"/>
                </a:solidFill>
              </a:rPr>
              <a:t>j</a:t>
            </a:r>
            <a:r>
              <a:rPr lang="zh-CN" altLang="en-US" sz="2600" b="1" dirty="0">
                <a:solidFill>
                  <a:srgbClr val="FF0000"/>
                </a:solidFill>
              </a:rPr>
              <a:t>（</a:t>
            </a:r>
            <a:r>
              <a:rPr lang="en-US" sz="2600" b="1" dirty="0">
                <a:solidFill>
                  <a:srgbClr val="FF0000"/>
                </a:solidFill>
              </a:rPr>
              <a:t>1</a:t>
            </a:r>
            <a:r>
              <a:rPr lang="en-US" sz="2600" b="1" dirty="0" smtClean="0">
                <a:solidFill>
                  <a:srgbClr val="FF0000"/>
                </a:solidFill>
              </a:rPr>
              <a:t>≤</a:t>
            </a:r>
            <a:r>
              <a:rPr lang="en-US" sz="2600" b="1" i="1" dirty="0" smtClean="0">
                <a:solidFill>
                  <a:srgbClr val="FF0000"/>
                </a:solidFill>
              </a:rPr>
              <a:t>j</a:t>
            </a:r>
            <a:r>
              <a:rPr lang="en-US" sz="2600" b="1" dirty="0">
                <a:solidFill>
                  <a:srgbClr val="FF0000"/>
                </a:solidFill>
              </a:rPr>
              <a:t>≤</a:t>
            </a:r>
            <a:r>
              <a:rPr lang="en-US" sz="2600" b="1" i="1" dirty="0">
                <a:solidFill>
                  <a:srgbClr val="FF0000"/>
                </a:solidFill>
              </a:rPr>
              <a:t>C</a:t>
            </a:r>
            <a:r>
              <a:rPr lang="zh-CN" altLang="en-US" sz="2600" b="1" dirty="0">
                <a:solidFill>
                  <a:srgbClr val="FF0000"/>
                </a:solidFill>
              </a:rPr>
              <a:t>）的背包中的物品的最大值</a:t>
            </a:r>
            <a:r>
              <a:rPr lang="zh-CN" altLang="en-US" sz="2600" b="1" dirty="0"/>
              <a:t>，则可以得到如下动态规划函数：</a:t>
            </a:r>
          </a:p>
          <a:p>
            <a:pPr algn="just">
              <a:lnSpc>
                <a:spcPct val="120000"/>
              </a:lnSpc>
              <a:spcBef>
                <a:spcPts val="600"/>
              </a:spcBef>
            </a:pPr>
            <a:r>
              <a:rPr lang="zh-CN" altLang="en-US" b="1" i="1" dirty="0"/>
              <a:t>                   </a:t>
            </a:r>
            <a:r>
              <a:rPr lang="en-US" sz="2600" b="1" i="1" dirty="0"/>
              <a:t>V</a:t>
            </a:r>
            <a:r>
              <a:rPr lang="en-US" sz="2600" b="1" dirty="0"/>
              <a:t>(</a:t>
            </a:r>
            <a:r>
              <a:rPr lang="en-US" sz="2600" b="1" i="1" dirty="0" err="1"/>
              <a:t>i</a:t>
            </a:r>
            <a:r>
              <a:rPr lang="en-US" sz="2600" b="1" dirty="0"/>
              <a:t>, 0)=</a:t>
            </a:r>
            <a:r>
              <a:rPr lang="en-US" sz="2600" b="1" i="1" dirty="0"/>
              <a:t> V</a:t>
            </a:r>
            <a:r>
              <a:rPr lang="en-US" sz="2600" b="1" dirty="0"/>
              <a:t>(0, </a:t>
            </a:r>
            <a:r>
              <a:rPr lang="en-US" sz="2600" b="1" i="1" dirty="0"/>
              <a:t>j</a:t>
            </a:r>
            <a:r>
              <a:rPr lang="en-US" sz="2600" b="1" dirty="0"/>
              <a:t>)=0                                           (</a:t>
            </a:r>
            <a:r>
              <a:rPr lang="zh-CN" altLang="en-US" sz="2600" b="1" dirty="0" smtClean="0"/>
              <a:t>式</a:t>
            </a:r>
            <a:r>
              <a:rPr lang="en-US" sz="2600" b="1" dirty="0" smtClean="0"/>
              <a:t>1)</a:t>
            </a:r>
            <a:endParaRPr lang="zh-CN" altLang="en-US" sz="2600" b="1" dirty="0"/>
          </a:p>
        </p:txBody>
      </p:sp>
      <p:sp>
        <p:nvSpPr>
          <p:cNvPr id="73736" name="Text Box 98"/>
          <p:cNvSpPr txBox="1">
            <a:spLocks noChangeArrowheads="1"/>
          </p:cNvSpPr>
          <p:nvPr/>
        </p:nvSpPr>
        <p:spPr bwMode="auto">
          <a:xfrm>
            <a:off x="7524750" y="3500438"/>
            <a:ext cx="1727200" cy="492125"/>
          </a:xfrm>
          <a:prstGeom prst="rect">
            <a:avLst/>
          </a:prstGeom>
          <a:noFill/>
          <a:ln w="9525">
            <a:noFill/>
            <a:miter lim="800000"/>
            <a:headEnd/>
            <a:tailEnd/>
          </a:ln>
        </p:spPr>
        <p:txBody>
          <a:bodyPr>
            <a:spAutoFit/>
          </a:bodyPr>
          <a:lstStyle/>
          <a:p>
            <a:pPr algn="just">
              <a:spcBef>
                <a:spcPct val="50000"/>
              </a:spcBef>
            </a:pPr>
            <a:r>
              <a:rPr lang="zh-CN" altLang="en-US" sz="2600" b="1" dirty="0"/>
              <a:t>   </a:t>
            </a:r>
            <a:r>
              <a:rPr lang="en-US" sz="2600" b="1" dirty="0"/>
              <a:t>(</a:t>
            </a:r>
            <a:r>
              <a:rPr lang="zh-CN" altLang="en-US" sz="2600" b="1" dirty="0" smtClean="0"/>
              <a:t>式</a:t>
            </a:r>
            <a:r>
              <a:rPr lang="en-US" sz="2600" b="1" dirty="0" smtClean="0"/>
              <a:t>2)</a:t>
            </a:r>
            <a:endParaRPr lang="zh-CN" altLang="en-US" sz="2600" b="1" dirty="0"/>
          </a:p>
        </p:txBody>
      </p:sp>
      <p:sp>
        <p:nvSpPr>
          <p:cNvPr id="73737" name="矩形 7"/>
          <p:cNvSpPr>
            <a:spLocks noChangeArrowheads="1"/>
          </p:cNvSpPr>
          <p:nvPr/>
        </p:nvSpPr>
        <p:spPr bwMode="auto">
          <a:xfrm>
            <a:off x="428625" y="4714875"/>
            <a:ext cx="8504238" cy="1006686"/>
          </a:xfrm>
          <a:prstGeom prst="rect">
            <a:avLst/>
          </a:prstGeom>
          <a:noFill/>
          <a:ln w="9525">
            <a:noFill/>
            <a:miter lim="800000"/>
            <a:headEnd/>
            <a:tailEnd/>
          </a:ln>
        </p:spPr>
        <p:txBody>
          <a:bodyPr>
            <a:spAutoFit/>
          </a:bodyPr>
          <a:lstStyle/>
          <a:p>
            <a:pPr>
              <a:lnSpc>
                <a:spcPct val="120000"/>
              </a:lnSpc>
              <a:spcBef>
                <a:spcPts val="600"/>
              </a:spcBef>
            </a:pPr>
            <a:r>
              <a:rPr lang="zh-CN" altLang="en-US" sz="2600" b="1" dirty="0" smtClean="0">
                <a:latin typeface="宋体" pitchFamily="2" charset="-122"/>
              </a:rPr>
              <a:t>式</a:t>
            </a:r>
            <a:r>
              <a:rPr lang="en-US" sz="2600" b="1" dirty="0" smtClean="0"/>
              <a:t>1</a:t>
            </a:r>
            <a:r>
              <a:rPr lang="zh-CN" altLang="en-US" sz="2600" b="1" dirty="0" smtClean="0">
                <a:latin typeface="宋体" pitchFamily="2" charset="-122"/>
              </a:rPr>
              <a:t>表明</a:t>
            </a:r>
            <a:r>
              <a:rPr lang="zh-CN" altLang="en-US" sz="2600" b="1" dirty="0">
                <a:latin typeface="宋体" pitchFamily="2" charset="-122"/>
              </a:rPr>
              <a:t>：把前面</a:t>
            </a:r>
            <a:r>
              <a:rPr lang="en-US" sz="2600" b="1" i="1" dirty="0" err="1"/>
              <a:t>i</a:t>
            </a:r>
            <a:r>
              <a:rPr lang="zh-CN" altLang="en-US" sz="2600" b="1" dirty="0">
                <a:latin typeface="宋体" pitchFamily="2" charset="-122"/>
              </a:rPr>
              <a:t>个物品装入容量为</a:t>
            </a:r>
            <a:r>
              <a:rPr lang="en-US" sz="2600" b="1" dirty="0"/>
              <a:t>0</a:t>
            </a:r>
            <a:r>
              <a:rPr lang="zh-CN" altLang="en-US" sz="2600" b="1" dirty="0">
                <a:latin typeface="宋体" pitchFamily="2" charset="-122"/>
              </a:rPr>
              <a:t>的背包和把</a:t>
            </a:r>
            <a:r>
              <a:rPr lang="en-US" sz="2600" b="1" dirty="0"/>
              <a:t>0</a:t>
            </a:r>
            <a:r>
              <a:rPr lang="zh-CN" altLang="en-US" sz="2600" b="1" dirty="0">
                <a:latin typeface="宋体" pitchFamily="2" charset="-122"/>
              </a:rPr>
              <a:t>个物品装入容量为</a:t>
            </a:r>
            <a:r>
              <a:rPr lang="en-US" sz="2600" b="1" i="1" dirty="0"/>
              <a:t>j</a:t>
            </a:r>
            <a:r>
              <a:rPr lang="zh-CN" altLang="en-US" sz="2600" b="1" dirty="0">
                <a:latin typeface="宋体" pitchFamily="2" charset="-122"/>
              </a:rPr>
              <a:t>的背包，得到的价值均为</a:t>
            </a:r>
            <a:r>
              <a:rPr lang="en-US" sz="2600" b="1" dirty="0"/>
              <a:t>0</a:t>
            </a:r>
            <a:r>
              <a:rPr lang="zh-CN" altLang="en-US" sz="2600" b="1" dirty="0">
                <a:latin typeface="宋体" pitchFamily="2" charset="-122"/>
              </a:rPr>
              <a:t>。</a:t>
            </a:r>
            <a:endParaRPr lang="zh-CN" altLang="en-US" sz="2600" dirty="0"/>
          </a:p>
        </p:txBody>
      </p:sp>
      <p:graphicFrame>
        <p:nvGraphicFramePr>
          <p:cNvPr id="73738" name="Object 10"/>
          <p:cNvGraphicFramePr>
            <a:graphicFrameLocks noChangeAspect="1"/>
          </p:cNvGraphicFramePr>
          <p:nvPr/>
        </p:nvGraphicFramePr>
        <p:xfrm>
          <a:off x="323850" y="3357563"/>
          <a:ext cx="7453313" cy="1079500"/>
        </p:xfrm>
        <a:graphic>
          <a:graphicData uri="http://schemas.openxmlformats.org/presentationml/2006/ole">
            <mc:AlternateContent xmlns:mc="http://schemas.openxmlformats.org/markup-compatibility/2006">
              <mc:Choice xmlns:v="urn:schemas-microsoft-com:vml" Requires="v">
                <p:oleObj spid="_x0000_s622658" r:id="rId3" imgW="3403917" imgH="482917" progId="Equation.DSMT4">
                  <p:embed/>
                </p:oleObj>
              </mc:Choice>
              <mc:Fallback>
                <p:oleObj r:id="rId3" imgW="3403917" imgH="482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57563"/>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14"/>
          <p:cNvSpPr>
            <a:spLocks noChangeArrowheads="1"/>
          </p:cNvSpPr>
          <p:nvPr/>
        </p:nvSpPr>
        <p:spPr bwMode="auto">
          <a:xfrm>
            <a:off x="2909888" y="3338513"/>
            <a:ext cx="9144000" cy="0"/>
          </a:xfrm>
          <a:prstGeom prst="rect">
            <a:avLst/>
          </a:prstGeom>
          <a:noFill/>
          <a:ln w="9525">
            <a:noFill/>
            <a:miter lim="800000"/>
            <a:headEnd/>
            <a:tailEnd/>
          </a:ln>
        </p:spPr>
        <p:txBody>
          <a:bodyPr>
            <a:spAutoFit/>
          </a:bodyPr>
          <a:lstStyle/>
          <a:p>
            <a:endParaRPr lang="zh-CN" altLang="en-US"/>
          </a:p>
        </p:txBody>
      </p:sp>
      <p:sp>
        <p:nvSpPr>
          <p:cNvPr id="74758" name="Text Box 16"/>
          <p:cNvSpPr txBox="1">
            <a:spLocks noChangeArrowheads="1"/>
          </p:cNvSpPr>
          <p:nvPr/>
        </p:nvSpPr>
        <p:spPr bwMode="auto">
          <a:xfrm>
            <a:off x="500063" y="2428875"/>
            <a:ext cx="8153400" cy="2012950"/>
          </a:xfrm>
          <a:prstGeom prst="rect">
            <a:avLst/>
          </a:prstGeom>
          <a:noFill/>
          <a:ln w="9525">
            <a:noFill/>
            <a:miter lim="800000"/>
            <a:headEnd/>
            <a:tailEnd/>
          </a:ln>
        </p:spPr>
        <p:txBody>
          <a:bodyPr>
            <a:spAutoFit/>
          </a:bodyPr>
          <a:lstStyle/>
          <a:p>
            <a:pPr>
              <a:lnSpc>
                <a:spcPct val="120000"/>
              </a:lnSpc>
              <a:spcBef>
                <a:spcPts val="600"/>
              </a:spcBef>
            </a:pPr>
            <a:r>
              <a:rPr lang="zh-CN" altLang="en-US" sz="2600" b="1" dirty="0">
                <a:latin typeface="宋体" pitchFamily="2" charset="-122"/>
              </a:rPr>
              <a:t>（</a:t>
            </a:r>
            <a:r>
              <a:rPr lang="en-US" sz="2600" b="1" dirty="0">
                <a:latin typeface="宋体" pitchFamily="2" charset="-122"/>
              </a:rPr>
              <a:t>1</a:t>
            </a:r>
            <a:r>
              <a:rPr lang="zh-CN" altLang="en-US" sz="2600" b="1" dirty="0">
                <a:latin typeface="宋体" pitchFamily="2" charset="-122"/>
              </a:rPr>
              <a:t>）</a:t>
            </a:r>
            <a:r>
              <a:rPr lang="zh-CN" altLang="en-US" sz="2600" b="1" dirty="0" smtClean="0">
                <a:latin typeface="宋体" pitchFamily="2" charset="-122"/>
              </a:rPr>
              <a:t>式</a:t>
            </a:r>
            <a:r>
              <a:rPr lang="en-US" sz="2600" b="1" dirty="0" smtClean="0"/>
              <a:t>2</a:t>
            </a:r>
            <a:r>
              <a:rPr lang="zh-CN" altLang="en-US" sz="2600" b="1" dirty="0" smtClean="0">
                <a:latin typeface="宋体" pitchFamily="2" charset="-122"/>
              </a:rPr>
              <a:t>的</a:t>
            </a:r>
            <a:r>
              <a:rPr lang="zh-CN" altLang="en-US" sz="2600" b="1" dirty="0">
                <a:latin typeface="宋体" pitchFamily="2" charset="-122"/>
              </a:rPr>
              <a:t>第一个式子表明：如果第</a:t>
            </a:r>
            <a:r>
              <a:rPr lang="en-US" sz="2600" b="1" i="1" dirty="0" err="1"/>
              <a:t>i</a:t>
            </a:r>
            <a:r>
              <a:rPr lang="zh-CN" altLang="en-US" sz="2600" b="1" dirty="0">
                <a:latin typeface="宋体" pitchFamily="2" charset="-122"/>
              </a:rPr>
              <a:t>个物品的重量大于背包的容量，则物品</a:t>
            </a:r>
            <a:r>
              <a:rPr lang="en-US" sz="2600" b="1" i="1" dirty="0" err="1"/>
              <a:t>i</a:t>
            </a:r>
            <a:r>
              <a:rPr lang="zh-CN" altLang="en-US" sz="2600" b="1" dirty="0">
                <a:latin typeface="宋体" pitchFamily="2" charset="-122"/>
              </a:rPr>
              <a:t>不能装入背包，则装入前</a:t>
            </a:r>
            <a:r>
              <a:rPr lang="en-US" sz="2600" b="1" i="1" dirty="0" err="1"/>
              <a:t>i</a:t>
            </a:r>
            <a:r>
              <a:rPr lang="zh-CN" altLang="en-US" sz="2600" b="1" dirty="0">
                <a:latin typeface="宋体" pitchFamily="2" charset="-122"/>
              </a:rPr>
              <a:t>个物品得到的最大价值和装入前</a:t>
            </a:r>
            <a:r>
              <a:rPr lang="en-US" sz="2600" b="1" i="1" dirty="0"/>
              <a:t>i</a:t>
            </a:r>
            <a:r>
              <a:rPr lang="en-US" sz="2600" b="1" dirty="0">
                <a:latin typeface="宋体" pitchFamily="2" charset="-122"/>
              </a:rPr>
              <a:t>-</a:t>
            </a:r>
            <a:r>
              <a:rPr lang="en-US" sz="2600" b="1" dirty="0"/>
              <a:t>1</a:t>
            </a:r>
            <a:r>
              <a:rPr lang="zh-CN" altLang="en-US" sz="2600" b="1" dirty="0">
                <a:latin typeface="宋体" pitchFamily="2" charset="-122"/>
              </a:rPr>
              <a:t>个物品得到的最大价值是相同的。</a:t>
            </a:r>
            <a:endParaRPr lang="en-US" sz="2600" b="1" dirty="0">
              <a:latin typeface="宋体" pitchFamily="2" charset="-122"/>
            </a:endParaRPr>
          </a:p>
        </p:txBody>
      </p:sp>
      <p:sp>
        <p:nvSpPr>
          <p:cNvPr id="74759" name="矩形 9"/>
          <p:cNvSpPr>
            <a:spLocks noChangeArrowheads="1"/>
          </p:cNvSpPr>
          <p:nvPr/>
        </p:nvSpPr>
        <p:spPr bwMode="auto">
          <a:xfrm>
            <a:off x="314325" y="982663"/>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4760" name="Text Box 98"/>
          <p:cNvSpPr txBox="1">
            <a:spLocks noChangeArrowheads="1"/>
          </p:cNvSpPr>
          <p:nvPr/>
        </p:nvSpPr>
        <p:spPr bwMode="auto">
          <a:xfrm>
            <a:off x="7524750" y="1123950"/>
            <a:ext cx="1727200" cy="492125"/>
          </a:xfrm>
          <a:prstGeom prst="rect">
            <a:avLst/>
          </a:prstGeom>
          <a:noFill/>
          <a:ln w="9525">
            <a:noFill/>
            <a:miter lim="800000"/>
            <a:headEnd/>
            <a:tailEnd/>
          </a:ln>
        </p:spPr>
        <p:txBody>
          <a:bodyPr>
            <a:spAutoFit/>
          </a:bodyPr>
          <a:lstStyle/>
          <a:p>
            <a:pPr algn="just">
              <a:spcBef>
                <a:spcPct val="50000"/>
              </a:spcBef>
            </a:pPr>
            <a:r>
              <a:rPr lang="zh-CN" altLang="en-US" sz="2600" b="1" dirty="0"/>
              <a:t>   </a:t>
            </a:r>
            <a:r>
              <a:rPr lang="en-US" sz="2600" b="1" dirty="0"/>
              <a:t>(</a:t>
            </a:r>
            <a:r>
              <a:rPr lang="zh-CN" altLang="en-US" sz="2600" b="1" dirty="0" smtClean="0"/>
              <a:t>式</a:t>
            </a:r>
            <a:r>
              <a:rPr lang="en-US" sz="2600" b="1" dirty="0" smtClean="0"/>
              <a:t>2)</a:t>
            </a:r>
            <a:endParaRPr lang="zh-CN" altLang="en-US" sz="2600" b="1" dirty="0"/>
          </a:p>
        </p:txBody>
      </p:sp>
      <p:graphicFrame>
        <p:nvGraphicFramePr>
          <p:cNvPr id="74761" name="Object 9"/>
          <p:cNvGraphicFramePr>
            <a:graphicFrameLocks noChangeAspect="1"/>
          </p:cNvGraphicFramePr>
          <p:nvPr/>
        </p:nvGraphicFramePr>
        <p:xfrm>
          <a:off x="323850" y="981075"/>
          <a:ext cx="7453313" cy="1079500"/>
        </p:xfrm>
        <a:graphic>
          <a:graphicData uri="http://schemas.openxmlformats.org/presentationml/2006/ole">
            <mc:AlternateContent xmlns:mc="http://schemas.openxmlformats.org/markup-compatibility/2006">
              <mc:Choice xmlns:v="urn:schemas-microsoft-com:vml" Requires="v">
                <p:oleObj spid="_x0000_s623682" r:id="rId3" imgW="3403917" imgH="482917" progId="Equation.DSMT4">
                  <p:embed/>
                </p:oleObj>
              </mc:Choice>
              <mc:Fallback>
                <p:oleObj r:id="rId3" imgW="3403917" imgH="482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14"/>
          <p:cNvSpPr>
            <a:spLocks noChangeArrowheads="1"/>
          </p:cNvSpPr>
          <p:nvPr/>
        </p:nvSpPr>
        <p:spPr bwMode="auto">
          <a:xfrm>
            <a:off x="2909888" y="3338513"/>
            <a:ext cx="9144000" cy="0"/>
          </a:xfrm>
          <a:prstGeom prst="rect">
            <a:avLst/>
          </a:prstGeom>
          <a:noFill/>
          <a:ln w="9525">
            <a:noFill/>
            <a:miter lim="800000"/>
            <a:headEnd/>
            <a:tailEnd/>
          </a:ln>
        </p:spPr>
        <p:txBody>
          <a:bodyPr>
            <a:spAutoFit/>
          </a:bodyPr>
          <a:lstStyle/>
          <a:p>
            <a:endParaRPr lang="zh-CN" altLang="en-US"/>
          </a:p>
        </p:txBody>
      </p:sp>
      <p:sp>
        <p:nvSpPr>
          <p:cNvPr id="75782" name="Text Box 16"/>
          <p:cNvSpPr txBox="1">
            <a:spLocks noChangeArrowheads="1"/>
          </p:cNvSpPr>
          <p:nvPr/>
        </p:nvSpPr>
        <p:spPr bwMode="auto">
          <a:xfrm>
            <a:off x="500063" y="1357313"/>
            <a:ext cx="8389937" cy="5013325"/>
          </a:xfrm>
          <a:prstGeom prst="rect">
            <a:avLst/>
          </a:prstGeom>
          <a:noFill/>
          <a:ln w="9525">
            <a:noFill/>
            <a:miter lim="800000"/>
            <a:headEnd/>
            <a:tailEnd/>
          </a:ln>
        </p:spPr>
        <p:txBody>
          <a:bodyPr>
            <a:spAutoFit/>
          </a:bodyPr>
          <a:lstStyle/>
          <a:p>
            <a:pPr>
              <a:lnSpc>
                <a:spcPct val="120000"/>
              </a:lnSpc>
              <a:spcBef>
                <a:spcPct val="50000"/>
              </a:spcBef>
            </a:pPr>
            <a:r>
              <a:rPr lang="zh-CN" altLang="en-US" sz="2600" b="1" dirty="0">
                <a:latin typeface="宋体" pitchFamily="2" charset="-122"/>
              </a:rPr>
              <a:t>（</a:t>
            </a:r>
            <a:r>
              <a:rPr lang="en-US" sz="2600" b="1" dirty="0">
                <a:latin typeface="宋体" pitchFamily="2" charset="-122"/>
              </a:rPr>
              <a:t>2</a:t>
            </a:r>
            <a:r>
              <a:rPr lang="zh-CN" altLang="en-US" sz="2600" b="1" dirty="0" smtClean="0">
                <a:latin typeface="宋体" pitchFamily="2" charset="-122"/>
              </a:rPr>
              <a:t>）</a:t>
            </a:r>
            <a:r>
              <a:rPr lang="zh-CN" altLang="en-US" sz="2600" dirty="0" smtClean="0">
                <a:latin typeface="宋体" pitchFamily="2" charset="-122"/>
              </a:rPr>
              <a:t>式</a:t>
            </a:r>
            <a:r>
              <a:rPr lang="en-US" altLang="zh-CN" sz="2600" dirty="0" smtClean="0"/>
              <a:t>2</a:t>
            </a:r>
            <a:r>
              <a:rPr lang="zh-CN" altLang="en-US" sz="2600" dirty="0" smtClean="0">
                <a:latin typeface="宋体" pitchFamily="2" charset="-122"/>
              </a:rPr>
              <a:t>的</a:t>
            </a:r>
            <a:r>
              <a:rPr lang="zh-CN" altLang="en-US" sz="2600" b="1" dirty="0" smtClean="0">
                <a:latin typeface="宋体" pitchFamily="2" charset="-122"/>
              </a:rPr>
              <a:t>第二</a:t>
            </a:r>
            <a:r>
              <a:rPr lang="zh-CN" altLang="en-US" sz="2600" b="1" dirty="0">
                <a:latin typeface="宋体" pitchFamily="2" charset="-122"/>
              </a:rPr>
              <a:t>个式子表明：如果第</a:t>
            </a:r>
            <a:r>
              <a:rPr lang="en-US" sz="2600" b="1" i="1" dirty="0" err="1"/>
              <a:t>i</a:t>
            </a:r>
            <a:r>
              <a:rPr lang="zh-CN" altLang="en-US" sz="2600" b="1" dirty="0">
                <a:latin typeface="宋体" pitchFamily="2" charset="-122"/>
              </a:rPr>
              <a:t>个物品的重量小于背包的容量，则会有以下两种情况：</a:t>
            </a:r>
            <a:endParaRPr lang="en-US" sz="2600" b="1" dirty="0">
              <a:latin typeface="宋体" pitchFamily="2" charset="-122"/>
            </a:endParaRPr>
          </a:p>
          <a:p>
            <a:pPr>
              <a:lnSpc>
                <a:spcPct val="120000"/>
              </a:lnSpc>
              <a:spcBef>
                <a:spcPct val="50000"/>
              </a:spcBef>
              <a:buClr>
                <a:srgbClr val="FF0000"/>
              </a:buClr>
              <a:buFont typeface="宋体" pitchFamily="2" charset="-122"/>
              <a:buAutoNum type="circleNumDbPlain"/>
            </a:pPr>
            <a:r>
              <a:rPr lang="zh-CN" altLang="en-US" sz="2600" b="1" dirty="0">
                <a:latin typeface="宋体" pitchFamily="2" charset="-122"/>
              </a:rPr>
              <a:t>如果第</a:t>
            </a:r>
            <a:r>
              <a:rPr lang="en-US" sz="2600" b="1" i="1" dirty="0" err="1"/>
              <a:t>i</a:t>
            </a:r>
            <a:r>
              <a:rPr lang="zh-CN" altLang="en-US" sz="2600" b="1" dirty="0">
                <a:latin typeface="宋体" pitchFamily="2" charset="-122"/>
              </a:rPr>
              <a:t>个物品没有装入背包，则背包中物品的价值就等于把前</a:t>
            </a:r>
            <a:r>
              <a:rPr lang="en-US" sz="2600" b="1" i="1" dirty="0"/>
              <a:t>i</a:t>
            </a:r>
            <a:r>
              <a:rPr lang="en-US" sz="2600" b="1" dirty="0">
                <a:latin typeface="宋体" pitchFamily="2" charset="-122"/>
              </a:rPr>
              <a:t>-</a:t>
            </a:r>
            <a:r>
              <a:rPr lang="en-US" sz="2600" b="1" dirty="0"/>
              <a:t>1</a:t>
            </a:r>
            <a:r>
              <a:rPr lang="zh-CN" altLang="en-US" sz="2600" b="1" dirty="0">
                <a:latin typeface="宋体" pitchFamily="2" charset="-122"/>
              </a:rPr>
              <a:t>个物品装入容量为</a:t>
            </a:r>
            <a:r>
              <a:rPr lang="en-US" sz="2600" b="1" i="1" dirty="0"/>
              <a:t>j</a:t>
            </a:r>
            <a:r>
              <a:rPr lang="zh-CN" altLang="en-US" sz="2600" b="1" dirty="0">
                <a:latin typeface="宋体" pitchFamily="2" charset="-122"/>
              </a:rPr>
              <a:t>的背包中所取得的价值。        </a:t>
            </a:r>
          </a:p>
          <a:p>
            <a:pPr>
              <a:lnSpc>
                <a:spcPct val="120000"/>
              </a:lnSpc>
              <a:spcBef>
                <a:spcPct val="50000"/>
              </a:spcBef>
              <a:buClr>
                <a:srgbClr val="FF0000"/>
              </a:buClr>
              <a:buFont typeface="宋体" pitchFamily="2" charset="-122"/>
              <a:buAutoNum type="circleNumDbPlain"/>
            </a:pPr>
            <a:r>
              <a:rPr lang="zh-CN" altLang="en-US" sz="2600" b="1" dirty="0">
                <a:latin typeface="宋体" pitchFamily="2" charset="-122"/>
              </a:rPr>
              <a:t>如果把第</a:t>
            </a:r>
            <a:r>
              <a:rPr lang="en-US" sz="2600" b="1" i="1" dirty="0" err="1"/>
              <a:t>i</a:t>
            </a:r>
            <a:r>
              <a:rPr lang="zh-CN" altLang="en-US" sz="2600" b="1" dirty="0">
                <a:latin typeface="宋体" pitchFamily="2" charset="-122"/>
              </a:rPr>
              <a:t>个物品装入背包，则背包中物品的价值等于把前</a:t>
            </a:r>
            <a:r>
              <a:rPr lang="en-US" sz="2600" b="1" i="1" dirty="0"/>
              <a:t>i</a:t>
            </a:r>
            <a:r>
              <a:rPr lang="en-US" sz="2600" b="1" dirty="0">
                <a:latin typeface="宋体" pitchFamily="2" charset="-122"/>
              </a:rPr>
              <a:t>-</a:t>
            </a:r>
            <a:r>
              <a:rPr lang="en-US" sz="2600" b="1" dirty="0"/>
              <a:t>1</a:t>
            </a:r>
            <a:r>
              <a:rPr lang="zh-CN" altLang="en-US" sz="2600" b="1" dirty="0">
                <a:latin typeface="宋体" pitchFamily="2" charset="-122"/>
              </a:rPr>
              <a:t>个物品装入容量为</a:t>
            </a:r>
            <a:r>
              <a:rPr lang="en-US" sz="2600" b="1" i="1" dirty="0"/>
              <a:t>j</a:t>
            </a:r>
            <a:r>
              <a:rPr lang="en-US" sz="2600" b="1" dirty="0">
                <a:latin typeface="宋体" pitchFamily="2" charset="-122"/>
              </a:rPr>
              <a:t>-</a:t>
            </a:r>
            <a:r>
              <a:rPr lang="en-US" sz="2600" b="1" i="1" dirty="0" err="1"/>
              <a:t>w</a:t>
            </a:r>
            <a:r>
              <a:rPr lang="en-US" sz="2600" b="1" i="1" baseline="-30000" dirty="0" err="1"/>
              <a:t>i</a:t>
            </a:r>
            <a:r>
              <a:rPr lang="zh-CN" altLang="en-US" sz="2600" b="1" dirty="0">
                <a:latin typeface="宋体" pitchFamily="2" charset="-122"/>
              </a:rPr>
              <a:t>的背包中的价值加上第</a:t>
            </a:r>
            <a:r>
              <a:rPr lang="en-US" sz="2600" b="1" i="1" dirty="0" err="1"/>
              <a:t>i</a:t>
            </a:r>
            <a:r>
              <a:rPr lang="zh-CN" altLang="en-US" sz="2600" b="1" dirty="0">
                <a:latin typeface="宋体" pitchFamily="2" charset="-122"/>
              </a:rPr>
              <a:t>个物品的价值</a:t>
            </a:r>
            <a:r>
              <a:rPr lang="en-US" sz="2600" b="1" i="1" dirty="0"/>
              <a:t>v</a:t>
            </a:r>
            <a:r>
              <a:rPr lang="en-US" sz="2600" b="1" i="1" baseline="-30000" dirty="0"/>
              <a:t>i</a:t>
            </a:r>
            <a:r>
              <a:rPr lang="zh-CN" altLang="en-US" sz="2600" b="1" dirty="0">
                <a:latin typeface="宋体" pitchFamily="2" charset="-122"/>
              </a:rPr>
              <a:t>；</a:t>
            </a:r>
            <a:endParaRPr lang="en-US" sz="2600" b="1" dirty="0">
              <a:latin typeface="宋体" pitchFamily="2" charset="-122"/>
            </a:endParaRPr>
          </a:p>
          <a:p>
            <a:pPr>
              <a:lnSpc>
                <a:spcPct val="120000"/>
              </a:lnSpc>
              <a:spcBef>
                <a:spcPct val="50000"/>
              </a:spcBef>
              <a:buClr>
                <a:srgbClr val="FF0000"/>
              </a:buClr>
            </a:pPr>
            <a:r>
              <a:rPr lang="zh-CN" altLang="en-US" sz="2600" b="1" dirty="0">
                <a:latin typeface="宋体" pitchFamily="2" charset="-122"/>
              </a:rPr>
              <a:t>显然，</a:t>
            </a:r>
            <a:r>
              <a:rPr lang="zh-CN" altLang="en-US" sz="2600" b="1" dirty="0">
                <a:solidFill>
                  <a:srgbClr val="FF0000"/>
                </a:solidFill>
                <a:latin typeface="宋体" pitchFamily="2" charset="-122"/>
              </a:rPr>
              <a:t>取二者中价值较大者作为把前</a:t>
            </a:r>
            <a:r>
              <a:rPr lang="en-US" sz="2600" b="1" i="1" dirty="0" err="1">
                <a:solidFill>
                  <a:srgbClr val="FF0000"/>
                </a:solidFill>
              </a:rPr>
              <a:t>i</a:t>
            </a:r>
            <a:r>
              <a:rPr lang="zh-CN" altLang="en-US" sz="2600" b="1" dirty="0">
                <a:solidFill>
                  <a:srgbClr val="FF0000"/>
                </a:solidFill>
                <a:latin typeface="宋体" pitchFamily="2" charset="-122"/>
              </a:rPr>
              <a:t>个物品装入容量为</a:t>
            </a:r>
            <a:r>
              <a:rPr lang="en-US" sz="2600" b="1" i="1" dirty="0">
                <a:solidFill>
                  <a:srgbClr val="FF0000"/>
                </a:solidFill>
              </a:rPr>
              <a:t>j</a:t>
            </a:r>
            <a:r>
              <a:rPr lang="zh-CN" altLang="en-US" sz="2600" b="1" dirty="0">
                <a:solidFill>
                  <a:srgbClr val="FF0000"/>
                </a:solidFill>
                <a:latin typeface="宋体" pitchFamily="2" charset="-122"/>
              </a:rPr>
              <a:t>的背包中的最优解。</a:t>
            </a:r>
            <a:r>
              <a:rPr lang="zh-CN" altLang="en-US" sz="2600" b="1" dirty="0">
                <a:solidFill>
                  <a:srgbClr val="FF0000"/>
                </a:solidFill>
              </a:rPr>
              <a:t> </a:t>
            </a:r>
          </a:p>
        </p:txBody>
      </p:sp>
      <p:sp>
        <p:nvSpPr>
          <p:cNvPr id="75783" name="矩形 9"/>
          <p:cNvSpPr>
            <a:spLocks noChangeArrowheads="1"/>
          </p:cNvSpPr>
          <p:nvPr/>
        </p:nvSpPr>
        <p:spPr bwMode="auto">
          <a:xfrm>
            <a:off x="314325" y="190500"/>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5784" name="Text Box 98"/>
          <p:cNvSpPr txBox="1">
            <a:spLocks noChangeArrowheads="1"/>
          </p:cNvSpPr>
          <p:nvPr/>
        </p:nvSpPr>
        <p:spPr bwMode="auto">
          <a:xfrm>
            <a:off x="7524750" y="331788"/>
            <a:ext cx="1727200" cy="492125"/>
          </a:xfrm>
          <a:prstGeom prst="rect">
            <a:avLst/>
          </a:prstGeom>
          <a:noFill/>
          <a:ln w="9525">
            <a:noFill/>
            <a:miter lim="800000"/>
            <a:headEnd/>
            <a:tailEnd/>
          </a:ln>
        </p:spPr>
        <p:txBody>
          <a:bodyPr>
            <a:spAutoFit/>
          </a:bodyPr>
          <a:lstStyle/>
          <a:p>
            <a:pPr algn="just">
              <a:spcBef>
                <a:spcPct val="50000"/>
              </a:spcBef>
            </a:pPr>
            <a:r>
              <a:rPr lang="zh-CN" altLang="en-US" sz="2600" b="1" dirty="0"/>
              <a:t>   </a:t>
            </a:r>
            <a:r>
              <a:rPr lang="en-US" sz="2600" b="1" dirty="0"/>
              <a:t>(</a:t>
            </a:r>
            <a:r>
              <a:rPr lang="zh-CN" altLang="en-US" sz="2600" b="1" dirty="0" smtClean="0"/>
              <a:t>式</a:t>
            </a:r>
            <a:r>
              <a:rPr lang="en-US" sz="2600" b="1" dirty="0" smtClean="0"/>
              <a:t>2)</a:t>
            </a:r>
            <a:endParaRPr lang="zh-CN" altLang="en-US" sz="2600" b="1" dirty="0"/>
          </a:p>
        </p:txBody>
      </p:sp>
      <p:graphicFrame>
        <p:nvGraphicFramePr>
          <p:cNvPr id="75785" name="Object 9"/>
          <p:cNvGraphicFramePr>
            <a:graphicFrameLocks noChangeAspect="1"/>
          </p:cNvGraphicFramePr>
          <p:nvPr/>
        </p:nvGraphicFramePr>
        <p:xfrm>
          <a:off x="323850" y="188913"/>
          <a:ext cx="7453313" cy="1079500"/>
        </p:xfrm>
        <a:graphic>
          <a:graphicData uri="http://schemas.openxmlformats.org/presentationml/2006/ole">
            <mc:AlternateContent xmlns:mc="http://schemas.openxmlformats.org/markup-compatibility/2006">
              <mc:Choice xmlns:v="urn:schemas-microsoft-com:vml" Requires="v">
                <p:oleObj spid="_x0000_s624706" r:id="rId3" imgW="3403917" imgH="482917" progId="Equation.DSMT4">
                  <p:embed/>
                </p:oleObj>
              </mc:Choice>
              <mc:Fallback>
                <p:oleObj r:id="rId3" imgW="3403917" imgH="482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88913"/>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Text Box 2"/>
          <p:cNvSpPr txBox="1">
            <a:spLocks noChangeArrowheads="1"/>
          </p:cNvSpPr>
          <p:nvPr/>
        </p:nvSpPr>
        <p:spPr bwMode="auto">
          <a:xfrm>
            <a:off x="0" y="1000125"/>
            <a:ext cx="8893175" cy="830263"/>
          </a:xfrm>
          <a:prstGeom prst="rect">
            <a:avLst/>
          </a:prstGeom>
          <a:noFill/>
          <a:ln w="9525">
            <a:noFill/>
            <a:miter lim="800000"/>
            <a:headEnd/>
            <a:tailEnd/>
          </a:ln>
        </p:spPr>
        <p:txBody>
          <a:bodyPr>
            <a:spAutoFit/>
          </a:bodyPr>
          <a:lstStyle/>
          <a:p>
            <a:pPr>
              <a:spcBef>
                <a:spcPct val="50000"/>
              </a:spcBef>
            </a:pPr>
            <a:r>
              <a:rPr lang="en-US" b="1">
                <a:latin typeface="宋体" pitchFamily="2" charset="-122"/>
              </a:rPr>
              <a:t>   </a:t>
            </a:r>
            <a:r>
              <a:rPr lang="zh-CN" altLang="en-US" b="1">
                <a:latin typeface="宋体" pitchFamily="2" charset="-122"/>
              </a:rPr>
              <a:t>根据动态规划函数，用一个</a:t>
            </a:r>
            <a:r>
              <a:rPr lang="en-US" b="1"/>
              <a:t>(n+1)</a:t>
            </a:r>
            <a:r>
              <a:rPr lang="en-US" b="1">
                <a:latin typeface="宋体" pitchFamily="2" charset="-122"/>
              </a:rPr>
              <a:t>×</a:t>
            </a:r>
            <a:r>
              <a:rPr lang="en-US" b="1"/>
              <a:t>(C+1)</a:t>
            </a:r>
            <a:r>
              <a:rPr lang="zh-CN" altLang="en-US" b="1">
                <a:latin typeface="宋体" pitchFamily="2" charset="-122"/>
              </a:rPr>
              <a:t>的二维表</a:t>
            </a:r>
            <a:r>
              <a:rPr lang="en-US" b="1"/>
              <a:t>V</a:t>
            </a:r>
            <a:r>
              <a:rPr lang="zh-CN" altLang="en-US" b="1">
                <a:latin typeface="宋体" pitchFamily="2" charset="-122"/>
              </a:rPr>
              <a:t>，</a:t>
            </a:r>
            <a:r>
              <a:rPr lang="en-US" b="1"/>
              <a:t>V[i][j]</a:t>
            </a:r>
            <a:r>
              <a:rPr lang="zh-CN" altLang="en-US" b="1">
                <a:latin typeface="宋体" pitchFamily="2" charset="-122"/>
              </a:rPr>
              <a:t>表示把前</a:t>
            </a:r>
            <a:r>
              <a:rPr lang="en-US" b="1"/>
              <a:t>i</a:t>
            </a:r>
            <a:r>
              <a:rPr lang="zh-CN" altLang="en-US" b="1">
                <a:latin typeface="宋体" pitchFamily="2" charset="-122"/>
              </a:rPr>
              <a:t>个物品装入容量为</a:t>
            </a:r>
            <a:r>
              <a:rPr lang="en-US" b="1"/>
              <a:t>j</a:t>
            </a:r>
            <a:r>
              <a:rPr lang="zh-CN" altLang="en-US" b="1">
                <a:latin typeface="宋体" pitchFamily="2" charset="-122"/>
              </a:rPr>
              <a:t>的背包中获得的最大价值。</a:t>
            </a:r>
            <a:r>
              <a:rPr lang="zh-CN" altLang="en-US" b="1"/>
              <a:t> </a:t>
            </a:r>
          </a:p>
        </p:txBody>
      </p:sp>
      <p:sp>
        <p:nvSpPr>
          <p:cNvPr id="76806" name="Text Box 305"/>
          <p:cNvSpPr txBox="1">
            <a:spLocks noChangeArrowheads="1"/>
          </p:cNvSpPr>
          <p:nvPr/>
        </p:nvSpPr>
        <p:spPr bwMode="auto">
          <a:xfrm>
            <a:off x="0" y="188913"/>
            <a:ext cx="8966200" cy="830262"/>
          </a:xfrm>
          <a:prstGeom prst="rect">
            <a:avLst/>
          </a:prstGeom>
          <a:noFill/>
          <a:ln w="9525">
            <a:noFill/>
            <a:miter lim="800000"/>
            <a:headEnd/>
            <a:tailEnd/>
          </a:ln>
        </p:spPr>
        <p:txBody>
          <a:bodyPr>
            <a:spAutoFit/>
          </a:bodyPr>
          <a:lstStyle/>
          <a:p>
            <a:pPr>
              <a:spcBef>
                <a:spcPct val="50000"/>
              </a:spcBef>
            </a:pPr>
            <a:r>
              <a:rPr lang="zh-CN" altLang="en-US" b="1">
                <a:solidFill>
                  <a:srgbClr val="FF0000"/>
                </a:solidFill>
                <a:latin typeface="宋体" pitchFamily="2" charset="-122"/>
              </a:rPr>
              <a:t>实例：</a:t>
            </a:r>
            <a:r>
              <a:rPr lang="zh-CN" altLang="en-US" b="1">
                <a:latin typeface="宋体" pitchFamily="2" charset="-122"/>
              </a:rPr>
              <a:t>有</a:t>
            </a:r>
            <a:r>
              <a:rPr lang="en-US" b="1"/>
              <a:t>5</a:t>
            </a:r>
            <a:r>
              <a:rPr lang="zh-CN" altLang="en-US" b="1">
                <a:latin typeface="宋体" pitchFamily="2" charset="-122"/>
              </a:rPr>
              <a:t>个物品，其重量分别是</a:t>
            </a:r>
            <a:r>
              <a:rPr lang="en-US" b="1"/>
              <a:t>{2, 2, 6, 5, 4}</a:t>
            </a:r>
            <a:r>
              <a:rPr lang="zh-CN" altLang="en-US" b="1">
                <a:latin typeface="宋体" pitchFamily="2" charset="-122"/>
              </a:rPr>
              <a:t>，价值分别为</a:t>
            </a:r>
            <a:r>
              <a:rPr lang="en-US" b="1"/>
              <a:t>{6, 3, 5, 4, 6}</a:t>
            </a:r>
            <a:r>
              <a:rPr lang="zh-CN" altLang="en-US" b="1">
                <a:latin typeface="宋体" pitchFamily="2" charset="-122"/>
              </a:rPr>
              <a:t>，背包的容量为</a:t>
            </a:r>
            <a:r>
              <a:rPr lang="en-US" b="1"/>
              <a:t>10</a:t>
            </a:r>
            <a:r>
              <a:rPr lang="zh-CN" altLang="en-US" b="1">
                <a:latin typeface="宋体" pitchFamily="2" charset="-122"/>
              </a:rPr>
              <a:t>。</a:t>
            </a:r>
          </a:p>
        </p:txBody>
      </p:sp>
      <p:grpSp>
        <p:nvGrpSpPr>
          <p:cNvPr id="2" name="Group 313"/>
          <p:cNvGrpSpPr>
            <a:grpSpLocks/>
          </p:cNvGrpSpPr>
          <p:nvPr/>
        </p:nvGrpSpPr>
        <p:grpSpPr bwMode="auto">
          <a:xfrm>
            <a:off x="468313" y="2805113"/>
            <a:ext cx="7273925" cy="3432175"/>
            <a:chOff x="0" y="0"/>
            <a:chExt cx="4582" cy="2162"/>
          </a:xfrm>
        </p:grpSpPr>
        <p:grpSp>
          <p:nvGrpSpPr>
            <p:cNvPr id="3" name="Group 121"/>
            <p:cNvGrpSpPr>
              <a:grpSpLocks/>
            </p:cNvGrpSpPr>
            <p:nvPr/>
          </p:nvGrpSpPr>
          <p:grpSpPr bwMode="auto">
            <a:xfrm>
              <a:off x="2" y="1"/>
              <a:ext cx="710" cy="338"/>
              <a:chOff x="0" y="0"/>
              <a:chExt cx="590" cy="480"/>
            </a:xfrm>
          </p:grpSpPr>
          <p:sp>
            <p:nvSpPr>
              <p:cNvPr id="76809" name="Rectangle 22"/>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 </a:t>
                </a:r>
              </a:p>
              <a:p>
                <a:pPr algn="just" eaLnBrk="0" hangingPunct="0"/>
                <a:endParaRPr lang="en-US" sz="1600" b="1"/>
              </a:p>
            </p:txBody>
          </p:sp>
          <p:sp>
            <p:nvSpPr>
              <p:cNvPr id="76810" name="Rectangle 120"/>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4" name="Group 123"/>
            <p:cNvGrpSpPr>
              <a:grpSpLocks/>
            </p:cNvGrpSpPr>
            <p:nvPr/>
          </p:nvGrpSpPr>
          <p:grpSpPr bwMode="auto">
            <a:xfrm>
              <a:off x="712" y="1"/>
              <a:ext cx="322" cy="338"/>
              <a:chOff x="0" y="0"/>
              <a:chExt cx="268" cy="480"/>
            </a:xfrm>
          </p:grpSpPr>
          <p:sp>
            <p:nvSpPr>
              <p:cNvPr id="76812" name="Rectangle 23"/>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 </a:t>
                </a:r>
              </a:p>
              <a:p>
                <a:pPr algn="just" eaLnBrk="0" hangingPunct="0"/>
                <a:endParaRPr lang="en-US" sz="2000" b="1"/>
              </a:p>
            </p:txBody>
          </p:sp>
          <p:sp>
            <p:nvSpPr>
              <p:cNvPr id="76813" name="Rectangle 12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5" name="Group 125"/>
            <p:cNvGrpSpPr>
              <a:grpSpLocks/>
            </p:cNvGrpSpPr>
            <p:nvPr/>
          </p:nvGrpSpPr>
          <p:grpSpPr bwMode="auto">
            <a:xfrm>
              <a:off x="1034" y="1"/>
              <a:ext cx="322" cy="338"/>
              <a:chOff x="0" y="0"/>
              <a:chExt cx="268" cy="480"/>
            </a:xfrm>
          </p:grpSpPr>
          <p:sp>
            <p:nvSpPr>
              <p:cNvPr id="76815" name="Rectangle 24"/>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816" name="Rectangle 124"/>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6" name="Group 127"/>
            <p:cNvGrpSpPr>
              <a:grpSpLocks/>
            </p:cNvGrpSpPr>
            <p:nvPr/>
          </p:nvGrpSpPr>
          <p:grpSpPr bwMode="auto">
            <a:xfrm>
              <a:off x="1356" y="1"/>
              <a:ext cx="323" cy="338"/>
              <a:chOff x="0" y="0"/>
              <a:chExt cx="268" cy="480"/>
            </a:xfrm>
          </p:grpSpPr>
          <p:sp>
            <p:nvSpPr>
              <p:cNvPr id="76818" name="Rectangle 25"/>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1</a:t>
                </a:r>
              </a:p>
              <a:p>
                <a:pPr algn="just" eaLnBrk="0" hangingPunct="0"/>
                <a:endParaRPr lang="en-US" sz="2000" b="1"/>
              </a:p>
            </p:txBody>
          </p:sp>
          <p:sp>
            <p:nvSpPr>
              <p:cNvPr id="76819" name="Rectangle 126"/>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7" name="Group 129"/>
            <p:cNvGrpSpPr>
              <a:grpSpLocks/>
            </p:cNvGrpSpPr>
            <p:nvPr/>
          </p:nvGrpSpPr>
          <p:grpSpPr bwMode="auto">
            <a:xfrm>
              <a:off x="1679" y="1"/>
              <a:ext cx="322" cy="338"/>
              <a:chOff x="0" y="0"/>
              <a:chExt cx="268" cy="480"/>
            </a:xfrm>
          </p:grpSpPr>
          <p:sp>
            <p:nvSpPr>
              <p:cNvPr id="76821" name="Rectangle 26"/>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2</a:t>
                </a:r>
              </a:p>
              <a:p>
                <a:pPr algn="just" eaLnBrk="0" hangingPunct="0"/>
                <a:endParaRPr lang="en-US" sz="2000" b="1"/>
              </a:p>
            </p:txBody>
          </p:sp>
          <p:sp>
            <p:nvSpPr>
              <p:cNvPr id="76822" name="Rectangle 128"/>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8" name="Group 131"/>
            <p:cNvGrpSpPr>
              <a:grpSpLocks/>
            </p:cNvGrpSpPr>
            <p:nvPr/>
          </p:nvGrpSpPr>
          <p:grpSpPr bwMode="auto">
            <a:xfrm>
              <a:off x="2001" y="1"/>
              <a:ext cx="322" cy="338"/>
              <a:chOff x="0" y="0"/>
              <a:chExt cx="268" cy="480"/>
            </a:xfrm>
          </p:grpSpPr>
          <p:sp>
            <p:nvSpPr>
              <p:cNvPr id="76824" name="Rectangle 27"/>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3</a:t>
                </a:r>
              </a:p>
              <a:p>
                <a:pPr algn="just" eaLnBrk="0" hangingPunct="0"/>
                <a:endParaRPr lang="en-US" sz="2000" b="1"/>
              </a:p>
            </p:txBody>
          </p:sp>
          <p:sp>
            <p:nvSpPr>
              <p:cNvPr id="76825" name="Rectangle 130"/>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9" name="Group 133"/>
            <p:cNvGrpSpPr>
              <a:grpSpLocks/>
            </p:cNvGrpSpPr>
            <p:nvPr/>
          </p:nvGrpSpPr>
          <p:grpSpPr bwMode="auto">
            <a:xfrm>
              <a:off x="2323" y="1"/>
              <a:ext cx="323" cy="338"/>
              <a:chOff x="0" y="0"/>
              <a:chExt cx="268" cy="480"/>
            </a:xfrm>
          </p:grpSpPr>
          <p:sp>
            <p:nvSpPr>
              <p:cNvPr id="76827" name="Rectangle 28"/>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4</a:t>
                </a:r>
              </a:p>
              <a:p>
                <a:pPr algn="just" eaLnBrk="0" hangingPunct="0"/>
                <a:endParaRPr lang="en-US" sz="2000" b="1"/>
              </a:p>
            </p:txBody>
          </p:sp>
          <p:sp>
            <p:nvSpPr>
              <p:cNvPr id="76828" name="Rectangle 13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0" name="Group 135"/>
            <p:cNvGrpSpPr>
              <a:grpSpLocks/>
            </p:cNvGrpSpPr>
            <p:nvPr/>
          </p:nvGrpSpPr>
          <p:grpSpPr bwMode="auto">
            <a:xfrm>
              <a:off x="2646" y="1"/>
              <a:ext cx="322" cy="338"/>
              <a:chOff x="0" y="0"/>
              <a:chExt cx="268" cy="480"/>
            </a:xfrm>
          </p:grpSpPr>
          <p:sp>
            <p:nvSpPr>
              <p:cNvPr id="76830" name="Rectangle 29"/>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5</a:t>
                </a:r>
              </a:p>
              <a:p>
                <a:pPr algn="just" eaLnBrk="0" hangingPunct="0"/>
                <a:endParaRPr lang="en-US" sz="2000" b="1"/>
              </a:p>
            </p:txBody>
          </p:sp>
          <p:sp>
            <p:nvSpPr>
              <p:cNvPr id="76831" name="Rectangle 134"/>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1" name="Group 137"/>
            <p:cNvGrpSpPr>
              <a:grpSpLocks/>
            </p:cNvGrpSpPr>
            <p:nvPr/>
          </p:nvGrpSpPr>
          <p:grpSpPr bwMode="auto">
            <a:xfrm>
              <a:off x="2968" y="1"/>
              <a:ext cx="323" cy="338"/>
              <a:chOff x="0" y="0"/>
              <a:chExt cx="268" cy="480"/>
            </a:xfrm>
          </p:grpSpPr>
          <p:sp>
            <p:nvSpPr>
              <p:cNvPr id="76833" name="Rectangle 30"/>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834" name="Rectangle 136"/>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2" name="Group 139"/>
            <p:cNvGrpSpPr>
              <a:grpSpLocks/>
            </p:cNvGrpSpPr>
            <p:nvPr/>
          </p:nvGrpSpPr>
          <p:grpSpPr bwMode="auto">
            <a:xfrm>
              <a:off x="3291" y="1"/>
              <a:ext cx="322" cy="338"/>
              <a:chOff x="0" y="0"/>
              <a:chExt cx="268" cy="480"/>
            </a:xfrm>
          </p:grpSpPr>
          <p:sp>
            <p:nvSpPr>
              <p:cNvPr id="76836" name="Rectangle 31"/>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7</a:t>
                </a:r>
              </a:p>
              <a:p>
                <a:pPr algn="just" eaLnBrk="0" hangingPunct="0"/>
                <a:endParaRPr lang="en-US" sz="2000" b="1"/>
              </a:p>
            </p:txBody>
          </p:sp>
          <p:sp>
            <p:nvSpPr>
              <p:cNvPr id="76837" name="Rectangle 138"/>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3" name="Group 141"/>
            <p:cNvGrpSpPr>
              <a:grpSpLocks/>
            </p:cNvGrpSpPr>
            <p:nvPr/>
          </p:nvGrpSpPr>
          <p:grpSpPr bwMode="auto">
            <a:xfrm>
              <a:off x="3613" y="1"/>
              <a:ext cx="322" cy="338"/>
              <a:chOff x="0" y="0"/>
              <a:chExt cx="268" cy="480"/>
            </a:xfrm>
          </p:grpSpPr>
          <p:sp>
            <p:nvSpPr>
              <p:cNvPr id="76839" name="Rectangle 32"/>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8</a:t>
                </a:r>
              </a:p>
              <a:p>
                <a:pPr algn="just" eaLnBrk="0" hangingPunct="0"/>
                <a:endParaRPr lang="en-US" sz="2000" b="1"/>
              </a:p>
            </p:txBody>
          </p:sp>
          <p:sp>
            <p:nvSpPr>
              <p:cNvPr id="76840" name="Rectangle 140"/>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4" name="Group 143"/>
            <p:cNvGrpSpPr>
              <a:grpSpLocks/>
            </p:cNvGrpSpPr>
            <p:nvPr/>
          </p:nvGrpSpPr>
          <p:grpSpPr bwMode="auto">
            <a:xfrm>
              <a:off x="3935" y="1"/>
              <a:ext cx="323" cy="338"/>
              <a:chOff x="0" y="0"/>
              <a:chExt cx="268" cy="480"/>
            </a:xfrm>
          </p:grpSpPr>
          <p:sp>
            <p:nvSpPr>
              <p:cNvPr id="76842" name="Rectangle 33"/>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843" name="Rectangle 14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5" name="Group 145"/>
            <p:cNvGrpSpPr>
              <a:grpSpLocks/>
            </p:cNvGrpSpPr>
            <p:nvPr/>
          </p:nvGrpSpPr>
          <p:grpSpPr bwMode="auto">
            <a:xfrm>
              <a:off x="4258" y="1"/>
              <a:ext cx="322" cy="338"/>
              <a:chOff x="0" y="0"/>
              <a:chExt cx="268" cy="480"/>
            </a:xfrm>
          </p:grpSpPr>
          <p:sp>
            <p:nvSpPr>
              <p:cNvPr id="76845" name="Rectangle 34"/>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10</a:t>
                </a:r>
              </a:p>
              <a:p>
                <a:pPr algn="just" eaLnBrk="0" hangingPunct="0"/>
                <a:endParaRPr lang="en-US" sz="2000" b="1"/>
              </a:p>
            </p:txBody>
          </p:sp>
          <p:sp>
            <p:nvSpPr>
              <p:cNvPr id="76846" name="Rectangle 144"/>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6" name="Group 147"/>
            <p:cNvGrpSpPr>
              <a:grpSpLocks/>
            </p:cNvGrpSpPr>
            <p:nvPr/>
          </p:nvGrpSpPr>
          <p:grpSpPr bwMode="auto">
            <a:xfrm>
              <a:off x="2" y="339"/>
              <a:ext cx="710" cy="270"/>
              <a:chOff x="0" y="0"/>
              <a:chExt cx="590" cy="384"/>
            </a:xfrm>
          </p:grpSpPr>
          <p:sp>
            <p:nvSpPr>
              <p:cNvPr id="76848" name="Rectangle 35"/>
              <p:cNvSpPr>
                <a:spLocks noChangeArrowheads="1"/>
              </p:cNvSpPr>
              <p:nvPr/>
            </p:nvSpPr>
            <p:spPr bwMode="auto">
              <a:xfrm>
                <a:off x="43" y="0"/>
                <a:ext cx="504" cy="384"/>
              </a:xfrm>
              <a:prstGeom prst="rect">
                <a:avLst/>
              </a:prstGeom>
              <a:noFill/>
              <a:ln w="9525">
                <a:noFill/>
                <a:miter lim="800000"/>
                <a:headEnd/>
                <a:tailEnd/>
              </a:ln>
            </p:spPr>
            <p:txBody>
              <a:bodyPr lIns="72000" tIns="180000" rIns="0"/>
              <a:lstStyle/>
              <a:p>
                <a:pPr algn="just"/>
                <a:r>
                  <a:rPr lang="en-US" sz="1600" b="1"/>
                  <a:t> </a:t>
                </a:r>
              </a:p>
              <a:p>
                <a:pPr algn="just" eaLnBrk="0" hangingPunct="0"/>
                <a:endParaRPr lang="en-US" sz="1600" b="1"/>
              </a:p>
            </p:txBody>
          </p:sp>
          <p:sp>
            <p:nvSpPr>
              <p:cNvPr id="76849" name="Rectangle 146"/>
              <p:cNvSpPr>
                <a:spLocks noChangeArrowheads="1"/>
              </p:cNvSpPr>
              <p:nvPr/>
            </p:nvSpPr>
            <p:spPr bwMode="auto">
              <a:xfrm>
                <a:off x="0" y="0"/>
                <a:ext cx="590" cy="384"/>
              </a:xfrm>
              <a:prstGeom prst="rect">
                <a:avLst/>
              </a:prstGeom>
              <a:noFill/>
              <a:ln w="9525">
                <a:noFill/>
                <a:miter lim="800000"/>
                <a:headEnd/>
                <a:tailEnd/>
              </a:ln>
            </p:spPr>
            <p:txBody>
              <a:bodyPr lIns="72000" tIns="180000" rIns="0"/>
              <a:lstStyle/>
              <a:p>
                <a:endParaRPr lang="zh-CN" altLang="en-US"/>
              </a:p>
            </p:txBody>
          </p:sp>
        </p:grpSp>
        <p:grpSp>
          <p:nvGrpSpPr>
            <p:cNvPr id="17" name="Group 149"/>
            <p:cNvGrpSpPr>
              <a:grpSpLocks/>
            </p:cNvGrpSpPr>
            <p:nvPr/>
          </p:nvGrpSpPr>
          <p:grpSpPr bwMode="auto">
            <a:xfrm>
              <a:off x="712" y="339"/>
              <a:ext cx="322" cy="270"/>
              <a:chOff x="0" y="0"/>
              <a:chExt cx="268" cy="384"/>
            </a:xfrm>
          </p:grpSpPr>
          <p:sp>
            <p:nvSpPr>
              <p:cNvPr id="76851" name="Rectangle 36"/>
              <p:cNvSpPr>
                <a:spLocks noChangeArrowheads="1"/>
              </p:cNvSpPr>
              <p:nvPr/>
            </p:nvSpPr>
            <p:spPr bwMode="auto">
              <a:xfrm>
                <a:off x="43" y="0"/>
                <a:ext cx="182" cy="384"/>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852" name="Rectangle 148"/>
              <p:cNvSpPr>
                <a:spLocks noChangeArrowheads="1"/>
              </p:cNvSpPr>
              <p:nvPr/>
            </p:nvSpPr>
            <p:spPr bwMode="auto">
              <a:xfrm>
                <a:off x="0" y="0"/>
                <a:ext cx="268" cy="384"/>
              </a:xfrm>
              <a:prstGeom prst="rect">
                <a:avLst/>
              </a:prstGeom>
              <a:noFill/>
              <a:ln w="9525">
                <a:noFill/>
                <a:miter lim="800000"/>
                <a:headEnd/>
                <a:tailEnd/>
              </a:ln>
            </p:spPr>
            <p:txBody>
              <a:bodyPr lIns="72000" tIns="108000" rIns="0"/>
              <a:lstStyle/>
              <a:p>
                <a:endParaRPr lang="zh-CN" altLang="en-US"/>
              </a:p>
            </p:txBody>
          </p:sp>
        </p:grpSp>
        <p:sp>
          <p:nvSpPr>
            <p:cNvPr id="76853" name="Rectangle 150"/>
            <p:cNvSpPr>
              <a:spLocks noChangeArrowheads="1"/>
            </p:cNvSpPr>
            <p:nvPr/>
          </p:nvSpPr>
          <p:spPr bwMode="auto">
            <a:xfrm>
              <a:off x="1034"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54" name="Rectangle 152"/>
            <p:cNvSpPr>
              <a:spLocks noChangeArrowheads="1"/>
            </p:cNvSpPr>
            <p:nvPr/>
          </p:nvSpPr>
          <p:spPr bwMode="auto">
            <a:xfrm>
              <a:off x="1356" y="339"/>
              <a:ext cx="323"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18" name="Group 155"/>
            <p:cNvGrpSpPr>
              <a:grpSpLocks/>
            </p:cNvGrpSpPr>
            <p:nvPr/>
          </p:nvGrpSpPr>
          <p:grpSpPr bwMode="auto">
            <a:xfrm>
              <a:off x="1679" y="339"/>
              <a:ext cx="322" cy="270"/>
              <a:chOff x="0" y="0"/>
              <a:chExt cx="268" cy="384"/>
            </a:xfrm>
          </p:grpSpPr>
          <p:sp>
            <p:nvSpPr>
              <p:cNvPr id="76856" name="Rectangle 39"/>
              <p:cNvSpPr>
                <a:spLocks noChangeArrowheads="1"/>
              </p:cNvSpPr>
              <p:nvPr/>
            </p:nvSpPr>
            <p:spPr bwMode="auto">
              <a:xfrm>
                <a:off x="43" y="0"/>
                <a:ext cx="182" cy="384"/>
              </a:xfrm>
              <a:prstGeom prst="rect">
                <a:avLst/>
              </a:prstGeom>
              <a:noFill/>
              <a:ln w="9525">
                <a:noFill/>
                <a:miter lim="800000"/>
                <a:headEnd/>
                <a:tailEnd/>
              </a:ln>
            </p:spPr>
            <p:txBody>
              <a:bodyPr lIns="72000" tIns="108000" rIns="0">
                <a:spAutoFit/>
              </a:bodyPr>
              <a:lstStyle/>
              <a:p>
                <a:endParaRPr lang="zh-CN" altLang="en-US"/>
              </a:p>
            </p:txBody>
          </p:sp>
          <p:sp>
            <p:nvSpPr>
              <p:cNvPr id="76857" name="Rectangle 154"/>
              <p:cNvSpPr>
                <a:spLocks noChangeArrowheads="1"/>
              </p:cNvSpPr>
              <p:nvPr/>
            </p:nvSpPr>
            <p:spPr bwMode="auto">
              <a:xfrm>
                <a:off x="0" y="0"/>
                <a:ext cx="268" cy="384"/>
              </a:xfrm>
              <a:prstGeom prst="rect">
                <a:avLst/>
              </a:prstGeom>
              <a:noFill/>
              <a:ln w="7" cmpd="sng">
                <a:solidFill>
                  <a:srgbClr val="A0A0A0"/>
                </a:solidFill>
                <a:miter lim="800000"/>
                <a:headEnd/>
                <a:tailEnd/>
              </a:ln>
            </p:spPr>
            <p:txBody>
              <a:bodyPr lIns="72000" tIns="108000" rIns="0"/>
              <a:lstStyle/>
              <a:p>
                <a:endParaRPr lang="zh-CN" altLang="en-US"/>
              </a:p>
            </p:txBody>
          </p:sp>
        </p:grpSp>
        <p:sp>
          <p:nvSpPr>
            <p:cNvPr id="76858" name="Rectangle 156"/>
            <p:cNvSpPr>
              <a:spLocks noChangeArrowheads="1"/>
            </p:cNvSpPr>
            <p:nvPr/>
          </p:nvSpPr>
          <p:spPr bwMode="auto">
            <a:xfrm>
              <a:off x="2001"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59" name="Rectangle 158"/>
            <p:cNvSpPr>
              <a:spLocks noChangeArrowheads="1"/>
            </p:cNvSpPr>
            <p:nvPr/>
          </p:nvSpPr>
          <p:spPr bwMode="auto">
            <a:xfrm>
              <a:off x="2323" y="33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0" name="Rectangle 160"/>
            <p:cNvSpPr>
              <a:spLocks noChangeArrowheads="1"/>
            </p:cNvSpPr>
            <p:nvPr/>
          </p:nvSpPr>
          <p:spPr bwMode="auto">
            <a:xfrm>
              <a:off x="2646"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1" name="Rectangle 162"/>
            <p:cNvSpPr>
              <a:spLocks noChangeArrowheads="1"/>
            </p:cNvSpPr>
            <p:nvPr/>
          </p:nvSpPr>
          <p:spPr bwMode="auto">
            <a:xfrm>
              <a:off x="2968" y="33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2" name="Rectangle 164"/>
            <p:cNvSpPr>
              <a:spLocks noChangeArrowheads="1"/>
            </p:cNvSpPr>
            <p:nvPr/>
          </p:nvSpPr>
          <p:spPr bwMode="auto">
            <a:xfrm>
              <a:off x="3291"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3" name="Rectangle 166"/>
            <p:cNvSpPr>
              <a:spLocks noChangeArrowheads="1"/>
            </p:cNvSpPr>
            <p:nvPr/>
          </p:nvSpPr>
          <p:spPr bwMode="auto">
            <a:xfrm>
              <a:off x="3613"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4" name="Rectangle 168"/>
            <p:cNvSpPr>
              <a:spLocks noChangeArrowheads="1"/>
            </p:cNvSpPr>
            <p:nvPr/>
          </p:nvSpPr>
          <p:spPr bwMode="auto">
            <a:xfrm>
              <a:off x="3935" y="33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5" name="Rectangle 170"/>
            <p:cNvSpPr>
              <a:spLocks noChangeArrowheads="1"/>
            </p:cNvSpPr>
            <p:nvPr/>
          </p:nvSpPr>
          <p:spPr bwMode="auto">
            <a:xfrm>
              <a:off x="4258" y="339"/>
              <a:ext cx="322"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19" name="Group 173"/>
            <p:cNvGrpSpPr>
              <a:grpSpLocks/>
            </p:cNvGrpSpPr>
            <p:nvPr/>
          </p:nvGrpSpPr>
          <p:grpSpPr bwMode="auto">
            <a:xfrm>
              <a:off x="2" y="609"/>
              <a:ext cx="710" cy="270"/>
              <a:chOff x="0" y="0"/>
              <a:chExt cx="590" cy="384"/>
            </a:xfrm>
          </p:grpSpPr>
          <p:sp>
            <p:nvSpPr>
              <p:cNvPr id="76867" name="Rectangle 55"/>
              <p:cNvSpPr>
                <a:spLocks noChangeArrowheads="1"/>
              </p:cNvSpPr>
              <p:nvPr/>
            </p:nvSpPr>
            <p:spPr bwMode="auto">
              <a:xfrm>
                <a:off x="43" y="0"/>
                <a:ext cx="504" cy="384"/>
              </a:xfrm>
              <a:prstGeom prst="rect">
                <a:avLst/>
              </a:prstGeom>
              <a:noFill/>
              <a:ln w="9525">
                <a:noFill/>
                <a:miter lim="800000"/>
                <a:headEnd/>
                <a:tailEnd/>
              </a:ln>
            </p:spPr>
            <p:txBody>
              <a:bodyPr lIns="72000" tIns="180000" rIns="0"/>
              <a:lstStyle/>
              <a:p>
                <a:pPr algn="just"/>
                <a:r>
                  <a:rPr lang="en-US" sz="1600" b="1"/>
                  <a:t>w</a:t>
                </a:r>
                <a:r>
                  <a:rPr lang="en-US" sz="1600" b="1" baseline="-30000"/>
                  <a:t>1</a:t>
                </a:r>
                <a:r>
                  <a:rPr lang="en-US" sz="1600" b="1"/>
                  <a:t>=2 v</a:t>
                </a:r>
                <a:r>
                  <a:rPr lang="en-US" sz="1600" b="1" baseline="-30000"/>
                  <a:t>1</a:t>
                </a:r>
                <a:r>
                  <a:rPr lang="en-US" sz="1600" b="1"/>
                  <a:t>=6</a:t>
                </a:r>
              </a:p>
              <a:p>
                <a:pPr algn="just" eaLnBrk="0" hangingPunct="0"/>
                <a:endParaRPr lang="en-US" sz="1600" b="1"/>
              </a:p>
            </p:txBody>
          </p:sp>
          <p:sp>
            <p:nvSpPr>
              <p:cNvPr id="76868" name="Rectangle 172"/>
              <p:cNvSpPr>
                <a:spLocks noChangeArrowheads="1"/>
              </p:cNvSpPr>
              <p:nvPr/>
            </p:nvSpPr>
            <p:spPr bwMode="auto">
              <a:xfrm>
                <a:off x="0" y="0"/>
                <a:ext cx="590" cy="384"/>
              </a:xfrm>
              <a:prstGeom prst="rect">
                <a:avLst/>
              </a:prstGeom>
              <a:noFill/>
              <a:ln w="9525">
                <a:noFill/>
                <a:miter lim="800000"/>
                <a:headEnd/>
                <a:tailEnd/>
              </a:ln>
            </p:spPr>
            <p:txBody>
              <a:bodyPr lIns="72000" tIns="180000" rIns="0"/>
              <a:lstStyle/>
              <a:p>
                <a:endParaRPr lang="zh-CN" altLang="en-US"/>
              </a:p>
            </p:txBody>
          </p:sp>
        </p:grpSp>
        <p:grpSp>
          <p:nvGrpSpPr>
            <p:cNvPr id="20" name="Group 175"/>
            <p:cNvGrpSpPr>
              <a:grpSpLocks/>
            </p:cNvGrpSpPr>
            <p:nvPr/>
          </p:nvGrpSpPr>
          <p:grpSpPr bwMode="auto">
            <a:xfrm>
              <a:off x="712" y="609"/>
              <a:ext cx="322" cy="270"/>
              <a:chOff x="0" y="0"/>
              <a:chExt cx="268" cy="384"/>
            </a:xfrm>
          </p:grpSpPr>
          <p:sp>
            <p:nvSpPr>
              <p:cNvPr id="76870" name="Rectangle 56"/>
              <p:cNvSpPr>
                <a:spLocks noChangeArrowheads="1"/>
              </p:cNvSpPr>
              <p:nvPr/>
            </p:nvSpPr>
            <p:spPr bwMode="auto">
              <a:xfrm>
                <a:off x="43" y="0"/>
                <a:ext cx="182" cy="384"/>
              </a:xfrm>
              <a:prstGeom prst="rect">
                <a:avLst/>
              </a:prstGeom>
              <a:noFill/>
              <a:ln w="9525">
                <a:noFill/>
                <a:miter lim="800000"/>
                <a:headEnd/>
                <a:tailEnd/>
              </a:ln>
            </p:spPr>
            <p:txBody>
              <a:bodyPr lIns="72000" tIns="108000" rIns="0"/>
              <a:lstStyle/>
              <a:p>
                <a:pPr algn="just"/>
                <a:r>
                  <a:rPr lang="en-US" sz="2000" b="1"/>
                  <a:t>1</a:t>
                </a:r>
              </a:p>
              <a:p>
                <a:pPr algn="just" eaLnBrk="0" hangingPunct="0"/>
                <a:endParaRPr lang="en-US" sz="2000" b="1"/>
              </a:p>
            </p:txBody>
          </p:sp>
          <p:sp>
            <p:nvSpPr>
              <p:cNvPr id="76871" name="Rectangle 174"/>
              <p:cNvSpPr>
                <a:spLocks noChangeArrowheads="1"/>
              </p:cNvSpPr>
              <p:nvPr/>
            </p:nvSpPr>
            <p:spPr bwMode="auto">
              <a:xfrm>
                <a:off x="0" y="0"/>
                <a:ext cx="268" cy="384"/>
              </a:xfrm>
              <a:prstGeom prst="rect">
                <a:avLst/>
              </a:prstGeom>
              <a:noFill/>
              <a:ln w="9525">
                <a:noFill/>
                <a:miter lim="800000"/>
                <a:headEnd/>
                <a:tailEnd/>
              </a:ln>
            </p:spPr>
            <p:txBody>
              <a:bodyPr lIns="72000" tIns="108000" rIns="0"/>
              <a:lstStyle/>
              <a:p>
                <a:endParaRPr lang="zh-CN" altLang="en-US"/>
              </a:p>
            </p:txBody>
          </p:sp>
        </p:grpSp>
        <p:sp>
          <p:nvSpPr>
            <p:cNvPr id="76872" name="Rectangle 176"/>
            <p:cNvSpPr>
              <a:spLocks noChangeArrowheads="1"/>
            </p:cNvSpPr>
            <p:nvPr/>
          </p:nvSpPr>
          <p:spPr bwMode="auto">
            <a:xfrm>
              <a:off x="1034"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3" name="Rectangle 178"/>
            <p:cNvSpPr>
              <a:spLocks noChangeArrowheads="1"/>
            </p:cNvSpPr>
            <p:nvPr/>
          </p:nvSpPr>
          <p:spPr bwMode="auto">
            <a:xfrm>
              <a:off x="1356"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4" name="Rectangle 180"/>
            <p:cNvSpPr>
              <a:spLocks noChangeArrowheads="1"/>
            </p:cNvSpPr>
            <p:nvPr/>
          </p:nvSpPr>
          <p:spPr bwMode="auto">
            <a:xfrm>
              <a:off x="1679"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5" name="Rectangle 182"/>
            <p:cNvSpPr>
              <a:spLocks noChangeArrowheads="1"/>
            </p:cNvSpPr>
            <p:nvPr/>
          </p:nvSpPr>
          <p:spPr bwMode="auto">
            <a:xfrm>
              <a:off x="2001"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6" name="Rectangle 184"/>
            <p:cNvSpPr>
              <a:spLocks noChangeArrowheads="1"/>
            </p:cNvSpPr>
            <p:nvPr/>
          </p:nvSpPr>
          <p:spPr bwMode="auto">
            <a:xfrm>
              <a:off x="2323"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7" name="Rectangle 186"/>
            <p:cNvSpPr>
              <a:spLocks noChangeArrowheads="1"/>
            </p:cNvSpPr>
            <p:nvPr/>
          </p:nvSpPr>
          <p:spPr bwMode="auto">
            <a:xfrm>
              <a:off x="2646"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8" name="Rectangle 188"/>
            <p:cNvSpPr>
              <a:spLocks noChangeArrowheads="1"/>
            </p:cNvSpPr>
            <p:nvPr/>
          </p:nvSpPr>
          <p:spPr bwMode="auto">
            <a:xfrm>
              <a:off x="2968"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9" name="Rectangle 190"/>
            <p:cNvSpPr>
              <a:spLocks noChangeArrowheads="1"/>
            </p:cNvSpPr>
            <p:nvPr/>
          </p:nvSpPr>
          <p:spPr bwMode="auto">
            <a:xfrm>
              <a:off x="3291"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80" name="Rectangle 192"/>
            <p:cNvSpPr>
              <a:spLocks noChangeArrowheads="1"/>
            </p:cNvSpPr>
            <p:nvPr/>
          </p:nvSpPr>
          <p:spPr bwMode="auto">
            <a:xfrm>
              <a:off x="3613"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81" name="Rectangle 194"/>
            <p:cNvSpPr>
              <a:spLocks noChangeArrowheads="1"/>
            </p:cNvSpPr>
            <p:nvPr/>
          </p:nvSpPr>
          <p:spPr bwMode="auto">
            <a:xfrm>
              <a:off x="3935"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82" name="Rectangle 196"/>
            <p:cNvSpPr>
              <a:spLocks noChangeArrowheads="1"/>
            </p:cNvSpPr>
            <p:nvPr/>
          </p:nvSpPr>
          <p:spPr bwMode="auto">
            <a:xfrm>
              <a:off x="4258" y="609"/>
              <a:ext cx="322"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1" name="Group 199"/>
            <p:cNvGrpSpPr>
              <a:grpSpLocks/>
            </p:cNvGrpSpPr>
            <p:nvPr/>
          </p:nvGrpSpPr>
          <p:grpSpPr bwMode="auto">
            <a:xfrm>
              <a:off x="2" y="879"/>
              <a:ext cx="710" cy="270"/>
              <a:chOff x="0" y="0"/>
              <a:chExt cx="590" cy="384"/>
            </a:xfrm>
          </p:grpSpPr>
          <p:sp>
            <p:nvSpPr>
              <p:cNvPr id="76884" name="Rectangle 68"/>
              <p:cNvSpPr>
                <a:spLocks noChangeArrowheads="1"/>
              </p:cNvSpPr>
              <p:nvPr/>
            </p:nvSpPr>
            <p:spPr bwMode="auto">
              <a:xfrm>
                <a:off x="43" y="0"/>
                <a:ext cx="504" cy="384"/>
              </a:xfrm>
              <a:prstGeom prst="rect">
                <a:avLst/>
              </a:prstGeom>
              <a:noFill/>
              <a:ln w="9525">
                <a:noFill/>
                <a:miter lim="800000"/>
                <a:headEnd/>
                <a:tailEnd/>
              </a:ln>
            </p:spPr>
            <p:txBody>
              <a:bodyPr lIns="72000" tIns="180000" rIns="0"/>
              <a:lstStyle/>
              <a:p>
                <a:pPr algn="just"/>
                <a:r>
                  <a:rPr lang="en-US" sz="1600" b="1"/>
                  <a:t>w</a:t>
                </a:r>
                <a:r>
                  <a:rPr lang="en-US" sz="1600" b="1" baseline="-30000"/>
                  <a:t>2</a:t>
                </a:r>
                <a:r>
                  <a:rPr lang="en-US" sz="1600" b="1"/>
                  <a:t>=2 v</a:t>
                </a:r>
                <a:r>
                  <a:rPr lang="en-US" sz="1600" b="1" baseline="-30000"/>
                  <a:t>2</a:t>
                </a:r>
                <a:r>
                  <a:rPr lang="en-US" sz="1600" b="1"/>
                  <a:t>=3</a:t>
                </a:r>
              </a:p>
              <a:p>
                <a:pPr algn="just" eaLnBrk="0" hangingPunct="0"/>
                <a:endParaRPr lang="en-US" sz="1600" b="1"/>
              </a:p>
            </p:txBody>
          </p:sp>
          <p:sp>
            <p:nvSpPr>
              <p:cNvPr id="76885" name="Rectangle 198"/>
              <p:cNvSpPr>
                <a:spLocks noChangeArrowheads="1"/>
              </p:cNvSpPr>
              <p:nvPr/>
            </p:nvSpPr>
            <p:spPr bwMode="auto">
              <a:xfrm>
                <a:off x="0" y="0"/>
                <a:ext cx="590" cy="384"/>
              </a:xfrm>
              <a:prstGeom prst="rect">
                <a:avLst/>
              </a:prstGeom>
              <a:noFill/>
              <a:ln w="9525">
                <a:noFill/>
                <a:miter lim="800000"/>
                <a:headEnd/>
                <a:tailEnd/>
              </a:ln>
            </p:spPr>
            <p:txBody>
              <a:bodyPr lIns="72000" tIns="180000" rIns="0"/>
              <a:lstStyle/>
              <a:p>
                <a:endParaRPr lang="zh-CN" altLang="en-US"/>
              </a:p>
            </p:txBody>
          </p:sp>
        </p:grpSp>
        <p:grpSp>
          <p:nvGrpSpPr>
            <p:cNvPr id="22" name="Group 201"/>
            <p:cNvGrpSpPr>
              <a:grpSpLocks/>
            </p:cNvGrpSpPr>
            <p:nvPr/>
          </p:nvGrpSpPr>
          <p:grpSpPr bwMode="auto">
            <a:xfrm>
              <a:off x="712" y="879"/>
              <a:ext cx="322" cy="270"/>
              <a:chOff x="0" y="0"/>
              <a:chExt cx="268" cy="384"/>
            </a:xfrm>
          </p:grpSpPr>
          <p:sp>
            <p:nvSpPr>
              <p:cNvPr id="76887" name="Rectangle 69"/>
              <p:cNvSpPr>
                <a:spLocks noChangeArrowheads="1"/>
              </p:cNvSpPr>
              <p:nvPr/>
            </p:nvSpPr>
            <p:spPr bwMode="auto">
              <a:xfrm>
                <a:off x="43" y="0"/>
                <a:ext cx="182" cy="384"/>
              </a:xfrm>
              <a:prstGeom prst="rect">
                <a:avLst/>
              </a:prstGeom>
              <a:noFill/>
              <a:ln w="9525">
                <a:noFill/>
                <a:miter lim="800000"/>
                <a:headEnd/>
                <a:tailEnd/>
              </a:ln>
            </p:spPr>
            <p:txBody>
              <a:bodyPr lIns="72000" tIns="108000" rIns="0"/>
              <a:lstStyle/>
              <a:p>
                <a:pPr algn="just"/>
                <a:r>
                  <a:rPr lang="en-US" sz="2000" b="1"/>
                  <a:t>2</a:t>
                </a:r>
              </a:p>
              <a:p>
                <a:pPr algn="just" eaLnBrk="0" hangingPunct="0"/>
                <a:endParaRPr lang="en-US" sz="2000" b="1"/>
              </a:p>
            </p:txBody>
          </p:sp>
          <p:sp>
            <p:nvSpPr>
              <p:cNvPr id="76888" name="Rectangle 200"/>
              <p:cNvSpPr>
                <a:spLocks noChangeArrowheads="1"/>
              </p:cNvSpPr>
              <p:nvPr/>
            </p:nvSpPr>
            <p:spPr bwMode="auto">
              <a:xfrm>
                <a:off x="0" y="0"/>
                <a:ext cx="268" cy="384"/>
              </a:xfrm>
              <a:prstGeom prst="rect">
                <a:avLst/>
              </a:prstGeom>
              <a:noFill/>
              <a:ln w="9525">
                <a:noFill/>
                <a:miter lim="800000"/>
                <a:headEnd/>
                <a:tailEnd/>
              </a:ln>
            </p:spPr>
            <p:txBody>
              <a:bodyPr lIns="72000" tIns="108000" rIns="0"/>
              <a:lstStyle/>
              <a:p>
                <a:endParaRPr lang="zh-CN" altLang="en-US"/>
              </a:p>
            </p:txBody>
          </p:sp>
        </p:grpSp>
        <p:sp>
          <p:nvSpPr>
            <p:cNvPr id="76889" name="Rectangle 202"/>
            <p:cNvSpPr>
              <a:spLocks noChangeArrowheads="1"/>
            </p:cNvSpPr>
            <p:nvPr/>
          </p:nvSpPr>
          <p:spPr bwMode="auto">
            <a:xfrm>
              <a:off x="1034"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0" name="Rectangle 204"/>
            <p:cNvSpPr>
              <a:spLocks noChangeArrowheads="1"/>
            </p:cNvSpPr>
            <p:nvPr/>
          </p:nvSpPr>
          <p:spPr bwMode="auto">
            <a:xfrm>
              <a:off x="1356" y="87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1" name="Rectangle 206"/>
            <p:cNvSpPr>
              <a:spLocks noChangeArrowheads="1"/>
            </p:cNvSpPr>
            <p:nvPr/>
          </p:nvSpPr>
          <p:spPr bwMode="auto">
            <a:xfrm>
              <a:off x="1679"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2" name="Rectangle 208"/>
            <p:cNvSpPr>
              <a:spLocks noChangeArrowheads="1"/>
            </p:cNvSpPr>
            <p:nvPr/>
          </p:nvSpPr>
          <p:spPr bwMode="auto">
            <a:xfrm>
              <a:off x="2001"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3" name="Rectangle 210"/>
            <p:cNvSpPr>
              <a:spLocks noChangeArrowheads="1"/>
            </p:cNvSpPr>
            <p:nvPr/>
          </p:nvSpPr>
          <p:spPr bwMode="auto">
            <a:xfrm>
              <a:off x="2323" y="87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4" name="Rectangle 212"/>
            <p:cNvSpPr>
              <a:spLocks noChangeArrowheads="1"/>
            </p:cNvSpPr>
            <p:nvPr/>
          </p:nvSpPr>
          <p:spPr bwMode="auto">
            <a:xfrm>
              <a:off x="2646"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5" name="Rectangle 214"/>
            <p:cNvSpPr>
              <a:spLocks noChangeArrowheads="1"/>
            </p:cNvSpPr>
            <p:nvPr/>
          </p:nvSpPr>
          <p:spPr bwMode="auto">
            <a:xfrm>
              <a:off x="2949" y="862"/>
              <a:ext cx="323" cy="270"/>
            </a:xfrm>
            <a:prstGeom prst="rect">
              <a:avLst/>
            </a:prstGeom>
            <a:noFill/>
            <a:ln w="9525">
              <a:noFill/>
              <a:miter lim="800000"/>
              <a:headEnd/>
              <a:tailEnd/>
            </a:ln>
          </p:spPr>
          <p:txBody>
            <a:bodyPr lIns="72000" tIns="108000" rIns="0"/>
            <a:lstStyle/>
            <a:p>
              <a:endParaRPr lang="zh-CN" altLang="en-US"/>
            </a:p>
          </p:txBody>
        </p:sp>
        <p:sp>
          <p:nvSpPr>
            <p:cNvPr id="76896" name="Rectangle 216"/>
            <p:cNvSpPr>
              <a:spLocks noChangeArrowheads="1"/>
            </p:cNvSpPr>
            <p:nvPr/>
          </p:nvSpPr>
          <p:spPr bwMode="auto">
            <a:xfrm>
              <a:off x="3291"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7" name="Rectangle 218"/>
            <p:cNvSpPr>
              <a:spLocks noChangeArrowheads="1"/>
            </p:cNvSpPr>
            <p:nvPr/>
          </p:nvSpPr>
          <p:spPr bwMode="auto">
            <a:xfrm>
              <a:off x="3613"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8" name="Rectangle 220"/>
            <p:cNvSpPr>
              <a:spLocks noChangeArrowheads="1"/>
            </p:cNvSpPr>
            <p:nvPr/>
          </p:nvSpPr>
          <p:spPr bwMode="auto">
            <a:xfrm>
              <a:off x="3935" y="87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9" name="Rectangle 222"/>
            <p:cNvSpPr>
              <a:spLocks noChangeArrowheads="1"/>
            </p:cNvSpPr>
            <p:nvPr/>
          </p:nvSpPr>
          <p:spPr bwMode="auto">
            <a:xfrm>
              <a:off x="4258" y="879"/>
              <a:ext cx="322"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3" name="Group 225"/>
            <p:cNvGrpSpPr>
              <a:grpSpLocks/>
            </p:cNvGrpSpPr>
            <p:nvPr/>
          </p:nvGrpSpPr>
          <p:grpSpPr bwMode="auto">
            <a:xfrm>
              <a:off x="2" y="1149"/>
              <a:ext cx="710" cy="337"/>
              <a:chOff x="0" y="0"/>
              <a:chExt cx="590" cy="480"/>
            </a:xfrm>
          </p:grpSpPr>
          <p:sp>
            <p:nvSpPr>
              <p:cNvPr id="76901" name="Rectangle 81"/>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w</a:t>
                </a:r>
                <a:r>
                  <a:rPr lang="en-US" sz="1600" b="1" baseline="-30000"/>
                  <a:t>3</a:t>
                </a:r>
                <a:r>
                  <a:rPr lang="en-US" sz="1600" b="1"/>
                  <a:t>=6 v</a:t>
                </a:r>
                <a:r>
                  <a:rPr lang="en-US" sz="1600" b="1" baseline="-30000"/>
                  <a:t>3</a:t>
                </a:r>
                <a:r>
                  <a:rPr lang="en-US" sz="1600" b="1"/>
                  <a:t>=5</a:t>
                </a:r>
              </a:p>
              <a:p>
                <a:pPr algn="just" eaLnBrk="0" hangingPunct="0"/>
                <a:endParaRPr lang="en-US" sz="1600" b="1"/>
              </a:p>
            </p:txBody>
          </p:sp>
          <p:sp>
            <p:nvSpPr>
              <p:cNvPr id="76902" name="Rectangle 224"/>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24" name="Group 227"/>
            <p:cNvGrpSpPr>
              <a:grpSpLocks/>
            </p:cNvGrpSpPr>
            <p:nvPr/>
          </p:nvGrpSpPr>
          <p:grpSpPr bwMode="auto">
            <a:xfrm>
              <a:off x="712" y="1149"/>
              <a:ext cx="322" cy="337"/>
              <a:chOff x="0" y="0"/>
              <a:chExt cx="268" cy="480"/>
            </a:xfrm>
          </p:grpSpPr>
          <p:sp>
            <p:nvSpPr>
              <p:cNvPr id="76904" name="Rectangle 82"/>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3</a:t>
                </a:r>
              </a:p>
              <a:p>
                <a:pPr algn="just" eaLnBrk="0" hangingPunct="0"/>
                <a:endParaRPr lang="en-US" sz="2000" b="1"/>
              </a:p>
            </p:txBody>
          </p:sp>
          <p:sp>
            <p:nvSpPr>
              <p:cNvPr id="76905" name="Rectangle 226"/>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sp>
          <p:nvSpPr>
            <p:cNvPr id="76906" name="Rectangle 228"/>
            <p:cNvSpPr>
              <a:spLocks noChangeArrowheads="1"/>
            </p:cNvSpPr>
            <p:nvPr/>
          </p:nvSpPr>
          <p:spPr bwMode="auto">
            <a:xfrm>
              <a:off x="1034"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07" name="Rectangle 230"/>
            <p:cNvSpPr>
              <a:spLocks noChangeArrowheads="1"/>
            </p:cNvSpPr>
            <p:nvPr/>
          </p:nvSpPr>
          <p:spPr bwMode="auto">
            <a:xfrm>
              <a:off x="1356"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08" name="Rectangle 232"/>
            <p:cNvSpPr>
              <a:spLocks noChangeArrowheads="1"/>
            </p:cNvSpPr>
            <p:nvPr/>
          </p:nvSpPr>
          <p:spPr bwMode="auto">
            <a:xfrm>
              <a:off x="1679"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09" name="Rectangle 234"/>
            <p:cNvSpPr>
              <a:spLocks noChangeArrowheads="1"/>
            </p:cNvSpPr>
            <p:nvPr/>
          </p:nvSpPr>
          <p:spPr bwMode="auto">
            <a:xfrm>
              <a:off x="2001"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0" name="Rectangle 236"/>
            <p:cNvSpPr>
              <a:spLocks noChangeArrowheads="1"/>
            </p:cNvSpPr>
            <p:nvPr/>
          </p:nvSpPr>
          <p:spPr bwMode="auto">
            <a:xfrm>
              <a:off x="2323"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1" name="Rectangle 238"/>
            <p:cNvSpPr>
              <a:spLocks noChangeArrowheads="1"/>
            </p:cNvSpPr>
            <p:nvPr/>
          </p:nvSpPr>
          <p:spPr bwMode="auto">
            <a:xfrm>
              <a:off x="2646"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2" name="Rectangle 240"/>
            <p:cNvSpPr>
              <a:spLocks noChangeArrowheads="1"/>
            </p:cNvSpPr>
            <p:nvPr/>
          </p:nvSpPr>
          <p:spPr bwMode="auto">
            <a:xfrm>
              <a:off x="2968"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3" name="Rectangle 242"/>
            <p:cNvSpPr>
              <a:spLocks noChangeArrowheads="1"/>
            </p:cNvSpPr>
            <p:nvPr/>
          </p:nvSpPr>
          <p:spPr bwMode="auto">
            <a:xfrm>
              <a:off x="3291"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4" name="Rectangle 244"/>
            <p:cNvSpPr>
              <a:spLocks noChangeArrowheads="1"/>
            </p:cNvSpPr>
            <p:nvPr/>
          </p:nvSpPr>
          <p:spPr bwMode="auto">
            <a:xfrm>
              <a:off x="3613"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5" name="Rectangle 246"/>
            <p:cNvSpPr>
              <a:spLocks noChangeArrowheads="1"/>
            </p:cNvSpPr>
            <p:nvPr/>
          </p:nvSpPr>
          <p:spPr bwMode="auto">
            <a:xfrm>
              <a:off x="3935"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6" name="Rectangle 248"/>
            <p:cNvSpPr>
              <a:spLocks noChangeArrowheads="1"/>
            </p:cNvSpPr>
            <p:nvPr/>
          </p:nvSpPr>
          <p:spPr bwMode="auto">
            <a:xfrm>
              <a:off x="4258"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5" name="Group 251"/>
            <p:cNvGrpSpPr>
              <a:grpSpLocks/>
            </p:cNvGrpSpPr>
            <p:nvPr/>
          </p:nvGrpSpPr>
          <p:grpSpPr bwMode="auto">
            <a:xfrm>
              <a:off x="2" y="1486"/>
              <a:ext cx="710" cy="338"/>
              <a:chOff x="0" y="0"/>
              <a:chExt cx="590" cy="480"/>
            </a:xfrm>
          </p:grpSpPr>
          <p:sp>
            <p:nvSpPr>
              <p:cNvPr id="76918" name="Rectangle 94"/>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w</a:t>
                </a:r>
                <a:r>
                  <a:rPr lang="en-US" sz="1600" b="1" baseline="-30000"/>
                  <a:t>4</a:t>
                </a:r>
                <a:r>
                  <a:rPr lang="en-US" sz="1600" b="1"/>
                  <a:t>=5 v</a:t>
                </a:r>
                <a:r>
                  <a:rPr lang="en-US" sz="1600" b="1" baseline="-30000"/>
                  <a:t>4</a:t>
                </a:r>
                <a:r>
                  <a:rPr lang="en-US" sz="1600" b="1"/>
                  <a:t>=4</a:t>
                </a:r>
              </a:p>
              <a:p>
                <a:pPr algn="just" eaLnBrk="0" hangingPunct="0"/>
                <a:endParaRPr lang="en-US" sz="1600" b="1"/>
              </a:p>
            </p:txBody>
          </p:sp>
          <p:sp>
            <p:nvSpPr>
              <p:cNvPr id="76919" name="Rectangle 250"/>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26" name="Group 253"/>
            <p:cNvGrpSpPr>
              <a:grpSpLocks/>
            </p:cNvGrpSpPr>
            <p:nvPr/>
          </p:nvGrpSpPr>
          <p:grpSpPr bwMode="auto">
            <a:xfrm>
              <a:off x="712" y="1486"/>
              <a:ext cx="322" cy="338"/>
              <a:chOff x="0" y="0"/>
              <a:chExt cx="268" cy="480"/>
            </a:xfrm>
          </p:grpSpPr>
          <p:sp>
            <p:nvSpPr>
              <p:cNvPr id="76921" name="Rectangle 95"/>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4</a:t>
                </a:r>
              </a:p>
              <a:p>
                <a:pPr algn="just" eaLnBrk="0" hangingPunct="0"/>
                <a:endParaRPr lang="en-US" sz="2000" b="1"/>
              </a:p>
            </p:txBody>
          </p:sp>
          <p:sp>
            <p:nvSpPr>
              <p:cNvPr id="76922" name="Rectangle 25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sp>
          <p:nvSpPr>
            <p:cNvPr id="76923" name="Rectangle 254"/>
            <p:cNvSpPr>
              <a:spLocks noChangeArrowheads="1"/>
            </p:cNvSpPr>
            <p:nvPr/>
          </p:nvSpPr>
          <p:spPr bwMode="auto">
            <a:xfrm>
              <a:off x="1034"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4" name="Rectangle 256"/>
            <p:cNvSpPr>
              <a:spLocks noChangeArrowheads="1"/>
            </p:cNvSpPr>
            <p:nvPr/>
          </p:nvSpPr>
          <p:spPr bwMode="auto">
            <a:xfrm>
              <a:off x="1356"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5" name="Rectangle 258"/>
            <p:cNvSpPr>
              <a:spLocks noChangeArrowheads="1"/>
            </p:cNvSpPr>
            <p:nvPr/>
          </p:nvSpPr>
          <p:spPr bwMode="auto">
            <a:xfrm>
              <a:off x="1679"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6" name="Rectangle 260"/>
            <p:cNvSpPr>
              <a:spLocks noChangeArrowheads="1"/>
            </p:cNvSpPr>
            <p:nvPr/>
          </p:nvSpPr>
          <p:spPr bwMode="auto">
            <a:xfrm>
              <a:off x="2001"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7" name="Rectangle 262"/>
            <p:cNvSpPr>
              <a:spLocks noChangeArrowheads="1"/>
            </p:cNvSpPr>
            <p:nvPr/>
          </p:nvSpPr>
          <p:spPr bwMode="auto">
            <a:xfrm>
              <a:off x="2323"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8" name="Rectangle 264"/>
            <p:cNvSpPr>
              <a:spLocks noChangeArrowheads="1"/>
            </p:cNvSpPr>
            <p:nvPr/>
          </p:nvSpPr>
          <p:spPr bwMode="auto">
            <a:xfrm>
              <a:off x="2646"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9" name="Rectangle 266"/>
            <p:cNvSpPr>
              <a:spLocks noChangeArrowheads="1"/>
            </p:cNvSpPr>
            <p:nvPr/>
          </p:nvSpPr>
          <p:spPr bwMode="auto">
            <a:xfrm>
              <a:off x="2968"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0" name="Rectangle 268"/>
            <p:cNvSpPr>
              <a:spLocks noChangeArrowheads="1"/>
            </p:cNvSpPr>
            <p:nvPr/>
          </p:nvSpPr>
          <p:spPr bwMode="auto">
            <a:xfrm>
              <a:off x="3291"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1" name="Rectangle 270"/>
            <p:cNvSpPr>
              <a:spLocks noChangeArrowheads="1"/>
            </p:cNvSpPr>
            <p:nvPr/>
          </p:nvSpPr>
          <p:spPr bwMode="auto">
            <a:xfrm>
              <a:off x="3613"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2" name="Rectangle 272"/>
            <p:cNvSpPr>
              <a:spLocks noChangeArrowheads="1"/>
            </p:cNvSpPr>
            <p:nvPr/>
          </p:nvSpPr>
          <p:spPr bwMode="auto">
            <a:xfrm>
              <a:off x="3935"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3" name="Rectangle 274"/>
            <p:cNvSpPr>
              <a:spLocks noChangeArrowheads="1"/>
            </p:cNvSpPr>
            <p:nvPr/>
          </p:nvSpPr>
          <p:spPr bwMode="auto">
            <a:xfrm>
              <a:off x="4258"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7" name="Group 277"/>
            <p:cNvGrpSpPr>
              <a:grpSpLocks/>
            </p:cNvGrpSpPr>
            <p:nvPr/>
          </p:nvGrpSpPr>
          <p:grpSpPr bwMode="auto">
            <a:xfrm>
              <a:off x="2" y="1824"/>
              <a:ext cx="710" cy="337"/>
              <a:chOff x="0" y="0"/>
              <a:chExt cx="590" cy="480"/>
            </a:xfrm>
          </p:grpSpPr>
          <p:sp>
            <p:nvSpPr>
              <p:cNvPr id="76935" name="Rectangle 107"/>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w</a:t>
                </a:r>
                <a:r>
                  <a:rPr lang="en-US" sz="1600" b="1" baseline="-30000"/>
                  <a:t>5</a:t>
                </a:r>
                <a:r>
                  <a:rPr lang="en-US" sz="1600" b="1"/>
                  <a:t>=4 v</a:t>
                </a:r>
                <a:r>
                  <a:rPr lang="en-US" sz="1600" b="1" baseline="-30000"/>
                  <a:t>5</a:t>
                </a:r>
                <a:r>
                  <a:rPr lang="en-US" sz="1600" b="1"/>
                  <a:t>=6</a:t>
                </a:r>
              </a:p>
              <a:p>
                <a:pPr algn="just" eaLnBrk="0" hangingPunct="0"/>
                <a:endParaRPr lang="en-US" sz="1600" b="1"/>
              </a:p>
            </p:txBody>
          </p:sp>
          <p:sp>
            <p:nvSpPr>
              <p:cNvPr id="76936" name="Rectangle 276"/>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28" name="Group 279"/>
            <p:cNvGrpSpPr>
              <a:grpSpLocks/>
            </p:cNvGrpSpPr>
            <p:nvPr/>
          </p:nvGrpSpPr>
          <p:grpSpPr bwMode="auto">
            <a:xfrm>
              <a:off x="712" y="1824"/>
              <a:ext cx="322" cy="337"/>
              <a:chOff x="0" y="0"/>
              <a:chExt cx="268" cy="480"/>
            </a:xfrm>
          </p:grpSpPr>
          <p:sp>
            <p:nvSpPr>
              <p:cNvPr id="76938" name="Rectangle 108"/>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5</a:t>
                </a:r>
              </a:p>
              <a:p>
                <a:pPr algn="just" eaLnBrk="0" hangingPunct="0"/>
                <a:endParaRPr lang="en-US" sz="2000" b="1"/>
              </a:p>
            </p:txBody>
          </p:sp>
          <p:sp>
            <p:nvSpPr>
              <p:cNvPr id="76939" name="Rectangle 278"/>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sp>
          <p:nvSpPr>
            <p:cNvPr id="76940" name="Rectangle 280"/>
            <p:cNvSpPr>
              <a:spLocks noChangeArrowheads="1"/>
            </p:cNvSpPr>
            <p:nvPr/>
          </p:nvSpPr>
          <p:spPr bwMode="auto">
            <a:xfrm>
              <a:off x="1034"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1" name="Rectangle 282"/>
            <p:cNvSpPr>
              <a:spLocks noChangeArrowheads="1"/>
            </p:cNvSpPr>
            <p:nvPr/>
          </p:nvSpPr>
          <p:spPr bwMode="auto">
            <a:xfrm>
              <a:off x="1356"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2" name="Rectangle 284"/>
            <p:cNvSpPr>
              <a:spLocks noChangeArrowheads="1"/>
            </p:cNvSpPr>
            <p:nvPr/>
          </p:nvSpPr>
          <p:spPr bwMode="auto">
            <a:xfrm>
              <a:off x="1679"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3" name="Rectangle 286"/>
            <p:cNvSpPr>
              <a:spLocks noChangeArrowheads="1"/>
            </p:cNvSpPr>
            <p:nvPr/>
          </p:nvSpPr>
          <p:spPr bwMode="auto">
            <a:xfrm>
              <a:off x="2001"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4" name="Rectangle 288"/>
            <p:cNvSpPr>
              <a:spLocks noChangeArrowheads="1"/>
            </p:cNvSpPr>
            <p:nvPr/>
          </p:nvSpPr>
          <p:spPr bwMode="auto">
            <a:xfrm>
              <a:off x="2323"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5" name="Rectangle 290"/>
            <p:cNvSpPr>
              <a:spLocks noChangeArrowheads="1"/>
            </p:cNvSpPr>
            <p:nvPr/>
          </p:nvSpPr>
          <p:spPr bwMode="auto">
            <a:xfrm>
              <a:off x="2646"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6" name="Rectangle 292"/>
            <p:cNvSpPr>
              <a:spLocks noChangeArrowheads="1"/>
            </p:cNvSpPr>
            <p:nvPr/>
          </p:nvSpPr>
          <p:spPr bwMode="auto">
            <a:xfrm>
              <a:off x="2968"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7" name="Rectangle 294"/>
            <p:cNvSpPr>
              <a:spLocks noChangeArrowheads="1"/>
            </p:cNvSpPr>
            <p:nvPr/>
          </p:nvSpPr>
          <p:spPr bwMode="auto">
            <a:xfrm>
              <a:off x="3291"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8" name="Rectangle 296"/>
            <p:cNvSpPr>
              <a:spLocks noChangeArrowheads="1"/>
            </p:cNvSpPr>
            <p:nvPr/>
          </p:nvSpPr>
          <p:spPr bwMode="auto">
            <a:xfrm>
              <a:off x="3613"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9" name="Rectangle 298"/>
            <p:cNvSpPr>
              <a:spLocks noChangeArrowheads="1"/>
            </p:cNvSpPr>
            <p:nvPr/>
          </p:nvSpPr>
          <p:spPr bwMode="auto">
            <a:xfrm>
              <a:off x="3935"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50" name="Rectangle 300"/>
            <p:cNvSpPr>
              <a:spLocks noChangeArrowheads="1"/>
            </p:cNvSpPr>
            <p:nvPr/>
          </p:nvSpPr>
          <p:spPr bwMode="auto">
            <a:xfrm>
              <a:off x="4258"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51" name="Rectangle 303"/>
            <p:cNvSpPr>
              <a:spLocks noChangeArrowheads="1"/>
            </p:cNvSpPr>
            <p:nvPr/>
          </p:nvSpPr>
          <p:spPr bwMode="auto">
            <a:xfrm>
              <a:off x="0" y="0"/>
              <a:ext cx="4582" cy="2162"/>
            </a:xfrm>
            <a:prstGeom prst="rect">
              <a:avLst/>
            </a:prstGeom>
            <a:noFill/>
            <a:ln w="6350" cmpd="sng">
              <a:solidFill>
                <a:srgbClr val="A0A0A0"/>
              </a:solidFill>
              <a:miter lim="800000"/>
              <a:headEnd/>
              <a:tailEnd/>
            </a:ln>
          </p:spPr>
          <p:txBody>
            <a:bodyPr lIns="72000" tIns="180000" rIns="0"/>
            <a:lstStyle/>
            <a:p>
              <a:endParaRPr lang="zh-CN" altLang="en-US"/>
            </a:p>
          </p:txBody>
        </p:sp>
        <p:sp>
          <p:nvSpPr>
            <p:cNvPr id="76952" name="Rectangle 312"/>
            <p:cNvSpPr>
              <a:spLocks noChangeArrowheads="1"/>
            </p:cNvSpPr>
            <p:nvPr/>
          </p:nvSpPr>
          <p:spPr bwMode="auto">
            <a:xfrm>
              <a:off x="1678" y="339"/>
              <a:ext cx="323" cy="270"/>
            </a:xfrm>
            <a:prstGeom prst="rect">
              <a:avLst/>
            </a:prstGeom>
            <a:noFill/>
            <a:ln w="7" cmpd="sng">
              <a:solidFill>
                <a:srgbClr val="A0A0A0"/>
              </a:solidFill>
              <a:miter lim="800000"/>
              <a:headEnd/>
              <a:tailEnd/>
            </a:ln>
          </p:spPr>
          <p:txBody>
            <a:bodyPr lIns="72000" tIns="108000" rIns="0"/>
            <a:lstStyle/>
            <a:p>
              <a:endParaRPr lang="zh-CN" altLang="en-US"/>
            </a:p>
          </p:txBody>
        </p:sp>
      </p:grpSp>
      <p:sp>
        <p:nvSpPr>
          <p:cNvPr id="76953" name="Rectangle 37"/>
          <p:cNvSpPr>
            <a:spLocks noChangeArrowheads="1"/>
          </p:cNvSpPr>
          <p:nvPr/>
        </p:nvSpPr>
        <p:spPr bwMode="auto">
          <a:xfrm>
            <a:off x="2192338"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4" name="Rectangle 38"/>
          <p:cNvSpPr>
            <a:spLocks noChangeArrowheads="1"/>
          </p:cNvSpPr>
          <p:nvPr/>
        </p:nvSpPr>
        <p:spPr bwMode="auto">
          <a:xfrm>
            <a:off x="2703513" y="334327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5" name="Rectangle 47"/>
          <p:cNvSpPr>
            <a:spLocks noChangeArrowheads="1"/>
          </p:cNvSpPr>
          <p:nvPr/>
        </p:nvSpPr>
        <p:spPr bwMode="auto">
          <a:xfrm>
            <a:off x="3714750" y="3357563"/>
            <a:ext cx="347663"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6" name="Rectangle 48"/>
          <p:cNvSpPr>
            <a:spLocks noChangeArrowheads="1"/>
          </p:cNvSpPr>
          <p:nvPr/>
        </p:nvSpPr>
        <p:spPr bwMode="auto">
          <a:xfrm>
            <a:off x="4238625" y="3343275"/>
            <a:ext cx="347663"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7" name="Rectangle 49"/>
          <p:cNvSpPr>
            <a:spLocks noChangeArrowheads="1"/>
          </p:cNvSpPr>
          <p:nvPr/>
        </p:nvSpPr>
        <p:spPr bwMode="auto">
          <a:xfrm>
            <a:off x="4751388"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8" name="Rectangle 50"/>
          <p:cNvSpPr>
            <a:spLocks noChangeArrowheads="1"/>
          </p:cNvSpPr>
          <p:nvPr/>
        </p:nvSpPr>
        <p:spPr bwMode="auto">
          <a:xfrm>
            <a:off x="5262563" y="334327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9" name="Rectangle 51"/>
          <p:cNvSpPr>
            <a:spLocks noChangeArrowheads="1"/>
          </p:cNvSpPr>
          <p:nvPr/>
        </p:nvSpPr>
        <p:spPr bwMode="auto">
          <a:xfrm>
            <a:off x="5775325"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0" name="Rectangle 52"/>
          <p:cNvSpPr>
            <a:spLocks noChangeArrowheads="1"/>
          </p:cNvSpPr>
          <p:nvPr/>
        </p:nvSpPr>
        <p:spPr bwMode="auto">
          <a:xfrm>
            <a:off x="6286500"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1" name="Rectangle 53"/>
          <p:cNvSpPr>
            <a:spLocks noChangeArrowheads="1"/>
          </p:cNvSpPr>
          <p:nvPr/>
        </p:nvSpPr>
        <p:spPr bwMode="auto">
          <a:xfrm>
            <a:off x="6797675" y="3343275"/>
            <a:ext cx="347663"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2" name="Rectangle 54"/>
          <p:cNvSpPr>
            <a:spLocks noChangeArrowheads="1"/>
          </p:cNvSpPr>
          <p:nvPr/>
        </p:nvSpPr>
        <p:spPr bwMode="auto">
          <a:xfrm>
            <a:off x="7310438"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3" name="Rectangle 311"/>
          <p:cNvSpPr>
            <a:spLocks noChangeArrowheads="1"/>
          </p:cNvSpPr>
          <p:nvPr/>
        </p:nvSpPr>
        <p:spPr bwMode="auto">
          <a:xfrm>
            <a:off x="3214688" y="334327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4" name="Rectangle 57"/>
          <p:cNvSpPr>
            <a:spLocks noChangeArrowheads="1"/>
          </p:cNvSpPr>
          <p:nvPr/>
        </p:nvSpPr>
        <p:spPr bwMode="auto">
          <a:xfrm>
            <a:off x="2192338" y="3771900"/>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5" name="Rectangle 70"/>
          <p:cNvSpPr>
            <a:spLocks noChangeArrowheads="1"/>
          </p:cNvSpPr>
          <p:nvPr/>
        </p:nvSpPr>
        <p:spPr bwMode="auto">
          <a:xfrm>
            <a:off x="2192338" y="420052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6" name="Rectangle 83"/>
          <p:cNvSpPr>
            <a:spLocks noChangeArrowheads="1"/>
          </p:cNvSpPr>
          <p:nvPr/>
        </p:nvSpPr>
        <p:spPr bwMode="auto">
          <a:xfrm>
            <a:off x="2192338" y="4629150"/>
            <a:ext cx="346075" cy="534988"/>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7" name="Rectangle 96"/>
          <p:cNvSpPr>
            <a:spLocks noChangeArrowheads="1"/>
          </p:cNvSpPr>
          <p:nvPr/>
        </p:nvSpPr>
        <p:spPr bwMode="auto">
          <a:xfrm>
            <a:off x="2192338" y="5164138"/>
            <a:ext cx="346075" cy="53657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8" name="Rectangle 109"/>
          <p:cNvSpPr>
            <a:spLocks noChangeArrowheads="1"/>
          </p:cNvSpPr>
          <p:nvPr/>
        </p:nvSpPr>
        <p:spPr bwMode="auto">
          <a:xfrm>
            <a:off x="2192338" y="5700713"/>
            <a:ext cx="346075" cy="534987"/>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9" name="Rectangle 58"/>
          <p:cNvSpPr>
            <a:spLocks noChangeArrowheads="1"/>
          </p:cNvSpPr>
          <p:nvPr/>
        </p:nvSpPr>
        <p:spPr bwMode="auto">
          <a:xfrm>
            <a:off x="2703513" y="3771900"/>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70" name="Rectangle 59"/>
          <p:cNvSpPr>
            <a:spLocks noChangeArrowheads="1"/>
          </p:cNvSpPr>
          <p:nvPr/>
        </p:nvSpPr>
        <p:spPr bwMode="auto">
          <a:xfrm>
            <a:off x="3216275"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1" name="Rectangle 60"/>
          <p:cNvSpPr>
            <a:spLocks noChangeArrowheads="1"/>
          </p:cNvSpPr>
          <p:nvPr/>
        </p:nvSpPr>
        <p:spPr bwMode="auto">
          <a:xfrm>
            <a:off x="3727450"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2" name="Rectangle 61"/>
          <p:cNvSpPr>
            <a:spLocks noChangeArrowheads="1"/>
          </p:cNvSpPr>
          <p:nvPr/>
        </p:nvSpPr>
        <p:spPr bwMode="auto">
          <a:xfrm>
            <a:off x="4214813" y="3786188"/>
            <a:ext cx="347662"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3" name="Rectangle 62"/>
          <p:cNvSpPr>
            <a:spLocks noChangeArrowheads="1"/>
          </p:cNvSpPr>
          <p:nvPr/>
        </p:nvSpPr>
        <p:spPr bwMode="auto">
          <a:xfrm>
            <a:off x="4762500" y="3800475"/>
            <a:ext cx="347663"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4" name="Rectangle 63"/>
          <p:cNvSpPr>
            <a:spLocks noChangeArrowheads="1"/>
          </p:cNvSpPr>
          <p:nvPr/>
        </p:nvSpPr>
        <p:spPr bwMode="auto">
          <a:xfrm>
            <a:off x="5262563" y="3771900"/>
            <a:ext cx="347662"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5" name="Rectangle 64"/>
          <p:cNvSpPr>
            <a:spLocks noChangeArrowheads="1"/>
          </p:cNvSpPr>
          <p:nvPr/>
        </p:nvSpPr>
        <p:spPr bwMode="auto">
          <a:xfrm>
            <a:off x="5775325"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6" name="Rectangle 65"/>
          <p:cNvSpPr>
            <a:spLocks noChangeArrowheads="1"/>
          </p:cNvSpPr>
          <p:nvPr/>
        </p:nvSpPr>
        <p:spPr bwMode="auto">
          <a:xfrm>
            <a:off x="6286500"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7" name="Rectangle 66"/>
          <p:cNvSpPr>
            <a:spLocks noChangeArrowheads="1"/>
          </p:cNvSpPr>
          <p:nvPr/>
        </p:nvSpPr>
        <p:spPr bwMode="auto">
          <a:xfrm>
            <a:off x="6797675" y="3771900"/>
            <a:ext cx="347663"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8" name="Rectangle 67"/>
          <p:cNvSpPr>
            <a:spLocks noChangeArrowheads="1"/>
          </p:cNvSpPr>
          <p:nvPr/>
        </p:nvSpPr>
        <p:spPr bwMode="auto">
          <a:xfrm>
            <a:off x="7310438"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9" name="Rectangle 71"/>
          <p:cNvSpPr>
            <a:spLocks noChangeArrowheads="1"/>
          </p:cNvSpPr>
          <p:nvPr/>
        </p:nvSpPr>
        <p:spPr bwMode="auto">
          <a:xfrm>
            <a:off x="2703513" y="420052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80" name="Rectangle 72"/>
          <p:cNvSpPr>
            <a:spLocks noChangeArrowheads="1"/>
          </p:cNvSpPr>
          <p:nvPr/>
        </p:nvSpPr>
        <p:spPr bwMode="auto">
          <a:xfrm>
            <a:off x="3216275" y="4200525"/>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81" name="Rectangle 73"/>
          <p:cNvSpPr>
            <a:spLocks noChangeArrowheads="1"/>
          </p:cNvSpPr>
          <p:nvPr/>
        </p:nvSpPr>
        <p:spPr bwMode="auto">
          <a:xfrm>
            <a:off x="3727450" y="4200525"/>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82" name="Rectangle 74"/>
          <p:cNvSpPr>
            <a:spLocks noChangeArrowheads="1"/>
          </p:cNvSpPr>
          <p:nvPr/>
        </p:nvSpPr>
        <p:spPr bwMode="auto">
          <a:xfrm>
            <a:off x="4238625" y="4200525"/>
            <a:ext cx="347663"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3" name="Rectangle 75"/>
          <p:cNvSpPr>
            <a:spLocks noChangeArrowheads="1"/>
          </p:cNvSpPr>
          <p:nvPr/>
        </p:nvSpPr>
        <p:spPr bwMode="auto">
          <a:xfrm>
            <a:off x="4786313" y="4214813"/>
            <a:ext cx="347662"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4" name="Rectangle 76"/>
          <p:cNvSpPr>
            <a:spLocks noChangeArrowheads="1"/>
          </p:cNvSpPr>
          <p:nvPr/>
        </p:nvSpPr>
        <p:spPr bwMode="auto">
          <a:xfrm>
            <a:off x="5232400" y="4173538"/>
            <a:ext cx="347663"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5" name="Rectangle 77"/>
          <p:cNvSpPr>
            <a:spLocks noChangeArrowheads="1"/>
          </p:cNvSpPr>
          <p:nvPr/>
        </p:nvSpPr>
        <p:spPr bwMode="auto">
          <a:xfrm>
            <a:off x="5775325" y="4200525"/>
            <a:ext cx="346075"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6" name="Rectangle 78"/>
          <p:cNvSpPr>
            <a:spLocks noChangeArrowheads="1"/>
          </p:cNvSpPr>
          <p:nvPr/>
        </p:nvSpPr>
        <p:spPr bwMode="auto">
          <a:xfrm>
            <a:off x="6286500" y="4200525"/>
            <a:ext cx="346075"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7" name="Rectangle 79"/>
          <p:cNvSpPr>
            <a:spLocks noChangeArrowheads="1"/>
          </p:cNvSpPr>
          <p:nvPr/>
        </p:nvSpPr>
        <p:spPr bwMode="auto">
          <a:xfrm>
            <a:off x="6797675" y="4200525"/>
            <a:ext cx="347663"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8" name="Rectangle 80"/>
          <p:cNvSpPr>
            <a:spLocks noChangeArrowheads="1"/>
          </p:cNvSpPr>
          <p:nvPr/>
        </p:nvSpPr>
        <p:spPr bwMode="auto">
          <a:xfrm>
            <a:off x="7310438" y="4200525"/>
            <a:ext cx="346075"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9" name="Rectangle 84"/>
          <p:cNvSpPr>
            <a:spLocks noChangeArrowheads="1"/>
          </p:cNvSpPr>
          <p:nvPr/>
        </p:nvSpPr>
        <p:spPr bwMode="auto">
          <a:xfrm>
            <a:off x="2703513" y="4629150"/>
            <a:ext cx="347662" cy="534988"/>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90" name="Rectangle 85"/>
          <p:cNvSpPr>
            <a:spLocks noChangeArrowheads="1"/>
          </p:cNvSpPr>
          <p:nvPr/>
        </p:nvSpPr>
        <p:spPr bwMode="auto">
          <a:xfrm>
            <a:off x="3216275" y="4629150"/>
            <a:ext cx="346075" cy="534988"/>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91" name="Rectangle 86"/>
          <p:cNvSpPr>
            <a:spLocks noChangeArrowheads="1"/>
          </p:cNvSpPr>
          <p:nvPr/>
        </p:nvSpPr>
        <p:spPr bwMode="auto">
          <a:xfrm>
            <a:off x="3727450" y="4629150"/>
            <a:ext cx="346075" cy="534988"/>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92" name="Rectangle 87"/>
          <p:cNvSpPr>
            <a:spLocks noChangeArrowheads="1"/>
          </p:cNvSpPr>
          <p:nvPr/>
        </p:nvSpPr>
        <p:spPr bwMode="auto">
          <a:xfrm>
            <a:off x="4238625" y="4629150"/>
            <a:ext cx="347663" cy="534988"/>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3" name="Rectangle 88"/>
          <p:cNvSpPr>
            <a:spLocks noChangeArrowheads="1"/>
          </p:cNvSpPr>
          <p:nvPr/>
        </p:nvSpPr>
        <p:spPr bwMode="auto">
          <a:xfrm>
            <a:off x="4714875" y="4643438"/>
            <a:ext cx="347663" cy="534987"/>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4" name="Rectangle 89"/>
          <p:cNvSpPr>
            <a:spLocks noChangeArrowheads="1"/>
          </p:cNvSpPr>
          <p:nvPr/>
        </p:nvSpPr>
        <p:spPr bwMode="auto">
          <a:xfrm>
            <a:off x="5262563" y="4629150"/>
            <a:ext cx="347662" cy="534988"/>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5" name="Rectangle 90"/>
          <p:cNvSpPr>
            <a:spLocks noChangeArrowheads="1"/>
          </p:cNvSpPr>
          <p:nvPr/>
        </p:nvSpPr>
        <p:spPr bwMode="auto">
          <a:xfrm>
            <a:off x="5775325" y="4629150"/>
            <a:ext cx="346075" cy="534988"/>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6" name="Rectangle 91"/>
          <p:cNvSpPr>
            <a:spLocks noChangeArrowheads="1"/>
          </p:cNvSpPr>
          <p:nvPr/>
        </p:nvSpPr>
        <p:spPr bwMode="auto">
          <a:xfrm>
            <a:off x="6286500" y="4629150"/>
            <a:ext cx="346075" cy="534988"/>
          </a:xfrm>
          <a:prstGeom prst="rect">
            <a:avLst/>
          </a:prstGeom>
          <a:noFill/>
          <a:ln w="9525">
            <a:noFill/>
            <a:miter lim="800000"/>
            <a:headEnd/>
            <a:tailEnd/>
          </a:ln>
        </p:spPr>
        <p:txBody>
          <a:bodyPr lIns="72000" tIns="108000" rIns="0"/>
          <a:lstStyle/>
          <a:p>
            <a:pPr algn="just"/>
            <a:r>
              <a:rPr lang="en-US" sz="2000" b="1"/>
              <a:t>11</a:t>
            </a:r>
          </a:p>
          <a:p>
            <a:pPr algn="just" eaLnBrk="0" hangingPunct="0"/>
            <a:endParaRPr lang="en-US" sz="2000" b="1"/>
          </a:p>
        </p:txBody>
      </p:sp>
      <p:sp>
        <p:nvSpPr>
          <p:cNvPr id="76997" name="Rectangle 92"/>
          <p:cNvSpPr>
            <a:spLocks noChangeArrowheads="1"/>
          </p:cNvSpPr>
          <p:nvPr/>
        </p:nvSpPr>
        <p:spPr bwMode="auto">
          <a:xfrm>
            <a:off x="6797675" y="4629150"/>
            <a:ext cx="347663" cy="534988"/>
          </a:xfrm>
          <a:prstGeom prst="rect">
            <a:avLst/>
          </a:prstGeom>
          <a:noFill/>
          <a:ln w="9525">
            <a:noFill/>
            <a:miter lim="800000"/>
            <a:headEnd/>
            <a:tailEnd/>
          </a:ln>
        </p:spPr>
        <p:txBody>
          <a:bodyPr lIns="72000" tIns="108000" rIns="0"/>
          <a:lstStyle/>
          <a:p>
            <a:pPr algn="just"/>
            <a:r>
              <a:rPr lang="en-US" sz="2000" b="1"/>
              <a:t>11</a:t>
            </a:r>
          </a:p>
          <a:p>
            <a:pPr algn="just" eaLnBrk="0" hangingPunct="0"/>
            <a:endParaRPr lang="en-US" sz="2000" b="1"/>
          </a:p>
        </p:txBody>
      </p:sp>
      <p:sp>
        <p:nvSpPr>
          <p:cNvPr id="76998" name="Rectangle 93"/>
          <p:cNvSpPr>
            <a:spLocks noChangeArrowheads="1"/>
          </p:cNvSpPr>
          <p:nvPr/>
        </p:nvSpPr>
        <p:spPr bwMode="auto">
          <a:xfrm>
            <a:off x="7310438" y="4629150"/>
            <a:ext cx="346075" cy="534988"/>
          </a:xfrm>
          <a:prstGeom prst="rect">
            <a:avLst/>
          </a:prstGeom>
          <a:noFill/>
          <a:ln w="9525">
            <a:noFill/>
            <a:miter lim="800000"/>
            <a:headEnd/>
            <a:tailEnd/>
          </a:ln>
        </p:spPr>
        <p:txBody>
          <a:bodyPr lIns="72000" tIns="108000" rIns="0"/>
          <a:lstStyle/>
          <a:p>
            <a:pPr algn="just"/>
            <a:r>
              <a:rPr lang="en-US" sz="2000" b="1"/>
              <a:t>14</a:t>
            </a:r>
          </a:p>
          <a:p>
            <a:pPr algn="just" eaLnBrk="0" hangingPunct="0"/>
            <a:endParaRPr lang="en-US" sz="2000" b="1"/>
          </a:p>
        </p:txBody>
      </p:sp>
      <p:sp>
        <p:nvSpPr>
          <p:cNvPr id="76999" name="Rectangle 97"/>
          <p:cNvSpPr>
            <a:spLocks noChangeArrowheads="1"/>
          </p:cNvSpPr>
          <p:nvPr/>
        </p:nvSpPr>
        <p:spPr bwMode="auto">
          <a:xfrm>
            <a:off x="2703513" y="5164138"/>
            <a:ext cx="347662" cy="53657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7000" name="Rectangle 98"/>
          <p:cNvSpPr>
            <a:spLocks noChangeArrowheads="1"/>
          </p:cNvSpPr>
          <p:nvPr/>
        </p:nvSpPr>
        <p:spPr bwMode="auto">
          <a:xfrm>
            <a:off x="3216275" y="5164138"/>
            <a:ext cx="346075" cy="53657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01" name="Rectangle 99"/>
          <p:cNvSpPr>
            <a:spLocks noChangeArrowheads="1"/>
          </p:cNvSpPr>
          <p:nvPr/>
        </p:nvSpPr>
        <p:spPr bwMode="auto">
          <a:xfrm>
            <a:off x="3727450" y="5164138"/>
            <a:ext cx="346075" cy="53657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02" name="Rectangle 100"/>
          <p:cNvSpPr>
            <a:spLocks noChangeArrowheads="1"/>
          </p:cNvSpPr>
          <p:nvPr/>
        </p:nvSpPr>
        <p:spPr bwMode="auto">
          <a:xfrm>
            <a:off x="4238625" y="5164138"/>
            <a:ext cx="347663" cy="53657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03" name="Rectangle 101"/>
          <p:cNvSpPr>
            <a:spLocks noChangeArrowheads="1"/>
          </p:cNvSpPr>
          <p:nvPr/>
        </p:nvSpPr>
        <p:spPr bwMode="auto">
          <a:xfrm>
            <a:off x="4751388" y="5164138"/>
            <a:ext cx="346075" cy="53657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04" name="Rectangle 102"/>
          <p:cNvSpPr>
            <a:spLocks noChangeArrowheads="1"/>
          </p:cNvSpPr>
          <p:nvPr/>
        </p:nvSpPr>
        <p:spPr bwMode="auto">
          <a:xfrm>
            <a:off x="5262563" y="5143500"/>
            <a:ext cx="349250" cy="53657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05" name="Rectangle 103"/>
          <p:cNvSpPr>
            <a:spLocks noChangeArrowheads="1"/>
          </p:cNvSpPr>
          <p:nvPr/>
        </p:nvSpPr>
        <p:spPr bwMode="auto">
          <a:xfrm>
            <a:off x="5775325" y="5143500"/>
            <a:ext cx="347663" cy="536575"/>
          </a:xfrm>
          <a:prstGeom prst="rect">
            <a:avLst/>
          </a:prstGeom>
          <a:noFill/>
          <a:ln w="9525">
            <a:noFill/>
            <a:miter lim="800000"/>
            <a:headEnd/>
            <a:tailEnd/>
          </a:ln>
        </p:spPr>
        <p:txBody>
          <a:bodyPr lIns="72000" tIns="108000" rIns="0"/>
          <a:lstStyle/>
          <a:p>
            <a:pPr algn="just"/>
            <a:r>
              <a:rPr lang="en-US" sz="2000" b="1"/>
              <a:t>10</a:t>
            </a:r>
          </a:p>
          <a:p>
            <a:pPr algn="just" eaLnBrk="0" hangingPunct="0"/>
            <a:endParaRPr lang="en-US" sz="2000" b="1"/>
          </a:p>
        </p:txBody>
      </p:sp>
      <p:sp>
        <p:nvSpPr>
          <p:cNvPr id="77006" name="Rectangle 104"/>
          <p:cNvSpPr>
            <a:spLocks noChangeArrowheads="1"/>
          </p:cNvSpPr>
          <p:nvPr/>
        </p:nvSpPr>
        <p:spPr bwMode="auto">
          <a:xfrm>
            <a:off x="6286500" y="5143500"/>
            <a:ext cx="347663" cy="536575"/>
          </a:xfrm>
          <a:prstGeom prst="rect">
            <a:avLst/>
          </a:prstGeom>
          <a:noFill/>
          <a:ln w="9525">
            <a:noFill/>
            <a:miter lim="800000"/>
            <a:headEnd/>
            <a:tailEnd/>
          </a:ln>
        </p:spPr>
        <p:txBody>
          <a:bodyPr lIns="72000" tIns="108000" rIns="0"/>
          <a:lstStyle/>
          <a:p>
            <a:pPr algn="just"/>
            <a:r>
              <a:rPr lang="en-US" sz="2000" b="1"/>
              <a:t>11</a:t>
            </a:r>
          </a:p>
          <a:p>
            <a:pPr algn="just" eaLnBrk="0" hangingPunct="0"/>
            <a:endParaRPr lang="en-US" sz="2000" b="1"/>
          </a:p>
        </p:txBody>
      </p:sp>
      <p:sp>
        <p:nvSpPr>
          <p:cNvPr id="77007" name="Rectangle 105"/>
          <p:cNvSpPr>
            <a:spLocks noChangeArrowheads="1"/>
          </p:cNvSpPr>
          <p:nvPr/>
        </p:nvSpPr>
        <p:spPr bwMode="auto">
          <a:xfrm>
            <a:off x="6797675" y="5143500"/>
            <a:ext cx="349250" cy="536575"/>
          </a:xfrm>
          <a:prstGeom prst="rect">
            <a:avLst/>
          </a:prstGeom>
          <a:noFill/>
          <a:ln w="9525">
            <a:noFill/>
            <a:miter lim="800000"/>
            <a:headEnd/>
            <a:tailEnd/>
          </a:ln>
        </p:spPr>
        <p:txBody>
          <a:bodyPr lIns="72000" tIns="108000" rIns="0"/>
          <a:lstStyle/>
          <a:p>
            <a:pPr algn="just"/>
            <a:r>
              <a:rPr lang="en-US" sz="2000" b="1"/>
              <a:t>13</a:t>
            </a:r>
          </a:p>
          <a:p>
            <a:pPr algn="just" eaLnBrk="0" hangingPunct="0"/>
            <a:endParaRPr lang="en-US" sz="2000" b="1"/>
          </a:p>
        </p:txBody>
      </p:sp>
      <p:sp>
        <p:nvSpPr>
          <p:cNvPr id="77008" name="Rectangle 106"/>
          <p:cNvSpPr>
            <a:spLocks noChangeArrowheads="1"/>
          </p:cNvSpPr>
          <p:nvPr/>
        </p:nvSpPr>
        <p:spPr bwMode="auto">
          <a:xfrm>
            <a:off x="7286625" y="5122863"/>
            <a:ext cx="347663" cy="536575"/>
          </a:xfrm>
          <a:prstGeom prst="rect">
            <a:avLst/>
          </a:prstGeom>
          <a:noFill/>
          <a:ln w="9525">
            <a:noFill/>
            <a:miter lim="800000"/>
            <a:headEnd/>
            <a:tailEnd/>
          </a:ln>
        </p:spPr>
        <p:txBody>
          <a:bodyPr lIns="72000" tIns="108000" rIns="0"/>
          <a:lstStyle/>
          <a:p>
            <a:pPr algn="just"/>
            <a:r>
              <a:rPr lang="en-US" sz="2000" b="1"/>
              <a:t>14</a:t>
            </a:r>
          </a:p>
          <a:p>
            <a:pPr algn="just" eaLnBrk="0" hangingPunct="0"/>
            <a:endParaRPr lang="en-US" sz="2000" b="1"/>
          </a:p>
        </p:txBody>
      </p:sp>
      <p:sp>
        <p:nvSpPr>
          <p:cNvPr id="77009" name="Rectangle 110"/>
          <p:cNvSpPr>
            <a:spLocks noChangeArrowheads="1"/>
          </p:cNvSpPr>
          <p:nvPr/>
        </p:nvSpPr>
        <p:spPr bwMode="auto">
          <a:xfrm>
            <a:off x="2703513" y="5700713"/>
            <a:ext cx="347662" cy="534987"/>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7010" name="Rectangle 111"/>
          <p:cNvSpPr>
            <a:spLocks noChangeArrowheads="1"/>
          </p:cNvSpPr>
          <p:nvPr/>
        </p:nvSpPr>
        <p:spPr bwMode="auto">
          <a:xfrm>
            <a:off x="3216275" y="5700713"/>
            <a:ext cx="346075" cy="534987"/>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11" name="Rectangle 112"/>
          <p:cNvSpPr>
            <a:spLocks noChangeArrowheads="1"/>
          </p:cNvSpPr>
          <p:nvPr/>
        </p:nvSpPr>
        <p:spPr bwMode="auto">
          <a:xfrm>
            <a:off x="3727450" y="5700713"/>
            <a:ext cx="346075" cy="534987"/>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12" name="Rectangle 113"/>
          <p:cNvSpPr>
            <a:spLocks noChangeArrowheads="1"/>
          </p:cNvSpPr>
          <p:nvPr/>
        </p:nvSpPr>
        <p:spPr bwMode="auto">
          <a:xfrm>
            <a:off x="4238625" y="5700713"/>
            <a:ext cx="347663" cy="534987"/>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13" name="Rectangle 114"/>
          <p:cNvSpPr>
            <a:spLocks noChangeArrowheads="1"/>
          </p:cNvSpPr>
          <p:nvPr/>
        </p:nvSpPr>
        <p:spPr bwMode="auto">
          <a:xfrm>
            <a:off x="4751388" y="5700713"/>
            <a:ext cx="346075" cy="534987"/>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14" name="Rectangle 115"/>
          <p:cNvSpPr>
            <a:spLocks noChangeArrowheads="1"/>
          </p:cNvSpPr>
          <p:nvPr/>
        </p:nvSpPr>
        <p:spPr bwMode="auto">
          <a:xfrm>
            <a:off x="5262563" y="5700713"/>
            <a:ext cx="347662" cy="534987"/>
          </a:xfrm>
          <a:prstGeom prst="rect">
            <a:avLst/>
          </a:prstGeom>
          <a:noFill/>
          <a:ln w="9525">
            <a:noFill/>
            <a:miter lim="800000"/>
            <a:headEnd/>
            <a:tailEnd/>
          </a:ln>
        </p:spPr>
        <p:txBody>
          <a:bodyPr lIns="72000" tIns="108000" rIns="0"/>
          <a:lstStyle/>
          <a:p>
            <a:pPr algn="just"/>
            <a:r>
              <a:rPr lang="en-US" sz="2000" b="1"/>
              <a:t>12</a:t>
            </a:r>
          </a:p>
          <a:p>
            <a:pPr algn="just" eaLnBrk="0" hangingPunct="0"/>
            <a:endParaRPr lang="en-US" sz="2000" b="1"/>
          </a:p>
        </p:txBody>
      </p:sp>
      <p:sp>
        <p:nvSpPr>
          <p:cNvPr id="77015" name="Rectangle 116"/>
          <p:cNvSpPr>
            <a:spLocks noChangeArrowheads="1"/>
          </p:cNvSpPr>
          <p:nvPr/>
        </p:nvSpPr>
        <p:spPr bwMode="auto">
          <a:xfrm>
            <a:off x="5775325" y="5700713"/>
            <a:ext cx="346075" cy="534987"/>
          </a:xfrm>
          <a:prstGeom prst="rect">
            <a:avLst/>
          </a:prstGeom>
          <a:noFill/>
          <a:ln w="9525">
            <a:noFill/>
            <a:miter lim="800000"/>
            <a:headEnd/>
            <a:tailEnd/>
          </a:ln>
        </p:spPr>
        <p:txBody>
          <a:bodyPr lIns="72000" tIns="108000" rIns="0"/>
          <a:lstStyle/>
          <a:p>
            <a:pPr algn="just"/>
            <a:r>
              <a:rPr lang="en-US" sz="2000" b="1"/>
              <a:t>12</a:t>
            </a:r>
          </a:p>
          <a:p>
            <a:pPr algn="just" eaLnBrk="0" hangingPunct="0"/>
            <a:endParaRPr lang="en-US" sz="2000" b="1"/>
          </a:p>
        </p:txBody>
      </p:sp>
      <p:sp>
        <p:nvSpPr>
          <p:cNvPr id="77016" name="Rectangle 117"/>
          <p:cNvSpPr>
            <a:spLocks noChangeArrowheads="1"/>
          </p:cNvSpPr>
          <p:nvPr/>
        </p:nvSpPr>
        <p:spPr bwMode="auto">
          <a:xfrm>
            <a:off x="6286500" y="5700713"/>
            <a:ext cx="346075" cy="534987"/>
          </a:xfrm>
          <a:prstGeom prst="rect">
            <a:avLst/>
          </a:prstGeom>
          <a:noFill/>
          <a:ln w="9525">
            <a:noFill/>
            <a:miter lim="800000"/>
            <a:headEnd/>
            <a:tailEnd/>
          </a:ln>
        </p:spPr>
        <p:txBody>
          <a:bodyPr lIns="72000" tIns="108000" rIns="0"/>
          <a:lstStyle/>
          <a:p>
            <a:pPr algn="just"/>
            <a:r>
              <a:rPr lang="en-US" sz="2000" b="1"/>
              <a:t>15</a:t>
            </a:r>
          </a:p>
          <a:p>
            <a:pPr algn="just" eaLnBrk="0" hangingPunct="0"/>
            <a:endParaRPr lang="en-US" sz="2000" b="1"/>
          </a:p>
        </p:txBody>
      </p:sp>
      <p:sp>
        <p:nvSpPr>
          <p:cNvPr id="77017" name="Rectangle 118"/>
          <p:cNvSpPr>
            <a:spLocks noChangeArrowheads="1"/>
          </p:cNvSpPr>
          <p:nvPr/>
        </p:nvSpPr>
        <p:spPr bwMode="auto">
          <a:xfrm>
            <a:off x="6797675" y="5700713"/>
            <a:ext cx="347663" cy="534987"/>
          </a:xfrm>
          <a:prstGeom prst="rect">
            <a:avLst/>
          </a:prstGeom>
          <a:noFill/>
          <a:ln w="9525">
            <a:noFill/>
            <a:miter lim="800000"/>
            <a:headEnd/>
            <a:tailEnd/>
          </a:ln>
        </p:spPr>
        <p:txBody>
          <a:bodyPr lIns="72000" tIns="108000" rIns="0"/>
          <a:lstStyle/>
          <a:p>
            <a:pPr algn="just"/>
            <a:r>
              <a:rPr lang="en-US" sz="2000" b="1"/>
              <a:t>15</a:t>
            </a:r>
          </a:p>
          <a:p>
            <a:pPr algn="just" eaLnBrk="0" hangingPunct="0"/>
            <a:endParaRPr lang="en-US" sz="2000" b="1"/>
          </a:p>
        </p:txBody>
      </p:sp>
      <p:sp>
        <p:nvSpPr>
          <p:cNvPr id="77018" name="Rectangle 119"/>
          <p:cNvSpPr>
            <a:spLocks noChangeArrowheads="1"/>
          </p:cNvSpPr>
          <p:nvPr/>
        </p:nvSpPr>
        <p:spPr bwMode="auto">
          <a:xfrm>
            <a:off x="7310438" y="5700713"/>
            <a:ext cx="346075" cy="534987"/>
          </a:xfrm>
          <a:prstGeom prst="rect">
            <a:avLst/>
          </a:prstGeom>
          <a:noFill/>
          <a:ln w="9525">
            <a:noFill/>
            <a:miter lim="800000"/>
            <a:headEnd/>
            <a:tailEnd/>
          </a:ln>
        </p:spPr>
        <p:txBody>
          <a:bodyPr lIns="72000" tIns="108000" rIns="0"/>
          <a:lstStyle/>
          <a:p>
            <a:pPr algn="just"/>
            <a:r>
              <a:rPr lang="en-US" sz="2000" b="1">
                <a:solidFill>
                  <a:srgbClr val="FF0000"/>
                </a:solidFill>
              </a:rPr>
              <a:t>15</a:t>
            </a:r>
          </a:p>
          <a:p>
            <a:pPr algn="just" eaLnBrk="0" hangingPunct="0"/>
            <a:endParaRPr lang="en-US" sz="2000" b="1"/>
          </a:p>
        </p:txBody>
      </p:sp>
      <p:sp>
        <p:nvSpPr>
          <p:cNvPr id="77019" name="Line 20"/>
          <p:cNvSpPr>
            <a:spLocks noChangeShapeType="1"/>
          </p:cNvSpPr>
          <p:nvPr/>
        </p:nvSpPr>
        <p:spPr bwMode="auto">
          <a:xfrm flipV="1">
            <a:off x="7656513" y="5300663"/>
            <a:ext cx="0" cy="576262"/>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0" name="Line 19"/>
          <p:cNvSpPr>
            <a:spLocks noChangeShapeType="1"/>
          </p:cNvSpPr>
          <p:nvPr/>
        </p:nvSpPr>
        <p:spPr bwMode="auto">
          <a:xfrm>
            <a:off x="7656513" y="5589588"/>
            <a:ext cx="484187"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21" name="Text Box 18"/>
          <p:cNvSpPr txBox="1">
            <a:spLocks noChangeArrowheads="1"/>
          </p:cNvSpPr>
          <p:nvPr/>
        </p:nvSpPr>
        <p:spPr bwMode="auto">
          <a:xfrm>
            <a:off x="8177213" y="5219700"/>
            <a:ext cx="717550" cy="588963"/>
          </a:xfrm>
          <a:prstGeom prst="rect">
            <a:avLst/>
          </a:prstGeom>
          <a:noFill/>
          <a:ln w="9525">
            <a:noFill/>
            <a:miter lim="800000"/>
            <a:headEnd/>
            <a:tailEnd/>
          </a:ln>
        </p:spPr>
        <p:txBody>
          <a:bodyPr lIns="72000" tIns="180000" rIns="0" bIns="0"/>
          <a:lstStyle/>
          <a:p>
            <a:pPr algn="just"/>
            <a:r>
              <a:rPr lang="en-US" b="1" i="1"/>
              <a:t>x</a:t>
            </a:r>
            <a:r>
              <a:rPr lang="en-US" b="1" baseline="-30000"/>
              <a:t>5</a:t>
            </a:r>
            <a:r>
              <a:rPr lang="en-US" b="1"/>
              <a:t>=1</a:t>
            </a:r>
          </a:p>
          <a:p>
            <a:pPr eaLnBrk="0" hangingPunct="0"/>
            <a:endParaRPr lang="en-US" b="1"/>
          </a:p>
        </p:txBody>
      </p:sp>
      <p:sp>
        <p:nvSpPr>
          <p:cNvPr id="77022" name="Line 17"/>
          <p:cNvSpPr>
            <a:spLocks noChangeShapeType="1"/>
          </p:cNvSpPr>
          <p:nvPr/>
        </p:nvSpPr>
        <p:spPr bwMode="auto">
          <a:xfrm flipH="1">
            <a:off x="5572125" y="5265738"/>
            <a:ext cx="2084388" cy="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3" name="Line 16"/>
          <p:cNvSpPr>
            <a:spLocks noChangeShapeType="1"/>
          </p:cNvSpPr>
          <p:nvPr/>
        </p:nvSpPr>
        <p:spPr bwMode="auto">
          <a:xfrm flipH="1" flipV="1">
            <a:off x="5575300" y="4795838"/>
            <a:ext cx="0" cy="449262"/>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4" name="Line 15"/>
          <p:cNvSpPr>
            <a:spLocks noChangeShapeType="1"/>
          </p:cNvSpPr>
          <p:nvPr/>
        </p:nvSpPr>
        <p:spPr bwMode="auto">
          <a:xfrm>
            <a:off x="5662613" y="5084763"/>
            <a:ext cx="2478087"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25" name="Text Box 14"/>
          <p:cNvSpPr txBox="1">
            <a:spLocks noChangeArrowheads="1"/>
          </p:cNvSpPr>
          <p:nvPr/>
        </p:nvSpPr>
        <p:spPr bwMode="auto">
          <a:xfrm>
            <a:off x="8175625" y="4724400"/>
            <a:ext cx="717550" cy="295275"/>
          </a:xfrm>
          <a:prstGeom prst="rect">
            <a:avLst/>
          </a:prstGeom>
          <a:noFill/>
          <a:ln w="9525">
            <a:noFill/>
            <a:miter lim="800000"/>
            <a:headEnd/>
            <a:tailEnd/>
          </a:ln>
        </p:spPr>
        <p:txBody>
          <a:bodyPr lIns="72000" tIns="180000" rIns="0" bIns="0"/>
          <a:lstStyle/>
          <a:p>
            <a:pPr algn="just"/>
            <a:r>
              <a:rPr lang="en-US" b="1" i="1"/>
              <a:t>x</a:t>
            </a:r>
            <a:r>
              <a:rPr lang="en-US" b="1" baseline="-30000"/>
              <a:t>4</a:t>
            </a:r>
            <a:r>
              <a:rPr lang="en-US" b="1"/>
              <a:t>=0</a:t>
            </a:r>
          </a:p>
          <a:p>
            <a:pPr eaLnBrk="0" hangingPunct="0"/>
            <a:endParaRPr lang="en-US" b="1"/>
          </a:p>
        </p:txBody>
      </p:sp>
      <p:sp>
        <p:nvSpPr>
          <p:cNvPr id="77026" name="Line 13"/>
          <p:cNvSpPr>
            <a:spLocks noChangeShapeType="1"/>
          </p:cNvSpPr>
          <p:nvPr/>
        </p:nvSpPr>
        <p:spPr bwMode="auto">
          <a:xfrm flipV="1">
            <a:off x="5572125" y="4316413"/>
            <a:ext cx="0" cy="433387"/>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7" name="Line 12"/>
          <p:cNvSpPr>
            <a:spLocks noChangeShapeType="1"/>
          </p:cNvSpPr>
          <p:nvPr/>
        </p:nvSpPr>
        <p:spPr bwMode="auto">
          <a:xfrm>
            <a:off x="5149850" y="4533900"/>
            <a:ext cx="3089275" cy="0"/>
          </a:xfrm>
          <a:prstGeom prst="line">
            <a:avLst/>
          </a:prstGeom>
          <a:noFill/>
          <a:ln w="9525">
            <a:noFill/>
            <a:round/>
            <a:headEnd/>
            <a:tailEnd/>
          </a:ln>
        </p:spPr>
        <p:txBody>
          <a:bodyPr lIns="72000" tIns="180000" rIns="0"/>
          <a:lstStyle/>
          <a:p>
            <a:endParaRPr lang="zh-CN" altLang="en-US"/>
          </a:p>
        </p:txBody>
      </p:sp>
      <p:sp>
        <p:nvSpPr>
          <p:cNvPr id="77028" name="Text Box 11"/>
          <p:cNvSpPr txBox="1">
            <a:spLocks noChangeArrowheads="1"/>
          </p:cNvSpPr>
          <p:nvPr/>
        </p:nvSpPr>
        <p:spPr bwMode="auto">
          <a:xfrm>
            <a:off x="8175625" y="4278313"/>
            <a:ext cx="717550" cy="295275"/>
          </a:xfrm>
          <a:prstGeom prst="rect">
            <a:avLst/>
          </a:prstGeom>
          <a:noFill/>
          <a:ln w="9525">
            <a:noFill/>
            <a:miter lim="800000"/>
            <a:headEnd/>
            <a:tailEnd/>
          </a:ln>
        </p:spPr>
        <p:txBody>
          <a:bodyPr lIns="72000" tIns="180000" rIns="0" bIns="0"/>
          <a:lstStyle/>
          <a:p>
            <a:pPr algn="just"/>
            <a:r>
              <a:rPr lang="en-US" b="1" i="1"/>
              <a:t>x</a:t>
            </a:r>
            <a:r>
              <a:rPr lang="en-US" b="1" baseline="-30000"/>
              <a:t>3</a:t>
            </a:r>
            <a:r>
              <a:rPr lang="en-US" b="1"/>
              <a:t>=0</a:t>
            </a:r>
          </a:p>
          <a:p>
            <a:pPr eaLnBrk="0" hangingPunct="0"/>
            <a:endParaRPr lang="en-US" b="1"/>
          </a:p>
        </p:txBody>
      </p:sp>
      <p:sp>
        <p:nvSpPr>
          <p:cNvPr id="77029" name="Line 10"/>
          <p:cNvSpPr>
            <a:spLocks noChangeShapeType="1"/>
          </p:cNvSpPr>
          <p:nvPr/>
        </p:nvSpPr>
        <p:spPr bwMode="auto">
          <a:xfrm flipV="1">
            <a:off x="5580063" y="3824288"/>
            <a:ext cx="0" cy="45720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30" name="Line 9"/>
          <p:cNvSpPr>
            <a:spLocks noChangeShapeType="1"/>
          </p:cNvSpPr>
          <p:nvPr/>
        </p:nvSpPr>
        <p:spPr bwMode="auto">
          <a:xfrm>
            <a:off x="5662613" y="4100513"/>
            <a:ext cx="2478087"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31" name="Text Box 8"/>
          <p:cNvSpPr txBox="1">
            <a:spLocks noChangeArrowheads="1"/>
          </p:cNvSpPr>
          <p:nvPr/>
        </p:nvSpPr>
        <p:spPr bwMode="auto">
          <a:xfrm>
            <a:off x="8175625" y="3794125"/>
            <a:ext cx="717550" cy="295275"/>
          </a:xfrm>
          <a:prstGeom prst="rect">
            <a:avLst/>
          </a:prstGeom>
          <a:noFill/>
          <a:ln w="9525">
            <a:noFill/>
            <a:miter lim="800000"/>
            <a:headEnd/>
            <a:tailEnd/>
          </a:ln>
        </p:spPr>
        <p:txBody>
          <a:bodyPr lIns="72000" tIns="180000" rIns="0" bIns="0"/>
          <a:lstStyle/>
          <a:p>
            <a:pPr algn="just"/>
            <a:r>
              <a:rPr lang="en-US" b="1" i="1"/>
              <a:t>x</a:t>
            </a:r>
            <a:r>
              <a:rPr lang="en-US" b="1" baseline="-30000"/>
              <a:t>2</a:t>
            </a:r>
            <a:r>
              <a:rPr lang="en-US" b="1"/>
              <a:t>=1</a:t>
            </a:r>
          </a:p>
          <a:p>
            <a:pPr eaLnBrk="0" hangingPunct="0"/>
            <a:endParaRPr lang="en-US" b="1"/>
          </a:p>
        </p:txBody>
      </p:sp>
      <p:sp>
        <p:nvSpPr>
          <p:cNvPr id="77032" name="Line 7"/>
          <p:cNvSpPr>
            <a:spLocks noChangeShapeType="1"/>
          </p:cNvSpPr>
          <p:nvPr/>
        </p:nvSpPr>
        <p:spPr bwMode="auto">
          <a:xfrm flipH="1">
            <a:off x="4554538" y="3840163"/>
            <a:ext cx="954087" cy="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33" name="Line 6"/>
          <p:cNvSpPr>
            <a:spLocks noChangeShapeType="1"/>
          </p:cNvSpPr>
          <p:nvPr/>
        </p:nvSpPr>
        <p:spPr bwMode="auto">
          <a:xfrm flipV="1">
            <a:off x="4572000" y="3406775"/>
            <a:ext cx="0" cy="45720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34" name="Line 5"/>
          <p:cNvSpPr>
            <a:spLocks noChangeShapeType="1"/>
          </p:cNvSpPr>
          <p:nvPr/>
        </p:nvSpPr>
        <p:spPr bwMode="auto">
          <a:xfrm>
            <a:off x="4586288" y="3668713"/>
            <a:ext cx="3554412"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35" name="Text Box 4"/>
          <p:cNvSpPr txBox="1">
            <a:spLocks noChangeArrowheads="1"/>
          </p:cNvSpPr>
          <p:nvPr/>
        </p:nvSpPr>
        <p:spPr bwMode="auto">
          <a:xfrm>
            <a:off x="8172450" y="3357563"/>
            <a:ext cx="719138" cy="295275"/>
          </a:xfrm>
          <a:prstGeom prst="rect">
            <a:avLst/>
          </a:prstGeom>
          <a:noFill/>
          <a:ln w="9525">
            <a:noFill/>
            <a:miter lim="800000"/>
            <a:headEnd/>
            <a:tailEnd/>
          </a:ln>
        </p:spPr>
        <p:txBody>
          <a:bodyPr lIns="72000" tIns="180000" rIns="0" bIns="0"/>
          <a:lstStyle/>
          <a:p>
            <a:pPr algn="just"/>
            <a:r>
              <a:rPr lang="en-US" b="1" i="1"/>
              <a:t>x</a:t>
            </a:r>
            <a:r>
              <a:rPr lang="en-US" b="1" baseline="-30000"/>
              <a:t>1</a:t>
            </a:r>
            <a:r>
              <a:rPr lang="en-US" b="1"/>
              <a:t>=1</a:t>
            </a:r>
          </a:p>
          <a:p>
            <a:pPr eaLnBrk="0" hangingPunct="0"/>
            <a:endParaRPr lang="en-US" b="1"/>
          </a:p>
        </p:txBody>
      </p:sp>
      <p:sp>
        <p:nvSpPr>
          <p:cNvPr id="77036" name="矩形 236"/>
          <p:cNvSpPr>
            <a:spLocks noChangeArrowheads="1"/>
          </p:cNvSpPr>
          <p:nvPr/>
        </p:nvSpPr>
        <p:spPr bwMode="auto">
          <a:xfrm>
            <a:off x="530225" y="1746250"/>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graphicFrame>
        <p:nvGraphicFramePr>
          <p:cNvPr id="77037" name="Object 237"/>
          <p:cNvGraphicFramePr>
            <a:graphicFrameLocks noChangeAspect="1"/>
          </p:cNvGraphicFramePr>
          <p:nvPr/>
        </p:nvGraphicFramePr>
        <p:xfrm>
          <a:off x="539750" y="1744663"/>
          <a:ext cx="7453313" cy="1079500"/>
        </p:xfrm>
        <a:graphic>
          <a:graphicData uri="http://schemas.openxmlformats.org/presentationml/2006/ole">
            <mc:AlternateContent xmlns:mc="http://schemas.openxmlformats.org/markup-compatibility/2006">
              <mc:Choice xmlns:v="urn:schemas-microsoft-com:vml" Requires="v">
                <p:oleObj spid="_x0000_s625730" r:id="rId4" imgW="3403917" imgH="482917" progId="Equation.DSMT4">
                  <p:embed/>
                </p:oleObj>
              </mc:Choice>
              <mc:Fallback>
                <p:oleObj r:id="rId4" imgW="3403917" imgH="482917"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744663"/>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038" name="Line 15"/>
          <p:cNvSpPr>
            <a:spLocks noChangeShapeType="1"/>
          </p:cNvSpPr>
          <p:nvPr/>
        </p:nvSpPr>
        <p:spPr bwMode="auto">
          <a:xfrm>
            <a:off x="5662613" y="4508500"/>
            <a:ext cx="2438400" cy="0"/>
          </a:xfrm>
          <a:prstGeom prst="line">
            <a:avLst/>
          </a:prstGeom>
          <a:noFill/>
          <a:ln w="9525" cmpd="sng">
            <a:solidFill>
              <a:srgbClr val="000000"/>
            </a:solidFill>
            <a:prstDash val="dashDot"/>
            <a:round/>
            <a:headEnd/>
            <a:tailEnd/>
          </a:ln>
        </p:spPr>
        <p:txBody>
          <a:bodyPr lIns="72000" tIns="180000" rIns="0"/>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9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9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9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9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9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9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9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9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9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9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9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9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9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9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69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9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69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69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9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9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9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697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98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698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69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98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98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698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98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698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69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69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69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69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69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699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699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699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699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699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69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70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70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700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700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700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700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700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700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700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700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01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701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70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7701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701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7701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7701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7701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77018"/>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7701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7702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7021"/>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7702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7023"/>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7702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77025"/>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77026"/>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nodePh="1">
                                  <p:stCondLst>
                                    <p:cond delay="0"/>
                                  </p:stCondLst>
                                  <p:endCondLst>
                                    <p:cond evt="begin" delay="0">
                                      <p:tn val="217"/>
                                    </p:cond>
                                  </p:endCondLst>
                                  <p:childTnLst>
                                    <p:set>
                                      <p:cBhvr>
                                        <p:cTn id="218" dur="1" fill="hold">
                                          <p:stCondLst>
                                            <p:cond delay="0"/>
                                          </p:stCondLst>
                                        </p:cTn>
                                        <p:tgtEl>
                                          <p:spTgt spid="77027"/>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77038"/>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77028"/>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77029"/>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77030"/>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77031"/>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7703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77033"/>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7703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77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53" grpId="0" autoUpdateAnimBg="0"/>
      <p:bldP spid="76954" grpId="0" autoUpdateAnimBg="0"/>
      <p:bldP spid="76955" grpId="0" autoUpdateAnimBg="0"/>
      <p:bldP spid="76956" grpId="0" autoUpdateAnimBg="0"/>
      <p:bldP spid="76957" grpId="0" autoUpdateAnimBg="0"/>
      <p:bldP spid="76958" grpId="0" autoUpdateAnimBg="0"/>
      <p:bldP spid="76959" grpId="0" autoUpdateAnimBg="0"/>
      <p:bldP spid="76960" grpId="0" autoUpdateAnimBg="0"/>
      <p:bldP spid="76961" grpId="0" autoUpdateAnimBg="0"/>
      <p:bldP spid="76962" grpId="0" autoUpdateAnimBg="0"/>
      <p:bldP spid="76963" grpId="0" autoUpdateAnimBg="0"/>
      <p:bldP spid="76964" grpId="0" autoUpdateAnimBg="0"/>
      <p:bldP spid="76965" grpId="0" autoUpdateAnimBg="0"/>
      <p:bldP spid="76966" grpId="0" autoUpdateAnimBg="0"/>
      <p:bldP spid="76967" grpId="0" autoUpdateAnimBg="0"/>
      <p:bldP spid="76968" grpId="0" autoUpdateAnimBg="0"/>
      <p:bldP spid="76969" grpId="0" autoUpdateAnimBg="0"/>
      <p:bldP spid="76970" grpId="0" autoUpdateAnimBg="0"/>
      <p:bldP spid="76971" grpId="0" autoUpdateAnimBg="0"/>
      <p:bldP spid="76972" grpId="0" autoUpdateAnimBg="0"/>
      <p:bldP spid="76973" grpId="0" autoUpdateAnimBg="0"/>
      <p:bldP spid="76974" grpId="0" autoUpdateAnimBg="0"/>
      <p:bldP spid="76975" grpId="0" autoUpdateAnimBg="0"/>
      <p:bldP spid="76976" grpId="0" autoUpdateAnimBg="0"/>
      <p:bldP spid="76977" grpId="0" autoUpdateAnimBg="0"/>
      <p:bldP spid="76978" grpId="0" autoUpdateAnimBg="0"/>
      <p:bldP spid="76979" grpId="0" autoUpdateAnimBg="0"/>
      <p:bldP spid="76980" grpId="0" autoUpdateAnimBg="0"/>
      <p:bldP spid="76981" grpId="0" autoUpdateAnimBg="0"/>
      <p:bldP spid="76982" grpId="0" autoUpdateAnimBg="0"/>
      <p:bldP spid="76983" grpId="0" autoUpdateAnimBg="0"/>
      <p:bldP spid="76984" grpId="0" autoUpdateAnimBg="0"/>
      <p:bldP spid="76985" grpId="0" autoUpdateAnimBg="0"/>
      <p:bldP spid="76986" grpId="0" autoUpdateAnimBg="0"/>
      <p:bldP spid="76987" grpId="0" autoUpdateAnimBg="0"/>
      <p:bldP spid="76988" grpId="0" autoUpdateAnimBg="0"/>
      <p:bldP spid="76989" grpId="0" autoUpdateAnimBg="0"/>
      <p:bldP spid="76990" grpId="0" autoUpdateAnimBg="0"/>
      <p:bldP spid="76991" grpId="0" autoUpdateAnimBg="0"/>
      <p:bldP spid="76992" grpId="0" autoUpdateAnimBg="0"/>
      <p:bldP spid="76993" grpId="0" autoUpdateAnimBg="0"/>
      <p:bldP spid="76994" grpId="0" autoUpdateAnimBg="0"/>
      <p:bldP spid="76995" grpId="0" autoUpdateAnimBg="0"/>
      <p:bldP spid="76996" grpId="0" autoUpdateAnimBg="0"/>
      <p:bldP spid="76997" grpId="0" autoUpdateAnimBg="0"/>
      <p:bldP spid="76998" grpId="0" autoUpdateAnimBg="0"/>
      <p:bldP spid="76999" grpId="0" autoUpdateAnimBg="0"/>
      <p:bldP spid="77000" grpId="0" autoUpdateAnimBg="0"/>
      <p:bldP spid="77001" grpId="0" autoUpdateAnimBg="0"/>
      <p:bldP spid="77002" grpId="0" autoUpdateAnimBg="0"/>
      <p:bldP spid="77003" grpId="0" autoUpdateAnimBg="0"/>
      <p:bldP spid="77004" grpId="0" autoUpdateAnimBg="0"/>
      <p:bldP spid="77005" grpId="0" autoUpdateAnimBg="0"/>
      <p:bldP spid="77006" grpId="0" autoUpdateAnimBg="0"/>
      <p:bldP spid="77007" grpId="0" autoUpdateAnimBg="0"/>
      <p:bldP spid="77008" grpId="0" autoUpdateAnimBg="0"/>
      <p:bldP spid="77009" grpId="0" autoUpdateAnimBg="0"/>
      <p:bldP spid="77010" grpId="0" autoUpdateAnimBg="0"/>
      <p:bldP spid="77011" grpId="0" autoUpdateAnimBg="0"/>
      <p:bldP spid="77012" grpId="0" autoUpdateAnimBg="0"/>
      <p:bldP spid="77013" grpId="0" autoUpdateAnimBg="0"/>
      <p:bldP spid="77014" grpId="0" autoUpdateAnimBg="0"/>
      <p:bldP spid="77015" grpId="0" autoUpdateAnimBg="0"/>
      <p:bldP spid="77016" grpId="0" autoUpdateAnimBg="0"/>
      <p:bldP spid="77017" grpId="0" autoUpdateAnimBg="0"/>
      <p:bldP spid="77018" grpId="0" autoUpdateAnimBg="0"/>
      <p:bldP spid="77019" grpId="0" animBg="1"/>
      <p:bldP spid="77020" grpId="0" animBg="1"/>
      <p:bldP spid="77021" grpId="0" autoUpdateAnimBg="0"/>
      <p:bldP spid="77022" grpId="0" animBg="1"/>
      <p:bldP spid="77023" grpId="0" animBg="1"/>
      <p:bldP spid="77024" grpId="0" animBg="1"/>
      <p:bldP spid="77025" grpId="0" autoUpdateAnimBg="0"/>
      <p:bldP spid="77026" grpId="0" animBg="1"/>
      <p:bldP spid="77027" grpId="0" animBg="1"/>
      <p:bldP spid="77028" grpId="0" autoUpdateAnimBg="0"/>
      <p:bldP spid="77029" grpId="0" animBg="1"/>
      <p:bldP spid="77030" grpId="0" animBg="1"/>
      <p:bldP spid="77031" grpId="0" autoUpdateAnimBg="0"/>
      <p:bldP spid="77032" grpId="0" animBg="1"/>
      <p:bldP spid="77033" grpId="0" animBg="1"/>
      <p:bldP spid="77034" grpId="0" animBg="1"/>
      <p:bldP spid="77035" grpId="0" autoUpdateAnimBg="0"/>
      <p:bldP spid="7703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8"/>
          <p:cNvSpPr>
            <a:spLocks noChangeArrowheads="1"/>
          </p:cNvSpPr>
          <p:nvPr/>
        </p:nvSpPr>
        <p:spPr bwMode="auto">
          <a:xfrm>
            <a:off x="1547813" y="5059387"/>
            <a:ext cx="4824412"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7830" name="Text Box 2"/>
          <p:cNvSpPr txBox="1">
            <a:spLocks noChangeArrowheads="1"/>
          </p:cNvSpPr>
          <p:nvPr/>
        </p:nvSpPr>
        <p:spPr bwMode="auto">
          <a:xfrm>
            <a:off x="457200" y="641350"/>
            <a:ext cx="8229600" cy="4339650"/>
          </a:xfrm>
          <a:prstGeom prst="rect">
            <a:avLst/>
          </a:prstGeom>
          <a:noFill/>
          <a:ln w="9525">
            <a:noFill/>
            <a:miter lim="800000"/>
            <a:headEnd/>
            <a:tailEnd/>
          </a:ln>
        </p:spPr>
        <p:txBody>
          <a:bodyPr>
            <a:spAutoFit/>
          </a:bodyPr>
          <a:lstStyle/>
          <a:p>
            <a:pPr>
              <a:spcBef>
                <a:spcPct val="50000"/>
              </a:spcBef>
            </a:pPr>
            <a:r>
              <a:rPr lang="en-US"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按下述方法来划分阶段：第一阶段，只装入前</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个物品，确定在各种情况下的背包能够得到的最大价值；第二阶段，只装入前</a:t>
            </a:r>
            <a:r>
              <a:rPr lang="en-US"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个物品，确定在各种情况下的背包能够得到的最大价值；依此类推，直到第</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个阶段。最后，</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n,C</a:t>
            </a:r>
            <a:r>
              <a:rPr lang="en-US"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便是在容量为</a:t>
            </a:r>
            <a:r>
              <a:rPr lang="en-US" sz="2400" b="1" i="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的背包中装入</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个物品时取得的最大价值。</a:t>
            </a:r>
            <a:endParaRPr lang="en-US" sz="2400" b="1" dirty="0">
              <a:latin typeface="微软雅黑" pitchFamily="34" charset="-122"/>
              <a:ea typeface="微软雅黑" pitchFamily="34" charset="-122"/>
            </a:endParaRPr>
          </a:p>
          <a:p>
            <a:pPr>
              <a:spcBef>
                <a:spcPct val="50000"/>
              </a:spcBef>
            </a:pPr>
            <a:r>
              <a:rPr lang="zh-CN" altLang="en-US" sz="2400" b="1" dirty="0">
                <a:latin typeface="微软雅黑" pitchFamily="34" charset="-122"/>
                <a:ea typeface="微软雅黑" pitchFamily="34" charset="-122"/>
              </a:rPr>
              <a:t>    为了确定装入背包的具体物品，从</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n,C</a:t>
            </a:r>
            <a:r>
              <a:rPr lang="en-US"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的值向前推，如果</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n,C</a:t>
            </a:r>
            <a:r>
              <a:rPr lang="en-US" sz="2400" b="1" dirty="0">
                <a:latin typeface="微软雅黑" pitchFamily="34" charset="-122"/>
                <a:ea typeface="微软雅黑" pitchFamily="34" charset="-122"/>
              </a:rPr>
              <a:t>)&gt;</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a:latin typeface="微软雅黑" pitchFamily="34" charset="-122"/>
                <a:ea typeface="微软雅黑" pitchFamily="34" charset="-122"/>
              </a:rPr>
              <a:t>n</a:t>
            </a:r>
            <a:r>
              <a:rPr lang="en-US" sz="2400" b="1" dirty="0">
                <a:latin typeface="微软雅黑" pitchFamily="34" charset="-122"/>
                <a:ea typeface="微软雅黑" pitchFamily="34" charset="-122"/>
              </a:rPr>
              <a:t>-1</a:t>
            </a:r>
            <a:r>
              <a:rPr lang="en-US" sz="2400" b="1" i="1" dirty="0">
                <a:latin typeface="微软雅黑" pitchFamily="34" charset="-122"/>
                <a:ea typeface="微软雅黑" pitchFamily="34" charset="-122"/>
              </a:rPr>
              <a:t>,C</a:t>
            </a:r>
            <a:r>
              <a:rPr lang="en-US"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，表明第</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个物品被装入背包，前</a:t>
            </a:r>
            <a:r>
              <a:rPr lang="en-US" sz="2400" b="1" i="1" dirty="0">
                <a:latin typeface="微软雅黑" pitchFamily="34" charset="-122"/>
                <a:ea typeface="微软雅黑" pitchFamily="34" charset="-122"/>
              </a:rPr>
              <a:t>n</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个物品被装入容量为</a:t>
            </a:r>
            <a:r>
              <a:rPr lang="en-US" sz="2400" b="1" i="1" dirty="0">
                <a:latin typeface="微软雅黑" pitchFamily="34" charset="-122"/>
                <a:ea typeface="微软雅黑" pitchFamily="34" charset="-122"/>
              </a:rPr>
              <a:t>C</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w</a:t>
            </a:r>
            <a:r>
              <a:rPr lang="en-US" sz="2400" b="1" i="1" baseline="-30000" dirty="0" err="1">
                <a:latin typeface="微软雅黑" pitchFamily="34" charset="-122"/>
                <a:ea typeface="微软雅黑" pitchFamily="34" charset="-122"/>
              </a:rPr>
              <a:t>n</a:t>
            </a:r>
            <a:r>
              <a:rPr lang="zh-CN" altLang="en-US" sz="2400" b="1" dirty="0">
                <a:latin typeface="微软雅黑" pitchFamily="34" charset="-122"/>
                <a:ea typeface="微软雅黑" pitchFamily="34" charset="-122"/>
              </a:rPr>
              <a:t>的背包中；否则，第</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个物品没有被装入背包，前</a:t>
            </a:r>
            <a:r>
              <a:rPr lang="en-US" sz="2400" b="1" i="1" dirty="0">
                <a:latin typeface="微软雅黑" pitchFamily="34" charset="-122"/>
                <a:ea typeface="微软雅黑" pitchFamily="34" charset="-122"/>
              </a:rPr>
              <a:t>n</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个物品被装入容量为</a:t>
            </a:r>
            <a:r>
              <a:rPr lang="en-US" sz="2400" b="1" i="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的背包中。依此类推，直到确定第</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个物品是否被装入背包中为止。由此，得到如下函数： </a:t>
            </a:r>
          </a:p>
        </p:txBody>
      </p:sp>
      <p:sp>
        <p:nvSpPr>
          <p:cNvPr id="77831" name="Rectangle 4"/>
          <p:cNvSpPr>
            <a:spLocks noChangeArrowheads="1"/>
          </p:cNvSpPr>
          <p:nvPr/>
        </p:nvSpPr>
        <p:spPr bwMode="auto">
          <a:xfrm>
            <a:off x="3271838" y="3217863"/>
            <a:ext cx="9144000" cy="0"/>
          </a:xfrm>
          <a:prstGeom prst="rect">
            <a:avLst/>
          </a:prstGeom>
          <a:noFill/>
          <a:ln w="9525">
            <a:noFill/>
            <a:miter lim="800000"/>
            <a:headEnd/>
            <a:tailEnd/>
          </a:ln>
        </p:spPr>
        <p:txBody>
          <a:bodyPr>
            <a:spAutoFit/>
          </a:bodyPr>
          <a:lstStyle/>
          <a:p>
            <a:endParaRPr lang="zh-CN" altLang="en-US"/>
          </a:p>
        </p:txBody>
      </p:sp>
      <p:graphicFrame>
        <p:nvGraphicFramePr>
          <p:cNvPr id="77832" name="Object 8"/>
          <p:cNvGraphicFramePr>
            <a:graphicFrameLocks noChangeAspect="1"/>
          </p:cNvGraphicFramePr>
          <p:nvPr/>
        </p:nvGraphicFramePr>
        <p:xfrm>
          <a:off x="1691680" y="5085184"/>
          <a:ext cx="4525963" cy="1116013"/>
        </p:xfrm>
        <a:graphic>
          <a:graphicData uri="http://schemas.openxmlformats.org/presentationml/2006/ole">
            <mc:AlternateContent xmlns:mc="http://schemas.openxmlformats.org/markup-compatibility/2006">
              <mc:Choice xmlns:v="urn:schemas-microsoft-com:vml" Requires="v">
                <p:oleObj spid="_x0000_s626754" r:id="rId3" imgW="2603817" imgH="482917" progId="">
                  <p:embed/>
                </p:oleObj>
              </mc:Choice>
              <mc:Fallback>
                <p:oleObj r:id="rId3" imgW="2603817" imgH="48291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5085184"/>
                        <a:ext cx="4525963"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3" name="Text Box 6"/>
          <p:cNvSpPr txBox="1">
            <a:spLocks noChangeArrowheads="1"/>
          </p:cNvSpPr>
          <p:nvPr/>
        </p:nvSpPr>
        <p:spPr bwMode="auto">
          <a:xfrm>
            <a:off x="6588224" y="5517232"/>
            <a:ext cx="1981200" cy="400110"/>
          </a:xfrm>
          <a:prstGeom prst="rect">
            <a:avLst/>
          </a:prstGeom>
          <a:noFill/>
          <a:ln w="9525">
            <a:noFill/>
            <a:miter lim="800000"/>
            <a:headEnd/>
            <a:tailEnd/>
          </a:ln>
        </p:spPr>
        <p:txBody>
          <a:bodyPr>
            <a:spAutoFit/>
          </a:bodyPr>
          <a:lstStyle/>
          <a:p>
            <a:pPr>
              <a:spcBef>
                <a:spcPct val="50000"/>
              </a:spcBef>
            </a:pPr>
            <a:r>
              <a:rPr lang="zh-CN" altLang="en-US" b="1" dirty="0">
                <a:latin typeface="宋体" pitchFamily="2" charset="-122"/>
              </a:rPr>
              <a:t>（</a:t>
            </a:r>
            <a:r>
              <a:rPr lang="zh-CN" altLang="en-US" b="1" dirty="0" smtClean="0">
                <a:latin typeface="宋体" pitchFamily="2" charset="-122"/>
              </a:rPr>
              <a:t>式</a:t>
            </a:r>
            <a:r>
              <a:rPr lang="en-US" b="1" dirty="0" smtClean="0"/>
              <a:t>3</a:t>
            </a:r>
            <a:r>
              <a:rPr lang="zh-CN" altLang="en-US" b="1" dirty="0" smtClean="0">
                <a:latin typeface="宋体" pitchFamily="2" charset="-122"/>
              </a:rPr>
              <a:t>）</a:t>
            </a:r>
            <a:r>
              <a:rPr lang="zh-CN" altLang="en-US" b="1" dirty="0" smtClean="0"/>
              <a:t> </a:t>
            </a:r>
            <a:endParaRPr lang="zh-CN" altLang="en-US" b="1" dirty="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Text Box 2"/>
          <p:cNvSpPr txBox="1">
            <a:spLocks noChangeArrowheads="1"/>
          </p:cNvSpPr>
          <p:nvPr/>
        </p:nvSpPr>
        <p:spPr bwMode="auto">
          <a:xfrm>
            <a:off x="609600" y="260350"/>
            <a:ext cx="8001000" cy="2939266"/>
          </a:xfrm>
          <a:prstGeom prst="rect">
            <a:avLst/>
          </a:prstGeom>
          <a:noFill/>
          <a:ln w="9525">
            <a:noFill/>
            <a:miter lim="800000"/>
            <a:headEnd/>
            <a:tailEnd/>
          </a:ln>
        </p:spPr>
        <p:txBody>
          <a:bodyPr>
            <a:spAutoFit/>
          </a:bodyPr>
          <a:lstStyle/>
          <a:p>
            <a:pPr algn="just">
              <a:spcBef>
                <a:spcPts val="600"/>
              </a:spcBef>
            </a:pPr>
            <a:r>
              <a:rPr lang="zh-CN" altLang="en-US" sz="3600" b="1" dirty="0">
                <a:solidFill>
                  <a:srgbClr val="CC0000"/>
                </a:solidFill>
                <a:latin typeface="微软雅黑" pitchFamily="34" charset="-122"/>
                <a:ea typeface="微软雅黑" pitchFamily="34" charset="-122"/>
              </a:rPr>
              <a:t>算法实现</a:t>
            </a:r>
            <a:endParaRPr lang="zh-CN" altLang="en-US" sz="3600" b="1" dirty="0">
              <a:latin typeface="微软雅黑" pitchFamily="34" charset="-122"/>
              <a:ea typeface="微软雅黑" pitchFamily="34" charset="-122"/>
            </a:endParaRPr>
          </a:p>
          <a:p>
            <a:pPr algn="just">
              <a:lnSpc>
                <a:spcPct val="120000"/>
              </a:lnSpc>
              <a:spcBef>
                <a:spcPts val="600"/>
              </a:spcBef>
            </a:pPr>
            <a:r>
              <a:rPr lang="zh-CN" altLang="en-US" sz="2400" b="1" dirty="0">
                <a:latin typeface="微软雅黑" pitchFamily="34" charset="-122"/>
                <a:ea typeface="微软雅黑" pitchFamily="34" charset="-122"/>
              </a:rPr>
              <a:t>    设</a:t>
            </a:r>
            <a:r>
              <a:rPr lang="en-US" sz="2400" b="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个物品的重量存储在数组</a:t>
            </a:r>
            <a:r>
              <a:rPr lang="en-US" sz="2400" b="1" dirty="0">
                <a:latin typeface="微软雅黑" pitchFamily="34" charset="-122"/>
                <a:ea typeface="微软雅黑" pitchFamily="34" charset="-122"/>
              </a:rPr>
              <a:t>w[n]</a:t>
            </a:r>
            <a:r>
              <a:rPr lang="zh-CN" altLang="en-US" sz="2400" b="1" dirty="0">
                <a:latin typeface="微软雅黑" pitchFamily="34" charset="-122"/>
                <a:ea typeface="微软雅黑" pitchFamily="34" charset="-122"/>
              </a:rPr>
              <a:t>中，价值存储在数组</a:t>
            </a:r>
            <a:r>
              <a:rPr lang="en-US" sz="2400" b="1" dirty="0">
                <a:latin typeface="微软雅黑" pitchFamily="34" charset="-122"/>
                <a:ea typeface="微软雅黑" pitchFamily="34" charset="-122"/>
              </a:rPr>
              <a:t>v[n]</a:t>
            </a:r>
            <a:r>
              <a:rPr lang="zh-CN" altLang="en-US" sz="2400" b="1" dirty="0">
                <a:latin typeface="微软雅黑" pitchFamily="34" charset="-122"/>
                <a:ea typeface="微软雅黑" pitchFamily="34" charset="-122"/>
              </a:rPr>
              <a:t>中，背包容量为</a:t>
            </a:r>
            <a:r>
              <a:rPr lang="en-US"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，数组</a:t>
            </a:r>
            <a:r>
              <a:rPr lang="en-US" sz="2400" b="1" dirty="0">
                <a:latin typeface="微软雅黑" pitchFamily="34" charset="-122"/>
                <a:ea typeface="微软雅黑" pitchFamily="34" charset="-122"/>
              </a:rPr>
              <a:t>V[n+1][C+1]</a:t>
            </a:r>
            <a:r>
              <a:rPr lang="zh-CN" altLang="en-US" sz="2400" b="1" dirty="0">
                <a:latin typeface="微软雅黑" pitchFamily="34" charset="-122"/>
                <a:ea typeface="微软雅黑" pitchFamily="34" charset="-122"/>
              </a:rPr>
              <a:t>存放迭代结果，其中</a:t>
            </a:r>
            <a:r>
              <a:rPr lang="en-US" sz="2400" b="1" dirty="0">
                <a:latin typeface="微软雅黑" pitchFamily="34" charset="-122"/>
                <a:ea typeface="微软雅黑" pitchFamily="34" charset="-122"/>
              </a:rPr>
              <a:t>V[</a:t>
            </a:r>
            <a:r>
              <a:rPr lang="en-US" sz="2400" b="1" dirty="0" err="1">
                <a:latin typeface="微软雅黑" pitchFamily="34" charset="-122"/>
                <a:ea typeface="微软雅黑" pitchFamily="34" charset="-122"/>
              </a:rPr>
              <a:t>i</a:t>
            </a:r>
            <a:r>
              <a:rPr lang="en-US" sz="2400" b="1" dirty="0">
                <a:latin typeface="微软雅黑" pitchFamily="34" charset="-122"/>
                <a:ea typeface="微软雅黑" pitchFamily="34" charset="-122"/>
              </a:rPr>
              <a:t>][j]</a:t>
            </a:r>
            <a:r>
              <a:rPr lang="zh-CN" altLang="en-US" sz="2400" b="1" dirty="0">
                <a:latin typeface="微软雅黑" pitchFamily="34" charset="-122"/>
                <a:ea typeface="微软雅黑" pitchFamily="34" charset="-122"/>
              </a:rPr>
              <a:t>表示前</a:t>
            </a:r>
            <a:r>
              <a:rPr lang="en-US" sz="2400" b="1" dirty="0" err="1">
                <a:latin typeface="微软雅黑" pitchFamily="34" charset="-122"/>
                <a:ea typeface="微软雅黑" pitchFamily="34" charset="-122"/>
              </a:rPr>
              <a:t>i</a:t>
            </a:r>
            <a:r>
              <a:rPr lang="zh-CN" altLang="en-US" sz="2400" b="1" dirty="0">
                <a:latin typeface="微软雅黑" pitchFamily="34" charset="-122"/>
                <a:ea typeface="微软雅黑" pitchFamily="34" charset="-122"/>
              </a:rPr>
              <a:t>个物品装入容量为</a:t>
            </a:r>
            <a:r>
              <a:rPr lang="en-US" sz="2400" b="1" dirty="0">
                <a:latin typeface="微软雅黑" pitchFamily="34" charset="-122"/>
                <a:ea typeface="微软雅黑" pitchFamily="34" charset="-122"/>
              </a:rPr>
              <a:t>j</a:t>
            </a:r>
            <a:r>
              <a:rPr lang="zh-CN" altLang="en-US" sz="2400" b="1" dirty="0">
                <a:latin typeface="微软雅黑" pitchFamily="34" charset="-122"/>
                <a:ea typeface="微软雅黑" pitchFamily="34" charset="-122"/>
              </a:rPr>
              <a:t>的背包中获得的最大价值，数组</a:t>
            </a:r>
            <a:r>
              <a:rPr lang="en-US" sz="2400" b="1" dirty="0">
                <a:latin typeface="微软雅黑" pitchFamily="34" charset="-122"/>
                <a:ea typeface="微软雅黑" pitchFamily="34" charset="-122"/>
              </a:rPr>
              <a:t>x[n]</a:t>
            </a:r>
            <a:r>
              <a:rPr lang="zh-CN" altLang="en-US" sz="2400" b="1" dirty="0">
                <a:latin typeface="微软雅黑" pitchFamily="34" charset="-122"/>
                <a:ea typeface="微软雅黑" pitchFamily="34" charset="-122"/>
              </a:rPr>
              <a:t>存储装入背包的物品，动态规划法求解</a:t>
            </a:r>
            <a:r>
              <a:rPr lang="en-US" sz="2400" b="1" dirty="0">
                <a:latin typeface="微软雅黑" pitchFamily="34" charset="-122"/>
                <a:ea typeface="微软雅黑" pitchFamily="34" charset="-122"/>
              </a:rPr>
              <a:t>0/1</a:t>
            </a:r>
            <a:r>
              <a:rPr lang="zh-CN" altLang="en-US" sz="2400" b="1" dirty="0">
                <a:latin typeface="微软雅黑" pitchFamily="34" charset="-122"/>
                <a:ea typeface="微软雅黑" pitchFamily="34" charset="-122"/>
              </a:rPr>
              <a:t>背包问题的算法如下： </a:t>
            </a:r>
          </a:p>
        </p:txBody>
      </p:sp>
      <p:grpSp>
        <p:nvGrpSpPr>
          <p:cNvPr id="2" name="Group 8"/>
          <p:cNvGrpSpPr>
            <a:grpSpLocks/>
          </p:cNvGrpSpPr>
          <p:nvPr/>
        </p:nvGrpSpPr>
        <p:grpSpPr bwMode="auto">
          <a:xfrm>
            <a:off x="1187624" y="3717032"/>
            <a:ext cx="7086600" cy="2665412"/>
            <a:chOff x="0" y="0"/>
            <a:chExt cx="7654" cy="4432"/>
          </a:xfrm>
        </p:grpSpPr>
        <p:sp>
          <p:nvSpPr>
            <p:cNvPr id="78855" name="Text Box 9"/>
            <p:cNvSpPr txBox="1">
              <a:spLocks noChangeArrowheads="1"/>
            </p:cNvSpPr>
            <p:nvPr/>
          </p:nvSpPr>
          <p:spPr bwMode="auto">
            <a:xfrm>
              <a:off x="0" y="0"/>
              <a:ext cx="7654" cy="4432"/>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pPr algn="ctr" eaLnBrk="0" hangingPunct="0">
                <a:spcAft>
                  <a:spcPts val="775"/>
                </a:spcAft>
              </a:pPr>
              <a:r>
                <a:rPr lang="zh-CN" altLang="en-US" sz="2200" b="1" dirty="0"/>
                <a:t>算法</a:t>
              </a:r>
              <a:r>
                <a:rPr lang="en-US" sz="2200" b="1" dirty="0"/>
                <a:t>——0/1</a:t>
              </a:r>
              <a:r>
                <a:rPr lang="zh-CN" altLang="en-US" sz="2200" b="1" dirty="0"/>
                <a:t>背包问题</a:t>
              </a:r>
            </a:p>
            <a:p>
              <a:pPr algn="just" eaLnBrk="0" hangingPunct="0">
                <a:lnSpc>
                  <a:spcPct val="104000"/>
                </a:lnSpc>
              </a:pPr>
              <a:r>
                <a:rPr lang="zh-CN" altLang="en-US" sz="2200" b="1" dirty="0"/>
                <a:t> </a:t>
              </a:r>
              <a:r>
                <a:rPr lang="en-US" sz="2200" b="1" dirty="0" err="1"/>
                <a:t>int</a:t>
              </a:r>
              <a:r>
                <a:rPr lang="en-US" sz="2200" b="1" dirty="0"/>
                <a:t> </a:t>
              </a:r>
              <a:r>
                <a:rPr lang="en-US" sz="2200" b="1" dirty="0" err="1"/>
                <a:t>KnapSack</a:t>
              </a:r>
              <a:r>
                <a:rPr lang="en-US" sz="2200" b="1" dirty="0"/>
                <a:t>(</a:t>
              </a:r>
              <a:r>
                <a:rPr lang="en-US" sz="2200" b="1" dirty="0" err="1"/>
                <a:t>int</a:t>
              </a:r>
              <a:r>
                <a:rPr lang="en-US" sz="2200" b="1" dirty="0"/>
                <a:t> n, </a:t>
              </a:r>
              <a:r>
                <a:rPr lang="en-US" sz="2200" b="1" dirty="0" err="1"/>
                <a:t>int</a:t>
              </a:r>
              <a:r>
                <a:rPr lang="en-US" sz="2200" b="1" dirty="0"/>
                <a:t> w[ ], </a:t>
              </a:r>
              <a:r>
                <a:rPr lang="en-US" sz="2200" b="1" dirty="0" err="1"/>
                <a:t>int</a:t>
              </a:r>
              <a:r>
                <a:rPr lang="en-US" sz="2200" b="1" dirty="0"/>
                <a:t> v[ ]) {</a:t>
              </a:r>
            </a:p>
            <a:p>
              <a:pPr algn="just" eaLnBrk="0" hangingPunct="0">
                <a:lnSpc>
                  <a:spcPct val="104000"/>
                </a:lnSpc>
              </a:pPr>
              <a:r>
                <a:rPr lang="en-US" sz="2200" b="1" dirty="0"/>
                <a:t>     for (</a:t>
              </a:r>
              <a:r>
                <a:rPr lang="en-US" sz="2200" b="1" dirty="0" err="1"/>
                <a:t>i</a:t>
              </a:r>
              <a:r>
                <a:rPr lang="en-US" sz="2200" b="1" dirty="0"/>
                <a:t>=0; </a:t>
              </a:r>
              <a:r>
                <a:rPr lang="en-US" sz="2200" b="1" dirty="0" err="1"/>
                <a:t>i</a:t>
              </a:r>
              <a:r>
                <a:rPr lang="en-US" sz="2200" b="1" dirty="0"/>
                <a:t>&lt;=n; </a:t>
              </a:r>
              <a:r>
                <a:rPr lang="en-US" sz="2200" b="1" dirty="0" err="1"/>
                <a:t>i</a:t>
              </a:r>
              <a:r>
                <a:rPr lang="en-US" sz="2200" b="1" dirty="0"/>
                <a:t>++)   //</a:t>
              </a:r>
              <a:r>
                <a:rPr lang="zh-CN" altLang="en-US" sz="2200" b="1" dirty="0"/>
                <a:t>初始化第</a:t>
              </a:r>
              <a:r>
                <a:rPr lang="en-US" sz="2200" b="1" dirty="0"/>
                <a:t>0</a:t>
              </a:r>
              <a:r>
                <a:rPr lang="zh-CN" altLang="en-US" sz="2200" b="1" dirty="0"/>
                <a:t>列</a:t>
              </a:r>
            </a:p>
            <a:p>
              <a:pPr algn="just" eaLnBrk="0" hangingPunct="0">
                <a:lnSpc>
                  <a:spcPct val="104000"/>
                </a:lnSpc>
              </a:pPr>
              <a:r>
                <a:rPr lang="zh-CN" altLang="en-US" sz="2200" b="1" dirty="0"/>
                <a:t>           </a:t>
              </a:r>
              <a:r>
                <a:rPr lang="en-US" sz="2200" b="1" dirty="0"/>
                <a:t>V[</a:t>
              </a:r>
              <a:r>
                <a:rPr lang="en-US" sz="2200" b="1" dirty="0" err="1"/>
                <a:t>i</a:t>
              </a:r>
              <a:r>
                <a:rPr lang="en-US" sz="2200" b="1" dirty="0"/>
                <a:t>][0]=0;</a:t>
              </a:r>
            </a:p>
            <a:p>
              <a:pPr algn="just" eaLnBrk="0" hangingPunct="0">
                <a:lnSpc>
                  <a:spcPct val="104000"/>
                </a:lnSpc>
              </a:pPr>
              <a:r>
                <a:rPr lang="en-US" sz="2200" b="1" dirty="0"/>
                <a:t>     for (j=0; j&lt;=C; j++)   //</a:t>
              </a:r>
              <a:r>
                <a:rPr lang="zh-CN" altLang="en-US" sz="2200" b="1" dirty="0"/>
                <a:t>初始化第</a:t>
              </a:r>
              <a:r>
                <a:rPr lang="en-US" sz="2200" b="1" dirty="0"/>
                <a:t>0</a:t>
              </a:r>
              <a:r>
                <a:rPr lang="zh-CN" altLang="en-US" sz="2200" b="1" dirty="0"/>
                <a:t>行</a:t>
              </a:r>
            </a:p>
            <a:p>
              <a:pPr algn="just" eaLnBrk="0" hangingPunct="0">
                <a:lnSpc>
                  <a:spcPct val="104000"/>
                </a:lnSpc>
              </a:pPr>
              <a:r>
                <a:rPr lang="zh-CN" altLang="en-US" sz="2200" b="1" dirty="0"/>
                <a:t>           </a:t>
              </a:r>
              <a:r>
                <a:rPr lang="en-US" sz="2200" b="1" dirty="0"/>
                <a:t>V[0][j]=0;</a:t>
              </a:r>
            </a:p>
          </p:txBody>
        </p:sp>
        <p:grpSp>
          <p:nvGrpSpPr>
            <p:cNvPr id="3" name="Group 10"/>
            <p:cNvGrpSpPr>
              <a:grpSpLocks/>
            </p:cNvGrpSpPr>
            <p:nvPr/>
          </p:nvGrpSpPr>
          <p:grpSpPr bwMode="auto">
            <a:xfrm>
              <a:off x="2" y="0"/>
              <a:ext cx="550" cy="864"/>
              <a:chOff x="0" y="0"/>
              <a:chExt cx="550" cy="864"/>
            </a:xfrm>
          </p:grpSpPr>
          <p:sp>
            <p:nvSpPr>
              <p:cNvPr id="78857" name="AutoShape 11"/>
              <p:cNvSpPr>
                <a:spLocks noChangeArrowheads="1"/>
              </p:cNvSpPr>
              <p:nvPr/>
            </p:nvSpPr>
            <p:spPr bwMode="auto">
              <a:xfrm rot="5400000">
                <a:off x="-152" y="154"/>
                <a:ext cx="858" cy="550"/>
              </a:xfrm>
              <a:prstGeom prst="rtTriangle">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endParaRPr lang="zh-CN" altLang="en-US">
                  <a:solidFill>
                    <a:srgbClr val="40458C"/>
                  </a:solidFill>
                  <a:latin typeface="Tahoma" pitchFamily="34" charset="0"/>
                </a:endParaRPr>
              </a:p>
            </p:txBody>
          </p:sp>
          <p:pic>
            <p:nvPicPr>
              <p:cNvPr id="78858" name="WordArt 12"/>
              <p:cNvPicPr>
                <a:picLocks noChangeArrowheads="1"/>
              </p:cNvPicPr>
              <p:nvPr/>
            </p:nvPicPr>
            <p:blipFill>
              <a:blip r:embed="rId2" cstate="print"/>
              <a:srcRect/>
              <a:stretch>
                <a:fillRect/>
              </a:stretch>
            </p:blipFill>
            <p:spPr bwMode="auto">
              <a:xfrm>
                <a:off x="-3" y="-59"/>
                <a:ext cx="428" cy="770"/>
              </a:xfrm>
              <a:prstGeom prst="rect">
                <a:avLst/>
              </a:prstGeom>
              <a:noFill/>
              <a:ln w="9525" cmpd="sng">
                <a:noFill/>
                <a:miter lim="800000"/>
                <a:headEnd/>
                <a:tailEnd/>
              </a:ln>
            </p:spPr>
          </p:pic>
        </p:grpSp>
      </p:gr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827088" y="333375"/>
            <a:ext cx="7391400" cy="5832475"/>
            <a:chOff x="0" y="0"/>
            <a:chExt cx="7654" cy="6648"/>
          </a:xfrm>
        </p:grpSpPr>
        <p:sp>
          <p:nvSpPr>
            <p:cNvPr id="79878" name="Text Box 8"/>
            <p:cNvSpPr txBox="1">
              <a:spLocks noChangeArrowheads="1"/>
            </p:cNvSpPr>
            <p:nvPr/>
          </p:nvSpPr>
          <p:spPr bwMode="auto">
            <a:xfrm>
              <a:off x="0" y="0"/>
              <a:ext cx="7654" cy="664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pPr algn="ctr" eaLnBrk="0" hangingPunct="0">
                <a:spcAft>
                  <a:spcPts val="775"/>
                </a:spcAft>
              </a:pPr>
              <a:r>
                <a:rPr lang="zh-CN" altLang="en-US" sz="2200" b="1"/>
                <a:t>算法</a:t>
              </a:r>
              <a:r>
                <a:rPr lang="en-US" sz="2200" b="1"/>
                <a:t>——0/1</a:t>
              </a:r>
              <a:r>
                <a:rPr lang="zh-CN" altLang="en-US" sz="2200" b="1"/>
                <a:t>背包问题</a:t>
              </a:r>
            </a:p>
            <a:p>
              <a:pPr algn="just" eaLnBrk="0" hangingPunct="0">
                <a:lnSpc>
                  <a:spcPct val="104000"/>
                </a:lnSpc>
              </a:pPr>
              <a:r>
                <a:rPr lang="en-US" sz="2200" b="1"/>
                <a:t>    for (i=1; i&lt;=n; i++)   //</a:t>
              </a:r>
              <a:r>
                <a:rPr lang="zh-CN" altLang="en-US" sz="2200" b="1"/>
                <a:t>计算第</a:t>
              </a:r>
              <a:r>
                <a:rPr lang="en-US" sz="2200" b="1"/>
                <a:t>i</a:t>
              </a:r>
              <a:r>
                <a:rPr lang="zh-CN" altLang="en-US" sz="2200" b="1"/>
                <a:t>行，进行第</a:t>
              </a:r>
              <a:r>
                <a:rPr lang="en-US" sz="2200" b="1"/>
                <a:t>i</a:t>
              </a:r>
              <a:r>
                <a:rPr lang="zh-CN" altLang="en-US" sz="2200" b="1"/>
                <a:t>次迭代</a:t>
              </a:r>
            </a:p>
            <a:p>
              <a:pPr algn="just" eaLnBrk="0" hangingPunct="0">
                <a:lnSpc>
                  <a:spcPct val="104000"/>
                </a:lnSpc>
              </a:pPr>
              <a:r>
                <a:rPr lang="zh-CN" altLang="en-US" sz="2200" b="1"/>
                <a:t>           </a:t>
              </a:r>
              <a:r>
                <a:rPr lang="en-US" sz="2200" b="1"/>
                <a:t>for (j=1; j&lt;=C; j++)</a:t>
              </a:r>
            </a:p>
            <a:p>
              <a:pPr algn="just" eaLnBrk="0" hangingPunct="0">
                <a:lnSpc>
                  <a:spcPct val="104000"/>
                </a:lnSpc>
              </a:pPr>
              <a:r>
                <a:rPr lang="en-US" sz="2200" b="1"/>
                <a:t>                  if (j&lt;w[i])   V[i][j]=V[i</a:t>
              </a:r>
              <a:r>
                <a:rPr lang="en-US" sz="2200" b="1">
                  <a:latin typeface="宋体" pitchFamily="2" charset="-122"/>
                </a:rPr>
                <a:t>-</a:t>
              </a:r>
              <a:r>
                <a:rPr lang="en-US" sz="2200" b="1"/>
                <a:t>1][j];         </a:t>
              </a:r>
            </a:p>
            <a:p>
              <a:pPr algn="just" eaLnBrk="0" hangingPunct="0">
                <a:lnSpc>
                  <a:spcPct val="104000"/>
                </a:lnSpc>
              </a:pPr>
              <a:r>
                <a:rPr lang="en-US" sz="2200" b="1"/>
                <a:t>                  else   V[i][j]=max(V[i</a:t>
              </a:r>
              <a:r>
                <a:rPr lang="en-US" sz="2200" b="1">
                  <a:latin typeface="宋体" pitchFamily="2" charset="-122"/>
                </a:rPr>
                <a:t>-</a:t>
              </a:r>
              <a:r>
                <a:rPr lang="en-US" sz="2200" b="1"/>
                <a:t>1][j], V[i</a:t>
              </a:r>
              <a:r>
                <a:rPr lang="en-US" sz="2200" b="1">
                  <a:latin typeface="宋体" pitchFamily="2" charset="-122"/>
                </a:rPr>
                <a:t>-</a:t>
              </a:r>
              <a:r>
                <a:rPr lang="en-US" sz="2200" b="1"/>
                <a:t>1][j</a:t>
              </a:r>
              <a:r>
                <a:rPr lang="en-US" sz="2200" b="1">
                  <a:latin typeface="宋体" pitchFamily="2" charset="-122"/>
                </a:rPr>
                <a:t>-</a:t>
              </a:r>
              <a:r>
                <a:rPr lang="en-US" sz="2200" b="1"/>
                <a:t>w[i]]+v[i]);</a:t>
              </a:r>
            </a:p>
            <a:p>
              <a:pPr algn="just" eaLnBrk="0" hangingPunct="0">
                <a:lnSpc>
                  <a:spcPct val="104000"/>
                </a:lnSpc>
              </a:pPr>
              <a:endParaRPr lang="en-US" sz="2200" b="1"/>
            </a:p>
            <a:p>
              <a:pPr algn="just" eaLnBrk="0" hangingPunct="0">
                <a:lnSpc>
                  <a:spcPct val="104000"/>
                </a:lnSpc>
              </a:pPr>
              <a:r>
                <a:rPr lang="en-US" sz="2200" b="1"/>
                <a:t>     j=C;    //</a:t>
              </a:r>
              <a:r>
                <a:rPr lang="zh-CN" altLang="en-US" sz="2200" b="1"/>
                <a:t>求装入背包的物品</a:t>
              </a:r>
            </a:p>
            <a:p>
              <a:pPr algn="just" eaLnBrk="0" hangingPunct="0">
                <a:lnSpc>
                  <a:spcPct val="104000"/>
                </a:lnSpc>
              </a:pPr>
              <a:r>
                <a:rPr lang="zh-CN" altLang="en-US" sz="2200" b="1"/>
                <a:t>     </a:t>
              </a:r>
              <a:r>
                <a:rPr lang="en-US" sz="2200" b="1"/>
                <a:t>for (i=n; i&gt;0; i</a:t>
              </a:r>
              <a:r>
                <a:rPr lang="en-US" sz="2200" b="1">
                  <a:latin typeface="宋体" pitchFamily="2" charset="-122"/>
                </a:rPr>
                <a:t>--</a:t>
              </a:r>
              <a:r>
                <a:rPr lang="en-US" sz="2200" b="1"/>
                <a:t>){</a:t>
              </a:r>
            </a:p>
            <a:p>
              <a:pPr algn="just" eaLnBrk="0" hangingPunct="0">
                <a:lnSpc>
                  <a:spcPct val="104000"/>
                </a:lnSpc>
              </a:pPr>
              <a:r>
                <a:rPr lang="en-US" sz="2200" b="1"/>
                <a:t>         if (V[i][j]&gt;V[i</a:t>
              </a:r>
              <a:r>
                <a:rPr lang="en-US" sz="2200" b="1">
                  <a:latin typeface="宋体" pitchFamily="2" charset="-122"/>
                </a:rPr>
                <a:t>-</a:t>
              </a:r>
              <a:r>
                <a:rPr lang="en-US" sz="2200" b="1"/>
                <a:t>1][j]) {</a:t>
              </a:r>
            </a:p>
            <a:p>
              <a:pPr algn="just" eaLnBrk="0" hangingPunct="0">
                <a:lnSpc>
                  <a:spcPct val="104000"/>
                </a:lnSpc>
              </a:pPr>
              <a:r>
                <a:rPr lang="en-US" sz="2200" b="1"/>
                <a:t>              x[i]=1;</a:t>
              </a:r>
            </a:p>
            <a:p>
              <a:pPr algn="just" eaLnBrk="0" hangingPunct="0">
                <a:lnSpc>
                  <a:spcPct val="104000"/>
                </a:lnSpc>
              </a:pPr>
              <a:r>
                <a:rPr lang="en-US" sz="2200" b="1"/>
                <a:t>              j=j</a:t>
              </a:r>
              <a:r>
                <a:rPr lang="en-US" sz="2200" b="1">
                  <a:latin typeface="宋体" pitchFamily="2" charset="-122"/>
                </a:rPr>
                <a:t>-</a:t>
              </a:r>
              <a:r>
                <a:rPr lang="en-US" sz="2200" b="1"/>
                <a:t>w[i];</a:t>
              </a:r>
            </a:p>
            <a:p>
              <a:pPr algn="just" eaLnBrk="0" hangingPunct="0">
                <a:lnSpc>
                  <a:spcPct val="104000"/>
                </a:lnSpc>
              </a:pPr>
              <a:r>
                <a:rPr lang="en-US" sz="2200" b="1"/>
                <a:t>         }</a:t>
              </a:r>
            </a:p>
            <a:p>
              <a:pPr algn="just" eaLnBrk="0" hangingPunct="0">
                <a:lnSpc>
                  <a:spcPct val="104000"/>
                </a:lnSpc>
              </a:pPr>
              <a:r>
                <a:rPr lang="en-US" sz="2200" b="1"/>
                <a:t>         else x[i]=0;</a:t>
              </a:r>
            </a:p>
            <a:p>
              <a:pPr algn="just" eaLnBrk="0" hangingPunct="0">
                <a:lnSpc>
                  <a:spcPct val="104000"/>
                </a:lnSpc>
              </a:pPr>
              <a:r>
                <a:rPr lang="en-US" sz="2200" b="1"/>
                <a:t>     }</a:t>
              </a:r>
            </a:p>
            <a:p>
              <a:pPr algn="just" eaLnBrk="0" hangingPunct="0">
                <a:lnSpc>
                  <a:spcPct val="104000"/>
                </a:lnSpc>
              </a:pPr>
              <a:r>
                <a:rPr lang="en-US" sz="2200" b="1"/>
                <a:t>     return V[n][C];    //</a:t>
              </a:r>
              <a:r>
                <a:rPr lang="zh-CN" altLang="en-US" sz="2200" b="1"/>
                <a:t>返回背包取得的最大价值</a:t>
              </a:r>
            </a:p>
            <a:p>
              <a:pPr algn="just" eaLnBrk="0" hangingPunct="0">
                <a:lnSpc>
                  <a:spcPct val="104000"/>
                </a:lnSpc>
              </a:pPr>
              <a:r>
                <a:rPr lang="en-US" sz="2200" b="1"/>
                <a:t>}</a:t>
              </a:r>
            </a:p>
          </p:txBody>
        </p:sp>
        <p:grpSp>
          <p:nvGrpSpPr>
            <p:cNvPr id="3" name="Group 9"/>
            <p:cNvGrpSpPr>
              <a:grpSpLocks/>
            </p:cNvGrpSpPr>
            <p:nvPr/>
          </p:nvGrpSpPr>
          <p:grpSpPr bwMode="auto">
            <a:xfrm>
              <a:off x="2" y="0"/>
              <a:ext cx="550" cy="864"/>
              <a:chOff x="0" y="0"/>
              <a:chExt cx="550" cy="864"/>
            </a:xfrm>
          </p:grpSpPr>
          <p:sp>
            <p:nvSpPr>
              <p:cNvPr id="79880" name="AutoShape 10"/>
              <p:cNvSpPr>
                <a:spLocks noChangeArrowheads="1"/>
              </p:cNvSpPr>
              <p:nvPr/>
            </p:nvSpPr>
            <p:spPr bwMode="auto">
              <a:xfrm rot="5400000">
                <a:off x="-156" y="152"/>
                <a:ext cx="861" cy="554"/>
              </a:xfrm>
              <a:prstGeom prst="rtTriangle">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endParaRPr lang="zh-CN" altLang="en-US">
                  <a:solidFill>
                    <a:srgbClr val="40458C"/>
                  </a:solidFill>
                  <a:latin typeface="Tahoma" pitchFamily="34" charset="0"/>
                </a:endParaRPr>
              </a:p>
            </p:txBody>
          </p:sp>
          <p:pic>
            <p:nvPicPr>
              <p:cNvPr id="79881" name="WordArt 11"/>
              <p:cNvPicPr>
                <a:picLocks noChangeArrowheads="1"/>
              </p:cNvPicPr>
              <p:nvPr/>
            </p:nvPicPr>
            <p:blipFill>
              <a:blip r:embed="rId2" cstate="print"/>
              <a:srcRect/>
              <a:stretch>
                <a:fillRect/>
              </a:stretch>
            </p:blipFill>
            <p:spPr bwMode="auto">
              <a:xfrm>
                <a:off x="-38" y="-33"/>
                <a:ext cx="499" cy="688"/>
              </a:xfrm>
              <a:prstGeom prst="rect">
                <a:avLst/>
              </a:prstGeom>
              <a:noFill/>
              <a:ln w="9525" cmpd="sng">
                <a:noFill/>
                <a:miter lim="800000"/>
                <a:headEnd/>
                <a:tailEnd/>
              </a:ln>
            </p:spPr>
          </p:pic>
        </p:gr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完全加括号的矩阵连乘积</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20000"/>
              </a:lnSpc>
              <a:spcBef>
                <a:spcPts val="600"/>
              </a:spcBef>
            </a:pPr>
            <a:r>
              <a:rPr lang="zh-CN" altLang="en-US" sz="2200" dirty="0" smtClean="0"/>
              <a:t>设有四个矩阵：</a:t>
            </a:r>
            <a:r>
              <a:rPr lang="en-US" altLang="zh-CN" sz="2200" dirty="0" smtClean="0"/>
              <a:t>A</a:t>
            </a:r>
            <a:r>
              <a:rPr lang="en-US" altLang="zh-CN" sz="2200" baseline="-25000" dirty="0" smtClean="0"/>
              <a:t>50x10</a:t>
            </a:r>
            <a:r>
              <a:rPr lang="zh-CN" altLang="en-US" sz="2200" dirty="0" smtClean="0"/>
              <a:t>，</a:t>
            </a:r>
            <a:r>
              <a:rPr lang="en-US" altLang="zh-CN" sz="2200" dirty="0" smtClean="0"/>
              <a:t>B</a:t>
            </a:r>
            <a:r>
              <a:rPr lang="en-US" altLang="zh-CN" sz="2200" baseline="-25000" dirty="0" smtClean="0"/>
              <a:t>10x40</a:t>
            </a:r>
            <a:r>
              <a:rPr lang="zh-CN" altLang="en-US" sz="2200" dirty="0" smtClean="0"/>
              <a:t>，</a:t>
            </a:r>
            <a:r>
              <a:rPr lang="en-US" altLang="zh-CN" sz="2200" dirty="0" smtClean="0"/>
              <a:t>C</a:t>
            </a:r>
            <a:r>
              <a:rPr lang="en-US" altLang="zh-CN" sz="2200" baseline="-25000" dirty="0"/>
              <a:t>4</a:t>
            </a:r>
            <a:r>
              <a:rPr lang="en-US" altLang="zh-CN" sz="2200" baseline="-25000" dirty="0" smtClean="0"/>
              <a:t>0x30</a:t>
            </a:r>
            <a:r>
              <a:rPr lang="zh-CN" altLang="en-US" sz="2200" dirty="0" smtClean="0"/>
              <a:t>，</a:t>
            </a:r>
            <a:r>
              <a:rPr lang="en-US" altLang="zh-CN" sz="2200" dirty="0" smtClean="0"/>
              <a:t>D</a:t>
            </a:r>
            <a:r>
              <a:rPr lang="en-US" altLang="zh-CN" sz="2200" baseline="-25000" dirty="0" smtClean="0"/>
              <a:t>30x5</a:t>
            </a:r>
          </a:p>
          <a:p>
            <a:pPr marL="504000" indent="-504000" eaLnBrk="1" hangingPunct="1">
              <a:lnSpc>
                <a:spcPct val="120000"/>
              </a:lnSpc>
              <a:spcBef>
                <a:spcPts val="600"/>
              </a:spcBef>
            </a:pPr>
            <a:r>
              <a:rPr lang="zh-CN" altLang="en-US" sz="2200" dirty="0" smtClean="0"/>
              <a:t>连乘积</a:t>
            </a:r>
            <a:r>
              <a:rPr lang="en-US" altLang="zh-CN" sz="2200" dirty="0" smtClean="0"/>
              <a:t>ABCD</a:t>
            </a:r>
            <a:r>
              <a:rPr lang="zh-CN" altLang="en-US" sz="2200" dirty="0" smtClean="0"/>
              <a:t>总</a:t>
            </a:r>
            <a:r>
              <a:rPr lang="zh-CN" altLang="en-US" sz="2200" dirty="0"/>
              <a:t>共有五种完全加括号的方</a:t>
            </a:r>
            <a:r>
              <a:rPr lang="zh-CN" altLang="en-US" sz="2200" dirty="0" smtClean="0"/>
              <a:t>式</a:t>
            </a:r>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a:t>
            </a:r>
            <a:r>
              <a:rPr lang="zh-CN" altLang="en-US" sz="2200" b="1" dirty="0" smtClean="0"/>
              <a:t>（（</a:t>
            </a:r>
            <a:r>
              <a:rPr lang="en-US" altLang="zh-CN" sz="2200" b="1" dirty="0" smtClean="0"/>
              <a:t>BC</a:t>
            </a:r>
            <a:r>
              <a:rPr lang="zh-CN" altLang="en-US" sz="2200" b="1" dirty="0" smtClean="0"/>
              <a:t>）</a:t>
            </a:r>
            <a:r>
              <a:rPr lang="en-US" altLang="zh-CN" sz="2200" b="1" dirty="0" smtClean="0"/>
              <a:t>D</a:t>
            </a:r>
            <a:r>
              <a:rPr lang="zh-CN" altLang="en-US" sz="2200" b="1" dirty="0" smtClean="0"/>
              <a:t>））  </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a:t>
            </a:r>
            <a:r>
              <a:rPr lang="zh-CN" altLang="en-US" sz="2200" b="1" dirty="0" smtClean="0"/>
              <a:t>（</a:t>
            </a:r>
            <a:r>
              <a:rPr lang="en-US" altLang="zh-CN" sz="2200" b="1" dirty="0" smtClean="0"/>
              <a:t>B</a:t>
            </a:r>
            <a:r>
              <a:rPr lang="zh-CN" altLang="en-US" sz="2200" b="1" dirty="0" smtClean="0"/>
              <a:t>（</a:t>
            </a:r>
            <a:r>
              <a:rPr lang="en-US" altLang="zh-CN" sz="2200" b="1" dirty="0" smtClean="0"/>
              <a:t>CD</a:t>
            </a:r>
            <a:r>
              <a:rPr lang="zh-CN" altLang="en-US" sz="2200" b="1" dirty="0" smtClean="0"/>
              <a:t>）））</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AB</a:t>
            </a:r>
            <a:r>
              <a:rPr lang="zh-CN" altLang="en-US" sz="2200" b="1" dirty="0" smtClean="0"/>
              <a:t>）（</a:t>
            </a:r>
            <a:r>
              <a:rPr lang="en-US" altLang="zh-CN" sz="2200" b="1" dirty="0" smtClean="0"/>
              <a:t>CD</a:t>
            </a:r>
            <a:r>
              <a:rPr lang="zh-CN" altLang="en-US" sz="2200" b="1" dirty="0" smtClean="0"/>
              <a:t>））</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AB</a:t>
            </a:r>
            <a:r>
              <a:rPr lang="zh-CN" altLang="en-US" sz="2200" b="1" dirty="0" smtClean="0"/>
              <a:t>）</a:t>
            </a:r>
            <a:r>
              <a:rPr lang="en-US" altLang="zh-CN" sz="2200" b="1" dirty="0" smtClean="0"/>
              <a:t>C</a:t>
            </a:r>
            <a:r>
              <a:rPr lang="zh-CN" altLang="en-US" sz="2200" b="1" dirty="0" smtClean="0"/>
              <a:t>）</a:t>
            </a:r>
            <a:r>
              <a:rPr lang="en-US" altLang="zh-CN" sz="2200" b="1" dirty="0" smtClean="0"/>
              <a:t>D</a:t>
            </a:r>
            <a:r>
              <a:rPr lang="zh-CN" altLang="en-US" sz="2200" b="1" dirty="0" smtClean="0"/>
              <a:t>）</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a:t>
            </a:r>
            <a:r>
              <a:rPr lang="zh-CN" altLang="en-US" sz="2200" b="1" dirty="0" smtClean="0"/>
              <a:t>（</a:t>
            </a:r>
            <a:r>
              <a:rPr lang="en-US" altLang="zh-CN" sz="2200" b="1" dirty="0" smtClean="0"/>
              <a:t>BC</a:t>
            </a:r>
            <a:r>
              <a:rPr lang="zh-CN" altLang="en-US" sz="2200" b="1" dirty="0" smtClean="0"/>
              <a:t>））</a:t>
            </a:r>
            <a:r>
              <a:rPr lang="en-US" altLang="zh-CN" sz="2200" b="1" dirty="0" smtClean="0"/>
              <a:t>D</a:t>
            </a:r>
            <a:r>
              <a:rPr lang="zh-CN" altLang="en-US" sz="2200" b="1" dirty="0" smtClean="0"/>
              <a:t>）</a:t>
            </a:r>
            <a:endParaRPr lang="en-US" altLang="zh-CN" sz="2200" b="1" dirty="0"/>
          </a:p>
          <a:p>
            <a:pPr marL="504000" indent="-504000" eaLnBrk="1" hangingPunct="1">
              <a:lnSpc>
                <a:spcPct val="120000"/>
              </a:lnSpc>
              <a:spcBef>
                <a:spcPts val="600"/>
              </a:spcBef>
            </a:pPr>
            <a:r>
              <a:rPr lang="zh-CN" altLang="en-US" sz="2200" dirty="0" smtClean="0"/>
              <a:t>计算次数（以 ① 为例）</a:t>
            </a:r>
            <a:endParaRPr lang="zh-CN" altLang="en-US" sz="2200" dirty="0"/>
          </a:p>
          <a:p>
            <a:pPr marL="990600" lvl="1" indent="-533400" eaLnBrk="1" hangingPunct="1">
              <a:lnSpc>
                <a:spcPct val="120000"/>
              </a:lnSpc>
              <a:spcBef>
                <a:spcPts val="600"/>
              </a:spcBef>
            </a:pPr>
            <a:r>
              <a:rPr lang="en-US" altLang="zh-CN" sz="2200" b="1" dirty="0" smtClean="0">
                <a:cs typeface="+mn-cs"/>
              </a:rPr>
              <a:t>N</a:t>
            </a:r>
            <a:r>
              <a:rPr lang="en-US" altLang="zh-CN" sz="2200" b="1" baseline="-25000" dirty="0" smtClean="0">
                <a:cs typeface="+mn-cs"/>
              </a:rPr>
              <a:t>(BC</a:t>
            </a:r>
            <a:r>
              <a:rPr lang="en-US" altLang="zh-CN" sz="2200" b="1" baseline="-25000" dirty="0">
                <a:cs typeface="+mn-cs"/>
              </a:rPr>
              <a:t>)</a:t>
            </a:r>
            <a:r>
              <a:rPr lang="en-US" altLang="zh-CN" sz="2200" b="1" dirty="0">
                <a:cs typeface="+mn-cs"/>
              </a:rPr>
              <a:t>= 10x40x30=12000</a:t>
            </a:r>
            <a:r>
              <a:rPr lang="zh-CN" altLang="en-US" sz="2200" b="1" dirty="0">
                <a:cs typeface="+mn-cs"/>
              </a:rPr>
              <a:t> </a:t>
            </a:r>
            <a:r>
              <a:rPr lang="zh-CN" altLang="en-US" sz="2200" b="1" dirty="0" smtClean="0">
                <a:cs typeface="+mn-cs"/>
              </a:rPr>
              <a:t>；</a:t>
            </a:r>
            <a:endParaRPr lang="en-US" altLang="zh-CN" sz="2200" dirty="0" smtClean="0"/>
          </a:p>
          <a:p>
            <a:pPr marL="990600" lvl="1" indent="-533400" eaLnBrk="1" hangingPunct="1">
              <a:lnSpc>
                <a:spcPct val="120000"/>
              </a:lnSpc>
              <a:spcBef>
                <a:spcPts val="600"/>
              </a:spcBef>
            </a:pPr>
            <a:r>
              <a:rPr lang="en-US" altLang="zh-CN" sz="2200" b="1" dirty="0" smtClean="0"/>
              <a:t>N</a:t>
            </a:r>
            <a:r>
              <a:rPr lang="en-US" altLang="zh-CN" sz="2200" b="1" baseline="-25000" dirty="0"/>
              <a:t>((BC)D)</a:t>
            </a:r>
            <a:r>
              <a:rPr lang="en-US" altLang="zh-CN" sz="2200" b="1" dirty="0"/>
              <a:t>= </a:t>
            </a:r>
            <a:r>
              <a:rPr lang="en-US" altLang="zh-CN" sz="2200" b="1" dirty="0" smtClean="0"/>
              <a:t>10x30x5=1500</a:t>
            </a:r>
            <a:r>
              <a:rPr lang="zh-CN" altLang="en-US" sz="2200" b="1" dirty="0" smtClean="0"/>
              <a:t>；</a:t>
            </a:r>
            <a:endParaRPr lang="en-US" altLang="zh-CN" sz="2200" b="1" dirty="0" smtClean="0"/>
          </a:p>
          <a:p>
            <a:pPr marL="990600" lvl="1" indent="-533400" eaLnBrk="1" hangingPunct="1">
              <a:lnSpc>
                <a:spcPct val="120000"/>
              </a:lnSpc>
              <a:spcBef>
                <a:spcPts val="600"/>
              </a:spcBef>
            </a:pPr>
            <a:r>
              <a:rPr lang="en-US" altLang="zh-CN" sz="2200" b="1" dirty="0"/>
              <a:t>N</a:t>
            </a:r>
            <a:r>
              <a:rPr lang="en-US" altLang="zh-CN" sz="2200" b="1" baseline="-25000" dirty="0"/>
              <a:t>(A((BC)D))</a:t>
            </a:r>
            <a:r>
              <a:rPr lang="en-US" altLang="zh-CN" sz="2200" b="1" dirty="0"/>
              <a:t>= </a:t>
            </a:r>
            <a:r>
              <a:rPr lang="en-US" altLang="zh-CN" sz="2200" b="1" dirty="0" smtClean="0"/>
              <a:t>50x10x5=2500</a:t>
            </a:r>
          </a:p>
          <a:p>
            <a:pPr marL="990600" lvl="1" indent="-533400" eaLnBrk="1" hangingPunct="1">
              <a:lnSpc>
                <a:spcPct val="120000"/>
              </a:lnSpc>
              <a:spcBef>
                <a:spcPts val="600"/>
              </a:spcBef>
            </a:pPr>
            <a:r>
              <a:rPr lang="en-US" altLang="zh-CN" sz="2200" b="1" dirty="0" smtClean="0"/>
              <a:t>N</a:t>
            </a:r>
            <a:r>
              <a:rPr lang="zh-CN" altLang="en-US" sz="2200" b="1" baseline="-25000" dirty="0" smtClean="0"/>
              <a:t>⑴ </a:t>
            </a:r>
            <a:r>
              <a:rPr lang="en-US" altLang="zh-CN" sz="2200" b="1" dirty="0" smtClean="0"/>
              <a:t>= 12000 + 1500 + 2500 = 16000</a:t>
            </a:r>
            <a:r>
              <a:rPr lang="zh-CN" altLang="en-US" sz="2200" b="1" dirty="0" smtClean="0"/>
              <a:t> </a:t>
            </a:r>
            <a:r>
              <a:rPr lang="en-US" altLang="zh-CN" sz="2200" b="1" dirty="0" smtClean="0"/>
              <a:t>……</a:t>
            </a:r>
            <a:endParaRPr lang="zh-CN" altLang="en-US" sz="2200" b="1" dirty="0"/>
          </a:p>
        </p:txBody>
      </p:sp>
      <p:sp>
        <p:nvSpPr>
          <p:cNvPr id="9" name="Text Box 20"/>
          <p:cNvSpPr txBox="1">
            <a:spLocks noChangeArrowheads="1"/>
          </p:cNvSpPr>
          <p:nvPr/>
        </p:nvSpPr>
        <p:spPr bwMode="auto">
          <a:xfrm>
            <a:off x="4283968" y="1732475"/>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ja-JP" altLang="en-US" sz="2400" dirty="0" smtClean="0">
                <a:solidFill>
                  <a:srgbClr val="0033CC"/>
                </a:solidFill>
                <a:latin typeface="微软雅黑" panose="020B0503020204020204" pitchFamily="34" charset="-122"/>
                <a:ea typeface="微软雅黑" panose="020B0503020204020204" pitchFamily="34" charset="-122"/>
              </a:rPr>
              <a:t>16000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0" name="Text Box 20"/>
          <p:cNvSpPr txBox="1">
            <a:spLocks noChangeArrowheads="1"/>
          </p:cNvSpPr>
          <p:nvPr/>
        </p:nvSpPr>
        <p:spPr bwMode="auto">
          <a:xfrm>
            <a:off x="4283968" y="2206057"/>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10500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1" name="Text Box 20"/>
          <p:cNvSpPr txBox="1">
            <a:spLocks noChangeArrowheads="1"/>
          </p:cNvSpPr>
          <p:nvPr/>
        </p:nvSpPr>
        <p:spPr bwMode="auto">
          <a:xfrm>
            <a:off x="4283968" y="2679639"/>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36000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2" name="Text Box 20"/>
          <p:cNvSpPr txBox="1">
            <a:spLocks noChangeArrowheads="1"/>
          </p:cNvSpPr>
          <p:nvPr/>
        </p:nvSpPr>
        <p:spPr bwMode="auto">
          <a:xfrm>
            <a:off x="4283968" y="3153221"/>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87500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3" name="Text Box 20"/>
          <p:cNvSpPr txBox="1">
            <a:spLocks noChangeArrowheads="1"/>
          </p:cNvSpPr>
          <p:nvPr/>
        </p:nvSpPr>
        <p:spPr bwMode="auto">
          <a:xfrm>
            <a:off x="4283968" y="3626804"/>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34500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88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258947">
                                            <p:txEl>
                                              <p:pRg st="4" end="4"/>
                                            </p:txEl>
                                          </p:spTgt>
                                        </p:tgtEl>
                                        <p:attrNameLst>
                                          <p:attrName>style.visibility</p:attrName>
                                        </p:attrNameLst>
                                      </p:cBhvr>
                                      <p:to>
                                        <p:strVal val="visible"/>
                                      </p:to>
                                    </p:set>
                                    <p:animEffect transition="in" filter="wipe(left)">
                                      <p:cBhvr>
                                        <p:cTn id="25" dur="500"/>
                                        <p:tgtEl>
                                          <p:spTgt spid="2258947">
                                            <p:txEl>
                                              <p:pRg st="4" end="4"/>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258947">
                                            <p:txEl>
                                              <p:pRg st="5" end="5"/>
                                            </p:txEl>
                                          </p:spTgt>
                                        </p:tgtEl>
                                        <p:attrNameLst>
                                          <p:attrName>style.visibility</p:attrName>
                                        </p:attrNameLst>
                                      </p:cBhvr>
                                      <p:to>
                                        <p:strVal val="visible"/>
                                      </p:to>
                                    </p:set>
                                    <p:animEffect transition="in" filter="wipe(left)">
                                      <p:cBhvr>
                                        <p:cTn id="29" dur="500"/>
                                        <p:tgtEl>
                                          <p:spTgt spid="2258947">
                                            <p:txEl>
                                              <p:pRg st="5" end="5"/>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258947">
                                            <p:txEl>
                                              <p:pRg st="6" end="6"/>
                                            </p:txEl>
                                          </p:spTgt>
                                        </p:tgtEl>
                                        <p:attrNameLst>
                                          <p:attrName>style.visibility</p:attrName>
                                        </p:attrNameLst>
                                      </p:cBhvr>
                                      <p:to>
                                        <p:strVal val="visible"/>
                                      </p:to>
                                    </p:set>
                                    <p:animEffect transition="in" filter="wipe(left)">
                                      <p:cBhvr>
                                        <p:cTn id="33" dur="500"/>
                                        <p:tgtEl>
                                          <p:spTgt spid="225894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58947">
                                            <p:txEl>
                                              <p:pRg st="7" end="7"/>
                                            </p:txEl>
                                          </p:spTgt>
                                        </p:tgtEl>
                                        <p:attrNameLst>
                                          <p:attrName>style.visibility</p:attrName>
                                        </p:attrNameLst>
                                      </p:cBhvr>
                                      <p:to>
                                        <p:strVal val="visible"/>
                                      </p:to>
                                    </p:set>
                                    <p:animEffect transition="in" filter="wipe(left)">
                                      <p:cBhvr>
                                        <p:cTn id="38" dur="500"/>
                                        <p:tgtEl>
                                          <p:spTgt spid="225894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58947">
                                            <p:txEl>
                                              <p:pRg st="8" end="8"/>
                                            </p:txEl>
                                          </p:spTgt>
                                        </p:tgtEl>
                                        <p:attrNameLst>
                                          <p:attrName>style.visibility</p:attrName>
                                        </p:attrNameLst>
                                      </p:cBhvr>
                                      <p:to>
                                        <p:strVal val="visible"/>
                                      </p:to>
                                    </p:set>
                                    <p:animEffect transition="in" filter="wipe(left)">
                                      <p:cBhvr>
                                        <p:cTn id="43" dur="500"/>
                                        <p:tgtEl>
                                          <p:spTgt spid="2258947">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258947">
                                            <p:txEl>
                                              <p:pRg st="9" end="9"/>
                                            </p:txEl>
                                          </p:spTgt>
                                        </p:tgtEl>
                                        <p:attrNameLst>
                                          <p:attrName>style.visibility</p:attrName>
                                        </p:attrNameLst>
                                      </p:cBhvr>
                                      <p:to>
                                        <p:strVal val="visible"/>
                                      </p:to>
                                    </p:set>
                                    <p:animEffect transition="in" filter="wipe(left)">
                                      <p:cBhvr>
                                        <p:cTn id="48" dur="500"/>
                                        <p:tgtEl>
                                          <p:spTgt spid="2258947">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258947">
                                            <p:txEl>
                                              <p:pRg st="10" end="10"/>
                                            </p:txEl>
                                          </p:spTgt>
                                        </p:tgtEl>
                                        <p:attrNameLst>
                                          <p:attrName>style.visibility</p:attrName>
                                        </p:attrNameLst>
                                      </p:cBhvr>
                                      <p:to>
                                        <p:strVal val="visible"/>
                                      </p:to>
                                    </p:set>
                                    <p:animEffect transition="in" filter="wipe(left)">
                                      <p:cBhvr>
                                        <p:cTn id="53" dur="500"/>
                                        <p:tgtEl>
                                          <p:spTgt spid="2258947">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58947">
                                            <p:txEl>
                                              <p:pRg st="11" end="11"/>
                                            </p:txEl>
                                          </p:spTgt>
                                        </p:tgtEl>
                                        <p:attrNameLst>
                                          <p:attrName>style.visibility</p:attrName>
                                        </p:attrNameLst>
                                      </p:cBhvr>
                                      <p:to>
                                        <p:strVal val="visible"/>
                                      </p:to>
                                    </p:set>
                                    <p:animEffect transition="in" filter="wipe(left)">
                                      <p:cBhvr>
                                        <p:cTn id="58" dur="500"/>
                                        <p:tgtEl>
                                          <p:spTgt spid="2258947">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left)">
                                      <p:cBhvr>
                                        <p:cTn id="76" dur="500"/>
                                        <p:tgtEl>
                                          <p:spTgt spid="12"/>
                                        </p:tgtEl>
                                      </p:cBhvr>
                                    </p:animEffect>
                                  </p:childTnLst>
                                </p:cTn>
                              </p:par>
                            </p:childTnLst>
                          </p:cTn>
                        </p:par>
                        <p:par>
                          <p:cTn id="77" fill="hold">
                            <p:stCondLst>
                              <p:cond delay="1500"/>
                            </p:stCondLst>
                            <p:childTnLst>
                              <p:par>
                                <p:cTn id="78" presetID="22" presetClass="entr" presetSubtype="8"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93"/>
          <p:cNvSpPr txBox="1">
            <a:spLocks noChangeArrowheads="1"/>
          </p:cNvSpPr>
          <p:nvPr/>
        </p:nvSpPr>
        <p:spPr bwMode="auto">
          <a:xfrm>
            <a:off x="292100" y="2457450"/>
            <a:ext cx="8672513" cy="2769989"/>
          </a:xfrm>
          <a:prstGeom prst="rect">
            <a:avLst/>
          </a:prstGeom>
          <a:noFill/>
          <a:ln w="9525">
            <a:noFill/>
            <a:miter lim="800000"/>
            <a:headEnd/>
            <a:tailEnd/>
          </a:ln>
        </p:spPr>
        <p:txBody>
          <a:bodyPr>
            <a:spAutoFit/>
          </a:bodyPr>
          <a:lstStyle/>
          <a:p>
            <a:pPr>
              <a:lnSpc>
                <a:spcPct val="120000"/>
              </a:lnSpc>
              <a:spcBef>
                <a:spcPts val="1800"/>
              </a:spcBef>
              <a:buClr>
                <a:srgbClr val="FF0000"/>
              </a:buClr>
              <a:buFont typeface="Wingdings" pitchFamily="2" charset="2"/>
              <a:buChar char="q"/>
            </a:pPr>
            <a:r>
              <a:rPr lang="en-US" b="1" dirty="0">
                <a:latin typeface="微软雅黑" pitchFamily="34" charset="-122"/>
                <a:ea typeface="微软雅黑" pitchFamily="34" charset="-122"/>
              </a:rPr>
              <a:t> </a:t>
            </a:r>
            <a:r>
              <a:rPr lang="zh-CN" altLang="en-US" b="1" dirty="0">
                <a:latin typeface="微软雅黑" pitchFamily="34" charset="-122"/>
                <a:ea typeface="微软雅黑" pitchFamily="34" charset="-122"/>
              </a:rPr>
              <a:t>在算法中，第一个</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循环的时间性能是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a:latin typeface="微软雅黑" pitchFamily="34" charset="-122"/>
                <a:ea typeface="微软雅黑" pitchFamily="34" charset="-122"/>
              </a:rPr>
              <a:t>n</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，第二个</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循环的时间性能是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a:latin typeface="微软雅黑" pitchFamily="34" charset="-122"/>
                <a:ea typeface="微软雅黑" pitchFamily="34" charset="-122"/>
              </a:rPr>
              <a:t>C</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，第三个循环是两层嵌套的</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循环，其时间性能是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err="1">
                <a:latin typeface="微软雅黑" pitchFamily="34" charset="-122"/>
                <a:ea typeface="微软雅黑" pitchFamily="34" charset="-122"/>
              </a:rPr>
              <a:t>n</a:t>
            </a:r>
            <a:r>
              <a:rPr lang="en-US" b="1" dirty="0" err="1">
                <a:latin typeface="微软雅黑" pitchFamily="34" charset="-122"/>
                <a:ea typeface="微软雅黑" pitchFamily="34" charset="-122"/>
              </a:rPr>
              <a:t>×</a:t>
            </a:r>
            <a:r>
              <a:rPr lang="en-US" b="1" i="1" dirty="0" err="1">
                <a:latin typeface="微软雅黑" pitchFamily="34" charset="-122"/>
                <a:ea typeface="微软雅黑" pitchFamily="34" charset="-122"/>
              </a:rPr>
              <a:t>C</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，第四个</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循环的时间性能是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a:latin typeface="微软雅黑" pitchFamily="34" charset="-122"/>
                <a:ea typeface="微软雅黑" pitchFamily="34" charset="-122"/>
              </a:rPr>
              <a:t>n</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，所以，算法的时间复杂性为</a:t>
            </a:r>
            <a:r>
              <a:rPr lang="en-US" b="1" i="1" dirty="0">
                <a:solidFill>
                  <a:srgbClr val="FF0000"/>
                </a:solidFill>
                <a:latin typeface="微软雅黑" pitchFamily="34" charset="-122"/>
                <a:ea typeface="微软雅黑" pitchFamily="34" charset="-122"/>
              </a:rPr>
              <a:t>O</a:t>
            </a:r>
            <a:r>
              <a:rPr lang="en-US" b="1" dirty="0">
                <a:solidFill>
                  <a:srgbClr val="FF0000"/>
                </a:solidFill>
                <a:latin typeface="微软雅黑" pitchFamily="34" charset="-122"/>
                <a:ea typeface="微软雅黑" pitchFamily="34" charset="-122"/>
              </a:rPr>
              <a:t>(</a:t>
            </a:r>
            <a:r>
              <a:rPr lang="en-US" b="1" i="1" dirty="0" err="1">
                <a:solidFill>
                  <a:srgbClr val="FF0000"/>
                </a:solidFill>
                <a:latin typeface="微软雅黑" pitchFamily="34" charset="-122"/>
                <a:ea typeface="微软雅黑" pitchFamily="34" charset="-122"/>
              </a:rPr>
              <a:t>n</a:t>
            </a:r>
            <a:r>
              <a:rPr lang="en-US" b="1" dirty="0" err="1">
                <a:solidFill>
                  <a:srgbClr val="FF0000"/>
                </a:solidFill>
                <a:latin typeface="微软雅黑" pitchFamily="34" charset="-122"/>
                <a:ea typeface="微软雅黑" pitchFamily="34" charset="-122"/>
              </a:rPr>
              <a:t>×</a:t>
            </a:r>
            <a:r>
              <a:rPr lang="en-US" b="1" i="1" dirty="0" err="1">
                <a:solidFill>
                  <a:srgbClr val="FF0000"/>
                </a:solidFill>
                <a:latin typeface="微软雅黑" pitchFamily="34" charset="-122"/>
                <a:ea typeface="微软雅黑" pitchFamily="34" charset="-122"/>
              </a:rPr>
              <a:t>C</a:t>
            </a:r>
            <a:r>
              <a:rPr lang="en-US" b="1" dirty="0">
                <a:solidFill>
                  <a:srgbClr val="FF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，一定能求得最优解。 </a:t>
            </a:r>
            <a:endParaRPr lang="en-US" b="1" dirty="0">
              <a:latin typeface="微软雅黑" pitchFamily="34" charset="-122"/>
              <a:ea typeface="微软雅黑" pitchFamily="34" charset="-122"/>
            </a:endParaRPr>
          </a:p>
          <a:p>
            <a:pPr>
              <a:lnSpc>
                <a:spcPct val="120000"/>
              </a:lnSpc>
              <a:spcBef>
                <a:spcPts val="1800"/>
              </a:spcBef>
              <a:buClr>
                <a:srgbClr val="FF0000"/>
              </a:buClr>
              <a:buFont typeface="Wingdings" pitchFamily="2" charset="2"/>
              <a:buChar char="q"/>
            </a:pPr>
            <a:r>
              <a:rPr lang="zh-CN" altLang="en-US" b="1"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穷举</a:t>
            </a:r>
            <a:r>
              <a:rPr lang="zh-CN" altLang="en-US" b="1" dirty="0" smtClean="0">
                <a:latin typeface="微软雅黑" pitchFamily="34" charset="-122"/>
                <a:ea typeface="微软雅黑" pitchFamily="34" charset="-122"/>
              </a:rPr>
              <a:t>法</a:t>
            </a:r>
            <a:r>
              <a:rPr lang="zh-CN" altLang="en-US" b="1" dirty="0">
                <a:latin typeface="微软雅黑" pitchFamily="34" charset="-122"/>
                <a:ea typeface="微软雅黑" pitchFamily="34" charset="-122"/>
              </a:rPr>
              <a:t>：</a:t>
            </a:r>
            <a:r>
              <a:rPr lang="en-US" b="1" i="1" dirty="0">
                <a:solidFill>
                  <a:srgbClr val="FF0000"/>
                </a:solidFill>
                <a:latin typeface="微软雅黑" pitchFamily="34" charset="-122"/>
                <a:ea typeface="微软雅黑" pitchFamily="34" charset="-122"/>
              </a:rPr>
              <a:t>O(2</a:t>
            </a:r>
            <a:r>
              <a:rPr lang="en-US" b="1" i="1" baseline="30000" dirty="0">
                <a:solidFill>
                  <a:srgbClr val="FF0000"/>
                </a:solidFill>
                <a:latin typeface="微软雅黑" pitchFamily="34" charset="-122"/>
                <a:ea typeface="微软雅黑" pitchFamily="34" charset="-122"/>
              </a:rPr>
              <a:t>n</a:t>
            </a:r>
            <a:r>
              <a:rPr lang="en-US" b="1" i="1" dirty="0">
                <a:solidFill>
                  <a:srgbClr val="FF0000"/>
                </a:solidFill>
                <a:latin typeface="微软雅黑" pitchFamily="34" charset="-122"/>
                <a:ea typeface="微软雅黑" pitchFamily="34" charset="-122"/>
              </a:rPr>
              <a:t>)</a:t>
            </a:r>
            <a:r>
              <a:rPr lang="zh-CN" altLang="en-US" b="1" i="1" dirty="0">
                <a:solidFill>
                  <a:srgbClr val="FF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一定能求得最优解</a:t>
            </a:r>
            <a:endParaRPr lang="en-US" b="1" dirty="0">
              <a:latin typeface="微软雅黑" pitchFamily="34" charset="-122"/>
              <a:ea typeface="微软雅黑" pitchFamily="34" charset="-122"/>
            </a:endParaRPr>
          </a:p>
          <a:p>
            <a:pPr>
              <a:lnSpc>
                <a:spcPct val="120000"/>
              </a:lnSpc>
              <a:spcBef>
                <a:spcPts val="1800"/>
              </a:spcBef>
              <a:buClr>
                <a:srgbClr val="FF0000"/>
              </a:buClr>
              <a:buFont typeface="Wingdings" pitchFamily="2" charset="2"/>
              <a:buChar char="q"/>
            </a:pPr>
            <a:r>
              <a:rPr lang="zh-CN" altLang="en-US" b="1" dirty="0">
                <a:latin typeface="微软雅黑" pitchFamily="34" charset="-122"/>
                <a:ea typeface="微软雅黑" pitchFamily="34" charset="-122"/>
              </a:rPr>
              <a:t>贪心法：</a:t>
            </a:r>
            <a:r>
              <a:rPr lang="en-US" b="1" i="1" dirty="0">
                <a:solidFill>
                  <a:srgbClr val="FF0000"/>
                </a:solidFill>
                <a:latin typeface="微软雅黑" pitchFamily="34" charset="-122"/>
                <a:ea typeface="微软雅黑" pitchFamily="34" charset="-122"/>
              </a:rPr>
              <a:t>O(n)</a:t>
            </a:r>
            <a:r>
              <a:rPr lang="zh-CN" altLang="en-US" b="1" i="1" dirty="0">
                <a:solidFill>
                  <a:srgbClr val="FF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不一定能求得最优解</a:t>
            </a:r>
          </a:p>
        </p:txBody>
      </p:sp>
      <p:sp>
        <p:nvSpPr>
          <p:cNvPr id="80902" name="矩形 7"/>
          <p:cNvSpPr>
            <a:spLocks noChangeArrowheads="1"/>
          </p:cNvSpPr>
          <p:nvPr/>
        </p:nvSpPr>
        <p:spPr bwMode="auto">
          <a:xfrm>
            <a:off x="323850" y="1196975"/>
            <a:ext cx="8424863" cy="1224118"/>
          </a:xfrm>
          <a:prstGeom prst="rect">
            <a:avLst/>
          </a:prstGeom>
          <a:solidFill>
            <a:srgbClr val="FFFFCC"/>
          </a:solidFill>
          <a:ln w="9525">
            <a:noFill/>
            <a:miter lim="800000"/>
            <a:headEnd/>
            <a:tailEnd/>
          </a:ln>
        </p:spPr>
        <p:txBody>
          <a:bodyPr>
            <a:spAutoFit/>
          </a:bodyPr>
          <a:lstStyle/>
          <a:p>
            <a:pPr marL="0" lvl="1" algn="just">
              <a:lnSpc>
                <a:spcPct val="120000"/>
              </a:lnSpc>
              <a:spcBef>
                <a:spcPts val="600"/>
              </a:spcBef>
              <a:buClr>
                <a:srgbClr val="FF0000"/>
              </a:buClr>
            </a:pPr>
            <a:r>
              <a:rPr lang="en-US" sz="3200" b="1" dirty="0">
                <a:solidFill>
                  <a:srgbClr val="FF0000"/>
                </a:solidFill>
                <a:latin typeface="微软雅黑" pitchFamily="34" charset="-122"/>
                <a:ea typeface="微软雅黑" pitchFamily="34" charset="-122"/>
              </a:rPr>
              <a:t>4. </a:t>
            </a:r>
            <a:r>
              <a:rPr lang="en-US" sz="3200" b="1" dirty="0">
                <a:latin typeface="微软雅黑" pitchFamily="34" charset="-122"/>
                <a:ea typeface="微软雅黑" pitchFamily="34" charset="-122"/>
              </a:rPr>
              <a:t>0/1</a:t>
            </a:r>
            <a:r>
              <a:rPr lang="zh-CN" altLang="en-US" sz="3200" b="1" dirty="0">
                <a:latin typeface="微软雅黑" pitchFamily="34" charset="-122"/>
                <a:ea typeface="微软雅黑" pitchFamily="34" charset="-122"/>
              </a:rPr>
              <a:t>背包问题用动态规划法，与其他方法相比，效率如何，效果如何？</a:t>
            </a:r>
            <a:endParaRPr lang="en-US" sz="3200" b="1" dirty="0">
              <a:latin typeface="微软雅黑" pitchFamily="34" charset="-122"/>
              <a:ea typeface="微软雅黑" pitchFamily="34" charset="-122"/>
            </a:endParaRPr>
          </a:p>
        </p:txBody>
      </p:sp>
      <p:sp>
        <p:nvSpPr>
          <p:cNvPr id="80903"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sz="4400" b="1" dirty="0" smtClean="0">
                <a:solidFill>
                  <a:schemeClr val="tx2"/>
                </a:solidFill>
                <a:latin typeface="微软雅黑" pitchFamily="34" charset="-122"/>
                <a:ea typeface="微软雅黑" pitchFamily="34" charset="-122"/>
              </a:rPr>
              <a:t>0/1</a:t>
            </a:r>
            <a:r>
              <a:rPr lang="zh-CN" altLang="en-US" sz="4400" b="1" dirty="0">
                <a:solidFill>
                  <a:schemeClr val="tx2"/>
                </a:solidFill>
                <a:latin typeface="微软雅黑" pitchFamily="34" charset="-122"/>
                <a:ea typeface="微软雅黑" pitchFamily="34" charset="-122"/>
              </a:rPr>
              <a:t>背包问题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08920"/>
            <a:ext cx="9144000" cy="201622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3.11</a:t>
            </a:r>
            <a:r>
              <a:rPr lang="en-US" altLang="zh-CN" sz="4000" kern="0" dirty="0" smtClean="0">
                <a:solidFill>
                  <a:schemeClr val="bg2">
                    <a:lumMod val="10000"/>
                  </a:schemeClr>
                </a:solidFill>
              </a:rPr>
              <a:t>  </a:t>
            </a:r>
            <a:r>
              <a:rPr lang="zh-CN" altLang="en-US" sz="4000" kern="0" dirty="0">
                <a:solidFill>
                  <a:schemeClr val="bg2">
                    <a:lumMod val="10000"/>
                  </a:schemeClr>
                </a:solidFill>
              </a:rPr>
              <a:t>最优二叉查找树</a:t>
            </a:r>
            <a:endParaRPr lang="en-US" altLang="zh-CN" sz="4000" kern="0" dirty="0" smtClean="0">
              <a:solidFill>
                <a:schemeClr val="bg2">
                  <a:lumMod val="10000"/>
                </a:schemeClr>
              </a:solidFill>
            </a:endParaRPr>
          </a:p>
          <a:p>
            <a:pPr eaLnBrk="1" hangingPunct="1">
              <a:lnSpc>
                <a:spcPct val="150000"/>
              </a:lnSpc>
            </a:pPr>
            <a:r>
              <a:rPr lang="zh-CN" altLang="en-US" sz="4000" kern="0" dirty="0" smtClean="0">
                <a:solidFill>
                  <a:schemeClr val="bg2">
                    <a:lumMod val="10000"/>
                  </a:schemeClr>
                </a:solidFill>
              </a:rPr>
              <a:t>（</a:t>
            </a:r>
            <a:r>
              <a:rPr lang="en-GB" altLang="zh-CN" sz="4000" kern="0" dirty="0" smtClean="0">
                <a:solidFill>
                  <a:schemeClr val="bg2">
                    <a:lumMod val="10000"/>
                  </a:schemeClr>
                </a:solidFill>
                <a:latin typeface="+mn-lt"/>
              </a:rPr>
              <a:t>Optimal Binary </a:t>
            </a:r>
            <a:r>
              <a:rPr lang="en-GB" altLang="zh-CN" sz="4000" kern="0" dirty="0">
                <a:solidFill>
                  <a:schemeClr val="bg2">
                    <a:lumMod val="10000"/>
                  </a:schemeClr>
                </a:solidFill>
                <a:latin typeface="+mn-lt"/>
              </a:rPr>
              <a:t>Search Tree</a:t>
            </a:r>
            <a:r>
              <a:rPr lang="zh-CN" altLang="en-US" sz="4000" kern="0" dirty="0" smtClean="0">
                <a:solidFill>
                  <a:schemeClr val="bg2">
                    <a:lumMod val="10000"/>
                  </a:schemeClr>
                </a:solidFill>
              </a:rPr>
              <a:t>）</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15159337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70288" y="764704"/>
            <a:ext cx="8873711" cy="6093296"/>
          </a:xfrm>
          <a:prstGeom prst="rect">
            <a:avLst/>
          </a:prstGeom>
        </p:spPr>
        <p:txBody>
          <a:bodyPr/>
          <a:lstStyle/>
          <a:p>
            <a:pPr marL="504000" indent="-504000" eaLnBrk="1" hangingPunct="1">
              <a:lnSpc>
                <a:spcPct val="140000"/>
              </a:lnSpc>
              <a:spcBef>
                <a:spcPts val="0"/>
              </a:spcBef>
            </a:pPr>
            <a:r>
              <a:rPr lang="zh-CN" altLang="en-US" sz="2200" dirty="0">
                <a:latin typeface="Times New Roman" pitchFamily="18" charset="0"/>
                <a:cs typeface="Times New Roman" pitchFamily="18" charset="0"/>
              </a:rPr>
              <a:t>二叉查找</a:t>
            </a:r>
            <a:r>
              <a:rPr lang="zh-CN" altLang="en-US" sz="2200" dirty="0" smtClean="0">
                <a:latin typeface="Times New Roman" pitchFamily="18" charset="0"/>
                <a:cs typeface="Times New Roman" pitchFamily="18" charset="0"/>
              </a:rPr>
              <a:t>树（也称为二叉排序树，或二叉搜索树）</a:t>
            </a:r>
            <a:endParaRPr lang="zh-CN" altLang="en-US" sz="2200" dirty="0"/>
          </a:p>
          <a:p>
            <a:pPr marL="990600" lvl="1" indent="-533400" eaLnBrk="1" hangingPunct="1">
              <a:lnSpc>
                <a:spcPct val="140000"/>
              </a:lnSpc>
              <a:spcBef>
                <a:spcPts val="0"/>
              </a:spcBef>
            </a:pPr>
            <a:r>
              <a:rPr lang="zh-CN" altLang="en-US" sz="2200" dirty="0" smtClean="0">
                <a:latin typeface="Times New Roman" pitchFamily="18" charset="0"/>
                <a:cs typeface="Times New Roman" pitchFamily="18" charset="0"/>
              </a:rPr>
              <a:t>设</a:t>
            </a:r>
            <a:r>
              <a:rPr lang="zh-CN" altLang="en-US" sz="2200" dirty="0">
                <a:latin typeface="Times New Roman" pitchFamily="18" charset="0"/>
                <a:cs typeface="Times New Roman" pitchFamily="18" charset="0"/>
              </a:rPr>
              <a:t>：</a:t>
            </a:r>
            <a:r>
              <a:rPr lang="en-US" altLang="zh-CN" sz="2200" dirty="0" smtClean="0">
                <a:latin typeface="+mn-lt"/>
                <a:cs typeface="Times New Roman" pitchFamily="18" charset="0"/>
              </a:rPr>
              <a:t>S </a:t>
            </a:r>
            <a:r>
              <a:rPr lang="en-US" altLang="zh-CN" sz="2200" dirty="0">
                <a:latin typeface="+mn-lt"/>
                <a:cs typeface="Times New Roman" pitchFamily="18" charset="0"/>
              </a:rPr>
              <a: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1</a:t>
            </a:r>
            <a:r>
              <a:rPr lang="en-US" altLang="zh-CN" sz="2200" dirty="0" smtClean="0">
                <a:latin typeface="+mn-lt"/>
                <a:cs typeface="Times New Roman" pitchFamily="18" charset="0"/>
              </a:rPr>
              <a:t>, k</a:t>
            </a:r>
            <a:r>
              <a:rPr lang="en-US" altLang="zh-CN" sz="2200" baseline="-25000" dirty="0" smtClean="0">
                <a:latin typeface="+mn-lt"/>
                <a:cs typeface="Times New Roman" pitchFamily="18" charset="0"/>
              </a:rPr>
              <a:t>2</a:t>
            </a:r>
            <a:r>
              <a:rPr lang="en-US" altLang="zh-CN" sz="2200" dirty="0" smtClean="0">
                <a:latin typeface="+mn-lt"/>
                <a:cs typeface="Times New Roman" pitchFamily="18" charset="0"/>
              </a:rPr>
              <a:t>, ... </a:t>
            </a:r>
            <a:r>
              <a:rPr lang="en-US" altLang="zh-CN" sz="2200" dirty="0" err="1" smtClean="0">
                <a:latin typeface="+mn-lt"/>
                <a:cs typeface="Times New Roman" pitchFamily="18" charset="0"/>
              </a:rPr>
              <a:t>k</a:t>
            </a:r>
            <a:r>
              <a:rPr lang="en-US" altLang="zh-CN" sz="2200" baseline="-25000" dirty="0" err="1" smtClean="0">
                <a:latin typeface="+mn-lt"/>
                <a:cs typeface="Times New Roman" pitchFamily="18" charset="0"/>
              </a:rPr>
              <a:t>n</a:t>
            </a:r>
            <a:r>
              <a:rPr lang="en-US" altLang="zh-CN" sz="2200" dirty="0" smtClean="0">
                <a:latin typeface="+mn-lt"/>
                <a:cs typeface="Times New Roman" pitchFamily="18" charset="0"/>
              </a:rPr>
              <a:t>}</a:t>
            </a:r>
            <a:r>
              <a:rPr lang="zh-CN" altLang="en-US" sz="2200" dirty="0" smtClean="0">
                <a:latin typeface="Times New Roman" pitchFamily="18" charset="0"/>
                <a:cs typeface="Times New Roman" pitchFamily="18" charset="0"/>
              </a:rPr>
              <a:t>是</a:t>
            </a:r>
            <a:r>
              <a:rPr lang="en-US" altLang="zh-CN" sz="2200" dirty="0">
                <a:latin typeface="Times New Roman" pitchFamily="18" charset="0"/>
                <a:cs typeface="Times New Roman" pitchFamily="18" charset="0"/>
              </a:rPr>
              <a:t>n</a:t>
            </a:r>
            <a:r>
              <a:rPr lang="zh-CN" altLang="en-US" sz="2200" dirty="0">
                <a:latin typeface="Times New Roman" pitchFamily="18" charset="0"/>
                <a:cs typeface="Times New Roman" pitchFamily="18" charset="0"/>
              </a:rPr>
              <a:t>个互异的关键字组</a:t>
            </a:r>
            <a:r>
              <a:rPr lang="zh-CN" altLang="en-US" sz="2200" dirty="0" smtClean="0">
                <a:latin typeface="Times New Roman" pitchFamily="18" charset="0"/>
                <a:cs typeface="Times New Roman" pitchFamily="18" charset="0"/>
              </a:rPr>
              <a:t>成的有</a:t>
            </a:r>
            <a:r>
              <a:rPr lang="zh-CN" altLang="en-US" sz="2200" dirty="0">
                <a:latin typeface="Times New Roman" pitchFamily="18" charset="0"/>
                <a:cs typeface="Times New Roman" pitchFamily="18" charset="0"/>
              </a:rPr>
              <a:t>序</a:t>
            </a:r>
            <a:r>
              <a:rPr lang="zh-CN" altLang="en-US" sz="2200" dirty="0" smtClean="0">
                <a:latin typeface="Times New Roman" pitchFamily="18" charset="0"/>
                <a:cs typeface="Times New Roman" pitchFamily="18" charset="0"/>
              </a:rPr>
              <a:t>集</a:t>
            </a:r>
            <a:endParaRPr lang="en-US" altLang="zh-CN" sz="2200" dirty="0" smtClean="0">
              <a:latin typeface="Times New Roman" pitchFamily="18" charset="0"/>
              <a:cs typeface="Times New Roman" pitchFamily="18" charset="0"/>
            </a:endParaRPr>
          </a:p>
          <a:p>
            <a:pPr marL="990600" lvl="1" indent="-533400" eaLnBrk="1" hangingPunct="1">
              <a:lnSpc>
                <a:spcPct val="140000"/>
              </a:lnSpc>
              <a:spcBef>
                <a:spcPts val="0"/>
              </a:spcBef>
            </a:pPr>
            <a:r>
              <a:rPr lang="zh-CN" altLang="en-US" sz="2200" dirty="0" smtClean="0">
                <a:latin typeface="Times New Roman" pitchFamily="18" charset="0"/>
                <a:cs typeface="Times New Roman" pitchFamily="18" charset="0"/>
              </a:rPr>
              <a:t>且</a:t>
            </a:r>
            <a:r>
              <a:rPr lang="zh-CN" altLang="en-US" sz="2200" dirty="0" smtClean="0">
                <a:latin typeface="+mn-lt"/>
                <a:cs typeface="Times New Roman" pitchFamily="18" charset="0"/>
              </a:rPr>
              <a:t>：</a:t>
            </a:r>
            <a:r>
              <a:rPr lang="en-US" altLang="zh-CN" sz="2200" dirty="0">
                <a:latin typeface="+mn-lt"/>
                <a:cs typeface="Times New Roman" pitchFamily="18" charset="0"/>
              </a:rPr>
              <a: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1 </a:t>
            </a:r>
            <a:r>
              <a:rPr lang="en-US" altLang="zh-CN" sz="2200" dirty="0">
                <a:latin typeface="+mn-lt"/>
                <a:cs typeface="Times New Roman" pitchFamily="18" charset="0"/>
              </a:rPr>
              <a:t>&lt;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2</a:t>
            </a:r>
            <a:r>
              <a:rPr lang="en-US" altLang="zh-CN" sz="2200" dirty="0" smtClean="0">
                <a:latin typeface="+mn-lt"/>
                <a:cs typeface="Times New Roman" pitchFamily="18" charset="0"/>
              </a:rPr>
              <a:t> </a:t>
            </a:r>
            <a:r>
              <a:rPr lang="en-US" altLang="zh-CN" sz="2200" dirty="0">
                <a:latin typeface="+mn-lt"/>
                <a:cs typeface="Times New Roman" pitchFamily="18" charset="0"/>
              </a:rPr>
              <a:t>&lt; </a:t>
            </a:r>
            <a:r>
              <a:rPr lang="en-US" altLang="zh-CN" sz="2200" dirty="0" smtClean="0">
                <a:latin typeface="+mn-lt"/>
                <a:cs typeface="Times New Roman" pitchFamily="18" charset="0"/>
              </a:rPr>
              <a:t>... </a:t>
            </a:r>
            <a:r>
              <a:rPr lang="en-US" altLang="zh-CN" sz="2200" dirty="0">
                <a:latin typeface="+mn-lt"/>
                <a:cs typeface="Times New Roman" pitchFamily="18" charset="0"/>
              </a:rPr>
              <a:t>&lt;</a:t>
            </a:r>
            <a:r>
              <a:rPr lang="en-US" altLang="zh-CN" sz="2200" dirty="0" smtClean="0">
                <a:latin typeface="+mn-lt"/>
                <a:cs typeface="Times New Roman" pitchFamily="18" charset="0"/>
              </a:rPr>
              <a:t> </a:t>
            </a:r>
            <a:r>
              <a:rPr lang="en-US" altLang="zh-CN" sz="2200" dirty="0" err="1" smtClean="0">
                <a:latin typeface="+mn-lt"/>
                <a:cs typeface="Times New Roman" pitchFamily="18" charset="0"/>
              </a:rPr>
              <a:t>k</a:t>
            </a:r>
            <a:r>
              <a:rPr lang="en-US" altLang="zh-CN" sz="2200" baseline="-25000" dirty="0" err="1" smtClean="0">
                <a:latin typeface="+mn-lt"/>
                <a:cs typeface="Times New Roman" pitchFamily="18" charset="0"/>
              </a:rPr>
              <a:t>n</a:t>
            </a:r>
            <a:endParaRPr lang="en-US" altLang="zh-CN" sz="2200" dirty="0" smtClean="0">
              <a:latin typeface="+mn-lt"/>
              <a:cs typeface="Times New Roman" pitchFamily="18" charset="0"/>
            </a:endParaRPr>
          </a:p>
          <a:p>
            <a:pPr marL="990600" lvl="1" indent="-533400" eaLnBrk="1" hangingPunct="1">
              <a:lnSpc>
                <a:spcPct val="140000"/>
              </a:lnSpc>
              <a:spcBef>
                <a:spcPts val="0"/>
              </a:spcBef>
            </a:pPr>
            <a:r>
              <a:rPr lang="zh-CN" altLang="en-US" sz="2200" dirty="0" smtClean="0">
                <a:latin typeface="Times New Roman" pitchFamily="18" charset="0"/>
                <a:cs typeface="Times New Roman" pitchFamily="18" charset="0"/>
              </a:rPr>
              <a:t>可利</a:t>
            </a:r>
            <a:r>
              <a:rPr lang="zh-CN" altLang="en-US" sz="2200" dirty="0">
                <a:latin typeface="Times New Roman" pitchFamily="18" charset="0"/>
                <a:cs typeface="Times New Roman" pitchFamily="18" charset="0"/>
              </a:rPr>
              <a:t>用二叉树的节点存储有序集</a:t>
            </a:r>
            <a:r>
              <a:rPr lang="en-US" altLang="zh-CN" sz="2200" dirty="0" smtClean="0">
                <a:latin typeface="Times New Roman" pitchFamily="18" charset="0"/>
                <a:cs typeface="Times New Roman" pitchFamily="18" charset="0"/>
              </a:rPr>
              <a:t>S</a:t>
            </a:r>
            <a:r>
              <a:rPr lang="zh-CN" altLang="en-US" sz="2200" dirty="0" smtClean="0">
                <a:latin typeface="Times New Roman" pitchFamily="18" charset="0"/>
                <a:cs typeface="Times New Roman" pitchFamily="18" charset="0"/>
              </a:rPr>
              <a:t>中的元素，</a:t>
            </a:r>
            <a:r>
              <a:rPr lang="zh-CN" altLang="en-US" sz="2200" dirty="0">
                <a:latin typeface="Times New Roman" pitchFamily="18" charset="0"/>
                <a:cs typeface="Times New Roman" pitchFamily="18" charset="0"/>
              </a:rPr>
              <a:t>称为</a:t>
            </a:r>
            <a:r>
              <a:rPr lang="zh-CN" altLang="en-US" sz="2200" dirty="0" smtClean="0">
                <a:latin typeface="Times New Roman" pitchFamily="18" charset="0"/>
                <a:cs typeface="Times New Roman" pitchFamily="18" charset="0"/>
              </a:rPr>
              <a:t>二叉查找树</a:t>
            </a:r>
            <a:endParaRPr lang="en-US" altLang="zh-CN" sz="2200" dirty="0" smtClean="0">
              <a:latin typeface="Times New Roman" pitchFamily="18" charset="0"/>
              <a:cs typeface="Times New Roman" pitchFamily="18" charset="0"/>
            </a:endParaRPr>
          </a:p>
          <a:p>
            <a:pPr marL="504000" indent="-504000" eaLnBrk="1" hangingPunct="1">
              <a:lnSpc>
                <a:spcPct val="140000"/>
              </a:lnSpc>
              <a:spcBef>
                <a:spcPts val="0"/>
              </a:spcBef>
            </a:pPr>
            <a:r>
              <a:rPr lang="zh-CN" altLang="en-US" sz="2200" dirty="0">
                <a:latin typeface="Times New Roman" pitchFamily="18" charset="0"/>
                <a:cs typeface="Times New Roman" pitchFamily="18" charset="0"/>
              </a:rPr>
              <a:t>二</a:t>
            </a:r>
            <a:r>
              <a:rPr lang="zh-CN" altLang="en-US" sz="2200" dirty="0" smtClean="0">
                <a:latin typeface="Times New Roman" pitchFamily="18" charset="0"/>
                <a:cs typeface="Times New Roman" pitchFamily="18" charset="0"/>
              </a:rPr>
              <a:t>叉查找树的性质</a:t>
            </a:r>
            <a:endParaRPr lang="zh-CN" altLang="en-US" sz="2200" dirty="0"/>
          </a:p>
          <a:p>
            <a:pPr marL="990600" lvl="1" indent="-533400" eaLnBrk="1" hangingPunct="1">
              <a:lnSpc>
                <a:spcPct val="140000"/>
              </a:lnSpc>
              <a:spcBef>
                <a:spcPts val="0"/>
              </a:spcBef>
            </a:pPr>
            <a:r>
              <a:rPr lang="zh-CN" altLang="en-US" sz="2200" dirty="0">
                <a:latin typeface="Times New Roman" pitchFamily="18" charset="0"/>
                <a:cs typeface="Times New Roman" pitchFamily="18" charset="0"/>
              </a:rPr>
              <a:t>二叉查找树中任意节点</a:t>
            </a: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mn-lt"/>
                <a:cs typeface="Times New Roman" pitchFamily="18" charset="0"/>
              </a:rPr>
              <a:t>大于其左子树中任意节</a:t>
            </a:r>
            <a:r>
              <a:rPr lang="zh-CN" altLang="en-US" sz="2200" dirty="0" smtClean="0">
                <a:latin typeface="+mn-lt"/>
                <a:cs typeface="Times New Roman" pitchFamily="18" charset="0"/>
              </a:rPr>
              <a:t>点；小于等于其</a:t>
            </a:r>
            <a:r>
              <a:rPr lang="zh-CN" altLang="en-US" sz="2200" dirty="0">
                <a:latin typeface="+mn-lt"/>
                <a:cs typeface="Times New Roman" pitchFamily="18" charset="0"/>
              </a:rPr>
              <a:t>右子树中任意节</a:t>
            </a:r>
            <a:r>
              <a:rPr lang="zh-CN" altLang="en-US" sz="2200" dirty="0" smtClean="0">
                <a:latin typeface="+mn-lt"/>
                <a:cs typeface="Times New Roman" pitchFamily="18" charset="0"/>
              </a:rPr>
              <a:t>点</a:t>
            </a:r>
            <a:endParaRPr lang="en-US" altLang="zh-CN" sz="2200" dirty="0" smtClean="0">
              <a:latin typeface="+mn-lt"/>
              <a:cs typeface="Times New Roman" pitchFamily="18" charset="0"/>
            </a:endParaRPr>
          </a:p>
          <a:p>
            <a:pPr marL="990600" lvl="1" indent="-533400" eaLnBrk="1" hangingPunct="1">
              <a:lnSpc>
                <a:spcPct val="140000"/>
              </a:lnSpc>
              <a:spcBef>
                <a:spcPts val="0"/>
              </a:spcBef>
              <a:buSzPct val="100000"/>
            </a:pPr>
            <a:r>
              <a:rPr lang="zh-CN" altLang="en-US" sz="2200" dirty="0" smtClean="0">
                <a:latin typeface="Times New Roman" pitchFamily="18" charset="0"/>
                <a:cs typeface="Times New Roman" pitchFamily="18" charset="0"/>
              </a:rPr>
              <a:t>规定：</a:t>
            </a:r>
            <a:r>
              <a:rPr lang="zh-CN" altLang="en-US" sz="2200" dirty="0">
                <a:latin typeface="Times New Roman" pitchFamily="18" charset="0"/>
                <a:cs typeface="Times New Roman" pitchFamily="18" charset="0"/>
              </a:rPr>
              <a:t>二叉查找树的</a:t>
            </a:r>
            <a:r>
              <a:rPr lang="zh-CN" altLang="en-US" sz="2200" b="1" dirty="0">
                <a:solidFill>
                  <a:srgbClr val="0033CC"/>
                </a:solidFill>
                <a:latin typeface="Times New Roman" pitchFamily="18" charset="0"/>
                <a:cs typeface="Times New Roman" pitchFamily="18" charset="0"/>
              </a:rPr>
              <a:t>叶节点</a:t>
            </a:r>
            <a:r>
              <a:rPr lang="zh-CN" altLang="en-US" sz="2200" dirty="0">
                <a:latin typeface="Times New Roman" pitchFamily="18" charset="0"/>
                <a:cs typeface="Times New Roman" pitchFamily="18" charset="0"/>
              </a:rPr>
              <a:t>是形如</a:t>
            </a:r>
            <a:r>
              <a:rPr lang="en-US" altLang="zh-CN" sz="2200" b="1" dirty="0" smtClean="0">
                <a:solidFill>
                  <a:srgbClr val="0033CC"/>
                </a:solidFill>
                <a:latin typeface="+mn-lt"/>
                <a:cs typeface="Times New Roman" pitchFamily="18" charset="0"/>
              </a:rPr>
              <a:t>(d</a:t>
            </a:r>
            <a:r>
              <a:rPr lang="en-US" altLang="zh-CN" sz="2200" b="1" baseline="-25000" dirty="0" smtClean="0">
                <a:solidFill>
                  <a:srgbClr val="0033CC"/>
                </a:solidFill>
                <a:latin typeface="+mn-lt"/>
                <a:cs typeface="Times New Roman" pitchFamily="18" charset="0"/>
              </a:rPr>
              <a:t>i</a:t>
            </a:r>
            <a:r>
              <a:rPr lang="en-US" altLang="zh-CN" sz="2200" b="1" dirty="0" smtClean="0">
                <a:solidFill>
                  <a:srgbClr val="0033CC"/>
                </a:solidFill>
                <a:latin typeface="+mn-lt"/>
                <a:cs typeface="Times New Roman" pitchFamily="18" charset="0"/>
              </a:rPr>
              <a:t>, </a:t>
            </a:r>
            <a:r>
              <a:rPr lang="en-US" altLang="zh-CN" sz="2200" b="1" dirty="0">
                <a:solidFill>
                  <a:srgbClr val="0033CC"/>
                </a:solidFill>
                <a:latin typeface="+mn-lt"/>
                <a:cs typeface="Times New Roman" pitchFamily="18" charset="0"/>
              </a:rPr>
              <a:t>d</a:t>
            </a:r>
            <a:r>
              <a:rPr lang="en-US" altLang="zh-CN" sz="2200" b="1" baseline="-25000" dirty="0" smtClean="0">
                <a:solidFill>
                  <a:srgbClr val="0033CC"/>
                </a:solidFill>
                <a:latin typeface="+mn-lt"/>
                <a:cs typeface="Times New Roman" pitchFamily="18" charset="0"/>
              </a:rPr>
              <a:t>i+1</a:t>
            </a:r>
            <a:r>
              <a:rPr lang="en-US" altLang="zh-CN" sz="2200" b="1" dirty="0" smtClean="0">
                <a:solidFill>
                  <a:srgbClr val="0033CC"/>
                </a:solidFill>
                <a:latin typeface="+mn-lt"/>
                <a:cs typeface="Times New Roman" pitchFamily="18" charset="0"/>
              </a:rPr>
              <a:t>)</a:t>
            </a:r>
            <a:r>
              <a:rPr lang="zh-CN" altLang="en-US" sz="2200" dirty="0">
                <a:latin typeface="Times New Roman" pitchFamily="18" charset="0"/>
                <a:cs typeface="Times New Roman" pitchFamily="18" charset="0"/>
              </a:rPr>
              <a:t>的开区</a:t>
            </a:r>
            <a:r>
              <a:rPr lang="zh-CN" altLang="en-US" sz="2200" dirty="0" smtClean="0">
                <a:latin typeface="Times New Roman" pitchFamily="18" charset="0"/>
                <a:cs typeface="Times New Roman" pitchFamily="18" charset="0"/>
              </a:rPr>
              <a:t>间</a:t>
            </a:r>
            <a:endParaRPr lang="en-US" altLang="zh-CN" sz="2200" dirty="0" smtClean="0">
              <a:latin typeface="Times New Roman" pitchFamily="18" charset="0"/>
              <a:cs typeface="Times New Roman" pitchFamily="18" charset="0"/>
            </a:endParaRP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Verdana"/>
                <a:cs typeface="Times New Roman" pitchFamily="18" charset="0"/>
              </a:rPr>
              <a:t>以符号</a:t>
            </a:r>
            <a:r>
              <a:rPr lang="en-US" altLang="zh-CN" sz="2200" dirty="0">
                <a:latin typeface="Verdana"/>
                <a:cs typeface="Times New Roman" pitchFamily="18" charset="0"/>
              </a:rPr>
              <a:t>d</a:t>
            </a:r>
            <a:r>
              <a:rPr lang="en-US" altLang="zh-CN" sz="2200" b="1" baseline="-25000" dirty="0">
                <a:cs typeface="Times New Roman" pitchFamily="18" charset="0"/>
              </a:rPr>
              <a:t>i</a:t>
            </a:r>
            <a:r>
              <a:rPr lang="zh-CN" altLang="en-US" sz="2200" dirty="0">
                <a:latin typeface="Verdana"/>
                <a:cs typeface="Times New Roman" pitchFamily="18" charset="0"/>
              </a:rPr>
              <a:t>表示虚拟的叶节</a:t>
            </a:r>
            <a:r>
              <a:rPr lang="zh-CN" altLang="en-US" sz="2200" dirty="0" smtClean="0">
                <a:latin typeface="Verdana"/>
                <a:cs typeface="Times New Roman" pitchFamily="18" charset="0"/>
              </a:rPr>
              <a:t>点，</a:t>
            </a:r>
            <a:r>
              <a:rPr lang="zh-CN" altLang="en-US" sz="2200" dirty="0" smtClean="0">
                <a:latin typeface="Times New Roman" pitchFamily="18" charset="0"/>
                <a:cs typeface="Times New Roman" pitchFamily="18" charset="0"/>
              </a:rPr>
              <a:t>约定：</a:t>
            </a:r>
            <a:r>
              <a:rPr lang="en-US" altLang="zh-CN" sz="2200" dirty="0" smtClean="0">
                <a:latin typeface="Verdana"/>
                <a:cs typeface="Times New Roman" pitchFamily="18" charset="0"/>
              </a:rPr>
              <a:t>d</a:t>
            </a:r>
            <a:r>
              <a:rPr lang="en-US" altLang="zh-CN" sz="2200" baseline="-25000" dirty="0" smtClean="0">
                <a:latin typeface="Verdana"/>
                <a:cs typeface="Times New Roman" pitchFamily="18" charset="0"/>
              </a:rPr>
              <a:t>0</a:t>
            </a:r>
            <a:r>
              <a:rPr lang="en-US" altLang="zh-CN" sz="2200" dirty="0" smtClean="0">
                <a:latin typeface="Verdana"/>
                <a:cs typeface="Times New Roman" pitchFamily="18" charset="0"/>
              </a:rPr>
              <a:t> = -</a:t>
            </a:r>
            <a:r>
              <a:rPr lang="zh-CN" altLang="en-US" sz="2200" dirty="0" smtClean="0">
                <a:latin typeface="Verdana"/>
                <a:cs typeface="Times New Roman" pitchFamily="18" charset="0"/>
              </a:rPr>
              <a:t>∞</a:t>
            </a:r>
            <a:r>
              <a:rPr lang="en-US" altLang="zh-CN" sz="2200" dirty="0" smtClean="0">
                <a:latin typeface="Verdana"/>
                <a:cs typeface="Times New Roman" pitchFamily="18" charset="0"/>
              </a:rPr>
              <a:t>;</a:t>
            </a:r>
            <a:r>
              <a:rPr lang="zh-CN" altLang="en-US" sz="2200" dirty="0" smtClean="0">
                <a:latin typeface="Verdana"/>
                <a:cs typeface="Times New Roman" pitchFamily="18" charset="0"/>
              </a:rPr>
              <a:t> </a:t>
            </a:r>
            <a:r>
              <a:rPr lang="en-US" altLang="zh-CN" sz="2200" dirty="0" smtClean="0">
                <a:latin typeface="Verdana"/>
                <a:cs typeface="Times New Roman" pitchFamily="18" charset="0"/>
              </a:rPr>
              <a:t>d</a:t>
            </a:r>
            <a:r>
              <a:rPr lang="en-US" altLang="zh-CN" sz="2200" baseline="-25000" dirty="0" smtClean="0">
                <a:latin typeface="Verdana"/>
                <a:cs typeface="Times New Roman" pitchFamily="18" charset="0"/>
              </a:rPr>
              <a:t>n+1</a:t>
            </a:r>
            <a:r>
              <a:rPr lang="en-US" altLang="zh-CN" sz="2200" dirty="0" smtClean="0">
                <a:latin typeface="Verdana"/>
                <a:cs typeface="Times New Roman" pitchFamily="18" charset="0"/>
              </a:rPr>
              <a:t> = </a:t>
            </a:r>
            <a:r>
              <a:rPr lang="zh-CN" altLang="en-US" sz="2200" dirty="0" smtClean="0">
                <a:latin typeface="Verdana"/>
                <a:cs typeface="Times New Roman" pitchFamily="18" charset="0"/>
              </a:rPr>
              <a:t>∞</a:t>
            </a:r>
            <a:r>
              <a:rPr lang="en-US" altLang="zh-CN" sz="2200" b="1" dirty="0" smtClean="0">
                <a:latin typeface="Verdana"/>
                <a:cs typeface="Times New Roman" pitchFamily="18" charset="0"/>
              </a:rPr>
              <a:t>  </a:t>
            </a:r>
            <a:endParaRPr lang="en-US" altLang="zh-CN" sz="2200" dirty="0" smtClean="0">
              <a:latin typeface="+mn-lt"/>
              <a:cs typeface="Times New Roman" pitchFamily="18" charset="0"/>
            </a:endParaRPr>
          </a:p>
          <a:p>
            <a:pPr marL="990600" lvl="1" indent="-533400" eaLnBrk="1" hangingPunct="1">
              <a:lnSpc>
                <a:spcPct val="140000"/>
              </a:lnSpc>
              <a:spcBef>
                <a:spcPts val="0"/>
              </a:spcBef>
              <a:buSzPct val="100000"/>
            </a:pPr>
            <a:r>
              <a:rPr lang="zh-CN" altLang="en-US" sz="2200" dirty="0" smtClean="0">
                <a:latin typeface="Times New Roman" pitchFamily="18" charset="0"/>
                <a:cs typeface="Times New Roman" pitchFamily="18" charset="0"/>
              </a:rPr>
              <a:t>在</a:t>
            </a:r>
            <a:r>
              <a:rPr lang="zh-CN" altLang="en-US" sz="2200" dirty="0">
                <a:latin typeface="Times New Roman" pitchFamily="18" charset="0"/>
                <a:cs typeface="Times New Roman" pitchFamily="18" charset="0"/>
              </a:rPr>
              <a:t>二叉查找树中搜索一个元</a:t>
            </a:r>
            <a:r>
              <a:rPr lang="zh-CN" altLang="en-US" sz="2200" dirty="0" smtClean="0">
                <a:latin typeface="Times New Roman" pitchFamily="18" charset="0"/>
                <a:cs typeface="Times New Roman" pitchFamily="18" charset="0"/>
              </a:rPr>
              <a:t>素 </a:t>
            </a:r>
            <a:r>
              <a:rPr lang="en-US" altLang="zh-CN" sz="2200" dirty="0" smtClean="0">
                <a:latin typeface="Times New Roman" pitchFamily="18" charset="0"/>
                <a:cs typeface="Times New Roman" pitchFamily="18" charset="0"/>
              </a:rPr>
              <a:t>k</a:t>
            </a:r>
            <a:r>
              <a:rPr lang="zh-CN" altLang="en-US" sz="2200" dirty="0" smtClean="0">
                <a:latin typeface="Times New Roman" pitchFamily="18" charset="0"/>
                <a:cs typeface="Times New Roman" pitchFamily="18" charset="0"/>
              </a:rPr>
              <a:t>，</a:t>
            </a:r>
            <a:r>
              <a:rPr lang="zh-CN" altLang="en-US" sz="2200" dirty="0">
                <a:latin typeface="Times New Roman" pitchFamily="18" charset="0"/>
                <a:cs typeface="Times New Roman" pitchFamily="18" charset="0"/>
              </a:rPr>
              <a:t>返回的结果有两种情</a:t>
            </a:r>
            <a:r>
              <a:rPr lang="zh-CN" altLang="en-US" sz="2200" dirty="0" smtClean="0">
                <a:latin typeface="Times New Roman" pitchFamily="18" charset="0"/>
                <a:cs typeface="Times New Roman" pitchFamily="18" charset="0"/>
              </a:rPr>
              <a:t>况</a:t>
            </a:r>
            <a:endParaRPr lang="en-US" altLang="zh-CN" sz="2200" dirty="0" smtClean="0">
              <a:latin typeface="Times New Roman" pitchFamily="18" charset="0"/>
              <a:cs typeface="Times New Roman" pitchFamily="18" charset="0"/>
            </a:endParaRP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mn-lt"/>
                <a:cs typeface="Times New Roman" pitchFamily="18" charset="0"/>
              </a:rPr>
              <a:t>在二叉查找树的</a:t>
            </a:r>
            <a:r>
              <a:rPr lang="zh-CN" altLang="en-US" sz="2200" b="1" dirty="0">
                <a:solidFill>
                  <a:srgbClr val="C00000"/>
                </a:solidFill>
                <a:latin typeface="+mn-lt"/>
                <a:cs typeface="Times New Roman" pitchFamily="18" charset="0"/>
              </a:rPr>
              <a:t>内节点</a:t>
            </a:r>
            <a:r>
              <a:rPr lang="zh-CN" altLang="en-US" sz="2200" dirty="0">
                <a:latin typeface="+mn-lt"/>
                <a:cs typeface="Times New Roman" pitchFamily="18" charset="0"/>
              </a:rPr>
              <a:t>中找到</a:t>
            </a:r>
            <a:r>
              <a:rPr lang="zh-CN" altLang="en-US" sz="2200" dirty="0" smtClean="0">
                <a:latin typeface="+mn-lt"/>
                <a:cs typeface="Times New Roman" pitchFamily="18" charset="0"/>
              </a:rPr>
              <a:t>：</a:t>
            </a:r>
            <a:r>
              <a:rPr lang="en-US" altLang="zh-CN" sz="2200" b="1" dirty="0" err="1" smtClean="0">
                <a:latin typeface="+mn-lt"/>
                <a:cs typeface="Times New Roman" pitchFamily="18" charset="0"/>
              </a:rPr>
              <a:t>k</a:t>
            </a:r>
            <a:r>
              <a:rPr lang="en-US" altLang="zh-CN" sz="2200" b="1" baseline="-25000" dirty="0" err="1" smtClean="0">
                <a:latin typeface="+mn-lt"/>
                <a:cs typeface="Times New Roman" pitchFamily="18" charset="0"/>
              </a:rPr>
              <a:t>i</a:t>
            </a:r>
            <a:r>
              <a:rPr lang="en-US" altLang="zh-CN" sz="2200" b="1" dirty="0" smtClean="0">
                <a:latin typeface="+mn-lt"/>
                <a:cs typeface="Times New Roman" pitchFamily="18" charset="0"/>
              </a:rPr>
              <a:t> </a:t>
            </a:r>
            <a:r>
              <a:rPr lang="en-US" altLang="zh-CN" sz="2200" b="1" dirty="0">
                <a:latin typeface="+mn-lt"/>
                <a:cs typeface="Times New Roman" pitchFamily="18" charset="0"/>
              </a:rPr>
              <a:t>== </a:t>
            </a:r>
            <a:r>
              <a:rPr lang="en-US" altLang="zh-CN" sz="2200" b="1" dirty="0" smtClean="0">
                <a:latin typeface="+mn-lt"/>
                <a:cs typeface="Times New Roman" pitchFamily="18" charset="0"/>
              </a:rPr>
              <a:t>k</a:t>
            </a: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mn-lt"/>
                <a:cs typeface="Times New Roman" pitchFamily="18" charset="0"/>
              </a:rPr>
              <a:t>在二叉查找树的</a:t>
            </a:r>
            <a:r>
              <a:rPr lang="zh-CN" altLang="en-US" sz="2200" b="1" dirty="0">
                <a:solidFill>
                  <a:srgbClr val="0033CC"/>
                </a:solidFill>
                <a:latin typeface="+mn-lt"/>
                <a:cs typeface="Times New Roman" pitchFamily="18" charset="0"/>
              </a:rPr>
              <a:t>叶节点</a:t>
            </a:r>
            <a:r>
              <a:rPr lang="zh-CN" altLang="en-US" sz="2200" dirty="0">
                <a:latin typeface="+mn-lt"/>
                <a:cs typeface="Times New Roman" pitchFamily="18" charset="0"/>
              </a:rPr>
              <a:t>中确定</a:t>
            </a:r>
            <a:r>
              <a:rPr lang="zh-CN" altLang="en-US" sz="2200" dirty="0" smtClean="0">
                <a:latin typeface="+mn-lt"/>
                <a:cs typeface="Times New Roman" pitchFamily="18" charset="0"/>
              </a:rPr>
              <a:t>：</a:t>
            </a:r>
            <a:r>
              <a:rPr lang="en-US" altLang="zh-CN" sz="2200" b="1" dirty="0" smtClean="0">
                <a:latin typeface="+mn-lt"/>
                <a:cs typeface="Times New Roman" pitchFamily="18" charset="0"/>
              </a:rPr>
              <a:t>k </a:t>
            </a:r>
            <a:r>
              <a:rPr lang="zh-CN" altLang="en-US" sz="2200" b="1" dirty="0" smtClean="0">
                <a:latin typeface="+mn-lt"/>
                <a:cs typeface="Times New Roman" pitchFamily="18" charset="0"/>
              </a:rPr>
              <a:t>∈ </a:t>
            </a:r>
            <a:r>
              <a:rPr lang="en-US" altLang="zh-CN" sz="2200" b="1" dirty="0" smtClean="0">
                <a:latin typeface="+mn-lt"/>
                <a:cs typeface="Times New Roman" pitchFamily="18" charset="0"/>
              </a:rPr>
              <a:t>(</a:t>
            </a:r>
            <a:r>
              <a:rPr lang="en-US" altLang="zh-CN" sz="2200" b="1" dirty="0" err="1" smtClean="0">
                <a:cs typeface="Times New Roman" pitchFamily="18" charset="0"/>
              </a:rPr>
              <a:t>k</a:t>
            </a:r>
            <a:r>
              <a:rPr lang="en-US" altLang="zh-CN" sz="2200" b="1" baseline="-25000" dirty="0" err="1" smtClean="0">
                <a:cs typeface="Times New Roman" pitchFamily="18" charset="0"/>
              </a:rPr>
              <a:t>i</a:t>
            </a:r>
            <a:r>
              <a:rPr lang="en-US" altLang="zh-CN" sz="2200" b="1" dirty="0">
                <a:cs typeface="Times New Roman" pitchFamily="18" charset="0"/>
              </a:rPr>
              <a:t>, </a:t>
            </a:r>
            <a:r>
              <a:rPr lang="en-US" altLang="zh-CN" sz="2200" b="1" dirty="0" smtClean="0">
                <a:cs typeface="Times New Roman" pitchFamily="18" charset="0"/>
              </a:rPr>
              <a:t>k</a:t>
            </a:r>
            <a:r>
              <a:rPr lang="en-US" altLang="zh-CN" sz="2200" b="1" baseline="-25000" dirty="0" smtClean="0">
                <a:cs typeface="Times New Roman" pitchFamily="18" charset="0"/>
              </a:rPr>
              <a:t>i+1</a:t>
            </a:r>
            <a:r>
              <a:rPr lang="en-US" altLang="zh-CN" sz="2200" b="1" dirty="0" smtClean="0">
                <a:latin typeface="+mn-lt"/>
                <a:cs typeface="Times New Roman" pitchFamily="18" charset="0"/>
              </a:rPr>
              <a:t>)</a:t>
            </a: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41596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1" end="11"/>
                                            </p:txEl>
                                          </p:spTgt>
                                        </p:tgtEl>
                                        <p:attrNameLst>
                                          <p:attrName>style.visibility</p:attrName>
                                        </p:attrNameLst>
                                      </p:cBhvr>
                                      <p:to>
                                        <p:strVal val="visible"/>
                                      </p:to>
                                    </p:set>
                                    <p:animEffect transition="in" filter="wipe(left)">
                                      <p:cBhvr>
                                        <p:cTn id="62" dur="500"/>
                                        <p:tgtEl>
                                          <p:spTgt spid="2258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2" name="Picture 2" descr="E:\资料存档\课堂教学\算法分析与设计\我的课件\graph\二叉查找树.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196752"/>
            <a:ext cx="8787731" cy="50084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二叉查找树</a:t>
            </a:r>
          </a:p>
        </p:txBody>
      </p:sp>
      <p:sp>
        <p:nvSpPr>
          <p:cNvPr id="4" name="椭圆 3"/>
          <p:cNvSpPr/>
          <p:nvPr/>
        </p:nvSpPr>
        <p:spPr bwMode="auto">
          <a:xfrm>
            <a:off x="5932532" y="3626356"/>
            <a:ext cx="554462" cy="575059"/>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5" name="椭圆 4"/>
          <p:cNvSpPr/>
          <p:nvPr/>
        </p:nvSpPr>
        <p:spPr bwMode="auto">
          <a:xfrm>
            <a:off x="4281632" y="5596157"/>
            <a:ext cx="554462" cy="575059"/>
          </a:xfrm>
          <a:prstGeom prst="ellipse">
            <a:avLst/>
          </a:prstGeom>
          <a:noFill/>
          <a:ln w="7620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6" name="矩形 5"/>
          <p:cNvSpPr/>
          <p:nvPr/>
        </p:nvSpPr>
        <p:spPr>
          <a:xfrm>
            <a:off x="5555956" y="3050873"/>
            <a:ext cx="1307614" cy="575483"/>
          </a:xfrm>
          <a:prstGeom prst="rect">
            <a:avLst/>
          </a:prstGeom>
        </p:spPr>
        <p:txBody>
          <a:bodyPr wrap="square">
            <a:noAutofit/>
          </a:bodyPr>
          <a:lstStyle/>
          <a:p>
            <a:pPr algn="ctr"/>
            <a:r>
              <a:rPr lang="zh-CN" altLang="en-US" sz="2800" kern="0" dirty="0">
                <a:solidFill>
                  <a:srgbClr val="C00000"/>
                </a:solidFill>
                <a:latin typeface="Verdana"/>
                <a:ea typeface="微软雅黑" panose="020B0503020204020204" pitchFamily="34" charset="-122"/>
                <a:cs typeface="Times New Roman" pitchFamily="18" charset="0"/>
              </a:rPr>
              <a:t>内节点</a:t>
            </a:r>
            <a:endParaRPr lang="zh-CN" altLang="en-US" sz="2800" dirty="0"/>
          </a:p>
        </p:txBody>
      </p:sp>
      <p:sp>
        <p:nvSpPr>
          <p:cNvPr id="8" name="矩形 7"/>
          <p:cNvSpPr/>
          <p:nvPr/>
        </p:nvSpPr>
        <p:spPr>
          <a:xfrm>
            <a:off x="3001359" y="5595733"/>
            <a:ext cx="1307614" cy="575483"/>
          </a:xfrm>
          <a:prstGeom prst="rect">
            <a:avLst/>
          </a:prstGeom>
        </p:spPr>
        <p:txBody>
          <a:bodyPr wrap="square">
            <a:noAutofit/>
          </a:bodyPr>
          <a:lstStyle/>
          <a:p>
            <a:pPr algn="ctr"/>
            <a:r>
              <a:rPr lang="zh-CN" altLang="en-US" sz="2800" kern="0" dirty="0" smtClean="0">
                <a:solidFill>
                  <a:srgbClr val="0033CC"/>
                </a:solidFill>
                <a:latin typeface="Verdana"/>
                <a:ea typeface="微软雅黑" panose="020B0503020204020204" pitchFamily="34" charset="-122"/>
                <a:cs typeface="Times New Roman" pitchFamily="18" charset="0"/>
              </a:rPr>
              <a:t>叶节</a:t>
            </a:r>
            <a:r>
              <a:rPr lang="zh-CN" altLang="en-US" sz="2800" kern="0" dirty="0">
                <a:solidFill>
                  <a:srgbClr val="0033CC"/>
                </a:solidFill>
                <a:latin typeface="Verdana"/>
                <a:ea typeface="微软雅黑" panose="020B0503020204020204" pitchFamily="34" charset="-122"/>
                <a:cs typeface="Times New Roman" pitchFamily="18" charset="0"/>
              </a:rPr>
              <a:t>点</a:t>
            </a:r>
            <a:endParaRPr lang="zh-CN" altLang="en-US" sz="2800" dirty="0">
              <a:solidFill>
                <a:srgbClr val="0033CC"/>
              </a:solidFill>
            </a:endParaRPr>
          </a:p>
        </p:txBody>
      </p:sp>
      <p:sp>
        <p:nvSpPr>
          <p:cNvPr id="9" name="椭圆 8"/>
          <p:cNvSpPr/>
          <p:nvPr/>
        </p:nvSpPr>
        <p:spPr bwMode="auto">
          <a:xfrm>
            <a:off x="2771800" y="2204864"/>
            <a:ext cx="2520280" cy="4464495"/>
          </a:xfrm>
          <a:prstGeom prst="ellipse">
            <a:avLst/>
          </a:prstGeom>
          <a:noFill/>
          <a:ln w="3810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0" name="椭圆 9"/>
          <p:cNvSpPr/>
          <p:nvPr/>
        </p:nvSpPr>
        <p:spPr bwMode="auto">
          <a:xfrm>
            <a:off x="1481505" y="1066126"/>
            <a:ext cx="2520280" cy="1343720"/>
          </a:xfrm>
          <a:prstGeom prst="ellipse">
            <a:avLst/>
          </a:prstGeom>
          <a:noFill/>
          <a:ln w="3810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8893717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500"/>
                                        <p:tgtEl>
                                          <p:spTgt spid="4"/>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500"/>
                                        <p:tgtEl>
                                          <p:spTgt spid="5"/>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P spid="9" grpId="0" animBg="1"/>
      <p:bldP spid="9" grpId="1" animBg="1"/>
      <p:bldP spid="10" grpId="0" animBg="1"/>
      <p:bldP spid="10" grpId="1"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descr="E:\资料存档\课堂教学\算法分析与设计\我的课件\graph\二叉查找树2.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745" y="851698"/>
            <a:ext cx="8820512" cy="5025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二叉查找树</a:t>
            </a:r>
          </a:p>
        </p:txBody>
      </p:sp>
      <p:sp>
        <p:nvSpPr>
          <p:cNvPr id="5" name="矩形 4"/>
          <p:cNvSpPr/>
          <p:nvPr/>
        </p:nvSpPr>
        <p:spPr>
          <a:xfrm>
            <a:off x="192338" y="6093877"/>
            <a:ext cx="8807686" cy="575483"/>
          </a:xfrm>
          <a:prstGeom prst="rect">
            <a:avLst/>
          </a:prstGeom>
        </p:spPr>
        <p:txBody>
          <a:bodyPr wrap="square">
            <a:noAutofit/>
          </a:bodyPr>
          <a:lstStyle/>
          <a:p>
            <a:pPr algn="ctr"/>
            <a:r>
              <a:rPr lang="zh-CN" altLang="en-US" sz="2800" kern="0" dirty="0" smtClean="0">
                <a:solidFill>
                  <a:srgbClr val="C00000"/>
                </a:solidFill>
                <a:latin typeface="Verdana"/>
                <a:ea typeface="微软雅黑" panose="020B0503020204020204" pitchFamily="34" charset="-122"/>
                <a:cs typeface="Times New Roman" pitchFamily="18" charset="0"/>
              </a:rPr>
              <a:t>在两棵树上对某些元素进行查找，比较的次数是不同的</a:t>
            </a:r>
            <a:endParaRPr lang="zh-CN" altLang="en-US" sz="2800" dirty="0"/>
          </a:p>
        </p:txBody>
      </p:sp>
      <p:sp>
        <p:nvSpPr>
          <p:cNvPr id="6" name="椭圆 5"/>
          <p:cNvSpPr/>
          <p:nvPr/>
        </p:nvSpPr>
        <p:spPr bwMode="auto">
          <a:xfrm>
            <a:off x="2093581" y="2776332"/>
            <a:ext cx="2520280" cy="1703760"/>
          </a:xfrm>
          <a:prstGeom prst="ellipse">
            <a:avLst/>
          </a:prstGeom>
          <a:noFill/>
          <a:ln w="5715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7" name="椭圆 6"/>
          <p:cNvSpPr/>
          <p:nvPr/>
        </p:nvSpPr>
        <p:spPr bwMode="auto">
          <a:xfrm rot="1875630">
            <a:off x="6841838" y="2543067"/>
            <a:ext cx="1403351" cy="2793955"/>
          </a:xfrm>
          <a:prstGeom prst="ellipse">
            <a:avLst/>
          </a:prstGeom>
          <a:noFill/>
          <a:ln w="5715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44822193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Text Box 18"/>
          <p:cNvSpPr txBox="1">
            <a:spLocks noChangeArrowheads="1"/>
          </p:cNvSpPr>
          <p:nvPr/>
        </p:nvSpPr>
        <p:spPr bwMode="auto">
          <a:xfrm>
            <a:off x="1763688" y="260648"/>
            <a:ext cx="5489575" cy="769441"/>
          </a:xfrm>
          <a:prstGeom prst="rect">
            <a:avLst/>
          </a:prstGeom>
          <a:noFill/>
          <a:ln w="9525">
            <a:noFill/>
            <a:miter lim="800000"/>
            <a:headEnd/>
            <a:tailEnd/>
          </a:ln>
        </p:spPr>
        <p:txBody>
          <a:bodyPr>
            <a:spAutoFit/>
          </a:bodyPr>
          <a:lstStyle/>
          <a:p>
            <a:pPr algn="ctr">
              <a:spcBef>
                <a:spcPct val="50000"/>
              </a:spcBef>
            </a:pPr>
            <a:r>
              <a:rPr lang="zh-CN" altLang="en-US" sz="4400" dirty="0" smtClean="0">
                <a:latin typeface="微软雅黑" pitchFamily="34" charset="-122"/>
                <a:ea typeface="微软雅黑" pitchFamily="34" charset="-122"/>
              </a:rPr>
              <a:t>示例</a:t>
            </a:r>
            <a:endParaRPr lang="zh-CN" altLang="en-US" sz="4400" dirty="0">
              <a:latin typeface="微软雅黑" pitchFamily="34" charset="-122"/>
              <a:ea typeface="微软雅黑" pitchFamily="34" charset="-122"/>
            </a:endParaRPr>
          </a:p>
        </p:txBody>
      </p:sp>
      <p:grpSp>
        <p:nvGrpSpPr>
          <p:cNvPr id="2" name="Group 243"/>
          <p:cNvGrpSpPr>
            <a:grpSpLocks/>
          </p:cNvGrpSpPr>
          <p:nvPr/>
        </p:nvGrpSpPr>
        <p:grpSpPr bwMode="auto">
          <a:xfrm>
            <a:off x="539750" y="1919288"/>
            <a:ext cx="8280400" cy="4173537"/>
            <a:chOff x="0" y="0"/>
            <a:chExt cx="5216" cy="2629"/>
          </a:xfrm>
        </p:grpSpPr>
        <p:sp>
          <p:nvSpPr>
            <p:cNvPr id="82952" name="Text Box 158"/>
            <p:cNvSpPr txBox="1">
              <a:spLocks noChangeArrowheads="1"/>
            </p:cNvSpPr>
            <p:nvPr/>
          </p:nvSpPr>
          <p:spPr bwMode="auto">
            <a:xfrm>
              <a:off x="0" y="2085"/>
              <a:ext cx="5216" cy="544"/>
            </a:xfrm>
            <a:prstGeom prst="rect">
              <a:avLst/>
            </a:prstGeom>
            <a:noFill/>
            <a:ln w="9525">
              <a:noFill/>
              <a:miter lim="800000"/>
              <a:headEnd/>
              <a:tailEnd/>
            </a:ln>
          </p:spPr>
          <p:txBody>
            <a:bodyPr lIns="54000" tIns="0" rIns="54000" bIns="0"/>
            <a:lstStyle/>
            <a:p>
              <a:pPr algn="just" eaLnBrk="0" hangingPunct="0">
                <a:lnSpc>
                  <a:spcPct val="135000"/>
                </a:lnSpc>
              </a:pPr>
              <a:r>
                <a:rPr lang="en-US" sz="2000" b="1"/>
                <a:t>(a) </a:t>
              </a:r>
              <a:r>
                <a:rPr lang="zh-CN" altLang="en-US" sz="2000" b="1"/>
                <a:t>按</a:t>
              </a:r>
              <a:r>
                <a:rPr lang="en-US" sz="2000" b="1"/>
                <a:t>63,90,55,58,70,42,10,45,83,67      (b) </a:t>
              </a:r>
              <a:r>
                <a:rPr lang="zh-CN" altLang="en-US" sz="2000" b="1"/>
                <a:t>按</a:t>
              </a:r>
              <a:r>
                <a:rPr lang="en-US" sz="2000" b="1"/>
                <a:t>55,42,10,70,63,58,83,67,90,45</a:t>
              </a:r>
            </a:p>
            <a:p>
              <a:pPr algn="just" eaLnBrk="0" hangingPunct="0">
                <a:lnSpc>
                  <a:spcPct val="135000"/>
                </a:lnSpc>
              </a:pPr>
              <a:r>
                <a:rPr lang="en-US" sz="2000" b="1"/>
                <a:t>       </a:t>
              </a:r>
              <a:r>
                <a:rPr lang="zh-CN" altLang="en-US" sz="2000" b="1"/>
                <a:t>的顺序构造的二叉排序树               的顺序构造的二叉排序树</a:t>
              </a:r>
            </a:p>
          </p:txBody>
        </p:sp>
        <p:grpSp>
          <p:nvGrpSpPr>
            <p:cNvPr id="3" name="Group 160"/>
            <p:cNvGrpSpPr>
              <a:grpSpLocks/>
            </p:cNvGrpSpPr>
            <p:nvPr/>
          </p:nvGrpSpPr>
          <p:grpSpPr bwMode="auto">
            <a:xfrm>
              <a:off x="771" y="1001"/>
              <a:ext cx="355" cy="363"/>
              <a:chOff x="0" y="0"/>
              <a:chExt cx="300" cy="327"/>
            </a:xfrm>
          </p:grpSpPr>
          <p:sp>
            <p:nvSpPr>
              <p:cNvPr id="82954" name="Text Box 161"/>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58</a:t>
                </a:r>
              </a:p>
            </p:txBody>
          </p:sp>
          <p:sp>
            <p:nvSpPr>
              <p:cNvPr id="82955" name="Oval 162"/>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56" name="Freeform 163"/>
            <p:cNvSpPr>
              <a:spLocks/>
            </p:cNvSpPr>
            <p:nvPr/>
          </p:nvSpPr>
          <p:spPr bwMode="auto">
            <a:xfrm>
              <a:off x="838" y="794"/>
              <a:ext cx="92" cy="227"/>
            </a:xfrm>
            <a:custGeom>
              <a:avLst/>
              <a:gdLst>
                <a:gd name="T0" fmla="*/ 0 w 77"/>
                <a:gd name="T1" fmla="*/ 0 h 205"/>
                <a:gd name="T2" fmla="*/ 77 w 77"/>
                <a:gd name="T3" fmla="*/ 205 h 205"/>
              </a:gdLst>
              <a:ahLst/>
              <a:cxnLst>
                <a:cxn ang="0">
                  <a:pos x="0" y="0"/>
                </a:cxn>
                <a:cxn ang="0">
                  <a:pos x="77" y="205"/>
                </a:cxn>
              </a:cxnLst>
              <a:rect l="T0" t="T1" r="T2" b="T3"/>
              <a:pathLst>
                <a:path w="77" h="205">
                  <a:moveTo>
                    <a:pt x="0" y="0"/>
                  </a:moveTo>
                  <a:lnTo>
                    <a:pt x="77" y="205"/>
                  </a:lnTo>
                </a:path>
              </a:pathLst>
            </a:custGeom>
            <a:noFill/>
            <a:ln w="9525" cmpd="sng">
              <a:solidFill>
                <a:srgbClr val="000000"/>
              </a:solidFill>
              <a:bevel/>
              <a:headEnd/>
              <a:tailEnd/>
            </a:ln>
          </p:spPr>
          <p:txBody>
            <a:bodyPr lIns="18000" tIns="10800" rIns="18000" bIns="10800"/>
            <a:lstStyle/>
            <a:p>
              <a:endParaRPr lang="zh-CN" altLang="en-US"/>
            </a:p>
          </p:txBody>
        </p:sp>
        <p:grpSp>
          <p:nvGrpSpPr>
            <p:cNvPr id="4" name="Group 164"/>
            <p:cNvGrpSpPr>
              <a:grpSpLocks/>
            </p:cNvGrpSpPr>
            <p:nvPr/>
          </p:nvGrpSpPr>
          <p:grpSpPr bwMode="auto">
            <a:xfrm>
              <a:off x="252" y="972"/>
              <a:ext cx="353" cy="365"/>
              <a:chOff x="0" y="0"/>
              <a:chExt cx="300" cy="327"/>
            </a:xfrm>
          </p:grpSpPr>
          <p:sp>
            <p:nvSpPr>
              <p:cNvPr id="82958" name="Text Box 165"/>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42</a:t>
                </a:r>
              </a:p>
            </p:txBody>
          </p:sp>
          <p:sp>
            <p:nvSpPr>
              <p:cNvPr id="82959" name="Oval 166"/>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5" name="Group 167"/>
            <p:cNvGrpSpPr>
              <a:grpSpLocks/>
            </p:cNvGrpSpPr>
            <p:nvPr/>
          </p:nvGrpSpPr>
          <p:grpSpPr bwMode="auto">
            <a:xfrm>
              <a:off x="1348" y="1005"/>
              <a:ext cx="355" cy="365"/>
              <a:chOff x="0" y="0"/>
              <a:chExt cx="300" cy="327"/>
            </a:xfrm>
          </p:grpSpPr>
          <p:sp>
            <p:nvSpPr>
              <p:cNvPr id="82961" name="Text Box 168"/>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70</a:t>
                </a:r>
              </a:p>
            </p:txBody>
          </p:sp>
          <p:sp>
            <p:nvSpPr>
              <p:cNvPr id="82962" name="Oval 169"/>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6" name="Group 170"/>
            <p:cNvGrpSpPr>
              <a:grpSpLocks/>
            </p:cNvGrpSpPr>
            <p:nvPr/>
          </p:nvGrpSpPr>
          <p:grpSpPr bwMode="auto">
            <a:xfrm>
              <a:off x="1641" y="443"/>
              <a:ext cx="355" cy="363"/>
              <a:chOff x="0" y="0"/>
              <a:chExt cx="300" cy="327"/>
            </a:xfrm>
          </p:grpSpPr>
          <p:sp>
            <p:nvSpPr>
              <p:cNvPr id="82964" name="Text Box 171"/>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90</a:t>
                </a:r>
              </a:p>
            </p:txBody>
          </p:sp>
          <p:sp>
            <p:nvSpPr>
              <p:cNvPr id="82965" name="Oval 172"/>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66" name="Text Box 174"/>
            <p:cNvSpPr txBox="1">
              <a:spLocks noChangeArrowheads="1"/>
            </p:cNvSpPr>
            <p:nvPr/>
          </p:nvSpPr>
          <p:spPr bwMode="auto">
            <a:xfrm>
              <a:off x="1089" y="90"/>
              <a:ext cx="297" cy="365"/>
            </a:xfrm>
            <a:prstGeom prst="rect">
              <a:avLst/>
            </a:prstGeom>
            <a:noFill/>
            <a:ln w="9525">
              <a:noFill/>
              <a:miter lim="800000"/>
              <a:headEnd/>
              <a:tailEnd/>
            </a:ln>
          </p:spPr>
          <p:txBody>
            <a:bodyPr lIns="18000" tIns="10800" rIns="18000" bIns="10800"/>
            <a:lstStyle/>
            <a:p>
              <a:pPr algn="ctr" eaLnBrk="0" hangingPunct="0"/>
              <a:r>
                <a:rPr lang="en-US" b="1"/>
                <a:t>63</a:t>
              </a:r>
            </a:p>
          </p:txBody>
        </p:sp>
        <p:sp>
          <p:nvSpPr>
            <p:cNvPr id="82967" name="Oval 175"/>
            <p:cNvSpPr>
              <a:spLocks noChangeArrowheads="1"/>
            </p:cNvSpPr>
            <p:nvPr/>
          </p:nvSpPr>
          <p:spPr bwMode="auto">
            <a:xfrm>
              <a:off x="1070" y="48"/>
              <a:ext cx="355" cy="313"/>
            </a:xfrm>
            <a:prstGeom prst="ellipse">
              <a:avLst/>
            </a:prstGeom>
            <a:noFill/>
            <a:ln w="9525" cmpd="sng">
              <a:solidFill>
                <a:srgbClr val="000000"/>
              </a:solidFill>
              <a:round/>
              <a:headEnd/>
              <a:tailEnd/>
            </a:ln>
          </p:spPr>
          <p:txBody>
            <a:bodyPr lIns="18000" tIns="10800" rIns="18000" bIns="10800"/>
            <a:lstStyle/>
            <a:p>
              <a:endParaRPr lang="zh-CN" altLang="en-US"/>
            </a:p>
          </p:txBody>
        </p:sp>
        <p:sp>
          <p:nvSpPr>
            <p:cNvPr id="82968" name="Line 176"/>
            <p:cNvSpPr>
              <a:spLocks noChangeShapeType="1"/>
            </p:cNvSpPr>
            <p:nvPr/>
          </p:nvSpPr>
          <p:spPr bwMode="auto">
            <a:xfrm flipH="1">
              <a:off x="476" y="789"/>
              <a:ext cx="112" cy="224"/>
            </a:xfrm>
            <a:prstGeom prst="line">
              <a:avLst/>
            </a:prstGeom>
            <a:noFill/>
            <a:ln w="9525" cmpd="sng">
              <a:solidFill>
                <a:srgbClr val="000000"/>
              </a:solidFill>
              <a:round/>
              <a:headEnd/>
              <a:tailEnd/>
            </a:ln>
          </p:spPr>
          <p:txBody>
            <a:bodyPr lIns="18000" tIns="10800" rIns="18000" bIns="10800"/>
            <a:lstStyle/>
            <a:p>
              <a:endParaRPr lang="zh-CN" altLang="en-US"/>
            </a:p>
          </p:txBody>
        </p:sp>
        <p:sp>
          <p:nvSpPr>
            <p:cNvPr id="82969" name="Freeform 177"/>
            <p:cNvSpPr>
              <a:spLocks/>
            </p:cNvSpPr>
            <p:nvPr/>
          </p:nvSpPr>
          <p:spPr bwMode="auto">
            <a:xfrm>
              <a:off x="1548" y="798"/>
              <a:ext cx="183" cy="281"/>
            </a:xfrm>
            <a:custGeom>
              <a:avLst/>
              <a:gdLst>
                <a:gd name="T0" fmla="*/ 0 w 156"/>
                <a:gd name="T1" fmla="*/ 0 h 251"/>
                <a:gd name="T2" fmla="*/ 156 w 156"/>
                <a:gd name="T3" fmla="*/ 251 h 251"/>
              </a:gdLst>
              <a:ahLst/>
              <a:cxnLst>
                <a:cxn ang="0">
                  <a:pos x="156" y="0"/>
                </a:cxn>
                <a:cxn ang="0">
                  <a:pos x="0" y="251"/>
                </a:cxn>
              </a:cxnLst>
              <a:rect l="T0" t="T1" r="T2" b="T3"/>
              <a:pathLst>
                <a:path w="156" h="251">
                  <a:moveTo>
                    <a:pt x="156" y="0"/>
                  </a:moveTo>
                  <a:lnTo>
                    <a:pt x="0" y="251"/>
                  </a:lnTo>
                </a:path>
              </a:pathLst>
            </a:custGeom>
            <a:noFill/>
            <a:ln w="9525" cmpd="sng">
              <a:solidFill>
                <a:srgbClr val="000000"/>
              </a:solidFill>
              <a:bevel/>
              <a:headEnd/>
              <a:tailEnd/>
            </a:ln>
          </p:spPr>
          <p:txBody>
            <a:bodyPr lIns="18000" tIns="10800" rIns="18000" bIns="10800"/>
            <a:lstStyle/>
            <a:p>
              <a:endParaRPr lang="zh-CN" altLang="en-US"/>
            </a:p>
          </p:txBody>
        </p:sp>
        <p:grpSp>
          <p:nvGrpSpPr>
            <p:cNvPr id="7" name="Group 178"/>
            <p:cNvGrpSpPr>
              <a:grpSpLocks/>
            </p:cNvGrpSpPr>
            <p:nvPr/>
          </p:nvGrpSpPr>
          <p:grpSpPr bwMode="auto">
            <a:xfrm>
              <a:off x="476" y="1509"/>
              <a:ext cx="355" cy="365"/>
              <a:chOff x="0" y="0"/>
              <a:chExt cx="300" cy="327"/>
            </a:xfrm>
          </p:grpSpPr>
          <p:sp>
            <p:nvSpPr>
              <p:cNvPr id="82971" name="Text Box 17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45</a:t>
                </a:r>
              </a:p>
            </p:txBody>
          </p:sp>
          <p:sp>
            <p:nvSpPr>
              <p:cNvPr id="82972" name="Oval 18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73" name="Freeform 181"/>
            <p:cNvSpPr>
              <a:spLocks/>
            </p:cNvSpPr>
            <p:nvPr/>
          </p:nvSpPr>
          <p:spPr bwMode="auto">
            <a:xfrm>
              <a:off x="538" y="1296"/>
              <a:ext cx="106" cy="250"/>
            </a:xfrm>
            <a:custGeom>
              <a:avLst/>
              <a:gdLst>
                <a:gd name="T0" fmla="*/ 0 w 90"/>
                <a:gd name="T1" fmla="*/ 0 h 225"/>
                <a:gd name="T2" fmla="*/ 90 w 90"/>
                <a:gd name="T3" fmla="*/ 225 h 225"/>
              </a:gdLst>
              <a:ahLst/>
              <a:cxnLst>
                <a:cxn ang="0">
                  <a:pos x="0" y="0"/>
                </a:cxn>
                <a:cxn ang="0">
                  <a:pos x="90" y="225"/>
                </a:cxn>
              </a:cxnLst>
              <a:rect l="T0" t="T1" r="T2" b="T3"/>
              <a:pathLst>
                <a:path w="90" h="225">
                  <a:moveTo>
                    <a:pt x="0" y="0"/>
                  </a:moveTo>
                  <a:lnTo>
                    <a:pt x="90" y="225"/>
                  </a:lnTo>
                </a:path>
              </a:pathLst>
            </a:custGeom>
            <a:noFill/>
            <a:ln w="9525" cmpd="sng">
              <a:solidFill>
                <a:srgbClr val="000000"/>
              </a:solidFill>
              <a:bevel/>
              <a:headEnd/>
              <a:tailEnd/>
            </a:ln>
          </p:spPr>
          <p:txBody>
            <a:bodyPr lIns="18000" tIns="10800" rIns="18000" bIns="10800"/>
            <a:lstStyle/>
            <a:p>
              <a:endParaRPr lang="zh-CN" altLang="en-US"/>
            </a:p>
          </p:txBody>
        </p:sp>
        <p:sp>
          <p:nvSpPr>
            <p:cNvPr id="82974" name="Freeform 182"/>
            <p:cNvSpPr>
              <a:spLocks/>
            </p:cNvSpPr>
            <p:nvPr/>
          </p:nvSpPr>
          <p:spPr bwMode="auto">
            <a:xfrm>
              <a:off x="822" y="275"/>
              <a:ext cx="248" cy="234"/>
            </a:xfrm>
            <a:custGeom>
              <a:avLst/>
              <a:gdLst>
                <a:gd name="T0" fmla="*/ 0 w 210"/>
                <a:gd name="T1" fmla="*/ 0 h 210"/>
                <a:gd name="T2" fmla="*/ 210 w 210"/>
                <a:gd name="T3" fmla="*/ 210 h 210"/>
              </a:gdLst>
              <a:ahLst/>
              <a:cxnLst>
                <a:cxn ang="0">
                  <a:pos x="210" y="0"/>
                </a:cxn>
                <a:cxn ang="0">
                  <a:pos x="0" y="210"/>
                </a:cxn>
              </a:cxnLst>
              <a:rect l="T0" t="T1" r="T2" b="T3"/>
              <a:pathLst>
                <a:path w="210" h="210">
                  <a:moveTo>
                    <a:pt x="210" y="0"/>
                  </a:moveTo>
                  <a:lnTo>
                    <a:pt x="0" y="210"/>
                  </a:lnTo>
                </a:path>
              </a:pathLst>
            </a:custGeom>
            <a:noFill/>
            <a:ln w="9525" cmpd="sng">
              <a:solidFill>
                <a:srgbClr val="000000"/>
              </a:solidFill>
              <a:bevel/>
              <a:headEnd/>
              <a:tailEnd/>
            </a:ln>
          </p:spPr>
          <p:txBody>
            <a:bodyPr lIns="18000" tIns="10800" rIns="18000" bIns="10800"/>
            <a:lstStyle/>
            <a:p>
              <a:endParaRPr lang="zh-CN" altLang="en-US"/>
            </a:p>
          </p:txBody>
        </p:sp>
        <p:sp>
          <p:nvSpPr>
            <p:cNvPr id="82975" name="Freeform 183"/>
            <p:cNvSpPr>
              <a:spLocks/>
            </p:cNvSpPr>
            <p:nvPr/>
          </p:nvSpPr>
          <p:spPr bwMode="auto">
            <a:xfrm>
              <a:off x="1423" y="275"/>
              <a:ext cx="231" cy="266"/>
            </a:xfrm>
            <a:custGeom>
              <a:avLst/>
              <a:gdLst>
                <a:gd name="T0" fmla="*/ 0 w 195"/>
                <a:gd name="T1" fmla="*/ 0 h 240"/>
                <a:gd name="T2" fmla="*/ 195 w 195"/>
                <a:gd name="T3" fmla="*/ 240 h 240"/>
              </a:gdLst>
              <a:ahLst/>
              <a:cxnLst>
                <a:cxn ang="0">
                  <a:pos x="0" y="0"/>
                </a:cxn>
                <a:cxn ang="0">
                  <a:pos x="195" y="240"/>
                </a:cxn>
              </a:cxnLst>
              <a:rect l="T0" t="T1" r="T2" b="T3"/>
              <a:pathLst>
                <a:path w="195" h="240">
                  <a:moveTo>
                    <a:pt x="0" y="0"/>
                  </a:moveTo>
                  <a:lnTo>
                    <a:pt x="195" y="240"/>
                  </a:lnTo>
                </a:path>
              </a:pathLst>
            </a:custGeom>
            <a:noFill/>
            <a:ln w="9525" cmpd="sng">
              <a:solidFill>
                <a:srgbClr val="000000"/>
              </a:solidFill>
              <a:bevel/>
              <a:headEnd/>
              <a:tailEnd/>
            </a:ln>
          </p:spPr>
          <p:txBody>
            <a:bodyPr lIns="18000" tIns="10800" rIns="18000" bIns="10800"/>
            <a:lstStyle/>
            <a:p>
              <a:endParaRPr lang="zh-CN" altLang="en-US"/>
            </a:p>
          </p:txBody>
        </p:sp>
        <p:grpSp>
          <p:nvGrpSpPr>
            <p:cNvPr id="8" name="Group 184"/>
            <p:cNvGrpSpPr>
              <a:grpSpLocks/>
            </p:cNvGrpSpPr>
            <p:nvPr/>
          </p:nvGrpSpPr>
          <p:grpSpPr bwMode="auto">
            <a:xfrm>
              <a:off x="532" y="447"/>
              <a:ext cx="355" cy="365"/>
              <a:chOff x="0" y="0"/>
              <a:chExt cx="300" cy="327"/>
            </a:xfrm>
          </p:grpSpPr>
          <p:sp>
            <p:nvSpPr>
              <p:cNvPr id="82977" name="Text Box 185"/>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55</a:t>
                </a:r>
              </a:p>
            </p:txBody>
          </p:sp>
          <p:sp>
            <p:nvSpPr>
              <p:cNvPr id="82978" name="Oval 186"/>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 rIns="18000" bIns="10800"/>
              <a:lstStyle/>
              <a:p>
                <a:endParaRPr lang="zh-CN" altLang="en-US"/>
              </a:p>
            </p:txBody>
          </p:sp>
        </p:grpSp>
        <p:grpSp>
          <p:nvGrpSpPr>
            <p:cNvPr id="9" name="Group 187"/>
            <p:cNvGrpSpPr>
              <a:grpSpLocks/>
            </p:cNvGrpSpPr>
            <p:nvPr/>
          </p:nvGrpSpPr>
          <p:grpSpPr bwMode="auto">
            <a:xfrm>
              <a:off x="1617" y="1339"/>
              <a:ext cx="368" cy="566"/>
              <a:chOff x="0" y="0"/>
              <a:chExt cx="311" cy="508"/>
            </a:xfrm>
          </p:grpSpPr>
          <p:grpSp>
            <p:nvGrpSpPr>
              <p:cNvPr id="10" name="Group 188"/>
              <p:cNvGrpSpPr>
                <a:grpSpLocks/>
              </p:cNvGrpSpPr>
              <p:nvPr/>
            </p:nvGrpSpPr>
            <p:grpSpPr bwMode="auto">
              <a:xfrm>
                <a:off x="11" y="181"/>
                <a:ext cx="300" cy="327"/>
                <a:chOff x="0" y="0"/>
                <a:chExt cx="300" cy="327"/>
              </a:xfrm>
            </p:grpSpPr>
            <p:sp>
              <p:nvSpPr>
                <p:cNvPr id="82981" name="Text Box 18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83</a:t>
                  </a:r>
                </a:p>
                <a:p>
                  <a:pPr algn="ctr" eaLnBrk="0" hangingPunct="0"/>
                  <a:endParaRPr lang="en-US" b="1"/>
                </a:p>
              </p:txBody>
            </p:sp>
            <p:sp>
              <p:nvSpPr>
                <p:cNvPr id="82982" name="Oval 19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83" name="Line 191"/>
              <p:cNvSpPr>
                <a:spLocks noChangeShapeType="1"/>
              </p:cNvSpPr>
              <p:nvPr/>
            </p:nvSpPr>
            <p:spPr bwMode="auto">
              <a:xfrm>
                <a:off x="0" y="0"/>
                <a:ext cx="123" cy="215"/>
              </a:xfrm>
              <a:prstGeom prst="line">
                <a:avLst/>
              </a:prstGeom>
              <a:noFill/>
              <a:ln w="9525" cmpd="sng">
                <a:solidFill>
                  <a:srgbClr val="000000"/>
                </a:solidFill>
                <a:round/>
                <a:headEnd/>
                <a:tailEnd/>
              </a:ln>
            </p:spPr>
            <p:txBody>
              <a:bodyPr lIns="18000" tIns="108000" rIns="18000" bIns="10800"/>
              <a:lstStyle/>
              <a:p>
                <a:endParaRPr lang="zh-CN" altLang="en-US"/>
              </a:p>
            </p:txBody>
          </p:sp>
        </p:grpSp>
        <p:grpSp>
          <p:nvGrpSpPr>
            <p:cNvPr id="11" name="Group 192"/>
            <p:cNvGrpSpPr>
              <a:grpSpLocks/>
            </p:cNvGrpSpPr>
            <p:nvPr/>
          </p:nvGrpSpPr>
          <p:grpSpPr bwMode="auto">
            <a:xfrm>
              <a:off x="1118" y="1347"/>
              <a:ext cx="353" cy="546"/>
              <a:chOff x="0" y="0"/>
              <a:chExt cx="300" cy="490"/>
            </a:xfrm>
          </p:grpSpPr>
          <p:grpSp>
            <p:nvGrpSpPr>
              <p:cNvPr id="12" name="Group 193"/>
              <p:cNvGrpSpPr>
                <a:grpSpLocks/>
              </p:cNvGrpSpPr>
              <p:nvPr/>
            </p:nvGrpSpPr>
            <p:grpSpPr bwMode="auto">
              <a:xfrm>
                <a:off x="0" y="163"/>
                <a:ext cx="300" cy="327"/>
                <a:chOff x="0" y="0"/>
                <a:chExt cx="300" cy="327"/>
              </a:xfrm>
            </p:grpSpPr>
            <p:sp>
              <p:nvSpPr>
                <p:cNvPr id="82986" name="Text Box 194"/>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67</a:t>
                  </a:r>
                </a:p>
              </p:txBody>
            </p:sp>
            <p:sp>
              <p:nvSpPr>
                <p:cNvPr id="82987" name="Oval 195"/>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88" name="Line 196"/>
              <p:cNvSpPr>
                <a:spLocks noChangeShapeType="1"/>
              </p:cNvSpPr>
              <p:nvPr/>
            </p:nvSpPr>
            <p:spPr bwMode="auto">
              <a:xfrm flipH="1">
                <a:off x="160" y="0"/>
                <a:ext cx="96" cy="200"/>
              </a:xfrm>
              <a:prstGeom prst="line">
                <a:avLst/>
              </a:prstGeom>
              <a:noFill/>
              <a:ln w="9525" cmpd="sng">
                <a:solidFill>
                  <a:srgbClr val="000000"/>
                </a:solidFill>
                <a:round/>
                <a:headEnd/>
                <a:tailEnd/>
              </a:ln>
            </p:spPr>
            <p:txBody>
              <a:bodyPr lIns="18000" tIns="108000" rIns="18000" bIns="10800"/>
              <a:lstStyle/>
              <a:p>
                <a:endParaRPr lang="zh-CN" altLang="en-US"/>
              </a:p>
            </p:txBody>
          </p:sp>
        </p:grpSp>
        <p:grpSp>
          <p:nvGrpSpPr>
            <p:cNvPr id="13" name="Group 197"/>
            <p:cNvGrpSpPr>
              <a:grpSpLocks/>
            </p:cNvGrpSpPr>
            <p:nvPr/>
          </p:nvGrpSpPr>
          <p:grpSpPr bwMode="auto">
            <a:xfrm>
              <a:off x="0" y="1321"/>
              <a:ext cx="355" cy="545"/>
              <a:chOff x="0" y="0"/>
              <a:chExt cx="300" cy="490"/>
            </a:xfrm>
          </p:grpSpPr>
          <p:grpSp>
            <p:nvGrpSpPr>
              <p:cNvPr id="14" name="Group 198"/>
              <p:cNvGrpSpPr>
                <a:grpSpLocks/>
              </p:cNvGrpSpPr>
              <p:nvPr/>
            </p:nvGrpSpPr>
            <p:grpSpPr bwMode="auto">
              <a:xfrm>
                <a:off x="0" y="163"/>
                <a:ext cx="300" cy="327"/>
                <a:chOff x="0" y="0"/>
                <a:chExt cx="300" cy="327"/>
              </a:xfrm>
            </p:grpSpPr>
            <p:sp>
              <p:nvSpPr>
                <p:cNvPr id="82991" name="Text Box 19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10</a:t>
                  </a:r>
                </a:p>
              </p:txBody>
            </p:sp>
            <p:sp>
              <p:nvSpPr>
                <p:cNvPr id="82992" name="Oval 20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93" name="Line 201"/>
              <p:cNvSpPr>
                <a:spLocks noChangeShapeType="1"/>
              </p:cNvSpPr>
              <p:nvPr/>
            </p:nvSpPr>
            <p:spPr bwMode="auto">
              <a:xfrm flipH="1">
                <a:off x="160" y="0"/>
                <a:ext cx="96" cy="200"/>
              </a:xfrm>
              <a:prstGeom prst="line">
                <a:avLst/>
              </a:prstGeom>
              <a:noFill/>
              <a:ln w="9525" cmpd="sng">
                <a:solidFill>
                  <a:srgbClr val="000000"/>
                </a:solidFill>
                <a:round/>
                <a:headEnd/>
                <a:tailEnd/>
              </a:ln>
            </p:spPr>
            <p:txBody>
              <a:bodyPr lIns="18000" tIns="108000" rIns="18000" bIns="10800"/>
              <a:lstStyle/>
              <a:p>
                <a:endParaRPr lang="zh-CN" altLang="en-US"/>
              </a:p>
            </p:txBody>
          </p:sp>
        </p:grpSp>
        <p:grpSp>
          <p:nvGrpSpPr>
            <p:cNvPr id="15" name="Group 202"/>
            <p:cNvGrpSpPr>
              <a:grpSpLocks/>
            </p:cNvGrpSpPr>
            <p:nvPr/>
          </p:nvGrpSpPr>
          <p:grpSpPr bwMode="auto">
            <a:xfrm>
              <a:off x="2631" y="1002"/>
              <a:ext cx="346" cy="364"/>
              <a:chOff x="0" y="0"/>
              <a:chExt cx="300" cy="327"/>
            </a:xfrm>
          </p:grpSpPr>
          <p:sp>
            <p:nvSpPr>
              <p:cNvPr id="82995" name="Text Box 203"/>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10</a:t>
                </a:r>
              </a:p>
            </p:txBody>
          </p:sp>
          <p:sp>
            <p:nvSpPr>
              <p:cNvPr id="82996" name="Oval 204"/>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6" name="Group 205"/>
            <p:cNvGrpSpPr>
              <a:grpSpLocks/>
            </p:cNvGrpSpPr>
            <p:nvPr/>
          </p:nvGrpSpPr>
          <p:grpSpPr bwMode="auto">
            <a:xfrm>
              <a:off x="4443" y="1025"/>
              <a:ext cx="345" cy="364"/>
              <a:chOff x="0" y="0"/>
              <a:chExt cx="300" cy="327"/>
            </a:xfrm>
          </p:grpSpPr>
          <p:sp>
            <p:nvSpPr>
              <p:cNvPr id="82998" name="Text Box 206"/>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83</a:t>
                </a:r>
              </a:p>
            </p:txBody>
          </p:sp>
          <p:sp>
            <p:nvSpPr>
              <p:cNvPr id="82999" name="Oval 207"/>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7" name="Group 208"/>
            <p:cNvGrpSpPr>
              <a:grpSpLocks/>
            </p:cNvGrpSpPr>
            <p:nvPr/>
          </p:nvGrpSpPr>
          <p:grpSpPr bwMode="auto">
            <a:xfrm>
              <a:off x="3772" y="1018"/>
              <a:ext cx="347" cy="364"/>
              <a:chOff x="0" y="0"/>
              <a:chExt cx="300" cy="327"/>
            </a:xfrm>
          </p:grpSpPr>
          <p:sp>
            <p:nvSpPr>
              <p:cNvPr id="83001" name="Text Box 20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63</a:t>
                </a:r>
              </a:p>
            </p:txBody>
          </p:sp>
          <p:sp>
            <p:nvSpPr>
              <p:cNvPr id="83002" name="Oval 21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8" name="Group 211"/>
            <p:cNvGrpSpPr>
              <a:grpSpLocks/>
            </p:cNvGrpSpPr>
            <p:nvPr/>
          </p:nvGrpSpPr>
          <p:grpSpPr bwMode="auto">
            <a:xfrm>
              <a:off x="4110" y="440"/>
              <a:ext cx="346" cy="364"/>
              <a:chOff x="0" y="0"/>
              <a:chExt cx="300" cy="327"/>
            </a:xfrm>
          </p:grpSpPr>
          <p:sp>
            <p:nvSpPr>
              <p:cNvPr id="83004" name="Text Box 212"/>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70</a:t>
                </a:r>
              </a:p>
            </p:txBody>
          </p:sp>
          <p:sp>
            <p:nvSpPr>
              <p:cNvPr id="83005" name="Oval 213"/>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9" name="Group 214"/>
            <p:cNvGrpSpPr>
              <a:grpSpLocks/>
            </p:cNvGrpSpPr>
            <p:nvPr/>
          </p:nvGrpSpPr>
          <p:grpSpPr bwMode="auto">
            <a:xfrm>
              <a:off x="3517" y="0"/>
              <a:ext cx="347" cy="364"/>
              <a:chOff x="0" y="0"/>
              <a:chExt cx="300" cy="327"/>
            </a:xfrm>
          </p:grpSpPr>
          <p:sp>
            <p:nvSpPr>
              <p:cNvPr id="83007" name="Text Box 215"/>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55</a:t>
                </a:r>
              </a:p>
            </p:txBody>
          </p:sp>
          <p:sp>
            <p:nvSpPr>
              <p:cNvPr id="83008" name="Oval 216"/>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09" name="Freeform 217"/>
            <p:cNvSpPr>
              <a:spLocks/>
            </p:cNvSpPr>
            <p:nvPr/>
          </p:nvSpPr>
          <p:spPr bwMode="auto">
            <a:xfrm>
              <a:off x="2833" y="789"/>
              <a:ext cx="119" cy="270"/>
            </a:xfrm>
            <a:custGeom>
              <a:avLst/>
              <a:gdLst>
                <a:gd name="T0" fmla="*/ 0 w 104"/>
                <a:gd name="T1" fmla="*/ 0 h 244"/>
                <a:gd name="T2" fmla="*/ 104 w 104"/>
                <a:gd name="T3" fmla="*/ 244 h 244"/>
              </a:gdLst>
              <a:ahLst/>
              <a:cxnLst>
                <a:cxn ang="0">
                  <a:pos x="104" y="0"/>
                </a:cxn>
                <a:cxn ang="0">
                  <a:pos x="0" y="244"/>
                </a:cxn>
              </a:cxnLst>
              <a:rect l="T0" t="T1" r="T2" b="T3"/>
              <a:pathLst>
                <a:path w="104" h="244">
                  <a:moveTo>
                    <a:pt x="104" y="0"/>
                  </a:moveTo>
                  <a:lnTo>
                    <a:pt x="0" y="244"/>
                  </a:lnTo>
                </a:path>
              </a:pathLst>
            </a:custGeom>
            <a:noFill/>
            <a:ln w="9525" cmpd="sng">
              <a:solidFill>
                <a:srgbClr val="000000"/>
              </a:solidFill>
              <a:bevel/>
              <a:headEnd/>
              <a:tailEnd/>
            </a:ln>
          </p:spPr>
          <p:txBody>
            <a:bodyPr lIns="18000" tIns="10800" rIns="18000" bIns="10800"/>
            <a:lstStyle/>
            <a:p>
              <a:endParaRPr lang="zh-CN" altLang="en-US"/>
            </a:p>
          </p:txBody>
        </p:sp>
        <p:sp>
          <p:nvSpPr>
            <p:cNvPr id="83010" name="Freeform 218"/>
            <p:cNvSpPr>
              <a:spLocks/>
            </p:cNvSpPr>
            <p:nvPr/>
          </p:nvSpPr>
          <p:spPr bwMode="auto">
            <a:xfrm>
              <a:off x="3973" y="789"/>
              <a:ext cx="208" cy="283"/>
            </a:xfrm>
            <a:custGeom>
              <a:avLst/>
              <a:gdLst>
                <a:gd name="T0" fmla="*/ 0 w 180"/>
                <a:gd name="T1" fmla="*/ 0 h 255"/>
                <a:gd name="T2" fmla="*/ 180 w 180"/>
                <a:gd name="T3" fmla="*/ 255 h 255"/>
              </a:gdLst>
              <a:ahLst/>
              <a:cxnLst>
                <a:cxn ang="0">
                  <a:pos x="180" y="0"/>
                </a:cxn>
                <a:cxn ang="0">
                  <a:pos x="0" y="255"/>
                </a:cxn>
              </a:cxnLst>
              <a:rect l="T0" t="T1" r="T2" b="T3"/>
              <a:pathLst>
                <a:path w="180" h="255">
                  <a:moveTo>
                    <a:pt x="180" y="0"/>
                  </a:moveTo>
                  <a:lnTo>
                    <a:pt x="0" y="255"/>
                  </a:lnTo>
                </a:path>
              </a:pathLst>
            </a:custGeom>
            <a:noFill/>
            <a:ln w="9525" cmpd="sng">
              <a:solidFill>
                <a:srgbClr val="000000"/>
              </a:solidFill>
              <a:bevel/>
              <a:headEnd/>
              <a:tailEnd/>
            </a:ln>
          </p:spPr>
          <p:txBody>
            <a:bodyPr lIns="18000" tIns="10800" rIns="18000" bIns="10800"/>
            <a:lstStyle/>
            <a:p>
              <a:endParaRPr lang="zh-CN" altLang="en-US"/>
            </a:p>
          </p:txBody>
        </p:sp>
        <p:sp>
          <p:nvSpPr>
            <p:cNvPr id="83011" name="Freeform 219"/>
            <p:cNvSpPr>
              <a:spLocks/>
            </p:cNvSpPr>
            <p:nvPr/>
          </p:nvSpPr>
          <p:spPr bwMode="auto">
            <a:xfrm>
              <a:off x="4387" y="806"/>
              <a:ext cx="173" cy="249"/>
            </a:xfrm>
            <a:custGeom>
              <a:avLst/>
              <a:gdLst>
                <a:gd name="T0" fmla="*/ 0 w 150"/>
                <a:gd name="T1" fmla="*/ 0 h 225"/>
                <a:gd name="T2" fmla="*/ 150 w 150"/>
                <a:gd name="T3" fmla="*/ 225 h 225"/>
              </a:gdLst>
              <a:ahLst/>
              <a:cxnLst>
                <a:cxn ang="0">
                  <a:pos x="0" y="0"/>
                </a:cxn>
                <a:cxn ang="0">
                  <a:pos x="150" y="225"/>
                </a:cxn>
              </a:cxnLst>
              <a:rect l="T0" t="T1" r="T2" b="T3"/>
              <a:pathLst>
                <a:path w="150" h="225">
                  <a:moveTo>
                    <a:pt x="0" y="0"/>
                  </a:moveTo>
                  <a:lnTo>
                    <a:pt x="150" y="225"/>
                  </a:lnTo>
                </a:path>
              </a:pathLst>
            </a:custGeom>
            <a:noFill/>
            <a:ln w="9525" cmpd="sng">
              <a:solidFill>
                <a:srgbClr val="000000"/>
              </a:solidFill>
              <a:bevel/>
              <a:headEnd/>
              <a:tailEnd/>
            </a:ln>
          </p:spPr>
          <p:txBody>
            <a:bodyPr lIns="18000" tIns="10800" rIns="18000" bIns="10800"/>
            <a:lstStyle/>
            <a:p>
              <a:endParaRPr lang="zh-CN" altLang="en-US"/>
            </a:p>
          </p:txBody>
        </p:sp>
        <p:grpSp>
          <p:nvGrpSpPr>
            <p:cNvPr id="20" name="Group 220"/>
            <p:cNvGrpSpPr>
              <a:grpSpLocks/>
            </p:cNvGrpSpPr>
            <p:nvPr/>
          </p:nvGrpSpPr>
          <p:grpSpPr bwMode="auto">
            <a:xfrm>
              <a:off x="3163" y="1008"/>
              <a:ext cx="347" cy="364"/>
              <a:chOff x="0" y="0"/>
              <a:chExt cx="300" cy="327"/>
            </a:xfrm>
          </p:grpSpPr>
          <p:sp>
            <p:nvSpPr>
              <p:cNvPr id="83013" name="Text Box 221"/>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45</a:t>
                </a:r>
              </a:p>
            </p:txBody>
          </p:sp>
          <p:sp>
            <p:nvSpPr>
              <p:cNvPr id="83014" name="Oval 222"/>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15" name="Freeform 223"/>
            <p:cNvSpPr>
              <a:spLocks/>
            </p:cNvSpPr>
            <p:nvPr/>
          </p:nvSpPr>
          <p:spPr bwMode="auto">
            <a:xfrm>
              <a:off x="3196" y="775"/>
              <a:ext cx="121" cy="280"/>
            </a:xfrm>
            <a:custGeom>
              <a:avLst/>
              <a:gdLst>
                <a:gd name="T0" fmla="*/ 0 w 104"/>
                <a:gd name="T1" fmla="*/ 0 h 253"/>
                <a:gd name="T2" fmla="*/ 104 w 104"/>
                <a:gd name="T3" fmla="*/ 253 h 253"/>
              </a:gdLst>
              <a:ahLst/>
              <a:cxnLst>
                <a:cxn ang="0">
                  <a:pos x="0" y="0"/>
                </a:cxn>
                <a:cxn ang="0">
                  <a:pos x="104" y="253"/>
                </a:cxn>
              </a:cxnLst>
              <a:rect l="T0" t="T1" r="T2" b="T3"/>
              <a:pathLst>
                <a:path w="104" h="253">
                  <a:moveTo>
                    <a:pt x="0" y="0"/>
                  </a:moveTo>
                  <a:lnTo>
                    <a:pt x="104" y="253"/>
                  </a:lnTo>
                </a:path>
              </a:pathLst>
            </a:custGeom>
            <a:noFill/>
            <a:ln w="9525" cmpd="sng">
              <a:solidFill>
                <a:srgbClr val="000000"/>
              </a:solidFill>
              <a:bevel/>
              <a:headEnd/>
              <a:tailEnd/>
            </a:ln>
          </p:spPr>
          <p:txBody>
            <a:bodyPr lIns="18000" tIns="10800" rIns="18000" bIns="10800"/>
            <a:lstStyle/>
            <a:p>
              <a:endParaRPr lang="zh-CN" altLang="en-US"/>
            </a:p>
          </p:txBody>
        </p:sp>
        <p:sp>
          <p:nvSpPr>
            <p:cNvPr id="83016" name="Freeform 224"/>
            <p:cNvSpPr>
              <a:spLocks/>
            </p:cNvSpPr>
            <p:nvPr/>
          </p:nvSpPr>
          <p:spPr bwMode="auto">
            <a:xfrm>
              <a:off x="3194" y="272"/>
              <a:ext cx="347" cy="252"/>
            </a:xfrm>
            <a:custGeom>
              <a:avLst/>
              <a:gdLst>
                <a:gd name="T0" fmla="*/ 0 w 301"/>
                <a:gd name="T1" fmla="*/ 0 h 227"/>
                <a:gd name="T2" fmla="*/ 301 w 301"/>
                <a:gd name="T3" fmla="*/ 227 h 227"/>
              </a:gdLst>
              <a:ahLst/>
              <a:cxnLst>
                <a:cxn ang="0">
                  <a:pos x="301" y="0"/>
                </a:cxn>
                <a:cxn ang="0">
                  <a:pos x="0" y="227"/>
                </a:cxn>
              </a:cxnLst>
              <a:rect l="T0" t="T1" r="T2" b="T3"/>
              <a:pathLst>
                <a:path w="301" h="227">
                  <a:moveTo>
                    <a:pt x="301" y="0"/>
                  </a:moveTo>
                  <a:lnTo>
                    <a:pt x="0" y="227"/>
                  </a:lnTo>
                </a:path>
              </a:pathLst>
            </a:custGeom>
            <a:noFill/>
            <a:ln w="9525" cmpd="sng">
              <a:solidFill>
                <a:srgbClr val="000000"/>
              </a:solidFill>
              <a:bevel/>
              <a:headEnd/>
              <a:tailEnd/>
            </a:ln>
          </p:spPr>
          <p:txBody>
            <a:bodyPr lIns="18000" tIns="10800" rIns="18000" bIns="10800"/>
            <a:lstStyle/>
            <a:p>
              <a:endParaRPr lang="zh-CN" altLang="en-US"/>
            </a:p>
          </p:txBody>
        </p:sp>
        <p:sp>
          <p:nvSpPr>
            <p:cNvPr id="83017" name="Freeform 225"/>
            <p:cNvSpPr>
              <a:spLocks/>
            </p:cNvSpPr>
            <p:nvPr/>
          </p:nvSpPr>
          <p:spPr bwMode="auto">
            <a:xfrm>
              <a:off x="3853" y="305"/>
              <a:ext cx="310" cy="249"/>
            </a:xfrm>
            <a:custGeom>
              <a:avLst/>
              <a:gdLst>
                <a:gd name="T0" fmla="*/ 0 w 270"/>
                <a:gd name="T1" fmla="*/ 0 h 225"/>
                <a:gd name="T2" fmla="*/ 270 w 270"/>
                <a:gd name="T3" fmla="*/ 225 h 225"/>
              </a:gdLst>
              <a:ahLst/>
              <a:cxnLst>
                <a:cxn ang="0">
                  <a:pos x="0" y="0"/>
                </a:cxn>
                <a:cxn ang="0">
                  <a:pos x="270" y="225"/>
                </a:cxn>
              </a:cxnLst>
              <a:rect l="T0" t="T1" r="T2" b="T3"/>
              <a:pathLst>
                <a:path w="270" h="225">
                  <a:moveTo>
                    <a:pt x="0" y="0"/>
                  </a:moveTo>
                  <a:lnTo>
                    <a:pt x="270" y="225"/>
                  </a:lnTo>
                </a:path>
              </a:pathLst>
            </a:custGeom>
            <a:noFill/>
            <a:ln w="9525" cmpd="sng">
              <a:solidFill>
                <a:srgbClr val="000000"/>
              </a:solidFill>
              <a:bevel/>
              <a:headEnd/>
              <a:tailEnd/>
            </a:ln>
          </p:spPr>
          <p:txBody>
            <a:bodyPr lIns="18000" tIns="10800" rIns="18000" bIns="10800"/>
            <a:lstStyle/>
            <a:p>
              <a:endParaRPr lang="zh-CN" altLang="en-US"/>
            </a:p>
          </p:txBody>
        </p:sp>
        <p:grpSp>
          <p:nvGrpSpPr>
            <p:cNvPr id="21" name="Group 226"/>
            <p:cNvGrpSpPr>
              <a:grpSpLocks/>
            </p:cNvGrpSpPr>
            <p:nvPr/>
          </p:nvGrpSpPr>
          <p:grpSpPr bwMode="auto">
            <a:xfrm>
              <a:off x="2923" y="446"/>
              <a:ext cx="346" cy="364"/>
              <a:chOff x="0" y="0"/>
              <a:chExt cx="300" cy="327"/>
            </a:xfrm>
          </p:grpSpPr>
          <p:sp>
            <p:nvSpPr>
              <p:cNvPr id="83019" name="Text Box 227"/>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42</a:t>
                </a:r>
              </a:p>
            </p:txBody>
          </p:sp>
          <p:sp>
            <p:nvSpPr>
              <p:cNvPr id="83020" name="Oval 228"/>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22" name="Group 229"/>
            <p:cNvGrpSpPr>
              <a:grpSpLocks/>
            </p:cNvGrpSpPr>
            <p:nvPr/>
          </p:nvGrpSpPr>
          <p:grpSpPr bwMode="auto">
            <a:xfrm>
              <a:off x="3960" y="1605"/>
              <a:ext cx="347" cy="364"/>
              <a:chOff x="0" y="0"/>
              <a:chExt cx="300" cy="327"/>
            </a:xfrm>
          </p:grpSpPr>
          <p:sp>
            <p:nvSpPr>
              <p:cNvPr id="83022" name="Text Box 230"/>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67</a:t>
                </a:r>
              </a:p>
            </p:txBody>
          </p:sp>
          <p:sp>
            <p:nvSpPr>
              <p:cNvPr id="83023" name="Oval 231"/>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24" name="Freeform 232"/>
            <p:cNvSpPr>
              <a:spLocks/>
            </p:cNvSpPr>
            <p:nvPr/>
          </p:nvSpPr>
          <p:spPr bwMode="auto">
            <a:xfrm>
              <a:off x="4033" y="1337"/>
              <a:ext cx="95" cy="320"/>
            </a:xfrm>
            <a:custGeom>
              <a:avLst/>
              <a:gdLst>
                <a:gd name="T0" fmla="*/ 0 w 82"/>
                <a:gd name="T1" fmla="*/ 0 h 287"/>
                <a:gd name="T2" fmla="*/ 82 w 82"/>
                <a:gd name="T3" fmla="*/ 287 h 287"/>
              </a:gdLst>
              <a:ahLst/>
              <a:cxnLst>
                <a:cxn ang="0">
                  <a:pos x="0" y="0"/>
                </a:cxn>
                <a:cxn ang="0">
                  <a:pos x="82" y="287"/>
                </a:cxn>
              </a:cxnLst>
              <a:rect l="T0" t="T1" r="T2" b="T3"/>
              <a:pathLst>
                <a:path w="82" h="287">
                  <a:moveTo>
                    <a:pt x="0" y="0"/>
                  </a:moveTo>
                  <a:lnTo>
                    <a:pt x="82" y="287"/>
                  </a:lnTo>
                </a:path>
              </a:pathLst>
            </a:custGeom>
            <a:noFill/>
            <a:ln w="9525" cmpd="sng">
              <a:solidFill>
                <a:srgbClr val="000000"/>
              </a:solidFill>
              <a:bevel/>
              <a:headEnd/>
              <a:tailEnd/>
            </a:ln>
          </p:spPr>
          <p:txBody>
            <a:bodyPr lIns="18000" tIns="10800" rIns="18000" bIns="10800"/>
            <a:lstStyle/>
            <a:p>
              <a:endParaRPr lang="zh-CN" altLang="en-US"/>
            </a:p>
          </p:txBody>
        </p:sp>
        <p:grpSp>
          <p:nvGrpSpPr>
            <p:cNvPr id="23" name="Group 233"/>
            <p:cNvGrpSpPr>
              <a:grpSpLocks/>
            </p:cNvGrpSpPr>
            <p:nvPr/>
          </p:nvGrpSpPr>
          <p:grpSpPr bwMode="auto">
            <a:xfrm>
              <a:off x="3475" y="1593"/>
              <a:ext cx="347" cy="364"/>
              <a:chOff x="0" y="0"/>
              <a:chExt cx="300" cy="327"/>
            </a:xfrm>
          </p:grpSpPr>
          <p:sp>
            <p:nvSpPr>
              <p:cNvPr id="83026" name="Text Box 234"/>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58</a:t>
                </a:r>
              </a:p>
            </p:txBody>
          </p:sp>
          <p:sp>
            <p:nvSpPr>
              <p:cNvPr id="83027" name="Oval 235"/>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28" name="Freeform 236"/>
            <p:cNvSpPr>
              <a:spLocks/>
            </p:cNvSpPr>
            <p:nvPr/>
          </p:nvSpPr>
          <p:spPr bwMode="auto">
            <a:xfrm>
              <a:off x="3714" y="1356"/>
              <a:ext cx="120" cy="301"/>
            </a:xfrm>
            <a:custGeom>
              <a:avLst/>
              <a:gdLst>
                <a:gd name="T0" fmla="*/ 0 w 105"/>
                <a:gd name="T1" fmla="*/ 0 h 270"/>
                <a:gd name="T2" fmla="*/ 105 w 105"/>
                <a:gd name="T3" fmla="*/ 270 h 270"/>
              </a:gdLst>
              <a:ahLst/>
              <a:cxnLst>
                <a:cxn ang="0">
                  <a:pos x="105" y="0"/>
                </a:cxn>
                <a:cxn ang="0">
                  <a:pos x="0" y="270"/>
                </a:cxn>
              </a:cxnLst>
              <a:rect l="T0" t="T1" r="T2" b="T3"/>
              <a:pathLst>
                <a:path w="105" h="270">
                  <a:moveTo>
                    <a:pt x="105" y="0"/>
                  </a:moveTo>
                  <a:lnTo>
                    <a:pt x="0" y="270"/>
                  </a:lnTo>
                </a:path>
              </a:pathLst>
            </a:custGeom>
            <a:noFill/>
            <a:ln w="9525" cmpd="sng">
              <a:solidFill>
                <a:srgbClr val="000000"/>
              </a:solidFill>
              <a:bevel/>
              <a:headEnd/>
              <a:tailEnd/>
            </a:ln>
          </p:spPr>
          <p:txBody>
            <a:bodyPr lIns="18000" tIns="10800" rIns="18000" bIns="10800"/>
            <a:lstStyle/>
            <a:p>
              <a:endParaRPr lang="zh-CN" altLang="en-US"/>
            </a:p>
          </p:txBody>
        </p:sp>
        <p:grpSp>
          <p:nvGrpSpPr>
            <p:cNvPr id="24" name="Group 237"/>
            <p:cNvGrpSpPr>
              <a:grpSpLocks/>
            </p:cNvGrpSpPr>
            <p:nvPr/>
          </p:nvGrpSpPr>
          <p:grpSpPr bwMode="auto">
            <a:xfrm>
              <a:off x="4701" y="1632"/>
              <a:ext cx="346" cy="364"/>
              <a:chOff x="0" y="0"/>
              <a:chExt cx="300" cy="327"/>
            </a:xfrm>
          </p:grpSpPr>
          <p:sp>
            <p:nvSpPr>
              <p:cNvPr id="83030" name="Text Box 238"/>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90</a:t>
                </a:r>
              </a:p>
            </p:txBody>
          </p:sp>
          <p:sp>
            <p:nvSpPr>
              <p:cNvPr id="83031" name="Oval 239"/>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32" name="Line 240"/>
            <p:cNvSpPr>
              <a:spLocks noChangeShapeType="1"/>
            </p:cNvSpPr>
            <p:nvPr/>
          </p:nvSpPr>
          <p:spPr bwMode="auto">
            <a:xfrm>
              <a:off x="4719" y="1374"/>
              <a:ext cx="124" cy="274"/>
            </a:xfrm>
            <a:prstGeom prst="line">
              <a:avLst/>
            </a:prstGeom>
            <a:noFill/>
            <a:ln w="9525" cmpd="sng">
              <a:solidFill>
                <a:srgbClr val="000000"/>
              </a:solidFill>
              <a:round/>
              <a:headEnd/>
              <a:tailEnd/>
            </a:ln>
          </p:spPr>
          <p:txBody>
            <a:bodyPr lIns="18000" tIns="10800" rIns="18000" bIns="10800"/>
            <a:lstStyle/>
            <a:p>
              <a:endParaRPr lang="zh-CN" altLang="en-US"/>
            </a:p>
          </p:txBody>
        </p:sp>
      </p:gr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08720"/>
            <a:ext cx="8064896" cy="2939266"/>
          </a:xfrm>
          <a:prstGeom prst="rect">
            <a:avLst/>
          </a:prstGeom>
        </p:spPr>
        <p:txBody>
          <a:bodyPr wrap="square">
            <a:spAutoFit/>
          </a:bodyPr>
          <a:lstStyle/>
          <a:p>
            <a:pPr marL="504000" indent="-504000">
              <a:lnSpc>
                <a:spcPct val="150000"/>
              </a:lnSpc>
              <a:spcBef>
                <a:spcPts val="0"/>
              </a:spcBef>
              <a:buFont typeface="Wingdings" pitchFamily="2" charset="2"/>
              <a:buChar char=""/>
            </a:pPr>
            <a:r>
              <a:rPr lang="zh-CN" altLang="en-US" sz="2200" dirty="0" smtClean="0">
                <a:solidFill>
                  <a:srgbClr val="161616"/>
                </a:solidFill>
                <a:ea typeface="微软雅黑" panose="020B0503020204020204" pitchFamily="34" charset="-122"/>
                <a:cs typeface="Times New Roman" pitchFamily="18" charset="0"/>
              </a:rPr>
              <a:t>二叉搜索树的搜索代价</a:t>
            </a:r>
          </a:p>
          <a:p>
            <a:pPr marL="990600" lvl="1" indent="-533400">
              <a:lnSpc>
                <a:spcPct val="150000"/>
              </a:lnSpc>
              <a:spcBef>
                <a:spcPts val="0"/>
              </a:spcBef>
              <a:buSzPct val="100000"/>
              <a:buFont typeface="Wingdings" pitchFamily="2" charset="2"/>
              <a:buChar char="±"/>
            </a:pPr>
            <a:r>
              <a:rPr lang="zh-CN" altLang="en-US" sz="2200" b="0" dirty="0" smtClean="0">
                <a:solidFill>
                  <a:srgbClr val="161616"/>
                </a:solidFill>
                <a:latin typeface="+mn-lt"/>
                <a:ea typeface="微软雅黑" panose="020B0503020204020204" pitchFamily="34" charset="-122"/>
                <a:cs typeface="Times New Roman" pitchFamily="18" charset="0"/>
              </a:rPr>
              <a:t>已知了每个关键字和虚拟键被搜索的概率，可以确定在给定二叉搜索树</a:t>
            </a:r>
            <a:r>
              <a:rPr lang="en-US" altLang="zh-CN" sz="2200" b="0" dirty="0" smtClean="0">
                <a:solidFill>
                  <a:srgbClr val="161616"/>
                </a:solidFill>
                <a:latin typeface="+mn-lt"/>
                <a:ea typeface="微软雅黑" panose="020B0503020204020204" pitchFamily="34" charset="-122"/>
                <a:cs typeface="Times New Roman" pitchFamily="18" charset="0"/>
              </a:rPr>
              <a:t>T</a:t>
            </a:r>
            <a:r>
              <a:rPr lang="zh-CN" altLang="en-US" sz="2200" b="0" dirty="0" smtClean="0">
                <a:solidFill>
                  <a:srgbClr val="161616"/>
                </a:solidFill>
                <a:latin typeface="+mn-lt"/>
                <a:ea typeface="微软雅黑" panose="020B0503020204020204" pitchFamily="34" charset="-122"/>
                <a:cs typeface="Times New Roman" pitchFamily="18" charset="0"/>
              </a:rPr>
              <a:t>内一次搜索的期望代价。假设一次搜索的实际代价为检查的结点的个数，亦即，在</a:t>
            </a:r>
            <a:r>
              <a:rPr lang="en-US" altLang="zh-CN" sz="2200" b="0" dirty="0" smtClean="0">
                <a:solidFill>
                  <a:srgbClr val="161616"/>
                </a:solidFill>
                <a:latin typeface="+mn-lt"/>
                <a:ea typeface="微软雅黑" panose="020B0503020204020204" pitchFamily="34" charset="-122"/>
                <a:cs typeface="Times New Roman" pitchFamily="18" charset="0"/>
              </a:rPr>
              <a:t>T</a:t>
            </a:r>
            <a:r>
              <a:rPr lang="zh-CN" altLang="en-US" sz="2200" b="0" dirty="0" smtClean="0">
                <a:solidFill>
                  <a:srgbClr val="161616"/>
                </a:solidFill>
                <a:latin typeface="+mn-lt"/>
                <a:ea typeface="微软雅黑" panose="020B0503020204020204" pitchFamily="34" charset="-122"/>
                <a:cs typeface="Times New Roman" pitchFamily="18" charset="0"/>
              </a:rPr>
              <a:t>内搜索所发现的“结点的深度”加“</a:t>
            </a:r>
            <a:r>
              <a:rPr lang="en-US" altLang="zh-CN" sz="2200" b="0" dirty="0" smtClean="0">
                <a:solidFill>
                  <a:srgbClr val="161616"/>
                </a:solidFill>
                <a:latin typeface="+mn-lt"/>
                <a:ea typeface="微软雅黑" panose="020B0503020204020204" pitchFamily="34" charset="-122"/>
                <a:cs typeface="Times New Roman" pitchFamily="18" charset="0"/>
              </a:rPr>
              <a:t>1”</a:t>
            </a:r>
            <a:r>
              <a:rPr lang="zh-CN" altLang="en-US" sz="2200" b="0" dirty="0" smtClean="0">
                <a:solidFill>
                  <a:srgbClr val="161616"/>
                </a:solidFill>
                <a:latin typeface="+mn-lt"/>
                <a:ea typeface="微软雅黑" panose="020B0503020204020204" pitchFamily="34" charset="-122"/>
                <a:cs typeface="Times New Roman" pitchFamily="18" charset="0"/>
              </a:rPr>
              <a:t>。</a:t>
            </a:r>
          </a:p>
          <a:p>
            <a:pPr marL="457200" indent="-457200">
              <a:buSzPct val="100000"/>
              <a:buFont typeface="Wingdings" pitchFamily="2" charset="2"/>
              <a:buChar char="l"/>
            </a:pPr>
            <a:endParaRPr lang="zh-CN" altLang="en-US" dirty="0" smtClean="0"/>
          </a:p>
        </p:txBody>
      </p:sp>
      <p:pic>
        <p:nvPicPr>
          <p:cNvPr id="3" name="Picture 4"/>
          <p:cNvPicPr>
            <a:picLocks noChangeAspect="1" noChangeArrowheads="1"/>
          </p:cNvPicPr>
          <p:nvPr/>
        </p:nvPicPr>
        <p:blipFill>
          <a:blip r:embed="rId3" cstate="print"/>
          <a:srcRect/>
          <a:stretch>
            <a:fillRect/>
          </a:stretch>
        </p:blipFill>
        <p:spPr bwMode="auto">
          <a:xfrm>
            <a:off x="5580112" y="3429000"/>
            <a:ext cx="3044949" cy="3126968"/>
          </a:xfrm>
          <a:prstGeom prst="rect">
            <a:avLst/>
          </a:prstGeom>
          <a:noFill/>
          <a:ln w="9525">
            <a:noFill/>
            <a:miter lim="800000"/>
            <a:headEnd/>
            <a:tailEnd/>
          </a:ln>
        </p:spPr>
      </p:pic>
      <p:sp>
        <p:nvSpPr>
          <p:cNvPr id="4" name="AutoShape 5"/>
          <p:cNvSpPr>
            <a:spLocks noChangeArrowheads="1"/>
          </p:cNvSpPr>
          <p:nvPr/>
        </p:nvSpPr>
        <p:spPr bwMode="auto">
          <a:xfrm>
            <a:off x="755576" y="4926013"/>
            <a:ext cx="3883099" cy="1384300"/>
          </a:xfrm>
          <a:prstGeom prst="wedgeRectCallout">
            <a:avLst>
              <a:gd name="adj1" fmla="val 101708"/>
              <a:gd name="adj2" fmla="val -179"/>
            </a:avLst>
          </a:prstGeom>
          <a:solidFill>
            <a:schemeClr val="accent1"/>
          </a:solidFill>
          <a:ln w="9525">
            <a:solidFill>
              <a:schemeClr val="tx1"/>
            </a:solidFill>
            <a:miter lim="800000"/>
            <a:headEnd/>
            <a:tailEnd/>
          </a:ln>
        </p:spPr>
        <p:txBody>
          <a:bodyPr wrap="none" anchor="ctr"/>
          <a:lstStyle/>
          <a:p>
            <a:r>
              <a:rPr lang="zh-CN" altLang="en-US" b="0" dirty="0">
                <a:solidFill>
                  <a:schemeClr val="bg1"/>
                </a:solidFill>
                <a:latin typeface="微软雅黑" pitchFamily="34" charset="-122"/>
                <a:ea typeface="微软雅黑" pitchFamily="34" charset="-122"/>
              </a:rPr>
              <a:t>比如：k</a:t>
            </a:r>
            <a:r>
              <a:rPr lang="zh-CN" altLang="en-US" b="0" baseline="-25000" dirty="0">
                <a:solidFill>
                  <a:schemeClr val="bg1"/>
                </a:solidFill>
                <a:latin typeface="微软雅黑" pitchFamily="34" charset="-122"/>
                <a:ea typeface="微软雅黑" pitchFamily="34" charset="-122"/>
              </a:rPr>
              <a:t>3</a:t>
            </a:r>
            <a:r>
              <a:rPr lang="zh-CN" altLang="en-US" b="0" dirty="0">
                <a:solidFill>
                  <a:schemeClr val="bg1"/>
                </a:solidFill>
                <a:latin typeface="微软雅黑" pitchFamily="34" charset="-122"/>
                <a:ea typeface="微软雅黑" pitchFamily="34" charset="-122"/>
              </a:rPr>
              <a:t>的结点深度为3，要</a:t>
            </a:r>
          </a:p>
          <a:p>
            <a:r>
              <a:rPr lang="zh-CN" altLang="en-US" b="0" dirty="0">
                <a:solidFill>
                  <a:schemeClr val="bg1"/>
                </a:solidFill>
                <a:latin typeface="微软雅黑" pitchFamily="34" charset="-122"/>
                <a:ea typeface="微软雅黑" pitchFamily="34" charset="-122"/>
              </a:rPr>
              <a:t>找到结点k</a:t>
            </a:r>
            <a:r>
              <a:rPr lang="zh-CN" altLang="en-US" b="0" baseline="-25000" dirty="0">
                <a:solidFill>
                  <a:schemeClr val="bg1"/>
                </a:solidFill>
                <a:latin typeface="微软雅黑" pitchFamily="34" charset="-122"/>
                <a:ea typeface="微软雅黑" pitchFamily="34" charset="-122"/>
              </a:rPr>
              <a:t>3</a:t>
            </a:r>
            <a:r>
              <a:rPr lang="zh-CN" altLang="en-US" b="0" dirty="0">
                <a:solidFill>
                  <a:schemeClr val="bg1"/>
                </a:solidFill>
                <a:latin typeface="微软雅黑" pitchFamily="34" charset="-122"/>
                <a:ea typeface="微软雅黑" pitchFamily="34" charset="-122"/>
              </a:rPr>
              <a:t>,需要检查3+1=4个</a:t>
            </a:r>
          </a:p>
          <a:p>
            <a:r>
              <a:rPr lang="zh-CN" altLang="en-US" b="0" dirty="0">
                <a:solidFill>
                  <a:schemeClr val="bg1"/>
                </a:solidFill>
                <a:latin typeface="微软雅黑" pitchFamily="34" charset="-122"/>
                <a:ea typeface="微软雅黑" pitchFamily="34" charset="-122"/>
              </a:rPr>
              <a:t>结点的个数 k</a:t>
            </a:r>
            <a:r>
              <a:rPr lang="zh-CN" altLang="en-US" b="0" baseline="-25000" dirty="0">
                <a:solidFill>
                  <a:schemeClr val="bg1"/>
                </a:solidFill>
                <a:latin typeface="微软雅黑" pitchFamily="34" charset="-122"/>
                <a:ea typeface="微软雅黑" pitchFamily="34" charset="-122"/>
              </a:rPr>
              <a:t>2</a:t>
            </a:r>
            <a:r>
              <a:rPr lang="zh-CN" altLang="en-US" b="0" dirty="0">
                <a:solidFill>
                  <a:schemeClr val="bg1"/>
                </a:solidFill>
                <a:latin typeface="微软雅黑" pitchFamily="34" charset="-122"/>
                <a:ea typeface="微软雅黑" pitchFamily="34" charset="-122"/>
              </a:rPr>
              <a:t> k</a:t>
            </a:r>
            <a:r>
              <a:rPr lang="zh-CN" altLang="en-US" b="0" baseline="-25000" dirty="0">
                <a:solidFill>
                  <a:schemeClr val="bg1"/>
                </a:solidFill>
                <a:latin typeface="微软雅黑" pitchFamily="34" charset="-122"/>
                <a:ea typeface="微软雅黑" pitchFamily="34" charset="-122"/>
              </a:rPr>
              <a:t>5</a:t>
            </a:r>
            <a:r>
              <a:rPr lang="zh-CN" altLang="en-US" b="0" dirty="0">
                <a:solidFill>
                  <a:schemeClr val="bg1"/>
                </a:solidFill>
                <a:latin typeface="微软雅黑" pitchFamily="34" charset="-122"/>
                <a:ea typeface="微软雅黑" pitchFamily="34" charset="-122"/>
              </a:rPr>
              <a:t> k</a:t>
            </a:r>
            <a:r>
              <a:rPr lang="zh-CN" altLang="en-US" b="0" baseline="-25000" dirty="0">
                <a:solidFill>
                  <a:schemeClr val="bg1"/>
                </a:solidFill>
                <a:latin typeface="微软雅黑" pitchFamily="34" charset="-122"/>
                <a:ea typeface="微软雅黑" pitchFamily="34" charset="-122"/>
              </a:rPr>
              <a:t>4 </a:t>
            </a:r>
            <a:r>
              <a:rPr lang="zh-CN" altLang="en-US" b="0" dirty="0">
                <a:solidFill>
                  <a:schemeClr val="bg1"/>
                </a:solidFill>
                <a:latin typeface="微软雅黑" pitchFamily="34" charset="-122"/>
                <a:ea typeface="微软雅黑" pitchFamily="34" charset="-122"/>
              </a:rPr>
              <a:t>k</a:t>
            </a:r>
            <a:r>
              <a:rPr lang="zh-CN" altLang="en-US" b="0" baseline="-25000" dirty="0">
                <a:solidFill>
                  <a:schemeClr val="bg1"/>
                </a:solidFill>
                <a:latin typeface="微软雅黑" pitchFamily="34" charset="-122"/>
                <a:ea typeface="微软雅黑" pitchFamily="34" charset="-122"/>
              </a:rPr>
              <a:t>3</a:t>
            </a:r>
          </a:p>
        </p:txBody>
      </p:sp>
      <p:sp>
        <p:nvSpPr>
          <p:cNvPr id="5"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二叉查找树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827584" y="2780928"/>
            <a:ext cx="7273925" cy="3240088"/>
            <a:chOff x="0" y="0"/>
            <a:chExt cx="6060" cy="2588"/>
          </a:xfrm>
        </p:grpSpPr>
        <p:sp>
          <p:nvSpPr>
            <p:cNvPr id="84998" name="Oval 16"/>
            <p:cNvSpPr>
              <a:spLocks noChangeArrowheads="1"/>
            </p:cNvSpPr>
            <p:nvPr/>
          </p:nvSpPr>
          <p:spPr bwMode="auto">
            <a:xfrm>
              <a:off x="2020" y="692"/>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5</a:t>
              </a:r>
            </a:p>
          </p:txBody>
        </p:sp>
        <p:sp>
          <p:nvSpPr>
            <p:cNvPr id="84999" name="Oval 17"/>
            <p:cNvSpPr>
              <a:spLocks noChangeArrowheads="1"/>
            </p:cNvSpPr>
            <p:nvPr/>
          </p:nvSpPr>
          <p:spPr bwMode="auto">
            <a:xfrm>
              <a:off x="2470" y="122"/>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dirty="0">
                  <a:latin typeface="微软雅黑" pitchFamily="34" charset="-122"/>
                  <a:ea typeface="微软雅黑" pitchFamily="34" charset="-122"/>
                </a:rPr>
                <a:t>6</a:t>
              </a:r>
            </a:p>
          </p:txBody>
        </p:sp>
        <p:sp>
          <p:nvSpPr>
            <p:cNvPr id="85000" name="Oval 18"/>
            <p:cNvSpPr>
              <a:spLocks noChangeArrowheads="1"/>
            </p:cNvSpPr>
            <p:nvPr/>
          </p:nvSpPr>
          <p:spPr bwMode="auto">
            <a:xfrm>
              <a:off x="2920" y="683"/>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7</a:t>
              </a:r>
            </a:p>
          </p:txBody>
        </p:sp>
        <p:sp>
          <p:nvSpPr>
            <p:cNvPr id="85001" name="Oval 19"/>
            <p:cNvSpPr>
              <a:spLocks noChangeArrowheads="1"/>
            </p:cNvSpPr>
            <p:nvPr/>
          </p:nvSpPr>
          <p:spPr bwMode="auto">
            <a:xfrm>
              <a:off x="3330" y="124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8</a:t>
              </a:r>
            </a:p>
          </p:txBody>
        </p:sp>
        <p:sp>
          <p:nvSpPr>
            <p:cNvPr id="85002" name="Line 20"/>
            <p:cNvSpPr>
              <a:spLocks noChangeShapeType="1"/>
            </p:cNvSpPr>
            <p:nvPr/>
          </p:nvSpPr>
          <p:spPr bwMode="auto">
            <a:xfrm>
              <a:off x="2730" y="383"/>
              <a:ext cx="249" cy="312"/>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03" name="Line 21"/>
            <p:cNvSpPr>
              <a:spLocks noChangeShapeType="1"/>
            </p:cNvSpPr>
            <p:nvPr/>
          </p:nvSpPr>
          <p:spPr bwMode="auto">
            <a:xfrm>
              <a:off x="3170" y="953"/>
              <a:ext cx="249" cy="312"/>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04" name="Line 22"/>
            <p:cNvSpPr>
              <a:spLocks noChangeShapeType="1"/>
            </p:cNvSpPr>
            <p:nvPr/>
          </p:nvSpPr>
          <p:spPr bwMode="auto">
            <a:xfrm flipH="1">
              <a:off x="2210" y="359"/>
              <a:ext cx="280" cy="333"/>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05" name="Text Box 23"/>
            <p:cNvSpPr txBox="1">
              <a:spLocks noChangeArrowheads="1"/>
            </p:cNvSpPr>
            <p:nvPr/>
          </p:nvSpPr>
          <p:spPr bwMode="auto">
            <a:xfrm>
              <a:off x="260" y="1898"/>
              <a:ext cx="5590" cy="690"/>
            </a:xfrm>
            <a:prstGeom prst="rect">
              <a:avLst/>
            </a:prstGeom>
            <a:noFill/>
            <a:ln w="9525">
              <a:noFill/>
              <a:miter lim="800000"/>
              <a:headEnd/>
              <a:tailEnd/>
            </a:ln>
          </p:spPr>
          <p:txBody>
            <a:bodyPr lIns="0" tIns="0" rIns="0" bIns="0"/>
            <a:lstStyle/>
            <a:p>
              <a:pPr algn="just" eaLnBrk="0" hangingPunct="0"/>
              <a:r>
                <a:rPr lang="en-US" sz="2400" b="1" dirty="0" smtClean="0">
                  <a:latin typeface="微软雅黑" pitchFamily="34" charset="-122"/>
                  <a:ea typeface="微软雅黑" pitchFamily="34" charset="-122"/>
                </a:rPr>
                <a:t>    (a)                      (</a:t>
              </a:r>
              <a:r>
                <a:rPr lang="en-US" sz="2400" b="1" dirty="0">
                  <a:latin typeface="微软雅黑" pitchFamily="34" charset="-122"/>
                  <a:ea typeface="微软雅黑" pitchFamily="34" charset="-122"/>
                </a:rPr>
                <a:t>b</a:t>
              </a:r>
              <a:r>
                <a:rPr lang="en-US" sz="2400" b="1" dirty="0" smtClean="0">
                  <a:latin typeface="微软雅黑" pitchFamily="34" charset="-122"/>
                  <a:ea typeface="微软雅黑" pitchFamily="34" charset="-122"/>
                </a:rPr>
                <a:t>)                           (</a:t>
              </a:r>
              <a:r>
                <a:rPr lang="en-US" sz="2400" b="1" dirty="0">
                  <a:latin typeface="微软雅黑" pitchFamily="34" charset="-122"/>
                  <a:ea typeface="微软雅黑" pitchFamily="34" charset="-122"/>
                </a:rPr>
                <a:t>c)</a:t>
              </a:r>
            </a:p>
            <a:p>
              <a:pPr algn="ctr" eaLnBrk="0" hangingPunct="0">
                <a:spcBef>
                  <a:spcPts val="775"/>
                </a:spcBef>
              </a:pPr>
              <a:r>
                <a:rPr lang="zh-CN" altLang="en-US" sz="2400" b="1" dirty="0">
                  <a:latin typeface="微软雅黑" pitchFamily="34" charset="-122"/>
                  <a:ea typeface="微软雅黑" pitchFamily="34" charset="-122"/>
                </a:rPr>
                <a:t>二叉查找树示例</a:t>
              </a:r>
            </a:p>
          </p:txBody>
        </p:sp>
        <p:sp>
          <p:nvSpPr>
            <p:cNvPr id="85006" name="Oval 24"/>
            <p:cNvSpPr>
              <a:spLocks noChangeArrowheads="1"/>
            </p:cNvSpPr>
            <p:nvPr/>
          </p:nvSpPr>
          <p:spPr bwMode="auto">
            <a:xfrm>
              <a:off x="4840" y="67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6</a:t>
              </a:r>
            </a:p>
          </p:txBody>
        </p:sp>
        <p:sp>
          <p:nvSpPr>
            <p:cNvPr id="85007" name="Oval 25"/>
            <p:cNvSpPr>
              <a:spLocks noChangeArrowheads="1"/>
            </p:cNvSpPr>
            <p:nvPr/>
          </p:nvSpPr>
          <p:spPr bwMode="auto">
            <a:xfrm>
              <a:off x="5290" y="10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7</a:t>
              </a:r>
            </a:p>
          </p:txBody>
        </p:sp>
        <p:sp>
          <p:nvSpPr>
            <p:cNvPr id="85008" name="Oval 26"/>
            <p:cNvSpPr>
              <a:spLocks noChangeArrowheads="1"/>
            </p:cNvSpPr>
            <p:nvPr/>
          </p:nvSpPr>
          <p:spPr bwMode="auto">
            <a:xfrm>
              <a:off x="5740" y="662"/>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8</a:t>
              </a:r>
            </a:p>
          </p:txBody>
        </p:sp>
        <p:sp>
          <p:nvSpPr>
            <p:cNvPr id="85009" name="Oval 27"/>
            <p:cNvSpPr>
              <a:spLocks noChangeArrowheads="1"/>
            </p:cNvSpPr>
            <p:nvPr/>
          </p:nvSpPr>
          <p:spPr bwMode="auto">
            <a:xfrm>
              <a:off x="4470" y="1340"/>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5</a:t>
              </a:r>
            </a:p>
          </p:txBody>
        </p:sp>
        <p:sp>
          <p:nvSpPr>
            <p:cNvPr id="85010" name="Line 28"/>
            <p:cNvSpPr>
              <a:spLocks noChangeShapeType="1"/>
            </p:cNvSpPr>
            <p:nvPr/>
          </p:nvSpPr>
          <p:spPr bwMode="auto">
            <a:xfrm>
              <a:off x="5550" y="362"/>
              <a:ext cx="249" cy="312"/>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1" name="Line 29"/>
            <p:cNvSpPr>
              <a:spLocks noChangeShapeType="1"/>
            </p:cNvSpPr>
            <p:nvPr/>
          </p:nvSpPr>
          <p:spPr bwMode="auto">
            <a:xfrm flipH="1">
              <a:off x="5030" y="338"/>
              <a:ext cx="280" cy="333"/>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2" name="Line 30"/>
            <p:cNvSpPr>
              <a:spLocks noChangeShapeType="1"/>
            </p:cNvSpPr>
            <p:nvPr/>
          </p:nvSpPr>
          <p:spPr bwMode="auto">
            <a:xfrm flipH="1">
              <a:off x="4670" y="956"/>
              <a:ext cx="230" cy="393"/>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3" name="Oval 31"/>
            <p:cNvSpPr>
              <a:spLocks noChangeArrowheads="1"/>
            </p:cNvSpPr>
            <p:nvPr/>
          </p:nvSpPr>
          <p:spPr bwMode="auto">
            <a:xfrm>
              <a:off x="0" y="0"/>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5</a:t>
              </a:r>
            </a:p>
          </p:txBody>
        </p:sp>
        <p:sp>
          <p:nvSpPr>
            <p:cNvPr id="85014" name="Oval 32"/>
            <p:cNvSpPr>
              <a:spLocks noChangeArrowheads="1"/>
            </p:cNvSpPr>
            <p:nvPr/>
          </p:nvSpPr>
          <p:spPr bwMode="auto">
            <a:xfrm>
              <a:off x="390" y="50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6</a:t>
              </a:r>
            </a:p>
          </p:txBody>
        </p:sp>
        <p:sp>
          <p:nvSpPr>
            <p:cNvPr id="85015" name="Oval 33"/>
            <p:cNvSpPr>
              <a:spLocks noChangeArrowheads="1"/>
            </p:cNvSpPr>
            <p:nvPr/>
          </p:nvSpPr>
          <p:spPr bwMode="auto">
            <a:xfrm>
              <a:off x="750" y="1005"/>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7</a:t>
              </a:r>
            </a:p>
          </p:txBody>
        </p:sp>
        <p:sp>
          <p:nvSpPr>
            <p:cNvPr id="85016" name="Oval 34"/>
            <p:cNvSpPr>
              <a:spLocks noChangeArrowheads="1"/>
            </p:cNvSpPr>
            <p:nvPr/>
          </p:nvSpPr>
          <p:spPr bwMode="auto">
            <a:xfrm>
              <a:off x="1110" y="1508"/>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8</a:t>
              </a:r>
            </a:p>
          </p:txBody>
        </p:sp>
        <p:sp>
          <p:nvSpPr>
            <p:cNvPr id="85017" name="Line 35"/>
            <p:cNvSpPr>
              <a:spLocks noChangeShapeType="1"/>
            </p:cNvSpPr>
            <p:nvPr/>
          </p:nvSpPr>
          <p:spPr bwMode="auto">
            <a:xfrm>
              <a:off x="650" y="762"/>
              <a:ext cx="190" cy="249"/>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8" name="Line 36"/>
            <p:cNvSpPr>
              <a:spLocks noChangeShapeType="1"/>
            </p:cNvSpPr>
            <p:nvPr/>
          </p:nvSpPr>
          <p:spPr bwMode="auto">
            <a:xfrm>
              <a:off x="1020" y="1262"/>
              <a:ext cx="190" cy="255"/>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9" name="Line 37"/>
            <p:cNvSpPr>
              <a:spLocks noChangeShapeType="1"/>
            </p:cNvSpPr>
            <p:nvPr/>
          </p:nvSpPr>
          <p:spPr bwMode="auto">
            <a:xfrm>
              <a:off x="260" y="252"/>
              <a:ext cx="200" cy="270"/>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grpSp>
      <p:sp>
        <p:nvSpPr>
          <p:cNvPr id="85020" name="Rectangle 39"/>
          <p:cNvSpPr>
            <a:spLocks noChangeArrowheads="1"/>
          </p:cNvSpPr>
          <p:nvPr/>
        </p:nvSpPr>
        <p:spPr bwMode="auto">
          <a:xfrm>
            <a:off x="323528" y="476672"/>
            <a:ext cx="8518525" cy="1865126"/>
          </a:xfrm>
          <a:prstGeom prst="rect">
            <a:avLst/>
          </a:prstGeom>
          <a:noFill/>
          <a:ln w="9525">
            <a:noFill/>
            <a:miter lim="800000"/>
            <a:headEnd/>
            <a:tailEnd/>
          </a:ln>
        </p:spPr>
        <p:txBody>
          <a:bodyPr rIns="0">
            <a:spAutoFit/>
          </a:bodyPr>
          <a:lstStyle/>
          <a:p>
            <a:pPr>
              <a:lnSpc>
                <a:spcPct val="120000"/>
              </a:lnSpc>
            </a:pPr>
            <a:r>
              <a:rPr lang="zh-CN" altLang="en-US" sz="2400" b="1" dirty="0">
                <a:latin typeface="微软雅黑" pitchFamily="34" charset="-122"/>
                <a:ea typeface="微软雅黑" pitchFamily="34" charset="-122"/>
              </a:rPr>
              <a:t>例如，集合</a:t>
            </a:r>
            <a:r>
              <a:rPr lang="en-US" sz="2400" b="1" dirty="0">
                <a:latin typeface="微软雅黑" pitchFamily="34" charset="-122"/>
                <a:ea typeface="微软雅黑" pitchFamily="34" charset="-122"/>
              </a:rPr>
              <a:t>{</a:t>
            </a:r>
            <a:r>
              <a:rPr lang="en-US" sz="2400" b="1" i="1" dirty="0">
                <a:latin typeface="微软雅黑" pitchFamily="34" charset="-122"/>
                <a:ea typeface="微软雅黑" pitchFamily="34" charset="-122"/>
              </a:rPr>
              <a:t>5</a:t>
            </a:r>
            <a:r>
              <a:rPr lang="en-US" sz="2400" b="1" dirty="0">
                <a:latin typeface="微软雅黑" pitchFamily="34" charset="-122"/>
                <a:ea typeface="微软雅黑" pitchFamily="34" charset="-122"/>
              </a:rPr>
              <a:t>, </a:t>
            </a:r>
            <a:r>
              <a:rPr lang="en-US" sz="2400" b="1" i="1" dirty="0">
                <a:latin typeface="微软雅黑" pitchFamily="34" charset="-122"/>
                <a:ea typeface="微软雅黑" pitchFamily="34" charset="-122"/>
              </a:rPr>
              <a:t>6</a:t>
            </a:r>
            <a:r>
              <a:rPr lang="en-US" sz="2400" b="1" dirty="0">
                <a:latin typeface="微软雅黑" pitchFamily="34" charset="-122"/>
                <a:ea typeface="微软雅黑" pitchFamily="34" charset="-122"/>
              </a:rPr>
              <a:t>, </a:t>
            </a:r>
            <a:r>
              <a:rPr lang="en-US" sz="2400" b="1" i="1" dirty="0">
                <a:latin typeface="微软雅黑" pitchFamily="34" charset="-122"/>
                <a:ea typeface="微软雅黑" pitchFamily="34" charset="-122"/>
              </a:rPr>
              <a:t>7</a:t>
            </a:r>
            <a:r>
              <a:rPr lang="en-US" sz="2400" b="1" dirty="0">
                <a:latin typeface="微软雅黑" pitchFamily="34" charset="-122"/>
                <a:ea typeface="微软雅黑" pitchFamily="34" charset="-122"/>
              </a:rPr>
              <a:t>, </a:t>
            </a:r>
            <a:r>
              <a:rPr lang="en-US" sz="2400" b="1" i="1" dirty="0" smtClean="0">
                <a:latin typeface="微软雅黑" pitchFamily="34" charset="-122"/>
                <a:ea typeface="微软雅黑" pitchFamily="34" charset="-122"/>
              </a:rPr>
              <a:t>8 </a:t>
            </a:r>
            <a:r>
              <a:rPr 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的查找概率是</a:t>
            </a:r>
            <a:r>
              <a:rPr lang="en-US" sz="2400" b="1" dirty="0">
                <a:latin typeface="微软雅黑" pitchFamily="34" charset="-122"/>
                <a:ea typeface="微软雅黑" pitchFamily="34" charset="-122"/>
              </a:rPr>
              <a:t>{0.1, 0.2, 0.4, 0.3}</a:t>
            </a:r>
            <a:r>
              <a:rPr lang="zh-CN" altLang="en-US" sz="2400" b="1" dirty="0">
                <a:latin typeface="微软雅黑" pitchFamily="34" charset="-122"/>
                <a:ea typeface="微软雅黑" pitchFamily="34" charset="-122"/>
              </a:rPr>
              <a:t>， </a:t>
            </a:r>
          </a:p>
          <a:p>
            <a:pPr>
              <a:lnSpc>
                <a:spcPct val="120000"/>
              </a:lnSpc>
            </a:pPr>
            <a:r>
              <a:rPr lang="en-US" sz="2400" b="1" dirty="0">
                <a:latin typeface="微软雅黑" pitchFamily="34" charset="-122"/>
                <a:ea typeface="微软雅黑" pitchFamily="34" charset="-122"/>
              </a:rPr>
              <a:t>(a)</a:t>
            </a:r>
            <a:r>
              <a:rPr lang="zh-CN" altLang="en-US" sz="2400" b="1" dirty="0">
                <a:latin typeface="微软雅黑" pitchFamily="34" charset="-122"/>
                <a:ea typeface="微软雅黑" pitchFamily="34" charset="-122"/>
              </a:rPr>
              <a:t>的平均比较次数是</a:t>
            </a:r>
            <a:r>
              <a:rPr lang="en-US" sz="2400" b="1" dirty="0">
                <a:latin typeface="微软雅黑" pitchFamily="34" charset="-122"/>
                <a:ea typeface="微软雅黑" pitchFamily="34" charset="-122"/>
              </a:rPr>
              <a:t>0.1×1</a:t>
            </a:r>
            <a:r>
              <a:rPr lang="zh-CN" altLang="en-US" sz="2400" b="1" dirty="0">
                <a:latin typeface="微软雅黑" pitchFamily="34" charset="-122"/>
                <a:ea typeface="微软雅黑" pitchFamily="34" charset="-122"/>
              </a:rPr>
              <a:t>＋</a:t>
            </a:r>
            <a:r>
              <a:rPr lang="en-US" sz="2400" b="1" dirty="0">
                <a:latin typeface="微软雅黑" pitchFamily="34" charset="-122"/>
                <a:ea typeface="微软雅黑" pitchFamily="34" charset="-122"/>
              </a:rPr>
              <a:t>0.2×2+0.4×3+0.3×4=2.9</a:t>
            </a:r>
            <a:r>
              <a:rPr lang="zh-CN" altLang="en-US" sz="2400" b="1" dirty="0">
                <a:latin typeface="微软雅黑" pitchFamily="34" charset="-122"/>
                <a:ea typeface="微软雅黑" pitchFamily="34" charset="-122"/>
              </a:rPr>
              <a:t>，</a:t>
            </a:r>
          </a:p>
          <a:p>
            <a:pPr>
              <a:lnSpc>
                <a:spcPct val="120000"/>
              </a:lnSpc>
            </a:pPr>
            <a:r>
              <a:rPr lang="en-US" sz="2400" b="1" dirty="0">
                <a:latin typeface="微软雅黑" pitchFamily="34" charset="-122"/>
                <a:ea typeface="微软雅黑" pitchFamily="34" charset="-122"/>
              </a:rPr>
              <a:t>(b)</a:t>
            </a:r>
            <a:r>
              <a:rPr lang="zh-CN" altLang="en-US" sz="2400" b="1" dirty="0">
                <a:latin typeface="微软雅黑" pitchFamily="34" charset="-122"/>
                <a:ea typeface="微软雅黑" pitchFamily="34" charset="-122"/>
              </a:rPr>
              <a:t>的平均比较次数是</a:t>
            </a:r>
            <a:r>
              <a:rPr lang="en-US" sz="2400" b="1" dirty="0">
                <a:latin typeface="微软雅黑" pitchFamily="34" charset="-122"/>
                <a:ea typeface="微软雅黑" pitchFamily="34" charset="-122"/>
              </a:rPr>
              <a:t>0.1×2</a:t>
            </a:r>
            <a:r>
              <a:rPr lang="zh-CN" altLang="en-US" sz="2400" b="1" dirty="0">
                <a:latin typeface="微软雅黑" pitchFamily="34" charset="-122"/>
                <a:ea typeface="微软雅黑" pitchFamily="34" charset="-122"/>
              </a:rPr>
              <a:t>＋</a:t>
            </a:r>
            <a:r>
              <a:rPr lang="en-US" sz="2400" b="1" dirty="0">
                <a:latin typeface="微软雅黑" pitchFamily="34" charset="-122"/>
                <a:ea typeface="微软雅黑" pitchFamily="34" charset="-122"/>
              </a:rPr>
              <a:t>0.2×1+0.4×2+0.3×3=2.1</a:t>
            </a:r>
            <a:r>
              <a:rPr lang="zh-CN" altLang="en-US" sz="2400" b="1" dirty="0">
                <a:latin typeface="微软雅黑" pitchFamily="34" charset="-122"/>
                <a:ea typeface="微软雅黑" pitchFamily="34" charset="-122"/>
              </a:rPr>
              <a:t>，</a:t>
            </a:r>
          </a:p>
          <a:p>
            <a:pPr>
              <a:lnSpc>
                <a:spcPct val="120000"/>
              </a:lnSpc>
            </a:pPr>
            <a:r>
              <a:rPr lang="en-US"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的平均比较次数是</a:t>
            </a:r>
            <a:r>
              <a:rPr lang="en-US" sz="2400" b="1" dirty="0">
                <a:latin typeface="微软雅黑" pitchFamily="34" charset="-122"/>
                <a:ea typeface="微软雅黑" pitchFamily="34" charset="-122"/>
              </a:rPr>
              <a:t>0.1×3</a:t>
            </a:r>
            <a:r>
              <a:rPr lang="zh-CN" altLang="en-US" sz="2400" b="1" dirty="0">
                <a:latin typeface="微软雅黑" pitchFamily="34" charset="-122"/>
                <a:ea typeface="微软雅黑" pitchFamily="34" charset="-122"/>
              </a:rPr>
              <a:t>＋</a:t>
            </a:r>
            <a:r>
              <a:rPr lang="en-US" sz="2400" b="1" dirty="0">
                <a:latin typeface="微软雅黑" pitchFamily="34" charset="-122"/>
                <a:ea typeface="微软雅黑" pitchFamily="34" charset="-122"/>
              </a:rPr>
              <a:t>0.2×2+0.4×1+0.3×2=1.7</a:t>
            </a:r>
            <a:r>
              <a:rPr lang="zh-CN" altLang="en-US" sz="2400" b="1" dirty="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二</a:t>
            </a:r>
            <a:r>
              <a:rPr lang="zh-CN" altLang="en-US" dirty="0" smtClean="0">
                <a:solidFill>
                  <a:schemeClr val="bg2">
                    <a:lumMod val="10000"/>
                  </a:schemeClr>
                </a:solidFill>
                <a:cs typeface="Courier New" pitchFamily="49" charset="0"/>
              </a:rPr>
              <a:t>叉</a:t>
            </a:r>
            <a:r>
              <a:rPr lang="zh-CN" altLang="en-US" dirty="0">
                <a:solidFill>
                  <a:schemeClr val="bg2">
                    <a:lumMod val="10000"/>
                  </a:schemeClr>
                </a:solidFill>
                <a:cs typeface="Courier New" pitchFamily="49" charset="0"/>
              </a:rPr>
              <a:t>查找</a:t>
            </a:r>
            <a:r>
              <a:rPr lang="zh-CN" altLang="en-US" dirty="0" smtClean="0">
                <a:solidFill>
                  <a:schemeClr val="bg2">
                    <a:lumMod val="10000"/>
                  </a:schemeClr>
                </a:solidFill>
                <a:cs typeface="Courier New" pitchFamily="49" charset="0"/>
              </a:rPr>
              <a:t>树的期望搜索代价</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35496" y="692696"/>
            <a:ext cx="8873711" cy="6093296"/>
          </a:xfrm>
          <a:prstGeom prst="rect">
            <a:avLst/>
          </a:prstGeom>
        </p:spPr>
        <p:txBody>
          <a:bodyPr/>
          <a:lstStyle/>
          <a:p>
            <a:pPr marL="504000" indent="-504000" eaLnBrk="1" hangingPunct="1">
              <a:lnSpc>
                <a:spcPct val="150000"/>
              </a:lnSpc>
              <a:spcBef>
                <a:spcPts val="0"/>
              </a:spcBef>
            </a:pPr>
            <a:r>
              <a:rPr lang="zh-CN" altLang="en-US" sz="2200" dirty="0" smtClean="0">
                <a:latin typeface="Times New Roman" pitchFamily="18" charset="0"/>
                <a:cs typeface="Times New Roman" pitchFamily="18" charset="0"/>
              </a:rPr>
              <a:t>对于有序集</a:t>
            </a:r>
            <a:r>
              <a:rPr lang="en-US" altLang="zh-CN" sz="2200" dirty="0">
                <a:latin typeface="+mn-lt"/>
                <a:cs typeface="Times New Roman" pitchFamily="18" charset="0"/>
              </a:rPr>
              <a:t>S =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1</a:t>
            </a:r>
            <a:r>
              <a:rPr lang="en-US" altLang="zh-CN" sz="2200" dirty="0">
                <a:latin typeface="+mn-lt"/>
                <a:cs typeface="Times New Roman" pitchFamily="18" charset="0"/>
              </a:rPr>
              <a: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2</a:t>
            </a:r>
            <a:r>
              <a:rPr lang="en-US" altLang="zh-CN" sz="2200" dirty="0">
                <a:latin typeface="+mn-lt"/>
                <a:cs typeface="Times New Roman" pitchFamily="18" charset="0"/>
              </a:rPr>
              <a:t>, ... </a:t>
            </a:r>
            <a:r>
              <a:rPr lang="en-US" altLang="zh-CN" sz="2200" dirty="0" err="1" smtClean="0">
                <a:latin typeface="+mn-lt"/>
                <a:cs typeface="Times New Roman" pitchFamily="18" charset="0"/>
              </a:rPr>
              <a:t>k</a:t>
            </a:r>
            <a:r>
              <a:rPr lang="en-US" altLang="zh-CN" sz="2200" baseline="-25000" dirty="0" err="1" smtClean="0">
                <a:latin typeface="+mn-lt"/>
                <a:cs typeface="Times New Roman" pitchFamily="18" charset="0"/>
              </a:rPr>
              <a:t>n</a:t>
            </a:r>
            <a:r>
              <a:rPr lang="en-US" altLang="zh-CN" sz="2200" dirty="0" smtClean="0">
                <a:latin typeface="+mn-lt"/>
                <a:cs typeface="Times New Roman" pitchFamily="18" charset="0"/>
              </a:rPr>
              <a:t>}</a:t>
            </a:r>
            <a:r>
              <a:rPr lang="zh-CN" altLang="en-US" sz="2200" dirty="0" smtClean="0">
                <a:latin typeface="+mn-lt"/>
                <a:cs typeface="Times New Roman" pitchFamily="18" charset="0"/>
              </a:rPr>
              <a:t>构成的</a:t>
            </a:r>
            <a:r>
              <a:rPr lang="zh-CN" altLang="en-US" sz="2200" dirty="0" smtClean="0">
                <a:latin typeface="Times New Roman" pitchFamily="18" charset="0"/>
                <a:cs typeface="Times New Roman" pitchFamily="18" charset="0"/>
              </a:rPr>
              <a:t>二叉查找树 </a:t>
            </a:r>
            <a:r>
              <a:rPr lang="en-US" altLang="zh-CN" sz="2200" dirty="0" smtClean="0">
                <a:latin typeface="+mn-lt"/>
                <a:ea typeface="+mj-ea"/>
                <a:cs typeface="Times New Roman" pitchFamily="18" charset="0"/>
              </a:rPr>
              <a:t>T</a:t>
            </a:r>
            <a:endParaRPr lang="zh-CN" altLang="en-US" sz="2200" dirty="0">
              <a:latin typeface="+mn-lt"/>
              <a:ea typeface="+mj-ea"/>
            </a:endParaRPr>
          </a:p>
          <a:p>
            <a:pPr marL="990600" lvl="1" indent="-533400" eaLnBrk="1" hangingPunct="1">
              <a:lnSpc>
                <a:spcPct val="150000"/>
              </a:lnSpc>
              <a:spcBef>
                <a:spcPts val="0"/>
              </a:spcBef>
            </a:pPr>
            <a:r>
              <a:rPr lang="zh-CN" altLang="en-US" sz="2200" dirty="0" smtClean="0">
                <a:latin typeface="+mn-lt"/>
                <a:cs typeface="Times New Roman" pitchFamily="18" charset="0"/>
              </a:rPr>
              <a:t>对于任意给定的关键字 </a:t>
            </a:r>
            <a:r>
              <a:rPr lang="en-US" altLang="zh-CN" sz="2200" b="1" dirty="0" smtClean="0">
                <a:latin typeface="+mn-lt"/>
                <a:ea typeface="Verdana" panose="020B0604030504040204" pitchFamily="34" charset="0"/>
                <a:cs typeface="Verdana" panose="020B0604030504040204" pitchFamily="34" charset="0"/>
              </a:rPr>
              <a:t>k</a:t>
            </a:r>
            <a:endParaRPr lang="en-US" altLang="zh-CN" sz="2200" b="1" dirty="0">
              <a:latin typeface="+mn-lt"/>
              <a:ea typeface="Verdana" panose="020B0604030504040204" pitchFamily="34" charset="0"/>
              <a:cs typeface="Verdana" panose="020B0604030504040204" pitchFamily="34" charset="0"/>
            </a:endParaRP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设：在其中找到</a:t>
            </a:r>
            <a:r>
              <a:rPr lang="zh-CN" altLang="en-US" sz="2200" dirty="0" smtClean="0">
                <a:latin typeface="+mn-lt"/>
                <a:cs typeface="Times New Roman" pitchFamily="18" charset="0"/>
              </a:rPr>
              <a:t>元素</a:t>
            </a:r>
            <a:r>
              <a:rPr lang="en-US" altLang="zh-CN" sz="2200" b="1" dirty="0" smtClean="0">
                <a:latin typeface="+mn-lt"/>
                <a:cs typeface="Times New Roman" pitchFamily="18" charset="0"/>
              </a:rPr>
              <a:t>k== </a:t>
            </a:r>
            <a:r>
              <a:rPr lang="en-US" altLang="zh-CN" sz="2200" b="1" dirty="0" err="1" smtClean="0">
                <a:latin typeface="+mn-lt"/>
                <a:cs typeface="Times New Roman" pitchFamily="18" charset="0"/>
              </a:rPr>
              <a:t>k</a:t>
            </a:r>
            <a:r>
              <a:rPr lang="en-US" altLang="zh-CN" sz="2200" b="1" baseline="-25000" dirty="0" err="1" smtClean="0">
                <a:latin typeface="+mn-lt"/>
                <a:cs typeface="Times New Roman" pitchFamily="18" charset="0"/>
              </a:rPr>
              <a:t>i</a:t>
            </a:r>
            <a:r>
              <a:rPr lang="en-US" altLang="zh-CN" sz="2200" b="1" baseline="-25000" dirty="0" smtClean="0">
                <a:latin typeface="+mn-lt"/>
                <a:cs typeface="Times New Roman" pitchFamily="18" charset="0"/>
              </a:rPr>
              <a:t> </a:t>
            </a:r>
            <a:r>
              <a:rPr lang="zh-CN" altLang="en-US" sz="2200" dirty="0" smtClean="0">
                <a:latin typeface="+mn-lt"/>
                <a:cs typeface="Times New Roman" pitchFamily="18" charset="0"/>
              </a:rPr>
              <a:t>的</a:t>
            </a:r>
            <a:r>
              <a:rPr lang="zh-CN" altLang="en-US" sz="2200" dirty="0">
                <a:latin typeface="+mn-lt"/>
                <a:cs typeface="Times New Roman" pitchFamily="18" charset="0"/>
              </a:rPr>
              <a:t>概率</a:t>
            </a:r>
            <a:r>
              <a:rPr lang="zh-CN" altLang="en-US" sz="2200" dirty="0" smtClean="0">
                <a:latin typeface="+mn-lt"/>
                <a:cs typeface="Times New Roman" pitchFamily="18" charset="0"/>
              </a:rPr>
              <a:t>为</a:t>
            </a:r>
            <a:r>
              <a:rPr lang="en-US" altLang="zh-CN" sz="2200" dirty="0" smtClean="0">
                <a:latin typeface="+mn-lt"/>
                <a:cs typeface="Times New Roman" pitchFamily="18" charset="0"/>
              </a:rPr>
              <a:t>p</a:t>
            </a:r>
            <a:r>
              <a:rPr lang="en-US" altLang="zh-CN" sz="2200" b="1" baseline="-25000" dirty="0" smtClean="0">
                <a:latin typeface="+mn-lt"/>
                <a:cs typeface="Times New Roman" pitchFamily="18" charset="0"/>
              </a:rPr>
              <a:t>i</a:t>
            </a:r>
            <a:endParaRPr lang="en-US" altLang="zh-CN" sz="2200" b="1" baseline="-25000" dirty="0">
              <a:latin typeface="+mn-lt"/>
              <a:cs typeface="Times New Roman" pitchFamily="18" charset="0"/>
            </a:endParaRP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设：返</a:t>
            </a:r>
            <a:r>
              <a:rPr lang="zh-CN" altLang="en-US" sz="2200" dirty="0" smtClean="0">
                <a:latin typeface="+mn-lt"/>
                <a:cs typeface="Times New Roman" pitchFamily="18" charset="0"/>
              </a:rPr>
              <a:t>回</a:t>
            </a:r>
            <a:r>
              <a:rPr lang="en-US" altLang="zh-CN" sz="2200" b="1" dirty="0" smtClean="0">
                <a:latin typeface="+mn-lt"/>
                <a:cs typeface="Times New Roman" pitchFamily="18" charset="0"/>
              </a:rPr>
              <a:t>k </a:t>
            </a:r>
            <a:r>
              <a:rPr lang="zh-CN" altLang="en-US" sz="2200" b="1" dirty="0">
                <a:latin typeface="+mn-lt"/>
                <a:cs typeface="Times New Roman" pitchFamily="18" charset="0"/>
              </a:rPr>
              <a:t>∈ </a:t>
            </a:r>
            <a:r>
              <a:rPr lang="en-US" altLang="zh-CN" sz="2200" b="1" dirty="0" smtClean="0">
                <a:latin typeface="+mn-lt"/>
                <a:cs typeface="Times New Roman" pitchFamily="18" charset="0"/>
              </a:rPr>
              <a:t>(</a:t>
            </a:r>
            <a:r>
              <a:rPr lang="en-US" altLang="zh-CN" sz="2200" b="1" dirty="0" err="1" smtClean="0">
                <a:latin typeface="+mn-lt"/>
                <a:cs typeface="Times New Roman" pitchFamily="18" charset="0"/>
              </a:rPr>
              <a:t>k</a:t>
            </a:r>
            <a:r>
              <a:rPr lang="en-US" altLang="zh-CN" sz="2200" b="1" baseline="-25000" dirty="0" err="1" smtClean="0">
                <a:latin typeface="+mn-lt"/>
                <a:cs typeface="Times New Roman" pitchFamily="18" charset="0"/>
              </a:rPr>
              <a:t>i</a:t>
            </a:r>
            <a:r>
              <a:rPr lang="en-US" altLang="zh-CN" sz="2200" b="1" dirty="0" smtClean="0">
                <a:latin typeface="+mn-lt"/>
                <a:cs typeface="Times New Roman" pitchFamily="18" charset="0"/>
              </a:rPr>
              <a:t>, k</a:t>
            </a:r>
            <a:r>
              <a:rPr lang="en-US" altLang="zh-CN" sz="2200" b="1" baseline="-25000" dirty="0" smtClean="0">
                <a:latin typeface="+mn-lt"/>
                <a:cs typeface="Times New Roman" pitchFamily="18" charset="0"/>
              </a:rPr>
              <a:t>i+1</a:t>
            </a:r>
            <a:r>
              <a:rPr lang="en-US" altLang="zh-CN" sz="2200" b="1" dirty="0" smtClean="0">
                <a:latin typeface="+mn-lt"/>
                <a:cs typeface="Times New Roman" pitchFamily="18" charset="0"/>
              </a:rPr>
              <a:t>) </a:t>
            </a:r>
            <a:r>
              <a:rPr lang="zh-CN" altLang="en-US" sz="2200" dirty="0" smtClean="0">
                <a:latin typeface="+mn-lt"/>
                <a:cs typeface="Times New Roman" pitchFamily="18" charset="0"/>
              </a:rPr>
              <a:t>的</a:t>
            </a:r>
            <a:r>
              <a:rPr lang="zh-CN" altLang="en-US" sz="2200" dirty="0">
                <a:latin typeface="+mn-lt"/>
                <a:cs typeface="Times New Roman" pitchFamily="18" charset="0"/>
              </a:rPr>
              <a:t>概率</a:t>
            </a:r>
            <a:r>
              <a:rPr lang="zh-CN" altLang="en-US" sz="2200" dirty="0" smtClean="0">
                <a:latin typeface="+mn-lt"/>
                <a:cs typeface="Times New Roman" pitchFamily="18" charset="0"/>
              </a:rPr>
              <a:t>为</a:t>
            </a:r>
            <a:r>
              <a:rPr lang="en-US" altLang="zh-CN" sz="2200" dirty="0" err="1" smtClean="0">
                <a:latin typeface="+mn-lt"/>
                <a:cs typeface="Times New Roman" pitchFamily="18" charset="0"/>
              </a:rPr>
              <a:t>q</a:t>
            </a:r>
            <a:r>
              <a:rPr lang="en-US" altLang="zh-CN" sz="2200" b="1" baseline="-25000" dirty="0" err="1" smtClean="0">
                <a:latin typeface="+mn-lt"/>
                <a:cs typeface="Times New Roman" pitchFamily="18" charset="0"/>
              </a:rPr>
              <a:t>i</a:t>
            </a:r>
            <a:endParaRPr lang="en-US" altLang="zh-CN" sz="2200" b="1" baseline="-25000" dirty="0" smtClean="0">
              <a:latin typeface="+mn-lt"/>
              <a:cs typeface="Times New Roman" pitchFamily="18" charset="0"/>
            </a:endParaRPr>
          </a:p>
          <a:p>
            <a:pPr marL="1350900" lvl="2" indent="-342900" eaLnBrk="1" hangingPunct="1">
              <a:lnSpc>
                <a:spcPct val="150000"/>
              </a:lnSpc>
              <a:spcBef>
                <a:spcPts val="1800"/>
              </a:spcBef>
              <a:spcAft>
                <a:spcPts val="1800"/>
              </a:spcAft>
              <a:buSzPct val="70000"/>
              <a:buFont typeface="Wingdings" panose="05000000000000000000" pitchFamily="2" charset="2"/>
              <a:buChar char="l"/>
            </a:pPr>
            <a:r>
              <a:rPr lang="zh-CN" altLang="en-US" sz="2200" dirty="0" smtClean="0">
                <a:latin typeface="+mn-lt"/>
                <a:cs typeface="Times New Roman" pitchFamily="18" charset="0"/>
              </a:rPr>
              <a:t>则：</a:t>
            </a:r>
            <a:endParaRPr lang="en-US" altLang="zh-CN" sz="2200" dirty="0" smtClean="0">
              <a:latin typeface="+mn-lt"/>
              <a:cs typeface="Times New Roman" pitchFamily="18" charset="0"/>
            </a:endParaRP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即</a:t>
            </a:r>
            <a:r>
              <a:rPr lang="zh-CN" altLang="en-US" sz="2200" dirty="0" smtClean="0">
                <a:latin typeface="+mn-lt"/>
                <a:cs typeface="Times New Roman" pitchFamily="18" charset="0"/>
              </a:rPr>
              <a:t>：查</a:t>
            </a:r>
            <a:r>
              <a:rPr lang="zh-CN" altLang="en-US" sz="2200" dirty="0">
                <a:latin typeface="+mn-lt"/>
                <a:cs typeface="Times New Roman" pitchFamily="18" charset="0"/>
              </a:rPr>
              <a:t>找成功和查找不成功的概率之和为</a:t>
            </a:r>
            <a:r>
              <a:rPr lang="en-US" altLang="zh-CN" sz="2200" dirty="0" smtClean="0">
                <a:latin typeface="+mn-lt"/>
                <a:cs typeface="Times New Roman" pitchFamily="18" charset="0"/>
              </a:rPr>
              <a:t>1</a:t>
            </a:r>
          </a:p>
          <a:p>
            <a:pPr marL="990600" lvl="1" indent="-533400" eaLnBrk="1" hangingPunct="1">
              <a:lnSpc>
                <a:spcPct val="150000"/>
              </a:lnSpc>
              <a:spcBef>
                <a:spcPts val="0"/>
              </a:spcBef>
            </a:pPr>
            <a:r>
              <a:rPr lang="zh-CN" altLang="en-US" sz="2200" dirty="0" smtClean="0">
                <a:latin typeface="Times New Roman" pitchFamily="18" charset="0"/>
                <a:cs typeface="Times New Roman" pitchFamily="18" charset="0"/>
              </a:rPr>
              <a:t>设：</a:t>
            </a:r>
            <a:r>
              <a:rPr lang="en-US" altLang="zh-CN" sz="2200" b="1" dirty="0">
                <a:latin typeface="Verdana"/>
                <a:cs typeface="Times New Roman" pitchFamily="18" charset="0"/>
              </a:rPr>
              <a:t>T</a:t>
            </a:r>
            <a:r>
              <a:rPr lang="zh-CN" altLang="en-US" sz="2200" dirty="0" smtClean="0">
                <a:latin typeface="Times New Roman" pitchFamily="18" charset="0"/>
                <a:cs typeface="Times New Roman" pitchFamily="18" charset="0"/>
              </a:rPr>
              <a:t>中内节点</a:t>
            </a:r>
            <a:r>
              <a:rPr lang="en-US" altLang="zh-CN" sz="2200" b="1" dirty="0" err="1" smtClean="0">
                <a:latin typeface="Verdana"/>
                <a:cs typeface="Times New Roman" pitchFamily="18" charset="0"/>
              </a:rPr>
              <a:t>k</a:t>
            </a:r>
            <a:r>
              <a:rPr lang="en-US" altLang="zh-CN" sz="2200" b="1" baseline="-25000" dirty="0" err="1" smtClean="0">
                <a:latin typeface="Verdana"/>
                <a:cs typeface="Times New Roman" pitchFamily="18" charset="0"/>
              </a:rPr>
              <a:t>i</a:t>
            </a:r>
            <a:r>
              <a:rPr lang="en-US" altLang="zh-CN" sz="2200" b="1" baseline="-25000" dirty="0" smtClean="0">
                <a:latin typeface="Verdana"/>
                <a:cs typeface="Times New Roman" pitchFamily="18" charset="0"/>
              </a:rPr>
              <a:t> </a:t>
            </a:r>
            <a:r>
              <a:rPr lang="zh-CN" altLang="en-US" sz="2200" dirty="0" smtClean="0">
                <a:latin typeface="Times New Roman" pitchFamily="18" charset="0"/>
                <a:cs typeface="Times New Roman" pitchFamily="18" charset="0"/>
              </a:rPr>
              <a:t>的深度为</a:t>
            </a:r>
            <a:r>
              <a:rPr lang="en-US" altLang="zh-CN" sz="2200" b="1" dirty="0" smtClean="0">
                <a:latin typeface="Verdana"/>
                <a:cs typeface="Times New Roman" pitchFamily="18" charset="0"/>
              </a:rPr>
              <a:t>H(</a:t>
            </a:r>
            <a:r>
              <a:rPr lang="en-US" altLang="zh-CN" sz="2200" b="1" dirty="0" err="1" smtClean="0">
                <a:latin typeface="Verdana"/>
                <a:cs typeface="Times New Roman" pitchFamily="18" charset="0"/>
              </a:rPr>
              <a:t>k,i</a:t>
            </a:r>
            <a:r>
              <a:rPr lang="en-US" altLang="zh-CN" sz="2200" b="1" dirty="0" smtClean="0">
                <a:latin typeface="Verdana"/>
                <a:cs typeface="Times New Roman" pitchFamily="18" charset="0"/>
              </a:rPr>
              <a:t>)</a:t>
            </a:r>
            <a:r>
              <a:rPr lang="zh-CN" altLang="en-US" sz="2200" b="1" dirty="0" smtClean="0">
                <a:latin typeface="Verdana"/>
                <a:cs typeface="Times New Roman" pitchFamily="18" charset="0"/>
              </a:rPr>
              <a:t>；</a:t>
            </a:r>
            <a:r>
              <a:rPr lang="zh-CN" altLang="en-US" sz="2200" dirty="0" smtClean="0">
                <a:latin typeface="Times New Roman" pitchFamily="18" charset="0"/>
                <a:cs typeface="Times New Roman" pitchFamily="18" charset="0"/>
              </a:rPr>
              <a:t>叶节点</a:t>
            </a:r>
            <a:r>
              <a:rPr lang="en-US" altLang="zh-CN" sz="2200" b="1" dirty="0" err="1" smtClean="0">
                <a:latin typeface="Verdana"/>
                <a:cs typeface="Times New Roman" pitchFamily="18" charset="0"/>
              </a:rPr>
              <a:t>d</a:t>
            </a:r>
            <a:r>
              <a:rPr lang="en-US" altLang="zh-CN" sz="2200" b="1" baseline="-25000" dirty="0" err="1" smtClean="0">
                <a:latin typeface="Verdana"/>
                <a:cs typeface="Times New Roman" pitchFamily="18" charset="0"/>
              </a:rPr>
              <a:t>i</a:t>
            </a:r>
            <a:r>
              <a:rPr lang="zh-CN" altLang="en-US" sz="2200" dirty="0" smtClean="0">
                <a:latin typeface="Times New Roman" pitchFamily="18" charset="0"/>
                <a:cs typeface="Times New Roman" pitchFamily="18" charset="0"/>
              </a:rPr>
              <a:t> 的</a:t>
            </a:r>
            <a:r>
              <a:rPr lang="zh-CN" altLang="en-US" sz="2200" dirty="0">
                <a:latin typeface="Times New Roman" pitchFamily="18" charset="0"/>
                <a:cs typeface="Times New Roman" pitchFamily="18" charset="0"/>
              </a:rPr>
              <a:t>深度</a:t>
            </a:r>
            <a:r>
              <a:rPr lang="zh-CN" altLang="en-US" sz="2200" dirty="0" smtClean="0">
                <a:latin typeface="Times New Roman" pitchFamily="18" charset="0"/>
                <a:cs typeface="Times New Roman" pitchFamily="18" charset="0"/>
              </a:rPr>
              <a:t>为</a:t>
            </a:r>
            <a:r>
              <a:rPr lang="en-US" altLang="zh-CN" sz="2200" b="1" dirty="0" smtClean="0">
                <a:latin typeface="Verdana"/>
                <a:cs typeface="Times New Roman" pitchFamily="18" charset="0"/>
              </a:rPr>
              <a:t>H(</a:t>
            </a:r>
            <a:r>
              <a:rPr lang="en-US" altLang="zh-CN" sz="2200" b="1" dirty="0" err="1" smtClean="0">
                <a:latin typeface="Verdana"/>
                <a:cs typeface="Times New Roman" pitchFamily="18" charset="0"/>
              </a:rPr>
              <a:t>d,i</a:t>
            </a:r>
            <a:r>
              <a:rPr lang="en-US" altLang="zh-CN" sz="2200" b="1" dirty="0" smtClean="0">
                <a:latin typeface="Verdana"/>
                <a:cs typeface="Times New Roman" pitchFamily="18" charset="0"/>
              </a:rPr>
              <a:t>) </a:t>
            </a:r>
            <a:endParaRPr lang="zh-CN" altLang="en-US" sz="2200" b="1" dirty="0">
              <a:latin typeface="Verdana"/>
              <a:cs typeface="Times New Roman" pitchFamily="18" charset="0"/>
            </a:endParaRPr>
          </a:p>
          <a:p>
            <a:pPr marL="1350900" lvl="2" indent="-342900" eaLnBrk="1" hangingPunct="1">
              <a:lnSpc>
                <a:spcPct val="150000"/>
              </a:lnSpc>
              <a:spcBef>
                <a:spcPts val="1800"/>
              </a:spcBef>
              <a:spcAft>
                <a:spcPts val="1800"/>
              </a:spcAft>
              <a:buSzPct val="70000"/>
              <a:buFont typeface="Wingdings" panose="05000000000000000000" pitchFamily="2" charset="2"/>
              <a:buChar char="l"/>
            </a:pPr>
            <a:r>
              <a:rPr lang="zh-CN" altLang="en-US" sz="2200" dirty="0" smtClean="0">
                <a:latin typeface="+mn-lt"/>
                <a:cs typeface="Times New Roman" pitchFamily="18" charset="0"/>
              </a:rPr>
              <a:t>则：</a:t>
            </a:r>
            <a:endParaRPr lang="en-US" altLang="zh-CN" sz="2200" dirty="0" smtClean="0">
              <a:latin typeface="+mn-lt"/>
              <a:cs typeface="Times New Roman" pitchFamily="18" charset="0"/>
            </a:endParaRPr>
          </a:p>
          <a:p>
            <a:pPr marL="1350900" lvl="2" indent="-342900" eaLnBrk="1" hangingPunct="1">
              <a:lnSpc>
                <a:spcPct val="150000"/>
              </a:lnSpc>
              <a:spcBef>
                <a:spcPts val="0"/>
              </a:spcBef>
              <a:buSzPct val="70000"/>
              <a:buFont typeface="Wingdings" panose="05000000000000000000" pitchFamily="2" charset="2"/>
              <a:buChar char="l"/>
            </a:pPr>
            <a:r>
              <a:rPr lang="en-US" altLang="zh-CN" sz="2200" dirty="0" smtClean="0">
                <a:latin typeface="+mn-lt"/>
                <a:cs typeface="Times New Roman" pitchFamily="18" charset="0"/>
              </a:rPr>
              <a:t>E(T) </a:t>
            </a:r>
            <a:r>
              <a:rPr lang="zh-CN" altLang="en-US" sz="2200" dirty="0" smtClean="0">
                <a:latin typeface="+mn-lt"/>
                <a:cs typeface="Times New Roman" pitchFamily="18" charset="0"/>
              </a:rPr>
              <a:t>称为二叉查找树</a:t>
            </a:r>
            <a:r>
              <a:rPr lang="en-US" altLang="zh-CN" sz="2200" dirty="0" smtClean="0">
                <a:latin typeface="+mn-lt"/>
                <a:cs typeface="Times New Roman" pitchFamily="18" charset="0"/>
              </a:rPr>
              <a:t>T</a:t>
            </a:r>
            <a:r>
              <a:rPr lang="zh-CN" altLang="en-US" sz="2200" dirty="0" smtClean="0">
                <a:latin typeface="+mn-lt"/>
                <a:cs typeface="Times New Roman" pitchFamily="18" charset="0"/>
              </a:rPr>
              <a:t>的</a:t>
            </a:r>
            <a:r>
              <a:rPr lang="zh-CN" altLang="en-US" sz="2200" b="1" dirty="0" smtClean="0">
                <a:solidFill>
                  <a:srgbClr val="0033CC"/>
                </a:solidFill>
                <a:latin typeface="+mn-lt"/>
                <a:cs typeface="Times New Roman" pitchFamily="18" charset="0"/>
              </a:rPr>
              <a:t>期望</a:t>
            </a:r>
            <a:r>
              <a:rPr lang="zh-CN" altLang="en-US" sz="2200" b="1" dirty="0">
                <a:solidFill>
                  <a:srgbClr val="0033CC"/>
                </a:solidFill>
                <a:latin typeface="+mn-lt"/>
                <a:cs typeface="Times New Roman" pitchFamily="18" charset="0"/>
              </a:rPr>
              <a:t>搜</a:t>
            </a:r>
            <a:r>
              <a:rPr lang="zh-CN" altLang="en-US" sz="2200" b="1" dirty="0" smtClean="0">
                <a:solidFill>
                  <a:srgbClr val="0033CC"/>
                </a:solidFill>
                <a:latin typeface="+mn-lt"/>
                <a:cs typeface="Times New Roman" pitchFamily="18" charset="0"/>
              </a:rPr>
              <a:t>索代价</a:t>
            </a: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表示：在</a:t>
            </a:r>
            <a:r>
              <a:rPr lang="en-US" altLang="zh-CN" sz="2200" dirty="0">
                <a:latin typeface="+mn-lt"/>
                <a:cs typeface="Times New Roman" pitchFamily="18" charset="0"/>
              </a:rPr>
              <a:t>T</a:t>
            </a:r>
            <a:r>
              <a:rPr lang="zh-CN" altLang="en-US" sz="2200" dirty="0">
                <a:latin typeface="+mn-lt"/>
                <a:cs typeface="Times New Roman" pitchFamily="18" charset="0"/>
              </a:rPr>
              <a:t>中做一</a:t>
            </a:r>
            <a:r>
              <a:rPr lang="zh-CN" altLang="en-US" sz="2200" dirty="0" smtClean="0">
                <a:latin typeface="+mn-lt"/>
                <a:cs typeface="Times New Roman" pitchFamily="18" charset="0"/>
              </a:rPr>
              <a:t>次查找所</a:t>
            </a:r>
            <a:r>
              <a:rPr lang="zh-CN" altLang="en-US" sz="2200" dirty="0">
                <a:latin typeface="+mn-lt"/>
                <a:cs typeface="Times New Roman" pitchFamily="18" charset="0"/>
              </a:rPr>
              <a:t>需的</a:t>
            </a:r>
            <a:r>
              <a:rPr lang="zh-CN" altLang="en-US" sz="2200" dirty="0">
                <a:solidFill>
                  <a:srgbClr val="FF0000"/>
                </a:solidFill>
                <a:latin typeface="+mn-lt"/>
                <a:cs typeface="Times New Roman" pitchFamily="18" charset="0"/>
              </a:rPr>
              <a:t>平均</a:t>
            </a:r>
            <a:r>
              <a:rPr lang="zh-CN" altLang="en-US" sz="2200" dirty="0">
                <a:latin typeface="+mn-lt"/>
                <a:cs typeface="Times New Roman" pitchFamily="18" charset="0"/>
              </a:rPr>
              <a:t>比较次</a:t>
            </a:r>
            <a:r>
              <a:rPr lang="zh-CN" altLang="en-US" sz="2200" dirty="0" smtClean="0">
                <a:latin typeface="+mn-lt"/>
                <a:cs typeface="Times New Roman" pitchFamily="18" charset="0"/>
              </a:rPr>
              <a:t>数</a:t>
            </a:r>
            <a:endParaRPr lang="zh-CN" altLang="en-US" sz="2200" dirty="0">
              <a:latin typeface="+mn-lt"/>
              <a:cs typeface="Times New Roman" pitchFamily="18"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73419012"/>
              </p:ext>
            </p:extLst>
          </p:nvPr>
        </p:nvGraphicFramePr>
        <p:xfrm>
          <a:off x="2133600" y="2781300"/>
          <a:ext cx="2362200" cy="927100"/>
        </p:xfrm>
        <a:graphic>
          <a:graphicData uri="http://schemas.openxmlformats.org/presentationml/2006/ole">
            <mc:AlternateContent xmlns:mc="http://schemas.openxmlformats.org/markup-compatibility/2006">
              <mc:Choice xmlns:v="urn:schemas-microsoft-com:vml" Requires="v">
                <p:oleObj spid="_x0000_s224478" name="Equation" r:id="rId4" imgW="1002960" imgH="431640" progId="Equation.DSMT4">
                  <p:embed/>
                </p:oleObj>
              </mc:Choice>
              <mc:Fallback>
                <p:oleObj name="Equation" r:id="rId4" imgW="1002960" imgH="431640" progId="Equation.DSMT4">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781300"/>
                        <a:ext cx="236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82437343"/>
              </p:ext>
            </p:extLst>
          </p:nvPr>
        </p:nvGraphicFramePr>
        <p:xfrm>
          <a:off x="2020888" y="4764088"/>
          <a:ext cx="6705600" cy="925512"/>
        </p:xfrm>
        <a:graphic>
          <a:graphicData uri="http://schemas.openxmlformats.org/presentationml/2006/ole">
            <mc:AlternateContent xmlns:mc="http://schemas.openxmlformats.org/markup-compatibility/2006">
              <mc:Choice xmlns:v="urn:schemas-microsoft-com:vml" Requires="v">
                <p:oleObj spid="_x0000_s224479" name="Equation" r:id="rId6" imgW="2844720" imgH="431640" progId="Equation.DSMT4">
                  <p:embed/>
                </p:oleObj>
              </mc:Choice>
              <mc:Fallback>
                <p:oleObj name="Equation" r:id="rId6" imgW="2844720" imgH="431640" progId="Equation.DSMT4">
                  <p:embed/>
                  <p:pic>
                    <p:nvPicPr>
                      <p:cNvPr id="0" name="Picture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0888" y="4764088"/>
                        <a:ext cx="670560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3645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6" end="6"/>
                                            </p:txEl>
                                          </p:spTgt>
                                        </p:tgtEl>
                                        <p:attrNameLst>
                                          <p:attrName>style.visibility</p:attrName>
                                        </p:attrNameLst>
                                      </p:cBhvr>
                                      <p:to>
                                        <p:strVal val="visible"/>
                                      </p:to>
                                    </p:set>
                                    <p:animEffect transition="in" filter="wipe(left)">
                                      <p:cBhvr>
                                        <p:cTn id="41" dur="500"/>
                                        <p:tgtEl>
                                          <p:spTgt spid="22589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7" end="7"/>
                                            </p:txEl>
                                          </p:spTgt>
                                        </p:tgtEl>
                                        <p:attrNameLst>
                                          <p:attrName>style.visibility</p:attrName>
                                        </p:attrNameLst>
                                      </p:cBhvr>
                                      <p:to>
                                        <p:strVal val="visible"/>
                                      </p:to>
                                    </p:set>
                                    <p:animEffect transition="in" filter="wipe(left)">
                                      <p:cBhvr>
                                        <p:cTn id="46" dur="500"/>
                                        <p:tgtEl>
                                          <p:spTgt spid="2258947">
                                            <p:txEl>
                                              <p:pRg st="7" end="7"/>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258947">
                                            <p:txEl>
                                              <p:pRg st="8" end="8"/>
                                            </p:txEl>
                                          </p:spTgt>
                                        </p:tgtEl>
                                        <p:attrNameLst>
                                          <p:attrName>style.visibility</p:attrName>
                                        </p:attrNameLst>
                                      </p:cBhvr>
                                      <p:to>
                                        <p:strVal val="visible"/>
                                      </p:to>
                                    </p:set>
                                    <p:animEffect transition="in" filter="wipe(left)">
                                      <p:cBhvr>
                                        <p:cTn id="55" dur="500"/>
                                        <p:tgtEl>
                                          <p:spTgt spid="2258947">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258947">
                                            <p:txEl>
                                              <p:pRg st="9" end="9"/>
                                            </p:txEl>
                                          </p:spTgt>
                                        </p:tgtEl>
                                        <p:attrNameLst>
                                          <p:attrName>style.visibility</p:attrName>
                                        </p:attrNameLst>
                                      </p:cBhvr>
                                      <p:to>
                                        <p:strVal val="visible"/>
                                      </p:to>
                                    </p:set>
                                    <p:animEffect transition="in" filter="wipe(left)">
                                      <p:cBhvr>
                                        <p:cTn id="60"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520" y="836712"/>
            <a:ext cx="4572000" cy="5881610"/>
          </a:xfrm>
          <a:prstGeom prst="rect">
            <a:avLst/>
          </a:prstGeom>
        </p:spPr>
        <p:txBody>
          <a:bodyPr>
            <a:spAutoFit/>
          </a:bodyPr>
          <a:lstStyle/>
          <a:p>
            <a:pPr marL="800100" lvl="1" indent="-342900" eaLnBrk="1" hangingPunct="1">
              <a:lnSpc>
                <a:spcPct val="90000"/>
              </a:lnSpc>
              <a:buClr>
                <a:schemeClr val="tx1"/>
              </a:buClr>
            </a:pPr>
            <a:endParaRPr lang="zh-CN" altLang="en-US"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sz="2600"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r>
              <a:rPr lang="zh-CN" altLang="en-US" sz="2400" dirty="0" smtClean="0">
                <a:latin typeface="Arial" pitchFamily="34" charset="0"/>
                <a:cs typeface="Arial" pitchFamily="34" charset="0"/>
              </a:rPr>
              <a:t>其期望代价为</a:t>
            </a:r>
            <a:r>
              <a:rPr lang="en-US" altLang="zh-CN" sz="2400" dirty="0" smtClean="0">
                <a:latin typeface="Arial" pitchFamily="34" charset="0"/>
                <a:cs typeface="Arial" pitchFamily="34" charset="0"/>
              </a:rPr>
              <a:t>2.8</a:t>
            </a:r>
            <a:endParaRPr lang="en-US" altLang="zh-CN"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endParaRPr lang="en-US" altLang="zh-CN" sz="2400"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endParaRPr lang="en-US" altLang="zh-CN" sz="2400"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r>
              <a:rPr lang="zh-CN" altLang="en-US" sz="2400" dirty="0" smtClean="0">
                <a:latin typeface="Arial" pitchFamily="34" charset="0"/>
                <a:cs typeface="Arial" pitchFamily="34" charset="0"/>
              </a:rPr>
              <a:t>其期望代价为</a:t>
            </a:r>
            <a:r>
              <a:rPr lang="en-US" altLang="zh-CN" sz="2400" dirty="0" smtClean="0">
                <a:latin typeface="Arial" pitchFamily="34" charset="0"/>
                <a:cs typeface="Arial" pitchFamily="34" charset="0"/>
              </a:rPr>
              <a:t>2.75</a:t>
            </a:r>
            <a:endParaRPr lang="zh-CN" altLang="en-US" sz="2400" dirty="0" smtClean="0">
              <a:latin typeface="Arial" pitchFamily="34" charset="0"/>
              <a:cs typeface="Arial" pitchFamily="34" charset="0"/>
            </a:endParaRPr>
          </a:p>
        </p:txBody>
      </p:sp>
      <p:pic>
        <p:nvPicPr>
          <p:cNvPr id="3" name="Picture 4" descr="21-1"/>
          <p:cNvPicPr>
            <a:picLocks noChangeAspect="1" noChangeArrowheads="1"/>
          </p:cNvPicPr>
          <p:nvPr/>
        </p:nvPicPr>
        <p:blipFill>
          <a:blip r:embed="rId3" cstate="print"/>
          <a:srcRect/>
          <a:stretch>
            <a:fillRect/>
          </a:stretch>
        </p:blipFill>
        <p:spPr bwMode="auto">
          <a:xfrm>
            <a:off x="827584" y="727909"/>
            <a:ext cx="3096567" cy="2629083"/>
          </a:xfrm>
          <a:prstGeom prst="rect">
            <a:avLst/>
          </a:prstGeom>
          <a:noFill/>
          <a:ln w="9525">
            <a:noFill/>
            <a:miter lim="800000"/>
            <a:headEnd/>
            <a:tailEnd/>
          </a:ln>
        </p:spPr>
      </p:pic>
      <p:pic>
        <p:nvPicPr>
          <p:cNvPr id="4" name="Picture 5" descr="21-2"/>
          <p:cNvPicPr>
            <a:picLocks noChangeAspect="1" noChangeArrowheads="1"/>
          </p:cNvPicPr>
          <p:nvPr/>
        </p:nvPicPr>
        <p:blipFill>
          <a:blip r:embed="rId4" cstate="print"/>
          <a:srcRect/>
          <a:stretch>
            <a:fillRect/>
          </a:stretch>
        </p:blipFill>
        <p:spPr bwMode="auto">
          <a:xfrm>
            <a:off x="4495800" y="1124744"/>
            <a:ext cx="4648200" cy="4968875"/>
          </a:xfrm>
          <a:prstGeom prst="rect">
            <a:avLst/>
          </a:prstGeom>
          <a:noFill/>
          <a:ln w="9525">
            <a:noFill/>
            <a:miter lim="800000"/>
            <a:headEnd/>
            <a:tailEnd/>
          </a:ln>
        </p:spPr>
      </p:pic>
      <p:sp>
        <p:nvSpPr>
          <p:cNvPr id="5" name="矩形 4"/>
          <p:cNvSpPr/>
          <p:nvPr/>
        </p:nvSpPr>
        <p:spPr>
          <a:xfrm>
            <a:off x="1776845" y="188640"/>
            <a:ext cx="5211683" cy="523220"/>
          </a:xfrm>
          <a:prstGeom prst="rect">
            <a:avLst/>
          </a:prstGeom>
        </p:spPr>
        <p:txBody>
          <a:bodyPr wrap="none">
            <a:spAutoFit/>
          </a:bodyPr>
          <a:lstStyle/>
          <a:p>
            <a:pPr algn="ct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二叉查找树的期望搜索代价实例</a:t>
            </a:r>
          </a:p>
        </p:txBody>
      </p:sp>
      <p:pic>
        <p:nvPicPr>
          <p:cNvPr id="6" name="Picture 6" descr="21-3"/>
          <p:cNvPicPr>
            <a:picLocks noChangeAspect="1" noChangeArrowheads="1"/>
          </p:cNvPicPr>
          <p:nvPr/>
        </p:nvPicPr>
        <p:blipFill>
          <a:blip r:embed="rId5" cstate="print"/>
          <a:srcRect/>
          <a:stretch>
            <a:fillRect/>
          </a:stretch>
        </p:blipFill>
        <p:spPr bwMode="auto">
          <a:xfrm>
            <a:off x="900485" y="3681462"/>
            <a:ext cx="2879427" cy="2555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矩阵连乘问题</a:t>
            </a:r>
          </a:p>
        </p:txBody>
      </p:sp>
      <p:sp>
        <p:nvSpPr>
          <p:cNvPr id="2258947" name="Rectangle 3"/>
          <p:cNvSpPr>
            <a:spLocks noGrp="1" noChangeArrowheads="1"/>
          </p:cNvSpPr>
          <p:nvPr>
            <p:ph type="body" idx="4294967295"/>
          </p:nvPr>
        </p:nvSpPr>
        <p:spPr>
          <a:xfrm>
            <a:off x="216024" y="764704"/>
            <a:ext cx="8892480" cy="4896544"/>
          </a:xfrm>
          <a:prstGeom prst="rect">
            <a:avLst/>
          </a:prstGeom>
        </p:spPr>
        <p:txBody>
          <a:bodyPr/>
          <a:lstStyle/>
          <a:p>
            <a:pPr marL="504000" indent="-504000" eaLnBrk="1" hangingPunct="1">
              <a:lnSpc>
                <a:spcPct val="130000"/>
              </a:lnSpc>
              <a:spcBef>
                <a:spcPts val="0"/>
              </a:spcBef>
            </a:pPr>
            <a:r>
              <a:rPr lang="zh-CN" altLang="en-US" sz="2200" dirty="0" smtClean="0"/>
              <a:t>问题描述</a:t>
            </a:r>
          </a:p>
          <a:p>
            <a:pPr marL="990600" lvl="1" indent="-533400" eaLnBrk="1" hangingPunct="1">
              <a:lnSpc>
                <a:spcPct val="130000"/>
              </a:lnSpc>
              <a:spcBef>
                <a:spcPts val="0"/>
              </a:spcBef>
            </a:pPr>
            <a:r>
              <a:rPr lang="zh-CN" altLang="en-US" sz="2200" dirty="0" smtClean="0"/>
              <a:t>给定</a:t>
            </a:r>
            <a:r>
              <a:rPr lang="en-US" altLang="zh-CN" sz="2200" dirty="0" smtClean="0"/>
              <a:t>n</a:t>
            </a:r>
            <a:r>
              <a:rPr lang="zh-CN" altLang="en-US" sz="2200" dirty="0" smtClean="0"/>
              <a:t>个矩阵：</a:t>
            </a:r>
            <a:r>
              <a:rPr lang="en-US" altLang="zh-CN" sz="2200" dirty="0" smtClean="0"/>
              <a:t>{A</a:t>
            </a:r>
            <a:r>
              <a:rPr lang="en-US" altLang="zh-CN" sz="2200" baseline="-25000" dirty="0" smtClean="0"/>
              <a:t>1</a:t>
            </a:r>
            <a:r>
              <a:rPr lang="en-US" altLang="zh-CN" sz="2200" dirty="0" smtClean="0"/>
              <a:t>, A</a:t>
            </a:r>
            <a:r>
              <a:rPr lang="en-US" altLang="zh-CN" sz="2200" baseline="-25000" dirty="0"/>
              <a:t>2</a:t>
            </a:r>
            <a:r>
              <a:rPr lang="en-US" altLang="zh-CN" sz="2200" dirty="0" smtClean="0"/>
              <a:t>, ……, A</a:t>
            </a:r>
            <a:r>
              <a:rPr lang="en-US" altLang="zh-CN" sz="2200" baseline="-25000" dirty="0"/>
              <a:t>n</a:t>
            </a:r>
            <a:r>
              <a:rPr lang="en-US" altLang="zh-CN" sz="2200" dirty="0" smtClean="0"/>
              <a:t>}</a:t>
            </a:r>
            <a:r>
              <a:rPr lang="zh-CN" altLang="en-US" sz="2200" dirty="0" smtClean="0"/>
              <a:t>，其中</a:t>
            </a:r>
            <a:r>
              <a:rPr lang="en-US" altLang="zh-CN" sz="2200" dirty="0" smtClean="0"/>
              <a:t>A</a:t>
            </a:r>
            <a:r>
              <a:rPr lang="en-US" altLang="zh-CN" sz="2200" baseline="-25000" dirty="0" smtClean="0"/>
              <a:t>i</a:t>
            </a:r>
            <a:r>
              <a:rPr lang="zh-CN" altLang="en-US" sz="2200" dirty="0" smtClean="0"/>
              <a:t>与</a:t>
            </a:r>
            <a:r>
              <a:rPr lang="en-US" altLang="zh-CN" sz="2200" dirty="0" smtClean="0"/>
              <a:t>A</a:t>
            </a:r>
            <a:r>
              <a:rPr lang="en-US" altLang="zh-CN" sz="2200" baseline="-25000" dirty="0" smtClean="0"/>
              <a:t>i+1</a:t>
            </a:r>
            <a:r>
              <a:rPr lang="zh-CN" altLang="en-US" sz="2200" dirty="0" smtClean="0"/>
              <a:t>可乘</a:t>
            </a:r>
            <a:r>
              <a:rPr lang="en-US" altLang="zh-CN" sz="2200" dirty="0" smtClean="0"/>
              <a:t> </a:t>
            </a:r>
            <a:endParaRPr lang="zh-CN" altLang="en-US" sz="2200" dirty="0"/>
          </a:p>
          <a:p>
            <a:pPr marL="990600" lvl="1" indent="-533400" eaLnBrk="1" hangingPunct="1">
              <a:lnSpc>
                <a:spcPct val="130000"/>
              </a:lnSpc>
              <a:spcBef>
                <a:spcPts val="0"/>
              </a:spcBef>
            </a:pPr>
            <a:r>
              <a:rPr lang="zh-CN" altLang="en-US" sz="2200" dirty="0" smtClean="0"/>
              <a:t>求解这</a:t>
            </a:r>
            <a:r>
              <a:rPr lang="en-US" altLang="zh-CN" sz="2200" dirty="0" smtClean="0"/>
              <a:t>n</a:t>
            </a:r>
            <a:r>
              <a:rPr lang="zh-CN" altLang="en-US" sz="2200" dirty="0" smtClean="0"/>
              <a:t>个矩阵的连乘积：</a:t>
            </a:r>
            <a:r>
              <a:rPr lang="en-US" altLang="zh-CN" sz="2200" dirty="0"/>
              <a:t> </a:t>
            </a:r>
            <a:r>
              <a:rPr lang="en-US" altLang="zh-CN" sz="2200" dirty="0" smtClean="0"/>
              <a:t>A</a:t>
            </a:r>
            <a:r>
              <a:rPr lang="en-US" altLang="zh-CN" sz="2200" baseline="-25000" dirty="0" smtClean="0"/>
              <a:t>1</a:t>
            </a:r>
            <a:r>
              <a:rPr lang="en-US" altLang="zh-CN" sz="2200" dirty="0" smtClean="0"/>
              <a:t>A</a:t>
            </a:r>
            <a:r>
              <a:rPr lang="en-US" altLang="zh-CN" sz="2200" baseline="-25000" dirty="0" smtClean="0"/>
              <a:t>2</a:t>
            </a:r>
            <a:r>
              <a:rPr lang="en-US" altLang="zh-CN" sz="2200" dirty="0" smtClean="0"/>
              <a:t>…… A</a:t>
            </a:r>
            <a:r>
              <a:rPr lang="en-US" altLang="zh-CN" sz="2200" baseline="-25000" dirty="0" smtClean="0"/>
              <a:t>n</a:t>
            </a:r>
          </a:p>
          <a:p>
            <a:pPr marL="990600" lvl="1" indent="-533400" eaLnBrk="1" hangingPunct="1">
              <a:lnSpc>
                <a:spcPct val="130000"/>
              </a:lnSpc>
              <a:spcBef>
                <a:spcPts val="0"/>
              </a:spcBef>
            </a:pPr>
            <a:r>
              <a:rPr lang="zh-CN" altLang="en-US" sz="2200" dirty="0" smtClean="0"/>
              <a:t>问</a:t>
            </a:r>
            <a:r>
              <a:rPr lang="zh-CN" altLang="en-US" sz="2200" dirty="0"/>
              <a:t>题：如何确定计算矩阵连乘积的计算次</a:t>
            </a:r>
            <a:r>
              <a:rPr lang="zh-CN" altLang="en-US" sz="2200" dirty="0" smtClean="0"/>
              <a:t>序</a:t>
            </a:r>
            <a:endParaRPr lang="en-US" altLang="zh-CN" sz="2200" dirty="0" smtClean="0"/>
          </a:p>
          <a:p>
            <a:pPr marL="990600" lvl="1" indent="-533400" eaLnBrk="1" hangingPunct="1">
              <a:lnSpc>
                <a:spcPct val="130000"/>
              </a:lnSpc>
              <a:spcBef>
                <a:spcPts val="0"/>
              </a:spcBef>
            </a:pPr>
            <a:r>
              <a:rPr lang="zh-CN" altLang="en-US" sz="2200" dirty="0" smtClean="0"/>
              <a:t>使</a:t>
            </a:r>
            <a:r>
              <a:rPr lang="zh-CN" altLang="en-US" sz="2200" dirty="0"/>
              <a:t>得依此次序计算矩阵连乘积需要的</a:t>
            </a:r>
            <a:r>
              <a:rPr lang="zh-CN" altLang="en-US" sz="2200" b="1" dirty="0">
                <a:solidFill>
                  <a:srgbClr val="FF0000"/>
                </a:solidFill>
              </a:rPr>
              <a:t>数乘次数最</a:t>
            </a:r>
            <a:r>
              <a:rPr lang="zh-CN" altLang="en-US" sz="2200" b="1" dirty="0" smtClean="0">
                <a:solidFill>
                  <a:srgbClr val="FF0000"/>
                </a:solidFill>
              </a:rPr>
              <a:t>少</a:t>
            </a:r>
            <a:r>
              <a:rPr lang="zh-CN" altLang="en-US" sz="2200" dirty="0"/>
              <a:t>？</a:t>
            </a:r>
            <a:endParaRPr lang="en-US" altLang="zh-CN" sz="2200" dirty="0"/>
          </a:p>
          <a:p>
            <a:pPr marL="504000" indent="-504000" eaLnBrk="1" hangingPunct="1">
              <a:lnSpc>
                <a:spcPct val="130000"/>
              </a:lnSpc>
              <a:spcBef>
                <a:spcPts val="0"/>
              </a:spcBef>
            </a:pPr>
            <a:r>
              <a:rPr lang="zh-CN" altLang="en-US" sz="2200" dirty="0" smtClean="0"/>
              <a:t>解决方案</a:t>
            </a:r>
            <a:r>
              <a:rPr lang="en-US" altLang="zh-CN" sz="2200" dirty="0" smtClean="0"/>
              <a:t>1</a:t>
            </a:r>
            <a:r>
              <a:rPr lang="zh-CN" altLang="en-US" sz="2200" dirty="0" smtClean="0"/>
              <a:t>：</a:t>
            </a:r>
            <a:r>
              <a:rPr lang="zh-CN" altLang="en-US" sz="2200" dirty="0"/>
              <a:t>穷举法</a:t>
            </a:r>
          </a:p>
          <a:p>
            <a:pPr marL="990600" lvl="1" indent="-533400" eaLnBrk="1" hangingPunct="1">
              <a:lnSpc>
                <a:spcPct val="130000"/>
              </a:lnSpc>
              <a:spcBef>
                <a:spcPts val="0"/>
              </a:spcBef>
            </a:pPr>
            <a:r>
              <a:rPr lang="zh-CN" altLang="en-US" sz="2200" dirty="0"/>
              <a:t>列举出所有可能的计算次</a:t>
            </a:r>
            <a:r>
              <a:rPr lang="zh-CN" altLang="en-US" sz="2200" dirty="0" smtClean="0"/>
              <a:t>序，</a:t>
            </a:r>
            <a:r>
              <a:rPr lang="zh-CN" altLang="en-US" sz="2200" dirty="0"/>
              <a:t>从中找</a:t>
            </a:r>
            <a:r>
              <a:rPr lang="zh-CN" altLang="en-US" sz="2200" dirty="0" smtClean="0"/>
              <a:t>出数</a:t>
            </a:r>
            <a:r>
              <a:rPr lang="zh-CN" altLang="en-US" sz="2200" dirty="0"/>
              <a:t>乘次数最少</a:t>
            </a:r>
            <a:r>
              <a:rPr lang="zh-CN" altLang="en-US" sz="2200" dirty="0" smtClean="0"/>
              <a:t>的次序</a:t>
            </a:r>
            <a:r>
              <a:rPr lang="en-US" altLang="zh-CN" sz="2200" dirty="0" smtClean="0"/>
              <a:t> </a:t>
            </a:r>
            <a:endParaRPr lang="zh-CN" altLang="en-US" sz="2200" dirty="0"/>
          </a:p>
          <a:p>
            <a:pPr marL="990600" lvl="1" indent="-533400" eaLnBrk="1" hangingPunct="1">
              <a:lnSpc>
                <a:spcPct val="130000"/>
              </a:lnSpc>
              <a:spcBef>
                <a:spcPts val="0"/>
              </a:spcBef>
            </a:pPr>
            <a:r>
              <a:rPr lang="zh-CN" altLang="en-US" sz="2200" dirty="0"/>
              <a:t>算法复杂度分析</a:t>
            </a:r>
            <a:r>
              <a:rPr lang="zh-CN" altLang="en-US" sz="2200" dirty="0" smtClean="0"/>
              <a:t>：设</a:t>
            </a:r>
            <a:r>
              <a:rPr lang="en-US" altLang="zh-CN" sz="2200" dirty="0"/>
              <a:t>n</a:t>
            </a:r>
            <a:r>
              <a:rPr lang="zh-CN" altLang="en-US" sz="2200" dirty="0"/>
              <a:t>个矩阵连乘</a:t>
            </a:r>
            <a:r>
              <a:rPr lang="zh-CN" altLang="en-US" sz="2200" dirty="0" smtClean="0"/>
              <a:t>积可能的</a:t>
            </a:r>
            <a:r>
              <a:rPr lang="zh-CN" altLang="en-US" sz="2200" dirty="0"/>
              <a:t>计算次</a:t>
            </a:r>
            <a:r>
              <a:rPr lang="zh-CN" altLang="en-US" sz="2200" dirty="0" smtClean="0"/>
              <a:t>序总数为</a:t>
            </a:r>
            <a:r>
              <a:rPr lang="en-US" altLang="zh-CN" sz="2200" dirty="0"/>
              <a:t>P(n</a:t>
            </a:r>
            <a:r>
              <a:rPr lang="en-US" altLang="zh-CN" sz="2200" dirty="0" smtClean="0"/>
              <a:t>)</a:t>
            </a:r>
          </a:p>
          <a:p>
            <a:pPr marL="990600" lvl="1" indent="-533400" eaLnBrk="1" hangingPunct="1">
              <a:lnSpc>
                <a:spcPct val="130000"/>
              </a:lnSpc>
              <a:spcBef>
                <a:spcPts val="0"/>
              </a:spcBef>
            </a:pPr>
            <a:r>
              <a:rPr lang="zh-CN" altLang="en-US" sz="2200" dirty="0" smtClean="0"/>
              <a:t>由</a:t>
            </a:r>
            <a:r>
              <a:rPr lang="zh-CN" altLang="en-US" sz="2200" dirty="0"/>
              <a:t>于每种加括号方式都可以分解为两个子矩阵的加括号问题：</a:t>
            </a:r>
            <a:r>
              <a:rPr lang="en-US" altLang="zh-CN" sz="2200" dirty="0"/>
              <a:t>(A</a:t>
            </a:r>
            <a:r>
              <a:rPr lang="en-US" altLang="zh-CN" sz="2200" baseline="-25000" dirty="0"/>
              <a:t>1</a:t>
            </a:r>
            <a:r>
              <a:rPr lang="en-US" altLang="zh-CN" sz="2200" dirty="0"/>
              <a:t>...</a:t>
            </a:r>
            <a:r>
              <a:rPr lang="en-US" altLang="zh-CN" sz="2200" dirty="0" err="1"/>
              <a:t>A</a:t>
            </a:r>
            <a:r>
              <a:rPr lang="en-US" altLang="zh-CN" sz="2200" baseline="-25000" dirty="0" err="1"/>
              <a:t>k</a:t>
            </a:r>
            <a:r>
              <a:rPr lang="en-US" altLang="zh-CN" sz="2200" dirty="0"/>
              <a:t>)(A</a:t>
            </a:r>
            <a:r>
              <a:rPr lang="en-US" altLang="zh-CN" sz="2200" baseline="-25000" dirty="0"/>
              <a:t>k+1</a:t>
            </a:r>
            <a:r>
              <a:rPr lang="en-US" altLang="zh-CN" sz="2200" dirty="0"/>
              <a:t>…A</a:t>
            </a:r>
            <a:r>
              <a:rPr lang="en-US" altLang="zh-CN" sz="2200" baseline="-25000" dirty="0"/>
              <a:t>n</a:t>
            </a:r>
            <a:r>
              <a:rPr lang="en-US" altLang="zh-CN" sz="2200" dirty="0"/>
              <a:t>)</a:t>
            </a:r>
            <a:r>
              <a:rPr lang="zh-CN" altLang="en-US" sz="2200" dirty="0"/>
              <a:t>，可以得到关于</a:t>
            </a:r>
            <a:r>
              <a:rPr lang="en-US" altLang="zh-CN" sz="2200" dirty="0"/>
              <a:t>P(n)</a:t>
            </a:r>
            <a:r>
              <a:rPr lang="zh-CN" altLang="en-US" sz="2200" dirty="0"/>
              <a:t>的递推式如</a:t>
            </a:r>
            <a:r>
              <a:rPr lang="zh-CN" altLang="en-US" sz="2200" dirty="0" smtClean="0"/>
              <a:t>下</a:t>
            </a:r>
            <a:endParaRPr lang="zh-CN" altLang="en-US" sz="2200" dirty="0"/>
          </a:p>
        </p:txBody>
      </p:sp>
      <p:graphicFrame>
        <p:nvGraphicFramePr>
          <p:cNvPr id="4" name="Object 8"/>
          <p:cNvGraphicFramePr>
            <a:graphicFrameLocks noChangeAspect="1"/>
          </p:cNvGraphicFramePr>
          <p:nvPr>
            <p:extLst>
              <p:ext uri="{D42A27DB-BD31-4B8C-83A1-F6EECF244321}">
                <p14:modId xmlns:p14="http://schemas.microsoft.com/office/powerpoint/2010/main" val="1499929404"/>
              </p:ext>
            </p:extLst>
          </p:nvPr>
        </p:nvGraphicFramePr>
        <p:xfrm>
          <a:off x="1208806" y="5301208"/>
          <a:ext cx="6459538" cy="1239838"/>
        </p:xfrm>
        <a:graphic>
          <a:graphicData uri="http://schemas.openxmlformats.org/presentationml/2006/ole">
            <mc:AlternateContent xmlns:mc="http://schemas.openxmlformats.org/markup-compatibility/2006">
              <mc:Choice xmlns:v="urn:schemas-microsoft-com:vml" Requires="v">
                <p:oleObj spid="_x0000_s161975" name="Equation" r:id="rId4" imgW="3581400" imgH="685800" progId="Equation.DSMT4">
                  <p:embed/>
                </p:oleObj>
              </mc:Choice>
              <mc:Fallback>
                <p:oleObj name="Equation" r:id="rId4" imgW="3581400" imgH="685800" progId="Equation.DSMT4">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806" y="5301208"/>
                        <a:ext cx="6459538"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3846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903692" cy="6093296"/>
          </a:xfrm>
          <a:prstGeom prst="rect">
            <a:avLst/>
          </a:prstGeom>
        </p:spPr>
        <p:txBody>
          <a:bodyPr/>
          <a:lstStyle/>
          <a:p>
            <a:pPr marL="504000" indent="-504000" eaLnBrk="1" hangingPunct="1">
              <a:lnSpc>
                <a:spcPct val="150000"/>
              </a:lnSpc>
              <a:spcBef>
                <a:spcPts val="0"/>
              </a:spcBef>
            </a:pPr>
            <a:r>
              <a:rPr lang="zh-CN" altLang="en-US" sz="2200" dirty="0" smtClean="0">
                <a:latin typeface="Times New Roman" pitchFamily="18" charset="0"/>
                <a:cs typeface="Times New Roman" pitchFamily="18" charset="0"/>
              </a:rPr>
              <a:t>最优二叉查找树问题定义</a:t>
            </a:r>
            <a:endParaRPr lang="zh-CN" altLang="en-US" sz="2200" dirty="0">
              <a:latin typeface="+mn-lt"/>
              <a:ea typeface="+mj-ea"/>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a:latin typeface="Times New Roman" pitchFamily="18" charset="0"/>
                <a:cs typeface="Times New Roman" pitchFamily="18" charset="0"/>
              </a:rPr>
              <a:t>对于有序集</a:t>
            </a:r>
            <a:r>
              <a:rPr lang="en-US" altLang="zh-CN" sz="2200" dirty="0">
                <a:latin typeface="Verdana" panose="020B0604030504040204" pitchFamily="34" charset="0"/>
                <a:ea typeface="Verdana" panose="020B0604030504040204" pitchFamily="34" charset="0"/>
                <a:cs typeface="Verdana" panose="020B0604030504040204" pitchFamily="34" charset="0"/>
              </a:rPr>
              <a:t>S =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{k</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k</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2</a:t>
            </a:r>
            <a:r>
              <a:rPr lang="en-US" altLang="zh-CN" sz="2200" dirty="0">
                <a:latin typeface="Verdana" panose="020B0604030504040204" pitchFamily="34" charset="0"/>
                <a:ea typeface="Verdana" panose="020B0604030504040204" pitchFamily="34" charset="0"/>
                <a:cs typeface="Verdana" panose="020B0604030504040204" pitchFamily="34" charset="0"/>
              </a:rPr>
              <a:t>, ... </a:t>
            </a:r>
            <a:r>
              <a:rPr lang="en-US" altLang="zh-CN" sz="2200" dirty="0" err="1" smtClean="0">
                <a:latin typeface="Verdana" panose="020B0604030504040204" pitchFamily="34" charset="0"/>
                <a:ea typeface="Verdana" panose="020B0604030504040204" pitchFamily="34" charset="0"/>
                <a:cs typeface="Verdana" panose="020B0604030504040204" pitchFamily="34" charset="0"/>
              </a:rPr>
              <a:t>k</a:t>
            </a:r>
            <a:r>
              <a:rPr lang="en-US" altLang="zh-CN" sz="2200" baseline="-25000" dirty="0" err="1" smtClean="0">
                <a:latin typeface="Verdana" panose="020B0604030504040204" pitchFamily="34" charset="0"/>
                <a:ea typeface="Verdana" panose="020B0604030504040204" pitchFamily="34" charset="0"/>
                <a:cs typeface="Verdana" panose="020B0604030504040204" pitchFamily="34" charset="0"/>
              </a:rPr>
              <a:t>n</a:t>
            </a:r>
            <a:r>
              <a:rPr lang="en-US" altLang="zh-CN" sz="2200" dirty="0">
                <a:latin typeface="Verdana" panose="020B0604030504040204" pitchFamily="34" charset="0"/>
                <a:ea typeface="Verdana" panose="020B0604030504040204" pitchFamily="34" charset="0"/>
                <a:cs typeface="Verdana" panose="020B0604030504040204" pitchFamily="34" charset="0"/>
              </a:rPr>
              <a:t>}</a:t>
            </a:r>
            <a:r>
              <a:rPr lang="zh-CN" altLang="en-US" sz="2200" dirty="0">
                <a:cs typeface="Times New Roman" pitchFamily="18" charset="0"/>
              </a:rPr>
              <a:t>构成</a:t>
            </a:r>
            <a:r>
              <a:rPr lang="zh-CN" altLang="en-US" sz="2200" dirty="0" smtClean="0">
                <a:cs typeface="Times New Roman" pitchFamily="18" charset="0"/>
              </a:rPr>
              <a:t>的</a:t>
            </a:r>
            <a:r>
              <a:rPr lang="zh-CN" altLang="en-US" sz="2200" dirty="0" smtClean="0">
                <a:latin typeface="Times New Roman" pitchFamily="18" charset="0"/>
                <a:cs typeface="Times New Roman" pitchFamily="18" charset="0"/>
              </a:rPr>
              <a:t>二叉查找树</a:t>
            </a:r>
            <a:r>
              <a:rPr lang="zh-CN" altLang="en-US" sz="2200" dirty="0">
                <a:latin typeface="Times New Roman" pitchFamily="18" charset="0"/>
                <a:cs typeface="Times New Roman" pitchFamily="18" charset="0"/>
              </a:rPr>
              <a:t>集合</a:t>
            </a:r>
            <a:r>
              <a:rPr lang="en-US" altLang="zh-CN" sz="2200" dirty="0" smtClean="0">
                <a:latin typeface="+mn-lt"/>
                <a:cs typeface="Times New Roman" pitchFamily="18" charset="0"/>
              </a:rPr>
              <a:t>{T}</a:t>
            </a: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若：</a:t>
            </a:r>
            <a:r>
              <a:rPr lang="en-US" altLang="zh-CN" sz="2200" dirty="0" smtClean="0">
                <a:latin typeface="+mn-lt"/>
                <a:cs typeface="Times New Roman" pitchFamily="18" charset="0"/>
              </a:rPr>
              <a:t>S</a:t>
            </a:r>
            <a:r>
              <a:rPr lang="zh-CN" altLang="en-US" sz="2200" dirty="0" smtClean="0">
                <a:latin typeface="+mn-lt"/>
                <a:cs typeface="Times New Roman" pitchFamily="18" charset="0"/>
              </a:rPr>
              <a:t>中元素的存取概率分布为（</a:t>
            </a:r>
            <a:r>
              <a:rPr lang="en-US" altLang="zh-CN" sz="2200" dirty="0" smtClean="0">
                <a:latin typeface="Verdana"/>
                <a:cs typeface="Times New Roman" pitchFamily="18" charset="0"/>
              </a:rPr>
              <a:t>p</a:t>
            </a:r>
            <a:r>
              <a:rPr lang="en-US" altLang="zh-CN" sz="2200" baseline="-25000" dirty="0" smtClean="0">
                <a:latin typeface="Verdana"/>
                <a:cs typeface="Times New Roman" pitchFamily="18" charset="0"/>
              </a:rPr>
              <a:t>0</a:t>
            </a:r>
            <a:r>
              <a:rPr lang="en-US" altLang="zh-CN" sz="2200" dirty="0" smtClean="0">
                <a:latin typeface="+mn-lt"/>
                <a:cs typeface="Times New Roman" pitchFamily="18" charset="0"/>
              </a:rPr>
              <a:t>,</a:t>
            </a:r>
            <a:r>
              <a:rPr lang="en-US" altLang="zh-CN" sz="2200" dirty="0" smtClean="0">
                <a:latin typeface="Verdana"/>
                <a:cs typeface="Times New Roman" pitchFamily="18" charset="0"/>
              </a:rPr>
              <a:t> q</a:t>
            </a:r>
            <a:r>
              <a:rPr lang="en-US" altLang="zh-CN" sz="2200" baseline="-25000" dirty="0" smtClean="0">
                <a:latin typeface="Verdana"/>
                <a:cs typeface="Times New Roman" pitchFamily="18" charset="0"/>
              </a:rPr>
              <a:t>0</a:t>
            </a:r>
            <a:r>
              <a:rPr lang="en-US" altLang="zh-CN" sz="2200" dirty="0" smtClean="0">
                <a:cs typeface="Times New Roman" pitchFamily="18" charset="0"/>
              </a:rPr>
              <a:t> </a:t>
            </a:r>
            <a:r>
              <a:rPr lang="en-US" altLang="zh-CN" sz="2200" dirty="0">
                <a:cs typeface="Times New Roman" pitchFamily="18" charset="0"/>
              </a:rPr>
              <a:t>,</a:t>
            </a:r>
            <a:r>
              <a:rPr lang="en-US" altLang="zh-CN" sz="2200" dirty="0">
                <a:latin typeface="Verdana"/>
                <a:cs typeface="Times New Roman" pitchFamily="18" charset="0"/>
              </a:rPr>
              <a:t> </a:t>
            </a:r>
            <a:r>
              <a:rPr lang="en-US" altLang="zh-CN" sz="2200" dirty="0" smtClean="0">
                <a:latin typeface="Verdana"/>
                <a:cs typeface="Times New Roman" pitchFamily="18" charset="0"/>
              </a:rPr>
              <a:t>…, </a:t>
            </a:r>
            <a:r>
              <a:rPr lang="en-US" altLang="zh-CN" sz="2200" dirty="0" err="1" smtClean="0">
                <a:latin typeface="Verdana"/>
                <a:cs typeface="Times New Roman" pitchFamily="18" charset="0"/>
              </a:rPr>
              <a:t>p</a:t>
            </a:r>
            <a:r>
              <a:rPr lang="en-US" altLang="zh-CN" sz="2200" baseline="-25000" dirty="0" err="1" smtClean="0">
                <a:latin typeface="Verdana"/>
                <a:cs typeface="Times New Roman" pitchFamily="18" charset="0"/>
              </a:rPr>
              <a:t>n</a:t>
            </a:r>
            <a:r>
              <a:rPr lang="en-US" altLang="zh-CN" sz="2200" dirty="0" smtClean="0">
                <a:latin typeface="Verdana"/>
                <a:cs typeface="Times New Roman" pitchFamily="18" charset="0"/>
              </a:rPr>
              <a:t>, </a:t>
            </a:r>
            <a:r>
              <a:rPr lang="en-US" altLang="zh-CN" sz="2200" dirty="0" err="1" smtClean="0">
                <a:latin typeface="Verdana"/>
                <a:cs typeface="Times New Roman" pitchFamily="18" charset="0"/>
              </a:rPr>
              <a:t>q</a:t>
            </a:r>
            <a:r>
              <a:rPr lang="en-US" altLang="zh-CN" sz="2200" baseline="-25000" dirty="0" err="1" smtClean="0">
                <a:latin typeface="Verdana"/>
                <a:cs typeface="Times New Roman" pitchFamily="18" charset="0"/>
              </a:rPr>
              <a:t>n</a:t>
            </a:r>
            <a:r>
              <a:rPr lang="zh-CN" altLang="en-US" sz="2200" dirty="0" smtClean="0">
                <a:latin typeface="+mn-lt"/>
                <a:cs typeface="Times New Roman" pitchFamily="18" charset="0"/>
              </a:rPr>
              <a:t>）</a:t>
            </a:r>
            <a:endParaRPr lang="en-US" altLang="zh-CN" sz="2200" b="1" dirty="0" smtClean="0">
              <a:latin typeface="+mn-lt"/>
              <a:ea typeface="Verdana" panose="020B0604030504040204" pitchFamily="34" charset="0"/>
              <a:cs typeface="Verdana" panose="020B0604030504040204" pitchFamily="34" charset="0"/>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目标</a:t>
            </a:r>
            <a:r>
              <a:rPr lang="zh-CN" altLang="en-US" sz="2200" dirty="0" smtClean="0">
                <a:latin typeface="+mn-lt"/>
                <a:cs typeface="Times New Roman" pitchFamily="18" charset="0"/>
              </a:rPr>
              <a:t>：在集合</a:t>
            </a:r>
            <a:r>
              <a:rPr lang="en-US" altLang="zh-CN" sz="2200" dirty="0" smtClean="0">
                <a:latin typeface="Verdana"/>
                <a:cs typeface="Times New Roman" pitchFamily="18" charset="0"/>
              </a:rPr>
              <a:t>{</a:t>
            </a:r>
            <a:r>
              <a:rPr lang="en-US" altLang="zh-CN" sz="2200" dirty="0">
                <a:latin typeface="Verdana"/>
                <a:cs typeface="Times New Roman" pitchFamily="18" charset="0"/>
              </a:rPr>
              <a:t>T}</a:t>
            </a:r>
            <a:r>
              <a:rPr lang="zh-CN" altLang="en-US" sz="2200" dirty="0" smtClean="0">
                <a:latin typeface="+mn-lt"/>
                <a:cs typeface="Times New Roman" pitchFamily="18" charset="0"/>
              </a:rPr>
              <a:t>中找出一棵具有最小期望代价的二叉查找树</a:t>
            </a:r>
            <a:endParaRPr lang="en-US" altLang="zh-CN" sz="2200" dirty="0" smtClean="0">
              <a:latin typeface="+mn-lt"/>
              <a:cs typeface="Times New Roman" pitchFamily="18" charset="0"/>
            </a:endParaRPr>
          </a:p>
          <a:p>
            <a:pPr marL="504000" indent="-504000" eaLnBrk="1" hangingPunct="1">
              <a:lnSpc>
                <a:spcPct val="150000"/>
              </a:lnSpc>
              <a:spcBef>
                <a:spcPts val="0"/>
              </a:spcBef>
            </a:pPr>
            <a:r>
              <a:rPr lang="zh-CN" altLang="en-US" sz="2200" dirty="0">
                <a:latin typeface="Times New Roman" pitchFamily="18" charset="0"/>
                <a:cs typeface="Times New Roman" pitchFamily="18" charset="0"/>
              </a:rPr>
              <a:t>最优二</a:t>
            </a:r>
            <a:r>
              <a:rPr lang="zh-CN" altLang="en-US" sz="2200" dirty="0" smtClean="0">
                <a:latin typeface="Times New Roman" pitchFamily="18" charset="0"/>
                <a:cs typeface="Times New Roman" pitchFamily="18" charset="0"/>
              </a:rPr>
              <a:t>叉查找树</a:t>
            </a:r>
            <a:r>
              <a:rPr lang="zh-CN" altLang="en-US" sz="2200" dirty="0">
                <a:latin typeface="Times New Roman" pitchFamily="18" charset="0"/>
                <a:cs typeface="Times New Roman" pitchFamily="18" charset="0"/>
              </a:rPr>
              <a:t>问</a:t>
            </a:r>
            <a:r>
              <a:rPr lang="zh-CN" altLang="en-US" sz="2200" dirty="0" smtClean="0">
                <a:latin typeface="Times New Roman" pitchFamily="18" charset="0"/>
                <a:cs typeface="Times New Roman" pitchFamily="18" charset="0"/>
              </a:rPr>
              <a:t>题</a:t>
            </a:r>
            <a:r>
              <a:rPr lang="zh-CN" altLang="en-US" sz="2200" dirty="0">
                <a:latin typeface="Times New Roman" pitchFamily="18" charset="0"/>
                <a:cs typeface="Times New Roman" pitchFamily="18" charset="0"/>
              </a:rPr>
              <a:t>具有</a:t>
            </a:r>
            <a:r>
              <a:rPr lang="zh-CN" altLang="en-US" sz="2200" dirty="0" smtClean="0">
                <a:latin typeface="Times New Roman" pitchFamily="18" charset="0"/>
                <a:cs typeface="Times New Roman" pitchFamily="18" charset="0"/>
              </a:rPr>
              <a:t>最</a:t>
            </a:r>
            <a:r>
              <a:rPr lang="zh-CN" altLang="en-US" sz="2200" dirty="0">
                <a:latin typeface="Times New Roman" pitchFamily="18" charset="0"/>
                <a:cs typeface="Times New Roman" pitchFamily="18" charset="0"/>
              </a:rPr>
              <a:t>优子结</a:t>
            </a:r>
            <a:r>
              <a:rPr lang="zh-CN" altLang="en-US" sz="2200" dirty="0" smtClean="0">
                <a:latin typeface="Times New Roman" pitchFamily="18" charset="0"/>
                <a:cs typeface="Times New Roman" pitchFamily="18" charset="0"/>
              </a:rPr>
              <a:t>构性质</a:t>
            </a:r>
            <a:endParaRPr lang="zh-CN" altLang="en-US" sz="2200" dirty="0" smtClean="0"/>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为描述最优子结构，首先来考察它的子</a:t>
            </a:r>
            <a:r>
              <a:rPr lang="zh-CN" altLang="en-US" sz="2200" dirty="0" smtClean="0">
                <a:latin typeface="+mn-lt"/>
                <a:cs typeface="Times New Roman" pitchFamily="18" charset="0"/>
              </a:rPr>
              <a:t>树</a:t>
            </a:r>
            <a:endParaRPr lang="en-US" altLang="zh-CN" sz="2200" dirty="0" smtClean="0">
              <a:latin typeface="+mn-lt"/>
              <a:cs typeface="Times New Roman" pitchFamily="18" charset="0"/>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若：最</a:t>
            </a:r>
            <a:r>
              <a:rPr lang="zh-CN" altLang="en-US" sz="2200" dirty="0">
                <a:latin typeface="+mn-lt"/>
                <a:cs typeface="Times New Roman" pitchFamily="18" charset="0"/>
              </a:rPr>
              <a:t>优二</a:t>
            </a:r>
            <a:r>
              <a:rPr lang="zh-CN" altLang="en-US" sz="2200" dirty="0" smtClean="0">
                <a:latin typeface="+mn-lt"/>
                <a:cs typeface="Times New Roman" pitchFamily="18" charset="0"/>
              </a:rPr>
              <a:t>叉查找树</a:t>
            </a:r>
            <a:r>
              <a:rPr lang="en-US" altLang="zh-CN" sz="2200" dirty="0">
                <a:latin typeface="+mn-lt"/>
                <a:cs typeface="Times New Roman" pitchFamily="18" charset="0"/>
              </a:rPr>
              <a:t>T</a:t>
            </a:r>
            <a:r>
              <a:rPr lang="zh-CN" altLang="en-US" sz="2200" dirty="0">
                <a:latin typeface="+mn-lt"/>
                <a:cs typeface="Times New Roman" pitchFamily="18" charset="0"/>
              </a:rPr>
              <a:t>有一</a:t>
            </a:r>
            <a:r>
              <a:rPr lang="zh-CN" altLang="en-US" sz="2200" dirty="0" smtClean="0">
                <a:latin typeface="+mn-lt"/>
                <a:cs typeface="Times New Roman" pitchFamily="18" charset="0"/>
              </a:rPr>
              <a:t>棵包</a:t>
            </a:r>
            <a:r>
              <a:rPr lang="zh-CN" altLang="en-US" sz="2200" dirty="0">
                <a:latin typeface="+mn-lt"/>
                <a:cs typeface="Times New Roman" pitchFamily="18" charset="0"/>
              </a:rPr>
              <a:t>含关键</a:t>
            </a:r>
            <a:r>
              <a:rPr lang="zh-CN" altLang="en-US" sz="2200" dirty="0" smtClean="0">
                <a:latin typeface="+mn-lt"/>
                <a:cs typeface="Times New Roman" pitchFamily="18" charset="0"/>
              </a:rPr>
              <a:t>字</a:t>
            </a:r>
            <a:r>
              <a:rPr lang="en-US" altLang="zh-CN" sz="2200" dirty="0" smtClean="0">
                <a:latin typeface="+mn-lt"/>
                <a:cs typeface="Times New Roman" pitchFamily="18" charset="0"/>
              </a:rPr>
              <a:t>{</a:t>
            </a:r>
            <a:r>
              <a:rPr lang="en-US" altLang="zh-CN" sz="2200" dirty="0" err="1" smtClean="0">
                <a:latin typeface="+mn-lt"/>
                <a:cs typeface="Times New Roman" pitchFamily="18" charset="0"/>
              </a:rPr>
              <a:t>k</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mn-lt"/>
                <a:cs typeface="Times New Roman" pitchFamily="18" charset="0"/>
              </a:rPr>
              <a:t>,…,</a:t>
            </a:r>
            <a:r>
              <a:rPr lang="en-US" altLang="zh-CN" sz="2200" dirty="0" err="1" smtClean="0">
                <a:latin typeface="+mn-lt"/>
                <a:cs typeface="Times New Roman" pitchFamily="18" charset="0"/>
              </a:rPr>
              <a:t>k</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j</a:t>
            </a:r>
            <a:r>
              <a:rPr lang="en-US" altLang="zh-CN" sz="2200" dirty="0" smtClean="0">
                <a:latin typeface="+mn-lt"/>
                <a:cs typeface="Times New Roman" pitchFamily="18" charset="0"/>
              </a:rPr>
              <a:t>} </a:t>
            </a:r>
            <a:r>
              <a:rPr lang="zh-CN" altLang="en-US" sz="2200" dirty="0">
                <a:latin typeface="+mn-lt"/>
                <a:cs typeface="Times New Roman" pitchFamily="18" charset="0"/>
              </a:rPr>
              <a:t>的子树</a:t>
            </a:r>
            <a:r>
              <a:rPr lang="en-US" altLang="zh-CN" sz="2200" dirty="0">
                <a:latin typeface="+mn-lt"/>
                <a:cs typeface="Times New Roman" pitchFamily="18" charset="0"/>
              </a:rPr>
              <a:t>T</a:t>
            </a:r>
            <a:r>
              <a:rPr lang="en-US" altLang="zh-CN" sz="2200" dirty="0" smtClean="0">
                <a:latin typeface="+mn-lt"/>
                <a:cs typeface="Times New Roman" pitchFamily="18" charset="0"/>
              </a:rPr>
              <a:t>’</a:t>
            </a:r>
          </a:p>
          <a:p>
            <a:pPr marL="1350900" lvl="2" indent="-342900" eaLnBrk="1" hangingPunct="1">
              <a:lnSpc>
                <a:spcPct val="150000"/>
              </a:lnSpc>
              <a:spcBef>
                <a:spcPts val="0"/>
              </a:spcBef>
              <a:buSzPct val="100000"/>
              <a:buFont typeface="微软雅黑" panose="020B0503020204020204" pitchFamily="34" charset="-122"/>
              <a:buChar char="━"/>
            </a:pPr>
            <a:r>
              <a:rPr lang="zh-CN" altLang="en-US" sz="2200" dirty="0" smtClean="0">
                <a:latin typeface="+mn-lt"/>
                <a:cs typeface="Times New Roman" pitchFamily="18" charset="0"/>
              </a:rPr>
              <a:t>相应的最优二叉树叶节点为：</a:t>
            </a:r>
            <a:r>
              <a:rPr lang="en-US" altLang="zh-CN" sz="2200" dirty="0" smtClean="0">
                <a:cs typeface="Times New Roman" pitchFamily="18" charset="0"/>
              </a:rPr>
              <a:t> { d</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i-1</a:t>
            </a:r>
            <a:r>
              <a:rPr lang="en-US" altLang="zh-CN" sz="2200" dirty="0" smtClean="0">
                <a:latin typeface="+mn-lt"/>
                <a:cs typeface="Times New Roman" pitchFamily="18" charset="0"/>
              </a:rPr>
              <a:t>, </a:t>
            </a:r>
            <a:r>
              <a:rPr lang="en-US" altLang="zh-CN" sz="2200" dirty="0" err="1" smtClean="0">
                <a:latin typeface="+mn-lt"/>
                <a:cs typeface="Times New Roman" pitchFamily="18" charset="0"/>
              </a:rPr>
              <a:t>d</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mn-lt"/>
                <a:cs typeface="Times New Roman" pitchFamily="18" charset="0"/>
              </a:rPr>
              <a:t> …, </a:t>
            </a:r>
            <a:r>
              <a:rPr lang="en-US" altLang="zh-CN" sz="2200" dirty="0" err="1" smtClean="0">
                <a:latin typeface="+mn-lt"/>
                <a:cs typeface="Times New Roman" pitchFamily="18" charset="0"/>
              </a:rPr>
              <a:t>d</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j</a:t>
            </a:r>
            <a:r>
              <a:rPr lang="en-US" altLang="zh-CN" sz="2200" dirty="0" smtClean="0">
                <a:latin typeface="+mn-lt"/>
                <a:cs typeface="Times New Roman" pitchFamily="18" charset="0"/>
              </a:rPr>
              <a:t>}</a:t>
            </a: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则：</a:t>
            </a:r>
            <a:r>
              <a:rPr lang="en-US" altLang="zh-CN" sz="2200" dirty="0" smtClean="0">
                <a:latin typeface="+mn-lt"/>
                <a:cs typeface="Times New Roman" pitchFamily="18" charset="0"/>
              </a:rPr>
              <a:t>T’ </a:t>
            </a:r>
            <a:r>
              <a:rPr lang="zh-CN" altLang="en-US" sz="2200" dirty="0" smtClean="0">
                <a:latin typeface="+mn-lt"/>
                <a:cs typeface="Times New Roman" pitchFamily="18" charset="0"/>
              </a:rPr>
              <a:t>对于该关</a:t>
            </a:r>
            <a:r>
              <a:rPr lang="zh-CN" altLang="en-US" sz="2200" dirty="0">
                <a:latin typeface="+mn-lt"/>
                <a:cs typeface="Times New Roman" pitchFamily="18" charset="0"/>
              </a:rPr>
              <a:t>键</a:t>
            </a:r>
            <a:r>
              <a:rPr lang="zh-CN" altLang="en-US" sz="2200" dirty="0" smtClean="0">
                <a:latin typeface="+mn-lt"/>
                <a:cs typeface="Times New Roman" pitchFamily="18" charset="0"/>
              </a:rPr>
              <a:t>字集合构成的子</a:t>
            </a:r>
            <a:r>
              <a:rPr lang="zh-CN" altLang="en-US" sz="2200" dirty="0">
                <a:latin typeface="+mn-lt"/>
                <a:cs typeface="Times New Roman" pitchFamily="18" charset="0"/>
              </a:rPr>
              <a:t>问题也必定是最优的</a:t>
            </a:r>
            <a:endParaRPr lang="en-US" altLang="zh-CN" sz="2200" dirty="0" smtClean="0">
              <a:latin typeface="+mn-lt"/>
              <a:cs typeface="Times New Roman" pitchFamily="18" charset="0"/>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证明：如</a:t>
            </a:r>
            <a:r>
              <a:rPr lang="zh-CN" altLang="en-US" sz="2200" dirty="0">
                <a:latin typeface="+mn-lt"/>
                <a:cs typeface="Times New Roman" pitchFamily="18" charset="0"/>
              </a:rPr>
              <a:t>果存在</a:t>
            </a:r>
            <a:r>
              <a:rPr lang="en-US" altLang="zh-CN" sz="2200" dirty="0">
                <a:latin typeface="+mn-lt"/>
                <a:cs typeface="Times New Roman" pitchFamily="18" charset="0"/>
              </a:rPr>
              <a:t>T’’</a:t>
            </a:r>
            <a:r>
              <a:rPr lang="zh-CN" altLang="en-US" sz="2200" dirty="0">
                <a:latin typeface="+mn-lt"/>
                <a:cs typeface="Times New Roman" pitchFamily="18" charset="0"/>
              </a:rPr>
              <a:t>比</a:t>
            </a:r>
            <a:r>
              <a:rPr lang="en-US" altLang="zh-CN" sz="2200" dirty="0">
                <a:latin typeface="+mn-lt"/>
                <a:cs typeface="Times New Roman" pitchFamily="18" charset="0"/>
              </a:rPr>
              <a:t>T’</a:t>
            </a:r>
            <a:r>
              <a:rPr lang="zh-CN" altLang="en-US" sz="2200" dirty="0">
                <a:latin typeface="+mn-lt"/>
                <a:cs typeface="Times New Roman" pitchFamily="18" charset="0"/>
              </a:rPr>
              <a:t>更</a:t>
            </a:r>
            <a:r>
              <a:rPr lang="zh-CN" altLang="en-US" sz="2200" dirty="0" smtClean="0">
                <a:latin typeface="+mn-lt"/>
                <a:cs typeface="Times New Roman" pitchFamily="18" charset="0"/>
              </a:rPr>
              <a:t>优，用</a:t>
            </a:r>
            <a:r>
              <a:rPr lang="en-US" altLang="zh-CN" sz="2200" dirty="0" smtClean="0">
                <a:latin typeface="+mn-lt"/>
                <a:cs typeface="Times New Roman" pitchFamily="18" charset="0"/>
              </a:rPr>
              <a:t>T’’</a:t>
            </a:r>
            <a:r>
              <a:rPr lang="zh-CN" altLang="en-US" sz="2200" dirty="0" smtClean="0">
                <a:latin typeface="+mn-lt"/>
                <a:cs typeface="Times New Roman" pitchFamily="18" charset="0"/>
              </a:rPr>
              <a:t>替换</a:t>
            </a:r>
            <a:r>
              <a:rPr lang="en-US" altLang="zh-CN" sz="2200" dirty="0" smtClean="0">
                <a:latin typeface="+mn-lt"/>
                <a:cs typeface="Times New Roman" pitchFamily="18" charset="0"/>
              </a:rPr>
              <a:t>T</a:t>
            </a:r>
            <a:r>
              <a:rPr lang="zh-CN" altLang="en-US" sz="2200" dirty="0" smtClean="0">
                <a:latin typeface="+mn-lt"/>
                <a:cs typeface="Times New Roman" pitchFamily="18" charset="0"/>
              </a:rPr>
              <a:t>中的</a:t>
            </a:r>
            <a:r>
              <a:rPr lang="en-US" altLang="zh-CN" sz="2200" dirty="0" smtClean="0">
                <a:latin typeface="+mn-lt"/>
                <a:cs typeface="Times New Roman" pitchFamily="18" charset="0"/>
              </a:rPr>
              <a:t>T’</a:t>
            </a: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从而</a:t>
            </a:r>
            <a:r>
              <a:rPr lang="zh-CN" altLang="en-US" sz="2200" dirty="0">
                <a:latin typeface="+mn-lt"/>
                <a:cs typeface="Times New Roman" pitchFamily="18" charset="0"/>
              </a:rPr>
              <a:t>产生比</a:t>
            </a:r>
            <a:r>
              <a:rPr lang="en-US" altLang="zh-CN" sz="2200" dirty="0" smtClean="0">
                <a:latin typeface="+mn-lt"/>
                <a:cs typeface="Times New Roman" pitchFamily="18" charset="0"/>
              </a:rPr>
              <a:t>T</a:t>
            </a:r>
            <a:r>
              <a:rPr lang="zh-CN" altLang="en-US" sz="2200" dirty="0" smtClean="0">
                <a:latin typeface="+mn-lt"/>
                <a:cs typeface="Times New Roman" pitchFamily="18" charset="0"/>
              </a:rPr>
              <a:t>更</a:t>
            </a:r>
            <a:r>
              <a:rPr lang="zh-CN" altLang="en-US" sz="2200" dirty="0">
                <a:latin typeface="+mn-lt"/>
                <a:cs typeface="Times New Roman" pitchFamily="18" charset="0"/>
              </a:rPr>
              <a:t>优的树，这与</a:t>
            </a:r>
            <a:r>
              <a:rPr lang="en-US" altLang="zh-CN" sz="2200" dirty="0">
                <a:latin typeface="+mn-lt"/>
                <a:cs typeface="Times New Roman" pitchFamily="18" charset="0"/>
              </a:rPr>
              <a:t>T</a:t>
            </a:r>
            <a:r>
              <a:rPr lang="zh-CN" altLang="en-US" sz="2200" dirty="0">
                <a:latin typeface="+mn-lt"/>
                <a:cs typeface="Times New Roman" pitchFamily="18" charset="0"/>
              </a:rPr>
              <a:t>的最优性质相矛</a:t>
            </a:r>
            <a:r>
              <a:rPr lang="zh-CN" altLang="en-US" sz="2200" dirty="0" smtClean="0">
                <a:latin typeface="+mn-lt"/>
                <a:cs typeface="Times New Roman" pitchFamily="18" charset="0"/>
              </a:rPr>
              <a:t>盾</a:t>
            </a:r>
            <a:endParaRPr lang="zh-CN" altLang="en-US" sz="2200" dirty="0">
              <a:latin typeface="+mn-lt"/>
              <a:cs typeface="Times New Roman" pitchFamily="18"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840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4"/>
          <p:cNvSpPr txBox="1">
            <a:spLocks noChangeArrowheads="1"/>
          </p:cNvSpPr>
          <p:nvPr/>
        </p:nvSpPr>
        <p:spPr bwMode="auto">
          <a:xfrm>
            <a:off x="395288" y="1071563"/>
            <a:ext cx="8569325" cy="1107996"/>
          </a:xfrm>
          <a:prstGeom prst="rect">
            <a:avLst/>
          </a:prstGeom>
          <a:noFill/>
          <a:ln w="9525">
            <a:noFill/>
            <a:miter lim="800000"/>
            <a:headEnd/>
            <a:tailEnd/>
          </a:ln>
        </p:spPr>
        <p:txBody>
          <a:bodyPr rIns="0">
            <a:spAutoFit/>
          </a:bodyPr>
          <a:lstStyle/>
          <a:p>
            <a:pPr>
              <a:spcBef>
                <a:spcPct val="50000"/>
              </a:spcBef>
            </a:pPr>
            <a:r>
              <a:rPr lang="zh-CN" altLang="en-US" sz="2200" b="1" dirty="0">
                <a:latin typeface="微软雅黑" pitchFamily="34" charset="-122"/>
                <a:ea typeface="微软雅黑" pitchFamily="34" charset="-122"/>
              </a:rPr>
              <a:t>将由</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r</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 </a:t>
            </a:r>
            <a:r>
              <a:rPr lang="en-US" sz="2200" b="1" i="1" dirty="0">
                <a:latin typeface="微软雅黑" pitchFamily="34" charset="-122"/>
                <a:ea typeface="微软雅黑" pitchFamily="34" charset="-122"/>
              </a:rPr>
              <a:t>r</a:t>
            </a:r>
            <a:r>
              <a:rPr lang="en-US" sz="2200" b="1" baseline="-30000" dirty="0">
                <a:latin typeface="微软雅黑" pitchFamily="34" charset="-122"/>
                <a:ea typeface="微软雅黑" pitchFamily="34" charset="-122"/>
              </a:rPr>
              <a:t>2</a:t>
            </a:r>
            <a:r>
              <a:rPr lang="en-US" sz="2200" b="1" dirty="0">
                <a:latin typeface="微软雅黑" pitchFamily="34" charset="-122"/>
                <a:ea typeface="微软雅黑" pitchFamily="34" charset="-122"/>
              </a:rPr>
              <a:t>, …, </a:t>
            </a:r>
            <a:r>
              <a:rPr lang="en-US" sz="2200" b="1" i="1" dirty="0" err="1">
                <a:latin typeface="微软雅黑" pitchFamily="34" charset="-122"/>
                <a:ea typeface="微软雅黑" pitchFamily="34" charset="-122"/>
              </a:rPr>
              <a:t>r</a:t>
            </a:r>
            <a:r>
              <a:rPr lang="en-US" sz="2200" b="1" i="1" baseline="-30000" dirty="0" err="1">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构成的二叉查找树记为</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，其中</a:t>
            </a:r>
            <a:r>
              <a:rPr lang="en-US" sz="2200" b="1" i="1" dirty="0" err="1">
                <a:latin typeface="微软雅黑" pitchFamily="34" charset="-122"/>
                <a:ea typeface="微软雅黑" pitchFamily="34" charset="-122"/>
              </a:rPr>
              <a:t>r</a:t>
            </a:r>
            <a:r>
              <a:rPr lang="en-US" sz="2200" b="1" i="1" baseline="-30000" dirty="0" err="1">
                <a:latin typeface="微软雅黑" pitchFamily="34" charset="-122"/>
                <a:ea typeface="微软雅黑" pitchFamily="34" charset="-122"/>
              </a:rPr>
              <a:t>k</a:t>
            </a:r>
            <a:r>
              <a:rPr lang="zh-CN" altLang="en-US" sz="2200" b="1" dirty="0">
                <a:latin typeface="微软雅黑" pitchFamily="34" charset="-122"/>
                <a:ea typeface="微软雅黑" pitchFamily="34" charset="-122"/>
              </a:rPr>
              <a:t>（</a:t>
            </a:r>
            <a:r>
              <a:rPr lang="en-US" sz="2200" b="1" dirty="0">
                <a:latin typeface="微软雅黑" pitchFamily="34" charset="-122"/>
                <a:ea typeface="微软雅黑" pitchFamily="34" charset="-122"/>
              </a:rPr>
              <a:t>1≤</a:t>
            </a:r>
            <a:r>
              <a:rPr lang="en-US" sz="2200" b="1" i="1" dirty="0">
                <a:latin typeface="微软雅黑" pitchFamily="34" charset="-122"/>
                <a:ea typeface="微软雅黑" pitchFamily="34" charset="-122"/>
              </a:rPr>
              <a:t>k</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n</a:t>
            </a:r>
            <a:r>
              <a:rPr lang="zh-CN" altLang="en-US" sz="2200" b="1" dirty="0">
                <a:latin typeface="微软雅黑" pitchFamily="34" charset="-122"/>
                <a:ea typeface="微软雅黑" pitchFamily="34" charset="-122"/>
              </a:rPr>
              <a:t>）是</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的根结点，则其左子树</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k</a:t>
            </a:r>
            <a:r>
              <a:rPr lang="en-US" sz="2200" b="1" dirty="0">
                <a:latin typeface="微软雅黑" pitchFamily="34" charset="-122"/>
                <a:ea typeface="微软雅黑" pitchFamily="34" charset="-122"/>
              </a:rPr>
              <a:t>-1)</a:t>
            </a:r>
            <a:r>
              <a:rPr lang="zh-CN" altLang="en-US" sz="2200" b="1" dirty="0">
                <a:latin typeface="微软雅黑" pitchFamily="34" charset="-122"/>
                <a:ea typeface="微软雅黑" pitchFamily="34" charset="-122"/>
              </a:rPr>
              <a:t>由</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r</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 …, </a:t>
            </a:r>
            <a:r>
              <a:rPr lang="en-US" sz="2200" b="1" i="1" dirty="0">
                <a:latin typeface="微软雅黑" pitchFamily="34" charset="-122"/>
                <a:ea typeface="微软雅黑" pitchFamily="34" charset="-122"/>
              </a:rPr>
              <a:t>r</a:t>
            </a:r>
            <a:r>
              <a:rPr lang="en-US" sz="2200" b="1" i="1" baseline="-30000" dirty="0">
                <a:latin typeface="微软雅黑" pitchFamily="34" charset="-122"/>
                <a:ea typeface="微软雅黑" pitchFamily="34" charset="-122"/>
              </a:rPr>
              <a:t>k</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构成，其右子树</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k</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由</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r</a:t>
            </a:r>
            <a:r>
              <a:rPr lang="en-US" sz="2200" b="1" i="1" baseline="-30000" dirty="0">
                <a:latin typeface="微软雅黑" pitchFamily="34" charset="-122"/>
                <a:ea typeface="微软雅黑" pitchFamily="34" charset="-122"/>
              </a:rPr>
              <a:t>k</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 …, </a:t>
            </a:r>
            <a:r>
              <a:rPr lang="en-US" sz="2200" b="1" i="1" dirty="0" err="1">
                <a:latin typeface="微软雅黑" pitchFamily="34" charset="-122"/>
                <a:ea typeface="微软雅黑" pitchFamily="34" charset="-122"/>
              </a:rPr>
              <a:t>r</a:t>
            </a:r>
            <a:r>
              <a:rPr lang="en-US" sz="2200" b="1" i="1" baseline="-30000" dirty="0" err="1">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构成。</a:t>
            </a:r>
            <a:endParaRPr lang="zh-CN" altLang="en-US" sz="2000" b="1" dirty="0">
              <a:latin typeface="微软雅黑" pitchFamily="34" charset="-122"/>
              <a:ea typeface="微软雅黑" pitchFamily="34" charset="-122"/>
            </a:endParaRPr>
          </a:p>
        </p:txBody>
      </p:sp>
      <p:sp>
        <p:nvSpPr>
          <p:cNvPr id="86022" name="Text Box 5"/>
          <p:cNvSpPr txBox="1">
            <a:spLocks noChangeArrowheads="1"/>
          </p:cNvSpPr>
          <p:nvPr/>
        </p:nvSpPr>
        <p:spPr bwMode="auto">
          <a:xfrm>
            <a:off x="468313" y="476250"/>
            <a:ext cx="6767512"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微软雅黑" pitchFamily="34" charset="-122"/>
                <a:ea typeface="微软雅黑" pitchFamily="34" charset="-122"/>
              </a:rPr>
              <a:t>证明最优二叉查找树满足最优性原理</a:t>
            </a:r>
          </a:p>
        </p:txBody>
      </p:sp>
      <p:grpSp>
        <p:nvGrpSpPr>
          <p:cNvPr id="2" name="Group 6"/>
          <p:cNvGrpSpPr>
            <a:grpSpLocks/>
          </p:cNvGrpSpPr>
          <p:nvPr/>
        </p:nvGrpSpPr>
        <p:grpSpPr bwMode="auto">
          <a:xfrm>
            <a:off x="5364163" y="2636838"/>
            <a:ext cx="3600280" cy="3097212"/>
            <a:chOff x="0" y="0"/>
            <a:chExt cx="2930" cy="2381"/>
          </a:xfrm>
        </p:grpSpPr>
        <p:sp>
          <p:nvSpPr>
            <p:cNvPr id="86024" name="Oval 7"/>
            <p:cNvSpPr>
              <a:spLocks noChangeArrowheads="1"/>
            </p:cNvSpPr>
            <p:nvPr/>
          </p:nvSpPr>
          <p:spPr bwMode="auto">
            <a:xfrm>
              <a:off x="1262" y="0"/>
              <a:ext cx="370" cy="351"/>
            </a:xfrm>
            <a:prstGeom prst="ellipse">
              <a:avLst/>
            </a:prstGeom>
            <a:noFill/>
            <a:ln w="9525" cmpd="sng">
              <a:solidFill>
                <a:srgbClr val="000000"/>
              </a:solidFill>
              <a:round/>
              <a:headEnd/>
              <a:tailEnd/>
            </a:ln>
          </p:spPr>
          <p:txBody>
            <a:bodyPr lIns="54000" tIns="10800" rIns="0" bIns="0"/>
            <a:lstStyle/>
            <a:p>
              <a:pPr algn="just" eaLnBrk="0" hangingPunct="0">
                <a:lnSpc>
                  <a:spcPct val="80000"/>
                </a:lnSpc>
              </a:pPr>
              <a:r>
                <a:rPr lang="en-US" sz="2000" b="1" i="1" dirty="0" err="1">
                  <a:latin typeface="微软雅黑" pitchFamily="34" charset="-122"/>
                  <a:ea typeface="微软雅黑" pitchFamily="34" charset="-122"/>
                </a:rPr>
                <a:t>r</a:t>
              </a:r>
              <a:r>
                <a:rPr lang="en-US" sz="2000" b="1" i="1" baseline="-25000" dirty="0" err="1">
                  <a:latin typeface="微软雅黑" pitchFamily="34" charset="-122"/>
                  <a:ea typeface="微软雅黑" pitchFamily="34" charset="-122"/>
                </a:rPr>
                <a:t>k</a:t>
              </a:r>
              <a:endParaRPr lang="en-US" sz="2000" b="1" i="1" dirty="0">
                <a:latin typeface="微软雅黑" pitchFamily="34" charset="-122"/>
                <a:ea typeface="微软雅黑" pitchFamily="34" charset="-122"/>
              </a:endParaRPr>
            </a:p>
          </p:txBody>
        </p:sp>
        <p:sp>
          <p:nvSpPr>
            <p:cNvPr id="86025" name="Line 8"/>
            <p:cNvSpPr>
              <a:spLocks noChangeShapeType="1"/>
            </p:cNvSpPr>
            <p:nvPr/>
          </p:nvSpPr>
          <p:spPr bwMode="auto">
            <a:xfrm flipH="1">
              <a:off x="542" y="240"/>
              <a:ext cx="720" cy="473"/>
            </a:xfrm>
            <a:prstGeom prst="line">
              <a:avLst/>
            </a:prstGeom>
            <a:noFill/>
            <a:ln w="9525" cmpd="sng">
              <a:solidFill>
                <a:srgbClr val="000000"/>
              </a:solidFill>
              <a:round/>
              <a:headEnd/>
              <a:tailEnd/>
            </a:ln>
          </p:spPr>
          <p:txBody>
            <a:bodyPr/>
            <a:lstStyle/>
            <a:p>
              <a:endParaRPr lang="zh-CN" altLang="en-US">
                <a:latin typeface="微软雅黑" pitchFamily="34" charset="-122"/>
                <a:ea typeface="微软雅黑" pitchFamily="34" charset="-122"/>
              </a:endParaRPr>
            </a:p>
          </p:txBody>
        </p:sp>
        <p:sp>
          <p:nvSpPr>
            <p:cNvPr id="86026" name="AutoShape 9"/>
            <p:cNvSpPr>
              <a:spLocks noChangeArrowheads="1"/>
            </p:cNvSpPr>
            <p:nvPr/>
          </p:nvSpPr>
          <p:spPr bwMode="auto">
            <a:xfrm>
              <a:off x="0" y="713"/>
              <a:ext cx="1077" cy="1247"/>
            </a:xfrm>
            <a:prstGeom prst="triangle">
              <a:avLst>
                <a:gd name="adj" fmla="val 50000"/>
              </a:avLst>
            </a:prstGeom>
            <a:noFill/>
            <a:ln w="9525" cmpd="sng">
              <a:solidFill>
                <a:srgbClr val="000000"/>
              </a:solidFill>
              <a:miter lim="800000"/>
              <a:headEnd/>
              <a:tailEnd/>
            </a:ln>
          </p:spPr>
          <p:txBody>
            <a:bodyPr lIns="0" tIns="10800" rIns="0" bIns="0"/>
            <a:lstStyle/>
            <a:p>
              <a:pPr algn="just" eaLnBrk="0" hangingPunct="0"/>
              <a:endParaRPr lang="zh-CN" altLang="en-US" sz="2000" b="1">
                <a:latin typeface="微软雅黑" pitchFamily="34" charset="-122"/>
                <a:ea typeface="微软雅黑" pitchFamily="34" charset="-122"/>
              </a:endParaRPr>
            </a:p>
          </p:txBody>
        </p:sp>
        <p:sp>
          <p:nvSpPr>
            <p:cNvPr id="86027" name="Line 10"/>
            <p:cNvSpPr>
              <a:spLocks noChangeShapeType="1"/>
            </p:cNvSpPr>
            <p:nvPr/>
          </p:nvSpPr>
          <p:spPr bwMode="auto">
            <a:xfrm>
              <a:off x="1632" y="222"/>
              <a:ext cx="690" cy="512"/>
            </a:xfrm>
            <a:prstGeom prst="line">
              <a:avLst/>
            </a:prstGeom>
            <a:noFill/>
            <a:ln w="9525" cmpd="sng">
              <a:solidFill>
                <a:srgbClr val="000000"/>
              </a:solidFill>
              <a:round/>
              <a:headEnd/>
              <a:tailEnd/>
            </a:ln>
          </p:spPr>
          <p:txBody>
            <a:bodyPr/>
            <a:lstStyle/>
            <a:p>
              <a:endParaRPr lang="zh-CN" altLang="en-US">
                <a:latin typeface="微软雅黑" pitchFamily="34" charset="-122"/>
                <a:ea typeface="微软雅黑" pitchFamily="34" charset="-122"/>
              </a:endParaRPr>
            </a:p>
          </p:txBody>
        </p:sp>
        <p:sp>
          <p:nvSpPr>
            <p:cNvPr id="86028" name="Text Box 11"/>
            <p:cNvSpPr txBox="1">
              <a:spLocks noChangeArrowheads="1"/>
            </p:cNvSpPr>
            <p:nvPr/>
          </p:nvSpPr>
          <p:spPr bwMode="auto">
            <a:xfrm>
              <a:off x="1142" y="382"/>
              <a:ext cx="733" cy="312"/>
            </a:xfrm>
            <a:prstGeom prst="rect">
              <a:avLst/>
            </a:prstGeom>
            <a:noFill/>
            <a:ln w="9525">
              <a:noFill/>
              <a:miter lim="800000"/>
              <a:headEnd/>
              <a:tailEnd/>
            </a:ln>
          </p:spPr>
          <p:txBody>
            <a:bodyPr lIns="0" tIns="0" rIns="0" bIns="0"/>
            <a:lstStyle/>
            <a:p>
              <a:pPr algn="just" eaLnBrk="0" hangingPunct="0"/>
              <a:r>
                <a:rPr lang="en-US" sz="2000" b="1" i="1" dirty="0">
                  <a:latin typeface="微软雅黑" pitchFamily="34" charset="-122"/>
                  <a:ea typeface="微软雅黑" pitchFamily="34" charset="-122"/>
                </a:rPr>
                <a:t>T</a:t>
              </a:r>
              <a:r>
                <a:rPr lang="en-US" sz="2000" b="1" dirty="0">
                  <a:latin typeface="微软雅黑" pitchFamily="34" charset="-122"/>
                  <a:ea typeface="微软雅黑" pitchFamily="34" charset="-122"/>
                </a:rPr>
                <a:t>(1, </a:t>
              </a:r>
              <a:r>
                <a:rPr lang="en-US" sz="2000" b="1" i="1" dirty="0">
                  <a:latin typeface="微软雅黑" pitchFamily="34" charset="-122"/>
                  <a:ea typeface="微软雅黑" pitchFamily="34" charset="-122"/>
                </a:rPr>
                <a:t>n</a:t>
              </a:r>
              <a:r>
                <a:rPr lang="en-US" sz="2000" b="1" dirty="0">
                  <a:latin typeface="微软雅黑" pitchFamily="34" charset="-122"/>
                  <a:ea typeface="微软雅黑" pitchFamily="34" charset="-122"/>
                </a:rPr>
                <a:t>)</a:t>
              </a:r>
            </a:p>
            <a:p>
              <a:pPr algn="just" eaLnBrk="0" hangingPunct="0"/>
              <a:endParaRPr lang="en-US" sz="2000" b="1" dirty="0">
                <a:latin typeface="微软雅黑" pitchFamily="34" charset="-122"/>
                <a:ea typeface="微软雅黑" pitchFamily="34" charset="-122"/>
              </a:endParaRPr>
            </a:p>
          </p:txBody>
        </p:sp>
        <p:sp>
          <p:nvSpPr>
            <p:cNvPr id="86029" name="Text Box 12"/>
            <p:cNvSpPr txBox="1">
              <a:spLocks noChangeArrowheads="1"/>
            </p:cNvSpPr>
            <p:nvPr/>
          </p:nvSpPr>
          <p:spPr bwMode="auto">
            <a:xfrm>
              <a:off x="142" y="2069"/>
              <a:ext cx="2730" cy="312"/>
            </a:xfrm>
            <a:prstGeom prst="rect">
              <a:avLst/>
            </a:prstGeom>
            <a:noFill/>
            <a:ln w="9525">
              <a:noFill/>
              <a:miter lim="800000"/>
              <a:headEnd/>
              <a:tailEnd/>
            </a:ln>
          </p:spPr>
          <p:txBody>
            <a:bodyPr lIns="0" tIns="0" rIns="0" bIns="0"/>
            <a:lstStyle/>
            <a:p>
              <a:pPr algn="just" eaLnBrk="0" hangingPunct="0"/>
              <a:r>
                <a:rPr lang="en-US" sz="2000" b="1">
                  <a:latin typeface="微软雅黑" pitchFamily="34" charset="-122"/>
                  <a:ea typeface="微软雅黑" pitchFamily="34" charset="-122"/>
                </a:rPr>
                <a:t>      </a:t>
              </a:r>
              <a:r>
                <a:rPr lang="zh-CN" altLang="en-US" sz="2000" b="1">
                  <a:latin typeface="微软雅黑" pitchFamily="34" charset="-122"/>
                  <a:ea typeface="微软雅黑" pitchFamily="34" charset="-122"/>
                </a:rPr>
                <a:t>以</a:t>
              </a:r>
              <a:r>
                <a:rPr lang="en-US" sz="2000" b="1" i="1">
                  <a:latin typeface="微软雅黑" pitchFamily="34" charset="-122"/>
                  <a:ea typeface="微软雅黑" pitchFamily="34" charset="-122"/>
                </a:rPr>
                <a:t>r</a:t>
              </a:r>
              <a:r>
                <a:rPr lang="en-US" sz="2000" b="1" i="1" baseline="-25000">
                  <a:latin typeface="微软雅黑" pitchFamily="34" charset="-122"/>
                  <a:ea typeface="微软雅黑" pitchFamily="34" charset="-122"/>
                </a:rPr>
                <a:t>k</a:t>
              </a:r>
              <a:r>
                <a:rPr lang="zh-CN" altLang="en-US" sz="2000" b="1">
                  <a:latin typeface="微软雅黑" pitchFamily="34" charset="-122"/>
                  <a:ea typeface="微软雅黑" pitchFamily="34" charset="-122"/>
                </a:rPr>
                <a:t>为根的二叉查找树</a:t>
              </a:r>
            </a:p>
            <a:p>
              <a:pPr algn="just" eaLnBrk="0" hangingPunct="0"/>
              <a:endParaRPr lang="en-US" sz="2000" b="1">
                <a:latin typeface="微软雅黑" pitchFamily="34" charset="-122"/>
                <a:ea typeface="微软雅黑" pitchFamily="34" charset="-122"/>
              </a:endParaRPr>
            </a:p>
          </p:txBody>
        </p:sp>
        <p:sp>
          <p:nvSpPr>
            <p:cNvPr id="86030" name="AutoShape 13"/>
            <p:cNvSpPr>
              <a:spLocks noChangeArrowheads="1"/>
            </p:cNvSpPr>
            <p:nvPr/>
          </p:nvSpPr>
          <p:spPr bwMode="auto">
            <a:xfrm>
              <a:off x="1782" y="731"/>
              <a:ext cx="1077" cy="1247"/>
            </a:xfrm>
            <a:prstGeom prst="triangle">
              <a:avLst>
                <a:gd name="adj" fmla="val 50000"/>
              </a:avLst>
            </a:prstGeom>
            <a:noFill/>
            <a:ln w="9525" cmpd="sng">
              <a:solidFill>
                <a:srgbClr val="000000"/>
              </a:solidFill>
              <a:miter lim="800000"/>
              <a:headEnd/>
              <a:tailEnd/>
            </a:ln>
          </p:spPr>
          <p:txBody>
            <a:bodyPr lIns="0" tIns="0" rIns="0" bIns="0"/>
            <a:lstStyle/>
            <a:p>
              <a:pPr algn="just" eaLnBrk="0" hangingPunct="0"/>
              <a:endParaRPr lang="zh-CN" altLang="en-US" sz="2000" b="1">
                <a:latin typeface="微软雅黑" pitchFamily="34" charset="-122"/>
                <a:ea typeface="微软雅黑" pitchFamily="34" charset="-122"/>
              </a:endParaRPr>
            </a:p>
          </p:txBody>
        </p:sp>
        <p:sp>
          <p:nvSpPr>
            <p:cNvPr id="86031" name="Text Box 14"/>
            <p:cNvSpPr txBox="1">
              <a:spLocks noChangeArrowheads="1"/>
            </p:cNvSpPr>
            <p:nvPr/>
          </p:nvSpPr>
          <p:spPr bwMode="auto">
            <a:xfrm>
              <a:off x="1942" y="1690"/>
              <a:ext cx="988" cy="269"/>
            </a:xfrm>
            <a:prstGeom prst="rect">
              <a:avLst/>
            </a:prstGeom>
            <a:noFill/>
            <a:ln w="9525">
              <a:noFill/>
              <a:miter lim="800000"/>
              <a:headEnd/>
              <a:tailEnd/>
            </a:ln>
          </p:spPr>
          <p:txBody>
            <a:bodyPr lIns="0" tIns="0" rIns="0" bIns="0"/>
            <a:lstStyle/>
            <a:p>
              <a:pPr algn="just" eaLnBrk="0" hangingPunct="0"/>
              <a:r>
                <a:rPr lang="en-US" sz="2000" b="1" i="1" dirty="0">
                  <a:latin typeface="微软雅黑" pitchFamily="34" charset="-122"/>
                  <a:ea typeface="微软雅黑" pitchFamily="34" charset="-122"/>
                </a:rPr>
                <a:t>T</a:t>
              </a:r>
              <a:r>
                <a:rPr lang="en-US" sz="2000" b="1" dirty="0">
                  <a:latin typeface="微软雅黑" pitchFamily="34" charset="-122"/>
                  <a:ea typeface="微软雅黑" pitchFamily="34" charset="-122"/>
                </a:rPr>
                <a:t>(</a:t>
              </a:r>
              <a:r>
                <a:rPr lang="en-US" sz="2000" b="1" i="1" dirty="0">
                  <a:latin typeface="微软雅黑" pitchFamily="34" charset="-122"/>
                  <a:ea typeface="微软雅黑" pitchFamily="34" charset="-122"/>
                </a:rPr>
                <a:t>k</a:t>
              </a:r>
              <a:r>
                <a:rPr lang="en-US" sz="2000" b="1" dirty="0">
                  <a:latin typeface="微软雅黑" pitchFamily="34" charset="-122"/>
                  <a:ea typeface="微软雅黑" pitchFamily="34" charset="-122"/>
                </a:rPr>
                <a:t>+1,</a:t>
              </a:r>
              <a:r>
                <a:rPr lang="en-US" sz="2000" b="1" i="1" dirty="0">
                  <a:latin typeface="微软雅黑" pitchFamily="34" charset="-122"/>
                  <a:ea typeface="微软雅黑" pitchFamily="34" charset="-122"/>
                </a:rPr>
                <a:t>n</a:t>
              </a:r>
              <a:r>
                <a:rPr lang="en-US" sz="2000" b="1" dirty="0">
                  <a:latin typeface="微软雅黑" pitchFamily="34" charset="-122"/>
                  <a:ea typeface="微软雅黑" pitchFamily="34" charset="-122"/>
                </a:rPr>
                <a:t>)</a:t>
              </a:r>
            </a:p>
            <a:p>
              <a:pPr algn="just" eaLnBrk="0" hangingPunct="0"/>
              <a:endParaRPr lang="en-US" sz="2000" b="1" dirty="0">
                <a:latin typeface="微软雅黑" pitchFamily="34" charset="-122"/>
                <a:ea typeface="微软雅黑" pitchFamily="34" charset="-122"/>
              </a:endParaRPr>
            </a:p>
          </p:txBody>
        </p:sp>
        <p:sp>
          <p:nvSpPr>
            <p:cNvPr id="86032" name="Text Box 15"/>
            <p:cNvSpPr txBox="1">
              <a:spLocks noChangeArrowheads="1"/>
            </p:cNvSpPr>
            <p:nvPr/>
          </p:nvSpPr>
          <p:spPr bwMode="auto">
            <a:xfrm>
              <a:off x="173" y="1666"/>
              <a:ext cx="823" cy="269"/>
            </a:xfrm>
            <a:prstGeom prst="rect">
              <a:avLst/>
            </a:prstGeom>
            <a:noFill/>
            <a:ln w="9525">
              <a:noFill/>
              <a:miter lim="800000"/>
              <a:headEnd/>
              <a:tailEnd/>
            </a:ln>
          </p:spPr>
          <p:txBody>
            <a:bodyPr lIns="0" tIns="0" rIns="0" bIns="0"/>
            <a:lstStyle/>
            <a:p>
              <a:pPr algn="just" eaLnBrk="0" hangingPunct="0">
                <a:lnSpc>
                  <a:spcPct val="96000"/>
                </a:lnSpc>
              </a:pPr>
              <a:r>
                <a:rPr lang="en-US" sz="2000" b="1" i="1" dirty="0">
                  <a:latin typeface="微软雅黑" pitchFamily="34" charset="-122"/>
                  <a:ea typeface="微软雅黑" pitchFamily="34" charset="-122"/>
                </a:rPr>
                <a:t>T</a:t>
              </a:r>
              <a:r>
                <a:rPr lang="en-US" sz="2000" b="1" dirty="0">
                  <a:latin typeface="微软雅黑" pitchFamily="34" charset="-122"/>
                  <a:ea typeface="微软雅黑" pitchFamily="34" charset="-122"/>
                </a:rPr>
                <a:t>(1,</a:t>
              </a:r>
              <a:r>
                <a:rPr lang="en-US" sz="2000" b="1" i="1" dirty="0">
                  <a:latin typeface="微软雅黑" pitchFamily="34" charset="-122"/>
                  <a:ea typeface="微软雅黑" pitchFamily="34" charset="-122"/>
                </a:rPr>
                <a:t>k</a:t>
              </a:r>
              <a:r>
                <a:rPr lang="en-US" sz="2000" b="1" dirty="0">
                  <a:latin typeface="微软雅黑" pitchFamily="34" charset="-122"/>
                  <a:ea typeface="微软雅黑" pitchFamily="34" charset="-122"/>
                </a:rPr>
                <a:t>-1)</a:t>
              </a:r>
            </a:p>
            <a:p>
              <a:pPr algn="just" eaLnBrk="0" hangingPunct="0"/>
              <a:endParaRPr lang="en-US" sz="2000" b="1" dirty="0">
                <a:latin typeface="微软雅黑" pitchFamily="34" charset="-122"/>
                <a:ea typeface="微软雅黑" pitchFamily="34" charset="-122"/>
              </a:endParaRPr>
            </a:p>
          </p:txBody>
        </p:sp>
      </p:grpSp>
      <p:sp>
        <p:nvSpPr>
          <p:cNvPr id="86033" name="Text Box 16"/>
          <p:cNvSpPr txBox="1">
            <a:spLocks noChangeArrowheads="1"/>
          </p:cNvSpPr>
          <p:nvPr/>
        </p:nvSpPr>
        <p:spPr bwMode="auto">
          <a:xfrm>
            <a:off x="395288" y="2276475"/>
            <a:ext cx="4752975" cy="4120552"/>
          </a:xfrm>
          <a:prstGeom prst="rect">
            <a:avLst/>
          </a:prstGeom>
          <a:noFill/>
          <a:ln w="9525">
            <a:noFill/>
            <a:miter lim="800000"/>
            <a:headEnd/>
            <a:tailEnd/>
          </a:ln>
        </p:spPr>
        <p:txBody>
          <a:bodyPr>
            <a:spAutoFit/>
          </a:bodyPr>
          <a:lstStyle/>
          <a:p>
            <a:pPr>
              <a:lnSpc>
                <a:spcPct val="120000"/>
              </a:lnSpc>
              <a:spcBef>
                <a:spcPct val="50000"/>
              </a:spcBef>
            </a:pPr>
            <a:r>
              <a:rPr lang="zh-CN" altLang="en-US" sz="2200" b="0" dirty="0">
                <a:latin typeface="微软雅黑" pitchFamily="34" charset="-122"/>
                <a:ea typeface="微软雅黑" pitchFamily="34" charset="-122"/>
              </a:rPr>
              <a:t>若</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是最优二叉查找树，则其左子树</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和右子树</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也是最优二叉查找树，如若不然，假设</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是比</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更优的二叉查找树，则</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的平均比较次数小于</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的平均比较次数，从而由</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a:t>
            </a:r>
            <a:r>
              <a:rPr lang="en-US" sz="2200" b="0" i="1" dirty="0" err="1">
                <a:latin typeface="微软雅黑" pitchFamily="34" charset="-122"/>
                <a:ea typeface="微软雅黑" pitchFamily="34" charset="-122"/>
              </a:rPr>
              <a:t>r</a:t>
            </a:r>
            <a:r>
              <a:rPr lang="en-US" sz="2200" b="0" i="1" baseline="-25000" dirty="0" err="1">
                <a:latin typeface="微软雅黑" pitchFamily="34" charset="-122"/>
                <a:ea typeface="微软雅黑" pitchFamily="34" charset="-122"/>
              </a:rPr>
              <a:t>k</a:t>
            </a:r>
            <a:r>
              <a:rPr lang="zh-CN" altLang="en-US" sz="2200" b="0" dirty="0">
                <a:latin typeface="微软雅黑" pitchFamily="34" charset="-122"/>
                <a:ea typeface="微软雅黑" pitchFamily="34" charset="-122"/>
              </a:rPr>
              <a:t>和</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构成的二叉查找树</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的平均比较次数小于</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的平均比较次数，这与</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是最优二叉查找树的假设相矛盾。</a:t>
            </a: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51520" y="548680"/>
            <a:ext cx="8766207" cy="6093296"/>
          </a:xfrm>
          <a:prstGeom prst="rect">
            <a:avLst/>
          </a:prstGeom>
        </p:spPr>
        <p:txBody>
          <a:bodyPr/>
          <a:lstStyle/>
          <a:p>
            <a:pPr marL="504000" indent="-504000" eaLnBrk="1" hangingPunct="1">
              <a:lnSpc>
                <a:spcPct val="150000"/>
              </a:lnSpc>
              <a:spcBef>
                <a:spcPts val="600"/>
              </a:spcBef>
            </a:pPr>
            <a:r>
              <a:rPr lang="zh-CN" altLang="en-US" sz="2200" dirty="0" smtClean="0">
                <a:latin typeface="Times New Roman" pitchFamily="18" charset="0"/>
                <a:cs typeface="Times New Roman" pitchFamily="18" charset="0"/>
              </a:rPr>
              <a:t>最优子结构分析</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对于给定关键字序列</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i</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j</a:t>
            </a:r>
            <a:r>
              <a:rPr lang="en-US" altLang="zh-CN" sz="2200" baseline="-25000" dirty="0" smtClean="0">
                <a:latin typeface="+mn-lt"/>
                <a:cs typeface="Arial" pitchFamily="34" charset="0"/>
              </a:rPr>
              <a:t> </a:t>
            </a:r>
            <a:r>
              <a:rPr lang="en-US" altLang="zh-CN" sz="2200" dirty="0" smtClean="0">
                <a:latin typeface="+mn-lt"/>
                <a:cs typeface="Arial" pitchFamily="34" charset="0"/>
              </a:rPr>
              <a:t>}</a:t>
            </a:r>
            <a:r>
              <a:rPr lang="zh-CN" altLang="en-US" sz="2200" dirty="0" smtClean="0">
                <a:latin typeface="+mn-lt"/>
                <a:cs typeface="Arial" pitchFamily="34" charset="0"/>
              </a:rPr>
              <a:t> </a:t>
            </a:r>
            <a:r>
              <a:rPr lang="zh-CN" altLang="en-GB" sz="2200" dirty="0">
                <a:latin typeface="+mn-lt"/>
                <a:cs typeface="Arial" pitchFamily="34" charset="0"/>
              </a:rPr>
              <a:t>（</a:t>
            </a:r>
            <a:r>
              <a:rPr lang="en-GB" altLang="zh-CN" sz="2200" dirty="0">
                <a:latin typeface="+mn-lt"/>
                <a:cs typeface="Arial" pitchFamily="34" charset="0"/>
              </a:rPr>
              <a:t>1</a:t>
            </a:r>
            <a:r>
              <a:rPr lang="en-GB" altLang="zh-CN" sz="2200" dirty="0" smtClean="0">
                <a:latin typeface="+mn-lt"/>
                <a:cs typeface="Arial" pitchFamily="34" charset="0"/>
              </a:rPr>
              <a:t>≤i≤</a:t>
            </a:r>
            <a:r>
              <a:rPr lang="en-GB" altLang="zh-CN" sz="2200" dirty="0">
                <a:latin typeface="+mn-lt"/>
                <a:cs typeface="Arial" pitchFamily="34" charset="0"/>
              </a:rPr>
              <a:t>j≤n</a:t>
            </a:r>
            <a:r>
              <a:rPr lang="zh-CN" altLang="en-GB" sz="2200" dirty="0" smtClean="0">
                <a:latin typeface="+mn-lt"/>
                <a:cs typeface="Arial" pitchFamily="34" charset="0"/>
              </a:rPr>
              <a:t>）</a:t>
            </a:r>
            <a:endParaRPr lang="en-US" altLang="zh-CN" sz="2200" dirty="0" smtClean="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假设：</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aseline="-25000" dirty="0" smtClean="0">
                <a:latin typeface="+mn-lt"/>
                <a:cs typeface="Arial" pitchFamily="34" charset="0"/>
              </a:rPr>
              <a:t> </a:t>
            </a:r>
            <a:r>
              <a:rPr lang="zh-CN" altLang="en-US" sz="2200" dirty="0" smtClean="0">
                <a:latin typeface="+mn-lt"/>
                <a:cs typeface="Arial" pitchFamily="34" charset="0"/>
              </a:rPr>
              <a:t>是</a:t>
            </a:r>
            <a:r>
              <a:rPr lang="zh-CN" altLang="en-US" sz="2200" dirty="0">
                <a:latin typeface="+mn-lt"/>
                <a:cs typeface="Arial" pitchFamily="34" charset="0"/>
              </a:rPr>
              <a:t>包</a:t>
            </a:r>
            <a:r>
              <a:rPr lang="zh-CN" altLang="en-US" sz="2200" dirty="0" smtClean="0">
                <a:latin typeface="+mn-lt"/>
                <a:cs typeface="Arial" pitchFamily="34" charset="0"/>
              </a:rPr>
              <a:t>含该序列的</a:t>
            </a:r>
            <a:r>
              <a:rPr lang="zh-CN" altLang="en-US" sz="2200" dirty="0">
                <a:latin typeface="+mn-lt"/>
                <a:cs typeface="Arial" pitchFamily="34" charset="0"/>
              </a:rPr>
              <a:t>一棵最</a:t>
            </a:r>
            <a:r>
              <a:rPr lang="zh-CN" altLang="en-US" sz="2200" dirty="0" smtClean="0">
                <a:latin typeface="+mn-lt"/>
                <a:cs typeface="Arial" pitchFamily="34" charset="0"/>
              </a:rPr>
              <a:t>优子</a:t>
            </a:r>
            <a:r>
              <a:rPr lang="zh-CN" altLang="en-US" sz="2200" dirty="0">
                <a:latin typeface="+mn-lt"/>
                <a:cs typeface="Arial" pitchFamily="34" charset="0"/>
              </a:rPr>
              <a:t>树的</a:t>
            </a:r>
            <a:r>
              <a:rPr lang="zh-CN" altLang="en-US" sz="2200" dirty="0" smtClean="0">
                <a:latin typeface="+mn-lt"/>
                <a:cs typeface="Arial" pitchFamily="34" charset="0"/>
              </a:rPr>
              <a:t>根（</a:t>
            </a:r>
            <a:r>
              <a:rPr lang="en-US" altLang="zh-CN" sz="2200" dirty="0" err="1" smtClean="0">
                <a:cs typeface="Arial" pitchFamily="34" charset="0"/>
              </a:rPr>
              <a:t>i</a:t>
            </a:r>
            <a:r>
              <a:rPr lang="en-US" altLang="zh-CN" sz="2200" dirty="0" err="1">
                <a:cs typeface="Arial" pitchFamily="34" charset="0"/>
              </a:rPr>
              <a:t>≤r≤</a:t>
            </a:r>
            <a:r>
              <a:rPr lang="en-US" altLang="zh-CN" sz="2200" dirty="0" err="1" smtClean="0">
                <a:cs typeface="Arial" pitchFamily="34" charset="0"/>
              </a:rPr>
              <a:t>j</a:t>
            </a:r>
            <a:r>
              <a:rPr lang="zh-CN" altLang="en-US" sz="2200" dirty="0" smtClean="0">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根</a:t>
            </a:r>
            <a:r>
              <a:rPr lang="zh-CN" altLang="en-US" sz="2200" b="1" dirty="0" smtClean="0">
                <a:latin typeface="+mn-lt"/>
                <a:cs typeface="Arial" pitchFamily="34" charset="0"/>
              </a:rPr>
              <a:t> </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1" baseline="-25000" dirty="0" smtClean="0">
                <a:latin typeface="+mn-lt"/>
                <a:cs typeface="Arial" pitchFamily="34" charset="0"/>
              </a:rPr>
              <a:t> </a:t>
            </a:r>
            <a:r>
              <a:rPr lang="zh-CN" altLang="en-US" sz="2200" dirty="0" smtClean="0">
                <a:latin typeface="+mn-lt"/>
                <a:cs typeface="Arial" pitchFamily="34" charset="0"/>
              </a:rPr>
              <a:t>的</a:t>
            </a:r>
            <a:r>
              <a:rPr lang="zh-CN" altLang="en-US" sz="2200" dirty="0">
                <a:latin typeface="+mn-lt"/>
                <a:cs typeface="Arial" pitchFamily="34" charset="0"/>
              </a:rPr>
              <a:t>左子树包</a:t>
            </a:r>
            <a:r>
              <a:rPr lang="zh-CN" altLang="en-US" sz="2200" dirty="0" smtClean="0">
                <a:latin typeface="+mn-lt"/>
                <a:cs typeface="Arial" pitchFamily="34" charset="0"/>
              </a:rPr>
              <a:t>含：</a:t>
            </a:r>
            <a:r>
              <a:rPr lang="en-US" altLang="zh-CN" sz="2200" dirty="0" err="1" smtClean="0">
                <a:latin typeface="+mn-lt"/>
                <a:cs typeface="Arial" pitchFamily="34" charset="0"/>
              </a:rPr>
              <a:t>k</a:t>
            </a:r>
            <a:r>
              <a:rPr lang="en-US" altLang="zh-CN" sz="2200" baseline="-25000" dirty="0" err="1" smtClean="0">
                <a:latin typeface="+mn-lt"/>
                <a:cs typeface="Arial" pitchFamily="34" charset="0"/>
              </a:rPr>
              <a:t>i</a:t>
            </a:r>
            <a:r>
              <a:rPr lang="en-US" altLang="zh-CN" sz="2200" dirty="0" smtClean="0">
                <a:latin typeface="+mn-lt"/>
                <a:cs typeface="Arial" pitchFamily="34" charset="0"/>
              </a:rPr>
              <a:t>, …, k</a:t>
            </a:r>
            <a:r>
              <a:rPr lang="en-US" altLang="zh-CN" sz="2200" baseline="-25000" dirty="0" smtClean="0">
                <a:latin typeface="+mn-lt"/>
                <a:cs typeface="Arial" pitchFamily="34" charset="0"/>
              </a:rPr>
              <a:t>r-1 </a:t>
            </a:r>
            <a:r>
              <a:rPr lang="zh-CN" altLang="en-US" sz="2200" dirty="0">
                <a:latin typeface="+mn-lt"/>
                <a:cs typeface="Arial" pitchFamily="34" charset="0"/>
              </a:rPr>
              <a:t>（</a:t>
            </a:r>
            <a:r>
              <a:rPr lang="zh-CN" altLang="en-US" sz="2200" dirty="0" smtClean="0">
                <a:latin typeface="+mn-lt"/>
                <a:cs typeface="Arial" pitchFamily="34" charset="0"/>
              </a:rPr>
              <a:t>以</a:t>
            </a:r>
            <a:r>
              <a:rPr lang="zh-CN" altLang="en-US" sz="2200" dirty="0">
                <a:latin typeface="+mn-lt"/>
                <a:cs typeface="Arial" pitchFamily="34" charset="0"/>
              </a:rPr>
              <a:t>及</a:t>
            </a:r>
            <a:r>
              <a:rPr lang="en-US" altLang="zh-CN" sz="2200" dirty="0">
                <a:latin typeface="+mn-lt"/>
                <a:cs typeface="Arial" pitchFamily="34" charset="0"/>
              </a:rPr>
              <a:t>d</a:t>
            </a:r>
            <a:r>
              <a:rPr lang="en-US" altLang="zh-CN" sz="2200" baseline="-25000" dirty="0">
                <a:latin typeface="+mn-lt"/>
                <a:cs typeface="Arial" pitchFamily="34" charset="0"/>
              </a:rPr>
              <a:t>i-1</a:t>
            </a:r>
            <a:r>
              <a:rPr lang="en-US" altLang="zh-CN" sz="2200" dirty="0">
                <a:latin typeface="+mn-lt"/>
                <a:cs typeface="Arial" pitchFamily="34" charset="0"/>
              </a:rPr>
              <a:t>,…,</a:t>
            </a:r>
            <a:r>
              <a:rPr lang="en-US" altLang="zh-CN" sz="2200" dirty="0" smtClean="0">
                <a:latin typeface="+mn-lt"/>
                <a:cs typeface="Arial" pitchFamily="34" charset="0"/>
              </a:rPr>
              <a:t>d</a:t>
            </a:r>
            <a:r>
              <a:rPr lang="en-US" altLang="zh-CN" sz="2200" baseline="-25000" dirty="0" smtClean="0">
                <a:latin typeface="+mn-lt"/>
                <a:cs typeface="Arial" pitchFamily="34" charset="0"/>
              </a:rPr>
              <a:t>r-1</a:t>
            </a:r>
            <a:r>
              <a:rPr lang="zh-CN" altLang="en-US" sz="2200" dirty="0" smtClean="0">
                <a:latin typeface="+mn-lt"/>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根</a:t>
            </a:r>
            <a:r>
              <a:rPr lang="zh-CN" altLang="en-US" sz="2200" b="1" dirty="0" smtClean="0">
                <a:latin typeface="+mn-lt"/>
                <a:cs typeface="Arial" pitchFamily="34" charset="0"/>
              </a:rPr>
              <a:t> </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1" baseline="-25000" dirty="0" smtClean="0">
                <a:latin typeface="+mn-lt"/>
                <a:cs typeface="Arial" pitchFamily="34" charset="0"/>
              </a:rPr>
              <a:t> </a:t>
            </a:r>
            <a:r>
              <a:rPr lang="zh-CN" altLang="en-US" sz="2200" dirty="0" smtClean="0">
                <a:latin typeface="+mn-lt"/>
                <a:cs typeface="Arial" pitchFamily="34" charset="0"/>
              </a:rPr>
              <a:t>的右</a:t>
            </a:r>
            <a:r>
              <a:rPr lang="zh-CN" altLang="en-US" sz="2200" dirty="0">
                <a:latin typeface="+mn-lt"/>
                <a:cs typeface="Arial" pitchFamily="34" charset="0"/>
              </a:rPr>
              <a:t>子树包</a:t>
            </a:r>
            <a:r>
              <a:rPr lang="zh-CN" altLang="en-US" sz="2200" dirty="0" smtClean="0">
                <a:latin typeface="+mn-lt"/>
                <a:cs typeface="Arial" pitchFamily="34" charset="0"/>
              </a:rPr>
              <a:t>含：</a:t>
            </a:r>
            <a:r>
              <a:rPr lang="en-US" altLang="zh-CN" sz="2200" dirty="0" smtClean="0">
                <a:latin typeface="+mn-lt"/>
                <a:cs typeface="Arial" pitchFamily="34" charset="0"/>
              </a:rPr>
              <a:t>k</a:t>
            </a:r>
            <a:r>
              <a:rPr lang="en-US" altLang="zh-CN" sz="2200" baseline="-25000" dirty="0" smtClean="0">
                <a:latin typeface="+mn-lt"/>
                <a:cs typeface="Arial" pitchFamily="34" charset="0"/>
              </a:rPr>
              <a:t>r+1</a:t>
            </a:r>
            <a:r>
              <a:rPr lang="en-US" altLang="zh-CN" sz="2200" dirty="0" smtClean="0">
                <a:latin typeface="+mn-lt"/>
                <a:cs typeface="Arial" pitchFamily="34" charset="0"/>
              </a:rPr>
              <a:t>,…, </a:t>
            </a:r>
            <a:r>
              <a:rPr lang="en-US" altLang="zh-CN" sz="2200" dirty="0" err="1" smtClean="0">
                <a:latin typeface="+mn-lt"/>
                <a:cs typeface="Arial" pitchFamily="34" charset="0"/>
              </a:rPr>
              <a:t>k</a:t>
            </a:r>
            <a:r>
              <a:rPr lang="en-US" altLang="zh-CN" sz="2200" baseline="-25000" dirty="0" err="1" smtClean="0">
                <a:latin typeface="+mn-lt"/>
                <a:cs typeface="Arial" pitchFamily="34" charset="0"/>
              </a:rPr>
              <a:t>j</a:t>
            </a:r>
            <a:r>
              <a:rPr lang="en-US" altLang="zh-CN" sz="2200" baseline="-25000" dirty="0" smtClean="0">
                <a:latin typeface="+mn-lt"/>
                <a:cs typeface="Arial" pitchFamily="34" charset="0"/>
              </a:rPr>
              <a:t> </a:t>
            </a:r>
            <a:r>
              <a:rPr lang="zh-CN" altLang="en-US" sz="2200" baseline="-25000" dirty="0" smtClean="0">
                <a:latin typeface="+mn-lt"/>
                <a:cs typeface="Arial" pitchFamily="34" charset="0"/>
              </a:rPr>
              <a:t> </a:t>
            </a:r>
            <a:r>
              <a:rPr lang="zh-CN" altLang="en-US" sz="2200" dirty="0" smtClean="0">
                <a:latin typeface="+mn-lt"/>
                <a:cs typeface="Arial" pitchFamily="34" charset="0"/>
              </a:rPr>
              <a:t>（以</a:t>
            </a:r>
            <a:r>
              <a:rPr lang="zh-CN" altLang="en-US" sz="2200" dirty="0">
                <a:latin typeface="+mn-lt"/>
                <a:cs typeface="Arial" pitchFamily="34" charset="0"/>
              </a:rPr>
              <a:t>及</a:t>
            </a:r>
            <a:r>
              <a:rPr lang="en-US" altLang="zh-CN" sz="2200" dirty="0" err="1">
                <a:latin typeface="+mn-lt"/>
                <a:cs typeface="Arial" pitchFamily="34" charset="0"/>
              </a:rPr>
              <a:t>d</a:t>
            </a:r>
            <a:r>
              <a:rPr lang="en-US" altLang="zh-CN" sz="2200" baseline="-25000" dirty="0" err="1">
                <a:latin typeface="+mn-lt"/>
                <a:cs typeface="Arial" pitchFamily="34" charset="0"/>
              </a:rPr>
              <a:t>r</a:t>
            </a:r>
            <a:r>
              <a:rPr lang="en-US" altLang="zh-CN" sz="2200" dirty="0" smtClean="0">
                <a:latin typeface="+mn-lt"/>
                <a:cs typeface="Arial" pitchFamily="34" charset="0"/>
              </a:rPr>
              <a:t>, …, </a:t>
            </a:r>
            <a:r>
              <a:rPr lang="en-US" altLang="zh-CN" sz="2200" dirty="0" err="1" smtClean="0">
                <a:latin typeface="+mn-lt"/>
                <a:cs typeface="Arial" pitchFamily="34" charset="0"/>
              </a:rPr>
              <a:t>d</a:t>
            </a:r>
            <a:r>
              <a:rPr lang="en-US" altLang="zh-CN" sz="2200" baseline="-25000" dirty="0" err="1" smtClean="0">
                <a:latin typeface="+mn-lt"/>
                <a:cs typeface="Arial" pitchFamily="34" charset="0"/>
              </a:rPr>
              <a:t>j</a:t>
            </a:r>
            <a:r>
              <a:rPr lang="zh-CN" altLang="en-US" sz="2200" dirty="0">
                <a:latin typeface="+mn-lt"/>
                <a:cs typeface="Arial" pitchFamily="34" charset="0"/>
              </a:rPr>
              <a:t>）</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Times New Roman" pitchFamily="18" charset="0"/>
              </a:rPr>
              <a:t>问题的解法</a:t>
            </a:r>
            <a:endParaRPr lang="en-US" altLang="zh-CN" sz="2200" dirty="0" smtClean="0">
              <a:latin typeface="+mn-lt"/>
              <a:cs typeface="Times New Roman" pitchFamily="18"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依次检</a:t>
            </a:r>
            <a:r>
              <a:rPr lang="zh-CN" altLang="en-US" sz="2200" dirty="0">
                <a:latin typeface="+mn-lt"/>
                <a:cs typeface="Arial" pitchFamily="34" charset="0"/>
              </a:rPr>
              <a:t>查所有的侯选</a:t>
            </a:r>
            <a:r>
              <a:rPr lang="zh-CN" altLang="en-US" sz="2200" dirty="0" smtClean="0">
                <a:latin typeface="+mn-lt"/>
                <a:cs typeface="Arial" pitchFamily="34" charset="0"/>
              </a:rPr>
              <a:t>根 （设为 </a:t>
            </a:r>
            <a:r>
              <a:rPr lang="en-US" altLang="zh-CN" sz="2200" b="1" dirty="0" err="1" smtClean="0">
                <a:latin typeface="Verdana"/>
                <a:cs typeface="Arial" pitchFamily="34" charset="0"/>
              </a:rPr>
              <a:t>k</a:t>
            </a:r>
            <a:r>
              <a:rPr lang="en-US" altLang="zh-CN" sz="2200" b="1" baseline="-25000" dirty="0" err="1" smtClean="0">
                <a:latin typeface="Verdana"/>
                <a:cs typeface="Arial" pitchFamily="34" charset="0"/>
              </a:rPr>
              <a:t>r</a:t>
            </a:r>
            <a:r>
              <a:rPr lang="en-US" altLang="zh-CN" sz="2200" b="1" baseline="-25000" dirty="0" smtClean="0">
                <a:latin typeface="Verdana"/>
                <a:cs typeface="Arial" pitchFamily="34" charset="0"/>
              </a:rPr>
              <a:t> </a:t>
            </a:r>
            <a:r>
              <a:rPr lang="zh-CN" altLang="en-US" sz="2200" dirty="0" smtClean="0">
                <a:latin typeface="+mn-lt"/>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确定包</a:t>
            </a:r>
            <a:r>
              <a:rPr lang="zh-CN" altLang="en-US" sz="2200" dirty="0">
                <a:latin typeface="+mn-lt"/>
                <a:cs typeface="Arial" pitchFamily="34" charset="0"/>
              </a:rPr>
              <a:t>含关键</a:t>
            </a:r>
            <a:r>
              <a:rPr lang="zh-CN" altLang="en-US" sz="2200" dirty="0" smtClean="0">
                <a:latin typeface="+mn-lt"/>
                <a:cs typeface="Arial" pitchFamily="34" charset="0"/>
              </a:rPr>
              <a:t>字</a:t>
            </a:r>
            <a:r>
              <a:rPr lang="en-US" altLang="zh-CN" sz="2200" dirty="0" err="1" smtClean="0">
                <a:latin typeface="+mn-lt"/>
                <a:cs typeface="Arial" pitchFamily="34" charset="0"/>
              </a:rPr>
              <a:t>k</a:t>
            </a:r>
            <a:r>
              <a:rPr lang="en-US" altLang="zh-CN" sz="2200" b="1" baseline="-25000" dirty="0" err="1" smtClean="0">
                <a:latin typeface="Verdana"/>
                <a:cs typeface="Arial" pitchFamily="34" charset="0"/>
              </a:rPr>
              <a:t>i</a:t>
            </a:r>
            <a:r>
              <a:rPr lang="en-US" altLang="zh-CN" sz="2200" dirty="0" smtClean="0">
                <a:latin typeface="+mn-lt"/>
                <a:cs typeface="Arial" pitchFamily="34" charset="0"/>
              </a:rPr>
              <a:t>,…,k</a:t>
            </a:r>
            <a:r>
              <a:rPr lang="en-US" altLang="zh-CN" sz="2200" b="1" baseline="-25000" dirty="0" smtClean="0">
                <a:latin typeface="Verdana"/>
                <a:cs typeface="Arial" pitchFamily="34" charset="0"/>
              </a:rPr>
              <a:t>r-1</a:t>
            </a:r>
            <a:r>
              <a:rPr lang="zh-CN" altLang="en-US" sz="2200" dirty="0" smtClean="0">
                <a:latin typeface="+mn-lt"/>
                <a:cs typeface="Arial" pitchFamily="34" charset="0"/>
              </a:rPr>
              <a:t>和</a:t>
            </a:r>
            <a:r>
              <a:rPr lang="en-US" altLang="zh-CN" sz="2200" dirty="0" smtClean="0">
                <a:latin typeface="+mn-lt"/>
                <a:cs typeface="Arial" pitchFamily="34" charset="0"/>
              </a:rPr>
              <a:t>k</a:t>
            </a:r>
            <a:r>
              <a:rPr lang="en-US" altLang="zh-CN" sz="2200" b="1" baseline="-25000" dirty="0" smtClean="0">
                <a:latin typeface="Verdana"/>
                <a:cs typeface="Arial" pitchFamily="34" charset="0"/>
              </a:rPr>
              <a:t>r+1</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Verdana"/>
                <a:cs typeface="Arial" pitchFamily="34" charset="0"/>
              </a:rPr>
              <a:t>j</a:t>
            </a:r>
            <a:r>
              <a:rPr lang="en-US" altLang="zh-CN" sz="2200" b="1" baseline="-25000" dirty="0" smtClean="0">
                <a:latin typeface="Verdana"/>
                <a:cs typeface="Arial" pitchFamily="34" charset="0"/>
              </a:rPr>
              <a:t> </a:t>
            </a:r>
            <a:r>
              <a:rPr lang="zh-CN" altLang="en-US" sz="2200" dirty="0" smtClean="0">
                <a:latin typeface="+mn-lt"/>
                <a:cs typeface="Arial" pitchFamily="34" charset="0"/>
              </a:rPr>
              <a:t>的所有二叉查找树</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其中期望搜索代价最小是就最</a:t>
            </a:r>
            <a:r>
              <a:rPr lang="zh-CN" altLang="en-US" sz="2200" dirty="0">
                <a:latin typeface="+mn-lt"/>
                <a:cs typeface="Arial" pitchFamily="34" charset="0"/>
              </a:rPr>
              <a:t>优二</a:t>
            </a:r>
            <a:r>
              <a:rPr lang="zh-CN" altLang="en-US" sz="2200" dirty="0" smtClean="0">
                <a:latin typeface="+mn-lt"/>
                <a:cs typeface="Arial" pitchFamily="34" charset="0"/>
              </a:rPr>
              <a:t>叉查找树</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a:latin typeface="+mn-lt"/>
                <a:cs typeface="Arial" pitchFamily="34" charset="0"/>
              </a:rPr>
              <a:t>问</a:t>
            </a:r>
            <a:r>
              <a:rPr lang="zh-CN" altLang="en-US" sz="2200" dirty="0" smtClean="0">
                <a:latin typeface="+mn-lt"/>
                <a:cs typeface="Arial" pitchFamily="34" charset="0"/>
              </a:rPr>
              <a:t>题的关键：确认“权重”函数（子树的期望代价）</a:t>
            </a:r>
            <a:endParaRPr lang="en-US" altLang="zh-CN" sz="2200" dirty="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2840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最优值的递归表达</a:t>
            </a:r>
            <a:r>
              <a:rPr lang="zh-CN" altLang="en-US" sz="2200" dirty="0" smtClean="0">
                <a:latin typeface="Times New Roman" pitchFamily="18" charset="0"/>
                <a:cs typeface="Times New Roman" pitchFamily="18" charset="0"/>
              </a:rPr>
              <a:t>式</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设</a:t>
            </a:r>
            <a:r>
              <a:rPr lang="en-US" altLang="zh-CN" sz="2200" dirty="0" smtClean="0">
                <a:latin typeface="+mn-lt"/>
                <a:cs typeface="Arial" pitchFamily="34" charset="0"/>
              </a:rPr>
              <a:t>T’</a:t>
            </a:r>
            <a:r>
              <a:rPr lang="zh-CN" altLang="en-US" sz="2200" dirty="0" smtClean="0">
                <a:latin typeface="+mn-lt"/>
                <a:cs typeface="Arial" pitchFamily="34" charset="0"/>
              </a:rPr>
              <a:t>为包含关键字</a:t>
            </a:r>
            <a:r>
              <a:rPr lang="en-US" altLang="zh-CN" sz="2200" dirty="0">
                <a:latin typeface="Verdana"/>
                <a:cs typeface="Arial" pitchFamily="34" charset="0"/>
              </a:rPr>
              <a:t>{</a:t>
            </a:r>
            <a:r>
              <a:rPr lang="en-US" altLang="zh-CN" sz="2200" dirty="0" err="1">
                <a:latin typeface="Verdana"/>
                <a:cs typeface="Arial" pitchFamily="34" charset="0"/>
              </a:rPr>
              <a:t>k</a:t>
            </a:r>
            <a:r>
              <a:rPr lang="en-US" altLang="zh-CN" sz="2200" b="1" baseline="-25000" dirty="0" err="1">
                <a:latin typeface="Verdana"/>
                <a:cs typeface="Arial" pitchFamily="34" charset="0"/>
              </a:rPr>
              <a:t>i</a:t>
            </a:r>
            <a:r>
              <a:rPr lang="en-US" altLang="zh-CN" sz="2200" dirty="0">
                <a:latin typeface="Verdana"/>
                <a:cs typeface="Arial" pitchFamily="34" charset="0"/>
              </a:rPr>
              <a:t>,…,</a:t>
            </a:r>
            <a:r>
              <a:rPr lang="en-US" altLang="zh-CN" sz="2200" dirty="0" err="1">
                <a:latin typeface="Verdana"/>
                <a:cs typeface="Arial" pitchFamily="34" charset="0"/>
              </a:rPr>
              <a:t>k</a:t>
            </a:r>
            <a:r>
              <a:rPr lang="en-US" altLang="zh-CN" sz="2200" b="1" baseline="-25000" dirty="0" err="1">
                <a:latin typeface="Verdana"/>
                <a:cs typeface="Arial" pitchFamily="34" charset="0"/>
              </a:rPr>
              <a:t>j</a:t>
            </a:r>
            <a:r>
              <a:rPr lang="en-US" altLang="zh-CN" sz="2200" baseline="-25000" dirty="0">
                <a:latin typeface="Verdana"/>
                <a:cs typeface="Arial" pitchFamily="34" charset="0"/>
              </a:rPr>
              <a:t> </a:t>
            </a:r>
            <a:r>
              <a:rPr lang="en-US" altLang="zh-CN" sz="2200" dirty="0">
                <a:latin typeface="Verdana"/>
                <a:cs typeface="Arial" pitchFamily="34" charset="0"/>
              </a:rPr>
              <a:t>}</a:t>
            </a:r>
            <a:r>
              <a:rPr lang="zh-CN" altLang="en-US" sz="2200" dirty="0">
                <a:latin typeface="Verdana"/>
                <a:cs typeface="Arial" pitchFamily="34" charset="0"/>
              </a:rPr>
              <a:t> </a:t>
            </a:r>
            <a:r>
              <a:rPr lang="zh-CN" altLang="en-US" sz="2200" dirty="0" smtClean="0">
                <a:latin typeface="Verdana"/>
                <a:cs typeface="Arial" pitchFamily="34" charset="0"/>
              </a:rPr>
              <a:t>的最优二叉查找树</a:t>
            </a:r>
            <a:r>
              <a:rPr lang="zh-CN" altLang="en-GB" sz="2200" dirty="0" smtClean="0">
                <a:latin typeface="Verdana"/>
                <a:cs typeface="Arial" pitchFamily="34" charset="0"/>
              </a:rPr>
              <a:t>（</a:t>
            </a:r>
            <a:r>
              <a:rPr lang="en-GB" altLang="zh-CN" sz="2200" dirty="0">
                <a:latin typeface="Verdana"/>
                <a:cs typeface="Arial" pitchFamily="34" charset="0"/>
              </a:rPr>
              <a:t>1≤i≤j≤n</a:t>
            </a:r>
            <a:r>
              <a:rPr lang="zh-CN" altLang="en-GB" sz="2200" dirty="0" smtClean="0">
                <a:latin typeface="Verdana"/>
                <a:cs typeface="Arial" pitchFamily="34" charset="0"/>
              </a:rPr>
              <a:t>）</a:t>
            </a:r>
            <a:endParaRPr lang="en-US" altLang="zh-CN" sz="2200" dirty="0" smtClean="0">
              <a:latin typeface="Verdana"/>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a:latin typeface="+mn-lt"/>
                <a:cs typeface="Arial" pitchFamily="34" charset="0"/>
              </a:rPr>
              <a:t>定</a:t>
            </a:r>
            <a:r>
              <a:rPr lang="zh-CN" altLang="en-US" sz="2200" dirty="0" smtClean="0">
                <a:latin typeface="+mn-lt"/>
                <a:cs typeface="Arial" pitchFamily="34" charset="0"/>
              </a:rPr>
              <a:t>义</a:t>
            </a:r>
            <a:r>
              <a:rPr lang="en-US" altLang="zh-CN" sz="2200" dirty="0" smtClean="0">
                <a:latin typeface="+mn-lt"/>
                <a:cs typeface="Arial" pitchFamily="34" charset="0"/>
              </a:rPr>
              <a:t>E[</a:t>
            </a:r>
            <a:r>
              <a:rPr lang="en-US" altLang="zh-CN" sz="2200" dirty="0" err="1" smtClean="0">
                <a:latin typeface="+mn-lt"/>
                <a:cs typeface="Arial" pitchFamily="34" charset="0"/>
              </a:rPr>
              <a:t>i</a:t>
            </a:r>
            <a:r>
              <a:rPr lang="en-US" altLang="zh-CN" sz="2200" dirty="0" smtClean="0">
                <a:latin typeface="+mn-lt"/>
                <a:cs typeface="Arial" pitchFamily="34" charset="0"/>
              </a:rPr>
              <a:t>, j]</a:t>
            </a:r>
            <a:r>
              <a:rPr lang="zh-CN" altLang="en-US" sz="2200" dirty="0" smtClean="0">
                <a:latin typeface="+mn-lt"/>
                <a:cs typeface="Arial" pitchFamily="34" charset="0"/>
              </a:rPr>
              <a:t>为搜索最优二叉查找树</a:t>
            </a:r>
            <a:r>
              <a:rPr lang="en-US" altLang="zh-CN" sz="2200" dirty="0" smtClean="0">
                <a:latin typeface="+mn-lt"/>
                <a:cs typeface="Arial" pitchFamily="34" charset="0"/>
              </a:rPr>
              <a:t>T</a:t>
            </a:r>
            <a:r>
              <a:rPr lang="zh-CN" altLang="en-US" sz="2200" dirty="0" smtClean="0">
                <a:latin typeface="+mn-lt"/>
                <a:cs typeface="Arial" pitchFamily="34" charset="0"/>
              </a:rPr>
              <a:t>的期望代价</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考虑到特殊情况：</a:t>
            </a:r>
            <a:r>
              <a:rPr lang="en-US" altLang="zh-CN" sz="2200" dirty="0" smtClean="0">
                <a:latin typeface="+mn-lt"/>
                <a:cs typeface="Arial" pitchFamily="34" charset="0"/>
              </a:rPr>
              <a:t>j = i-1 </a:t>
            </a:r>
            <a:r>
              <a:rPr lang="zh-CN" altLang="en-US" sz="2200" dirty="0" smtClean="0">
                <a:latin typeface="+mn-lt"/>
                <a:cs typeface="Arial" pitchFamily="34" charset="0"/>
              </a:rPr>
              <a:t>（此时只有虚拟节点</a:t>
            </a:r>
            <a:r>
              <a:rPr lang="en-US" altLang="zh-CN" sz="2200" dirty="0" smtClean="0">
                <a:latin typeface="+mn-lt"/>
                <a:cs typeface="Arial" pitchFamily="34" charset="0"/>
              </a:rPr>
              <a:t>d</a:t>
            </a:r>
            <a:r>
              <a:rPr lang="en-US" altLang="zh-CN" sz="2200" baseline="-25000" dirty="0" smtClean="0">
                <a:latin typeface="+mn-lt"/>
                <a:cs typeface="Arial" pitchFamily="34" charset="0"/>
              </a:rPr>
              <a:t>i-1</a:t>
            </a:r>
            <a:r>
              <a:rPr lang="zh-CN" altLang="en-US" sz="2200" dirty="0" smtClean="0">
                <a:latin typeface="+mn-lt"/>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a:latin typeface="+mn-lt"/>
                <a:cs typeface="Arial" pitchFamily="34" charset="0"/>
              </a:rPr>
              <a:t>期望的搜索代价为：</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因此选取子问题域为：寻找一棵包含关键字</a:t>
            </a:r>
            <a:r>
              <a:rPr lang="en-US" altLang="zh-CN" sz="2200" b="1" dirty="0">
                <a:latin typeface="Verdana"/>
                <a:cs typeface="Arial" pitchFamily="34" charset="0"/>
              </a:rPr>
              <a:t>{</a:t>
            </a:r>
            <a:r>
              <a:rPr lang="en-US" altLang="zh-CN" sz="2200" b="1" dirty="0" err="1">
                <a:latin typeface="Verdana"/>
                <a:cs typeface="Arial" pitchFamily="34" charset="0"/>
              </a:rPr>
              <a:t>k</a:t>
            </a:r>
            <a:r>
              <a:rPr lang="en-US" altLang="zh-CN" sz="2200" b="1" baseline="-25000" dirty="0" err="1">
                <a:latin typeface="Verdana"/>
                <a:cs typeface="Arial" pitchFamily="34" charset="0"/>
              </a:rPr>
              <a:t>i</a:t>
            </a:r>
            <a:r>
              <a:rPr lang="en-US" altLang="zh-CN" sz="2200" b="1" dirty="0">
                <a:latin typeface="Verdana"/>
                <a:cs typeface="Arial" pitchFamily="34" charset="0"/>
              </a:rPr>
              <a:t>,…,</a:t>
            </a:r>
            <a:r>
              <a:rPr lang="en-US" altLang="zh-CN" sz="2200" b="1" dirty="0" err="1" smtClean="0">
                <a:latin typeface="Verdana"/>
                <a:cs typeface="Arial" pitchFamily="34" charset="0"/>
              </a:rPr>
              <a:t>k</a:t>
            </a:r>
            <a:r>
              <a:rPr lang="en-US" altLang="zh-CN" sz="2200" b="1" baseline="-25000" dirty="0" err="1" smtClean="0">
                <a:latin typeface="Verdana"/>
                <a:cs typeface="Arial" pitchFamily="34" charset="0"/>
              </a:rPr>
              <a:t>j</a:t>
            </a:r>
            <a:r>
              <a:rPr lang="en-US" altLang="zh-CN" sz="2200" b="1" dirty="0" smtClean="0">
                <a:latin typeface="Verdana"/>
                <a:cs typeface="Arial" pitchFamily="34" charset="0"/>
              </a:rPr>
              <a:t>}</a:t>
            </a:r>
            <a:r>
              <a:rPr lang="zh-CN" altLang="en-US" sz="2200" b="1" dirty="0" smtClean="0">
                <a:latin typeface="Verdana"/>
                <a:cs typeface="Arial" pitchFamily="34" charset="0"/>
              </a:rPr>
              <a:t> </a:t>
            </a:r>
            <a:r>
              <a:rPr lang="zh-CN" altLang="en-US" sz="2200" dirty="0">
                <a:latin typeface="Verdana"/>
                <a:cs typeface="Arial" pitchFamily="34" charset="0"/>
              </a:rPr>
              <a:t>的最优二叉查找</a:t>
            </a:r>
            <a:r>
              <a:rPr lang="zh-CN" altLang="en-US" sz="2200" dirty="0" smtClean="0">
                <a:latin typeface="Verdana"/>
                <a:cs typeface="Arial" pitchFamily="34" charset="0"/>
              </a:rPr>
              <a:t>树，其中：</a:t>
            </a:r>
            <a:r>
              <a:rPr lang="en-GB" altLang="zh-CN" sz="2200" b="1" dirty="0">
                <a:latin typeface="Verdana"/>
                <a:cs typeface="Arial" pitchFamily="34" charset="0"/>
              </a:rPr>
              <a:t> 1≤</a:t>
            </a:r>
            <a:r>
              <a:rPr lang="en-GB" altLang="zh-CN" sz="2200" b="1" dirty="0" smtClean="0">
                <a:latin typeface="Verdana"/>
                <a:cs typeface="Arial" pitchFamily="34" charset="0"/>
              </a:rPr>
              <a:t>i</a:t>
            </a:r>
            <a:r>
              <a:rPr lang="zh-CN" altLang="en-US" sz="2200" b="1" dirty="0" smtClean="0">
                <a:latin typeface="Verdana"/>
                <a:cs typeface="Arial" pitchFamily="34" charset="0"/>
              </a:rPr>
              <a:t>，</a:t>
            </a:r>
            <a:r>
              <a:rPr lang="en-GB" altLang="zh-CN" sz="2200" b="1" dirty="0" err="1" smtClean="0">
                <a:latin typeface="Verdana"/>
                <a:cs typeface="Arial" pitchFamily="34" charset="0"/>
              </a:rPr>
              <a:t>j</a:t>
            </a:r>
            <a:r>
              <a:rPr lang="en-GB" altLang="zh-CN" sz="2200" b="1" dirty="0" err="1">
                <a:latin typeface="Verdana"/>
                <a:cs typeface="Arial" pitchFamily="34" charset="0"/>
              </a:rPr>
              <a:t>≤</a:t>
            </a:r>
            <a:r>
              <a:rPr lang="en-GB" altLang="zh-CN" sz="2200" b="1" dirty="0" err="1" smtClean="0">
                <a:latin typeface="Verdana"/>
                <a:cs typeface="Arial" pitchFamily="34" charset="0"/>
              </a:rPr>
              <a:t>n</a:t>
            </a:r>
            <a:r>
              <a:rPr lang="zh-CN" altLang="en-US" sz="2200" b="1" dirty="0" smtClean="0">
                <a:latin typeface="Verdana"/>
                <a:cs typeface="Arial" pitchFamily="34" charset="0"/>
              </a:rPr>
              <a:t>，</a:t>
            </a:r>
            <a:r>
              <a:rPr lang="en-US" altLang="zh-CN" sz="2200" b="1" dirty="0" smtClean="0">
                <a:latin typeface="Verdana"/>
                <a:cs typeface="Arial" pitchFamily="34" charset="0"/>
              </a:rPr>
              <a:t>i-1</a:t>
            </a:r>
            <a:r>
              <a:rPr lang="en-GB" altLang="zh-CN" sz="2200" b="1" dirty="0">
                <a:latin typeface="Verdana"/>
                <a:cs typeface="Arial" pitchFamily="34" charset="0"/>
              </a:rPr>
              <a:t> ≤ </a:t>
            </a:r>
            <a:r>
              <a:rPr lang="en-US" altLang="zh-CN" sz="2200" b="1" dirty="0" smtClean="0">
                <a:latin typeface="Verdana"/>
                <a:cs typeface="Arial" pitchFamily="34" charset="0"/>
              </a:rPr>
              <a:t>j</a:t>
            </a:r>
            <a:endParaRPr lang="en-US" altLang="zh-CN" sz="2200" dirty="0" smtClean="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当 </a:t>
            </a:r>
            <a:r>
              <a:rPr lang="en-GB" altLang="zh-CN" sz="2200" dirty="0" err="1" smtClean="0">
                <a:latin typeface="+mn-lt"/>
                <a:cs typeface="Arial" pitchFamily="34" charset="0"/>
              </a:rPr>
              <a:t>i</a:t>
            </a:r>
            <a:r>
              <a:rPr lang="en-GB" altLang="zh-CN" sz="2200" dirty="0" smtClean="0">
                <a:latin typeface="+mn-lt"/>
                <a:cs typeface="Arial" pitchFamily="34" charset="0"/>
              </a:rPr>
              <a:t> </a:t>
            </a:r>
            <a:r>
              <a:rPr lang="en-GB" altLang="zh-CN" sz="2200" dirty="0">
                <a:latin typeface="+mn-lt"/>
                <a:cs typeface="Arial" pitchFamily="34" charset="0"/>
              </a:rPr>
              <a:t>≤ </a:t>
            </a:r>
            <a:r>
              <a:rPr lang="en-GB" altLang="zh-CN" sz="2200" dirty="0" smtClean="0">
                <a:latin typeface="+mn-lt"/>
                <a:cs typeface="Arial" pitchFamily="34" charset="0"/>
              </a:rPr>
              <a:t>j </a:t>
            </a:r>
            <a:r>
              <a:rPr lang="zh-CN" altLang="en-US" sz="2200" dirty="0" smtClean="0">
                <a:latin typeface="+mn-lt"/>
                <a:cs typeface="Arial" pitchFamily="34" charset="0"/>
              </a:rPr>
              <a:t>时：需要从</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i</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j</a:t>
            </a:r>
            <a:r>
              <a:rPr lang="en-US" altLang="zh-CN" sz="2200" baseline="-25000" dirty="0" smtClean="0">
                <a:latin typeface="+mn-lt"/>
                <a:cs typeface="Arial" pitchFamily="34" charset="0"/>
              </a:rPr>
              <a:t> </a:t>
            </a:r>
            <a:r>
              <a:rPr lang="en-US" altLang="zh-CN" sz="2200" dirty="0" smtClean="0">
                <a:latin typeface="+mn-lt"/>
                <a:cs typeface="Arial" pitchFamily="34" charset="0"/>
              </a:rPr>
              <a:t>}</a:t>
            </a:r>
            <a:r>
              <a:rPr lang="zh-CN" altLang="en-US" sz="2200" dirty="0" smtClean="0">
                <a:latin typeface="+mn-lt"/>
                <a:cs typeface="Arial" pitchFamily="34" charset="0"/>
              </a:rPr>
              <a:t>中选择一个根</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aseline="-25000" dirty="0" smtClean="0">
                <a:latin typeface="+mn-lt"/>
                <a:cs typeface="Arial" pitchFamily="34" charset="0"/>
              </a:rPr>
              <a:t> </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cs typeface="Arial" pitchFamily="34" charset="0"/>
              </a:rPr>
              <a:t>用</a:t>
            </a:r>
            <a:r>
              <a:rPr lang="zh-CN" altLang="en-US" sz="2200" dirty="0">
                <a:cs typeface="Arial" pitchFamily="34" charset="0"/>
              </a:rPr>
              <a:t>关键字</a:t>
            </a:r>
            <a:r>
              <a:rPr lang="en-US" altLang="zh-CN" sz="2200" dirty="0" err="1">
                <a:cs typeface="Arial" pitchFamily="34" charset="0"/>
              </a:rPr>
              <a:t>k</a:t>
            </a:r>
            <a:r>
              <a:rPr lang="en-US" altLang="zh-CN" sz="2200" baseline="-25000" dirty="0" err="1">
                <a:cs typeface="Arial" pitchFamily="34" charset="0"/>
              </a:rPr>
              <a:t>i</a:t>
            </a:r>
            <a:r>
              <a:rPr lang="en-US" altLang="zh-CN" sz="2200" dirty="0">
                <a:cs typeface="Arial" pitchFamily="34" charset="0"/>
              </a:rPr>
              <a:t>, …, </a:t>
            </a:r>
            <a:r>
              <a:rPr lang="en-US" altLang="zh-CN" sz="2200" dirty="0" smtClean="0">
                <a:cs typeface="Arial" pitchFamily="34" charset="0"/>
              </a:rPr>
              <a:t>k</a:t>
            </a:r>
            <a:r>
              <a:rPr lang="en-US" altLang="zh-CN" sz="2200" baseline="-25000" dirty="0" smtClean="0">
                <a:cs typeface="Arial" pitchFamily="34" charset="0"/>
              </a:rPr>
              <a:t>r-1</a:t>
            </a:r>
            <a:r>
              <a:rPr lang="zh-CN" altLang="en-US" sz="2200" dirty="0">
                <a:cs typeface="Arial" pitchFamily="34" charset="0"/>
              </a:rPr>
              <a:t>构造最优二叉查找树</a:t>
            </a:r>
            <a:r>
              <a:rPr lang="zh-CN" altLang="en-US" sz="2200" dirty="0" smtClean="0">
                <a:latin typeface="+mn-lt"/>
                <a:cs typeface="Arial" pitchFamily="34" charset="0"/>
              </a:rPr>
              <a:t>作</a:t>
            </a:r>
            <a:r>
              <a:rPr lang="zh-CN" altLang="en-US" sz="2200" dirty="0">
                <a:latin typeface="+mn-lt"/>
                <a:cs typeface="Arial" pitchFamily="34" charset="0"/>
              </a:rPr>
              <a:t>为</a:t>
            </a:r>
            <a:r>
              <a:rPr lang="zh-CN" altLang="en-US" sz="2200" b="1" dirty="0" smtClean="0">
                <a:latin typeface="+mn-lt"/>
                <a:cs typeface="Arial" pitchFamily="34" charset="0"/>
              </a:rPr>
              <a:t> </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1" baseline="-25000" dirty="0" smtClean="0">
                <a:latin typeface="+mn-lt"/>
                <a:cs typeface="Arial" pitchFamily="34" charset="0"/>
              </a:rPr>
              <a:t> </a:t>
            </a:r>
            <a:r>
              <a:rPr lang="zh-CN" altLang="en-US" sz="2200" dirty="0" smtClean="0">
                <a:latin typeface="+mn-lt"/>
                <a:cs typeface="Arial" pitchFamily="34" charset="0"/>
              </a:rPr>
              <a:t>的</a:t>
            </a:r>
            <a:r>
              <a:rPr lang="zh-CN" altLang="en-US" sz="2200" dirty="0">
                <a:latin typeface="+mn-lt"/>
                <a:cs typeface="Arial" pitchFamily="34" charset="0"/>
              </a:rPr>
              <a:t>左子</a:t>
            </a:r>
            <a:r>
              <a:rPr lang="zh-CN" altLang="en-US" sz="2200" dirty="0" smtClean="0">
                <a:latin typeface="+mn-lt"/>
                <a:cs typeface="Arial" pitchFamily="34" charset="0"/>
              </a:rPr>
              <a:t>树</a:t>
            </a:r>
            <a:endParaRPr lang="en-US" altLang="zh-CN" sz="2200" baseline="-250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cs typeface="Arial" pitchFamily="34" charset="0"/>
              </a:rPr>
              <a:t>用</a:t>
            </a:r>
            <a:r>
              <a:rPr lang="zh-CN" altLang="en-US" sz="2200" dirty="0">
                <a:cs typeface="Arial" pitchFamily="34" charset="0"/>
              </a:rPr>
              <a:t>关键字</a:t>
            </a:r>
            <a:r>
              <a:rPr lang="en-US" altLang="zh-CN" sz="2200" dirty="0" smtClean="0">
                <a:latin typeface="+mn-lt"/>
                <a:cs typeface="Arial" pitchFamily="34" charset="0"/>
              </a:rPr>
              <a:t>k</a:t>
            </a:r>
            <a:r>
              <a:rPr lang="en-US" altLang="zh-CN" sz="2200" baseline="-25000" dirty="0" smtClean="0">
                <a:latin typeface="+mn-lt"/>
                <a:cs typeface="Arial" pitchFamily="34" charset="0"/>
              </a:rPr>
              <a:t>r+1</a:t>
            </a:r>
            <a:r>
              <a:rPr lang="en-US" altLang="zh-CN" sz="2200" dirty="0" smtClean="0">
                <a:latin typeface="+mn-lt"/>
                <a:cs typeface="Arial" pitchFamily="34" charset="0"/>
              </a:rPr>
              <a:t>,…, </a:t>
            </a:r>
            <a:r>
              <a:rPr lang="en-US" altLang="zh-CN" sz="2200" dirty="0" err="1" smtClean="0">
                <a:latin typeface="+mn-lt"/>
                <a:cs typeface="Arial" pitchFamily="34" charset="0"/>
              </a:rPr>
              <a:t>k</a:t>
            </a:r>
            <a:r>
              <a:rPr lang="en-US" altLang="zh-CN" sz="2200" baseline="-25000" dirty="0" err="1" smtClean="0">
                <a:latin typeface="+mn-lt"/>
                <a:cs typeface="Arial" pitchFamily="34" charset="0"/>
              </a:rPr>
              <a:t>j</a:t>
            </a:r>
            <a:r>
              <a:rPr lang="zh-CN" altLang="en-US" sz="2200" dirty="0">
                <a:cs typeface="Arial" pitchFamily="34" charset="0"/>
              </a:rPr>
              <a:t>构造最优二叉查找树作</a:t>
            </a:r>
            <a:r>
              <a:rPr lang="zh-CN" altLang="en-US" sz="2200" dirty="0" smtClean="0">
                <a:cs typeface="Arial" pitchFamily="34" charset="0"/>
              </a:rPr>
              <a:t>为</a:t>
            </a:r>
            <a:r>
              <a:rPr lang="zh-CN" altLang="en-US" sz="2200" b="1" dirty="0" smtClean="0">
                <a:cs typeface="Arial" pitchFamily="34" charset="0"/>
              </a:rPr>
              <a:t> </a:t>
            </a:r>
            <a:r>
              <a:rPr lang="en-US" altLang="zh-CN" sz="2200" b="1" dirty="0" err="1">
                <a:cs typeface="Arial" pitchFamily="34" charset="0"/>
              </a:rPr>
              <a:t>k</a:t>
            </a:r>
            <a:r>
              <a:rPr lang="en-US" altLang="zh-CN" sz="2200" b="1" baseline="-25000" dirty="0" err="1">
                <a:cs typeface="Arial" pitchFamily="34" charset="0"/>
              </a:rPr>
              <a:t>r</a:t>
            </a:r>
            <a:r>
              <a:rPr lang="en-US" altLang="zh-CN" sz="2200" b="1" baseline="-25000" dirty="0">
                <a:cs typeface="Arial" pitchFamily="34" charset="0"/>
              </a:rPr>
              <a:t> </a:t>
            </a:r>
            <a:r>
              <a:rPr lang="zh-CN" altLang="en-US" sz="2200" dirty="0">
                <a:cs typeface="Arial" pitchFamily="34" charset="0"/>
              </a:rPr>
              <a:t>的右子树</a:t>
            </a:r>
            <a:endParaRPr lang="en-US" altLang="zh-CN" sz="2200" dirty="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427939658"/>
              </p:ext>
            </p:extLst>
          </p:nvPr>
        </p:nvGraphicFramePr>
        <p:xfrm>
          <a:off x="4283968" y="3151311"/>
          <a:ext cx="2127250" cy="493713"/>
        </p:xfrm>
        <a:graphic>
          <a:graphicData uri="http://schemas.openxmlformats.org/presentationml/2006/ole">
            <mc:AlternateContent xmlns:mc="http://schemas.openxmlformats.org/markup-compatibility/2006">
              <mc:Choice xmlns:v="urn:schemas-microsoft-com:vml" Requires="v">
                <p:oleObj spid="_x0000_s232543" name="Equation" r:id="rId4" imgW="901309" imgH="228501" progId="Equation.DSMT4">
                  <p:embed/>
                </p:oleObj>
              </mc:Choice>
              <mc:Fallback>
                <p:oleObj name="Equation" r:id="rId4" imgW="901309" imgH="228501"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3151311"/>
                        <a:ext cx="212725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4569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fade">
                                      <p:cBhvr>
                                        <p:cTn id="36" dur="500"/>
                                        <p:tgtEl>
                                          <p:spTgt spid="22589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6" end="6"/>
                                            </p:txEl>
                                          </p:spTgt>
                                        </p:tgtEl>
                                        <p:attrNameLst>
                                          <p:attrName>style.visibility</p:attrName>
                                        </p:attrNameLst>
                                      </p:cBhvr>
                                      <p:to>
                                        <p:strVal val="visible"/>
                                      </p:to>
                                    </p:set>
                                    <p:animEffect transition="in" filter="wipe(left)">
                                      <p:cBhvr>
                                        <p:cTn id="41" dur="500"/>
                                        <p:tgtEl>
                                          <p:spTgt spid="22589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7" end="7"/>
                                            </p:txEl>
                                          </p:spTgt>
                                        </p:tgtEl>
                                        <p:attrNameLst>
                                          <p:attrName>style.visibility</p:attrName>
                                        </p:attrNameLst>
                                      </p:cBhvr>
                                      <p:to>
                                        <p:strVal val="visible"/>
                                      </p:to>
                                    </p:set>
                                    <p:animEffect transition="in" filter="wipe(left)">
                                      <p:cBhvr>
                                        <p:cTn id="46" dur="500"/>
                                        <p:tgtEl>
                                          <p:spTgt spid="22589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8" end="8"/>
                                            </p:txEl>
                                          </p:spTgt>
                                        </p:tgtEl>
                                        <p:attrNameLst>
                                          <p:attrName>style.visibility</p:attrName>
                                        </p:attrNameLst>
                                      </p:cBhvr>
                                      <p:to>
                                        <p:strVal val="visible"/>
                                      </p:to>
                                    </p:set>
                                    <p:animEffect transition="in" filter="wipe(left)">
                                      <p:cBhvr>
                                        <p:cTn id="51"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2520280"/>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最优值的递归表达</a:t>
            </a:r>
            <a:r>
              <a:rPr lang="zh-CN" altLang="en-US" sz="2200" dirty="0" smtClean="0">
                <a:latin typeface="Times New Roman" pitchFamily="18" charset="0"/>
                <a:cs typeface="Times New Roman" pitchFamily="18" charset="0"/>
              </a:rPr>
              <a:t>式</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Verdana"/>
                <a:cs typeface="Arial" pitchFamily="34" charset="0"/>
              </a:rPr>
              <a:t>当一棵树</a:t>
            </a:r>
            <a:r>
              <a:rPr lang="en-US" altLang="zh-CN" sz="2200" dirty="0" smtClean="0">
                <a:latin typeface="Verdana"/>
                <a:cs typeface="Arial" pitchFamily="34" charset="0"/>
              </a:rPr>
              <a:t>T’</a:t>
            </a:r>
            <a:r>
              <a:rPr lang="zh-CN" altLang="en-US" sz="2200" dirty="0" smtClean="0">
                <a:latin typeface="Verdana"/>
                <a:cs typeface="Arial" pitchFamily="34" charset="0"/>
              </a:rPr>
              <a:t>成为根节点</a:t>
            </a:r>
            <a:r>
              <a:rPr lang="en-US" altLang="zh-CN" sz="2200" dirty="0" smtClean="0">
                <a:latin typeface="Verdana"/>
                <a:cs typeface="Arial" pitchFamily="34" charset="0"/>
              </a:rPr>
              <a:t>K</a:t>
            </a:r>
            <a:r>
              <a:rPr lang="en-US" altLang="zh-CN" sz="2200" baseline="-25000" dirty="0" smtClean="0">
                <a:latin typeface="Verdana"/>
                <a:cs typeface="Arial" pitchFamily="34" charset="0"/>
              </a:rPr>
              <a:t>r </a:t>
            </a:r>
            <a:r>
              <a:rPr lang="zh-CN" altLang="en-US" sz="2200" dirty="0" smtClean="0">
                <a:latin typeface="Verdana"/>
                <a:cs typeface="Arial" pitchFamily="34" charset="0"/>
              </a:rPr>
              <a:t>的子树时，其期望搜索代价怎么变化？</a:t>
            </a:r>
            <a:endParaRPr lang="en-US" altLang="zh-CN" sz="2200" dirty="0" smtClean="0">
              <a:latin typeface="Verdana"/>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en-GB" altLang="zh-CN" sz="2200" dirty="0" smtClean="0">
                <a:latin typeface="+mn-lt"/>
                <a:cs typeface="Arial" pitchFamily="34" charset="0"/>
              </a:rPr>
              <a:t>T’</a:t>
            </a:r>
            <a:r>
              <a:rPr lang="zh-CN" altLang="en-US" sz="2200" dirty="0" smtClean="0">
                <a:latin typeface="+mn-lt"/>
                <a:cs typeface="Arial" pitchFamily="34" charset="0"/>
              </a:rPr>
              <a:t>中每个节点的深度增加</a:t>
            </a:r>
            <a:r>
              <a:rPr lang="en-US" altLang="zh-CN" sz="2200" dirty="0" smtClean="0">
                <a:latin typeface="+mn-lt"/>
                <a:cs typeface="Arial" pitchFamily="34" charset="0"/>
              </a:rPr>
              <a:t>1</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根据二叉查找树的期望搜索代价定义式：</a:t>
            </a:r>
            <a:endParaRPr lang="en-US" altLang="zh-CN" sz="2200" dirty="0" smtClean="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46852704"/>
              </p:ext>
            </p:extLst>
          </p:nvPr>
        </p:nvGraphicFramePr>
        <p:xfrm>
          <a:off x="1795463" y="3068960"/>
          <a:ext cx="5781675" cy="931862"/>
        </p:xfrm>
        <a:graphic>
          <a:graphicData uri="http://schemas.openxmlformats.org/presentationml/2006/ole">
            <mc:AlternateContent xmlns:mc="http://schemas.openxmlformats.org/markup-compatibility/2006">
              <mc:Choice xmlns:v="urn:schemas-microsoft-com:vml" Requires="v">
                <p:oleObj spid="_x0000_s233649" name="Equation" r:id="rId4" imgW="2451100" imgH="431800" progId="Equation.DSMT4">
                  <p:embed/>
                </p:oleObj>
              </mc:Choice>
              <mc:Fallback>
                <p:oleObj name="Equation" r:id="rId4" imgW="2451100" imgH="431800" progId="Equation.DSMT4">
                  <p:embed/>
                  <p:pic>
                    <p:nvPicPr>
                      <p:cNvPr id="0"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463" y="3068960"/>
                        <a:ext cx="578167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a:xfrm>
            <a:off x="237006" y="4113076"/>
            <a:ext cx="8766207" cy="126014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smtClean="0">
                <a:latin typeface="Verdana"/>
                <a:cs typeface="Arial" pitchFamily="34" charset="0"/>
              </a:rPr>
              <a:t>因此子树</a:t>
            </a:r>
            <a:r>
              <a:rPr lang="en-US" altLang="zh-CN" sz="2200" b="0" kern="0" dirty="0" smtClean="0">
                <a:latin typeface="Verdana"/>
                <a:cs typeface="Arial" pitchFamily="34" charset="0"/>
              </a:rPr>
              <a:t>T’</a:t>
            </a:r>
            <a:r>
              <a:rPr lang="zh-CN" altLang="en-US" sz="2200" b="0" kern="0" dirty="0" smtClean="0">
                <a:latin typeface="Verdana"/>
                <a:cs typeface="Arial" pitchFamily="34" charset="0"/>
              </a:rPr>
              <a:t>的</a:t>
            </a:r>
            <a:r>
              <a:rPr lang="zh-CN" altLang="en-US" sz="2200" b="0" kern="0" dirty="0" smtClean="0">
                <a:solidFill>
                  <a:srgbClr val="FF0000"/>
                </a:solidFill>
                <a:latin typeface="Verdana"/>
                <a:cs typeface="Arial" pitchFamily="34" charset="0"/>
              </a:rPr>
              <a:t>期望搜索代价增量</a:t>
            </a:r>
            <a:r>
              <a:rPr lang="zh-CN" altLang="en-US" sz="2200" b="0" kern="0" dirty="0" smtClean="0">
                <a:latin typeface="Verdana"/>
                <a:cs typeface="Arial" pitchFamily="34" charset="0"/>
              </a:rPr>
              <a:t>为子树中所有节点概率之和</a:t>
            </a:r>
            <a:endParaRPr lang="en-US" altLang="zh-CN" sz="2200" b="0" kern="0" dirty="0" smtClean="0">
              <a:latin typeface="Verdana"/>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smtClean="0">
                <a:latin typeface="Verdana"/>
                <a:cs typeface="Arial" pitchFamily="34" charset="0"/>
              </a:rPr>
              <a:t>以符号</a:t>
            </a:r>
            <a:r>
              <a:rPr lang="en-US" altLang="zh-CN" sz="2200" b="0" kern="0" dirty="0" smtClean="0">
                <a:solidFill>
                  <a:srgbClr val="FF0000"/>
                </a:solidFill>
                <a:latin typeface="Verdana"/>
                <a:cs typeface="Arial" pitchFamily="34" charset="0"/>
              </a:rPr>
              <a:t>w</a:t>
            </a:r>
            <a:r>
              <a:rPr lang="zh-CN" altLang="en-US" sz="2200" b="0" kern="0" dirty="0" smtClean="0">
                <a:solidFill>
                  <a:srgbClr val="FF0000"/>
                </a:solidFill>
                <a:latin typeface="Verdana"/>
                <a:cs typeface="Arial" pitchFamily="34" charset="0"/>
              </a:rPr>
              <a:t>（</a:t>
            </a:r>
            <a:r>
              <a:rPr lang="en-US" altLang="zh-CN" sz="2200" b="0" kern="0" dirty="0" err="1">
                <a:solidFill>
                  <a:srgbClr val="FF0000"/>
                </a:solidFill>
                <a:latin typeface="Verdana"/>
                <a:cs typeface="Arial" pitchFamily="34" charset="0"/>
              </a:rPr>
              <a:t>i</a:t>
            </a:r>
            <a:r>
              <a:rPr lang="en-US" altLang="zh-CN" sz="2200" b="0" kern="0" dirty="0" err="1" smtClean="0">
                <a:solidFill>
                  <a:srgbClr val="FF0000"/>
                </a:solidFill>
                <a:latin typeface="Verdana"/>
                <a:cs typeface="Arial" pitchFamily="34" charset="0"/>
              </a:rPr>
              <a:t>,j</a:t>
            </a:r>
            <a:r>
              <a:rPr lang="zh-CN" altLang="en-US" sz="2200" b="0" kern="0" dirty="0" smtClean="0">
                <a:solidFill>
                  <a:srgbClr val="FF0000"/>
                </a:solidFill>
                <a:latin typeface="Verdana"/>
                <a:cs typeface="Arial" pitchFamily="34" charset="0"/>
              </a:rPr>
              <a:t>）</a:t>
            </a:r>
            <a:r>
              <a:rPr lang="zh-CN" altLang="en-US" sz="2200" b="0" kern="0" dirty="0" smtClean="0">
                <a:latin typeface="Verdana"/>
                <a:cs typeface="Arial" pitchFamily="34" charset="0"/>
              </a:rPr>
              <a:t>表示期望搜索代价增量：</a:t>
            </a:r>
            <a:endParaRPr lang="en-US" altLang="zh-CN" sz="2200" b="0" kern="0" dirty="0" smtClean="0">
              <a:latin typeface="Verdana"/>
              <a:cs typeface="Arial"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29333632"/>
              </p:ext>
            </p:extLst>
          </p:nvPr>
        </p:nvGraphicFramePr>
        <p:xfrm>
          <a:off x="3084513" y="5521325"/>
          <a:ext cx="3205162" cy="931863"/>
        </p:xfrm>
        <a:graphic>
          <a:graphicData uri="http://schemas.openxmlformats.org/presentationml/2006/ole">
            <mc:AlternateContent xmlns:mc="http://schemas.openxmlformats.org/markup-compatibility/2006">
              <mc:Choice xmlns:v="urn:schemas-microsoft-com:vml" Requires="v">
                <p:oleObj spid="_x0000_s233650" name="Equation" r:id="rId6" imgW="1358310" imgH="431613" progId="Equation.DSMT4">
                  <p:embed/>
                </p:oleObj>
              </mc:Choice>
              <mc:Fallback>
                <p:oleObj name="Equation" r:id="rId6" imgW="1358310" imgH="431613" progId="Equation.DSMT4">
                  <p:embed/>
                  <p:pic>
                    <p:nvPicPr>
                      <p:cNvPr id="0" name="Picture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513" y="5521325"/>
                        <a:ext cx="3205162"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0873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wipe(left)">
                                      <p:cBhvr>
                                        <p:cTn id="36" dur="500"/>
                                        <p:tgtEl>
                                          <p:spTgt spid="9">
                                            <p:txEl>
                                              <p:pRg st="1" end="1"/>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1944216"/>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最优值的递归表达</a:t>
            </a:r>
            <a:r>
              <a:rPr lang="zh-CN" altLang="en-US" sz="2200" dirty="0" smtClean="0">
                <a:latin typeface="Times New Roman" pitchFamily="18" charset="0"/>
                <a:cs typeface="Times New Roman" pitchFamily="18" charset="0"/>
              </a:rPr>
              <a:t>式</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Verdana"/>
                <a:cs typeface="Arial" pitchFamily="34" charset="0"/>
              </a:rPr>
              <a:t>如果</a:t>
            </a:r>
            <a:r>
              <a:rPr lang="en-US" altLang="zh-CN" sz="2200" b="1" dirty="0" err="1" smtClean="0">
                <a:latin typeface="Verdana"/>
                <a:cs typeface="Arial" pitchFamily="34" charset="0"/>
              </a:rPr>
              <a:t>k</a:t>
            </a:r>
            <a:r>
              <a:rPr lang="en-US" altLang="zh-CN" sz="2200" b="1" baseline="-25000" dirty="0" err="1" smtClean="0">
                <a:latin typeface="Verdana"/>
                <a:cs typeface="Arial" pitchFamily="34" charset="0"/>
              </a:rPr>
              <a:t>r</a:t>
            </a:r>
            <a:r>
              <a:rPr lang="zh-CN" altLang="en-US" sz="2200" dirty="0" smtClean="0">
                <a:latin typeface="Verdana"/>
                <a:cs typeface="Arial" pitchFamily="34" charset="0"/>
              </a:rPr>
              <a:t>是一棵包含</a:t>
            </a:r>
            <a:r>
              <a:rPr lang="zh-CN" altLang="en-US" sz="2200" dirty="0">
                <a:latin typeface="Verdana"/>
                <a:cs typeface="Arial" pitchFamily="34" charset="0"/>
              </a:rPr>
              <a:t>关键字</a:t>
            </a:r>
            <a:r>
              <a:rPr lang="en-US" altLang="zh-CN" sz="2200" b="1" dirty="0">
                <a:latin typeface="Verdana"/>
                <a:cs typeface="Arial" pitchFamily="34" charset="0"/>
              </a:rPr>
              <a:t>{</a:t>
            </a:r>
            <a:r>
              <a:rPr lang="en-US" altLang="zh-CN" sz="2200" b="1" dirty="0" err="1">
                <a:latin typeface="Verdana"/>
                <a:cs typeface="Arial" pitchFamily="34" charset="0"/>
              </a:rPr>
              <a:t>k</a:t>
            </a:r>
            <a:r>
              <a:rPr lang="en-US" altLang="zh-CN" sz="2200" b="1" baseline="-25000" dirty="0" err="1">
                <a:latin typeface="Verdana"/>
                <a:cs typeface="Arial" pitchFamily="34" charset="0"/>
              </a:rPr>
              <a:t>i</a:t>
            </a:r>
            <a:r>
              <a:rPr lang="en-US" altLang="zh-CN" sz="2200" b="1" dirty="0">
                <a:latin typeface="Verdana"/>
                <a:cs typeface="Arial" pitchFamily="34" charset="0"/>
              </a:rPr>
              <a:t>,…,</a:t>
            </a:r>
            <a:r>
              <a:rPr lang="en-US" altLang="zh-CN" sz="2200" b="1" dirty="0" err="1">
                <a:latin typeface="Verdana"/>
                <a:cs typeface="Arial" pitchFamily="34" charset="0"/>
              </a:rPr>
              <a:t>k</a:t>
            </a:r>
            <a:r>
              <a:rPr lang="en-US" altLang="zh-CN" sz="2200" b="1" baseline="-25000" dirty="0" err="1">
                <a:latin typeface="Verdana"/>
                <a:cs typeface="Arial" pitchFamily="34" charset="0"/>
              </a:rPr>
              <a:t>j</a:t>
            </a:r>
            <a:r>
              <a:rPr lang="en-US" altLang="zh-CN" sz="2200" b="1" baseline="-25000" dirty="0">
                <a:latin typeface="Verdana"/>
                <a:cs typeface="Arial" pitchFamily="34" charset="0"/>
              </a:rPr>
              <a:t> </a:t>
            </a:r>
            <a:r>
              <a:rPr lang="en-US" altLang="zh-CN" sz="2200" b="1" dirty="0" smtClean="0">
                <a:latin typeface="Verdana"/>
                <a:cs typeface="Arial" pitchFamily="34" charset="0"/>
              </a:rPr>
              <a:t>}</a:t>
            </a:r>
            <a:r>
              <a:rPr lang="zh-CN" altLang="en-US" sz="2200" dirty="0" smtClean="0">
                <a:latin typeface="Verdana"/>
                <a:cs typeface="Arial" pitchFamily="34" charset="0"/>
              </a:rPr>
              <a:t>的最优子树的根</a:t>
            </a:r>
            <a:endParaRPr lang="en-US" altLang="zh-CN" sz="2200" dirty="0" smtClean="0">
              <a:latin typeface="Verdana"/>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Verdana"/>
                <a:cs typeface="Arial" pitchFamily="34" charset="0"/>
              </a:rPr>
              <a:t>则该子树的期望搜索代价为：</a:t>
            </a:r>
            <a:endParaRPr lang="en-US" altLang="zh-CN" sz="2200" dirty="0" smtClean="0">
              <a:latin typeface="Verdana"/>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85788400"/>
              </p:ext>
            </p:extLst>
          </p:nvPr>
        </p:nvGraphicFramePr>
        <p:xfrm>
          <a:off x="423070" y="2564904"/>
          <a:ext cx="8297862" cy="492125"/>
        </p:xfrm>
        <a:graphic>
          <a:graphicData uri="http://schemas.openxmlformats.org/presentationml/2006/ole">
            <mc:AlternateContent xmlns:mc="http://schemas.openxmlformats.org/markup-compatibility/2006">
              <mc:Choice xmlns:v="urn:schemas-microsoft-com:vml" Requires="v">
                <p:oleObj spid="_x0000_s234823" name="Equation" r:id="rId4" imgW="3517900" imgH="228600" progId="Equation.DSMT4">
                  <p:embed/>
                </p:oleObj>
              </mc:Choice>
              <mc:Fallback>
                <p:oleObj name="Equation" r:id="rId4" imgW="3517900" imgH="228600" progId="Equation.DSMT4">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70" y="2564904"/>
                        <a:ext cx="829786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a:xfrm>
            <a:off x="237006" y="3107999"/>
            <a:ext cx="8766207" cy="63007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smtClean="0">
                <a:latin typeface="Verdana"/>
                <a:cs typeface="Arial" pitchFamily="34" charset="0"/>
              </a:rPr>
              <a:t>注意到如下关系式成立：</a:t>
            </a:r>
            <a:endParaRPr lang="en-US" altLang="zh-CN" sz="2200" b="0" kern="0" dirty="0" smtClean="0">
              <a:latin typeface="Verdana"/>
              <a:cs typeface="Arial"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301990413"/>
              </p:ext>
            </p:extLst>
          </p:nvPr>
        </p:nvGraphicFramePr>
        <p:xfrm>
          <a:off x="2085182" y="3789039"/>
          <a:ext cx="4973638" cy="492125"/>
        </p:xfrm>
        <a:graphic>
          <a:graphicData uri="http://schemas.openxmlformats.org/presentationml/2006/ole">
            <mc:AlternateContent xmlns:mc="http://schemas.openxmlformats.org/markup-compatibility/2006">
              <mc:Choice xmlns:v="urn:schemas-microsoft-com:vml" Requires="v">
                <p:oleObj spid="_x0000_s234824" name="Equation" r:id="rId6" imgW="2108200" imgH="228600" progId="Equation.DSMT4">
                  <p:embed/>
                </p:oleObj>
              </mc:Choice>
              <mc:Fallback>
                <p:oleObj name="Equation" r:id="rId6" imgW="2108200" imgH="228600" progId="Equation.DSMT4">
                  <p:embed/>
                  <p:pic>
                    <p:nvPicPr>
                      <p:cNvPr id="0"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182" y="3789039"/>
                        <a:ext cx="497363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txBox="1">
            <a:spLocks noChangeArrowheads="1"/>
          </p:cNvSpPr>
          <p:nvPr/>
        </p:nvSpPr>
        <p:spPr>
          <a:xfrm>
            <a:off x="241261" y="4332134"/>
            <a:ext cx="8766207" cy="63007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代</a:t>
            </a:r>
            <a:r>
              <a:rPr lang="zh-CN" altLang="en-US" sz="2200" b="0" kern="0" dirty="0" smtClean="0">
                <a:latin typeface="Verdana"/>
                <a:cs typeface="Arial" pitchFamily="34" charset="0"/>
              </a:rPr>
              <a:t>入上式可得（当</a:t>
            </a:r>
            <a:r>
              <a:rPr lang="en-US" altLang="zh-CN" sz="2200" b="0" kern="0" dirty="0" smtClean="0">
                <a:latin typeface="Verdana"/>
                <a:cs typeface="Arial" pitchFamily="34" charset="0"/>
              </a:rPr>
              <a:t>j</a:t>
            </a:r>
            <a:r>
              <a:rPr lang="zh-CN" altLang="en-US" sz="2200" b="0" kern="0" dirty="0" smtClean="0">
                <a:latin typeface="Verdana"/>
                <a:cs typeface="Arial" pitchFamily="34" charset="0"/>
              </a:rPr>
              <a:t>≥</a:t>
            </a:r>
            <a:r>
              <a:rPr lang="en-US" altLang="zh-CN" sz="2200" b="0" kern="0" dirty="0" err="1" smtClean="0">
                <a:latin typeface="Verdana"/>
                <a:cs typeface="Arial" pitchFamily="34" charset="0"/>
              </a:rPr>
              <a:t>i</a:t>
            </a:r>
            <a:r>
              <a:rPr lang="zh-CN" altLang="en-US" sz="2200" b="0" kern="0" dirty="0">
                <a:latin typeface="Verdana"/>
                <a:cs typeface="Arial" pitchFamily="34" charset="0"/>
              </a:rPr>
              <a:t>时</a:t>
            </a:r>
            <a:r>
              <a:rPr lang="zh-CN" altLang="en-US" sz="2200" b="0" kern="0" dirty="0" smtClean="0">
                <a:latin typeface="Verdana"/>
                <a:cs typeface="Arial" pitchFamily="34" charset="0"/>
              </a:rPr>
              <a:t>）：</a:t>
            </a:r>
            <a:endParaRPr lang="en-US" altLang="zh-CN" sz="2200" b="0" kern="0" dirty="0" smtClean="0">
              <a:latin typeface="Verdana"/>
              <a:cs typeface="Arial" pitchFamily="34"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118916091"/>
              </p:ext>
            </p:extLst>
          </p:nvPr>
        </p:nvGraphicFramePr>
        <p:xfrm>
          <a:off x="1816101" y="5013176"/>
          <a:ext cx="5511800" cy="438150"/>
        </p:xfrm>
        <a:graphic>
          <a:graphicData uri="http://schemas.openxmlformats.org/presentationml/2006/ole">
            <mc:AlternateContent xmlns:mc="http://schemas.openxmlformats.org/markup-compatibility/2006">
              <mc:Choice xmlns:v="urn:schemas-microsoft-com:vml" Requires="v">
                <p:oleObj spid="_x0000_s234825" name="Equation" r:id="rId8" imgW="2336800" imgH="203200" progId="Equation.DSMT4">
                  <p:embed/>
                </p:oleObj>
              </mc:Choice>
              <mc:Fallback>
                <p:oleObj name="Equation" r:id="rId8" imgW="2336800" imgH="203200" progId="Equation.DSMT4">
                  <p:embed/>
                  <p:pic>
                    <p:nvPicPr>
                      <p:cNvPr id="0" name="Picture 1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6101" y="5013176"/>
                        <a:ext cx="55118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txBox="1">
            <a:spLocks noChangeArrowheads="1"/>
          </p:cNvSpPr>
          <p:nvPr/>
        </p:nvSpPr>
        <p:spPr>
          <a:xfrm>
            <a:off x="241261" y="5406152"/>
            <a:ext cx="8766207" cy="63007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已</a:t>
            </a:r>
            <a:r>
              <a:rPr lang="zh-CN" altLang="en-US" sz="2200" b="0" kern="0" dirty="0" smtClean="0">
                <a:latin typeface="Verdana"/>
                <a:cs typeface="Arial" pitchFamily="34" charset="0"/>
              </a:rPr>
              <a:t>知：当</a:t>
            </a:r>
            <a:r>
              <a:rPr lang="en-US" altLang="zh-CN" sz="2200" b="0" kern="0" dirty="0" smtClean="0">
                <a:latin typeface="Verdana"/>
                <a:cs typeface="Arial" pitchFamily="34" charset="0"/>
              </a:rPr>
              <a:t>j </a:t>
            </a:r>
            <a:r>
              <a:rPr lang="en-US" altLang="zh-CN" sz="2200" b="0" kern="0" dirty="0">
                <a:latin typeface="Verdana"/>
                <a:cs typeface="Arial" pitchFamily="34" charset="0"/>
              </a:rPr>
              <a:t>= i-1 </a:t>
            </a:r>
            <a:r>
              <a:rPr lang="zh-CN" altLang="en-US" sz="2200" b="0" kern="0" dirty="0" smtClean="0">
                <a:latin typeface="Verdana"/>
                <a:cs typeface="Arial" pitchFamily="34" charset="0"/>
              </a:rPr>
              <a:t>时（</a:t>
            </a:r>
            <a:r>
              <a:rPr lang="zh-CN" altLang="en-US" sz="2200" b="0" kern="0" dirty="0">
                <a:latin typeface="Verdana"/>
                <a:cs typeface="Arial" pitchFamily="34" charset="0"/>
              </a:rPr>
              <a:t>此时只有虚拟节点</a:t>
            </a:r>
            <a:r>
              <a:rPr lang="en-US" altLang="zh-CN" sz="2200" b="0" kern="0" dirty="0">
                <a:latin typeface="Verdana"/>
                <a:cs typeface="Arial" pitchFamily="34" charset="0"/>
              </a:rPr>
              <a:t>d</a:t>
            </a:r>
            <a:r>
              <a:rPr lang="en-US" altLang="zh-CN" sz="2200" b="0" kern="0" baseline="-25000" dirty="0">
                <a:latin typeface="Verdana"/>
                <a:cs typeface="Arial" pitchFamily="34" charset="0"/>
              </a:rPr>
              <a:t>i-1</a:t>
            </a:r>
            <a:r>
              <a:rPr lang="zh-CN" altLang="en-US" sz="2200" b="0" kern="0" dirty="0" smtClean="0">
                <a:latin typeface="Verdana"/>
                <a:cs typeface="Arial" pitchFamily="34" charset="0"/>
              </a:rPr>
              <a:t>）</a:t>
            </a:r>
            <a:endParaRPr lang="en-US" altLang="zh-CN" sz="2200" b="0" kern="0" dirty="0" smtClean="0">
              <a:latin typeface="Verdana"/>
              <a:cs typeface="Arial" pitchFamily="34"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2371645"/>
              </p:ext>
            </p:extLst>
          </p:nvPr>
        </p:nvGraphicFramePr>
        <p:xfrm>
          <a:off x="3670300" y="6057900"/>
          <a:ext cx="1790700" cy="482600"/>
        </p:xfrm>
        <a:graphic>
          <a:graphicData uri="http://schemas.openxmlformats.org/presentationml/2006/ole">
            <mc:AlternateContent xmlns:mc="http://schemas.openxmlformats.org/markup-compatibility/2006">
              <mc:Choice xmlns:v="urn:schemas-microsoft-com:vml" Requires="v">
                <p:oleObj spid="_x0000_s234826" name="Equation" r:id="rId10" imgW="761669" imgH="228501" progId="Equation.DSMT4">
                  <p:embed/>
                </p:oleObj>
              </mc:Choice>
              <mc:Fallback>
                <p:oleObj name="Equation" r:id="rId10" imgW="761669" imgH="228501" progId="Equation.DSMT4">
                  <p:embed/>
                  <p:pic>
                    <p:nvPicPr>
                      <p:cNvPr id="0" name="Picture 1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0300" y="6057900"/>
                        <a:ext cx="17907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9401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wipe(left)">
                                      <p:cBhvr>
                                        <p:cTn id="35" dur="500"/>
                                        <p:tgtEl>
                                          <p:spTgt spid="10">
                                            <p:txEl>
                                              <p:pRg st="0" end="0"/>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500"/>
                                        <p:tgtEl>
                                          <p:spTgt spid="12">
                                            <p:txEl>
                                              <p:pRg st="0" end="0"/>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最优二</a:t>
            </a:r>
            <a:r>
              <a:rPr lang="zh-CN" altLang="en-US" dirty="0" smtClean="0">
                <a:solidFill>
                  <a:schemeClr val="bg2">
                    <a:lumMod val="10000"/>
                  </a:schemeClr>
                </a:solidFill>
                <a:cs typeface="Courier New" pitchFamily="49" charset="0"/>
              </a:rPr>
              <a:t>叉查找树</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718330"/>
          </a:xfrm>
          <a:prstGeom prst="rect">
            <a:avLst/>
          </a:prstGeom>
        </p:spPr>
        <p:txBody>
          <a:bodyPr/>
          <a:lstStyle/>
          <a:p>
            <a:pPr marL="504000" indent="-504000" eaLnBrk="1" hangingPunct="1">
              <a:lnSpc>
                <a:spcPct val="150000"/>
              </a:lnSpc>
            </a:pPr>
            <a:r>
              <a:rPr lang="zh-CN" altLang="en-US" sz="2200" dirty="0" smtClean="0">
                <a:latin typeface="Times New Roman" pitchFamily="18" charset="0"/>
                <a:cs typeface="Times New Roman" pitchFamily="18" charset="0"/>
              </a:rPr>
              <a:t>经过整理得到最优值的递归表达</a:t>
            </a:r>
            <a:r>
              <a:rPr lang="zh-CN" altLang="en-US" sz="2200" dirty="0">
                <a:latin typeface="Times New Roman" pitchFamily="18" charset="0"/>
                <a:cs typeface="Times New Roman" pitchFamily="18" charset="0"/>
              </a:rPr>
              <a:t>式如下</a:t>
            </a:r>
            <a:endParaRPr lang="zh-CN" altLang="en-US" sz="2200" dirty="0">
              <a:latin typeface="+mn-lt"/>
              <a:ea typeface="+mj-ea"/>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92131343"/>
              </p:ext>
            </p:extLst>
          </p:nvPr>
        </p:nvGraphicFramePr>
        <p:xfrm>
          <a:off x="241300" y="1574800"/>
          <a:ext cx="8661400" cy="1244600"/>
        </p:xfrm>
        <a:graphic>
          <a:graphicData uri="http://schemas.openxmlformats.org/presentationml/2006/ole">
            <mc:AlternateContent xmlns:mc="http://schemas.openxmlformats.org/markup-compatibility/2006">
              <mc:Choice xmlns:v="urn:schemas-microsoft-com:vml" Requires="v">
                <p:oleObj spid="_x0000_s235691" name="Equation" r:id="rId4" imgW="3708400" imgH="533400" progId="Equation.DSMT4">
                  <p:embed/>
                </p:oleObj>
              </mc:Choice>
              <mc:Fallback>
                <p:oleObj name="Equation" r:id="rId4" imgW="3708400" imgH="533400" progId="Equation.DSMT4">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1574800"/>
                        <a:ext cx="8661400" cy="1244600"/>
                      </a:xfrm>
                      <a:prstGeom prst="rect">
                        <a:avLst/>
                      </a:prstGeom>
                      <a:solidFill>
                        <a:schemeClr val="bg1"/>
                      </a:solidFill>
                    </p:spPr>
                  </p:pic>
                </p:oleObj>
              </mc:Fallback>
            </mc:AlternateContent>
          </a:graphicData>
        </a:graphic>
      </p:graphicFrame>
      <p:sp>
        <p:nvSpPr>
          <p:cNvPr id="8" name="Rectangle 3"/>
          <p:cNvSpPr txBox="1">
            <a:spLocks noChangeArrowheads="1"/>
          </p:cNvSpPr>
          <p:nvPr/>
        </p:nvSpPr>
        <p:spPr>
          <a:xfrm>
            <a:off x="240308" y="2810892"/>
            <a:ext cx="8766207" cy="194421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所求</a:t>
            </a:r>
            <a:r>
              <a:rPr lang="zh-CN" altLang="en-US" sz="2200" b="0" kern="0" dirty="0" smtClean="0">
                <a:latin typeface="Verdana"/>
                <a:cs typeface="Arial" pitchFamily="34" charset="0"/>
              </a:rPr>
              <a:t>的最优二叉查找树的期望搜索代价最</a:t>
            </a:r>
            <a:r>
              <a:rPr lang="zh-CN" altLang="en-US" sz="2200" b="0" kern="0" dirty="0">
                <a:latin typeface="Verdana"/>
                <a:cs typeface="Arial" pitchFamily="34" charset="0"/>
              </a:rPr>
              <a:t>优</a:t>
            </a:r>
            <a:r>
              <a:rPr lang="zh-CN" altLang="en-US" sz="2200" b="0" kern="0" dirty="0" smtClean="0">
                <a:latin typeface="Verdana"/>
                <a:cs typeface="Arial" pitchFamily="34" charset="0"/>
              </a:rPr>
              <a:t>值为：</a:t>
            </a:r>
            <a:r>
              <a:rPr lang="en-US" altLang="zh-CN" sz="2200" b="0" kern="0" dirty="0">
                <a:latin typeface="Verdana"/>
                <a:cs typeface="Arial" pitchFamily="34" charset="0"/>
              </a:rPr>
              <a:t>E</a:t>
            </a:r>
            <a:r>
              <a:rPr lang="en-GB" altLang="zh-CN" sz="2200" b="0" kern="0" dirty="0" smtClean="0">
                <a:latin typeface="Verdana"/>
                <a:cs typeface="Arial" pitchFamily="34" charset="0"/>
              </a:rPr>
              <a:t>(1,n)</a:t>
            </a: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问</a:t>
            </a:r>
            <a:r>
              <a:rPr lang="zh-CN" altLang="en-US" sz="2200" b="0" kern="0" dirty="0" smtClean="0">
                <a:latin typeface="Verdana"/>
                <a:cs typeface="Arial" pitchFamily="34" charset="0"/>
              </a:rPr>
              <a:t>题：如何求解</a:t>
            </a:r>
            <a:r>
              <a:rPr lang="en-US" altLang="zh-CN" sz="2200" kern="0" dirty="0" smtClean="0">
                <a:latin typeface="Verdana"/>
                <a:cs typeface="Arial" pitchFamily="34" charset="0"/>
              </a:rPr>
              <a:t>w[</a:t>
            </a:r>
            <a:r>
              <a:rPr lang="en-US" altLang="zh-CN" sz="2200" kern="0" dirty="0" err="1">
                <a:latin typeface="Verdana"/>
                <a:cs typeface="Arial" pitchFamily="34" charset="0"/>
              </a:rPr>
              <a:t>i</a:t>
            </a:r>
            <a:r>
              <a:rPr lang="en-US" altLang="zh-CN" sz="2200" kern="0" dirty="0" err="1" smtClean="0">
                <a:latin typeface="Verdana"/>
                <a:cs typeface="Arial" pitchFamily="34" charset="0"/>
              </a:rPr>
              <a:t>,j</a:t>
            </a:r>
            <a:r>
              <a:rPr lang="en-US" altLang="zh-CN" sz="2200" kern="0" dirty="0" smtClean="0">
                <a:latin typeface="Verdana"/>
                <a:cs typeface="Arial" pitchFamily="34" charset="0"/>
              </a:rPr>
              <a:t>]</a:t>
            </a:r>
            <a:r>
              <a:rPr lang="zh-CN" altLang="en-US" sz="2200" b="0" kern="0" dirty="0" smtClean="0">
                <a:latin typeface="Verdana"/>
                <a:cs typeface="Arial" pitchFamily="34" charset="0"/>
              </a:rPr>
              <a:t>？</a:t>
            </a:r>
            <a:endParaRPr lang="en-US" altLang="zh-CN" sz="2200" b="0" kern="0" dirty="0" smtClean="0">
              <a:latin typeface="Verdana"/>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33347624"/>
              </p:ext>
            </p:extLst>
          </p:nvPr>
        </p:nvGraphicFramePr>
        <p:xfrm>
          <a:off x="1206500" y="4508500"/>
          <a:ext cx="7099300" cy="1093788"/>
        </p:xfrm>
        <a:graphic>
          <a:graphicData uri="http://schemas.openxmlformats.org/presentationml/2006/ole">
            <mc:AlternateContent xmlns:mc="http://schemas.openxmlformats.org/markup-compatibility/2006">
              <mc:Choice xmlns:v="urn:schemas-microsoft-com:vml" Requires="v">
                <p:oleObj spid="_x0000_s235692" name="Equation" r:id="rId6" imgW="3009600" imgH="507960" progId="Equation.DSMT4">
                  <p:embed/>
                </p:oleObj>
              </mc:Choice>
              <mc:Fallback>
                <p:oleObj name="Equation" r:id="rId6" imgW="3009600" imgH="507960" progId="Equation.DSMT4">
                  <p:embed/>
                  <p:pic>
                    <p:nvPicPr>
                      <p:cNvPr id="0"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6500" y="4508500"/>
                        <a:ext cx="70993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0289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最优二</a:t>
            </a:r>
            <a:r>
              <a:rPr lang="zh-CN" altLang="en-US" dirty="0" smtClean="0">
                <a:solidFill>
                  <a:schemeClr val="bg2">
                    <a:lumMod val="10000"/>
                  </a:schemeClr>
                </a:solidFill>
                <a:cs typeface="Courier New" pitchFamily="49" charset="0"/>
              </a:rPr>
              <a:t>叉查找树</a:t>
            </a:r>
            <a:endParaRPr lang="zh-CN" altLang="en-US" dirty="0">
              <a:solidFill>
                <a:schemeClr val="bg2">
                  <a:lumMod val="10000"/>
                </a:schemeClr>
              </a:solidFill>
              <a:cs typeface="Courier New" pitchFamily="49"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3"/>
          <p:cNvSpPr txBox="1">
            <a:spLocks noChangeArrowheads="1"/>
          </p:cNvSpPr>
          <p:nvPr/>
        </p:nvSpPr>
        <p:spPr>
          <a:xfrm>
            <a:off x="240308" y="836712"/>
            <a:ext cx="8766207" cy="583264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04000" indent="-504000" eaLnBrk="1" hangingPunct="1">
              <a:lnSpc>
                <a:spcPct val="200000"/>
              </a:lnSpc>
              <a:spcBef>
                <a:spcPts val="600"/>
              </a:spcBef>
            </a:pPr>
            <a:r>
              <a:rPr lang="zh-CN" altLang="en-US" sz="2200" kern="0" dirty="0" smtClean="0">
                <a:latin typeface="Times New Roman" pitchFamily="18" charset="0"/>
                <a:cs typeface="Times New Roman" pitchFamily="18" charset="0"/>
              </a:rPr>
              <a:t>构造最优解</a:t>
            </a:r>
            <a:endParaRPr lang="zh-CN" altLang="en-US" sz="2200" kern="0" dirty="0" smtClean="0">
              <a:latin typeface="+mn-lt"/>
              <a:ea typeface="+mj-ea"/>
            </a:endParaRP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采用</a:t>
            </a:r>
            <a:r>
              <a:rPr lang="en-US" altLang="zh-CN" sz="2200" kern="0" dirty="0">
                <a:latin typeface="+mn-lt"/>
                <a:cs typeface="Arial" pitchFamily="34" charset="0"/>
              </a:rPr>
              <a:t>R[</a:t>
            </a:r>
            <a:r>
              <a:rPr lang="en-US" altLang="zh-CN" sz="2200" b="1" kern="0" dirty="0" err="1" smtClean="0">
                <a:latin typeface="+mn-lt"/>
                <a:cs typeface="Arial" pitchFamily="34" charset="0"/>
              </a:rPr>
              <a:t>i</a:t>
            </a:r>
            <a:r>
              <a:rPr lang="en-US" altLang="zh-CN" sz="2200" b="1" kern="0" dirty="0" smtClean="0">
                <a:latin typeface="+mn-lt"/>
                <a:cs typeface="Arial" pitchFamily="34" charset="0"/>
              </a:rPr>
              <a:t>][j]</a:t>
            </a:r>
            <a:r>
              <a:rPr lang="zh-CN" altLang="en-US" sz="2200" b="0" kern="0" dirty="0" smtClean="0">
                <a:latin typeface="+mn-lt"/>
                <a:cs typeface="Arial" pitchFamily="34" charset="0"/>
              </a:rPr>
              <a:t>保存以</a:t>
            </a:r>
            <a:r>
              <a:rPr lang="en-US" altLang="zh-CN" sz="2200" kern="0" dirty="0" smtClean="0">
                <a:latin typeface="+mn-lt"/>
                <a:cs typeface="Arial" pitchFamily="34" charset="0"/>
              </a:rPr>
              <a:t>K</a:t>
            </a:r>
            <a:r>
              <a:rPr lang="en-US" altLang="zh-CN" sz="2200" kern="0" baseline="-25000" dirty="0">
                <a:latin typeface="+mn-lt"/>
                <a:cs typeface="Arial" pitchFamily="34" charset="0"/>
              </a:rPr>
              <a:t>r</a:t>
            </a:r>
            <a:r>
              <a:rPr lang="zh-CN" altLang="en-US" sz="2200" b="0" kern="0" dirty="0" smtClean="0">
                <a:latin typeface="+mn-lt"/>
                <a:cs typeface="Arial" pitchFamily="34" charset="0"/>
              </a:rPr>
              <a:t>为根的最优子树</a:t>
            </a:r>
            <a:r>
              <a:rPr lang="en-US" altLang="zh-CN" sz="2200" b="1" kern="0" dirty="0" smtClean="0">
                <a:latin typeface="+mn-lt"/>
                <a:cs typeface="Arial" pitchFamily="34" charset="0"/>
              </a:rPr>
              <a:t>T[</a:t>
            </a:r>
            <a:r>
              <a:rPr lang="en-US" altLang="zh-CN" sz="2200" kern="0" dirty="0" err="1">
                <a:latin typeface="+mn-lt"/>
                <a:cs typeface="Arial" pitchFamily="34" charset="0"/>
              </a:rPr>
              <a:t>i</a:t>
            </a:r>
            <a:r>
              <a:rPr lang="en-US" altLang="zh-CN" sz="2200" b="1" kern="0" dirty="0" err="1" smtClean="0">
                <a:latin typeface="+mn-lt"/>
                <a:cs typeface="Arial" pitchFamily="34" charset="0"/>
              </a:rPr>
              <a:t>,j</a:t>
            </a:r>
            <a:r>
              <a:rPr lang="en-US" altLang="zh-CN" sz="2200" b="1" kern="0" dirty="0" smtClean="0">
                <a:latin typeface="+mn-lt"/>
                <a:cs typeface="Arial" pitchFamily="34" charset="0"/>
              </a:rPr>
              <a:t>]</a:t>
            </a:r>
            <a:r>
              <a:rPr lang="zh-CN" altLang="en-US" sz="2200" b="0" kern="0" dirty="0" smtClean="0">
                <a:latin typeface="+mn-lt"/>
                <a:cs typeface="Arial" pitchFamily="34" charset="0"/>
              </a:rPr>
              <a:t>的根节点</a:t>
            </a:r>
            <a:endParaRPr lang="en-US" altLang="zh-CN" sz="2200" b="0" kern="0" dirty="0" smtClean="0">
              <a:latin typeface="+mn-lt"/>
              <a:cs typeface="Arial" pitchFamily="34" charset="0"/>
            </a:endParaRP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若：</a:t>
            </a:r>
            <a:r>
              <a:rPr lang="en-US" altLang="zh-CN" sz="2200" kern="0" dirty="0">
                <a:latin typeface="+mn-lt"/>
                <a:cs typeface="Arial" pitchFamily="34" charset="0"/>
              </a:rPr>
              <a:t>R</a:t>
            </a:r>
            <a:r>
              <a:rPr lang="en-US" altLang="zh-CN" sz="2200" b="1" kern="0" dirty="0" smtClean="0">
                <a:latin typeface="+mn-lt"/>
                <a:cs typeface="Arial" pitchFamily="34" charset="0"/>
              </a:rPr>
              <a:t>[1][n]=r</a:t>
            </a:r>
            <a:r>
              <a:rPr lang="zh-CN" altLang="en-US" sz="2200" b="1" kern="0" dirty="0" smtClean="0">
                <a:latin typeface="+mn-lt"/>
                <a:cs typeface="Arial" pitchFamily="34" charset="0"/>
              </a:rPr>
              <a:t>，</a:t>
            </a:r>
            <a:r>
              <a:rPr lang="zh-CN" altLang="en-US" sz="2200" b="0" kern="0" dirty="0" smtClean="0">
                <a:latin typeface="+mn-lt"/>
                <a:cs typeface="Arial" pitchFamily="34" charset="0"/>
              </a:rPr>
              <a:t>则：</a:t>
            </a:r>
            <a:r>
              <a:rPr lang="en-US" altLang="zh-CN" sz="2200" b="0" kern="0" dirty="0" err="1" smtClean="0">
                <a:latin typeface="+mn-lt"/>
                <a:cs typeface="Arial" pitchFamily="34" charset="0"/>
              </a:rPr>
              <a:t>k</a:t>
            </a:r>
            <a:r>
              <a:rPr lang="en-US" altLang="zh-CN" sz="2200" b="1" kern="0" baseline="-25000" dirty="0" err="1" smtClean="0">
                <a:latin typeface="+mn-lt"/>
                <a:cs typeface="Arial" pitchFamily="34" charset="0"/>
              </a:rPr>
              <a:t>r</a:t>
            </a:r>
            <a:r>
              <a:rPr lang="en-US" altLang="zh-CN" sz="2200" b="1" kern="0" baseline="-25000" dirty="0" smtClean="0">
                <a:latin typeface="+mn-lt"/>
                <a:cs typeface="Arial" pitchFamily="34" charset="0"/>
              </a:rPr>
              <a:t> </a:t>
            </a:r>
            <a:r>
              <a:rPr lang="zh-CN" altLang="en-US" sz="2200" b="0" kern="0" dirty="0" smtClean="0">
                <a:latin typeface="+mn-lt"/>
                <a:cs typeface="Arial" pitchFamily="34" charset="0"/>
              </a:rPr>
              <a:t>为所求二叉查找树的根节点</a:t>
            </a:r>
            <a:endParaRPr lang="en-US" altLang="zh-CN" sz="2200" b="0" kern="0" dirty="0" smtClean="0">
              <a:latin typeface="+mn-lt"/>
              <a:cs typeface="Arial" pitchFamily="34" charset="0"/>
            </a:endParaRPr>
          </a:p>
          <a:p>
            <a:pPr marL="1440000" lvl="2" indent="-432000" eaLnBrk="1" hangingPunct="1">
              <a:lnSpc>
                <a:spcPct val="200000"/>
              </a:lnSpc>
              <a:spcBef>
                <a:spcPts val="600"/>
              </a:spcBef>
              <a:buClr>
                <a:srgbClr val="000000"/>
              </a:buClr>
              <a:buSzPct val="100000"/>
              <a:buFont typeface="微软雅黑" panose="020B0503020204020204" pitchFamily="34" charset="-122"/>
              <a:buChar char="━"/>
            </a:pPr>
            <a:r>
              <a:rPr lang="zh-CN" altLang="en-US" sz="2200" b="0" kern="0" dirty="0" smtClean="0">
                <a:latin typeface="+mn-lt"/>
                <a:cs typeface="Arial" pitchFamily="34" charset="0"/>
              </a:rPr>
              <a:t>其左子树为 </a:t>
            </a:r>
            <a:r>
              <a:rPr lang="en-US" altLang="zh-CN" sz="2200" kern="0" dirty="0" smtClean="0">
                <a:latin typeface="+mn-lt"/>
                <a:cs typeface="Arial" pitchFamily="34" charset="0"/>
              </a:rPr>
              <a:t>T[</a:t>
            </a:r>
            <a:r>
              <a:rPr lang="en-US" altLang="zh-CN" sz="2200" kern="0" dirty="0">
                <a:latin typeface="+mn-lt"/>
                <a:cs typeface="Arial" pitchFamily="34" charset="0"/>
              </a:rPr>
              <a:t>1,r-1</a:t>
            </a:r>
            <a:r>
              <a:rPr lang="en-US" altLang="zh-CN" sz="2200" kern="0" dirty="0" smtClean="0">
                <a:latin typeface="+mn-lt"/>
                <a:cs typeface="Arial" pitchFamily="34" charset="0"/>
              </a:rPr>
              <a:t>]</a:t>
            </a:r>
            <a:r>
              <a:rPr lang="zh-CN" altLang="en-US" sz="2200" b="0" kern="0" dirty="0" smtClean="0">
                <a:latin typeface="+mn-lt"/>
                <a:cs typeface="Arial" pitchFamily="34" charset="0"/>
              </a:rPr>
              <a:t>，右子树为 </a:t>
            </a:r>
            <a:r>
              <a:rPr lang="en-US" altLang="zh-CN" sz="2200" kern="0" dirty="0" smtClean="0">
                <a:latin typeface="+mn-lt"/>
                <a:cs typeface="Arial" pitchFamily="34" charset="0"/>
              </a:rPr>
              <a:t>T[</a:t>
            </a:r>
            <a:r>
              <a:rPr lang="en-US" altLang="zh-CN" sz="2200" kern="0" dirty="0">
                <a:latin typeface="+mn-lt"/>
                <a:cs typeface="Arial" pitchFamily="34" charset="0"/>
              </a:rPr>
              <a:t>r+1,n</a:t>
            </a:r>
            <a:r>
              <a:rPr lang="en-US" altLang="zh-CN" sz="2200" kern="0" dirty="0" smtClean="0">
                <a:latin typeface="+mn-lt"/>
                <a:cs typeface="Arial" pitchFamily="34" charset="0"/>
              </a:rPr>
              <a:t>]</a:t>
            </a:r>
            <a:endParaRPr lang="zh-CN" altLang="en-US" sz="2200" b="1" kern="0" baseline="-25000" dirty="0" smtClean="0">
              <a:latin typeface="+mn-lt"/>
              <a:cs typeface="Arial" pitchFamily="34" charset="0"/>
            </a:endParaRP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若：</a:t>
            </a:r>
            <a:r>
              <a:rPr lang="en-US" altLang="zh-CN" sz="2200" b="1" kern="0" dirty="0" smtClean="0">
                <a:latin typeface="+mn-lt"/>
                <a:cs typeface="Arial" pitchFamily="34" charset="0"/>
              </a:rPr>
              <a:t>R[1][r-1]=s</a:t>
            </a:r>
            <a:r>
              <a:rPr lang="zh-CN" altLang="en-US" sz="2200" b="0" kern="0" dirty="0" smtClean="0">
                <a:latin typeface="+mn-lt"/>
                <a:cs typeface="Arial" pitchFamily="34" charset="0"/>
              </a:rPr>
              <a:t>，则</a:t>
            </a:r>
            <a:r>
              <a:rPr lang="zh-CN" altLang="en-US" sz="2200" kern="0" dirty="0" smtClean="0">
                <a:latin typeface="+mn-lt"/>
                <a:cs typeface="Arial" pitchFamily="34" charset="0"/>
              </a:rPr>
              <a:t> </a:t>
            </a:r>
            <a:r>
              <a:rPr lang="en-US" altLang="zh-CN" sz="2200" kern="0" dirty="0" err="1" smtClean="0">
                <a:latin typeface="+mn-lt"/>
                <a:cs typeface="Arial" pitchFamily="34" charset="0"/>
              </a:rPr>
              <a:t>k</a:t>
            </a:r>
            <a:r>
              <a:rPr lang="en-US" altLang="zh-CN" sz="2200" kern="0" baseline="-25000" dirty="0" err="1" smtClean="0">
                <a:latin typeface="+mn-lt"/>
                <a:cs typeface="Arial" pitchFamily="34" charset="0"/>
              </a:rPr>
              <a:t>s</a:t>
            </a:r>
            <a:r>
              <a:rPr lang="en-US" altLang="zh-CN" sz="2200" kern="0" baseline="-25000" dirty="0" smtClean="0">
                <a:latin typeface="+mn-lt"/>
                <a:cs typeface="Arial" pitchFamily="34" charset="0"/>
              </a:rPr>
              <a:t> </a:t>
            </a:r>
            <a:r>
              <a:rPr lang="zh-CN" altLang="en-US" sz="2200" b="0" kern="0" dirty="0" smtClean="0">
                <a:latin typeface="+mn-lt"/>
                <a:cs typeface="Arial" pitchFamily="34" charset="0"/>
              </a:rPr>
              <a:t>是子树 </a:t>
            </a:r>
            <a:r>
              <a:rPr lang="en-US" altLang="zh-CN" sz="2200" kern="0" dirty="0">
                <a:latin typeface="+mn-lt"/>
                <a:cs typeface="Arial" pitchFamily="34" charset="0"/>
              </a:rPr>
              <a:t>T[1,r-1] </a:t>
            </a:r>
            <a:r>
              <a:rPr lang="zh-CN" altLang="en-US" sz="2200" b="0" kern="0" dirty="0" smtClean="0">
                <a:latin typeface="+mn-lt"/>
                <a:cs typeface="Arial" pitchFamily="34" charset="0"/>
              </a:rPr>
              <a:t>的根节点</a:t>
            </a: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依此类推，可以用</a:t>
            </a:r>
            <a:r>
              <a:rPr lang="en-US" altLang="zh-CN" sz="2200" b="1" kern="0" dirty="0" smtClean="0">
                <a:latin typeface="+mn-lt"/>
                <a:cs typeface="Arial" pitchFamily="34" charset="0"/>
              </a:rPr>
              <a:t>O(n)</a:t>
            </a:r>
            <a:r>
              <a:rPr lang="zh-CN" altLang="en-US" sz="2200" b="0" kern="0" dirty="0" smtClean="0">
                <a:latin typeface="+mn-lt"/>
                <a:cs typeface="Arial" pitchFamily="34" charset="0"/>
              </a:rPr>
              <a:t>时间构造出最优二叉查找树</a:t>
            </a:r>
            <a:endParaRPr lang="en-US" altLang="zh-CN" sz="2200" b="0" kern="0" dirty="0">
              <a:latin typeface="+mn-lt"/>
              <a:cs typeface="Arial" pitchFamily="34" charset="0"/>
            </a:endParaRPr>
          </a:p>
        </p:txBody>
      </p:sp>
    </p:spTree>
    <p:extLst>
      <p:ext uri="{BB962C8B-B14F-4D97-AF65-F5344CB8AC3E}">
        <p14:creationId xmlns:p14="http://schemas.microsoft.com/office/powerpoint/2010/main" val="20284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611653311"/>
              </p:ext>
            </p:extLst>
          </p:nvPr>
        </p:nvGraphicFramePr>
        <p:xfrm>
          <a:off x="6119665" y="4869160"/>
          <a:ext cx="3024335" cy="1571625"/>
        </p:xfrm>
        <a:graphic>
          <a:graphicData uri="http://schemas.openxmlformats.org/drawingml/2006/table">
            <a:tbl>
              <a:tblPr/>
              <a:tblGrid>
                <a:gridCol w="604867">
                  <a:extLst>
                    <a:ext uri="{9D8B030D-6E8A-4147-A177-3AD203B41FA5}">
                      <a16:colId xmlns="" xmlns:a16="http://schemas.microsoft.com/office/drawing/2014/main" val="20000"/>
                    </a:ext>
                  </a:extLst>
                </a:gridCol>
                <a:gridCol w="604867">
                  <a:extLst>
                    <a:ext uri="{9D8B030D-6E8A-4147-A177-3AD203B41FA5}">
                      <a16:colId xmlns="" xmlns:a16="http://schemas.microsoft.com/office/drawing/2014/main" val="20001"/>
                    </a:ext>
                  </a:extLst>
                </a:gridCol>
                <a:gridCol w="604867">
                  <a:extLst>
                    <a:ext uri="{9D8B030D-6E8A-4147-A177-3AD203B41FA5}">
                      <a16:colId xmlns="" xmlns:a16="http://schemas.microsoft.com/office/drawing/2014/main" val="20002"/>
                    </a:ext>
                  </a:extLst>
                </a:gridCol>
                <a:gridCol w="604867">
                  <a:extLst>
                    <a:ext uri="{9D8B030D-6E8A-4147-A177-3AD203B41FA5}">
                      <a16:colId xmlns="" xmlns:a16="http://schemas.microsoft.com/office/drawing/2014/main" val="20003"/>
                    </a:ext>
                  </a:extLst>
                </a:gridCol>
                <a:gridCol w="604867">
                  <a:extLst>
                    <a:ext uri="{9D8B030D-6E8A-4147-A177-3AD203B41FA5}">
                      <a16:colId xmlns="" xmlns:a16="http://schemas.microsoft.com/office/drawing/2014/main" val="20004"/>
                    </a:ext>
                  </a:extLst>
                </a:gridCol>
              </a:tblGrid>
              <a:tr h="171450">
                <a:tc>
                  <a:txBody>
                    <a:bodyPr/>
                    <a:lstStyle/>
                    <a:p>
                      <a:pPr algn="ctr" fontAlgn="ctr"/>
                      <a:r>
                        <a:rPr lang="en-US" altLang="zh-CN" sz="2000" b="1" i="0" u="none" strike="noStrike" dirty="0">
                          <a:solidFill>
                            <a:schemeClr val="bg1"/>
                          </a:solidFill>
                          <a:effectLst/>
                          <a:latin typeface="+mn-lt"/>
                        </a:rPr>
                        <a:t>1</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chemeClr val="bg1"/>
                          </a:solidFill>
                          <a:effectLst/>
                          <a:latin typeface="+mn-lt"/>
                        </a:rPr>
                        <a:t>2</a:t>
                      </a:r>
                      <a:endParaRPr lang="en-US" altLang="zh-CN" sz="2000" b="1" i="0" u="none" strike="noStrike" dirty="0">
                        <a:solidFill>
                          <a:schemeClr val="bg1"/>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33CC"/>
                    </a:solidFill>
                  </a:tcPr>
                </a:tc>
                <a:extLst>
                  <a:ext uri="{0D108BD9-81ED-4DB2-BD59-A6C34878D82A}">
                    <a16:rowId xmlns="" xmlns:a16="http://schemas.microsoft.com/office/drawing/2014/main" val="10000"/>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mn-lt"/>
                        </a:rPr>
                        <a:t>3</a:t>
                      </a:r>
                      <a:endParaRPr lang="en-US" altLang="zh-CN" sz="2000" b="1" i="0" u="none" strike="noStrike" dirty="0">
                        <a:solidFill>
                          <a:srgbClr val="000000"/>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4</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CFF33"/>
                    </a:solidFill>
                  </a:tcPr>
                </a:tc>
                <a:tc>
                  <a:txBody>
                    <a:bodyPr/>
                    <a:lstStyle/>
                    <a:p>
                      <a:pPr algn="ctr" fontAlgn="ctr"/>
                      <a:r>
                        <a:rPr lang="en-US" altLang="zh-CN" sz="2000" b="1" i="0" u="none" strike="noStrike" dirty="0">
                          <a:solidFill>
                            <a:srgbClr val="000000"/>
                          </a:solidFill>
                          <a:effectLst/>
                          <a:latin typeface="+mn-lt"/>
                        </a:rPr>
                        <a:t>4</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a:solidFill>
                            <a:schemeClr val="bg1"/>
                          </a:solidFill>
                          <a:effectLst/>
                          <a:latin typeface="+mn-lt"/>
                        </a:rPr>
                        <a:t>5</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extLst>
                  <a:ext uri="{0D108BD9-81ED-4DB2-BD59-A6C34878D82A}">
                    <a16:rowId xmlns="" xmlns:a16="http://schemas.microsoft.com/office/drawing/2014/main" val="10002"/>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4</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5</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5</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37304358"/>
              </p:ext>
            </p:extLst>
          </p:nvPr>
        </p:nvGraphicFramePr>
        <p:xfrm>
          <a:off x="323528" y="620688"/>
          <a:ext cx="8568952" cy="720080"/>
        </p:xfrm>
        <a:graphic>
          <a:graphicData uri="http://schemas.openxmlformats.org/drawingml/2006/table">
            <a:tbl>
              <a:tblPr/>
              <a:tblGrid>
                <a:gridCol w="1224136">
                  <a:extLst>
                    <a:ext uri="{9D8B030D-6E8A-4147-A177-3AD203B41FA5}">
                      <a16:colId xmlns="" xmlns:a16="http://schemas.microsoft.com/office/drawing/2014/main" val="20000"/>
                    </a:ext>
                  </a:extLst>
                </a:gridCol>
                <a:gridCol w="1224136">
                  <a:extLst>
                    <a:ext uri="{9D8B030D-6E8A-4147-A177-3AD203B41FA5}">
                      <a16:colId xmlns="" xmlns:a16="http://schemas.microsoft.com/office/drawing/2014/main" val="20001"/>
                    </a:ext>
                  </a:extLst>
                </a:gridCol>
                <a:gridCol w="1224136">
                  <a:extLst>
                    <a:ext uri="{9D8B030D-6E8A-4147-A177-3AD203B41FA5}">
                      <a16:colId xmlns="" xmlns:a16="http://schemas.microsoft.com/office/drawing/2014/main" val="20002"/>
                    </a:ext>
                  </a:extLst>
                </a:gridCol>
                <a:gridCol w="1224136">
                  <a:extLst>
                    <a:ext uri="{9D8B030D-6E8A-4147-A177-3AD203B41FA5}">
                      <a16:colId xmlns="" xmlns:a16="http://schemas.microsoft.com/office/drawing/2014/main" val="20003"/>
                    </a:ext>
                  </a:extLst>
                </a:gridCol>
                <a:gridCol w="1224136">
                  <a:extLst>
                    <a:ext uri="{9D8B030D-6E8A-4147-A177-3AD203B41FA5}">
                      <a16:colId xmlns="" xmlns:a16="http://schemas.microsoft.com/office/drawing/2014/main" val="20004"/>
                    </a:ext>
                  </a:extLst>
                </a:gridCol>
                <a:gridCol w="1224136">
                  <a:extLst>
                    <a:ext uri="{9D8B030D-6E8A-4147-A177-3AD203B41FA5}">
                      <a16:colId xmlns="" xmlns:a16="http://schemas.microsoft.com/office/drawing/2014/main" val="20005"/>
                    </a:ext>
                  </a:extLst>
                </a:gridCol>
                <a:gridCol w="1224136">
                  <a:extLst>
                    <a:ext uri="{9D8B030D-6E8A-4147-A177-3AD203B41FA5}">
                      <a16:colId xmlns="" xmlns:a16="http://schemas.microsoft.com/office/drawing/2014/main" val="20006"/>
                    </a:ext>
                  </a:extLst>
                </a:gridCol>
              </a:tblGrid>
              <a:tr h="360040">
                <a:tc>
                  <a:txBody>
                    <a:bodyPr/>
                    <a:lstStyle/>
                    <a:p>
                      <a:pPr algn="ctr" fontAlgn="ctr"/>
                      <a:r>
                        <a:rPr lang="en-GB" sz="2000" b="1" i="0" u="none" strike="noStrike" dirty="0">
                          <a:solidFill>
                            <a:schemeClr val="bg2">
                              <a:lumMod val="10000"/>
                            </a:schemeClr>
                          </a:solidFill>
                          <a:effectLst/>
                          <a:latin typeface="+mn-lt"/>
                        </a:rPr>
                        <a:t>p</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0.00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0.15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0.20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0040">
                <a:tc>
                  <a:txBody>
                    <a:bodyPr/>
                    <a:lstStyle/>
                    <a:p>
                      <a:pPr algn="ctr" fontAlgn="ctr"/>
                      <a:r>
                        <a:rPr lang="en-GB" sz="2000" b="1" i="0" u="none" strike="noStrike">
                          <a:solidFill>
                            <a:schemeClr val="bg2">
                              <a:lumMod val="10000"/>
                            </a:schemeClr>
                          </a:solidFill>
                          <a:effectLst/>
                          <a:latin typeface="+mn-lt"/>
                        </a:rPr>
                        <a:t>q</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1"/>
                  </a:ext>
                </a:extLst>
              </a:tr>
            </a:tbl>
          </a:graphicData>
        </a:graphic>
      </p:graphicFrame>
      <p:sp>
        <p:nvSpPr>
          <p:cNvPr id="5"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最优二叉查找树示例</a:t>
            </a:r>
            <a:endParaRPr lang="zh-CN" altLang="en-US" kern="0" dirty="0">
              <a:solidFill>
                <a:schemeClr val="bg2">
                  <a:lumMod val="10000"/>
                </a:schemeClr>
              </a:solidFill>
              <a:cs typeface="Courier New"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162170098"/>
              </p:ext>
            </p:extLst>
          </p:nvPr>
        </p:nvGraphicFramePr>
        <p:xfrm>
          <a:off x="3419872" y="1916832"/>
          <a:ext cx="5472606" cy="2232246"/>
        </p:xfrm>
        <a:graphic>
          <a:graphicData uri="http://schemas.openxmlformats.org/drawingml/2006/table">
            <a:tbl>
              <a:tblPr/>
              <a:tblGrid>
                <a:gridCol w="912101">
                  <a:extLst>
                    <a:ext uri="{9D8B030D-6E8A-4147-A177-3AD203B41FA5}">
                      <a16:colId xmlns="" xmlns:a16="http://schemas.microsoft.com/office/drawing/2014/main" val="20000"/>
                    </a:ext>
                  </a:extLst>
                </a:gridCol>
                <a:gridCol w="912101">
                  <a:extLst>
                    <a:ext uri="{9D8B030D-6E8A-4147-A177-3AD203B41FA5}">
                      <a16:colId xmlns="" xmlns:a16="http://schemas.microsoft.com/office/drawing/2014/main" val="20001"/>
                    </a:ext>
                  </a:extLst>
                </a:gridCol>
                <a:gridCol w="912101">
                  <a:extLst>
                    <a:ext uri="{9D8B030D-6E8A-4147-A177-3AD203B41FA5}">
                      <a16:colId xmlns="" xmlns:a16="http://schemas.microsoft.com/office/drawing/2014/main" val="20002"/>
                    </a:ext>
                  </a:extLst>
                </a:gridCol>
                <a:gridCol w="912101">
                  <a:extLst>
                    <a:ext uri="{9D8B030D-6E8A-4147-A177-3AD203B41FA5}">
                      <a16:colId xmlns="" xmlns:a16="http://schemas.microsoft.com/office/drawing/2014/main" val="20003"/>
                    </a:ext>
                  </a:extLst>
                </a:gridCol>
                <a:gridCol w="912101">
                  <a:extLst>
                    <a:ext uri="{9D8B030D-6E8A-4147-A177-3AD203B41FA5}">
                      <a16:colId xmlns="" xmlns:a16="http://schemas.microsoft.com/office/drawing/2014/main" val="20004"/>
                    </a:ext>
                  </a:extLst>
                </a:gridCol>
                <a:gridCol w="912101">
                  <a:extLst>
                    <a:ext uri="{9D8B030D-6E8A-4147-A177-3AD203B41FA5}">
                      <a16:colId xmlns="" xmlns:a16="http://schemas.microsoft.com/office/drawing/2014/main" val="20005"/>
                    </a:ext>
                  </a:extLst>
                </a:gridCol>
              </a:tblGrid>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0.45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0.90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2.75</a:t>
                      </a: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extLst>
                  <a:ext uri="{0D108BD9-81ED-4DB2-BD59-A6C34878D82A}">
                    <a16:rowId xmlns="" xmlns:a16="http://schemas.microsoft.com/office/drawing/2014/main" val="10000"/>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0.40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0.70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0.25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0.60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1.30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0.30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0.90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0.50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0.006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5"/>
                  </a:ext>
                </a:extLst>
              </a:tr>
            </a:tbl>
          </a:graphicData>
        </a:graphic>
      </p:graphicFrame>
      <p:pic>
        <p:nvPicPr>
          <p:cNvPr id="237569" name="Picture 1" descr="E:\资料存档\课堂教学\算法分析与设计\我的课件\graph\二叉查找树3.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340768"/>
            <a:ext cx="3203848" cy="3043312"/>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652120" y="4365104"/>
            <a:ext cx="554573" cy="575483"/>
          </a:xfrm>
          <a:prstGeom prst="rect">
            <a:avLst/>
          </a:prstGeom>
        </p:spPr>
        <p:txBody>
          <a:bodyPr wrap="square">
            <a:noAutofit/>
          </a:bodyPr>
          <a:lstStyle/>
          <a:p>
            <a:r>
              <a:rPr lang="en-US" altLang="zh-CN" sz="2800" kern="0" dirty="0" smtClean="0">
                <a:solidFill>
                  <a:srgbClr val="C00000"/>
                </a:solidFill>
                <a:latin typeface="Verdana"/>
                <a:ea typeface="微软雅黑" panose="020B0503020204020204" pitchFamily="34" charset="-122"/>
                <a:cs typeface="Times New Roman" pitchFamily="18" charset="0"/>
              </a:rPr>
              <a:t>R</a:t>
            </a:r>
            <a:endParaRPr lang="zh-CN" altLang="en-US" sz="2800" dirty="0"/>
          </a:p>
        </p:txBody>
      </p:sp>
      <p:sp>
        <p:nvSpPr>
          <p:cNvPr id="10" name="矩形 9"/>
          <p:cNvSpPr/>
          <p:nvPr/>
        </p:nvSpPr>
        <p:spPr>
          <a:xfrm>
            <a:off x="2915816" y="1700808"/>
            <a:ext cx="554573" cy="575483"/>
          </a:xfrm>
          <a:prstGeom prst="rect">
            <a:avLst/>
          </a:prstGeom>
        </p:spPr>
        <p:txBody>
          <a:bodyPr wrap="square">
            <a:noAutofit/>
          </a:bodyPr>
          <a:lstStyle/>
          <a:p>
            <a:r>
              <a:rPr lang="en-US" altLang="zh-CN" sz="2800" kern="0" dirty="0" smtClean="0">
                <a:solidFill>
                  <a:srgbClr val="C00000"/>
                </a:solidFill>
                <a:latin typeface="Verdana"/>
                <a:ea typeface="微软雅黑" panose="020B0503020204020204" pitchFamily="34" charset="-122"/>
                <a:cs typeface="Times New Roman" pitchFamily="18" charset="0"/>
              </a:rPr>
              <a:t>E</a:t>
            </a:r>
            <a:endParaRPr lang="zh-CN" altLang="en-US" sz="2800" dirty="0"/>
          </a:p>
        </p:txBody>
      </p:sp>
      <p:graphicFrame>
        <p:nvGraphicFramePr>
          <p:cNvPr id="11" name="表格 10"/>
          <p:cNvGraphicFramePr>
            <a:graphicFrameLocks noGrp="1"/>
          </p:cNvGraphicFramePr>
          <p:nvPr>
            <p:extLst>
              <p:ext uri="{D42A27DB-BD31-4B8C-83A1-F6EECF244321}">
                <p14:modId xmlns:p14="http://schemas.microsoft.com/office/powerpoint/2010/main" val="3162170098"/>
              </p:ext>
            </p:extLst>
          </p:nvPr>
        </p:nvGraphicFramePr>
        <p:xfrm>
          <a:off x="179512" y="4509120"/>
          <a:ext cx="5472606" cy="2232246"/>
        </p:xfrm>
        <a:graphic>
          <a:graphicData uri="http://schemas.openxmlformats.org/drawingml/2006/table">
            <a:tbl>
              <a:tblPr/>
              <a:tblGrid>
                <a:gridCol w="912101">
                  <a:extLst>
                    <a:ext uri="{9D8B030D-6E8A-4147-A177-3AD203B41FA5}">
                      <a16:colId xmlns="" xmlns:a16="http://schemas.microsoft.com/office/drawing/2014/main" val="20000"/>
                    </a:ext>
                  </a:extLst>
                </a:gridCol>
                <a:gridCol w="912101">
                  <a:extLst>
                    <a:ext uri="{9D8B030D-6E8A-4147-A177-3AD203B41FA5}">
                      <a16:colId xmlns="" xmlns:a16="http://schemas.microsoft.com/office/drawing/2014/main" val="20001"/>
                    </a:ext>
                  </a:extLst>
                </a:gridCol>
                <a:gridCol w="912101">
                  <a:extLst>
                    <a:ext uri="{9D8B030D-6E8A-4147-A177-3AD203B41FA5}">
                      <a16:colId xmlns="" xmlns:a16="http://schemas.microsoft.com/office/drawing/2014/main" val="20002"/>
                    </a:ext>
                  </a:extLst>
                </a:gridCol>
                <a:gridCol w="912101">
                  <a:extLst>
                    <a:ext uri="{9D8B030D-6E8A-4147-A177-3AD203B41FA5}">
                      <a16:colId xmlns="" xmlns:a16="http://schemas.microsoft.com/office/drawing/2014/main" val="20003"/>
                    </a:ext>
                  </a:extLst>
                </a:gridCol>
                <a:gridCol w="912101">
                  <a:extLst>
                    <a:ext uri="{9D8B030D-6E8A-4147-A177-3AD203B41FA5}">
                      <a16:colId xmlns="" xmlns:a16="http://schemas.microsoft.com/office/drawing/2014/main" val="20004"/>
                    </a:ext>
                  </a:extLst>
                </a:gridCol>
                <a:gridCol w="912101">
                  <a:extLst>
                    <a:ext uri="{9D8B030D-6E8A-4147-A177-3AD203B41FA5}">
                      <a16:colId xmlns="" xmlns:a16="http://schemas.microsoft.com/office/drawing/2014/main" val="20005"/>
                    </a:ext>
                  </a:extLst>
                </a:gridCol>
              </a:tblGrid>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0.45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0.55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rPr>
                        <a:t>0.70 </a:t>
                      </a:r>
                      <a:endParaRPr lang="en-US" altLang="zh-CN" sz="2000" b="1" i="0" u="none" strike="noStrike" dirty="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rPr>
                        <a:t>1.00 </a:t>
                      </a:r>
                      <a:endParaRPr lang="en-US" altLang="zh-CN" sz="2000" b="1" i="0" u="none" strike="noStrike" dirty="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0.25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0.50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0.80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0.15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0.60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0.20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0.50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0.006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0005"/>
                  </a:ext>
                </a:extLst>
              </a:tr>
            </a:tbl>
          </a:graphicData>
        </a:graphic>
      </p:graphicFrame>
      <p:sp>
        <p:nvSpPr>
          <p:cNvPr id="12" name="矩形 11"/>
          <p:cNvSpPr/>
          <p:nvPr/>
        </p:nvSpPr>
        <p:spPr>
          <a:xfrm>
            <a:off x="0" y="3933056"/>
            <a:ext cx="554573" cy="575483"/>
          </a:xfrm>
          <a:prstGeom prst="rect">
            <a:avLst/>
          </a:prstGeom>
        </p:spPr>
        <p:txBody>
          <a:bodyPr wrap="square">
            <a:noAutofit/>
          </a:bodyPr>
          <a:lstStyle/>
          <a:p>
            <a:r>
              <a:rPr lang="en-US" altLang="zh-CN" sz="2800" dirty="0" smtClean="0">
                <a:solidFill>
                  <a:srgbClr val="C00000"/>
                </a:solidFill>
              </a:rPr>
              <a:t>W</a:t>
            </a:r>
            <a:endParaRPr lang="zh-CN" altLang="en-US" sz="2800" dirty="0">
              <a:solidFill>
                <a:srgbClr val="C00000"/>
              </a:solidFill>
            </a:endParaRPr>
          </a:p>
        </p:txBody>
      </p:sp>
    </p:spTree>
    <p:extLst>
      <p:ext uri="{BB962C8B-B14F-4D97-AF65-F5344CB8AC3E}">
        <p14:creationId xmlns:p14="http://schemas.microsoft.com/office/powerpoint/2010/main" val="467479264"/>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33400" y="685800"/>
            <a:ext cx="8077200" cy="707886"/>
          </a:xfrm>
          <a:prstGeom prst="rect">
            <a:avLst/>
          </a:prstGeom>
          <a:noFill/>
          <a:ln w="9525">
            <a:noFill/>
            <a:miter lim="800000"/>
            <a:headEnd/>
            <a:tailEnd/>
          </a:ln>
        </p:spPr>
        <p:txBody>
          <a:bodyPr>
            <a:spAutoFit/>
          </a:bodyPr>
          <a:lstStyle/>
          <a:p>
            <a:pPr algn="just">
              <a:spcBef>
                <a:spcPct val="50000"/>
              </a:spcBef>
            </a:pPr>
            <a:r>
              <a:rPr lang="zh-CN" altLang="en-US" b="1" dirty="0">
                <a:latin typeface="微软雅黑" pitchFamily="34" charset="-122"/>
                <a:ea typeface="微软雅黑" pitchFamily="34" charset="-122"/>
              </a:rPr>
              <a:t>设</a:t>
            </a:r>
            <a:r>
              <a:rPr lang="en-US" b="1" dirty="0">
                <a:latin typeface="微软雅黑" pitchFamily="34" charset="-122"/>
                <a:ea typeface="微软雅黑" pitchFamily="34" charset="-122"/>
              </a:rPr>
              <a:t>n</a:t>
            </a:r>
            <a:r>
              <a:rPr lang="zh-CN" altLang="en-US" b="1" dirty="0">
                <a:latin typeface="微软雅黑" pitchFamily="34" charset="-122"/>
                <a:ea typeface="微软雅黑" pitchFamily="34" charset="-122"/>
              </a:rPr>
              <a:t>个字符的查找概率存储在数组</a:t>
            </a:r>
            <a:r>
              <a:rPr lang="en-US" b="1" dirty="0">
                <a:latin typeface="微软雅黑" pitchFamily="34" charset="-122"/>
                <a:ea typeface="微软雅黑" pitchFamily="34" charset="-122"/>
              </a:rPr>
              <a:t>p[n]</a:t>
            </a:r>
            <a:r>
              <a:rPr lang="zh-CN" altLang="en-US" b="1" dirty="0">
                <a:latin typeface="微软雅黑" pitchFamily="34" charset="-122"/>
                <a:ea typeface="微软雅黑" pitchFamily="34" charset="-122"/>
              </a:rPr>
              <a:t>中，动态规划法求解最优二叉查找树的算法如下：</a:t>
            </a:r>
          </a:p>
        </p:txBody>
      </p:sp>
      <p:grpSp>
        <p:nvGrpSpPr>
          <p:cNvPr id="6" name="Group 3"/>
          <p:cNvGrpSpPr>
            <a:grpSpLocks/>
          </p:cNvGrpSpPr>
          <p:nvPr/>
        </p:nvGrpSpPr>
        <p:grpSpPr bwMode="auto">
          <a:xfrm>
            <a:off x="684213" y="1916113"/>
            <a:ext cx="7848600" cy="3744912"/>
            <a:chOff x="0" y="0"/>
            <a:chExt cx="7654" cy="7621"/>
          </a:xfrm>
        </p:grpSpPr>
        <p:sp>
          <p:nvSpPr>
            <p:cNvPr id="7" name="Text Box 4"/>
            <p:cNvSpPr txBox="1">
              <a:spLocks noChangeArrowheads="1"/>
            </p:cNvSpPr>
            <p:nvPr/>
          </p:nvSpPr>
          <p:spPr bwMode="auto">
            <a:xfrm>
              <a:off x="0" y="0"/>
              <a:ext cx="7654" cy="7621"/>
            </a:xfrm>
            <a:prstGeom prst="rect">
              <a:avLst/>
            </a:prstGeom>
            <a:noFill/>
            <a:ln w="9525" cmpd="sng">
              <a:solidFill>
                <a:srgbClr val="000000"/>
              </a:solidFill>
              <a:prstDash val="lgDashDot"/>
              <a:miter lim="800000"/>
              <a:headEnd/>
              <a:tailEnd/>
            </a:ln>
          </p:spPr>
          <p:txBody>
            <a:bodyPr/>
            <a:lstStyle/>
            <a:p>
              <a:pPr algn="ctr" eaLnBrk="0" hangingPunct="0">
                <a:lnSpc>
                  <a:spcPct val="96000"/>
                </a:lnSpc>
                <a:spcAft>
                  <a:spcPts val="775"/>
                </a:spcAft>
              </a:pPr>
              <a:r>
                <a:rPr lang="en-US" sz="2000" b="1" dirty="0" smtClean="0"/>
                <a:t>double </a:t>
              </a:r>
              <a:r>
                <a:rPr lang="en-US" sz="2000" b="1" dirty="0" err="1"/>
                <a:t>OptimalBST</a:t>
              </a:r>
              <a:r>
                <a:rPr lang="en-US" sz="2000" b="1" dirty="0"/>
                <a:t>(</a:t>
              </a:r>
              <a:r>
                <a:rPr lang="en-US" sz="2000" b="1" dirty="0" err="1"/>
                <a:t>int</a:t>
              </a:r>
              <a:r>
                <a:rPr lang="en-US" sz="2000" b="1" dirty="0"/>
                <a:t> n, double p[ ], double </a:t>
              </a:r>
              <a:r>
                <a:rPr lang="en-US" altLang="zh-CN" sz="2000" b="1" dirty="0" smtClean="0"/>
                <a:t>E</a:t>
              </a:r>
              <a:r>
                <a:rPr lang="en-US" sz="2000" b="1" dirty="0" smtClean="0"/>
                <a:t>[ </a:t>
              </a:r>
              <a:r>
                <a:rPr lang="en-US" sz="2000" b="1" dirty="0"/>
                <a:t>][ ], </a:t>
              </a:r>
              <a:r>
                <a:rPr lang="en-US" sz="2000" b="1" dirty="0" err="1"/>
                <a:t>int</a:t>
              </a:r>
              <a:r>
                <a:rPr lang="en-US" sz="2000" b="1" dirty="0"/>
                <a:t> R[ ][ ] )</a:t>
              </a:r>
            </a:p>
            <a:p>
              <a:pPr algn="just" eaLnBrk="0" hangingPunct="0">
                <a:lnSpc>
                  <a:spcPct val="104000"/>
                </a:lnSpc>
              </a:pPr>
              <a:r>
                <a:rPr lang="en-US" sz="2000" b="1" dirty="0"/>
                <a:t>   {</a:t>
              </a:r>
            </a:p>
            <a:p>
              <a:pPr algn="just" eaLnBrk="0" hangingPunct="0">
                <a:lnSpc>
                  <a:spcPct val="104000"/>
                </a:lnSpc>
              </a:pPr>
              <a:r>
                <a:rPr lang="en-US" sz="2000" b="1" dirty="0"/>
                <a:t>       for (</a:t>
              </a:r>
              <a:r>
                <a:rPr lang="en-US" sz="2000" b="1" dirty="0" err="1"/>
                <a:t>i</a:t>
              </a:r>
              <a:r>
                <a:rPr lang="en-US" sz="2000" b="1" dirty="0"/>
                <a:t>=1; </a:t>
              </a:r>
              <a:r>
                <a:rPr lang="en-US" sz="2000" b="1" dirty="0" err="1"/>
                <a:t>i</a:t>
              </a:r>
              <a:r>
                <a:rPr lang="en-US" sz="2000" b="1" dirty="0"/>
                <a:t>&lt;=n; </a:t>
              </a:r>
              <a:r>
                <a:rPr lang="en-US" sz="2000" b="1" dirty="0" err="1"/>
                <a:t>i</a:t>
              </a:r>
              <a:r>
                <a:rPr lang="en-US" sz="2000" b="1" dirty="0"/>
                <a:t>++)  </a:t>
              </a:r>
              <a:r>
                <a:rPr lang="en-US" sz="2000" b="1" dirty="0" smtClean="0"/>
                <a:t>//</a:t>
              </a:r>
              <a:r>
                <a:rPr lang="zh-CN" altLang="en-US" sz="2000" b="1" dirty="0" smtClean="0"/>
                <a:t>初始化</a:t>
              </a:r>
              <a:endParaRPr lang="zh-CN" altLang="en-US" sz="2000" b="1" dirty="0"/>
            </a:p>
            <a:p>
              <a:pPr algn="just" eaLnBrk="0" hangingPunct="0">
                <a:lnSpc>
                  <a:spcPct val="104000"/>
                </a:lnSpc>
              </a:pPr>
              <a:r>
                <a:rPr lang="zh-CN" altLang="en-US" sz="2000" b="1" dirty="0"/>
                <a:t>       </a:t>
              </a:r>
              <a:r>
                <a:rPr lang="en-US" sz="2000" b="1" dirty="0"/>
                <a:t>{</a:t>
              </a:r>
            </a:p>
            <a:p>
              <a:pPr algn="just" eaLnBrk="0" hangingPunct="0">
                <a:lnSpc>
                  <a:spcPct val="104000"/>
                </a:lnSpc>
              </a:pPr>
              <a:r>
                <a:rPr lang="en-US" sz="2000" b="1" dirty="0"/>
                <a:t>          </a:t>
              </a:r>
              <a:r>
                <a:rPr lang="en-US" altLang="zh-CN" sz="2000" b="1" dirty="0" smtClean="0"/>
                <a:t>E</a:t>
              </a:r>
              <a:r>
                <a:rPr lang="en-US" sz="2000" b="1" dirty="0" smtClean="0"/>
                <a:t>[</a:t>
              </a:r>
              <a:r>
                <a:rPr lang="en-US" sz="2000" b="1" dirty="0" err="1" smtClean="0"/>
                <a:t>i</a:t>
              </a:r>
              <a:r>
                <a:rPr lang="en-US" sz="2000" b="1" dirty="0"/>
                <a:t>][i-1</a:t>
              </a:r>
              <a:r>
                <a:rPr lang="en-US" sz="2000" b="1" dirty="0" smtClean="0"/>
                <a:t>]=q</a:t>
              </a:r>
              <a:r>
                <a:rPr lang="en-US" sz="2000" b="1" baseline="-25000" dirty="0" smtClean="0"/>
                <a:t>i-1</a:t>
              </a:r>
              <a:r>
                <a:rPr lang="en-US" sz="2000" b="1" dirty="0" smtClean="0"/>
                <a:t>;</a:t>
              </a:r>
              <a:endParaRPr lang="en-US" sz="2000" b="1" dirty="0"/>
            </a:p>
            <a:p>
              <a:pPr algn="just" eaLnBrk="0" hangingPunct="0">
                <a:lnSpc>
                  <a:spcPct val="104000"/>
                </a:lnSpc>
              </a:pPr>
              <a:r>
                <a:rPr lang="en-US" sz="2000" b="1" dirty="0"/>
                <a:t>          </a:t>
              </a:r>
              <a:r>
                <a:rPr lang="en-US" altLang="zh-CN" sz="2000" b="1" dirty="0" smtClean="0"/>
                <a:t>E</a:t>
              </a:r>
              <a:r>
                <a:rPr lang="en-US" sz="2000" b="1" dirty="0" smtClean="0"/>
                <a:t>[</a:t>
              </a:r>
              <a:r>
                <a:rPr lang="en-US" sz="2000" b="1" dirty="0" err="1" smtClean="0"/>
                <a:t>i</a:t>
              </a:r>
              <a:r>
                <a:rPr lang="en-US" sz="2000" b="1" dirty="0"/>
                <a:t>][</a:t>
              </a:r>
              <a:r>
                <a:rPr lang="en-US" sz="2000" b="1" dirty="0" err="1"/>
                <a:t>i</a:t>
              </a:r>
              <a:r>
                <a:rPr lang="en-US" sz="2000" b="1" dirty="0"/>
                <a:t>]=p[</a:t>
              </a:r>
              <a:r>
                <a:rPr lang="en-US" sz="2000" b="1" dirty="0" err="1"/>
                <a:t>i</a:t>
              </a:r>
              <a:r>
                <a:rPr lang="en-US" sz="2000" b="1" dirty="0"/>
                <a:t>];</a:t>
              </a:r>
            </a:p>
            <a:p>
              <a:r>
                <a:rPr lang="en-US" sz="2000" b="1" dirty="0"/>
                <a:t>          R[</a:t>
              </a:r>
              <a:r>
                <a:rPr lang="en-US" sz="2000" b="1" dirty="0" err="1"/>
                <a:t>i</a:t>
              </a:r>
              <a:r>
                <a:rPr lang="en-US" sz="2000" b="1" dirty="0"/>
                <a:t>][</a:t>
              </a:r>
              <a:r>
                <a:rPr lang="en-US" sz="2000" b="1" dirty="0" err="1"/>
                <a:t>i</a:t>
              </a:r>
              <a:r>
                <a:rPr lang="en-US" sz="2000" b="1" dirty="0"/>
                <a:t>]=</a:t>
              </a:r>
              <a:r>
                <a:rPr lang="en-US" sz="2000" b="1" dirty="0" err="1"/>
                <a:t>i</a:t>
              </a:r>
              <a:r>
                <a:rPr lang="en-US" sz="2000" b="1" dirty="0"/>
                <a:t>;</a:t>
              </a:r>
            </a:p>
            <a:p>
              <a:r>
                <a:rPr lang="en-US" sz="2000" b="1" dirty="0"/>
                <a:t>       }</a:t>
              </a:r>
            </a:p>
            <a:p>
              <a:r>
                <a:rPr lang="en-US" sz="2000" b="1" dirty="0"/>
                <a:t>       </a:t>
              </a:r>
              <a:r>
                <a:rPr lang="en-US" altLang="zh-CN" dirty="0" smtClean="0"/>
                <a:t>E </a:t>
              </a:r>
              <a:r>
                <a:rPr lang="en-US" sz="2000" b="1" dirty="0" smtClean="0"/>
                <a:t>[</a:t>
              </a:r>
              <a:r>
                <a:rPr lang="en-US" sz="2000" b="1" dirty="0"/>
                <a:t>n+1][n]=0;</a:t>
              </a:r>
            </a:p>
            <a:p>
              <a:r>
                <a:rPr lang="en-US" sz="2000" b="1" dirty="0"/>
                <a:t>  </a:t>
              </a:r>
            </a:p>
          </p:txBody>
        </p:sp>
        <p:grpSp>
          <p:nvGrpSpPr>
            <p:cNvPr id="8" name="Group 5"/>
            <p:cNvGrpSpPr>
              <a:grpSpLocks/>
            </p:cNvGrpSpPr>
            <p:nvPr/>
          </p:nvGrpSpPr>
          <p:grpSpPr bwMode="auto">
            <a:xfrm>
              <a:off x="2" y="0"/>
              <a:ext cx="550" cy="864"/>
              <a:chOff x="0" y="0"/>
              <a:chExt cx="550" cy="864"/>
            </a:xfrm>
          </p:grpSpPr>
          <p:sp>
            <p:nvSpPr>
              <p:cNvPr id="9" name="AutoShape 6"/>
              <p:cNvSpPr>
                <a:spLocks noChangeArrowheads="1"/>
              </p:cNvSpPr>
              <p:nvPr/>
            </p:nvSpPr>
            <p:spPr bwMode="auto">
              <a:xfrm rot="5400000">
                <a:off x="-157" y="157"/>
                <a:ext cx="864" cy="550"/>
              </a:xfrm>
              <a:prstGeom prst="rtTriangle">
                <a:avLst/>
              </a:prstGeom>
              <a:noFill/>
              <a:ln w="9525" cmpd="sng">
                <a:solidFill>
                  <a:srgbClr val="000000"/>
                </a:solidFill>
                <a:prstDash val="lgDashDot"/>
                <a:miter lim="800000"/>
                <a:headEnd/>
                <a:tailEnd/>
              </a:ln>
            </p:spPr>
            <p:txBody>
              <a:bodyPr/>
              <a:lstStyle/>
              <a:p>
                <a:endParaRPr lang="zh-CN" altLang="en-US"/>
              </a:p>
            </p:txBody>
          </p:sp>
          <p:pic>
            <p:nvPicPr>
              <p:cNvPr id="10" name="WordArt 7"/>
              <p:cNvPicPr>
                <a:picLocks noChangeArrowheads="1"/>
              </p:cNvPicPr>
              <p:nvPr/>
            </p:nvPicPr>
            <p:blipFill>
              <a:blip r:embed="rId2" cstate="print"/>
              <a:srcRect/>
              <a:stretch>
                <a:fillRect/>
              </a:stretch>
            </p:blipFill>
            <p:spPr bwMode="auto">
              <a:xfrm>
                <a:off x="74" y="-41"/>
                <a:ext cx="279" cy="670"/>
              </a:xfrm>
              <a:prstGeom prst="rect">
                <a:avLst/>
              </a:prstGeom>
              <a:noFill/>
              <a:ln w="9525" cmpd="sng">
                <a:noFill/>
                <a:miter lim="800000"/>
                <a:headEnd/>
                <a:tailEnd/>
              </a:ln>
            </p:spPr>
          </p:pic>
        </p:grpSp>
      </p:grpSp>
      <p:sp>
        <p:nvSpPr>
          <p:cNvPr id="11" name="矩形 10"/>
          <p:cNvSpPr/>
          <p:nvPr/>
        </p:nvSpPr>
        <p:spPr>
          <a:xfrm>
            <a:off x="2329919" y="188640"/>
            <a:ext cx="4192173" cy="505972"/>
          </a:xfrm>
          <a:prstGeom prst="rect">
            <a:avLst/>
          </a:prstGeom>
        </p:spPr>
        <p:txBody>
          <a:bodyPr wrap="none">
            <a:spAutoFit/>
          </a:bodyPr>
          <a:lstStyle/>
          <a:p>
            <a:pPr algn="ctr">
              <a:lnSpc>
                <a:spcPct val="96000"/>
              </a:lnSpc>
            </a:pPr>
            <a:r>
              <a:rPr lang="zh-CN" altLang="en-US" sz="2800" kern="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算法</a:t>
            </a:r>
            <a:r>
              <a:rPr lang="en-US" altLang="zh-CN" sz="2800" kern="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a:t>
            </a:r>
            <a:r>
              <a:rPr lang="zh-CN" altLang="en-US" sz="2800" kern="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最优二叉查找树</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980728"/>
            <a:ext cx="8568952" cy="4641271"/>
          </a:xfrm>
          <a:prstGeom prst="rect">
            <a:avLst/>
          </a:prstGeom>
          <a:noFill/>
        </p:spPr>
        <p:txBody>
          <a:bodyPr wrap="square" rtlCol="0">
            <a:spAutoFit/>
          </a:bodyPr>
          <a:lstStyle/>
          <a:p>
            <a:pPr marL="0" lvl="1" indent="-533400">
              <a:lnSpc>
                <a:spcPct val="130000"/>
              </a:lnSpc>
              <a:spcBef>
                <a:spcPts val="0"/>
              </a:spcBef>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rPr>
              <a:t>卡特兰数（</a:t>
            </a:r>
            <a:r>
              <a:rPr lang="en-US" altLang="zh-CN" sz="2200" dirty="0" smtClean="0">
                <a:solidFill>
                  <a:srgbClr val="161616"/>
                </a:solidFill>
                <a:latin typeface="微软雅黑" panose="020B0503020204020204" pitchFamily="34" charset="-122"/>
                <a:ea typeface="微软雅黑" panose="020B0503020204020204" pitchFamily="34" charset="-122"/>
              </a:rPr>
              <a:t>Catalan number</a:t>
            </a:r>
            <a:r>
              <a:rPr lang="zh-CN" altLang="en-US" sz="2200" dirty="0" smtClean="0">
                <a:solidFill>
                  <a:srgbClr val="161616"/>
                </a:solidFill>
                <a:latin typeface="微软雅黑" panose="020B0503020204020204" pitchFamily="34" charset="-122"/>
                <a:ea typeface="微软雅黑" panose="020B0503020204020204" pitchFamily="34" charset="-122"/>
              </a:rPr>
              <a:t>），是组合数学中一个常出现在各种计数问题中的数列。</a:t>
            </a: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rPr>
              <a:t>其前几项为 </a:t>
            </a:r>
            <a:r>
              <a:rPr lang="en-US" altLang="zh-CN" sz="2200" dirty="0" smtClean="0">
                <a:solidFill>
                  <a:srgbClr val="161616"/>
                </a:solidFill>
                <a:latin typeface="微软雅黑" panose="020B0503020204020204" pitchFamily="34" charset="-122"/>
                <a:ea typeface="微软雅黑" panose="020B0503020204020204" pitchFamily="34" charset="-122"/>
              </a:rPr>
              <a:t>:</a:t>
            </a:r>
          </a:p>
          <a:p>
            <a:pPr marL="0" lvl="1" indent="-533400">
              <a:lnSpc>
                <a:spcPct val="130000"/>
              </a:lnSpc>
              <a:spcBef>
                <a:spcPts val="0"/>
              </a:spcBef>
            </a:pPr>
            <a:r>
              <a:rPr lang="en-US" altLang="zh-CN" dirty="0" smtClean="0">
                <a:solidFill>
                  <a:srgbClr val="161616"/>
                </a:solidFill>
                <a:latin typeface="微软雅黑" panose="020B0503020204020204" pitchFamily="34" charset="-122"/>
                <a:ea typeface="微软雅黑" panose="020B0503020204020204" pitchFamily="34" charset="-122"/>
              </a:rPr>
              <a:t> 1, 1, 2, 5, 14, 42, 132, 429, 1430, 4862, 16796, 58786, 208012, 742900, 2674440, 9694845, 35357670, 129644790, 477638700, 1767263190, 6564120420, 24466267020, 91482563640, 343059613650, 1289904147324, 4861946401452, ...</a:t>
            </a: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rPr>
              <a:t>卡特兰数 </a:t>
            </a:r>
            <a:r>
              <a:rPr lang="en-US" altLang="zh-CN" sz="2200" dirty="0" smtClean="0">
                <a:solidFill>
                  <a:srgbClr val="161616"/>
                </a:solidFill>
                <a:latin typeface="微软雅黑" panose="020B0503020204020204" pitchFamily="34" charset="-122"/>
                <a:ea typeface="微软雅黑" panose="020B0503020204020204" pitchFamily="34" charset="-122"/>
              </a:rPr>
              <a:t>h(n) </a:t>
            </a:r>
            <a:r>
              <a:rPr lang="zh-CN" altLang="en-US" sz="2200" dirty="0" smtClean="0">
                <a:solidFill>
                  <a:srgbClr val="161616"/>
                </a:solidFill>
                <a:latin typeface="微软雅黑" panose="020B0503020204020204" pitchFamily="34" charset="-122"/>
                <a:ea typeface="微软雅黑" panose="020B0503020204020204" pitchFamily="34" charset="-122"/>
              </a:rPr>
              <a:t>满足以下递推关系：</a:t>
            </a: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pP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buFont typeface="Wingdings" pitchFamily="2" charset="2"/>
              <a:buChar char="±"/>
            </a:pPr>
            <a:endParaRPr lang="zh-CN" altLang="en-US" sz="2200" dirty="0" smtClean="0">
              <a:solidFill>
                <a:srgbClr val="161616"/>
              </a:solidFill>
              <a:latin typeface="微软雅黑" panose="020B0503020204020204" pitchFamily="34" charset="-122"/>
              <a:ea typeface="微软雅黑" panose="020B0503020204020204" pitchFamily="34" charset="-122"/>
            </a:endParaRPr>
          </a:p>
          <a:p>
            <a:endParaRPr lang="zh-CN" altLang="en-US" dirty="0"/>
          </a:p>
        </p:txBody>
      </p:sp>
      <p:sp>
        <p:nvSpPr>
          <p:cNvPr id="7" name="矩形 6"/>
          <p:cNvSpPr/>
          <p:nvPr/>
        </p:nvSpPr>
        <p:spPr>
          <a:xfrm>
            <a:off x="3707904" y="116632"/>
            <a:ext cx="1620957" cy="523220"/>
          </a:xfrm>
          <a:prstGeom prst="rect">
            <a:avLst/>
          </a:prstGeom>
        </p:spPr>
        <p:txBody>
          <a:bodyPr wrap="none">
            <a:spAutoFit/>
          </a:bodyPr>
          <a:lstStyle/>
          <a:p>
            <a:pPr algn="ct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卡特兰数</a:t>
            </a:r>
          </a:p>
        </p:txBody>
      </p:sp>
      <p:graphicFrame>
        <p:nvGraphicFramePr>
          <p:cNvPr id="8" name="对象 7"/>
          <p:cNvGraphicFramePr>
            <a:graphicFrameLocks noChangeAspect="1"/>
          </p:cNvGraphicFramePr>
          <p:nvPr>
            <p:extLst/>
          </p:nvPr>
        </p:nvGraphicFramePr>
        <p:xfrm>
          <a:off x="755650" y="4508500"/>
          <a:ext cx="7939088" cy="1101725"/>
        </p:xfrm>
        <a:graphic>
          <a:graphicData uri="http://schemas.openxmlformats.org/presentationml/2006/ole">
            <mc:AlternateContent xmlns:mc="http://schemas.openxmlformats.org/markup-compatibility/2006">
              <mc:Choice xmlns:v="urn:schemas-microsoft-com:vml" Requires="v">
                <p:oleObj spid="_x0000_s1122" name="Equation" r:id="rId4" imgW="2946240" imgH="406080" progId="Equation.DSMT4">
                  <p:embed/>
                </p:oleObj>
              </mc:Choice>
              <mc:Fallback>
                <p:oleObj name="Equation" r:id="rId4" imgW="294624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508500"/>
                        <a:ext cx="7939088"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051720" y="5733256"/>
          <a:ext cx="6192688" cy="975783"/>
        </p:xfrm>
        <a:graphic>
          <a:graphicData uri="http://schemas.openxmlformats.org/presentationml/2006/ole">
            <mc:AlternateContent xmlns:mc="http://schemas.openxmlformats.org/markup-compatibility/2006">
              <mc:Choice xmlns:v="urn:schemas-microsoft-com:vml" Requires="v">
                <p:oleObj spid="_x0000_s1123" name="Equation" r:id="rId6" imgW="2578100" imgH="406400" progId="Equation.DSMT4">
                  <p:embed/>
                </p:oleObj>
              </mc:Choice>
              <mc:Fallback>
                <p:oleObj name="Equation" r:id="rId6" imgW="2578100" imgH="406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5733256"/>
                        <a:ext cx="6192688" cy="975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971600" y="5733256"/>
            <a:ext cx="792088" cy="430887"/>
          </a:xfrm>
          <a:prstGeom prst="rect">
            <a:avLst/>
          </a:prstGeom>
          <a:noFill/>
        </p:spPr>
        <p:txBody>
          <a:bodyPr wrap="square" rtlCol="0">
            <a:spAutoFit/>
          </a:bodyPr>
          <a:lstStyle/>
          <a:p>
            <a:r>
              <a:rPr lang="zh-CN" altLang="en-US" sz="2200" dirty="0" smtClean="0">
                <a:solidFill>
                  <a:srgbClr val="161616"/>
                </a:solidFill>
                <a:latin typeface="微软雅黑" panose="020B0503020204020204" pitchFamily="34" charset="-122"/>
                <a:ea typeface="微软雅黑" panose="020B0503020204020204" pitchFamily="34" charset="-122"/>
              </a:rPr>
              <a:t>通项：</a:t>
            </a:r>
          </a:p>
        </p:txBody>
      </p:sp>
    </p:spTree>
    <p:extLst>
      <p:ext uri="{BB962C8B-B14F-4D97-AF65-F5344CB8AC3E}">
        <p14:creationId xmlns:p14="http://schemas.microsoft.com/office/powerpoint/2010/main" val="126741633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11560" y="764704"/>
            <a:ext cx="7794625" cy="5832475"/>
          </a:xfrm>
          <a:prstGeom prst="rect">
            <a:avLst/>
          </a:prstGeom>
          <a:noFill/>
          <a:ln w="9525" cmpd="sng">
            <a:solidFill>
              <a:srgbClr val="000000"/>
            </a:solidFill>
            <a:prstDash val="lgDashDot"/>
            <a:miter lim="800000"/>
            <a:headEnd/>
            <a:tailEnd/>
          </a:ln>
        </p:spPr>
        <p:txBody>
          <a:bodyPr/>
          <a:lstStyle/>
          <a:p>
            <a:pPr indent="355600" algn="just" eaLnBrk="0" hangingPunct="0">
              <a:lnSpc>
                <a:spcPct val="104000"/>
              </a:lnSpc>
            </a:pPr>
            <a:r>
              <a:rPr lang="en-US" sz="2000" b="1" dirty="0"/>
              <a:t>for (d=1; d&lt;n; d++)     //</a:t>
            </a:r>
            <a:r>
              <a:rPr lang="zh-CN" altLang="en-US" sz="2000" b="1" dirty="0"/>
              <a:t>按对角线逐条计算</a:t>
            </a:r>
          </a:p>
          <a:p>
            <a:pPr indent="355600" algn="just" eaLnBrk="0" hangingPunct="0">
              <a:lnSpc>
                <a:spcPct val="104000"/>
              </a:lnSpc>
            </a:pPr>
            <a:r>
              <a:rPr lang="zh-CN" altLang="en-US" sz="2000" b="1" dirty="0"/>
              <a:t>    </a:t>
            </a:r>
            <a:r>
              <a:rPr lang="en-US" sz="2000" b="1" dirty="0"/>
              <a:t>for (</a:t>
            </a:r>
            <a:r>
              <a:rPr lang="en-US" sz="2000" b="1" dirty="0" err="1"/>
              <a:t>i</a:t>
            </a:r>
            <a:r>
              <a:rPr lang="en-US" sz="2000" b="1" dirty="0"/>
              <a:t>=1; </a:t>
            </a:r>
            <a:r>
              <a:rPr lang="en-US" sz="2000" b="1" dirty="0" err="1"/>
              <a:t>i</a:t>
            </a:r>
            <a:r>
              <a:rPr lang="en-US" sz="2000" b="1" dirty="0"/>
              <a:t>&lt;=n-d; </a:t>
            </a:r>
            <a:r>
              <a:rPr lang="en-US" sz="2000" b="1" dirty="0" err="1"/>
              <a:t>i</a:t>
            </a:r>
            <a:r>
              <a:rPr lang="en-US" sz="2000" b="1" dirty="0"/>
              <a:t>++)</a:t>
            </a:r>
          </a:p>
          <a:p>
            <a:pPr indent="355600" algn="just" eaLnBrk="0" hangingPunct="0">
              <a:lnSpc>
                <a:spcPct val="104000"/>
              </a:lnSpc>
            </a:pPr>
            <a:r>
              <a:rPr lang="en-US" sz="2000" b="1" dirty="0"/>
              <a:t>    {</a:t>
            </a:r>
          </a:p>
          <a:p>
            <a:pPr indent="355600" algn="just" eaLnBrk="0" hangingPunct="0">
              <a:lnSpc>
                <a:spcPct val="104000"/>
              </a:lnSpc>
            </a:pPr>
            <a:r>
              <a:rPr lang="en-US" sz="2000" b="1" dirty="0"/>
              <a:t>        j=</a:t>
            </a:r>
            <a:r>
              <a:rPr lang="en-US" sz="2000" b="1" dirty="0" err="1"/>
              <a:t>i+d</a:t>
            </a:r>
            <a:r>
              <a:rPr lang="en-US" sz="2000" b="1" dirty="0"/>
              <a:t>;</a:t>
            </a:r>
          </a:p>
          <a:p>
            <a:pPr indent="355600" algn="just" eaLnBrk="0" hangingPunct="0">
              <a:lnSpc>
                <a:spcPct val="104000"/>
              </a:lnSpc>
            </a:pPr>
            <a:r>
              <a:rPr lang="en-US" sz="2000" b="1" dirty="0"/>
              <a:t>        min=∞; mink=</a:t>
            </a:r>
            <a:r>
              <a:rPr lang="en-US" sz="2000" b="1" dirty="0" err="1"/>
              <a:t>i</a:t>
            </a:r>
            <a:r>
              <a:rPr lang="en-US" sz="2000" b="1" dirty="0"/>
              <a:t>; sum=0;</a:t>
            </a:r>
          </a:p>
          <a:p>
            <a:pPr indent="355600" algn="just" eaLnBrk="0" hangingPunct="0">
              <a:lnSpc>
                <a:spcPct val="104000"/>
              </a:lnSpc>
            </a:pPr>
            <a:r>
              <a:rPr lang="en-US" sz="2000" b="1" dirty="0"/>
              <a:t>        for (k=</a:t>
            </a:r>
            <a:r>
              <a:rPr lang="en-US" sz="2000" b="1" dirty="0" err="1"/>
              <a:t>i</a:t>
            </a:r>
            <a:r>
              <a:rPr lang="en-US" sz="2000" b="1" dirty="0"/>
              <a:t>; k&lt;=j; k++)</a:t>
            </a:r>
          </a:p>
          <a:p>
            <a:pPr indent="355600" algn="just" eaLnBrk="0" hangingPunct="0">
              <a:lnSpc>
                <a:spcPct val="104000"/>
              </a:lnSpc>
            </a:pPr>
            <a:r>
              <a:rPr lang="en-US" sz="2000" b="1" dirty="0"/>
              <a:t>       {</a:t>
            </a:r>
          </a:p>
          <a:p>
            <a:pPr indent="355600" algn="just" eaLnBrk="0" hangingPunct="0">
              <a:lnSpc>
                <a:spcPct val="104000"/>
              </a:lnSpc>
            </a:pPr>
            <a:r>
              <a:rPr lang="en-US" sz="2000" b="1" dirty="0"/>
              <a:t>           sum=</a:t>
            </a:r>
            <a:r>
              <a:rPr lang="en-US" sz="2000" b="1" dirty="0" err="1"/>
              <a:t>sum+p</a:t>
            </a:r>
            <a:r>
              <a:rPr lang="en-US" sz="2000" b="1" dirty="0"/>
              <a:t>[k];</a:t>
            </a:r>
          </a:p>
          <a:p>
            <a:pPr indent="355600" algn="just" eaLnBrk="0" hangingPunct="0">
              <a:lnSpc>
                <a:spcPct val="104000"/>
              </a:lnSpc>
            </a:pPr>
            <a:r>
              <a:rPr lang="en-US" sz="2000" b="1" dirty="0"/>
              <a:t>           if </a:t>
            </a:r>
            <a:r>
              <a:rPr lang="en-US" sz="2000" b="1" dirty="0" smtClean="0"/>
              <a:t>(</a:t>
            </a:r>
            <a:r>
              <a:rPr lang="en-US" altLang="zh-CN" dirty="0" smtClean="0"/>
              <a:t>E</a:t>
            </a:r>
            <a:r>
              <a:rPr lang="en-US" sz="2000" b="1" dirty="0" smtClean="0"/>
              <a:t>[</a:t>
            </a:r>
            <a:r>
              <a:rPr lang="en-US" sz="2000" b="1" dirty="0" err="1" smtClean="0"/>
              <a:t>i</a:t>
            </a:r>
            <a:r>
              <a:rPr lang="en-US" sz="2000" b="1" dirty="0"/>
              <a:t>][k-1</a:t>
            </a:r>
            <a:r>
              <a:rPr lang="en-US" sz="2000" b="1" dirty="0" smtClean="0"/>
              <a:t>]+</a:t>
            </a:r>
            <a:r>
              <a:rPr lang="en-US" altLang="zh-CN" dirty="0" smtClean="0"/>
              <a:t>E </a:t>
            </a:r>
            <a:r>
              <a:rPr lang="en-US" sz="2000" b="1" dirty="0" smtClean="0"/>
              <a:t>[</a:t>
            </a:r>
            <a:r>
              <a:rPr lang="en-US" sz="2000" b="1" dirty="0"/>
              <a:t>k+1][j]&lt;min) {</a:t>
            </a:r>
          </a:p>
          <a:p>
            <a:pPr indent="355600" algn="just" eaLnBrk="0" hangingPunct="0">
              <a:lnSpc>
                <a:spcPct val="104000"/>
              </a:lnSpc>
            </a:pPr>
            <a:r>
              <a:rPr lang="en-US" sz="2000" b="1" dirty="0"/>
              <a:t>              </a:t>
            </a:r>
            <a:r>
              <a:rPr lang="en-US" sz="2000" b="1" dirty="0" smtClean="0"/>
              <a:t>min=</a:t>
            </a:r>
            <a:r>
              <a:rPr lang="en-US" altLang="zh-CN" dirty="0" smtClean="0"/>
              <a:t>E </a:t>
            </a:r>
            <a:r>
              <a:rPr lang="en-US" sz="2000" b="1" dirty="0" smtClean="0"/>
              <a:t>[</a:t>
            </a:r>
            <a:r>
              <a:rPr lang="en-US" sz="2000" b="1" dirty="0" err="1"/>
              <a:t>i</a:t>
            </a:r>
            <a:r>
              <a:rPr lang="en-US" sz="2000" b="1" dirty="0"/>
              <a:t>][k-1</a:t>
            </a:r>
            <a:r>
              <a:rPr lang="en-US" sz="2000" b="1" dirty="0" smtClean="0"/>
              <a:t>]+</a:t>
            </a:r>
            <a:r>
              <a:rPr lang="en-US" altLang="zh-CN" dirty="0" smtClean="0"/>
              <a:t>E </a:t>
            </a:r>
            <a:r>
              <a:rPr lang="en-US" sz="2000" b="1" dirty="0" smtClean="0"/>
              <a:t>[</a:t>
            </a:r>
            <a:r>
              <a:rPr lang="en-US" sz="2000" b="1" dirty="0"/>
              <a:t>k+1][j];</a:t>
            </a:r>
          </a:p>
          <a:p>
            <a:pPr indent="355600" algn="just" eaLnBrk="0" hangingPunct="0">
              <a:lnSpc>
                <a:spcPct val="104000"/>
              </a:lnSpc>
            </a:pPr>
            <a:r>
              <a:rPr lang="en-US" sz="2000" b="1" dirty="0"/>
              <a:t>              mink=k;</a:t>
            </a:r>
          </a:p>
          <a:p>
            <a:pPr indent="355600" algn="just" eaLnBrk="0" hangingPunct="0">
              <a:lnSpc>
                <a:spcPct val="104000"/>
              </a:lnSpc>
            </a:pPr>
            <a:r>
              <a:rPr lang="en-US" sz="2000" b="1" dirty="0"/>
              <a:t>           }</a:t>
            </a:r>
          </a:p>
          <a:p>
            <a:pPr indent="355600" algn="just" eaLnBrk="0" hangingPunct="0">
              <a:lnSpc>
                <a:spcPct val="104000"/>
              </a:lnSpc>
            </a:pPr>
            <a:r>
              <a:rPr lang="en-US" sz="2000" b="1" dirty="0"/>
              <a:t>        }</a:t>
            </a:r>
          </a:p>
          <a:p>
            <a:pPr indent="355600" algn="just" eaLnBrk="0" hangingPunct="0">
              <a:lnSpc>
                <a:spcPct val="104000"/>
              </a:lnSpc>
            </a:pPr>
            <a:r>
              <a:rPr lang="en-US" sz="2000" b="1" dirty="0"/>
              <a:t>        </a:t>
            </a:r>
            <a:r>
              <a:rPr lang="en-US" altLang="zh-CN" dirty="0" smtClean="0"/>
              <a:t>E </a:t>
            </a:r>
            <a:r>
              <a:rPr lang="en-US" sz="2000" b="1" dirty="0" smtClean="0"/>
              <a:t>[</a:t>
            </a:r>
            <a:r>
              <a:rPr lang="en-US" sz="2000" b="1" dirty="0" err="1"/>
              <a:t>i</a:t>
            </a:r>
            <a:r>
              <a:rPr lang="en-US" sz="2000" b="1" dirty="0"/>
              <a:t>][j]=</a:t>
            </a:r>
            <a:r>
              <a:rPr lang="en-US" sz="2000" b="1" dirty="0" err="1"/>
              <a:t>min+sum</a:t>
            </a:r>
            <a:r>
              <a:rPr lang="en-US" sz="2000" b="1" dirty="0"/>
              <a:t>;</a:t>
            </a:r>
          </a:p>
          <a:p>
            <a:pPr indent="355600" algn="just" eaLnBrk="0" hangingPunct="0">
              <a:lnSpc>
                <a:spcPct val="104000"/>
              </a:lnSpc>
            </a:pPr>
            <a:r>
              <a:rPr lang="en-US" sz="2000" b="1" dirty="0"/>
              <a:t>        R[</a:t>
            </a:r>
            <a:r>
              <a:rPr lang="en-US" sz="2000" b="1" dirty="0" err="1"/>
              <a:t>i</a:t>
            </a:r>
            <a:r>
              <a:rPr lang="en-US" sz="2000" b="1" dirty="0"/>
              <a:t>][j]=mink;</a:t>
            </a:r>
          </a:p>
          <a:p>
            <a:pPr indent="355600" algn="just" eaLnBrk="0" hangingPunct="0">
              <a:lnSpc>
                <a:spcPct val="104000"/>
              </a:lnSpc>
            </a:pPr>
            <a:r>
              <a:rPr lang="en-US" sz="2000" b="1" dirty="0"/>
              <a:t>     }</a:t>
            </a:r>
          </a:p>
          <a:p>
            <a:pPr indent="355600" algn="just" eaLnBrk="0" hangingPunct="0">
              <a:lnSpc>
                <a:spcPct val="104000"/>
              </a:lnSpc>
            </a:pPr>
            <a:r>
              <a:rPr lang="en-US" sz="2000" b="1" dirty="0"/>
              <a:t>     return </a:t>
            </a:r>
            <a:r>
              <a:rPr lang="en-US" altLang="zh-CN" dirty="0" smtClean="0"/>
              <a:t>E </a:t>
            </a:r>
            <a:r>
              <a:rPr lang="en-US" sz="2000" b="1" dirty="0" smtClean="0"/>
              <a:t>[</a:t>
            </a:r>
            <a:r>
              <a:rPr lang="en-US" sz="2000" b="1" dirty="0"/>
              <a:t>1][n];</a:t>
            </a:r>
          </a:p>
          <a:p>
            <a:pPr indent="355600" algn="just" eaLnBrk="0" hangingPunct="0">
              <a:lnSpc>
                <a:spcPct val="104000"/>
              </a:lnSpc>
            </a:pPr>
            <a:r>
              <a:rPr lang="en-US" sz="2000" b="1" dirty="0"/>
              <a:t>}</a:t>
            </a:r>
          </a:p>
        </p:txBody>
      </p:sp>
      <p:sp>
        <p:nvSpPr>
          <p:cNvPr id="3" name="Text Box 2"/>
          <p:cNvSpPr txBox="1">
            <a:spLocks noChangeArrowheads="1"/>
          </p:cNvSpPr>
          <p:nvPr/>
        </p:nvSpPr>
        <p:spPr bwMode="auto">
          <a:xfrm>
            <a:off x="5364088" y="4725144"/>
            <a:ext cx="3214688" cy="584200"/>
          </a:xfrm>
          <a:prstGeom prst="rect">
            <a:avLst/>
          </a:prstGeom>
          <a:noFill/>
          <a:ln w="9525">
            <a:noFill/>
            <a:miter lim="800000"/>
            <a:headEnd/>
            <a:tailEnd/>
          </a:ln>
        </p:spPr>
        <p:txBody>
          <a:bodyPr>
            <a:spAutoFit/>
          </a:bodyPr>
          <a:lstStyle/>
          <a:p>
            <a:pPr algn="just">
              <a:spcBef>
                <a:spcPct val="50000"/>
              </a:spcBef>
            </a:pPr>
            <a:r>
              <a:rPr lang="zh-CN" altLang="en-US" sz="3200" b="1" dirty="0">
                <a:solidFill>
                  <a:srgbClr val="FF0000"/>
                </a:solidFill>
              </a:rPr>
              <a:t>时间复杂度</a:t>
            </a:r>
            <a:r>
              <a:rPr lang="en-US" sz="3200" b="1" i="1" dirty="0">
                <a:solidFill>
                  <a:srgbClr val="FF0000"/>
                </a:solidFill>
              </a:rPr>
              <a:t>O(n</a:t>
            </a:r>
            <a:r>
              <a:rPr lang="en-US" sz="3200" b="1" i="1" baseline="30000" dirty="0">
                <a:solidFill>
                  <a:srgbClr val="FF0000"/>
                </a:solidFill>
              </a:rPr>
              <a:t>3</a:t>
            </a:r>
            <a:r>
              <a:rPr lang="en-US" sz="3200" b="1" i="1" dirty="0">
                <a:solidFill>
                  <a:srgbClr val="FF0000"/>
                </a:solidFill>
              </a:rPr>
              <a:t>)</a:t>
            </a:r>
            <a:endParaRPr lang="zh-CN" altLang="en-US" sz="3200" b="1" i="1" dirty="0">
              <a:solidFill>
                <a:srgbClr val="FF0000"/>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最优二</a:t>
            </a:r>
            <a:r>
              <a:rPr lang="zh-CN" altLang="en-US" dirty="0" smtClean="0">
                <a:solidFill>
                  <a:schemeClr val="bg2">
                    <a:lumMod val="10000"/>
                  </a:schemeClr>
                </a:solidFill>
                <a:cs typeface="Courier New" pitchFamily="49" charset="0"/>
              </a:rPr>
              <a:t>叉查找树</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pPr>
            <a:r>
              <a:rPr lang="zh-CN" altLang="en-US" sz="2400" dirty="0" smtClean="0">
                <a:latin typeface="Times New Roman" pitchFamily="18" charset="0"/>
                <a:cs typeface="Times New Roman" pitchFamily="18" charset="0"/>
              </a:rPr>
              <a:t>算法的时间复杂度：</a:t>
            </a:r>
            <a:r>
              <a:rPr lang="en-US" altLang="zh-CN" sz="2400" dirty="0">
                <a:cs typeface="Arial" pitchFamily="34" charset="0"/>
              </a:rPr>
              <a:t> </a:t>
            </a:r>
            <a:r>
              <a:rPr lang="en-US" altLang="zh-CN" sz="2400" dirty="0" smtClean="0">
                <a:cs typeface="Arial" pitchFamily="34" charset="0"/>
              </a:rPr>
              <a:t>O(n</a:t>
            </a:r>
            <a:r>
              <a:rPr lang="en-US" altLang="zh-CN" sz="2400" baseline="30000" dirty="0" smtClean="0">
                <a:cs typeface="Arial" pitchFamily="34" charset="0"/>
              </a:rPr>
              <a:t>3</a:t>
            </a:r>
            <a:r>
              <a:rPr lang="en-US" altLang="zh-CN" sz="2400" dirty="0" smtClean="0">
                <a:cs typeface="Arial" pitchFamily="34" charset="0"/>
              </a:rPr>
              <a:t>)</a:t>
            </a:r>
            <a:endParaRPr lang="en-US" altLang="zh-CN" sz="2400" dirty="0" smtClean="0">
              <a:latin typeface="Times New Roman" pitchFamily="18" charset="0"/>
              <a:cs typeface="Times New Roman" pitchFamily="18" charset="0"/>
            </a:endParaRPr>
          </a:p>
          <a:p>
            <a:pPr marL="504000" indent="-504000" eaLnBrk="1" hangingPunct="1">
              <a:lnSpc>
                <a:spcPct val="150000"/>
              </a:lnSpc>
            </a:pPr>
            <a:r>
              <a:rPr lang="zh-CN" altLang="en-US" sz="2400" dirty="0" smtClean="0">
                <a:latin typeface="Times New Roman" pitchFamily="18" charset="0"/>
                <a:cs typeface="Times New Roman" pitchFamily="18" charset="0"/>
              </a:rPr>
              <a:t>算法的空间复</a:t>
            </a:r>
            <a:r>
              <a:rPr lang="zh-CN" altLang="en-US" sz="2400" dirty="0">
                <a:latin typeface="Times New Roman" pitchFamily="18" charset="0"/>
                <a:cs typeface="Times New Roman" pitchFamily="18" charset="0"/>
              </a:rPr>
              <a:t>杂</a:t>
            </a:r>
            <a:r>
              <a:rPr lang="zh-CN" altLang="en-US" sz="2400" dirty="0" smtClean="0">
                <a:latin typeface="Times New Roman" pitchFamily="18" charset="0"/>
                <a:cs typeface="Times New Roman" pitchFamily="18" charset="0"/>
              </a:rPr>
              <a:t>度</a:t>
            </a:r>
            <a:endParaRPr lang="zh-CN" altLang="en-US" sz="2400" dirty="0">
              <a:latin typeface="+mn-lt"/>
              <a:ea typeface="+mj-ea"/>
            </a:endParaRPr>
          </a:p>
          <a:p>
            <a:pPr marL="1008000" lvl="1" indent="-432000" eaLnBrk="1" hangingPunct="1">
              <a:lnSpc>
                <a:spcPct val="150000"/>
              </a:lnSpc>
              <a:buClr>
                <a:srgbClr val="000000"/>
              </a:buClr>
              <a:buSzPct val="70000"/>
              <a:buFont typeface="Wingdings" pitchFamily="2" charset="2"/>
              <a:buChar char="l"/>
            </a:pPr>
            <a:r>
              <a:rPr lang="zh-CN" altLang="en-US" sz="2400" dirty="0">
                <a:latin typeface="+mn-lt"/>
                <a:cs typeface="Arial" pitchFamily="34" charset="0"/>
              </a:rPr>
              <a:t>算法中需要用到</a:t>
            </a:r>
            <a:r>
              <a:rPr lang="en-US" altLang="zh-CN" sz="2400" dirty="0">
                <a:latin typeface="+mn-lt"/>
                <a:cs typeface="Arial" pitchFamily="34" charset="0"/>
              </a:rPr>
              <a:t>3</a:t>
            </a:r>
            <a:r>
              <a:rPr lang="zh-CN" altLang="en-US" sz="2400" dirty="0">
                <a:latin typeface="+mn-lt"/>
                <a:cs typeface="Arial" pitchFamily="34" charset="0"/>
              </a:rPr>
              <a:t>个二维数</a:t>
            </a:r>
            <a:r>
              <a:rPr lang="zh-CN" altLang="en-US" sz="2400" dirty="0" smtClean="0">
                <a:latin typeface="+mn-lt"/>
                <a:cs typeface="Arial" pitchFamily="34" charset="0"/>
              </a:rPr>
              <a:t>组</a:t>
            </a:r>
            <a:endParaRPr lang="en-US" altLang="zh-CN" sz="2400" dirty="0" smtClean="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r>
              <a:rPr lang="zh-CN" altLang="en-US" sz="2400" dirty="0" smtClean="0">
                <a:latin typeface="+mn-lt"/>
                <a:cs typeface="Arial" pitchFamily="34" charset="0"/>
              </a:rPr>
              <a:t>用于分</a:t>
            </a:r>
            <a:r>
              <a:rPr lang="zh-CN" altLang="en-US" sz="2400" dirty="0">
                <a:latin typeface="+mn-lt"/>
                <a:cs typeface="Arial" pitchFamily="34" charset="0"/>
              </a:rPr>
              <a:t>别存</a:t>
            </a:r>
            <a:r>
              <a:rPr lang="zh-CN" altLang="en-US" sz="2400" dirty="0" smtClean="0">
                <a:latin typeface="+mn-lt"/>
                <a:cs typeface="Arial" pitchFamily="34" charset="0"/>
              </a:rPr>
              <a:t>储不</a:t>
            </a:r>
            <a:r>
              <a:rPr lang="zh-CN" altLang="en-US" sz="2400" dirty="0">
                <a:latin typeface="+mn-lt"/>
                <a:cs typeface="Arial" pitchFamily="34" charset="0"/>
              </a:rPr>
              <a:t>同关键字范围</a:t>
            </a:r>
            <a:r>
              <a:rPr lang="en-US" altLang="zh-CN" sz="2400" dirty="0">
                <a:latin typeface="+mn-lt"/>
                <a:cs typeface="Arial" pitchFamily="34" charset="0"/>
              </a:rPr>
              <a:t>(1≤i≤j≤n)</a:t>
            </a:r>
            <a:r>
              <a:rPr lang="zh-CN" altLang="en-US" sz="2400" dirty="0">
                <a:latin typeface="+mn-lt"/>
                <a:cs typeface="Arial" pitchFamily="34" charset="0"/>
              </a:rPr>
              <a:t>下</a:t>
            </a:r>
            <a:r>
              <a:rPr lang="zh-CN" altLang="en-US" sz="2400" dirty="0" smtClean="0">
                <a:latin typeface="+mn-lt"/>
                <a:cs typeface="Arial" pitchFamily="34" charset="0"/>
              </a:rPr>
              <a:t>的：</a:t>
            </a:r>
            <a:endParaRPr lang="en-US" altLang="zh-CN" sz="2400" dirty="0" smtClean="0">
              <a:latin typeface="+mn-lt"/>
              <a:cs typeface="Arial" pitchFamily="34" charset="0"/>
            </a:endParaRPr>
          </a:p>
          <a:p>
            <a:pPr marL="1408050" lvl="2" indent="-432000" eaLnBrk="1" hangingPunct="1">
              <a:lnSpc>
                <a:spcPct val="150000"/>
              </a:lnSpc>
              <a:buClr>
                <a:srgbClr val="000000"/>
              </a:buClr>
              <a:buSzPct val="100000"/>
              <a:buFont typeface="微软雅黑" panose="020B0503020204020204" pitchFamily="34" charset="-122"/>
              <a:buChar char="━"/>
            </a:pPr>
            <a:r>
              <a:rPr lang="zh-CN" altLang="en-US" dirty="0" smtClean="0">
                <a:latin typeface="+mn-lt"/>
                <a:cs typeface="Arial" pitchFamily="34" charset="0"/>
              </a:rPr>
              <a:t>最</a:t>
            </a:r>
            <a:r>
              <a:rPr lang="zh-CN" altLang="en-US" dirty="0">
                <a:latin typeface="+mn-lt"/>
                <a:cs typeface="Arial" pitchFamily="34" charset="0"/>
              </a:rPr>
              <a:t>优</a:t>
            </a:r>
            <a:r>
              <a:rPr lang="zh-CN" altLang="en-US" dirty="0" smtClean="0">
                <a:latin typeface="+mn-lt"/>
                <a:cs typeface="Arial" pitchFamily="34" charset="0"/>
              </a:rPr>
              <a:t>值：</a:t>
            </a:r>
            <a:r>
              <a:rPr lang="en-US" altLang="zh-CN" b="1" dirty="0" smtClean="0">
                <a:latin typeface="+mn-lt"/>
                <a:cs typeface="Arial" pitchFamily="34" charset="0"/>
              </a:rPr>
              <a:t>E[</a:t>
            </a:r>
            <a:r>
              <a:rPr lang="en-US" altLang="zh-CN" b="1" dirty="0" err="1" smtClean="0">
                <a:latin typeface="+mn-lt"/>
                <a:cs typeface="Arial" pitchFamily="34" charset="0"/>
              </a:rPr>
              <a:t>i</a:t>
            </a:r>
            <a:r>
              <a:rPr lang="en-US" altLang="zh-CN" b="1" dirty="0" smtClean="0">
                <a:latin typeface="+mn-lt"/>
                <a:cs typeface="Arial" pitchFamily="34" charset="0"/>
              </a:rPr>
              <a:t>][j]</a:t>
            </a:r>
          </a:p>
          <a:p>
            <a:pPr marL="1408050" lvl="2" indent="-432000" eaLnBrk="1" hangingPunct="1">
              <a:lnSpc>
                <a:spcPct val="150000"/>
              </a:lnSpc>
              <a:buClr>
                <a:srgbClr val="000000"/>
              </a:buClr>
              <a:buSzPct val="100000"/>
              <a:buFont typeface="微软雅黑" panose="020B0503020204020204" pitchFamily="34" charset="-122"/>
              <a:buChar char="━"/>
            </a:pPr>
            <a:r>
              <a:rPr lang="zh-CN" altLang="en-US" dirty="0" smtClean="0">
                <a:latin typeface="+mn-lt"/>
                <a:cs typeface="Arial" pitchFamily="34" charset="0"/>
              </a:rPr>
              <a:t>子树权重：</a:t>
            </a:r>
            <a:r>
              <a:rPr lang="en-US" altLang="zh-CN" b="1" dirty="0" smtClean="0">
                <a:latin typeface="+mn-lt"/>
                <a:cs typeface="Arial" pitchFamily="34" charset="0"/>
              </a:rPr>
              <a:t>W[</a:t>
            </a:r>
            <a:r>
              <a:rPr lang="en-US" altLang="zh-CN" b="1" dirty="0" err="1" smtClean="0">
                <a:latin typeface="+mn-lt"/>
                <a:cs typeface="Arial" pitchFamily="34" charset="0"/>
              </a:rPr>
              <a:t>i</a:t>
            </a:r>
            <a:r>
              <a:rPr lang="en-US" altLang="zh-CN" b="1" dirty="0">
                <a:latin typeface="+mn-lt"/>
                <a:cs typeface="Arial" pitchFamily="34" charset="0"/>
              </a:rPr>
              <a:t>][j</a:t>
            </a:r>
            <a:r>
              <a:rPr lang="en-US" altLang="zh-CN" b="1" dirty="0" smtClean="0">
                <a:latin typeface="+mn-lt"/>
                <a:cs typeface="Arial" pitchFamily="34" charset="0"/>
              </a:rPr>
              <a:t>]</a:t>
            </a:r>
            <a:endParaRPr lang="en-US" altLang="zh-CN" b="1" baseline="-25000" dirty="0" smtClean="0">
              <a:latin typeface="+mn-lt"/>
              <a:cs typeface="Arial" pitchFamily="34" charset="0"/>
            </a:endParaRPr>
          </a:p>
          <a:p>
            <a:pPr marL="1408050" lvl="2" indent="-432000" eaLnBrk="1" hangingPunct="1">
              <a:lnSpc>
                <a:spcPct val="150000"/>
              </a:lnSpc>
              <a:buClr>
                <a:srgbClr val="000000"/>
              </a:buClr>
              <a:buSzPct val="100000"/>
              <a:buFont typeface="微软雅黑" panose="020B0503020204020204" pitchFamily="34" charset="-122"/>
              <a:buChar char="━"/>
            </a:pPr>
            <a:r>
              <a:rPr lang="zh-CN" altLang="en-US" dirty="0" smtClean="0">
                <a:latin typeface="+mn-lt"/>
                <a:cs typeface="Arial" pitchFamily="34" charset="0"/>
              </a:rPr>
              <a:t>根节点标识：</a:t>
            </a:r>
            <a:r>
              <a:rPr lang="en-US" altLang="zh-CN" b="1" dirty="0">
                <a:latin typeface="+mn-lt"/>
                <a:cs typeface="Arial" pitchFamily="34" charset="0"/>
              </a:rPr>
              <a:t>R[</a:t>
            </a:r>
            <a:r>
              <a:rPr lang="en-US" altLang="zh-CN" b="1" dirty="0" err="1">
                <a:latin typeface="+mn-lt"/>
                <a:cs typeface="Arial" pitchFamily="34" charset="0"/>
              </a:rPr>
              <a:t>i</a:t>
            </a:r>
            <a:r>
              <a:rPr lang="en-US" altLang="zh-CN" b="1" dirty="0">
                <a:latin typeface="+mn-lt"/>
                <a:cs typeface="Arial" pitchFamily="34" charset="0"/>
              </a:rPr>
              <a:t>][j]</a:t>
            </a:r>
          </a:p>
          <a:p>
            <a:pPr marL="1008000" lvl="1" indent="-432000" eaLnBrk="1" hangingPunct="1">
              <a:lnSpc>
                <a:spcPct val="150000"/>
              </a:lnSpc>
              <a:buClr>
                <a:srgbClr val="000000"/>
              </a:buClr>
              <a:buSzPct val="70000"/>
              <a:buFont typeface="Wingdings" pitchFamily="2" charset="2"/>
              <a:buChar char="l"/>
            </a:pPr>
            <a:r>
              <a:rPr lang="zh-CN" altLang="en-US" sz="2400" dirty="0" smtClean="0">
                <a:latin typeface="+mn-lt"/>
                <a:cs typeface="Arial" pitchFamily="34" charset="0"/>
              </a:rPr>
              <a:t>因此算法的空间复杂度为：</a:t>
            </a:r>
            <a:r>
              <a:rPr lang="en-US" altLang="zh-CN" sz="2400" b="1" dirty="0" smtClean="0">
                <a:latin typeface="+mn-lt"/>
                <a:cs typeface="Arial" pitchFamily="34" charset="0"/>
              </a:rPr>
              <a:t>O(n</a:t>
            </a:r>
            <a:r>
              <a:rPr lang="en-US" altLang="zh-CN" sz="2400" b="1" baseline="30000" dirty="0" smtClean="0">
                <a:latin typeface="+mn-lt"/>
                <a:cs typeface="Arial" pitchFamily="34" charset="0"/>
              </a:rPr>
              <a:t>2</a:t>
            </a:r>
            <a:r>
              <a:rPr lang="en-US" altLang="zh-CN" sz="2400" b="1" dirty="0" smtClean="0">
                <a:latin typeface="+mn-lt"/>
                <a:cs typeface="Arial" pitchFamily="34" charset="0"/>
              </a:rPr>
              <a:t>)</a:t>
            </a: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2415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本章小结</a:t>
            </a: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spcBef>
                <a:spcPts val="0"/>
              </a:spcBef>
            </a:pPr>
            <a:r>
              <a:rPr lang="zh-CN" altLang="en-US" sz="2200" dirty="0" smtClean="0">
                <a:latin typeface="Times New Roman" pitchFamily="18" charset="0"/>
                <a:cs typeface="Times New Roman" pitchFamily="18" charset="0"/>
              </a:rPr>
              <a:t>动态规划算法</a:t>
            </a:r>
            <a:r>
              <a:rPr lang="zh-CN" altLang="en-US" sz="2200" dirty="0">
                <a:latin typeface="Times New Roman" pitchFamily="18" charset="0"/>
                <a:cs typeface="Times New Roman" pitchFamily="18" charset="0"/>
              </a:rPr>
              <a:t>的设计步</a:t>
            </a:r>
            <a:r>
              <a:rPr lang="zh-CN" altLang="en-US" sz="2200" dirty="0" smtClean="0">
                <a:latin typeface="Times New Roman" pitchFamily="18" charset="0"/>
                <a:cs typeface="Times New Roman" pitchFamily="18" charset="0"/>
              </a:rPr>
              <a:t>骤</a:t>
            </a:r>
            <a:endParaRPr lang="zh-CN" altLang="en-US" sz="2200" dirty="0"/>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找出最优解的性质，并刻画其结构特</a:t>
            </a:r>
            <a:r>
              <a:rPr lang="zh-CN" altLang="en-US" sz="2200" dirty="0" smtClean="0">
                <a:cs typeface="Arial" pitchFamily="34" charset="0"/>
              </a:rPr>
              <a:t>征</a:t>
            </a:r>
            <a:endParaRPr lang="zh-CN" altLang="en-US" sz="2200" dirty="0">
              <a:cs typeface="Arial" pitchFamily="34" charset="0"/>
            </a:endParaRPr>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递归地定义最优</a:t>
            </a:r>
            <a:r>
              <a:rPr lang="zh-CN" altLang="en-US" sz="2200" dirty="0" smtClean="0">
                <a:cs typeface="Arial" pitchFamily="34" charset="0"/>
              </a:rPr>
              <a:t>值</a:t>
            </a:r>
            <a:endParaRPr lang="zh-CN" altLang="en-US" sz="2200" dirty="0">
              <a:cs typeface="Arial" pitchFamily="34" charset="0"/>
            </a:endParaRPr>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以自底向上的方式计算最优解的</a:t>
            </a:r>
            <a:r>
              <a:rPr lang="zh-CN" altLang="en-US" sz="2200" dirty="0" smtClean="0">
                <a:cs typeface="Arial" pitchFamily="34" charset="0"/>
              </a:rPr>
              <a:t>值</a:t>
            </a:r>
            <a:endParaRPr lang="zh-CN" altLang="en-US" sz="2200" dirty="0">
              <a:cs typeface="Arial" pitchFamily="34" charset="0"/>
            </a:endParaRPr>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根据计算最优值时得到的信息，构造最优解</a:t>
            </a:r>
            <a:endParaRPr lang="en-US" altLang="zh-CN" sz="2200" dirty="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663253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468313" y="404813"/>
            <a:ext cx="4824412"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适用条件</a:t>
            </a:r>
          </a:p>
        </p:txBody>
      </p:sp>
      <p:sp>
        <p:nvSpPr>
          <p:cNvPr id="101379" name="Text Box 3"/>
          <p:cNvSpPr txBox="1">
            <a:spLocks noChangeArrowheads="1"/>
          </p:cNvSpPr>
          <p:nvPr/>
        </p:nvSpPr>
        <p:spPr bwMode="auto">
          <a:xfrm>
            <a:off x="539750" y="1371600"/>
            <a:ext cx="7993063" cy="4721225"/>
          </a:xfrm>
          <a:prstGeom prst="rect">
            <a:avLst/>
          </a:prstGeom>
          <a:noFill/>
          <a:ln w="9525">
            <a:noFill/>
            <a:miter lim="800000"/>
            <a:headEnd/>
            <a:tailEnd/>
          </a:ln>
          <a:effectLst/>
        </p:spPr>
        <p:txBody>
          <a:bodyPr lIns="18000" tIns="10800" rIns="18000" bIns="10800">
            <a:spAutoFit/>
          </a:bodyPr>
          <a:lstStyle/>
          <a:p>
            <a:pPr>
              <a:lnSpc>
                <a:spcPct val="110000"/>
              </a:lnSpc>
            </a:pPr>
            <a:r>
              <a:rPr lang="zh-CN" altLang="en-US" sz="2800" b="1" dirty="0">
                <a:latin typeface="Arial" pitchFamily="34" charset="0"/>
              </a:rPr>
              <a:t>动态规划法的有效性依赖于问题本身所具有的两个重要的性质：</a:t>
            </a:r>
          </a:p>
          <a:p>
            <a:pPr>
              <a:lnSpc>
                <a:spcPct val="110000"/>
              </a:lnSpc>
            </a:pPr>
            <a:r>
              <a:rPr lang="en-US" sz="2800" b="1" dirty="0">
                <a:solidFill>
                  <a:schemeClr val="tx2"/>
                </a:solidFill>
                <a:latin typeface="Arial" pitchFamily="34" charset="0"/>
              </a:rPr>
              <a:t>1.</a:t>
            </a:r>
            <a:r>
              <a:rPr lang="zh-CN" altLang="en-US" sz="2800" b="1" dirty="0">
                <a:solidFill>
                  <a:schemeClr val="tx2"/>
                </a:solidFill>
                <a:latin typeface="Arial" pitchFamily="34" charset="0"/>
              </a:rPr>
              <a:t>最优子结构。</a:t>
            </a:r>
            <a:r>
              <a:rPr lang="zh-CN" altLang="en-US" sz="2800" b="1" dirty="0">
                <a:latin typeface="Arial" pitchFamily="34" charset="0"/>
              </a:rPr>
              <a:t>如果问题的最优解是由其子问题的最优解来构造，则</a:t>
            </a:r>
            <a:r>
              <a:rPr lang="zh-CN" altLang="en-US" sz="2800" b="1" dirty="0" smtClean="0">
                <a:latin typeface="Arial" pitchFamily="34" charset="0"/>
              </a:rPr>
              <a:t>称该</a:t>
            </a:r>
            <a:r>
              <a:rPr lang="zh-CN" altLang="en-US" sz="2800" b="1" dirty="0">
                <a:latin typeface="Arial" pitchFamily="34" charset="0"/>
              </a:rPr>
              <a:t>问题具有最优子结构性质。</a:t>
            </a:r>
            <a:r>
              <a:rPr lang="en-US" sz="2800" b="1" dirty="0">
                <a:solidFill>
                  <a:schemeClr val="tx2"/>
                </a:solidFill>
                <a:latin typeface="Arial" pitchFamily="34" charset="0"/>
              </a:rPr>
              <a:t>2.</a:t>
            </a:r>
            <a:r>
              <a:rPr lang="zh-CN" altLang="en-US" sz="2800" b="1" dirty="0">
                <a:solidFill>
                  <a:schemeClr val="tx2"/>
                </a:solidFill>
                <a:latin typeface="Arial" pitchFamily="34" charset="0"/>
              </a:rPr>
              <a:t>重叠子问题。</a:t>
            </a:r>
            <a:r>
              <a:rPr lang="zh-CN" altLang="en-US" sz="2800" b="1" dirty="0">
                <a:latin typeface="Arial" pitchFamily="34" charset="0"/>
              </a:rPr>
              <a:t>在用递归算法自顶向下解问题时，每次产生的子问题并不总是新问题，有些子问题被反复计算多次。动态规划 算法正是利用了这种子问题的重叠性质，对每一个子</a:t>
            </a:r>
            <a:r>
              <a:rPr lang="zh-CN" altLang="en-US" sz="2800" b="1" dirty="0" smtClean="0">
                <a:latin typeface="Arial" pitchFamily="34" charset="0"/>
              </a:rPr>
              <a:t>问题</a:t>
            </a:r>
            <a:r>
              <a:rPr lang="zh-CN" altLang="en-US" sz="2800" b="1" dirty="0">
                <a:latin typeface="Arial" pitchFamily="34" charset="0"/>
              </a:rPr>
              <a:t>只解一次，而后将其解保存在一个表格中，在以后该 子问题的求解时直接查表。</a:t>
            </a: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66725" y="1257300"/>
            <a:ext cx="8497888" cy="4616648"/>
          </a:xfrm>
          <a:prstGeom prst="rect">
            <a:avLst/>
          </a:prstGeom>
          <a:noFill/>
          <a:ln w="9525">
            <a:noFill/>
            <a:miter lim="800000"/>
            <a:headEnd/>
            <a:tailEnd/>
          </a:ln>
          <a:effectLst/>
        </p:spPr>
        <p:txBody>
          <a:bodyPr>
            <a:spAutoFit/>
          </a:bodyPr>
          <a:lstStyle/>
          <a:p>
            <a:pPr>
              <a:lnSpc>
                <a:spcPct val="150000"/>
              </a:lnSpc>
            </a:pPr>
            <a:r>
              <a:rPr lang="zh-CN" altLang="en-US" sz="2800" b="1" dirty="0">
                <a:latin typeface="Arial" pitchFamily="34" charset="0"/>
              </a:rPr>
              <a:t>动态规划的思想实质是分治思想和解决冗余。</a:t>
            </a:r>
          </a:p>
          <a:p>
            <a:pPr>
              <a:lnSpc>
                <a:spcPct val="150000"/>
              </a:lnSpc>
              <a:buFont typeface="Wingdings" pitchFamily="2" charset="2"/>
              <a:buChar char="l"/>
            </a:pPr>
            <a:r>
              <a:rPr lang="zh-CN" altLang="en-US" sz="2800" b="1" dirty="0">
                <a:solidFill>
                  <a:schemeClr val="tx2"/>
                </a:solidFill>
                <a:latin typeface="Arial" pitchFamily="34" charset="0"/>
              </a:rPr>
              <a:t>与分治法</a:t>
            </a:r>
            <a:r>
              <a:rPr lang="zh-CN" altLang="en-US" sz="2800" b="1" dirty="0">
                <a:solidFill>
                  <a:srgbClr val="990000"/>
                </a:solidFill>
                <a:latin typeface="Arial" pitchFamily="34" charset="0"/>
              </a:rPr>
              <a:t>类似</a:t>
            </a:r>
            <a:r>
              <a:rPr lang="zh-CN" altLang="en-US" sz="2800" b="1" dirty="0">
                <a:solidFill>
                  <a:schemeClr val="tx2"/>
                </a:solidFill>
                <a:latin typeface="Arial" pitchFamily="34" charset="0"/>
              </a:rPr>
              <a:t>的</a:t>
            </a:r>
            <a:r>
              <a:rPr lang="zh-CN" altLang="en-US" sz="2800" b="1" dirty="0">
                <a:latin typeface="Arial" pitchFamily="34" charset="0"/>
              </a:rPr>
              <a:t>是将原问题分解成若干个子问题，先求解子问题，然后从 这些子问题的解得到原问题的解。</a:t>
            </a:r>
          </a:p>
          <a:p>
            <a:pPr>
              <a:lnSpc>
                <a:spcPct val="150000"/>
              </a:lnSpc>
              <a:buFont typeface="Wingdings" pitchFamily="2" charset="2"/>
              <a:buChar char="l"/>
            </a:pPr>
            <a:r>
              <a:rPr lang="zh-CN" altLang="en-US" sz="2800" b="1" dirty="0">
                <a:solidFill>
                  <a:schemeClr val="tx2"/>
                </a:solidFill>
                <a:latin typeface="Arial" pitchFamily="34" charset="0"/>
              </a:rPr>
              <a:t>与分治法</a:t>
            </a:r>
            <a:r>
              <a:rPr lang="zh-CN" altLang="en-US" sz="2800" b="1" dirty="0">
                <a:solidFill>
                  <a:srgbClr val="990000"/>
                </a:solidFill>
                <a:latin typeface="Arial" pitchFamily="34" charset="0"/>
              </a:rPr>
              <a:t>不同</a:t>
            </a:r>
            <a:r>
              <a:rPr lang="zh-CN" altLang="en-US" sz="2800" b="1" dirty="0">
                <a:solidFill>
                  <a:schemeClr val="tx2"/>
                </a:solidFill>
                <a:latin typeface="Arial" pitchFamily="34" charset="0"/>
              </a:rPr>
              <a:t>的</a:t>
            </a:r>
            <a:r>
              <a:rPr lang="zh-CN" altLang="en-US" sz="2800" b="1" dirty="0">
                <a:latin typeface="Arial" pitchFamily="34" charset="0"/>
              </a:rPr>
              <a:t>是经分解的子问题往往不是互相独立的。若用分治法</a:t>
            </a:r>
            <a:r>
              <a:rPr lang="zh-CN" altLang="en-US" sz="2800" b="1" dirty="0" smtClean="0">
                <a:latin typeface="Arial" pitchFamily="34" charset="0"/>
              </a:rPr>
              <a:t>来解</a:t>
            </a:r>
            <a:r>
              <a:rPr lang="zh-CN" altLang="en-US" sz="2800" b="1" dirty="0">
                <a:latin typeface="Arial" pitchFamily="34" charset="0"/>
              </a:rPr>
              <a:t>，有些共同部分（子问题或子子问题）被重复计算。</a:t>
            </a:r>
          </a:p>
        </p:txBody>
      </p:sp>
      <p:sp>
        <p:nvSpPr>
          <p:cNvPr id="102403"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与其他算法比较</a:t>
            </a: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611188" y="1268413"/>
            <a:ext cx="8208962" cy="3848100"/>
          </a:xfrm>
          <a:prstGeom prst="rect">
            <a:avLst/>
          </a:prstGeom>
          <a:solidFill>
            <a:srgbClr val="FFFFCC"/>
          </a:solidFill>
          <a:ln w="9525">
            <a:noFill/>
            <a:miter lim="800000"/>
            <a:headEnd/>
            <a:tailEnd/>
          </a:ln>
        </p:spPr>
        <p:txBody>
          <a:bodyPr>
            <a:spAutoFit/>
          </a:bodyPr>
          <a:lstStyle/>
          <a:p>
            <a:pPr>
              <a:spcBef>
                <a:spcPct val="50000"/>
              </a:spcBef>
            </a:pPr>
            <a:r>
              <a:rPr lang="zh-CN" altLang="en-US" sz="3600" b="1">
                <a:solidFill>
                  <a:srgbClr val="FF0000"/>
                </a:solidFill>
                <a:effectLst>
                  <a:outerShdw blurRad="38100" dist="38100" dir="2700000" algn="tl">
                    <a:srgbClr val="000000"/>
                  </a:outerShdw>
                </a:effectLst>
                <a:latin typeface="楷体_GB2312" pitchFamily="1" charset="-122"/>
                <a:ea typeface="楷体_GB2312" pitchFamily="1" charset="-122"/>
              </a:rPr>
              <a:t>生产与存储问题</a:t>
            </a:r>
            <a:endParaRPr lang="en-US" sz="3600" b="1">
              <a:solidFill>
                <a:srgbClr val="FF0000"/>
              </a:solidFill>
              <a:effectLst>
                <a:outerShdw blurRad="38100" dist="38100" dir="2700000" algn="tl">
                  <a:srgbClr val="000000"/>
                </a:outerShdw>
              </a:effectLst>
              <a:latin typeface="楷体_GB2312" pitchFamily="1" charset="-122"/>
              <a:ea typeface="楷体_GB2312" pitchFamily="1" charset="-122"/>
            </a:endParaRPr>
          </a:p>
          <a:p>
            <a:pPr>
              <a:spcBef>
                <a:spcPct val="50000"/>
              </a:spcBef>
            </a:pPr>
            <a:r>
              <a:rPr lang="zh-CN" altLang="en-US" sz="3200" b="1">
                <a:solidFill>
                  <a:srgbClr val="002060"/>
                </a:solidFill>
                <a:latin typeface="楷体_GB2312" pitchFamily="1" charset="-122"/>
                <a:ea typeface="楷体_GB2312" pitchFamily="1" charset="-122"/>
              </a:rPr>
              <a:t>某工厂每月需供应市场一定数量的产品。供应需求所剩余产品应存入仓库，一般地说，某月适当增加产量可降低生产成本，但超产部分存入仓库会增加库存费用，要确定一个每月的生产计划，在满足需求条件下，使一年的生产与存储费用之和最小。</a:t>
            </a:r>
          </a:p>
        </p:txBody>
      </p:sp>
      <p:sp>
        <p:nvSpPr>
          <p:cNvPr id="103427"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其他应用领域</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39750" y="1319213"/>
            <a:ext cx="8064500" cy="3448050"/>
          </a:xfrm>
          <a:prstGeom prst="rect">
            <a:avLst/>
          </a:prstGeom>
          <a:solidFill>
            <a:srgbClr val="FFFFCC"/>
          </a:solidFill>
          <a:ln w="9525">
            <a:noFill/>
            <a:miter lim="800000"/>
            <a:headEnd/>
            <a:tailEnd/>
          </a:ln>
        </p:spPr>
        <p:txBody>
          <a:bodyPr>
            <a:spAutoFit/>
          </a:bodyPr>
          <a:lstStyle/>
          <a:p>
            <a:pPr>
              <a:spcBef>
                <a:spcPct val="50000"/>
              </a:spcBef>
            </a:pPr>
            <a:r>
              <a:rPr lang="zh-CN" altLang="en-US" sz="3600" b="1">
                <a:solidFill>
                  <a:srgbClr val="FF0000"/>
                </a:solidFill>
                <a:effectLst>
                  <a:outerShdw blurRad="38100" dist="38100" dir="2700000" algn="tl">
                    <a:srgbClr val="000000"/>
                  </a:outerShdw>
                </a:effectLst>
                <a:latin typeface="楷体_GB2312" pitchFamily="1" charset="-122"/>
                <a:ea typeface="楷体_GB2312" pitchFamily="1" charset="-122"/>
              </a:rPr>
              <a:t>投资决策问题</a:t>
            </a:r>
          </a:p>
          <a:p>
            <a:pPr>
              <a:spcBef>
                <a:spcPct val="50000"/>
              </a:spcBef>
            </a:pPr>
            <a:r>
              <a:rPr lang="zh-CN" altLang="en-US" sz="3200" b="1">
                <a:solidFill>
                  <a:srgbClr val="002060"/>
                </a:solidFill>
                <a:latin typeface="楷体_GB2312" pitchFamily="1" charset="-122"/>
                <a:ea typeface="楷体_GB2312" pitchFamily="1" charset="-122"/>
              </a:rPr>
              <a:t>某公司现有资金</a:t>
            </a:r>
            <a:r>
              <a:rPr lang="en-US" sz="3200" b="1">
                <a:solidFill>
                  <a:srgbClr val="002060"/>
                </a:solidFill>
                <a:latin typeface="楷体_GB2312" pitchFamily="1" charset="-122"/>
                <a:ea typeface="楷体_GB2312" pitchFamily="1" charset="-122"/>
              </a:rPr>
              <a:t>Q</a:t>
            </a:r>
            <a:r>
              <a:rPr lang="zh-CN" altLang="en-US" sz="3200" b="1">
                <a:solidFill>
                  <a:srgbClr val="002060"/>
                </a:solidFill>
                <a:latin typeface="楷体_GB2312" pitchFamily="1" charset="-122"/>
                <a:ea typeface="楷体_GB2312" pitchFamily="1" charset="-122"/>
              </a:rPr>
              <a:t>亿元，在今后</a:t>
            </a:r>
            <a:r>
              <a:rPr lang="en-US" sz="3200" b="1">
                <a:solidFill>
                  <a:srgbClr val="002060"/>
                </a:solidFill>
                <a:latin typeface="楷体_GB2312" pitchFamily="1" charset="-122"/>
                <a:ea typeface="楷体_GB2312" pitchFamily="1" charset="-122"/>
              </a:rPr>
              <a:t>5</a:t>
            </a:r>
            <a:r>
              <a:rPr lang="zh-CN" altLang="en-US" sz="3200" b="1">
                <a:solidFill>
                  <a:srgbClr val="002060"/>
                </a:solidFill>
                <a:latin typeface="楷体_GB2312" pitchFamily="1" charset="-122"/>
                <a:ea typeface="楷体_GB2312" pitchFamily="1" charset="-122"/>
              </a:rPr>
              <a:t>年内考虑给</a:t>
            </a:r>
            <a:r>
              <a:rPr lang="en-US" sz="3200" b="1">
                <a:solidFill>
                  <a:srgbClr val="002060"/>
                </a:solidFill>
                <a:latin typeface="楷体_GB2312" pitchFamily="1" charset="-122"/>
                <a:ea typeface="楷体_GB2312" pitchFamily="1" charset="-122"/>
              </a:rPr>
              <a:t>A</a:t>
            </a:r>
            <a:r>
              <a:rPr lang="zh-CN" altLang="en-US" sz="3200" b="1">
                <a:solidFill>
                  <a:srgbClr val="002060"/>
                </a:solidFill>
                <a:latin typeface="楷体_GB2312" pitchFamily="1" charset="-122"/>
                <a:ea typeface="楷体_GB2312" pitchFamily="1" charset="-122"/>
              </a:rPr>
              <a:t>、</a:t>
            </a:r>
            <a:r>
              <a:rPr lang="en-US" sz="3200" b="1">
                <a:solidFill>
                  <a:srgbClr val="002060"/>
                </a:solidFill>
                <a:latin typeface="楷体_GB2312" pitchFamily="1" charset="-122"/>
                <a:ea typeface="楷体_GB2312" pitchFamily="1" charset="-122"/>
              </a:rPr>
              <a:t>B</a:t>
            </a:r>
            <a:r>
              <a:rPr lang="zh-CN" altLang="en-US" sz="3200" b="1">
                <a:solidFill>
                  <a:srgbClr val="002060"/>
                </a:solidFill>
                <a:latin typeface="楷体_GB2312" pitchFamily="1" charset="-122"/>
                <a:ea typeface="楷体_GB2312" pitchFamily="1" charset="-122"/>
              </a:rPr>
              <a:t>、</a:t>
            </a:r>
            <a:r>
              <a:rPr lang="en-US" sz="3200" b="1">
                <a:solidFill>
                  <a:srgbClr val="002060"/>
                </a:solidFill>
                <a:latin typeface="楷体_GB2312" pitchFamily="1" charset="-122"/>
                <a:ea typeface="楷体_GB2312" pitchFamily="1" charset="-122"/>
              </a:rPr>
              <a:t>C</a:t>
            </a:r>
            <a:r>
              <a:rPr lang="zh-CN" altLang="en-US" sz="3200" b="1">
                <a:solidFill>
                  <a:srgbClr val="002060"/>
                </a:solidFill>
                <a:latin typeface="楷体_GB2312" pitchFamily="1" charset="-122"/>
                <a:ea typeface="楷体_GB2312" pitchFamily="1" charset="-122"/>
              </a:rPr>
              <a:t>、</a:t>
            </a:r>
            <a:r>
              <a:rPr lang="en-US" sz="3200" b="1">
                <a:solidFill>
                  <a:srgbClr val="002060"/>
                </a:solidFill>
                <a:latin typeface="楷体_GB2312" pitchFamily="1" charset="-122"/>
                <a:ea typeface="楷体_GB2312" pitchFamily="1" charset="-122"/>
              </a:rPr>
              <a:t>D</a:t>
            </a:r>
            <a:r>
              <a:rPr lang="zh-CN" altLang="en-US" sz="3200" b="1">
                <a:solidFill>
                  <a:srgbClr val="002060"/>
                </a:solidFill>
                <a:latin typeface="楷体_GB2312" pitchFamily="1" charset="-122"/>
                <a:ea typeface="楷体_GB2312" pitchFamily="1" charset="-122"/>
              </a:rPr>
              <a:t>四个项目投资，这些项目的投资期限、回报率均不相同，问应如何确定这些项目每年的投资额，使到第五年末拥有资金的本利总额最大。</a:t>
            </a:r>
          </a:p>
        </p:txBody>
      </p:sp>
      <p:sp>
        <p:nvSpPr>
          <p:cNvPr id="104451"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其他应用领域</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539750" y="1268413"/>
            <a:ext cx="8066088" cy="4832350"/>
          </a:xfrm>
          <a:prstGeom prst="rect">
            <a:avLst/>
          </a:prstGeom>
          <a:solidFill>
            <a:srgbClr val="FFFFCC"/>
          </a:solidFill>
          <a:ln w="9525">
            <a:noFill/>
            <a:miter lim="800000"/>
            <a:headEnd/>
            <a:tailEnd/>
          </a:ln>
        </p:spPr>
        <p:txBody>
          <a:bodyPr>
            <a:spAutoFit/>
          </a:bodyPr>
          <a:lstStyle/>
          <a:p>
            <a:pPr>
              <a:spcBef>
                <a:spcPct val="50000"/>
              </a:spcBef>
            </a:pPr>
            <a:r>
              <a:rPr lang="zh-CN" altLang="en-US" sz="3600" b="1" dirty="0">
                <a:solidFill>
                  <a:srgbClr val="FF0000"/>
                </a:solidFill>
                <a:effectLst>
                  <a:outerShdw blurRad="38100" dist="38100" dir="2700000" algn="tl">
                    <a:srgbClr val="000000"/>
                  </a:outerShdw>
                </a:effectLst>
                <a:latin typeface="楷体_GB2312" pitchFamily="1" charset="-122"/>
                <a:ea typeface="楷体_GB2312" pitchFamily="1" charset="-122"/>
              </a:rPr>
              <a:t>设备更新问题</a:t>
            </a:r>
          </a:p>
          <a:p>
            <a:pPr>
              <a:spcBef>
                <a:spcPct val="50000"/>
              </a:spcBef>
            </a:pPr>
            <a:r>
              <a:rPr lang="zh-CN" altLang="en-US" sz="3200" b="1" dirty="0">
                <a:solidFill>
                  <a:srgbClr val="002060"/>
                </a:solidFill>
                <a:latin typeface="楷体_GB2312" pitchFamily="1" charset="-122"/>
                <a:ea typeface="楷体_GB2312" pitchFamily="1" charset="-122"/>
              </a:rPr>
              <a:t>企业使用设备都要考虑设备的更新问题，因为设备越陈旧所需的维修费用越多，但购买新设备则要一次性支出较大的费用。现在某企业要决定一台设备未来</a:t>
            </a:r>
            <a:r>
              <a:rPr lang="en-US" sz="3200" b="1" dirty="0">
                <a:solidFill>
                  <a:srgbClr val="002060"/>
                </a:solidFill>
                <a:latin typeface="楷体_GB2312" pitchFamily="1" charset="-122"/>
                <a:ea typeface="楷体_GB2312" pitchFamily="1" charset="-122"/>
              </a:rPr>
              <a:t>8</a:t>
            </a:r>
            <a:r>
              <a:rPr lang="zh-CN" altLang="en-US" sz="3200" b="1" dirty="0">
                <a:solidFill>
                  <a:srgbClr val="002060"/>
                </a:solidFill>
                <a:latin typeface="楷体_GB2312" pitchFamily="1" charset="-122"/>
                <a:ea typeface="楷体_GB2312" pitchFamily="1" charset="-122"/>
              </a:rPr>
              <a:t>年的更新计划，已预测到第</a:t>
            </a:r>
            <a:r>
              <a:rPr lang="en-US" sz="3200" b="1" dirty="0">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年购买设备的价格为</a:t>
            </a:r>
            <a:r>
              <a:rPr lang="en-US" sz="3200" b="1" dirty="0" err="1">
                <a:solidFill>
                  <a:srgbClr val="002060"/>
                </a:solidFill>
                <a:latin typeface="楷体_GB2312" pitchFamily="1" charset="-122"/>
                <a:ea typeface="楷体_GB2312" pitchFamily="1" charset="-122"/>
              </a:rPr>
              <a:t>K</a:t>
            </a:r>
            <a:r>
              <a:rPr lang="en-US" sz="3200" b="1" baseline="-25000" dirty="0" err="1">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a:t>
            </a:r>
            <a:r>
              <a:rPr lang="en-US" sz="3200" b="1" dirty="0" err="1">
                <a:solidFill>
                  <a:srgbClr val="002060"/>
                </a:solidFill>
                <a:latin typeface="楷体_GB2312" pitchFamily="1" charset="-122"/>
                <a:ea typeface="楷体_GB2312" pitchFamily="1" charset="-122"/>
              </a:rPr>
              <a:t>G</a:t>
            </a:r>
            <a:r>
              <a:rPr lang="en-US" sz="3200" b="1" baseline="-25000" dirty="0" err="1">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为设备经过</a:t>
            </a:r>
            <a:r>
              <a:rPr lang="en-US" sz="3200" b="1" dirty="0">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年后的残值，</a:t>
            </a:r>
            <a:r>
              <a:rPr lang="en-US" sz="3200" b="1" dirty="0" err="1">
                <a:solidFill>
                  <a:srgbClr val="002060"/>
                </a:solidFill>
                <a:latin typeface="楷体_GB2312" pitchFamily="1" charset="-122"/>
                <a:ea typeface="楷体_GB2312" pitchFamily="1" charset="-122"/>
              </a:rPr>
              <a:t>C</a:t>
            </a:r>
            <a:r>
              <a:rPr lang="en-US" sz="3200" b="1" baseline="-25000" dirty="0" err="1">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为设备连续使用</a:t>
            </a:r>
            <a:r>
              <a:rPr lang="en-US" sz="3200" b="1" dirty="0">
                <a:solidFill>
                  <a:srgbClr val="002060"/>
                </a:solidFill>
                <a:latin typeface="楷体_GB2312" pitchFamily="1" charset="-122"/>
                <a:ea typeface="楷体_GB2312" pitchFamily="1" charset="-122"/>
              </a:rPr>
              <a:t>j-1</a:t>
            </a:r>
            <a:r>
              <a:rPr lang="zh-CN" altLang="en-US" sz="3200" b="1" dirty="0">
                <a:solidFill>
                  <a:srgbClr val="002060"/>
                </a:solidFill>
                <a:latin typeface="楷体_GB2312" pitchFamily="1" charset="-122"/>
                <a:ea typeface="楷体_GB2312" pitchFamily="1" charset="-122"/>
              </a:rPr>
              <a:t>年后在第</a:t>
            </a:r>
            <a:r>
              <a:rPr lang="en-US" sz="3200" b="1" dirty="0">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年的维修费用</a:t>
            </a:r>
            <a:r>
              <a:rPr lang="en-US" sz="3200" b="1" dirty="0">
                <a:solidFill>
                  <a:srgbClr val="002060"/>
                </a:solidFill>
                <a:latin typeface="楷体_GB2312" pitchFamily="1" charset="-122"/>
                <a:ea typeface="楷体_GB2312" pitchFamily="1" charset="-122"/>
              </a:rPr>
              <a:t>(j=1,2…8)</a:t>
            </a:r>
            <a:r>
              <a:rPr lang="zh-CN" altLang="en-US" sz="3200" b="1" dirty="0">
                <a:solidFill>
                  <a:srgbClr val="002060"/>
                </a:solidFill>
                <a:latin typeface="楷体_GB2312" pitchFamily="1" charset="-122"/>
                <a:ea typeface="楷体_GB2312" pitchFamily="1" charset="-122"/>
              </a:rPr>
              <a:t>，问应在哪年更新设备可使总费用最小。</a:t>
            </a:r>
          </a:p>
        </p:txBody>
      </p:sp>
      <p:sp>
        <p:nvSpPr>
          <p:cNvPr id="105475"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其他应用领域</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矩阵连乘问题</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spcBef>
                <a:spcPts val="600"/>
              </a:spcBef>
            </a:pPr>
            <a:r>
              <a:rPr lang="zh-CN" altLang="en-US" sz="2200" dirty="0" smtClean="0"/>
              <a:t>解决方案</a:t>
            </a:r>
            <a:r>
              <a:rPr lang="en-US" altLang="zh-CN" sz="2200" dirty="0" smtClean="0"/>
              <a:t>2</a:t>
            </a:r>
            <a:r>
              <a:rPr lang="zh-CN" altLang="en-US" sz="2200" dirty="0"/>
              <a:t>：动态规</a:t>
            </a:r>
            <a:r>
              <a:rPr lang="zh-CN" altLang="en-US" sz="2200" dirty="0" smtClean="0"/>
              <a:t>划法</a:t>
            </a:r>
          </a:p>
          <a:p>
            <a:pPr marL="900000" lvl="1" indent="-432000" eaLnBrk="1" hangingPunct="1">
              <a:lnSpc>
                <a:spcPct val="150000"/>
              </a:lnSpc>
              <a:spcBef>
                <a:spcPts val="600"/>
              </a:spcBef>
            </a:pPr>
            <a:r>
              <a:rPr lang="zh-CN" altLang="en-US" sz="2200" dirty="0" smtClean="0"/>
              <a:t>应用动态规划，首先应分析问</a:t>
            </a:r>
            <a:r>
              <a:rPr lang="zh-CN" altLang="en-US" sz="2200" dirty="0"/>
              <a:t>题的最优解结构特</a:t>
            </a:r>
            <a:r>
              <a:rPr lang="zh-CN" altLang="en-US" sz="2200" dirty="0" smtClean="0"/>
              <a:t>征</a:t>
            </a:r>
            <a:r>
              <a:rPr lang="en-US" altLang="zh-CN" sz="2200" dirty="0" smtClean="0"/>
              <a:t> </a:t>
            </a:r>
            <a:endParaRPr lang="zh-CN" altLang="en-US" sz="2200" dirty="0"/>
          </a:p>
          <a:p>
            <a:pPr marL="900000" lvl="1" indent="-432000" eaLnBrk="1" hangingPunct="1">
              <a:lnSpc>
                <a:spcPct val="150000"/>
              </a:lnSpc>
              <a:spcBef>
                <a:spcPts val="600"/>
              </a:spcBef>
            </a:pPr>
            <a:r>
              <a:rPr lang="zh-CN" altLang="en-US" sz="2200" dirty="0"/>
              <a:t>将矩阵连乘</a:t>
            </a:r>
            <a:r>
              <a:rPr lang="zh-CN" altLang="en-US" sz="2200" dirty="0" smtClean="0"/>
              <a:t>积 </a:t>
            </a:r>
            <a:r>
              <a:rPr lang="en-US" altLang="zh-CN" sz="2200" b="1" dirty="0">
                <a:latin typeface="+mn-lt"/>
              </a:rPr>
              <a:t>(</a:t>
            </a:r>
            <a:r>
              <a:rPr lang="en-US" altLang="zh-CN" sz="2200" b="1" dirty="0" smtClean="0">
                <a:latin typeface="+mn-lt"/>
              </a:rPr>
              <a:t>A</a:t>
            </a:r>
            <a:r>
              <a:rPr lang="en-US" altLang="zh-CN" sz="2200" b="1" baseline="-25000" dirty="0" smtClean="0">
                <a:latin typeface="+mn-lt"/>
              </a:rPr>
              <a:t>i </a:t>
            </a:r>
            <a:r>
              <a:rPr lang="en-US" altLang="zh-CN" sz="2200" b="1" dirty="0" smtClean="0">
                <a:latin typeface="+mn-lt"/>
              </a:rPr>
              <a:t>A</a:t>
            </a:r>
            <a:r>
              <a:rPr lang="en-US" altLang="zh-CN" sz="2200" b="1" baseline="-25000" dirty="0" smtClean="0">
                <a:latin typeface="+mn-lt"/>
              </a:rPr>
              <a:t>i+1 </a:t>
            </a:r>
            <a:r>
              <a:rPr lang="en-US" altLang="zh-CN" sz="2200" b="1" dirty="0" smtClean="0">
                <a:latin typeface="+mn-lt"/>
              </a:rPr>
              <a:t>… </a:t>
            </a:r>
            <a:r>
              <a:rPr lang="en-US" altLang="zh-CN" sz="2200" b="1" dirty="0" err="1" smtClean="0">
                <a:latin typeface="+mn-lt"/>
              </a:rPr>
              <a:t>A</a:t>
            </a:r>
            <a:r>
              <a:rPr lang="en-US" altLang="zh-CN" sz="2200" b="1" baseline="-25000" dirty="0" err="1" smtClean="0">
                <a:latin typeface="+mn-lt"/>
              </a:rPr>
              <a:t>j</a:t>
            </a:r>
            <a:r>
              <a:rPr lang="en-US" altLang="zh-CN" sz="2200" b="1" dirty="0" smtClean="0">
                <a:latin typeface="+mn-lt"/>
              </a:rPr>
              <a:t>)</a:t>
            </a:r>
            <a:r>
              <a:rPr lang="zh-CN" altLang="en-US" sz="2200" b="1" dirty="0" smtClean="0">
                <a:latin typeface="+mn-lt"/>
              </a:rPr>
              <a:t> </a:t>
            </a:r>
            <a:r>
              <a:rPr lang="zh-CN" altLang="en-US" sz="2200" dirty="0"/>
              <a:t>简记为</a:t>
            </a:r>
            <a:r>
              <a:rPr lang="en-US" altLang="zh-CN" sz="2200" b="1" dirty="0">
                <a:latin typeface="+mn-lt"/>
              </a:rPr>
              <a:t>A[</a:t>
            </a:r>
            <a:r>
              <a:rPr lang="en-US" altLang="zh-CN" sz="2200" b="1" dirty="0" err="1">
                <a:latin typeface="+mn-lt"/>
              </a:rPr>
              <a:t>i:j</a:t>
            </a:r>
            <a:r>
              <a:rPr lang="en-US" altLang="zh-CN" sz="2200" b="1" dirty="0">
                <a:latin typeface="+mn-lt"/>
              </a:rPr>
              <a:t>]</a:t>
            </a:r>
            <a:r>
              <a:rPr lang="en-US" altLang="zh-CN" sz="2200" dirty="0"/>
              <a:t> </a:t>
            </a:r>
            <a:endParaRPr lang="en-US" altLang="zh-CN" sz="2200" dirty="0" smtClean="0"/>
          </a:p>
          <a:p>
            <a:pPr marL="900000" lvl="1" indent="-432000" eaLnBrk="1" hangingPunct="1">
              <a:lnSpc>
                <a:spcPct val="150000"/>
              </a:lnSpc>
              <a:spcBef>
                <a:spcPts val="600"/>
              </a:spcBef>
            </a:pPr>
            <a:r>
              <a:rPr lang="zh-CN" altLang="en-US" sz="2200" dirty="0"/>
              <a:t>考察计算</a:t>
            </a:r>
            <a:r>
              <a:rPr lang="en-US" altLang="zh-CN" sz="2200" b="1" dirty="0" smtClean="0">
                <a:latin typeface="+mn-lt"/>
              </a:rPr>
              <a:t>A[1:n]</a:t>
            </a:r>
            <a:r>
              <a:rPr lang="zh-CN" altLang="en-US" sz="2200" dirty="0"/>
              <a:t>的最优计算次</a:t>
            </a:r>
            <a:r>
              <a:rPr lang="zh-CN" altLang="en-US" sz="2200" dirty="0" smtClean="0"/>
              <a:t>序：</a:t>
            </a:r>
            <a:endParaRPr lang="en-US" altLang="zh-CN" sz="2200" dirty="0" smtClean="0"/>
          </a:p>
          <a:p>
            <a:pPr marL="1332000" lvl="2" indent="-432000" eaLnBrk="1" hangingPunct="1">
              <a:lnSpc>
                <a:spcPct val="150000"/>
              </a:lnSpc>
              <a:spcBef>
                <a:spcPts val="600"/>
              </a:spcBef>
            </a:pPr>
            <a:r>
              <a:rPr lang="zh-CN" altLang="en-US" sz="2200" dirty="0" smtClean="0"/>
              <a:t>设最优计</a:t>
            </a:r>
            <a:r>
              <a:rPr lang="zh-CN" altLang="en-US" sz="2200" dirty="0"/>
              <a:t>算次序</a:t>
            </a:r>
            <a:r>
              <a:rPr lang="zh-CN" altLang="en-US" sz="2200" dirty="0" smtClean="0"/>
              <a:t>在</a:t>
            </a:r>
            <a:r>
              <a:rPr lang="en-US" altLang="zh-CN" sz="2200" dirty="0" err="1" smtClean="0"/>
              <a:t>A</a:t>
            </a:r>
            <a:r>
              <a:rPr lang="en-US" altLang="zh-CN" sz="2200" b="1" baseline="-25000" dirty="0" err="1" smtClean="0">
                <a:latin typeface="+mn-lt"/>
              </a:rPr>
              <a:t>k</a:t>
            </a:r>
            <a:r>
              <a:rPr lang="zh-CN" altLang="en-US" sz="2200" dirty="0"/>
              <a:t>和</a:t>
            </a:r>
            <a:r>
              <a:rPr lang="en-US" altLang="zh-CN" sz="2200" dirty="0" smtClean="0"/>
              <a:t>A</a:t>
            </a:r>
            <a:r>
              <a:rPr lang="en-US" altLang="zh-CN" sz="2200" b="1" baseline="-25000" dirty="0">
                <a:latin typeface="+mn-lt"/>
              </a:rPr>
              <a:t>k+1</a:t>
            </a:r>
            <a:r>
              <a:rPr lang="zh-CN" altLang="en-US" sz="2200" dirty="0" smtClean="0"/>
              <a:t>之</a:t>
            </a:r>
            <a:r>
              <a:rPr lang="zh-CN" altLang="en-US" sz="2200" dirty="0"/>
              <a:t>间将矩阵链断</a:t>
            </a:r>
            <a:r>
              <a:rPr lang="zh-CN" altLang="en-US" sz="2200" dirty="0" smtClean="0"/>
              <a:t>开（</a:t>
            </a:r>
            <a:r>
              <a:rPr lang="en-US" altLang="zh-CN" sz="2200" dirty="0" smtClean="0"/>
              <a:t>1≤k&lt;n</a:t>
            </a:r>
            <a:r>
              <a:rPr lang="zh-CN" altLang="en-US" sz="2200" dirty="0" smtClean="0"/>
              <a:t>）</a:t>
            </a:r>
            <a:endParaRPr lang="en-US" altLang="zh-CN" sz="2200" dirty="0" smtClean="0"/>
          </a:p>
          <a:p>
            <a:pPr marL="1332000" lvl="2" indent="-432000" eaLnBrk="1" hangingPunct="1">
              <a:lnSpc>
                <a:spcPct val="150000"/>
              </a:lnSpc>
              <a:spcBef>
                <a:spcPts val="600"/>
              </a:spcBef>
            </a:pPr>
            <a:r>
              <a:rPr lang="zh-CN" altLang="en-US" sz="2200" dirty="0"/>
              <a:t>则相应的完全加括号方式</a:t>
            </a:r>
            <a:r>
              <a:rPr lang="zh-CN" altLang="en-US" sz="2200" dirty="0" smtClean="0"/>
              <a:t>为：</a:t>
            </a:r>
            <a:r>
              <a:rPr lang="en-US" altLang="zh-CN" sz="2200" b="1" dirty="0"/>
              <a:t> (</a:t>
            </a:r>
            <a:r>
              <a:rPr lang="en-US" altLang="zh-CN" sz="2200" b="1" dirty="0" smtClean="0"/>
              <a:t>A</a:t>
            </a:r>
            <a:r>
              <a:rPr lang="en-US" altLang="zh-CN" sz="2200" b="1" baseline="-25000" dirty="0" smtClean="0"/>
              <a:t>1 </a:t>
            </a:r>
            <a:r>
              <a:rPr lang="en-US" altLang="zh-CN" sz="2200" b="1" dirty="0" smtClean="0"/>
              <a:t>… </a:t>
            </a:r>
            <a:r>
              <a:rPr lang="en-US" altLang="zh-CN" sz="2200" b="1" dirty="0" err="1" smtClean="0"/>
              <a:t>A</a:t>
            </a:r>
            <a:r>
              <a:rPr lang="en-US" altLang="zh-CN" sz="2200" b="1" baseline="-25000" dirty="0" err="1" smtClean="0"/>
              <a:t>k</a:t>
            </a:r>
            <a:r>
              <a:rPr lang="en-US" altLang="zh-CN" sz="2200" b="1" dirty="0" smtClean="0"/>
              <a:t>)</a:t>
            </a:r>
            <a:r>
              <a:rPr lang="zh-CN" altLang="en-US" sz="2200" b="1" dirty="0" smtClean="0"/>
              <a:t> </a:t>
            </a:r>
            <a:r>
              <a:rPr lang="en-US" altLang="zh-CN" sz="2200" b="1" dirty="0" smtClean="0"/>
              <a:t>(A</a:t>
            </a:r>
            <a:r>
              <a:rPr lang="en-US" altLang="zh-CN" sz="2200" b="1" baseline="-25000" dirty="0" smtClean="0"/>
              <a:t>k+1 </a:t>
            </a:r>
            <a:r>
              <a:rPr lang="en-US" altLang="zh-CN" sz="2200" b="1" dirty="0"/>
              <a:t>… A</a:t>
            </a:r>
            <a:r>
              <a:rPr lang="en-US" altLang="zh-CN" sz="2200" b="1" baseline="-25000" dirty="0"/>
              <a:t>n</a:t>
            </a:r>
            <a:r>
              <a:rPr lang="en-US" altLang="zh-CN" sz="2200" b="1" dirty="0"/>
              <a:t>)</a:t>
            </a:r>
            <a:r>
              <a:rPr lang="zh-CN" altLang="en-US" sz="2200" b="1" dirty="0"/>
              <a:t> </a:t>
            </a:r>
            <a:endParaRPr lang="en-US" altLang="zh-CN" sz="2200" b="1" dirty="0" smtClean="0"/>
          </a:p>
          <a:p>
            <a:pPr marL="1332000" lvl="2" indent="-432000" eaLnBrk="1" hangingPunct="1">
              <a:lnSpc>
                <a:spcPct val="150000"/>
              </a:lnSpc>
              <a:spcBef>
                <a:spcPts val="600"/>
              </a:spcBef>
            </a:pPr>
            <a:r>
              <a:rPr lang="zh-CN" altLang="en-US" sz="2200" dirty="0" smtClean="0"/>
              <a:t>总计算量为如下三部分计算量之和：</a:t>
            </a:r>
            <a:endParaRPr lang="en-US" altLang="zh-CN" sz="2200" dirty="0" smtClean="0"/>
          </a:p>
          <a:p>
            <a:pPr marL="1789200" lvl="3" indent="-432000" eaLnBrk="1" hangingPunct="1">
              <a:lnSpc>
                <a:spcPct val="150000"/>
              </a:lnSpc>
              <a:spcBef>
                <a:spcPts val="600"/>
              </a:spcBef>
            </a:pPr>
            <a:r>
              <a:rPr lang="zh-CN" altLang="en-US" sz="2200" dirty="0" smtClean="0"/>
              <a:t>求解</a:t>
            </a:r>
            <a:r>
              <a:rPr lang="en-US" altLang="zh-CN" sz="2200" b="1" dirty="0" smtClean="0">
                <a:latin typeface="+mn-lt"/>
              </a:rPr>
              <a:t>A[1:k</a:t>
            </a:r>
            <a:r>
              <a:rPr lang="en-US" altLang="zh-CN" sz="2200" b="1" dirty="0">
                <a:latin typeface="+mn-lt"/>
              </a:rPr>
              <a:t>]</a:t>
            </a:r>
            <a:r>
              <a:rPr lang="zh-CN" altLang="en-US" sz="2200" dirty="0"/>
              <a:t>的计算</a:t>
            </a:r>
            <a:r>
              <a:rPr lang="zh-CN" altLang="en-US" sz="2200" dirty="0" smtClean="0"/>
              <a:t>量</a:t>
            </a:r>
            <a:endParaRPr lang="en-US" altLang="zh-CN" sz="2200" dirty="0" smtClean="0"/>
          </a:p>
          <a:p>
            <a:pPr marL="1789200" lvl="3" indent="-432000" eaLnBrk="1" hangingPunct="1">
              <a:lnSpc>
                <a:spcPct val="150000"/>
              </a:lnSpc>
              <a:spcBef>
                <a:spcPts val="600"/>
              </a:spcBef>
            </a:pPr>
            <a:r>
              <a:rPr lang="zh-CN" altLang="en-US" sz="2200" dirty="0" smtClean="0"/>
              <a:t>求解</a:t>
            </a:r>
            <a:r>
              <a:rPr lang="en-US" altLang="zh-CN" sz="2200" b="1" dirty="0">
                <a:latin typeface="+mn-lt"/>
              </a:rPr>
              <a:t>A[k+1:n]</a:t>
            </a:r>
            <a:r>
              <a:rPr lang="zh-CN" altLang="en-US" sz="2200" dirty="0"/>
              <a:t>的计算量</a:t>
            </a:r>
            <a:endParaRPr lang="en-US" altLang="zh-CN" sz="2200" dirty="0" smtClean="0"/>
          </a:p>
          <a:p>
            <a:pPr marL="1789200" lvl="3" indent="-432000" eaLnBrk="1" hangingPunct="1">
              <a:lnSpc>
                <a:spcPct val="150000"/>
              </a:lnSpc>
              <a:spcBef>
                <a:spcPts val="600"/>
              </a:spcBef>
            </a:pPr>
            <a:r>
              <a:rPr lang="zh-CN" altLang="en-US" sz="2200" dirty="0" smtClean="0"/>
              <a:t>求解</a:t>
            </a:r>
            <a:r>
              <a:rPr lang="en-US" altLang="zh-CN" sz="2200" b="1" dirty="0" smtClean="0">
                <a:latin typeface="+mn-lt"/>
              </a:rPr>
              <a:t>A[1:k</a:t>
            </a:r>
            <a:r>
              <a:rPr lang="en-US" altLang="zh-CN" sz="2200" b="1" dirty="0">
                <a:latin typeface="+mn-lt"/>
              </a:rPr>
              <a:t>]</a:t>
            </a:r>
            <a:r>
              <a:rPr lang="zh-CN" altLang="en-US" sz="2200" dirty="0"/>
              <a:t>和</a:t>
            </a:r>
            <a:r>
              <a:rPr lang="en-US" altLang="zh-CN" sz="2200" b="1" dirty="0" smtClean="0">
                <a:latin typeface="+mn-lt"/>
              </a:rPr>
              <a:t>A[k+1:n]</a:t>
            </a:r>
            <a:r>
              <a:rPr lang="zh-CN" altLang="en-US" sz="2200" dirty="0"/>
              <a:t>相乘的计算量</a:t>
            </a:r>
          </a:p>
        </p:txBody>
      </p:sp>
    </p:spTree>
    <p:extLst>
      <p:ext uri="{BB962C8B-B14F-4D97-AF65-F5344CB8AC3E}">
        <p14:creationId xmlns:p14="http://schemas.microsoft.com/office/powerpoint/2010/main" val="27988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矩阵连乘问题</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pPr>
            <a:r>
              <a:rPr lang="zh-CN" altLang="en-US" sz="2200" dirty="0" smtClean="0"/>
              <a:t>第一步</a:t>
            </a:r>
            <a:r>
              <a:rPr lang="zh-CN" altLang="en-US" sz="2200" dirty="0"/>
              <a:t>：分析最优解的结</a:t>
            </a:r>
            <a:r>
              <a:rPr lang="zh-CN" altLang="en-US" sz="2200" dirty="0" smtClean="0"/>
              <a:t>构</a:t>
            </a:r>
          </a:p>
          <a:p>
            <a:pPr marL="900000" lvl="1" indent="-432000" eaLnBrk="1" hangingPunct="1">
              <a:lnSpc>
                <a:spcPct val="150000"/>
              </a:lnSpc>
            </a:pPr>
            <a:r>
              <a:rPr lang="zh-CN" altLang="en-US" sz="2200" dirty="0" smtClean="0"/>
              <a:t>上述划分的关键特征在于：</a:t>
            </a:r>
            <a:endParaRPr lang="en-US" altLang="zh-CN" sz="2200" dirty="0" smtClean="0"/>
          </a:p>
          <a:p>
            <a:pPr marL="900000" lvl="1" indent="-432000" eaLnBrk="1" hangingPunct="1">
              <a:lnSpc>
                <a:spcPct val="150000"/>
              </a:lnSpc>
            </a:pPr>
            <a:r>
              <a:rPr lang="en-US" altLang="zh-CN" sz="2200" b="1" dirty="0" smtClean="0">
                <a:latin typeface="+mn-lt"/>
              </a:rPr>
              <a:t>A[1:n]</a:t>
            </a:r>
            <a:r>
              <a:rPr lang="zh-CN" altLang="en-US" sz="2200" dirty="0" smtClean="0"/>
              <a:t>的一个最优</a:t>
            </a:r>
            <a:r>
              <a:rPr lang="zh-CN" altLang="en-US" sz="2200" dirty="0"/>
              <a:t>计算</a:t>
            </a:r>
            <a:r>
              <a:rPr lang="zh-CN" altLang="en-US" sz="2200" dirty="0" smtClean="0"/>
              <a:t>次</a:t>
            </a:r>
            <a:r>
              <a:rPr lang="zh-CN" altLang="en-US" sz="2200" dirty="0"/>
              <a:t>序所包含</a:t>
            </a:r>
            <a:r>
              <a:rPr lang="zh-CN" altLang="en-US" sz="2200" dirty="0" smtClean="0"/>
              <a:t>的矩</a:t>
            </a:r>
            <a:r>
              <a:rPr lang="zh-CN" altLang="en-US" sz="2200" dirty="0"/>
              <a:t>阵子链也是最优的</a:t>
            </a:r>
            <a:endParaRPr lang="en-US" altLang="zh-CN" sz="2200" dirty="0" smtClean="0"/>
          </a:p>
          <a:p>
            <a:pPr marL="900000" lvl="1" indent="-432000" eaLnBrk="1" hangingPunct="1">
              <a:lnSpc>
                <a:spcPct val="150000"/>
              </a:lnSpc>
            </a:pPr>
            <a:r>
              <a:rPr lang="zh-CN" altLang="en-US" sz="2200" b="1" dirty="0" smtClean="0">
                <a:latin typeface="+mn-lt"/>
              </a:rPr>
              <a:t>即：</a:t>
            </a:r>
            <a:r>
              <a:rPr lang="en-US" altLang="zh-CN" sz="2200" b="1" dirty="0" smtClean="0">
                <a:latin typeface="+mn-lt"/>
              </a:rPr>
              <a:t>A[1:k</a:t>
            </a:r>
            <a:r>
              <a:rPr lang="en-US" altLang="zh-CN" sz="2200" b="1" dirty="0">
                <a:latin typeface="+mn-lt"/>
              </a:rPr>
              <a:t>]</a:t>
            </a:r>
            <a:r>
              <a:rPr lang="zh-CN" altLang="en-US" sz="2200" dirty="0"/>
              <a:t>和</a:t>
            </a:r>
            <a:r>
              <a:rPr lang="en-US" altLang="zh-CN" sz="2200" b="1" dirty="0">
                <a:latin typeface="+mn-lt"/>
              </a:rPr>
              <a:t>A[k+1:n]</a:t>
            </a:r>
            <a:r>
              <a:rPr lang="zh-CN" altLang="en-US" sz="2200" dirty="0"/>
              <a:t>的计算次序也是最优</a:t>
            </a:r>
            <a:r>
              <a:rPr lang="zh-CN" altLang="en-US" sz="2200" dirty="0" smtClean="0"/>
              <a:t>的</a:t>
            </a:r>
            <a:endParaRPr lang="en-US" altLang="zh-CN" sz="2200" dirty="0" smtClean="0"/>
          </a:p>
          <a:p>
            <a:pPr marL="504000" indent="-504000" eaLnBrk="1" hangingPunct="1">
              <a:lnSpc>
                <a:spcPct val="150000"/>
              </a:lnSpc>
            </a:pPr>
            <a:r>
              <a:rPr lang="zh-CN" altLang="en-US" sz="2200" dirty="0"/>
              <a:t>最优子结构性</a:t>
            </a:r>
            <a:r>
              <a:rPr lang="zh-CN" altLang="en-US" sz="2200" dirty="0" smtClean="0"/>
              <a:t>质</a:t>
            </a:r>
            <a:endParaRPr lang="zh-CN" altLang="en-US" sz="2200" dirty="0"/>
          </a:p>
          <a:p>
            <a:pPr marL="900000" lvl="1" indent="-432000" eaLnBrk="1" hangingPunct="1">
              <a:lnSpc>
                <a:spcPct val="150000"/>
              </a:lnSpc>
            </a:pPr>
            <a:r>
              <a:rPr lang="zh-CN" altLang="en-US" sz="2200" dirty="0"/>
              <a:t>矩阵连乘计算次序问题的最优解包含着其子问题的最优</a:t>
            </a:r>
            <a:r>
              <a:rPr lang="zh-CN" altLang="en-US" sz="2200" dirty="0" smtClean="0"/>
              <a:t>解</a:t>
            </a:r>
            <a:endParaRPr lang="en-US" altLang="zh-CN" sz="2200" dirty="0" smtClean="0"/>
          </a:p>
          <a:p>
            <a:pPr marL="900000" lvl="1" indent="-432000" eaLnBrk="1" hangingPunct="1">
              <a:lnSpc>
                <a:spcPct val="150000"/>
              </a:lnSpc>
            </a:pPr>
            <a:r>
              <a:rPr lang="zh-CN" altLang="en-US" sz="2200" dirty="0" smtClean="0"/>
              <a:t>这</a:t>
            </a:r>
            <a:r>
              <a:rPr lang="zh-CN" altLang="en-US" sz="2200" dirty="0"/>
              <a:t>种性质称为</a:t>
            </a:r>
            <a:r>
              <a:rPr lang="zh-CN" altLang="en-US" sz="2200" b="1" dirty="0">
                <a:solidFill>
                  <a:srgbClr val="FF0000"/>
                </a:solidFill>
              </a:rPr>
              <a:t>最优子结构性</a:t>
            </a:r>
            <a:r>
              <a:rPr lang="zh-CN" altLang="en-US" sz="2200" b="1" dirty="0" smtClean="0">
                <a:solidFill>
                  <a:srgbClr val="FF0000"/>
                </a:solidFill>
              </a:rPr>
              <a:t>质</a:t>
            </a:r>
            <a:endParaRPr lang="en-US" altLang="zh-CN" sz="2200" b="1" dirty="0" smtClean="0">
              <a:solidFill>
                <a:srgbClr val="FF0000"/>
              </a:solidFill>
            </a:endParaRPr>
          </a:p>
          <a:p>
            <a:pPr marL="900000" lvl="1" indent="-432000" eaLnBrk="1" hangingPunct="1">
              <a:lnSpc>
                <a:spcPct val="150000"/>
              </a:lnSpc>
            </a:pPr>
            <a:r>
              <a:rPr lang="zh-CN" altLang="en-US" sz="2200" dirty="0" smtClean="0"/>
              <a:t>该性质是</a:t>
            </a:r>
            <a:r>
              <a:rPr lang="zh-CN" altLang="en-US" sz="2200" dirty="0"/>
              <a:t>该问题是否可用动态规划算法求解的显著特</a:t>
            </a:r>
            <a:r>
              <a:rPr lang="zh-CN" altLang="en-US" sz="2200" dirty="0" smtClean="0"/>
              <a:t>征之一！</a:t>
            </a:r>
            <a:endParaRPr lang="zh-CN" altLang="en-US" sz="2200" dirty="0"/>
          </a:p>
        </p:txBody>
      </p:sp>
    </p:spTree>
    <p:extLst>
      <p:ext uri="{BB962C8B-B14F-4D97-AF65-F5344CB8AC3E}">
        <p14:creationId xmlns:p14="http://schemas.microsoft.com/office/powerpoint/2010/main" val="3193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4752528"/>
          </a:xfrm>
          <a:prstGeom prst="rect">
            <a:avLst/>
          </a:prstGeom>
        </p:spPr>
        <p:txBody>
          <a:bodyPr/>
          <a:lstStyle/>
          <a:p>
            <a:pPr marL="504000" indent="-504000" eaLnBrk="1" hangingPunct="1">
              <a:lnSpc>
                <a:spcPct val="150000"/>
              </a:lnSpc>
              <a:spcBef>
                <a:spcPts val="0"/>
              </a:spcBef>
            </a:pPr>
            <a:r>
              <a:rPr lang="zh-CN" altLang="en-US" sz="2200" dirty="0"/>
              <a:t>第二步：建立递归关</a:t>
            </a:r>
            <a:r>
              <a:rPr lang="zh-CN" altLang="en-US" sz="2200" dirty="0" smtClean="0"/>
              <a:t>系（递归地定义最优值）</a:t>
            </a:r>
          </a:p>
          <a:p>
            <a:pPr marL="900000" lvl="1" indent="-432000" eaLnBrk="1" hangingPunct="1">
              <a:lnSpc>
                <a:spcPct val="150000"/>
              </a:lnSpc>
              <a:spcBef>
                <a:spcPts val="0"/>
              </a:spcBef>
            </a:pPr>
            <a:r>
              <a:rPr lang="zh-CN" altLang="en-US" sz="2200" dirty="0" smtClean="0"/>
              <a:t>设：计</a:t>
            </a:r>
            <a:r>
              <a:rPr lang="zh-CN" altLang="en-US" sz="2200" dirty="0"/>
              <a:t>算</a:t>
            </a:r>
            <a:r>
              <a:rPr lang="en-US" altLang="zh-CN" sz="2200" b="1" dirty="0">
                <a:latin typeface="+mn-lt"/>
              </a:rPr>
              <a:t>A[</a:t>
            </a:r>
            <a:r>
              <a:rPr lang="en-US" altLang="zh-CN" sz="2200" b="1" dirty="0" err="1">
                <a:latin typeface="+mn-lt"/>
              </a:rPr>
              <a:t>i:j</a:t>
            </a:r>
            <a:r>
              <a:rPr lang="en-US" altLang="zh-CN" sz="2200" b="1" dirty="0" smtClean="0">
                <a:latin typeface="+mn-lt"/>
              </a:rPr>
              <a:t>]</a:t>
            </a:r>
            <a:r>
              <a:rPr lang="zh-CN" altLang="en-US" sz="2200" dirty="0" smtClean="0"/>
              <a:t>所</a:t>
            </a:r>
            <a:r>
              <a:rPr lang="zh-CN" altLang="en-US" sz="2200" dirty="0"/>
              <a:t>需要的最少数乘次</a:t>
            </a:r>
            <a:r>
              <a:rPr lang="zh-CN" altLang="en-US" sz="2200" dirty="0" smtClean="0"/>
              <a:t>数为</a:t>
            </a:r>
            <a:r>
              <a:rPr lang="en-US" altLang="zh-CN" sz="2200" b="1" dirty="0" smtClean="0">
                <a:latin typeface="+mn-lt"/>
              </a:rPr>
              <a:t>m[</a:t>
            </a:r>
            <a:r>
              <a:rPr lang="en-US" altLang="zh-CN" sz="2200" b="1" dirty="0" err="1" smtClean="0">
                <a:latin typeface="+mn-lt"/>
              </a:rPr>
              <a:t>i</a:t>
            </a:r>
            <a:r>
              <a:rPr lang="en-US" altLang="zh-CN" sz="2200" b="1" dirty="0" smtClean="0">
                <a:latin typeface="+mn-lt"/>
              </a:rPr>
              <a:t>][j]</a:t>
            </a:r>
            <a:r>
              <a:rPr lang="zh-CN" altLang="en-US" sz="2200" b="1" dirty="0">
                <a:latin typeface="Verdana"/>
                <a:cs typeface="+mn-cs"/>
              </a:rPr>
              <a:t> （</a:t>
            </a:r>
            <a:r>
              <a:rPr lang="en-US" altLang="zh-CN" sz="2200" b="1" dirty="0">
                <a:cs typeface="+mn-cs"/>
              </a:rPr>
              <a:t>1≤i≤j≤n</a:t>
            </a:r>
            <a:r>
              <a:rPr lang="zh-CN" altLang="en-US" sz="2200" b="1" dirty="0">
                <a:latin typeface="Verdana"/>
                <a:cs typeface="+mn-cs"/>
              </a:rPr>
              <a:t>）</a:t>
            </a:r>
            <a:endParaRPr lang="en-US" altLang="zh-CN" sz="2200" b="1" dirty="0">
              <a:latin typeface="+mn-lt"/>
            </a:endParaRPr>
          </a:p>
          <a:p>
            <a:pPr marL="900000" lvl="1" indent="-432000" eaLnBrk="1" hangingPunct="1">
              <a:lnSpc>
                <a:spcPct val="150000"/>
              </a:lnSpc>
              <a:spcBef>
                <a:spcPts val="0"/>
              </a:spcBef>
            </a:pPr>
            <a:r>
              <a:rPr lang="zh-CN" altLang="en-US" sz="2200" dirty="0" smtClean="0"/>
              <a:t>则：原</a:t>
            </a:r>
            <a:r>
              <a:rPr lang="zh-CN" altLang="en-US" sz="2200" dirty="0"/>
              <a:t>问题的最优值为</a:t>
            </a:r>
            <a:r>
              <a:rPr lang="en-US" altLang="zh-CN" sz="2200" b="1" dirty="0" smtClean="0">
                <a:latin typeface="+mn-lt"/>
              </a:rPr>
              <a:t>m[1][n]</a:t>
            </a:r>
            <a:r>
              <a:rPr lang="en-US" altLang="zh-CN" sz="2200" dirty="0" smtClean="0"/>
              <a:t> </a:t>
            </a:r>
            <a:endParaRPr lang="zh-CN" altLang="en-US" sz="2200" dirty="0" smtClean="0"/>
          </a:p>
          <a:p>
            <a:pPr marL="900000" lvl="1" indent="-432000" eaLnBrk="1" hangingPunct="1">
              <a:lnSpc>
                <a:spcPct val="150000"/>
              </a:lnSpc>
              <a:spcBef>
                <a:spcPts val="0"/>
              </a:spcBef>
            </a:pPr>
            <a:r>
              <a:rPr lang="zh-CN" altLang="en-US" sz="2200" dirty="0" smtClean="0"/>
              <a:t>当 </a:t>
            </a:r>
            <a:r>
              <a:rPr lang="en-US" altLang="zh-CN" sz="2200" b="1" dirty="0" err="1" smtClean="0"/>
              <a:t>i</a:t>
            </a:r>
            <a:r>
              <a:rPr lang="en-US" altLang="zh-CN" sz="2200" b="1" dirty="0" smtClean="0"/>
              <a:t>=j </a:t>
            </a:r>
            <a:r>
              <a:rPr lang="zh-CN" altLang="en-US" sz="2200" dirty="0" smtClean="0"/>
              <a:t>时</a:t>
            </a:r>
            <a:r>
              <a:rPr lang="zh-CN" altLang="en-US" sz="2200" dirty="0"/>
              <a:t>，</a:t>
            </a:r>
            <a:r>
              <a:rPr lang="en-US" altLang="zh-CN" sz="2200" b="1" dirty="0">
                <a:latin typeface="+mn-lt"/>
              </a:rPr>
              <a:t>A[</a:t>
            </a:r>
            <a:r>
              <a:rPr lang="en-US" altLang="zh-CN" sz="2200" b="1" dirty="0" err="1">
                <a:latin typeface="+mn-lt"/>
              </a:rPr>
              <a:t>i:j</a:t>
            </a:r>
            <a:r>
              <a:rPr lang="en-US" altLang="zh-CN" sz="2200" b="1" dirty="0">
                <a:latin typeface="+mn-lt"/>
              </a:rPr>
              <a:t>]=A</a:t>
            </a:r>
            <a:r>
              <a:rPr lang="en-US" altLang="zh-CN" sz="2200" b="1" baseline="-25000" dirty="0">
                <a:latin typeface="+mn-lt"/>
              </a:rPr>
              <a:t>i</a:t>
            </a:r>
            <a:r>
              <a:rPr lang="zh-CN" altLang="en-US" sz="2200" dirty="0"/>
              <a:t>，因</a:t>
            </a:r>
            <a:r>
              <a:rPr lang="zh-CN" altLang="en-US" sz="2200" dirty="0" smtClean="0"/>
              <a:t>此：</a:t>
            </a:r>
            <a:r>
              <a:rPr lang="en-US" altLang="zh-CN" sz="2200" b="1" dirty="0" smtClean="0">
                <a:latin typeface="+mn-lt"/>
              </a:rPr>
              <a:t>m[</a:t>
            </a:r>
            <a:r>
              <a:rPr lang="en-US" altLang="zh-CN" sz="2200" b="1" dirty="0" err="1" smtClean="0">
                <a:latin typeface="+mn-lt"/>
              </a:rPr>
              <a:t>i</a:t>
            </a:r>
            <a:r>
              <a:rPr lang="en-US" altLang="zh-CN" sz="2200" b="1" dirty="0" smtClean="0">
                <a:latin typeface="+mn-lt"/>
              </a:rPr>
              <a:t>][</a:t>
            </a:r>
            <a:r>
              <a:rPr lang="en-US" altLang="zh-CN" sz="2200" b="1" dirty="0" err="1" smtClean="0">
                <a:latin typeface="+mn-lt"/>
              </a:rPr>
              <a:t>i</a:t>
            </a:r>
            <a:r>
              <a:rPr lang="en-US" altLang="zh-CN" sz="2200" b="1" dirty="0">
                <a:latin typeface="+mn-lt"/>
              </a:rPr>
              <a:t>]=0 </a:t>
            </a:r>
          </a:p>
          <a:p>
            <a:pPr marL="900000" lvl="1" indent="-432000" eaLnBrk="1" hangingPunct="1">
              <a:lnSpc>
                <a:spcPct val="150000"/>
              </a:lnSpc>
              <a:spcBef>
                <a:spcPts val="0"/>
              </a:spcBef>
            </a:pPr>
            <a:r>
              <a:rPr lang="zh-CN" altLang="en-US" sz="2200" dirty="0" smtClean="0"/>
              <a:t>当 </a:t>
            </a:r>
            <a:r>
              <a:rPr lang="en-US" altLang="zh-CN" sz="2200" b="1" dirty="0" err="1" smtClean="0"/>
              <a:t>i</a:t>
            </a:r>
            <a:r>
              <a:rPr lang="en-US" altLang="zh-CN" sz="2200" b="1" dirty="0" smtClean="0"/>
              <a:t>&lt;j </a:t>
            </a:r>
            <a:r>
              <a:rPr lang="zh-CN" altLang="en-US" sz="2200" dirty="0" smtClean="0"/>
              <a:t>时</a:t>
            </a:r>
            <a:r>
              <a:rPr lang="zh-CN" altLang="en-US" sz="2200" dirty="0"/>
              <a:t>，可利用最优子结构性质来计</a:t>
            </a:r>
            <a:r>
              <a:rPr lang="zh-CN" altLang="en-US" sz="2200" dirty="0" smtClean="0"/>
              <a:t>算</a:t>
            </a:r>
            <a:r>
              <a:rPr lang="en-US" altLang="zh-CN" sz="2200" b="1" dirty="0"/>
              <a:t>m[</a:t>
            </a:r>
            <a:r>
              <a:rPr lang="en-US" altLang="zh-CN" sz="2200" b="1" dirty="0" err="1"/>
              <a:t>i</a:t>
            </a:r>
            <a:r>
              <a:rPr lang="en-US" altLang="zh-CN" sz="2200" b="1" dirty="0"/>
              <a:t>][j</a:t>
            </a:r>
            <a:r>
              <a:rPr lang="en-US" altLang="zh-CN" sz="2200" b="1" dirty="0" smtClean="0"/>
              <a:t>]</a:t>
            </a:r>
            <a:r>
              <a:rPr lang="zh-CN" altLang="en-US" sz="2200" dirty="0" smtClean="0"/>
              <a:t>：</a:t>
            </a:r>
            <a:endParaRPr lang="en-US" altLang="zh-CN" sz="2200" dirty="0" smtClean="0"/>
          </a:p>
          <a:p>
            <a:pPr marL="1332000" lvl="2" indent="-432000" eaLnBrk="1" hangingPunct="1">
              <a:lnSpc>
                <a:spcPct val="150000"/>
              </a:lnSpc>
              <a:spcBef>
                <a:spcPts val="0"/>
              </a:spcBef>
            </a:pPr>
            <a:r>
              <a:rPr lang="zh-CN" altLang="en-US" sz="2200" dirty="0" smtClean="0"/>
              <a:t>设：</a:t>
            </a:r>
            <a:r>
              <a:rPr lang="en-US" altLang="zh-CN" sz="2200" dirty="0" smtClean="0"/>
              <a:t>A</a:t>
            </a:r>
            <a:r>
              <a:rPr lang="en-US" altLang="zh-CN" sz="2200" b="1" baseline="-25000" dirty="0" smtClean="0">
                <a:latin typeface="+mn-lt"/>
              </a:rPr>
              <a:t>i </a:t>
            </a:r>
            <a:r>
              <a:rPr lang="zh-CN" altLang="en-US" sz="2200" dirty="0" smtClean="0"/>
              <a:t>的维度为 </a:t>
            </a:r>
            <a:r>
              <a:rPr lang="en-US" altLang="zh-CN" sz="2200" dirty="0" smtClean="0"/>
              <a:t>P</a:t>
            </a:r>
            <a:r>
              <a:rPr lang="en-US" altLang="zh-CN" sz="2200" b="1" baseline="-25000" dirty="0" smtClean="0">
                <a:latin typeface="+mn-lt"/>
              </a:rPr>
              <a:t>i-1</a:t>
            </a:r>
            <a:r>
              <a:rPr lang="en-US" altLang="zh-CN" sz="2200" dirty="0" smtClean="0"/>
              <a:t> x P</a:t>
            </a:r>
            <a:r>
              <a:rPr lang="en-US" altLang="zh-CN" sz="2200" b="1" baseline="-25000" dirty="0" smtClean="0"/>
              <a:t>i</a:t>
            </a:r>
            <a:r>
              <a:rPr lang="en-US" altLang="zh-CN" sz="2200" b="1" dirty="0" smtClean="0"/>
              <a:t> </a:t>
            </a:r>
            <a:r>
              <a:rPr lang="zh-CN" altLang="en-US" sz="2200" dirty="0" smtClean="0"/>
              <a:t>，假设</a:t>
            </a:r>
            <a:r>
              <a:rPr lang="en-US" altLang="zh-CN" sz="2200" dirty="0"/>
              <a:t>A[</a:t>
            </a:r>
            <a:r>
              <a:rPr lang="en-US" altLang="zh-CN" sz="2200" dirty="0" err="1"/>
              <a:t>i:j</a:t>
            </a:r>
            <a:r>
              <a:rPr lang="en-US" altLang="zh-CN" sz="2200" dirty="0"/>
              <a:t>]</a:t>
            </a:r>
            <a:r>
              <a:rPr lang="zh-CN" altLang="en-US" sz="2200" dirty="0" smtClean="0"/>
              <a:t>的最优划分位置为</a:t>
            </a:r>
            <a:r>
              <a:rPr lang="en-US" altLang="zh-CN" sz="2200" dirty="0" smtClean="0"/>
              <a:t>k</a:t>
            </a:r>
          </a:p>
          <a:p>
            <a:pPr marL="1332000" lvl="2" indent="-432000" eaLnBrk="1" hangingPunct="1">
              <a:lnSpc>
                <a:spcPct val="150000"/>
              </a:lnSpc>
              <a:spcBef>
                <a:spcPts val="0"/>
              </a:spcBef>
            </a:pPr>
            <a:r>
              <a:rPr lang="zh-CN" altLang="en-US" sz="2200" dirty="0" smtClean="0"/>
              <a:t>则：</a:t>
            </a:r>
            <a:r>
              <a:rPr lang="en-US" altLang="zh-CN" sz="2200" b="1" dirty="0"/>
              <a:t>m[</a:t>
            </a:r>
            <a:r>
              <a:rPr lang="en-US" altLang="zh-CN" sz="2200" b="1" dirty="0" err="1"/>
              <a:t>i</a:t>
            </a:r>
            <a:r>
              <a:rPr lang="en-US" altLang="zh-CN" sz="2200" b="1" dirty="0"/>
              <a:t>][j</a:t>
            </a:r>
            <a:r>
              <a:rPr lang="en-US" altLang="zh-CN" sz="2200" b="1" dirty="0" smtClean="0"/>
              <a:t>]=</a:t>
            </a:r>
            <a:r>
              <a:rPr lang="en-US" altLang="zh-CN" sz="2200" b="1" dirty="0"/>
              <a:t>m[</a:t>
            </a:r>
            <a:r>
              <a:rPr lang="en-US" altLang="zh-CN" sz="2200" b="1" dirty="0" err="1"/>
              <a:t>i</a:t>
            </a:r>
            <a:r>
              <a:rPr lang="en-US" altLang="zh-CN" sz="2200" b="1" dirty="0" smtClean="0"/>
              <a:t>][k]+m[k+1][j]+</a:t>
            </a:r>
            <a:r>
              <a:rPr lang="en-US" altLang="zh-CN" sz="2200" dirty="0"/>
              <a:t> P</a:t>
            </a:r>
            <a:r>
              <a:rPr lang="en-US" altLang="zh-CN" sz="2200" b="1" baseline="-25000" dirty="0"/>
              <a:t>i-1</a:t>
            </a:r>
            <a:r>
              <a:rPr lang="en-US" altLang="zh-CN" sz="2200" dirty="0"/>
              <a:t> </a:t>
            </a:r>
            <a:r>
              <a:rPr lang="en-US" altLang="zh-CN" sz="2200" dirty="0" err="1" smtClean="0"/>
              <a:t>P</a:t>
            </a:r>
            <a:r>
              <a:rPr lang="en-US" altLang="zh-CN" sz="2200" b="1" baseline="-25000" dirty="0" err="1" smtClean="0"/>
              <a:t>k</a:t>
            </a:r>
            <a:r>
              <a:rPr lang="en-US" altLang="zh-CN" sz="2200" b="1" dirty="0" smtClean="0"/>
              <a:t> </a:t>
            </a:r>
            <a:r>
              <a:rPr lang="en-US" altLang="zh-CN" sz="2200" dirty="0" err="1" smtClean="0"/>
              <a:t>P</a:t>
            </a:r>
            <a:r>
              <a:rPr lang="en-US" altLang="zh-CN" sz="2200" b="1" baseline="-25000" dirty="0" err="1" smtClean="0"/>
              <a:t>j</a:t>
            </a:r>
            <a:r>
              <a:rPr lang="en-US" altLang="zh-CN" sz="2200" b="1" dirty="0" smtClean="0"/>
              <a:t> </a:t>
            </a:r>
            <a:endParaRPr lang="en-US" altLang="zh-CN" sz="2200" b="1" dirty="0"/>
          </a:p>
          <a:p>
            <a:pPr marL="1332000" lvl="2" indent="-432000" eaLnBrk="1" hangingPunct="1">
              <a:lnSpc>
                <a:spcPct val="150000"/>
              </a:lnSpc>
              <a:spcBef>
                <a:spcPts val="0"/>
              </a:spcBef>
            </a:pPr>
            <a:r>
              <a:rPr lang="en-US" altLang="zh-CN" sz="2200" dirty="0"/>
              <a:t>k</a:t>
            </a:r>
            <a:r>
              <a:rPr lang="zh-CN" altLang="en-US" sz="2200" dirty="0"/>
              <a:t>的取值只有</a:t>
            </a:r>
            <a:r>
              <a:rPr lang="en-US" altLang="zh-CN" sz="2200" dirty="0"/>
              <a:t>j-</a:t>
            </a:r>
            <a:r>
              <a:rPr lang="en-US" altLang="zh-CN" sz="2200" dirty="0" err="1"/>
              <a:t>i</a:t>
            </a:r>
            <a:r>
              <a:rPr lang="zh-CN" altLang="en-US" sz="2200" dirty="0"/>
              <a:t>个可能，即：</a:t>
            </a:r>
            <a:r>
              <a:rPr lang="en-US" altLang="zh-CN" sz="2200" dirty="0" smtClean="0"/>
              <a:t>k∈{</a:t>
            </a:r>
            <a:r>
              <a:rPr lang="en-US" altLang="zh-CN" sz="2200" dirty="0" err="1"/>
              <a:t>i</a:t>
            </a:r>
            <a:r>
              <a:rPr lang="en-US" altLang="zh-CN" sz="2200" dirty="0"/>
              <a:t>, i+1, ..., </a:t>
            </a:r>
            <a:r>
              <a:rPr lang="en-US" altLang="zh-CN" sz="2200" dirty="0" smtClean="0"/>
              <a:t>j-1}</a:t>
            </a:r>
            <a:endParaRPr lang="en-US" altLang="zh-CN" sz="2200" dirty="0"/>
          </a:p>
          <a:p>
            <a:pPr marL="1332000" lvl="2" indent="-432000" eaLnBrk="1" hangingPunct="1">
              <a:lnSpc>
                <a:spcPct val="150000"/>
              </a:lnSpc>
              <a:spcBef>
                <a:spcPts val="0"/>
              </a:spcBef>
            </a:pPr>
            <a:r>
              <a:rPr lang="en-US" altLang="zh-CN" sz="2200" dirty="0"/>
              <a:t>k</a:t>
            </a:r>
            <a:r>
              <a:rPr lang="zh-CN" altLang="en-US" sz="2200" dirty="0"/>
              <a:t>是其中使计算量达到最小的位置，因</a:t>
            </a:r>
            <a:r>
              <a:rPr lang="zh-CN" altLang="en-US" sz="2200" dirty="0" smtClean="0"/>
              <a:t>此</a:t>
            </a:r>
            <a:r>
              <a:rPr lang="en-US" altLang="zh-CN" sz="2200" dirty="0" smtClean="0"/>
              <a:t>m[</a:t>
            </a:r>
            <a:r>
              <a:rPr lang="en-US" altLang="zh-CN" sz="2200" dirty="0" err="1" smtClean="0"/>
              <a:t>i</a:t>
            </a:r>
            <a:r>
              <a:rPr lang="en-US" altLang="zh-CN" sz="2200" dirty="0"/>
              <a:t>][</a:t>
            </a:r>
            <a:r>
              <a:rPr lang="en-US" altLang="zh-CN" sz="2200" dirty="0" smtClean="0"/>
              <a:t>j]</a:t>
            </a:r>
            <a:r>
              <a:rPr lang="zh-CN" altLang="en-US" sz="2200" dirty="0" smtClean="0"/>
              <a:t>可定</a:t>
            </a:r>
            <a:r>
              <a:rPr lang="zh-CN" altLang="en-US" sz="2200" dirty="0"/>
              <a:t>义</a:t>
            </a:r>
            <a:r>
              <a:rPr lang="zh-CN" altLang="en-US" sz="2200" dirty="0" smtClean="0"/>
              <a:t>为</a:t>
            </a:r>
            <a:endParaRPr lang="en-US" altLang="zh-CN" sz="2200" dirty="0"/>
          </a:p>
        </p:txBody>
      </p:sp>
      <p:graphicFrame>
        <p:nvGraphicFramePr>
          <p:cNvPr id="3" name="对象 2"/>
          <p:cNvGraphicFramePr>
            <a:graphicFrameLocks noChangeAspect="1"/>
          </p:cNvGraphicFramePr>
          <p:nvPr>
            <p:extLst>
              <p:ext uri="{D42A27DB-BD31-4B8C-83A1-F6EECF244321}">
                <p14:modId xmlns:p14="http://schemas.microsoft.com/office/powerpoint/2010/main" val="568038198"/>
              </p:ext>
            </p:extLst>
          </p:nvPr>
        </p:nvGraphicFramePr>
        <p:xfrm>
          <a:off x="1619672" y="5373216"/>
          <a:ext cx="6858000" cy="1144587"/>
        </p:xfrm>
        <a:graphic>
          <a:graphicData uri="http://schemas.openxmlformats.org/presentationml/2006/ole">
            <mc:AlternateContent xmlns:mc="http://schemas.openxmlformats.org/markup-compatibility/2006">
              <mc:Choice xmlns:v="urn:schemas-microsoft-com:vml" Requires="v">
                <p:oleObj spid="_x0000_s163002" name="数式" r:id="rId4" imgW="3200400" imgH="533400" progId="">
                  <p:embed/>
                </p:oleObj>
              </mc:Choice>
              <mc:Fallback>
                <p:oleObj name="数式" r:id="rId4" imgW="3200400" imgH="533400" progId="">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5373216"/>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086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2736304"/>
          </a:xfrm>
          <a:prstGeom prst="rect">
            <a:avLst/>
          </a:prstGeom>
        </p:spPr>
        <p:txBody>
          <a:bodyPr/>
          <a:lstStyle/>
          <a:p>
            <a:pPr marL="504000" indent="-504000" eaLnBrk="1" hangingPunct="1">
              <a:lnSpc>
                <a:spcPct val="130000"/>
              </a:lnSpc>
              <a:spcBef>
                <a:spcPts val="0"/>
              </a:spcBef>
            </a:pPr>
            <a:r>
              <a:rPr lang="zh-CN" altLang="en-US" sz="2200" dirty="0" smtClean="0"/>
              <a:t>第三步</a:t>
            </a:r>
            <a:r>
              <a:rPr lang="zh-CN" altLang="en-US" sz="2200" dirty="0"/>
              <a:t>：计算最优</a:t>
            </a:r>
            <a:r>
              <a:rPr lang="zh-CN" altLang="en-US" sz="2200" dirty="0" smtClean="0"/>
              <a:t>值</a:t>
            </a:r>
          </a:p>
          <a:p>
            <a:pPr marL="900000" lvl="1" indent="-432000" eaLnBrk="1" hangingPunct="1">
              <a:lnSpc>
                <a:spcPct val="130000"/>
              </a:lnSpc>
              <a:spcBef>
                <a:spcPts val="0"/>
              </a:spcBef>
            </a:pPr>
            <a:r>
              <a:rPr lang="zh-CN" altLang="en-US" sz="2200" dirty="0" smtClean="0"/>
              <a:t>简单地递归计算</a:t>
            </a:r>
            <a:r>
              <a:rPr lang="en-US" altLang="zh-CN" sz="2200" b="1" dirty="0" smtClean="0"/>
              <a:t>m[1][n]</a:t>
            </a:r>
            <a:r>
              <a:rPr lang="zh-CN" altLang="en-US" sz="2200" dirty="0" smtClean="0"/>
              <a:t>将耗费指数时间</a:t>
            </a:r>
            <a:endParaRPr lang="en-US" altLang="zh-CN" sz="2200" dirty="0" smtClean="0"/>
          </a:p>
          <a:p>
            <a:pPr marL="1332000" lvl="2" indent="-432000" eaLnBrk="1" hangingPunct="1">
              <a:lnSpc>
                <a:spcPct val="130000"/>
              </a:lnSpc>
              <a:spcBef>
                <a:spcPts val="0"/>
              </a:spcBef>
            </a:pPr>
            <a:r>
              <a:rPr lang="zh-CN" altLang="en-US" sz="2200" dirty="0"/>
              <a:t>在递归计算时，许多子问题被重复计算多次</a:t>
            </a:r>
            <a:endParaRPr lang="en-US" altLang="zh-CN" sz="2200" dirty="0"/>
          </a:p>
          <a:p>
            <a:pPr marL="900000" lvl="1" indent="-432000" eaLnBrk="1" hangingPunct="1">
              <a:lnSpc>
                <a:spcPct val="130000"/>
              </a:lnSpc>
              <a:spcBef>
                <a:spcPts val="0"/>
              </a:spcBef>
            </a:pPr>
            <a:r>
              <a:rPr lang="zh-CN" altLang="en-US" sz="2200" dirty="0" smtClean="0"/>
              <a:t>考虑 </a:t>
            </a:r>
            <a:r>
              <a:rPr lang="en-US" altLang="zh-CN" sz="2200" b="1" dirty="0" smtClean="0">
                <a:latin typeface="+mn-lt"/>
              </a:rPr>
              <a:t>1</a:t>
            </a:r>
            <a:r>
              <a:rPr lang="en-US" altLang="zh-CN" sz="2200" b="1" dirty="0">
                <a:latin typeface="+mn-lt"/>
              </a:rPr>
              <a:t>≤i≤j≤</a:t>
            </a:r>
            <a:r>
              <a:rPr lang="en-US" altLang="zh-CN" sz="2200" b="1" dirty="0" smtClean="0">
                <a:latin typeface="+mn-lt"/>
              </a:rPr>
              <a:t>n </a:t>
            </a:r>
            <a:r>
              <a:rPr lang="zh-CN" altLang="en-US" sz="2200" dirty="0" smtClean="0"/>
              <a:t>的所有可能情况</a:t>
            </a:r>
            <a:endParaRPr lang="en-US" altLang="zh-CN" sz="2200" dirty="0" smtClean="0"/>
          </a:p>
          <a:p>
            <a:pPr marL="1332000" lvl="2" indent="-432000" eaLnBrk="1" hangingPunct="1">
              <a:lnSpc>
                <a:spcPct val="130000"/>
              </a:lnSpc>
              <a:spcBef>
                <a:spcPts val="0"/>
              </a:spcBef>
            </a:pPr>
            <a:r>
              <a:rPr lang="zh-CN" altLang="en-US" sz="2200" dirty="0"/>
              <a:t>不同的有序</a:t>
            </a:r>
            <a:r>
              <a:rPr lang="zh-CN" altLang="en-US" sz="2200" dirty="0" smtClean="0"/>
              <a:t>对 </a:t>
            </a:r>
            <a:r>
              <a:rPr lang="en-US" altLang="zh-CN" sz="2200" b="1" dirty="0" smtClean="0">
                <a:latin typeface="+mn-lt"/>
              </a:rPr>
              <a:t>(</a:t>
            </a:r>
            <a:r>
              <a:rPr lang="en-US" altLang="zh-CN" sz="2200" b="1" dirty="0" err="1">
                <a:latin typeface="+mn-lt"/>
              </a:rPr>
              <a:t>i</a:t>
            </a:r>
            <a:r>
              <a:rPr lang="en-US" altLang="zh-CN" sz="2200" b="1" dirty="0" smtClean="0">
                <a:latin typeface="+mn-lt"/>
              </a:rPr>
              <a:t>, j) </a:t>
            </a:r>
            <a:r>
              <a:rPr lang="zh-CN" altLang="en-US" sz="2200" dirty="0" smtClean="0"/>
              <a:t>对</a:t>
            </a:r>
            <a:r>
              <a:rPr lang="zh-CN" altLang="en-US" sz="2200" dirty="0"/>
              <a:t>应于不同的子问</a:t>
            </a:r>
            <a:r>
              <a:rPr lang="zh-CN" altLang="en-US" sz="2200" dirty="0" smtClean="0"/>
              <a:t>题</a:t>
            </a:r>
            <a:endParaRPr lang="en-US" altLang="zh-CN" sz="2200" dirty="0" smtClean="0"/>
          </a:p>
          <a:p>
            <a:pPr marL="1332000" lvl="2" indent="-432000" eaLnBrk="1" hangingPunct="1">
              <a:lnSpc>
                <a:spcPct val="130000"/>
              </a:lnSpc>
              <a:spcBef>
                <a:spcPts val="0"/>
              </a:spcBef>
            </a:pPr>
            <a:r>
              <a:rPr lang="zh-CN" altLang="en-US" sz="2200" dirty="0"/>
              <a:t>因此，不同子问题的个数最多只</a:t>
            </a:r>
            <a:r>
              <a:rPr lang="zh-CN" altLang="en-US" sz="2200" dirty="0" smtClean="0"/>
              <a:t>有：</a:t>
            </a:r>
            <a:endParaRPr lang="en-US" altLang="zh-CN" sz="22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925115669"/>
              </p:ext>
            </p:extLst>
          </p:nvPr>
        </p:nvGraphicFramePr>
        <p:xfrm>
          <a:off x="2997200" y="3414713"/>
          <a:ext cx="3152775" cy="1014412"/>
        </p:xfrm>
        <a:graphic>
          <a:graphicData uri="http://schemas.openxmlformats.org/presentationml/2006/ole">
            <mc:AlternateContent xmlns:mc="http://schemas.openxmlformats.org/markup-compatibility/2006">
              <mc:Choice xmlns:v="urn:schemas-microsoft-com:vml" Requires="v">
                <p:oleObj spid="_x0000_s164023" name="Equation" r:id="rId4" imgW="1422400" imgH="457200" progId="Equation.DSMT4">
                  <p:embed/>
                </p:oleObj>
              </mc:Choice>
              <mc:Fallback>
                <p:oleObj name="Equation" r:id="rId4" imgW="1422400" imgH="457200" progId="Equation.DSMT4">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200" y="3414713"/>
                        <a:ext cx="3152775"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a:xfrm>
            <a:off x="211179" y="4411712"/>
            <a:ext cx="8892480" cy="230425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indent="-432000" eaLnBrk="1" hangingPunct="1">
              <a:lnSpc>
                <a:spcPct val="130000"/>
              </a:lnSpc>
              <a:spcBef>
                <a:spcPts val="0"/>
              </a:spcBef>
            </a:pPr>
            <a:r>
              <a:rPr lang="zh-CN" altLang="en-US" sz="2200" b="0" kern="0" dirty="0" smtClean="0"/>
              <a:t>这</a:t>
            </a:r>
            <a:r>
              <a:rPr lang="zh-CN" altLang="en-US" sz="2200" b="0" kern="0" dirty="0"/>
              <a:t>也是该问题可用动态规划算法求解的又一显著特</a:t>
            </a:r>
            <a:r>
              <a:rPr lang="zh-CN" altLang="en-US" sz="2200" b="0" kern="0" dirty="0" smtClean="0"/>
              <a:t>征</a:t>
            </a:r>
            <a:endParaRPr lang="en-US" altLang="zh-CN" sz="2200" b="0" kern="0" dirty="0" smtClean="0"/>
          </a:p>
          <a:p>
            <a:pPr marL="900000" lvl="1" indent="-432000" eaLnBrk="1" hangingPunct="1">
              <a:lnSpc>
                <a:spcPct val="130000"/>
              </a:lnSpc>
              <a:spcBef>
                <a:spcPts val="0"/>
              </a:spcBef>
            </a:pPr>
            <a:r>
              <a:rPr lang="zh-CN" altLang="en-US" sz="2200" b="0" kern="0" dirty="0" smtClean="0"/>
              <a:t>采用动</a:t>
            </a:r>
            <a:r>
              <a:rPr lang="zh-CN" altLang="en-US" sz="2200" b="0" kern="0" dirty="0"/>
              <a:t>态规</a:t>
            </a:r>
            <a:r>
              <a:rPr lang="zh-CN" altLang="en-US" sz="2200" b="0" kern="0" dirty="0" smtClean="0"/>
              <a:t>划法，</a:t>
            </a:r>
            <a:r>
              <a:rPr lang="zh-CN" altLang="en-US" sz="2200" b="0" kern="0" dirty="0"/>
              <a:t>可依据其递归式以自底向上的方式进行计</a:t>
            </a:r>
            <a:r>
              <a:rPr lang="zh-CN" altLang="en-US" sz="2200" b="0" kern="0" dirty="0" smtClean="0"/>
              <a:t>算</a:t>
            </a:r>
            <a:endParaRPr lang="en-US" altLang="zh-CN" sz="2200" b="0" kern="0" dirty="0" smtClean="0"/>
          </a:p>
          <a:p>
            <a:pPr marL="1332000" lvl="2" indent="-432000" eaLnBrk="1" hangingPunct="1">
              <a:lnSpc>
                <a:spcPct val="130000"/>
              </a:lnSpc>
              <a:spcBef>
                <a:spcPts val="0"/>
              </a:spcBef>
            </a:pPr>
            <a:r>
              <a:rPr lang="zh-CN" altLang="en-US" sz="2200" b="0" dirty="0"/>
              <a:t>在计算过程中，保存已解决的子问题答</a:t>
            </a:r>
            <a:r>
              <a:rPr lang="zh-CN" altLang="en-US" sz="2200" b="0" dirty="0" smtClean="0"/>
              <a:t>案</a:t>
            </a:r>
            <a:endParaRPr lang="en-US" altLang="zh-CN" sz="2200" b="0" dirty="0" smtClean="0"/>
          </a:p>
          <a:p>
            <a:pPr marL="1332000" lvl="2" indent="-432000" eaLnBrk="1" hangingPunct="1">
              <a:lnSpc>
                <a:spcPct val="130000"/>
              </a:lnSpc>
              <a:spcBef>
                <a:spcPts val="0"/>
              </a:spcBef>
            </a:pPr>
            <a:r>
              <a:rPr lang="zh-CN" altLang="en-US" sz="2200" b="0" dirty="0" smtClean="0"/>
              <a:t>每</a:t>
            </a:r>
            <a:r>
              <a:rPr lang="zh-CN" altLang="en-US" sz="2200" b="0" dirty="0"/>
              <a:t>个子问题只计算一次，而在后面需要时只要简单查一下，从而避免大量的重复计算，最终得到多项式时间的算法</a:t>
            </a:r>
            <a:endParaRPr lang="en-US" altLang="zh-CN" sz="2200" b="0" dirty="0"/>
          </a:p>
        </p:txBody>
      </p:sp>
    </p:spTree>
    <p:extLst>
      <p:ext uri="{BB962C8B-B14F-4D97-AF65-F5344CB8AC3E}">
        <p14:creationId xmlns:p14="http://schemas.microsoft.com/office/powerpoint/2010/main" val="404991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wipe(left)">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1772816"/>
            <a:ext cx="9144000" cy="360040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zh-CN" altLang="en-US" sz="4800" kern="0" dirty="0" smtClean="0">
                <a:solidFill>
                  <a:schemeClr val="bg2">
                    <a:lumMod val="10000"/>
                  </a:schemeClr>
                </a:solidFill>
                <a:latin typeface="Verdana" panose="020B0604030504040204" pitchFamily="34" charset="0"/>
                <a:cs typeface="Verdana" panose="020B0604030504040204" pitchFamily="34" charset="0"/>
              </a:rPr>
              <a:t>第</a:t>
            </a:r>
            <a:r>
              <a:rPr lang="en-US" altLang="zh-CN" sz="48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r>
              <a:rPr lang="zh-CN" altLang="en-US" sz="4800" kern="0" dirty="0" smtClean="0">
                <a:solidFill>
                  <a:schemeClr val="bg2">
                    <a:lumMod val="10000"/>
                  </a:schemeClr>
                </a:solidFill>
                <a:latin typeface="Verdana" panose="020B0604030504040204" pitchFamily="34" charset="0"/>
                <a:cs typeface="Verdana" panose="020B0604030504040204" pitchFamily="34" charset="0"/>
              </a:rPr>
              <a:t>章</a:t>
            </a:r>
            <a:r>
              <a:rPr lang="zh-CN" altLang="en-US" sz="4800" kern="0" dirty="0">
                <a:solidFill>
                  <a:schemeClr val="bg2">
                    <a:lumMod val="10000"/>
                  </a:schemeClr>
                </a:solidFill>
                <a:latin typeface="Verdana" panose="020B0604030504040204" pitchFamily="34" charset="0"/>
                <a:cs typeface="Verdana" panose="020B0604030504040204" pitchFamily="34" charset="0"/>
              </a:rPr>
              <a:t>：动态规</a:t>
            </a:r>
            <a:r>
              <a:rPr lang="zh-CN" altLang="en-US" sz="4800" kern="0" dirty="0" smtClean="0">
                <a:solidFill>
                  <a:schemeClr val="bg2">
                    <a:lumMod val="10000"/>
                  </a:schemeClr>
                </a:solidFill>
                <a:latin typeface="Verdana" panose="020B0604030504040204" pitchFamily="34" charset="0"/>
                <a:cs typeface="Verdana" panose="020B0604030504040204" pitchFamily="34" charset="0"/>
              </a:rPr>
              <a:t>划</a:t>
            </a:r>
            <a:endParaRPr lang="en-US" altLang="zh-CN" sz="4800" kern="0" dirty="0" smtClean="0">
              <a:solidFill>
                <a:schemeClr val="bg2">
                  <a:lumMod val="10000"/>
                </a:schemeClr>
              </a:solidFill>
              <a:latin typeface="Verdana" panose="020B0604030504040204" pitchFamily="34" charset="0"/>
              <a:cs typeface="Verdana" panose="020B0604030504040204" pitchFamily="34" charset="0"/>
            </a:endParaRPr>
          </a:p>
          <a:p>
            <a:pPr eaLnBrk="1" hangingPunct="1">
              <a:lnSpc>
                <a:spcPct val="200000"/>
              </a:lnSpc>
            </a:pPr>
            <a:r>
              <a:rPr lang="en-GB" altLang="zh-CN" sz="4800" kern="0" dirty="0">
                <a:solidFill>
                  <a:schemeClr val="bg2">
                    <a:lumMod val="10000"/>
                  </a:schemeClr>
                </a:solidFill>
                <a:latin typeface="Verdana" panose="020B0604030504040204" pitchFamily="34" charset="0"/>
                <a:cs typeface="Verdana" panose="020B0604030504040204" pitchFamily="34" charset="0"/>
              </a:rPr>
              <a:t>Dynamic Programming</a:t>
            </a:r>
            <a:endParaRPr lang="zh-CN" altLang="en-US" sz="4800" kern="0" dirty="0" smtClean="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1296144"/>
          </a:xfrm>
          <a:prstGeom prst="rect">
            <a:avLst/>
          </a:prstGeom>
        </p:spPr>
        <p:txBody>
          <a:bodyPr/>
          <a:lstStyle/>
          <a:p>
            <a:pPr marL="504000" indent="-504000" eaLnBrk="1" hangingPunct="1">
              <a:lnSpc>
                <a:spcPct val="150000"/>
              </a:lnSpc>
            </a:pPr>
            <a:r>
              <a:rPr lang="zh-CN" altLang="en-US" sz="2400" dirty="0" smtClean="0"/>
              <a:t>第三步</a:t>
            </a:r>
            <a:r>
              <a:rPr lang="zh-CN" altLang="en-US" sz="2400" dirty="0"/>
              <a:t>：计算最优</a:t>
            </a:r>
            <a:r>
              <a:rPr lang="zh-CN" altLang="en-US" sz="2400" dirty="0" smtClean="0"/>
              <a:t>值（续）</a:t>
            </a:r>
          </a:p>
          <a:p>
            <a:pPr marL="900000" lvl="1" indent="-432000" eaLnBrk="1" hangingPunct="1">
              <a:lnSpc>
                <a:spcPct val="150000"/>
              </a:lnSpc>
            </a:pPr>
            <a:r>
              <a:rPr lang="zh-CN" altLang="en-US" sz="2400" b="1" dirty="0"/>
              <a:t>示例：有矩阵链如</a:t>
            </a:r>
            <a:r>
              <a:rPr lang="zh-CN" altLang="en-US" sz="2400" b="1" dirty="0" smtClean="0"/>
              <a:t>下</a:t>
            </a:r>
            <a:endParaRPr lang="en-US" altLang="zh-CN" sz="2400" b="1" dirty="0" smtClean="0"/>
          </a:p>
        </p:txBody>
      </p:sp>
      <p:sp>
        <p:nvSpPr>
          <p:cNvPr id="6" name="Rectangle 3"/>
          <p:cNvSpPr txBox="1">
            <a:spLocks noChangeArrowheads="1"/>
          </p:cNvSpPr>
          <p:nvPr/>
        </p:nvSpPr>
        <p:spPr>
          <a:xfrm>
            <a:off x="211179" y="3381099"/>
            <a:ext cx="8892480" cy="648072"/>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indent="-432000" eaLnBrk="1" hangingPunct="1">
              <a:lnSpc>
                <a:spcPct val="150000"/>
              </a:lnSpc>
              <a:spcBef>
                <a:spcPts val="0"/>
              </a:spcBef>
            </a:pPr>
            <a:r>
              <a:rPr lang="zh-CN" altLang="en-US" sz="2400" dirty="0">
                <a:latin typeface="Arial" charset="0"/>
                <a:cs typeface="Arial" charset="0"/>
              </a:rPr>
              <a:t>矩阵维数序列如</a:t>
            </a:r>
            <a:r>
              <a:rPr lang="zh-CN" altLang="en-US" sz="2400" dirty="0" smtClean="0">
                <a:latin typeface="Arial" charset="0"/>
                <a:cs typeface="Arial" charset="0"/>
              </a:rPr>
              <a:t>下（数组）：</a:t>
            </a:r>
            <a:endParaRPr lang="en-US" altLang="zh-CN" sz="2400" dirty="0">
              <a:latin typeface="Arial" charset="0"/>
              <a:cs typeface="Arial"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151305114"/>
              </p:ext>
            </p:extLst>
          </p:nvPr>
        </p:nvGraphicFramePr>
        <p:xfrm>
          <a:off x="1221532" y="2276872"/>
          <a:ext cx="7454922" cy="792400"/>
        </p:xfrm>
        <a:graphic>
          <a:graphicData uri="http://schemas.openxmlformats.org/drawingml/2006/table">
            <a:tbl>
              <a:tblPr firstRow="1" bandRow="1">
                <a:tableStyleId>{2D5ABB26-0587-4C30-8999-92F81FD0307C}</a:tableStyleId>
              </a:tblPr>
              <a:tblGrid>
                <a:gridCol w="1242487">
                  <a:extLst>
                    <a:ext uri="{9D8B030D-6E8A-4147-A177-3AD203B41FA5}">
                      <a16:colId xmlns="" xmlns:a16="http://schemas.microsoft.com/office/drawing/2014/main" val="20000"/>
                    </a:ext>
                  </a:extLst>
                </a:gridCol>
                <a:gridCol w="1242487">
                  <a:extLst>
                    <a:ext uri="{9D8B030D-6E8A-4147-A177-3AD203B41FA5}">
                      <a16:colId xmlns="" xmlns:a16="http://schemas.microsoft.com/office/drawing/2014/main" val="20001"/>
                    </a:ext>
                  </a:extLst>
                </a:gridCol>
                <a:gridCol w="1242487">
                  <a:extLst>
                    <a:ext uri="{9D8B030D-6E8A-4147-A177-3AD203B41FA5}">
                      <a16:colId xmlns="" xmlns:a16="http://schemas.microsoft.com/office/drawing/2014/main" val="20002"/>
                    </a:ext>
                  </a:extLst>
                </a:gridCol>
                <a:gridCol w="1242487">
                  <a:extLst>
                    <a:ext uri="{9D8B030D-6E8A-4147-A177-3AD203B41FA5}">
                      <a16:colId xmlns="" xmlns:a16="http://schemas.microsoft.com/office/drawing/2014/main" val="20003"/>
                    </a:ext>
                  </a:extLst>
                </a:gridCol>
                <a:gridCol w="1242487">
                  <a:extLst>
                    <a:ext uri="{9D8B030D-6E8A-4147-A177-3AD203B41FA5}">
                      <a16:colId xmlns="" xmlns:a16="http://schemas.microsoft.com/office/drawing/2014/main" val="20004"/>
                    </a:ext>
                  </a:extLst>
                </a:gridCol>
                <a:gridCol w="1242487">
                  <a:extLst>
                    <a:ext uri="{9D8B030D-6E8A-4147-A177-3AD203B41FA5}">
                      <a16:colId xmlns="" xmlns:a16="http://schemas.microsoft.com/office/drawing/2014/main" val="20005"/>
                    </a:ext>
                  </a:extLst>
                </a:gridCol>
              </a:tblGrid>
              <a:tr h="370682">
                <a:tc>
                  <a:txBody>
                    <a:bodyPr/>
                    <a:lstStyle/>
                    <a:p>
                      <a:pPr algn="ctr"/>
                      <a:r>
                        <a:rPr lang="en-US" altLang="zh-CN" sz="2000" b="1" cap="none" spc="0" dirty="0" smtClean="0">
                          <a:ln>
                            <a:noFill/>
                          </a:ln>
                          <a:solidFill>
                            <a:srgbClr val="000000"/>
                          </a:solidFill>
                          <a:effectLst/>
                        </a:rPr>
                        <a:t>A1</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A2</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A3</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A4</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A6</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70682">
                <a:tc>
                  <a:txBody>
                    <a:bodyPr/>
                    <a:lstStyle/>
                    <a:p>
                      <a:pPr algn="ctr"/>
                      <a:r>
                        <a:rPr lang="en-US" altLang="zh-CN" sz="2000" b="1" cap="none" spc="0" dirty="0" smtClean="0">
                          <a:ln>
                            <a:noFill/>
                          </a:ln>
                          <a:solidFill>
                            <a:srgbClr val="000000"/>
                          </a:solidFill>
                          <a:effectLst/>
                        </a:rPr>
                        <a:t>30x35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35x15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15x5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5x10</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10x20</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20x25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570372099"/>
              </p:ext>
            </p:extLst>
          </p:nvPr>
        </p:nvGraphicFramePr>
        <p:xfrm>
          <a:off x="1221532" y="4340998"/>
          <a:ext cx="7526932" cy="792400"/>
        </p:xfrm>
        <a:graphic>
          <a:graphicData uri="http://schemas.openxmlformats.org/drawingml/2006/table">
            <a:tbl>
              <a:tblPr firstRow="1" bandRow="1">
                <a:tableStyleId>{5C22544A-7EE6-4342-B048-85BDC9FD1C3A}</a:tableStyleId>
              </a:tblPr>
              <a:tblGrid>
                <a:gridCol w="1075276">
                  <a:extLst>
                    <a:ext uri="{9D8B030D-6E8A-4147-A177-3AD203B41FA5}">
                      <a16:colId xmlns="" xmlns:a16="http://schemas.microsoft.com/office/drawing/2014/main" val="20000"/>
                    </a:ext>
                  </a:extLst>
                </a:gridCol>
                <a:gridCol w="1075276">
                  <a:extLst>
                    <a:ext uri="{9D8B030D-6E8A-4147-A177-3AD203B41FA5}">
                      <a16:colId xmlns="" xmlns:a16="http://schemas.microsoft.com/office/drawing/2014/main" val="20001"/>
                    </a:ext>
                  </a:extLst>
                </a:gridCol>
                <a:gridCol w="1075276">
                  <a:extLst>
                    <a:ext uri="{9D8B030D-6E8A-4147-A177-3AD203B41FA5}">
                      <a16:colId xmlns="" xmlns:a16="http://schemas.microsoft.com/office/drawing/2014/main" val="20002"/>
                    </a:ext>
                  </a:extLst>
                </a:gridCol>
                <a:gridCol w="1075276">
                  <a:extLst>
                    <a:ext uri="{9D8B030D-6E8A-4147-A177-3AD203B41FA5}">
                      <a16:colId xmlns="" xmlns:a16="http://schemas.microsoft.com/office/drawing/2014/main" val="20003"/>
                    </a:ext>
                  </a:extLst>
                </a:gridCol>
                <a:gridCol w="1075276">
                  <a:extLst>
                    <a:ext uri="{9D8B030D-6E8A-4147-A177-3AD203B41FA5}">
                      <a16:colId xmlns="" xmlns:a16="http://schemas.microsoft.com/office/drawing/2014/main" val="20004"/>
                    </a:ext>
                  </a:extLst>
                </a:gridCol>
                <a:gridCol w="1075276">
                  <a:extLst>
                    <a:ext uri="{9D8B030D-6E8A-4147-A177-3AD203B41FA5}">
                      <a16:colId xmlns="" xmlns:a16="http://schemas.microsoft.com/office/drawing/2014/main" val="20005"/>
                    </a:ext>
                  </a:extLst>
                </a:gridCol>
                <a:gridCol w="1075276">
                  <a:extLst>
                    <a:ext uri="{9D8B030D-6E8A-4147-A177-3AD203B41FA5}">
                      <a16:colId xmlns="" xmlns:a16="http://schemas.microsoft.com/office/drawing/2014/main" val="20006"/>
                    </a:ext>
                  </a:extLst>
                </a:gridCol>
              </a:tblGrid>
              <a:tr h="370682">
                <a:tc>
                  <a:txBody>
                    <a:bodyPr/>
                    <a:lstStyle/>
                    <a:p>
                      <a:pPr algn="ctr"/>
                      <a:r>
                        <a:rPr lang="en-US" altLang="zh-CN" sz="2000" b="1" dirty="0" smtClean="0">
                          <a:solidFill>
                            <a:srgbClr val="000000"/>
                          </a:solidFill>
                          <a:latin typeface="+mn-lt"/>
                          <a:cs typeface="Arial" pitchFamily="34" charset="0"/>
                        </a:rPr>
                        <a:t>P0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P1</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P2</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P3</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P4</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P6</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0"/>
                  </a:ext>
                </a:extLst>
              </a:tr>
              <a:tr h="370682">
                <a:tc>
                  <a:txBody>
                    <a:bodyPr/>
                    <a:lstStyle/>
                    <a:p>
                      <a:pPr algn="ctr"/>
                      <a:r>
                        <a:rPr lang="en-US" altLang="zh-CN" sz="2000" b="1" dirty="0" smtClean="0">
                          <a:solidFill>
                            <a:srgbClr val="000000"/>
                          </a:solidFill>
                          <a:latin typeface="+mn-lt"/>
                          <a:cs typeface="Arial" pitchFamily="34" charset="0"/>
                        </a:rPr>
                        <a:t>30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35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15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10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20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25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10" name="Rectangle 3"/>
          <p:cNvSpPr txBox="1">
            <a:spLocks noChangeArrowheads="1"/>
          </p:cNvSpPr>
          <p:nvPr/>
        </p:nvSpPr>
        <p:spPr>
          <a:xfrm>
            <a:off x="211179" y="5445224"/>
            <a:ext cx="8892480" cy="1008112"/>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indent="-432000" eaLnBrk="1" hangingPunct="1">
              <a:lnSpc>
                <a:spcPct val="150000"/>
              </a:lnSpc>
              <a:spcBef>
                <a:spcPts val="0"/>
              </a:spcBef>
            </a:pPr>
            <a:r>
              <a:rPr lang="zh-CN" altLang="en-US" sz="2400" dirty="0">
                <a:latin typeface="Arial" charset="0"/>
                <a:cs typeface="Arial" charset="0"/>
              </a:rPr>
              <a:t>求最优完全加括号方</a:t>
            </a:r>
            <a:r>
              <a:rPr lang="zh-CN" altLang="en-US" sz="2400" dirty="0" smtClean="0">
                <a:latin typeface="Arial" charset="0"/>
                <a:cs typeface="Arial" charset="0"/>
              </a:rPr>
              <a:t>式：使</a:t>
            </a:r>
            <a:r>
              <a:rPr lang="zh-CN" altLang="en-US" sz="2400" dirty="0">
                <a:latin typeface="Arial" charset="0"/>
                <a:cs typeface="Arial" charset="0"/>
              </a:rPr>
              <a:t>得矩阵元素相乘次数最</a:t>
            </a:r>
            <a:r>
              <a:rPr lang="zh-CN" altLang="en-US" sz="2400" dirty="0" smtClean="0">
                <a:latin typeface="Arial" charset="0"/>
                <a:cs typeface="Arial" charset="0"/>
              </a:rPr>
              <a:t>少</a:t>
            </a:r>
            <a:endParaRPr lang="en-US" altLang="zh-CN" sz="2400" dirty="0">
              <a:latin typeface="Arial" charset="0"/>
              <a:cs typeface="Arial" charset="0"/>
            </a:endParaRPr>
          </a:p>
        </p:txBody>
      </p:sp>
    </p:spTree>
    <p:extLst>
      <p:ext uri="{BB962C8B-B14F-4D97-AF65-F5344CB8AC3E}">
        <p14:creationId xmlns:p14="http://schemas.microsoft.com/office/powerpoint/2010/main" val="382754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1224136"/>
          </a:xfrm>
          <a:prstGeom prst="rect">
            <a:avLst/>
          </a:prstGeom>
        </p:spPr>
        <p:txBody>
          <a:bodyPr/>
          <a:lstStyle/>
          <a:p>
            <a:pPr marL="504000" indent="-504000" eaLnBrk="1" hangingPunct="1">
              <a:lnSpc>
                <a:spcPct val="150000"/>
              </a:lnSpc>
              <a:spcBef>
                <a:spcPts val="0"/>
              </a:spcBef>
            </a:pPr>
            <a:r>
              <a:rPr lang="zh-CN" altLang="en-US" sz="2400" dirty="0" smtClean="0"/>
              <a:t>第三步</a:t>
            </a:r>
            <a:r>
              <a:rPr lang="zh-CN" altLang="en-US" sz="2400" dirty="0"/>
              <a:t>：计算最优</a:t>
            </a:r>
            <a:r>
              <a:rPr lang="zh-CN" altLang="en-US" sz="2400" dirty="0" smtClean="0"/>
              <a:t>值（续）</a:t>
            </a:r>
          </a:p>
          <a:p>
            <a:pPr marL="900000" lvl="1" indent="-432000" eaLnBrk="1" hangingPunct="1">
              <a:lnSpc>
                <a:spcPct val="150000"/>
              </a:lnSpc>
              <a:spcBef>
                <a:spcPts val="0"/>
              </a:spcBef>
            </a:pPr>
            <a:r>
              <a:rPr lang="zh-CN" altLang="en-US" sz="2400" b="1" dirty="0"/>
              <a:t>方</a:t>
            </a:r>
            <a:r>
              <a:rPr lang="zh-CN" altLang="en-US" sz="2400" b="1" dirty="0" smtClean="0"/>
              <a:t>法：根</a:t>
            </a:r>
            <a:r>
              <a:rPr lang="zh-CN" altLang="en-US" sz="2400" b="1" dirty="0"/>
              <a:t>据递归式自底向上计</a:t>
            </a:r>
            <a:r>
              <a:rPr lang="zh-CN" altLang="en-US" sz="2400" b="1" dirty="0" smtClean="0"/>
              <a:t>算</a:t>
            </a:r>
            <a:endParaRPr lang="zh-CN" altLang="en-US" sz="2400" b="1" dirty="0"/>
          </a:p>
        </p:txBody>
      </p:sp>
      <p:graphicFrame>
        <p:nvGraphicFramePr>
          <p:cNvPr id="2" name="对象 1"/>
          <p:cNvGraphicFramePr>
            <a:graphicFrameLocks noChangeAspect="1"/>
          </p:cNvGraphicFramePr>
          <p:nvPr>
            <p:extLst>
              <p:ext uri="{D42A27DB-BD31-4B8C-83A1-F6EECF244321}">
                <p14:modId xmlns:p14="http://schemas.microsoft.com/office/powerpoint/2010/main" val="2351545804"/>
              </p:ext>
            </p:extLst>
          </p:nvPr>
        </p:nvGraphicFramePr>
        <p:xfrm>
          <a:off x="1228419" y="1924373"/>
          <a:ext cx="6858000" cy="1144587"/>
        </p:xfrm>
        <a:graphic>
          <a:graphicData uri="http://schemas.openxmlformats.org/presentationml/2006/ole">
            <mc:AlternateContent xmlns:mc="http://schemas.openxmlformats.org/markup-compatibility/2006">
              <mc:Choice xmlns:v="urn:schemas-microsoft-com:vml" Requires="v">
                <p:oleObj spid="_x0000_s172212" name="数式" r:id="rId4" imgW="3200400" imgH="533400" progId="">
                  <p:embed/>
                </p:oleObj>
              </mc:Choice>
              <mc:Fallback>
                <p:oleObj name="数式" r:id="rId4" imgW="3200400" imgH="533400" progId="">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419" y="1924373"/>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Group 88"/>
          <p:cNvGraphicFramePr>
            <a:graphicFrameLocks noGrp="1"/>
          </p:cNvGraphicFramePr>
          <p:nvPr>
            <p:extLst>
              <p:ext uri="{D42A27DB-BD31-4B8C-83A1-F6EECF244321}">
                <p14:modId xmlns:p14="http://schemas.microsoft.com/office/powerpoint/2010/main" val="3090882103"/>
              </p:ext>
            </p:extLst>
          </p:nvPr>
        </p:nvGraphicFramePr>
        <p:xfrm>
          <a:off x="1228419" y="3429000"/>
          <a:ext cx="5676900" cy="3040064"/>
        </p:xfrm>
        <a:graphic>
          <a:graphicData uri="http://schemas.openxmlformats.org/drawingml/2006/table">
            <a:tbl>
              <a:tblPr/>
              <a:tblGrid>
                <a:gridCol w="812800">
                  <a:extLst>
                    <a:ext uri="{9D8B030D-6E8A-4147-A177-3AD203B41FA5}">
                      <a16:colId xmlns="" xmlns:a16="http://schemas.microsoft.com/office/drawing/2014/main" val="20000"/>
                    </a:ext>
                  </a:extLst>
                </a:gridCol>
                <a:gridCol w="808038">
                  <a:extLst>
                    <a:ext uri="{9D8B030D-6E8A-4147-A177-3AD203B41FA5}">
                      <a16:colId xmlns="" xmlns:a16="http://schemas.microsoft.com/office/drawing/2014/main" val="20001"/>
                    </a:ext>
                  </a:extLst>
                </a:gridCol>
                <a:gridCol w="812800">
                  <a:extLst>
                    <a:ext uri="{9D8B030D-6E8A-4147-A177-3AD203B41FA5}">
                      <a16:colId xmlns="" xmlns:a16="http://schemas.microsoft.com/office/drawing/2014/main" val="20002"/>
                    </a:ext>
                  </a:extLst>
                </a:gridCol>
                <a:gridCol w="776287">
                  <a:extLst>
                    <a:ext uri="{9D8B030D-6E8A-4147-A177-3AD203B41FA5}">
                      <a16:colId xmlns="" xmlns:a16="http://schemas.microsoft.com/office/drawing/2014/main" val="20003"/>
                    </a:ext>
                  </a:extLst>
                </a:gridCol>
                <a:gridCol w="846138">
                  <a:extLst>
                    <a:ext uri="{9D8B030D-6E8A-4147-A177-3AD203B41FA5}">
                      <a16:colId xmlns="" xmlns:a16="http://schemas.microsoft.com/office/drawing/2014/main" val="20004"/>
                    </a:ext>
                  </a:extLst>
                </a:gridCol>
                <a:gridCol w="808037">
                  <a:extLst>
                    <a:ext uri="{9D8B030D-6E8A-4147-A177-3AD203B41FA5}">
                      <a16:colId xmlns="" xmlns:a16="http://schemas.microsoft.com/office/drawing/2014/main" val="20005"/>
                    </a:ext>
                  </a:extLst>
                </a:gridCol>
                <a:gridCol w="812800">
                  <a:extLst>
                    <a:ext uri="{9D8B030D-6E8A-4147-A177-3AD203B41FA5}">
                      <a16:colId xmlns="" xmlns:a16="http://schemas.microsoft.com/office/drawing/2014/main"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FF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en-US" altLang="zh-CN"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6"/>
                  </a:ext>
                </a:extLst>
              </a:tr>
            </a:tbl>
          </a:graphicData>
        </a:graphic>
      </p:graphicFrame>
      <p:sp>
        <p:nvSpPr>
          <p:cNvPr id="3" name="矩形 2"/>
          <p:cNvSpPr/>
          <p:nvPr/>
        </p:nvSpPr>
        <p:spPr>
          <a:xfrm>
            <a:off x="7020272" y="4697004"/>
            <a:ext cx="2016224" cy="504056"/>
          </a:xfrm>
          <a:prstGeom prst="rect">
            <a:avLst/>
          </a:prstGeom>
        </p:spPr>
        <p:txBody>
          <a:bodyPr wrap="none">
            <a:noAutofit/>
          </a:bodyPr>
          <a:lstStyle/>
          <a:p>
            <a:r>
              <a:rPr lang="en-US" altLang="zh-CN" sz="2400" dirty="0">
                <a:latin typeface="+mn-lt"/>
              </a:rPr>
              <a:t>m[</a:t>
            </a:r>
            <a:r>
              <a:rPr lang="en-US" altLang="zh-CN" sz="2400" dirty="0" err="1">
                <a:latin typeface="+mn-lt"/>
              </a:rPr>
              <a:t>i</a:t>
            </a:r>
            <a:r>
              <a:rPr lang="en-US" altLang="zh-CN" sz="2400" dirty="0">
                <a:latin typeface="+mn-lt"/>
              </a:rPr>
              <a:t>][</a:t>
            </a:r>
            <a:r>
              <a:rPr lang="en-US" altLang="zh-CN" sz="2400" dirty="0" err="1">
                <a:latin typeface="+mn-lt"/>
              </a:rPr>
              <a:t>i</a:t>
            </a:r>
            <a:r>
              <a:rPr lang="en-US" altLang="zh-CN" sz="2400" dirty="0">
                <a:latin typeface="+mn-lt"/>
              </a:rPr>
              <a:t>]=0 </a:t>
            </a:r>
            <a:endParaRPr lang="zh-CN" altLang="en-US" sz="2400" dirty="0">
              <a:latin typeface="+mn-lt"/>
            </a:endParaRPr>
          </a:p>
        </p:txBody>
      </p:sp>
      <p:sp>
        <p:nvSpPr>
          <p:cNvPr id="5" name="矩形 4"/>
          <p:cNvSpPr/>
          <p:nvPr/>
        </p:nvSpPr>
        <p:spPr>
          <a:xfrm>
            <a:off x="5580113" y="1315368"/>
            <a:ext cx="3563888" cy="621095"/>
          </a:xfrm>
          <a:prstGeom prst="rect">
            <a:avLst/>
          </a:prstGeom>
        </p:spPr>
        <p:txBody>
          <a:bodyPr wrap="none">
            <a:noAutofit/>
          </a:bodyPr>
          <a:lstStyle/>
          <a:p>
            <a:pPr marL="0" lvl="1">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思考：自</a:t>
            </a:r>
            <a:r>
              <a:rPr lang="zh-CN" altLang="en-US" sz="2400" kern="0" dirty="0">
                <a:solidFill>
                  <a:srgbClr val="FF0000"/>
                </a:solidFill>
                <a:latin typeface="微软雅黑" panose="020B0503020204020204" pitchFamily="34" charset="-122"/>
                <a:ea typeface="微软雅黑" panose="020B0503020204020204" pitchFamily="34" charset="-122"/>
              </a:rPr>
              <a:t>底向</a:t>
            </a:r>
            <a:r>
              <a:rPr lang="zh-CN" altLang="en-US" sz="2400" kern="0" dirty="0" smtClean="0">
                <a:solidFill>
                  <a:srgbClr val="FF0000"/>
                </a:solidFill>
                <a:latin typeface="微软雅黑" panose="020B0503020204020204" pitchFamily="34" charset="-122"/>
                <a:ea typeface="微软雅黑" panose="020B0503020204020204" pitchFamily="34" charset="-122"/>
              </a:rPr>
              <a:t>上的含义？</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37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908528895"/>
              </p:ext>
            </p:extLst>
          </p:nvPr>
        </p:nvGraphicFramePr>
        <p:xfrm>
          <a:off x="323529" y="836712"/>
          <a:ext cx="8424935" cy="3040064"/>
        </p:xfrm>
        <a:graphic>
          <a:graphicData uri="http://schemas.openxmlformats.org/drawingml/2006/table">
            <a:tbl>
              <a:tblPr/>
              <a:tblGrid>
                <a:gridCol w="1206254">
                  <a:extLst>
                    <a:ext uri="{9D8B030D-6E8A-4147-A177-3AD203B41FA5}">
                      <a16:colId xmlns="" xmlns:a16="http://schemas.microsoft.com/office/drawing/2014/main" val="20000"/>
                    </a:ext>
                  </a:extLst>
                </a:gridCol>
                <a:gridCol w="1199188">
                  <a:extLst>
                    <a:ext uri="{9D8B030D-6E8A-4147-A177-3AD203B41FA5}">
                      <a16:colId xmlns="" xmlns:a16="http://schemas.microsoft.com/office/drawing/2014/main" val="20001"/>
                    </a:ext>
                  </a:extLst>
                </a:gridCol>
                <a:gridCol w="1206254">
                  <a:extLst>
                    <a:ext uri="{9D8B030D-6E8A-4147-A177-3AD203B41FA5}">
                      <a16:colId xmlns="" xmlns:a16="http://schemas.microsoft.com/office/drawing/2014/main" val="20002"/>
                    </a:ext>
                  </a:extLst>
                </a:gridCol>
                <a:gridCol w="1152068">
                  <a:extLst>
                    <a:ext uri="{9D8B030D-6E8A-4147-A177-3AD203B41FA5}">
                      <a16:colId xmlns="" xmlns:a16="http://schemas.microsoft.com/office/drawing/2014/main" val="20003"/>
                    </a:ext>
                  </a:extLst>
                </a:gridCol>
                <a:gridCol w="1255731">
                  <a:extLst>
                    <a:ext uri="{9D8B030D-6E8A-4147-A177-3AD203B41FA5}">
                      <a16:colId xmlns="" xmlns:a16="http://schemas.microsoft.com/office/drawing/2014/main" val="20004"/>
                    </a:ext>
                  </a:extLst>
                </a:gridCol>
                <a:gridCol w="1199186">
                  <a:extLst>
                    <a:ext uri="{9D8B030D-6E8A-4147-A177-3AD203B41FA5}">
                      <a16:colId xmlns="" xmlns:a16="http://schemas.microsoft.com/office/drawing/2014/main" val="20005"/>
                    </a:ext>
                  </a:extLst>
                </a:gridCol>
                <a:gridCol w="1206254">
                  <a:extLst>
                    <a:ext uri="{9D8B030D-6E8A-4147-A177-3AD203B41FA5}">
                      <a16:colId xmlns="" xmlns:a16="http://schemas.microsoft.com/office/drawing/2014/main"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2625</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750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1000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 xmlns:a16="http://schemas.microsoft.com/office/drawing/2014/main"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48353398"/>
              </p:ext>
            </p:extLst>
          </p:nvPr>
        </p:nvGraphicFramePr>
        <p:xfrm>
          <a:off x="289619" y="4149725"/>
          <a:ext cx="8568953" cy="406400"/>
        </p:xfrm>
        <a:graphic>
          <a:graphicData uri="http://schemas.openxmlformats.org/presentationml/2006/ole">
            <mc:AlternateContent xmlns:mc="http://schemas.openxmlformats.org/markup-compatibility/2006">
              <mc:Choice xmlns:v="urn:schemas-microsoft-com:vml" Requires="v">
                <p:oleObj spid="_x0000_s173911" name="Equation" r:id="rId4" imgW="4127500" imgH="228600" progId="Equation.DSMT4">
                  <p:embed/>
                </p:oleObj>
              </mc:Choice>
              <mc:Fallback>
                <p:oleObj name="Equation" r:id="rId4" imgW="4127500" imgH="228600" progId="Equation.DSMT4">
                  <p:embed/>
                  <p:pic>
                    <p:nvPicPr>
                      <p:cNvPr id="0" name="Picture 5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19" y="4149725"/>
                        <a:ext cx="856895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42397114"/>
              </p:ext>
            </p:extLst>
          </p:nvPr>
        </p:nvGraphicFramePr>
        <p:xfrm>
          <a:off x="289620" y="4650494"/>
          <a:ext cx="8136905" cy="434643"/>
        </p:xfrm>
        <a:graphic>
          <a:graphicData uri="http://schemas.openxmlformats.org/presentationml/2006/ole">
            <mc:AlternateContent xmlns:mc="http://schemas.openxmlformats.org/markup-compatibility/2006">
              <mc:Choice xmlns:v="urn:schemas-microsoft-com:vml" Requires="v">
                <p:oleObj spid="_x0000_s173912" name="Equation" r:id="rId6" imgW="4089400" imgH="228600" progId="Equation.DSMT4">
                  <p:embed/>
                </p:oleObj>
              </mc:Choice>
              <mc:Fallback>
                <p:oleObj name="Equation" r:id="rId6" imgW="4089400" imgH="228600" progId="Equation.DSMT4">
                  <p:embed/>
                  <p:pic>
                    <p:nvPicPr>
                      <p:cNvPr id="0" name="Picture 5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620" y="4650494"/>
                        <a:ext cx="8136905" cy="434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047499520"/>
              </p:ext>
            </p:extLst>
          </p:nvPr>
        </p:nvGraphicFramePr>
        <p:xfrm>
          <a:off x="289621" y="5175721"/>
          <a:ext cx="7992888" cy="438422"/>
        </p:xfrm>
        <a:graphic>
          <a:graphicData uri="http://schemas.openxmlformats.org/presentationml/2006/ole">
            <mc:AlternateContent xmlns:mc="http://schemas.openxmlformats.org/markup-compatibility/2006">
              <mc:Choice xmlns:v="urn:schemas-microsoft-com:vml" Requires="v">
                <p:oleObj spid="_x0000_s173913" name="Equation" r:id="rId8" imgW="3987800" imgH="228600" progId="Equation.DSMT4">
                  <p:embed/>
                </p:oleObj>
              </mc:Choice>
              <mc:Fallback>
                <p:oleObj name="Equation" r:id="rId8" imgW="3987800" imgH="228600" progId="Equation.DSMT4">
                  <p:embed/>
                  <p:pic>
                    <p:nvPicPr>
                      <p:cNvPr id="0" name="Picture 5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621" y="5175721"/>
                        <a:ext cx="7992888"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79408168"/>
              </p:ext>
            </p:extLst>
          </p:nvPr>
        </p:nvGraphicFramePr>
        <p:xfrm>
          <a:off x="289621" y="5704123"/>
          <a:ext cx="8136904" cy="436533"/>
        </p:xfrm>
        <a:graphic>
          <a:graphicData uri="http://schemas.openxmlformats.org/presentationml/2006/ole">
            <mc:AlternateContent xmlns:mc="http://schemas.openxmlformats.org/markup-compatibility/2006">
              <mc:Choice xmlns:v="urn:schemas-microsoft-com:vml" Requires="v">
                <p:oleObj spid="_x0000_s173914" name="Equation" r:id="rId10" imgW="4076700" imgH="228600" progId="Equation.DSMT4">
                  <p:embed/>
                </p:oleObj>
              </mc:Choice>
              <mc:Fallback>
                <p:oleObj name="Equation" r:id="rId10" imgW="4076700" imgH="228600" progId="Equation.DSMT4">
                  <p:embed/>
                  <p:pic>
                    <p:nvPicPr>
                      <p:cNvPr id="0" name="Picture 5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621" y="5704123"/>
                        <a:ext cx="8136904" cy="436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74340103"/>
              </p:ext>
            </p:extLst>
          </p:nvPr>
        </p:nvGraphicFramePr>
        <p:xfrm>
          <a:off x="289621" y="6230938"/>
          <a:ext cx="8280920" cy="438422"/>
        </p:xfrm>
        <a:graphic>
          <a:graphicData uri="http://schemas.openxmlformats.org/presentationml/2006/ole">
            <mc:AlternateContent xmlns:mc="http://schemas.openxmlformats.org/markup-compatibility/2006">
              <mc:Choice xmlns:v="urn:schemas-microsoft-com:vml" Requires="v">
                <p:oleObj spid="_x0000_s173915" name="Equation" r:id="rId12" imgW="4165600" imgH="228600" progId="Equation.DSMT4">
                  <p:embed/>
                </p:oleObj>
              </mc:Choice>
              <mc:Fallback>
                <p:oleObj name="Equation" r:id="rId12" imgW="4165600" imgH="228600" progId="Equation.DSMT4">
                  <p:embed/>
                  <p:pic>
                    <p:nvPicPr>
                      <p:cNvPr id="0" name="Picture 5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621" y="6230938"/>
                        <a:ext cx="8280920"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bwMode="auto">
          <a:xfrm>
            <a:off x="1335043"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5" name="椭圆 14"/>
          <p:cNvSpPr/>
          <p:nvPr/>
        </p:nvSpPr>
        <p:spPr bwMode="auto">
          <a:xfrm>
            <a:off x="2399849"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椭圆 15"/>
          <p:cNvSpPr/>
          <p:nvPr/>
        </p:nvSpPr>
        <p:spPr bwMode="auto">
          <a:xfrm>
            <a:off x="1858864" y="1276306"/>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7" name="椭圆 16"/>
          <p:cNvSpPr/>
          <p:nvPr/>
        </p:nvSpPr>
        <p:spPr bwMode="auto">
          <a:xfrm>
            <a:off x="3061261" y="1714683"/>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7729109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907620397"/>
              </p:ext>
            </p:extLst>
          </p:nvPr>
        </p:nvGraphicFramePr>
        <p:xfrm>
          <a:off x="359534" y="836712"/>
          <a:ext cx="8424935" cy="3040064"/>
        </p:xfrm>
        <a:graphic>
          <a:graphicData uri="http://schemas.openxmlformats.org/drawingml/2006/table">
            <a:tbl>
              <a:tblPr/>
              <a:tblGrid>
                <a:gridCol w="1206254">
                  <a:extLst>
                    <a:ext uri="{9D8B030D-6E8A-4147-A177-3AD203B41FA5}">
                      <a16:colId xmlns="" xmlns:a16="http://schemas.microsoft.com/office/drawing/2014/main" val="20000"/>
                    </a:ext>
                  </a:extLst>
                </a:gridCol>
                <a:gridCol w="1199188">
                  <a:extLst>
                    <a:ext uri="{9D8B030D-6E8A-4147-A177-3AD203B41FA5}">
                      <a16:colId xmlns="" xmlns:a16="http://schemas.microsoft.com/office/drawing/2014/main" val="20001"/>
                    </a:ext>
                  </a:extLst>
                </a:gridCol>
                <a:gridCol w="1206254">
                  <a:extLst>
                    <a:ext uri="{9D8B030D-6E8A-4147-A177-3AD203B41FA5}">
                      <a16:colId xmlns="" xmlns:a16="http://schemas.microsoft.com/office/drawing/2014/main" val="20002"/>
                    </a:ext>
                  </a:extLst>
                </a:gridCol>
                <a:gridCol w="1152068">
                  <a:extLst>
                    <a:ext uri="{9D8B030D-6E8A-4147-A177-3AD203B41FA5}">
                      <a16:colId xmlns="" xmlns:a16="http://schemas.microsoft.com/office/drawing/2014/main" val="20003"/>
                    </a:ext>
                  </a:extLst>
                </a:gridCol>
                <a:gridCol w="1255731">
                  <a:extLst>
                    <a:ext uri="{9D8B030D-6E8A-4147-A177-3AD203B41FA5}">
                      <a16:colId xmlns="" xmlns:a16="http://schemas.microsoft.com/office/drawing/2014/main" val="20004"/>
                    </a:ext>
                  </a:extLst>
                </a:gridCol>
                <a:gridCol w="1199186">
                  <a:extLst>
                    <a:ext uri="{9D8B030D-6E8A-4147-A177-3AD203B41FA5}">
                      <a16:colId xmlns="" xmlns:a16="http://schemas.microsoft.com/office/drawing/2014/main" val="20005"/>
                    </a:ext>
                  </a:extLst>
                </a:gridCol>
                <a:gridCol w="1206254">
                  <a:extLst>
                    <a:ext uri="{9D8B030D-6E8A-4147-A177-3AD203B41FA5}">
                      <a16:colId xmlns="" xmlns:a16="http://schemas.microsoft.com/office/drawing/2014/main"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 xmlns:a16="http://schemas.microsoft.com/office/drawing/2014/main"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2625</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 xmlns:a16="http://schemas.microsoft.com/office/drawing/2014/main"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750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 xmlns:a16="http://schemas.microsoft.com/office/drawing/2014/main"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1000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3500</a:t>
                      </a:r>
                      <a:endParaRPr kumimoji="0" lang="zh-CN" altLang="en-US" sz="20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19784437"/>
              </p:ext>
            </p:extLst>
          </p:nvPr>
        </p:nvGraphicFramePr>
        <p:xfrm>
          <a:off x="1692001" y="3924313"/>
          <a:ext cx="5760000" cy="724357"/>
        </p:xfrm>
        <a:graphic>
          <a:graphicData uri="http://schemas.openxmlformats.org/presentationml/2006/ole">
            <mc:AlternateContent xmlns:mc="http://schemas.openxmlformats.org/markup-compatibility/2006">
              <mc:Choice xmlns:v="urn:schemas-microsoft-com:vml" Requires="v">
                <p:oleObj spid="_x0000_s174748" name="Equation" r:id="rId4" imgW="3289300" imgH="482600" progId="Equation.DSMT4">
                  <p:embed/>
                </p:oleObj>
              </mc:Choice>
              <mc:Fallback>
                <p:oleObj name="Equation" r:id="rId4" imgW="3289300" imgH="482600" progId="Equation.DSMT4">
                  <p:embed/>
                  <p:pic>
                    <p:nvPicPr>
                      <p:cNvPr id="0" name="Picture 4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001" y="3924313"/>
                        <a:ext cx="5760000" cy="724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60892301"/>
              </p:ext>
            </p:extLst>
          </p:nvPr>
        </p:nvGraphicFramePr>
        <p:xfrm>
          <a:off x="1692001" y="4560511"/>
          <a:ext cx="5760000" cy="790480"/>
        </p:xfrm>
        <a:graphic>
          <a:graphicData uri="http://schemas.openxmlformats.org/presentationml/2006/ole">
            <mc:AlternateContent xmlns:mc="http://schemas.openxmlformats.org/markup-compatibility/2006">
              <mc:Choice xmlns:v="urn:schemas-microsoft-com:vml" Requires="v">
                <p:oleObj spid="_x0000_s174749" name="Equation" r:id="rId6" imgW="3365500" imgH="482600" progId="Equation.DSMT4">
                  <p:embed/>
                </p:oleObj>
              </mc:Choice>
              <mc:Fallback>
                <p:oleObj name="Equation" r:id="rId6" imgW="3365500" imgH="482600" progId="Equation.DSMT4">
                  <p:embed/>
                  <p:pic>
                    <p:nvPicPr>
                      <p:cNvPr id="0" name="Picture 4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001" y="4560511"/>
                        <a:ext cx="5760000" cy="790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595174911"/>
              </p:ext>
            </p:extLst>
          </p:nvPr>
        </p:nvGraphicFramePr>
        <p:xfrm>
          <a:off x="1692001" y="5271102"/>
          <a:ext cx="5760000" cy="796126"/>
        </p:xfrm>
        <a:graphic>
          <a:graphicData uri="http://schemas.openxmlformats.org/presentationml/2006/ole">
            <mc:AlternateContent xmlns:mc="http://schemas.openxmlformats.org/markup-compatibility/2006">
              <mc:Choice xmlns:v="urn:schemas-microsoft-com:vml" Requires="v">
                <p:oleObj spid="_x0000_s174750" name="Equation" r:id="rId8" imgW="3340100" imgH="482600" progId="Equation.DSMT4">
                  <p:embed/>
                </p:oleObj>
              </mc:Choice>
              <mc:Fallback>
                <p:oleObj name="Equation" r:id="rId8" imgW="3340100" imgH="482600" progId="Equation.DSMT4">
                  <p:embed/>
                  <p:pic>
                    <p:nvPicPr>
                      <p:cNvPr id="0" name="Picture 4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001" y="5271102"/>
                        <a:ext cx="5760000" cy="796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298167329"/>
              </p:ext>
            </p:extLst>
          </p:nvPr>
        </p:nvGraphicFramePr>
        <p:xfrm>
          <a:off x="1681163" y="5988050"/>
          <a:ext cx="5781675" cy="796925"/>
        </p:xfrm>
        <a:graphic>
          <a:graphicData uri="http://schemas.openxmlformats.org/presentationml/2006/ole">
            <mc:AlternateContent xmlns:mc="http://schemas.openxmlformats.org/markup-compatibility/2006">
              <mc:Choice xmlns:v="urn:schemas-microsoft-com:vml" Requires="v">
                <p:oleObj spid="_x0000_s174751" name="Equation" r:id="rId10" imgW="3378200" imgH="482600" progId="Equation.DSMT4">
                  <p:embed/>
                </p:oleObj>
              </mc:Choice>
              <mc:Fallback>
                <p:oleObj name="Equation" r:id="rId10" imgW="3378200" imgH="482600" progId="Equation.DSMT4">
                  <p:embed/>
                  <p:pic>
                    <p:nvPicPr>
                      <p:cNvPr id="0" name="Picture 4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1163" y="5988050"/>
                        <a:ext cx="5781675"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bwMode="auto">
          <a:xfrm>
            <a:off x="3995936" y="3830246"/>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椭圆 12"/>
          <p:cNvSpPr/>
          <p:nvPr/>
        </p:nvSpPr>
        <p:spPr bwMode="auto">
          <a:xfrm>
            <a:off x="3099922" y="4185474"/>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5" name="椭圆 14"/>
          <p:cNvSpPr/>
          <p:nvPr/>
        </p:nvSpPr>
        <p:spPr bwMode="auto">
          <a:xfrm>
            <a:off x="3953739" y="1699858"/>
            <a:ext cx="1150113"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椭圆 15"/>
          <p:cNvSpPr/>
          <p:nvPr/>
        </p:nvSpPr>
        <p:spPr bwMode="auto">
          <a:xfrm>
            <a:off x="2790926" y="1268985"/>
            <a:ext cx="1150113"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932013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500"/>
                                        <p:tgtEl>
                                          <p:spTgt spid="15"/>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heel(1)">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833278926"/>
              </p:ext>
            </p:extLst>
          </p:nvPr>
        </p:nvGraphicFramePr>
        <p:xfrm>
          <a:off x="962599" y="777404"/>
          <a:ext cx="7218804" cy="2560320"/>
        </p:xfrm>
        <a:graphic>
          <a:graphicData uri="http://schemas.openxmlformats.org/drawingml/2006/table">
            <a:tbl>
              <a:tblPr/>
              <a:tblGrid>
                <a:gridCol w="994902">
                  <a:extLst>
                    <a:ext uri="{9D8B030D-6E8A-4147-A177-3AD203B41FA5}">
                      <a16:colId xmlns="" xmlns:a16="http://schemas.microsoft.com/office/drawing/2014/main" val="20000"/>
                    </a:ext>
                  </a:extLst>
                </a:gridCol>
                <a:gridCol w="1037317">
                  <a:extLst>
                    <a:ext uri="{9D8B030D-6E8A-4147-A177-3AD203B41FA5}">
                      <a16:colId xmlns="" xmlns:a16="http://schemas.microsoft.com/office/drawing/2014/main" val="20001"/>
                    </a:ext>
                  </a:extLst>
                </a:gridCol>
                <a:gridCol w="1037317">
                  <a:extLst>
                    <a:ext uri="{9D8B030D-6E8A-4147-A177-3AD203B41FA5}">
                      <a16:colId xmlns="" xmlns:a16="http://schemas.microsoft.com/office/drawing/2014/main" val="20002"/>
                    </a:ext>
                  </a:extLst>
                </a:gridCol>
                <a:gridCol w="1037317">
                  <a:extLst>
                    <a:ext uri="{9D8B030D-6E8A-4147-A177-3AD203B41FA5}">
                      <a16:colId xmlns="" xmlns:a16="http://schemas.microsoft.com/office/drawing/2014/main" val="20003"/>
                    </a:ext>
                  </a:extLst>
                </a:gridCol>
                <a:gridCol w="1037317">
                  <a:extLst>
                    <a:ext uri="{9D8B030D-6E8A-4147-A177-3AD203B41FA5}">
                      <a16:colId xmlns="" xmlns:a16="http://schemas.microsoft.com/office/drawing/2014/main" val="20004"/>
                    </a:ext>
                  </a:extLst>
                </a:gridCol>
                <a:gridCol w="1037317">
                  <a:extLst>
                    <a:ext uri="{9D8B030D-6E8A-4147-A177-3AD203B41FA5}">
                      <a16:colId xmlns="" xmlns:a16="http://schemas.microsoft.com/office/drawing/2014/main" val="20005"/>
                    </a:ext>
                  </a:extLst>
                </a:gridCol>
                <a:gridCol w="1037317">
                  <a:extLst>
                    <a:ext uri="{9D8B030D-6E8A-4147-A177-3AD203B41FA5}">
                      <a16:colId xmlns=""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smtClean="0">
                          <a:ln>
                            <a:noFill/>
                          </a:ln>
                          <a:solidFill>
                            <a:srgbClr val="000000"/>
                          </a:solidFill>
                          <a:effectLst/>
                          <a:latin typeface="+mn-lt"/>
                          <a:ea typeface="宋体" charset="-122"/>
                          <a:cs typeface="+mn-cs"/>
                        </a:rPr>
                        <a:t>15750</a:t>
                      </a:r>
                      <a:endParaRPr kumimoji="0" lang="en-US" altLang="zh-CN"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smtClean="0">
                          <a:ln>
                            <a:noFill/>
                          </a:ln>
                          <a:solidFill>
                            <a:srgbClr val="000000"/>
                          </a:solidFill>
                          <a:effectLst/>
                          <a:latin typeface="+mn-lt"/>
                          <a:ea typeface="宋体" charset="-122"/>
                          <a:cs typeface="+mn-cs"/>
                        </a:rPr>
                        <a:t>7875</a:t>
                      </a:r>
                      <a:endParaRPr kumimoji="0" lang="en-US" altLang="zh-CN"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30165275"/>
              </p:ext>
            </p:extLst>
          </p:nvPr>
        </p:nvGraphicFramePr>
        <p:xfrm>
          <a:off x="72001" y="3429000"/>
          <a:ext cx="9000000" cy="1028049"/>
        </p:xfrm>
        <a:graphic>
          <a:graphicData uri="http://schemas.openxmlformats.org/presentationml/2006/ole">
            <mc:AlternateContent xmlns:mc="http://schemas.openxmlformats.org/markup-compatibility/2006">
              <mc:Choice xmlns:v="urn:schemas-microsoft-com:vml" Requires="v">
                <p:oleObj spid="_x0000_s175608" name="Equation" r:id="rId4" imgW="5333760" imgH="711000" progId="Equation.DSMT4">
                  <p:embed/>
                </p:oleObj>
              </mc:Choice>
              <mc:Fallback>
                <p:oleObj name="Equation" r:id="rId4" imgW="5333760" imgH="711000" progId="Equation.DSMT4">
                  <p:embed/>
                  <p:pic>
                    <p:nvPicPr>
                      <p:cNvPr id="0" name="Picture 3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1" y="3429000"/>
                        <a:ext cx="9000000" cy="1028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91501437"/>
              </p:ext>
            </p:extLst>
          </p:nvPr>
        </p:nvGraphicFramePr>
        <p:xfrm>
          <a:off x="1980001" y="4530817"/>
          <a:ext cx="5184000" cy="1056666"/>
        </p:xfrm>
        <a:graphic>
          <a:graphicData uri="http://schemas.openxmlformats.org/presentationml/2006/ole">
            <mc:AlternateContent xmlns:mc="http://schemas.openxmlformats.org/markup-compatibility/2006">
              <mc:Choice xmlns:v="urn:schemas-microsoft-com:vml" Requires="v">
                <p:oleObj spid="_x0000_s175609" name="Equation" r:id="rId6" imgW="3340100" imgH="711200" progId="Equation.DSMT4">
                  <p:embed/>
                </p:oleObj>
              </mc:Choice>
              <mc:Fallback>
                <p:oleObj name="Equation" r:id="rId6" imgW="3340100" imgH="711200" progId="Equation.DSMT4">
                  <p:embed/>
                  <p:pic>
                    <p:nvPicPr>
                      <p:cNvPr id="0" name="Picture 3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0001" y="4530817"/>
                        <a:ext cx="5184000" cy="1056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13690268"/>
              </p:ext>
            </p:extLst>
          </p:nvPr>
        </p:nvGraphicFramePr>
        <p:xfrm>
          <a:off x="1980001" y="5661251"/>
          <a:ext cx="5184000" cy="1061180"/>
        </p:xfrm>
        <a:graphic>
          <a:graphicData uri="http://schemas.openxmlformats.org/presentationml/2006/ole">
            <mc:AlternateContent xmlns:mc="http://schemas.openxmlformats.org/markup-compatibility/2006">
              <mc:Choice xmlns:v="urn:schemas-microsoft-com:vml" Requires="v">
                <p:oleObj spid="_x0000_s175610" name="Equation" r:id="rId8" imgW="3352800" imgH="711200" progId="Equation.DSMT4">
                  <p:embed/>
                </p:oleObj>
              </mc:Choice>
              <mc:Fallback>
                <p:oleObj name="Equation" r:id="rId8" imgW="3352800" imgH="711200" progId="Equation.DSMT4">
                  <p:embed/>
                  <p:pic>
                    <p:nvPicPr>
                      <p:cNvPr id="0" name="Picture 3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0001" y="5661251"/>
                        <a:ext cx="5184000" cy="106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bwMode="auto">
          <a:xfrm>
            <a:off x="1164225" y="3259584"/>
            <a:ext cx="2238795" cy="12961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921524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2420688185"/>
              </p:ext>
            </p:extLst>
          </p:nvPr>
        </p:nvGraphicFramePr>
        <p:xfrm>
          <a:off x="962600" y="777404"/>
          <a:ext cx="7218802" cy="2560320"/>
        </p:xfrm>
        <a:graphic>
          <a:graphicData uri="http://schemas.openxmlformats.org/drawingml/2006/table">
            <a:tbl>
              <a:tblPr/>
              <a:tblGrid>
                <a:gridCol w="1033564">
                  <a:extLst>
                    <a:ext uri="{9D8B030D-6E8A-4147-A177-3AD203B41FA5}">
                      <a16:colId xmlns="" xmlns:a16="http://schemas.microsoft.com/office/drawing/2014/main" val="20000"/>
                    </a:ext>
                  </a:extLst>
                </a:gridCol>
                <a:gridCol w="1030873">
                  <a:extLst>
                    <a:ext uri="{9D8B030D-6E8A-4147-A177-3AD203B41FA5}">
                      <a16:colId xmlns="" xmlns:a16="http://schemas.microsoft.com/office/drawing/2014/main" val="20001"/>
                    </a:ext>
                  </a:extLst>
                </a:gridCol>
                <a:gridCol w="1030873">
                  <a:extLst>
                    <a:ext uri="{9D8B030D-6E8A-4147-A177-3AD203B41FA5}">
                      <a16:colId xmlns="" xmlns:a16="http://schemas.microsoft.com/office/drawing/2014/main" val="20002"/>
                    </a:ext>
                  </a:extLst>
                </a:gridCol>
                <a:gridCol w="1030873">
                  <a:extLst>
                    <a:ext uri="{9D8B030D-6E8A-4147-A177-3AD203B41FA5}">
                      <a16:colId xmlns="" xmlns:a16="http://schemas.microsoft.com/office/drawing/2014/main" val="20003"/>
                    </a:ext>
                  </a:extLst>
                </a:gridCol>
                <a:gridCol w="1030873">
                  <a:extLst>
                    <a:ext uri="{9D8B030D-6E8A-4147-A177-3AD203B41FA5}">
                      <a16:colId xmlns="" xmlns:a16="http://schemas.microsoft.com/office/drawing/2014/main" val="20004"/>
                    </a:ext>
                  </a:extLst>
                </a:gridCol>
                <a:gridCol w="1030873">
                  <a:extLst>
                    <a:ext uri="{9D8B030D-6E8A-4147-A177-3AD203B41FA5}">
                      <a16:colId xmlns="" xmlns:a16="http://schemas.microsoft.com/office/drawing/2014/main" val="20005"/>
                    </a:ext>
                  </a:extLst>
                </a:gridCol>
                <a:gridCol w="1030873">
                  <a:extLst>
                    <a:ext uri="{9D8B030D-6E8A-4147-A177-3AD203B41FA5}">
                      <a16:colId xmlns=""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11875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35025969"/>
              </p:ext>
            </p:extLst>
          </p:nvPr>
        </p:nvGraphicFramePr>
        <p:xfrm>
          <a:off x="1332001" y="3467100"/>
          <a:ext cx="6480000" cy="1502295"/>
        </p:xfrm>
        <a:graphic>
          <a:graphicData uri="http://schemas.openxmlformats.org/presentationml/2006/ole">
            <mc:AlternateContent xmlns:mc="http://schemas.openxmlformats.org/markup-compatibility/2006">
              <mc:Choice xmlns:v="urn:schemas-microsoft-com:vml" Requires="v">
                <p:oleObj spid="_x0000_s176467" name="Equation" r:id="rId4" imgW="3568700" imgH="965200" progId="Equation.DSMT4">
                  <p:embed/>
                </p:oleObj>
              </mc:Choice>
              <mc:Fallback>
                <p:oleObj name="Equation" r:id="rId4" imgW="3568700" imgH="965200" progId="Equation.DSMT4">
                  <p:embed/>
                  <p:pic>
                    <p:nvPicPr>
                      <p:cNvPr id="0" name="Picture 2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001" y="3467100"/>
                        <a:ext cx="6480000" cy="1502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26279295"/>
              </p:ext>
            </p:extLst>
          </p:nvPr>
        </p:nvGraphicFramePr>
        <p:xfrm>
          <a:off x="1512001" y="5154796"/>
          <a:ext cx="6120000" cy="1611972"/>
        </p:xfrm>
        <a:graphic>
          <a:graphicData uri="http://schemas.openxmlformats.org/presentationml/2006/ole">
            <mc:AlternateContent xmlns:mc="http://schemas.openxmlformats.org/markup-compatibility/2006">
              <mc:Choice xmlns:v="urn:schemas-microsoft-com:vml" Requires="v">
                <p:oleObj spid="_x0000_s176468" name="Equation" r:id="rId6" imgW="3416300" imgH="939800" progId="Equation.DSMT4">
                  <p:embed/>
                </p:oleObj>
              </mc:Choice>
              <mc:Fallback>
                <p:oleObj name="Equation" r:id="rId6" imgW="3416300" imgH="939800" progId="Equation.DSMT4">
                  <p:embed/>
                  <p:pic>
                    <p:nvPicPr>
                      <p:cNvPr id="0" name="Picture 2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001" y="5154796"/>
                        <a:ext cx="6120000" cy="1611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椭圆 12"/>
          <p:cNvSpPr/>
          <p:nvPr/>
        </p:nvSpPr>
        <p:spPr bwMode="auto">
          <a:xfrm>
            <a:off x="2771800" y="3141748"/>
            <a:ext cx="2238795" cy="2087452"/>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646003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042876290"/>
              </p:ext>
            </p:extLst>
          </p:nvPr>
        </p:nvGraphicFramePr>
        <p:xfrm>
          <a:off x="962600" y="777404"/>
          <a:ext cx="7218802" cy="2560320"/>
        </p:xfrm>
        <a:graphic>
          <a:graphicData uri="http://schemas.openxmlformats.org/drawingml/2006/table">
            <a:tbl>
              <a:tblPr/>
              <a:tblGrid>
                <a:gridCol w="1033564">
                  <a:extLst>
                    <a:ext uri="{9D8B030D-6E8A-4147-A177-3AD203B41FA5}">
                      <a16:colId xmlns="" xmlns:a16="http://schemas.microsoft.com/office/drawing/2014/main" val="20000"/>
                    </a:ext>
                  </a:extLst>
                </a:gridCol>
                <a:gridCol w="1030873">
                  <a:extLst>
                    <a:ext uri="{9D8B030D-6E8A-4147-A177-3AD203B41FA5}">
                      <a16:colId xmlns="" xmlns:a16="http://schemas.microsoft.com/office/drawing/2014/main" val="20001"/>
                    </a:ext>
                  </a:extLst>
                </a:gridCol>
                <a:gridCol w="1030873">
                  <a:extLst>
                    <a:ext uri="{9D8B030D-6E8A-4147-A177-3AD203B41FA5}">
                      <a16:colId xmlns="" xmlns:a16="http://schemas.microsoft.com/office/drawing/2014/main" val="20002"/>
                    </a:ext>
                  </a:extLst>
                </a:gridCol>
                <a:gridCol w="1030873">
                  <a:extLst>
                    <a:ext uri="{9D8B030D-6E8A-4147-A177-3AD203B41FA5}">
                      <a16:colId xmlns="" xmlns:a16="http://schemas.microsoft.com/office/drawing/2014/main" val="20003"/>
                    </a:ext>
                  </a:extLst>
                </a:gridCol>
                <a:gridCol w="1030873">
                  <a:extLst>
                    <a:ext uri="{9D8B030D-6E8A-4147-A177-3AD203B41FA5}">
                      <a16:colId xmlns="" xmlns:a16="http://schemas.microsoft.com/office/drawing/2014/main" val="20004"/>
                    </a:ext>
                  </a:extLst>
                </a:gridCol>
                <a:gridCol w="1030873">
                  <a:extLst>
                    <a:ext uri="{9D8B030D-6E8A-4147-A177-3AD203B41FA5}">
                      <a16:colId xmlns="" xmlns:a16="http://schemas.microsoft.com/office/drawing/2014/main" val="20005"/>
                    </a:ext>
                  </a:extLst>
                </a:gridCol>
                <a:gridCol w="1030873">
                  <a:extLst>
                    <a:ext uri="{9D8B030D-6E8A-4147-A177-3AD203B41FA5}">
                      <a16:colId xmlns=""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11875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15125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10500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71012333"/>
              </p:ext>
            </p:extLst>
          </p:nvPr>
        </p:nvGraphicFramePr>
        <p:xfrm>
          <a:off x="1140446" y="3771553"/>
          <a:ext cx="6863110" cy="2033711"/>
        </p:xfrm>
        <a:graphic>
          <a:graphicData uri="http://schemas.openxmlformats.org/presentationml/2006/ole">
            <mc:AlternateContent xmlns:mc="http://schemas.openxmlformats.org/markup-compatibility/2006">
              <mc:Choice xmlns:v="urn:schemas-microsoft-com:vml" Requires="v">
                <p:oleObj spid="_x0000_s177329" name="Equation" r:id="rId4" imgW="3378200" imgH="1168400" progId="Equation.DSMT4">
                  <p:embed/>
                </p:oleObj>
              </mc:Choice>
              <mc:Fallback>
                <p:oleObj name="Equation" r:id="rId4" imgW="3378200" imgH="1168400" progId="Equation.DSMT4">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446" y="3771553"/>
                        <a:ext cx="6863110" cy="20337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0" y="5904249"/>
            <a:ext cx="9144000" cy="621095"/>
          </a:xfrm>
          <a:prstGeom prst="rect">
            <a:avLst/>
          </a:prstGeom>
        </p:spPr>
        <p:txBody>
          <a:bodyPr wrap="none">
            <a:noAutofit/>
          </a:bodyPr>
          <a:lstStyle/>
          <a:p>
            <a:pPr marL="0" lvl="1" algn="ctr">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思考：这张表的意义何在？是否可以利用它得到最优解？</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1965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190624" y="752004"/>
            <a:ext cx="8845872" cy="5976664"/>
          </a:xfrm>
          <a:prstGeom prst="rect">
            <a:avLst/>
          </a:prstGeom>
        </p:spPr>
        <p:txBody>
          <a:bodyPr/>
          <a:lstStyle/>
          <a:p>
            <a:pPr marL="504000" indent="-504000" eaLnBrk="1" hangingPunct="1">
              <a:lnSpc>
                <a:spcPct val="150000"/>
              </a:lnSpc>
              <a:spcBef>
                <a:spcPts val="600"/>
              </a:spcBef>
            </a:pPr>
            <a:r>
              <a:rPr lang="zh-CN" altLang="en-US" sz="2200" dirty="0" smtClean="0"/>
              <a:t>第</a:t>
            </a:r>
            <a:r>
              <a:rPr lang="zh-CN" altLang="en-US" sz="2200" dirty="0"/>
              <a:t>四</a:t>
            </a:r>
            <a:r>
              <a:rPr lang="zh-CN" altLang="en-US" sz="2200" dirty="0" smtClean="0"/>
              <a:t>步</a:t>
            </a:r>
            <a:r>
              <a:rPr lang="zh-CN" altLang="en-US" sz="2200" dirty="0"/>
              <a:t>：构造最优</a:t>
            </a:r>
            <a:r>
              <a:rPr lang="zh-CN" altLang="en-US" sz="2200" dirty="0" smtClean="0"/>
              <a:t>解对应的问题解值</a:t>
            </a:r>
          </a:p>
          <a:p>
            <a:pPr marL="900000" lvl="1" indent="-432000" eaLnBrk="1" hangingPunct="1">
              <a:lnSpc>
                <a:spcPct val="150000"/>
              </a:lnSpc>
              <a:spcBef>
                <a:spcPts val="600"/>
              </a:spcBef>
            </a:pPr>
            <a:r>
              <a:rPr lang="zh-CN" altLang="en-US" sz="2000" dirty="0" smtClean="0">
                <a:latin typeface="+mn-lt"/>
              </a:rPr>
              <a:t>需设置</a:t>
            </a:r>
            <a:r>
              <a:rPr lang="zh-CN" altLang="en-US" sz="2000" dirty="0">
                <a:latin typeface="+mn-lt"/>
              </a:rPr>
              <a:t>另一</a:t>
            </a:r>
            <a:r>
              <a:rPr lang="zh-CN" altLang="en-US" sz="2000" dirty="0" smtClean="0">
                <a:latin typeface="+mn-lt"/>
              </a:rPr>
              <a:t>张表 </a:t>
            </a:r>
            <a:r>
              <a:rPr lang="en-US" altLang="zh-CN" sz="2000" dirty="0" smtClean="0">
                <a:latin typeface="+mn-lt"/>
              </a:rPr>
              <a:t>S </a:t>
            </a:r>
            <a:r>
              <a:rPr lang="zh-CN" altLang="en-US" sz="2000" dirty="0" smtClean="0">
                <a:latin typeface="+mn-lt"/>
              </a:rPr>
              <a:t>：在填充表 </a:t>
            </a:r>
            <a:r>
              <a:rPr lang="en-US" altLang="zh-CN" sz="2000" dirty="0" smtClean="0">
                <a:latin typeface="+mn-lt"/>
              </a:rPr>
              <a:t>m </a:t>
            </a:r>
            <a:r>
              <a:rPr lang="zh-CN" altLang="en-US" sz="2000" dirty="0" smtClean="0">
                <a:latin typeface="+mn-lt"/>
              </a:rPr>
              <a:t>的过程中</a:t>
            </a:r>
            <a:endParaRPr lang="en-US" altLang="zh-CN" sz="2000" dirty="0" smtClean="0">
              <a:latin typeface="+mn-lt"/>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a:t>记录各个子矩阵链取最优值时的分割位置</a:t>
            </a:r>
            <a:r>
              <a:rPr lang="en-US" altLang="zh-CN" sz="2000" dirty="0"/>
              <a:t>k</a:t>
            </a:r>
          </a:p>
          <a:p>
            <a:pPr marL="1332000" lvl="2" indent="-432000" eaLnBrk="1" hangingPunct="1">
              <a:lnSpc>
                <a:spcPct val="150000"/>
              </a:lnSpc>
              <a:spcBef>
                <a:spcPts val="600"/>
              </a:spcBef>
              <a:buSzPct val="60000"/>
              <a:buFont typeface="Wingdings" panose="05000000000000000000" pitchFamily="2" charset="2"/>
              <a:buChar char="l"/>
            </a:pPr>
            <a:r>
              <a:rPr lang="en-US" altLang="zh-CN" sz="2000" dirty="0" smtClean="0">
                <a:latin typeface="Verdana" panose="020B0604030504040204" pitchFamily="34" charset="0"/>
                <a:ea typeface="Verdana" panose="020B0604030504040204" pitchFamily="34" charset="0"/>
                <a:cs typeface="Verdana" panose="020B0604030504040204" pitchFamily="34" charset="0"/>
              </a:rPr>
              <a:t>S[</a:t>
            </a:r>
            <a:r>
              <a:rPr lang="en-US" altLang="zh-CN" sz="2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latin typeface="Verdana" panose="020B0604030504040204" pitchFamily="34" charset="0"/>
                <a:ea typeface="Verdana" panose="020B0604030504040204" pitchFamily="34" charset="0"/>
                <a:cs typeface="Verdana" panose="020B0604030504040204" pitchFamily="34" charset="0"/>
              </a:rPr>
              <a:t>][j]=k</a:t>
            </a:r>
            <a:r>
              <a:rPr lang="zh-CN" altLang="en-US" sz="2000" dirty="0">
                <a:latin typeface="Verdana" panose="020B0604030504040204" pitchFamily="34" charset="0"/>
                <a:cs typeface="Verdana" panose="020B0604030504040204" pitchFamily="34" charset="0"/>
              </a:rPr>
              <a:t>表</a:t>
            </a:r>
            <a:r>
              <a:rPr lang="zh-CN" altLang="en-US" sz="2000" dirty="0" smtClean="0">
                <a:latin typeface="Verdana" panose="020B0604030504040204" pitchFamily="34" charset="0"/>
                <a:cs typeface="Verdana" panose="020B0604030504040204" pitchFamily="34" charset="0"/>
              </a:rPr>
              <a:t>示：</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a:t>
            </a:r>
            <a:r>
              <a:rPr lang="en-US" altLang="zh-CN" sz="2000" dirty="0" err="1" smtClean="0">
                <a:latin typeface="Verdana" panose="020B0604030504040204" pitchFamily="34" charset="0"/>
                <a:ea typeface="Verdana" panose="020B0604030504040204" pitchFamily="34" charset="0"/>
                <a:cs typeface="Verdana" panose="020B0604030504040204" pitchFamily="34" charset="0"/>
              </a:rPr>
              <a:t>i:j</a:t>
            </a:r>
            <a:r>
              <a:rPr lang="en-US" altLang="zh-CN" sz="2000" dirty="0">
                <a:latin typeface="Verdana" panose="020B0604030504040204" pitchFamily="34" charset="0"/>
                <a:ea typeface="Verdana" panose="020B0604030504040204" pitchFamily="34" charset="0"/>
                <a:cs typeface="Verdana" panose="020B0604030504040204" pitchFamily="34" charset="0"/>
              </a:rPr>
              <a:t>] </a:t>
            </a:r>
            <a:r>
              <a:rPr lang="zh-CN" altLang="en-US" sz="2000" dirty="0">
                <a:latin typeface="Verdana" panose="020B0604030504040204" pitchFamily="34" charset="0"/>
                <a:cs typeface="Verdana" panose="020B0604030504040204" pitchFamily="34" charset="0"/>
              </a:rPr>
              <a:t>的最优划分方式是 </a:t>
            </a:r>
            <a:r>
              <a:rPr lang="en-US" altLang="zh-CN" sz="2000" dirty="0">
                <a:latin typeface="Verdana" panose="020B0604030504040204" pitchFamily="34" charset="0"/>
                <a:ea typeface="Verdana" panose="020B0604030504040204" pitchFamily="34" charset="0"/>
                <a:cs typeface="Verdana" panose="020B0604030504040204" pitchFamily="34" charset="0"/>
              </a:rPr>
              <a:t>(A[</a:t>
            </a:r>
            <a:r>
              <a:rPr lang="en-US" altLang="zh-CN" sz="2000" b="1" dirty="0" err="1">
                <a:latin typeface="Verdana" panose="020B0604030504040204" pitchFamily="34" charset="0"/>
                <a:ea typeface="Verdana" panose="020B0604030504040204" pitchFamily="34" charset="0"/>
                <a:cs typeface="Verdana" panose="020B0604030504040204" pitchFamily="34" charset="0"/>
              </a:rPr>
              <a:t>i:k</a:t>
            </a:r>
            <a:r>
              <a:rPr lang="en-US" altLang="zh-CN" sz="2000" dirty="0">
                <a:latin typeface="Verdana" panose="020B0604030504040204" pitchFamily="34" charset="0"/>
                <a:ea typeface="Verdana" panose="020B0604030504040204" pitchFamily="34" charset="0"/>
                <a:cs typeface="Verdana" panose="020B0604030504040204" pitchFamily="34" charset="0"/>
              </a:rPr>
              <a:t>])(A[</a:t>
            </a:r>
            <a:r>
              <a:rPr lang="en-US" altLang="zh-CN" sz="2000" b="1" dirty="0">
                <a:latin typeface="Verdana" panose="020B0604030504040204" pitchFamily="34" charset="0"/>
                <a:ea typeface="Verdana" panose="020B0604030504040204" pitchFamily="34" charset="0"/>
                <a:cs typeface="Verdana" panose="020B0604030504040204" pitchFamily="34" charset="0"/>
              </a:rPr>
              <a:t>k+1:j</a:t>
            </a:r>
            <a:r>
              <a:rPr lang="en-US" altLang="zh-CN" sz="2000" dirty="0">
                <a:latin typeface="Verdana" panose="020B0604030504040204" pitchFamily="34" charset="0"/>
                <a:ea typeface="Verdana" panose="020B0604030504040204" pitchFamily="34" charset="0"/>
                <a:cs typeface="Verdana" panose="020B0604030504040204" pitchFamily="34" charset="0"/>
              </a:rPr>
              <a:t>])</a:t>
            </a:r>
          </a:p>
          <a:p>
            <a:pPr marL="900000" lvl="1" indent="-432000" eaLnBrk="1" hangingPunct="1">
              <a:lnSpc>
                <a:spcPct val="150000"/>
              </a:lnSpc>
              <a:spcBef>
                <a:spcPts val="600"/>
              </a:spcBef>
              <a:buSzPct val="100000"/>
            </a:pPr>
            <a:r>
              <a:rPr lang="zh-CN" altLang="en-US" sz="2000" dirty="0">
                <a:latin typeface="+mn-lt"/>
              </a:rPr>
              <a:t>可以据此构造矩阵链的最优计算次序</a:t>
            </a:r>
            <a:endParaRPr lang="en-US" altLang="zh-CN" sz="2000" dirty="0">
              <a:latin typeface="+mn-lt"/>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smtClean="0">
                <a:latin typeface="Verdana" panose="020B0604030504040204" pitchFamily="34" charset="0"/>
                <a:cs typeface="Verdana" panose="020B0604030504040204" pitchFamily="34" charset="0"/>
              </a:rPr>
              <a:t>从</a:t>
            </a:r>
            <a:r>
              <a:rPr lang="en-US" altLang="zh-CN" sz="2000" dirty="0">
                <a:latin typeface="Verdana" panose="020B0604030504040204" pitchFamily="34" charset="0"/>
                <a:ea typeface="Verdana" panose="020B0604030504040204" pitchFamily="34" charset="0"/>
                <a:cs typeface="Verdana" panose="020B0604030504040204" pitchFamily="34" charset="0"/>
              </a:rPr>
              <a:t>s[1,n]</a:t>
            </a:r>
            <a:r>
              <a:rPr lang="zh-CN" altLang="en-US" sz="2000" dirty="0">
                <a:latin typeface="Verdana" panose="020B0604030504040204" pitchFamily="34" charset="0"/>
                <a:cs typeface="Verdana" panose="020B0604030504040204" pitchFamily="34" charset="0"/>
              </a:rPr>
              <a:t>记录的信息可以知道</a:t>
            </a:r>
            <a:r>
              <a:rPr lang="en-US" altLang="zh-CN" sz="2000" dirty="0">
                <a:latin typeface="Verdana" panose="020B0604030504040204" pitchFamily="34" charset="0"/>
                <a:ea typeface="Verdana" panose="020B0604030504040204" pitchFamily="34" charset="0"/>
                <a:cs typeface="Verdana" panose="020B0604030504040204" pitchFamily="34" charset="0"/>
              </a:rPr>
              <a:t>A[1:n]</a:t>
            </a:r>
            <a:r>
              <a:rPr lang="zh-CN" altLang="en-US" sz="2000" dirty="0">
                <a:latin typeface="Verdana" panose="020B0604030504040204" pitchFamily="34" charset="0"/>
                <a:cs typeface="Verdana" panose="020B0604030504040204" pitchFamily="34" charset="0"/>
              </a:rPr>
              <a:t>的最佳划分方式</a:t>
            </a: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a:latin typeface="Verdana" panose="020B0604030504040204" pitchFamily="34" charset="0"/>
                <a:cs typeface="Verdana" panose="020B0604030504040204" pitchFamily="34" charset="0"/>
              </a:rPr>
              <a:t>即：</a:t>
            </a:r>
            <a:r>
              <a:rPr lang="en-US" altLang="zh-CN" sz="2000" b="1"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a:latin typeface="Verdana" panose="020B0604030504040204" pitchFamily="34" charset="0"/>
                <a:ea typeface="Verdana" panose="020B0604030504040204" pitchFamily="34" charset="0"/>
                <a:cs typeface="Verdana" panose="020B0604030504040204" pitchFamily="34" charset="0"/>
              </a:rPr>
              <a:t>A[1 : </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k</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t>
            </a:r>
            <a:r>
              <a:rPr lang="en-US" altLang="zh-CN" sz="2000" b="1"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k+1</a:t>
            </a:r>
            <a:r>
              <a:rPr lang="en-US" altLang="zh-CN" sz="2000" dirty="0" smtClean="0">
                <a:latin typeface="Verdana" panose="020B0604030504040204" pitchFamily="34" charset="0"/>
                <a:ea typeface="Verdana" panose="020B0604030504040204" pitchFamily="34" charset="0"/>
                <a:cs typeface="Verdana" panose="020B0604030504040204" pitchFamily="34" charset="0"/>
              </a:rPr>
              <a:t> </a:t>
            </a:r>
            <a:r>
              <a:rPr lang="en-US" altLang="zh-CN" sz="2000" dirty="0">
                <a:latin typeface="Verdana" panose="020B0604030504040204" pitchFamily="34" charset="0"/>
                <a:ea typeface="Verdana" panose="020B0604030504040204" pitchFamily="34" charset="0"/>
                <a:cs typeface="Verdana" panose="020B0604030504040204" pitchFamily="34" charset="0"/>
              </a:rPr>
              <a:t>: n</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t>
            </a:r>
            <a:r>
              <a:rPr lang="en-U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smtClean="0">
                <a:latin typeface="Verdana" panose="020B0604030504040204" pitchFamily="34" charset="0"/>
                <a:ea typeface="Verdana" panose="020B0604030504040204" pitchFamily="34" charset="0"/>
                <a:cs typeface="Verdana" panose="020B0604030504040204" pitchFamily="34" charset="0"/>
              </a:rPr>
              <a:t> </a:t>
            </a:r>
            <a:r>
              <a:rPr lang="zh-CN" altLang="en-US" sz="2000" dirty="0">
                <a:latin typeface="Verdana" panose="020B0604030504040204" pitchFamily="34" charset="0"/>
                <a:cs typeface="Verdana" panose="020B0604030504040204" pitchFamily="34" charset="0"/>
              </a:rPr>
              <a:t>其中</a:t>
            </a:r>
            <a:r>
              <a:rPr lang="zh-CN" altLang="en-US" sz="2000" dirty="0" smtClean="0">
                <a:latin typeface="Verdana" panose="020B0604030504040204" pitchFamily="34" charset="0"/>
                <a:cs typeface="Verdana" panose="020B0604030504040204" pitchFamily="34" charset="0"/>
              </a:rPr>
              <a:t>：</a:t>
            </a:r>
            <a:r>
              <a:rPr lang="en-US" altLang="zh-CN" sz="2000" b="1" dirty="0">
                <a:latin typeface="Verdana" panose="020B0604030504040204" pitchFamily="34" charset="0"/>
                <a:cs typeface="Verdana" panose="020B0604030504040204" pitchFamily="34" charset="0"/>
              </a:rPr>
              <a:t>k = </a:t>
            </a:r>
            <a:r>
              <a:rPr lang="en-US" altLang="zh-CN" sz="2000" b="1" dirty="0" smtClean="0">
                <a:latin typeface="Verdana" panose="020B0604030504040204" pitchFamily="34" charset="0"/>
                <a:cs typeface="Verdana" panose="020B0604030504040204" pitchFamily="34" charset="0"/>
              </a:rPr>
              <a:t>S[1, n</a:t>
            </a:r>
            <a:r>
              <a:rPr lang="en-US" altLang="zh-CN" sz="2000" b="1" dirty="0">
                <a:latin typeface="Verdana" panose="020B0604030504040204" pitchFamily="34" charset="0"/>
                <a:cs typeface="Verdana" panose="020B0604030504040204" pitchFamily="34" charset="0"/>
              </a:rPr>
              <a:t>] </a:t>
            </a:r>
            <a:endParaRPr lang="en-US" altLang="zh-CN" sz="2000" b="1" dirty="0" smtClean="0">
              <a:latin typeface="Verdana" panose="020B0604030504040204" pitchFamily="34" charset="0"/>
              <a:cs typeface="Verdana" panose="020B0604030504040204" pitchFamily="34" charset="0"/>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a:latin typeface="Verdana" panose="020B0604030504040204" pitchFamily="34" charset="0"/>
                <a:cs typeface="Verdana" panose="020B0604030504040204" pitchFamily="34" charset="0"/>
              </a:rPr>
              <a:t>其中：</a:t>
            </a:r>
            <a:r>
              <a:rPr lang="en-US" altLang="zh-CN" sz="2000" dirty="0">
                <a:latin typeface="Verdana" panose="020B0604030504040204" pitchFamily="34" charset="0"/>
                <a:cs typeface="Verdana" panose="020B0604030504040204" pitchFamily="34" charset="0"/>
              </a:rPr>
              <a:t>A[1 : k</a:t>
            </a:r>
            <a:r>
              <a:rPr lang="en-US" altLang="zh-CN" sz="2000" dirty="0" smtClean="0">
                <a:latin typeface="Verdana" panose="020B0604030504040204" pitchFamily="34" charset="0"/>
                <a:cs typeface="Verdana" panose="020B0604030504040204" pitchFamily="34" charset="0"/>
              </a:rPr>
              <a:t>]</a:t>
            </a:r>
            <a:r>
              <a:rPr lang="zh-CN" altLang="en-US" sz="2000" dirty="0" smtClean="0">
                <a:latin typeface="Verdana" panose="020B0604030504040204" pitchFamily="34" charset="0"/>
                <a:cs typeface="Verdana" panose="020B0604030504040204" pitchFamily="34" charset="0"/>
              </a:rPr>
              <a:t>和</a:t>
            </a:r>
            <a:r>
              <a:rPr lang="en-US" altLang="zh-CN" sz="2000" dirty="0" smtClean="0">
                <a:latin typeface="Verdana" panose="020B0604030504040204" pitchFamily="34" charset="0"/>
                <a:cs typeface="Verdana" panose="020B0604030504040204" pitchFamily="34" charset="0"/>
              </a:rPr>
              <a:t>A[k+1:n]</a:t>
            </a:r>
            <a:r>
              <a:rPr lang="zh-CN" altLang="en-US" sz="2000" dirty="0" smtClean="0">
                <a:latin typeface="Verdana" panose="020B0604030504040204" pitchFamily="34" charset="0"/>
                <a:cs typeface="Verdana" panose="020B0604030504040204" pitchFamily="34" charset="0"/>
              </a:rPr>
              <a:t>的</a:t>
            </a:r>
            <a:r>
              <a:rPr lang="zh-CN" altLang="en-US" sz="2000" dirty="0">
                <a:latin typeface="Verdana" panose="020B0604030504040204" pitchFamily="34" charset="0"/>
                <a:cs typeface="Verdana" panose="020B0604030504040204" pitchFamily="34" charset="0"/>
              </a:rPr>
              <a:t>最佳划分方式可以递归地得到</a:t>
            </a:r>
          </a:p>
          <a:p>
            <a:pPr marL="1332000" lvl="2" indent="-432000" eaLnBrk="1" hangingPunct="1">
              <a:lnSpc>
                <a:spcPct val="150000"/>
              </a:lnSpc>
              <a:spcBef>
                <a:spcPts val="600"/>
              </a:spcBef>
              <a:buSzPct val="60000"/>
              <a:buFont typeface="Wingdings" panose="05000000000000000000" pitchFamily="2" charset="2"/>
              <a:buChar char="l"/>
            </a:pPr>
            <a:r>
              <a:rPr lang="zh-CN" altLang="es-ES" sz="2000" dirty="0" smtClean="0">
                <a:latin typeface="Verdana" panose="020B0604030504040204" pitchFamily="34" charset="0"/>
                <a:cs typeface="Verdana" panose="020B0604030504040204" pitchFamily="34" charset="0"/>
              </a:rPr>
              <a:t>即：</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A[1 : x]</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A[x+1: </a:t>
            </a:r>
            <a:r>
              <a:rPr lang="en-US" altLang="zh-CN" sz="2000" dirty="0" smtClean="0">
                <a:latin typeface="Verdana" panose="020B0604030504040204" pitchFamily="34" charset="0"/>
                <a:cs typeface="Verdana" panose="020B0604030504040204" pitchFamily="34" charset="0"/>
              </a:rPr>
              <a:t>k</a:t>
            </a:r>
            <a:r>
              <a:rPr lang="es-ES" altLang="zh-CN" sz="2000" dirty="0" smtClean="0">
                <a:latin typeface="Verdana" panose="020B0604030504040204" pitchFamily="34" charset="0"/>
                <a:cs typeface="Verdana" panose="020B0604030504040204" pitchFamily="34" charset="0"/>
              </a:rPr>
              <a:t>]</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       </a:t>
            </a:r>
            <a:r>
              <a:rPr lang="zh-CN" altLang="en-US" sz="2000" dirty="0" smtClean="0">
                <a:latin typeface="Verdana" panose="020B0604030504040204" pitchFamily="34" charset="0"/>
                <a:cs typeface="Verdana" panose="020B0604030504040204" pitchFamily="34" charset="0"/>
              </a:rPr>
              <a:t>其</a:t>
            </a:r>
            <a:r>
              <a:rPr lang="zh-CN" altLang="en-US" sz="2000" dirty="0">
                <a:latin typeface="Verdana" panose="020B0604030504040204" pitchFamily="34" charset="0"/>
                <a:cs typeface="Verdana" panose="020B0604030504040204" pitchFamily="34" charset="0"/>
              </a:rPr>
              <a:t>中</a:t>
            </a:r>
            <a:r>
              <a:rPr lang="zh-CN" altLang="en-US" sz="2000" dirty="0" smtClean="0">
                <a:latin typeface="Verdana" panose="020B0604030504040204" pitchFamily="34" charset="0"/>
                <a:cs typeface="Verdana" panose="020B0604030504040204" pitchFamily="34" charset="0"/>
              </a:rPr>
              <a:t>：</a:t>
            </a:r>
            <a:r>
              <a:rPr lang="en-US" altLang="zh-CN" sz="2000" b="1" dirty="0" smtClean="0">
                <a:latin typeface="Verdana" panose="020B0604030504040204" pitchFamily="34" charset="0"/>
                <a:cs typeface="Verdana" panose="020B0604030504040204" pitchFamily="34" charset="0"/>
              </a:rPr>
              <a:t>x </a:t>
            </a:r>
            <a:r>
              <a:rPr lang="es-ES" altLang="zh-CN" sz="2000" b="1" dirty="0" smtClean="0">
                <a:latin typeface="Verdana" panose="020B0604030504040204" pitchFamily="34" charset="0"/>
                <a:cs typeface="Verdana" panose="020B0604030504040204" pitchFamily="34" charset="0"/>
              </a:rPr>
              <a:t>= S[1, k] </a:t>
            </a:r>
            <a:endParaRPr lang="es-ES" altLang="zh-CN" sz="2000" b="1" dirty="0">
              <a:latin typeface="Verdana" panose="020B0604030504040204" pitchFamily="34" charset="0"/>
              <a:cs typeface="Verdana" panose="020B0604030504040204" pitchFamily="34" charset="0"/>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smtClean="0">
                <a:latin typeface="Verdana" panose="020B0604030504040204" pitchFamily="34" charset="0"/>
                <a:cs typeface="Verdana" panose="020B0604030504040204" pitchFamily="34" charset="0"/>
              </a:rPr>
              <a:t>和</a:t>
            </a:r>
            <a:r>
              <a:rPr lang="zh-CN" altLang="es-ES" sz="2000" dirty="0" smtClean="0">
                <a:latin typeface="Verdana" panose="020B0604030504040204" pitchFamily="34" charset="0"/>
                <a:cs typeface="Verdana" panose="020B0604030504040204" pitchFamily="34" charset="0"/>
              </a:rPr>
              <a:t>：</a:t>
            </a:r>
            <a:r>
              <a:rPr lang="es-ES" altLang="zh-CN" sz="2000" b="1"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A[k+1 </a:t>
            </a:r>
            <a:r>
              <a:rPr lang="es-ES" altLang="zh-CN" sz="2000" dirty="0">
                <a:latin typeface="Verdana" panose="020B0604030504040204" pitchFamily="34" charset="0"/>
                <a:cs typeface="Verdana" panose="020B0604030504040204" pitchFamily="34" charset="0"/>
              </a:rPr>
              <a:t>: </a:t>
            </a:r>
            <a:r>
              <a:rPr lang="es-ES" altLang="zh-CN" sz="2000" dirty="0" smtClean="0">
                <a:latin typeface="Verdana" panose="020B0604030504040204" pitchFamily="34" charset="0"/>
                <a:cs typeface="Verdana" panose="020B0604030504040204" pitchFamily="34" charset="0"/>
              </a:rPr>
              <a:t>y]</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a:t>
            </a:r>
            <a:r>
              <a:rPr lang="en-US" altLang="zh-CN" sz="2000" dirty="0" smtClean="0">
                <a:latin typeface="Verdana" panose="020B0604030504040204" pitchFamily="34" charset="0"/>
                <a:cs typeface="Verdana" panose="020B0604030504040204" pitchFamily="34" charset="0"/>
              </a:rPr>
              <a:t>y</a:t>
            </a:r>
            <a:r>
              <a:rPr lang="es-ES" altLang="zh-CN" sz="2000" dirty="0" smtClean="0">
                <a:latin typeface="Verdana" panose="020B0604030504040204" pitchFamily="34" charset="0"/>
                <a:cs typeface="Verdana" panose="020B0604030504040204" pitchFamily="34" charset="0"/>
              </a:rPr>
              <a:t>+1</a:t>
            </a:r>
            <a:r>
              <a:rPr lang="es-ES" altLang="zh-CN" sz="2000" dirty="0">
                <a:latin typeface="Verdana" panose="020B0604030504040204" pitchFamily="34" charset="0"/>
                <a:cs typeface="Verdana" panose="020B0604030504040204" pitchFamily="34" charset="0"/>
              </a:rPr>
              <a:t>: </a:t>
            </a:r>
            <a:r>
              <a:rPr lang="en-US" altLang="zh-CN" sz="2000" dirty="0" smtClean="0">
                <a:latin typeface="Verdana" panose="020B0604030504040204" pitchFamily="34" charset="0"/>
                <a:cs typeface="Verdana" panose="020B0604030504040204" pitchFamily="34" charset="0"/>
              </a:rPr>
              <a:t>n</a:t>
            </a:r>
            <a:r>
              <a:rPr lang="es-ES" altLang="zh-CN" sz="2000" dirty="0" smtClean="0">
                <a:latin typeface="Verdana" panose="020B0604030504040204" pitchFamily="34" charset="0"/>
                <a:cs typeface="Verdana" panose="020B0604030504040204" pitchFamily="34" charset="0"/>
              </a:rPr>
              <a:t>]</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   </a:t>
            </a:r>
            <a:r>
              <a:rPr lang="zh-CN" altLang="en-US" sz="2000" dirty="0">
                <a:latin typeface="Verdana" panose="020B0604030504040204" pitchFamily="34" charset="0"/>
                <a:cs typeface="Verdana" panose="020B0604030504040204" pitchFamily="34" charset="0"/>
              </a:rPr>
              <a:t>其中</a:t>
            </a:r>
            <a:r>
              <a:rPr lang="zh-CN" altLang="en-US" sz="2000" dirty="0" smtClean="0">
                <a:latin typeface="Verdana" panose="020B0604030504040204" pitchFamily="34" charset="0"/>
                <a:cs typeface="Verdana" panose="020B0604030504040204" pitchFamily="34" charset="0"/>
              </a:rPr>
              <a:t>：</a:t>
            </a:r>
            <a:r>
              <a:rPr lang="en-US" altLang="zh-CN" sz="2000" b="1" dirty="0" smtClean="0">
                <a:latin typeface="Verdana" panose="020B0604030504040204" pitchFamily="34" charset="0"/>
                <a:cs typeface="Verdana" panose="020B0604030504040204" pitchFamily="34" charset="0"/>
              </a:rPr>
              <a:t>y </a:t>
            </a:r>
            <a:r>
              <a:rPr lang="es-ES" altLang="zh-CN" sz="2000" b="1" dirty="0">
                <a:latin typeface="Verdana" panose="020B0604030504040204" pitchFamily="34" charset="0"/>
                <a:cs typeface="Verdana" panose="020B0604030504040204" pitchFamily="34" charset="0"/>
              </a:rPr>
              <a:t>= </a:t>
            </a:r>
            <a:r>
              <a:rPr lang="es-ES" altLang="zh-CN" sz="2000" b="1" dirty="0" smtClean="0">
                <a:latin typeface="Verdana" panose="020B0604030504040204" pitchFamily="34" charset="0"/>
                <a:cs typeface="Verdana" panose="020B0604030504040204" pitchFamily="34" charset="0"/>
              </a:rPr>
              <a:t>S[k+1</a:t>
            </a:r>
            <a:r>
              <a:rPr lang="es-ES" altLang="zh-CN" sz="2000" b="1" dirty="0">
                <a:latin typeface="Verdana" panose="020B0604030504040204" pitchFamily="34" charset="0"/>
                <a:cs typeface="Verdana" panose="020B0604030504040204" pitchFamily="34" charset="0"/>
              </a:rPr>
              <a:t>, </a:t>
            </a:r>
            <a:r>
              <a:rPr lang="es-ES" altLang="zh-CN" sz="2000" b="1" dirty="0" smtClean="0">
                <a:latin typeface="Verdana" panose="020B0604030504040204" pitchFamily="34" charset="0"/>
                <a:cs typeface="Verdana" panose="020B0604030504040204" pitchFamily="34" charset="0"/>
              </a:rPr>
              <a:t>n] </a:t>
            </a:r>
            <a:endParaRPr lang="es-ES" altLang="zh-CN" sz="2000" b="1" dirty="0">
              <a:latin typeface="Verdana" panose="020B0604030504040204" pitchFamily="34" charset="0"/>
              <a:cs typeface="Verdana" panose="020B0604030504040204" pitchFamily="34" charset="0"/>
            </a:endParaRPr>
          </a:p>
          <a:p>
            <a:pPr marL="900000" lvl="1" indent="-432000" eaLnBrk="1" hangingPunct="1">
              <a:lnSpc>
                <a:spcPct val="150000"/>
              </a:lnSpc>
              <a:spcBef>
                <a:spcPts val="600"/>
              </a:spcBef>
            </a:pPr>
            <a:r>
              <a:rPr lang="zh-CN" altLang="en-US" sz="2000" dirty="0" smtClean="0"/>
              <a:t>由</a:t>
            </a:r>
            <a:r>
              <a:rPr lang="zh-CN" altLang="en-US" sz="2000" dirty="0"/>
              <a:t>此递归下去，可以得到最优完全加括号方式，即构造出一个最优解</a:t>
            </a:r>
            <a:endParaRPr lang="en-US" altLang="zh-CN" sz="2000" dirty="0"/>
          </a:p>
        </p:txBody>
      </p:sp>
    </p:spTree>
    <p:extLst>
      <p:ext uri="{BB962C8B-B14F-4D97-AF65-F5344CB8AC3E}">
        <p14:creationId xmlns:p14="http://schemas.microsoft.com/office/powerpoint/2010/main" val="36100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构造最优解</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799504509"/>
              </p:ext>
            </p:extLst>
          </p:nvPr>
        </p:nvGraphicFramePr>
        <p:xfrm>
          <a:off x="962600" y="777404"/>
          <a:ext cx="7218802" cy="2560320"/>
        </p:xfrm>
        <a:graphic>
          <a:graphicData uri="http://schemas.openxmlformats.org/drawingml/2006/table">
            <a:tbl>
              <a:tblPr/>
              <a:tblGrid>
                <a:gridCol w="1033564">
                  <a:extLst>
                    <a:ext uri="{9D8B030D-6E8A-4147-A177-3AD203B41FA5}">
                      <a16:colId xmlns="" xmlns:a16="http://schemas.microsoft.com/office/drawing/2014/main" val="20000"/>
                    </a:ext>
                  </a:extLst>
                </a:gridCol>
                <a:gridCol w="1030873">
                  <a:extLst>
                    <a:ext uri="{9D8B030D-6E8A-4147-A177-3AD203B41FA5}">
                      <a16:colId xmlns="" xmlns:a16="http://schemas.microsoft.com/office/drawing/2014/main" val="20001"/>
                    </a:ext>
                  </a:extLst>
                </a:gridCol>
                <a:gridCol w="1030873">
                  <a:extLst>
                    <a:ext uri="{9D8B030D-6E8A-4147-A177-3AD203B41FA5}">
                      <a16:colId xmlns="" xmlns:a16="http://schemas.microsoft.com/office/drawing/2014/main" val="20002"/>
                    </a:ext>
                  </a:extLst>
                </a:gridCol>
                <a:gridCol w="1030873">
                  <a:extLst>
                    <a:ext uri="{9D8B030D-6E8A-4147-A177-3AD203B41FA5}">
                      <a16:colId xmlns="" xmlns:a16="http://schemas.microsoft.com/office/drawing/2014/main" val="20003"/>
                    </a:ext>
                  </a:extLst>
                </a:gridCol>
                <a:gridCol w="1030873">
                  <a:extLst>
                    <a:ext uri="{9D8B030D-6E8A-4147-A177-3AD203B41FA5}">
                      <a16:colId xmlns="" xmlns:a16="http://schemas.microsoft.com/office/drawing/2014/main" val="20004"/>
                    </a:ext>
                  </a:extLst>
                </a:gridCol>
                <a:gridCol w="1030873">
                  <a:extLst>
                    <a:ext uri="{9D8B030D-6E8A-4147-A177-3AD203B41FA5}">
                      <a16:colId xmlns="" xmlns:a16="http://schemas.microsoft.com/office/drawing/2014/main" val="20005"/>
                    </a:ext>
                  </a:extLst>
                </a:gridCol>
                <a:gridCol w="1030873">
                  <a:extLst>
                    <a:ext uri="{9D8B030D-6E8A-4147-A177-3AD203B41FA5}">
                      <a16:colId xmlns=""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FF0000"/>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10000"/>
                        <a:lumOff val="90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11875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15125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10500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graphicFrame>
        <p:nvGraphicFramePr>
          <p:cNvPr id="5" name="Group 88"/>
          <p:cNvGraphicFramePr>
            <a:graphicFrameLocks noGrp="1"/>
          </p:cNvGraphicFramePr>
          <p:nvPr>
            <p:extLst>
              <p:ext uri="{D42A27DB-BD31-4B8C-83A1-F6EECF244321}">
                <p14:modId xmlns:p14="http://schemas.microsoft.com/office/powerpoint/2010/main" val="477774356"/>
              </p:ext>
            </p:extLst>
          </p:nvPr>
        </p:nvGraphicFramePr>
        <p:xfrm>
          <a:off x="953598" y="3516524"/>
          <a:ext cx="7218802" cy="2560320"/>
        </p:xfrm>
        <a:graphic>
          <a:graphicData uri="http://schemas.openxmlformats.org/drawingml/2006/table">
            <a:tbl>
              <a:tblPr/>
              <a:tblGrid>
                <a:gridCol w="1033564">
                  <a:extLst>
                    <a:ext uri="{9D8B030D-6E8A-4147-A177-3AD203B41FA5}">
                      <a16:colId xmlns="" xmlns:a16="http://schemas.microsoft.com/office/drawing/2014/main" val="20000"/>
                    </a:ext>
                  </a:extLst>
                </a:gridCol>
                <a:gridCol w="1030873">
                  <a:extLst>
                    <a:ext uri="{9D8B030D-6E8A-4147-A177-3AD203B41FA5}">
                      <a16:colId xmlns="" xmlns:a16="http://schemas.microsoft.com/office/drawing/2014/main" val="20001"/>
                    </a:ext>
                  </a:extLst>
                </a:gridCol>
                <a:gridCol w="1030873">
                  <a:extLst>
                    <a:ext uri="{9D8B030D-6E8A-4147-A177-3AD203B41FA5}">
                      <a16:colId xmlns="" xmlns:a16="http://schemas.microsoft.com/office/drawing/2014/main" val="20002"/>
                    </a:ext>
                  </a:extLst>
                </a:gridCol>
                <a:gridCol w="1030873">
                  <a:extLst>
                    <a:ext uri="{9D8B030D-6E8A-4147-A177-3AD203B41FA5}">
                      <a16:colId xmlns="" xmlns:a16="http://schemas.microsoft.com/office/drawing/2014/main" val="20003"/>
                    </a:ext>
                  </a:extLst>
                </a:gridCol>
                <a:gridCol w="1030873">
                  <a:extLst>
                    <a:ext uri="{9D8B030D-6E8A-4147-A177-3AD203B41FA5}">
                      <a16:colId xmlns="" xmlns:a16="http://schemas.microsoft.com/office/drawing/2014/main" val="20004"/>
                    </a:ext>
                  </a:extLst>
                </a:gridCol>
                <a:gridCol w="1030873">
                  <a:extLst>
                    <a:ext uri="{9D8B030D-6E8A-4147-A177-3AD203B41FA5}">
                      <a16:colId xmlns="" xmlns:a16="http://schemas.microsoft.com/office/drawing/2014/main" val="20005"/>
                    </a:ext>
                  </a:extLst>
                </a:gridCol>
                <a:gridCol w="1030873">
                  <a:extLst>
                    <a:ext uri="{9D8B030D-6E8A-4147-A177-3AD203B41FA5}">
                      <a16:colId xmlns=""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FF0000"/>
                          </a:solidFill>
                          <a:effectLst/>
                          <a:latin typeface="+mn-lt"/>
                          <a:ea typeface="宋体" charset="-122"/>
                        </a:rPr>
                        <a:t>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10000"/>
                        <a:lumOff val="90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sp>
        <p:nvSpPr>
          <p:cNvPr id="6" name="内容占位符 2"/>
          <p:cNvSpPr txBox="1">
            <a:spLocks/>
          </p:cNvSpPr>
          <p:nvPr/>
        </p:nvSpPr>
        <p:spPr>
          <a:xfrm>
            <a:off x="0" y="6255643"/>
            <a:ext cx="9144000" cy="485725"/>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gn="ctr">
              <a:buFont typeface="Wingdings 2" pitchFamily="18" charset="2"/>
              <a:buNone/>
            </a:pPr>
            <a:r>
              <a:rPr lang="zh-CN" altLang="en-US" sz="2200" kern="0" dirty="0" smtClean="0"/>
              <a:t>该矩</a:t>
            </a:r>
            <a:r>
              <a:rPr lang="zh-CN" altLang="en-US" sz="2200" kern="0" dirty="0"/>
              <a:t>阵连乘问</a:t>
            </a:r>
            <a:r>
              <a:rPr lang="zh-CN" altLang="en-US" sz="2200" kern="0" dirty="0" smtClean="0"/>
              <a:t>题的最优解为</a:t>
            </a:r>
            <a:r>
              <a:rPr lang="en-US" altLang="zh-CN" sz="2200" kern="0" dirty="0" smtClean="0"/>
              <a:t>: </a:t>
            </a:r>
            <a:r>
              <a:rPr lang="en-US" altLang="zh-CN" sz="2200" kern="0" dirty="0" smtClean="0">
                <a:latin typeface="Verdana" panose="020B0604030504040204" pitchFamily="34" charset="0"/>
                <a:ea typeface="Verdana" panose="020B0604030504040204" pitchFamily="34" charset="0"/>
                <a:cs typeface="Verdana" panose="020B0604030504040204" pitchFamily="34" charset="0"/>
              </a:rPr>
              <a:t>(</a:t>
            </a:r>
            <a:r>
              <a:rPr lang="en-US" altLang="zh-CN" sz="2200" kern="0" dirty="0">
                <a:latin typeface="Verdana" panose="020B0604030504040204" pitchFamily="34" charset="0"/>
                <a:ea typeface="Verdana" panose="020B0604030504040204" pitchFamily="34" charset="0"/>
                <a:cs typeface="Verdana" panose="020B0604030504040204" pitchFamily="34" charset="0"/>
              </a:rPr>
              <a:t>A1</a:t>
            </a:r>
            <a:r>
              <a:rPr lang="en-US" altLang="zh-CN" sz="2200" kern="0"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a:latin typeface="Verdana" panose="020B0604030504040204" pitchFamily="34" charset="0"/>
                <a:ea typeface="Verdana" panose="020B0604030504040204" pitchFamily="34" charset="0"/>
                <a:cs typeface="Verdana" panose="020B0604030504040204" pitchFamily="34" charset="0"/>
              </a:rPr>
              <a:t>A2A3</a:t>
            </a:r>
            <a:r>
              <a:rPr lang="en-US" altLang="zh-CN" sz="2200" kern="0"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a:latin typeface="Verdana" panose="020B0604030504040204" pitchFamily="34" charset="0"/>
                <a:ea typeface="Verdana" panose="020B0604030504040204" pitchFamily="34" charset="0"/>
                <a:cs typeface="Verdana" panose="020B0604030504040204" pitchFamily="34" charset="0"/>
              </a:rPr>
              <a:t>)(</a:t>
            </a:r>
            <a:r>
              <a:rPr lang="en-US" altLang="zh-CN" sz="2200" kern="0"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smtClean="0">
                <a:latin typeface="Verdana" panose="020B0604030504040204" pitchFamily="34" charset="0"/>
                <a:ea typeface="Verdana" panose="020B0604030504040204" pitchFamily="34" charset="0"/>
                <a:cs typeface="Verdana" panose="020B0604030504040204" pitchFamily="34" charset="0"/>
              </a:rPr>
              <a:t>A4A5</a:t>
            </a:r>
            <a:r>
              <a:rPr lang="en-US" altLang="zh-CN" sz="2200" kern="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smtClean="0">
                <a:latin typeface="Verdana" panose="020B0604030504040204" pitchFamily="34" charset="0"/>
                <a:ea typeface="Verdana" panose="020B0604030504040204" pitchFamily="34" charset="0"/>
                <a:cs typeface="Verdana" panose="020B0604030504040204" pitchFamily="34" charset="0"/>
              </a:rPr>
              <a:t>A6)</a:t>
            </a:r>
            <a:endParaRPr lang="zh-CN" altLang="en-US" sz="2200" kern="0" dirty="0" smtClean="0">
              <a:latin typeface="Verdana" panose="020B0604030504040204" pitchFamily="34" charset="0"/>
              <a:cs typeface="Verdana" panose="020B0604030504040204" pitchFamily="34" charset="0"/>
            </a:endParaRPr>
          </a:p>
        </p:txBody>
      </p:sp>
      <p:sp>
        <p:nvSpPr>
          <p:cNvPr id="7" name="椭圆 6"/>
          <p:cNvSpPr/>
          <p:nvPr/>
        </p:nvSpPr>
        <p:spPr bwMode="auto">
          <a:xfrm>
            <a:off x="7164288" y="1124744"/>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8" name="矩形 7"/>
          <p:cNvSpPr/>
          <p:nvPr/>
        </p:nvSpPr>
        <p:spPr>
          <a:xfrm>
            <a:off x="6588223" y="8101"/>
            <a:ext cx="2016225" cy="621095"/>
          </a:xfrm>
          <a:prstGeom prst="rect">
            <a:avLst/>
          </a:prstGeom>
        </p:spPr>
        <p:txBody>
          <a:bodyPr wrap="none">
            <a:noAutofit/>
          </a:bodyPr>
          <a:lstStyle/>
          <a:p>
            <a:pPr marL="0" lvl="1" algn="ctr">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最优值？</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899591" y="8101"/>
            <a:ext cx="2016225" cy="621095"/>
          </a:xfrm>
          <a:prstGeom prst="rect">
            <a:avLst/>
          </a:prstGeom>
        </p:spPr>
        <p:txBody>
          <a:bodyPr wrap="none">
            <a:noAutofit/>
          </a:bodyPr>
          <a:lstStyle/>
          <a:p>
            <a:pPr marL="0" lvl="1" algn="ctr">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最优解？</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
        <p:nvSpPr>
          <p:cNvPr id="10" name="椭圆 9"/>
          <p:cNvSpPr/>
          <p:nvPr/>
        </p:nvSpPr>
        <p:spPr bwMode="auto">
          <a:xfrm>
            <a:off x="7145064" y="3861048"/>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2" name="椭圆 11"/>
          <p:cNvSpPr/>
          <p:nvPr/>
        </p:nvSpPr>
        <p:spPr bwMode="auto">
          <a:xfrm>
            <a:off x="4055244" y="3861048"/>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椭圆 12"/>
          <p:cNvSpPr/>
          <p:nvPr/>
        </p:nvSpPr>
        <p:spPr bwMode="auto">
          <a:xfrm>
            <a:off x="7145064" y="4953868"/>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961362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34029" y="18864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构造最优解</a:t>
            </a:r>
            <a:endParaRPr lang="zh-CN" altLang="en-US" sz="2800" dirty="0" smtClean="0">
              <a:solidFill>
                <a:schemeClr val="bg2">
                  <a:lumMod val="10000"/>
                </a:schemeClr>
              </a:solidFill>
              <a:cs typeface="Courier New" pitchFamily="49" charset="0"/>
            </a:endParaRPr>
          </a:p>
        </p:txBody>
      </p:sp>
      <p:sp>
        <p:nvSpPr>
          <p:cNvPr id="3" name="矩形 2"/>
          <p:cNvSpPr/>
          <p:nvPr/>
        </p:nvSpPr>
        <p:spPr>
          <a:xfrm>
            <a:off x="755576" y="1228398"/>
            <a:ext cx="7992888" cy="4496680"/>
          </a:xfrm>
          <a:prstGeom prst="rect">
            <a:avLst/>
          </a:prstGeom>
        </p:spPr>
        <p:txBody>
          <a:bodyPr wrap="square">
            <a:spAutoFit/>
          </a:bodyPr>
          <a:lstStyle/>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上述算法中，</a:t>
            </a:r>
            <a:r>
              <a:rPr lang="en-US" altLang="zh-CN" dirty="0">
                <a:solidFill>
                  <a:srgbClr val="161616"/>
                </a:solidFill>
                <a:latin typeface="+mn-lt"/>
                <a:ea typeface="微软雅黑" panose="020B0503020204020204" pitchFamily="34" charset="-122"/>
              </a:rPr>
              <a:t>s[1..n,1..n]</a:t>
            </a:r>
            <a:r>
              <a:rPr lang="zh-CN" altLang="en-US" dirty="0">
                <a:solidFill>
                  <a:srgbClr val="161616"/>
                </a:solidFill>
                <a:latin typeface="+mn-lt"/>
                <a:ea typeface="微软雅黑" panose="020B0503020204020204" pitchFamily="34" charset="-122"/>
              </a:rPr>
              <a:t>记录了各个子矩阵链取最优值时分割位置</a:t>
            </a:r>
            <a:r>
              <a:rPr lang="en-US" altLang="zh-CN" dirty="0">
                <a:solidFill>
                  <a:srgbClr val="161616"/>
                </a:solidFill>
                <a:latin typeface="+mn-lt"/>
                <a:ea typeface="微软雅黑" panose="020B0503020204020204" pitchFamily="34" charset="-122"/>
              </a:rPr>
              <a:t>k</a:t>
            </a:r>
            <a:r>
              <a:rPr lang="zh-CN" altLang="en-US" dirty="0" smtClean="0">
                <a:solidFill>
                  <a:srgbClr val="161616"/>
                </a:solidFill>
                <a:latin typeface="+mn-lt"/>
                <a:ea typeface="微软雅黑" panose="020B0503020204020204" pitchFamily="34" charset="-122"/>
              </a:rPr>
              <a:t>。</a:t>
            </a:r>
            <a:endParaRPr lang="en-US" altLang="zh-CN" dirty="0" smtClean="0">
              <a:solidFill>
                <a:srgbClr val="161616"/>
              </a:solidFill>
              <a:latin typeface="+mn-lt"/>
              <a:ea typeface="微软雅黑" panose="020B0503020204020204" pitchFamily="34" charset="-122"/>
            </a:endParaRPr>
          </a:p>
          <a:p>
            <a:pPr marL="900000" lvl="1" indent="-432000">
              <a:lnSpc>
                <a:spcPct val="150000"/>
              </a:lnSpc>
              <a:spcBef>
                <a:spcPts val="600"/>
              </a:spcBef>
              <a:buFont typeface="Wingdings" pitchFamily="2" charset="2"/>
              <a:buChar char="±"/>
            </a:pPr>
            <a:r>
              <a:rPr lang="en-US" altLang="zh-CN" dirty="0" smtClean="0">
                <a:solidFill>
                  <a:srgbClr val="161616"/>
                </a:solidFill>
                <a:latin typeface="+mn-lt"/>
                <a:ea typeface="微软雅黑" panose="020B0503020204020204" pitchFamily="34" charset="-122"/>
              </a:rPr>
              <a:t>s[</a:t>
            </a:r>
            <a:r>
              <a:rPr lang="en-US" altLang="zh-CN" dirty="0" err="1" smtClean="0">
                <a:solidFill>
                  <a:srgbClr val="161616"/>
                </a:solidFill>
                <a:latin typeface="+mn-lt"/>
                <a:ea typeface="微软雅黑" panose="020B0503020204020204" pitchFamily="34" charset="-122"/>
              </a:rPr>
              <a:t>i,j</a:t>
            </a:r>
            <a:r>
              <a:rPr lang="en-US" altLang="zh-CN" dirty="0">
                <a:solidFill>
                  <a:srgbClr val="161616"/>
                </a:solidFill>
                <a:latin typeface="+mn-lt"/>
                <a:ea typeface="微软雅黑" panose="020B0503020204020204" pitchFamily="34" charset="-122"/>
              </a:rPr>
              <a:t>]</a:t>
            </a:r>
            <a:r>
              <a:rPr lang="zh-CN" altLang="en-US" dirty="0">
                <a:solidFill>
                  <a:srgbClr val="161616"/>
                </a:solidFill>
                <a:latin typeface="+mn-lt"/>
                <a:ea typeface="微软雅黑" panose="020B0503020204020204" pitchFamily="34" charset="-122"/>
              </a:rPr>
              <a:t>表示</a:t>
            </a:r>
            <a:r>
              <a:rPr lang="en-US" altLang="zh-CN" dirty="0">
                <a:solidFill>
                  <a:srgbClr val="161616"/>
                </a:solidFill>
                <a:latin typeface="+mn-lt"/>
                <a:ea typeface="微软雅黑" panose="020B0503020204020204" pitchFamily="34" charset="-122"/>
              </a:rPr>
              <a:t>A[</a:t>
            </a:r>
            <a:r>
              <a:rPr lang="en-US" altLang="zh-CN" dirty="0" err="1">
                <a:solidFill>
                  <a:srgbClr val="161616"/>
                </a:solidFill>
                <a:latin typeface="+mn-lt"/>
                <a:ea typeface="微软雅黑" panose="020B0503020204020204" pitchFamily="34" charset="-122"/>
              </a:rPr>
              <a:t>i,j</a:t>
            </a:r>
            <a:r>
              <a:rPr lang="en-US" altLang="zh-CN" dirty="0">
                <a:solidFill>
                  <a:srgbClr val="161616"/>
                </a:solidFill>
                <a:latin typeface="+mn-lt"/>
                <a:ea typeface="微软雅黑" panose="020B0503020204020204" pitchFamily="34" charset="-122"/>
              </a:rPr>
              <a:t>]</a:t>
            </a:r>
            <a:r>
              <a:rPr lang="zh-CN" altLang="en-US" dirty="0">
                <a:solidFill>
                  <a:srgbClr val="161616"/>
                </a:solidFill>
                <a:latin typeface="+mn-lt"/>
                <a:ea typeface="微软雅黑" panose="020B0503020204020204" pitchFamily="34" charset="-122"/>
              </a:rPr>
              <a:t>的最佳方式是</a:t>
            </a:r>
            <a:r>
              <a:rPr lang="en-US" altLang="zh-CN" dirty="0">
                <a:solidFill>
                  <a:srgbClr val="161616"/>
                </a:solidFill>
                <a:latin typeface="+mn-lt"/>
                <a:ea typeface="微软雅黑" panose="020B0503020204020204" pitchFamily="34" charset="-122"/>
              </a:rPr>
              <a:t>(A[</a:t>
            </a:r>
            <a:r>
              <a:rPr lang="en-US" altLang="zh-CN" dirty="0" err="1">
                <a:solidFill>
                  <a:srgbClr val="161616"/>
                </a:solidFill>
                <a:latin typeface="+mn-lt"/>
                <a:ea typeface="微软雅黑" panose="020B0503020204020204" pitchFamily="34" charset="-122"/>
              </a:rPr>
              <a:t>i,k</a:t>
            </a:r>
            <a:r>
              <a:rPr lang="en-US" altLang="zh-CN" dirty="0">
                <a:solidFill>
                  <a:srgbClr val="161616"/>
                </a:solidFill>
                <a:latin typeface="+mn-lt"/>
                <a:ea typeface="微软雅黑" panose="020B0503020204020204" pitchFamily="34" charset="-122"/>
              </a:rPr>
              <a:t>])(A[k+1,j])</a:t>
            </a:r>
            <a:r>
              <a:rPr lang="zh-CN" altLang="en-US" dirty="0">
                <a:solidFill>
                  <a:srgbClr val="161616"/>
                </a:solidFill>
                <a:latin typeface="+mn-lt"/>
                <a:ea typeface="微软雅黑" panose="020B0503020204020204" pitchFamily="34" charset="-122"/>
              </a:rPr>
              <a:t>。</a:t>
            </a:r>
          </a:p>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从</a:t>
            </a:r>
            <a:r>
              <a:rPr lang="en-US" altLang="zh-CN" dirty="0">
                <a:solidFill>
                  <a:srgbClr val="161616"/>
                </a:solidFill>
                <a:latin typeface="+mn-lt"/>
                <a:ea typeface="微软雅黑" panose="020B0503020204020204" pitchFamily="34" charset="-122"/>
              </a:rPr>
              <a:t>s[1,n]</a:t>
            </a:r>
            <a:r>
              <a:rPr lang="zh-CN" altLang="en-US" dirty="0">
                <a:solidFill>
                  <a:srgbClr val="161616"/>
                </a:solidFill>
                <a:latin typeface="+mn-lt"/>
                <a:ea typeface="微软雅黑" panose="020B0503020204020204" pitchFamily="34" charset="-122"/>
              </a:rPr>
              <a:t>记录的信息可以知道</a:t>
            </a:r>
            <a:r>
              <a:rPr lang="en-US" altLang="zh-CN" dirty="0">
                <a:solidFill>
                  <a:srgbClr val="161616"/>
                </a:solidFill>
                <a:latin typeface="+mn-lt"/>
                <a:ea typeface="微软雅黑" panose="020B0503020204020204" pitchFamily="34" charset="-122"/>
              </a:rPr>
              <a:t>A[1,n]</a:t>
            </a:r>
            <a:r>
              <a:rPr lang="zh-CN" altLang="en-US" dirty="0">
                <a:solidFill>
                  <a:srgbClr val="161616"/>
                </a:solidFill>
                <a:latin typeface="+mn-lt"/>
                <a:ea typeface="微软雅黑" panose="020B0503020204020204" pitchFamily="34" charset="-122"/>
              </a:rPr>
              <a:t>的最佳方式，它是</a:t>
            </a:r>
            <a:r>
              <a:rPr lang="en-US" altLang="zh-CN" dirty="0">
                <a:solidFill>
                  <a:srgbClr val="161616"/>
                </a:solidFill>
                <a:latin typeface="+mn-lt"/>
                <a:ea typeface="微软雅黑" panose="020B0503020204020204" pitchFamily="34" charset="-122"/>
              </a:rPr>
              <a:t>(A[1,s[1,n]])(A[s[1,n]+1,n])</a:t>
            </a:r>
            <a:r>
              <a:rPr lang="zh-CN" altLang="en-US" dirty="0">
                <a:solidFill>
                  <a:srgbClr val="161616"/>
                </a:solidFill>
                <a:latin typeface="+mn-lt"/>
                <a:ea typeface="微软雅黑" panose="020B0503020204020204" pitchFamily="34" charset="-122"/>
              </a:rPr>
              <a:t>。</a:t>
            </a:r>
          </a:p>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其中，</a:t>
            </a:r>
            <a:r>
              <a:rPr lang="en-US" altLang="zh-CN" dirty="0">
                <a:solidFill>
                  <a:srgbClr val="161616"/>
                </a:solidFill>
                <a:latin typeface="+mn-lt"/>
                <a:ea typeface="微软雅黑" panose="020B0503020204020204" pitchFamily="34" charset="-122"/>
              </a:rPr>
              <a:t>A[1,s[1,n]]</a:t>
            </a:r>
            <a:r>
              <a:rPr lang="zh-CN" altLang="en-US" dirty="0">
                <a:solidFill>
                  <a:srgbClr val="161616"/>
                </a:solidFill>
                <a:latin typeface="+mn-lt"/>
                <a:ea typeface="微软雅黑" panose="020B0503020204020204" pitchFamily="34" charset="-122"/>
              </a:rPr>
              <a:t>最佳方式可以递归地得到，它是</a:t>
            </a:r>
            <a:r>
              <a:rPr lang="en-US" altLang="zh-CN" dirty="0">
                <a:solidFill>
                  <a:srgbClr val="161616"/>
                </a:solidFill>
                <a:latin typeface="+mn-lt"/>
                <a:ea typeface="微软雅黑" panose="020B0503020204020204" pitchFamily="34" charset="-122"/>
              </a:rPr>
              <a:t>(A[1,s[1,s[1,n]]])(A[s[1,s[1,n]]+1,s[1,s[1,n]]])</a:t>
            </a:r>
          </a:p>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由此递归下去，可以得到最优完全加括号方式，即构造出一个最优解。</a:t>
            </a:r>
          </a:p>
        </p:txBody>
      </p:sp>
    </p:spTree>
    <p:extLst>
      <p:ext uri="{BB962C8B-B14F-4D97-AF65-F5344CB8AC3E}">
        <p14:creationId xmlns:p14="http://schemas.microsoft.com/office/powerpoint/2010/main" val="3145617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chemeClr val="bg2">
                    <a:lumMod val="10000"/>
                  </a:schemeClr>
                </a:solidFill>
              </a:rPr>
              <a:t>知识要点</a:t>
            </a:r>
          </a:p>
        </p:txBody>
      </p:sp>
      <p:sp>
        <p:nvSpPr>
          <p:cNvPr id="4" name="副标题 2"/>
          <p:cNvSpPr txBox="1">
            <a:spLocks noChangeArrowheads="1"/>
          </p:cNvSpPr>
          <p:nvPr/>
        </p:nvSpPr>
        <p:spPr>
          <a:xfrm>
            <a:off x="251520" y="764704"/>
            <a:ext cx="8568952" cy="609329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sz="2400" kern="0" dirty="0" smtClean="0">
                <a:sym typeface="Arial" charset="0"/>
              </a:rPr>
              <a:t> 理解动态规划算法的概念</a:t>
            </a:r>
            <a:endParaRPr lang="en-US" altLang="zh-CN" sz="2400" kern="0" dirty="0" smtClean="0"/>
          </a:p>
          <a:p>
            <a:pPr>
              <a:lnSpc>
                <a:spcPct val="150000"/>
              </a:lnSpc>
              <a:spcBef>
                <a:spcPct val="30000"/>
              </a:spcBef>
            </a:pPr>
            <a:r>
              <a:rPr lang="zh-CN" altLang="en-US" sz="2400" kern="0" dirty="0" smtClean="0"/>
              <a:t> 掌握动态规划算法的基本要素</a:t>
            </a:r>
          </a:p>
          <a:p>
            <a:pPr lvl="1">
              <a:lnSpc>
                <a:spcPct val="150000"/>
              </a:lnSpc>
              <a:spcBef>
                <a:spcPct val="30000"/>
              </a:spcBef>
            </a:pPr>
            <a:r>
              <a:rPr lang="zh-CN" altLang="en-US" sz="2400" b="0" kern="0" dirty="0"/>
              <a:t>最优子结构性质</a:t>
            </a:r>
          </a:p>
          <a:p>
            <a:pPr lvl="1">
              <a:lnSpc>
                <a:spcPct val="150000"/>
              </a:lnSpc>
              <a:spcBef>
                <a:spcPct val="30000"/>
              </a:spcBef>
            </a:pPr>
            <a:r>
              <a:rPr lang="zh-CN" altLang="en-US" sz="2400" b="0" kern="0" dirty="0"/>
              <a:t>重叠子问题性</a:t>
            </a:r>
            <a:r>
              <a:rPr lang="zh-CN" altLang="en-US" sz="2400" b="0" kern="0" dirty="0" smtClean="0"/>
              <a:t>质</a:t>
            </a:r>
          </a:p>
          <a:p>
            <a:pPr>
              <a:lnSpc>
                <a:spcPct val="150000"/>
              </a:lnSpc>
              <a:spcBef>
                <a:spcPct val="30000"/>
              </a:spcBef>
            </a:pPr>
            <a:r>
              <a:rPr lang="zh-CN" altLang="en-US" sz="2400" kern="0" dirty="0" smtClean="0">
                <a:solidFill>
                  <a:schemeClr val="bg2">
                    <a:lumMod val="10000"/>
                  </a:schemeClr>
                </a:solidFill>
              </a:rPr>
              <a:t> 掌握动态规划算法的设计方法</a:t>
            </a:r>
            <a:r>
              <a:rPr lang="zh-CN" altLang="en-US" sz="2400" kern="0" dirty="0" smtClean="0"/>
              <a:t> </a:t>
            </a:r>
            <a:endParaRPr lang="en-US" altLang="zh-CN" sz="2400" kern="0" dirty="0" smtClean="0"/>
          </a:p>
          <a:p>
            <a:pPr lvl="1">
              <a:lnSpc>
                <a:spcPct val="150000"/>
              </a:lnSpc>
              <a:spcBef>
                <a:spcPct val="30000"/>
              </a:spcBef>
            </a:pPr>
            <a:r>
              <a:rPr lang="zh-CN" altLang="en-US" sz="2400" b="0" kern="0" dirty="0"/>
              <a:t>找出最优解的性质，并刻划其结构特征</a:t>
            </a:r>
          </a:p>
          <a:p>
            <a:pPr lvl="1">
              <a:lnSpc>
                <a:spcPct val="150000"/>
              </a:lnSpc>
              <a:spcBef>
                <a:spcPct val="30000"/>
              </a:spcBef>
            </a:pPr>
            <a:r>
              <a:rPr lang="zh-CN" altLang="en-US" sz="2400" b="0" kern="0" dirty="0"/>
              <a:t>递归地定义最优值</a:t>
            </a:r>
          </a:p>
          <a:p>
            <a:pPr lvl="1">
              <a:lnSpc>
                <a:spcPct val="150000"/>
              </a:lnSpc>
              <a:spcBef>
                <a:spcPct val="30000"/>
              </a:spcBef>
            </a:pPr>
            <a:r>
              <a:rPr lang="zh-CN" altLang="en-US" sz="2400" b="0" kern="0" dirty="0"/>
              <a:t>以自底向上的方式计算出最优值</a:t>
            </a:r>
          </a:p>
          <a:p>
            <a:pPr lvl="1">
              <a:lnSpc>
                <a:spcPct val="150000"/>
              </a:lnSpc>
              <a:spcBef>
                <a:spcPct val="30000"/>
              </a:spcBef>
            </a:pPr>
            <a:r>
              <a:rPr lang="zh-CN" altLang="en-US" sz="2400" b="0" kern="0" dirty="0"/>
              <a:t>根据计算最优值时得到的信息，构造最优解</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34029" y="18864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构造最优解</a:t>
            </a:r>
          </a:p>
        </p:txBody>
      </p:sp>
      <p:sp>
        <p:nvSpPr>
          <p:cNvPr id="4" name="Rectangle 3"/>
          <p:cNvSpPr txBox="1">
            <a:spLocks/>
          </p:cNvSpPr>
          <p:nvPr/>
        </p:nvSpPr>
        <p:spPr>
          <a:xfrm>
            <a:off x="319488" y="836712"/>
            <a:ext cx="8064500" cy="5013325"/>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lvl="1">
              <a:buClr>
                <a:schemeClr val="tx1"/>
              </a:buClr>
              <a:buFont typeface="Wingdings" pitchFamily="2" charset="2"/>
              <a:buChar char="l"/>
            </a:pPr>
            <a:r>
              <a:rPr lang="zh-CN" altLang="en-US" b="0" kern="0" dirty="0" smtClean="0">
                <a:latin typeface="宋体" charset="-122"/>
              </a:rPr>
              <a:t>构造最优解的过程是一个递归过程</a:t>
            </a:r>
          </a:p>
          <a:p>
            <a:pPr lvl="1">
              <a:buClr>
                <a:schemeClr val="tx1"/>
              </a:buClr>
              <a:buFont typeface="Wingdings" pitchFamily="2" charset="2"/>
              <a:buChar char="l"/>
            </a:pPr>
            <a:r>
              <a:rPr lang="zh-CN" altLang="en-US" b="0" kern="0" dirty="0" smtClean="0">
                <a:latin typeface="宋体" charset="-122"/>
              </a:rPr>
              <a:t>算法：</a:t>
            </a:r>
          </a:p>
          <a:p>
            <a:pPr>
              <a:buClr>
                <a:schemeClr val="tx1"/>
              </a:buClr>
              <a:buFont typeface="Wingdings" pitchFamily="2" charset="2"/>
              <a:buChar char="l"/>
            </a:pPr>
            <a:endParaRPr lang="zh-CN" altLang="en-US" kern="0" dirty="0" smtClean="0">
              <a:latin typeface="宋体" charset="-122"/>
            </a:endParaRPr>
          </a:p>
          <a:p>
            <a:pPr lvl="1">
              <a:buClr>
                <a:schemeClr val="tx1"/>
              </a:buClr>
              <a:buFont typeface="Wingdings" pitchFamily="2" charset="2"/>
              <a:buChar char="l"/>
            </a:pPr>
            <a:endParaRPr lang="zh-CN" altLang="en-US" b="0" kern="0" dirty="0" smtClean="0">
              <a:latin typeface="宋体" charset="-122"/>
            </a:endParaRPr>
          </a:p>
          <a:p>
            <a:pPr lvl="1">
              <a:buClr>
                <a:schemeClr val="tx1"/>
              </a:buClr>
              <a:buFont typeface="Wingdings" pitchFamily="2" charset="2"/>
              <a:buChar char="l"/>
            </a:pPr>
            <a:endParaRPr lang="zh-CN" altLang="en-US" b="0" kern="0" dirty="0" smtClean="0">
              <a:latin typeface="宋体" charset="-122"/>
            </a:endParaRPr>
          </a:p>
          <a:p>
            <a:pPr lvl="1">
              <a:buClr>
                <a:schemeClr val="tx1"/>
              </a:buClr>
              <a:buFont typeface="Wingdings" pitchFamily="2" charset="2"/>
              <a:buChar char="l"/>
            </a:pPr>
            <a:endParaRPr lang="zh-CN" altLang="en-US" b="0" kern="0" dirty="0" smtClean="0">
              <a:latin typeface="宋体" charset="-122"/>
            </a:endParaRPr>
          </a:p>
          <a:p>
            <a:pPr lvl="1">
              <a:buClr>
                <a:schemeClr val="tx1"/>
              </a:buClr>
              <a:buFont typeface="Wingdings" pitchFamily="2" charset="2"/>
              <a:buChar char="l"/>
            </a:pPr>
            <a:r>
              <a:rPr lang="zh-CN" altLang="en-US" b="0" kern="0" dirty="0" smtClean="0">
                <a:latin typeface="宋体" charset="-122"/>
                <a:sym typeface="Wingdings" pitchFamily="2" charset="2"/>
              </a:rPr>
              <a:t>算法的调用：</a:t>
            </a:r>
            <a:endParaRPr lang="zh-CN" altLang="en-US" b="0" kern="0" dirty="0" smtClean="0">
              <a:latin typeface="宋体" charset="-122"/>
            </a:endParaRPr>
          </a:p>
        </p:txBody>
      </p:sp>
      <p:sp>
        <p:nvSpPr>
          <p:cNvPr id="5" name="Text Box 10"/>
          <p:cNvSpPr txBox="1">
            <a:spLocks noChangeArrowheads="1"/>
          </p:cNvSpPr>
          <p:nvPr/>
        </p:nvSpPr>
        <p:spPr bwMode="auto">
          <a:xfrm>
            <a:off x="2411760" y="1412775"/>
            <a:ext cx="648022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nstantia" pitchFamily="18" charset="0"/>
                <a:ea typeface="宋体" charset="-122"/>
              </a:defRPr>
            </a:lvl1pPr>
            <a:lvl2pPr marL="742950" indent="-285750" eaLnBrk="0" hangingPunct="0">
              <a:defRPr>
                <a:solidFill>
                  <a:schemeClr val="tx1"/>
                </a:solidFill>
                <a:latin typeface="Constantia" pitchFamily="18" charset="0"/>
                <a:ea typeface="宋体" charset="-122"/>
              </a:defRPr>
            </a:lvl2pPr>
            <a:lvl3pPr marL="1143000" indent="-228600" eaLnBrk="0" hangingPunct="0">
              <a:defRPr>
                <a:solidFill>
                  <a:schemeClr val="tx1"/>
                </a:solidFill>
                <a:latin typeface="Constantia" pitchFamily="18" charset="0"/>
                <a:ea typeface="宋体" charset="-122"/>
              </a:defRPr>
            </a:lvl3pPr>
            <a:lvl4pPr marL="1600200" indent="-228600" eaLnBrk="0" hangingPunct="0">
              <a:defRPr>
                <a:solidFill>
                  <a:schemeClr val="tx1"/>
                </a:solidFill>
                <a:latin typeface="Constantia" pitchFamily="18" charset="0"/>
                <a:ea typeface="宋体" charset="-122"/>
              </a:defRPr>
            </a:lvl4pPr>
            <a:lvl5pPr marL="2057400" indent="-228600" eaLnBrk="0" hangingPunct="0">
              <a:defRPr>
                <a:solidFill>
                  <a:schemeClr val="tx1"/>
                </a:solidFill>
                <a:latin typeface="Constantia" pitchFamily="18" charset="0"/>
                <a:ea typeface="宋体" charset="-122"/>
              </a:defRPr>
            </a:lvl5pPr>
            <a:lvl6pPr marL="2514600" indent="-228600" eaLnBrk="0" fontAlgn="base" hangingPunct="0">
              <a:spcBef>
                <a:spcPct val="0"/>
              </a:spcBef>
              <a:spcAft>
                <a:spcPct val="0"/>
              </a:spcAft>
              <a:defRPr>
                <a:solidFill>
                  <a:schemeClr val="tx1"/>
                </a:solidFill>
                <a:latin typeface="Constantia" pitchFamily="18" charset="0"/>
                <a:ea typeface="宋体" charset="-122"/>
              </a:defRPr>
            </a:lvl6pPr>
            <a:lvl7pPr marL="2971800" indent="-228600" eaLnBrk="0" fontAlgn="base" hangingPunct="0">
              <a:spcBef>
                <a:spcPct val="0"/>
              </a:spcBef>
              <a:spcAft>
                <a:spcPct val="0"/>
              </a:spcAft>
              <a:defRPr>
                <a:solidFill>
                  <a:schemeClr val="tx1"/>
                </a:solidFill>
                <a:latin typeface="Constantia" pitchFamily="18" charset="0"/>
                <a:ea typeface="宋体" charset="-122"/>
              </a:defRPr>
            </a:lvl7pPr>
            <a:lvl8pPr marL="3429000" indent="-228600" eaLnBrk="0" fontAlgn="base" hangingPunct="0">
              <a:spcBef>
                <a:spcPct val="0"/>
              </a:spcBef>
              <a:spcAft>
                <a:spcPct val="0"/>
              </a:spcAft>
              <a:defRPr>
                <a:solidFill>
                  <a:schemeClr val="tx1"/>
                </a:solidFill>
                <a:latin typeface="Constantia" pitchFamily="18" charset="0"/>
                <a:ea typeface="宋体" charset="-122"/>
              </a:defRPr>
            </a:lvl8pPr>
            <a:lvl9pPr marL="3886200" indent="-228600" eaLnBrk="0" fontAlgn="base" hangingPunct="0">
              <a:spcBef>
                <a:spcPct val="0"/>
              </a:spcBef>
              <a:spcAft>
                <a:spcPct val="0"/>
              </a:spcAft>
              <a:defRPr>
                <a:solidFill>
                  <a:schemeClr val="tx1"/>
                </a:solidFill>
                <a:latin typeface="Constantia" pitchFamily="18" charset="0"/>
                <a:ea typeface="宋体" charset="-122"/>
              </a:defRPr>
            </a:lvl9pPr>
          </a:lstStyle>
          <a:p>
            <a:pPr eaLnBrk="1" hangingPunct="1"/>
            <a:r>
              <a:rPr lang="en-US" altLang="zh-CN" dirty="0"/>
              <a:t>Pubic void </a:t>
            </a:r>
            <a:r>
              <a:rPr lang="en-US" altLang="zh-CN" dirty="0" err="1"/>
              <a:t>TraceBack</a:t>
            </a:r>
            <a:r>
              <a:rPr lang="en-US" altLang="zh-CN" dirty="0"/>
              <a:t>( </a:t>
            </a:r>
            <a:r>
              <a:rPr lang="en-US" altLang="zh-CN" dirty="0" err="1"/>
              <a:t>int</a:t>
            </a:r>
            <a:r>
              <a:rPr lang="en-US" altLang="zh-CN" dirty="0"/>
              <a:t>[ ][ ] </a:t>
            </a:r>
            <a:r>
              <a:rPr lang="en-US" altLang="zh-CN" dirty="0" err="1"/>
              <a:t>s,int</a:t>
            </a:r>
            <a:r>
              <a:rPr lang="en-US" altLang="zh-CN" dirty="0"/>
              <a:t> </a:t>
            </a:r>
            <a:r>
              <a:rPr lang="en-US" altLang="zh-CN" dirty="0" err="1"/>
              <a:t>i,int</a:t>
            </a:r>
            <a:r>
              <a:rPr lang="en-US" altLang="zh-CN" dirty="0"/>
              <a:t> j)</a:t>
            </a:r>
          </a:p>
          <a:p>
            <a:pPr eaLnBrk="1" hangingPunct="1"/>
            <a:r>
              <a:rPr lang="en-US" altLang="zh-CN" dirty="0"/>
              <a:t>{</a:t>
            </a:r>
          </a:p>
          <a:p>
            <a:pPr eaLnBrk="1" hangingPunct="1"/>
            <a:r>
              <a:rPr lang="en-US" altLang="zh-CN" dirty="0"/>
              <a:t>      if(</a:t>
            </a:r>
            <a:r>
              <a:rPr lang="en-US" altLang="zh-CN" dirty="0" err="1"/>
              <a:t>i</a:t>
            </a:r>
            <a:r>
              <a:rPr lang="en-US" altLang="zh-CN" dirty="0"/>
              <a:t>==j) return;</a:t>
            </a:r>
          </a:p>
          <a:p>
            <a:pPr eaLnBrk="1" hangingPunct="1"/>
            <a:r>
              <a:rPr lang="en-US" altLang="zh-CN" dirty="0"/>
              <a:t>      </a:t>
            </a:r>
            <a:r>
              <a:rPr lang="en-US" altLang="zh-CN" dirty="0" err="1"/>
              <a:t>TraceBack</a:t>
            </a:r>
            <a:r>
              <a:rPr lang="en-US" altLang="zh-CN" dirty="0"/>
              <a:t>(</a:t>
            </a:r>
            <a:r>
              <a:rPr lang="en-US" altLang="zh-CN" dirty="0" err="1"/>
              <a:t>s,i,s</a:t>
            </a:r>
            <a:r>
              <a:rPr lang="en-US" altLang="zh-CN" dirty="0"/>
              <a:t>[</a:t>
            </a:r>
            <a:r>
              <a:rPr lang="en-US" altLang="zh-CN" dirty="0" err="1"/>
              <a:t>i,j</a:t>
            </a:r>
            <a:r>
              <a:rPr lang="en-US" altLang="zh-CN" dirty="0"/>
              <a:t>]);</a:t>
            </a:r>
          </a:p>
          <a:p>
            <a:pPr eaLnBrk="1" hangingPunct="1"/>
            <a:r>
              <a:rPr lang="en-US" altLang="zh-CN" dirty="0"/>
              <a:t>      </a:t>
            </a:r>
            <a:r>
              <a:rPr lang="en-US" altLang="zh-CN" dirty="0" err="1"/>
              <a:t>TraceBack</a:t>
            </a:r>
            <a:r>
              <a:rPr lang="en-US" altLang="zh-CN" dirty="0"/>
              <a:t>(</a:t>
            </a:r>
            <a:r>
              <a:rPr lang="en-US" altLang="zh-CN" dirty="0" err="1"/>
              <a:t>s,s</a:t>
            </a:r>
            <a:r>
              <a:rPr lang="en-US" altLang="zh-CN" dirty="0"/>
              <a:t>[</a:t>
            </a:r>
            <a:r>
              <a:rPr lang="en-US" altLang="zh-CN" dirty="0" err="1"/>
              <a:t>i,j</a:t>
            </a:r>
            <a:r>
              <a:rPr lang="en-US" altLang="zh-CN" dirty="0"/>
              <a:t>]+1,j);</a:t>
            </a:r>
          </a:p>
          <a:p>
            <a:pPr eaLnBrk="1" hangingPunct="1"/>
            <a:r>
              <a:rPr lang="en-US" altLang="zh-CN" dirty="0"/>
              <a:t>      </a:t>
            </a:r>
            <a:r>
              <a:rPr lang="en-US" altLang="zh-CN" dirty="0" err="1"/>
              <a:t>System.out.println</a:t>
            </a:r>
            <a:r>
              <a:rPr lang="en-US" altLang="zh-CN" dirty="0"/>
              <a:t>(</a:t>
            </a:r>
            <a:r>
              <a:rPr lang="en-US" altLang="zh-CN" dirty="0">
                <a:solidFill>
                  <a:srgbClr val="FF0000"/>
                </a:solidFill>
              </a:rPr>
              <a:t>“</a:t>
            </a:r>
            <a:r>
              <a:rPr lang="en-US" altLang="zh-CN" dirty="0"/>
              <a:t>Multiply A</a:t>
            </a:r>
            <a:r>
              <a:rPr lang="en-US" altLang="zh-CN" dirty="0">
                <a:solidFill>
                  <a:srgbClr val="FF0000"/>
                </a:solidFill>
              </a:rPr>
              <a:t>”</a:t>
            </a:r>
            <a:r>
              <a:rPr lang="en-US" altLang="zh-CN" dirty="0"/>
              <a:t>+</a:t>
            </a:r>
            <a:r>
              <a:rPr lang="en-US" altLang="zh-CN" dirty="0" err="1"/>
              <a:t>i</a:t>
            </a:r>
            <a:r>
              <a:rPr lang="en-US" altLang="zh-CN" dirty="0"/>
              <a:t>+</a:t>
            </a:r>
            <a:r>
              <a:rPr lang="en-US" altLang="zh-CN" dirty="0">
                <a:solidFill>
                  <a:srgbClr val="7030A0"/>
                </a:solidFill>
              </a:rPr>
              <a:t>”</a:t>
            </a:r>
            <a:r>
              <a:rPr lang="en-US" altLang="zh-CN" dirty="0"/>
              <a:t>,</a:t>
            </a:r>
            <a:r>
              <a:rPr lang="en-US" altLang="zh-CN" dirty="0">
                <a:solidFill>
                  <a:srgbClr val="7030A0"/>
                </a:solidFill>
              </a:rPr>
              <a:t>”</a:t>
            </a:r>
            <a:r>
              <a:rPr lang="en-US" altLang="zh-CN" dirty="0"/>
              <a:t>+s[</a:t>
            </a:r>
            <a:r>
              <a:rPr lang="en-US" altLang="zh-CN" dirty="0" err="1"/>
              <a:t>i,j</a:t>
            </a:r>
            <a:r>
              <a:rPr lang="en-US" altLang="zh-CN" dirty="0" smtClean="0"/>
              <a:t>]+</a:t>
            </a:r>
          </a:p>
          <a:p>
            <a:pPr eaLnBrk="1" hangingPunct="1"/>
            <a:r>
              <a:rPr lang="en-US" altLang="zh-CN" dirty="0"/>
              <a:t> </a:t>
            </a:r>
            <a:r>
              <a:rPr lang="en-US" altLang="zh-CN" dirty="0" smtClean="0"/>
              <a:t>      </a:t>
            </a:r>
            <a:r>
              <a:rPr lang="en-US" altLang="zh-CN" dirty="0" smtClean="0">
                <a:solidFill>
                  <a:srgbClr val="FF0000"/>
                </a:solidFill>
              </a:rPr>
              <a:t>”</a:t>
            </a:r>
            <a:r>
              <a:rPr lang="en-US" altLang="zh-CN" dirty="0"/>
              <a:t>and </a:t>
            </a:r>
            <a:r>
              <a:rPr lang="en-US" altLang="zh-CN" dirty="0" smtClean="0"/>
              <a:t>A</a:t>
            </a:r>
            <a:r>
              <a:rPr lang="en-US" altLang="zh-CN" dirty="0">
                <a:solidFill>
                  <a:srgbClr val="FF0000"/>
                </a:solidFill>
              </a:rPr>
              <a:t>”</a:t>
            </a:r>
            <a:r>
              <a:rPr lang="en-US" altLang="zh-CN" dirty="0"/>
              <a:t>+(s[</a:t>
            </a:r>
            <a:r>
              <a:rPr lang="en-US" altLang="zh-CN" dirty="0" err="1"/>
              <a:t>i,j</a:t>
            </a:r>
            <a:r>
              <a:rPr lang="en-US" altLang="zh-CN" dirty="0" smtClean="0"/>
              <a:t>]+1)+”,”+</a:t>
            </a:r>
            <a:r>
              <a:rPr lang="en-US" altLang="zh-CN" dirty="0"/>
              <a:t>j);</a:t>
            </a:r>
          </a:p>
          <a:p>
            <a:pPr eaLnBrk="1" hangingPunct="1"/>
            <a:r>
              <a:rPr lang="en-US" altLang="zh-CN" dirty="0"/>
              <a:t>}</a:t>
            </a:r>
          </a:p>
        </p:txBody>
      </p:sp>
      <p:sp>
        <p:nvSpPr>
          <p:cNvPr id="6" name="Text Box 11"/>
          <p:cNvSpPr txBox="1">
            <a:spLocks noChangeArrowheads="1"/>
          </p:cNvSpPr>
          <p:nvPr/>
        </p:nvSpPr>
        <p:spPr bwMode="auto">
          <a:xfrm>
            <a:off x="3419872" y="4509120"/>
            <a:ext cx="54721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nstantia" pitchFamily="18" charset="0"/>
                <a:ea typeface="宋体" charset="-122"/>
              </a:defRPr>
            </a:lvl1pPr>
            <a:lvl2pPr marL="742950" indent="-285750" eaLnBrk="0" hangingPunct="0">
              <a:defRPr>
                <a:solidFill>
                  <a:schemeClr val="tx1"/>
                </a:solidFill>
                <a:latin typeface="Constantia" pitchFamily="18" charset="0"/>
                <a:ea typeface="宋体" charset="-122"/>
              </a:defRPr>
            </a:lvl2pPr>
            <a:lvl3pPr marL="1143000" indent="-228600" eaLnBrk="0" hangingPunct="0">
              <a:defRPr>
                <a:solidFill>
                  <a:schemeClr val="tx1"/>
                </a:solidFill>
                <a:latin typeface="Constantia" pitchFamily="18" charset="0"/>
                <a:ea typeface="宋体" charset="-122"/>
              </a:defRPr>
            </a:lvl3pPr>
            <a:lvl4pPr marL="1600200" indent="-228600" eaLnBrk="0" hangingPunct="0">
              <a:defRPr>
                <a:solidFill>
                  <a:schemeClr val="tx1"/>
                </a:solidFill>
                <a:latin typeface="Constantia" pitchFamily="18" charset="0"/>
                <a:ea typeface="宋体" charset="-122"/>
              </a:defRPr>
            </a:lvl4pPr>
            <a:lvl5pPr marL="2057400" indent="-228600" eaLnBrk="0" hangingPunct="0">
              <a:defRPr>
                <a:solidFill>
                  <a:schemeClr val="tx1"/>
                </a:solidFill>
                <a:latin typeface="Constantia" pitchFamily="18" charset="0"/>
                <a:ea typeface="宋体" charset="-122"/>
              </a:defRPr>
            </a:lvl5pPr>
            <a:lvl6pPr marL="2514600" indent="-228600" eaLnBrk="0" fontAlgn="base" hangingPunct="0">
              <a:spcBef>
                <a:spcPct val="0"/>
              </a:spcBef>
              <a:spcAft>
                <a:spcPct val="0"/>
              </a:spcAft>
              <a:defRPr>
                <a:solidFill>
                  <a:schemeClr val="tx1"/>
                </a:solidFill>
                <a:latin typeface="Constantia" pitchFamily="18" charset="0"/>
                <a:ea typeface="宋体" charset="-122"/>
              </a:defRPr>
            </a:lvl6pPr>
            <a:lvl7pPr marL="2971800" indent="-228600" eaLnBrk="0" fontAlgn="base" hangingPunct="0">
              <a:spcBef>
                <a:spcPct val="0"/>
              </a:spcBef>
              <a:spcAft>
                <a:spcPct val="0"/>
              </a:spcAft>
              <a:defRPr>
                <a:solidFill>
                  <a:schemeClr val="tx1"/>
                </a:solidFill>
                <a:latin typeface="Constantia" pitchFamily="18" charset="0"/>
                <a:ea typeface="宋体" charset="-122"/>
              </a:defRPr>
            </a:lvl7pPr>
            <a:lvl8pPr marL="3429000" indent="-228600" eaLnBrk="0" fontAlgn="base" hangingPunct="0">
              <a:spcBef>
                <a:spcPct val="0"/>
              </a:spcBef>
              <a:spcAft>
                <a:spcPct val="0"/>
              </a:spcAft>
              <a:defRPr>
                <a:solidFill>
                  <a:schemeClr val="tx1"/>
                </a:solidFill>
                <a:latin typeface="Constantia" pitchFamily="18" charset="0"/>
                <a:ea typeface="宋体" charset="-122"/>
              </a:defRPr>
            </a:lvl8pPr>
            <a:lvl9pPr marL="3886200" indent="-228600" eaLnBrk="0" fontAlgn="base" hangingPunct="0">
              <a:spcBef>
                <a:spcPct val="0"/>
              </a:spcBef>
              <a:spcAft>
                <a:spcPct val="0"/>
              </a:spcAft>
              <a:defRPr>
                <a:solidFill>
                  <a:schemeClr val="tx1"/>
                </a:solidFill>
                <a:latin typeface="Constantia" pitchFamily="18" charset="0"/>
                <a:ea typeface="宋体" charset="-122"/>
              </a:defRPr>
            </a:lvl9pPr>
          </a:lstStyle>
          <a:p>
            <a:pPr eaLnBrk="1" hangingPunct="1"/>
            <a:r>
              <a:rPr lang="en-US" altLang="zh-CN" dirty="0" smtClean="0"/>
              <a:t>void </a:t>
            </a:r>
            <a:r>
              <a:rPr lang="en-US" altLang="zh-CN" dirty="0"/>
              <a:t>main(){</a:t>
            </a:r>
          </a:p>
          <a:p>
            <a:pPr eaLnBrk="1" hangingPunct="1"/>
            <a:r>
              <a:rPr lang="en-US" altLang="zh-CN" dirty="0"/>
              <a:t>   </a:t>
            </a:r>
            <a:r>
              <a:rPr lang="en-US" altLang="zh-CN" dirty="0" err="1"/>
              <a:t>int</a:t>
            </a:r>
            <a:r>
              <a:rPr lang="en-US" altLang="zh-CN" dirty="0"/>
              <a:t>[] P={30,35,15,5,10,20,25};</a:t>
            </a:r>
          </a:p>
          <a:p>
            <a:pPr eaLnBrk="1" hangingPunct="1"/>
            <a:r>
              <a:rPr lang="en-US" altLang="zh-CN" dirty="0"/>
              <a:t>   </a:t>
            </a:r>
            <a:r>
              <a:rPr lang="en-US" altLang="zh-CN" dirty="0" err="1"/>
              <a:t>int</a:t>
            </a:r>
            <a:r>
              <a:rPr lang="en-US" altLang="zh-CN" dirty="0"/>
              <a:t> n=</a:t>
            </a:r>
            <a:r>
              <a:rPr lang="en-US" altLang="zh-CN" dirty="0" err="1"/>
              <a:t>P.length</a:t>
            </a:r>
            <a:r>
              <a:rPr lang="en-US" altLang="zh-CN" dirty="0"/>
              <a:t>;</a:t>
            </a:r>
          </a:p>
          <a:p>
            <a:pPr eaLnBrk="1" hangingPunct="1"/>
            <a:r>
              <a:rPr lang="en-US" altLang="zh-CN" dirty="0"/>
              <a:t>   </a:t>
            </a:r>
            <a:r>
              <a:rPr lang="en-US" altLang="zh-CN" dirty="0" err="1"/>
              <a:t>int</a:t>
            </a:r>
            <a:r>
              <a:rPr lang="en-US" altLang="zh-CN" dirty="0"/>
              <a:t>[n][n] </a:t>
            </a:r>
            <a:r>
              <a:rPr lang="en-US" altLang="zh-CN" dirty="0" err="1"/>
              <a:t>m,s</a:t>
            </a:r>
            <a:r>
              <a:rPr lang="en-US" altLang="zh-CN" dirty="0"/>
              <a:t>;</a:t>
            </a:r>
          </a:p>
          <a:p>
            <a:pPr eaLnBrk="1" hangingPunct="1"/>
            <a:r>
              <a:rPr lang="en-US" altLang="zh-CN" dirty="0"/>
              <a:t>   </a:t>
            </a:r>
            <a:r>
              <a:rPr lang="en-US" altLang="zh-CN" dirty="0" err="1" smtClean="0"/>
              <a:t>MatrixChain</a:t>
            </a:r>
            <a:r>
              <a:rPr lang="en-US" altLang="zh-CN" dirty="0" smtClean="0"/>
              <a:t>(</a:t>
            </a:r>
            <a:r>
              <a:rPr lang="en-US" altLang="zh-CN" dirty="0" err="1" smtClean="0"/>
              <a:t>P,n,m,s</a:t>
            </a:r>
            <a:r>
              <a:rPr lang="en-US" altLang="zh-CN" dirty="0" smtClean="0"/>
              <a:t>); </a:t>
            </a:r>
            <a:r>
              <a:rPr lang="en-US" altLang="zh-CN" dirty="0" smtClean="0">
                <a:solidFill>
                  <a:schemeClr val="accent6"/>
                </a:solidFill>
              </a:rPr>
              <a:t>//</a:t>
            </a:r>
            <a:r>
              <a:rPr lang="zh-CN" altLang="en-US" dirty="0" smtClean="0">
                <a:solidFill>
                  <a:schemeClr val="accent6"/>
                </a:solidFill>
              </a:rPr>
              <a:t>动态规划算法</a:t>
            </a:r>
            <a:endParaRPr lang="en-US" altLang="zh-CN" dirty="0">
              <a:solidFill>
                <a:schemeClr val="accent6"/>
              </a:solidFill>
            </a:endParaRPr>
          </a:p>
          <a:p>
            <a:pPr eaLnBrk="1" hangingPunct="1"/>
            <a:r>
              <a:rPr lang="en-US" altLang="zh-CN" dirty="0"/>
              <a:t>   </a:t>
            </a:r>
            <a:r>
              <a:rPr lang="en-US" altLang="zh-CN" dirty="0" err="1"/>
              <a:t>TraceBack</a:t>
            </a:r>
            <a:r>
              <a:rPr lang="en-US" altLang="zh-CN" dirty="0"/>
              <a:t>(s,1,n);</a:t>
            </a:r>
          </a:p>
          <a:p>
            <a:pPr eaLnBrk="1" hangingPunct="1"/>
            <a:r>
              <a:rPr lang="en-US" altLang="zh-CN" dirty="0"/>
              <a:t>}</a:t>
            </a:r>
          </a:p>
        </p:txBody>
      </p:sp>
    </p:spTree>
    <p:extLst>
      <p:ext uri="{BB962C8B-B14F-4D97-AF65-F5344CB8AC3E}">
        <p14:creationId xmlns:p14="http://schemas.microsoft.com/office/powerpoint/2010/main" val="3674453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3"/>
          <p:cNvSpPr>
            <a:spLocks noGrp="1" noChangeArrowheads="1"/>
          </p:cNvSpPr>
          <p:nvPr>
            <p:ph type="body" idx="1"/>
          </p:nvPr>
        </p:nvSpPr>
        <p:spPr/>
        <p:txBody>
          <a:bodyPr/>
          <a:lstStyle/>
          <a:p>
            <a:pPr eaLnBrk="1" hangingPunct="1">
              <a:spcBef>
                <a:spcPct val="50000"/>
              </a:spcBef>
            </a:pPr>
            <a:r>
              <a:rPr lang="en-US" altLang="zh-CN" b="1" smtClean="0"/>
              <a:t>MatrixChain(</a:t>
            </a:r>
            <a:r>
              <a:rPr lang="zh-CN" altLang="en-US" b="1" smtClean="0"/>
              <a:t>形参表）</a:t>
            </a:r>
          </a:p>
          <a:p>
            <a:pPr eaLnBrk="1" hangingPunct="1">
              <a:spcBef>
                <a:spcPct val="50000"/>
              </a:spcBef>
            </a:pPr>
            <a:r>
              <a:rPr lang="en-US" altLang="zh-CN" b="1" smtClean="0"/>
              <a:t>{</a:t>
            </a:r>
          </a:p>
          <a:p>
            <a:pPr eaLnBrk="1" hangingPunct="1">
              <a:spcBef>
                <a:spcPct val="50000"/>
              </a:spcBef>
            </a:pPr>
            <a:r>
              <a:rPr lang="zh-CN" altLang="en-US" b="1" smtClean="0"/>
              <a:t>初始化；</a:t>
            </a:r>
          </a:p>
          <a:p>
            <a:pPr eaLnBrk="1" hangingPunct="1">
              <a:spcBef>
                <a:spcPct val="50000"/>
              </a:spcBef>
            </a:pPr>
            <a:r>
              <a:rPr lang="zh-CN" altLang="en-US" b="1" smtClean="0"/>
              <a:t>自底向上地计算每一个</a:t>
            </a:r>
            <a:r>
              <a:rPr lang="en-US" altLang="zh-CN" b="1" smtClean="0"/>
              <a:t>m[i][j]</a:t>
            </a:r>
            <a:r>
              <a:rPr lang="zh-CN" altLang="en-US" b="1" smtClean="0"/>
              <a:t>并将结果填入表中。</a:t>
            </a:r>
          </a:p>
          <a:p>
            <a:pPr eaLnBrk="1" hangingPunct="1">
              <a:spcBef>
                <a:spcPct val="50000"/>
              </a:spcBef>
            </a:pPr>
            <a:r>
              <a:rPr lang="en-US" altLang="zh-CN" b="1" smtClean="0"/>
              <a:t>}</a:t>
            </a:r>
          </a:p>
        </p:txBody>
      </p:sp>
      <p:sp>
        <p:nvSpPr>
          <p:cNvPr id="612356" name="AutoShape 4"/>
          <p:cNvSpPr>
            <a:spLocks noChangeArrowheads="1"/>
          </p:cNvSpPr>
          <p:nvPr/>
        </p:nvSpPr>
        <p:spPr bwMode="auto">
          <a:xfrm>
            <a:off x="3419475" y="4921250"/>
            <a:ext cx="4824413" cy="1008063"/>
          </a:xfrm>
          <a:prstGeom prst="wedgeRectCallout">
            <a:avLst>
              <a:gd name="adj1" fmla="val -82870"/>
              <a:gd name="adj2" fmla="val -67639"/>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zh-CN" altLang="en-US" sz="3200" b="1">
                <a:solidFill>
                  <a:srgbClr val="FF0000"/>
                </a:solidFill>
                <a:latin typeface="Times New Roman" pitchFamily="18" charset="0"/>
                <a:ea typeface="楷体_GB2312" pitchFamily="49" charset="-122"/>
              </a:rPr>
              <a:t>底是</a:t>
            </a:r>
            <a:r>
              <a:rPr kumimoji="1" lang="en-US" altLang="zh-CN" sz="3200" b="1">
                <a:solidFill>
                  <a:srgbClr val="FF0000"/>
                </a:solidFill>
                <a:latin typeface="Times New Roman" pitchFamily="18" charset="0"/>
                <a:ea typeface="楷体_GB2312" pitchFamily="49" charset="-122"/>
              </a:rPr>
              <a:t>m[i][i]</a:t>
            </a:r>
            <a:r>
              <a:rPr kumimoji="1" lang="zh-CN" altLang="en-US" sz="3200" b="1">
                <a:solidFill>
                  <a:srgbClr val="FF0000"/>
                </a:solidFill>
                <a:latin typeface="Times New Roman" pitchFamily="18" charset="0"/>
                <a:ea typeface="楷体_GB2312" pitchFamily="49" charset="-122"/>
              </a:rPr>
              <a:t>，即对角线元素。最顶层是</a:t>
            </a:r>
            <a:r>
              <a:rPr kumimoji="1" lang="en-US" altLang="zh-CN" sz="3200" b="1">
                <a:solidFill>
                  <a:srgbClr val="FF0000"/>
                </a:solidFill>
                <a:latin typeface="Times New Roman" pitchFamily="18" charset="0"/>
                <a:ea typeface="楷体_GB2312" pitchFamily="49" charset="-122"/>
              </a:rPr>
              <a:t>m[1][n]</a:t>
            </a:r>
            <a:r>
              <a:rPr kumimoji="1" lang="zh-CN" altLang="en-US" sz="3200" b="1">
                <a:solidFill>
                  <a:srgbClr val="FF0000"/>
                </a:solidFill>
                <a:latin typeface="Times New Roman" pitchFamily="18" charset="0"/>
                <a:ea typeface="楷体_GB2312" pitchFamily="49" charset="-122"/>
              </a:rPr>
              <a:t>。</a:t>
            </a:r>
          </a:p>
        </p:txBody>
      </p:sp>
      <p:sp>
        <p:nvSpPr>
          <p:cNvPr id="612357" name="AutoShape 5"/>
          <p:cNvSpPr>
            <a:spLocks noChangeArrowheads="1"/>
          </p:cNvSpPr>
          <p:nvPr/>
        </p:nvSpPr>
        <p:spPr bwMode="auto">
          <a:xfrm>
            <a:off x="3635375" y="2635250"/>
            <a:ext cx="4824413" cy="1008063"/>
          </a:xfrm>
          <a:prstGeom prst="wedgeRectCallout">
            <a:avLst>
              <a:gd name="adj1" fmla="val -80537"/>
              <a:gd name="adj2" fmla="val 41653"/>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zh-CN" altLang="en-US" sz="3200" b="1">
                <a:solidFill>
                  <a:srgbClr val="FF0000"/>
                </a:solidFill>
                <a:latin typeface="Times New Roman" pitchFamily="18" charset="0"/>
                <a:ea typeface="楷体_GB2312" pitchFamily="49" charset="-122"/>
              </a:rPr>
              <a:t>初始化是将</a:t>
            </a:r>
            <a:r>
              <a:rPr kumimoji="1" lang="en-US" altLang="zh-CN" sz="3200" b="1">
                <a:solidFill>
                  <a:srgbClr val="FF0000"/>
                </a:solidFill>
                <a:latin typeface="Times New Roman" pitchFamily="18" charset="0"/>
                <a:ea typeface="楷体_GB2312" pitchFamily="49" charset="-122"/>
              </a:rPr>
              <a:t>m[i][i]</a:t>
            </a:r>
            <a:r>
              <a:rPr kumimoji="1" lang="zh-CN" altLang="en-US" sz="3200" b="1">
                <a:solidFill>
                  <a:srgbClr val="FF0000"/>
                </a:solidFill>
                <a:latin typeface="Times New Roman" pitchFamily="18" charset="0"/>
                <a:ea typeface="楷体_GB2312" pitchFamily="49" charset="-122"/>
              </a:rPr>
              <a:t>，即对角线元素，赋值为</a:t>
            </a:r>
            <a:r>
              <a:rPr kumimoji="1" lang="en-US" altLang="zh-CN" sz="3200" b="1">
                <a:solidFill>
                  <a:srgbClr val="FF0000"/>
                </a:solidFill>
                <a:latin typeface="Times New Roman" pitchFamily="18" charset="0"/>
                <a:ea typeface="楷体_GB2312" pitchFamily="49" charset="-122"/>
              </a:rPr>
              <a:t>0</a:t>
            </a:r>
            <a:r>
              <a:rPr kumimoji="1" lang="zh-CN" altLang="en-US" sz="3200" b="1">
                <a:solidFill>
                  <a:srgbClr val="FF0000"/>
                </a:solidFill>
                <a:latin typeface="Times New Roman" pitchFamily="18" charset="0"/>
                <a:ea typeface="楷体_GB2312" pitchFamily="49" charset="-122"/>
              </a:rPr>
              <a:t>。</a:t>
            </a:r>
          </a:p>
        </p:txBody>
      </p:sp>
      <p:sp>
        <p:nvSpPr>
          <p:cNvPr id="7" name="Rectangle 2"/>
          <p:cNvSpPr>
            <a:spLocks noChangeArrowheads="1"/>
          </p:cNvSpPr>
          <p:nvPr/>
        </p:nvSpPr>
        <p:spPr bwMode="auto">
          <a:xfrm>
            <a:off x="1835696" y="548680"/>
            <a:ext cx="5634037" cy="545323"/>
          </a:xfrm>
          <a:prstGeom prst="rect">
            <a:avLst/>
          </a:prstGeom>
          <a:noFill/>
          <a:ln>
            <a:noFill/>
          </a:ln>
          <a:effectLst/>
          <a:extLst/>
        </p:spPr>
        <p:txBody>
          <a:bodyPr anchor="b"/>
          <a:lstStyle/>
          <a:p>
            <a:pPr algn="ctr">
              <a:defRPr/>
            </a:pP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动态规划方法</a:t>
            </a:r>
            <a:endParaRPr lang="ja-JP" altLang="en-US"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760636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Effect transition="in" filter="blinds(horizontal)">
                                      <p:cBhvr>
                                        <p:cTn id="7" dur="500"/>
                                        <p:tgtEl>
                                          <p:spTgt spid="61235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11" dur="500"/>
                                        <p:tgtEl>
                                          <p:spTgt spid="61235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15" dur="500"/>
                                        <p:tgtEl>
                                          <p:spTgt spid="61235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12355">
                                            <p:txEl>
                                              <p:pRg st="3" end="3"/>
                                            </p:txEl>
                                          </p:spTgt>
                                        </p:tgtEl>
                                        <p:attrNameLst>
                                          <p:attrName>style.visibility</p:attrName>
                                        </p:attrNameLst>
                                      </p:cBhvr>
                                      <p:to>
                                        <p:strVal val="visible"/>
                                      </p:to>
                                    </p:set>
                                    <p:animEffect transition="in" filter="blinds(horizontal)">
                                      <p:cBhvr>
                                        <p:cTn id="19" dur="500"/>
                                        <p:tgtEl>
                                          <p:spTgt spid="61235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12355">
                                            <p:txEl>
                                              <p:pRg st="4" end="4"/>
                                            </p:txEl>
                                          </p:spTgt>
                                        </p:tgtEl>
                                        <p:attrNameLst>
                                          <p:attrName>style.visibility</p:attrName>
                                        </p:attrNameLst>
                                      </p:cBhvr>
                                      <p:to>
                                        <p:strVal val="visible"/>
                                      </p:to>
                                    </p:set>
                                    <p:animEffect transition="in" filter="blinds(horizontal)">
                                      <p:cBhvr>
                                        <p:cTn id="23" dur="500"/>
                                        <p:tgtEl>
                                          <p:spTgt spid="61235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12356"/>
                                        </p:tgtEl>
                                        <p:attrNameLst>
                                          <p:attrName>style.visibility</p:attrName>
                                        </p:attrNameLst>
                                      </p:cBhvr>
                                      <p:to>
                                        <p:strVal val="visible"/>
                                      </p:to>
                                    </p:set>
                                    <p:animEffect transition="in" filter="wipe(down)">
                                      <p:cBhvr>
                                        <p:cTn id="28" dur="500"/>
                                        <p:tgtEl>
                                          <p:spTgt spid="6123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12357"/>
                                        </p:tgtEl>
                                        <p:attrNameLst>
                                          <p:attrName>style.visibility</p:attrName>
                                        </p:attrNameLst>
                                      </p:cBhvr>
                                      <p:to>
                                        <p:strVal val="visible"/>
                                      </p:to>
                                    </p:set>
                                    <p:animEffect transition="in" filter="wipe(down)">
                                      <p:cBhvr>
                                        <p:cTn id="33" dur="500"/>
                                        <p:tgtEl>
                                          <p:spTgt spid="612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p:bldP spid="612356" grpId="0" animBg="1"/>
      <p:bldP spid="6123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85750"/>
            <a:ext cx="7772400" cy="1143000"/>
          </a:xfr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方法</a:t>
            </a:r>
            <a:r>
              <a:rPr lang="zh-CN" altLang="en-US" dirty="0" smtClean="0"/>
              <a:t>的数据结构</a:t>
            </a:r>
          </a:p>
        </p:txBody>
      </p:sp>
      <p:sp>
        <p:nvSpPr>
          <p:cNvPr id="613379" name="Rectangle 3"/>
          <p:cNvSpPr>
            <a:spLocks noGrp="1" noChangeArrowheads="1"/>
          </p:cNvSpPr>
          <p:nvPr>
            <p:ph type="body" idx="1"/>
          </p:nvPr>
        </p:nvSpPr>
        <p:spPr>
          <a:xfrm>
            <a:off x="685800" y="1500188"/>
            <a:ext cx="7772400" cy="4114800"/>
          </a:xfrm>
        </p:spPr>
        <p:txBody>
          <a:bodyPr/>
          <a:lstStyle/>
          <a:p>
            <a:pPr eaLnBrk="1" hangingPunct="1">
              <a:lnSpc>
                <a:spcPct val="150000"/>
              </a:lnSpc>
            </a:pPr>
            <a:r>
              <a:rPr lang="zh-CN" altLang="en-US" b="1" smtClean="0"/>
              <a:t>形参表中应有</a:t>
            </a:r>
            <a:r>
              <a:rPr lang="en-US" altLang="zh-CN" b="1" smtClean="0"/>
              <a:t>n</a:t>
            </a:r>
            <a:r>
              <a:rPr lang="zh-CN" altLang="en-US" b="1" smtClean="0"/>
              <a:t>和</a:t>
            </a:r>
            <a:r>
              <a:rPr lang="en-US" altLang="zh-CN" b="1" smtClean="0"/>
              <a:t>P[n+1]</a:t>
            </a:r>
            <a:r>
              <a:rPr lang="zh-CN" altLang="en-US" b="1" smtClean="0"/>
              <a:t>。</a:t>
            </a:r>
          </a:p>
          <a:p>
            <a:pPr eaLnBrk="1" hangingPunct="1">
              <a:lnSpc>
                <a:spcPct val="150000"/>
              </a:lnSpc>
            </a:pPr>
            <a:r>
              <a:rPr lang="zh-CN" altLang="en-US" b="1" smtClean="0"/>
              <a:t>算法需要两个二维数组：</a:t>
            </a:r>
          </a:p>
          <a:p>
            <a:pPr eaLnBrk="1" hangingPunct="1">
              <a:lnSpc>
                <a:spcPct val="150000"/>
              </a:lnSpc>
            </a:pPr>
            <a:r>
              <a:rPr lang="zh-CN" altLang="en-US" b="1" smtClean="0"/>
              <a:t>二维矩阵</a:t>
            </a:r>
            <a:r>
              <a:rPr lang="en-US" altLang="zh-CN" b="1" smtClean="0"/>
              <a:t>m[n][n]</a:t>
            </a:r>
            <a:r>
              <a:rPr lang="zh-CN" altLang="en-US" b="1" smtClean="0"/>
              <a:t>。其每个元素</a:t>
            </a:r>
            <a:r>
              <a:rPr lang="en-US" altLang="zh-CN" b="1" smtClean="0"/>
              <a:t>m[i][j] , 1≤i≤j≤n </a:t>
            </a:r>
            <a:r>
              <a:rPr lang="zh-CN" altLang="en-US" b="1" smtClean="0"/>
              <a:t>为</a:t>
            </a:r>
            <a:r>
              <a:rPr lang="en-US" altLang="zh-CN" b="1" smtClean="0"/>
              <a:t>A[i, j] </a:t>
            </a:r>
            <a:r>
              <a:rPr lang="zh-CN" altLang="en-US" b="1" smtClean="0"/>
              <a:t>的最少数乘次数。</a:t>
            </a:r>
          </a:p>
          <a:p>
            <a:pPr eaLnBrk="1" hangingPunct="1">
              <a:lnSpc>
                <a:spcPct val="150000"/>
              </a:lnSpc>
            </a:pPr>
            <a:r>
              <a:rPr lang="zh-CN" altLang="en-US" b="1" smtClean="0">
                <a:solidFill>
                  <a:srgbClr val="FF0000"/>
                </a:solidFill>
              </a:rPr>
              <a:t>二维矩阵</a:t>
            </a:r>
            <a:r>
              <a:rPr lang="en-US" altLang="zh-CN" b="1" smtClean="0">
                <a:solidFill>
                  <a:srgbClr val="FF0000"/>
                </a:solidFill>
              </a:rPr>
              <a:t>s[n][n]</a:t>
            </a:r>
            <a:r>
              <a:rPr lang="zh-CN" altLang="en-US" b="1" smtClean="0"/>
              <a:t>，其元素</a:t>
            </a:r>
            <a:r>
              <a:rPr lang="en-US" altLang="zh-CN" b="1" smtClean="0"/>
              <a:t>s[i][j] , 1≤i≤j≤n </a:t>
            </a:r>
            <a:r>
              <a:rPr lang="zh-CN" altLang="en-US" b="1" smtClean="0"/>
              <a:t>为计算</a:t>
            </a:r>
            <a:r>
              <a:rPr lang="en-US" altLang="zh-CN" b="1" smtClean="0"/>
              <a:t>A[i, j] </a:t>
            </a:r>
            <a:r>
              <a:rPr lang="zh-CN" altLang="en-US" b="1" smtClean="0"/>
              <a:t>的断点位置。</a:t>
            </a:r>
          </a:p>
        </p:txBody>
      </p:sp>
    </p:spTree>
    <p:extLst>
      <p:ext uri="{BB962C8B-B14F-4D97-AF65-F5344CB8AC3E}">
        <p14:creationId xmlns:p14="http://schemas.microsoft.com/office/powerpoint/2010/main" val="4163055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animEffect transition="in" filter="blinds(horizontal)">
                                      <p:cBhvr>
                                        <p:cTn id="7" dur="500"/>
                                        <p:tgtEl>
                                          <p:spTgt spid="61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3379">
                                            <p:txEl>
                                              <p:pRg st="1" end="1"/>
                                            </p:txEl>
                                          </p:spTgt>
                                        </p:tgtEl>
                                        <p:attrNameLst>
                                          <p:attrName>style.visibility</p:attrName>
                                        </p:attrNameLst>
                                      </p:cBhvr>
                                      <p:to>
                                        <p:strVal val="visible"/>
                                      </p:to>
                                    </p:set>
                                    <p:animEffect transition="in" filter="blinds(horizontal)">
                                      <p:cBhvr>
                                        <p:cTn id="12" dur="500"/>
                                        <p:tgtEl>
                                          <p:spTgt spid="61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3379">
                                            <p:txEl>
                                              <p:pRg st="2" end="2"/>
                                            </p:txEl>
                                          </p:spTgt>
                                        </p:tgtEl>
                                        <p:attrNameLst>
                                          <p:attrName>style.visibility</p:attrName>
                                        </p:attrNameLst>
                                      </p:cBhvr>
                                      <p:to>
                                        <p:strVal val="visible"/>
                                      </p:to>
                                    </p:set>
                                    <p:animEffect transition="in" filter="blinds(horizontal)">
                                      <p:cBhvr>
                                        <p:cTn id="17" dur="500"/>
                                        <p:tgtEl>
                                          <p:spTgt spid="613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3379">
                                            <p:txEl>
                                              <p:pRg st="3" end="3"/>
                                            </p:txEl>
                                          </p:spTgt>
                                        </p:tgtEl>
                                        <p:attrNameLst>
                                          <p:attrName>style.visibility</p:attrName>
                                        </p:attrNameLst>
                                      </p:cBhvr>
                                      <p:to>
                                        <p:strVal val="visible"/>
                                      </p:to>
                                    </p:set>
                                    <p:animEffect transition="in" filter="blinds(horizontal)">
                                      <p:cBhvr>
                                        <p:cTn id="22" dur="500"/>
                                        <p:tgtEl>
                                          <p:spTgt spid="613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1936668" y="120395"/>
            <a:ext cx="5634037" cy="545323"/>
          </a:xfrm>
          <a:prstGeom prst="rect">
            <a:avLst/>
          </a:prstGeom>
          <a:noFill/>
          <a:ln>
            <a:noFill/>
          </a:ln>
          <a:effectLst/>
          <a:extLst/>
        </p:spPr>
        <p:txBody>
          <a:bodyPr anchor="b"/>
          <a:lstStyle/>
          <a:p>
            <a:pPr algn="ctr">
              <a:defRPr/>
            </a:pP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动态规划方法</a:t>
            </a:r>
            <a:endParaRPr lang="ja-JP" altLang="en-US"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
        <p:nvSpPr>
          <p:cNvPr id="28676" name="Rectangle 3"/>
          <p:cNvSpPr>
            <a:spLocks noChangeArrowheads="1"/>
          </p:cNvSpPr>
          <p:nvPr/>
        </p:nvSpPr>
        <p:spPr bwMode="auto">
          <a:xfrm>
            <a:off x="57546" y="665718"/>
            <a:ext cx="9028907"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void </a:t>
            </a:r>
            <a:r>
              <a:rPr kumimoji="1" lang="en-US" altLang="zh-CN" dirty="0" err="1">
                <a:solidFill>
                  <a:srgbClr val="000000"/>
                </a:solidFill>
                <a:latin typeface="微软雅黑" panose="020B0503020204020204" pitchFamily="34" charset="-122"/>
                <a:ea typeface="微软雅黑" panose="020B0503020204020204" pitchFamily="34" charset="-122"/>
              </a:rPr>
              <a:t>MatrixChain</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*p</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n</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**s)</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0;</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r = 2; r &lt;= n; r++)    </a:t>
            </a:r>
            <a:r>
              <a:rPr kumimoji="1" lang="en-US" altLang="zh-CN" dirty="0" smtClean="0">
                <a:solidFill>
                  <a:srgbClr val="00000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//r</a:t>
            </a:r>
            <a:r>
              <a:rPr kumimoji="1" lang="zh-CN" altLang="en-US" b="0" dirty="0">
                <a:solidFill>
                  <a:srgbClr val="0070C0"/>
                </a:solidFill>
                <a:latin typeface="微软雅黑" panose="020B0503020204020204" pitchFamily="34" charset="-122"/>
                <a:ea typeface="微软雅黑" panose="020B0503020204020204" pitchFamily="34" charset="-122"/>
              </a:rPr>
              <a:t>表示链长，取值</a:t>
            </a:r>
            <a:r>
              <a:rPr kumimoji="1" lang="en-US" altLang="zh-CN" b="0" dirty="0">
                <a:solidFill>
                  <a:srgbClr val="0070C0"/>
                </a:solidFill>
                <a:latin typeface="微软雅黑" panose="020B0503020204020204" pitchFamily="34" charset="-122"/>
                <a:ea typeface="微软雅黑" panose="020B0503020204020204" pitchFamily="34" charset="-122"/>
              </a:rPr>
              <a:t>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 r+1;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j=i+r-1;                </a:t>
            </a:r>
            <a:r>
              <a:rPr kumimoji="1" lang="en-US" altLang="zh-CN" b="0" dirty="0">
                <a:solidFill>
                  <a:srgbClr val="0070C0"/>
                </a:solidFill>
                <a:latin typeface="微软雅黑" panose="020B0503020204020204" pitchFamily="34" charset="-122"/>
                <a:ea typeface="微软雅黑" panose="020B0503020204020204" pitchFamily="34" charset="-122"/>
              </a:rPr>
              <a:t>//j</a:t>
            </a:r>
            <a:r>
              <a:rPr kumimoji="1" lang="zh-CN" altLang="en-US" b="0" dirty="0">
                <a:solidFill>
                  <a:srgbClr val="0070C0"/>
                </a:solidFill>
                <a:latin typeface="微软雅黑" panose="020B0503020204020204" pitchFamily="34" charset="-122"/>
                <a:ea typeface="微软雅黑" panose="020B0503020204020204" pitchFamily="34" charset="-122"/>
              </a:rPr>
              <a:t>依次取值</a:t>
            </a:r>
            <a:r>
              <a:rPr kumimoji="1" lang="en-US" altLang="zh-CN" b="0" dirty="0">
                <a:solidFill>
                  <a:srgbClr val="0070C0"/>
                </a:solidFill>
                <a:latin typeface="微软雅黑" panose="020B0503020204020204" pitchFamily="34" charset="-122"/>
                <a:ea typeface="微软雅黑" panose="020B0503020204020204" pitchFamily="34" charset="-122"/>
              </a:rPr>
              <a:t>i+1,i+2,……,n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m[i+1][j]+ p[i-1]*p[</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]*p[j];   </a:t>
            </a:r>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eaLnBrk="1" hangingPunct="1">
              <a:lnSpc>
                <a:spcPts val="2600"/>
              </a:lnSpc>
            </a:pPr>
            <a:r>
              <a:rPr kumimoji="1" lang="en-US" altLang="zh-CN" b="0" dirty="0">
                <a:solidFill>
                  <a:srgbClr val="00B050"/>
                </a:solidFill>
                <a:latin typeface="微软雅黑" panose="020B0503020204020204" pitchFamily="34" charset="-122"/>
                <a:ea typeface="微软雅黑" panose="020B0503020204020204" pitchFamily="34" charset="-122"/>
              </a:rPr>
              <a:t> </a:t>
            </a:r>
            <a:r>
              <a:rPr kumimoji="1" lang="en-US" altLang="zh-CN" b="0" dirty="0" smtClean="0">
                <a:solidFill>
                  <a:srgbClr val="00B05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即</a:t>
            </a:r>
            <a:r>
              <a:rPr kumimoji="1" lang="en-US" altLang="zh-CN" b="0" dirty="0">
                <a:solidFill>
                  <a:srgbClr val="0070C0"/>
                </a:solidFill>
                <a:latin typeface="微软雅黑" panose="020B0503020204020204" pitchFamily="34" charset="-122"/>
                <a:ea typeface="微软雅黑" panose="020B0503020204020204" pitchFamily="34" charset="-122"/>
              </a:rPr>
              <a:t>m[</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][j] = m[</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]+m[i+1][j]+ p[i-1]*p[</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]*p[j]</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zh-CN" altLang="en-US" b="0" dirty="0">
                <a:solidFill>
                  <a:srgbClr val="0070C0"/>
                </a:solidFill>
                <a:latin typeface="微软雅黑" panose="020B0503020204020204" pitchFamily="34" charset="-122"/>
                <a:ea typeface="微软雅黑" panose="020B0503020204020204" pitchFamily="34" charset="-122"/>
              </a:rPr>
              <a:t>为初始断开位置</a:t>
            </a:r>
            <a:endParaRPr kumimoji="1" lang="en-US" altLang="zh-CN" b="0" dirty="0">
              <a:solidFill>
                <a:srgbClr val="0070C0"/>
              </a:solidFill>
              <a:latin typeface="微软雅黑" panose="020B0503020204020204" pitchFamily="34" charset="-122"/>
              <a:ea typeface="微软雅黑" panose="020B0503020204020204" pitchFamily="34" charset="-122"/>
            </a:endParaRP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k = i+1; k &lt; j; k++) </a:t>
            </a:r>
            <a:r>
              <a:rPr kumimoji="1" lang="en-US" altLang="zh-CN" dirty="0" smtClean="0">
                <a:solidFill>
                  <a:srgbClr val="000000"/>
                </a:solidFill>
                <a:latin typeface="微软雅黑" panose="020B0503020204020204" pitchFamily="34" charset="-122"/>
                <a:ea typeface="微软雅黑" panose="020B0503020204020204" pitchFamily="34" charset="-122"/>
              </a:rPr>
              <a:t>{</a:t>
            </a:r>
            <a:r>
              <a:rPr kumimoji="1" lang="en-US" altLang="zh-CN" b="0" dirty="0" smtClean="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依次设断开位置为</a:t>
            </a:r>
            <a:r>
              <a:rPr kumimoji="1" lang="en-US" altLang="zh-CN" b="0" dirty="0">
                <a:solidFill>
                  <a:srgbClr val="0070C0"/>
                </a:solidFill>
                <a:latin typeface="微软雅黑" panose="020B0503020204020204" pitchFamily="34" charset="-122"/>
                <a:ea typeface="微软雅黑" panose="020B0503020204020204" pitchFamily="34" charset="-122"/>
              </a:rPr>
              <a:t>i+1,i+2,……</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t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][k] + m[k+1][j] + p[i-1]*p[k]*p[j];</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if (t &lt;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k;}</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smtClean="0">
                <a:solidFill>
                  <a:srgbClr val="000000"/>
                </a:solidFill>
                <a:latin typeface="微软雅黑" panose="020B0503020204020204" pitchFamily="34" charset="-122"/>
                <a:ea typeface="微软雅黑" panose="020B0503020204020204" pitchFamily="34" charset="-122"/>
              </a:rPr>
              <a:t> </a:t>
            </a:r>
            <a:r>
              <a:rPr kumimoji="1" lang="en-US" altLang="zh-CN" dirty="0">
                <a:solidFill>
                  <a:srgbClr val="000000"/>
                </a:solidFill>
                <a:latin typeface="微软雅黑" panose="020B0503020204020204" pitchFamily="34" charset="-122"/>
                <a:ea typeface="微软雅黑" panose="020B0503020204020204" pitchFamily="34" charset="-122"/>
              </a:rPr>
              <a:t>}</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smtClean="0">
                <a:solidFill>
                  <a:srgbClr val="000000"/>
                </a:solidFill>
                <a:latin typeface="微软雅黑" panose="020B0503020204020204" pitchFamily="34" charset="-122"/>
                <a:ea typeface="微软雅黑" panose="020B0503020204020204" pitchFamily="34" charset="-122"/>
              </a:rPr>
              <a:t> }</a:t>
            </a:r>
            <a:endParaRPr kumimoji="1"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p:txBody>
      </p:sp>
      <p:sp>
        <p:nvSpPr>
          <p:cNvPr id="28677" name="Rectangle 2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5966" name="Text Box 30"/>
          <p:cNvSpPr txBox="1">
            <a:spLocks noChangeArrowheads="1"/>
          </p:cNvSpPr>
          <p:nvPr/>
        </p:nvSpPr>
        <p:spPr bwMode="auto">
          <a:xfrm>
            <a:off x="2195736" y="4941168"/>
            <a:ext cx="6241876" cy="1631216"/>
          </a:xfrm>
          <a:prstGeom prst="rect">
            <a:avLst/>
          </a:prstGeom>
          <a:noFill/>
          <a:ln w="50800">
            <a:solidFill>
              <a:srgbClr val="FF6600"/>
            </a:solidFill>
            <a:miter lim="800000"/>
            <a:headEnd/>
            <a:tailEnd/>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0" dirty="0">
                <a:latin typeface="微软雅黑" panose="020B0503020204020204" pitchFamily="34" charset="-122"/>
                <a:ea typeface="微软雅黑" panose="020B0503020204020204" pitchFamily="34" charset="-122"/>
              </a:rPr>
              <a:t>算法复杂度分析：</a:t>
            </a:r>
          </a:p>
          <a:p>
            <a:pPr eaLnBrk="1" hangingPunct="1"/>
            <a:r>
              <a:rPr lang="zh-CN" altLang="en-US" b="0" dirty="0">
                <a:latin typeface="微软雅黑" panose="020B0503020204020204" pitchFamily="34" charset="-122"/>
                <a:ea typeface="微软雅黑" panose="020B0503020204020204" pitchFamily="34" charset="-122"/>
              </a:rPr>
              <a:t>算法</a:t>
            </a:r>
            <a:r>
              <a:rPr lang="en-US" altLang="zh-CN" b="0" dirty="0" err="1">
                <a:latin typeface="微软雅黑" panose="020B0503020204020204" pitchFamily="34" charset="-122"/>
                <a:ea typeface="微软雅黑" panose="020B0503020204020204" pitchFamily="34" charset="-122"/>
              </a:rPr>
              <a:t>matrixChain</a:t>
            </a:r>
            <a:r>
              <a:rPr lang="zh-CN" altLang="en-US" b="0" dirty="0">
                <a:latin typeface="微软雅黑" panose="020B0503020204020204" pitchFamily="34" charset="-122"/>
                <a:ea typeface="微软雅黑" panose="020B0503020204020204" pitchFamily="34" charset="-122"/>
              </a:rPr>
              <a:t>的主要计算量取决于算法中对</a:t>
            </a:r>
            <a:r>
              <a:rPr lang="en-US" altLang="zh-CN" b="0" dirty="0">
                <a:latin typeface="微软雅黑" panose="020B0503020204020204" pitchFamily="34" charset="-122"/>
                <a:ea typeface="微软雅黑" panose="020B0503020204020204" pitchFamily="34" charset="-122"/>
              </a:rPr>
              <a:t>r</a:t>
            </a:r>
            <a:r>
              <a:rPr lang="zh-CN" altLang="en-US"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i</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k</a:t>
            </a:r>
            <a:r>
              <a:rPr lang="zh-CN" altLang="en-US" b="0" dirty="0">
                <a:latin typeface="微软雅黑" panose="020B0503020204020204" pitchFamily="34" charset="-122"/>
                <a:ea typeface="微软雅黑" panose="020B0503020204020204" pitchFamily="34" charset="-122"/>
              </a:rPr>
              <a:t>的</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重循环。循环体内的计算量为</a:t>
            </a:r>
            <a:r>
              <a:rPr lang="en-US" altLang="zh-CN" b="0" dirty="0">
                <a:latin typeface="微软雅黑" panose="020B0503020204020204" pitchFamily="34" charset="-122"/>
                <a:ea typeface="微软雅黑" panose="020B0503020204020204" pitchFamily="34" charset="-122"/>
              </a:rPr>
              <a:t>O(1)</a:t>
            </a:r>
            <a:r>
              <a:rPr lang="zh-CN" altLang="en-US" b="0" dirty="0">
                <a:latin typeface="微软雅黑" panose="020B0503020204020204" pitchFamily="34" charset="-122"/>
                <a:ea typeface="微软雅黑" panose="020B0503020204020204" pitchFamily="34" charset="-122"/>
              </a:rPr>
              <a:t>，而</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重循环的总次数为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。因此算法的计算时间上界为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。算法所占用的空间显然为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2</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p:txBody>
      </p:sp>
      <p:sp>
        <p:nvSpPr>
          <p:cNvPr id="28679" name="TextBox 8"/>
          <p:cNvSpPr txBox="1">
            <a:spLocks noChangeArrowheads="1"/>
          </p:cNvSpPr>
          <p:nvPr/>
        </p:nvSpPr>
        <p:spPr bwMode="auto">
          <a:xfrm>
            <a:off x="4143375" y="1857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 name="左大括号 1"/>
          <p:cNvSpPr/>
          <p:nvPr/>
        </p:nvSpPr>
        <p:spPr bwMode="auto">
          <a:xfrm>
            <a:off x="1295636" y="3789040"/>
            <a:ext cx="216024" cy="864096"/>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3" name="左大括号 2"/>
          <p:cNvSpPr/>
          <p:nvPr/>
        </p:nvSpPr>
        <p:spPr bwMode="auto">
          <a:xfrm>
            <a:off x="899592" y="2227263"/>
            <a:ext cx="144016" cy="2713905"/>
          </a:xfrm>
          <a:prstGeom prst="leftBrace">
            <a:avLst/>
          </a:prstGeom>
          <a:noFill/>
          <a:ln w="19050" cap="flat" cmpd="sng" algn="ctr">
            <a:solidFill>
              <a:schemeClr val="accent6"/>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4" name="左大括号 3"/>
          <p:cNvSpPr/>
          <p:nvPr/>
        </p:nvSpPr>
        <p:spPr bwMode="auto">
          <a:xfrm>
            <a:off x="539552" y="1844824"/>
            <a:ext cx="216024" cy="3406849"/>
          </a:xfrm>
          <a:prstGeom prst="leftBrace">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12" name="矩形 11"/>
          <p:cNvSpPr>
            <a:spLocks noChangeArrowheads="1"/>
          </p:cNvSpPr>
          <p:nvPr/>
        </p:nvSpPr>
        <p:spPr bwMode="auto">
          <a:xfrm>
            <a:off x="428625" y="764704"/>
            <a:ext cx="8501063" cy="87440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150000"/>
              </a:lnSpc>
            </a:pPr>
            <a:r>
              <a:rPr lang="zh-CN" altLang="en-US" sz="1800" b="0" dirty="0">
                <a:solidFill>
                  <a:srgbClr val="FF0000"/>
                </a:solidFill>
                <a:latin typeface="微软雅黑" panose="020B0503020204020204" pitchFamily="34" charset="-122"/>
                <a:ea typeface="微软雅黑" panose="020B0503020204020204" pitchFamily="34" charset="-122"/>
              </a:rPr>
              <a:t>当</a:t>
            </a:r>
            <a:r>
              <a:rPr lang="en-US" altLang="zh-CN" sz="1800" b="0" dirty="0">
                <a:solidFill>
                  <a:srgbClr val="FF0000"/>
                </a:solidFill>
                <a:latin typeface="微软雅黑" panose="020B0503020204020204" pitchFamily="34" charset="-122"/>
                <a:ea typeface="微软雅黑" panose="020B0503020204020204" pitchFamily="34" charset="-122"/>
              </a:rPr>
              <a:t>r &gt; 2</a:t>
            </a:r>
            <a:r>
              <a:rPr lang="zh-CN" altLang="en-US" sz="1800" b="0" dirty="0">
                <a:solidFill>
                  <a:srgbClr val="FF0000"/>
                </a:solidFill>
                <a:latin typeface="微软雅黑" panose="020B0503020204020204" pitchFamily="34" charset="-122"/>
                <a:ea typeface="微软雅黑" panose="020B0503020204020204" pitchFamily="34" charset="-122"/>
              </a:rPr>
              <a:t>，每对</a:t>
            </a:r>
            <a:r>
              <a:rPr lang="en-US" altLang="zh-CN" sz="1800" b="0" dirty="0">
                <a:solidFill>
                  <a:srgbClr val="FF0000"/>
                </a:solidFill>
                <a:latin typeface="微软雅黑" panose="020B0503020204020204" pitchFamily="34" charset="-122"/>
                <a:ea typeface="微软雅黑" panose="020B0503020204020204" pitchFamily="34" charset="-122"/>
              </a:rPr>
              <a:t>(</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 j)</a:t>
            </a:r>
            <a:r>
              <a:rPr lang="zh-CN" altLang="en-US" sz="1800" b="0" dirty="0">
                <a:solidFill>
                  <a:srgbClr val="FF0000"/>
                </a:solidFill>
                <a:latin typeface="微软雅黑" panose="020B0503020204020204" pitchFamily="34" charset="-122"/>
                <a:ea typeface="微软雅黑" panose="020B0503020204020204" pitchFamily="34" charset="-122"/>
              </a:rPr>
              <a:t>中的断点</a:t>
            </a:r>
            <a:r>
              <a:rPr lang="en-US" altLang="zh-CN" sz="1800" b="0" dirty="0">
                <a:solidFill>
                  <a:srgbClr val="FF0000"/>
                </a:solidFill>
                <a:latin typeface="微软雅黑" panose="020B0503020204020204" pitchFamily="34" charset="-122"/>
                <a:ea typeface="微软雅黑" panose="020B0503020204020204" pitchFamily="34" charset="-122"/>
              </a:rPr>
              <a:t>k</a:t>
            </a:r>
            <a:r>
              <a:rPr lang="zh-CN" altLang="en-US" sz="1800" b="0" dirty="0">
                <a:solidFill>
                  <a:srgbClr val="FF0000"/>
                </a:solidFill>
                <a:latin typeface="微软雅黑" panose="020B0503020204020204" pitchFamily="34" charset="-122"/>
                <a:ea typeface="微软雅黑" panose="020B0503020204020204" pitchFamily="34" charset="-122"/>
              </a:rPr>
              <a:t>有</a:t>
            </a:r>
            <a:r>
              <a:rPr lang="en-US" altLang="zh-CN" sz="1800" b="0" dirty="0">
                <a:solidFill>
                  <a:srgbClr val="FF0000"/>
                </a:solidFill>
                <a:latin typeface="微软雅黑" panose="020B0503020204020204" pitchFamily="34" charset="-122"/>
                <a:ea typeface="微软雅黑" panose="020B0503020204020204" pitchFamily="34" charset="-122"/>
              </a:rPr>
              <a:t>r – 1</a:t>
            </a:r>
            <a:r>
              <a:rPr lang="zh-CN" altLang="en-US" sz="1800" b="0" dirty="0">
                <a:solidFill>
                  <a:srgbClr val="FF0000"/>
                </a:solidFill>
                <a:latin typeface="微软雅黑" panose="020B0503020204020204" pitchFamily="34" charset="-122"/>
                <a:ea typeface="微软雅黑" panose="020B0503020204020204" pitchFamily="34" charset="-122"/>
              </a:rPr>
              <a:t>个，越往高层断点数目越多。这样自底向上完成整个</a:t>
            </a:r>
            <a:r>
              <a:rPr lang="en-US" altLang="zh-CN" sz="1800" b="0" dirty="0">
                <a:solidFill>
                  <a:srgbClr val="FF0000"/>
                </a:solidFill>
                <a:latin typeface="微软雅黑" panose="020B0503020204020204" pitchFamily="34" charset="-122"/>
                <a:ea typeface="微软雅黑" panose="020B0503020204020204" pitchFamily="34" charset="-122"/>
              </a:rPr>
              <a:t>m[</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][j]</a:t>
            </a:r>
            <a:r>
              <a:rPr lang="zh-CN" altLang="en-US" sz="1800" b="0" dirty="0">
                <a:solidFill>
                  <a:srgbClr val="FF0000"/>
                </a:solidFill>
                <a:latin typeface="微软雅黑" panose="020B0503020204020204" pitchFamily="34" charset="-122"/>
                <a:ea typeface="微软雅黑" panose="020B0503020204020204" pitchFamily="34" charset="-122"/>
              </a:rPr>
              <a:t>的计算。</a:t>
            </a:r>
          </a:p>
        </p:txBody>
      </p:sp>
    </p:spTree>
    <p:extLst>
      <p:ext uri="{BB962C8B-B14F-4D97-AF65-F5344CB8AC3E}">
        <p14:creationId xmlns:p14="http://schemas.microsoft.com/office/powerpoint/2010/main" val="419828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66"/>
                                        </p:tgtEl>
                                        <p:attrNameLst>
                                          <p:attrName>style.visibility</p:attrName>
                                        </p:attrNameLst>
                                      </p:cBhvr>
                                      <p:to>
                                        <p:strVal val="visible"/>
                                      </p:to>
                                    </p:set>
                                    <p:animEffect transition="in" filter="blinds(horizontal)">
                                      <p:cBhvr>
                                        <p:cTn id="12" dur="500"/>
                                        <p:tgtEl>
                                          <p:spTgt spid="29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6"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72"/>
          <p:cNvSpPr>
            <a:spLocks noGrp="1" noChangeArrowheads="1"/>
          </p:cNvSpPr>
          <p:nvPr>
            <p:ph type="title"/>
          </p:nvPr>
        </p:nvSpPr>
        <p:spPr>
          <a:xfrm>
            <a:off x="685800" y="357188"/>
            <a:ext cx="7772400" cy="1143000"/>
          </a:xfrm>
        </p:spPr>
        <p:txBody>
          <a:bodyPr/>
          <a:lstStyle/>
          <a:p>
            <a:pPr eaLnBrk="1" hangingPunct="1"/>
            <a:r>
              <a:rPr lang="en-US" altLang="zh-CN" smtClean="0"/>
              <a:t>MatrixChain</a:t>
            </a:r>
            <a:r>
              <a:rPr lang="zh-CN" altLang="en-US" smtClean="0"/>
              <a:t>的运行举例</a:t>
            </a:r>
          </a:p>
        </p:txBody>
      </p:sp>
      <p:sp>
        <p:nvSpPr>
          <p:cNvPr id="36867" name="Rectangle 173"/>
          <p:cNvSpPr>
            <a:spLocks noGrp="1" noChangeArrowheads="1"/>
          </p:cNvSpPr>
          <p:nvPr>
            <p:ph type="body" idx="1"/>
          </p:nvPr>
        </p:nvSpPr>
        <p:spPr/>
        <p:txBody>
          <a:bodyPr/>
          <a:lstStyle/>
          <a:p>
            <a:pPr eaLnBrk="1" hangingPunct="1"/>
            <a:r>
              <a:rPr lang="en-US" altLang="zh-CN" b="1" smtClean="0"/>
              <a:t>MatrixChain</a:t>
            </a:r>
            <a:r>
              <a:rPr lang="zh-CN" altLang="en-US" b="1" smtClean="0"/>
              <a:t>将如下面红色箭头所示的过程逐个计算子问题</a:t>
            </a:r>
            <a:r>
              <a:rPr lang="en-US" altLang="zh-CN" b="1" smtClean="0"/>
              <a:t>A[i: j]</a:t>
            </a:r>
            <a:r>
              <a:rPr lang="zh-CN" altLang="en-US" b="1" smtClean="0"/>
              <a:t> 。</a:t>
            </a:r>
          </a:p>
          <a:p>
            <a:pPr eaLnBrk="1" hangingPunct="1"/>
            <a:endParaRPr lang="en-US" altLang="zh-CN" b="1" smtClean="0"/>
          </a:p>
        </p:txBody>
      </p:sp>
      <p:grpSp>
        <p:nvGrpSpPr>
          <p:cNvPr id="36868" name="Group 211"/>
          <p:cNvGrpSpPr>
            <a:grpSpLocks/>
          </p:cNvGrpSpPr>
          <p:nvPr/>
        </p:nvGrpSpPr>
        <p:grpSpPr bwMode="auto">
          <a:xfrm>
            <a:off x="958850" y="3429000"/>
            <a:ext cx="4549775" cy="2576513"/>
            <a:chOff x="604" y="2160"/>
            <a:chExt cx="2866" cy="1623"/>
          </a:xfrm>
        </p:grpSpPr>
        <p:sp>
          <p:nvSpPr>
            <p:cNvPr id="36890" name="Rectangle 56"/>
            <p:cNvSpPr>
              <a:spLocks noChangeArrowheads="1"/>
            </p:cNvSpPr>
            <p:nvPr/>
          </p:nvSpPr>
          <p:spPr bwMode="auto">
            <a:xfrm>
              <a:off x="604" y="2352"/>
              <a:ext cx="196"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6891" name="Rectangle 57"/>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6892" name="Text Box 58"/>
            <p:cNvSpPr txBox="1">
              <a:spLocks noChangeArrowheads="1"/>
            </p:cNvSpPr>
            <p:nvPr/>
          </p:nvSpPr>
          <p:spPr bwMode="auto">
            <a:xfrm>
              <a:off x="1092" y="3012"/>
              <a:ext cx="7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6893" name="Group 195"/>
            <p:cNvGrpSpPr>
              <a:grpSpLocks/>
            </p:cNvGrpSpPr>
            <p:nvPr/>
          </p:nvGrpSpPr>
          <p:grpSpPr bwMode="auto">
            <a:xfrm>
              <a:off x="831" y="2365"/>
              <a:ext cx="2639" cy="1418"/>
              <a:chOff x="831" y="2365"/>
              <a:chExt cx="2639" cy="1418"/>
            </a:xfrm>
          </p:grpSpPr>
          <p:sp>
            <p:nvSpPr>
              <p:cNvPr id="36894" name="Rectangle 184"/>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6895" name="Line 185"/>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Line 186"/>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7" name="Line 187"/>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Line 188"/>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9" name="Line 189"/>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Line 190"/>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1" name="Line 191"/>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2" name="Line 192"/>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3" name="Line 193"/>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Line 194"/>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6869" name="Group 210"/>
          <p:cNvGrpSpPr>
            <a:grpSpLocks/>
          </p:cNvGrpSpPr>
          <p:nvPr/>
        </p:nvGrpSpPr>
        <p:grpSpPr bwMode="auto">
          <a:xfrm>
            <a:off x="6146800" y="3448050"/>
            <a:ext cx="2312988" cy="2557463"/>
            <a:chOff x="3872" y="2172"/>
            <a:chExt cx="1457" cy="1611"/>
          </a:xfrm>
        </p:grpSpPr>
        <p:sp>
          <p:nvSpPr>
            <p:cNvPr id="36876" name="Rectangle 111"/>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6877" name="Text Box 112"/>
            <p:cNvSpPr txBox="1">
              <a:spLocks noChangeArrowheads="1"/>
            </p:cNvSpPr>
            <p:nvPr/>
          </p:nvSpPr>
          <p:spPr bwMode="auto">
            <a:xfrm>
              <a:off x="3969" y="3012"/>
              <a:ext cx="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6878" name="Group 209"/>
            <p:cNvGrpSpPr>
              <a:grpSpLocks/>
            </p:cNvGrpSpPr>
            <p:nvPr/>
          </p:nvGrpSpPr>
          <p:grpSpPr bwMode="auto">
            <a:xfrm>
              <a:off x="3872" y="2365"/>
              <a:ext cx="1457" cy="1418"/>
              <a:chOff x="3872" y="2365"/>
              <a:chExt cx="1457" cy="1418"/>
            </a:xfrm>
          </p:grpSpPr>
          <p:sp>
            <p:nvSpPr>
              <p:cNvPr id="36879" name="Rectangle 198"/>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6880" name="Line 199"/>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Line 200"/>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Line 201"/>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202"/>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203"/>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204"/>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205"/>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206"/>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207"/>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208"/>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07444" name="Line 212"/>
          <p:cNvSpPr>
            <a:spLocks noChangeShapeType="1"/>
          </p:cNvSpPr>
          <p:nvPr/>
        </p:nvSpPr>
        <p:spPr bwMode="auto">
          <a:xfrm>
            <a:off x="1344613" y="3789363"/>
            <a:ext cx="4103687" cy="216058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5" name="Line 213"/>
          <p:cNvSpPr>
            <a:spLocks noChangeShapeType="1"/>
          </p:cNvSpPr>
          <p:nvPr/>
        </p:nvSpPr>
        <p:spPr bwMode="auto">
          <a:xfrm>
            <a:off x="2051050" y="3789363"/>
            <a:ext cx="3457575" cy="18129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6" name="Line 214"/>
          <p:cNvSpPr>
            <a:spLocks noChangeShapeType="1"/>
          </p:cNvSpPr>
          <p:nvPr/>
        </p:nvSpPr>
        <p:spPr bwMode="auto">
          <a:xfrm>
            <a:off x="2698750" y="3776663"/>
            <a:ext cx="2809875" cy="14525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7" name="Line 215"/>
          <p:cNvSpPr>
            <a:spLocks noChangeShapeType="1"/>
          </p:cNvSpPr>
          <p:nvPr/>
        </p:nvSpPr>
        <p:spPr bwMode="auto">
          <a:xfrm>
            <a:off x="3417888" y="3776663"/>
            <a:ext cx="2090737" cy="1092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8" name="Line 216"/>
          <p:cNvSpPr>
            <a:spLocks noChangeShapeType="1"/>
          </p:cNvSpPr>
          <p:nvPr/>
        </p:nvSpPr>
        <p:spPr bwMode="auto">
          <a:xfrm>
            <a:off x="4137025" y="3776663"/>
            <a:ext cx="1371600" cy="73183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9" name="Line 217"/>
          <p:cNvSpPr>
            <a:spLocks noChangeShapeType="1"/>
          </p:cNvSpPr>
          <p:nvPr/>
        </p:nvSpPr>
        <p:spPr bwMode="auto">
          <a:xfrm>
            <a:off x="4856163" y="3767138"/>
            <a:ext cx="652462" cy="38258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277178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07444"/>
                                        </p:tgtEl>
                                        <p:attrNameLst>
                                          <p:attrName>style.visibility</p:attrName>
                                        </p:attrNameLst>
                                      </p:cBhvr>
                                      <p:to>
                                        <p:strVal val="visible"/>
                                      </p:to>
                                    </p:set>
                                    <p:animEffect transition="in" filter="wipe(up)">
                                      <p:cBhvr>
                                        <p:cTn id="7" dur="500"/>
                                        <p:tgtEl>
                                          <p:spTgt spid="607444"/>
                                        </p:tgtEl>
                                      </p:cBhvr>
                                    </p:animEffect>
                                  </p:childTnLst>
                                  <p:subTnLst>
                                    <p:set>
                                      <p:cBhvr override="childStyle">
                                        <p:cTn dur="1" fill="hold" display="0" masterRel="nextClick" afterEffect="1"/>
                                        <p:tgtEl>
                                          <p:spTgt spid="607444"/>
                                        </p:tgtEl>
                                        <p:attrNameLst>
                                          <p:attrName>style.visibility</p:attrName>
                                        </p:attrNameLst>
                                      </p:cBhvr>
                                      <p:to>
                                        <p:strVal val="hidden"/>
                                      </p:to>
                                    </p:set>
                                  </p:subTnLst>
                                </p:cTn>
                              </p:par>
                            </p:childTnLst>
                          </p:cTn>
                        </p:par>
                        <p:par>
                          <p:cTn id="8" fill="hold" nodeType="afterGroup">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607445"/>
                                        </p:tgtEl>
                                        <p:attrNameLst>
                                          <p:attrName>style.visibility</p:attrName>
                                        </p:attrNameLst>
                                      </p:cBhvr>
                                      <p:to>
                                        <p:strVal val="visible"/>
                                      </p:to>
                                    </p:set>
                                    <p:animEffect transition="in" filter="wipe(up)">
                                      <p:cBhvr>
                                        <p:cTn id="11" dur="500"/>
                                        <p:tgtEl>
                                          <p:spTgt spid="607445"/>
                                        </p:tgtEl>
                                      </p:cBhvr>
                                    </p:animEffect>
                                  </p:childTnLst>
                                  <p:subTnLst>
                                    <p:set>
                                      <p:cBhvr override="childStyle">
                                        <p:cTn dur="1" fill="hold" display="0" masterRel="nextClick" afterEffect="1"/>
                                        <p:tgtEl>
                                          <p:spTgt spid="607445"/>
                                        </p:tgtEl>
                                        <p:attrNameLst>
                                          <p:attrName>style.visibility</p:attrName>
                                        </p:attrNameLst>
                                      </p:cBhvr>
                                      <p:to>
                                        <p:strVal val="hidden"/>
                                      </p:to>
                                    </p:set>
                                  </p:subTnLst>
                                </p:cTn>
                              </p:par>
                            </p:childTnLst>
                          </p:cTn>
                        </p:par>
                        <p:par>
                          <p:cTn id="12" fill="hold" nodeType="afterGroup">
                            <p:stCondLst>
                              <p:cond delay="2000"/>
                            </p:stCondLst>
                            <p:childTnLst>
                              <p:par>
                                <p:cTn id="13" presetID="22" presetClass="entr" presetSubtype="1" fill="hold" grpId="0" nodeType="afterEffect">
                                  <p:stCondLst>
                                    <p:cond delay="1000"/>
                                  </p:stCondLst>
                                  <p:childTnLst>
                                    <p:set>
                                      <p:cBhvr>
                                        <p:cTn id="14" dur="1" fill="hold">
                                          <p:stCondLst>
                                            <p:cond delay="0"/>
                                          </p:stCondLst>
                                        </p:cTn>
                                        <p:tgtEl>
                                          <p:spTgt spid="607446"/>
                                        </p:tgtEl>
                                        <p:attrNameLst>
                                          <p:attrName>style.visibility</p:attrName>
                                        </p:attrNameLst>
                                      </p:cBhvr>
                                      <p:to>
                                        <p:strVal val="visible"/>
                                      </p:to>
                                    </p:set>
                                    <p:animEffect transition="in" filter="wipe(up)">
                                      <p:cBhvr>
                                        <p:cTn id="15" dur="500"/>
                                        <p:tgtEl>
                                          <p:spTgt spid="607446"/>
                                        </p:tgtEl>
                                      </p:cBhvr>
                                    </p:animEffect>
                                  </p:childTnLst>
                                  <p:subTnLst>
                                    <p:set>
                                      <p:cBhvr override="childStyle">
                                        <p:cTn dur="1" fill="hold" display="0" masterRel="nextClick" afterEffect="1"/>
                                        <p:tgtEl>
                                          <p:spTgt spid="607446"/>
                                        </p:tgtEl>
                                        <p:attrNameLst>
                                          <p:attrName>style.visibility</p:attrName>
                                        </p:attrNameLst>
                                      </p:cBhvr>
                                      <p:to>
                                        <p:strVal val="hidden"/>
                                      </p:to>
                                    </p:set>
                                  </p:subTnLst>
                                </p:cTn>
                              </p:par>
                            </p:childTnLst>
                          </p:cTn>
                        </p:par>
                        <p:par>
                          <p:cTn id="16" fill="hold" nodeType="afterGroup">
                            <p:stCondLst>
                              <p:cond delay="3500"/>
                            </p:stCondLst>
                            <p:childTnLst>
                              <p:par>
                                <p:cTn id="17" presetID="22" presetClass="entr" presetSubtype="1" fill="hold" grpId="0" nodeType="afterEffect">
                                  <p:stCondLst>
                                    <p:cond delay="1000"/>
                                  </p:stCondLst>
                                  <p:childTnLst>
                                    <p:set>
                                      <p:cBhvr>
                                        <p:cTn id="18" dur="1" fill="hold">
                                          <p:stCondLst>
                                            <p:cond delay="0"/>
                                          </p:stCondLst>
                                        </p:cTn>
                                        <p:tgtEl>
                                          <p:spTgt spid="607447"/>
                                        </p:tgtEl>
                                        <p:attrNameLst>
                                          <p:attrName>style.visibility</p:attrName>
                                        </p:attrNameLst>
                                      </p:cBhvr>
                                      <p:to>
                                        <p:strVal val="visible"/>
                                      </p:to>
                                    </p:set>
                                    <p:animEffect transition="in" filter="wipe(up)">
                                      <p:cBhvr>
                                        <p:cTn id="19" dur="500"/>
                                        <p:tgtEl>
                                          <p:spTgt spid="607447"/>
                                        </p:tgtEl>
                                      </p:cBhvr>
                                    </p:animEffect>
                                  </p:childTnLst>
                                  <p:subTnLst>
                                    <p:set>
                                      <p:cBhvr override="childStyle">
                                        <p:cTn dur="1" fill="hold" display="0" masterRel="nextClick" afterEffect="1"/>
                                        <p:tgtEl>
                                          <p:spTgt spid="607447"/>
                                        </p:tgtEl>
                                        <p:attrNameLst>
                                          <p:attrName>style.visibility</p:attrName>
                                        </p:attrNameLst>
                                      </p:cBhvr>
                                      <p:to>
                                        <p:strVal val="hidden"/>
                                      </p:to>
                                    </p:set>
                                  </p:subTnLst>
                                </p:cTn>
                              </p:par>
                            </p:childTnLst>
                          </p:cTn>
                        </p:par>
                        <p:par>
                          <p:cTn id="20" fill="hold" nodeType="afterGroup">
                            <p:stCondLst>
                              <p:cond delay="5000"/>
                            </p:stCondLst>
                            <p:childTnLst>
                              <p:par>
                                <p:cTn id="21" presetID="22" presetClass="entr" presetSubtype="1" fill="hold" grpId="0" nodeType="afterEffect">
                                  <p:stCondLst>
                                    <p:cond delay="1000"/>
                                  </p:stCondLst>
                                  <p:childTnLst>
                                    <p:set>
                                      <p:cBhvr>
                                        <p:cTn id="22" dur="1" fill="hold">
                                          <p:stCondLst>
                                            <p:cond delay="0"/>
                                          </p:stCondLst>
                                        </p:cTn>
                                        <p:tgtEl>
                                          <p:spTgt spid="607448"/>
                                        </p:tgtEl>
                                        <p:attrNameLst>
                                          <p:attrName>style.visibility</p:attrName>
                                        </p:attrNameLst>
                                      </p:cBhvr>
                                      <p:to>
                                        <p:strVal val="visible"/>
                                      </p:to>
                                    </p:set>
                                    <p:animEffect transition="in" filter="wipe(up)">
                                      <p:cBhvr>
                                        <p:cTn id="23" dur="500"/>
                                        <p:tgtEl>
                                          <p:spTgt spid="607448"/>
                                        </p:tgtEl>
                                      </p:cBhvr>
                                    </p:animEffect>
                                  </p:childTnLst>
                                  <p:subTnLst>
                                    <p:set>
                                      <p:cBhvr override="childStyle">
                                        <p:cTn dur="1" fill="hold" display="0" masterRel="nextClick" afterEffect="1"/>
                                        <p:tgtEl>
                                          <p:spTgt spid="607448"/>
                                        </p:tgtEl>
                                        <p:attrNameLst>
                                          <p:attrName>style.visibility</p:attrName>
                                        </p:attrNameLst>
                                      </p:cBhvr>
                                      <p:to>
                                        <p:strVal val="hidden"/>
                                      </p:to>
                                    </p:set>
                                  </p:subTnLst>
                                </p:cTn>
                              </p:par>
                            </p:childTnLst>
                          </p:cTn>
                        </p:par>
                        <p:par>
                          <p:cTn id="24" fill="hold" nodeType="afterGroup">
                            <p:stCondLst>
                              <p:cond delay="6500"/>
                            </p:stCondLst>
                            <p:childTnLst>
                              <p:par>
                                <p:cTn id="25" presetID="22" presetClass="entr" presetSubtype="1" fill="hold" grpId="0" nodeType="afterEffect">
                                  <p:stCondLst>
                                    <p:cond delay="1000"/>
                                  </p:stCondLst>
                                  <p:childTnLst>
                                    <p:set>
                                      <p:cBhvr>
                                        <p:cTn id="26" dur="1" fill="hold">
                                          <p:stCondLst>
                                            <p:cond delay="0"/>
                                          </p:stCondLst>
                                        </p:cTn>
                                        <p:tgtEl>
                                          <p:spTgt spid="607449"/>
                                        </p:tgtEl>
                                        <p:attrNameLst>
                                          <p:attrName>style.visibility</p:attrName>
                                        </p:attrNameLst>
                                      </p:cBhvr>
                                      <p:to>
                                        <p:strVal val="visible"/>
                                      </p:to>
                                    </p:set>
                                    <p:animEffect transition="in" filter="wipe(up)">
                                      <p:cBhvr>
                                        <p:cTn id="27" dur="500"/>
                                        <p:tgtEl>
                                          <p:spTgt spid="607449"/>
                                        </p:tgtEl>
                                      </p:cBhvr>
                                    </p:animEffect>
                                  </p:childTnLst>
                                  <p:subTnLst>
                                    <p:set>
                                      <p:cBhvr override="childStyle">
                                        <p:cTn dur="1" fill="hold" display="0" masterRel="nextClick" afterEffect="1"/>
                                        <p:tgtEl>
                                          <p:spTgt spid="6074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444" grpId="0" animBg="1"/>
      <p:bldP spid="607445" grpId="0" animBg="1"/>
      <p:bldP spid="607446" grpId="0" animBg="1"/>
      <p:bldP spid="607447" grpId="0" animBg="1"/>
      <p:bldP spid="607448" grpId="0" animBg="1"/>
      <p:bldP spid="6074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28663" y="285750"/>
            <a:ext cx="7772400" cy="1143000"/>
          </a:xfrm>
        </p:spPr>
        <p:txBody>
          <a:bodyPr/>
          <a:lstStyle/>
          <a:p>
            <a:pPr eaLnBrk="1" hangingPunct="1"/>
            <a:r>
              <a:rPr lang="en-US" altLang="zh-CN" smtClean="0"/>
              <a:t>MatrixChain</a:t>
            </a:r>
            <a:r>
              <a:rPr lang="zh-CN" altLang="en-US" smtClean="0"/>
              <a:t>的运行举例</a:t>
            </a:r>
          </a:p>
        </p:txBody>
      </p:sp>
      <p:grpSp>
        <p:nvGrpSpPr>
          <p:cNvPr id="37891" name="Group 4"/>
          <p:cNvGrpSpPr>
            <a:grpSpLocks/>
          </p:cNvGrpSpPr>
          <p:nvPr/>
        </p:nvGrpSpPr>
        <p:grpSpPr bwMode="auto">
          <a:xfrm>
            <a:off x="958850" y="3429000"/>
            <a:ext cx="4549775" cy="2576513"/>
            <a:chOff x="604" y="2160"/>
            <a:chExt cx="2866" cy="1623"/>
          </a:xfrm>
        </p:grpSpPr>
        <p:sp>
          <p:nvSpPr>
            <p:cNvPr id="37908" name="Rectangle 5"/>
            <p:cNvSpPr>
              <a:spLocks noChangeArrowheads="1"/>
            </p:cNvSpPr>
            <p:nvPr/>
          </p:nvSpPr>
          <p:spPr bwMode="auto">
            <a:xfrm>
              <a:off x="604" y="2352"/>
              <a:ext cx="196"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7909" name="Rectangle 6"/>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7910" name="Text Box 7"/>
            <p:cNvSpPr txBox="1">
              <a:spLocks noChangeArrowheads="1"/>
            </p:cNvSpPr>
            <p:nvPr/>
          </p:nvSpPr>
          <p:spPr bwMode="auto">
            <a:xfrm>
              <a:off x="1092" y="3012"/>
              <a:ext cx="7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7911" name="Group 8"/>
            <p:cNvGrpSpPr>
              <a:grpSpLocks/>
            </p:cNvGrpSpPr>
            <p:nvPr/>
          </p:nvGrpSpPr>
          <p:grpSpPr bwMode="auto">
            <a:xfrm>
              <a:off x="831" y="2365"/>
              <a:ext cx="2639" cy="1418"/>
              <a:chOff x="831" y="2365"/>
              <a:chExt cx="2639" cy="1418"/>
            </a:xfrm>
          </p:grpSpPr>
          <p:sp>
            <p:nvSpPr>
              <p:cNvPr id="37912" name="Rectangle 9"/>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7913" name="Line 10"/>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4" name="Line 11"/>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12"/>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13"/>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14"/>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15"/>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16"/>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17"/>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18"/>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19"/>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7892" name="Group 20"/>
          <p:cNvGrpSpPr>
            <a:grpSpLocks/>
          </p:cNvGrpSpPr>
          <p:nvPr/>
        </p:nvGrpSpPr>
        <p:grpSpPr bwMode="auto">
          <a:xfrm>
            <a:off x="6146800" y="3448050"/>
            <a:ext cx="2312988" cy="2557463"/>
            <a:chOff x="3872" y="2172"/>
            <a:chExt cx="1457" cy="1611"/>
          </a:xfrm>
        </p:grpSpPr>
        <p:sp>
          <p:nvSpPr>
            <p:cNvPr id="37894" name="Rectangle 21"/>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7895" name="Text Box 22"/>
            <p:cNvSpPr txBox="1">
              <a:spLocks noChangeArrowheads="1"/>
            </p:cNvSpPr>
            <p:nvPr/>
          </p:nvSpPr>
          <p:spPr bwMode="auto">
            <a:xfrm>
              <a:off x="3969" y="3012"/>
              <a:ext cx="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7896" name="Group 23"/>
            <p:cNvGrpSpPr>
              <a:grpSpLocks/>
            </p:cNvGrpSpPr>
            <p:nvPr/>
          </p:nvGrpSpPr>
          <p:grpSpPr bwMode="auto">
            <a:xfrm>
              <a:off x="3872" y="2365"/>
              <a:ext cx="1457" cy="1418"/>
              <a:chOff x="3872" y="2365"/>
              <a:chExt cx="1457" cy="1418"/>
            </a:xfrm>
          </p:grpSpPr>
          <p:sp>
            <p:nvSpPr>
              <p:cNvPr id="37897" name="Rectangle 24"/>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7898" name="Line 25"/>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26"/>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27"/>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28"/>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29"/>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30"/>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31"/>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32"/>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33"/>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34"/>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10339" name="Rectangle 35"/>
          <p:cNvSpPr>
            <a:spLocks noChangeArrowheads="1"/>
          </p:cNvSpPr>
          <p:nvPr/>
        </p:nvSpPr>
        <p:spPr bwMode="auto">
          <a:xfrm>
            <a:off x="457200" y="1601788"/>
            <a:ext cx="838200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rPr>
              <a:t>设要计算矩阵连乘积</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1</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2</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3</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4</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5</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6</a:t>
            </a:r>
            <a:r>
              <a:rPr kumimoji="1" lang="zh-CN" altLang="en-US" sz="2800">
                <a:solidFill>
                  <a:schemeClr val="tx1"/>
                </a:solidFill>
                <a:latin typeface="Times New Roman" pitchFamily="18" charset="0"/>
              </a:rPr>
              <a:t>，其维数分别为</a:t>
            </a:r>
            <a:r>
              <a:rPr kumimoji="1" lang="en-US" altLang="zh-CN" sz="2800">
                <a:solidFill>
                  <a:schemeClr val="tx1"/>
                </a:solidFill>
                <a:latin typeface="Times New Roman" pitchFamily="18" charset="0"/>
              </a:rPr>
              <a:t>30×35, 35×15, 15×5, 5×10, 10×20, 20×25,  </a:t>
            </a:r>
            <a:r>
              <a:rPr kumimoji="1" lang="zh-CN" altLang="en-US" sz="2800">
                <a:solidFill>
                  <a:schemeClr val="tx1"/>
                </a:solidFill>
                <a:latin typeface="Times New Roman" pitchFamily="18" charset="0"/>
              </a:rPr>
              <a:t>即</a:t>
            </a:r>
            <a:r>
              <a:rPr kumimoji="1" lang="en-US" altLang="zh-CN" sz="2800">
                <a:solidFill>
                  <a:schemeClr val="tx1"/>
                </a:solidFill>
                <a:latin typeface="Times New Roman" pitchFamily="18" charset="0"/>
              </a:rPr>
              <a:t>p</a:t>
            </a:r>
            <a:r>
              <a:rPr kumimoji="1" lang="en-US" altLang="zh-CN" sz="2800" baseline="-25000">
                <a:solidFill>
                  <a:schemeClr val="tx1"/>
                </a:solidFill>
                <a:latin typeface="Times New Roman" pitchFamily="18" charset="0"/>
              </a:rPr>
              <a:t>0</a:t>
            </a:r>
            <a:r>
              <a:rPr kumimoji="1" lang="en-US" altLang="zh-CN" sz="2800">
                <a:solidFill>
                  <a:schemeClr val="tx1"/>
                </a:solidFill>
                <a:latin typeface="Times New Roman" pitchFamily="18" charset="0"/>
              </a:rPr>
              <a:t>=30, p</a:t>
            </a:r>
            <a:r>
              <a:rPr kumimoji="1" lang="en-US" altLang="zh-CN" sz="2800" baseline="-25000">
                <a:solidFill>
                  <a:schemeClr val="tx1"/>
                </a:solidFill>
                <a:latin typeface="Times New Roman" pitchFamily="18" charset="0"/>
              </a:rPr>
              <a:t>1</a:t>
            </a:r>
            <a:r>
              <a:rPr kumimoji="1" lang="en-US" altLang="zh-CN" sz="2800">
                <a:solidFill>
                  <a:schemeClr val="tx1"/>
                </a:solidFill>
                <a:latin typeface="Times New Roman" pitchFamily="18" charset="0"/>
              </a:rPr>
              <a:t>=35, p</a:t>
            </a:r>
            <a:r>
              <a:rPr kumimoji="1" lang="en-US" altLang="zh-CN" sz="2800" baseline="-25000">
                <a:solidFill>
                  <a:schemeClr val="tx1"/>
                </a:solidFill>
                <a:latin typeface="Times New Roman" pitchFamily="18" charset="0"/>
              </a:rPr>
              <a:t>2</a:t>
            </a:r>
            <a:r>
              <a:rPr kumimoji="1" lang="en-US" altLang="zh-CN" sz="2800">
                <a:solidFill>
                  <a:schemeClr val="tx1"/>
                </a:solidFill>
                <a:latin typeface="Times New Roman" pitchFamily="18" charset="0"/>
              </a:rPr>
              <a:t>=15, p</a:t>
            </a:r>
            <a:r>
              <a:rPr kumimoji="1" lang="en-US" altLang="zh-CN" sz="2800" baseline="-25000">
                <a:solidFill>
                  <a:schemeClr val="tx1"/>
                </a:solidFill>
                <a:latin typeface="Times New Roman" pitchFamily="18" charset="0"/>
              </a:rPr>
              <a:t>3</a:t>
            </a:r>
            <a:r>
              <a:rPr kumimoji="1" lang="en-US" altLang="zh-CN" sz="2800">
                <a:solidFill>
                  <a:schemeClr val="tx1"/>
                </a:solidFill>
                <a:latin typeface="Times New Roman" pitchFamily="18" charset="0"/>
              </a:rPr>
              <a:t>=5, p</a:t>
            </a:r>
            <a:r>
              <a:rPr kumimoji="1" lang="en-US" altLang="zh-CN" sz="2800" baseline="-25000">
                <a:solidFill>
                  <a:schemeClr val="tx1"/>
                </a:solidFill>
                <a:latin typeface="Times New Roman" pitchFamily="18" charset="0"/>
              </a:rPr>
              <a:t>4</a:t>
            </a:r>
            <a:r>
              <a:rPr kumimoji="1" lang="en-US" altLang="zh-CN" sz="2800">
                <a:solidFill>
                  <a:schemeClr val="tx1"/>
                </a:solidFill>
                <a:latin typeface="Times New Roman" pitchFamily="18" charset="0"/>
              </a:rPr>
              <a:t>=10, p</a:t>
            </a:r>
            <a:r>
              <a:rPr kumimoji="1" lang="en-US" altLang="zh-CN" sz="2800" baseline="-25000">
                <a:solidFill>
                  <a:schemeClr val="tx1"/>
                </a:solidFill>
                <a:latin typeface="Times New Roman" pitchFamily="18" charset="0"/>
              </a:rPr>
              <a:t>5</a:t>
            </a:r>
            <a:r>
              <a:rPr kumimoji="1" lang="en-US" altLang="zh-CN" sz="2800">
                <a:solidFill>
                  <a:schemeClr val="tx1"/>
                </a:solidFill>
                <a:latin typeface="Times New Roman" pitchFamily="18" charset="0"/>
              </a:rPr>
              <a:t>=20, p</a:t>
            </a:r>
            <a:r>
              <a:rPr kumimoji="1" lang="en-US" altLang="zh-CN" sz="2800" baseline="-25000">
                <a:solidFill>
                  <a:schemeClr val="tx1"/>
                </a:solidFill>
                <a:latin typeface="Times New Roman" pitchFamily="18" charset="0"/>
              </a:rPr>
              <a:t>6</a:t>
            </a:r>
            <a:r>
              <a:rPr kumimoji="1" lang="en-US" altLang="zh-CN" sz="2800">
                <a:solidFill>
                  <a:schemeClr val="tx1"/>
                </a:solidFill>
                <a:latin typeface="Times New Roman" pitchFamily="18" charset="0"/>
              </a:rPr>
              <a:t>=25</a:t>
            </a:r>
            <a:r>
              <a:rPr kumimoji="1" lang="zh-CN" altLang="en-US" sz="2800">
                <a:solidFill>
                  <a:schemeClr val="tx1"/>
                </a:solidFill>
                <a:latin typeface="Times New Roman" pitchFamily="18" charset="0"/>
              </a:rPr>
              <a:t>。</a:t>
            </a:r>
          </a:p>
        </p:txBody>
      </p:sp>
    </p:spTree>
    <p:extLst>
      <p:ext uri="{BB962C8B-B14F-4D97-AF65-F5344CB8AC3E}">
        <p14:creationId xmlns:p14="http://schemas.microsoft.com/office/powerpoint/2010/main" val="1659483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0339">
                                            <p:txEl>
                                              <p:pRg st="0" end="0"/>
                                            </p:txEl>
                                          </p:spTgt>
                                        </p:tgtEl>
                                        <p:attrNameLst>
                                          <p:attrName>style.visibility</p:attrName>
                                        </p:attrNameLst>
                                      </p:cBhvr>
                                      <p:to>
                                        <p:strVal val="visible"/>
                                      </p:to>
                                    </p:set>
                                    <p:animEffect transition="in" filter="blinds(horizontal)">
                                      <p:cBhvr>
                                        <p:cTn id="7" dur="500"/>
                                        <p:tgtEl>
                                          <p:spTgt spid="610339">
                                            <p:txEl>
                                              <p:pRg st="0" end="0"/>
                                            </p:txEl>
                                          </p:spTgt>
                                        </p:tgtEl>
                                      </p:cBhvr>
                                    </p:animEffect>
                                  </p:childTnLst>
                                  <p:subTnLst>
                                    <p:set>
                                      <p:cBhvr override="childStyle">
                                        <p:cTn dur="1" fill="hold" display="0" masterRel="nextClick" afterEffect="1"/>
                                        <p:tgtEl>
                                          <p:spTgt spid="610339">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3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28663" y="214313"/>
            <a:ext cx="7772400" cy="1143000"/>
          </a:xfrm>
        </p:spPr>
        <p:txBody>
          <a:bodyPr/>
          <a:lstStyle/>
          <a:p>
            <a:pPr eaLnBrk="1" hangingPunct="1"/>
            <a:r>
              <a:rPr lang="en-US" altLang="zh-CN" smtClean="0"/>
              <a:t>MatrixChain</a:t>
            </a:r>
            <a:r>
              <a:rPr lang="zh-CN" altLang="en-US" smtClean="0"/>
              <a:t>的运行举例</a:t>
            </a:r>
          </a:p>
        </p:txBody>
      </p:sp>
      <p:grpSp>
        <p:nvGrpSpPr>
          <p:cNvPr id="38915" name="Group 3"/>
          <p:cNvGrpSpPr>
            <a:grpSpLocks/>
          </p:cNvGrpSpPr>
          <p:nvPr/>
        </p:nvGrpSpPr>
        <p:grpSpPr bwMode="auto">
          <a:xfrm>
            <a:off x="958850" y="3429000"/>
            <a:ext cx="4549775" cy="2582863"/>
            <a:chOff x="604" y="2160"/>
            <a:chExt cx="2866" cy="1627"/>
          </a:xfrm>
        </p:grpSpPr>
        <p:sp>
          <p:nvSpPr>
            <p:cNvPr id="38938"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lnSpc>
                  <a:spcPts val="2400"/>
                </a:lnSpc>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lnSpc>
                  <a:spcPts val="2400"/>
                </a:lnSpc>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8939" name="Rectangle 5"/>
            <p:cNvSpPr>
              <a:spLocks noChangeArrowheads="1"/>
            </p:cNvSpPr>
            <p:nvPr/>
          </p:nvSpPr>
          <p:spPr bwMode="auto">
            <a:xfrm>
              <a:off x="660" y="2160"/>
              <a:ext cx="28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8940"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8941" name="Group 7"/>
            <p:cNvGrpSpPr>
              <a:grpSpLocks/>
            </p:cNvGrpSpPr>
            <p:nvPr/>
          </p:nvGrpSpPr>
          <p:grpSpPr bwMode="auto">
            <a:xfrm>
              <a:off x="831" y="2365"/>
              <a:ext cx="2639" cy="1418"/>
              <a:chOff x="831" y="2365"/>
              <a:chExt cx="2639" cy="1418"/>
            </a:xfrm>
          </p:grpSpPr>
          <p:sp>
            <p:nvSpPr>
              <p:cNvPr id="38942"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8943"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1"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2"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8916" name="Group 19"/>
          <p:cNvGrpSpPr>
            <a:grpSpLocks/>
          </p:cNvGrpSpPr>
          <p:nvPr/>
        </p:nvGrpSpPr>
        <p:grpSpPr bwMode="auto">
          <a:xfrm>
            <a:off x="6146800" y="3448050"/>
            <a:ext cx="2312988" cy="2557463"/>
            <a:chOff x="3872" y="2172"/>
            <a:chExt cx="1457" cy="1611"/>
          </a:xfrm>
        </p:grpSpPr>
        <p:sp>
          <p:nvSpPr>
            <p:cNvPr id="38924" name="Rectangle 20"/>
            <p:cNvSpPr>
              <a:spLocks noChangeArrowheads="1"/>
            </p:cNvSpPr>
            <p:nvPr/>
          </p:nvSpPr>
          <p:spPr bwMode="auto">
            <a:xfrm>
              <a:off x="3900" y="2172"/>
              <a:ext cx="14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8925"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8926" name="Group 22"/>
            <p:cNvGrpSpPr>
              <a:grpSpLocks/>
            </p:cNvGrpSpPr>
            <p:nvPr/>
          </p:nvGrpSpPr>
          <p:grpSpPr bwMode="auto">
            <a:xfrm>
              <a:off x="3872" y="2365"/>
              <a:ext cx="1457" cy="1418"/>
              <a:chOff x="3872" y="2365"/>
              <a:chExt cx="1457" cy="1418"/>
            </a:xfrm>
          </p:grpSpPr>
          <p:sp>
            <p:nvSpPr>
              <p:cNvPr id="38927"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8928"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28770" name="Rectangle 34"/>
          <p:cNvSpPr>
            <a:spLocks noChangeArrowheads="1"/>
          </p:cNvSpPr>
          <p:nvPr/>
        </p:nvSpPr>
        <p:spPr bwMode="auto">
          <a:xfrm>
            <a:off x="457200" y="1601788"/>
            <a:ext cx="838200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执行</a:t>
            </a:r>
            <a:r>
              <a:rPr kumimoji="1" lang="en-US" altLang="zh-CN" sz="2800" b="1">
                <a:solidFill>
                  <a:schemeClr val="tx1"/>
                </a:solidFill>
                <a:latin typeface="Times New Roman" pitchFamily="18" charset="0"/>
              </a:rPr>
              <a:t>for (int i = 1; i &lt;= n; i++) m[i][i] = 0</a:t>
            </a:r>
            <a:r>
              <a:rPr kumimoji="1" lang="zh-CN" altLang="en-US" sz="2800">
                <a:solidFill>
                  <a:schemeClr val="tx1"/>
                </a:solidFill>
                <a:latin typeface="Times New Roman" pitchFamily="18" charset="0"/>
              </a:rPr>
              <a:t>后将对角线元素全部置零，即子问题</a:t>
            </a:r>
            <a:r>
              <a:rPr kumimoji="1" lang="en-US" altLang="zh-CN" sz="2800">
                <a:solidFill>
                  <a:schemeClr val="tx1"/>
                </a:solidFill>
                <a:latin typeface="Times New Roman" pitchFamily="18" charset="0"/>
              </a:rPr>
              <a:t>A[i][i] = 0</a:t>
            </a:r>
            <a:r>
              <a:rPr kumimoji="1" lang="zh-CN" altLang="en-US" sz="2800">
                <a:solidFill>
                  <a:schemeClr val="tx1"/>
                </a:solidFill>
                <a:latin typeface="Times New Roman" pitchFamily="18" charset="0"/>
              </a:rPr>
              <a:t>。</a:t>
            </a:r>
          </a:p>
        </p:txBody>
      </p:sp>
      <p:sp>
        <p:nvSpPr>
          <p:cNvPr id="628771" name="Text Box 35"/>
          <p:cNvSpPr txBox="1">
            <a:spLocks noChangeArrowheads="1"/>
          </p:cNvSpPr>
          <p:nvPr/>
        </p:nvSpPr>
        <p:spPr bwMode="auto">
          <a:xfrm>
            <a:off x="1462088" y="37496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2" name="Text Box 36"/>
          <p:cNvSpPr txBox="1">
            <a:spLocks noChangeArrowheads="1"/>
          </p:cNvSpPr>
          <p:nvPr/>
        </p:nvSpPr>
        <p:spPr bwMode="auto">
          <a:xfrm>
            <a:off x="2152650" y="4108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3" name="Text Box 37"/>
          <p:cNvSpPr txBox="1">
            <a:spLocks noChangeArrowheads="1"/>
          </p:cNvSpPr>
          <p:nvPr/>
        </p:nvSpPr>
        <p:spPr bwMode="auto">
          <a:xfrm>
            <a:off x="2805113" y="446722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4" name="Text Box 38"/>
          <p:cNvSpPr txBox="1">
            <a:spLocks noChangeArrowheads="1"/>
          </p:cNvSpPr>
          <p:nvPr/>
        </p:nvSpPr>
        <p:spPr bwMode="auto">
          <a:xfrm>
            <a:off x="3587750" y="48244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5" name="Text Box 39"/>
          <p:cNvSpPr txBox="1">
            <a:spLocks noChangeArrowheads="1"/>
          </p:cNvSpPr>
          <p:nvPr/>
        </p:nvSpPr>
        <p:spPr bwMode="auto">
          <a:xfrm>
            <a:off x="4356100" y="522446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6" name="Text Box 40"/>
          <p:cNvSpPr txBox="1">
            <a:spLocks noChangeArrowheads="1"/>
          </p:cNvSpPr>
          <p:nvPr/>
        </p:nvSpPr>
        <p:spPr bwMode="auto">
          <a:xfrm>
            <a:off x="5018088" y="561022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Tree>
    <p:extLst>
      <p:ext uri="{BB962C8B-B14F-4D97-AF65-F5344CB8AC3E}">
        <p14:creationId xmlns:p14="http://schemas.microsoft.com/office/powerpoint/2010/main" val="4147681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28770">
                                            <p:txEl>
                                              <p:pRg st="0" end="0"/>
                                            </p:txEl>
                                          </p:spTgt>
                                        </p:tgtEl>
                                        <p:attrNameLst>
                                          <p:attrName>style.visibility</p:attrName>
                                        </p:attrNameLst>
                                      </p:cBhvr>
                                      <p:to>
                                        <p:strVal val="visible"/>
                                      </p:to>
                                    </p:set>
                                    <p:animEffect transition="in" filter="blinds(horizontal)">
                                      <p:cBhvr>
                                        <p:cTn id="7" dur="500"/>
                                        <p:tgtEl>
                                          <p:spTgt spid="628770">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28771"/>
                                        </p:tgtEl>
                                        <p:attrNameLst>
                                          <p:attrName>style.visibility</p:attrName>
                                        </p:attrNameLst>
                                      </p:cBhvr>
                                      <p:to>
                                        <p:strVal val="visible"/>
                                      </p:to>
                                    </p:set>
                                    <p:animEffect transition="in" filter="wipe(up)">
                                      <p:cBhvr>
                                        <p:cTn id="11" dur="500"/>
                                        <p:tgtEl>
                                          <p:spTgt spid="628771"/>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28772"/>
                                        </p:tgtEl>
                                        <p:attrNameLst>
                                          <p:attrName>style.visibility</p:attrName>
                                        </p:attrNameLst>
                                      </p:cBhvr>
                                      <p:to>
                                        <p:strVal val="visible"/>
                                      </p:to>
                                    </p:set>
                                    <p:animEffect transition="in" filter="wipe(up)">
                                      <p:cBhvr>
                                        <p:cTn id="15" dur="500"/>
                                        <p:tgtEl>
                                          <p:spTgt spid="628772"/>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28773"/>
                                        </p:tgtEl>
                                        <p:attrNameLst>
                                          <p:attrName>style.visibility</p:attrName>
                                        </p:attrNameLst>
                                      </p:cBhvr>
                                      <p:to>
                                        <p:strVal val="visible"/>
                                      </p:to>
                                    </p:set>
                                    <p:animEffect transition="in" filter="wipe(up)">
                                      <p:cBhvr>
                                        <p:cTn id="19" dur="500"/>
                                        <p:tgtEl>
                                          <p:spTgt spid="628773"/>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28774"/>
                                        </p:tgtEl>
                                        <p:attrNameLst>
                                          <p:attrName>style.visibility</p:attrName>
                                        </p:attrNameLst>
                                      </p:cBhvr>
                                      <p:to>
                                        <p:strVal val="visible"/>
                                      </p:to>
                                    </p:set>
                                    <p:animEffect transition="in" filter="wipe(up)">
                                      <p:cBhvr>
                                        <p:cTn id="23" dur="500"/>
                                        <p:tgtEl>
                                          <p:spTgt spid="628774"/>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28775"/>
                                        </p:tgtEl>
                                        <p:attrNameLst>
                                          <p:attrName>style.visibility</p:attrName>
                                        </p:attrNameLst>
                                      </p:cBhvr>
                                      <p:to>
                                        <p:strVal val="visible"/>
                                      </p:to>
                                    </p:set>
                                    <p:animEffect transition="in" filter="wipe(up)">
                                      <p:cBhvr>
                                        <p:cTn id="27" dur="500"/>
                                        <p:tgtEl>
                                          <p:spTgt spid="628775"/>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28776"/>
                                        </p:tgtEl>
                                        <p:attrNameLst>
                                          <p:attrName>style.visibility</p:attrName>
                                        </p:attrNameLst>
                                      </p:cBhvr>
                                      <p:to>
                                        <p:strVal val="visible"/>
                                      </p:to>
                                    </p:set>
                                    <p:animEffect transition="in" filter="wipe(up)">
                                      <p:cBhvr>
                                        <p:cTn id="31" dur="500"/>
                                        <p:tgtEl>
                                          <p:spTgt spid="62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70" grpId="0" build="p" autoUpdateAnimBg="0"/>
      <p:bldP spid="628771" grpId="0" autoUpdateAnimBg="0"/>
      <p:bldP spid="628772" grpId="0" autoUpdateAnimBg="0"/>
      <p:bldP spid="628773" grpId="0" autoUpdateAnimBg="0"/>
      <p:bldP spid="628774" grpId="0" autoUpdateAnimBg="0"/>
      <p:bldP spid="628775" grpId="0" autoUpdateAnimBg="0"/>
      <p:bldP spid="6287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214313"/>
            <a:ext cx="7772400" cy="1143000"/>
          </a:xfrm>
        </p:spPr>
        <p:txBody>
          <a:bodyPr/>
          <a:lstStyle/>
          <a:p>
            <a:pPr eaLnBrk="1" hangingPunct="1"/>
            <a:r>
              <a:rPr lang="en-US" altLang="zh-CN" smtClean="0"/>
              <a:t>MatrixChain</a:t>
            </a:r>
            <a:r>
              <a:rPr lang="zh-CN" altLang="en-US" smtClean="0"/>
              <a:t>的运行举例</a:t>
            </a:r>
          </a:p>
        </p:txBody>
      </p:sp>
      <p:grpSp>
        <p:nvGrpSpPr>
          <p:cNvPr id="39939" name="Group 3"/>
          <p:cNvGrpSpPr>
            <a:grpSpLocks/>
          </p:cNvGrpSpPr>
          <p:nvPr/>
        </p:nvGrpSpPr>
        <p:grpSpPr bwMode="auto">
          <a:xfrm>
            <a:off x="958850" y="3429000"/>
            <a:ext cx="4549775" cy="2582863"/>
            <a:chOff x="604" y="2160"/>
            <a:chExt cx="2866" cy="1627"/>
          </a:xfrm>
        </p:grpSpPr>
        <p:sp>
          <p:nvSpPr>
            <p:cNvPr id="39972"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9973"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9974"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9975" name="Group 7"/>
            <p:cNvGrpSpPr>
              <a:grpSpLocks/>
            </p:cNvGrpSpPr>
            <p:nvPr/>
          </p:nvGrpSpPr>
          <p:grpSpPr bwMode="auto">
            <a:xfrm>
              <a:off x="831" y="2365"/>
              <a:ext cx="2639" cy="1418"/>
              <a:chOff x="831" y="2365"/>
              <a:chExt cx="2639" cy="1418"/>
            </a:xfrm>
          </p:grpSpPr>
          <p:sp>
            <p:nvSpPr>
              <p:cNvPr id="39976"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9977"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4"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5"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6"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9940" name="Group 19"/>
          <p:cNvGrpSpPr>
            <a:grpSpLocks/>
          </p:cNvGrpSpPr>
          <p:nvPr/>
        </p:nvGrpSpPr>
        <p:grpSpPr bwMode="auto">
          <a:xfrm>
            <a:off x="6146800" y="3448050"/>
            <a:ext cx="2312988" cy="2557463"/>
            <a:chOff x="3872" y="2172"/>
            <a:chExt cx="1457" cy="1611"/>
          </a:xfrm>
        </p:grpSpPr>
        <p:sp>
          <p:nvSpPr>
            <p:cNvPr id="39958"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9959"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9960" name="Group 22"/>
            <p:cNvGrpSpPr>
              <a:grpSpLocks/>
            </p:cNvGrpSpPr>
            <p:nvPr/>
          </p:nvGrpSpPr>
          <p:grpSpPr bwMode="auto">
            <a:xfrm>
              <a:off x="3872" y="2365"/>
              <a:ext cx="1457" cy="1418"/>
              <a:chOff x="3872" y="2365"/>
              <a:chExt cx="1457" cy="1418"/>
            </a:xfrm>
          </p:grpSpPr>
          <p:sp>
            <p:nvSpPr>
              <p:cNvPr id="39961"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9962"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0818" name="Rectangle 34"/>
          <p:cNvSpPr>
            <a:spLocks noChangeArrowheads="1"/>
          </p:cNvSpPr>
          <p:nvPr/>
        </p:nvSpPr>
        <p:spPr bwMode="auto">
          <a:xfrm>
            <a:off x="457200" y="1601788"/>
            <a:ext cx="838200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rgbClr val="FF0000"/>
                </a:solidFill>
                <a:latin typeface="Times New Roman" pitchFamily="18" charset="0"/>
              </a:rPr>
              <a:t>r=2</a:t>
            </a:r>
            <a:r>
              <a:rPr kumimoji="1" lang="zh-CN" altLang="en-US" sz="2800">
                <a:solidFill>
                  <a:schemeClr val="tx1"/>
                </a:solidFill>
                <a:latin typeface="Times New Roman" pitchFamily="18" charset="0"/>
              </a:rPr>
              <a:t>，对每个</a:t>
            </a:r>
            <a:r>
              <a:rPr kumimoji="1" lang="en-US" altLang="zh-CN" sz="2800">
                <a:solidFill>
                  <a:schemeClr val="tx1"/>
                </a:solidFill>
                <a:latin typeface="Times New Roman" pitchFamily="18" charset="0"/>
              </a:rPr>
              <a:t>i </a:t>
            </a:r>
            <a:r>
              <a:rPr kumimoji="1" lang="zh-CN" altLang="en-US" sz="2800">
                <a:solidFill>
                  <a:schemeClr val="tx1"/>
                </a:solidFill>
                <a:latin typeface="Times New Roman" pitchFamily="18" charset="0"/>
              </a:rPr>
              <a:t>，完成</a:t>
            </a:r>
            <a:r>
              <a:rPr kumimoji="1" lang="zh-CN" altLang="en-US" sz="2800">
                <a:solidFill>
                  <a:srgbClr val="FF0000"/>
                </a:solidFill>
                <a:latin typeface="Times New Roman" pitchFamily="18" charset="0"/>
              </a:rPr>
              <a:t>相邻</a:t>
            </a:r>
            <a:r>
              <a:rPr kumimoji="1" lang="zh-CN" altLang="en-US" sz="2800">
                <a:solidFill>
                  <a:schemeClr val="tx1"/>
                </a:solidFill>
                <a:latin typeface="Times New Roman" pitchFamily="18" charset="0"/>
              </a:rPr>
              <a:t>矩阵数乘次数计算，即</a:t>
            </a:r>
            <a:r>
              <a:rPr kumimoji="1" lang="en-US" altLang="zh-CN" sz="2800">
                <a:solidFill>
                  <a:schemeClr val="tx1"/>
                </a:solidFill>
                <a:latin typeface="Times New Roman" pitchFamily="18" charset="0"/>
              </a:rPr>
              <a:t>m[i][i+1]=p[i–1]*p[i]*p[j] </a:t>
            </a:r>
            <a:r>
              <a:rPr kumimoji="1" lang="zh-CN" altLang="en-US" sz="2800">
                <a:solidFill>
                  <a:schemeClr val="tx1"/>
                </a:solidFill>
                <a:latin typeface="Times New Roman" pitchFamily="18" charset="0"/>
              </a:rPr>
              <a:t>，并在</a:t>
            </a:r>
            <a:r>
              <a:rPr kumimoji="1" lang="en-US" altLang="zh-CN" sz="2800">
                <a:solidFill>
                  <a:schemeClr val="tx1"/>
                </a:solidFill>
                <a:latin typeface="Times New Roman" pitchFamily="18" charset="0"/>
              </a:rPr>
              <a:t>s[i][j]</a:t>
            </a:r>
            <a:r>
              <a:rPr kumimoji="1" lang="zh-CN" altLang="en-US" sz="2800">
                <a:solidFill>
                  <a:schemeClr val="tx1"/>
                </a:solidFill>
                <a:latin typeface="Times New Roman" pitchFamily="18" charset="0"/>
              </a:rPr>
              <a:t>中添入了相应的断点。</a:t>
            </a:r>
          </a:p>
        </p:txBody>
      </p:sp>
      <p:sp>
        <p:nvSpPr>
          <p:cNvPr id="39942"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3"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4"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5"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6"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7"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30825"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630826"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30827"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630828"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630829"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630830"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30831"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630832"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630833"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630834"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Tree>
    <p:extLst>
      <p:ext uri="{BB962C8B-B14F-4D97-AF65-F5344CB8AC3E}">
        <p14:creationId xmlns:p14="http://schemas.microsoft.com/office/powerpoint/2010/main" val="1536655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30818">
                                            <p:txEl>
                                              <p:pRg st="0" end="0"/>
                                            </p:txEl>
                                          </p:spTgt>
                                        </p:tgtEl>
                                        <p:attrNameLst>
                                          <p:attrName>style.visibility</p:attrName>
                                        </p:attrNameLst>
                                      </p:cBhvr>
                                      <p:to>
                                        <p:strVal val="visible"/>
                                      </p:to>
                                    </p:set>
                                    <p:animEffect transition="in" filter="blinds(horizontal)">
                                      <p:cBhvr>
                                        <p:cTn id="7" dur="500"/>
                                        <p:tgtEl>
                                          <p:spTgt spid="630818">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0825"/>
                                        </p:tgtEl>
                                        <p:attrNameLst>
                                          <p:attrName>style.visibility</p:attrName>
                                        </p:attrNameLst>
                                      </p:cBhvr>
                                      <p:to>
                                        <p:strVal val="visible"/>
                                      </p:to>
                                    </p:set>
                                    <p:animEffect transition="in" filter="wipe(up)">
                                      <p:cBhvr>
                                        <p:cTn id="11" dur="500"/>
                                        <p:tgtEl>
                                          <p:spTgt spid="63082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30826"/>
                                        </p:tgtEl>
                                        <p:attrNameLst>
                                          <p:attrName>style.visibility</p:attrName>
                                        </p:attrNameLst>
                                      </p:cBhvr>
                                      <p:to>
                                        <p:strVal val="visible"/>
                                      </p:to>
                                    </p:set>
                                    <p:animEffect transition="in" filter="wipe(up)">
                                      <p:cBhvr>
                                        <p:cTn id="15" dur="500"/>
                                        <p:tgtEl>
                                          <p:spTgt spid="630826"/>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30827"/>
                                        </p:tgtEl>
                                        <p:attrNameLst>
                                          <p:attrName>style.visibility</p:attrName>
                                        </p:attrNameLst>
                                      </p:cBhvr>
                                      <p:to>
                                        <p:strVal val="visible"/>
                                      </p:to>
                                    </p:set>
                                    <p:animEffect transition="in" filter="wipe(up)">
                                      <p:cBhvr>
                                        <p:cTn id="19" dur="500"/>
                                        <p:tgtEl>
                                          <p:spTgt spid="630827"/>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30828"/>
                                        </p:tgtEl>
                                        <p:attrNameLst>
                                          <p:attrName>style.visibility</p:attrName>
                                        </p:attrNameLst>
                                      </p:cBhvr>
                                      <p:to>
                                        <p:strVal val="visible"/>
                                      </p:to>
                                    </p:set>
                                    <p:animEffect transition="in" filter="wipe(up)">
                                      <p:cBhvr>
                                        <p:cTn id="23" dur="500"/>
                                        <p:tgtEl>
                                          <p:spTgt spid="630828"/>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30829"/>
                                        </p:tgtEl>
                                        <p:attrNameLst>
                                          <p:attrName>style.visibility</p:attrName>
                                        </p:attrNameLst>
                                      </p:cBhvr>
                                      <p:to>
                                        <p:strVal val="visible"/>
                                      </p:to>
                                    </p:set>
                                    <p:animEffect transition="in" filter="wipe(up)">
                                      <p:cBhvr>
                                        <p:cTn id="27" dur="500"/>
                                        <p:tgtEl>
                                          <p:spTgt spid="630829"/>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30830"/>
                                        </p:tgtEl>
                                        <p:attrNameLst>
                                          <p:attrName>style.visibility</p:attrName>
                                        </p:attrNameLst>
                                      </p:cBhvr>
                                      <p:to>
                                        <p:strVal val="visible"/>
                                      </p:to>
                                    </p:set>
                                    <p:animEffect transition="in" filter="wipe(up)">
                                      <p:cBhvr>
                                        <p:cTn id="31" dur="500"/>
                                        <p:tgtEl>
                                          <p:spTgt spid="630830"/>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630831"/>
                                        </p:tgtEl>
                                        <p:attrNameLst>
                                          <p:attrName>style.visibility</p:attrName>
                                        </p:attrNameLst>
                                      </p:cBhvr>
                                      <p:to>
                                        <p:strVal val="visible"/>
                                      </p:to>
                                    </p:set>
                                    <p:animEffect transition="in" filter="wipe(up)">
                                      <p:cBhvr>
                                        <p:cTn id="35" dur="500"/>
                                        <p:tgtEl>
                                          <p:spTgt spid="630831"/>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30832"/>
                                        </p:tgtEl>
                                        <p:attrNameLst>
                                          <p:attrName>style.visibility</p:attrName>
                                        </p:attrNameLst>
                                      </p:cBhvr>
                                      <p:to>
                                        <p:strVal val="visible"/>
                                      </p:to>
                                    </p:set>
                                    <p:animEffect transition="in" filter="wipe(up)">
                                      <p:cBhvr>
                                        <p:cTn id="39" dur="500"/>
                                        <p:tgtEl>
                                          <p:spTgt spid="630832"/>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630833"/>
                                        </p:tgtEl>
                                        <p:attrNameLst>
                                          <p:attrName>style.visibility</p:attrName>
                                        </p:attrNameLst>
                                      </p:cBhvr>
                                      <p:to>
                                        <p:strVal val="visible"/>
                                      </p:to>
                                    </p:set>
                                    <p:animEffect transition="in" filter="wipe(up)">
                                      <p:cBhvr>
                                        <p:cTn id="43" dur="500"/>
                                        <p:tgtEl>
                                          <p:spTgt spid="630833"/>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630834"/>
                                        </p:tgtEl>
                                        <p:attrNameLst>
                                          <p:attrName>style.visibility</p:attrName>
                                        </p:attrNameLst>
                                      </p:cBhvr>
                                      <p:to>
                                        <p:strVal val="visible"/>
                                      </p:to>
                                    </p:set>
                                    <p:animEffect transition="in" filter="wipe(up)">
                                      <p:cBhvr>
                                        <p:cTn id="47" dur="500"/>
                                        <p:tgtEl>
                                          <p:spTgt spid="630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8" grpId="0" build="p" autoUpdateAnimBg="0"/>
      <p:bldP spid="630825" grpId="0" autoUpdateAnimBg="0"/>
      <p:bldP spid="630826" grpId="0" autoUpdateAnimBg="0"/>
      <p:bldP spid="630827" grpId="0" autoUpdateAnimBg="0"/>
      <p:bldP spid="630828" grpId="0" autoUpdateAnimBg="0"/>
      <p:bldP spid="630829" grpId="0" autoUpdateAnimBg="0"/>
      <p:bldP spid="630830" grpId="0" autoUpdateAnimBg="0"/>
      <p:bldP spid="630831" grpId="0" autoUpdateAnimBg="0"/>
      <p:bldP spid="630832" grpId="0" autoUpdateAnimBg="0"/>
      <p:bldP spid="630833" grpId="0" autoUpdateAnimBg="0"/>
      <p:bldP spid="63083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214313"/>
            <a:ext cx="7772400" cy="1143000"/>
          </a:xfrm>
        </p:spPr>
        <p:txBody>
          <a:bodyPr/>
          <a:lstStyle/>
          <a:p>
            <a:pPr eaLnBrk="1" hangingPunct="1"/>
            <a:r>
              <a:rPr lang="en-US" altLang="zh-CN" smtClean="0"/>
              <a:t>MatrixChain</a:t>
            </a:r>
            <a:r>
              <a:rPr lang="zh-CN" altLang="en-US" smtClean="0"/>
              <a:t>的运行举例</a:t>
            </a:r>
          </a:p>
        </p:txBody>
      </p:sp>
      <p:grpSp>
        <p:nvGrpSpPr>
          <p:cNvPr id="40963" name="Group 3"/>
          <p:cNvGrpSpPr>
            <a:grpSpLocks/>
          </p:cNvGrpSpPr>
          <p:nvPr/>
        </p:nvGrpSpPr>
        <p:grpSpPr bwMode="auto">
          <a:xfrm>
            <a:off x="958850" y="3429000"/>
            <a:ext cx="4549775" cy="2582863"/>
            <a:chOff x="604" y="2160"/>
            <a:chExt cx="2866" cy="1627"/>
          </a:xfrm>
        </p:grpSpPr>
        <p:sp>
          <p:nvSpPr>
            <p:cNvPr id="40998"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0999"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1000"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1001" name="Group 7"/>
            <p:cNvGrpSpPr>
              <a:grpSpLocks/>
            </p:cNvGrpSpPr>
            <p:nvPr/>
          </p:nvGrpSpPr>
          <p:grpSpPr bwMode="auto">
            <a:xfrm>
              <a:off x="831" y="2365"/>
              <a:ext cx="2639" cy="1418"/>
              <a:chOff x="831" y="2365"/>
              <a:chExt cx="2639" cy="1418"/>
            </a:xfrm>
          </p:grpSpPr>
          <p:sp>
            <p:nvSpPr>
              <p:cNvPr id="41002"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1003"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4"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6"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7"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8"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9"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0"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1"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2"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0964" name="Group 19"/>
          <p:cNvGrpSpPr>
            <a:grpSpLocks/>
          </p:cNvGrpSpPr>
          <p:nvPr/>
        </p:nvGrpSpPr>
        <p:grpSpPr bwMode="auto">
          <a:xfrm>
            <a:off x="6146800" y="3448050"/>
            <a:ext cx="2312988" cy="2557463"/>
            <a:chOff x="3872" y="2172"/>
            <a:chExt cx="1457" cy="1611"/>
          </a:xfrm>
        </p:grpSpPr>
        <p:sp>
          <p:nvSpPr>
            <p:cNvPr id="40984"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0985"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0986" name="Group 22"/>
            <p:cNvGrpSpPr>
              <a:grpSpLocks/>
            </p:cNvGrpSpPr>
            <p:nvPr/>
          </p:nvGrpSpPr>
          <p:grpSpPr bwMode="auto">
            <a:xfrm>
              <a:off x="3872" y="2365"/>
              <a:ext cx="1457" cy="1418"/>
              <a:chOff x="3872" y="2365"/>
              <a:chExt cx="1457" cy="1418"/>
            </a:xfrm>
          </p:grpSpPr>
          <p:sp>
            <p:nvSpPr>
              <p:cNvPr id="40987"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0988"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5"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7"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6962" name="Rectangle 34"/>
          <p:cNvSpPr>
            <a:spLocks noChangeArrowheads="1"/>
          </p:cNvSpPr>
          <p:nvPr/>
        </p:nvSpPr>
        <p:spPr bwMode="auto">
          <a:xfrm>
            <a:off x="457200" y="1571625"/>
            <a:ext cx="83820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当链长</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1</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1</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A[1:1]A[2:3]</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m[1][3] = m[2][3] + p[0]*p[1]*p[3] = 2625 +30*35*5 = 7875</a:t>
            </a:r>
          </a:p>
        </p:txBody>
      </p:sp>
      <p:sp>
        <p:nvSpPr>
          <p:cNvPr id="40966"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67"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68"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69"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70"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71"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72"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0973"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0974"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0975"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0976"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0977"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0978"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0979"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0980"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0981"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636979"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636980"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Tree>
    <p:extLst>
      <p:ext uri="{BB962C8B-B14F-4D97-AF65-F5344CB8AC3E}">
        <p14:creationId xmlns:p14="http://schemas.microsoft.com/office/powerpoint/2010/main" val="481060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36962">
                                            <p:txEl>
                                              <p:pRg st="0" end="0"/>
                                            </p:txEl>
                                          </p:spTgt>
                                        </p:tgtEl>
                                        <p:attrNameLst>
                                          <p:attrName>style.visibility</p:attrName>
                                        </p:attrNameLst>
                                      </p:cBhvr>
                                      <p:to>
                                        <p:strVal val="visible"/>
                                      </p:to>
                                    </p:set>
                                    <p:animEffect transition="in" filter="blinds(horizontal)">
                                      <p:cBhvr>
                                        <p:cTn id="7" dur="500"/>
                                        <p:tgtEl>
                                          <p:spTgt spid="636962">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36962">
                                            <p:txEl>
                                              <p:pRg st="1" end="1"/>
                                            </p:txEl>
                                          </p:spTgt>
                                        </p:tgtEl>
                                        <p:attrNameLst>
                                          <p:attrName>style.visibility</p:attrName>
                                        </p:attrNameLst>
                                      </p:cBhvr>
                                      <p:to>
                                        <p:strVal val="visible"/>
                                      </p:to>
                                    </p:set>
                                    <p:animEffect transition="in" filter="blinds(horizontal)">
                                      <p:cBhvr>
                                        <p:cTn id="11" dur="500"/>
                                        <p:tgtEl>
                                          <p:spTgt spid="636962">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36979"/>
                                        </p:tgtEl>
                                        <p:attrNameLst>
                                          <p:attrName>style.visibility</p:attrName>
                                        </p:attrNameLst>
                                      </p:cBhvr>
                                      <p:to>
                                        <p:strVal val="visible"/>
                                      </p:to>
                                    </p:set>
                                    <p:animEffect transition="in" filter="wipe(up)">
                                      <p:cBhvr>
                                        <p:cTn id="15" dur="500"/>
                                        <p:tgtEl>
                                          <p:spTgt spid="636979"/>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36980"/>
                                        </p:tgtEl>
                                        <p:attrNameLst>
                                          <p:attrName>style.visibility</p:attrName>
                                        </p:attrNameLst>
                                      </p:cBhvr>
                                      <p:to>
                                        <p:strVal val="visible"/>
                                      </p:to>
                                    </p:set>
                                    <p:animEffect transition="in" filter="wipe(up)">
                                      <p:cBhvr>
                                        <p:cTn id="19" dur="500"/>
                                        <p:tgtEl>
                                          <p:spTgt spid="63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62" grpId="0" build="p" autoUpdateAnimBg="0"/>
      <p:bldP spid="636979" grpId="0" autoUpdateAnimBg="0"/>
      <p:bldP spid="63698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188913"/>
            <a:ext cx="7772400" cy="1143000"/>
          </a:xfrm>
        </p:spPr>
        <p:txBody>
          <a:bodyPr/>
          <a:lstStyle/>
          <a:p>
            <a:pPr eaLnBrk="1" hangingPunct="1"/>
            <a:r>
              <a:rPr lang="en-US" altLang="zh-CN" smtClean="0"/>
              <a:t>MatrixChain</a:t>
            </a:r>
            <a:r>
              <a:rPr lang="zh-CN" altLang="en-US" smtClean="0"/>
              <a:t>的运行举例</a:t>
            </a:r>
          </a:p>
        </p:txBody>
      </p:sp>
      <p:grpSp>
        <p:nvGrpSpPr>
          <p:cNvPr id="41987" name="Group 3"/>
          <p:cNvGrpSpPr>
            <a:grpSpLocks/>
          </p:cNvGrpSpPr>
          <p:nvPr/>
        </p:nvGrpSpPr>
        <p:grpSpPr bwMode="auto">
          <a:xfrm>
            <a:off x="958850" y="3429000"/>
            <a:ext cx="4549775" cy="2576513"/>
            <a:chOff x="604" y="2160"/>
            <a:chExt cx="2866" cy="1623"/>
          </a:xfrm>
        </p:grpSpPr>
        <p:sp>
          <p:nvSpPr>
            <p:cNvPr id="42023" name="Rectangle 4"/>
            <p:cNvSpPr>
              <a:spLocks noChangeArrowheads="1"/>
            </p:cNvSpPr>
            <p:nvPr/>
          </p:nvSpPr>
          <p:spPr bwMode="auto">
            <a:xfrm>
              <a:off x="604" y="2352"/>
              <a:ext cx="196"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2024"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2025" name="Text Box 6"/>
            <p:cNvSpPr txBox="1">
              <a:spLocks noChangeArrowheads="1"/>
            </p:cNvSpPr>
            <p:nvPr/>
          </p:nvSpPr>
          <p:spPr bwMode="auto">
            <a:xfrm>
              <a:off x="1092" y="3012"/>
              <a:ext cx="7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2026" name="Group 7"/>
            <p:cNvGrpSpPr>
              <a:grpSpLocks/>
            </p:cNvGrpSpPr>
            <p:nvPr/>
          </p:nvGrpSpPr>
          <p:grpSpPr bwMode="auto">
            <a:xfrm>
              <a:off x="831" y="2365"/>
              <a:ext cx="2639" cy="1418"/>
              <a:chOff x="831" y="2365"/>
              <a:chExt cx="2639" cy="1418"/>
            </a:xfrm>
          </p:grpSpPr>
          <p:sp>
            <p:nvSpPr>
              <p:cNvPr id="42027"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42028"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0"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1"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2"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4"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5"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7"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988" name="Group 19"/>
          <p:cNvGrpSpPr>
            <a:grpSpLocks/>
          </p:cNvGrpSpPr>
          <p:nvPr/>
        </p:nvGrpSpPr>
        <p:grpSpPr bwMode="auto">
          <a:xfrm>
            <a:off x="6146800" y="3448050"/>
            <a:ext cx="2312988" cy="2557463"/>
            <a:chOff x="3872" y="2172"/>
            <a:chExt cx="1457" cy="1611"/>
          </a:xfrm>
        </p:grpSpPr>
        <p:sp>
          <p:nvSpPr>
            <p:cNvPr id="42009"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2010" name="Text Box 21"/>
            <p:cNvSpPr txBox="1">
              <a:spLocks noChangeArrowheads="1"/>
            </p:cNvSpPr>
            <p:nvPr/>
          </p:nvSpPr>
          <p:spPr bwMode="auto">
            <a:xfrm>
              <a:off x="3969" y="3012"/>
              <a:ext cx="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2011" name="Group 22"/>
            <p:cNvGrpSpPr>
              <a:grpSpLocks/>
            </p:cNvGrpSpPr>
            <p:nvPr/>
          </p:nvGrpSpPr>
          <p:grpSpPr bwMode="auto">
            <a:xfrm>
              <a:off x="3872" y="2365"/>
              <a:ext cx="1457" cy="1418"/>
              <a:chOff x="3872" y="2365"/>
              <a:chExt cx="1457" cy="1418"/>
            </a:xfrm>
          </p:grpSpPr>
          <p:sp>
            <p:nvSpPr>
              <p:cNvPr id="42012"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42013"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989" name="Rectangle 34"/>
          <p:cNvSpPr>
            <a:spLocks noChangeArrowheads="1"/>
          </p:cNvSpPr>
          <p:nvPr/>
        </p:nvSpPr>
        <p:spPr bwMode="auto">
          <a:xfrm>
            <a:off x="457200" y="1428750"/>
            <a:ext cx="83820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i=1</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1990"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1"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2"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3"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4"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5"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6"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1997"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1998"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1999"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2000"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2001"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2002"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2003"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2004"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2005"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2006"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2007"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46197" name="Rectangle 53"/>
          <p:cNvSpPr>
            <a:spLocks noChangeArrowheads="1"/>
          </p:cNvSpPr>
          <p:nvPr/>
        </p:nvSpPr>
        <p:spPr bwMode="auto">
          <a:xfrm>
            <a:off x="457200" y="1928813"/>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2</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A[1:2]A[3:3]</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m[1][3] = m[1][2] + m[3][3] + p[0]*p[2]*p[3] = 15750 &gt;7875</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m[1][3]</a:t>
            </a:r>
            <a:r>
              <a:rPr kumimoji="1" lang="zh-CN" altLang="en-US" sz="2800">
                <a:solidFill>
                  <a:schemeClr val="tx1"/>
                </a:solidFill>
                <a:latin typeface="Times New Roman" pitchFamily="18" charset="0"/>
              </a:rPr>
              <a:t>仍为</a:t>
            </a:r>
            <a:r>
              <a:rPr kumimoji="1" lang="en-US" altLang="zh-CN" sz="2800">
                <a:solidFill>
                  <a:schemeClr val="tx1"/>
                </a:solidFill>
                <a:latin typeface="Times New Roman" pitchFamily="18" charset="0"/>
              </a:rPr>
              <a:t>7875</a:t>
            </a:r>
            <a:r>
              <a:rPr kumimoji="1" lang="zh-CN" altLang="en-US" sz="2800">
                <a:solidFill>
                  <a:schemeClr val="tx1"/>
                </a:solidFill>
                <a:latin typeface="Times New Roman" pitchFamily="18" charset="0"/>
              </a:rPr>
              <a:t>。</a:t>
            </a:r>
          </a:p>
        </p:txBody>
      </p:sp>
    </p:spTree>
    <p:extLst>
      <p:ext uri="{BB962C8B-B14F-4D97-AF65-F5344CB8AC3E}">
        <p14:creationId xmlns:p14="http://schemas.microsoft.com/office/powerpoint/2010/main" val="2547643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6197">
                                            <p:txEl>
                                              <p:pRg st="0" end="0"/>
                                            </p:txEl>
                                          </p:spTgt>
                                        </p:tgtEl>
                                        <p:attrNameLst>
                                          <p:attrName>style.visibility</p:attrName>
                                        </p:attrNameLst>
                                      </p:cBhvr>
                                      <p:to>
                                        <p:strVal val="visible"/>
                                      </p:to>
                                    </p:set>
                                    <p:animEffect transition="in" filter="blinds(horizontal)">
                                      <p:cBhvr>
                                        <p:cTn id="7" dur="500"/>
                                        <p:tgtEl>
                                          <p:spTgt spid="646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9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chemeClr val="bg2">
                    <a:lumMod val="10000"/>
                  </a:schemeClr>
                </a:solidFill>
              </a:rPr>
              <a:t>知识要点</a:t>
            </a:r>
          </a:p>
        </p:txBody>
      </p:sp>
      <p:sp>
        <p:nvSpPr>
          <p:cNvPr id="4" name="副标题 2"/>
          <p:cNvSpPr txBox="1">
            <a:spLocks noChangeArrowheads="1"/>
          </p:cNvSpPr>
          <p:nvPr/>
        </p:nvSpPr>
        <p:spPr>
          <a:xfrm>
            <a:off x="251520" y="764704"/>
            <a:ext cx="8568952" cy="609329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sz="2400" kern="0" dirty="0" smtClean="0">
                <a:solidFill>
                  <a:schemeClr val="bg2">
                    <a:lumMod val="10000"/>
                  </a:schemeClr>
                </a:solidFill>
              </a:rPr>
              <a:t> 通</a:t>
            </a:r>
            <a:r>
              <a:rPr lang="zh-CN" altLang="en-US" sz="2400" kern="0" dirty="0">
                <a:solidFill>
                  <a:schemeClr val="bg2">
                    <a:lumMod val="10000"/>
                  </a:schemeClr>
                </a:solidFill>
              </a:rPr>
              <a:t>过应用范例学习动态规划算法设计策</a:t>
            </a:r>
            <a:r>
              <a:rPr lang="zh-CN" altLang="en-US" sz="2400" kern="0" dirty="0" smtClean="0">
                <a:solidFill>
                  <a:schemeClr val="bg2">
                    <a:lumMod val="10000"/>
                  </a:schemeClr>
                </a:solidFill>
              </a:rPr>
              <a:t>略</a:t>
            </a:r>
            <a:r>
              <a:rPr lang="zh-CN" altLang="en-US" sz="2400" kern="0" dirty="0" smtClean="0"/>
              <a:t> </a:t>
            </a:r>
            <a:endParaRPr lang="en-US" altLang="zh-CN" sz="2400" kern="0" dirty="0" smtClean="0"/>
          </a:p>
          <a:p>
            <a:pPr lvl="1">
              <a:lnSpc>
                <a:spcPct val="150000"/>
              </a:lnSpc>
              <a:spcBef>
                <a:spcPct val="30000"/>
              </a:spcBef>
            </a:pPr>
            <a:r>
              <a:rPr lang="zh-CN" altLang="en-US" sz="2400" b="0" kern="0" dirty="0" smtClean="0"/>
              <a:t> 矩</a:t>
            </a:r>
            <a:r>
              <a:rPr lang="zh-CN" altLang="en-US" sz="2400" b="0" kern="0" dirty="0"/>
              <a:t>阵连乘问题</a:t>
            </a:r>
          </a:p>
          <a:p>
            <a:pPr lvl="1">
              <a:lnSpc>
                <a:spcPct val="150000"/>
              </a:lnSpc>
              <a:spcBef>
                <a:spcPct val="30000"/>
              </a:spcBef>
            </a:pPr>
            <a:r>
              <a:rPr lang="zh-CN" altLang="en-US" sz="2400" b="0" kern="0" dirty="0" smtClean="0"/>
              <a:t> 最</a:t>
            </a:r>
            <a:r>
              <a:rPr lang="zh-CN" altLang="en-US" sz="2400" b="0" kern="0" dirty="0"/>
              <a:t>长公共子序列问题</a:t>
            </a:r>
          </a:p>
          <a:p>
            <a:pPr lvl="1">
              <a:lnSpc>
                <a:spcPct val="150000"/>
              </a:lnSpc>
              <a:spcBef>
                <a:spcPct val="30000"/>
              </a:spcBef>
            </a:pPr>
            <a:r>
              <a:rPr lang="zh-CN" altLang="en-US" sz="2400" b="0" kern="0" dirty="0" smtClean="0"/>
              <a:t> 最</a:t>
            </a:r>
            <a:r>
              <a:rPr lang="zh-CN" altLang="en-US" sz="2400" b="0" kern="0" dirty="0"/>
              <a:t>大子段和问题</a:t>
            </a:r>
          </a:p>
          <a:p>
            <a:pPr lvl="1">
              <a:lnSpc>
                <a:spcPct val="150000"/>
              </a:lnSpc>
              <a:spcBef>
                <a:spcPct val="30000"/>
              </a:spcBef>
            </a:pPr>
            <a:r>
              <a:rPr lang="zh-CN" altLang="en-US" sz="2400" b="0" kern="0" dirty="0" smtClean="0"/>
              <a:t> 凸</a:t>
            </a:r>
            <a:r>
              <a:rPr lang="zh-CN" altLang="en-US" sz="2400" b="0" kern="0" dirty="0"/>
              <a:t>多边形最优三角剖分问题</a:t>
            </a:r>
          </a:p>
          <a:p>
            <a:pPr lvl="1">
              <a:lnSpc>
                <a:spcPct val="150000"/>
              </a:lnSpc>
              <a:spcBef>
                <a:spcPct val="30000"/>
              </a:spcBef>
            </a:pPr>
            <a:r>
              <a:rPr lang="zh-CN" altLang="en-US" sz="2400" b="0" kern="0" dirty="0" smtClean="0"/>
              <a:t> 图</a:t>
            </a:r>
            <a:r>
              <a:rPr lang="zh-CN" altLang="en-US" sz="2400" b="0" kern="0" dirty="0"/>
              <a:t>像压缩问题</a:t>
            </a:r>
          </a:p>
          <a:p>
            <a:pPr lvl="1">
              <a:lnSpc>
                <a:spcPct val="150000"/>
              </a:lnSpc>
              <a:spcBef>
                <a:spcPct val="30000"/>
              </a:spcBef>
            </a:pPr>
            <a:r>
              <a:rPr lang="en-US" altLang="zh-CN" sz="2400" b="0" kern="0" dirty="0" smtClean="0"/>
              <a:t> 0-1</a:t>
            </a:r>
            <a:r>
              <a:rPr lang="zh-CN" altLang="en-US" sz="2400" b="0" kern="0" dirty="0"/>
              <a:t>背包问</a:t>
            </a:r>
            <a:r>
              <a:rPr lang="zh-CN" altLang="en-US" sz="2400" b="0" kern="0" dirty="0" smtClean="0"/>
              <a:t>题</a:t>
            </a:r>
            <a:endParaRPr lang="zh-CN" altLang="en-US" sz="2400" b="0" kern="0" dirty="0"/>
          </a:p>
        </p:txBody>
      </p:sp>
    </p:spTree>
    <p:extLst>
      <p:ext uri="{BB962C8B-B14F-4D97-AF65-F5344CB8AC3E}">
        <p14:creationId xmlns:p14="http://schemas.microsoft.com/office/powerpoint/2010/main" val="2734507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3011" name="Group 3"/>
          <p:cNvGrpSpPr>
            <a:grpSpLocks/>
          </p:cNvGrpSpPr>
          <p:nvPr/>
        </p:nvGrpSpPr>
        <p:grpSpPr bwMode="auto">
          <a:xfrm>
            <a:off x="958850" y="3429000"/>
            <a:ext cx="4549775" cy="2582863"/>
            <a:chOff x="604" y="2160"/>
            <a:chExt cx="2866" cy="1627"/>
          </a:xfrm>
        </p:grpSpPr>
        <p:sp>
          <p:nvSpPr>
            <p:cNvPr id="43049"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3050"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3051"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3052" name="Group 7"/>
            <p:cNvGrpSpPr>
              <a:grpSpLocks/>
            </p:cNvGrpSpPr>
            <p:nvPr/>
          </p:nvGrpSpPr>
          <p:grpSpPr bwMode="auto">
            <a:xfrm>
              <a:off x="831" y="2365"/>
              <a:ext cx="2639" cy="1418"/>
              <a:chOff x="831" y="2365"/>
              <a:chExt cx="2639" cy="1418"/>
            </a:xfrm>
          </p:grpSpPr>
          <p:sp>
            <p:nvSpPr>
              <p:cNvPr id="43053"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3054"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8"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9"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0"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1"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2"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3"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3012" name="Group 19"/>
          <p:cNvGrpSpPr>
            <a:grpSpLocks/>
          </p:cNvGrpSpPr>
          <p:nvPr/>
        </p:nvGrpSpPr>
        <p:grpSpPr bwMode="auto">
          <a:xfrm>
            <a:off x="6146800" y="3448050"/>
            <a:ext cx="2312988" cy="2557463"/>
            <a:chOff x="3872" y="2172"/>
            <a:chExt cx="1457" cy="1611"/>
          </a:xfrm>
        </p:grpSpPr>
        <p:sp>
          <p:nvSpPr>
            <p:cNvPr id="43035"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3036"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3037" name="Group 22"/>
            <p:cNvGrpSpPr>
              <a:grpSpLocks/>
            </p:cNvGrpSpPr>
            <p:nvPr/>
          </p:nvGrpSpPr>
          <p:grpSpPr bwMode="auto">
            <a:xfrm>
              <a:off x="3872" y="2365"/>
              <a:ext cx="1457" cy="1418"/>
              <a:chOff x="3872" y="2365"/>
              <a:chExt cx="1457" cy="1418"/>
            </a:xfrm>
          </p:grpSpPr>
          <p:sp>
            <p:nvSpPr>
              <p:cNvPr id="43038"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3039"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8"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47202" name="Rectangle 34"/>
          <p:cNvSpPr>
            <a:spLocks noChangeArrowheads="1"/>
          </p:cNvSpPr>
          <p:nvPr/>
        </p:nvSpPr>
        <p:spPr bwMode="auto">
          <a:xfrm>
            <a:off x="457200" y="16017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2</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3014"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5"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6"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7"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8"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9"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20"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3021"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3022"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3023"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3024"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3025"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3026"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3027"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3028"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3029"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3030"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3031"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47221" name="Rectangle 53"/>
          <p:cNvSpPr>
            <a:spLocks noChangeArrowheads="1"/>
          </p:cNvSpPr>
          <p:nvPr/>
        </p:nvSpPr>
        <p:spPr bwMode="auto">
          <a:xfrm>
            <a:off x="457200" y="2111375"/>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2</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A[2:4]</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m[2][4] = m[3][4] + p[1]*p[2]*p[4] = 750 +35*15*10 = 6000</a:t>
            </a:r>
            <a:r>
              <a:rPr kumimoji="1" lang="zh-CN" altLang="en-US" sz="2800">
                <a:solidFill>
                  <a:schemeClr val="tx1"/>
                </a:solidFill>
                <a:latin typeface="Times New Roman" pitchFamily="18" charset="0"/>
              </a:rPr>
              <a:t>。</a:t>
            </a:r>
          </a:p>
        </p:txBody>
      </p:sp>
      <p:sp>
        <p:nvSpPr>
          <p:cNvPr id="647222" name="Text Box 54"/>
          <p:cNvSpPr txBox="1">
            <a:spLocks noChangeArrowheads="1"/>
          </p:cNvSpPr>
          <p:nvPr/>
        </p:nvSpPr>
        <p:spPr bwMode="auto">
          <a:xfrm>
            <a:off x="3448050" y="4170363"/>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6000</a:t>
            </a:r>
          </a:p>
        </p:txBody>
      </p:sp>
      <p:sp>
        <p:nvSpPr>
          <p:cNvPr id="647223" name="Text Box 55"/>
          <p:cNvSpPr txBox="1">
            <a:spLocks noChangeArrowheads="1"/>
          </p:cNvSpPr>
          <p:nvPr/>
        </p:nvSpPr>
        <p:spPr bwMode="auto">
          <a:xfrm>
            <a:off x="7340600" y="4171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Tree>
    <p:extLst>
      <p:ext uri="{BB962C8B-B14F-4D97-AF65-F5344CB8AC3E}">
        <p14:creationId xmlns:p14="http://schemas.microsoft.com/office/powerpoint/2010/main" val="4136950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7202"/>
                                        </p:tgtEl>
                                        <p:attrNameLst>
                                          <p:attrName>style.visibility</p:attrName>
                                        </p:attrNameLst>
                                      </p:cBhvr>
                                      <p:to>
                                        <p:strVal val="visible"/>
                                      </p:to>
                                    </p:set>
                                    <p:animEffect transition="in" filter="blinds(horizontal)">
                                      <p:cBhvr>
                                        <p:cTn id="7" dur="500"/>
                                        <p:tgtEl>
                                          <p:spTgt spid="64720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47221">
                                            <p:txEl>
                                              <p:pRg st="0" end="0"/>
                                            </p:txEl>
                                          </p:spTgt>
                                        </p:tgtEl>
                                        <p:attrNameLst>
                                          <p:attrName>style.visibility</p:attrName>
                                        </p:attrNameLst>
                                      </p:cBhvr>
                                      <p:to>
                                        <p:strVal val="visible"/>
                                      </p:to>
                                    </p:set>
                                    <p:animEffect transition="in" filter="blinds(horizontal)">
                                      <p:cBhvr>
                                        <p:cTn id="11" dur="500"/>
                                        <p:tgtEl>
                                          <p:spTgt spid="647221">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47222"/>
                                        </p:tgtEl>
                                        <p:attrNameLst>
                                          <p:attrName>style.visibility</p:attrName>
                                        </p:attrNameLst>
                                      </p:cBhvr>
                                      <p:to>
                                        <p:strVal val="visible"/>
                                      </p:to>
                                    </p:set>
                                    <p:animEffect transition="in" filter="wipe(up)">
                                      <p:cBhvr>
                                        <p:cTn id="15" dur="500"/>
                                        <p:tgtEl>
                                          <p:spTgt spid="647222"/>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47223"/>
                                        </p:tgtEl>
                                        <p:attrNameLst>
                                          <p:attrName>style.visibility</p:attrName>
                                        </p:attrNameLst>
                                      </p:cBhvr>
                                      <p:to>
                                        <p:strVal val="visible"/>
                                      </p:to>
                                    </p:set>
                                    <p:animEffect transition="in" filter="wipe(up)">
                                      <p:cBhvr>
                                        <p:cTn id="19" dur="500"/>
                                        <p:tgtEl>
                                          <p:spTgt spid="64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202" grpId="0"/>
      <p:bldP spid="647221" grpId="0" build="p" autoUpdateAnimBg="0"/>
      <p:bldP spid="647222" grpId="0" autoUpdateAnimBg="0"/>
      <p:bldP spid="64722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4035" name="Group 3"/>
          <p:cNvGrpSpPr>
            <a:grpSpLocks/>
          </p:cNvGrpSpPr>
          <p:nvPr/>
        </p:nvGrpSpPr>
        <p:grpSpPr bwMode="auto">
          <a:xfrm>
            <a:off x="958850" y="3429000"/>
            <a:ext cx="4549775" cy="2582863"/>
            <a:chOff x="604" y="2160"/>
            <a:chExt cx="2866" cy="1627"/>
          </a:xfrm>
        </p:grpSpPr>
        <p:sp>
          <p:nvSpPr>
            <p:cNvPr id="44075"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4076"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4077"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4078" name="Group 7"/>
            <p:cNvGrpSpPr>
              <a:grpSpLocks/>
            </p:cNvGrpSpPr>
            <p:nvPr/>
          </p:nvGrpSpPr>
          <p:grpSpPr bwMode="auto">
            <a:xfrm>
              <a:off x="831" y="2365"/>
              <a:ext cx="2639" cy="1418"/>
              <a:chOff x="831" y="2365"/>
              <a:chExt cx="2639" cy="1418"/>
            </a:xfrm>
          </p:grpSpPr>
          <p:sp>
            <p:nvSpPr>
              <p:cNvPr id="44079"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4080"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1"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2"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3"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4"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5"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6"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7"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8"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9"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4036" name="Group 19"/>
          <p:cNvGrpSpPr>
            <a:grpSpLocks/>
          </p:cNvGrpSpPr>
          <p:nvPr/>
        </p:nvGrpSpPr>
        <p:grpSpPr bwMode="auto">
          <a:xfrm>
            <a:off x="6146800" y="3448050"/>
            <a:ext cx="2312988" cy="2557463"/>
            <a:chOff x="3872" y="2172"/>
            <a:chExt cx="1457" cy="1611"/>
          </a:xfrm>
        </p:grpSpPr>
        <p:sp>
          <p:nvSpPr>
            <p:cNvPr id="44061"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4062"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4063" name="Group 22"/>
            <p:cNvGrpSpPr>
              <a:grpSpLocks/>
            </p:cNvGrpSpPr>
            <p:nvPr/>
          </p:nvGrpSpPr>
          <p:grpSpPr bwMode="auto">
            <a:xfrm>
              <a:off x="3872" y="2365"/>
              <a:ext cx="1457" cy="1418"/>
              <a:chOff x="3872" y="2365"/>
              <a:chExt cx="1457" cy="1418"/>
            </a:xfrm>
          </p:grpSpPr>
          <p:sp>
            <p:nvSpPr>
              <p:cNvPr id="44064"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4065"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6"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7"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9"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2"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3"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4"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4037" name="Rectangle 34"/>
          <p:cNvSpPr>
            <a:spLocks noChangeArrowheads="1"/>
          </p:cNvSpPr>
          <p:nvPr/>
        </p:nvSpPr>
        <p:spPr bwMode="auto">
          <a:xfrm>
            <a:off x="547688"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2</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4038"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39"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0"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1"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2"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3"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4"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4045"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4046"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4047"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4048"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4049"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4050"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4051"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4052"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4053"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4054"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4055"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49269" name="Rectangle 53"/>
          <p:cNvSpPr>
            <a:spLocks noChangeArrowheads="1"/>
          </p:cNvSpPr>
          <p:nvPr/>
        </p:nvSpPr>
        <p:spPr bwMode="auto">
          <a:xfrm>
            <a:off x="457200" y="2000250"/>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3</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A[2:2]A[3:4]</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m[2][4] = m[2][3] + m[4][4] + p[1]*p[3]*p[4] = 2625 + 0 + 35*5*10  = 4375 </a:t>
            </a:r>
            <a:r>
              <a:rPr kumimoji="1" lang="zh-CN" altLang="en-US" sz="2800">
                <a:solidFill>
                  <a:schemeClr val="tx1"/>
                </a:solidFill>
                <a:latin typeface="Times New Roman" pitchFamily="18" charset="0"/>
              </a:rPr>
              <a:t>＜ </a:t>
            </a:r>
            <a:r>
              <a:rPr kumimoji="1" lang="en-US" altLang="zh-CN" sz="2800">
                <a:solidFill>
                  <a:schemeClr val="tx1"/>
                </a:solidFill>
                <a:latin typeface="Times New Roman" pitchFamily="18" charset="0"/>
              </a:rPr>
              <a:t>6000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m[2][4]</a:t>
            </a:r>
            <a:r>
              <a:rPr kumimoji="1" lang="zh-CN" altLang="en-US" sz="2800">
                <a:solidFill>
                  <a:schemeClr val="tx1"/>
                </a:solidFill>
                <a:latin typeface="Times New Roman" pitchFamily="18" charset="0"/>
              </a:rPr>
              <a:t>改为</a:t>
            </a:r>
            <a:r>
              <a:rPr kumimoji="1" lang="en-US" altLang="zh-CN" sz="2800">
                <a:solidFill>
                  <a:schemeClr val="tx1"/>
                </a:solidFill>
                <a:latin typeface="Times New Roman" pitchFamily="18" charset="0"/>
              </a:rPr>
              <a:t>4375</a:t>
            </a:r>
            <a:r>
              <a:rPr kumimoji="1" lang="zh-CN" altLang="en-US" sz="2800">
                <a:solidFill>
                  <a:schemeClr val="tx1"/>
                </a:solidFill>
                <a:latin typeface="Times New Roman" pitchFamily="18" charset="0"/>
              </a:rPr>
              <a:t>，断点改为</a:t>
            </a:r>
            <a:r>
              <a:rPr kumimoji="1" lang="en-US" altLang="zh-CN" sz="2800">
                <a:solidFill>
                  <a:schemeClr val="tx1"/>
                </a:solidFill>
                <a:latin typeface="Times New Roman" pitchFamily="18" charset="0"/>
              </a:rPr>
              <a:t>3</a:t>
            </a:r>
            <a:r>
              <a:rPr kumimoji="1" lang="zh-CN" altLang="en-US" sz="2800">
                <a:solidFill>
                  <a:schemeClr val="tx1"/>
                </a:solidFill>
                <a:latin typeface="Times New Roman" pitchFamily="18" charset="0"/>
              </a:rPr>
              <a:t>。</a:t>
            </a:r>
          </a:p>
        </p:txBody>
      </p:sp>
      <p:sp>
        <p:nvSpPr>
          <p:cNvPr id="649270" name="Text Box 54"/>
          <p:cNvSpPr txBox="1">
            <a:spLocks noChangeArrowheads="1"/>
          </p:cNvSpPr>
          <p:nvPr/>
        </p:nvSpPr>
        <p:spPr bwMode="auto">
          <a:xfrm>
            <a:off x="3448050" y="4170363"/>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6000</a:t>
            </a:r>
          </a:p>
        </p:txBody>
      </p:sp>
      <p:sp>
        <p:nvSpPr>
          <p:cNvPr id="649271" name="Text Box 55"/>
          <p:cNvSpPr txBox="1">
            <a:spLocks noChangeArrowheads="1"/>
          </p:cNvSpPr>
          <p:nvPr/>
        </p:nvSpPr>
        <p:spPr bwMode="auto">
          <a:xfrm>
            <a:off x="7340600" y="4171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649272" name="Text Box 56"/>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649273" name="Text Box 57"/>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Tree>
    <p:extLst>
      <p:ext uri="{BB962C8B-B14F-4D97-AF65-F5344CB8AC3E}">
        <p14:creationId xmlns:p14="http://schemas.microsoft.com/office/powerpoint/2010/main" val="1203542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9269">
                                            <p:txEl>
                                              <p:pRg st="0" end="0"/>
                                            </p:txEl>
                                          </p:spTgt>
                                        </p:tgtEl>
                                        <p:attrNameLst>
                                          <p:attrName>style.visibility</p:attrName>
                                        </p:attrNameLst>
                                      </p:cBhvr>
                                      <p:to>
                                        <p:strVal val="visible"/>
                                      </p:to>
                                    </p:set>
                                    <p:animEffect transition="in" filter="blinds(horizontal)">
                                      <p:cBhvr>
                                        <p:cTn id="7" dur="500"/>
                                        <p:tgtEl>
                                          <p:spTgt spid="649269">
                                            <p:txEl>
                                              <p:pRg st="0" end="0"/>
                                            </p:txEl>
                                          </p:spTgt>
                                        </p:tgtEl>
                                      </p:cBhvr>
                                    </p:animEffect>
                                  </p:childTnLst>
                                </p:cTn>
                              </p:par>
                            </p:childTnLst>
                          </p:cTn>
                        </p:par>
                        <p:par>
                          <p:cTn id="8" fill="hold" nodeType="afterGroup">
                            <p:stCondLst>
                              <p:cond delay="500"/>
                            </p:stCondLst>
                            <p:childTnLst>
                              <p:par>
                                <p:cTn id="9" presetID="4" presetClass="exit" presetSubtype="16" fill="hold" grpId="0" nodeType="afterEffect">
                                  <p:stCondLst>
                                    <p:cond delay="0"/>
                                  </p:stCondLst>
                                  <p:childTnLst>
                                    <p:animEffect transition="out" filter="box(in)">
                                      <p:cBhvr>
                                        <p:cTn id="10" dur="500"/>
                                        <p:tgtEl>
                                          <p:spTgt spid="649270"/>
                                        </p:tgtEl>
                                      </p:cBhvr>
                                    </p:animEffect>
                                    <p:set>
                                      <p:cBhvr>
                                        <p:cTn id="11" dur="1" fill="hold">
                                          <p:stCondLst>
                                            <p:cond delay="499"/>
                                          </p:stCondLst>
                                        </p:cTn>
                                        <p:tgtEl>
                                          <p:spTgt spid="649270"/>
                                        </p:tgtEl>
                                        <p:attrNameLst>
                                          <p:attrName>style.visibility</p:attrName>
                                        </p:attrNameLst>
                                      </p:cBhvr>
                                      <p:to>
                                        <p:strVal val="hidden"/>
                                      </p:to>
                                    </p:set>
                                  </p:childTnLst>
                                </p:cTn>
                              </p:par>
                            </p:childTnLst>
                          </p:cTn>
                        </p:par>
                        <p:par>
                          <p:cTn id="12" fill="hold" nodeType="afterGroup">
                            <p:stCondLst>
                              <p:cond delay="1000"/>
                            </p:stCondLst>
                            <p:childTnLst>
                              <p:par>
                                <p:cTn id="13" presetID="4" presetClass="exit" presetSubtype="16" fill="hold" grpId="0" nodeType="afterEffect">
                                  <p:stCondLst>
                                    <p:cond delay="0"/>
                                  </p:stCondLst>
                                  <p:childTnLst>
                                    <p:animEffect transition="out" filter="box(in)">
                                      <p:cBhvr>
                                        <p:cTn id="14" dur="500"/>
                                        <p:tgtEl>
                                          <p:spTgt spid="649271"/>
                                        </p:tgtEl>
                                      </p:cBhvr>
                                    </p:animEffect>
                                    <p:set>
                                      <p:cBhvr>
                                        <p:cTn id="15" dur="1" fill="hold">
                                          <p:stCondLst>
                                            <p:cond delay="499"/>
                                          </p:stCondLst>
                                        </p:cTn>
                                        <p:tgtEl>
                                          <p:spTgt spid="649271"/>
                                        </p:tgtEl>
                                        <p:attrNameLst>
                                          <p:attrName>style.visibility</p:attrName>
                                        </p:attrNameLst>
                                      </p:cBhvr>
                                      <p:to>
                                        <p:strVal val="hidden"/>
                                      </p:to>
                                    </p:se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49272"/>
                                        </p:tgtEl>
                                        <p:attrNameLst>
                                          <p:attrName>style.visibility</p:attrName>
                                        </p:attrNameLst>
                                      </p:cBhvr>
                                      <p:to>
                                        <p:strVal val="visible"/>
                                      </p:to>
                                    </p:set>
                                    <p:animEffect transition="in" filter="wipe(up)">
                                      <p:cBhvr>
                                        <p:cTn id="19" dur="500"/>
                                        <p:tgtEl>
                                          <p:spTgt spid="64927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49273"/>
                                        </p:tgtEl>
                                        <p:attrNameLst>
                                          <p:attrName>style.visibility</p:attrName>
                                        </p:attrNameLst>
                                      </p:cBhvr>
                                      <p:to>
                                        <p:strVal val="visible"/>
                                      </p:to>
                                    </p:set>
                                    <p:animEffect transition="in" filter="wipe(up)">
                                      <p:cBhvr>
                                        <p:cTn id="23" dur="500"/>
                                        <p:tgtEl>
                                          <p:spTgt spid="64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69" grpId="0" build="p" autoUpdateAnimBg="0"/>
      <p:bldP spid="649270" grpId="0" autoUpdateAnimBg="0"/>
      <p:bldP spid="649271" grpId="0" autoUpdateAnimBg="0"/>
      <p:bldP spid="649272" grpId="0"/>
      <p:bldP spid="6492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357188"/>
            <a:ext cx="7772400" cy="1143000"/>
          </a:xfrm>
        </p:spPr>
        <p:txBody>
          <a:bodyPr/>
          <a:lstStyle/>
          <a:p>
            <a:pPr eaLnBrk="1" hangingPunct="1"/>
            <a:r>
              <a:rPr lang="en-US" altLang="zh-CN" smtClean="0"/>
              <a:t>MatrixChain</a:t>
            </a:r>
            <a:r>
              <a:rPr lang="zh-CN" altLang="en-US" smtClean="0"/>
              <a:t>的运行举例</a:t>
            </a:r>
          </a:p>
        </p:txBody>
      </p:sp>
      <p:grpSp>
        <p:nvGrpSpPr>
          <p:cNvPr id="45059" name="Group 3"/>
          <p:cNvGrpSpPr>
            <a:grpSpLocks/>
          </p:cNvGrpSpPr>
          <p:nvPr/>
        </p:nvGrpSpPr>
        <p:grpSpPr bwMode="auto">
          <a:xfrm>
            <a:off x="958850" y="3429000"/>
            <a:ext cx="4549775" cy="2582863"/>
            <a:chOff x="604" y="2160"/>
            <a:chExt cx="2866" cy="1627"/>
          </a:xfrm>
        </p:grpSpPr>
        <p:sp>
          <p:nvSpPr>
            <p:cNvPr id="45099"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5100"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5101"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5102" name="Group 7"/>
            <p:cNvGrpSpPr>
              <a:grpSpLocks/>
            </p:cNvGrpSpPr>
            <p:nvPr/>
          </p:nvGrpSpPr>
          <p:grpSpPr bwMode="auto">
            <a:xfrm>
              <a:off x="831" y="2365"/>
              <a:ext cx="2639" cy="1418"/>
              <a:chOff x="831" y="2365"/>
              <a:chExt cx="2639" cy="1418"/>
            </a:xfrm>
          </p:grpSpPr>
          <p:sp>
            <p:nvSpPr>
              <p:cNvPr id="45103"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5104"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6"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7"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8"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0"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1"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2"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3"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5060" name="Group 19"/>
          <p:cNvGrpSpPr>
            <a:grpSpLocks/>
          </p:cNvGrpSpPr>
          <p:nvPr/>
        </p:nvGrpSpPr>
        <p:grpSpPr bwMode="auto">
          <a:xfrm>
            <a:off x="6146800" y="3448050"/>
            <a:ext cx="2312988" cy="2557463"/>
            <a:chOff x="3872" y="2172"/>
            <a:chExt cx="1457" cy="1611"/>
          </a:xfrm>
        </p:grpSpPr>
        <p:sp>
          <p:nvSpPr>
            <p:cNvPr id="45085"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5086"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5087" name="Group 22"/>
            <p:cNvGrpSpPr>
              <a:grpSpLocks/>
            </p:cNvGrpSpPr>
            <p:nvPr/>
          </p:nvGrpSpPr>
          <p:grpSpPr bwMode="auto">
            <a:xfrm>
              <a:off x="3872" y="2365"/>
              <a:ext cx="1457" cy="1418"/>
              <a:chOff x="3872" y="2365"/>
              <a:chExt cx="1457" cy="1418"/>
            </a:xfrm>
          </p:grpSpPr>
          <p:sp>
            <p:nvSpPr>
              <p:cNvPr id="45088"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5089"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2"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3"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6"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7"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50274" name="Rectangle 34"/>
          <p:cNvSpPr>
            <a:spLocks noChangeArrowheads="1"/>
          </p:cNvSpPr>
          <p:nvPr/>
        </p:nvSpPr>
        <p:spPr bwMode="auto">
          <a:xfrm>
            <a:off x="457200" y="16017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3</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5062"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3"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4"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5"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6"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7"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8"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5069"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5070"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5071"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5072"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5073"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5074"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5075"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5076"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5077"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5078"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5079"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0293" name="Rectangle 53"/>
          <p:cNvSpPr>
            <a:spLocks noChangeArrowheads="1"/>
          </p:cNvSpPr>
          <p:nvPr/>
        </p:nvSpPr>
        <p:spPr bwMode="auto">
          <a:xfrm>
            <a:off x="457200" y="2111375"/>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3</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A[3:3]A[4:5]</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m[3][5] = m[4][5] + m[4][5] + p[2]*p[3]*p[5] = 1000 +15*5*20 = 2500</a:t>
            </a:r>
            <a:r>
              <a:rPr kumimoji="1" lang="zh-CN" altLang="en-US" sz="2800">
                <a:solidFill>
                  <a:schemeClr val="tx1"/>
                </a:solidFill>
                <a:latin typeface="Times New Roman" pitchFamily="18" charset="0"/>
              </a:rPr>
              <a:t>。</a:t>
            </a:r>
          </a:p>
        </p:txBody>
      </p:sp>
      <p:sp>
        <p:nvSpPr>
          <p:cNvPr id="45081" name="Text Box 58"/>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5082" name="Text Box 59"/>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0300" name="Text Box 60"/>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650301" name="Text Box 61"/>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Tree>
    <p:extLst>
      <p:ext uri="{BB962C8B-B14F-4D97-AF65-F5344CB8AC3E}">
        <p14:creationId xmlns:p14="http://schemas.microsoft.com/office/powerpoint/2010/main" val="291835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0274"/>
                                        </p:tgtEl>
                                        <p:attrNameLst>
                                          <p:attrName>style.visibility</p:attrName>
                                        </p:attrNameLst>
                                      </p:cBhvr>
                                      <p:to>
                                        <p:strVal val="visible"/>
                                      </p:to>
                                    </p:set>
                                    <p:animEffect transition="in" filter="blinds(horizontal)">
                                      <p:cBhvr>
                                        <p:cTn id="7" dur="500"/>
                                        <p:tgtEl>
                                          <p:spTgt spid="6502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0293">
                                            <p:txEl>
                                              <p:pRg st="0" end="0"/>
                                            </p:txEl>
                                          </p:spTgt>
                                        </p:tgtEl>
                                        <p:attrNameLst>
                                          <p:attrName>style.visibility</p:attrName>
                                        </p:attrNameLst>
                                      </p:cBhvr>
                                      <p:to>
                                        <p:strVal val="visible"/>
                                      </p:to>
                                    </p:set>
                                    <p:animEffect transition="in" filter="blinds(horizontal)">
                                      <p:cBhvr>
                                        <p:cTn id="11" dur="500"/>
                                        <p:tgtEl>
                                          <p:spTgt spid="650293">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0300"/>
                                        </p:tgtEl>
                                        <p:attrNameLst>
                                          <p:attrName>style.visibility</p:attrName>
                                        </p:attrNameLst>
                                      </p:cBhvr>
                                      <p:to>
                                        <p:strVal val="visible"/>
                                      </p:to>
                                    </p:set>
                                    <p:animEffect transition="in" filter="wipe(up)">
                                      <p:cBhvr>
                                        <p:cTn id="15" dur="500"/>
                                        <p:tgtEl>
                                          <p:spTgt spid="65030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50301"/>
                                        </p:tgtEl>
                                        <p:attrNameLst>
                                          <p:attrName>style.visibility</p:attrName>
                                        </p:attrNameLst>
                                      </p:cBhvr>
                                      <p:to>
                                        <p:strVal val="visible"/>
                                      </p:to>
                                    </p:set>
                                    <p:animEffect transition="in" filter="wipe(up)">
                                      <p:cBhvr>
                                        <p:cTn id="19" dur="500"/>
                                        <p:tgtEl>
                                          <p:spTgt spid="65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74" grpId="0"/>
      <p:bldP spid="650293" grpId="0" build="p" autoUpdateAnimBg="0"/>
      <p:bldP spid="650300" grpId="0" autoUpdateAnimBg="0"/>
      <p:bldP spid="65030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6083" name="Group 3"/>
          <p:cNvGrpSpPr>
            <a:grpSpLocks/>
          </p:cNvGrpSpPr>
          <p:nvPr/>
        </p:nvGrpSpPr>
        <p:grpSpPr bwMode="auto">
          <a:xfrm>
            <a:off x="958850" y="3429000"/>
            <a:ext cx="4549775" cy="2582863"/>
            <a:chOff x="604" y="2160"/>
            <a:chExt cx="2866" cy="1627"/>
          </a:xfrm>
        </p:grpSpPr>
        <p:sp>
          <p:nvSpPr>
            <p:cNvPr id="46123"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6124"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6125"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6126" name="Group 7"/>
            <p:cNvGrpSpPr>
              <a:grpSpLocks/>
            </p:cNvGrpSpPr>
            <p:nvPr/>
          </p:nvGrpSpPr>
          <p:grpSpPr bwMode="auto">
            <a:xfrm>
              <a:off x="831" y="2365"/>
              <a:ext cx="2639" cy="1418"/>
              <a:chOff x="831" y="2365"/>
              <a:chExt cx="2639" cy="1418"/>
            </a:xfrm>
          </p:grpSpPr>
          <p:sp>
            <p:nvSpPr>
              <p:cNvPr id="46127"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6128"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9"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0"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1"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2"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3"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4"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5"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6"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7"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084" name="Group 19"/>
          <p:cNvGrpSpPr>
            <a:grpSpLocks/>
          </p:cNvGrpSpPr>
          <p:nvPr/>
        </p:nvGrpSpPr>
        <p:grpSpPr bwMode="auto">
          <a:xfrm>
            <a:off x="6146800" y="3448050"/>
            <a:ext cx="2312988" cy="2557463"/>
            <a:chOff x="3872" y="2172"/>
            <a:chExt cx="1457" cy="1611"/>
          </a:xfrm>
        </p:grpSpPr>
        <p:sp>
          <p:nvSpPr>
            <p:cNvPr id="46109"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6110"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6111" name="Group 22"/>
            <p:cNvGrpSpPr>
              <a:grpSpLocks/>
            </p:cNvGrpSpPr>
            <p:nvPr/>
          </p:nvGrpSpPr>
          <p:grpSpPr bwMode="auto">
            <a:xfrm>
              <a:off x="3872" y="2365"/>
              <a:ext cx="1457" cy="1418"/>
              <a:chOff x="3872" y="2365"/>
              <a:chExt cx="1457" cy="1418"/>
            </a:xfrm>
          </p:grpSpPr>
          <p:sp>
            <p:nvSpPr>
              <p:cNvPr id="46112"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6113"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4"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0"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1"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2"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6085" name="Rectangle 34"/>
          <p:cNvSpPr>
            <a:spLocks noChangeArrowheads="1"/>
          </p:cNvSpPr>
          <p:nvPr/>
        </p:nvSpPr>
        <p:spPr bwMode="auto">
          <a:xfrm>
            <a:off x="457200"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3</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6086"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87"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88"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89"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90"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91"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92"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6093"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6094"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6095"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6096"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6097"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6098"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6099"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6100"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6101"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6102"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6103"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1317" name="Rectangle 53"/>
          <p:cNvSpPr>
            <a:spLocks noChangeArrowheads="1"/>
          </p:cNvSpPr>
          <p:nvPr/>
        </p:nvSpPr>
        <p:spPr bwMode="auto">
          <a:xfrm>
            <a:off x="404813" y="2000250"/>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4</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A[3:4]A[5:5]</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m[3][5] = m[3][4] + m[5][5] + p[2]*p[4]*p[5] = 750 + 0 + 15*10*20 = 3750 </a:t>
            </a:r>
            <a:r>
              <a:rPr kumimoji="1" lang="zh-CN" altLang="en-US" sz="2800">
                <a:solidFill>
                  <a:schemeClr val="tx1"/>
                </a:solidFill>
                <a:latin typeface="Times New Roman" pitchFamily="18" charset="0"/>
              </a:rPr>
              <a:t>＞ </a:t>
            </a:r>
            <a:r>
              <a:rPr kumimoji="1" lang="en-US" altLang="zh-CN" sz="2800">
                <a:solidFill>
                  <a:schemeClr val="tx1"/>
                </a:solidFill>
                <a:latin typeface="Times New Roman" pitchFamily="18" charset="0"/>
              </a:rPr>
              <a:t>2500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m[3][5]</a:t>
            </a:r>
            <a:r>
              <a:rPr kumimoji="1" lang="zh-CN" altLang="en-US" sz="2800">
                <a:solidFill>
                  <a:schemeClr val="tx1"/>
                </a:solidFill>
                <a:latin typeface="Times New Roman" pitchFamily="18" charset="0"/>
              </a:rPr>
              <a:t>仍为</a:t>
            </a:r>
            <a:r>
              <a:rPr kumimoji="1" lang="en-US" altLang="zh-CN" sz="2800">
                <a:solidFill>
                  <a:schemeClr val="tx1"/>
                </a:solidFill>
                <a:latin typeface="Times New Roman" pitchFamily="18" charset="0"/>
              </a:rPr>
              <a:t>2500</a:t>
            </a:r>
            <a:r>
              <a:rPr kumimoji="1" lang="zh-CN" altLang="en-US" sz="2800">
                <a:solidFill>
                  <a:schemeClr val="tx1"/>
                </a:solidFill>
                <a:latin typeface="Times New Roman" pitchFamily="18" charset="0"/>
              </a:rPr>
              <a:t>，断点仍为</a:t>
            </a:r>
            <a:r>
              <a:rPr kumimoji="1" lang="en-US" altLang="zh-CN" sz="2800">
                <a:solidFill>
                  <a:schemeClr val="tx1"/>
                </a:solidFill>
                <a:latin typeface="Times New Roman" pitchFamily="18" charset="0"/>
              </a:rPr>
              <a:t>3</a:t>
            </a:r>
            <a:r>
              <a:rPr kumimoji="1" lang="zh-CN" altLang="en-US" sz="2800">
                <a:solidFill>
                  <a:schemeClr val="tx1"/>
                </a:solidFill>
                <a:latin typeface="Times New Roman" pitchFamily="18" charset="0"/>
              </a:rPr>
              <a:t>。</a:t>
            </a:r>
          </a:p>
        </p:txBody>
      </p:sp>
      <p:sp>
        <p:nvSpPr>
          <p:cNvPr id="46105"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6106"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6107"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6108"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Tree>
    <p:extLst>
      <p:ext uri="{BB962C8B-B14F-4D97-AF65-F5344CB8AC3E}">
        <p14:creationId xmlns:p14="http://schemas.microsoft.com/office/powerpoint/2010/main" val="434607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1317">
                                            <p:txEl>
                                              <p:pRg st="0" end="0"/>
                                            </p:txEl>
                                          </p:spTgt>
                                        </p:tgtEl>
                                        <p:attrNameLst>
                                          <p:attrName>style.visibility</p:attrName>
                                        </p:attrNameLst>
                                      </p:cBhvr>
                                      <p:to>
                                        <p:strVal val="visible"/>
                                      </p:to>
                                    </p:set>
                                    <p:animEffect transition="in" filter="blinds(horizontal)">
                                      <p:cBhvr>
                                        <p:cTn id="7" dur="500"/>
                                        <p:tgtEl>
                                          <p:spTgt spid="6513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31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214313"/>
            <a:ext cx="7772400" cy="1143000"/>
          </a:xfrm>
        </p:spPr>
        <p:txBody>
          <a:bodyPr/>
          <a:lstStyle/>
          <a:p>
            <a:pPr eaLnBrk="1" hangingPunct="1"/>
            <a:r>
              <a:rPr lang="en-US" altLang="zh-CN" smtClean="0"/>
              <a:t>MatrixChain</a:t>
            </a:r>
            <a:r>
              <a:rPr lang="zh-CN" altLang="en-US" smtClean="0"/>
              <a:t>的运行举例</a:t>
            </a:r>
          </a:p>
        </p:txBody>
      </p:sp>
      <p:grpSp>
        <p:nvGrpSpPr>
          <p:cNvPr id="47107" name="Group 3"/>
          <p:cNvGrpSpPr>
            <a:grpSpLocks/>
          </p:cNvGrpSpPr>
          <p:nvPr/>
        </p:nvGrpSpPr>
        <p:grpSpPr bwMode="auto">
          <a:xfrm>
            <a:off x="958850" y="3429000"/>
            <a:ext cx="4549775" cy="2582863"/>
            <a:chOff x="604" y="2160"/>
            <a:chExt cx="2866" cy="1627"/>
          </a:xfrm>
        </p:grpSpPr>
        <p:sp>
          <p:nvSpPr>
            <p:cNvPr id="47149"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7150"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7151"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7152" name="Group 7"/>
            <p:cNvGrpSpPr>
              <a:grpSpLocks/>
            </p:cNvGrpSpPr>
            <p:nvPr/>
          </p:nvGrpSpPr>
          <p:grpSpPr bwMode="auto">
            <a:xfrm>
              <a:off x="831" y="2365"/>
              <a:ext cx="2639" cy="1418"/>
              <a:chOff x="831" y="2365"/>
              <a:chExt cx="2639" cy="1418"/>
            </a:xfrm>
          </p:grpSpPr>
          <p:sp>
            <p:nvSpPr>
              <p:cNvPr id="47153"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7154"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5"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6"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7"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8"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9"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0"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1"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2"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3"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7108" name="Group 19"/>
          <p:cNvGrpSpPr>
            <a:grpSpLocks/>
          </p:cNvGrpSpPr>
          <p:nvPr/>
        </p:nvGrpSpPr>
        <p:grpSpPr bwMode="auto">
          <a:xfrm>
            <a:off x="6143625" y="3429000"/>
            <a:ext cx="2312988" cy="2557463"/>
            <a:chOff x="3872" y="2172"/>
            <a:chExt cx="1457" cy="1611"/>
          </a:xfrm>
        </p:grpSpPr>
        <p:sp>
          <p:nvSpPr>
            <p:cNvPr id="47135"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7136"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7137" name="Group 22"/>
            <p:cNvGrpSpPr>
              <a:grpSpLocks/>
            </p:cNvGrpSpPr>
            <p:nvPr/>
          </p:nvGrpSpPr>
          <p:grpSpPr bwMode="auto">
            <a:xfrm>
              <a:off x="3872" y="2365"/>
              <a:ext cx="1457" cy="1418"/>
              <a:chOff x="3872" y="2365"/>
              <a:chExt cx="1457" cy="1418"/>
            </a:xfrm>
          </p:grpSpPr>
          <p:sp>
            <p:nvSpPr>
              <p:cNvPr id="47138"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7139"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1"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2"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4"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5"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6"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7"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8"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7109" name="Rectangle 34"/>
          <p:cNvSpPr>
            <a:spLocks noChangeArrowheads="1"/>
          </p:cNvSpPr>
          <p:nvPr/>
        </p:nvSpPr>
        <p:spPr bwMode="auto">
          <a:xfrm>
            <a:off x="476250"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4</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7110"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1"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2"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3"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4"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5"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6"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7117"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7118"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7119"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7120"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7121"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7122"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7123"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7124"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7125"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7126"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7127"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2341" name="Rectangle 53"/>
          <p:cNvSpPr>
            <a:spLocks noChangeArrowheads="1"/>
          </p:cNvSpPr>
          <p:nvPr/>
        </p:nvSpPr>
        <p:spPr bwMode="auto">
          <a:xfrm>
            <a:off x="404813" y="2071688"/>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4</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A[4:4]A[5:6]</a:t>
            </a:r>
            <a:r>
              <a:rPr kumimoji="1" lang="zh-CN" altLang="en-US" sz="2800">
                <a:solidFill>
                  <a:schemeClr val="tx1"/>
                </a:solidFill>
                <a:latin typeface="Times New Roman" pitchFamily="18" charset="0"/>
              </a:rPr>
              <a:t>有</a:t>
            </a:r>
            <a:r>
              <a:rPr lang="en-US" altLang="zh-CN" sz="2800">
                <a:solidFill>
                  <a:schemeClr val="tx1"/>
                </a:solidFill>
                <a:latin typeface="Times New Roman" pitchFamily="18" charset="0"/>
              </a:rPr>
              <a:t>m[4][6] = m[4][4] + m[5][6] + p[3]*p[4]*p[6] = 5000 +5*10*25 = 6250</a:t>
            </a:r>
          </a:p>
        </p:txBody>
      </p:sp>
      <p:sp>
        <p:nvSpPr>
          <p:cNvPr id="47129"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7130"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7131"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7132"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2346" name="Text Box 58"/>
          <p:cNvSpPr txBox="1">
            <a:spLocks noChangeArrowheads="1"/>
          </p:cNvSpPr>
          <p:nvPr/>
        </p:nvSpPr>
        <p:spPr bwMode="auto">
          <a:xfrm>
            <a:off x="4872038" y="48910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6250</a:t>
            </a:r>
          </a:p>
        </p:txBody>
      </p:sp>
      <p:sp>
        <p:nvSpPr>
          <p:cNvPr id="652347" name="Text Box 59"/>
          <p:cNvSpPr txBox="1">
            <a:spLocks noChangeArrowheads="1"/>
          </p:cNvSpPr>
          <p:nvPr/>
        </p:nvSpPr>
        <p:spPr bwMode="auto">
          <a:xfrm>
            <a:off x="8115300" y="48799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Tree>
    <p:extLst>
      <p:ext uri="{BB962C8B-B14F-4D97-AF65-F5344CB8AC3E}">
        <p14:creationId xmlns:p14="http://schemas.microsoft.com/office/powerpoint/2010/main" val="1971575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2341">
                                            <p:txEl>
                                              <p:pRg st="0" end="0"/>
                                            </p:txEl>
                                          </p:spTgt>
                                        </p:tgtEl>
                                        <p:attrNameLst>
                                          <p:attrName>style.visibility</p:attrName>
                                        </p:attrNameLst>
                                      </p:cBhvr>
                                      <p:to>
                                        <p:strVal val="visible"/>
                                      </p:to>
                                    </p:set>
                                    <p:animEffect transition="in" filter="blinds(horizontal)">
                                      <p:cBhvr>
                                        <p:cTn id="7" dur="500"/>
                                        <p:tgtEl>
                                          <p:spTgt spid="65234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52346"/>
                                        </p:tgtEl>
                                        <p:attrNameLst>
                                          <p:attrName>style.visibility</p:attrName>
                                        </p:attrNameLst>
                                      </p:cBhvr>
                                      <p:to>
                                        <p:strVal val="visible"/>
                                      </p:to>
                                    </p:set>
                                    <p:animEffect transition="in" filter="wipe(up)">
                                      <p:cBhvr>
                                        <p:cTn id="11" dur="500"/>
                                        <p:tgtEl>
                                          <p:spTgt spid="65234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2347"/>
                                        </p:tgtEl>
                                        <p:attrNameLst>
                                          <p:attrName>style.visibility</p:attrName>
                                        </p:attrNameLst>
                                      </p:cBhvr>
                                      <p:to>
                                        <p:strVal val="visible"/>
                                      </p:to>
                                    </p:set>
                                    <p:animEffect transition="in" filter="wipe(up)">
                                      <p:cBhvr>
                                        <p:cTn id="15" dur="500"/>
                                        <p:tgtEl>
                                          <p:spTgt spid="652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41" grpId="0" build="p" autoUpdateAnimBg="0"/>
      <p:bldP spid="652346" grpId="0" autoUpdateAnimBg="0"/>
      <p:bldP spid="65234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8131" name="Group 3"/>
          <p:cNvGrpSpPr>
            <a:grpSpLocks/>
          </p:cNvGrpSpPr>
          <p:nvPr/>
        </p:nvGrpSpPr>
        <p:grpSpPr bwMode="auto">
          <a:xfrm>
            <a:off x="958850" y="3429000"/>
            <a:ext cx="4549775" cy="2582863"/>
            <a:chOff x="604" y="2160"/>
            <a:chExt cx="2866" cy="1627"/>
          </a:xfrm>
        </p:grpSpPr>
        <p:sp>
          <p:nvSpPr>
            <p:cNvPr id="48175"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8176"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8177"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8178" name="Group 7"/>
            <p:cNvGrpSpPr>
              <a:grpSpLocks/>
            </p:cNvGrpSpPr>
            <p:nvPr/>
          </p:nvGrpSpPr>
          <p:grpSpPr bwMode="auto">
            <a:xfrm>
              <a:off x="831" y="2365"/>
              <a:ext cx="2639" cy="1418"/>
              <a:chOff x="831" y="2365"/>
              <a:chExt cx="2639" cy="1418"/>
            </a:xfrm>
          </p:grpSpPr>
          <p:sp>
            <p:nvSpPr>
              <p:cNvPr id="48179"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8180"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1"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2"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5"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6"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7"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8"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9"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8132" name="Group 19"/>
          <p:cNvGrpSpPr>
            <a:grpSpLocks/>
          </p:cNvGrpSpPr>
          <p:nvPr/>
        </p:nvGrpSpPr>
        <p:grpSpPr bwMode="auto">
          <a:xfrm>
            <a:off x="6146800" y="3448050"/>
            <a:ext cx="2312988" cy="2557463"/>
            <a:chOff x="3872" y="2172"/>
            <a:chExt cx="1457" cy="1611"/>
          </a:xfrm>
        </p:grpSpPr>
        <p:sp>
          <p:nvSpPr>
            <p:cNvPr id="48161"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8162"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8163" name="Group 22"/>
            <p:cNvGrpSpPr>
              <a:grpSpLocks/>
            </p:cNvGrpSpPr>
            <p:nvPr/>
          </p:nvGrpSpPr>
          <p:grpSpPr bwMode="auto">
            <a:xfrm>
              <a:off x="3872" y="2365"/>
              <a:ext cx="1457" cy="1418"/>
              <a:chOff x="3872" y="2365"/>
              <a:chExt cx="1457" cy="1418"/>
            </a:xfrm>
          </p:grpSpPr>
          <p:sp>
            <p:nvSpPr>
              <p:cNvPr id="48164"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8165"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9"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8133" name="Rectangle 34"/>
          <p:cNvSpPr>
            <a:spLocks noChangeArrowheads="1"/>
          </p:cNvSpPr>
          <p:nvPr/>
        </p:nvSpPr>
        <p:spPr bwMode="auto">
          <a:xfrm>
            <a:off x="500063"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4</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8134"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5"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6"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7"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8"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9"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40"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8141"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8142"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8143"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8144"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8145"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8146"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8147"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8148"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8149"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8150"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8151"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3365" name="Rectangle 53"/>
          <p:cNvSpPr>
            <a:spLocks noChangeArrowheads="1"/>
          </p:cNvSpPr>
          <p:nvPr/>
        </p:nvSpPr>
        <p:spPr bwMode="auto">
          <a:xfrm>
            <a:off x="500063" y="2000250"/>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5</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A[4:5]A[6:6]</a:t>
            </a:r>
            <a:r>
              <a:rPr kumimoji="1" lang="zh-CN" altLang="en-US" sz="2800">
                <a:solidFill>
                  <a:schemeClr val="tx1"/>
                </a:solidFill>
                <a:latin typeface="Times New Roman" pitchFamily="18" charset="0"/>
              </a:rPr>
              <a:t>有</a:t>
            </a:r>
            <a:r>
              <a:rPr lang="en-US" altLang="zh-CN" sz="2800">
                <a:solidFill>
                  <a:schemeClr val="tx1"/>
                </a:solidFill>
                <a:latin typeface="Times New Roman" pitchFamily="18" charset="0"/>
              </a:rPr>
              <a:t>m[4][6] = </a:t>
            </a:r>
            <a:r>
              <a:rPr kumimoji="1" lang="en-US" altLang="zh-CN" sz="2800">
                <a:solidFill>
                  <a:schemeClr val="tx1"/>
                </a:solidFill>
                <a:latin typeface="Times New Roman" pitchFamily="18" charset="0"/>
              </a:rPr>
              <a:t>m[4][5] +m[6][6]+ p[3]*p[5]*p[6] = 1000+0+5*20*25 = 3500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6250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m[4][6]</a:t>
            </a:r>
            <a:r>
              <a:rPr kumimoji="1" lang="zh-CN" altLang="en-US" sz="2800">
                <a:solidFill>
                  <a:schemeClr val="tx1"/>
                </a:solidFill>
                <a:latin typeface="Times New Roman" pitchFamily="18" charset="0"/>
              </a:rPr>
              <a:t>改为</a:t>
            </a:r>
            <a:r>
              <a:rPr kumimoji="1" lang="en-US" altLang="zh-CN" sz="2800">
                <a:solidFill>
                  <a:schemeClr val="tx1"/>
                </a:solidFill>
                <a:latin typeface="Times New Roman" pitchFamily="18" charset="0"/>
              </a:rPr>
              <a:t>3500</a:t>
            </a:r>
            <a:r>
              <a:rPr kumimoji="1" lang="zh-CN" altLang="en-US" sz="2800">
                <a:solidFill>
                  <a:schemeClr val="tx1"/>
                </a:solidFill>
                <a:latin typeface="Times New Roman" pitchFamily="18" charset="0"/>
              </a:rPr>
              <a:t>，断点改为</a:t>
            </a:r>
            <a:r>
              <a:rPr kumimoji="1" lang="en-US" altLang="zh-CN" sz="2800">
                <a:solidFill>
                  <a:schemeClr val="tx1"/>
                </a:solidFill>
                <a:latin typeface="Times New Roman" pitchFamily="18" charset="0"/>
              </a:rPr>
              <a:t>5</a:t>
            </a:r>
            <a:r>
              <a:rPr kumimoji="1" lang="zh-CN" altLang="en-US" sz="2800">
                <a:solidFill>
                  <a:schemeClr val="tx1"/>
                </a:solidFill>
                <a:latin typeface="Times New Roman" pitchFamily="18" charset="0"/>
              </a:rPr>
              <a:t>。</a:t>
            </a:r>
          </a:p>
          <a:p>
            <a:pPr algn="l" eaLnBrk="1" hangingPunct="1">
              <a:spcBef>
                <a:spcPct val="20000"/>
              </a:spcBef>
              <a:buClr>
                <a:schemeClr val="tx1"/>
              </a:buClr>
              <a:buFontTx/>
              <a:buChar char="•"/>
            </a:pPr>
            <a:endParaRPr lang="en-US" altLang="zh-CN" sz="2800">
              <a:solidFill>
                <a:schemeClr val="tx1"/>
              </a:solidFill>
              <a:latin typeface="Times New Roman" pitchFamily="18" charset="0"/>
            </a:endParaRPr>
          </a:p>
        </p:txBody>
      </p:sp>
      <p:sp>
        <p:nvSpPr>
          <p:cNvPr id="48153"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8154"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8155"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8156"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3370" name="Text Box 58"/>
          <p:cNvSpPr txBox="1">
            <a:spLocks noChangeArrowheads="1"/>
          </p:cNvSpPr>
          <p:nvPr/>
        </p:nvSpPr>
        <p:spPr bwMode="auto">
          <a:xfrm>
            <a:off x="4872038" y="48910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6250</a:t>
            </a:r>
          </a:p>
        </p:txBody>
      </p:sp>
      <p:sp>
        <p:nvSpPr>
          <p:cNvPr id="653371" name="Text Box 59"/>
          <p:cNvSpPr txBox="1">
            <a:spLocks noChangeArrowheads="1"/>
          </p:cNvSpPr>
          <p:nvPr/>
        </p:nvSpPr>
        <p:spPr bwMode="auto">
          <a:xfrm>
            <a:off x="8115300" y="48799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653372" name="Text Box 60"/>
          <p:cNvSpPr txBox="1">
            <a:spLocks noChangeArrowheads="1"/>
          </p:cNvSpPr>
          <p:nvPr/>
        </p:nvSpPr>
        <p:spPr bwMode="auto">
          <a:xfrm>
            <a:off x="4835525" y="4887913"/>
            <a:ext cx="785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3500</a:t>
            </a:r>
          </a:p>
        </p:txBody>
      </p:sp>
      <p:sp>
        <p:nvSpPr>
          <p:cNvPr id="653373" name="Text Box 61"/>
          <p:cNvSpPr txBox="1">
            <a:spLocks noChangeArrowheads="1"/>
          </p:cNvSpPr>
          <p:nvPr/>
        </p:nvSpPr>
        <p:spPr bwMode="auto">
          <a:xfrm>
            <a:off x="8039100" y="4910138"/>
            <a:ext cx="401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ct val="90000"/>
              </a:lnSpc>
              <a:spcBef>
                <a:spcPct val="10000"/>
              </a:spcBef>
            </a:pPr>
            <a:r>
              <a:rPr kumimoji="1" lang="en-US" altLang="zh-CN" sz="2000" b="1">
                <a:latin typeface="Times New Roman" pitchFamily="18" charset="0"/>
              </a:rPr>
              <a:t>5</a:t>
            </a:r>
          </a:p>
        </p:txBody>
      </p:sp>
    </p:spTree>
    <p:extLst>
      <p:ext uri="{BB962C8B-B14F-4D97-AF65-F5344CB8AC3E}">
        <p14:creationId xmlns:p14="http://schemas.microsoft.com/office/powerpoint/2010/main" val="2962301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3365">
                                            <p:txEl>
                                              <p:pRg st="0" end="0"/>
                                            </p:txEl>
                                          </p:spTgt>
                                        </p:tgtEl>
                                        <p:attrNameLst>
                                          <p:attrName>style.visibility</p:attrName>
                                        </p:attrNameLst>
                                      </p:cBhvr>
                                      <p:to>
                                        <p:strVal val="visible"/>
                                      </p:to>
                                    </p:set>
                                    <p:animEffect transition="in" filter="blinds(horizontal)">
                                      <p:cBhvr>
                                        <p:cTn id="7" dur="500"/>
                                        <p:tgtEl>
                                          <p:spTgt spid="653365">
                                            <p:txEl>
                                              <p:pRg st="0" end="0"/>
                                            </p:txEl>
                                          </p:spTgt>
                                        </p:tgtEl>
                                      </p:cBhvr>
                                    </p:animEffect>
                                  </p:childTnLst>
                                </p:cTn>
                              </p:par>
                            </p:childTnLst>
                          </p:cTn>
                        </p:par>
                        <p:par>
                          <p:cTn id="8" fill="hold" nodeType="afterGroup">
                            <p:stCondLst>
                              <p:cond delay="500"/>
                            </p:stCondLst>
                            <p:childTnLst>
                              <p:par>
                                <p:cTn id="9" presetID="4" presetClass="exit" presetSubtype="16" fill="hold" grpId="0" nodeType="afterEffect">
                                  <p:stCondLst>
                                    <p:cond delay="0"/>
                                  </p:stCondLst>
                                  <p:childTnLst>
                                    <p:animEffect transition="out" filter="box(in)">
                                      <p:cBhvr>
                                        <p:cTn id="10" dur="500"/>
                                        <p:tgtEl>
                                          <p:spTgt spid="653370"/>
                                        </p:tgtEl>
                                      </p:cBhvr>
                                    </p:animEffect>
                                    <p:set>
                                      <p:cBhvr>
                                        <p:cTn id="11" dur="1" fill="hold">
                                          <p:stCondLst>
                                            <p:cond delay="499"/>
                                          </p:stCondLst>
                                        </p:cTn>
                                        <p:tgtEl>
                                          <p:spTgt spid="653370"/>
                                        </p:tgtEl>
                                        <p:attrNameLst>
                                          <p:attrName>style.visibility</p:attrName>
                                        </p:attrNameLst>
                                      </p:cBhvr>
                                      <p:to>
                                        <p:strVal val="hidden"/>
                                      </p:to>
                                    </p:set>
                                  </p:childTnLst>
                                </p:cTn>
                              </p:par>
                            </p:childTnLst>
                          </p:cTn>
                        </p:par>
                        <p:par>
                          <p:cTn id="12" fill="hold" nodeType="afterGroup">
                            <p:stCondLst>
                              <p:cond delay="1000"/>
                            </p:stCondLst>
                            <p:childTnLst>
                              <p:par>
                                <p:cTn id="13" presetID="4" presetClass="exit" presetSubtype="16" fill="hold" grpId="0" nodeType="afterEffect">
                                  <p:stCondLst>
                                    <p:cond delay="0"/>
                                  </p:stCondLst>
                                  <p:childTnLst>
                                    <p:animEffect transition="out" filter="box(in)">
                                      <p:cBhvr>
                                        <p:cTn id="14" dur="500"/>
                                        <p:tgtEl>
                                          <p:spTgt spid="653371"/>
                                        </p:tgtEl>
                                      </p:cBhvr>
                                    </p:animEffect>
                                    <p:set>
                                      <p:cBhvr>
                                        <p:cTn id="15" dur="1" fill="hold">
                                          <p:stCondLst>
                                            <p:cond delay="499"/>
                                          </p:stCondLst>
                                        </p:cTn>
                                        <p:tgtEl>
                                          <p:spTgt spid="653371"/>
                                        </p:tgtEl>
                                        <p:attrNameLst>
                                          <p:attrName>style.visibility</p:attrName>
                                        </p:attrNameLst>
                                      </p:cBhvr>
                                      <p:to>
                                        <p:strVal val="hidden"/>
                                      </p:to>
                                    </p:se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53372"/>
                                        </p:tgtEl>
                                        <p:attrNameLst>
                                          <p:attrName>style.visibility</p:attrName>
                                        </p:attrNameLst>
                                      </p:cBhvr>
                                      <p:to>
                                        <p:strVal val="visible"/>
                                      </p:to>
                                    </p:set>
                                    <p:animEffect transition="in" filter="wipe(up)">
                                      <p:cBhvr>
                                        <p:cTn id="19" dur="500"/>
                                        <p:tgtEl>
                                          <p:spTgt spid="65337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53373"/>
                                        </p:tgtEl>
                                        <p:attrNameLst>
                                          <p:attrName>style.visibility</p:attrName>
                                        </p:attrNameLst>
                                      </p:cBhvr>
                                      <p:to>
                                        <p:strVal val="visible"/>
                                      </p:to>
                                    </p:set>
                                    <p:animEffect transition="in" filter="wipe(up)">
                                      <p:cBhvr>
                                        <p:cTn id="23" dur="500"/>
                                        <p:tgtEl>
                                          <p:spTgt spid="653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65" grpId="0" build="p" autoUpdateAnimBg="0"/>
      <p:bldP spid="653370" grpId="0" autoUpdateAnimBg="0"/>
      <p:bldP spid="653371" grpId="0" autoUpdateAnimBg="0"/>
      <p:bldP spid="653372" grpId="0"/>
      <p:bldP spid="65337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428625"/>
            <a:ext cx="7772400" cy="1143000"/>
          </a:xfrm>
        </p:spPr>
        <p:txBody>
          <a:bodyPr/>
          <a:lstStyle/>
          <a:p>
            <a:pPr eaLnBrk="1" hangingPunct="1"/>
            <a:r>
              <a:rPr lang="en-US" altLang="zh-CN" smtClean="0"/>
              <a:t>MatrixChain</a:t>
            </a:r>
            <a:r>
              <a:rPr lang="zh-CN" altLang="en-US" smtClean="0"/>
              <a:t>的运行举例</a:t>
            </a:r>
          </a:p>
        </p:txBody>
      </p:sp>
      <p:grpSp>
        <p:nvGrpSpPr>
          <p:cNvPr id="49155" name="Group 3"/>
          <p:cNvGrpSpPr>
            <a:grpSpLocks/>
          </p:cNvGrpSpPr>
          <p:nvPr/>
        </p:nvGrpSpPr>
        <p:grpSpPr bwMode="auto">
          <a:xfrm>
            <a:off x="958850" y="3429000"/>
            <a:ext cx="4549775" cy="2582863"/>
            <a:chOff x="604" y="2160"/>
            <a:chExt cx="2866" cy="1627"/>
          </a:xfrm>
        </p:grpSpPr>
        <p:sp>
          <p:nvSpPr>
            <p:cNvPr id="49208"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9209"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9210" name="Text Box 6"/>
            <p:cNvSpPr txBox="1">
              <a:spLocks noChangeArrowheads="1"/>
            </p:cNvSpPr>
            <p:nvPr/>
          </p:nvSpPr>
          <p:spPr bwMode="auto">
            <a:xfrm>
              <a:off x="1092" y="3012"/>
              <a:ext cx="563"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m[i][j]</a:t>
              </a:r>
            </a:p>
          </p:txBody>
        </p:sp>
        <p:grpSp>
          <p:nvGrpSpPr>
            <p:cNvPr id="49211" name="Group 7"/>
            <p:cNvGrpSpPr>
              <a:grpSpLocks/>
            </p:cNvGrpSpPr>
            <p:nvPr/>
          </p:nvGrpSpPr>
          <p:grpSpPr bwMode="auto">
            <a:xfrm>
              <a:off x="831" y="2365"/>
              <a:ext cx="2639" cy="1418"/>
              <a:chOff x="831" y="2365"/>
              <a:chExt cx="2639" cy="1418"/>
            </a:xfrm>
          </p:grpSpPr>
          <p:sp>
            <p:nvSpPr>
              <p:cNvPr id="49212"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9213"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6"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7"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8"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9"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0"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1"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2"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9156" name="Group 19"/>
          <p:cNvGrpSpPr>
            <a:grpSpLocks/>
          </p:cNvGrpSpPr>
          <p:nvPr/>
        </p:nvGrpSpPr>
        <p:grpSpPr bwMode="auto">
          <a:xfrm>
            <a:off x="6146800" y="3448050"/>
            <a:ext cx="2312988" cy="2557463"/>
            <a:chOff x="3872" y="2172"/>
            <a:chExt cx="1457" cy="1611"/>
          </a:xfrm>
        </p:grpSpPr>
        <p:sp>
          <p:nvSpPr>
            <p:cNvPr id="49194"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9195" name="Text Box 21"/>
            <p:cNvSpPr txBox="1">
              <a:spLocks noChangeArrowheads="1"/>
            </p:cNvSpPr>
            <p:nvPr/>
          </p:nvSpPr>
          <p:spPr bwMode="auto">
            <a:xfrm>
              <a:off x="3969" y="3012"/>
              <a:ext cx="4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s[i][j]</a:t>
              </a:r>
            </a:p>
          </p:txBody>
        </p:sp>
        <p:grpSp>
          <p:nvGrpSpPr>
            <p:cNvPr id="49196" name="Group 22"/>
            <p:cNvGrpSpPr>
              <a:grpSpLocks/>
            </p:cNvGrpSpPr>
            <p:nvPr/>
          </p:nvGrpSpPr>
          <p:grpSpPr bwMode="auto">
            <a:xfrm>
              <a:off x="3872" y="2365"/>
              <a:ext cx="1457" cy="1418"/>
              <a:chOff x="3872" y="2365"/>
              <a:chExt cx="1457" cy="1418"/>
            </a:xfrm>
          </p:grpSpPr>
          <p:sp>
            <p:nvSpPr>
              <p:cNvPr id="49197"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9198"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0"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2"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6"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7"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54370" name="Rectangle 34"/>
          <p:cNvSpPr>
            <a:spLocks noChangeArrowheads="1"/>
          </p:cNvSpPr>
          <p:nvPr/>
        </p:nvSpPr>
        <p:spPr bwMode="auto">
          <a:xfrm>
            <a:off x="457200" y="1601788"/>
            <a:ext cx="8382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lang="zh-CN" altLang="en-US" sz="2800">
                <a:solidFill>
                  <a:schemeClr val="tx1"/>
                </a:solidFill>
                <a:latin typeface="Times New Roman" pitchFamily="18" charset="0"/>
              </a:rPr>
              <a:t>类似的，当</a:t>
            </a:r>
            <a:r>
              <a:rPr lang="en-US" altLang="zh-CN" sz="2800">
                <a:solidFill>
                  <a:schemeClr val="tx1"/>
                </a:solidFill>
                <a:latin typeface="Times New Roman" pitchFamily="18" charset="0"/>
              </a:rPr>
              <a:t>r=4</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5</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6</a:t>
            </a:r>
            <a:r>
              <a:rPr lang="zh-CN" altLang="en-US" sz="2800">
                <a:solidFill>
                  <a:schemeClr val="tx1"/>
                </a:solidFill>
                <a:latin typeface="Times New Roman" pitchFamily="18" charset="0"/>
              </a:rPr>
              <a:t>时，可计算出相应的</a:t>
            </a:r>
            <a:r>
              <a:rPr lang="en-US" altLang="zh-CN" sz="2800">
                <a:solidFill>
                  <a:schemeClr val="tx1"/>
                </a:solidFill>
                <a:latin typeface="Times New Roman" pitchFamily="18" charset="0"/>
              </a:rPr>
              <a:t>m[i][j]</a:t>
            </a:r>
            <a:r>
              <a:rPr lang="zh-CN" altLang="en-US" sz="2800">
                <a:solidFill>
                  <a:schemeClr val="tx1"/>
                </a:solidFill>
                <a:latin typeface="Times New Roman" pitchFamily="18" charset="0"/>
              </a:rPr>
              <a:t>及其相应的断点</a:t>
            </a:r>
            <a:r>
              <a:rPr lang="en-US" altLang="zh-CN" sz="2800">
                <a:solidFill>
                  <a:schemeClr val="tx1"/>
                </a:solidFill>
                <a:latin typeface="Times New Roman" pitchFamily="18" charset="0"/>
              </a:rPr>
              <a:t>s[i][j]</a:t>
            </a:r>
            <a:r>
              <a:rPr lang="zh-CN" altLang="en-US" sz="2800">
                <a:solidFill>
                  <a:schemeClr val="tx1"/>
                </a:solidFill>
                <a:latin typeface="Times New Roman" pitchFamily="18" charset="0"/>
              </a:rPr>
              <a:t>，如下图中所示：</a:t>
            </a:r>
          </a:p>
        </p:txBody>
      </p:sp>
      <p:sp>
        <p:nvSpPr>
          <p:cNvPr id="49158"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59"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0"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1"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2"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3"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4"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9165"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9166"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9167"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9168"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9169"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9170"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9171"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9172"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9173"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9174"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9175"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9176"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9177"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9178"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9179"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9180" name="Text Box 62"/>
          <p:cNvSpPr txBox="1">
            <a:spLocks noChangeArrowheads="1"/>
          </p:cNvSpPr>
          <p:nvPr/>
        </p:nvSpPr>
        <p:spPr bwMode="auto">
          <a:xfrm>
            <a:off x="4786313" y="4887913"/>
            <a:ext cx="74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3500</a:t>
            </a:r>
          </a:p>
        </p:txBody>
      </p:sp>
      <p:sp>
        <p:nvSpPr>
          <p:cNvPr id="49181" name="Text Box 63"/>
          <p:cNvSpPr txBox="1">
            <a:spLocks noChangeArrowheads="1"/>
          </p:cNvSpPr>
          <p:nvPr/>
        </p:nvSpPr>
        <p:spPr bwMode="auto">
          <a:xfrm>
            <a:off x="8039100" y="4910138"/>
            <a:ext cx="401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ct val="90000"/>
              </a:lnSpc>
              <a:spcBef>
                <a:spcPct val="10000"/>
              </a:spcBef>
            </a:pPr>
            <a:r>
              <a:rPr kumimoji="1" lang="en-US" altLang="zh-CN" sz="2000" b="1">
                <a:latin typeface="Times New Roman" pitchFamily="18" charset="0"/>
              </a:rPr>
              <a:t>5</a:t>
            </a:r>
          </a:p>
        </p:txBody>
      </p:sp>
      <p:sp>
        <p:nvSpPr>
          <p:cNvPr id="654400" name="Text Box 64"/>
          <p:cNvSpPr txBox="1">
            <a:spLocks noChangeArrowheads="1"/>
          </p:cNvSpPr>
          <p:nvPr/>
        </p:nvSpPr>
        <p:spPr bwMode="auto">
          <a:xfrm>
            <a:off x="3386138" y="3808413"/>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9375</a:t>
            </a:r>
          </a:p>
        </p:txBody>
      </p:sp>
      <p:sp>
        <p:nvSpPr>
          <p:cNvPr id="654401" name="Text Box 65"/>
          <p:cNvSpPr txBox="1">
            <a:spLocks noChangeArrowheads="1"/>
          </p:cNvSpPr>
          <p:nvPr/>
        </p:nvSpPr>
        <p:spPr bwMode="auto">
          <a:xfrm>
            <a:off x="7269163" y="380206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2" name="Text Box 66"/>
          <p:cNvSpPr txBox="1">
            <a:spLocks noChangeArrowheads="1"/>
          </p:cNvSpPr>
          <p:nvPr/>
        </p:nvSpPr>
        <p:spPr bwMode="auto">
          <a:xfrm>
            <a:off x="4094163" y="4181475"/>
            <a:ext cx="78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7125</a:t>
            </a:r>
          </a:p>
        </p:txBody>
      </p:sp>
      <p:sp>
        <p:nvSpPr>
          <p:cNvPr id="654403" name="Text Box 67"/>
          <p:cNvSpPr txBox="1">
            <a:spLocks noChangeArrowheads="1"/>
          </p:cNvSpPr>
          <p:nvPr/>
        </p:nvSpPr>
        <p:spPr bwMode="auto">
          <a:xfrm>
            <a:off x="7666038" y="4168775"/>
            <a:ext cx="41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4" name="Text Box 68"/>
          <p:cNvSpPr txBox="1">
            <a:spLocks noChangeArrowheads="1"/>
          </p:cNvSpPr>
          <p:nvPr/>
        </p:nvSpPr>
        <p:spPr bwMode="auto">
          <a:xfrm>
            <a:off x="4803775" y="4525963"/>
            <a:ext cx="78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5375</a:t>
            </a:r>
          </a:p>
        </p:txBody>
      </p:sp>
      <p:sp>
        <p:nvSpPr>
          <p:cNvPr id="654405" name="Text Box 69"/>
          <p:cNvSpPr txBox="1">
            <a:spLocks noChangeArrowheads="1"/>
          </p:cNvSpPr>
          <p:nvPr/>
        </p:nvSpPr>
        <p:spPr bwMode="auto">
          <a:xfrm>
            <a:off x="8020050" y="45275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6" name="Text Box 70"/>
          <p:cNvSpPr txBox="1">
            <a:spLocks noChangeArrowheads="1"/>
          </p:cNvSpPr>
          <p:nvPr/>
        </p:nvSpPr>
        <p:spPr bwMode="auto">
          <a:xfrm>
            <a:off x="3995738" y="38052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11875</a:t>
            </a:r>
          </a:p>
        </p:txBody>
      </p:sp>
      <p:sp>
        <p:nvSpPr>
          <p:cNvPr id="654407" name="Text Box 71"/>
          <p:cNvSpPr txBox="1">
            <a:spLocks noChangeArrowheads="1"/>
          </p:cNvSpPr>
          <p:nvPr/>
        </p:nvSpPr>
        <p:spPr bwMode="auto">
          <a:xfrm>
            <a:off x="7620000" y="37957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8" name="Text Box 72"/>
          <p:cNvSpPr txBox="1">
            <a:spLocks noChangeArrowheads="1"/>
          </p:cNvSpPr>
          <p:nvPr/>
        </p:nvSpPr>
        <p:spPr bwMode="auto">
          <a:xfrm>
            <a:off x="4754563" y="417195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10500</a:t>
            </a:r>
          </a:p>
        </p:txBody>
      </p:sp>
      <p:sp>
        <p:nvSpPr>
          <p:cNvPr id="654409" name="Text Box 73"/>
          <p:cNvSpPr txBox="1">
            <a:spLocks noChangeArrowheads="1"/>
          </p:cNvSpPr>
          <p:nvPr/>
        </p:nvSpPr>
        <p:spPr bwMode="auto">
          <a:xfrm>
            <a:off x="8068044" y="4162425"/>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10" name="Text Box 74"/>
          <p:cNvSpPr txBox="1">
            <a:spLocks noChangeArrowheads="1"/>
          </p:cNvSpPr>
          <p:nvPr/>
        </p:nvSpPr>
        <p:spPr bwMode="auto">
          <a:xfrm>
            <a:off x="4754563" y="3805238"/>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15125</a:t>
            </a:r>
          </a:p>
        </p:txBody>
      </p:sp>
      <p:sp>
        <p:nvSpPr>
          <p:cNvPr id="654411" name="Text Box 75"/>
          <p:cNvSpPr txBox="1">
            <a:spLocks noChangeArrowheads="1"/>
          </p:cNvSpPr>
          <p:nvPr/>
        </p:nvSpPr>
        <p:spPr bwMode="auto">
          <a:xfrm>
            <a:off x="8086725" y="3802063"/>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Tree>
    <p:extLst>
      <p:ext uri="{BB962C8B-B14F-4D97-AF65-F5344CB8AC3E}">
        <p14:creationId xmlns:p14="http://schemas.microsoft.com/office/powerpoint/2010/main" val="372191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4370"/>
                                        </p:tgtEl>
                                        <p:attrNameLst>
                                          <p:attrName>style.visibility</p:attrName>
                                        </p:attrNameLst>
                                      </p:cBhvr>
                                      <p:to>
                                        <p:strVal val="visible"/>
                                      </p:to>
                                    </p:set>
                                    <p:animEffect transition="in" filter="blinds(horizontal)">
                                      <p:cBhvr>
                                        <p:cTn id="7" dur="500"/>
                                        <p:tgtEl>
                                          <p:spTgt spid="65437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54400"/>
                                        </p:tgtEl>
                                        <p:attrNameLst>
                                          <p:attrName>style.visibility</p:attrName>
                                        </p:attrNameLst>
                                      </p:cBhvr>
                                      <p:to>
                                        <p:strVal val="visible"/>
                                      </p:to>
                                    </p:set>
                                    <p:animEffect transition="in" filter="wipe(up)">
                                      <p:cBhvr>
                                        <p:cTn id="11" dur="500"/>
                                        <p:tgtEl>
                                          <p:spTgt spid="65440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4401"/>
                                        </p:tgtEl>
                                        <p:attrNameLst>
                                          <p:attrName>style.visibility</p:attrName>
                                        </p:attrNameLst>
                                      </p:cBhvr>
                                      <p:to>
                                        <p:strVal val="visible"/>
                                      </p:to>
                                    </p:set>
                                    <p:animEffect transition="in" filter="wipe(up)">
                                      <p:cBhvr>
                                        <p:cTn id="15" dur="500"/>
                                        <p:tgtEl>
                                          <p:spTgt spid="6544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54402"/>
                                        </p:tgtEl>
                                        <p:attrNameLst>
                                          <p:attrName>style.visibility</p:attrName>
                                        </p:attrNameLst>
                                      </p:cBhvr>
                                      <p:to>
                                        <p:strVal val="visible"/>
                                      </p:to>
                                    </p:set>
                                    <p:animEffect transition="in" filter="wipe(up)">
                                      <p:cBhvr>
                                        <p:cTn id="19" dur="500"/>
                                        <p:tgtEl>
                                          <p:spTgt spid="65440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54403"/>
                                        </p:tgtEl>
                                        <p:attrNameLst>
                                          <p:attrName>style.visibility</p:attrName>
                                        </p:attrNameLst>
                                      </p:cBhvr>
                                      <p:to>
                                        <p:strVal val="visible"/>
                                      </p:to>
                                    </p:set>
                                    <p:animEffect transition="in" filter="wipe(up)">
                                      <p:cBhvr>
                                        <p:cTn id="23" dur="500"/>
                                        <p:tgtEl>
                                          <p:spTgt spid="65440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54404"/>
                                        </p:tgtEl>
                                        <p:attrNameLst>
                                          <p:attrName>style.visibility</p:attrName>
                                        </p:attrNameLst>
                                      </p:cBhvr>
                                      <p:to>
                                        <p:strVal val="visible"/>
                                      </p:to>
                                    </p:set>
                                    <p:animEffect transition="in" filter="wipe(up)">
                                      <p:cBhvr>
                                        <p:cTn id="27" dur="500"/>
                                        <p:tgtEl>
                                          <p:spTgt spid="654404"/>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54405"/>
                                        </p:tgtEl>
                                        <p:attrNameLst>
                                          <p:attrName>style.visibility</p:attrName>
                                        </p:attrNameLst>
                                      </p:cBhvr>
                                      <p:to>
                                        <p:strVal val="visible"/>
                                      </p:to>
                                    </p:set>
                                    <p:animEffect transition="in" filter="wipe(up)">
                                      <p:cBhvr>
                                        <p:cTn id="31" dur="500"/>
                                        <p:tgtEl>
                                          <p:spTgt spid="654405"/>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654406"/>
                                        </p:tgtEl>
                                        <p:attrNameLst>
                                          <p:attrName>style.visibility</p:attrName>
                                        </p:attrNameLst>
                                      </p:cBhvr>
                                      <p:to>
                                        <p:strVal val="visible"/>
                                      </p:to>
                                    </p:set>
                                    <p:animEffect transition="in" filter="wipe(up)">
                                      <p:cBhvr>
                                        <p:cTn id="35" dur="500"/>
                                        <p:tgtEl>
                                          <p:spTgt spid="654406"/>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54407"/>
                                        </p:tgtEl>
                                        <p:attrNameLst>
                                          <p:attrName>style.visibility</p:attrName>
                                        </p:attrNameLst>
                                      </p:cBhvr>
                                      <p:to>
                                        <p:strVal val="visible"/>
                                      </p:to>
                                    </p:set>
                                    <p:animEffect transition="in" filter="wipe(up)">
                                      <p:cBhvr>
                                        <p:cTn id="39" dur="500"/>
                                        <p:tgtEl>
                                          <p:spTgt spid="654407"/>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654408"/>
                                        </p:tgtEl>
                                        <p:attrNameLst>
                                          <p:attrName>style.visibility</p:attrName>
                                        </p:attrNameLst>
                                      </p:cBhvr>
                                      <p:to>
                                        <p:strVal val="visible"/>
                                      </p:to>
                                    </p:set>
                                    <p:animEffect transition="in" filter="wipe(up)">
                                      <p:cBhvr>
                                        <p:cTn id="43" dur="500"/>
                                        <p:tgtEl>
                                          <p:spTgt spid="654408"/>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654409"/>
                                        </p:tgtEl>
                                        <p:attrNameLst>
                                          <p:attrName>style.visibility</p:attrName>
                                        </p:attrNameLst>
                                      </p:cBhvr>
                                      <p:to>
                                        <p:strVal val="visible"/>
                                      </p:to>
                                    </p:set>
                                    <p:animEffect transition="in" filter="wipe(up)">
                                      <p:cBhvr>
                                        <p:cTn id="47" dur="500"/>
                                        <p:tgtEl>
                                          <p:spTgt spid="654409"/>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654410"/>
                                        </p:tgtEl>
                                        <p:attrNameLst>
                                          <p:attrName>style.visibility</p:attrName>
                                        </p:attrNameLst>
                                      </p:cBhvr>
                                      <p:to>
                                        <p:strVal val="visible"/>
                                      </p:to>
                                    </p:set>
                                    <p:animEffect transition="in" filter="wipe(up)">
                                      <p:cBhvr>
                                        <p:cTn id="51" dur="500"/>
                                        <p:tgtEl>
                                          <p:spTgt spid="654410"/>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654411"/>
                                        </p:tgtEl>
                                        <p:attrNameLst>
                                          <p:attrName>style.visibility</p:attrName>
                                        </p:attrNameLst>
                                      </p:cBhvr>
                                      <p:to>
                                        <p:strVal val="visible"/>
                                      </p:to>
                                    </p:set>
                                    <p:animEffect transition="in" filter="wipe(up)">
                                      <p:cBhvr>
                                        <p:cTn id="55" dur="500"/>
                                        <p:tgtEl>
                                          <p:spTgt spid="654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70" grpId="0"/>
      <p:bldP spid="654400" grpId="0" autoUpdateAnimBg="0"/>
      <p:bldP spid="654401" grpId="0" autoUpdateAnimBg="0"/>
      <p:bldP spid="654402" grpId="0" autoUpdateAnimBg="0"/>
      <p:bldP spid="654403" grpId="0" autoUpdateAnimBg="0"/>
      <p:bldP spid="654404" grpId="0" autoUpdateAnimBg="0"/>
      <p:bldP spid="654405" grpId="0" autoUpdateAnimBg="0"/>
      <p:bldP spid="654406" grpId="0" autoUpdateAnimBg="0"/>
      <p:bldP spid="654407" grpId="0" autoUpdateAnimBg="0"/>
      <p:bldP spid="654408" grpId="0" autoUpdateAnimBg="0"/>
      <p:bldP spid="654409" grpId="0" autoUpdateAnimBg="0"/>
      <p:bldP spid="654410" grpId="0" autoUpdateAnimBg="0"/>
      <p:bldP spid="65441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357188"/>
            <a:ext cx="7772400" cy="1143000"/>
          </a:xfrm>
        </p:spPr>
        <p:txBody>
          <a:bodyPr/>
          <a:lstStyle/>
          <a:p>
            <a:pPr eaLnBrk="1" hangingPunct="1"/>
            <a:r>
              <a:rPr lang="en-US" altLang="zh-CN" smtClean="0"/>
              <a:t>MatrixChain</a:t>
            </a:r>
            <a:r>
              <a:rPr lang="zh-CN" altLang="en-US" smtClean="0"/>
              <a:t>的运行举例</a:t>
            </a:r>
          </a:p>
        </p:txBody>
      </p:sp>
      <p:grpSp>
        <p:nvGrpSpPr>
          <p:cNvPr id="50179" name="Group 3"/>
          <p:cNvGrpSpPr>
            <a:grpSpLocks/>
          </p:cNvGrpSpPr>
          <p:nvPr/>
        </p:nvGrpSpPr>
        <p:grpSpPr bwMode="auto">
          <a:xfrm>
            <a:off x="762000" y="2500313"/>
            <a:ext cx="4549775" cy="2582862"/>
            <a:chOff x="604" y="2160"/>
            <a:chExt cx="2866" cy="1627"/>
          </a:xfrm>
        </p:grpSpPr>
        <p:sp>
          <p:nvSpPr>
            <p:cNvPr id="50232"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50233"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50234" name="Text Box 6"/>
            <p:cNvSpPr txBox="1">
              <a:spLocks noChangeArrowheads="1"/>
            </p:cNvSpPr>
            <p:nvPr/>
          </p:nvSpPr>
          <p:spPr bwMode="auto">
            <a:xfrm>
              <a:off x="1092" y="3012"/>
              <a:ext cx="563"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m[i][j]</a:t>
              </a:r>
            </a:p>
          </p:txBody>
        </p:sp>
        <p:grpSp>
          <p:nvGrpSpPr>
            <p:cNvPr id="50235" name="Group 7"/>
            <p:cNvGrpSpPr>
              <a:grpSpLocks/>
            </p:cNvGrpSpPr>
            <p:nvPr/>
          </p:nvGrpSpPr>
          <p:grpSpPr bwMode="auto">
            <a:xfrm>
              <a:off x="831" y="2365"/>
              <a:ext cx="2639" cy="1418"/>
              <a:chOff x="831" y="2365"/>
              <a:chExt cx="2639" cy="1418"/>
            </a:xfrm>
          </p:grpSpPr>
          <p:sp>
            <p:nvSpPr>
              <p:cNvPr id="50236"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50237"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8"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9"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0"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1"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2"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3"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4"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5"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6"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0" name="Group 19"/>
          <p:cNvGrpSpPr>
            <a:grpSpLocks/>
          </p:cNvGrpSpPr>
          <p:nvPr/>
        </p:nvGrpSpPr>
        <p:grpSpPr bwMode="auto">
          <a:xfrm>
            <a:off x="5949950" y="2519363"/>
            <a:ext cx="2312988" cy="2557462"/>
            <a:chOff x="3872" y="2172"/>
            <a:chExt cx="1457" cy="1611"/>
          </a:xfrm>
        </p:grpSpPr>
        <p:sp>
          <p:nvSpPr>
            <p:cNvPr id="50218"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50219" name="Text Box 21"/>
            <p:cNvSpPr txBox="1">
              <a:spLocks noChangeArrowheads="1"/>
            </p:cNvSpPr>
            <p:nvPr/>
          </p:nvSpPr>
          <p:spPr bwMode="auto">
            <a:xfrm>
              <a:off x="3969" y="3012"/>
              <a:ext cx="4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s[i][j]</a:t>
              </a:r>
            </a:p>
          </p:txBody>
        </p:sp>
        <p:grpSp>
          <p:nvGrpSpPr>
            <p:cNvPr id="50220" name="Group 22"/>
            <p:cNvGrpSpPr>
              <a:grpSpLocks/>
            </p:cNvGrpSpPr>
            <p:nvPr/>
          </p:nvGrpSpPr>
          <p:grpSpPr bwMode="auto">
            <a:xfrm>
              <a:off x="3872" y="2365"/>
              <a:ext cx="1457" cy="1418"/>
              <a:chOff x="3872" y="2365"/>
              <a:chExt cx="1457" cy="1418"/>
            </a:xfrm>
          </p:grpSpPr>
          <p:sp>
            <p:nvSpPr>
              <p:cNvPr id="50221"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50222"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3"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4"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5"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6"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7"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8"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9"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0"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1"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0181" name="Text Box 35"/>
          <p:cNvSpPr txBox="1">
            <a:spLocks noChangeArrowheads="1"/>
          </p:cNvSpPr>
          <p:nvPr/>
        </p:nvSpPr>
        <p:spPr bwMode="auto">
          <a:xfrm>
            <a:off x="1265238" y="284321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2" name="Text Box 36"/>
          <p:cNvSpPr txBox="1">
            <a:spLocks noChangeArrowheads="1"/>
          </p:cNvSpPr>
          <p:nvPr/>
        </p:nvSpPr>
        <p:spPr bwMode="auto">
          <a:xfrm>
            <a:off x="1955800" y="32226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3" name="Text Box 37"/>
          <p:cNvSpPr txBox="1">
            <a:spLocks noChangeArrowheads="1"/>
          </p:cNvSpPr>
          <p:nvPr/>
        </p:nvSpPr>
        <p:spPr bwMode="auto">
          <a:xfrm>
            <a:off x="2595563" y="35972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4" name="Text Box 38"/>
          <p:cNvSpPr txBox="1">
            <a:spLocks noChangeArrowheads="1"/>
          </p:cNvSpPr>
          <p:nvPr/>
        </p:nvSpPr>
        <p:spPr bwMode="auto">
          <a:xfrm>
            <a:off x="3390900" y="396398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5" name="Text Box 39"/>
          <p:cNvSpPr txBox="1">
            <a:spLocks noChangeArrowheads="1"/>
          </p:cNvSpPr>
          <p:nvPr/>
        </p:nvSpPr>
        <p:spPr bwMode="auto">
          <a:xfrm>
            <a:off x="4159250" y="43291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6" name="Text Box 40"/>
          <p:cNvSpPr txBox="1">
            <a:spLocks noChangeArrowheads="1"/>
          </p:cNvSpPr>
          <p:nvPr/>
        </p:nvSpPr>
        <p:spPr bwMode="auto">
          <a:xfrm>
            <a:off x="4821238" y="47148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7" name="Text Box 41"/>
          <p:cNvSpPr txBox="1">
            <a:spLocks noChangeArrowheads="1"/>
          </p:cNvSpPr>
          <p:nvPr/>
        </p:nvSpPr>
        <p:spPr bwMode="auto">
          <a:xfrm>
            <a:off x="1746250" y="28575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50188" name="Text Box 42"/>
          <p:cNvSpPr txBox="1">
            <a:spLocks noChangeArrowheads="1"/>
          </p:cNvSpPr>
          <p:nvPr/>
        </p:nvSpPr>
        <p:spPr bwMode="auto">
          <a:xfrm>
            <a:off x="6362700" y="28670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50189" name="Text Box 43"/>
          <p:cNvSpPr txBox="1">
            <a:spLocks noChangeArrowheads="1"/>
          </p:cNvSpPr>
          <p:nvPr/>
        </p:nvSpPr>
        <p:spPr bwMode="auto">
          <a:xfrm>
            <a:off x="2511425" y="32337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50190" name="Text Box 44"/>
          <p:cNvSpPr txBox="1">
            <a:spLocks noChangeArrowheads="1"/>
          </p:cNvSpPr>
          <p:nvPr/>
        </p:nvSpPr>
        <p:spPr bwMode="auto">
          <a:xfrm>
            <a:off x="6743700" y="324008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50191" name="Text Box 45"/>
          <p:cNvSpPr txBox="1">
            <a:spLocks noChangeArrowheads="1"/>
          </p:cNvSpPr>
          <p:nvPr/>
        </p:nvSpPr>
        <p:spPr bwMode="auto">
          <a:xfrm>
            <a:off x="3333750" y="3586163"/>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50192" name="Text Box 46"/>
          <p:cNvSpPr txBox="1">
            <a:spLocks noChangeArrowheads="1"/>
          </p:cNvSpPr>
          <p:nvPr/>
        </p:nvSpPr>
        <p:spPr bwMode="auto">
          <a:xfrm>
            <a:off x="7143750" y="35909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193" name="Text Box 47"/>
          <p:cNvSpPr txBox="1">
            <a:spLocks noChangeArrowheads="1"/>
          </p:cNvSpPr>
          <p:nvPr/>
        </p:nvSpPr>
        <p:spPr bwMode="auto">
          <a:xfrm>
            <a:off x="4003675" y="398145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50194" name="Text Box 48"/>
          <p:cNvSpPr txBox="1">
            <a:spLocks noChangeArrowheads="1"/>
          </p:cNvSpPr>
          <p:nvPr/>
        </p:nvSpPr>
        <p:spPr bwMode="auto">
          <a:xfrm>
            <a:off x="7499350" y="394176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50195" name="Text Box 49"/>
          <p:cNvSpPr txBox="1">
            <a:spLocks noChangeArrowheads="1"/>
          </p:cNvSpPr>
          <p:nvPr/>
        </p:nvSpPr>
        <p:spPr bwMode="auto">
          <a:xfrm>
            <a:off x="4659313" y="4318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50196" name="Text Box 50"/>
          <p:cNvSpPr txBox="1">
            <a:spLocks noChangeArrowheads="1"/>
          </p:cNvSpPr>
          <p:nvPr/>
        </p:nvSpPr>
        <p:spPr bwMode="auto">
          <a:xfrm>
            <a:off x="7905750" y="43148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50197" name="Text Box 51"/>
          <p:cNvSpPr txBox="1">
            <a:spLocks noChangeArrowheads="1"/>
          </p:cNvSpPr>
          <p:nvPr/>
        </p:nvSpPr>
        <p:spPr bwMode="auto">
          <a:xfrm>
            <a:off x="2486025" y="28654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50198" name="Text Box 52"/>
          <p:cNvSpPr txBox="1">
            <a:spLocks noChangeArrowheads="1"/>
          </p:cNvSpPr>
          <p:nvPr/>
        </p:nvSpPr>
        <p:spPr bwMode="auto">
          <a:xfrm>
            <a:off x="6737350" y="28670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50199" name="Text Box 53"/>
          <p:cNvSpPr txBox="1">
            <a:spLocks noChangeArrowheads="1"/>
          </p:cNvSpPr>
          <p:nvPr/>
        </p:nvSpPr>
        <p:spPr bwMode="auto">
          <a:xfrm>
            <a:off x="3233738" y="323373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50200" name="Text Box 54"/>
          <p:cNvSpPr txBox="1">
            <a:spLocks noChangeArrowheads="1"/>
          </p:cNvSpPr>
          <p:nvPr/>
        </p:nvSpPr>
        <p:spPr bwMode="auto">
          <a:xfrm>
            <a:off x="7100888" y="325437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1" name="Text Box 55"/>
          <p:cNvSpPr txBox="1">
            <a:spLocks noChangeArrowheads="1"/>
          </p:cNvSpPr>
          <p:nvPr/>
        </p:nvSpPr>
        <p:spPr bwMode="auto">
          <a:xfrm>
            <a:off x="4013200" y="3594100"/>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50202" name="Text Box 56"/>
          <p:cNvSpPr txBox="1">
            <a:spLocks noChangeArrowheads="1"/>
          </p:cNvSpPr>
          <p:nvPr/>
        </p:nvSpPr>
        <p:spPr bwMode="auto">
          <a:xfrm>
            <a:off x="7518400" y="3595688"/>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3" name="Text Box 57"/>
          <p:cNvSpPr txBox="1">
            <a:spLocks noChangeArrowheads="1"/>
          </p:cNvSpPr>
          <p:nvPr/>
        </p:nvSpPr>
        <p:spPr bwMode="auto">
          <a:xfrm>
            <a:off x="4667251" y="3910948"/>
            <a:ext cx="1049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3500</a:t>
            </a:r>
          </a:p>
        </p:txBody>
      </p:sp>
      <p:sp>
        <p:nvSpPr>
          <p:cNvPr id="50204" name="Text Box 58"/>
          <p:cNvSpPr txBox="1">
            <a:spLocks noChangeArrowheads="1"/>
          </p:cNvSpPr>
          <p:nvPr/>
        </p:nvSpPr>
        <p:spPr bwMode="auto">
          <a:xfrm>
            <a:off x="7842250" y="3981450"/>
            <a:ext cx="401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ct val="90000"/>
              </a:lnSpc>
              <a:spcBef>
                <a:spcPct val="10000"/>
              </a:spcBef>
            </a:pPr>
            <a:r>
              <a:rPr kumimoji="1" lang="en-US" altLang="zh-CN" sz="2000" b="1">
                <a:latin typeface="Times New Roman" pitchFamily="18" charset="0"/>
              </a:rPr>
              <a:t>5</a:t>
            </a:r>
          </a:p>
        </p:txBody>
      </p:sp>
      <p:sp>
        <p:nvSpPr>
          <p:cNvPr id="50205" name="Text Box 59"/>
          <p:cNvSpPr txBox="1">
            <a:spLocks noChangeArrowheads="1"/>
          </p:cNvSpPr>
          <p:nvPr/>
        </p:nvSpPr>
        <p:spPr bwMode="auto">
          <a:xfrm>
            <a:off x="3189288" y="2879725"/>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9375</a:t>
            </a:r>
          </a:p>
        </p:txBody>
      </p:sp>
      <p:sp>
        <p:nvSpPr>
          <p:cNvPr id="50206" name="Text Box 60"/>
          <p:cNvSpPr txBox="1">
            <a:spLocks noChangeArrowheads="1"/>
          </p:cNvSpPr>
          <p:nvPr/>
        </p:nvSpPr>
        <p:spPr bwMode="auto">
          <a:xfrm>
            <a:off x="7072313" y="287337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7" name="Text Box 61"/>
          <p:cNvSpPr txBox="1">
            <a:spLocks noChangeArrowheads="1"/>
          </p:cNvSpPr>
          <p:nvPr/>
        </p:nvSpPr>
        <p:spPr bwMode="auto">
          <a:xfrm>
            <a:off x="3959225" y="3252788"/>
            <a:ext cx="78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7125</a:t>
            </a:r>
          </a:p>
        </p:txBody>
      </p:sp>
      <p:sp>
        <p:nvSpPr>
          <p:cNvPr id="50208" name="Text Box 62"/>
          <p:cNvSpPr txBox="1">
            <a:spLocks noChangeArrowheads="1"/>
          </p:cNvSpPr>
          <p:nvPr/>
        </p:nvSpPr>
        <p:spPr bwMode="auto">
          <a:xfrm>
            <a:off x="7469188" y="3240088"/>
            <a:ext cx="41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9" name="Text Box 63"/>
          <p:cNvSpPr txBox="1">
            <a:spLocks noChangeArrowheads="1"/>
          </p:cNvSpPr>
          <p:nvPr/>
        </p:nvSpPr>
        <p:spPr bwMode="auto">
          <a:xfrm>
            <a:off x="4606925" y="3597275"/>
            <a:ext cx="78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5375</a:t>
            </a:r>
          </a:p>
        </p:txBody>
      </p:sp>
      <p:sp>
        <p:nvSpPr>
          <p:cNvPr id="50210" name="Text Box 64"/>
          <p:cNvSpPr txBox="1">
            <a:spLocks noChangeArrowheads="1"/>
          </p:cNvSpPr>
          <p:nvPr/>
        </p:nvSpPr>
        <p:spPr bwMode="auto">
          <a:xfrm>
            <a:off x="7888288" y="35988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
        <p:nvSpPr>
          <p:cNvPr id="50211" name="Text Box 65"/>
          <p:cNvSpPr txBox="1">
            <a:spLocks noChangeArrowheads="1"/>
          </p:cNvSpPr>
          <p:nvPr/>
        </p:nvSpPr>
        <p:spPr bwMode="auto">
          <a:xfrm>
            <a:off x="3798888" y="2876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11875</a:t>
            </a:r>
          </a:p>
        </p:txBody>
      </p:sp>
      <p:sp>
        <p:nvSpPr>
          <p:cNvPr id="50212" name="Text Box 66"/>
          <p:cNvSpPr txBox="1">
            <a:spLocks noChangeArrowheads="1"/>
          </p:cNvSpPr>
          <p:nvPr/>
        </p:nvSpPr>
        <p:spPr bwMode="auto">
          <a:xfrm>
            <a:off x="7423150" y="286702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13" name="Text Box 67"/>
          <p:cNvSpPr txBox="1">
            <a:spLocks noChangeArrowheads="1"/>
          </p:cNvSpPr>
          <p:nvPr/>
        </p:nvSpPr>
        <p:spPr bwMode="auto">
          <a:xfrm>
            <a:off x="4557713" y="3243263"/>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10500</a:t>
            </a:r>
          </a:p>
        </p:txBody>
      </p:sp>
      <p:sp>
        <p:nvSpPr>
          <p:cNvPr id="50214" name="Text Box 68"/>
          <p:cNvSpPr txBox="1">
            <a:spLocks noChangeArrowheads="1"/>
          </p:cNvSpPr>
          <p:nvPr/>
        </p:nvSpPr>
        <p:spPr bwMode="auto">
          <a:xfrm>
            <a:off x="7861300" y="3221038"/>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
        <p:nvSpPr>
          <p:cNvPr id="50215" name="Text Box 69"/>
          <p:cNvSpPr txBox="1">
            <a:spLocks noChangeArrowheads="1"/>
          </p:cNvSpPr>
          <p:nvPr/>
        </p:nvSpPr>
        <p:spPr bwMode="auto">
          <a:xfrm>
            <a:off x="4557713" y="2876550"/>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15125</a:t>
            </a:r>
          </a:p>
        </p:txBody>
      </p:sp>
      <p:sp>
        <p:nvSpPr>
          <p:cNvPr id="50216" name="Text Box 70"/>
          <p:cNvSpPr txBox="1">
            <a:spLocks noChangeArrowheads="1"/>
          </p:cNvSpPr>
          <p:nvPr/>
        </p:nvSpPr>
        <p:spPr bwMode="auto">
          <a:xfrm>
            <a:off x="7906821" y="2860084"/>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
        <p:nvSpPr>
          <p:cNvPr id="655431" name="Rectangle 71"/>
          <p:cNvSpPr>
            <a:spLocks noGrp="1" noChangeArrowheads="1"/>
          </p:cNvSpPr>
          <p:nvPr>
            <p:ph type="body" idx="1"/>
          </p:nvPr>
        </p:nvSpPr>
        <p:spPr>
          <a:xfrm>
            <a:off x="457200" y="1600200"/>
            <a:ext cx="8147050" cy="1612900"/>
          </a:xfrm>
          <a:noFill/>
        </p:spPr>
        <p:txBody>
          <a:bodyPr/>
          <a:lstStyle/>
          <a:p>
            <a:pPr eaLnBrk="1" hangingPunct="1">
              <a:lnSpc>
                <a:spcPct val="90000"/>
              </a:lnSpc>
            </a:pPr>
            <a:r>
              <a:rPr lang="zh-CN" altLang="en-US" sz="2800" b="1" smtClean="0"/>
              <a:t>由</a:t>
            </a:r>
            <a:r>
              <a:rPr lang="en-US" altLang="zh-CN" sz="2800" b="1" smtClean="0"/>
              <a:t>m[1][6]</a:t>
            </a:r>
            <a:r>
              <a:rPr lang="zh-CN" altLang="en-US" sz="2800" b="1" smtClean="0"/>
              <a:t>知此矩阵连乘的最小数乘量为</a:t>
            </a:r>
            <a:r>
              <a:rPr lang="en-US" altLang="zh-CN" sz="2800" b="1" smtClean="0"/>
              <a:t>15125</a:t>
            </a:r>
            <a:r>
              <a:rPr lang="zh-CN" altLang="en-US" sz="2800" b="1" smtClean="0"/>
              <a:t>。</a:t>
            </a:r>
          </a:p>
        </p:txBody>
      </p:sp>
    </p:spTree>
    <p:extLst>
      <p:ext uri="{BB962C8B-B14F-4D97-AF65-F5344CB8AC3E}">
        <p14:creationId xmlns:p14="http://schemas.microsoft.com/office/powerpoint/2010/main" val="1802936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5431">
                                            <p:txEl>
                                              <p:pRg st="0" end="0"/>
                                            </p:txEl>
                                          </p:spTgt>
                                        </p:tgtEl>
                                        <p:attrNameLst>
                                          <p:attrName>style.visibility</p:attrName>
                                        </p:attrNameLst>
                                      </p:cBhvr>
                                      <p:to>
                                        <p:strVal val="visible"/>
                                      </p:to>
                                    </p:set>
                                    <p:animEffect transition="in" filter="blinds(horizontal)">
                                      <p:cBhvr>
                                        <p:cTn id="7" dur="500"/>
                                        <p:tgtEl>
                                          <p:spTgt spid="6554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3.2 </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动</a:t>
            </a:r>
            <a:r>
              <a:rPr lang="zh-CN" altLang="en-US" sz="4000" kern="0" dirty="0">
                <a:solidFill>
                  <a:schemeClr val="bg2">
                    <a:lumMod val="10000"/>
                  </a:schemeClr>
                </a:solidFill>
                <a:latin typeface="Verdana" panose="020B0604030504040204" pitchFamily="34" charset="0"/>
                <a:cs typeface="Verdana" panose="020B0604030504040204" pitchFamily="34" charset="0"/>
              </a:rPr>
              <a:t>态规划算法的基本要素</a:t>
            </a:r>
            <a:endParaRPr lang="zh-CN" altLang="en-US" sz="4000" kern="0" dirty="0" smtClean="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229851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descr="http://img3.douban.com/view/photo/photo/public/p53338504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764704"/>
            <a:ext cx="2851200" cy="3960000"/>
          </a:xfrm>
          <a:prstGeom prst="rect">
            <a:avLst/>
          </a:prstGeom>
          <a:noFill/>
          <a:ln w="57150">
            <a:solidFill>
              <a:srgbClr val="C00000"/>
            </a:solidFill>
          </a:ln>
          <a:extLst>
            <a:ext uri="{909E8E84-426E-40DD-AFC4-6F175D3DCCD1}">
              <a14:hiddenFill xmlns:a14="http://schemas.microsoft.com/office/drawing/2010/main">
                <a:solidFill>
                  <a:srgbClr val="FFFFFF"/>
                </a:solidFill>
              </a14:hiddenFill>
            </a:ext>
          </a:extLst>
        </p:spPr>
      </p:pic>
      <p:pic>
        <p:nvPicPr>
          <p:cNvPr id="206852" name="Picture 4" descr="http://ec4.images-amazon.com/images/I/41nqBjvIweL._SL500_SY180_.jp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764704"/>
            <a:ext cx="2880000" cy="3960000"/>
          </a:xfrm>
          <a:prstGeom prst="rect">
            <a:avLst/>
          </a:prstGeom>
          <a:noFill/>
          <a:ln w="57150">
            <a:solidFill>
              <a:srgbClr val="C00000"/>
            </a:solidFill>
          </a:ln>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1" y="5373216"/>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kern="0" dirty="0">
                <a:solidFill>
                  <a:schemeClr val="bg2">
                    <a:lumMod val="10000"/>
                  </a:schemeClr>
                </a:solidFill>
                <a:cs typeface="Courier New" pitchFamily="49" charset="0"/>
              </a:rPr>
              <a:t>Richard </a:t>
            </a:r>
            <a:r>
              <a:rPr lang="en-US" altLang="zh-CN" kern="0" dirty="0" smtClean="0">
                <a:solidFill>
                  <a:schemeClr val="bg2">
                    <a:lumMod val="10000"/>
                  </a:schemeClr>
                </a:solidFill>
                <a:cs typeface="Courier New" pitchFamily="49" charset="0"/>
              </a:rPr>
              <a:t>Bellman (1957)</a:t>
            </a:r>
            <a:r>
              <a:rPr lang="zh-CN" altLang="en-US" kern="0" dirty="0" smtClean="0">
                <a:solidFill>
                  <a:schemeClr val="bg2">
                    <a:lumMod val="10000"/>
                  </a:schemeClr>
                </a:solidFill>
                <a:cs typeface="Courier New" pitchFamily="49" charset="0"/>
              </a:rPr>
              <a:t>，</a:t>
            </a:r>
            <a:r>
              <a:rPr lang="zh-CN" altLang="en-US" dirty="0"/>
              <a:t>分</a:t>
            </a:r>
            <a:r>
              <a:rPr lang="zh-CN" altLang="en-US" dirty="0" smtClean="0"/>
              <a:t>段最优决策问题</a:t>
            </a:r>
            <a:endParaRPr lang="zh-CN" altLang="en-US" kern="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1120088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74C61F4F-2BA7-4018-A2BA-C9F0C7A84C35}" type="slidenum">
              <a:rPr lang="en-US" altLang="zh-CN" smtClean="0">
                <a:ea typeface="宋体" charset="-122"/>
              </a:rPr>
              <a:pPr/>
              <a:t>5</a:t>
            </a:fld>
            <a:endParaRPr lang="en-US" altLang="zh-CN" smtClean="0">
              <a:ea typeface="宋体" charset="-122"/>
            </a:endParaRPr>
          </a:p>
        </p:txBody>
      </p:sp>
      <p:sp>
        <p:nvSpPr>
          <p:cNvPr id="22531" name="Rectangle 2"/>
          <p:cNvSpPr>
            <a:spLocks noChangeArrowheads="1"/>
          </p:cNvSpPr>
          <p:nvPr/>
        </p:nvSpPr>
        <p:spPr bwMode="auto">
          <a:xfrm>
            <a:off x="684213" y="1628775"/>
            <a:ext cx="7772400" cy="41148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zh-CN" altLang="en-US" sz="2400" dirty="0">
                <a:latin typeface="微软雅黑" pitchFamily="34" charset="-122"/>
                <a:ea typeface="微软雅黑" pitchFamily="34" charset="-122"/>
              </a:rPr>
              <a:t>动态规划算法与分治法类似，其基本思想也是将待求解问题</a:t>
            </a:r>
            <a:r>
              <a:rPr lang="zh-CN" altLang="en-US" sz="2400" dirty="0">
                <a:solidFill>
                  <a:srgbClr val="FF0000"/>
                </a:solidFill>
                <a:latin typeface="微软雅黑" pitchFamily="34" charset="-122"/>
                <a:ea typeface="微软雅黑" pitchFamily="34" charset="-122"/>
              </a:rPr>
              <a:t>分解</a:t>
            </a:r>
            <a:r>
              <a:rPr lang="zh-CN" altLang="en-US" sz="2400" dirty="0">
                <a:latin typeface="微软雅黑" pitchFamily="34" charset="-122"/>
                <a:ea typeface="微软雅黑" pitchFamily="34" charset="-122"/>
              </a:rPr>
              <a:t>成若干个子问题</a:t>
            </a:r>
          </a:p>
        </p:txBody>
      </p:sp>
      <p:sp>
        <p:nvSpPr>
          <p:cNvPr id="284675" name="Rectangle 3"/>
          <p:cNvSpPr>
            <a:spLocks noChangeArrowheads="1"/>
          </p:cNvSpPr>
          <p:nvPr/>
        </p:nvSpPr>
        <p:spPr bwMode="auto">
          <a:xfrm>
            <a:off x="685800" y="609600"/>
            <a:ext cx="7772400" cy="1143000"/>
          </a:xfrm>
          <a:prstGeom prst="rect">
            <a:avLst/>
          </a:prstGeom>
          <a:noFill/>
          <a:ln>
            <a:noFill/>
          </a:ln>
          <a:effectLst/>
          <a:extLst/>
        </p:spPr>
        <p:txBody>
          <a:bodyPr anchor="ctr"/>
          <a:lstStyle/>
          <a:p>
            <a:pPr>
              <a:defRPr/>
            </a:pPr>
            <a:r>
              <a:rPr lang="zh-CN" altLang="en-US" sz="4200">
                <a:solidFill>
                  <a:schemeClr val="tx2"/>
                </a:solidFill>
                <a:effectLst>
                  <a:outerShdw blurRad="38100" dist="38100" dir="2700000" algn="tl">
                    <a:srgbClr val="C0C0C0"/>
                  </a:outerShdw>
                </a:effectLst>
                <a:latin typeface="Garamond" pitchFamily="18" charset="0"/>
                <a:ea typeface="黑体" pitchFamily="2" charset="-122"/>
              </a:rPr>
              <a:t>算法总体思想</a:t>
            </a:r>
          </a:p>
        </p:txBody>
      </p:sp>
      <p:grpSp>
        <p:nvGrpSpPr>
          <p:cNvPr id="2" name="Group 4"/>
          <p:cNvGrpSpPr>
            <a:grpSpLocks/>
          </p:cNvGrpSpPr>
          <p:nvPr/>
        </p:nvGrpSpPr>
        <p:grpSpPr bwMode="auto">
          <a:xfrm>
            <a:off x="285750" y="2857500"/>
            <a:ext cx="8715375" cy="2914650"/>
            <a:chOff x="270" y="2205"/>
            <a:chExt cx="5490" cy="1836"/>
          </a:xfrm>
        </p:grpSpPr>
        <p:sp>
          <p:nvSpPr>
            <p:cNvPr id="22534"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3200">
                  <a:latin typeface="Arial Rounded MT Bold" pitchFamily="34" charset="0"/>
                </a:rPr>
                <a:t>n</a:t>
              </a:r>
            </a:p>
          </p:txBody>
        </p:sp>
        <p:cxnSp>
          <p:nvCxnSpPr>
            <p:cNvPr id="22535" name="AutoShape 6"/>
            <p:cNvCxnSpPr>
              <a:cxnSpLocks noChangeShapeType="1"/>
              <a:stCxn id="22534" idx="4"/>
              <a:endCxn id="22542" idx="0"/>
            </p:cNvCxnSpPr>
            <p:nvPr/>
          </p:nvCxnSpPr>
          <p:spPr bwMode="auto">
            <a:xfrm>
              <a:off x="2951" y="2595"/>
              <a:ext cx="2281" cy="512"/>
            </a:xfrm>
            <a:prstGeom prst="straightConnector1">
              <a:avLst/>
            </a:prstGeom>
            <a:noFill/>
            <a:ln w="19050">
              <a:solidFill>
                <a:schemeClr val="accent2"/>
              </a:solidFill>
              <a:round/>
              <a:headEnd/>
              <a:tailEnd type="triangle" w="med" len="med"/>
            </a:ln>
          </p:spPr>
        </p:cxnSp>
        <p:cxnSp>
          <p:nvCxnSpPr>
            <p:cNvPr id="22536" name="AutoShape 7"/>
            <p:cNvCxnSpPr>
              <a:cxnSpLocks noChangeShapeType="1"/>
              <a:stCxn id="22534" idx="4"/>
              <a:endCxn id="22539" idx="0"/>
            </p:cNvCxnSpPr>
            <p:nvPr/>
          </p:nvCxnSpPr>
          <p:spPr bwMode="auto">
            <a:xfrm flipH="1">
              <a:off x="798" y="2595"/>
              <a:ext cx="2153" cy="480"/>
            </a:xfrm>
            <a:prstGeom prst="straightConnector1">
              <a:avLst/>
            </a:prstGeom>
            <a:noFill/>
            <a:ln w="19050">
              <a:solidFill>
                <a:schemeClr val="accent2"/>
              </a:solidFill>
              <a:round/>
              <a:headEnd/>
              <a:tailEnd type="triangle" w="med" len="med"/>
            </a:ln>
          </p:spPr>
        </p:cxnSp>
        <p:cxnSp>
          <p:nvCxnSpPr>
            <p:cNvPr id="22537" name="AutoShape 8"/>
            <p:cNvCxnSpPr>
              <a:cxnSpLocks noChangeShapeType="1"/>
              <a:stCxn id="22534" idx="4"/>
              <a:endCxn id="22540" idx="0"/>
            </p:cNvCxnSpPr>
            <p:nvPr/>
          </p:nvCxnSpPr>
          <p:spPr bwMode="auto">
            <a:xfrm flipH="1">
              <a:off x="2276" y="2595"/>
              <a:ext cx="675" cy="512"/>
            </a:xfrm>
            <a:prstGeom prst="straightConnector1">
              <a:avLst/>
            </a:prstGeom>
            <a:noFill/>
            <a:ln w="19050">
              <a:solidFill>
                <a:schemeClr val="accent2"/>
              </a:solidFill>
              <a:round/>
              <a:headEnd/>
              <a:tailEnd type="triangle" w="med" len="med"/>
            </a:ln>
          </p:spPr>
        </p:cxnSp>
        <p:cxnSp>
          <p:nvCxnSpPr>
            <p:cNvPr id="22538" name="AutoShape 9"/>
            <p:cNvCxnSpPr>
              <a:cxnSpLocks noChangeShapeType="1"/>
              <a:stCxn id="22534" idx="4"/>
              <a:endCxn id="22541" idx="0"/>
            </p:cNvCxnSpPr>
            <p:nvPr/>
          </p:nvCxnSpPr>
          <p:spPr bwMode="auto">
            <a:xfrm>
              <a:off x="2951" y="2595"/>
              <a:ext cx="803" cy="512"/>
            </a:xfrm>
            <a:prstGeom prst="straightConnector1">
              <a:avLst/>
            </a:prstGeom>
            <a:noFill/>
            <a:ln w="19050">
              <a:solidFill>
                <a:schemeClr val="accent2"/>
              </a:solidFill>
              <a:round/>
              <a:headEnd/>
              <a:tailEnd type="triangle" w="med" len="med"/>
            </a:ln>
          </p:spPr>
        </p:cxnSp>
        <p:sp>
          <p:nvSpPr>
            <p:cNvPr id="22539" name="AutoShape 10"/>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sp>
          <p:nvSpPr>
            <p:cNvPr id="22540" name="AutoShape 11"/>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sp>
          <p:nvSpPr>
            <p:cNvPr id="22541" name="AutoShape 12"/>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sp>
          <p:nvSpPr>
            <p:cNvPr id="22542" name="AutoShape 13"/>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动态规划算法的基本要素</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6093296"/>
          </a:xfrm>
          <a:prstGeom prst="rect">
            <a:avLst/>
          </a:prstGeom>
        </p:spPr>
        <p:txBody>
          <a:bodyPr/>
          <a:lstStyle/>
          <a:p>
            <a:pPr marL="504000" indent="-504000" eaLnBrk="1" hangingPunct="1">
              <a:lnSpc>
                <a:spcPct val="130000"/>
              </a:lnSpc>
              <a:spcBef>
                <a:spcPts val="500"/>
              </a:spcBef>
            </a:pPr>
            <a:r>
              <a:rPr lang="en-US" altLang="zh-CN" sz="2200" dirty="0" smtClean="0"/>
              <a:t>1. </a:t>
            </a:r>
            <a:r>
              <a:rPr lang="zh-CN" altLang="en-US" sz="2200" dirty="0" smtClean="0"/>
              <a:t>最优子结构</a:t>
            </a:r>
          </a:p>
          <a:p>
            <a:pPr marL="900000" lvl="1" indent="-432000" eaLnBrk="1" hangingPunct="1">
              <a:lnSpc>
                <a:spcPct val="130000"/>
              </a:lnSpc>
              <a:spcBef>
                <a:spcPts val="500"/>
              </a:spcBef>
            </a:pPr>
            <a:r>
              <a:rPr lang="zh-CN" altLang="en-US" sz="2200" dirty="0"/>
              <a:t>矩阵连</a:t>
            </a:r>
            <a:r>
              <a:rPr lang="zh-CN" altLang="en-US" sz="2200" dirty="0" smtClean="0"/>
              <a:t>乘的计</a:t>
            </a:r>
            <a:r>
              <a:rPr lang="zh-CN" altLang="en-US" sz="2200" dirty="0"/>
              <a:t>算次序问</a:t>
            </a:r>
            <a:r>
              <a:rPr lang="zh-CN" altLang="en-US" sz="2200" dirty="0" smtClean="0"/>
              <a:t>题具有</a:t>
            </a:r>
            <a:r>
              <a:rPr lang="zh-CN" altLang="en-US" sz="2200" dirty="0" smtClean="0">
                <a:solidFill>
                  <a:srgbClr val="FF0000"/>
                </a:solidFill>
              </a:rPr>
              <a:t>最</a:t>
            </a:r>
            <a:r>
              <a:rPr lang="zh-CN" altLang="en-US" sz="2200" dirty="0">
                <a:solidFill>
                  <a:srgbClr val="FF0000"/>
                </a:solidFill>
              </a:rPr>
              <a:t>优子结构性质</a:t>
            </a:r>
            <a:endParaRPr lang="en-US" altLang="zh-CN" sz="2200" dirty="0" smtClean="0">
              <a:solidFill>
                <a:srgbClr val="FF0000"/>
              </a:solidFill>
            </a:endParaRPr>
          </a:p>
          <a:p>
            <a:pPr marL="1332000" lvl="2" indent="-432000" eaLnBrk="1" hangingPunct="1">
              <a:lnSpc>
                <a:spcPct val="130000"/>
              </a:lnSpc>
              <a:spcBef>
                <a:spcPts val="500"/>
              </a:spcBef>
            </a:pPr>
            <a:r>
              <a:rPr lang="zh-CN" altLang="en-US" sz="2000" dirty="0"/>
              <a:t>矩阵连乘计算次序问题的最优解包含着其子问题的最优解</a:t>
            </a:r>
          </a:p>
          <a:p>
            <a:pPr marL="900000" lvl="1" indent="-432000" eaLnBrk="1" hangingPunct="1">
              <a:lnSpc>
                <a:spcPct val="130000"/>
              </a:lnSpc>
              <a:spcBef>
                <a:spcPts val="500"/>
              </a:spcBef>
            </a:pPr>
            <a:r>
              <a:rPr lang="zh-CN" altLang="en-US" sz="2200" dirty="0" smtClean="0"/>
              <a:t>在分析问题的最优子结构性质时，所用的方法具有普遍性：</a:t>
            </a:r>
            <a:endParaRPr lang="en-US" altLang="zh-CN" sz="2200" dirty="0" smtClean="0"/>
          </a:p>
          <a:p>
            <a:pPr marL="1332000" lvl="2" indent="-432000" eaLnBrk="1" hangingPunct="1">
              <a:lnSpc>
                <a:spcPct val="130000"/>
              </a:lnSpc>
              <a:spcBef>
                <a:spcPts val="500"/>
              </a:spcBef>
            </a:pPr>
            <a:r>
              <a:rPr lang="zh-CN" altLang="en-US" sz="2200" dirty="0" smtClean="0"/>
              <a:t>首先假设由问题的最优解导出的子问题的解不是最优的</a:t>
            </a:r>
            <a:endParaRPr lang="en-US" altLang="zh-CN" sz="2200" dirty="0" smtClean="0"/>
          </a:p>
          <a:p>
            <a:pPr marL="1332000" lvl="2" indent="-432000" eaLnBrk="1" hangingPunct="1">
              <a:lnSpc>
                <a:spcPct val="130000"/>
              </a:lnSpc>
              <a:spcBef>
                <a:spcPts val="500"/>
              </a:spcBef>
            </a:pPr>
            <a:r>
              <a:rPr lang="zh-CN" altLang="en-US" sz="2200" dirty="0" smtClean="0"/>
              <a:t>然后设法证明在该假设下可构造出比原问题最优解更好的解</a:t>
            </a:r>
            <a:endParaRPr lang="en-US" altLang="zh-CN" sz="2200" dirty="0" smtClean="0"/>
          </a:p>
          <a:p>
            <a:pPr marL="1332000" lvl="2" indent="-432000" eaLnBrk="1" hangingPunct="1">
              <a:lnSpc>
                <a:spcPct val="130000"/>
              </a:lnSpc>
              <a:spcBef>
                <a:spcPts val="500"/>
              </a:spcBef>
            </a:pPr>
            <a:r>
              <a:rPr lang="zh-CN" altLang="en-US" sz="2200" dirty="0"/>
              <a:t>通</a:t>
            </a:r>
            <a:r>
              <a:rPr lang="zh-CN" altLang="en-US" sz="2200" dirty="0" smtClean="0"/>
              <a:t>过矛盾法证明由最优解导出的子问题的解也是最优的 </a:t>
            </a:r>
          </a:p>
          <a:p>
            <a:pPr marL="900000" lvl="1" indent="-432000" eaLnBrk="1" hangingPunct="1">
              <a:lnSpc>
                <a:spcPct val="130000"/>
              </a:lnSpc>
              <a:spcBef>
                <a:spcPts val="500"/>
              </a:spcBef>
            </a:pPr>
            <a:r>
              <a:rPr lang="zh-CN" altLang="en-US" sz="2200" dirty="0" smtClean="0"/>
              <a:t>解题方法：利用问题的最优子结构性质，以</a:t>
            </a:r>
            <a:r>
              <a:rPr lang="zh-CN" altLang="en-US" sz="2200" dirty="0" smtClean="0">
                <a:solidFill>
                  <a:srgbClr val="FF0000"/>
                </a:solidFill>
              </a:rPr>
              <a:t>自底向上</a:t>
            </a:r>
            <a:r>
              <a:rPr lang="zh-CN" altLang="en-US" sz="2200" dirty="0" smtClean="0"/>
              <a:t>的方式递归地从子问题的最优解逐步构造出整个问题的最优解</a:t>
            </a:r>
            <a:endParaRPr lang="en-US" altLang="zh-CN" sz="2200" dirty="0" smtClean="0"/>
          </a:p>
          <a:p>
            <a:pPr marL="900000" lvl="1" indent="-432000" eaLnBrk="1" hangingPunct="1">
              <a:lnSpc>
                <a:spcPct val="130000"/>
              </a:lnSpc>
              <a:spcBef>
                <a:spcPts val="500"/>
              </a:spcBef>
            </a:pPr>
            <a:r>
              <a:rPr lang="zh-CN" altLang="en-US" sz="2200" dirty="0" smtClean="0">
                <a:solidFill>
                  <a:srgbClr val="FF0000"/>
                </a:solidFill>
              </a:rPr>
              <a:t>最优子结构是问题能用动态规划算法求解的前提</a:t>
            </a:r>
            <a:endParaRPr lang="en-US" altLang="zh-CN" sz="2200" dirty="0" smtClean="0">
              <a:solidFill>
                <a:srgbClr val="FF0000"/>
              </a:solidFill>
            </a:endParaRPr>
          </a:p>
          <a:p>
            <a:pPr marL="1332000" lvl="2" indent="-432000" eaLnBrk="1" hangingPunct="1">
              <a:lnSpc>
                <a:spcPct val="130000"/>
              </a:lnSpc>
              <a:spcBef>
                <a:spcPts val="500"/>
              </a:spcBef>
            </a:pPr>
            <a:r>
              <a:rPr lang="zh-CN" altLang="en-US" sz="2200" dirty="0"/>
              <a:t>同一个问题可以有多种方式刻划它的最优子结构</a:t>
            </a:r>
            <a:endParaRPr lang="en-US" altLang="zh-CN" sz="2200" dirty="0"/>
          </a:p>
          <a:p>
            <a:pPr marL="1332000" lvl="2" indent="-432000" eaLnBrk="1" hangingPunct="1">
              <a:lnSpc>
                <a:spcPct val="130000"/>
              </a:lnSpc>
              <a:spcBef>
                <a:spcPts val="500"/>
              </a:spcBef>
            </a:pPr>
            <a:r>
              <a:rPr lang="zh-CN" altLang="en-US" sz="2200" dirty="0"/>
              <a:t>有些表示方法的求解速度更快（空间占用小，问题的维度低）</a:t>
            </a:r>
          </a:p>
        </p:txBody>
      </p:sp>
    </p:spTree>
    <p:extLst>
      <p:ext uri="{BB962C8B-B14F-4D97-AF65-F5344CB8AC3E}">
        <p14:creationId xmlns:p14="http://schemas.microsoft.com/office/powerpoint/2010/main" val="36116144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wipe(left)">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wipe(left)">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wipe(left)">
                                      <p:cBhvr>
                                        <p:cTn id="31" dur="500"/>
                                        <p:tgtEl>
                                          <p:spTgt spid="22589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6" end="6"/>
                                            </p:txEl>
                                          </p:spTgt>
                                        </p:tgtEl>
                                        <p:attrNameLst>
                                          <p:attrName>style.visibility</p:attrName>
                                        </p:attrNameLst>
                                      </p:cBhvr>
                                      <p:to>
                                        <p:strVal val="visible"/>
                                      </p:to>
                                    </p:set>
                                    <p:animEffect transition="in" filter="wipe(left)">
                                      <p:cBhvr>
                                        <p:cTn id="36" dur="500"/>
                                        <p:tgtEl>
                                          <p:spTgt spid="225894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58947">
                                            <p:txEl>
                                              <p:pRg st="7" end="7"/>
                                            </p:txEl>
                                          </p:spTgt>
                                        </p:tgtEl>
                                        <p:attrNameLst>
                                          <p:attrName>style.visibility</p:attrName>
                                        </p:attrNameLst>
                                      </p:cBhvr>
                                      <p:to>
                                        <p:strVal val="visible"/>
                                      </p:to>
                                    </p:set>
                                    <p:animEffect transition="in" filter="fade">
                                      <p:cBhvr>
                                        <p:cTn id="41" dur="500"/>
                                        <p:tgtEl>
                                          <p:spTgt spid="225894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8" end="8"/>
                                            </p:txEl>
                                          </p:spTgt>
                                        </p:tgtEl>
                                        <p:attrNameLst>
                                          <p:attrName>style.visibility</p:attrName>
                                        </p:attrNameLst>
                                      </p:cBhvr>
                                      <p:to>
                                        <p:strVal val="visible"/>
                                      </p:to>
                                    </p:set>
                                    <p:animEffect transition="in" filter="wipe(left)">
                                      <p:cBhvr>
                                        <p:cTn id="46" dur="500"/>
                                        <p:tgtEl>
                                          <p:spTgt spid="225894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9" end="9"/>
                                            </p:txEl>
                                          </p:spTgt>
                                        </p:tgtEl>
                                        <p:attrNameLst>
                                          <p:attrName>style.visibility</p:attrName>
                                        </p:attrNameLst>
                                      </p:cBhvr>
                                      <p:to>
                                        <p:strVal val="visible"/>
                                      </p:to>
                                    </p:set>
                                    <p:animEffect transition="in" filter="wipe(left)">
                                      <p:cBhvr>
                                        <p:cTn id="51" dur="500"/>
                                        <p:tgtEl>
                                          <p:spTgt spid="2258947">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58947">
                                            <p:txEl>
                                              <p:pRg st="10" end="10"/>
                                            </p:txEl>
                                          </p:spTgt>
                                        </p:tgtEl>
                                        <p:attrNameLst>
                                          <p:attrName>style.visibility</p:attrName>
                                        </p:attrNameLst>
                                      </p:cBhvr>
                                      <p:to>
                                        <p:strVal val="visible"/>
                                      </p:to>
                                    </p:set>
                                    <p:animEffect transition="in" filter="wipe(left)">
                                      <p:cBhvr>
                                        <p:cTn id="56"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动</a:t>
            </a:r>
            <a:r>
              <a:rPr lang="zh-CN" altLang="en-US" dirty="0">
                <a:solidFill>
                  <a:schemeClr val="bg2">
                    <a:lumMod val="10000"/>
                  </a:schemeClr>
                </a:solidFill>
                <a:cs typeface="Courier New" pitchFamily="49" charset="0"/>
              </a:rPr>
              <a:t>态规划算法的基本要素</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pPr>
            <a:r>
              <a:rPr lang="en-US" altLang="zh-CN" sz="2200" dirty="0" smtClean="0"/>
              <a:t>2. </a:t>
            </a:r>
            <a:r>
              <a:rPr lang="zh-CN" altLang="en-US" sz="2200" dirty="0" smtClean="0"/>
              <a:t>重</a:t>
            </a:r>
            <a:r>
              <a:rPr lang="zh-CN" altLang="en-US" sz="2200" dirty="0"/>
              <a:t>叠子问</a:t>
            </a:r>
            <a:r>
              <a:rPr lang="zh-CN" altLang="en-US" sz="2200" dirty="0" smtClean="0"/>
              <a:t>题</a:t>
            </a:r>
          </a:p>
          <a:p>
            <a:pPr marL="900000" lvl="1" indent="-432000" eaLnBrk="1" hangingPunct="1">
              <a:lnSpc>
                <a:spcPct val="150000"/>
              </a:lnSpc>
            </a:pPr>
            <a:r>
              <a:rPr lang="zh-CN" altLang="en-US" sz="2200" dirty="0"/>
              <a:t>子问题的重叠</a:t>
            </a:r>
            <a:r>
              <a:rPr lang="zh-CN" altLang="en-US" sz="2200" dirty="0" smtClean="0"/>
              <a:t>性</a:t>
            </a:r>
            <a:endParaRPr lang="en-US" altLang="zh-CN" sz="2200" dirty="0" smtClean="0"/>
          </a:p>
          <a:p>
            <a:pPr marL="1332000" lvl="2" indent="-432000" eaLnBrk="1" hangingPunct="1">
              <a:lnSpc>
                <a:spcPct val="130000"/>
              </a:lnSpc>
              <a:spcBef>
                <a:spcPts val="500"/>
              </a:spcBef>
            </a:pPr>
            <a:r>
              <a:rPr lang="zh-CN" altLang="en-US" sz="2200" dirty="0" smtClean="0"/>
              <a:t>采用递</a:t>
            </a:r>
            <a:r>
              <a:rPr lang="zh-CN" altLang="en-US" sz="2200" dirty="0"/>
              <a:t>归算法求解问题时</a:t>
            </a:r>
            <a:r>
              <a:rPr lang="zh-CN" altLang="en-US" sz="2200" dirty="0" smtClean="0"/>
              <a:t>，产</a:t>
            </a:r>
            <a:r>
              <a:rPr lang="zh-CN" altLang="en-US" sz="2200" dirty="0"/>
              <a:t>生的子问题并不总</a:t>
            </a:r>
            <a:r>
              <a:rPr lang="zh-CN" altLang="en-US" sz="2200" dirty="0" smtClean="0"/>
              <a:t>是独立的</a:t>
            </a:r>
            <a:endParaRPr lang="en-US" altLang="zh-CN" sz="2200" dirty="0" smtClean="0"/>
          </a:p>
          <a:p>
            <a:pPr marL="1332000" lvl="2" indent="-432000" eaLnBrk="1" hangingPunct="1">
              <a:lnSpc>
                <a:spcPct val="130000"/>
              </a:lnSpc>
              <a:spcBef>
                <a:spcPts val="500"/>
              </a:spcBef>
            </a:pPr>
            <a:r>
              <a:rPr lang="zh-CN" altLang="en-US" sz="2200" dirty="0" smtClean="0"/>
              <a:t>有</a:t>
            </a:r>
            <a:r>
              <a:rPr lang="zh-CN" altLang="en-US" sz="2200" dirty="0"/>
              <a:t>些子问题被反复计算多</a:t>
            </a:r>
            <a:r>
              <a:rPr lang="zh-CN" altLang="en-US" sz="2200" dirty="0" smtClean="0"/>
              <a:t>次，称</a:t>
            </a:r>
            <a:r>
              <a:rPr lang="zh-CN" altLang="en-US" sz="2200" dirty="0"/>
              <a:t>为子问题的重叠性</a:t>
            </a:r>
            <a:r>
              <a:rPr lang="zh-CN" altLang="en-US" sz="2200" dirty="0" smtClean="0"/>
              <a:t>质</a:t>
            </a:r>
            <a:endParaRPr lang="en-US" altLang="zh-CN" sz="2200" dirty="0" smtClean="0"/>
          </a:p>
          <a:p>
            <a:pPr marL="900000" lvl="1" indent="-432000" eaLnBrk="1" hangingPunct="1">
              <a:lnSpc>
                <a:spcPct val="150000"/>
              </a:lnSpc>
            </a:pPr>
            <a:r>
              <a:rPr lang="zh-CN" altLang="en-US" sz="2200" dirty="0" smtClean="0"/>
              <a:t>动</a:t>
            </a:r>
            <a:r>
              <a:rPr lang="zh-CN" altLang="en-US" sz="2200" dirty="0"/>
              <a:t>态规划算</a:t>
            </a:r>
            <a:r>
              <a:rPr lang="zh-CN" altLang="en-US" sz="2200" dirty="0" smtClean="0"/>
              <a:t>法的特点</a:t>
            </a:r>
            <a:endParaRPr lang="en-US" altLang="zh-CN" sz="2200" dirty="0" smtClean="0"/>
          </a:p>
          <a:p>
            <a:pPr marL="1332000" lvl="2" indent="-432000" eaLnBrk="1" hangingPunct="1">
              <a:lnSpc>
                <a:spcPct val="130000"/>
              </a:lnSpc>
              <a:spcBef>
                <a:spcPts val="500"/>
              </a:spcBef>
            </a:pPr>
            <a:r>
              <a:rPr lang="zh-CN" altLang="en-US" sz="2200" dirty="0"/>
              <a:t>对每一个子问题只求解一次</a:t>
            </a:r>
            <a:r>
              <a:rPr lang="zh-CN" altLang="en-US" sz="2200" dirty="0" smtClean="0"/>
              <a:t>，并将结果保</a:t>
            </a:r>
            <a:r>
              <a:rPr lang="zh-CN" altLang="en-US" sz="2200" dirty="0"/>
              <a:t>存在一个表格</a:t>
            </a:r>
            <a:r>
              <a:rPr lang="zh-CN" altLang="en-US" sz="2200" dirty="0" smtClean="0"/>
              <a:t>中</a:t>
            </a:r>
            <a:endParaRPr lang="en-US" altLang="zh-CN" sz="2200" dirty="0" smtClean="0"/>
          </a:p>
          <a:p>
            <a:pPr marL="1332000" lvl="2" indent="-432000" eaLnBrk="1" hangingPunct="1">
              <a:lnSpc>
                <a:spcPct val="130000"/>
              </a:lnSpc>
              <a:spcBef>
                <a:spcPts val="500"/>
              </a:spcBef>
            </a:pPr>
            <a:r>
              <a:rPr lang="zh-CN" altLang="en-US" sz="2200" dirty="0" smtClean="0"/>
              <a:t>当</a:t>
            </a:r>
            <a:r>
              <a:rPr lang="zh-CN" altLang="en-US" sz="2200" dirty="0"/>
              <a:t>再次需</a:t>
            </a:r>
            <a:r>
              <a:rPr lang="zh-CN" altLang="en-US" sz="2200" dirty="0" smtClean="0"/>
              <a:t>要求解该子</a:t>
            </a:r>
            <a:r>
              <a:rPr lang="zh-CN" altLang="en-US" sz="2200" dirty="0"/>
              <a:t>问题时</a:t>
            </a:r>
            <a:r>
              <a:rPr lang="zh-CN" altLang="en-US" sz="2200" dirty="0" smtClean="0"/>
              <a:t>，可以用</a:t>
            </a:r>
            <a:r>
              <a:rPr lang="zh-CN" altLang="en-US" sz="2200" dirty="0"/>
              <a:t>常数时间查表得出结果</a:t>
            </a:r>
            <a:endParaRPr lang="en-US" altLang="zh-CN" sz="2200" dirty="0"/>
          </a:p>
          <a:p>
            <a:pPr marL="1332000" lvl="2" indent="-432000" eaLnBrk="1" hangingPunct="1">
              <a:lnSpc>
                <a:spcPct val="130000"/>
              </a:lnSpc>
              <a:spcBef>
                <a:spcPts val="500"/>
              </a:spcBef>
            </a:pPr>
            <a:r>
              <a:rPr lang="zh-CN" altLang="en-US" sz="2200" dirty="0" smtClean="0"/>
              <a:t>通常独立的子问题个数随问题的规模呈多项式增长</a:t>
            </a:r>
            <a:endParaRPr lang="en-US" altLang="zh-CN" sz="2200" dirty="0" smtClean="0"/>
          </a:p>
          <a:p>
            <a:pPr marL="1332000" lvl="2" indent="-432000" eaLnBrk="1" hangingPunct="1">
              <a:lnSpc>
                <a:spcPct val="130000"/>
              </a:lnSpc>
              <a:spcBef>
                <a:spcPts val="500"/>
              </a:spcBef>
            </a:pPr>
            <a:r>
              <a:rPr lang="zh-CN" altLang="en-US" sz="2200" dirty="0" smtClean="0"/>
              <a:t>因此采用动</a:t>
            </a:r>
            <a:r>
              <a:rPr lang="zh-CN" altLang="en-US" sz="2200" dirty="0"/>
              <a:t>态规划算</a:t>
            </a:r>
            <a:r>
              <a:rPr lang="zh-CN" altLang="en-US" sz="2200" dirty="0" smtClean="0"/>
              <a:t>法求解此类问题只</a:t>
            </a:r>
            <a:r>
              <a:rPr lang="zh-CN" altLang="en-US" sz="2200" dirty="0"/>
              <a:t>需要多项式时</a:t>
            </a:r>
            <a:r>
              <a:rPr lang="zh-CN" altLang="en-US" sz="2200" dirty="0" smtClean="0"/>
              <a:t>间</a:t>
            </a:r>
            <a:endParaRPr lang="en-US" altLang="zh-CN" sz="2200" dirty="0" smtClean="0"/>
          </a:p>
          <a:p>
            <a:pPr marL="1332000" lvl="2" indent="-432000" eaLnBrk="1" hangingPunct="1">
              <a:lnSpc>
                <a:spcPct val="130000"/>
              </a:lnSpc>
              <a:spcBef>
                <a:spcPts val="500"/>
              </a:spcBef>
            </a:pPr>
            <a:r>
              <a:rPr lang="zh-CN" altLang="en-US" sz="2200" dirty="0" smtClean="0"/>
              <a:t>因而解</a:t>
            </a:r>
            <a:r>
              <a:rPr lang="zh-CN" altLang="en-US" sz="2200" dirty="0"/>
              <a:t>题效率较高</a:t>
            </a:r>
            <a:endParaRPr lang="en-US" altLang="zh-CN" sz="2200" dirty="0" smtClean="0"/>
          </a:p>
        </p:txBody>
      </p:sp>
      <p:pic>
        <p:nvPicPr>
          <p:cNvPr id="3676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6" y="2957832"/>
            <a:ext cx="8218487" cy="3871913"/>
          </a:xfrm>
          <a:prstGeom prst="rect">
            <a:avLst/>
          </a:prstGeom>
          <a:solidFill>
            <a:schemeClr val="bg1"/>
          </a:solidFill>
          <a:ln>
            <a:noFill/>
          </a:ln>
          <a:effectLst/>
        </p:spPr>
      </p:pic>
    </p:spTree>
    <p:extLst>
      <p:ext uri="{BB962C8B-B14F-4D97-AF65-F5344CB8AC3E}">
        <p14:creationId xmlns:p14="http://schemas.microsoft.com/office/powerpoint/2010/main" val="17799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7621"/>
                                        </p:tgtEl>
                                        <p:attrNameLst>
                                          <p:attrName>style.visibility</p:attrName>
                                        </p:attrNameLst>
                                      </p:cBhvr>
                                      <p:to>
                                        <p:strVal val="visible"/>
                                      </p:to>
                                    </p:set>
                                    <p:anim calcmode="lin" valueType="num">
                                      <p:cBhvr additive="base">
                                        <p:cTn id="27" dur="500" fill="hold"/>
                                        <p:tgtEl>
                                          <p:spTgt spid="367621"/>
                                        </p:tgtEl>
                                        <p:attrNameLst>
                                          <p:attrName>ppt_x</p:attrName>
                                        </p:attrNameLst>
                                      </p:cBhvr>
                                      <p:tavLst>
                                        <p:tav tm="0">
                                          <p:val>
                                            <p:strVal val="#ppt_x"/>
                                          </p:val>
                                        </p:tav>
                                        <p:tav tm="100000">
                                          <p:val>
                                            <p:strVal val="#ppt_x"/>
                                          </p:val>
                                        </p:tav>
                                      </p:tavLst>
                                    </p:anim>
                                    <p:anim calcmode="lin" valueType="num">
                                      <p:cBhvr additive="base">
                                        <p:cTn id="28" dur="500" fill="hold"/>
                                        <p:tgtEl>
                                          <p:spTgt spid="3676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367621"/>
                                        </p:tgtEl>
                                        <p:attrNameLst>
                                          <p:attrName>ppt_x</p:attrName>
                                        </p:attrNameLst>
                                      </p:cBhvr>
                                      <p:tavLst>
                                        <p:tav tm="0">
                                          <p:val>
                                            <p:strVal val="ppt_x"/>
                                          </p:val>
                                        </p:tav>
                                        <p:tav tm="100000">
                                          <p:val>
                                            <p:strVal val="ppt_x"/>
                                          </p:val>
                                        </p:tav>
                                      </p:tavLst>
                                    </p:anim>
                                    <p:anim calcmode="lin" valueType="num">
                                      <p:cBhvr additive="base">
                                        <p:cTn id="33" dur="500"/>
                                        <p:tgtEl>
                                          <p:spTgt spid="367621"/>
                                        </p:tgtEl>
                                        <p:attrNameLst>
                                          <p:attrName>ppt_y</p:attrName>
                                        </p:attrNameLst>
                                      </p:cBhvr>
                                      <p:tavLst>
                                        <p:tav tm="0">
                                          <p:val>
                                            <p:strVal val="ppt_y"/>
                                          </p:val>
                                        </p:tav>
                                        <p:tav tm="100000">
                                          <p:val>
                                            <p:strVal val="1+ppt_h/2"/>
                                          </p:val>
                                        </p:tav>
                                      </p:tavLst>
                                    </p:anim>
                                    <p:set>
                                      <p:cBhvr>
                                        <p:cTn id="34" dur="1" fill="hold">
                                          <p:stCondLst>
                                            <p:cond delay="499"/>
                                          </p:stCondLst>
                                        </p:cTn>
                                        <p:tgtEl>
                                          <p:spTgt spid="3676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58947">
                                            <p:txEl>
                                              <p:pRg st="4" end="4"/>
                                            </p:txEl>
                                          </p:spTgt>
                                        </p:tgtEl>
                                        <p:attrNameLst>
                                          <p:attrName>style.visibility</p:attrName>
                                        </p:attrNameLst>
                                      </p:cBhvr>
                                      <p:to>
                                        <p:strVal val="visible"/>
                                      </p:to>
                                    </p:set>
                                    <p:animEffect transition="in" filter="wipe(left)">
                                      <p:cBhvr>
                                        <p:cTn id="39" dur="500"/>
                                        <p:tgtEl>
                                          <p:spTgt spid="225894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58947">
                                            <p:txEl>
                                              <p:pRg st="5" end="5"/>
                                            </p:txEl>
                                          </p:spTgt>
                                        </p:tgtEl>
                                        <p:attrNameLst>
                                          <p:attrName>style.visibility</p:attrName>
                                        </p:attrNameLst>
                                      </p:cBhvr>
                                      <p:to>
                                        <p:strVal val="visible"/>
                                      </p:to>
                                    </p:set>
                                    <p:animEffect transition="in" filter="wipe(left)">
                                      <p:cBhvr>
                                        <p:cTn id="44" dur="500"/>
                                        <p:tgtEl>
                                          <p:spTgt spid="225894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258947">
                                            <p:txEl>
                                              <p:pRg st="6" end="6"/>
                                            </p:txEl>
                                          </p:spTgt>
                                        </p:tgtEl>
                                        <p:attrNameLst>
                                          <p:attrName>style.visibility</p:attrName>
                                        </p:attrNameLst>
                                      </p:cBhvr>
                                      <p:to>
                                        <p:strVal val="visible"/>
                                      </p:to>
                                    </p:set>
                                    <p:animEffect transition="in" filter="wipe(left)">
                                      <p:cBhvr>
                                        <p:cTn id="49" dur="500"/>
                                        <p:tgtEl>
                                          <p:spTgt spid="2258947">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258947">
                                            <p:txEl>
                                              <p:pRg st="7" end="7"/>
                                            </p:txEl>
                                          </p:spTgt>
                                        </p:tgtEl>
                                        <p:attrNameLst>
                                          <p:attrName>style.visibility</p:attrName>
                                        </p:attrNameLst>
                                      </p:cBhvr>
                                      <p:to>
                                        <p:strVal val="visible"/>
                                      </p:to>
                                    </p:set>
                                    <p:animEffect transition="in" filter="wipe(left)">
                                      <p:cBhvr>
                                        <p:cTn id="54" dur="500"/>
                                        <p:tgtEl>
                                          <p:spTgt spid="2258947">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58947">
                                            <p:txEl>
                                              <p:pRg st="8" end="8"/>
                                            </p:txEl>
                                          </p:spTgt>
                                        </p:tgtEl>
                                        <p:attrNameLst>
                                          <p:attrName>style.visibility</p:attrName>
                                        </p:attrNameLst>
                                      </p:cBhvr>
                                      <p:to>
                                        <p:strVal val="visible"/>
                                      </p:to>
                                    </p:set>
                                    <p:animEffect transition="in" filter="wipe(left)">
                                      <p:cBhvr>
                                        <p:cTn id="59" dur="500"/>
                                        <p:tgtEl>
                                          <p:spTgt spid="2258947">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258947">
                                            <p:txEl>
                                              <p:pRg st="9" end="9"/>
                                            </p:txEl>
                                          </p:spTgt>
                                        </p:tgtEl>
                                        <p:attrNameLst>
                                          <p:attrName>style.visibility</p:attrName>
                                        </p:attrNameLst>
                                      </p:cBhvr>
                                      <p:to>
                                        <p:strVal val="visible"/>
                                      </p:to>
                                    </p:set>
                                    <p:animEffect transition="in" filter="wipe(left)">
                                      <p:cBhvr>
                                        <p:cTn id="64"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动</a:t>
            </a:r>
            <a:r>
              <a:rPr lang="zh-CN" altLang="en-US" dirty="0">
                <a:solidFill>
                  <a:schemeClr val="bg2">
                    <a:lumMod val="10000"/>
                  </a:schemeClr>
                </a:solidFill>
                <a:cs typeface="Courier New" pitchFamily="49" charset="0"/>
              </a:rPr>
              <a:t>态规划算法的基本要素</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spcBef>
                <a:spcPts val="600"/>
              </a:spcBef>
            </a:pPr>
            <a:r>
              <a:rPr lang="en-US" altLang="zh-CN" sz="2200" dirty="0" smtClean="0"/>
              <a:t>3. </a:t>
            </a:r>
            <a:r>
              <a:rPr lang="zh-CN" altLang="en-US" sz="2200" dirty="0" smtClean="0"/>
              <a:t> 备</a:t>
            </a:r>
            <a:r>
              <a:rPr lang="zh-CN" altLang="en-US" sz="2200" dirty="0"/>
              <a:t>忘录方</a:t>
            </a:r>
            <a:r>
              <a:rPr lang="zh-CN" altLang="en-US" sz="2200" dirty="0" smtClean="0"/>
              <a:t>法</a:t>
            </a:r>
          </a:p>
          <a:p>
            <a:pPr marL="900000" lvl="1" indent="-432000" eaLnBrk="1" hangingPunct="1">
              <a:lnSpc>
                <a:spcPct val="150000"/>
              </a:lnSpc>
              <a:spcBef>
                <a:spcPts val="600"/>
              </a:spcBef>
            </a:pPr>
            <a:r>
              <a:rPr lang="zh-CN" altLang="en-US" sz="2200" dirty="0">
                <a:solidFill>
                  <a:srgbClr val="FF0000"/>
                </a:solidFill>
              </a:rPr>
              <a:t>备忘录方</a:t>
            </a:r>
            <a:r>
              <a:rPr lang="zh-CN" altLang="en-US" sz="2200" dirty="0" smtClean="0">
                <a:solidFill>
                  <a:srgbClr val="FF0000"/>
                </a:solidFill>
              </a:rPr>
              <a:t>法</a:t>
            </a:r>
            <a:r>
              <a:rPr lang="zh-CN" altLang="en-US" sz="2200" dirty="0" smtClean="0"/>
              <a:t>是动态规划算法的一种变形</a:t>
            </a:r>
            <a:endParaRPr lang="en-US" altLang="zh-CN" sz="2200" dirty="0" smtClean="0"/>
          </a:p>
          <a:p>
            <a:pPr marL="1332000" lvl="2" indent="-432000" eaLnBrk="1" hangingPunct="1">
              <a:lnSpc>
                <a:spcPct val="130000"/>
              </a:lnSpc>
              <a:spcBef>
                <a:spcPts val="500"/>
              </a:spcBef>
            </a:pPr>
            <a:r>
              <a:rPr lang="zh-CN" altLang="en-US" sz="2200" dirty="0"/>
              <a:t>它也用表格来保存已解决的子问题答案，以避免重复计算</a:t>
            </a:r>
            <a:endParaRPr lang="en-US" altLang="zh-CN" sz="2200" dirty="0"/>
          </a:p>
          <a:p>
            <a:pPr marL="900000" lvl="1" indent="-432000" eaLnBrk="1" hangingPunct="1">
              <a:lnSpc>
                <a:spcPct val="150000"/>
              </a:lnSpc>
              <a:spcBef>
                <a:spcPts val="600"/>
              </a:spcBef>
            </a:pPr>
            <a:r>
              <a:rPr lang="zh-CN" altLang="en-US" sz="2200" dirty="0" smtClean="0"/>
              <a:t>与动</a:t>
            </a:r>
            <a:r>
              <a:rPr lang="zh-CN" altLang="en-US" sz="2200" dirty="0"/>
              <a:t>态规</a:t>
            </a:r>
            <a:r>
              <a:rPr lang="zh-CN" altLang="en-US" sz="2200" dirty="0" smtClean="0"/>
              <a:t>划的区别在于</a:t>
            </a:r>
            <a:endParaRPr lang="en-US" altLang="zh-CN" sz="2200" dirty="0" smtClean="0"/>
          </a:p>
          <a:p>
            <a:pPr marL="1332000" lvl="2" indent="-432000" eaLnBrk="1" hangingPunct="1">
              <a:lnSpc>
                <a:spcPct val="130000"/>
              </a:lnSpc>
              <a:spcBef>
                <a:spcPts val="500"/>
              </a:spcBef>
            </a:pPr>
            <a:r>
              <a:rPr lang="zh-CN" altLang="en-US" sz="2200" dirty="0"/>
              <a:t>备忘录方法的递归方式是</a:t>
            </a:r>
            <a:r>
              <a:rPr lang="zh-CN" altLang="en-US" sz="2200" dirty="0">
                <a:solidFill>
                  <a:srgbClr val="FF0000"/>
                </a:solidFill>
              </a:rPr>
              <a:t>自顶向下</a:t>
            </a:r>
            <a:r>
              <a:rPr lang="zh-CN" altLang="en-US" sz="2200" dirty="0"/>
              <a:t>的</a:t>
            </a:r>
            <a:endParaRPr lang="en-US" altLang="zh-CN" sz="2200" dirty="0"/>
          </a:p>
          <a:p>
            <a:pPr marL="900000" lvl="1" indent="-432000" eaLnBrk="1" hangingPunct="1">
              <a:lnSpc>
                <a:spcPct val="150000"/>
              </a:lnSpc>
              <a:spcBef>
                <a:spcPts val="600"/>
              </a:spcBef>
            </a:pPr>
            <a:r>
              <a:rPr lang="zh-CN" altLang="en-US" sz="2200" dirty="0"/>
              <a:t>备忘录方法的控制结构与直接递归方法的控制结构相</a:t>
            </a:r>
            <a:r>
              <a:rPr lang="zh-CN" altLang="en-US" sz="2200" dirty="0" smtClean="0"/>
              <a:t>同</a:t>
            </a:r>
            <a:endParaRPr lang="en-US" altLang="zh-CN" sz="2200" dirty="0" smtClean="0"/>
          </a:p>
          <a:p>
            <a:pPr marL="1332000" lvl="2" indent="-432000" eaLnBrk="1" hangingPunct="1">
              <a:lnSpc>
                <a:spcPct val="130000"/>
              </a:lnSpc>
              <a:spcBef>
                <a:spcPts val="500"/>
              </a:spcBef>
            </a:pPr>
            <a:r>
              <a:rPr lang="zh-CN" altLang="en-US" sz="2200" dirty="0"/>
              <a:t>区别在于备忘录方法为每个解过的子问题建立了备忘录</a:t>
            </a:r>
            <a:endParaRPr lang="en-US" altLang="zh-CN" sz="2200" dirty="0"/>
          </a:p>
          <a:p>
            <a:pPr marL="1332000" lvl="2" indent="-432000" eaLnBrk="1" hangingPunct="1">
              <a:lnSpc>
                <a:spcPct val="130000"/>
              </a:lnSpc>
              <a:spcBef>
                <a:spcPts val="500"/>
              </a:spcBef>
            </a:pPr>
            <a:r>
              <a:rPr lang="zh-CN" altLang="en-US" sz="2200" dirty="0"/>
              <a:t>以备需要时查看，从而避免了相同子问题的重复求解</a:t>
            </a:r>
            <a:endParaRPr lang="en-US" altLang="zh-CN" sz="2200" dirty="0"/>
          </a:p>
          <a:p>
            <a:pPr marL="900000" lvl="1" indent="-432000" eaLnBrk="1" hangingPunct="1">
              <a:lnSpc>
                <a:spcPct val="150000"/>
              </a:lnSpc>
              <a:spcBef>
                <a:spcPts val="600"/>
              </a:spcBef>
            </a:pPr>
            <a:r>
              <a:rPr lang="zh-CN" altLang="en-US" sz="2200" dirty="0"/>
              <a:t>算法复杂度分析</a:t>
            </a:r>
          </a:p>
          <a:p>
            <a:pPr marL="1300050" lvl="2" indent="-432000" eaLnBrk="1" hangingPunct="1">
              <a:lnSpc>
                <a:spcPct val="150000"/>
              </a:lnSpc>
              <a:spcBef>
                <a:spcPts val="600"/>
              </a:spcBef>
            </a:pPr>
            <a:r>
              <a:rPr lang="zh-CN" altLang="en-US" sz="2200" dirty="0"/>
              <a:t>算法的时间复杂度为：</a:t>
            </a:r>
            <a:r>
              <a:rPr lang="en-US" altLang="zh-CN" sz="2200" b="1" dirty="0"/>
              <a:t>O(n</a:t>
            </a:r>
            <a:r>
              <a:rPr lang="en-US" altLang="zh-CN" sz="2200" b="1" baseline="30000" dirty="0"/>
              <a:t>3</a:t>
            </a:r>
            <a:r>
              <a:rPr lang="en-US" altLang="zh-CN" sz="2200" b="1" dirty="0"/>
              <a:t>)</a:t>
            </a:r>
          </a:p>
          <a:p>
            <a:pPr marL="1300050" lvl="2" indent="-432000" eaLnBrk="1" hangingPunct="1">
              <a:lnSpc>
                <a:spcPct val="150000"/>
              </a:lnSpc>
              <a:spcBef>
                <a:spcPts val="600"/>
              </a:spcBef>
            </a:pPr>
            <a:r>
              <a:rPr lang="zh-CN" altLang="en-US" sz="2200" dirty="0"/>
              <a:t>算法的空间复杂度为：</a:t>
            </a:r>
            <a:r>
              <a:rPr lang="en-US" altLang="zh-CN" sz="2200" b="1" dirty="0"/>
              <a:t>O(n</a:t>
            </a:r>
            <a:r>
              <a:rPr lang="en-US" altLang="zh-CN" sz="2200" b="1" baseline="30000" dirty="0"/>
              <a:t>2</a:t>
            </a:r>
            <a:r>
              <a:rPr lang="en-US" altLang="zh-CN" sz="2200" b="1" dirty="0" smtClean="0"/>
              <a:t>)</a:t>
            </a:r>
            <a:endParaRPr lang="zh-CN" altLang="en-US" sz="2200" dirty="0" smtClean="0"/>
          </a:p>
        </p:txBody>
      </p:sp>
    </p:spTree>
    <p:extLst>
      <p:ext uri="{BB962C8B-B14F-4D97-AF65-F5344CB8AC3E}">
        <p14:creationId xmlns:p14="http://schemas.microsoft.com/office/powerpoint/2010/main" val="222116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Text Box 3"/>
          <p:cNvSpPr txBox="1">
            <a:spLocks noChangeArrowheads="1"/>
          </p:cNvSpPr>
          <p:nvPr/>
        </p:nvSpPr>
        <p:spPr bwMode="auto">
          <a:xfrm>
            <a:off x="3635896" y="260648"/>
            <a:ext cx="2244524" cy="584775"/>
          </a:xfrm>
          <a:prstGeom prst="rect">
            <a:avLst/>
          </a:prstGeom>
          <a:noFill/>
          <a:ln>
            <a:noFill/>
          </a:ln>
          <a:effectLst/>
          <a:extLst/>
        </p:spPr>
        <p:txBody>
          <a:bodyPr wrap="none">
            <a:spAutoFit/>
          </a:bodyPr>
          <a:lstStyle/>
          <a:p>
            <a:pPr algn="ctr">
              <a:defRPr/>
            </a:pPr>
            <a:r>
              <a:rPr lang="zh-CN" altLang="en-US" sz="3200" b="1" dirty="0" smtClean="0">
                <a:effectLst>
                  <a:outerShdw blurRad="38100" dist="38100" dir="2700000" algn="tl">
                    <a:srgbClr val="C0C0C0"/>
                  </a:outerShdw>
                </a:effectLst>
                <a:ea typeface="黑体" pitchFamily="2" charset="-122"/>
              </a:rPr>
              <a:t>备忘录</a:t>
            </a:r>
            <a:r>
              <a:rPr lang="zh-CN" altLang="en-US" sz="3200" b="1" dirty="0">
                <a:effectLst>
                  <a:outerShdw blurRad="38100" dist="38100" dir="2700000" algn="tl">
                    <a:srgbClr val="C0C0C0"/>
                  </a:outerShdw>
                </a:effectLst>
                <a:ea typeface="黑体" pitchFamily="2" charset="-122"/>
              </a:rPr>
              <a:t>方法</a:t>
            </a:r>
          </a:p>
        </p:txBody>
      </p:sp>
      <p:sp>
        <p:nvSpPr>
          <p:cNvPr id="30726" name="Rectangle 5"/>
          <p:cNvSpPr>
            <a:spLocks noChangeArrowheads="1"/>
          </p:cNvSpPr>
          <p:nvPr/>
        </p:nvSpPr>
        <p:spPr bwMode="auto">
          <a:xfrm>
            <a:off x="179512" y="2784996"/>
            <a:ext cx="8666988"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dirty="0" err="1">
                <a:latin typeface="微软雅黑" panose="020B0503020204020204" pitchFamily="34" charset="-122"/>
                <a:ea typeface="微软雅黑" panose="020B0503020204020204" pitchFamily="34" charset="-122"/>
              </a:rPr>
              <a:t>int</a:t>
            </a:r>
            <a:r>
              <a:rPr kumimoji="1" lang="en-US" altLang="zh-CN" dirty="0">
                <a:latin typeface="微软雅黑" panose="020B0503020204020204" pitchFamily="34" charset="-122"/>
                <a:ea typeface="微软雅黑" panose="020B0503020204020204" pitchFamily="34" charset="-122"/>
              </a:rPr>
              <a:t> </a:t>
            </a:r>
            <a:r>
              <a:rPr kumimoji="1" lang="en-US" altLang="zh-CN" b="1" dirty="0" err="1">
                <a:latin typeface="微软雅黑" panose="020B0503020204020204" pitchFamily="34" charset="-122"/>
                <a:ea typeface="微软雅黑" panose="020B0503020204020204" pitchFamily="34" charset="-122"/>
              </a:rPr>
              <a:t>LookupChain</a:t>
            </a:r>
            <a:r>
              <a:rPr kumimoji="1" lang="en-US" altLang="zh-CN" dirty="0">
                <a:latin typeface="微软雅黑" panose="020B0503020204020204" pitchFamily="34" charset="-122"/>
                <a:ea typeface="微软雅黑" panose="020B0503020204020204" pitchFamily="34" charset="-122"/>
              </a:rPr>
              <a:t>(</a:t>
            </a:r>
            <a:r>
              <a:rPr kumimoji="1" lang="en-US" altLang="zh-CN" dirty="0" err="1">
                <a:latin typeface="微软雅黑" panose="020B0503020204020204" pitchFamily="34" charset="-122"/>
                <a:ea typeface="微软雅黑" panose="020B0503020204020204" pitchFamily="34" charset="-122"/>
              </a:rPr>
              <a:t>int</a:t>
            </a:r>
            <a:r>
              <a:rPr kumimoji="1" lang="en-US" altLang="zh-CN" dirty="0">
                <a:latin typeface="微软雅黑" panose="020B0503020204020204" pitchFamily="34" charset="-122"/>
                <a:ea typeface="微软雅黑" panose="020B0503020204020204" pitchFamily="34" charset="-122"/>
              </a:rPr>
              <a:t> </a:t>
            </a:r>
            <a:r>
              <a:rPr kumimoji="1" lang="en-US" altLang="zh-CN" dirty="0" err="1">
                <a:latin typeface="微软雅黑" panose="020B0503020204020204" pitchFamily="34" charset="-122"/>
                <a:ea typeface="微软雅黑" panose="020B0503020204020204" pitchFamily="34" charset="-122"/>
              </a:rPr>
              <a:t>i</a:t>
            </a:r>
            <a:r>
              <a:rPr kumimoji="1" lang="zh-CN" altLang="en-US" dirty="0">
                <a:latin typeface="微软雅黑" panose="020B0503020204020204" pitchFamily="34" charset="-122"/>
                <a:ea typeface="微软雅黑" panose="020B0503020204020204" pitchFamily="34" charset="-122"/>
              </a:rPr>
              <a:t>，</a:t>
            </a:r>
            <a:r>
              <a:rPr kumimoji="1" lang="en-US" altLang="zh-CN" dirty="0" err="1">
                <a:latin typeface="微软雅黑" panose="020B0503020204020204" pitchFamily="34" charset="-122"/>
                <a:ea typeface="微软雅黑" panose="020B0503020204020204" pitchFamily="34" charset="-122"/>
              </a:rPr>
              <a:t>int</a:t>
            </a:r>
            <a:r>
              <a:rPr kumimoji="1" lang="en-US" altLang="zh-CN" dirty="0">
                <a:latin typeface="微软雅黑" panose="020B0503020204020204" pitchFamily="34" charset="-122"/>
                <a:ea typeface="微软雅黑" panose="020B0503020204020204" pitchFamily="34" charset="-122"/>
              </a:rPr>
              <a:t> j)</a:t>
            </a:r>
          </a:p>
          <a:p>
            <a:pPr eaLnBrk="1" hangingPunct="1"/>
            <a:r>
              <a:rPr kumimoji="1" lang="en-US" altLang="zh-CN" dirty="0">
                <a:latin typeface="微软雅黑" panose="020B0503020204020204" pitchFamily="34" charset="-122"/>
                <a:ea typeface="微软雅黑" panose="020B0503020204020204" pitchFamily="34" charset="-122"/>
              </a:rPr>
              <a:t>{</a:t>
            </a:r>
          </a:p>
          <a:p>
            <a:pPr eaLnBrk="1" hangingPunct="1"/>
            <a:r>
              <a:rPr kumimoji="1" lang="en-US" altLang="zh-CN" sz="1800" dirty="0">
                <a:latin typeface="微软雅黑" panose="020B0503020204020204" pitchFamily="34" charset="-122"/>
                <a:ea typeface="微软雅黑" panose="020B0503020204020204" pitchFamily="34" charset="-122"/>
              </a:rPr>
              <a:t>       if (m[</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&gt; 0) return m[</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a:t>
            </a:r>
          </a:p>
          <a:p>
            <a:pPr eaLnBrk="1" hangingPunct="1"/>
            <a:r>
              <a:rPr kumimoji="1" lang="en-US" altLang="zh-CN" sz="1800" dirty="0">
                <a:latin typeface="微软雅黑" panose="020B0503020204020204" pitchFamily="34" charset="-122"/>
                <a:ea typeface="微软雅黑" panose="020B0503020204020204" pitchFamily="34" charset="-122"/>
              </a:rPr>
              <a:t>       if (</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 j) return 0;</a:t>
            </a:r>
          </a:p>
          <a:p>
            <a:pPr eaLnBrk="1" hangingPunct="1"/>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int</a:t>
            </a:r>
            <a:r>
              <a:rPr kumimoji="1" lang="en-US" altLang="zh-CN" sz="1800" dirty="0">
                <a:latin typeface="微软雅黑" panose="020B0503020204020204" pitchFamily="34" charset="-122"/>
                <a:ea typeface="微软雅黑" panose="020B0503020204020204" pitchFamily="34" charset="-122"/>
              </a:rPr>
              <a:t> u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i</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(i+1</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a:latin typeface="微软雅黑" panose="020B0503020204020204" pitchFamily="34" charset="-122"/>
                <a:ea typeface="微软雅黑" panose="020B0503020204020204" pitchFamily="34" charset="-122"/>
              </a:rPr>
              <a:t>j) + p[i-1]*p[</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]*p[j];</a:t>
            </a:r>
          </a:p>
          <a:p>
            <a:pPr eaLnBrk="1" hangingPunct="1"/>
            <a:r>
              <a:rPr kumimoji="1" lang="en-US" altLang="zh-CN" sz="1800" dirty="0">
                <a:latin typeface="微软雅黑" panose="020B0503020204020204" pitchFamily="34" charset="-122"/>
                <a:ea typeface="微软雅黑" panose="020B0503020204020204" pitchFamily="34" charset="-122"/>
              </a:rPr>
              <a:t>       s[</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 </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a:t>
            </a:r>
          </a:p>
          <a:p>
            <a:pPr eaLnBrk="1" hangingPunct="1"/>
            <a:r>
              <a:rPr kumimoji="1" lang="en-US" altLang="zh-CN" sz="1800" dirty="0">
                <a:latin typeface="微软雅黑" panose="020B0503020204020204" pitchFamily="34" charset="-122"/>
                <a:ea typeface="微软雅黑" panose="020B0503020204020204" pitchFamily="34" charset="-122"/>
              </a:rPr>
              <a:t>       for (</a:t>
            </a:r>
            <a:r>
              <a:rPr kumimoji="1" lang="en-US" altLang="zh-CN" sz="1800" dirty="0" err="1">
                <a:latin typeface="微软雅黑" panose="020B0503020204020204" pitchFamily="34" charset="-122"/>
                <a:ea typeface="微软雅黑" panose="020B0503020204020204" pitchFamily="34" charset="-122"/>
              </a:rPr>
              <a:t>int</a:t>
            </a:r>
            <a:r>
              <a:rPr kumimoji="1" lang="en-US" altLang="zh-CN" sz="1800" dirty="0">
                <a:latin typeface="微软雅黑" panose="020B0503020204020204" pitchFamily="34" charset="-122"/>
                <a:ea typeface="微软雅黑" panose="020B0503020204020204" pitchFamily="34" charset="-122"/>
              </a:rPr>
              <a:t> k = i+1; k &lt; j; k++) {</a:t>
            </a:r>
          </a:p>
          <a:p>
            <a:pPr eaLnBrk="1" hangingPunct="1"/>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int</a:t>
            </a:r>
            <a:r>
              <a:rPr kumimoji="1" lang="en-US" altLang="zh-CN" sz="1800" dirty="0">
                <a:latin typeface="微软雅黑" panose="020B0503020204020204" pitchFamily="34" charset="-122"/>
                <a:ea typeface="微软雅黑" panose="020B0503020204020204" pitchFamily="34" charset="-122"/>
              </a:rPr>
              <a:t> t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i</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a:latin typeface="微软雅黑" panose="020B0503020204020204" pitchFamily="34" charset="-122"/>
                <a:ea typeface="微软雅黑" panose="020B0503020204020204" pitchFamily="34" charset="-122"/>
              </a:rPr>
              <a:t>k)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(k+1</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a:latin typeface="微软雅黑" panose="020B0503020204020204" pitchFamily="34" charset="-122"/>
                <a:ea typeface="微软雅黑" panose="020B0503020204020204" pitchFamily="34" charset="-122"/>
              </a:rPr>
              <a:t>j) + p[i-1]*p[k]*p[j];</a:t>
            </a:r>
          </a:p>
          <a:p>
            <a:pPr eaLnBrk="1" hangingPunct="1"/>
            <a:r>
              <a:rPr kumimoji="1" lang="en-US" altLang="zh-CN" sz="1800" dirty="0">
                <a:latin typeface="微软雅黑" panose="020B0503020204020204" pitchFamily="34" charset="-122"/>
                <a:ea typeface="微软雅黑" panose="020B0503020204020204" pitchFamily="34" charset="-122"/>
              </a:rPr>
              <a:t>         if (t &lt; u) { u = t; s[</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 k;}</a:t>
            </a:r>
          </a:p>
          <a:p>
            <a:pPr eaLnBrk="1" hangingPunct="1"/>
            <a:r>
              <a:rPr kumimoji="1" lang="en-US" altLang="zh-CN" sz="1800" dirty="0">
                <a:latin typeface="微软雅黑" panose="020B0503020204020204" pitchFamily="34" charset="-122"/>
                <a:ea typeface="微软雅黑" panose="020B0503020204020204" pitchFamily="34" charset="-122"/>
              </a:rPr>
              <a:t>         }</a:t>
            </a:r>
          </a:p>
          <a:p>
            <a:pPr eaLnBrk="1" hangingPunct="1"/>
            <a:r>
              <a:rPr kumimoji="1" lang="en-US" altLang="zh-CN" sz="1800" dirty="0">
                <a:latin typeface="微软雅黑" panose="020B0503020204020204" pitchFamily="34" charset="-122"/>
                <a:ea typeface="微软雅黑" panose="020B0503020204020204" pitchFamily="34" charset="-122"/>
              </a:rPr>
              <a:t>       m[</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 u</a:t>
            </a:r>
            <a:r>
              <a:rPr kumimoji="1" lang="en-US" altLang="zh-CN" sz="1800" dirty="0" smtClean="0">
                <a:latin typeface="微软雅黑" panose="020B0503020204020204" pitchFamily="34" charset="-122"/>
                <a:ea typeface="微软雅黑" panose="020B0503020204020204" pitchFamily="34" charset="-122"/>
              </a:rPr>
              <a:t>;</a:t>
            </a:r>
            <a:r>
              <a:rPr kumimoji="1" lang="zh-CN" altLang="en-US" sz="1800" dirty="0">
                <a:latin typeface="微软雅黑" panose="020B0503020204020204" pitchFamily="34" charset="-122"/>
                <a:ea typeface="微软雅黑" panose="020B0503020204020204" pitchFamily="34" charset="-122"/>
              </a:rPr>
              <a:t> </a:t>
            </a:r>
            <a:r>
              <a:rPr kumimoji="1" lang="en-US" altLang="zh-CN" sz="1800" dirty="0" smtClean="0">
                <a:solidFill>
                  <a:schemeClr val="accent6"/>
                </a:solidFill>
                <a:latin typeface="微软雅黑" panose="020B0503020204020204" pitchFamily="34" charset="-122"/>
                <a:ea typeface="微软雅黑" panose="020B0503020204020204" pitchFamily="34" charset="-122"/>
              </a:rPr>
              <a:t>//</a:t>
            </a:r>
            <a:r>
              <a:rPr kumimoji="1" lang="zh-CN" altLang="en-US" sz="1800" dirty="0" smtClean="0">
                <a:solidFill>
                  <a:schemeClr val="accent6"/>
                </a:solidFill>
                <a:latin typeface="微软雅黑" panose="020B0503020204020204" pitchFamily="34" charset="-122"/>
                <a:ea typeface="微软雅黑" panose="020B0503020204020204" pitchFamily="34" charset="-122"/>
              </a:rPr>
              <a:t>备忘录</a:t>
            </a:r>
            <a:r>
              <a:rPr kumimoji="1" lang="en-US" altLang="zh-CN" sz="1800" dirty="0" err="1" smtClean="0">
                <a:solidFill>
                  <a:schemeClr val="accent6"/>
                </a:solidFill>
                <a:latin typeface="微软雅黑" panose="020B0503020204020204" pitchFamily="34" charset="-122"/>
                <a:ea typeface="微软雅黑" panose="020B0503020204020204" pitchFamily="34" charset="-122"/>
              </a:rPr>
              <a:t>m</a:t>
            </a:r>
            <a:r>
              <a:rPr kumimoji="1" lang="en-US" altLang="zh-CN" sz="1800" baseline="-25000" dirty="0" err="1" smtClean="0">
                <a:solidFill>
                  <a:schemeClr val="accent6"/>
                </a:solidFill>
                <a:latin typeface="微软雅黑" panose="020B0503020204020204" pitchFamily="34" charset="-122"/>
                <a:ea typeface="微软雅黑" panose="020B0503020204020204" pitchFamily="34" charset="-122"/>
              </a:rPr>
              <a:t>nxn</a:t>
            </a:r>
            <a:endParaRPr kumimoji="1" lang="en-US" altLang="zh-CN" sz="1800" baseline="-25000" dirty="0">
              <a:solidFill>
                <a:schemeClr val="accent6"/>
              </a:solidFill>
              <a:latin typeface="微软雅黑" panose="020B0503020204020204" pitchFamily="34" charset="-122"/>
              <a:ea typeface="微软雅黑" panose="020B0503020204020204" pitchFamily="34" charset="-122"/>
            </a:endParaRPr>
          </a:p>
          <a:p>
            <a:pPr eaLnBrk="1" hangingPunct="1"/>
            <a:r>
              <a:rPr kumimoji="1" lang="en-US" altLang="zh-CN" sz="1800" dirty="0">
                <a:latin typeface="微软雅黑" panose="020B0503020204020204" pitchFamily="34" charset="-122"/>
                <a:ea typeface="微软雅黑" panose="020B0503020204020204" pitchFamily="34" charset="-122"/>
              </a:rPr>
              <a:t>       return u;</a:t>
            </a:r>
          </a:p>
          <a:p>
            <a:pPr eaLnBrk="1" hangingPunct="1"/>
            <a:r>
              <a:rPr kumimoji="1" lang="en-US" altLang="zh-CN" dirty="0">
                <a:latin typeface="微软雅黑" panose="020B0503020204020204" pitchFamily="34" charset="-122"/>
                <a:ea typeface="微软雅黑" panose="020B0503020204020204" pitchFamily="34" charset="-122"/>
              </a:rPr>
              <a:t>}</a:t>
            </a:r>
          </a:p>
        </p:txBody>
      </p:sp>
      <p:sp>
        <p:nvSpPr>
          <p:cNvPr id="7" name="TextBox 6"/>
          <p:cNvSpPr txBox="1"/>
          <p:nvPr/>
        </p:nvSpPr>
        <p:spPr>
          <a:xfrm>
            <a:off x="468572" y="878138"/>
            <a:ext cx="6696744" cy="1631216"/>
          </a:xfrm>
          <a:prstGeom prst="rect">
            <a:avLst/>
          </a:prstGeom>
          <a:solidFill>
            <a:srgbClr val="FFFF00"/>
          </a:solidFill>
        </p:spPr>
        <p:txBody>
          <a:bodyPr wrap="square">
            <a:spAutoFit/>
          </a:bodyPr>
          <a:lstStyle/>
          <a:p>
            <a:pPr>
              <a:defRPr/>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MemoizedMaxtrixChain</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n,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**m;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**s)</a:t>
            </a:r>
          </a:p>
          <a:p>
            <a:pPr>
              <a:defRPr/>
            </a:pPr>
            <a:r>
              <a:rPr lang="en-US" altLang="zh-CN" dirty="0">
                <a:latin typeface="微软雅黑" panose="020B0503020204020204" pitchFamily="34" charset="-122"/>
                <a:ea typeface="微软雅黑" panose="020B0503020204020204" pitchFamily="34" charset="-122"/>
              </a:rPr>
              <a:t>{  for(</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&lt;=n;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p>
          <a:p>
            <a:pPr>
              <a:defRPr/>
            </a:pPr>
            <a:r>
              <a:rPr lang="en-US" altLang="zh-CN" dirty="0">
                <a:latin typeface="微软雅黑" panose="020B0503020204020204" pitchFamily="34" charset="-122"/>
                <a:ea typeface="微软雅黑" panose="020B0503020204020204" pitchFamily="34" charset="-122"/>
              </a:rPr>
              <a:t>      for(</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j=</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j&lt;=n; j++) m[</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][j]=0;</a:t>
            </a:r>
          </a:p>
          <a:p>
            <a:pPr>
              <a:defRPr/>
            </a:pPr>
            <a:r>
              <a:rPr lang="en-US" altLang="zh-CN" dirty="0">
                <a:latin typeface="微软雅黑" panose="020B0503020204020204" pitchFamily="34" charset="-122"/>
                <a:ea typeface="微软雅黑" panose="020B0503020204020204" pitchFamily="34" charset="-122"/>
              </a:rPr>
              <a:t>    return </a:t>
            </a:r>
            <a:r>
              <a:rPr lang="en-US" altLang="zh-CN" dirty="0" err="1">
                <a:latin typeface="微软雅黑" panose="020B0503020204020204" pitchFamily="34" charset="-122"/>
                <a:ea typeface="微软雅黑" panose="020B0503020204020204" pitchFamily="34" charset="-122"/>
              </a:rPr>
              <a:t>LookupChain</a:t>
            </a:r>
            <a:r>
              <a:rPr lang="en-US" altLang="zh-CN" dirty="0">
                <a:latin typeface="微软雅黑" panose="020B0503020204020204" pitchFamily="34" charset="-122"/>
                <a:ea typeface="微软雅黑" panose="020B0503020204020204" pitchFamily="34" charset="-122"/>
              </a:rPr>
              <a:t>(1,n);</a:t>
            </a:r>
          </a:p>
          <a:p>
            <a:pPr>
              <a:defRPr/>
            </a:pP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9146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420888"/>
            <a:ext cx="9144000" cy="230425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3.3</a:t>
            </a:r>
            <a:r>
              <a:rPr lang="en-US" altLang="zh-CN" sz="4000" kern="0" dirty="0" smtClean="0">
                <a:solidFill>
                  <a:schemeClr val="bg2">
                    <a:lumMod val="10000"/>
                  </a:schemeClr>
                </a:solidFill>
              </a:rPr>
              <a:t> </a:t>
            </a:r>
            <a:r>
              <a:rPr lang="zh-CN" altLang="en-US" sz="4000" kern="0" dirty="0" smtClean="0">
                <a:solidFill>
                  <a:schemeClr val="bg2">
                    <a:lumMod val="10000"/>
                  </a:schemeClr>
                </a:solidFill>
              </a:rPr>
              <a:t>最</a:t>
            </a:r>
            <a:r>
              <a:rPr lang="zh-CN" altLang="en-US" sz="4000" kern="0" dirty="0">
                <a:solidFill>
                  <a:schemeClr val="bg2">
                    <a:lumMod val="10000"/>
                  </a:schemeClr>
                </a:solidFill>
              </a:rPr>
              <a:t>长公共子序</a:t>
            </a:r>
            <a:r>
              <a:rPr lang="zh-CN" altLang="en-US" sz="4000" kern="0" dirty="0" smtClean="0">
                <a:solidFill>
                  <a:schemeClr val="bg2">
                    <a:lumMod val="10000"/>
                  </a:schemeClr>
                </a:solidFill>
              </a:rPr>
              <a:t>列</a:t>
            </a:r>
            <a:r>
              <a:rPr lang="zh-CN" altLang="en-US" sz="4000" kern="0" dirty="0">
                <a:solidFill>
                  <a:schemeClr val="bg2">
                    <a:lumMod val="10000"/>
                  </a:schemeClr>
                </a:solidFill>
              </a:rPr>
              <a:t>问</a:t>
            </a:r>
            <a:r>
              <a:rPr lang="zh-CN" altLang="en-US" sz="4000" kern="0" dirty="0" smtClean="0">
                <a:solidFill>
                  <a:schemeClr val="bg2">
                    <a:lumMod val="10000"/>
                  </a:schemeClr>
                </a:solidFill>
              </a:rPr>
              <a:t>题</a:t>
            </a:r>
            <a:endParaRPr lang="en-US" altLang="zh-CN" sz="4000" kern="0" dirty="0" smtClean="0">
              <a:solidFill>
                <a:schemeClr val="bg2">
                  <a:lumMod val="10000"/>
                </a:schemeClr>
              </a:solidFill>
            </a:endParaRPr>
          </a:p>
          <a:p>
            <a:pPr eaLnBrk="1" hangingPunct="1">
              <a:lnSpc>
                <a:spcPct val="150000"/>
              </a:lnSpc>
            </a:pPr>
            <a:r>
              <a:rPr lang="zh-CN" altLang="en-US" sz="4000" kern="0" dirty="0">
                <a:solidFill>
                  <a:schemeClr val="bg2">
                    <a:lumMod val="10000"/>
                  </a:schemeClr>
                </a:solidFill>
              </a:rPr>
              <a:t>（</a:t>
            </a:r>
            <a:r>
              <a:rPr lang="en-US" altLang="zh-CN" sz="3600" kern="0" dirty="0">
                <a:solidFill>
                  <a:srgbClr val="0033CC"/>
                </a:solidFill>
                <a:latin typeface="Verdana" panose="020B0604030504040204" pitchFamily="34" charset="0"/>
                <a:ea typeface="Verdana" panose="020B0604030504040204" pitchFamily="34" charset="0"/>
                <a:cs typeface="Verdana" panose="020B0604030504040204" pitchFamily="34" charset="0"/>
              </a:rPr>
              <a:t>L</a:t>
            </a:r>
            <a:r>
              <a:rPr lang="en-US" altLang="zh-CN" sz="36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ongest </a:t>
            </a:r>
            <a:r>
              <a:rPr lang="en-US" altLang="zh-CN" sz="3600" kern="0" dirty="0">
                <a:solidFill>
                  <a:srgbClr val="0033CC"/>
                </a:solidFill>
                <a:latin typeface="Verdana" panose="020B0604030504040204" pitchFamily="34" charset="0"/>
                <a:ea typeface="Verdana" panose="020B0604030504040204" pitchFamily="34" charset="0"/>
                <a:cs typeface="Verdana" panose="020B0604030504040204" pitchFamily="34" charset="0"/>
              </a:rPr>
              <a:t>C</a:t>
            </a:r>
            <a:r>
              <a:rPr lang="en-US" altLang="zh-CN" sz="36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ommon </a:t>
            </a:r>
            <a:r>
              <a:rPr lang="en-US" altLang="zh-CN" sz="3600" kern="0" dirty="0">
                <a:solidFill>
                  <a:srgbClr val="0033CC"/>
                </a:solidFill>
                <a:latin typeface="Verdana" panose="020B0604030504040204" pitchFamily="34" charset="0"/>
                <a:ea typeface="Verdana" panose="020B0604030504040204" pitchFamily="34" charset="0"/>
                <a:cs typeface="Verdana" panose="020B0604030504040204" pitchFamily="34" charset="0"/>
              </a:rPr>
              <a:t>S</a:t>
            </a:r>
            <a:r>
              <a:rPr lang="en-US" altLang="zh-CN" sz="36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ubsequence</a:t>
            </a:r>
            <a:r>
              <a:rPr lang="zh-CN" altLang="en-US" sz="4000" kern="0" dirty="0">
                <a:solidFill>
                  <a:schemeClr val="bg2">
                    <a:lumMod val="10000"/>
                  </a:schemeClr>
                </a:solidFill>
              </a:rPr>
              <a:t>）</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5599323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1143000"/>
          </a:xfrm>
        </p:spPr>
        <p:txBody>
          <a:bodyPr>
            <a:normAutofit/>
          </a:bodyPr>
          <a:lstStyle/>
          <a:p>
            <a:pPr algn="ctr" eaLnBrk="1" hangingPunct="1">
              <a:defRPr/>
            </a:pPr>
            <a:r>
              <a:rPr lang="zh-CN" altLang="en-US" dirty="0" smtClean="0"/>
              <a:t>序列比对</a:t>
            </a:r>
            <a:r>
              <a:rPr lang="en-US" altLang="zh-CN" dirty="0" smtClean="0"/>
              <a:t/>
            </a:r>
            <a:br>
              <a:rPr lang="en-US" altLang="zh-CN" dirty="0" smtClean="0"/>
            </a:br>
            <a:r>
              <a:rPr lang="zh-CN" altLang="en-US" dirty="0" smtClean="0"/>
              <a:t>（</a:t>
            </a:r>
            <a:r>
              <a:rPr lang="en-US" altLang="zh-CN" dirty="0" smtClean="0"/>
              <a:t>Sequence Alignment</a:t>
            </a:r>
            <a:r>
              <a:rPr lang="zh-CN" altLang="en-US" dirty="0" smtClean="0"/>
              <a:t>）</a:t>
            </a:r>
          </a:p>
        </p:txBody>
      </p:sp>
      <p:sp>
        <p:nvSpPr>
          <p:cNvPr id="4099" name="内容占位符 2"/>
          <p:cNvSpPr>
            <a:spLocks noGrp="1"/>
          </p:cNvSpPr>
          <p:nvPr>
            <p:ph idx="1"/>
          </p:nvPr>
        </p:nvSpPr>
        <p:spPr>
          <a:xfrm>
            <a:off x="468313" y="1341438"/>
            <a:ext cx="6778625" cy="2182812"/>
          </a:xfrm>
        </p:spPr>
        <p:txBody>
          <a:bodyPr/>
          <a:lstStyle/>
          <a:p>
            <a:pPr eaLnBrk="1" hangingPunct="1">
              <a:buFont typeface="Wingdings" pitchFamily="2" charset="2"/>
              <a:buChar char="n"/>
            </a:pPr>
            <a:r>
              <a:rPr lang="zh-CN" altLang="en-US" sz="3200" dirty="0" smtClean="0"/>
              <a:t>在生物学的应用中，经常要比较两个不同有机体的</a:t>
            </a:r>
            <a:r>
              <a:rPr lang="en-US" altLang="zh-CN" sz="3200" dirty="0" smtClean="0"/>
              <a:t>DNA</a:t>
            </a:r>
            <a:r>
              <a:rPr lang="zh-CN" altLang="en-US" sz="3200" dirty="0" smtClean="0"/>
              <a:t>序列。生物有机体的</a:t>
            </a:r>
            <a:r>
              <a:rPr lang="en-US" altLang="zh-CN" sz="3200" dirty="0" smtClean="0"/>
              <a:t>DNA</a:t>
            </a:r>
            <a:r>
              <a:rPr lang="zh-CN" altLang="en-US" sz="3200" dirty="0" smtClean="0"/>
              <a:t>可以表示为四种碱基</a:t>
            </a:r>
            <a:r>
              <a:rPr lang="en-US" altLang="zh-CN" sz="3200" dirty="0" smtClean="0"/>
              <a:t>{A,C,T,G}</a:t>
            </a:r>
            <a:r>
              <a:rPr lang="zh-CN" altLang="en-US" sz="3200" dirty="0" smtClean="0"/>
              <a:t>的字符序列。可以通过序列之间相似性比较来推断不同物种之间的进化关系。</a:t>
            </a:r>
            <a:endParaRPr lang="en-US" altLang="zh-CN" sz="3200" dirty="0" smtClean="0"/>
          </a:p>
        </p:txBody>
      </p:sp>
      <p:pic>
        <p:nvPicPr>
          <p:cNvPr id="4100" name="图片 3"/>
          <p:cNvPicPr>
            <a:picLocks noChangeAspect="1"/>
          </p:cNvPicPr>
          <p:nvPr/>
        </p:nvPicPr>
        <p:blipFill>
          <a:blip r:embed="rId2" cstate="print">
            <a:extLst>
              <a:ext uri="{28A0092B-C50C-407E-A947-70E740481C1C}">
                <a14:useLocalDpi xmlns:a14="http://schemas.microsoft.com/office/drawing/2010/main" val="0"/>
              </a:ext>
            </a:extLst>
          </a:blip>
          <a:srcRect l="78134" t="35629" r="12569" b="39493"/>
          <a:stretch>
            <a:fillRect/>
          </a:stretch>
        </p:blipFill>
        <p:spPr bwMode="auto">
          <a:xfrm>
            <a:off x="7308850" y="2149475"/>
            <a:ext cx="129540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内容占位符 2"/>
          <p:cNvSpPr txBox="1">
            <a:spLocks/>
          </p:cNvSpPr>
          <p:nvPr/>
        </p:nvSpPr>
        <p:spPr bwMode="auto">
          <a:xfrm>
            <a:off x="323850" y="4365625"/>
            <a:ext cx="799465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spcBef>
                <a:spcPct val="20000"/>
              </a:spcBef>
              <a:buClr>
                <a:schemeClr val="tx1"/>
              </a:buClr>
              <a:buSzPct val="85000"/>
              <a:buFont typeface="Wingdings" pitchFamily="2" charset="2"/>
              <a:buChar char="l"/>
            </a:pPr>
            <a:r>
              <a:rPr lang="zh-CN" altLang="en-US" sz="2400"/>
              <a:t>我们把这种相似度概念形式化为最长公共子序列问题。公共子序列越长，可以认为相似度越高。</a:t>
            </a:r>
            <a:endParaRPr lang="en-US" altLang="zh-CN" sz="2400"/>
          </a:p>
          <a:p>
            <a:pPr lvl="1" eaLnBrk="1" hangingPunct="1">
              <a:spcBef>
                <a:spcPct val="20000"/>
              </a:spcBef>
              <a:buClr>
                <a:schemeClr val="accent1"/>
              </a:buClr>
              <a:buSzPct val="85000"/>
              <a:buFont typeface="Wingdings 2" pitchFamily="18" charset="2"/>
              <a:buNone/>
            </a:pPr>
            <a:endParaRPr lang="en-US" altLang="zh-CN" sz="2400"/>
          </a:p>
          <a:p>
            <a:pPr lvl="1" eaLnBrk="1" hangingPunct="1">
              <a:spcBef>
                <a:spcPct val="20000"/>
              </a:spcBef>
              <a:buClr>
                <a:schemeClr val="accent1"/>
              </a:buClr>
              <a:buSzPct val="85000"/>
              <a:buFont typeface="Wingdings 2" pitchFamily="18" charset="2"/>
              <a:buNone/>
            </a:pPr>
            <a:endParaRPr lang="en-US" altLang="zh-CN" sz="2400"/>
          </a:p>
          <a:p>
            <a:pPr lvl="1" eaLnBrk="1" hangingPunct="1">
              <a:spcBef>
                <a:spcPct val="20000"/>
              </a:spcBef>
              <a:buClr>
                <a:schemeClr val="accent1"/>
              </a:buClr>
              <a:buSzPct val="85000"/>
              <a:buFont typeface="Wingdings 2" pitchFamily="18" charset="2"/>
              <a:buNone/>
            </a:pPr>
            <a:endParaRPr lang="en-US" altLang="zh-CN" sz="2400"/>
          </a:p>
        </p:txBody>
      </p:sp>
      <p:pic>
        <p:nvPicPr>
          <p:cNvPr id="4102" name="图片 6"/>
          <p:cNvPicPr>
            <a:picLocks noChangeAspect="1"/>
          </p:cNvPicPr>
          <p:nvPr/>
        </p:nvPicPr>
        <p:blipFill>
          <a:blip r:embed="rId3" cstate="print">
            <a:extLst>
              <a:ext uri="{28A0092B-C50C-407E-A947-70E740481C1C}">
                <a14:useLocalDpi xmlns:a14="http://schemas.microsoft.com/office/drawing/2010/main" val="0"/>
              </a:ext>
            </a:extLst>
          </a:blip>
          <a:srcRect l="41409" t="73009" r="14131" b="24117"/>
          <a:stretch>
            <a:fillRect/>
          </a:stretch>
        </p:blipFill>
        <p:spPr bwMode="auto">
          <a:xfrm>
            <a:off x="2151063" y="5440363"/>
            <a:ext cx="54641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图片 7"/>
          <p:cNvPicPr>
            <a:picLocks noChangeAspect="1"/>
          </p:cNvPicPr>
          <p:nvPr/>
        </p:nvPicPr>
        <p:blipFill>
          <a:blip r:embed="rId3" cstate="print">
            <a:extLst>
              <a:ext uri="{28A0092B-C50C-407E-A947-70E740481C1C}">
                <a14:useLocalDpi xmlns:a14="http://schemas.microsoft.com/office/drawing/2010/main" val="0"/>
              </a:ext>
            </a:extLst>
          </a:blip>
          <a:srcRect l="41409" t="76260" r="15694" b="20865"/>
          <a:stretch>
            <a:fillRect/>
          </a:stretch>
        </p:blipFill>
        <p:spPr bwMode="auto">
          <a:xfrm>
            <a:off x="2151063" y="5657850"/>
            <a:ext cx="52292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8"/>
          <p:cNvPicPr>
            <a:picLocks noChangeAspect="1"/>
          </p:cNvPicPr>
          <p:nvPr/>
        </p:nvPicPr>
        <p:blipFill>
          <a:blip r:embed="rId3" cstate="print">
            <a:extLst>
              <a:ext uri="{28A0092B-C50C-407E-A947-70E740481C1C}">
                <a14:useLocalDpi xmlns:a14="http://schemas.microsoft.com/office/drawing/2010/main" val="0"/>
              </a:ext>
            </a:extLst>
          </a:blip>
          <a:srcRect l="47272" t="83134" r="26241" b="13365"/>
          <a:stretch>
            <a:fillRect/>
          </a:stretch>
        </p:blipFill>
        <p:spPr bwMode="auto">
          <a:xfrm>
            <a:off x="3132138" y="6092825"/>
            <a:ext cx="3228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314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772400" cy="1143000"/>
          </a:xfrm>
        </p:spPr>
        <p:txBody>
          <a:bodyPr/>
          <a:lstStyle/>
          <a:p>
            <a:r>
              <a:rPr lang="zh-CN" altLang="en-US" dirty="0" smtClean="0"/>
              <a:t>子序列和子串</a:t>
            </a:r>
            <a:endParaRPr lang="zh-CN" altLang="en-US" dirty="0"/>
          </a:p>
        </p:txBody>
      </p:sp>
      <p:pic>
        <p:nvPicPr>
          <p:cNvPr id="549890" name="Picture 2" descr="https://img-blog.csdn.net/20160529225550069?watermark/2/text/aHR0cDovL2Jsb2cuY3Nkbi5uZXQv/font/5a6L5L2T/fontsize/400/fill/I0JBQkFCMA==/dissolve/70/gravity/Center"/>
          <p:cNvPicPr>
            <a:picLocks noChangeAspect="1" noChangeArrowheads="1"/>
          </p:cNvPicPr>
          <p:nvPr/>
        </p:nvPicPr>
        <p:blipFill>
          <a:blip r:embed="rId2" cstate="print"/>
          <a:srcRect/>
          <a:stretch>
            <a:fillRect/>
          </a:stretch>
        </p:blipFill>
        <p:spPr bwMode="auto">
          <a:xfrm>
            <a:off x="827584" y="980728"/>
            <a:ext cx="6408712" cy="5400846"/>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最长公共子序列</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400"/>
              </a:spcBef>
            </a:pPr>
            <a:r>
              <a:rPr lang="zh-CN" altLang="en-US" sz="2200" dirty="0"/>
              <a:t>子序</a:t>
            </a:r>
            <a:r>
              <a:rPr lang="zh-CN" altLang="en-US" sz="2200" dirty="0" smtClean="0"/>
              <a:t>列</a:t>
            </a:r>
          </a:p>
          <a:p>
            <a:pPr marL="990600" lvl="1" indent="-533400" eaLnBrk="1" hangingPunct="1">
              <a:lnSpc>
                <a:spcPct val="130000"/>
              </a:lnSpc>
              <a:spcBef>
                <a:spcPts val="400"/>
              </a:spcBef>
            </a:pPr>
            <a:r>
              <a:rPr lang="zh-CN" altLang="en-US" sz="2200" dirty="0" smtClean="0"/>
              <a:t>给</a:t>
            </a:r>
            <a:r>
              <a:rPr lang="zh-CN" altLang="en-US" sz="2200" dirty="0"/>
              <a:t>定序列的子序列是在该序列中删去若干元素后得到的序列</a:t>
            </a:r>
            <a:endParaRPr lang="en-US" altLang="zh-CN" sz="2200" dirty="0" smtClean="0"/>
          </a:p>
          <a:p>
            <a:pPr marL="990600" lvl="1" indent="-533400" eaLnBrk="1" hangingPunct="1">
              <a:lnSpc>
                <a:spcPct val="130000"/>
              </a:lnSpc>
              <a:spcBef>
                <a:spcPts val="400"/>
              </a:spcBef>
            </a:pPr>
            <a:r>
              <a:rPr lang="zh-CN" altLang="en-US" sz="2200" dirty="0" smtClean="0">
                <a:latin typeface="+mn-lt"/>
              </a:rPr>
              <a:t>若：给</a:t>
            </a:r>
            <a:r>
              <a:rPr lang="zh-CN" altLang="en-US" sz="2200" dirty="0">
                <a:latin typeface="+mn-lt"/>
              </a:rPr>
              <a:t>定序</a:t>
            </a:r>
            <a:r>
              <a:rPr lang="zh-CN" altLang="en-US" sz="2200" dirty="0" smtClean="0">
                <a:latin typeface="+mn-lt"/>
              </a:rPr>
              <a:t>列 </a:t>
            </a:r>
            <a:r>
              <a:rPr lang="en-US" altLang="zh-CN" sz="2200" b="1" dirty="0" smtClean="0">
                <a:latin typeface="+mn-lt"/>
              </a:rPr>
              <a:t>X={x</a:t>
            </a:r>
            <a:r>
              <a:rPr lang="en-US" altLang="zh-CN" sz="2200" b="1" baseline="-25000" dirty="0" smtClean="0">
                <a:latin typeface="+mn-lt"/>
              </a:rPr>
              <a:t>1</a:t>
            </a:r>
            <a:r>
              <a:rPr lang="en-US" altLang="zh-CN" sz="2200" b="1" dirty="0" smtClean="0">
                <a:latin typeface="+mn-lt"/>
              </a:rPr>
              <a:t>, x</a:t>
            </a:r>
            <a:r>
              <a:rPr lang="en-US" altLang="zh-CN" sz="2200" b="1" baseline="-25000" dirty="0" smtClean="0">
                <a:latin typeface="+mn-lt"/>
              </a:rPr>
              <a:t>2</a:t>
            </a:r>
            <a:r>
              <a:rPr lang="en-US" altLang="zh-CN" sz="2200" b="1" dirty="0" smtClean="0">
                <a:latin typeface="+mn-lt"/>
              </a:rPr>
              <a:t>, ……, </a:t>
            </a:r>
            <a:r>
              <a:rPr lang="en-US" altLang="zh-CN" sz="2200" b="1" dirty="0" err="1" smtClean="0">
                <a:latin typeface="+mn-lt"/>
              </a:rPr>
              <a:t>x</a:t>
            </a:r>
            <a:r>
              <a:rPr lang="en-US" altLang="zh-CN" sz="2200" b="1" baseline="-25000" dirty="0" err="1" smtClean="0">
                <a:latin typeface="+mn-lt"/>
              </a:rPr>
              <a:t>n</a:t>
            </a:r>
            <a:r>
              <a:rPr lang="en-US" altLang="zh-CN" sz="2200" b="1" dirty="0" smtClean="0">
                <a:latin typeface="+mn-lt"/>
              </a:rPr>
              <a:t>}</a:t>
            </a:r>
          </a:p>
          <a:p>
            <a:pPr marL="990600" lvl="1" indent="-533400" eaLnBrk="1" hangingPunct="1">
              <a:lnSpc>
                <a:spcPct val="130000"/>
              </a:lnSpc>
              <a:spcBef>
                <a:spcPts val="400"/>
              </a:spcBef>
            </a:pPr>
            <a:r>
              <a:rPr lang="zh-CN" altLang="en-US" sz="2200" dirty="0" smtClean="0">
                <a:latin typeface="+mn-lt"/>
              </a:rPr>
              <a:t>称：另</a:t>
            </a:r>
            <a:r>
              <a:rPr lang="zh-CN" altLang="en-US" sz="2200" dirty="0">
                <a:latin typeface="+mn-lt"/>
              </a:rPr>
              <a:t>一序</a:t>
            </a:r>
            <a:r>
              <a:rPr lang="zh-CN" altLang="en-US" sz="2200" dirty="0" smtClean="0">
                <a:latin typeface="+mn-lt"/>
              </a:rPr>
              <a:t>列 </a:t>
            </a:r>
            <a:r>
              <a:rPr lang="en-US" altLang="zh-CN" sz="2200" b="1" dirty="0" smtClean="0">
                <a:latin typeface="+mn-lt"/>
              </a:rPr>
              <a:t>Z={z</a:t>
            </a:r>
            <a:r>
              <a:rPr lang="en-US" altLang="zh-CN" sz="2200" b="1" baseline="-25000" dirty="0" smtClean="0">
                <a:latin typeface="+mn-lt"/>
              </a:rPr>
              <a:t>1</a:t>
            </a:r>
            <a:r>
              <a:rPr lang="en-US" altLang="zh-CN" sz="2200" b="1" dirty="0" smtClean="0">
                <a:latin typeface="+mn-lt"/>
              </a:rPr>
              <a:t>, z</a:t>
            </a:r>
            <a:r>
              <a:rPr lang="en-US" altLang="zh-CN" sz="2200" b="1" baseline="-25000" dirty="0" smtClean="0">
                <a:latin typeface="+mn-lt"/>
              </a:rPr>
              <a:t>2</a:t>
            </a:r>
            <a:r>
              <a:rPr lang="en-US" altLang="zh-CN" sz="2200" b="1" dirty="0" smtClean="0">
                <a:latin typeface="+mn-lt"/>
              </a:rPr>
              <a:t>, …, </a:t>
            </a:r>
            <a:r>
              <a:rPr lang="en-US" altLang="zh-CN" sz="2200" b="1" dirty="0" err="1" smtClean="0">
                <a:latin typeface="+mn-lt"/>
              </a:rPr>
              <a:t>z</a:t>
            </a:r>
            <a:r>
              <a:rPr lang="en-US" altLang="zh-CN" sz="2200" b="1" baseline="-25000" dirty="0" err="1" smtClean="0">
                <a:latin typeface="+mn-lt"/>
              </a:rPr>
              <a:t>k</a:t>
            </a:r>
            <a:r>
              <a:rPr lang="en-US" altLang="zh-CN" sz="2200" b="1" dirty="0" smtClean="0">
                <a:latin typeface="+mn-lt"/>
              </a:rPr>
              <a:t>} </a:t>
            </a:r>
            <a:r>
              <a:rPr lang="zh-CN" altLang="en-US" sz="2200" dirty="0" smtClean="0">
                <a:latin typeface="+mn-lt"/>
              </a:rPr>
              <a:t>是 </a:t>
            </a:r>
            <a:r>
              <a:rPr lang="en-US" altLang="zh-CN" sz="2200" b="1" dirty="0" smtClean="0">
                <a:latin typeface="+mn-lt"/>
              </a:rPr>
              <a:t>X </a:t>
            </a:r>
            <a:r>
              <a:rPr lang="zh-CN" altLang="en-US" sz="2200" dirty="0" smtClean="0">
                <a:latin typeface="+mn-lt"/>
              </a:rPr>
              <a:t>的</a:t>
            </a:r>
            <a:r>
              <a:rPr lang="zh-CN" altLang="en-US" sz="2200" dirty="0">
                <a:latin typeface="+mn-lt"/>
              </a:rPr>
              <a:t>子序</a:t>
            </a:r>
            <a:r>
              <a:rPr lang="zh-CN" altLang="en-US" sz="2200" dirty="0" smtClean="0">
                <a:latin typeface="+mn-lt"/>
              </a:rPr>
              <a:t>列</a:t>
            </a:r>
            <a:endParaRPr lang="zh-CN" altLang="en-US" sz="2200" dirty="0">
              <a:latin typeface="+mn-lt"/>
            </a:endParaRPr>
          </a:p>
          <a:p>
            <a:pPr marL="990600" lvl="1" indent="-533400" eaLnBrk="1" hangingPunct="1">
              <a:lnSpc>
                <a:spcPct val="130000"/>
              </a:lnSpc>
              <a:spcBef>
                <a:spcPts val="400"/>
              </a:spcBef>
            </a:pPr>
            <a:r>
              <a:rPr lang="zh-CN" altLang="en-US" sz="2200" dirty="0">
                <a:latin typeface="+mn-lt"/>
              </a:rPr>
              <a:t>是指存</a:t>
            </a:r>
            <a:r>
              <a:rPr lang="zh-CN" altLang="en-US" sz="2200" dirty="0" smtClean="0">
                <a:latin typeface="+mn-lt"/>
              </a:rPr>
              <a:t>在一</a:t>
            </a:r>
            <a:r>
              <a:rPr lang="zh-CN" altLang="en-US" sz="2200" dirty="0">
                <a:latin typeface="+mn-lt"/>
              </a:rPr>
              <a:t>个严格递</a:t>
            </a:r>
            <a:r>
              <a:rPr lang="zh-CN" altLang="en-US" sz="2200" dirty="0" smtClean="0">
                <a:latin typeface="+mn-lt"/>
              </a:rPr>
              <a:t>增的下</a:t>
            </a:r>
            <a:r>
              <a:rPr lang="zh-CN" altLang="en-US" sz="2200" dirty="0">
                <a:latin typeface="+mn-lt"/>
              </a:rPr>
              <a:t>标序</a:t>
            </a:r>
            <a:r>
              <a:rPr lang="zh-CN" altLang="en-US" sz="2200" dirty="0" smtClean="0">
                <a:latin typeface="+mn-lt"/>
              </a:rPr>
              <a:t>列：</a:t>
            </a:r>
            <a:r>
              <a:rPr lang="en-US" altLang="zh-CN" sz="2200" b="1" dirty="0" smtClean="0">
                <a:latin typeface="+mn-lt"/>
              </a:rPr>
              <a:t>{</a:t>
            </a:r>
            <a:r>
              <a:rPr lang="en-US" altLang="zh-CN" sz="2200" b="1" dirty="0">
                <a:latin typeface="+mn-lt"/>
              </a:rPr>
              <a:t>i</a:t>
            </a:r>
            <a:r>
              <a:rPr lang="en-US" altLang="zh-CN" sz="2200" b="1" baseline="-25000" dirty="0">
                <a:latin typeface="+mn-lt"/>
              </a:rPr>
              <a:t>1</a:t>
            </a:r>
            <a:r>
              <a:rPr lang="en-US" altLang="zh-CN" sz="2200" b="1" dirty="0" smtClean="0">
                <a:latin typeface="+mn-lt"/>
              </a:rPr>
              <a:t>, i</a:t>
            </a:r>
            <a:r>
              <a:rPr lang="en-US" altLang="zh-CN" sz="2200" b="1" baseline="-25000" dirty="0" smtClean="0">
                <a:latin typeface="+mn-lt"/>
              </a:rPr>
              <a:t>2</a:t>
            </a:r>
            <a:r>
              <a:rPr lang="en-US" altLang="zh-CN" sz="2200" b="1" dirty="0" smtClean="0">
                <a:latin typeface="+mn-lt"/>
              </a:rPr>
              <a:t>, …, </a:t>
            </a:r>
            <a:r>
              <a:rPr lang="en-US" altLang="zh-CN" sz="2200" b="1" dirty="0" err="1" smtClean="0">
                <a:latin typeface="+mn-lt"/>
              </a:rPr>
              <a:t>i</a:t>
            </a:r>
            <a:r>
              <a:rPr lang="en-US" altLang="zh-CN" sz="2200" b="1" baseline="-25000" dirty="0" err="1" smtClean="0">
                <a:latin typeface="+mn-lt"/>
              </a:rPr>
              <a:t>k</a:t>
            </a:r>
            <a:r>
              <a:rPr lang="en-US" altLang="zh-CN" sz="2200" b="1" dirty="0" smtClean="0">
                <a:latin typeface="+mn-lt"/>
              </a:rPr>
              <a:t>}</a:t>
            </a:r>
          </a:p>
          <a:p>
            <a:pPr marL="990600" lvl="1" indent="-533400" eaLnBrk="1" hangingPunct="1">
              <a:lnSpc>
                <a:spcPct val="130000"/>
              </a:lnSpc>
              <a:spcBef>
                <a:spcPts val="400"/>
              </a:spcBef>
            </a:pPr>
            <a:r>
              <a:rPr lang="zh-CN" altLang="en-US" sz="2200" dirty="0" smtClean="0">
                <a:latin typeface="+mn-lt"/>
              </a:rPr>
              <a:t>使得：对</a:t>
            </a:r>
            <a:r>
              <a:rPr lang="zh-CN" altLang="en-US" sz="2200" dirty="0">
                <a:latin typeface="+mn-lt"/>
              </a:rPr>
              <a:t>于所</a:t>
            </a:r>
            <a:r>
              <a:rPr lang="zh-CN" altLang="en-US" sz="2200" dirty="0" smtClean="0">
                <a:latin typeface="+mn-lt"/>
              </a:rPr>
              <a:t>有 </a:t>
            </a:r>
            <a:r>
              <a:rPr lang="en-US" altLang="zh-CN" sz="2200" b="1" dirty="0" smtClean="0">
                <a:latin typeface="+mn-lt"/>
              </a:rPr>
              <a:t>j=1,2</a:t>
            </a:r>
            <a:r>
              <a:rPr lang="en-US" altLang="zh-CN" sz="2200" b="1" dirty="0">
                <a:latin typeface="+mn-lt"/>
              </a:rPr>
              <a:t>,…,</a:t>
            </a:r>
            <a:r>
              <a:rPr lang="en-US" altLang="zh-CN" sz="2200" b="1" dirty="0" smtClean="0">
                <a:latin typeface="+mn-lt"/>
              </a:rPr>
              <a:t>k</a:t>
            </a:r>
            <a:r>
              <a:rPr lang="en-US" altLang="zh-CN" sz="2200" dirty="0" smtClean="0">
                <a:latin typeface="+mn-lt"/>
              </a:rPr>
              <a:t> </a:t>
            </a:r>
            <a:r>
              <a:rPr lang="zh-CN" altLang="en-US" sz="2200" dirty="0" smtClean="0">
                <a:latin typeface="+mn-lt"/>
              </a:rPr>
              <a:t>  有：</a:t>
            </a:r>
            <a:r>
              <a:rPr lang="en-US" altLang="zh-CN" sz="2200" b="1" dirty="0" err="1" smtClean="0">
                <a:latin typeface="+mn-lt"/>
              </a:rPr>
              <a:t>z</a:t>
            </a:r>
            <a:r>
              <a:rPr lang="en-US" altLang="zh-CN" sz="2200" b="1" baseline="-25000" dirty="0" err="1" smtClean="0">
                <a:latin typeface="+mn-lt"/>
              </a:rPr>
              <a:t>j</a:t>
            </a:r>
            <a:r>
              <a:rPr lang="en-US" altLang="zh-CN" sz="2200" b="1" baseline="-25000" dirty="0" smtClean="0">
                <a:latin typeface="+mn-lt"/>
              </a:rPr>
              <a:t> </a:t>
            </a:r>
            <a:r>
              <a:rPr lang="en-US" altLang="zh-CN" sz="2200" b="1" dirty="0" smtClean="0">
                <a:latin typeface="+mn-lt"/>
              </a:rPr>
              <a:t>= </a:t>
            </a:r>
            <a:endParaRPr lang="en-US" altLang="zh-CN" sz="2200" b="1" baseline="-25000" dirty="0" smtClean="0">
              <a:latin typeface="+mn-lt"/>
            </a:endParaRPr>
          </a:p>
          <a:p>
            <a:pPr marL="990600" lvl="1" indent="-533400" eaLnBrk="1" hangingPunct="1">
              <a:lnSpc>
                <a:spcPct val="130000"/>
              </a:lnSpc>
              <a:spcBef>
                <a:spcPts val="400"/>
              </a:spcBef>
            </a:pPr>
            <a:r>
              <a:rPr lang="zh-CN" altLang="en-US" sz="2200" dirty="0"/>
              <a:t>例如</a:t>
            </a:r>
            <a:r>
              <a:rPr lang="zh-CN" altLang="en-US" sz="2200" dirty="0" smtClean="0"/>
              <a:t>：</a:t>
            </a:r>
            <a:r>
              <a:rPr lang="en-US" altLang="zh-CN" sz="2200" b="1" dirty="0" smtClean="0">
                <a:latin typeface="+mn-lt"/>
              </a:rPr>
              <a:t>Z</a:t>
            </a:r>
            <a:r>
              <a:rPr lang="en-US" altLang="zh-CN" sz="2200" b="1" dirty="0">
                <a:latin typeface="+mn-lt"/>
              </a:rPr>
              <a:t>={B,C,D,B}</a:t>
            </a:r>
            <a:r>
              <a:rPr lang="zh-CN" altLang="en-US" sz="2200" dirty="0" smtClean="0"/>
              <a:t>是</a:t>
            </a:r>
            <a:r>
              <a:rPr lang="en-US" altLang="zh-CN" sz="2200" b="1" dirty="0" smtClean="0">
                <a:latin typeface="+mn-lt"/>
              </a:rPr>
              <a:t>X</a:t>
            </a:r>
            <a:r>
              <a:rPr lang="en-US" altLang="zh-CN" sz="2200" b="1" dirty="0">
                <a:latin typeface="+mn-lt"/>
              </a:rPr>
              <a:t>={A,B,C,B,D,A,B}</a:t>
            </a:r>
            <a:r>
              <a:rPr lang="zh-CN" altLang="en-US" sz="2200" dirty="0"/>
              <a:t>的子序</a:t>
            </a:r>
            <a:r>
              <a:rPr lang="zh-CN" altLang="en-US" sz="2200" dirty="0" smtClean="0"/>
              <a:t>列</a:t>
            </a:r>
            <a:endParaRPr lang="en-US" altLang="zh-CN" sz="2200" dirty="0" smtClean="0"/>
          </a:p>
          <a:p>
            <a:pPr marL="1440000" lvl="2" indent="-432000" eaLnBrk="1" hangingPunct="1">
              <a:lnSpc>
                <a:spcPct val="130000"/>
              </a:lnSpc>
              <a:spcBef>
                <a:spcPts val="400"/>
              </a:spcBef>
            </a:pPr>
            <a:r>
              <a:rPr lang="zh-CN" altLang="en-US" sz="2200" dirty="0"/>
              <a:t>相应的递增下标序列为</a:t>
            </a:r>
            <a:r>
              <a:rPr lang="en-US" altLang="zh-CN" sz="2200" b="1" dirty="0">
                <a:latin typeface="+mn-lt"/>
              </a:rPr>
              <a:t>{2,3,5,7}</a:t>
            </a:r>
          </a:p>
          <a:p>
            <a:pPr marL="504000" indent="-504000" eaLnBrk="1" hangingPunct="1">
              <a:lnSpc>
                <a:spcPct val="130000"/>
              </a:lnSpc>
              <a:spcBef>
                <a:spcPts val="400"/>
              </a:spcBef>
            </a:pPr>
            <a:r>
              <a:rPr lang="zh-CN" altLang="en-US" sz="2200" dirty="0"/>
              <a:t>公共子序</a:t>
            </a:r>
            <a:r>
              <a:rPr lang="zh-CN" altLang="en-US" sz="2200" dirty="0" smtClean="0"/>
              <a:t>列</a:t>
            </a:r>
          </a:p>
          <a:p>
            <a:pPr marL="990600" lvl="1" indent="-533400" eaLnBrk="1" hangingPunct="1">
              <a:lnSpc>
                <a:spcPct val="130000"/>
              </a:lnSpc>
              <a:spcBef>
                <a:spcPts val="400"/>
              </a:spcBef>
            </a:pPr>
            <a:r>
              <a:rPr lang="zh-CN" altLang="en-US" sz="2200" dirty="0">
                <a:latin typeface="+mn-lt"/>
              </a:rPr>
              <a:t>给</a:t>
            </a:r>
            <a:r>
              <a:rPr lang="zh-CN" altLang="en-US" sz="2200" dirty="0" smtClean="0">
                <a:latin typeface="+mn-lt"/>
              </a:rPr>
              <a:t>定：序</a:t>
            </a:r>
            <a:r>
              <a:rPr lang="zh-CN" altLang="en-US" sz="2200" dirty="0">
                <a:latin typeface="+mn-lt"/>
              </a:rPr>
              <a:t>列</a:t>
            </a:r>
            <a:r>
              <a:rPr lang="en-US" altLang="zh-CN" sz="2200" b="1" dirty="0">
                <a:latin typeface="+mn-lt"/>
              </a:rPr>
              <a:t>X</a:t>
            </a:r>
            <a:r>
              <a:rPr lang="zh-CN" altLang="en-US" sz="2200" dirty="0">
                <a:latin typeface="+mn-lt"/>
              </a:rPr>
              <a:t>和</a:t>
            </a:r>
            <a:r>
              <a:rPr lang="en-US" altLang="zh-CN" sz="2200" b="1" dirty="0" smtClean="0">
                <a:latin typeface="+mn-lt"/>
              </a:rPr>
              <a:t>Y</a:t>
            </a:r>
            <a:endParaRPr lang="en-US" altLang="zh-CN" sz="2200" dirty="0" smtClean="0">
              <a:latin typeface="+mn-lt"/>
            </a:endParaRPr>
          </a:p>
          <a:p>
            <a:pPr marL="990600" lvl="1" indent="-533400" eaLnBrk="1" hangingPunct="1">
              <a:lnSpc>
                <a:spcPct val="130000"/>
              </a:lnSpc>
              <a:spcBef>
                <a:spcPts val="400"/>
              </a:spcBef>
            </a:pPr>
            <a:r>
              <a:rPr lang="zh-CN" altLang="en-US" sz="2200" dirty="0" smtClean="0">
                <a:latin typeface="+mn-lt"/>
              </a:rPr>
              <a:t>若：另</a:t>
            </a:r>
            <a:r>
              <a:rPr lang="zh-CN" altLang="en-US" sz="2200" dirty="0">
                <a:latin typeface="+mn-lt"/>
              </a:rPr>
              <a:t>一序列</a:t>
            </a:r>
            <a:r>
              <a:rPr lang="en-US" altLang="zh-CN" sz="2200" b="1" dirty="0" smtClean="0">
                <a:latin typeface="+mn-lt"/>
              </a:rPr>
              <a:t>Z</a:t>
            </a:r>
            <a:r>
              <a:rPr lang="zh-CN" altLang="en-US" sz="2200" b="1" dirty="0" smtClean="0">
                <a:latin typeface="+mn-lt"/>
              </a:rPr>
              <a:t>：</a:t>
            </a:r>
            <a:r>
              <a:rPr lang="zh-CN" altLang="en-US" sz="2200" dirty="0" smtClean="0">
                <a:latin typeface="+mn-lt"/>
              </a:rPr>
              <a:t>既</a:t>
            </a:r>
            <a:r>
              <a:rPr lang="zh-CN" altLang="en-US" sz="2200" dirty="0">
                <a:latin typeface="+mn-lt"/>
              </a:rPr>
              <a:t>是</a:t>
            </a:r>
            <a:r>
              <a:rPr lang="en-US" altLang="zh-CN" sz="2200" b="1" dirty="0">
                <a:latin typeface="+mn-lt"/>
              </a:rPr>
              <a:t>X</a:t>
            </a:r>
            <a:r>
              <a:rPr lang="zh-CN" altLang="en-US" sz="2200" dirty="0">
                <a:latin typeface="+mn-lt"/>
              </a:rPr>
              <a:t>的子序</a:t>
            </a:r>
            <a:r>
              <a:rPr lang="zh-CN" altLang="en-US" sz="2200" dirty="0" smtClean="0">
                <a:latin typeface="+mn-lt"/>
              </a:rPr>
              <a:t>列，又</a:t>
            </a:r>
            <a:r>
              <a:rPr lang="zh-CN" altLang="en-US" sz="2200" dirty="0">
                <a:latin typeface="+mn-lt"/>
              </a:rPr>
              <a:t>是</a:t>
            </a:r>
            <a:r>
              <a:rPr lang="en-US" altLang="zh-CN" sz="2200" b="1" dirty="0">
                <a:latin typeface="+mn-lt"/>
              </a:rPr>
              <a:t>Y</a:t>
            </a:r>
            <a:r>
              <a:rPr lang="zh-CN" altLang="en-US" sz="2200" dirty="0">
                <a:latin typeface="+mn-lt"/>
              </a:rPr>
              <a:t>的子序</a:t>
            </a:r>
            <a:r>
              <a:rPr lang="zh-CN" altLang="en-US" sz="2200" dirty="0" smtClean="0">
                <a:latin typeface="+mn-lt"/>
              </a:rPr>
              <a:t>列</a:t>
            </a:r>
            <a:endParaRPr lang="en-US" altLang="zh-CN" sz="2200" dirty="0" smtClean="0">
              <a:latin typeface="+mn-lt"/>
            </a:endParaRPr>
          </a:p>
          <a:p>
            <a:pPr marL="990600" lvl="1" indent="-533400" eaLnBrk="1" hangingPunct="1">
              <a:lnSpc>
                <a:spcPct val="130000"/>
              </a:lnSpc>
              <a:spcBef>
                <a:spcPts val="400"/>
              </a:spcBef>
            </a:pPr>
            <a:r>
              <a:rPr lang="zh-CN" altLang="en-US" sz="2200" dirty="0" smtClean="0">
                <a:latin typeface="+mn-lt"/>
              </a:rPr>
              <a:t>称：</a:t>
            </a:r>
            <a:r>
              <a:rPr lang="en-US" altLang="zh-CN" sz="2200" b="1" dirty="0" smtClean="0">
                <a:latin typeface="+mn-lt"/>
              </a:rPr>
              <a:t>Z</a:t>
            </a:r>
            <a:r>
              <a:rPr lang="zh-CN" altLang="en-US" sz="2200" dirty="0">
                <a:latin typeface="+mn-lt"/>
              </a:rPr>
              <a:t>是序列</a:t>
            </a:r>
            <a:r>
              <a:rPr lang="en-US" altLang="zh-CN" sz="2200" b="1" dirty="0">
                <a:latin typeface="+mn-lt"/>
              </a:rPr>
              <a:t>X</a:t>
            </a:r>
            <a:r>
              <a:rPr lang="zh-CN" altLang="en-US" sz="2200" dirty="0">
                <a:latin typeface="+mn-lt"/>
              </a:rPr>
              <a:t>和</a:t>
            </a:r>
            <a:r>
              <a:rPr lang="en-US" altLang="zh-CN" sz="2200" b="1" dirty="0">
                <a:latin typeface="+mn-lt"/>
              </a:rPr>
              <a:t>Y</a:t>
            </a:r>
            <a:r>
              <a:rPr lang="zh-CN" altLang="en-US" sz="2200" dirty="0">
                <a:latin typeface="+mn-lt"/>
              </a:rPr>
              <a:t>的公共子序</a:t>
            </a:r>
            <a:r>
              <a:rPr lang="zh-CN" altLang="en-US" sz="2200" dirty="0" smtClean="0">
                <a:latin typeface="+mn-lt"/>
              </a:rPr>
              <a:t>列（</a:t>
            </a:r>
            <a:r>
              <a:rPr lang="en-US" altLang="zh-CN" sz="2200" b="1" dirty="0">
                <a:latin typeface="+mn-lt"/>
              </a:rPr>
              <a:t>LCS</a:t>
            </a:r>
            <a:r>
              <a:rPr lang="zh-CN" altLang="en-US" sz="2200" dirty="0" smtClean="0">
                <a:latin typeface="+mn-lt"/>
              </a:rPr>
              <a:t>）</a:t>
            </a:r>
            <a:endParaRPr lang="en-US" altLang="zh-CN" sz="2200" dirty="0">
              <a:latin typeface="+mn-lt"/>
            </a:endParaRPr>
          </a:p>
        </p:txBody>
      </p:sp>
      <p:graphicFrame>
        <p:nvGraphicFramePr>
          <p:cNvPr id="4" name="对象 3"/>
          <p:cNvGraphicFramePr>
            <a:graphicFrameLocks noChangeAspect="1"/>
          </p:cNvGraphicFramePr>
          <p:nvPr/>
        </p:nvGraphicFramePr>
        <p:xfrm>
          <a:off x="6372200" y="3174573"/>
          <a:ext cx="541954" cy="686475"/>
        </p:xfrm>
        <a:graphic>
          <a:graphicData uri="http://schemas.openxmlformats.org/presentationml/2006/ole">
            <mc:AlternateContent xmlns:mc="http://schemas.openxmlformats.org/markup-compatibility/2006">
              <mc:Choice xmlns:v="urn:schemas-microsoft-com:vml" Requires="v">
                <p:oleObj spid="_x0000_s399425" name="Equation" r:id="rId4" imgW="190440" imgH="241200" progId="Equation.DSMT4">
                  <p:embed/>
                </p:oleObj>
              </mc:Choice>
              <mc:Fallback>
                <p:oleObj name="Equation" r:id="rId4" imgW="190440" imgH="241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3174573"/>
                        <a:ext cx="541954" cy="68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023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1" end="11"/>
                                            </p:txEl>
                                          </p:spTgt>
                                        </p:tgtEl>
                                        <p:attrNameLst>
                                          <p:attrName>style.visibility</p:attrName>
                                        </p:attrNameLst>
                                      </p:cBhvr>
                                      <p:to>
                                        <p:strVal val="visible"/>
                                      </p:to>
                                    </p:set>
                                    <p:animEffect transition="in" filter="wipe(left)">
                                      <p:cBhvr>
                                        <p:cTn id="62" dur="500"/>
                                        <p:tgtEl>
                                          <p:spTgt spid="2258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最长公共子序</a:t>
            </a:r>
            <a:r>
              <a:rPr lang="zh-CN" altLang="en-US" dirty="0" smtClean="0">
                <a:solidFill>
                  <a:schemeClr val="bg2">
                    <a:lumMod val="10000"/>
                  </a:schemeClr>
                </a:solidFill>
                <a:cs typeface="Courier New" pitchFamily="49" charset="0"/>
              </a:rPr>
              <a:t>列问题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pPr>
            <a:r>
              <a:rPr lang="zh-CN" altLang="en-US" sz="2200" dirty="0"/>
              <a:t>最长公共子序列（</a:t>
            </a:r>
            <a:r>
              <a:rPr lang="en-US" altLang="zh-CN" sz="2200" dirty="0"/>
              <a:t>LCS</a:t>
            </a:r>
            <a:r>
              <a:rPr lang="zh-CN" altLang="en-US" sz="2200" dirty="0"/>
              <a:t>）问</a:t>
            </a:r>
            <a:r>
              <a:rPr lang="zh-CN" altLang="en-US" sz="2200" dirty="0" smtClean="0"/>
              <a:t>题</a:t>
            </a:r>
          </a:p>
          <a:p>
            <a:pPr marL="990600" lvl="1" indent="-533400" eaLnBrk="1" hangingPunct="1">
              <a:lnSpc>
                <a:spcPct val="150000"/>
              </a:lnSpc>
            </a:pPr>
            <a:r>
              <a:rPr lang="zh-CN" altLang="en-US" sz="2200" dirty="0"/>
              <a:t>给定</a:t>
            </a:r>
            <a:r>
              <a:rPr lang="en-US" altLang="zh-CN" sz="2200" dirty="0"/>
              <a:t>2</a:t>
            </a:r>
            <a:r>
              <a:rPr lang="zh-CN" altLang="en-US" sz="2200" dirty="0"/>
              <a:t>个序</a:t>
            </a:r>
            <a:r>
              <a:rPr lang="zh-CN" altLang="en-US" sz="2200" dirty="0" smtClean="0"/>
              <a:t>列</a:t>
            </a:r>
            <a:r>
              <a:rPr lang="en-US" altLang="zh-CN" sz="2200" b="1" dirty="0"/>
              <a:t>X</a:t>
            </a:r>
            <a:r>
              <a:rPr lang="en-US" altLang="zh-CN" sz="2200" b="1" dirty="0" smtClean="0"/>
              <a:t>={x</a:t>
            </a:r>
            <a:r>
              <a:rPr lang="en-US" altLang="zh-CN" sz="2200" b="1" baseline="-25000" dirty="0" smtClean="0"/>
              <a:t>1</a:t>
            </a:r>
            <a:r>
              <a:rPr lang="en-US" altLang="zh-CN" sz="2200" b="1" dirty="0"/>
              <a:t>, </a:t>
            </a:r>
            <a:r>
              <a:rPr lang="en-US" altLang="zh-CN" sz="2200" b="1" dirty="0" smtClean="0"/>
              <a:t>x</a:t>
            </a:r>
            <a:r>
              <a:rPr lang="en-US" altLang="zh-CN" sz="2200" b="1" baseline="-25000" dirty="0" smtClean="0"/>
              <a:t>2</a:t>
            </a:r>
            <a:r>
              <a:rPr lang="en-US" altLang="zh-CN" sz="2200" b="1" dirty="0"/>
              <a:t>, ……, </a:t>
            </a:r>
            <a:r>
              <a:rPr lang="en-US" altLang="zh-CN" sz="2200" b="1" dirty="0" err="1" smtClean="0"/>
              <a:t>x</a:t>
            </a:r>
            <a:r>
              <a:rPr lang="en-US" altLang="zh-CN" sz="2200" b="1" baseline="-25000" dirty="0" err="1" smtClean="0"/>
              <a:t>m</a:t>
            </a:r>
            <a:r>
              <a:rPr lang="en-US" altLang="zh-CN" sz="2200" b="1" dirty="0" smtClean="0"/>
              <a:t>}</a:t>
            </a:r>
            <a:r>
              <a:rPr lang="zh-CN" altLang="en-US" sz="2200" dirty="0" smtClean="0"/>
              <a:t>和</a:t>
            </a:r>
            <a:r>
              <a:rPr lang="en-US" altLang="zh-CN" sz="2200" b="1" dirty="0" smtClean="0"/>
              <a:t>Y={y</a:t>
            </a:r>
            <a:r>
              <a:rPr lang="en-US" altLang="zh-CN" sz="2200" b="1" baseline="-25000" dirty="0" smtClean="0"/>
              <a:t>1</a:t>
            </a:r>
            <a:r>
              <a:rPr lang="en-US" altLang="zh-CN" sz="2200" b="1" dirty="0"/>
              <a:t>, </a:t>
            </a:r>
            <a:r>
              <a:rPr lang="en-US" altLang="zh-CN" sz="2200" b="1" dirty="0" smtClean="0"/>
              <a:t>y</a:t>
            </a:r>
            <a:r>
              <a:rPr lang="en-US" altLang="zh-CN" sz="2200" b="1" baseline="-25000" dirty="0" smtClean="0"/>
              <a:t>2</a:t>
            </a:r>
            <a:r>
              <a:rPr lang="en-US" altLang="zh-CN" sz="2200" b="1" dirty="0"/>
              <a:t>, ……, </a:t>
            </a:r>
            <a:r>
              <a:rPr lang="en-US" altLang="zh-CN" sz="2200" b="1" dirty="0" err="1" smtClean="0"/>
              <a:t>y</a:t>
            </a:r>
            <a:r>
              <a:rPr lang="en-US" altLang="zh-CN" sz="2200" b="1" baseline="-25000" dirty="0" err="1" smtClean="0"/>
              <a:t>n</a:t>
            </a:r>
            <a:r>
              <a:rPr lang="en-US" altLang="zh-CN" sz="2200" b="1" dirty="0"/>
              <a:t>}</a:t>
            </a:r>
          </a:p>
          <a:p>
            <a:pPr marL="990600" lvl="1" indent="-533400" eaLnBrk="1" hangingPunct="1">
              <a:lnSpc>
                <a:spcPct val="150000"/>
              </a:lnSpc>
            </a:pPr>
            <a:r>
              <a:rPr lang="zh-CN" altLang="en-US" sz="2200" dirty="0" smtClean="0"/>
              <a:t>找</a:t>
            </a:r>
            <a:r>
              <a:rPr lang="zh-CN" altLang="en-US" sz="2200" dirty="0"/>
              <a:t>出</a:t>
            </a:r>
            <a:r>
              <a:rPr lang="en-US" altLang="zh-CN" sz="2200" dirty="0"/>
              <a:t>X</a:t>
            </a:r>
            <a:r>
              <a:rPr lang="zh-CN" altLang="en-US" sz="2200" dirty="0"/>
              <a:t>和</a:t>
            </a:r>
            <a:r>
              <a:rPr lang="en-US" altLang="zh-CN" sz="2200" dirty="0"/>
              <a:t>Y</a:t>
            </a:r>
            <a:r>
              <a:rPr lang="zh-CN" altLang="en-US" sz="2200" dirty="0"/>
              <a:t>的一个最长公共子序</a:t>
            </a:r>
            <a:r>
              <a:rPr lang="zh-CN" altLang="en-US" sz="2200" dirty="0" smtClean="0"/>
              <a:t>列</a:t>
            </a:r>
            <a:endParaRPr lang="en-US" altLang="zh-CN" sz="2200" b="1" dirty="0">
              <a:latin typeface="+mn-lt"/>
            </a:endParaRPr>
          </a:p>
          <a:p>
            <a:pPr marL="504000" indent="-504000" eaLnBrk="1" hangingPunct="1">
              <a:lnSpc>
                <a:spcPct val="150000"/>
              </a:lnSpc>
            </a:pPr>
            <a:r>
              <a:rPr lang="zh-CN" altLang="en-US" sz="2200" dirty="0"/>
              <a:t>问</a:t>
            </a:r>
            <a:r>
              <a:rPr lang="zh-CN" altLang="en-US" sz="2200" dirty="0" smtClean="0"/>
              <a:t>题分析</a:t>
            </a:r>
          </a:p>
          <a:p>
            <a:pPr marL="990600" lvl="1" indent="-533400" eaLnBrk="1" hangingPunct="1">
              <a:lnSpc>
                <a:spcPct val="150000"/>
              </a:lnSpc>
              <a:spcBef>
                <a:spcPts val="600"/>
              </a:spcBef>
              <a:spcAft>
                <a:spcPts val="600"/>
              </a:spcAft>
            </a:pPr>
            <a:r>
              <a:rPr lang="zh-CN" altLang="en-US" sz="2200" dirty="0"/>
              <a:t>要求找出“一个”而不是“唯一的”最长公共子序</a:t>
            </a:r>
            <a:r>
              <a:rPr lang="zh-CN" altLang="en-US" sz="2200" dirty="0" smtClean="0"/>
              <a:t>列</a:t>
            </a:r>
            <a:endParaRPr lang="en-US" altLang="zh-CN" sz="2200" dirty="0" smtClean="0"/>
          </a:p>
          <a:p>
            <a:pPr marL="990600" lvl="1" indent="-533400" eaLnBrk="1" hangingPunct="1">
              <a:lnSpc>
                <a:spcPct val="150000"/>
              </a:lnSpc>
              <a:spcBef>
                <a:spcPts val="600"/>
              </a:spcBef>
              <a:spcAft>
                <a:spcPts val="600"/>
              </a:spcAft>
            </a:pPr>
            <a:r>
              <a:rPr lang="zh-CN" altLang="en-US" sz="2200" dirty="0"/>
              <a:t>公共子序列在原序列当中不一定是连续</a:t>
            </a:r>
            <a:r>
              <a:rPr lang="zh-CN" altLang="en-US" sz="2200" dirty="0" smtClean="0"/>
              <a:t>的</a:t>
            </a:r>
            <a:endParaRPr lang="en-US" altLang="zh-CN" sz="2200" dirty="0" smtClean="0"/>
          </a:p>
          <a:p>
            <a:pPr marL="1440000" lvl="2" indent="-432000" eaLnBrk="1" hangingPunct="1">
              <a:lnSpc>
                <a:spcPct val="150000"/>
              </a:lnSpc>
              <a:spcBef>
                <a:spcPts val="600"/>
              </a:spcBef>
              <a:spcAft>
                <a:spcPts val="600"/>
              </a:spcAft>
            </a:pPr>
            <a:r>
              <a:rPr lang="en-US" altLang="zh-CN" sz="2200" b="1" dirty="0">
                <a:latin typeface="Verdana" panose="020B0604030504040204" pitchFamily="34" charset="0"/>
                <a:ea typeface="Verdana" panose="020B0604030504040204" pitchFamily="34" charset="0"/>
                <a:cs typeface="Verdana" panose="020B0604030504040204" pitchFamily="34" charset="0"/>
              </a:rPr>
              <a:t>X</a:t>
            </a:r>
            <a:r>
              <a:rPr lang="zh-CN" altLang="en-US" sz="2200" b="1" dirty="0">
                <a:latin typeface="Verdana" panose="020B0604030504040204" pitchFamily="34" charset="0"/>
                <a:cs typeface="Verdana" panose="020B0604030504040204" pitchFamily="34" charset="0"/>
              </a:rPr>
              <a:t>：｛</a:t>
            </a:r>
            <a:r>
              <a:rPr lang="en-US" altLang="zh-CN" sz="2200" b="1" dirty="0">
                <a:latin typeface="Verdana" panose="020B0604030504040204" pitchFamily="34" charset="0"/>
                <a:ea typeface="Verdana" panose="020B0604030504040204" pitchFamily="34" charset="0"/>
                <a:cs typeface="Verdana" panose="020B0604030504040204" pitchFamily="34" charset="0"/>
              </a:rPr>
              <a:t>A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a:latin typeface="Verdana" panose="020B0604030504040204" pitchFamily="34" charset="0"/>
                <a:ea typeface="Verdana" panose="020B0604030504040204" pitchFamily="34" charset="0"/>
                <a:cs typeface="Verdana" panose="020B0604030504040204" pitchFamily="34" charset="0"/>
              </a:rPr>
              <a:t>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C</a:t>
            </a:r>
            <a:r>
              <a:rPr lang="en-US" altLang="zh-CN" sz="2200" b="1" dirty="0">
                <a:latin typeface="Verdana" panose="020B0604030504040204" pitchFamily="34" charset="0"/>
                <a:ea typeface="Verdana" panose="020B0604030504040204" pitchFamily="34" charset="0"/>
                <a:cs typeface="Verdana" panose="020B0604030504040204" pitchFamily="34" charset="0"/>
              </a:rPr>
              <a:t>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a:latin typeface="Verdana" panose="020B0604030504040204" pitchFamily="34" charset="0"/>
                <a:ea typeface="Verdana" panose="020B0604030504040204" pitchFamily="34" charset="0"/>
                <a:cs typeface="Verdana" panose="020B0604030504040204" pitchFamily="34" charset="0"/>
              </a:rPr>
              <a:t>  D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A</a:t>
            </a:r>
            <a:r>
              <a:rPr lang="en-US" altLang="zh-CN" sz="2200" b="1" dirty="0">
                <a:latin typeface="Verdana" panose="020B0604030504040204" pitchFamily="34" charset="0"/>
                <a:ea typeface="Verdana" panose="020B0604030504040204" pitchFamily="34" charset="0"/>
                <a:cs typeface="Verdana" panose="020B0604030504040204" pitchFamily="34" charset="0"/>
              </a:rPr>
              <a:t>  B</a:t>
            </a:r>
            <a:r>
              <a:rPr lang="zh-CN" altLang="en-US" sz="2200" b="1" dirty="0">
                <a:latin typeface="Verdana" panose="020B0604030504040204" pitchFamily="34" charset="0"/>
                <a:cs typeface="Verdana" panose="020B0604030504040204" pitchFamily="34" charset="0"/>
              </a:rPr>
              <a:t>｝</a:t>
            </a:r>
            <a:endParaRPr lang="en-US" altLang="zh-CN" sz="2200" b="1" dirty="0">
              <a:latin typeface="Verdana" panose="020B0604030504040204" pitchFamily="34" charset="0"/>
              <a:ea typeface="Verdana" panose="020B0604030504040204" pitchFamily="34" charset="0"/>
              <a:cs typeface="Verdana" panose="020B0604030504040204" pitchFamily="34" charset="0"/>
            </a:endParaRPr>
          </a:p>
          <a:p>
            <a:pPr marL="1440000" lvl="2" indent="-432000" eaLnBrk="1" hangingPunct="1">
              <a:lnSpc>
                <a:spcPct val="150000"/>
              </a:lnSpc>
              <a:spcBef>
                <a:spcPts val="600"/>
              </a:spcBef>
              <a:spcAft>
                <a:spcPts val="600"/>
              </a:spcAft>
            </a:pPr>
            <a:r>
              <a:rPr lang="en-US" altLang="zh-CN" sz="2200" b="1" dirty="0" smtClean="0">
                <a:latin typeface="Verdana" panose="020B0604030504040204" pitchFamily="34" charset="0"/>
                <a:ea typeface="Verdana" panose="020B0604030504040204" pitchFamily="34" charset="0"/>
                <a:cs typeface="Verdana" panose="020B0604030504040204" pitchFamily="34" charset="0"/>
              </a:rPr>
              <a:t>Y</a:t>
            </a:r>
            <a:r>
              <a:rPr lang="zh-CN" altLang="en-US" sz="2200" b="1" dirty="0" smtClean="0">
                <a:latin typeface="Verdana" panose="020B0604030504040204" pitchFamily="34" charset="0"/>
                <a:cs typeface="Verdana" panose="020B0604030504040204" pitchFamily="34" charset="0"/>
              </a:rPr>
              <a:t>：｛</a:t>
            </a:r>
            <a:r>
              <a:rPr lang="en-US" altLang="zh-CN" sz="2200" b="1" dirty="0" smtClean="0">
                <a:latin typeface="Verdana" panose="020B0604030504040204" pitchFamily="34" charset="0"/>
                <a:cs typeface="Verdana" panose="020B0604030504040204" pitchFamily="34" charset="0"/>
              </a:rPr>
              <a:t>C  </a:t>
            </a:r>
            <a:r>
              <a:rPr lang="en-US" altLang="zh-CN" sz="22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D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C</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 A</a:t>
            </a:r>
            <a:r>
              <a:rPr lang="zh-CN" altLang="en-US" sz="2200" b="1" dirty="0">
                <a:latin typeface="Verdana" panose="020B0604030504040204" pitchFamily="34" charset="0"/>
                <a:cs typeface="Verdana" panose="020B0604030504040204" pitchFamily="34" charset="0"/>
              </a:rPr>
              <a:t>｝</a:t>
            </a:r>
            <a:endParaRPr lang="en-US" altLang="zh-CN" sz="2200" b="1" dirty="0">
              <a:latin typeface="Verdana" panose="020B0604030504040204" pitchFamily="34" charset="0"/>
              <a:cs typeface="Verdana" panose="020B0604030504040204" pitchFamily="34" charset="0"/>
            </a:endParaRPr>
          </a:p>
          <a:p>
            <a:pPr marL="990600" lvl="1" indent="-533400" eaLnBrk="1" hangingPunct="1">
              <a:lnSpc>
                <a:spcPct val="150000"/>
              </a:lnSpc>
              <a:spcBef>
                <a:spcPts val="600"/>
              </a:spcBef>
              <a:spcAft>
                <a:spcPts val="600"/>
              </a:spcAft>
            </a:pPr>
            <a:r>
              <a:rPr lang="zh-CN" altLang="en-US" sz="2200" dirty="0"/>
              <a:t>解决思路</a:t>
            </a:r>
            <a:r>
              <a:rPr lang="en-US" altLang="zh-CN" sz="2200" dirty="0"/>
              <a:t>1</a:t>
            </a:r>
            <a:r>
              <a:rPr lang="zh-CN" altLang="en-US" sz="2200" dirty="0"/>
              <a:t>：穷举搜索</a:t>
            </a:r>
            <a:endParaRPr lang="en-US" altLang="zh-CN" sz="2200" dirty="0"/>
          </a:p>
        </p:txBody>
      </p:sp>
      <p:grpSp>
        <p:nvGrpSpPr>
          <p:cNvPr id="6" name="组合 5"/>
          <p:cNvGrpSpPr/>
          <p:nvPr/>
        </p:nvGrpSpPr>
        <p:grpSpPr>
          <a:xfrm>
            <a:off x="5397996" y="4798629"/>
            <a:ext cx="3782516" cy="958427"/>
            <a:chOff x="5410696" y="4778102"/>
            <a:chExt cx="3782516" cy="720080"/>
          </a:xfrm>
        </p:grpSpPr>
        <p:sp>
          <p:nvSpPr>
            <p:cNvPr id="2" name="右大括号 1"/>
            <p:cNvSpPr/>
            <p:nvPr/>
          </p:nvSpPr>
          <p:spPr bwMode="auto">
            <a:xfrm>
              <a:off x="5410696" y="4778102"/>
              <a:ext cx="396106" cy="720080"/>
            </a:xfrm>
            <a:prstGeom prst="rightBrace">
              <a:avLst/>
            </a:prstGeom>
            <a:noFill/>
            <a:ln w="3810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5" name="矩形 4"/>
            <p:cNvSpPr/>
            <p:nvPr/>
          </p:nvSpPr>
          <p:spPr>
            <a:xfrm>
              <a:off x="5755084" y="4940878"/>
              <a:ext cx="3438128" cy="400040"/>
            </a:xfrm>
            <a:prstGeom prst="rect">
              <a:avLst/>
            </a:prstGeom>
          </p:spPr>
          <p:txBody>
            <a:bodyPr wrap="square">
              <a:noAutofit/>
            </a:bodyPr>
            <a:lstStyle/>
            <a:p>
              <a:pPr marL="0" lvl="2">
                <a:lnSpc>
                  <a:spcPct val="130000"/>
                </a:lnSpc>
                <a:spcBef>
                  <a:spcPts val="400"/>
                </a:spcBef>
              </a:pP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LCS(X,Y)=</a:t>
              </a:r>
              <a:r>
                <a:rPr lang="zh-CN" altLang="en-US" sz="2200" kern="0" dirty="0" smtClean="0">
                  <a:solidFill>
                    <a:srgbClr val="161616"/>
                  </a:solidFill>
                  <a:latin typeface="Verdana" panose="020B0604030504040204" pitchFamily="34" charset="0"/>
                  <a:ea typeface="微软雅黑" panose="020B0503020204020204" pitchFamily="34" charset="-122"/>
                  <a:cs typeface="Verdana" panose="020B0604030504040204" pitchFamily="34" charset="0"/>
                </a:rPr>
                <a:t>｛</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 </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C</a:t>
              </a: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 </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 </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A</a:t>
              </a:r>
              <a:r>
                <a:rPr lang="zh-CN" altLang="en-US" sz="2200" kern="0" dirty="0">
                  <a:solidFill>
                    <a:srgbClr val="161616"/>
                  </a:solidFill>
                  <a:latin typeface="Verdana" panose="020B0604030504040204" pitchFamily="34" charset="0"/>
                  <a:ea typeface="微软雅黑" panose="020B0503020204020204" pitchFamily="34" charset="-122"/>
                  <a:cs typeface="Verdana" panose="020B0604030504040204" pitchFamily="34" charset="0"/>
                </a:rPr>
                <a:t>｝</a:t>
              </a:r>
              <a:endParaRPr lang="en-US" altLang="zh-CN" sz="2200" kern="0" dirty="0">
                <a:solidFill>
                  <a:srgbClr val="161616"/>
                </a:solidFill>
                <a:latin typeface="Verdana" panose="020B0604030504040204" pitchFamily="34" charset="0"/>
                <a:ea typeface="微软雅黑" panose="020B0503020204020204" pitchFamily="34" charset="-122"/>
                <a:cs typeface="Verdana" panose="020B0604030504040204" pitchFamily="34" charset="0"/>
              </a:endParaRPr>
            </a:p>
          </p:txBody>
        </p:sp>
      </p:grpSp>
    </p:spTree>
    <p:extLst>
      <p:ext uri="{BB962C8B-B14F-4D97-AF65-F5344CB8AC3E}">
        <p14:creationId xmlns:p14="http://schemas.microsoft.com/office/powerpoint/2010/main" val="10459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穷举搜索法（</a:t>
            </a:r>
            <a:r>
              <a:rPr lang="en-US" altLang="zh-CN"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Brute-force</a:t>
            </a:r>
            <a:r>
              <a:rPr lang="zh-CN" altLang="en-US" dirty="0" smtClean="0">
                <a:solidFill>
                  <a:schemeClr val="bg2">
                    <a:lumMod val="10000"/>
                  </a:schemeClr>
                </a:solidFill>
                <a:cs typeface="Courier New" pitchFamily="49" charset="0"/>
              </a:rPr>
              <a:t>）</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lvl="1" indent="-504000" eaLnBrk="1" hangingPunct="1">
              <a:lnSpc>
                <a:spcPct val="150000"/>
              </a:lnSpc>
              <a:buFont typeface="Wingdings" pitchFamily="2" charset="2"/>
              <a:buChar char=""/>
            </a:pPr>
            <a:r>
              <a:rPr lang="zh-CN" altLang="en-US" sz="2200" b="1" dirty="0" smtClean="0">
                <a:cs typeface="+mn-cs"/>
              </a:rPr>
              <a:t>用</a:t>
            </a:r>
            <a:r>
              <a:rPr lang="zh-CN" altLang="en-US" sz="2200" b="1" dirty="0">
                <a:cs typeface="+mn-cs"/>
              </a:rPr>
              <a:t>穷举搜索法求</a:t>
            </a:r>
            <a:r>
              <a:rPr lang="zh-CN" altLang="en-US" sz="2200" b="1" dirty="0" smtClean="0">
                <a:cs typeface="+mn-cs"/>
              </a:rPr>
              <a:t>解</a:t>
            </a:r>
            <a:endParaRPr lang="en-US" altLang="zh-CN" sz="2200" b="1" dirty="0" smtClean="0">
              <a:latin typeface="+mn-lt"/>
            </a:endParaRPr>
          </a:p>
          <a:p>
            <a:pPr marL="990600" lvl="1" indent="-533400" eaLnBrk="1" hangingPunct="1">
              <a:lnSpc>
                <a:spcPct val="150000"/>
              </a:lnSpc>
            </a:pPr>
            <a:r>
              <a:rPr lang="zh-CN" altLang="en-US" sz="2200" dirty="0" smtClean="0">
                <a:latin typeface="+mn-lt"/>
              </a:rPr>
              <a:t>穷举法：对</a:t>
            </a:r>
            <a:r>
              <a:rPr lang="en-US" altLang="zh-CN" sz="2200" b="1" dirty="0">
                <a:latin typeface="+mn-lt"/>
              </a:rPr>
              <a:t>X</a:t>
            </a:r>
            <a:r>
              <a:rPr lang="zh-CN" altLang="en-US" sz="2200" dirty="0">
                <a:latin typeface="+mn-lt"/>
              </a:rPr>
              <a:t>的所有子序列，检查它是否是</a:t>
            </a:r>
            <a:r>
              <a:rPr lang="en-US" altLang="zh-CN" sz="2200" b="1" dirty="0">
                <a:latin typeface="+mn-lt"/>
              </a:rPr>
              <a:t>Y</a:t>
            </a:r>
            <a:r>
              <a:rPr lang="zh-CN" altLang="en-US" sz="2200" dirty="0">
                <a:latin typeface="+mn-lt"/>
              </a:rPr>
              <a:t>的子序</a:t>
            </a:r>
            <a:r>
              <a:rPr lang="zh-CN" altLang="en-US" sz="2200" dirty="0" smtClean="0">
                <a:latin typeface="+mn-lt"/>
              </a:rPr>
              <a:t>列</a:t>
            </a:r>
            <a:endParaRPr lang="en-US" altLang="zh-CN" sz="2200" dirty="0" smtClean="0">
              <a:latin typeface="+mn-lt"/>
            </a:endParaRPr>
          </a:p>
          <a:p>
            <a:pPr marL="1440000" lvl="2" indent="-432000" eaLnBrk="1" hangingPunct="1">
              <a:lnSpc>
                <a:spcPct val="150000"/>
              </a:lnSpc>
            </a:pPr>
            <a:r>
              <a:rPr lang="zh-CN" altLang="en-US" sz="2200" dirty="0">
                <a:latin typeface="+mn-lt"/>
              </a:rPr>
              <a:t>如果是，则记录当前最长的公共序列</a:t>
            </a:r>
          </a:p>
          <a:p>
            <a:pPr marL="990600" lvl="1" indent="-533400" eaLnBrk="1" hangingPunct="1">
              <a:lnSpc>
                <a:spcPct val="150000"/>
              </a:lnSpc>
            </a:pPr>
            <a:r>
              <a:rPr lang="zh-CN" altLang="en-US" sz="2200" dirty="0" smtClean="0">
                <a:latin typeface="+mn-lt"/>
              </a:rPr>
              <a:t>算法复杂度分析</a:t>
            </a:r>
            <a:endParaRPr lang="en-US" altLang="zh-CN" sz="2200" dirty="0" smtClean="0">
              <a:latin typeface="+mn-lt"/>
            </a:endParaRPr>
          </a:p>
          <a:p>
            <a:pPr marL="1440000" lvl="2" indent="-432000" eaLnBrk="1" hangingPunct="1">
              <a:lnSpc>
                <a:spcPct val="150000"/>
              </a:lnSpc>
            </a:pPr>
            <a:r>
              <a:rPr lang="zh-CN" altLang="en-US" sz="2200" dirty="0" smtClean="0"/>
              <a:t>设给定序列为 </a:t>
            </a:r>
            <a:r>
              <a:rPr lang="en-US" altLang="zh-CN" sz="2200" b="1" dirty="0" smtClean="0"/>
              <a:t>X</a:t>
            </a:r>
            <a:r>
              <a:rPr lang="en-US" altLang="zh-CN" sz="2200" b="1" dirty="0"/>
              <a:t>={x</a:t>
            </a:r>
            <a:r>
              <a:rPr lang="en-US" altLang="zh-CN" sz="2200" b="1" baseline="-25000" dirty="0"/>
              <a:t>1</a:t>
            </a:r>
            <a:r>
              <a:rPr lang="en-US" altLang="zh-CN" sz="2200" b="1" dirty="0"/>
              <a:t>, x</a:t>
            </a:r>
            <a:r>
              <a:rPr lang="en-US" altLang="zh-CN" sz="2200" b="1" baseline="-25000" dirty="0"/>
              <a:t>2</a:t>
            </a:r>
            <a:r>
              <a:rPr lang="en-US" altLang="zh-CN" sz="2200" b="1" dirty="0"/>
              <a:t>, ……, </a:t>
            </a:r>
            <a:r>
              <a:rPr lang="en-US" altLang="zh-CN" sz="2200" b="1" dirty="0" err="1"/>
              <a:t>x</a:t>
            </a:r>
            <a:r>
              <a:rPr lang="en-US" altLang="zh-CN" sz="2200" b="1" baseline="-25000" dirty="0" err="1"/>
              <a:t>m</a:t>
            </a:r>
            <a:r>
              <a:rPr lang="en-US" altLang="zh-CN" sz="2200" b="1" dirty="0"/>
              <a:t>}</a:t>
            </a:r>
            <a:r>
              <a:rPr lang="zh-CN" altLang="en-US" sz="2200" dirty="0"/>
              <a:t>和</a:t>
            </a:r>
            <a:r>
              <a:rPr lang="en-US" altLang="zh-CN" sz="2200" b="1" dirty="0"/>
              <a:t>Y={y</a:t>
            </a:r>
            <a:r>
              <a:rPr lang="en-US" altLang="zh-CN" sz="2200" b="1" baseline="-25000" dirty="0"/>
              <a:t>1</a:t>
            </a:r>
            <a:r>
              <a:rPr lang="en-US" altLang="zh-CN" sz="2200" b="1" dirty="0"/>
              <a:t>, y</a:t>
            </a:r>
            <a:r>
              <a:rPr lang="en-US" altLang="zh-CN" sz="2200" b="1" baseline="-25000" dirty="0"/>
              <a:t>2</a:t>
            </a:r>
            <a:r>
              <a:rPr lang="en-US" altLang="zh-CN" sz="2200" b="1" dirty="0"/>
              <a:t>, ……, </a:t>
            </a:r>
            <a:r>
              <a:rPr lang="en-US" altLang="zh-CN" sz="2200" b="1" dirty="0" err="1"/>
              <a:t>y</a:t>
            </a:r>
            <a:r>
              <a:rPr lang="en-US" altLang="zh-CN" sz="2200" b="1" baseline="-25000" dirty="0" err="1"/>
              <a:t>n</a:t>
            </a:r>
            <a:r>
              <a:rPr lang="en-US" altLang="zh-CN" sz="2200" b="1" dirty="0"/>
              <a:t>}</a:t>
            </a:r>
          </a:p>
          <a:p>
            <a:pPr marL="1440000" lvl="2" indent="-432000" eaLnBrk="1" hangingPunct="1">
              <a:lnSpc>
                <a:spcPct val="150000"/>
              </a:lnSpc>
            </a:pPr>
            <a:r>
              <a:rPr lang="zh-CN" altLang="en-US" sz="2200" dirty="0" smtClean="0">
                <a:latin typeface="+mn-lt"/>
              </a:rPr>
              <a:t>思考：</a:t>
            </a:r>
            <a:r>
              <a:rPr lang="en-US" altLang="zh-CN" sz="2200" b="1" dirty="0" smtClean="0">
                <a:latin typeface="+mn-lt"/>
              </a:rPr>
              <a:t>X</a:t>
            </a:r>
            <a:r>
              <a:rPr lang="zh-CN" altLang="en-US" sz="2200" dirty="0" smtClean="0">
                <a:latin typeface="+mn-lt"/>
              </a:rPr>
              <a:t>有多少个</a:t>
            </a:r>
            <a:r>
              <a:rPr lang="zh-CN" altLang="en-US" sz="2200" dirty="0">
                <a:latin typeface="+mn-lt"/>
              </a:rPr>
              <a:t>可</a:t>
            </a:r>
            <a:r>
              <a:rPr lang="zh-CN" altLang="en-US" sz="2200" dirty="0" smtClean="0">
                <a:latin typeface="+mn-lt"/>
              </a:rPr>
              <a:t>能的子</a:t>
            </a:r>
            <a:r>
              <a:rPr lang="zh-CN" altLang="en-US" sz="2200" dirty="0">
                <a:latin typeface="+mn-lt"/>
              </a:rPr>
              <a:t>序</a:t>
            </a:r>
            <a:r>
              <a:rPr lang="zh-CN" altLang="en-US" sz="2200" dirty="0" smtClean="0">
                <a:latin typeface="+mn-lt"/>
              </a:rPr>
              <a:t>列？</a:t>
            </a:r>
            <a:endParaRPr lang="zh-CN" altLang="en-US" sz="2200" dirty="0">
              <a:latin typeface="+mn-lt"/>
            </a:endParaRPr>
          </a:p>
          <a:p>
            <a:pPr marL="1440000" lvl="2" indent="-432000" eaLnBrk="1" hangingPunct="1">
              <a:lnSpc>
                <a:spcPct val="150000"/>
              </a:lnSpc>
            </a:pPr>
            <a:r>
              <a:rPr lang="zh-CN" altLang="en-US" sz="2200" dirty="0">
                <a:latin typeface="+mn-lt"/>
              </a:rPr>
              <a:t>对每条子序列，检查是否是</a:t>
            </a:r>
            <a:r>
              <a:rPr lang="en-US" altLang="zh-CN" sz="2200" b="1" dirty="0">
                <a:latin typeface="+mn-lt"/>
              </a:rPr>
              <a:t>Y</a:t>
            </a:r>
            <a:r>
              <a:rPr lang="zh-CN" altLang="en-US" sz="2200" dirty="0">
                <a:latin typeface="+mn-lt"/>
              </a:rPr>
              <a:t>的子序列，需要</a:t>
            </a:r>
            <a:r>
              <a:rPr lang="en-US" altLang="zh-CN" sz="2200" b="1" dirty="0">
                <a:latin typeface="+mn-lt"/>
              </a:rPr>
              <a:t>O(n)</a:t>
            </a:r>
            <a:r>
              <a:rPr lang="zh-CN" altLang="en-US" sz="2200" dirty="0">
                <a:latin typeface="+mn-lt"/>
              </a:rPr>
              <a:t>时</a:t>
            </a:r>
            <a:r>
              <a:rPr lang="zh-CN" altLang="en-US" sz="2200" dirty="0" smtClean="0">
                <a:latin typeface="+mn-lt"/>
              </a:rPr>
              <a:t>间</a:t>
            </a:r>
            <a:endParaRPr lang="zh-CN" altLang="en-US" sz="2200" dirty="0">
              <a:latin typeface="+mn-lt"/>
            </a:endParaRPr>
          </a:p>
          <a:p>
            <a:pPr marL="1440000" lvl="2" indent="-432000" eaLnBrk="1" hangingPunct="1">
              <a:lnSpc>
                <a:spcPct val="150000"/>
              </a:lnSpc>
            </a:pPr>
            <a:r>
              <a:rPr lang="zh-CN" altLang="en-US" sz="2200" dirty="0">
                <a:latin typeface="+mn-lt"/>
              </a:rPr>
              <a:t>从而</a:t>
            </a:r>
            <a:r>
              <a:rPr lang="zh-CN" altLang="en-US" sz="2200" dirty="0" smtClean="0">
                <a:latin typeface="+mn-lt"/>
              </a:rPr>
              <a:t>需要</a:t>
            </a:r>
            <a:r>
              <a:rPr lang="en-US" altLang="zh-CN" sz="2200" b="1" dirty="0" smtClean="0">
                <a:latin typeface="+mn-lt"/>
              </a:rPr>
              <a:t>O(n2</a:t>
            </a:r>
            <a:r>
              <a:rPr lang="en-US" altLang="zh-CN" sz="2200" b="1" baseline="30000" dirty="0" smtClean="0">
                <a:latin typeface="+mn-lt"/>
              </a:rPr>
              <a:t>m</a:t>
            </a:r>
            <a:r>
              <a:rPr lang="en-US" altLang="zh-CN" sz="2200" b="1" dirty="0" smtClean="0">
                <a:latin typeface="+mn-lt"/>
              </a:rPr>
              <a:t>)</a:t>
            </a:r>
            <a:r>
              <a:rPr lang="zh-CN" altLang="en-US" sz="2200" dirty="0" smtClean="0">
                <a:latin typeface="+mn-lt"/>
              </a:rPr>
              <a:t>，即指数时间来完成搜索</a:t>
            </a:r>
            <a:endParaRPr lang="en-US" altLang="zh-CN" sz="2200" dirty="0" smtClean="0">
              <a:latin typeface="+mn-lt"/>
            </a:endParaRPr>
          </a:p>
          <a:p>
            <a:pPr marL="990600" lvl="1" indent="-533400" eaLnBrk="1" hangingPunct="1">
              <a:lnSpc>
                <a:spcPct val="150000"/>
              </a:lnSpc>
            </a:pPr>
            <a:r>
              <a:rPr lang="zh-CN" altLang="en-US" sz="2200" dirty="0">
                <a:latin typeface="+mn-lt"/>
              </a:rPr>
              <a:t>解决思路</a:t>
            </a:r>
            <a:r>
              <a:rPr lang="en-US" altLang="zh-CN" sz="2200" dirty="0">
                <a:latin typeface="+mn-lt"/>
              </a:rPr>
              <a:t>2</a:t>
            </a:r>
            <a:r>
              <a:rPr lang="zh-CN" altLang="en-US" sz="2200" dirty="0">
                <a:latin typeface="+mn-lt"/>
              </a:rPr>
              <a:t>：动态规划</a:t>
            </a:r>
            <a:endParaRPr lang="en-US" altLang="zh-CN" sz="2200" dirty="0">
              <a:latin typeface="+mn-lt"/>
            </a:endParaRPr>
          </a:p>
        </p:txBody>
      </p:sp>
      <p:sp>
        <p:nvSpPr>
          <p:cNvPr id="3" name="矩形 2"/>
          <p:cNvSpPr/>
          <p:nvPr/>
        </p:nvSpPr>
        <p:spPr>
          <a:xfrm>
            <a:off x="6011236" y="4150241"/>
            <a:ext cx="1369076" cy="430887"/>
          </a:xfrm>
          <a:prstGeom prst="rect">
            <a:avLst/>
          </a:prstGeom>
        </p:spPr>
        <p:txBody>
          <a:bodyPr wrap="none">
            <a:noAutofit/>
          </a:bodyPr>
          <a:lstStyle/>
          <a:p>
            <a:r>
              <a:rPr lang="en-US" altLang="zh-CN" sz="2200" kern="0" dirty="0">
                <a:solidFill>
                  <a:srgbClr val="161616"/>
                </a:solidFill>
                <a:latin typeface="Verdana"/>
                <a:ea typeface="微软雅黑" panose="020B0503020204020204" pitchFamily="34" charset="-122"/>
              </a:rPr>
              <a:t>2</a:t>
            </a:r>
            <a:r>
              <a:rPr lang="en-US" altLang="zh-CN" sz="2200" kern="0" baseline="30000" dirty="0">
                <a:solidFill>
                  <a:srgbClr val="161616"/>
                </a:solidFill>
                <a:latin typeface="Verdana"/>
                <a:ea typeface="微软雅黑" panose="020B0503020204020204" pitchFamily="34" charset="-122"/>
              </a:rPr>
              <a:t>m</a:t>
            </a:r>
            <a:r>
              <a:rPr lang="zh-CN" altLang="en-US" sz="2200" kern="0" dirty="0">
                <a:solidFill>
                  <a:srgbClr val="161616"/>
                </a:solidFill>
                <a:latin typeface="Verdana"/>
                <a:ea typeface="微软雅黑" panose="020B0503020204020204" pitchFamily="34" charset="-122"/>
              </a:rPr>
              <a:t>个</a:t>
            </a:r>
            <a:endParaRPr lang="zh-CN" altLang="en-US" dirty="0"/>
          </a:p>
        </p:txBody>
      </p:sp>
    </p:spTree>
    <p:extLst>
      <p:ext uri="{BB962C8B-B14F-4D97-AF65-F5344CB8AC3E}">
        <p14:creationId xmlns:p14="http://schemas.microsoft.com/office/powerpoint/2010/main" val="1200001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6" end="6"/>
                                            </p:txEl>
                                          </p:spTgt>
                                        </p:tgtEl>
                                        <p:attrNameLst>
                                          <p:attrName>style.visibility</p:attrName>
                                        </p:attrNameLst>
                                      </p:cBhvr>
                                      <p:to>
                                        <p:strVal val="visible"/>
                                      </p:to>
                                    </p:set>
                                    <p:animEffect transition="in" filter="wipe(left)">
                                      <p:cBhvr>
                                        <p:cTn id="42" dur="500"/>
                                        <p:tgtEl>
                                          <p:spTgt spid="22589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7" end="7"/>
                                            </p:txEl>
                                          </p:spTgt>
                                        </p:tgtEl>
                                        <p:attrNameLst>
                                          <p:attrName>style.visibility</p:attrName>
                                        </p:attrNameLst>
                                      </p:cBhvr>
                                      <p:to>
                                        <p:strVal val="visible"/>
                                      </p:to>
                                    </p:set>
                                    <p:animEffect transition="in" filter="wipe(left)">
                                      <p:cBhvr>
                                        <p:cTn id="47" dur="500"/>
                                        <p:tgtEl>
                                          <p:spTgt spid="22589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56B3F460-D3A7-4584-8A7E-9A7D959D1841}" type="slidenum">
              <a:rPr lang="en-US" altLang="zh-CN" smtClean="0">
                <a:ea typeface="宋体" charset="-122"/>
              </a:rPr>
              <a:pPr/>
              <a:t>6</a:t>
            </a:fld>
            <a:endParaRPr lang="en-US" altLang="zh-CN" smtClean="0">
              <a:ea typeface="宋体" charset="-122"/>
            </a:endParaRPr>
          </a:p>
        </p:txBody>
      </p:sp>
      <p:sp>
        <p:nvSpPr>
          <p:cNvPr id="23555" name="Rectangle 2"/>
          <p:cNvSpPr>
            <a:spLocks noChangeArrowheads="1"/>
          </p:cNvSpPr>
          <p:nvPr/>
        </p:nvSpPr>
        <p:spPr bwMode="auto">
          <a:xfrm>
            <a:off x="684213" y="1628775"/>
            <a:ext cx="7772400" cy="41148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zh-CN" altLang="en-US" sz="2400" dirty="0">
                <a:latin typeface="微软雅黑" pitchFamily="34" charset="-122"/>
                <a:ea typeface="微软雅黑" pitchFamily="34" charset="-122"/>
              </a:rPr>
              <a:t>但是经分解得到的子问题往往</a:t>
            </a:r>
            <a:r>
              <a:rPr lang="zh-CN" altLang="en-US" sz="2400" dirty="0">
                <a:solidFill>
                  <a:srgbClr val="FF0000"/>
                </a:solidFill>
                <a:latin typeface="微软雅黑" pitchFamily="34" charset="-122"/>
                <a:ea typeface="微软雅黑" pitchFamily="34" charset="-122"/>
              </a:rPr>
              <a:t>不是互相独立</a:t>
            </a:r>
            <a:r>
              <a:rPr lang="zh-CN" altLang="en-US" sz="2400" dirty="0">
                <a:latin typeface="微软雅黑" pitchFamily="34" charset="-122"/>
                <a:ea typeface="微软雅黑" pitchFamily="34" charset="-122"/>
              </a:rPr>
              <a:t>的。不同子问题的数目常常只有多项式量级。在用分治法求解时，有些子问题被重复计算了许多次。</a:t>
            </a:r>
          </a:p>
        </p:txBody>
      </p:sp>
      <p:sp>
        <p:nvSpPr>
          <p:cNvPr id="285699" name="Rectangle 3"/>
          <p:cNvSpPr>
            <a:spLocks noChangeArrowheads="1"/>
          </p:cNvSpPr>
          <p:nvPr/>
        </p:nvSpPr>
        <p:spPr bwMode="auto">
          <a:xfrm>
            <a:off x="685800" y="609600"/>
            <a:ext cx="7772400" cy="1143000"/>
          </a:xfrm>
          <a:prstGeom prst="rect">
            <a:avLst/>
          </a:prstGeom>
          <a:noFill/>
          <a:ln>
            <a:noFill/>
          </a:ln>
          <a:effectLst/>
          <a:extLst/>
        </p:spPr>
        <p:txBody>
          <a:bodyPr anchor="ctr"/>
          <a:lstStyle/>
          <a:p>
            <a:pPr>
              <a:defRPr/>
            </a:pPr>
            <a:r>
              <a:rPr lang="zh-CN" altLang="en-US" sz="4200">
                <a:solidFill>
                  <a:schemeClr val="tx2"/>
                </a:solidFill>
                <a:effectLst>
                  <a:outerShdw blurRad="38100" dist="38100" dir="2700000" algn="tl">
                    <a:srgbClr val="C0C0C0"/>
                  </a:outerShdw>
                </a:effectLst>
                <a:latin typeface="Garamond" pitchFamily="18" charset="0"/>
                <a:ea typeface="黑体" pitchFamily="2" charset="-122"/>
              </a:rPr>
              <a:t>算法总体思想</a:t>
            </a:r>
          </a:p>
        </p:txBody>
      </p:sp>
      <p:grpSp>
        <p:nvGrpSpPr>
          <p:cNvPr id="2" name="Group 4"/>
          <p:cNvGrpSpPr>
            <a:grpSpLocks/>
          </p:cNvGrpSpPr>
          <p:nvPr/>
        </p:nvGrpSpPr>
        <p:grpSpPr bwMode="auto">
          <a:xfrm>
            <a:off x="142875" y="3143250"/>
            <a:ext cx="8893175" cy="2935288"/>
            <a:chOff x="158" y="2205"/>
            <a:chExt cx="5602" cy="1849"/>
          </a:xfrm>
        </p:grpSpPr>
        <p:sp>
          <p:nvSpPr>
            <p:cNvPr id="23558"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3200">
                  <a:latin typeface="Arial Rounded MT Bold" pitchFamily="34" charset="0"/>
                </a:rPr>
                <a:t>n</a:t>
              </a:r>
            </a:p>
          </p:txBody>
        </p:sp>
        <p:cxnSp>
          <p:nvCxnSpPr>
            <p:cNvPr id="23559" name="AutoShape 6"/>
            <p:cNvCxnSpPr>
              <a:cxnSpLocks noChangeShapeType="1"/>
              <a:stCxn id="23558" idx="4"/>
            </p:cNvCxnSpPr>
            <p:nvPr/>
          </p:nvCxnSpPr>
          <p:spPr bwMode="auto">
            <a:xfrm>
              <a:off x="2951" y="2595"/>
              <a:ext cx="2281" cy="512"/>
            </a:xfrm>
            <a:prstGeom prst="straightConnector1">
              <a:avLst/>
            </a:prstGeom>
            <a:noFill/>
            <a:ln w="19050">
              <a:solidFill>
                <a:schemeClr val="accent2"/>
              </a:solidFill>
              <a:round/>
              <a:headEnd/>
              <a:tailEnd type="triangle" w="med" len="med"/>
            </a:ln>
          </p:spPr>
        </p:cxnSp>
        <p:cxnSp>
          <p:nvCxnSpPr>
            <p:cNvPr id="23560" name="AutoShape 7"/>
            <p:cNvCxnSpPr>
              <a:cxnSpLocks noChangeShapeType="1"/>
              <a:stCxn id="23558" idx="4"/>
            </p:cNvCxnSpPr>
            <p:nvPr/>
          </p:nvCxnSpPr>
          <p:spPr bwMode="auto">
            <a:xfrm flipH="1">
              <a:off x="798" y="2595"/>
              <a:ext cx="2153" cy="480"/>
            </a:xfrm>
            <a:prstGeom prst="straightConnector1">
              <a:avLst/>
            </a:prstGeom>
            <a:noFill/>
            <a:ln w="19050">
              <a:solidFill>
                <a:schemeClr val="accent2"/>
              </a:solidFill>
              <a:round/>
              <a:headEnd/>
              <a:tailEnd type="triangle" w="med" len="med"/>
            </a:ln>
          </p:spPr>
        </p:cxnSp>
        <p:cxnSp>
          <p:nvCxnSpPr>
            <p:cNvPr id="23561" name="AutoShape 8"/>
            <p:cNvCxnSpPr>
              <a:cxnSpLocks noChangeShapeType="1"/>
              <a:stCxn id="23558" idx="4"/>
            </p:cNvCxnSpPr>
            <p:nvPr/>
          </p:nvCxnSpPr>
          <p:spPr bwMode="auto">
            <a:xfrm flipH="1">
              <a:off x="2276" y="2595"/>
              <a:ext cx="675" cy="512"/>
            </a:xfrm>
            <a:prstGeom prst="straightConnector1">
              <a:avLst/>
            </a:prstGeom>
            <a:noFill/>
            <a:ln w="19050">
              <a:solidFill>
                <a:schemeClr val="accent2"/>
              </a:solidFill>
              <a:round/>
              <a:headEnd/>
              <a:tailEnd type="triangle" w="med" len="med"/>
            </a:ln>
          </p:spPr>
        </p:cxnSp>
        <p:cxnSp>
          <p:nvCxnSpPr>
            <p:cNvPr id="23562" name="AutoShape 9"/>
            <p:cNvCxnSpPr>
              <a:cxnSpLocks noChangeShapeType="1"/>
              <a:stCxn id="23558" idx="4"/>
            </p:cNvCxnSpPr>
            <p:nvPr/>
          </p:nvCxnSpPr>
          <p:spPr bwMode="auto">
            <a:xfrm>
              <a:off x="2951" y="2595"/>
              <a:ext cx="803" cy="512"/>
            </a:xfrm>
            <a:prstGeom prst="straightConnector1">
              <a:avLst/>
            </a:prstGeom>
            <a:noFill/>
            <a:ln w="19050">
              <a:solidFill>
                <a:schemeClr val="accent2"/>
              </a:solidFill>
              <a:round/>
              <a:headEnd/>
              <a:tailEnd type="triangle" w="med" len="med"/>
            </a:ln>
          </p:spPr>
        </p:cxnSp>
        <p:grpSp>
          <p:nvGrpSpPr>
            <p:cNvPr id="3" name="Group 12"/>
            <p:cNvGrpSpPr>
              <a:grpSpLocks/>
            </p:cNvGrpSpPr>
            <p:nvPr/>
          </p:nvGrpSpPr>
          <p:grpSpPr bwMode="auto">
            <a:xfrm>
              <a:off x="158" y="3158"/>
              <a:ext cx="1248" cy="896"/>
              <a:chOff x="96" y="1296"/>
              <a:chExt cx="1488" cy="1104"/>
            </a:xfrm>
          </p:grpSpPr>
          <p:sp>
            <p:nvSpPr>
              <p:cNvPr id="23594" name="Oval 1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95" name="AutoShape 14"/>
              <p:cNvCxnSpPr>
                <a:cxnSpLocks noChangeShapeType="1"/>
                <a:stCxn id="23594" idx="4"/>
                <a:endCxn id="23602"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96" name="AutoShape 15"/>
              <p:cNvCxnSpPr>
                <a:cxnSpLocks noChangeShapeType="1"/>
                <a:stCxn id="23594" idx="4"/>
                <a:endCxn id="23599"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97" name="AutoShape 16"/>
              <p:cNvCxnSpPr>
                <a:cxnSpLocks noChangeShapeType="1"/>
                <a:stCxn id="23594" idx="4"/>
                <a:endCxn id="23600"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98" name="AutoShape 17"/>
              <p:cNvCxnSpPr>
                <a:cxnSpLocks noChangeShapeType="1"/>
                <a:stCxn id="23594" idx="4"/>
                <a:endCxn id="23601"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99" name="AutoShape 1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600" name="AutoShape 1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601" name="AutoShape 2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602" name="AutoShape 2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nvGrpSpPr>
            <p:cNvPr id="4" name="Group 22"/>
            <p:cNvGrpSpPr>
              <a:grpSpLocks/>
            </p:cNvGrpSpPr>
            <p:nvPr/>
          </p:nvGrpSpPr>
          <p:grpSpPr bwMode="auto">
            <a:xfrm>
              <a:off x="1655" y="3158"/>
              <a:ext cx="1248" cy="896"/>
              <a:chOff x="96" y="1296"/>
              <a:chExt cx="1488" cy="1104"/>
            </a:xfrm>
          </p:grpSpPr>
          <p:sp>
            <p:nvSpPr>
              <p:cNvPr id="23585" name="Oval 2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86" name="AutoShape 24"/>
              <p:cNvCxnSpPr>
                <a:cxnSpLocks noChangeShapeType="1"/>
                <a:stCxn id="23585" idx="4"/>
                <a:endCxn id="23593"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87" name="AutoShape 25"/>
              <p:cNvCxnSpPr>
                <a:cxnSpLocks noChangeShapeType="1"/>
                <a:stCxn id="23585" idx="4"/>
                <a:endCxn id="23590"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88" name="AutoShape 26"/>
              <p:cNvCxnSpPr>
                <a:cxnSpLocks noChangeShapeType="1"/>
                <a:stCxn id="23585" idx="4"/>
                <a:endCxn id="23591"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89" name="AutoShape 27"/>
              <p:cNvCxnSpPr>
                <a:cxnSpLocks noChangeShapeType="1"/>
                <a:stCxn id="23585" idx="4"/>
                <a:endCxn id="23592"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90" name="AutoShape 2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91" name="AutoShape 2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92" name="AutoShape 3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93" name="AutoShape 3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nvGrpSpPr>
            <p:cNvPr id="5" name="Group 32"/>
            <p:cNvGrpSpPr>
              <a:grpSpLocks/>
            </p:cNvGrpSpPr>
            <p:nvPr/>
          </p:nvGrpSpPr>
          <p:grpSpPr bwMode="auto">
            <a:xfrm>
              <a:off x="3107" y="3158"/>
              <a:ext cx="1248" cy="896"/>
              <a:chOff x="96" y="1296"/>
              <a:chExt cx="1488" cy="1104"/>
            </a:xfrm>
          </p:grpSpPr>
          <p:sp>
            <p:nvSpPr>
              <p:cNvPr id="23576" name="Oval 3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77" name="AutoShape 34"/>
              <p:cNvCxnSpPr>
                <a:cxnSpLocks noChangeShapeType="1"/>
                <a:stCxn id="23576" idx="4"/>
                <a:endCxn id="23584"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78" name="AutoShape 35"/>
              <p:cNvCxnSpPr>
                <a:cxnSpLocks noChangeShapeType="1"/>
                <a:stCxn id="23576" idx="4"/>
                <a:endCxn id="23581"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79" name="AutoShape 36"/>
              <p:cNvCxnSpPr>
                <a:cxnSpLocks noChangeShapeType="1"/>
                <a:stCxn id="23576" idx="4"/>
                <a:endCxn id="23582"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80" name="AutoShape 37"/>
              <p:cNvCxnSpPr>
                <a:cxnSpLocks noChangeShapeType="1"/>
                <a:stCxn id="23576" idx="4"/>
                <a:endCxn id="23583"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81" name="AutoShape 3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82" name="AutoShape 3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83" name="AutoShape 4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84" name="AutoShape 4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nvGrpSpPr>
            <p:cNvPr id="6" name="Group 42"/>
            <p:cNvGrpSpPr>
              <a:grpSpLocks/>
            </p:cNvGrpSpPr>
            <p:nvPr/>
          </p:nvGrpSpPr>
          <p:grpSpPr bwMode="auto">
            <a:xfrm>
              <a:off x="4512" y="3158"/>
              <a:ext cx="1248" cy="896"/>
              <a:chOff x="96" y="1296"/>
              <a:chExt cx="1488" cy="1104"/>
            </a:xfrm>
          </p:grpSpPr>
          <p:sp>
            <p:nvSpPr>
              <p:cNvPr id="23567" name="Oval 4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68" name="AutoShape 44"/>
              <p:cNvCxnSpPr>
                <a:cxnSpLocks noChangeShapeType="1"/>
                <a:stCxn id="23567" idx="4"/>
                <a:endCxn id="23575"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69" name="AutoShape 45"/>
              <p:cNvCxnSpPr>
                <a:cxnSpLocks noChangeShapeType="1"/>
                <a:stCxn id="23567" idx="4"/>
                <a:endCxn id="23572"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70" name="AutoShape 46"/>
              <p:cNvCxnSpPr>
                <a:cxnSpLocks noChangeShapeType="1"/>
                <a:stCxn id="23567" idx="4"/>
                <a:endCxn id="23573"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71" name="AutoShape 47"/>
              <p:cNvCxnSpPr>
                <a:cxnSpLocks noChangeShapeType="1"/>
                <a:stCxn id="23567" idx="4"/>
                <a:endCxn id="23574"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72" name="AutoShape 4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73" name="AutoShape 4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74" name="AutoShape 5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75" name="AutoShape 5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最长公共子序</a:t>
            </a:r>
            <a:r>
              <a:rPr lang="zh-CN" altLang="en-US" dirty="0" smtClean="0">
                <a:solidFill>
                  <a:schemeClr val="bg2">
                    <a:lumMod val="10000"/>
                  </a:schemeClr>
                </a:solidFill>
                <a:cs typeface="Courier New" pitchFamily="49" charset="0"/>
              </a:rPr>
              <a:t>列问题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pPr>
            <a:r>
              <a:rPr lang="en-US" altLang="zh-CN" sz="2200" dirty="0" smtClean="0"/>
              <a:t>1. </a:t>
            </a:r>
            <a:r>
              <a:rPr lang="zh-CN" altLang="en-US" sz="2200" dirty="0" smtClean="0"/>
              <a:t>最</a:t>
            </a:r>
            <a:r>
              <a:rPr lang="zh-CN" altLang="en-US" sz="2200" dirty="0"/>
              <a:t>长公共子序列问</a:t>
            </a:r>
            <a:r>
              <a:rPr lang="zh-CN" altLang="en-US" sz="2200" dirty="0" smtClean="0"/>
              <a:t>题具有最</a:t>
            </a:r>
            <a:r>
              <a:rPr lang="zh-CN" altLang="en-US" sz="2200" dirty="0"/>
              <a:t>优子结构性</a:t>
            </a:r>
            <a:r>
              <a:rPr lang="zh-CN" altLang="en-US" sz="2200" dirty="0" smtClean="0"/>
              <a:t>质</a:t>
            </a:r>
          </a:p>
          <a:p>
            <a:pPr marL="990600" lvl="1" indent="-533400" eaLnBrk="1" hangingPunct="1">
              <a:lnSpc>
                <a:spcPct val="150000"/>
              </a:lnSpc>
            </a:pPr>
            <a:r>
              <a:rPr lang="zh-CN" altLang="en-US" sz="2200" dirty="0" smtClean="0"/>
              <a:t>给定序列 </a:t>
            </a:r>
            <a:r>
              <a:rPr lang="en-US" altLang="zh-CN" sz="2200" b="1" dirty="0" smtClean="0"/>
              <a:t>X={x</a:t>
            </a:r>
            <a:r>
              <a:rPr lang="en-US" altLang="zh-CN" sz="2200" b="1" baseline="-25000" dirty="0" smtClean="0"/>
              <a:t>1</a:t>
            </a:r>
            <a:r>
              <a:rPr lang="en-US" altLang="zh-CN" sz="2200" b="1" dirty="0"/>
              <a:t>, </a:t>
            </a:r>
            <a:r>
              <a:rPr lang="en-US" altLang="zh-CN" sz="2200" b="1" dirty="0" smtClean="0"/>
              <a:t>x</a:t>
            </a:r>
            <a:r>
              <a:rPr lang="en-US" altLang="zh-CN" sz="2200" b="1" baseline="-25000" dirty="0" smtClean="0"/>
              <a:t>2</a:t>
            </a:r>
            <a:r>
              <a:rPr lang="en-US" altLang="zh-CN" sz="2200" b="1" dirty="0"/>
              <a:t>, ……, </a:t>
            </a:r>
            <a:r>
              <a:rPr lang="en-US" altLang="zh-CN" sz="2200" b="1" dirty="0" err="1" smtClean="0"/>
              <a:t>x</a:t>
            </a:r>
            <a:r>
              <a:rPr lang="en-US" altLang="zh-CN" sz="2200" b="1" baseline="-25000" dirty="0" err="1" smtClean="0"/>
              <a:t>m</a:t>
            </a:r>
            <a:r>
              <a:rPr lang="en-US" altLang="zh-CN" sz="2200" b="1" dirty="0" smtClean="0"/>
              <a:t>} </a:t>
            </a:r>
            <a:r>
              <a:rPr lang="zh-CN" altLang="en-US" sz="2200" dirty="0" smtClean="0"/>
              <a:t>和 </a:t>
            </a:r>
            <a:r>
              <a:rPr lang="en-US" altLang="zh-CN" sz="2200" b="1" dirty="0" smtClean="0"/>
              <a:t>Y={y</a:t>
            </a:r>
            <a:r>
              <a:rPr lang="en-US" altLang="zh-CN" sz="2200" b="1" baseline="-25000" dirty="0" smtClean="0"/>
              <a:t>1</a:t>
            </a:r>
            <a:r>
              <a:rPr lang="en-US" altLang="zh-CN" sz="2200" b="1" dirty="0"/>
              <a:t>, </a:t>
            </a:r>
            <a:r>
              <a:rPr lang="en-US" altLang="zh-CN" sz="2200" b="1" dirty="0" smtClean="0"/>
              <a:t>y</a:t>
            </a:r>
            <a:r>
              <a:rPr lang="en-US" altLang="zh-CN" sz="2200" b="1" baseline="-25000" dirty="0" smtClean="0"/>
              <a:t>2</a:t>
            </a:r>
            <a:r>
              <a:rPr lang="en-US" altLang="zh-CN" sz="2200" b="1" dirty="0"/>
              <a:t>, ……, </a:t>
            </a:r>
            <a:r>
              <a:rPr lang="en-US" altLang="zh-CN" sz="2200" b="1" dirty="0" err="1" smtClean="0"/>
              <a:t>y</a:t>
            </a:r>
            <a:r>
              <a:rPr lang="en-US" altLang="zh-CN" sz="2200" b="1" baseline="-25000" dirty="0" err="1" smtClean="0"/>
              <a:t>n</a:t>
            </a:r>
            <a:r>
              <a:rPr lang="en-US" altLang="zh-CN" sz="2200" b="1" dirty="0" smtClean="0"/>
              <a:t>}</a:t>
            </a:r>
          </a:p>
          <a:p>
            <a:pPr marL="990600" lvl="1" indent="-533400" eaLnBrk="1" hangingPunct="1">
              <a:lnSpc>
                <a:spcPct val="150000"/>
              </a:lnSpc>
            </a:pPr>
            <a:r>
              <a:rPr lang="zh-CN" altLang="en-US" sz="2200" dirty="0" smtClean="0"/>
              <a:t>设它们的一个最</a:t>
            </a:r>
            <a:r>
              <a:rPr lang="zh-CN" altLang="en-US" sz="2200" dirty="0"/>
              <a:t>长公共子序</a:t>
            </a:r>
            <a:r>
              <a:rPr lang="zh-CN" altLang="en-US" sz="2200" dirty="0" smtClean="0"/>
              <a:t>列为 </a:t>
            </a:r>
            <a:r>
              <a:rPr lang="en-US" altLang="zh-CN" sz="2200" b="1" dirty="0"/>
              <a:t>Z</a:t>
            </a:r>
            <a:r>
              <a:rPr lang="en-US" altLang="zh-CN" sz="2200" b="1" dirty="0" smtClean="0"/>
              <a:t>={z</a:t>
            </a:r>
            <a:r>
              <a:rPr lang="en-US" altLang="zh-CN" sz="2200" b="1" baseline="-25000" dirty="0" smtClean="0"/>
              <a:t>1</a:t>
            </a:r>
            <a:r>
              <a:rPr lang="en-US" altLang="zh-CN" sz="2200" b="1" dirty="0" smtClean="0"/>
              <a:t>, z</a:t>
            </a:r>
            <a:r>
              <a:rPr lang="en-US" altLang="zh-CN" sz="2200" b="1" baseline="-25000" dirty="0" smtClean="0"/>
              <a:t>2</a:t>
            </a:r>
            <a:r>
              <a:rPr lang="en-US" altLang="zh-CN" sz="2200" b="1" dirty="0" smtClean="0"/>
              <a:t>,…, </a:t>
            </a:r>
            <a:r>
              <a:rPr lang="en-US" altLang="zh-CN" sz="2200" b="1" dirty="0" err="1" smtClean="0"/>
              <a:t>z</a:t>
            </a:r>
            <a:r>
              <a:rPr lang="en-US" altLang="zh-CN" sz="2200" b="1" baseline="-25000" dirty="0" err="1" smtClean="0"/>
              <a:t>k</a:t>
            </a:r>
            <a:r>
              <a:rPr lang="en-US" altLang="zh-CN" sz="2200" b="1" dirty="0" smtClean="0"/>
              <a:t>} </a:t>
            </a:r>
            <a:r>
              <a:rPr lang="zh-CN" altLang="en-US" sz="2200" dirty="0" smtClean="0"/>
              <a:t>，则：</a:t>
            </a:r>
            <a:endParaRPr lang="en-US" altLang="zh-CN" sz="2200" dirty="0" smtClean="0"/>
          </a:p>
          <a:p>
            <a:pPr marL="990600" lvl="1" indent="-533400" eaLnBrk="1" hangingPunct="1">
              <a:lnSpc>
                <a:spcPct val="150000"/>
              </a:lnSpc>
              <a:buFont typeface="+mj-ea"/>
              <a:buAutoNum type="circleNumDbPlain"/>
            </a:pPr>
            <a:r>
              <a:rPr lang="zh-CN" altLang="en-US" sz="2200" dirty="0" smtClean="0">
                <a:latin typeface="+mn-lt"/>
              </a:rPr>
              <a:t>若</a:t>
            </a:r>
            <a:r>
              <a:rPr lang="en-US" altLang="zh-CN" sz="2200" b="1" dirty="0" err="1" smtClean="0"/>
              <a:t>x</a:t>
            </a:r>
            <a:r>
              <a:rPr lang="en-US" altLang="zh-CN" sz="2200" b="1" baseline="-25000" dirty="0" err="1" smtClean="0"/>
              <a:t>m</a:t>
            </a:r>
            <a:r>
              <a:rPr lang="en-US" altLang="zh-CN" sz="2200" b="1" dirty="0" smtClean="0"/>
              <a:t> =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；则：</a:t>
            </a:r>
            <a:r>
              <a:rPr lang="en-US" altLang="zh-CN" sz="2200" b="1" dirty="0" smtClean="0"/>
              <a:t> </a:t>
            </a:r>
            <a:r>
              <a:rPr lang="en-US" altLang="zh-CN" sz="2200" b="1" dirty="0" err="1" smtClean="0"/>
              <a:t>z</a:t>
            </a:r>
            <a:r>
              <a:rPr lang="en-US" altLang="zh-CN" sz="2200" b="1" baseline="-25000" dirty="0" err="1" smtClean="0"/>
              <a:t>k</a:t>
            </a:r>
            <a:r>
              <a:rPr lang="en-US" altLang="zh-CN" sz="2200" b="1" dirty="0" smtClean="0"/>
              <a:t> = </a:t>
            </a:r>
            <a:r>
              <a:rPr lang="en-US" altLang="zh-CN" sz="2200" b="1" dirty="0" err="1" smtClean="0"/>
              <a:t>x</a:t>
            </a:r>
            <a:r>
              <a:rPr lang="en-US" altLang="zh-CN" sz="2200" b="1" baseline="-25000" dirty="0" err="1" smtClean="0"/>
              <a:t>m</a:t>
            </a:r>
            <a:r>
              <a:rPr lang="en-US" altLang="zh-CN" sz="2200" b="1" dirty="0" smtClean="0"/>
              <a:t> </a:t>
            </a:r>
            <a:r>
              <a:rPr lang="en-US" altLang="zh-CN" sz="2200" b="1" dirty="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，且</a:t>
            </a:r>
            <a:r>
              <a:rPr lang="en-US" altLang="zh-CN" sz="2200" b="1" dirty="0" smtClean="0"/>
              <a:t>Z</a:t>
            </a:r>
            <a:r>
              <a:rPr lang="en-US" altLang="zh-CN" sz="2200" b="1" baseline="-25000" dirty="0" smtClean="0"/>
              <a:t>k-1</a:t>
            </a:r>
            <a:r>
              <a:rPr lang="zh-CN" altLang="en-US" sz="2200" dirty="0" smtClean="0"/>
              <a:t>是</a:t>
            </a:r>
            <a:r>
              <a:rPr lang="en-US" altLang="zh-CN" sz="2200" b="1" dirty="0" smtClean="0"/>
              <a:t>X</a:t>
            </a:r>
            <a:r>
              <a:rPr lang="en-US" altLang="zh-CN" sz="2200" b="1" baseline="-25000" dirty="0" smtClean="0"/>
              <a:t>m-1</a:t>
            </a:r>
            <a:r>
              <a:rPr lang="en-US" altLang="zh-CN" sz="2200" dirty="0" smtClean="0"/>
              <a:t> </a:t>
            </a:r>
            <a:r>
              <a:rPr lang="zh-CN" altLang="en-US" sz="2200" dirty="0" smtClean="0"/>
              <a:t>和</a:t>
            </a:r>
            <a:r>
              <a:rPr lang="en-US" altLang="zh-CN" sz="2200" dirty="0" smtClean="0"/>
              <a:t> </a:t>
            </a:r>
            <a:r>
              <a:rPr lang="en-US" altLang="zh-CN" sz="2200" b="1" dirty="0" smtClean="0"/>
              <a:t>Y</a:t>
            </a:r>
            <a:r>
              <a:rPr lang="en-US" altLang="zh-CN" sz="2200" b="1" baseline="-25000" dirty="0" smtClean="0"/>
              <a:t>n-1 </a:t>
            </a:r>
            <a:r>
              <a:rPr lang="zh-CN" altLang="en-US" sz="2200" dirty="0" smtClean="0"/>
              <a:t>的</a:t>
            </a:r>
            <a:r>
              <a:rPr lang="en-US" altLang="zh-CN" sz="2200" dirty="0" smtClean="0"/>
              <a:t>LCS</a:t>
            </a:r>
          </a:p>
          <a:p>
            <a:pPr marL="990600" lvl="1" indent="-533400" eaLnBrk="1" hangingPunct="1">
              <a:lnSpc>
                <a:spcPct val="150000"/>
              </a:lnSpc>
              <a:buFont typeface="+mj-ea"/>
              <a:buAutoNum type="circleNumDbPlain"/>
            </a:pPr>
            <a:r>
              <a:rPr lang="zh-CN" altLang="en-US" sz="2200" dirty="0"/>
              <a:t>若</a:t>
            </a:r>
            <a:r>
              <a:rPr lang="en-US" altLang="zh-CN" sz="2200" b="1" dirty="0" err="1"/>
              <a:t>x</a:t>
            </a:r>
            <a:r>
              <a:rPr lang="en-US" altLang="zh-CN" sz="2200" b="1" baseline="-25000" dirty="0" err="1"/>
              <a:t>m</a:t>
            </a:r>
            <a:r>
              <a:rPr lang="en-US" altLang="zh-CN" sz="2200" b="1" dirty="0"/>
              <a:t> </a:t>
            </a:r>
            <a:r>
              <a:rPr lang="en-US" altLang="zh-CN" sz="2200" b="1" dirty="0" smtClean="0"/>
              <a:t>≠ </a:t>
            </a:r>
            <a:r>
              <a:rPr lang="en-US" altLang="zh-CN" sz="2200" b="1" dirty="0" err="1"/>
              <a:t>y</a:t>
            </a:r>
            <a:r>
              <a:rPr lang="en-US" altLang="zh-CN" sz="2200" b="1" baseline="-25000" dirty="0" err="1"/>
              <a:t>n</a:t>
            </a:r>
            <a:r>
              <a:rPr lang="en-US" altLang="zh-CN" sz="2200" b="1" baseline="-25000" dirty="0"/>
              <a:t> </a:t>
            </a:r>
            <a:r>
              <a:rPr lang="zh-CN" altLang="en-US" sz="2200" dirty="0" smtClean="0"/>
              <a:t>且 </a:t>
            </a:r>
            <a:r>
              <a:rPr lang="en-US" altLang="zh-CN" sz="2200" b="1" dirty="0" err="1" smtClean="0"/>
              <a:t>z</a:t>
            </a:r>
            <a:r>
              <a:rPr lang="en-US" altLang="zh-CN" sz="2200" b="1" baseline="-25000" dirty="0" err="1" smtClean="0"/>
              <a:t>k</a:t>
            </a:r>
            <a:r>
              <a:rPr lang="en-US" altLang="zh-CN" sz="2200" b="1" dirty="0" smtClean="0"/>
              <a:t> </a:t>
            </a:r>
            <a:r>
              <a:rPr lang="en-US" altLang="zh-CN" sz="2200" b="1" dirty="0"/>
              <a:t>≠ </a:t>
            </a:r>
            <a:r>
              <a:rPr lang="en-US" altLang="zh-CN" sz="2200" b="1" dirty="0" err="1" smtClean="0"/>
              <a:t>x</a:t>
            </a:r>
            <a:r>
              <a:rPr lang="en-US" altLang="zh-CN" sz="2200" b="1" baseline="-25000" dirty="0" err="1" smtClean="0"/>
              <a:t>m</a:t>
            </a:r>
            <a:r>
              <a:rPr lang="en-US" altLang="zh-CN" sz="2200" b="1" baseline="-25000" dirty="0" smtClean="0"/>
              <a:t> </a:t>
            </a:r>
            <a:r>
              <a:rPr lang="zh-CN" altLang="en-US" sz="2200" dirty="0"/>
              <a:t>；</a:t>
            </a:r>
            <a:r>
              <a:rPr lang="zh-CN" altLang="en-US" sz="2200" dirty="0" smtClean="0"/>
              <a:t>则：</a:t>
            </a:r>
            <a:r>
              <a:rPr lang="en-US" altLang="zh-CN" sz="2200" b="1" dirty="0" smtClean="0"/>
              <a:t> Z </a:t>
            </a:r>
            <a:r>
              <a:rPr lang="zh-CN" altLang="en-US" sz="2200" dirty="0" smtClean="0"/>
              <a:t>是</a:t>
            </a:r>
            <a:r>
              <a:rPr lang="en-US" altLang="zh-CN" sz="2200" b="1" dirty="0"/>
              <a:t>X</a:t>
            </a:r>
            <a:r>
              <a:rPr lang="en-US" altLang="zh-CN" sz="2200" b="1" baseline="-25000" dirty="0"/>
              <a:t>m-1</a:t>
            </a:r>
            <a:r>
              <a:rPr lang="en-US" altLang="zh-CN" sz="2200" dirty="0"/>
              <a:t> </a:t>
            </a:r>
            <a:r>
              <a:rPr lang="zh-CN" altLang="en-US" sz="2200" dirty="0"/>
              <a:t>和</a:t>
            </a:r>
            <a:r>
              <a:rPr lang="en-US" altLang="zh-CN" sz="2200" dirty="0"/>
              <a:t> </a:t>
            </a:r>
            <a:r>
              <a:rPr lang="en-US" altLang="zh-CN" sz="2200" b="1" dirty="0" smtClean="0"/>
              <a:t>Y</a:t>
            </a:r>
            <a:r>
              <a:rPr lang="en-US" altLang="zh-CN" sz="2200" b="1" baseline="-25000" dirty="0" smtClean="0"/>
              <a:t> </a:t>
            </a:r>
            <a:r>
              <a:rPr lang="zh-CN" altLang="en-US" sz="2200" dirty="0"/>
              <a:t>的</a:t>
            </a:r>
            <a:r>
              <a:rPr lang="en-US" altLang="zh-CN" sz="2200" dirty="0"/>
              <a:t>LCS</a:t>
            </a:r>
          </a:p>
          <a:p>
            <a:pPr marL="990600" lvl="1" indent="-533400" eaLnBrk="1" hangingPunct="1">
              <a:lnSpc>
                <a:spcPct val="150000"/>
              </a:lnSpc>
              <a:buFont typeface="+mj-ea"/>
              <a:buAutoNum type="circleNumDbPlain"/>
            </a:pPr>
            <a:r>
              <a:rPr lang="zh-CN" altLang="en-US" sz="2200" dirty="0"/>
              <a:t>若</a:t>
            </a:r>
            <a:r>
              <a:rPr lang="en-US" altLang="zh-CN" sz="2200" b="1" dirty="0" err="1"/>
              <a:t>x</a:t>
            </a:r>
            <a:r>
              <a:rPr lang="en-US" altLang="zh-CN" sz="2200" b="1" baseline="-25000" dirty="0" err="1"/>
              <a:t>m</a:t>
            </a:r>
            <a:r>
              <a:rPr lang="en-US" altLang="zh-CN" sz="2200" b="1" dirty="0"/>
              <a:t> ≠</a:t>
            </a:r>
            <a:r>
              <a:rPr lang="en-US" altLang="zh-CN" sz="2200" b="1" dirty="0" smtClean="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且 </a:t>
            </a:r>
            <a:r>
              <a:rPr lang="en-US" altLang="zh-CN" sz="2200" b="1" dirty="0" err="1"/>
              <a:t>z</a:t>
            </a:r>
            <a:r>
              <a:rPr lang="en-US" altLang="zh-CN" sz="2200" b="1" baseline="-25000" dirty="0" err="1"/>
              <a:t>k</a:t>
            </a:r>
            <a:r>
              <a:rPr lang="en-US" altLang="zh-CN" sz="2200" b="1" dirty="0"/>
              <a:t> ≠ </a:t>
            </a:r>
            <a:r>
              <a:rPr lang="en-US" altLang="zh-CN" sz="2200" b="1" dirty="0" err="1" smtClean="0"/>
              <a:t>y</a:t>
            </a:r>
            <a:r>
              <a:rPr lang="en-US" altLang="zh-CN" sz="2200" b="1" baseline="-25000" dirty="0" err="1" smtClean="0"/>
              <a:t>n</a:t>
            </a:r>
            <a:r>
              <a:rPr lang="zh-CN" altLang="en-US" sz="2200" dirty="0" smtClean="0"/>
              <a:t>；则</a:t>
            </a:r>
            <a:r>
              <a:rPr lang="zh-CN" altLang="en-US" sz="2200" dirty="0"/>
              <a:t>：</a:t>
            </a:r>
            <a:r>
              <a:rPr lang="en-US" altLang="zh-CN" sz="2200" b="1" dirty="0"/>
              <a:t> </a:t>
            </a:r>
            <a:r>
              <a:rPr lang="en-US" altLang="zh-CN" sz="2200" b="1" dirty="0" smtClean="0"/>
              <a:t>Z </a:t>
            </a:r>
            <a:r>
              <a:rPr lang="zh-CN" altLang="en-US" sz="2200" dirty="0" smtClean="0"/>
              <a:t>是 </a:t>
            </a:r>
            <a:r>
              <a:rPr lang="en-US" altLang="zh-CN" sz="2200" b="1" dirty="0" smtClean="0"/>
              <a:t>X</a:t>
            </a:r>
            <a:r>
              <a:rPr lang="en-US" altLang="zh-CN" sz="2200" dirty="0" smtClean="0"/>
              <a:t> </a:t>
            </a:r>
            <a:r>
              <a:rPr lang="zh-CN" altLang="en-US" sz="2200" dirty="0"/>
              <a:t>和</a:t>
            </a:r>
            <a:r>
              <a:rPr lang="en-US" altLang="zh-CN" sz="2200" dirty="0"/>
              <a:t> </a:t>
            </a:r>
            <a:r>
              <a:rPr lang="en-US" altLang="zh-CN" sz="2200" b="1" dirty="0"/>
              <a:t>Y</a:t>
            </a:r>
            <a:r>
              <a:rPr lang="en-US" altLang="zh-CN" sz="2200" b="1" baseline="-25000" dirty="0"/>
              <a:t>n-1 </a:t>
            </a:r>
            <a:r>
              <a:rPr lang="zh-CN" altLang="en-US" sz="2200" dirty="0"/>
              <a:t>的</a:t>
            </a:r>
            <a:r>
              <a:rPr lang="en-US" altLang="zh-CN" sz="2200" dirty="0" smtClean="0"/>
              <a:t>LCS</a:t>
            </a:r>
          </a:p>
          <a:p>
            <a:pPr marL="990600" lvl="1" indent="-533400" eaLnBrk="1" hangingPunct="1">
              <a:lnSpc>
                <a:spcPct val="150000"/>
              </a:lnSpc>
            </a:pPr>
            <a:r>
              <a:rPr lang="zh-CN" altLang="en-US" sz="2200" dirty="0" smtClean="0"/>
              <a:t>可见：</a:t>
            </a:r>
            <a:r>
              <a:rPr lang="en-US" altLang="zh-CN" sz="2200" b="1" dirty="0"/>
              <a:t>LCS(X,Y) </a:t>
            </a:r>
            <a:r>
              <a:rPr lang="zh-CN" altLang="en-US" sz="2200" dirty="0" smtClean="0"/>
              <a:t>包含了这</a:t>
            </a:r>
            <a:r>
              <a:rPr lang="en-US" altLang="zh-CN" sz="2200" dirty="0" smtClean="0"/>
              <a:t>2</a:t>
            </a:r>
            <a:r>
              <a:rPr lang="zh-CN" altLang="en-US" sz="2200" dirty="0" smtClean="0"/>
              <a:t>个序列的前缀子序列的</a:t>
            </a:r>
            <a:r>
              <a:rPr lang="en-US" altLang="zh-CN" sz="2200" b="1" dirty="0"/>
              <a:t>LCS</a:t>
            </a:r>
          </a:p>
          <a:p>
            <a:pPr marL="990600" lvl="1" indent="-533400" eaLnBrk="1" hangingPunct="1">
              <a:lnSpc>
                <a:spcPct val="150000"/>
              </a:lnSpc>
            </a:pPr>
            <a:r>
              <a:rPr lang="zh-CN" altLang="en-US" sz="2200" dirty="0" smtClean="0"/>
              <a:t>因此：最</a:t>
            </a:r>
            <a:r>
              <a:rPr lang="zh-CN" altLang="en-US" sz="2200" dirty="0"/>
              <a:t>长公共子序列问题具有最优子结构性</a:t>
            </a:r>
            <a:r>
              <a:rPr lang="zh-CN" altLang="en-US" sz="2200" dirty="0" smtClean="0"/>
              <a:t>质</a:t>
            </a:r>
            <a:endParaRPr lang="en-US" altLang="zh-CN" sz="2200" dirty="0" smtClean="0"/>
          </a:p>
        </p:txBody>
      </p:sp>
    </p:spTree>
    <p:extLst>
      <p:ext uri="{BB962C8B-B14F-4D97-AF65-F5344CB8AC3E}">
        <p14:creationId xmlns:p14="http://schemas.microsoft.com/office/powerpoint/2010/main" val="734892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54" name="Picture 2" descr="https://img-blog.csdn.net/20160529231235295?watermark/2/text/aHR0cDovL2Jsb2cuY3Nkbi5uZXQv/font/5a6L5L2T/fontsize/400/fill/I0JBQkFCMA==/dissolve/70/gravity/Center"/>
          <p:cNvPicPr>
            <a:picLocks noChangeAspect="1" noChangeArrowheads="1"/>
          </p:cNvPicPr>
          <p:nvPr/>
        </p:nvPicPr>
        <p:blipFill>
          <a:blip r:embed="rId2" cstate="print"/>
          <a:srcRect/>
          <a:stretch>
            <a:fillRect/>
          </a:stretch>
        </p:blipFill>
        <p:spPr bwMode="auto">
          <a:xfrm>
            <a:off x="179512" y="764704"/>
            <a:ext cx="8858086" cy="4104456"/>
          </a:xfrm>
          <a:prstGeom prst="rect">
            <a:avLst/>
          </a:prstGeom>
          <a:noFill/>
        </p:spPr>
      </p:pic>
      <p:sp>
        <p:nvSpPr>
          <p:cNvPr id="3" name="Rectangle 2"/>
          <p:cNvSpPr txBox="1">
            <a:spLocks noChangeArrowheads="1"/>
          </p:cNvSpPr>
          <p:nvPr/>
        </p:nvSpPr>
        <p:spPr>
          <a:xfrm>
            <a:off x="1" y="87710"/>
            <a:ext cx="9144000" cy="6199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最长公共子序列问题</a:t>
            </a:r>
            <a:endParaRPr kumimoji="0" lang="zh-CN" altLang="en-US" sz="2800" b="1"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sp>
        <p:nvSpPr>
          <p:cNvPr id="4" name="矩形 3"/>
          <p:cNvSpPr/>
          <p:nvPr/>
        </p:nvSpPr>
        <p:spPr>
          <a:xfrm>
            <a:off x="539552" y="4919008"/>
            <a:ext cx="7848872" cy="1569660"/>
          </a:xfrm>
          <a:prstGeom prst="rect">
            <a:avLst/>
          </a:prstGeom>
          <a:solidFill>
            <a:srgbClr val="FFC000"/>
          </a:solidFill>
        </p:spPr>
        <p:txBody>
          <a:bodyPr wrap="square">
            <a:spAutoFit/>
          </a:bodyPr>
          <a:lstStyle/>
          <a:p>
            <a:pPr algn="just"/>
            <a:r>
              <a:rPr lang="zh-CN" altLang="en-US" sz="2400" b="0" dirty="0" smtClean="0">
                <a:latin typeface="微软雅黑" pitchFamily="34" charset="-122"/>
                <a:ea typeface="微软雅黑" pitchFamily="34" charset="-122"/>
              </a:rPr>
              <a:t>假如</a:t>
            </a:r>
            <a:r>
              <a:rPr lang="en-US" altLang="zh-CN" sz="2400" b="0" dirty="0" smtClean="0">
                <a:latin typeface="微软雅黑" pitchFamily="34" charset="-122"/>
                <a:ea typeface="微软雅黑" pitchFamily="34" charset="-122"/>
              </a:rPr>
              <a:t>S1</a:t>
            </a:r>
            <a:r>
              <a:rPr lang="zh-CN" altLang="en-US" sz="2400" b="0" dirty="0" smtClean="0">
                <a:latin typeface="微软雅黑" pitchFamily="34" charset="-122"/>
                <a:ea typeface="微软雅黑" pitchFamily="34" charset="-122"/>
              </a:rPr>
              <a:t>的最后一个元素与</a:t>
            </a:r>
            <a:r>
              <a:rPr lang="en-US" altLang="zh-CN" sz="2400" b="0" dirty="0" smtClean="0">
                <a:latin typeface="微软雅黑" pitchFamily="34" charset="-122"/>
                <a:ea typeface="微软雅黑" pitchFamily="34" charset="-122"/>
              </a:rPr>
              <a:t>S2</a:t>
            </a:r>
            <a:r>
              <a:rPr lang="zh-CN" altLang="en-US" sz="2400" b="0" dirty="0" smtClean="0">
                <a:latin typeface="微软雅黑" pitchFamily="34" charset="-122"/>
                <a:ea typeface="微软雅黑" pitchFamily="34" charset="-122"/>
              </a:rPr>
              <a:t>的最后一个元素不等，那么</a:t>
            </a:r>
            <a:r>
              <a:rPr lang="en-US" altLang="zh-CN" sz="2400" b="0" dirty="0" smtClean="0">
                <a:latin typeface="微软雅黑" pitchFamily="34" charset="-122"/>
                <a:ea typeface="微软雅黑" pitchFamily="34" charset="-122"/>
              </a:rPr>
              <a:t>S1</a:t>
            </a:r>
            <a:r>
              <a:rPr lang="zh-CN" altLang="en-US" sz="2400" b="0" dirty="0" smtClean="0">
                <a:latin typeface="微软雅黑" pitchFamily="34" charset="-122"/>
                <a:ea typeface="微软雅黑" pitchFamily="34" charset="-122"/>
              </a:rPr>
              <a:t>和</a:t>
            </a:r>
            <a:r>
              <a:rPr lang="en-US" altLang="zh-CN" sz="2400" b="0" dirty="0" smtClean="0">
                <a:latin typeface="微软雅黑" pitchFamily="34" charset="-122"/>
                <a:ea typeface="微软雅黑" pitchFamily="34" charset="-122"/>
              </a:rPr>
              <a:t>S2</a:t>
            </a:r>
            <a:r>
              <a:rPr lang="zh-CN" altLang="en-US" sz="2400" b="0" dirty="0" smtClean="0">
                <a:latin typeface="微软雅黑" pitchFamily="34" charset="-122"/>
                <a:ea typeface="微软雅黑" pitchFamily="34" charset="-122"/>
              </a:rPr>
              <a:t>的</a:t>
            </a:r>
            <a:r>
              <a:rPr lang="en-US" altLang="zh-CN" sz="2400" b="0" dirty="0" smtClean="0">
                <a:latin typeface="微软雅黑" pitchFamily="34" charset="-122"/>
                <a:ea typeface="微软雅黑" pitchFamily="34" charset="-122"/>
              </a:rPr>
              <a:t>LCS</a:t>
            </a:r>
            <a:r>
              <a:rPr lang="zh-CN" altLang="en-US" sz="2400" b="0" dirty="0" smtClean="0">
                <a:latin typeface="微软雅黑" pitchFamily="34" charset="-122"/>
                <a:ea typeface="微软雅黑" pitchFamily="34" charset="-122"/>
              </a:rPr>
              <a:t>就等于 ： </a:t>
            </a:r>
            <a:r>
              <a:rPr lang="en-US" altLang="zh-CN" sz="2400" b="0" dirty="0" smtClean="0">
                <a:latin typeface="微软雅黑" pitchFamily="34" charset="-122"/>
                <a:ea typeface="微软雅黑" pitchFamily="34" charset="-122"/>
              </a:rPr>
              <a:t>{S1</a:t>
            </a:r>
            <a:r>
              <a:rPr lang="zh-CN" altLang="en-US" sz="2400" b="0" dirty="0" smtClean="0">
                <a:latin typeface="微软雅黑" pitchFamily="34" charset="-122"/>
                <a:ea typeface="微软雅黑" pitchFamily="34" charset="-122"/>
              </a:rPr>
              <a:t>减去最后一个元素</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与 </a:t>
            </a:r>
            <a:r>
              <a:rPr lang="en-US" altLang="zh-CN" sz="2400" b="0" dirty="0" smtClean="0">
                <a:latin typeface="微软雅黑" pitchFamily="34" charset="-122"/>
                <a:ea typeface="微软雅黑" pitchFamily="34" charset="-122"/>
              </a:rPr>
              <a:t>S2 </a:t>
            </a:r>
            <a:r>
              <a:rPr lang="zh-CN" altLang="en-US" sz="2400" b="0" dirty="0" smtClean="0">
                <a:latin typeface="微软雅黑" pitchFamily="34" charset="-122"/>
                <a:ea typeface="微软雅黑" pitchFamily="34" charset="-122"/>
              </a:rPr>
              <a:t>的</a:t>
            </a:r>
            <a:r>
              <a:rPr lang="en-US" altLang="zh-CN" sz="2400" b="0" dirty="0" smtClean="0">
                <a:latin typeface="微软雅黑" pitchFamily="34" charset="-122"/>
                <a:ea typeface="微软雅黑" pitchFamily="34" charset="-122"/>
              </a:rPr>
              <a:t>LCS</a:t>
            </a:r>
            <a:r>
              <a:rPr lang="zh-CN" altLang="en-US" sz="2400" b="0" dirty="0" smtClean="0">
                <a:latin typeface="微软雅黑" pitchFamily="34" charset="-122"/>
                <a:ea typeface="微软雅黑" pitchFamily="34" charset="-122"/>
              </a:rPr>
              <a:t>， </a:t>
            </a:r>
            <a:r>
              <a:rPr lang="en-US" altLang="zh-CN" sz="2400" b="0" dirty="0" smtClean="0">
                <a:latin typeface="微软雅黑" pitchFamily="34" charset="-122"/>
                <a:ea typeface="微软雅黑" pitchFamily="34" charset="-122"/>
              </a:rPr>
              <a:t>{S2</a:t>
            </a:r>
            <a:r>
              <a:rPr lang="zh-CN" altLang="en-US" sz="2400" b="0" dirty="0" smtClean="0">
                <a:latin typeface="微软雅黑" pitchFamily="34" charset="-122"/>
                <a:ea typeface="微软雅黑" pitchFamily="34" charset="-122"/>
              </a:rPr>
              <a:t>减去最后一个元素</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与 </a:t>
            </a:r>
            <a:r>
              <a:rPr lang="en-US" altLang="zh-CN" sz="2400" b="0" dirty="0" smtClean="0">
                <a:latin typeface="微软雅黑" pitchFamily="34" charset="-122"/>
                <a:ea typeface="微软雅黑" pitchFamily="34" charset="-122"/>
              </a:rPr>
              <a:t>S1 </a:t>
            </a:r>
            <a:r>
              <a:rPr lang="zh-CN" altLang="en-US" sz="2400" b="0" dirty="0" smtClean="0">
                <a:latin typeface="微软雅黑" pitchFamily="34" charset="-122"/>
                <a:ea typeface="微软雅黑" pitchFamily="34" charset="-122"/>
              </a:rPr>
              <a:t>的</a:t>
            </a:r>
            <a:r>
              <a:rPr lang="en-US" altLang="zh-CN" sz="2400" b="0" dirty="0" smtClean="0">
                <a:latin typeface="微软雅黑" pitchFamily="34" charset="-122"/>
                <a:ea typeface="微软雅黑" pitchFamily="34" charset="-122"/>
              </a:rPr>
              <a:t>LCS </a:t>
            </a:r>
            <a:r>
              <a:rPr lang="zh-CN" altLang="en-US" sz="2400" b="0" dirty="0" smtClean="0">
                <a:latin typeface="微软雅黑" pitchFamily="34" charset="-122"/>
                <a:ea typeface="微软雅黑" pitchFamily="34" charset="-122"/>
              </a:rPr>
              <a:t>中的最大的那个序列。</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smtClean="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600"/>
              </a:spcBef>
            </a:pPr>
            <a:r>
              <a:rPr lang="en-US" altLang="zh-CN" sz="2200" dirty="0" smtClean="0"/>
              <a:t>2. </a:t>
            </a:r>
            <a:r>
              <a:rPr lang="zh-CN" altLang="en-US" sz="2200" dirty="0" smtClean="0"/>
              <a:t>定义</a:t>
            </a:r>
            <a:r>
              <a:rPr lang="zh-CN" altLang="en-US" sz="2200" dirty="0"/>
              <a:t>递归</a:t>
            </a:r>
            <a:r>
              <a:rPr lang="zh-CN" altLang="en-US" sz="2200" dirty="0" smtClean="0"/>
              <a:t>解（分析子问题的递归结构）</a:t>
            </a:r>
          </a:p>
          <a:p>
            <a:pPr marL="990600" lvl="1" indent="-533400" eaLnBrk="1" hangingPunct="1">
              <a:lnSpc>
                <a:spcPct val="150000"/>
              </a:lnSpc>
              <a:spcBef>
                <a:spcPts val="600"/>
              </a:spcBef>
            </a:pPr>
            <a:r>
              <a:rPr lang="zh-CN" altLang="en-US" sz="2200" dirty="0" smtClean="0"/>
              <a:t>由</a:t>
            </a:r>
            <a:r>
              <a:rPr lang="en-US" altLang="zh-CN" sz="2200" b="1" dirty="0"/>
              <a:t>LCS</a:t>
            </a:r>
            <a:r>
              <a:rPr lang="zh-CN" altLang="en-US" sz="2200" dirty="0" smtClean="0"/>
              <a:t>问题的最</a:t>
            </a:r>
            <a:r>
              <a:rPr lang="zh-CN" altLang="en-US" sz="2200" dirty="0"/>
              <a:t>优子结构性</a:t>
            </a:r>
            <a:r>
              <a:rPr lang="zh-CN" altLang="en-US" sz="2200" dirty="0" smtClean="0"/>
              <a:t>质</a:t>
            </a:r>
            <a:r>
              <a:rPr lang="zh-CN" altLang="en-US" sz="2200" dirty="0"/>
              <a:t>可</a:t>
            </a:r>
            <a:r>
              <a:rPr lang="zh-CN" altLang="en-US" sz="2200" dirty="0" smtClean="0"/>
              <a:t>知：为求解</a:t>
            </a:r>
            <a:r>
              <a:rPr lang="en-US" altLang="zh-CN" sz="2200" b="1" dirty="0" smtClean="0"/>
              <a:t>X</a:t>
            </a:r>
            <a:r>
              <a:rPr lang="zh-CN" altLang="en-US" sz="2200" dirty="0"/>
              <a:t>和</a:t>
            </a:r>
            <a:r>
              <a:rPr lang="en-US" altLang="zh-CN" sz="2200" b="1" dirty="0"/>
              <a:t>Y</a:t>
            </a:r>
            <a:r>
              <a:rPr lang="zh-CN" altLang="en-US" sz="2200" dirty="0"/>
              <a:t>的一个</a:t>
            </a:r>
            <a:r>
              <a:rPr lang="en-US" altLang="zh-CN" sz="2200" dirty="0"/>
              <a:t>LCS</a:t>
            </a:r>
            <a:endParaRPr lang="en-US" altLang="zh-CN" sz="2200" dirty="0" smtClean="0"/>
          </a:p>
          <a:p>
            <a:pPr marL="990600" lvl="1" indent="-533400" eaLnBrk="1" hangingPunct="1">
              <a:lnSpc>
                <a:spcPct val="150000"/>
              </a:lnSpc>
              <a:spcBef>
                <a:spcPts val="600"/>
              </a:spcBef>
            </a:pPr>
            <a:r>
              <a:rPr lang="zh-CN" altLang="en-US" sz="2200" dirty="0" smtClean="0"/>
              <a:t>当 </a:t>
            </a:r>
            <a:r>
              <a:rPr lang="en-US" altLang="zh-CN" sz="2200" b="1" dirty="0" err="1" smtClean="0"/>
              <a:t>x</a:t>
            </a:r>
            <a:r>
              <a:rPr lang="en-US" altLang="zh-CN" sz="2200" b="1" baseline="-25000" dirty="0" err="1" smtClean="0"/>
              <a:t>m</a:t>
            </a:r>
            <a:r>
              <a:rPr lang="en-US" altLang="zh-CN" sz="2200" b="1" dirty="0" smtClean="0"/>
              <a:t> </a:t>
            </a:r>
            <a:r>
              <a:rPr lang="en-US" altLang="zh-CN" sz="2200" b="1" dirty="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时</a:t>
            </a:r>
            <a:r>
              <a:rPr lang="zh-CN" altLang="en-US" sz="2200" dirty="0"/>
              <a:t>，须找出</a:t>
            </a:r>
            <a:r>
              <a:rPr lang="en-US" altLang="zh-CN" sz="2200" b="1" dirty="0"/>
              <a:t>LCS(X</a:t>
            </a:r>
            <a:r>
              <a:rPr lang="en-US" altLang="zh-CN" sz="2200" b="1" baseline="-25000" dirty="0"/>
              <a:t>m-1</a:t>
            </a:r>
            <a:r>
              <a:rPr lang="en-US" altLang="zh-CN" sz="2200" dirty="0"/>
              <a:t> </a:t>
            </a:r>
            <a:r>
              <a:rPr lang="en-US" altLang="zh-CN" sz="2200" b="1" dirty="0"/>
              <a:t>, Y</a:t>
            </a:r>
            <a:r>
              <a:rPr lang="en-US" altLang="zh-CN" sz="2200" b="1" baseline="-25000" dirty="0"/>
              <a:t>n-1</a:t>
            </a:r>
            <a:r>
              <a:rPr lang="en-US" altLang="zh-CN" sz="2200" b="1" dirty="0" smtClean="0"/>
              <a:t>)</a:t>
            </a:r>
            <a:endParaRPr lang="en-US" altLang="zh-CN" sz="2200" dirty="0" smtClean="0"/>
          </a:p>
          <a:p>
            <a:pPr marL="1440000" lvl="2" indent="-432000" eaLnBrk="1" hangingPunct="1">
              <a:lnSpc>
                <a:spcPct val="150000"/>
              </a:lnSpc>
              <a:spcBef>
                <a:spcPts val="600"/>
              </a:spcBef>
            </a:pPr>
            <a:r>
              <a:rPr lang="zh-CN" altLang="en-US" sz="2200" dirty="0" smtClean="0"/>
              <a:t>然</a:t>
            </a:r>
            <a:r>
              <a:rPr lang="zh-CN" altLang="en-US" sz="2200" dirty="0"/>
              <a:t>后</a:t>
            </a:r>
            <a:r>
              <a:rPr lang="zh-CN" altLang="en-US" sz="2200" dirty="0" smtClean="0"/>
              <a:t>将 </a:t>
            </a:r>
            <a:r>
              <a:rPr lang="en-US" altLang="zh-CN" sz="2200" b="1" dirty="0" err="1" smtClean="0"/>
              <a:t>x</a:t>
            </a:r>
            <a:r>
              <a:rPr lang="en-US" altLang="zh-CN" sz="2200" b="1" baseline="-25000" dirty="0" err="1" smtClean="0"/>
              <a:t>m</a:t>
            </a:r>
            <a:r>
              <a:rPr lang="zh-CN" altLang="en-US" sz="2200" b="1" dirty="0" smtClean="0"/>
              <a:t>（</a:t>
            </a:r>
            <a:r>
              <a:rPr lang="zh-CN" altLang="en-US" sz="2200" dirty="0" smtClean="0"/>
              <a:t>或</a:t>
            </a:r>
            <a:r>
              <a:rPr lang="en-US" altLang="zh-CN" sz="2200" dirty="0" smtClean="0"/>
              <a:t> </a:t>
            </a:r>
            <a:r>
              <a:rPr lang="en-US" altLang="zh-CN" sz="2200" b="1" dirty="0" err="1"/>
              <a:t>y</a:t>
            </a:r>
            <a:r>
              <a:rPr lang="en-US" altLang="zh-CN" sz="2200" b="1" baseline="-25000" dirty="0" err="1"/>
              <a:t>n</a:t>
            </a:r>
            <a:r>
              <a:rPr lang="en-US" altLang="zh-CN" sz="2200" b="1" baseline="-25000" dirty="0"/>
              <a:t> </a:t>
            </a:r>
            <a:r>
              <a:rPr lang="zh-CN" altLang="en-US" sz="2200" b="1" dirty="0" smtClean="0"/>
              <a:t>）</a:t>
            </a:r>
            <a:r>
              <a:rPr lang="zh-CN" altLang="en-US" sz="2200" dirty="0" smtClean="0"/>
              <a:t>添</a:t>
            </a:r>
            <a:r>
              <a:rPr lang="zh-CN" altLang="en-US" sz="2200" dirty="0"/>
              <a:t>加到这个</a:t>
            </a:r>
            <a:r>
              <a:rPr lang="en-US" altLang="zh-CN" sz="2200" b="1" dirty="0"/>
              <a:t>LCS</a:t>
            </a:r>
            <a:r>
              <a:rPr lang="zh-CN" altLang="en-US" sz="2200" dirty="0" smtClean="0"/>
              <a:t>上得到</a:t>
            </a:r>
            <a:r>
              <a:rPr lang="en-US" altLang="zh-CN" sz="2200" b="1" dirty="0" smtClean="0"/>
              <a:t>LCS(X,Y</a:t>
            </a:r>
            <a:r>
              <a:rPr lang="en-US" altLang="zh-CN" sz="2200" b="1" dirty="0"/>
              <a:t>)</a:t>
            </a:r>
          </a:p>
          <a:p>
            <a:pPr marL="990600" lvl="1" indent="-533400" eaLnBrk="1" hangingPunct="1">
              <a:lnSpc>
                <a:spcPct val="150000"/>
              </a:lnSpc>
              <a:spcBef>
                <a:spcPts val="600"/>
              </a:spcBef>
            </a:pPr>
            <a:r>
              <a:rPr lang="zh-CN" altLang="en-US" sz="2200" dirty="0" smtClean="0">
                <a:latin typeface="+mn-lt"/>
              </a:rPr>
              <a:t>当 </a:t>
            </a:r>
            <a:r>
              <a:rPr lang="en-US" altLang="zh-CN" sz="2200" b="1" dirty="0" err="1" smtClean="0"/>
              <a:t>x</a:t>
            </a:r>
            <a:r>
              <a:rPr lang="en-US" altLang="zh-CN" sz="2200" b="1" baseline="-25000" dirty="0" err="1" smtClean="0"/>
              <a:t>m</a:t>
            </a:r>
            <a:r>
              <a:rPr lang="en-US" altLang="zh-CN" sz="2200" b="1" dirty="0" smtClean="0"/>
              <a:t> </a:t>
            </a:r>
            <a:r>
              <a:rPr lang="en-US" altLang="zh-CN" sz="2200" b="1" dirty="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latin typeface="+mn-lt"/>
              </a:rPr>
              <a:t>时，须</a:t>
            </a:r>
            <a:r>
              <a:rPr lang="zh-CN" altLang="en-US" sz="2200" dirty="0">
                <a:latin typeface="+mn-lt"/>
              </a:rPr>
              <a:t>解</a:t>
            </a:r>
            <a:r>
              <a:rPr lang="zh-CN" altLang="en-US" sz="2200" dirty="0" smtClean="0">
                <a:latin typeface="+mn-lt"/>
              </a:rPr>
              <a:t>决如下两</a:t>
            </a:r>
            <a:r>
              <a:rPr lang="zh-CN" altLang="en-US" sz="2200" dirty="0">
                <a:latin typeface="+mn-lt"/>
              </a:rPr>
              <a:t>个子问题</a:t>
            </a:r>
            <a:r>
              <a:rPr lang="zh-CN" altLang="en-US" sz="2200" dirty="0" smtClean="0">
                <a:latin typeface="+mn-lt"/>
              </a:rPr>
              <a:t>：</a:t>
            </a:r>
            <a:endParaRPr lang="en-US" altLang="zh-CN" sz="2200" dirty="0" smtClean="0">
              <a:latin typeface="+mn-lt"/>
            </a:endParaRPr>
          </a:p>
          <a:p>
            <a:pPr marL="1440000" lvl="2" indent="-432000" eaLnBrk="1" hangingPunct="1">
              <a:lnSpc>
                <a:spcPct val="150000"/>
              </a:lnSpc>
              <a:spcBef>
                <a:spcPts val="600"/>
              </a:spcBef>
            </a:pPr>
            <a:r>
              <a:rPr lang="zh-CN" altLang="en-US" sz="2200" dirty="0"/>
              <a:t>找出一个</a:t>
            </a:r>
            <a:r>
              <a:rPr lang="en-US" altLang="zh-CN" sz="2200" b="1" dirty="0" smtClean="0"/>
              <a:t>LCS(</a:t>
            </a:r>
            <a:r>
              <a:rPr lang="en-US" altLang="zh-CN" sz="2200" b="1" dirty="0"/>
              <a:t>X</a:t>
            </a:r>
            <a:r>
              <a:rPr lang="en-US" altLang="zh-CN" sz="2200" b="1" baseline="-25000" dirty="0"/>
              <a:t>m-1</a:t>
            </a:r>
            <a:r>
              <a:rPr lang="en-US" altLang="zh-CN" sz="2200" dirty="0"/>
              <a:t> </a:t>
            </a:r>
            <a:r>
              <a:rPr lang="en-US" altLang="zh-CN" sz="2200" b="1" dirty="0" smtClean="0"/>
              <a:t>,</a:t>
            </a:r>
            <a:r>
              <a:rPr lang="en-US" altLang="zh-CN" sz="2200" b="1" dirty="0"/>
              <a:t>Y)</a:t>
            </a:r>
            <a:r>
              <a:rPr lang="zh-CN" altLang="en-US" sz="2200" dirty="0"/>
              <a:t>和一个</a:t>
            </a:r>
            <a:r>
              <a:rPr lang="en-US" altLang="zh-CN" sz="2200" b="1" dirty="0" smtClean="0"/>
              <a:t>LCS(X,</a:t>
            </a:r>
            <a:r>
              <a:rPr lang="en-US" altLang="zh-CN" sz="2200" b="1" dirty="0"/>
              <a:t> Y</a:t>
            </a:r>
            <a:r>
              <a:rPr lang="en-US" altLang="zh-CN" sz="2200" b="1" baseline="-25000" dirty="0"/>
              <a:t>n-1 </a:t>
            </a:r>
            <a:r>
              <a:rPr lang="en-US" altLang="zh-CN" sz="2200" b="1" dirty="0" smtClean="0"/>
              <a:t>)</a:t>
            </a:r>
            <a:endParaRPr lang="en-US" altLang="zh-CN" sz="2200" dirty="0" smtClean="0"/>
          </a:p>
          <a:p>
            <a:pPr marL="1440000" lvl="2" indent="-432000" eaLnBrk="1" hangingPunct="1">
              <a:lnSpc>
                <a:spcPct val="150000"/>
              </a:lnSpc>
              <a:spcBef>
                <a:spcPts val="600"/>
              </a:spcBef>
            </a:pPr>
            <a:r>
              <a:rPr lang="zh-CN" altLang="en-US" sz="2200" dirty="0" smtClean="0"/>
              <a:t>这</a:t>
            </a:r>
            <a:r>
              <a:rPr lang="zh-CN" altLang="en-US" sz="2200" dirty="0"/>
              <a:t>两个</a:t>
            </a:r>
            <a:r>
              <a:rPr lang="en-US" altLang="zh-CN" sz="2200" b="1" dirty="0"/>
              <a:t>LCS</a:t>
            </a:r>
            <a:r>
              <a:rPr lang="zh-CN" altLang="en-US" sz="2200" dirty="0"/>
              <a:t>中较长的一个就是</a:t>
            </a:r>
            <a:r>
              <a:rPr lang="en-US" altLang="zh-CN" sz="2200" b="1" dirty="0"/>
              <a:t>LCS(X,Y</a:t>
            </a:r>
            <a:r>
              <a:rPr lang="en-US" altLang="zh-CN" sz="2200" b="1" dirty="0" smtClean="0"/>
              <a:t>)</a:t>
            </a:r>
          </a:p>
          <a:p>
            <a:pPr marL="990600" lvl="1" indent="-533400" eaLnBrk="1" hangingPunct="1">
              <a:lnSpc>
                <a:spcPct val="150000"/>
              </a:lnSpc>
              <a:spcBef>
                <a:spcPts val="600"/>
              </a:spcBef>
            </a:pPr>
            <a:r>
              <a:rPr lang="zh-CN" altLang="en-US" sz="2200" dirty="0"/>
              <a:t>由此递归结构可以看出</a:t>
            </a:r>
            <a:r>
              <a:rPr lang="en-US" altLang="zh-CN" sz="2200" b="1" dirty="0"/>
              <a:t>LCS</a:t>
            </a:r>
            <a:r>
              <a:rPr lang="zh-CN" altLang="en-US" sz="2200" dirty="0"/>
              <a:t>问题具有重叠子问题性</a:t>
            </a:r>
            <a:r>
              <a:rPr lang="zh-CN" altLang="en-US" sz="2200" dirty="0" smtClean="0"/>
              <a:t>质</a:t>
            </a:r>
            <a:endParaRPr lang="en-US" altLang="zh-CN" sz="2200" dirty="0" smtClean="0"/>
          </a:p>
          <a:p>
            <a:pPr marL="1440000" lvl="2" indent="-432000" eaLnBrk="1" hangingPunct="1">
              <a:lnSpc>
                <a:spcPct val="150000"/>
              </a:lnSpc>
              <a:spcBef>
                <a:spcPts val="600"/>
              </a:spcBef>
            </a:pPr>
            <a:r>
              <a:rPr lang="zh-CN" altLang="en-US" sz="2200" dirty="0"/>
              <a:t>因为</a:t>
            </a:r>
            <a:r>
              <a:rPr lang="en-US" altLang="zh-CN" sz="2200" b="1" dirty="0" smtClean="0"/>
              <a:t>LCS(</a:t>
            </a:r>
            <a:r>
              <a:rPr lang="en-US" altLang="zh-CN" sz="2200" b="1" dirty="0"/>
              <a:t>X</a:t>
            </a:r>
            <a:r>
              <a:rPr lang="en-US" altLang="zh-CN" sz="2200" b="1" baseline="-25000" dirty="0"/>
              <a:t>m-1</a:t>
            </a:r>
            <a:r>
              <a:rPr lang="en-US" altLang="zh-CN" sz="2200" b="1" dirty="0" smtClean="0"/>
              <a:t>,Y</a:t>
            </a:r>
            <a:r>
              <a:rPr lang="en-US" altLang="zh-CN" sz="2200" b="1" dirty="0"/>
              <a:t>)</a:t>
            </a:r>
            <a:r>
              <a:rPr lang="zh-CN" altLang="en-US" sz="2200" dirty="0"/>
              <a:t>和</a:t>
            </a:r>
            <a:r>
              <a:rPr lang="en-US" altLang="zh-CN" sz="2200" b="1" dirty="0"/>
              <a:t>LCS(X</a:t>
            </a:r>
            <a:r>
              <a:rPr lang="en-US" altLang="zh-CN" sz="2200" b="1" dirty="0" smtClean="0"/>
              <a:t>,</a:t>
            </a:r>
            <a:r>
              <a:rPr lang="en-US" altLang="zh-CN" sz="2200" b="1" dirty="0"/>
              <a:t> Y</a:t>
            </a:r>
            <a:r>
              <a:rPr lang="en-US" altLang="zh-CN" sz="2200" b="1" baseline="-25000" dirty="0"/>
              <a:t>n-1 </a:t>
            </a:r>
            <a:r>
              <a:rPr lang="en-US" altLang="zh-CN" sz="2200" b="1" dirty="0" smtClean="0"/>
              <a:t>)</a:t>
            </a:r>
            <a:r>
              <a:rPr lang="zh-CN" altLang="en-US" sz="2200" dirty="0"/>
              <a:t>都包</a:t>
            </a:r>
            <a:r>
              <a:rPr lang="zh-CN" altLang="en-US" sz="2200" dirty="0" smtClean="0"/>
              <a:t>含一个公共子问题</a:t>
            </a:r>
            <a:endParaRPr lang="en-US" altLang="zh-CN" sz="2200" dirty="0" smtClean="0"/>
          </a:p>
          <a:p>
            <a:pPr marL="1440000" lvl="2" indent="-432000" eaLnBrk="1" hangingPunct="1">
              <a:lnSpc>
                <a:spcPct val="150000"/>
              </a:lnSpc>
              <a:spcBef>
                <a:spcPts val="600"/>
              </a:spcBef>
            </a:pPr>
            <a:r>
              <a:rPr lang="zh-CN" altLang="en-US" sz="2200" dirty="0" smtClean="0"/>
              <a:t>即：求解</a:t>
            </a:r>
            <a:r>
              <a:rPr lang="en-US" altLang="zh-CN" sz="2200" b="1" dirty="0" smtClean="0"/>
              <a:t>LCS(X</a:t>
            </a:r>
            <a:r>
              <a:rPr lang="en-US" altLang="zh-CN" sz="2200" b="1" baseline="-25000" dirty="0" smtClean="0"/>
              <a:t>m-1</a:t>
            </a:r>
            <a:r>
              <a:rPr lang="en-US" altLang="zh-CN" sz="2200" b="1" dirty="0" smtClean="0"/>
              <a:t>, </a:t>
            </a:r>
            <a:r>
              <a:rPr lang="en-US" altLang="zh-CN" sz="2200" b="1" dirty="0"/>
              <a:t>Y</a:t>
            </a:r>
            <a:r>
              <a:rPr lang="en-US" altLang="zh-CN" sz="2200" b="1" baseline="-25000" dirty="0"/>
              <a:t>n-1 </a:t>
            </a:r>
            <a:r>
              <a:rPr lang="en-US" altLang="zh-CN" sz="2200" b="1" dirty="0" smtClean="0"/>
              <a:t>)</a:t>
            </a:r>
            <a:endParaRPr lang="zh-CN" altLang="en-US" sz="2200" dirty="0"/>
          </a:p>
        </p:txBody>
      </p:sp>
    </p:spTree>
    <p:extLst>
      <p:ext uri="{BB962C8B-B14F-4D97-AF65-F5344CB8AC3E}">
        <p14:creationId xmlns:p14="http://schemas.microsoft.com/office/powerpoint/2010/main" val="273174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13904"/>
            <a:ext cx="8892480" cy="3528392"/>
          </a:xfrm>
          <a:prstGeom prst="rect">
            <a:avLst/>
          </a:prstGeom>
        </p:spPr>
        <p:txBody>
          <a:bodyPr/>
          <a:lstStyle/>
          <a:p>
            <a:pPr marL="504000" indent="-504000" eaLnBrk="1" hangingPunct="1">
              <a:lnSpc>
                <a:spcPct val="200000"/>
              </a:lnSpc>
              <a:spcBef>
                <a:spcPts val="0"/>
              </a:spcBef>
            </a:pPr>
            <a:r>
              <a:rPr lang="zh-CN" altLang="en-US" sz="2200" dirty="0" smtClean="0"/>
              <a:t>建</a:t>
            </a:r>
            <a:r>
              <a:rPr lang="zh-CN" altLang="en-US" sz="2200" dirty="0"/>
              <a:t>立递归关</a:t>
            </a:r>
            <a:r>
              <a:rPr lang="zh-CN" altLang="en-US" sz="2200" dirty="0" smtClean="0"/>
              <a:t>系（递归地定义最优值）</a:t>
            </a:r>
          </a:p>
          <a:p>
            <a:pPr marL="900000" lvl="1" indent="-432000" eaLnBrk="1" hangingPunct="1">
              <a:lnSpc>
                <a:spcPct val="200000"/>
              </a:lnSpc>
              <a:spcBef>
                <a:spcPts val="0"/>
              </a:spcBef>
            </a:pPr>
            <a:r>
              <a:rPr lang="zh-CN" altLang="en-US" sz="2200" dirty="0"/>
              <a:t>用</a:t>
            </a:r>
            <a:r>
              <a:rPr lang="en-US" altLang="zh-CN" sz="2200" b="1" dirty="0" smtClean="0">
                <a:latin typeface="+mn-lt"/>
              </a:rPr>
              <a:t>c[</a:t>
            </a:r>
            <a:r>
              <a:rPr lang="en-US" altLang="zh-CN" sz="2200" b="1" dirty="0" err="1" smtClean="0">
                <a:latin typeface="+mn-lt"/>
              </a:rPr>
              <a:t>i</a:t>
            </a:r>
            <a:r>
              <a:rPr lang="en-US" altLang="zh-CN" sz="2200" b="1" dirty="0" smtClean="0">
                <a:latin typeface="+mn-lt"/>
              </a:rPr>
              <a:t>][j</a:t>
            </a:r>
            <a:r>
              <a:rPr lang="en-US" altLang="zh-CN" sz="2200" b="1" dirty="0">
                <a:latin typeface="+mn-lt"/>
              </a:rPr>
              <a:t>]</a:t>
            </a:r>
            <a:r>
              <a:rPr lang="zh-CN" altLang="en-US" sz="2200" dirty="0"/>
              <a:t>表</a:t>
            </a:r>
            <a:r>
              <a:rPr lang="zh-CN" altLang="en-US" sz="2200" dirty="0" smtClean="0"/>
              <a:t>示</a:t>
            </a:r>
            <a:r>
              <a:rPr lang="zh-CN" altLang="en-US" sz="2200" dirty="0"/>
              <a:t>序</a:t>
            </a:r>
            <a:r>
              <a:rPr lang="zh-CN" altLang="en-US" sz="2200" dirty="0" smtClean="0"/>
              <a:t>列 </a:t>
            </a:r>
            <a:r>
              <a:rPr lang="en-US" altLang="zh-CN" sz="2200" b="1" dirty="0" smtClean="0"/>
              <a:t>X</a:t>
            </a:r>
            <a:r>
              <a:rPr lang="en-US" altLang="zh-CN" sz="2200" b="1" baseline="-25000" dirty="0" smtClean="0"/>
              <a:t>i</a:t>
            </a:r>
            <a:r>
              <a:rPr lang="en-US" altLang="zh-CN" sz="2200" b="1" dirty="0" smtClean="0"/>
              <a:t> </a:t>
            </a:r>
            <a:r>
              <a:rPr lang="zh-CN" altLang="en-US" sz="2200" dirty="0" smtClean="0"/>
              <a:t>和</a:t>
            </a:r>
            <a:r>
              <a:rPr lang="en-US" altLang="zh-CN" sz="2200" b="1" dirty="0" smtClean="0"/>
              <a:t> </a:t>
            </a:r>
            <a:r>
              <a:rPr lang="en-US" altLang="zh-CN" sz="2200" b="1" dirty="0" err="1" smtClean="0"/>
              <a:t>Y</a:t>
            </a:r>
            <a:r>
              <a:rPr lang="en-US" altLang="zh-CN" sz="2200" b="1" baseline="-25000" dirty="0" err="1" smtClean="0"/>
              <a:t>j</a:t>
            </a:r>
            <a:r>
              <a:rPr lang="en-US" altLang="zh-CN" sz="2200" b="1" baseline="-25000" dirty="0" smtClean="0"/>
              <a:t> </a:t>
            </a:r>
            <a:r>
              <a:rPr lang="zh-CN" altLang="en-US" sz="2200" dirty="0"/>
              <a:t>的最长公共子序列的长</a:t>
            </a:r>
            <a:r>
              <a:rPr lang="zh-CN" altLang="en-US" sz="2200" dirty="0" smtClean="0"/>
              <a:t>度</a:t>
            </a:r>
            <a:endParaRPr lang="en-US" altLang="zh-CN" sz="2200" dirty="0" smtClean="0"/>
          </a:p>
          <a:p>
            <a:pPr marL="900000" lvl="1" indent="-432000" eaLnBrk="1" hangingPunct="1">
              <a:lnSpc>
                <a:spcPct val="200000"/>
              </a:lnSpc>
              <a:spcBef>
                <a:spcPts val="0"/>
              </a:spcBef>
            </a:pPr>
            <a:r>
              <a:rPr lang="zh-CN" altLang="en-US" sz="2200" dirty="0"/>
              <a:t>其</a:t>
            </a:r>
            <a:r>
              <a:rPr lang="zh-CN" altLang="en-US" sz="2200" dirty="0" smtClean="0"/>
              <a:t>中：</a:t>
            </a:r>
            <a:r>
              <a:rPr lang="en-US" altLang="zh-CN" sz="2200" b="1" dirty="0"/>
              <a:t> </a:t>
            </a:r>
            <a:r>
              <a:rPr lang="en-US" altLang="zh-CN" sz="2200" b="1" dirty="0" smtClean="0"/>
              <a:t>X</a:t>
            </a:r>
            <a:r>
              <a:rPr lang="en-US" altLang="zh-CN" sz="2200" b="1" baseline="-25000" dirty="0"/>
              <a:t>i</a:t>
            </a:r>
            <a:r>
              <a:rPr lang="en-US" altLang="zh-CN" sz="2200" b="1" dirty="0" smtClean="0"/>
              <a:t>={</a:t>
            </a:r>
            <a:r>
              <a:rPr lang="en-US" altLang="zh-CN" sz="2200" b="1" dirty="0"/>
              <a:t>x</a:t>
            </a:r>
            <a:r>
              <a:rPr lang="en-US" altLang="zh-CN" sz="2200" b="1" baseline="-25000" dirty="0"/>
              <a:t>1</a:t>
            </a:r>
            <a:r>
              <a:rPr lang="en-US" altLang="zh-CN" sz="2200" b="1" dirty="0"/>
              <a:t>, x</a:t>
            </a:r>
            <a:r>
              <a:rPr lang="en-US" altLang="zh-CN" sz="2200" b="1" baseline="-25000" dirty="0"/>
              <a:t>2</a:t>
            </a:r>
            <a:r>
              <a:rPr lang="en-US" altLang="zh-CN" sz="2200" b="1" dirty="0"/>
              <a:t>, ……, </a:t>
            </a:r>
            <a:r>
              <a:rPr lang="en-US" altLang="zh-CN" sz="2200" b="1" dirty="0" smtClean="0"/>
              <a:t>x</a:t>
            </a:r>
            <a:r>
              <a:rPr lang="en-US" altLang="zh-CN" sz="2200" b="1" baseline="-25000" dirty="0" smtClean="0"/>
              <a:t>i</a:t>
            </a:r>
            <a:r>
              <a:rPr lang="en-US" altLang="zh-CN" sz="2200" b="1" dirty="0" smtClean="0"/>
              <a:t>}</a:t>
            </a:r>
            <a:r>
              <a:rPr lang="zh-CN" altLang="en-US" sz="2200" dirty="0"/>
              <a:t>；</a:t>
            </a:r>
            <a:r>
              <a:rPr lang="en-US" altLang="zh-CN" sz="2200" b="1" dirty="0" err="1" smtClean="0"/>
              <a:t>Y</a:t>
            </a:r>
            <a:r>
              <a:rPr lang="en-US" altLang="zh-CN" sz="2200" b="1" baseline="-25000" dirty="0" err="1" smtClean="0"/>
              <a:t>j</a:t>
            </a:r>
            <a:r>
              <a:rPr lang="en-US" altLang="zh-CN" sz="2200" b="1" baseline="-25000" dirty="0" smtClean="0"/>
              <a:t> </a:t>
            </a:r>
            <a:r>
              <a:rPr lang="en-US" altLang="zh-CN" sz="2200" b="1" dirty="0" smtClean="0"/>
              <a:t>={</a:t>
            </a:r>
            <a:r>
              <a:rPr lang="en-US" altLang="zh-CN" sz="2200" b="1" dirty="0"/>
              <a:t>y</a:t>
            </a:r>
            <a:r>
              <a:rPr lang="en-US" altLang="zh-CN" sz="2200" b="1" baseline="-25000" dirty="0"/>
              <a:t>1</a:t>
            </a:r>
            <a:r>
              <a:rPr lang="en-US" altLang="zh-CN" sz="2200" b="1" dirty="0"/>
              <a:t>, y</a:t>
            </a:r>
            <a:r>
              <a:rPr lang="en-US" altLang="zh-CN" sz="2200" b="1" baseline="-25000" dirty="0"/>
              <a:t>2</a:t>
            </a:r>
            <a:r>
              <a:rPr lang="en-US" altLang="zh-CN" sz="2200" b="1" dirty="0"/>
              <a:t>, ……, </a:t>
            </a:r>
            <a:r>
              <a:rPr lang="en-US" altLang="zh-CN" sz="2200" b="1" dirty="0" err="1" smtClean="0"/>
              <a:t>y</a:t>
            </a:r>
            <a:r>
              <a:rPr lang="en-US" altLang="zh-CN" sz="2200" b="1" baseline="-25000" dirty="0" err="1" smtClean="0"/>
              <a:t>j</a:t>
            </a:r>
            <a:r>
              <a:rPr lang="en-US" altLang="zh-CN" sz="2200" b="1" dirty="0" smtClean="0"/>
              <a:t>}</a:t>
            </a:r>
          </a:p>
          <a:p>
            <a:pPr marL="900000" lvl="1" indent="-432000" eaLnBrk="1" hangingPunct="1">
              <a:lnSpc>
                <a:spcPct val="200000"/>
              </a:lnSpc>
              <a:spcBef>
                <a:spcPts val="0"/>
              </a:spcBef>
            </a:pPr>
            <a:r>
              <a:rPr lang="zh-CN" altLang="en-US" sz="2200" dirty="0" smtClean="0"/>
              <a:t>若其</a:t>
            </a:r>
            <a:r>
              <a:rPr lang="zh-CN" altLang="en-US" sz="2200" dirty="0"/>
              <a:t>中一个序列长度为</a:t>
            </a:r>
            <a:r>
              <a:rPr lang="en-US" altLang="zh-CN" sz="2200" dirty="0" smtClean="0"/>
              <a:t>0</a:t>
            </a:r>
            <a:r>
              <a:rPr lang="zh-CN" altLang="en-US" sz="2200" dirty="0" smtClean="0"/>
              <a:t>（</a:t>
            </a:r>
            <a:r>
              <a:rPr lang="en-US" altLang="zh-CN" sz="2200" dirty="0"/>
              <a:t> </a:t>
            </a:r>
            <a:r>
              <a:rPr lang="en-US" altLang="zh-CN" sz="2200" dirty="0" err="1"/>
              <a:t>i</a:t>
            </a:r>
            <a:r>
              <a:rPr lang="en-US" altLang="zh-CN" sz="2200" dirty="0"/>
              <a:t>=0</a:t>
            </a:r>
            <a:r>
              <a:rPr lang="zh-CN" altLang="en-US" sz="2200" dirty="0"/>
              <a:t>或</a:t>
            </a:r>
            <a:r>
              <a:rPr lang="en-US" altLang="zh-CN" sz="2200" dirty="0"/>
              <a:t>j=0 </a:t>
            </a:r>
            <a:r>
              <a:rPr lang="zh-CN" altLang="en-US" sz="2200" dirty="0" smtClean="0"/>
              <a:t>），</a:t>
            </a:r>
            <a:r>
              <a:rPr lang="zh-CN" altLang="en-US" sz="2200" dirty="0"/>
              <a:t>则</a:t>
            </a:r>
            <a:r>
              <a:rPr lang="en-US" altLang="zh-CN" sz="2200" dirty="0"/>
              <a:t>LCS</a:t>
            </a:r>
            <a:r>
              <a:rPr lang="zh-CN" altLang="en-US" sz="2200" dirty="0"/>
              <a:t>的长度也是</a:t>
            </a:r>
            <a:r>
              <a:rPr lang="en-US" altLang="zh-CN" sz="2200" dirty="0" smtClean="0"/>
              <a:t>0</a:t>
            </a:r>
          </a:p>
          <a:p>
            <a:pPr marL="900000" lvl="1" indent="-432000" eaLnBrk="1" hangingPunct="1">
              <a:lnSpc>
                <a:spcPct val="200000"/>
              </a:lnSpc>
              <a:spcBef>
                <a:spcPts val="0"/>
              </a:spcBef>
            </a:pPr>
            <a:r>
              <a:rPr lang="zh-CN" altLang="en-US" sz="2200" dirty="0" smtClean="0"/>
              <a:t>根据</a:t>
            </a:r>
            <a:r>
              <a:rPr lang="zh-CN" altLang="en-US" sz="2200" dirty="0"/>
              <a:t>最优子结构性</a:t>
            </a:r>
            <a:r>
              <a:rPr lang="zh-CN" altLang="en-US" sz="2200" dirty="0" smtClean="0"/>
              <a:t>质建立递归关系如下：</a:t>
            </a:r>
            <a:endParaRPr lang="en-US" altLang="zh-CN" sz="2200" dirty="0"/>
          </a:p>
        </p:txBody>
      </p:sp>
      <p:graphicFrame>
        <p:nvGraphicFramePr>
          <p:cNvPr id="2" name="对象 1"/>
          <p:cNvGraphicFramePr>
            <a:graphicFrameLocks noChangeAspect="1"/>
          </p:cNvGraphicFramePr>
          <p:nvPr>
            <p:extLst>
              <p:ext uri="{D42A27DB-BD31-4B8C-83A1-F6EECF244321}">
                <p14:modId xmlns:p14="http://schemas.microsoft.com/office/powerpoint/2010/main" val="476041994"/>
              </p:ext>
            </p:extLst>
          </p:nvPr>
        </p:nvGraphicFramePr>
        <p:xfrm>
          <a:off x="785813" y="4316506"/>
          <a:ext cx="7920000" cy="1480374"/>
        </p:xfrm>
        <a:graphic>
          <a:graphicData uri="http://schemas.openxmlformats.org/presentationml/2006/ole">
            <mc:AlternateContent xmlns:mc="http://schemas.openxmlformats.org/markup-compatibility/2006">
              <mc:Choice xmlns:v="urn:schemas-microsoft-com:vml" Requires="v">
                <p:oleObj spid="_x0000_s182450" name="公式" r:id="rId4" imgW="3390900" imgH="736600" progId="">
                  <p:embed/>
                </p:oleObj>
              </mc:Choice>
              <mc:Fallback>
                <p:oleObj name="公式" r:id="rId4" imgW="3390900" imgH="736600" progId="">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4316506"/>
                        <a:ext cx="7920000" cy="1480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683568" y="6093296"/>
            <a:ext cx="8208912" cy="504056"/>
          </a:xfrm>
          <a:prstGeom prst="rect">
            <a:avLst/>
          </a:prstGeom>
        </p:spPr>
        <p:txBody>
          <a:bodyPr wrap="square">
            <a:noAutofit/>
          </a:bodyPr>
          <a:lstStyle/>
          <a:p>
            <a:pPr algn="ctr"/>
            <a:r>
              <a:rPr lang="zh-CN" altLang="en-US" sz="2200" dirty="0" smtClean="0">
                <a:solidFill>
                  <a:srgbClr val="161616"/>
                </a:solidFill>
                <a:latin typeface="微软雅黑" panose="020B0503020204020204" pitchFamily="34" charset="-122"/>
                <a:ea typeface="微软雅黑" panose="020B0503020204020204" pitchFamily="34" charset="-122"/>
              </a:rPr>
              <a:t>如直接用</a:t>
            </a:r>
            <a:r>
              <a:rPr lang="zh-CN" altLang="en-US" sz="2200" dirty="0">
                <a:solidFill>
                  <a:srgbClr val="161616"/>
                </a:solidFill>
                <a:latin typeface="微软雅黑" panose="020B0503020204020204" pitchFamily="34" charset="-122"/>
                <a:ea typeface="微软雅黑" panose="020B0503020204020204" pitchFamily="34" charset="-122"/>
              </a:rPr>
              <a:t>递归算法求解递归式</a:t>
            </a:r>
            <a:r>
              <a:rPr lang="zh-CN" altLang="en-US" sz="2200" dirty="0" smtClean="0">
                <a:solidFill>
                  <a:srgbClr val="161616"/>
                </a:solidFill>
                <a:latin typeface="微软雅黑" panose="020B0503020204020204" pitchFamily="34" charset="-122"/>
                <a:ea typeface="微软雅黑" panose="020B0503020204020204" pitchFamily="34" charset="-122"/>
              </a:rPr>
              <a:t>，则时间随输入规模成</a:t>
            </a:r>
            <a:r>
              <a:rPr lang="zh-CN" altLang="en-US" sz="2200" dirty="0">
                <a:solidFill>
                  <a:srgbClr val="161616"/>
                </a:solidFill>
                <a:latin typeface="微软雅黑" panose="020B0503020204020204" pitchFamily="34" charset="-122"/>
                <a:ea typeface="微软雅黑" panose="020B0503020204020204" pitchFamily="34" charset="-122"/>
              </a:rPr>
              <a:t>指数增长</a:t>
            </a:r>
          </a:p>
        </p:txBody>
      </p:sp>
    </p:spTree>
    <p:extLst>
      <p:ext uri="{BB962C8B-B14F-4D97-AF65-F5344CB8AC3E}">
        <p14:creationId xmlns:p14="http://schemas.microsoft.com/office/powerpoint/2010/main" val="252324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504000" indent="-504000" eaLnBrk="1" hangingPunct="1">
              <a:lnSpc>
                <a:spcPct val="150000"/>
              </a:lnSpc>
              <a:spcBef>
                <a:spcPts val="600"/>
              </a:spcBef>
            </a:pPr>
            <a:r>
              <a:rPr lang="en-US" altLang="zh-CN" sz="2200" dirty="0" smtClean="0"/>
              <a:t>3. </a:t>
            </a:r>
            <a:r>
              <a:rPr lang="zh-CN" altLang="en-US" sz="2200" dirty="0" smtClean="0"/>
              <a:t>计算</a:t>
            </a:r>
            <a:r>
              <a:rPr lang="en-US" altLang="zh-CN" sz="2200" dirty="0"/>
              <a:t>LCS</a:t>
            </a:r>
            <a:r>
              <a:rPr lang="zh-CN" altLang="en-US" sz="2200" dirty="0"/>
              <a:t>的长度（最</a:t>
            </a:r>
            <a:r>
              <a:rPr lang="zh-CN" altLang="en-US" sz="2200" dirty="0" smtClean="0"/>
              <a:t>优值）</a:t>
            </a:r>
          </a:p>
          <a:p>
            <a:pPr marL="900000" lvl="1" indent="-432000" eaLnBrk="1" hangingPunct="1">
              <a:lnSpc>
                <a:spcPct val="150000"/>
              </a:lnSpc>
              <a:spcBef>
                <a:spcPts val="600"/>
              </a:spcBef>
            </a:pPr>
            <a:r>
              <a:rPr lang="zh-CN" altLang="en-US" sz="2200" dirty="0"/>
              <a:t>子问题空</a:t>
            </a:r>
            <a:r>
              <a:rPr lang="zh-CN" altLang="en-US" sz="2200" dirty="0" smtClean="0"/>
              <a:t>间分析</a:t>
            </a:r>
            <a:endParaRPr lang="en-US" altLang="zh-CN" sz="2200" dirty="0" smtClean="0">
              <a:latin typeface="宋体" charset="-122"/>
            </a:endParaRPr>
          </a:p>
          <a:p>
            <a:pPr marL="1332000" lvl="2" indent="-432000" eaLnBrk="1" hangingPunct="1">
              <a:lnSpc>
                <a:spcPct val="150000"/>
              </a:lnSpc>
              <a:spcBef>
                <a:spcPts val="600"/>
              </a:spcBef>
            </a:pPr>
            <a:r>
              <a:rPr lang="zh-CN" altLang="en-US" sz="2200" b="1" dirty="0" smtClean="0"/>
              <a:t>思考：</a:t>
            </a:r>
            <a:r>
              <a:rPr lang="zh-CN" altLang="en-US" sz="2200" dirty="0" smtClean="0"/>
              <a:t>总共包含多少个</a:t>
            </a:r>
            <a:r>
              <a:rPr lang="zh-CN" altLang="en-US" sz="2200" dirty="0" smtClean="0">
                <a:latin typeface="宋体" charset="-122"/>
              </a:rPr>
              <a:t>不</a:t>
            </a:r>
            <a:r>
              <a:rPr lang="zh-CN" altLang="en-US" sz="2200" dirty="0">
                <a:latin typeface="宋体" charset="-122"/>
              </a:rPr>
              <a:t>同的子</a:t>
            </a:r>
            <a:r>
              <a:rPr lang="zh-CN" altLang="en-US" sz="2200" dirty="0" smtClean="0">
                <a:latin typeface="宋体" charset="-122"/>
              </a:rPr>
              <a:t>问题？</a:t>
            </a:r>
            <a:endParaRPr lang="en-US" altLang="zh-CN" sz="2200" dirty="0" smtClean="0"/>
          </a:p>
          <a:p>
            <a:pPr marL="1789200" lvl="3" indent="-432000" eaLnBrk="1" hangingPunct="1">
              <a:lnSpc>
                <a:spcPct val="150000"/>
              </a:lnSpc>
              <a:spcBef>
                <a:spcPts val="600"/>
              </a:spcBef>
            </a:pPr>
            <a:r>
              <a:rPr lang="zh-CN" altLang="en-US" sz="2200" dirty="0"/>
              <a:t>总共</a:t>
            </a:r>
            <a:r>
              <a:rPr lang="el-GR" altLang="zh-CN" sz="2200" dirty="0"/>
              <a:t>Θ</a:t>
            </a:r>
            <a:r>
              <a:rPr lang="en-US" altLang="zh-CN" sz="2200" dirty="0"/>
              <a:t>(</a:t>
            </a:r>
            <a:r>
              <a:rPr lang="en-US" altLang="zh-CN" sz="2200" dirty="0" err="1"/>
              <a:t>mn</a:t>
            </a:r>
            <a:r>
              <a:rPr lang="en-US" altLang="zh-CN" sz="2200" dirty="0"/>
              <a:t>)</a:t>
            </a:r>
            <a:r>
              <a:rPr lang="zh-CN" altLang="en-US" sz="2200" dirty="0"/>
              <a:t>个不同的子问题</a:t>
            </a:r>
            <a:r>
              <a:rPr lang="zh-CN" altLang="en-US" sz="2200" dirty="0" smtClean="0"/>
              <a:t>，所以子</a:t>
            </a:r>
            <a:r>
              <a:rPr lang="zh-CN" altLang="en-US" sz="2200" dirty="0"/>
              <a:t>问题空间不大</a:t>
            </a:r>
            <a:endParaRPr lang="en-US" altLang="zh-CN" sz="2200" dirty="0"/>
          </a:p>
          <a:p>
            <a:pPr marL="1332000" lvl="2" indent="-432000" eaLnBrk="1" hangingPunct="1">
              <a:lnSpc>
                <a:spcPct val="150000"/>
              </a:lnSpc>
              <a:spcBef>
                <a:spcPts val="600"/>
              </a:spcBef>
            </a:pPr>
            <a:r>
              <a:rPr lang="zh-CN" altLang="en-US" sz="2200" dirty="0" smtClean="0"/>
              <a:t>因此考虑采</a:t>
            </a:r>
            <a:r>
              <a:rPr lang="zh-CN" altLang="en-US" sz="2200" dirty="0"/>
              <a:t>用动态规划法自底向上计算最优值</a:t>
            </a:r>
            <a:endParaRPr lang="en-US" altLang="zh-CN" sz="2200" dirty="0"/>
          </a:p>
          <a:p>
            <a:pPr marL="900000" lvl="1" indent="-432000" eaLnBrk="1" hangingPunct="1">
              <a:lnSpc>
                <a:spcPct val="150000"/>
              </a:lnSpc>
              <a:spcBef>
                <a:spcPts val="600"/>
              </a:spcBef>
            </a:pPr>
            <a:r>
              <a:rPr lang="zh-CN" altLang="en-US" sz="2200" dirty="0" smtClean="0"/>
              <a:t>设置两个数组作为输出</a:t>
            </a:r>
            <a:endParaRPr lang="en-US" altLang="zh-CN" sz="2200" dirty="0" smtClean="0"/>
          </a:p>
          <a:p>
            <a:pPr marL="1332000" lvl="2" indent="-432000" eaLnBrk="1" hangingPunct="1">
              <a:lnSpc>
                <a:spcPct val="150000"/>
              </a:lnSpc>
              <a:spcBef>
                <a:spcPts val="600"/>
              </a:spcBef>
            </a:pPr>
            <a:r>
              <a:rPr lang="zh-CN" altLang="en-US" sz="2200" dirty="0" smtClean="0"/>
              <a:t>用</a:t>
            </a:r>
            <a:r>
              <a:rPr lang="en-US" altLang="zh-CN" sz="2200" b="1" dirty="0">
                <a:solidFill>
                  <a:srgbClr val="FF0000"/>
                </a:solidFill>
              </a:rPr>
              <a:t>c[</a:t>
            </a:r>
            <a:r>
              <a:rPr lang="en-US" altLang="zh-CN" sz="2200" b="1" dirty="0" err="1">
                <a:solidFill>
                  <a:srgbClr val="FF0000"/>
                </a:solidFill>
              </a:rPr>
              <a:t>i</a:t>
            </a:r>
            <a:r>
              <a:rPr lang="en-US" altLang="zh-CN" sz="2200" b="1" dirty="0">
                <a:solidFill>
                  <a:srgbClr val="FF0000"/>
                </a:solidFill>
              </a:rPr>
              <a:t>][j]</a:t>
            </a:r>
            <a:r>
              <a:rPr lang="zh-CN" altLang="en-US" sz="2200" dirty="0"/>
              <a:t>表示序列 </a:t>
            </a:r>
            <a:r>
              <a:rPr lang="en-US" altLang="zh-CN" sz="2200" b="1" dirty="0"/>
              <a:t>X</a:t>
            </a:r>
            <a:r>
              <a:rPr lang="en-US" altLang="zh-CN" sz="2200" b="1" baseline="-25000" dirty="0"/>
              <a:t>i</a:t>
            </a:r>
            <a:r>
              <a:rPr lang="en-US" altLang="zh-CN" sz="2200" b="1" dirty="0"/>
              <a:t> </a:t>
            </a:r>
            <a:r>
              <a:rPr lang="zh-CN" altLang="en-US" sz="2200" dirty="0"/>
              <a:t>和</a:t>
            </a:r>
            <a:r>
              <a:rPr lang="en-US" altLang="zh-CN" sz="2200" b="1" dirty="0"/>
              <a:t> </a:t>
            </a:r>
            <a:r>
              <a:rPr lang="en-US" altLang="zh-CN" sz="2200" b="1" dirty="0" err="1"/>
              <a:t>Y</a:t>
            </a:r>
            <a:r>
              <a:rPr lang="en-US" altLang="zh-CN" sz="2200" b="1" baseline="-25000" dirty="0" err="1"/>
              <a:t>j</a:t>
            </a:r>
            <a:r>
              <a:rPr lang="en-US" altLang="zh-CN" sz="2200" b="1" baseline="-25000" dirty="0"/>
              <a:t> </a:t>
            </a:r>
            <a:r>
              <a:rPr lang="zh-CN" altLang="en-US" sz="2200" dirty="0"/>
              <a:t>的最长公共子序列的长</a:t>
            </a:r>
            <a:r>
              <a:rPr lang="zh-CN" altLang="en-US" sz="2200" dirty="0" smtClean="0"/>
              <a:t>度</a:t>
            </a:r>
            <a:endParaRPr lang="en-US" altLang="zh-CN" sz="2200" dirty="0" smtClean="0"/>
          </a:p>
          <a:p>
            <a:pPr marL="1789200" lvl="3" indent="-432000" eaLnBrk="1" hangingPunct="1">
              <a:lnSpc>
                <a:spcPct val="150000"/>
              </a:lnSpc>
              <a:spcBef>
                <a:spcPts val="600"/>
              </a:spcBef>
            </a:pPr>
            <a:r>
              <a:rPr lang="zh-CN" altLang="en-US" sz="2200" dirty="0" smtClean="0"/>
              <a:t>问题的最优值记为</a:t>
            </a:r>
            <a:r>
              <a:rPr lang="en-US" altLang="zh-CN" sz="2200" dirty="0" smtClean="0"/>
              <a:t>c[m][n]</a:t>
            </a:r>
            <a:r>
              <a:rPr lang="zh-CN" altLang="en-US" sz="2200" dirty="0" smtClean="0"/>
              <a:t>，即</a:t>
            </a:r>
            <a:r>
              <a:rPr lang="en-US" altLang="zh-CN" sz="2200" dirty="0" smtClean="0"/>
              <a:t>LCS(X,Y)</a:t>
            </a:r>
            <a:r>
              <a:rPr lang="zh-CN" altLang="en-US" sz="2200" dirty="0" smtClean="0"/>
              <a:t>的长度</a:t>
            </a:r>
            <a:endParaRPr lang="en-US" altLang="zh-CN" sz="2200" dirty="0" smtClean="0"/>
          </a:p>
          <a:p>
            <a:pPr marL="1332000" lvl="2" indent="-432000" eaLnBrk="1" hangingPunct="1">
              <a:lnSpc>
                <a:spcPct val="150000"/>
              </a:lnSpc>
              <a:spcBef>
                <a:spcPts val="600"/>
              </a:spcBef>
            </a:pPr>
            <a:r>
              <a:rPr lang="zh-CN" altLang="en-US" sz="2200" dirty="0" smtClean="0"/>
              <a:t>用</a:t>
            </a:r>
            <a:r>
              <a:rPr lang="en-US" altLang="zh-CN" sz="2200" b="1" dirty="0" smtClean="0">
                <a:solidFill>
                  <a:srgbClr val="FF0000"/>
                </a:solidFill>
              </a:rPr>
              <a:t>b[</a:t>
            </a:r>
            <a:r>
              <a:rPr lang="en-US" altLang="zh-CN" sz="2200" b="1" dirty="0" err="1" smtClean="0">
                <a:solidFill>
                  <a:srgbClr val="FF0000"/>
                </a:solidFill>
              </a:rPr>
              <a:t>i</a:t>
            </a:r>
            <a:r>
              <a:rPr lang="en-US" altLang="zh-CN" sz="2200" b="1" dirty="0" smtClean="0">
                <a:solidFill>
                  <a:srgbClr val="FF0000"/>
                </a:solidFill>
              </a:rPr>
              <a:t>][j</a:t>
            </a:r>
            <a:r>
              <a:rPr lang="en-US" altLang="zh-CN" sz="2200" b="1" dirty="0">
                <a:solidFill>
                  <a:srgbClr val="FF0000"/>
                </a:solidFill>
              </a:rPr>
              <a:t>]</a:t>
            </a:r>
            <a:r>
              <a:rPr lang="zh-CN" altLang="en-US" sz="2200" dirty="0"/>
              <a:t>记</a:t>
            </a:r>
            <a:r>
              <a:rPr lang="zh-CN" altLang="en-US" sz="2200" dirty="0" smtClean="0"/>
              <a:t>录</a:t>
            </a:r>
            <a:r>
              <a:rPr lang="en-US" altLang="zh-CN" sz="2200" dirty="0">
                <a:latin typeface="Verdana" panose="020B0604030504040204" pitchFamily="34" charset="0"/>
                <a:ea typeface="Verdana" panose="020B0604030504040204" pitchFamily="34" charset="0"/>
                <a:cs typeface="Verdana" panose="020B0604030504040204" pitchFamily="34" charset="0"/>
              </a:rPr>
              <a:t>c[</a:t>
            </a:r>
            <a:r>
              <a:rPr lang="en-US" altLang="zh-CN" sz="2200" dirty="0" err="1">
                <a:latin typeface="Verdana" panose="020B0604030504040204" pitchFamily="34" charset="0"/>
                <a:ea typeface="Verdana" panose="020B0604030504040204" pitchFamily="34" charset="0"/>
                <a:cs typeface="Verdana" panose="020B0604030504040204" pitchFamily="34" charset="0"/>
              </a:rPr>
              <a:t>i</a:t>
            </a:r>
            <a:r>
              <a:rPr lang="en-US" altLang="zh-CN" sz="2200" dirty="0">
                <a:latin typeface="Verdana" panose="020B0604030504040204" pitchFamily="34" charset="0"/>
                <a:ea typeface="Verdana" panose="020B0604030504040204" pitchFamily="34" charset="0"/>
                <a:cs typeface="Verdana" panose="020B0604030504040204" pitchFamily="34" charset="0"/>
              </a:rPr>
              <a:t>][</a:t>
            </a:r>
            <a:r>
              <a:rPr lang="en-US" altLang="zh-CN" sz="2200" dirty="0" smtClean="0">
                <a:latin typeface="Verdana" panose="020B0604030504040204" pitchFamily="34" charset="0"/>
                <a:ea typeface="Verdana" panose="020B0604030504040204" pitchFamily="34" charset="0"/>
                <a:cs typeface="Verdana" panose="020B0604030504040204" pitchFamily="34" charset="0"/>
              </a:rPr>
              <a:t>j]</a:t>
            </a:r>
            <a:r>
              <a:rPr lang="zh-CN" altLang="en-US" sz="2200" dirty="0" smtClean="0"/>
              <a:t>是从</a:t>
            </a:r>
            <a:r>
              <a:rPr lang="zh-CN" altLang="en-US" sz="2200" dirty="0"/>
              <a:t>哪一个子问题的解得到</a:t>
            </a:r>
            <a:r>
              <a:rPr lang="zh-CN" altLang="en-US" sz="2200" dirty="0" smtClean="0"/>
              <a:t>的</a:t>
            </a:r>
            <a:endParaRPr lang="en-US" altLang="zh-CN" sz="2200" dirty="0" smtClean="0"/>
          </a:p>
          <a:p>
            <a:pPr marL="1789200" lvl="3" indent="-432000" eaLnBrk="1" hangingPunct="1">
              <a:lnSpc>
                <a:spcPct val="150000"/>
              </a:lnSpc>
              <a:spcBef>
                <a:spcPts val="600"/>
              </a:spcBef>
            </a:pPr>
            <a:r>
              <a:rPr lang="zh-CN" altLang="en-US" sz="2200" dirty="0"/>
              <a:t>数</a:t>
            </a:r>
            <a:r>
              <a:rPr lang="zh-CN" altLang="en-US" sz="2200" dirty="0" smtClean="0"/>
              <a:t>组</a:t>
            </a:r>
            <a:r>
              <a:rPr lang="en-US" altLang="zh-CN" sz="2200" b="1" dirty="0" smtClean="0"/>
              <a:t>b</a:t>
            </a:r>
            <a:r>
              <a:rPr lang="zh-CN" altLang="en-US" sz="2200" dirty="0" smtClean="0"/>
              <a:t>用于构</a:t>
            </a:r>
            <a:r>
              <a:rPr lang="zh-CN" altLang="en-US" sz="2200" dirty="0"/>
              <a:t>造最长公共子序</a:t>
            </a:r>
            <a:r>
              <a:rPr lang="zh-CN" altLang="en-US" sz="2200" dirty="0" smtClean="0"/>
              <a:t>列（最</a:t>
            </a:r>
            <a:r>
              <a:rPr lang="zh-CN" altLang="en-US" sz="2200" dirty="0"/>
              <a:t>优</a:t>
            </a:r>
            <a:r>
              <a:rPr lang="zh-CN" altLang="en-US" sz="2200" dirty="0" smtClean="0"/>
              <a:t>解）</a:t>
            </a:r>
            <a:endParaRPr lang="en-US" altLang="zh-CN" sz="2200" dirty="0" smtClean="0"/>
          </a:p>
        </p:txBody>
      </p:sp>
    </p:spTree>
    <p:extLst>
      <p:ext uri="{BB962C8B-B14F-4D97-AF65-F5344CB8AC3E}">
        <p14:creationId xmlns:p14="http://schemas.microsoft.com/office/powerpoint/2010/main" val="321039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755576" y="404664"/>
            <a:ext cx="2362200" cy="414338"/>
          </a:xfrm>
          <a:prstGeom prst="rect">
            <a:avLst/>
          </a:prstGeom>
          <a:noFill/>
          <a:ln w="9525">
            <a:noFill/>
            <a:miter lim="800000"/>
            <a:headEnd/>
            <a:tailEnd/>
          </a:ln>
          <a:effectLst/>
        </p:spPr>
        <p:txBody>
          <a:bodyPr anchor="b"/>
          <a:lstStyle/>
          <a:p>
            <a:r>
              <a:rPr lang="zh-CN" altLang="en-US" sz="2800" dirty="0">
                <a:solidFill>
                  <a:srgbClr val="0000FF"/>
                </a:solidFill>
                <a:effectLst>
                  <a:outerShdw blurRad="38100" dist="38100" dir="2700000" algn="tl">
                    <a:srgbClr val="000000"/>
                  </a:outerShdw>
                </a:effectLst>
                <a:latin typeface="Garamond" pitchFamily="18" charset="0"/>
                <a:ea typeface="黑体" pitchFamily="2" charset="-122"/>
              </a:rPr>
              <a:t>计算最优值</a:t>
            </a:r>
            <a:endParaRPr lang="ja-JP" altLang="en-US" sz="2800" dirty="0">
              <a:solidFill>
                <a:srgbClr val="0000FF"/>
              </a:solidFill>
              <a:effectLst>
                <a:outerShdw blurRad="38100" dist="38100" dir="2700000" algn="tl">
                  <a:srgbClr val="000000"/>
                </a:outerShdw>
              </a:effectLst>
              <a:latin typeface="Garamond" pitchFamily="18" charset="0"/>
              <a:ea typeface="黑体" pitchFamily="2" charset="-122"/>
            </a:endParaRPr>
          </a:p>
        </p:txBody>
      </p:sp>
      <p:sp>
        <p:nvSpPr>
          <p:cNvPr id="303107" name="Text Box 3"/>
          <p:cNvSpPr txBox="1">
            <a:spLocks noChangeArrowheads="1"/>
          </p:cNvSpPr>
          <p:nvPr/>
        </p:nvSpPr>
        <p:spPr bwMode="auto">
          <a:xfrm>
            <a:off x="539552" y="908720"/>
            <a:ext cx="8077200" cy="1200329"/>
          </a:xfrm>
          <a:prstGeom prst="rect">
            <a:avLst/>
          </a:prstGeom>
          <a:noFill/>
          <a:ln w="6350">
            <a:noFill/>
            <a:miter lim="800000"/>
            <a:headEnd/>
            <a:tailEnd/>
          </a:ln>
          <a:effectLst/>
        </p:spPr>
        <p:txBody>
          <a:bodyPr>
            <a:spAutoFit/>
          </a:bodyPr>
          <a:lstStyle/>
          <a:p>
            <a:r>
              <a:rPr lang="zh-CN" altLang="en-US" sz="2400" b="1" dirty="0" smtClean="0">
                <a:latin typeface="微软雅黑" pitchFamily="34" charset="-122"/>
                <a:ea typeface="微软雅黑" pitchFamily="34" charset="-122"/>
              </a:rPr>
              <a:t>由于</a:t>
            </a:r>
            <a:r>
              <a:rPr lang="zh-CN" altLang="en-US" sz="2400" b="1" dirty="0">
                <a:latin typeface="微软雅黑" pitchFamily="34" charset="-122"/>
                <a:ea typeface="微软雅黑" pitchFamily="34" charset="-122"/>
              </a:rPr>
              <a:t>在所考虑的子问题空间中，总共有</a:t>
            </a:r>
            <a:r>
              <a:rPr lang="en-US" altLang="zh-CN" sz="2400" b="1" dirty="0">
                <a:latin typeface="微软雅黑" pitchFamily="34" charset="-122"/>
                <a:ea typeface="微软雅黑" pitchFamily="34" charset="-122"/>
              </a:rPr>
              <a:t>θ(</a:t>
            </a:r>
            <a:r>
              <a:rPr lang="en-US" altLang="zh-CN" sz="2400" b="1" dirty="0" err="1">
                <a:latin typeface="微软雅黑" pitchFamily="34" charset="-122"/>
                <a:ea typeface="微软雅黑" pitchFamily="34" charset="-122"/>
              </a:rPr>
              <a:t>mn</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个不同的子问题，因此，用动态规划算法</a:t>
            </a:r>
            <a:r>
              <a:rPr lang="zh-CN" altLang="en-US" sz="2400" b="1" dirty="0">
                <a:solidFill>
                  <a:srgbClr val="FF0000"/>
                </a:solidFill>
                <a:latin typeface="微软雅黑" pitchFamily="34" charset="-122"/>
                <a:ea typeface="微软雅黑" pitchFamily="34" charset="-122"/>
              </a:rPr>
              <a:t>自底向上</a:t>
            </a:r>
            <a:r>
              <a:rPr lang="zh-CN" altLang="en-US" sz="2400" b="1" dirty="0">
                <a:latin typeface="微软雅黑" pitchFamily="34" charset="-122"/>
                <a:ea typeface="微软雅黑" pitchFamily="34" charset="-122"/>
              </a:rPr>
              <a:t>地计算最优值能提高算法的效率。 </a:t>
            </a:r>
          </a:p>
        </p:txBody>
      </p:sp>
      <p:sp>
        <p:nvSpPr>
          <p:cNvPr id="303108" name="Rectangle 4"/>
          <p:cNvSpPr>
            <a:spLocks noChangeArrowheads="1"/>
          </p:cNvSpPr>
          <p:nvPr/>
        </p:nvSpPr>
        <p:spPr bwMode="auto">
          <a:xfrm>
            <a:off x="683568" y="2132856"/>
            <a:ext cx="7620000" cy="4446588"/>
          </a:xfrm>
          <a:prstGeom prst="rect">
            <a:avLst/>
          </a:prstGeom>
          <a:noFill/>
          <a:ln w="6350">
            <a:noFill/>
            <a:miter lim="800000"/>
            <a:headEnd/>
            <a:tailEnd/>
          </a:ln>
          <a:effectLst/>
        </p:spPr>
        <p:txBody>
          <a:bodyPr anchor="ctr">
            <a:spAutoFit/>
          </a:bodyPr>
          <a:lstStyle/>
          <a:p>
            <a:pPr>
              <a:lnSpc>
                <a:spcPct val="110000"/>
              </a:lnSpc>
            </a:pPr>
            <a:r>
              <a:rPr kumimoji="1" lang="en-US" altLang="zh-CN" sz="2000" dirty="0">
                <a:ea typeface="宋体" charset="-122"/>
              </a:rPr>
              <a:t>void </a:t>
            </a:r>
            <a:r>
              <a:rPr kumimoji="1" lang="en-US" altLang="zh-CN" sz="2000" b="1" dirty="0" err="1">
                <a:ea typeface="宋体" charset="-122"/>
              </a:rPr>
              <a:t>LCSLength</a:t>
            </a:r>
            <a:r>
              <a:rPr kumimoji="1" lang="en-US" altLang="zh-CN" sz="2000" dirty="0">
                <a:ea typeface="宋体" charset="-122"/>
              </a:rPr>
              <a:t>(</a:t>
            </a:r>
            <a:r>
              <a:rPr kumimoji="1" lang="en-US" altLang="zh-CN" sz="2000" dirty="0" err="1">
                <a:ea typeface="宋体" charset="-122"/>
              </a:rPr>
              <a:t>int</a:t>
            </a:r>
            <a:r>
              <a:rPr kumimoji="1" lang="en-US" altLang="zh-CN" sz="2000" dirty="0">
                <a:ea typeface="宋体" charset="-122"/>
              </a:rPr>
              <a:t> m</a:t>
            </a:r>
            <a:r>
              <a:rPr kumimoji="1" lang="zh-CN" altLang="en-US" sz="2000" dirty="0">
                <a:ea typeface="宋体" charset="-122"/>
              </a:rPr>
              <a:t>，</a:t>
            </a:r>
            <a:r>
              <a:rPr kumimoji="1" lang="en-US" altLang="zh-CN" sz="2000" dirty="0" err="1">
                <a:ea typeface="宋体" charset="-122"/>
              </a:rPr>
              <a:t>int</a:t>
            </a:r>
            <a:r>
              <a:rPr kumimoji="1" lang="en-US" altLang="zh-CN" sz="2000" dirty="0">
                <a:ea typeface="宋体" charset="-122"/>
              </a:rPr>
              <a:t> n</a:t>
            </a:r>
            <a:r>
              <a:rPr kumimoji="1" lang="zh-CN" altLang="en-US" sz="2000" dirty="0">
                <a:ea typeface="宋体" charset="-122"/>
              </a:rPr>
              <a:t>，</a:t>
            </a:r>
            <a:r>
              <a:rPr kumimoji="1" lang="en-US" altLang="zh-CN" sz="2000" dirty="0">
                <a:ea typeface="宋体" charset="-122"/>
              </a:rPr>
              <a:t>char *x</a:t>
            </a:r>
            <a:r>
              <a:rPr kumimoji="1" lang="zh-CN" altLang="en-US" sz="2000" dirty="0">
                <a:ea typeface="宋体" charset="-122"/>
              </a:rPr>
              <a:t>，</a:t>
            </a:r>
            <a:r>
              <a:rPr kumimoji="1" lang="en-US" altLang="zh-CN" sz="2000" dirty="0">
                <a:ea typeface="宋体" charset="-122"/>
              </a:rPr>
              <a:t>char *y</a:t>
            </a:r>
            <a:r>
              <a:rPr kumimoji="1" lang="zh-CN" altLang="en-US" sz="2000" dirty="0">
                <a:ea typeface="宋体" charset="-122"/>
              </a:rPr>
              <a:t>，</a:t>
            </a:r>
            <a:r>
              <a:rPr kumimoji="1" lang="en-US" altLang="zh-CN" sz="2000" dirty="0" err="1">
                <a:ea typeface="宋体" charset="-122"/>
              </a:rPr>
              <a:t>int</a:t>
            </a:r>
            <a:r>
              <a:rPr kumimoji="1" lang="en-US" altLang="zh-CN" sz="2000" dirty="0">
                <a:ea typeface="宋体" charset="-122"/>
              </a:rPr>
              <a:t> **c</a:t>
            </a:r>
            <a:r>
              <a:rPr kumimoji="1" lang="zh-CN" altLang="en-US" sz="2000" dirty="0">
                <a:ea typeface="宋体" charset="-122"/>
              </a:rPr>
              <a:t>，</a:t>
            </a:r>
            <a:r>
              <a:rPr kumimoji="1" lang="en-US" altLang="zh-CN" sz="2000" dirty="0" err="1">
                <a:ea typeface="宋体" charset="-122"/>
              </a:rPr>
              <a:t>int</a:t>
            </a:r>
            <a:r>
              <a:rPr kumimoji="1" lang="en-US" altLang="zh-CN" sz="2000" dirty="0">
                <a:ea typeface="宋体" charset="-122"/>
              </a:rPr>
              <a:t> **b)</a:t>
            </a:r>
          </a:p>
          <a:p>
            <a:pPr>
              <a:lnSpc>
                <a:spcPct val="110000"/>
              </a:lnSpc>
            </a:pPr>
            <a:r>
              <a:rPr kumimoji="1" lang="en-US" altLang="zh-CN" sz="2000" dirty="0">
                <a:ea typeface="宋体" charset="-122"/>
              </a:rPr>
              <a:t>{      </a:t>
            </a:r>
            <a:r>
              <a:rPr kumimoji="1" lang="en-US" altLang="zh-CN" sz="2000" dirty="0" err="1">
                <a:ea typeface="宋体" charset="-122"/>
              </a:rPr>
              <a:t>int</a:t>
            </a:r>
            <a:r>
              <a:rPr kumimoji="1" lang="en-US" altLang="zh-CN" sz="2000" dirty="0">
                <a:ea typeface="宋体" charset="-122"/>
              </a:rPr>
              <a:t> </a:t>
            </a:r>
            <a:r>
              <a:rPr kumimoji="1" lang="en-US" altLang="zh-CN" sz="2000" dirty="0" err="1">
                <a:ea typeface="宋体" charset="-122"/>
              </a:rPr>
              <a:t>i</a:t>
            </a:r>
            <a:r>
              <a:rPr kumimoji="1" lang="zh-CN" altLang="en-US" sz="2000" dirty="0">
                <a:ea typeface="宋体" charset="-122"/>
              </a:rPr>
              <a:t>，</a:t>
            </a:r>
            <a:r>
              <a:rPr kumimoji="1" lang="en-US" altLang="zh-CN" sz="2000" dirty="0">
                <a:ea typeface="宋体" charset="-122"/>
              </a:rPr>
              <a:t>j;</a:t>
            </a:r>
          </a:p>
          <a:p>
            <a:pPr>
              <a:lnSpc>
                <a:spcPct val="110000"/>
              </a:lnSpc>
            </a:pPr>
            <a:r>
              <a:rPr kumimoji="1" lang="en-US" altLang="zh-CN" sz="2000" dirty="0">
                <a:ea typeface="宋体" charset="-122"/>
              </a:rPr>
              <a:t>       for (</a:t>
            </a:r>
            <a:r>
              <a:rPr kumimoji="1" lang="en-US" altLang="zh-CN" sz="2000" dirty="0" err="1">
                <a:ea typeface="宋体" charset="-122"/>
              </a:rPr>
              <a:t>i</a:t>
            </a:r>
            <a:r>
              <a:rPr kumimoji="1" lang="en-US" altLang="zh-CN" sz="2000" dirty="0">
                <a:ea typeface="宋体" charset="-122"/>
              </a:rPr>
              <a:t> = 1; </a:t>
            </a:r>
            <a:r>
              <a:rPr kumimoji="1" lang="en-US" altLang="zh-CN" sz="2000" dirty="0" err="1">
                <a:ea typeface="宋体" charset="-122"/>
              </a:rPr>
              <a:t>i</a:t>
            </a:r>
            <a:r>
              <a:rPr kumimoji="1" lang="en-US" altLang="zh-CN" sz="2000" dirty="0">
                <a:ea typeface="宋体" charset="-122"/>
              </a:rPr>
              <a:t> &lt;= m; </a:t>
            </a:r>
            <a:r>
              <a:rPr kumimoji="1" lang="en-US" altLang="zh-CN" sz="2000" dirty="0" err="1">
                <a:ea typeface="宋体" charset="-122"/>
              </a:rPr>
              <a:t>i</a:t>
            </a:r>
            <a:r>
              <a:rPr kumimoji="1" lang="en-US" altLang="zh-CN" sz="2000" dirty="0">
                <a:ea typeface="宋体" charset="-122"/>
              </a:rPr>
              <a:t>++) c[</a:t>
            </a:r>
            <a:r>
              <a:rPr kumimoji="1" lang="en-US" altLang="zh-CN" sz="2000" dirty="0" err="1">
                <a:ea typeface="宋体" charset="-122"/>
              </a:rPr>
              <a:t>i</a:t>
            </a:r>
            <a:r>
              <a:rPr kumimoji="1" lang="en-US" altLang="zh-CN" sz="2000" dirty="0">
                <a:ea typeface="宋体" charset="-122"/>
              </a:rPr>
              <a:t>][0] = 0;</a:t>
            </a:r>
          </a:p>
          <a:p>
            <a:pPr>
              <a:lnSpc>
                <a:spcPct val="110000"/>
              </a:lnSpc>
            </a:pPr>
            <a:r>
              <a:rPr kumimoji="1" lang="en-US" altLang="zh-CN" sz="2000" dirty="0">
                <a:ea typeface="宋体" charset="-122"/>
              </a:rPr>
              <a:t>       for (</a:t>
            </a:r>
            <a:r>
              <a:rPr kumimoji="1" lang="en-US" altLang="zh-CN" sz="2000" dirty="0" err="1">
                <a:ea typeface="宋体" charset="-122"/>
              </a:rPr>
              <a:t>i</a:t>
            </a:r>
            <a:r>
              <a:rPr kumimoji="1" lang="en-US" altLang="zh-CN" sz="2000" dirty="0">
                <a:ea typeface="宋体" charset="-122"/>
              </a:rPr>
              <a:t> = 1; </a:t>
            </a:r>
            <a:r>
              <a:rPr kumimoji="1" lang="en-US" altLang="zh-CN" sz="2000" dirty="0" err="1">
                <a:ea typeface="宋体" charset="-122"/>
              </a:rPr>
              <a:t>i</a:t>
            </a:r>
            <a:r>
              <a:rPr kumimoji="1" lang="en-US" altLang="zh-CN" sz="2000" dirty="0">
                <a:ea typeface="宋体" charset="-122"/>
              </a:rPr>
              <a:t> &lt;= n; </a:t>
            </a:r>
            <a:r>
              <a:rPr kumimoji="1" lang="en-US" altLang="zh-CN" sz="2000" dirty="0" err="1">
                <a:ea typeface="宋体" charset="-122"/>
              </a:rPr>
              <a:t>i</a:t>
            </a:r>
            <a:r>
              <a:rPr kumimoji="1" lang="en-US" altLang="zh-CN" sz="2000" dirty="0">
                <a:ea typeface="宋体" charset="-122"/>
              </a:rPr>
              <a:t>++) c[0][</a:t>
            </a:r>
            <a:r>
              <a:rPr kumimoji="1" lang="en-US" altLang="zh-CN" sz="2000" dirty="0" err="1">
                <a:ea typeface="宋体" charset="-122"/>
              </a:rPr>
              <a:t>i</a:t>
            </a:r>
            <a:r>
              <a:rPr kumimoji="1" lang="en-US" altLang="zh-CN" sz="2000" dirty="0">
                <a:ea typeface="宋体" charset="-122"/>
              </a:rPr>
              <a:t>] = 0;</a:t>
            </a:r>
          </a:p>
          <a:p>
            <a:pPr>
              <a:lnSpc>
                <a:spcPct val="110000"/>
              </a:lnSpc>
            </a:pPr>
            <a:r>
              <a:rPr kumimoji="1" lang="en-US" altLang="zh-CN" sz="2000" dirty="0">
                <a:ea typeface="宋体" charset="-122"/>
              </a:rPr>
              <a:t>       for (</a:t>
            </a:r>
            <a:r>
              <a:rPr kumimoji="1" lang="en-US" altLang="zh-CN" sz="2000" dirty="0" err="1">
                <a:ea typeface="宋体" charset="-122"/>
              </a:rPr>
              <a:t>i</a:t>
            </a:r>
            <a:r>
              <a:rPr kumimoji="1" lang="en-US" altLang="zh-CN" sz="2000" dirty="0">
                <a:ea typeface="宋体" charset="-122"/>
              </a:rPr>
              <a:t> = 1; </a:t>
            </a:r>
            <a:r>
              <a:rPr kumimoji="1" lang="en-US" altLang="zh-CN" sz="2000" dirty="0" err="1">
                <a:ea typeface="宋体" charset="-122"/>
              </a:rPr>
              <a:t>i</a:t>
            </a:r>
            <a:r>
              <a:rPr kumimoji="1" lang="en-US" altLang="zh-CN" sz="2000" dirty="0">
                <a:ea typeface="宋体" charset="-122"/>
              </a:rPr>
              <a:t> &lt;= m; </a:t>
            </a:r>
            <a:r>
              <a:rPr kumimoji="1" lang="en-US" altLang="zh-CN" sz="2000" dirty="0" err="1">
                <a:ea typeface="宋体" charset="-122"/>
              </a:rPr>
              <a:t>i</a:t>
            </a:r>
            <a:r>
              <a:rPr kumimoji="1" lang="en-US" altLang="zh-CN" sz="2000" dirty="0">
                <a:ea typeface="宋体" charset="-122"/>
              </a:rPr>
              <a:t>++)</a:t>
            </a:r>
          </a:p>
          <a:p>
            <a:pPr>
              <a:lnSpc>
                <a:spcPct val="110000"/>
              </a:lnSpc>
            </a:pPr>
            <a:r>
              <a:rPr kumimoji="1" lang="en-US" altLang="zh-CN" sz="2000" dirty="0">
                <a:ea typeface="宋体" charset="-122"/>
              </a:rPr>
              <a:t>          for (j = 1; j &lt;= n; j++) {</a:t>
            </a:r>
          </a:p>
          <a:p>
            <a:pPr>
              <a:lnSpc>
                <a:spcPct val="110000"/>
              </a:lnSpc>
            </a:pPr>
            <a:r>
              <a:rPr kumimoji="1" lang="en-US" altLang="zh-CN" sz="2000" dirty="0">
                <a:ea typeface="宋体" charset="-122"/>
              </a:rPr>
              <a:t>             if (x[</a:t>
            </a:r>
            <a:r>
              <a:rPr kumimoji="1" lang="en-US" altLang="zh-CN" sz="2000" dirty="0" err="1">
                <a:ea typeface="宋体" charset="-122"/>
              </a:rPr>
              <a:t>i</a:t>
            </a:r>
            <a:r>
              <a:rPr kumimoji="1" lang="en-US" altLang="zh-CN" sz="2000" dirty="0">
                <a:ea typeface="宋体" charset="-122"/>
              </a:rPr>
              <a:t>]==y[j])</a:t>
            </a:r>
          </a:p>
          <a:p>
            <a:pPr>
              <a:lnSpc>
                <a:spcPct val="110000"/>
              </a:lnSpc>
            </a:pPr>
            <a:r>
              <a:rPr kumimoji="1" lang="en-US" altLang="zh-CN" sz="2000" dirty="0">
                <a:ea typeface="宋体" charset="-122"/>
              </a:rPr>
              <a:t>                  {  c[</a:t>
            </a:r>
            <a:r>
              <a:rPr kumimoji="1" lang="en-US" altLang="zh-CN" sz="2000" dirty="0" err="1">
                <a:ea typeface="宋体" charset="-122"/>
              </a:rPr>
              <a:t>i</a:t>
            </a:r>
            <a:r>
              <a:rPr kumimoji="1" lang="en-US" altLang="zh-CN" sz="2000" dirty="0">
                <a:ea typeface="宋体" charset="-122"/>
              </a:rPr>
              <a:t>][j]=c[i-1][j-1]+1;         b[</a:t>
            </a:r>
            <a:r>
              <a:rPr kumimoji="1" lang="en-US" altLang="zh-CN" sz="2000" dirty="0" err="1">
                <a:ea typeface="宋体" charset="-122"/>
              </a:rPr>
              <a:t>i</a:t>
            </a:r>
            <a:r>
              <a:rPr kumimoji="1" lang="en-US" altLang="zh-CN" sz="2000" dirty="0">
                <a:ea typeface="宋体" charset="-122"/>
              </a:rPr>
              <a:t>][j]=1;}</a:t>
            </a:r>
          </a:p>
          <a:p>
            <a:pPr>
              <a:lnSpc>
                <a:spcPct val="110000"/>
              </a:lnSpc>
            </a:pPr>
            <a:r>
              <a:rPr kumimoji="1" lang="en-US" altLang="zh-CN" sz="2000" dirty="0">
                <a:ea typeface="宋体" charset="-122"/>
              </a:rPr>
              <a:t>             else if (c[i-1][j]&gt;=c[</a:t>
            </a:r>
            <a:r>
              <a:rPr kumimoji="1" lang="en-US" altLang="zh-CN" sz="2000" dirty="0" err="1">
                <a:ea typeface="宋体" charset="-122"/>
              </a:rPr>
              <a:t>i</a:t>
            </a:r>
            <a:r>
              <a:rPr kumimoji="1" lang="en-US" altLang="zh-CN" sz="2000" dirty="0">
                <a:ea typeface="宋体" charset="-122"/>
              </a:rPr>
              <a:t>][j-1])</a:t>
            </a:r>
          </a:p>
          <a:p>
            <a:pPr>
              <a:lnSpc>
                <a:spcPct val="110000"/>
              </a:lnSpc>
            </a:pPr>
            <a:r>
              <a:rPr kumimoji="1" lang="en-US" altLang="zh-CN" sz="2000" dirty="0">
                <a:ea typeface="宋体" charset="-122"/>
              </a:rPr>
              <a:t>                        { c[</a:t>
            </a:r>
            <a:r>
              <a:rPr kumimoji="1" lang="en-US" altLang="zh-CN" sz="2000" dirty="0" err="1">
                <a:ea typeface="宋体" charset="-122"/>
              </a:rPr>
              <a:t>i</a:t>
            </a:r>
            <a:r>
              <a:rPr kumimoji="1" lang="en-US" altLang="zh-CN" sz="2000" dirty="0">
                <a:ea typeface="宋体" charset="-122"/>
              </a:rPr>
              <a:t>][j]=c[i-1][j];         b[</a:t>
            </a:r>
            <a:r>
              <a:rPr kumimoji="1" lang="en-US" altLang="zh-CN" sz="2000" dirty="0" err="1">
                <a:ea typeface="宋体" charset="-122"/>
              </a:rPr>
              <a:t>i</a:t>
            </a:r>
            <a:r>
              <a:rPr kumimoji="1" lang="en-US" altLang="zh-CN" sz="2000" dirty="0">
                <a:ea typeface="宋体" charset="-122"/>
              </a:rPr>
              <a:t>][j]=2;}</a:t>
            </a:r>
          </a:p>
          <a:p>
            <a:pPr>
              <a:lnSpc>
                <a:spcPct val="110000"/>
              </a:lnSpc>
            </a:pPr>
            <a:r>
              <a:rPr kumimoji="1" lang="en-US" altLang="zh-CN" sz="2000" dirty="0">
                <a:ea typeface="宋体" charset="-122"/>
              </a:rPr>
              <a:t>                     else { c[</a:t>
            </a:r>
            <a:r>
              <a:rPr kumimoji="1" lang="en-US" altLang="zh-CN" sz="2000" dirty="0" err="1">
                <a:ea typeface="宋体" charset="-122"/>
              </a:rPr>
              <a:t>i</a:t>
            </a:r>
            <a:r>
              <a:rPr kumimoji="1" lang="en-US" altLang="zh-CN" sz="2000" dirty="0">
                <a:ea typeface="宋体" charset="-122"/>
              </a:rPr>
              <a:t>][j]=c[</a:t>
            </a:r>
            <a:r>
              <a:rPr kumimoji="1" lang="en-US" altLang="zh-CN" sz="2000" dirty="0" err="1">
                <a:ea typeface="宋体" charset="-122"/>
              </a:rPr>
              <a:t>i</a:t>
            </a:r>
            <a:r>
              <a:rPr kumimoji="1" lang="en-US" altLang="zh-CN" sz="2000" dirty="0">
                <a:ea typeface="宋体" charset="-122"/>
              </a:rPr>
              <a:t>][j-1];     b[</a:t>
            </a:r>
            <a:r>
              <a:rPr kumimoji="1" lang="en-US" altLang="zh-CN" sz="2000" dirty="0" err="1">
                <a:ea typeface="宋体" charset="-122"/>
              </a:rPr>
              <a:t>i</a:t>
            </a:r>
            <a:r>
              <a:rPr kumimoji="1" lang="en-US" altLang="zh-CN" sz="2000" dirty="0">
                <a:ea typeface="宋体" charset="-122"/>
              </a:rPr>
              <a:t>][j]=3; }</a:t>
            </a:r>
          </a:p>
          <a:p>
            <a:pPr>
              <a:lnSpc>
                <a:spcPct val="110000"/>
              </a:lnSpc>
            </a:pPr>
            <a:r>
              <a:rPr kumimoji="1" lang="en-US" altLang="zh-CN" sz="2000" dirty="0">
                <a:ea typeface="宋体" charset="-122"/>
              </a:rPr>
              <a:t>             }</a:t>
            </a:r>
          </a:p>
          <a:p>
            <a:pPr>
              <a:lnSpc>
                <a:spcPct val="110000"/>
              </a:lnSpc>
            </a:pPr>
            <a:r>
              <a:rPr kumimoji="1" lang="en-US" altLang="zh-CN" sz="2000" dirty="0">
                <a:ea typeface="宋体" charset="-122"/>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504000" indent="-504000" eaLnBrk="1" hangingPunct="1">
              <a:lnSpc>
                <a:spcPct val="200000"/>
              </a:lnSpc>
              <a:spcBef>
                <a:spcPts val="0"/>
              </a:spcBef>
            </a:pPr>
            <a:r>
              <a:rPr lang="zh-CN" altLang="en-US" sz="2200" dirty="0" smtClean="0">
                <a:latin typeface="+mn-lt"/>
              </a:rPr>
              <a:t>算法复</a:t>
            </a:r>
            <a:r>
              <a:rPr lang="zh-CN" altLang="en-US" sz="2200" dirty="0">
                <a:latin typeface="+mn-lt"/>
              </a:rPr>
              <a:t>杂</a:t>
            </a:r>
            <a:r>
              <a:rPr lang="zh-CN" altLang="en-US" sz="2200" dirty="0" smtClean="0">
                <a:latin typeface="+mn-lt"/>
              </a:rPr>
              <a:t>度分析</a:t>
            </a:r>
            <a:endParaRPr lang="en-US" altLang="zh-CN" sz="2200" dirty="0">
              <a:latin typeface="+mn-lt"/>
            </a:endParaRPr>
          </a:p>
          <a:p>
            <a:pPr marL="900000" lvl="1" indent="-432000" eaLnBrk="1" hangingPunct="1">
              <a:lnSpc>
                <a:spcPct val="200000"/>
              </a:lnSpc>
              <a:spcBef>
                <a:spcPts val="0"/>
              </a:spcBef>
            </a:pPr>
            <a:r>
              <a:rPr lang="zh-CN" altLang="en-US" sz="2200" dirty="0" smtClean="0">
                <a:latin typeface="+mn-lt"/>
              </a:rPr>
              <a:t>数组</a:t>
            </a:r>
            <a:r>
              <a:rPr lang="en-US" altLang="zh-CN" sz="2200" dirty="0" smtClean="0">
                <a:latin typeface="+mn-lt"/>
              </a:rPr>
              <a:t>c</a:t>
            </a:r>
            <a:r>
              <a:rPr lang="zh-CN" altLang="en-US" sz="2200" dirty="0" smtClean="0">
                <a:latin typeface="+mn-lt"/>
              </a:rPr>
              <a:t>的初始化</a:t>
            </a:r>
            <a:endParaRPr lang="en-US" altLang="zh-CN" sz="2200" dirty="0">
              <a:latin typeface="+mn-lt"/>
            </a:endParaRPr>
          </a:p>
          <a:p>
            <a:pPr marL="1332000" lvl="2" indent="-432000" eaLnBrk="1" hangingPunct="1">
              <a:lnSpc>
                <a:spcPct val="200000"/>
              </a:lnSpc>
              <a:spcBef>
                <a:spcPts val="0"/>
              </a:spcBef>
            </a:pPr>
            <a:r>
              <a:rPr lang="zh-CN" altLang="en-US" sz="2200" dirty="0">
                <a:latin typeface="+mn-lt"/>
              </a:rPr>
              <a:t>将第</a:t>
            </a:r>
            <a:r>
              <a:rPr lang="en-US" altLang="zh-CN" sz="2200" dirty="0">
                <a:latin typeface="+mn-lt"/>
              </a:rPr>
              <a:t>1</a:t>
            </a:r>
            <a:r>
              <a:rPr lang="zh-CN" altLang="en-US" sz="2200" dirty="0" smtClean="0">
                <a:latin typeface="+mn-lt"/>
              </a:rPr>
              <a:t>列（</a:t>
            </a:r>
            <a:r>
              <a:rPr lang="en-US" altLang="zh-CN" sz="2200" dirty="0" smtClean="0">
                <a:latin typeface="+mn-lt"/>
              </a:rPr>
              <a:t>c[</a:t>
            </a:r>
            <a:r>
              <a:rPr lang="en-US" altLang="zh-CN" sz="2200" dirty="0" err="1" smtClean="0">
                <a:latin typeface="+mn-lt"/>
              </a:rPr>
              <a:t>i</a:t>
            </a:r>
            <a:r>
              <a:rPr lang="en-US" altLang="zh-CN" sz="2200" dirty="0">
                <a:latin typeface="+mn-lt"/>
              </a:rPr>
              <a:t>][0</a:t>
            </a:r>
            <a:r>
              <a:rPr lang="en-US" altLang="zh-CN" sz="2200" dirty="0" smtClean="0">
                <a:latin typeface="+mn-lt"/>
              </a:rPr>
              <a:t>]</a:t>
            </a:r>
            <a:r>
              <a:rPr lang="zh-CN" altLang="en-US" sz="2200" dirty="0" smtClean="0">
                <a:latin typeface="+mn-lt"/>
              </a:rPr>
              <a:t>）和</a:t>
            </a:r>
            <a:r>
              <a:rPr lang="zh-CN" altLang="en-US" sz="2200" dirty="0">
                <a:latin typeface="+mn-lt"/>
              </a:rPr>
              <a:t>第</a:t>
            </a:r>
            <a:r>
              <a:rPr lang="en-US" altLang="zh-CN" sz="2200" dirty="0">
                <a:latin typeface="+mn-lt"/>
              </a:rPr>
              <a:t>1</a:t>
            </a:r>
            <a:r>
              <a:rPr lang="zh-CN" altLang="en-US" sz="2200" dirty="0" smtClean="0">
                <a:latin typeface="+mn-lt"/>
              </a:rPr>
              <a:t>行（</a:t>
            </a:r>
            <a:r>
              <a:rPr lang="en-US" altLang="zh-CN" sz="2200" dirty="0">
                <a:latin typeface="+mn-lt"/>
              </a:rPr>
              <a:t>c[0][j]</a:t>
            </a:r>
            <a:r>
              <a:rPr lang="zh-CN" altLang="en-US" sz="2200" dirty="0" smtClean="0">
                <a:latin typeface="+mn-lt"/>
              </a:rPr>
              <a:t>）初</a:t>
            </a:r>
            <a:r>
              <a:rPr lang="zh-CN" altLang="en-US" sz="2200" dirty="0">
                <a:latin typeface="+mn-lt"/>
              </a:rPr>
              <a:t>始化为</a:t>
            </a:r>
            <a:r>
              <a:rPr lang="en-US" altLang="zh-CN" sz="2200" dirty="0">
                <a:latin typeface="+mn-lt"/>
              </a:rPr>
              <a:t>0</a:t>
            </a:r>
          </a:p>
          <a:p>
            <a:pPr marL="1332000" lvl="2" indent="-432000" eaLnBrk="1" hangingPunct="1">
              <a:lnSpc>
                <a:spcPct val="200000"/>
              </a:lnSpc>
              <a:spcBef>
                <a:spcPts val="0"/>
              </a:spcBef>
            </a:pPr>
            <a:r>
              <a:rPr lang="zh-CN" altLang="en-US" sz="2200" dirty="0" smtClean="0">
                <a:latin typeface="+mn-lt"/>
              </a:rPr>
              <a:t>耗</a:t>
            </a:r>
            <a:r>
              <a:rPr lang="zh-CN" altLang="en-US" sz="2200" dirty="0">
                <a:latin typeface="+mn-lt"/>
              </a:rPr>
              <a:t>费时间</a:t>
            </a:r>
            <a:r>
              <a:rPr lang="en-US" altLang="zh-CN" sz="2200" dirty="0">
                <a:latin typeface="+mn-lt"/>
              </a:rPr>
              <a:t>O(m)</a:t>
            </a:r>
            <a:r>
              <a:rPr lang="zh-CN" altLang="en-US" sz="2200" dirty="0">
                <a:latin typeface="+mn-lt"/>
              </a:rPr>
              <a:t>和</a:t>
            </a:r>
            <a:r>
              <a:rPr lang="en-US" altLang="zh-CN" sz="2200" dirty="0">
                <a:latin typeface="+mn-lt"/>
              </a:rPr>
              <a:t>O(n)</a:t>
            </a:r>
          </a:p>
          <a:p>
            <a:pPr marL="900000" lvl="1" indent="-432000" eaLnBrk="1" hangingPunct="1">
              <a:lnSpc>
                <a:spcPct val="200000"/>
              </a:lnSpc>
              <a:spcBef>
                <a:spcPts val="0"/>
              </a:spcBef>
            </a:pPr>
            <a:r>
              <a:rPr lang="zh-CN" altLang="en-US" sz="2200" dirty="0">
                <a:latin typeface="+mn-lt"/>
              </a:rPr>
              <a:t>每个表项的计算时间为</a:t>
            </a:r>
            <a:r>
              <a:rPr lang="en-US" altLang="zh-CN" sz="2200" dirty="0">
                <a:latin typeface="+mn-lt"/>
              </a:rPr>
              <a:t>O(1</a:t>
            </a:r>
            <a:r>
              <a:rPr lang="en-US" altLang="zh-CN" sz="2200" dirty="0" smtClean="0">
                <a:latin typeface="+mn-lt"/>
              </a:rPr>
              <a:t>)</a:t>
            </a:r>
          </a:p>
          <a:p>
            <a:pPr marL="1332000" lvl="2" indent="-432000" eaLnBrk="1" hangingPunct="1">
              <a:lnSpc>
                <a:spcPct val="200000"/>
              </a:lnSpc>
              <a:spcBef>
                <a:spcPts val="0"/>
              </a:spcBef>
            </a:pPr>
            <a:r>
              <a:rPr lang="zh-CN" altLang="en-US" sz="2200" dirty="0">
                <a:latin typeface="+mn-lt"/>
              </a:rPr>
              <a:t>共有</a:t>
            </a:r>
            <a:r>
              <a:rPr lang="en-US" altLang="zh-CN" sz="2200" dirty="0" err="1">
                <a:latin typeface="+mn-lt"/>
              </a:rPr>
              <a:t>mn</a:t>
            </a:r>
            <a:r>
              <a:rPr lang="zh-CN" altLang="en-US" sz="2200" dirty="0">
                <a:latin typeface="+mn-lt"/>
              </a:rPr>
              <a:t>个表项需要计算</a:t>
            </a:r>
            <a:endParaRPr lang="en-US" altLang="zh-CN" sz="2200" dirty="0">
              <a:latin typeface="+mn-lt"/>
            </a:endParaRPr>
          </a:p>
          <a:p>
            <a:pPr marL="900000" lvl="1" indent="-432000" eaLnBrk="1" hangingPunct="1">
              <a:lnSpc>
                <a:spcPct val="200000"/>
              </a:lnSpc>
              <a:spcBef>
                <a:spcPts val="0"/>
              </a:spcBef>
            </a:pPr>
            <a:r>
              <a:rPr lang="zh-CN" altLang="en-US" sz="2200" dirty="0">
                <a:latin typeface="+mn-lt"/>
              </a:rPr>
              <a:t>因此运算时间的复杂度为</a:t>
            </a:r>
            <a:r>
              <a:rPr lang="en-US" altLang="zh-CN" sz="2200" b="1" dirty="0">
                <a:latin typeface="+mn-lt"/>
              </a:rPr>
              <a:t>O(</a:t>
            </a:r>
            <a:r>
              <a:rPr lang="en-US" altLang="zh-CN" sz="2200" b="1" dirty="0" err="1">
                <a:solidFill>
                  <a:srgbClr val="0033CC"/>
                </a:solidFill>
                <a:latin typeface="+mn-lt"/>
              </a:rPr>
              <a:t>mn</a:t>
            </a:r>
            <a:r>
              <a:rPr lang="en-US" altLang="zh-CN" sz="2200" b="1" dirty="0">
                <a:latin typeface="+mn-lt"/>
              </a:rPr>
              <a:t>)</a:t>
            </a:r>
          </a:p>
        </p:txBody>
      </p:sp>
    </p:spTree>
    <p:extLst>
      <p:ext uri="{BB962C8B-B14F-4D97-AF65-F5344CB8AC3E}">
        <p14:creationId xmlns:p14="http://schemas.microsoft.com/office/powerpoint/2010/main" val="19886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133930548"/>
              </p:ext>
            </p:extLst>
          </p:nvPr>
        </p:nvGraphicFramePr>
        <p:xfrm>
          <a:off x="1547664" y="2060848"/>
          <a:ext cx="6199584" cy="3600396"/>
        </p:xfrm>
        <a:graphic>
          <a:graphicData uri="http://schemas.openxmlformats.org/drawingml/2006/table">
            <a:tbl>
              <a:tblPr/>
              <a:tblGrid>
                <a:gridCol w="774948">
                  <a:extLst>
                    <a:ext uri="{9D8B030D-6E8A-4147-A177-3AD203B41FA5}">
                      <a16:colId xmlns="" xmlns:a16="http://schemas.microsoft.com/office/drawing/2014/main" val="20000"/>
                    </a:ext>
                  </a:extLst>
                </a:gridCol>
                <a:gridCol w="774948">
                  <a:extLst>
                    <a:ext uri="{9D8B030D-6E8A-4147-A177-3AD203B41FA5}">
                      <a16:colId xmlns="" xmlns:a16="http://schemas.microsoft.com/office/drawing/2014/main" val="20001"/>
                    </a:ext>
                  </a:extLst>
                </a:gridCol>
                <a:gridCol w="774948">
                  <a:extLst>
                    <a:ext uri="{9D8B030D-6E8A-4147-A177-3AD203B41FA5}">
                      <a16:colId xmlns="" xmlns:a16="http://schemas.microsoft.com/office/drawing/2014/main" val="20002"/>
                    </a:ext>
                  </a:extLst>
                </a:gridCol>
                <a:gridCol w="774948">
                  <a:extLst>
                    <a:ext uri="{9D8B030D-6E8A-4147-A177-3AD203B41FA5}">
                      <a16:colId xmlns="" xmlns:a16="http://schemas.microsoft.com/office/drawing/2014/main" val="20003"/>
                    </a:ext>
                  </a:extLst>
                </a:gridCol>
                <a:gridCol w="774948">
                  <a:extLst>
                    <a:ext uri="{9D8B030D-6E8A-4147-A177-3AD203B41FA5}">
                      <a16:colId xmlns="" xmlns:a16="http://schemas.microsoft.com/office/drawing/2014/main" val="20004"/>
                    </a:ext>
                  </a:extLst>
                </a:gridCol>
                <a:gridCol w="774948">
                  <a:extLst>
                    <a:ext uri="{9D8B030D-6E8A-4147-A177-3AD203B41FA5}">
                      <a16:colId xmlns="" xmlns:a16="http://schemas.microsoft.com/office/drawing/2014/main" val="20005"/>
                    </a:ext>
                  </a:extLst>
                </a:gridCol>
                <a:gridCol w="774948">
                  <a:extLst>
                    <a:ext uri="{9D8B030D-6E8A-4147-A177-3AD203B41FA5}">
                      <a16:colId xmlns="" xmlns:a16="http://schemas.microsoft.com/office/drawing/2014/main" val="20006"/>
                    </a:ext>
                  </a:extLst>
                </a:gridCol>
                <a:gridCol w="774948">
                  <a:extLst>
                    <a:ext uri="{9D8B030D-6E8A-4147-A177-3AD203B41FA5}">
                      <a16:colId xmlns=""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C</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036121631"/>
              </p:ext>
            </p:extLst>
          </p:nvPr>
        </p:nvGraphicFramePr>
        <p:xfrm>
          <a:off x="1403648" y="872716"/>
          <a:ext cx="3311525"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gridCol w="358775">
                  <a:extLst>
                    <a:ext uri="{9D8B030D-6E8A-4147-A177-3AD203B41FA5}">
                      <a16:colId xmlns=""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1200157035"/>
              </p:ext>
            </p:extLst>
          </p:nvPr>
        </p:nvGraphicFramePr>
        <p:xfrm>
          <a:off x="5111428" y="872716"/>
          <a:ext cx="2952750"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8" name="Text Box 80"/>
          <p:cNvSpPr txBox="1">
            <a:spLocks noChangeArrowheads="1"/>
          </p:cNvSpPr>
          <p:nvPr/>
        </p:nvSpPr>
        <p:spPr bwMode="auto">
          <a:xfrm>
            <a:off x="2843808" y="6093296"/>
            <a:ext cx="3742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GB" sz="2400" dirty="0">
                <a:solidFill>
                  <a:srgbClr val="000000"/>
                </a:solidFill>
                <a:latin typeface="Verdana" panose="020B0604030504040204" pitchFamily="34" charset="0"/>
                <a:ea typeface="微软雅黑" panose="020B0503020204020204" pitchFamily="34" charset="-122"/>
                <a:cs typeface="Verdana" panose="020B0604030504040204" pitchFamily="34" charset="0"/>
              </a:rPr>
              <a:t>求得</a:t>
            </a:r>
            <a:r>
              <a:rPr lang="zh-CN" altLang="en-GB" sz="2400" dirty="0" smtClean="0">
                <a:solidFill>
                  <a:srgbClr val="000000"/>
                </a:solidFill>
                <a:latin typeface="Verdana" panose="020B0604030504040204" pitchFamily="34" charset="0"/>
                <a:ea typeface="微软雅黑" panose="020B0503020204020204" pitchFamily="34" charset="-122"/>
                <a:cs typeface="Verdana" panose="020B0604030504040204" pitchFamily="34" charset="0"/>
              </a:rPr>
              <a:t>：</a:t>
            </a: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829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9469796"/>
              </p:ext>
            </p:extLst>
          </p:nvPr>
        </p:nvGraphicFramePr>
        <p:xfrm>
          <a:off x="1547664" y="2132856"/>
          <a:ext cx="6199584" cy="3600396"/>
        </p:xfrm>
        <a:graphic>
          <a:graphicData uri="http://schemas.openxmlformats.org/drawingml/2006/table">
            <a:tbl>
              <a:tblPr/>
              <a:tblGrid>
                <a:gridCol w="774948">
                  <a:extLst>
                    <a:ext uri="{9D8B030D-6E8A-4147-A177-3AD203B41FA5}">
                      <a16:colId xmlns="" xmlns:a16="http://schemas.microsoft.com/office/drawing/2014/main" val="20000"/>
                    </a:ext>
                  </a:extLst>
                </a:gridCol>
                <a:gridCol w="774948">
                  <a:extLst>
                    <a:ext uri="{9D8B030D-6E8A-4147-A177-3AD203B41FA5}">
                      <a16:colId xmlns="" xmlns:a16="http://schemas.microsoft.com/office/drawing/2014/main" val="20001"/>
                    </a:ext>
                  </a:extLst>
                </a:gridCol>
                <a:gridCol w="774948">
                  <a:extLst>
                    <a:ext uri="{9D8B030D-6E8A-4147-A177-3AD203B41FA5}">
                      <a16:colId xmlns="" xmlns:a16="http://schemas.microsoft.com/office/drawing/2014/main" val="20002"/>
                    </a:ext>
                  </a:extLst>
                </a:gridCol>
                <a:gridCol w="774948">
                  <a:extLst>
                    <a:ext uri="{9D8B030D-6E8A-4147-A177-3AD203B41FA5}">
                      <a16:colId xmlns="" xmlns:a16="http://schemas.microsoft.com/office/drawing/2014/main" val="20003"/>
                    </a:ext>
                  </a:extLst>
                </a:gridCol>
                <a:gridCol w="774948">
                  <a:extLst>
                    <a:ext uri="{9D8B030D-6E8A-4147-A177-3AD203B41FA5}">
                      <a16:colId xmlns="" xmlns:a16="http://schemas.microsoft.com/office/drawing/2014/main" val="20004"/>
                    </a:ext>
                  </a:extLst>
                </a:gridCol>
                <a:gridCol w="774948">
                  <a:extLst>
                    <a:ext uri="{9D8B030D-6E8A-4147-A177-3AD203B41FA5}">
                      <a16:colId xmlns="" xmlns:a16="http://schemas.microsoft.com/office/drawing/2014/main" val="20005"/>
                    </a:ext>
                  </a:extLst>
                </a:gridCol>
                <a:gridCol w="774948">
                  <a:extLst>
                    <a:ext uri="{9D8B030D-6E8A-4147-A177-3AD203B41FA5}">
                      <a16:colId xmlns="" xmlns:a16="http://schemas.microsoft.com/office/drawing/2014/main" val="20006"/>
                    </a:ext>
                  </a:extLst>
                </a:gridCol>
                <a:gridCol w="774948">
                  <a:extLst>
                    <a:ext uri="{9D8B030D-6E8A-4147-A177-3AD203B41FA5}">
                      <a16:colId xmlns=""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b</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smtClean="0">
                          <a:solidFill>
                            <a:srgbClr val="FF0000"/>
                          </a:solidFill>
                          <a:effectLst/>
                          <a:latin typeface="+mn-lt"/>
                        </a:rPr>
                        <a:t>1</a:t>
                      </a:r>
                      <a:endParaRPr lang="en-US" altLang="zh-CN" sz="2000" b="1" i="0" u="none" strike="noStrike" dirty="0">
                        <a:solidFill>
                          <a:srgbClr val="FF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788015019"/>
              </p:ext>
            </p:extLst>
          </p:nvPr>
        </p:nvGraphicFramePr>
        <p:xfrm>
          <a:off x="1403648" y="872716"/>
          <a:ext cx="3311525"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gridCol w="358775">
                  <a:extLst>
                    <a:ext uri="{9D8B030D-6E8A-4147-A177-3AD203B41FA5}">
                      <a16:colId xmlns=""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551092362"/>
              </p:ext>
            </p:extLst>
          </p:nvPr>
        </p:nvGraphicFramePr>
        <p:xfrm>
          <a:off x="5111428" y="872716"/>
          <a:ext cx="2952750"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422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23820"/>
          </a:xfrm>
          <a:prstGeom prst="rect">
            <a:avLst/>
          </a:prstGeom>
        </p:spPr>
        <p:txBody>
          <a:bodyPr/>
          <a:lstStyle/>
          <a:p>
            <a:pPr marL="504000" indent="-504000" eaLnBrk="1" hangingPunct="1">
              <a:lnSpc>
                <a:spcPct val="150000"/>
              </a:lnSpc>
              <a:spcBef>
                <a:spcPts val="0"/>
              </a:spcBef>
            </a:pPr>
            <a:r>
              <a:rPr lang="en-US" altLang="zh-CN" sz="2200" dirty="0" smtClean="0"/>
              <a:t>4. </a:t>
            </a:r>
            <a:r>
              <a:rPr lang="zh-CN" altLang="en-US" sz="2200" dirty="0" smtClean="0"/>
              <a:t>构造最优解（最长公共子序列）</a:t>
            </a:r>
          </a:p>
          <a:p>
            <a:pPr marL="900000" lvl="1" indent="-432000" eaLnBrk="1" hangingPunct="1">
              <a:lnSpc>
                <a:spcPct val="150000"/>
              </a:lnSpc>
              <a:spcBef>
                <a:spcPts val="0"/>
              </a:spcBef>
            </a:pPr>
            <a:r>
              <a:rPr lang="zh-CN" altLang="en-US" sz="2200" dirty="0" smtClean="0"/>
              <a:t>辅</a:t>
            </a:r>
            <a:r>
              <a:rPr lang="zh-CN" altLang="en-US" sz="2200" dirty="0"/>
              <a:t>助</a:t>
            </a:r>
            <a:r>
              <a:rPr lang="zh-CN" altLang="en-US" sz="2200" dirty="0" smtClean="0"/>
              <a:t>表</a:t>
            </a:r>
            <a:r>
              <a:rPr lang="en-US" altLang="zh-CN" sz="2200" b="1" dirty="0" smtClean="0">
                <a:latin typeface="+mn-ea"/>
                <a:ea typeface="+mn-ea"/>
              </a:rPr>
              <a:t>b[</a:t>
            </a:r>
            <a:r>
              <a:rPr lang="en-US" altLang="zh-CN" sz="2200" b="1" dirty="0" err="1" smtClean="0">
                <a:latin typeface="+mn-ea"/>
                <a:ea typeface="+mn-ea"/>
              </a:rPr>
              <a:t>i</a:t>
            </a:r>
            <a:r>
              <a:rPr lang="en-US" altLang="zh-CN" sz="2200" b="1" dirty="0" smtClean="0">
                <a:latin typeface="+mn-ea"/>
                <a:ea typeface="+mn-ea"/>
              </a:rPr>
              <a:t>][j]</a:t>
            </a:r>
            <a:r>
              <a:rPr lang="zh-CN" altLang="en-US" sz="2200" b="1" dirty="0" smtClean="0">
                <a:latin typeface="+mn-ea"/>
                <a:ea typeface="+mn-ea"/>
              </a:rPr>
              <a:t> </a:t>
            </a:r>
            <a:r>
              <a:rPr lang="zh-CN" altLang="en-US" sz="2200" dirty="0" smtClean="0"/>
              <a:t>记录了</a:t>
            </a:r>
            <a:r>
              <a:rPr lang="en-US" altLang="zh-CN" sz="2200" b="1" dirty="0" smtClean="0">
                <a:latin typeface="+mn-ea"/>
                <a:ea typeface="+mn-ea"/>
              </a:rPr>
              <a:t>c[</a:t>
            </a:r>
            <a:r>
              <a:rPr lang="en-US" altLang="zh-CN" sz="2200" b="1" dirty="0" err="1" smtClean="0">
                <a:latin typeface="+mn-ea"/>
                <a:ea typeface="+mn-ea"/>
              </a:rPr>
              <a:t>i</a:t>
            </a:r>
            <a:r>
              <a:rPr lang="en-US" altLang="zh-CN" sz="2200" b="1" dirty="0">
                <a:latin typeface="+mn-ea"/>
                <a:ea typeface="+mn-ea"/>
              </a:rPr>
              <a:t>][j]</a:t>
            </a:r>
            <a:r>
              <a:rPr lang="zh-CN" altLang="en-US" sz="2200" dirty="0" smtClean="0"/>
              <a:t>值是从</a:t>
            </a:r>
            <a:r>
              <a:rPr lang="zh-CN" altLang="en-US" sz="2200" dirty="0"/>
              <a:t>哪个子问</a:t>
            </a:r>
            <a:r>
              <a:rPr lang="zh-CN" altLang="en-US" sz="2200" dirty="0" smtClean="0"/>
              <a:t>题的解获得的</a:t>
            </a:r>
            <a:endParaRPr lang="en-US" altLang="zh-CN" sz="2200" dirty="0" smtClean="0"/>
          </a:p>
          <a:p>
            <a:pPr marL="900000" lvl="1" indent="-432000" eaLnBrk="1" hangingPunct="1">
              <a:lnSpc>
                <a:spcPct val="150000"/>
              </a:lnSpc>
              <a:spcBef>
                <a:spcPts val="0"/>
              </a:spcBef>
            </a:pPr>
            <a:r>
              <a:rPr lang="zh-CN" altLang="en-US" sz="2200" dirty="0" smtClean="0"/>
              <a:t>可以</a:t>
            </a:r>
            <a:r>
              <a:rPr lang="zh-CN" altLang="en-US" sz="2200" dirty="0"/>
              <a:t>根</a:t>
            </a:r>
            <a:r>
              <a:rPr lang="zh-CN" altLang="en-US" sz="2200" dirty="0" smtClean="0"/>
              <a:t>据它快速地构造出</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LCS</a:t>
            </a:r>
            <a:r>
              <a:rPr lang="zh-CN" altLang="en-US" sz="2200" dirty="0" smtClean="0"/>
              <a:t>：</a:t>
            </a:r>
            <a:endParaRPr lang="en-US" altLang="zh-CN" sz="2200" dirty="0" smtClean="0"/>
          </a:p>
          <a:p>
            <a:pPr marL="1332000" lvl="2" indent="-432000" eaLnBrk="1" hangingPunct="1">
              <a:lnSpc>
                <a:spcPct val="150000"/>
              </a:lnSpc>
              <a:spcBef>
                <a:spcPts val="0"/>
              </a:spcBef>
            </a:pPr>
            <a:r>
              <a:rPr lang="zh-CN" altLang="en-US" sz="2200" dirty="0"/>
              <a:t>首先从</a:t>
            </a:r>
            <a:r>
              <a:rPr lang="en-US" altLang="zh-CN" sz="2200" b="1" dirty="0" smtClean="0">
                <a:latin typeface="+mn-ea"/>
                <a:ea typeface="+mn-ea"/>
              </a:rPr>
              <a:t>b[m][n</a:t>
            </a:r>
            <a:r>
              <a:rPr lang="en-US" altLang="zh-CN" sz="2200" b="1" dirty="0">
                <a:latin typeface="+mn-ea"/>
                <a:ea typeface="+mn-ea"/>
              </a:rPr>
              <a:t>]</a:t>
            </a:r>
            <a:r>
              <a:rPr lang="zh-CN" altLang="en-US" sz="2200" dirty="0" smtClean="0"/>
              <a:t>开始</a:t>
            </a:r>
            <a:endParaRPr lang="en-US" altLang="zh-CN" sz="2200" dirty="0" smtClean="0"/>
          </a:p>
          <a:p>
            <a:pPr marL="1789200" lvl="3" indent="-432000" eaLnBrk="1" hangingPunct="1">
              <a:lnSpc>
                <a:spcPct val="150000"/>
              </a:lnSpc>
              <a:spcBef>
                <a:spcPts val="0"/>
              </a:spcBef>
            </a:pPr>
            <a:r>
              <a:rPr lang="en-US" altLang="zh-CN" sz="2200" dirty="0" smtClean="0">
                <a:latin typeface="Verdana" panose="020B0604030504040204" pitchFamily="34" charset="0"/>
                <a:ea typeface="Verdana" panose="020B0604030504040204" pitchFamily="34" charset="0"/>
                <a:cs typeface="Verdana" panose="020B0604030504040204" pitchFamily="34" charset="0"/>
              </a:rPr>
              <a:t>c[m][n]</a:t>
            </a:r>
            <a:r>
              <a:rPr lang="zh-CN" altLang="en-US" sz="2200" dirty="0">
                <a:latin typeface="Verdana" panose="020B0604030504040204" pitchFamily="34" charset="0"/>
                <a:cs typeface="Verdana" panose="020B0604030504040204" pitchFamily="34" charset="0"/>
              </a:rPr>
              <a:t>表示序列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X </a:t>
            </a:r>
            <a:r>
              <a:rPr lang="zh-CN" altLang="en-US" sz="2200" dirty="0" smtClean="0">
                <a:latin typeface="Verdana" panose="020B0604030504040204" pitchFamily="34" charset="0"/>
                <a:cs typeface="Verdana" panose="020B0604030504040204" pitchFamily="34" charset="0"/>
              </a:rPr>
              <a:t>和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Y </a:t>
            </a:r>
            <a:r>
              <a:rPr lang="zh-CN" altLang="en-US" sz="2200" dirty="0" smtClean="0">
                <a:latin typeface="Verdana" panose="020B0604030504040204" pitchFamily="34" charset="0"/>
                <a:cs typeface="Verdana" panose="020B0604030504040204" pitchFamily="34" charset="0"/>
              </a:rPr>
              <a:t>的</a:t>
            </a:r>
            <a:r>
              <a:rPr lang="zh-CN" altLang="en-US" sz="2200" dirty="0">
                <a:latin typeface="Verdana" panose="020B0604030504040204" pitchFamily="34" charset="0"/>
                <a:cs typeface="Verdana" panose="020B0604030504040204" pitchFamily="34" charset="0"/>
              </a:rPr>
              <a:t>最长公共子序列的长度</a:t>
            </a:r>
          </a:p>
          <a:p>
            <a:pPr marL="1332000" lvl="2" indent="-432000" eaLnBrk="1" hangingPunct="1">
              <a:lnSpc>
                <a:spcPct val="150000"/>
              </a:lnSpc>
              <a:spcBef>
                <a:spcPts val="0"/>
              </a:spcBef>
            </a:pPr>
            <a:r>
              <a:rPr lang="zh-CN" altLang="en-US" sz="2200" dirty="0" smtClean="0"/>
              <a:t>按照</a:t>
            </a:r>
            <a:r>
              <a:rPr lang="en-US" altLang="zh-CN" sz="2200" b="1" dirty="0">
                <a:latin typeface="+mn-ea"/>
              </a:rPr>
              <a:t>b[</a:t>
            </a:r>
            <a:r>
              <a:rPr lang="en-US" altLang="zh-CN" sz="2200" b="1" dirty="0" err="1">
                <a:latin typeface="+mn-ea"/>
              </a:rPr>
              <a:t>i</a:t>
            </a:r>
            <a:r>
              <a:rPr lang="en-US" altLang="zh-CN" sz="2200" b="1" dirty="0">
                <a:latin typeface="+mn-ea"/>
              </a:rPr>
              <a:t>][j]</a:t>
            </a:r>
            <a:r>
              <a:rPr lang="zh-CN" altLang="en-US" sz="2200" dirty="0" smtClean="0"/>
              <a:t>的</a:t>
            </a:r>
            <a:r>
              <a:rPr lang="zh-CN" altLang="en-US" sz="2200" dirty="0"/>
              <a:t>值表示的方向往回搜</a:t>
            </a:r>
            <a:r>
              <a:rPr lang="zh-CN" altLang="en-US" sz="2200" dirty="0" smtClean="0"/>
              <a:t>索</a:t>
            </a:r>
            <a:endParaRPr lang="en-US" altLang="zh-CN" sz="2200" dirty="0" smtClean="0"/>
          </a:p>
          <a:p>
            <a:pPr marL="1789200" lvl="3" indent="-432000" eaLnBrk="1" hangingPunct="1">
              <a:lnSpc>
                <a:spcPct val="150000"/>
              </a:lnSpc>
              <a:spcBef>
                <a:spcPts val="0"/>
              </a:spcBef>
            </a:pPr>
            <a:r>
              <a:rPr lang="en-US" altLang="zh-CN" sz="2200" dirty="0">
                <a:latin typeface="+mn-lt"/>
                <a:cs typeface="Verdana" panose="020B0604030504040204" pitchFamily="34" charset="0"/>
              </a:rPr>
              <a:t>b[</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 = 1</a:t>
            </a:r>
            <a:r>
              <a:rPr lang="zh-CN" altLang="en-US" sz="2200" dirty="0">
                <a:latin typeface="+mn-lt"/>
                <a:cs typeface="Verdana" panose="020B0604030504040204" pitchFamily="34" charset="0"/>
              </a:rPr>
              <a:t>：表示从左上方</a:t>
            </a:r>
            <a:r>
              <a:rPr lang="en-US" altLang="zh-CN" sz="2200" dirty="0">
                <a:latin typeface="+mn-lt"/>
                <a:cs typeface="Verdana" panose="020B0604030504040204" pitchFamily="34" charset="0"/>
              </a:rPr>
              <a:t>c[i-1][j-1]</a:t>
            </a:r>
            <a:r>
              <a:rPr lang="zh-CN" altLang="en-US" sz="2200" dirty="0">
                <a:latin typeface="+mn-lt"/>
                <a:cs typeface="Verdana" panose="020B0604030504040204" pitchFamily="34" charset="0"/>
              </a:rPr>
              <a:t>得到</a:t>
            </a:r>
            <a:endParaRPr lang="en-US" altLang="zh-CN" sz="2200" dirty="0">
              <a:latin typeface="+mn-lt"/>
              <a:cs typeface="Verdana" panose="020B0604030504040204" pitchFamily="34" charset="0"/>
            </a:endParaRPr>
          </a:p>
          <a:p>
            <a:pPr marL="1789200" lvl="3" indent="-432000" eaLnBrk="1" hangingPunct="1">
              <a:lnSpc>
                <a:spcPct val="150000"/>
              </a:lnSpc>
              <a:spcBef>
                <a:spcPts val="0"/>
              </a:spcBef>
            </a:pPr>
            <a:r>
              <a:rPr lang="en-US" altLang="zh-CN" sz="2200" dirty="0">
                <a:latin typeface="+mn-lt"/>
                <a:cs typeface="Verdana" panose="020B0604030504040204" pitchFamily="34" charset="0"/>
              </a:rPr>
              <a:t>b[</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 = 2</a:t>
            </a:r>
            <a:r>
              <a:rPr lang="zh-CN" altLang="en-US" sz="2200" dirty="0">
                <a:latin typeface="+mn-lt"/>
                <a:cs typeface="Verdana" panose="020B0604030504040204" pitchFamily="34" charset="0"/>
              </a:rPr>
              <a:t>：表示从上方</a:t>
            </a:r>
            <a:r>
              <a:rPr lang="en-US" altLang="zh-CN" sz="2200" dirty="0">
                <a:latin typeface="+mn-lt"/>
                <a:cs typeface="Verdana" panose="020B0604030504040204" pitchFamily="34" charset="0"/>
              </a:rPr>
              <a:t>c[i-1][j]</a:t>
            </a:r>
            <a:r>
              <a:rPr lang="zh-CN" altLang="en-US" sz="2200" dirty="0">
                <a:latin typeface="+mn-lt"/>
                <a:cs typeface="Verdana" panose="020B0604030504040204" pitchFamily="34" charset="0"/>
              </a:rPr>
              <a:t>得到</a:t>
            </a:r>
            <a:endParaRPr lang="en-US" altLang="zh-CN" sz="2200" dirty="0">
              <a:latin typeface="+mn-lt"/>
              <a:cs typeface="Verdana" panose="020B0604030504040204" pitchFamily="34" charset="0"/>
            </a:endParaRPr>
          </a:p>
          <a:p>
            <a:pPr marL="1789200" lvl="3" indent="-432000" eaLnBrk="1" hangingPunct="1">
              <a:lnSpc>
                <a:spcPct val="150000"/>
              </a:lnSpc>
              <a:spcBef>
                <a:spcPts val="0"/>
              </a:spcBef>
            </a:pPr>
            <a:r>
              <a:rPr lang="en-US" altLang="zh-CN" sz="2200" dirty="0">
                <a:latin typeface="+mn-lt"/>
                <a:cs typeface="Verdana" panose="020B0604030504040204" pitchFamily="34" charset="0"/>
              </a:rPr>
              <a:t>b[</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 = 3</a:t>
            </a:r>
            <a:r>
              <a:rPr lang="zh-CN" altLang="en-US" sz="2200" dirty="0">
                <a:latin typeface="+mn-lt"/>
                <a:cs typeface="Verdana" panose="020B0604030504040204" pitchFamily="34" charset="0"/>
              </a:rPr>
              <a:t>：表示从左方</a:t>
            </a:r>
            <a:r>
              <a:rPr lang="en-US" altLang="zh-CN" sz="2200" dirty="0">
                <a:latin typeface="+mn-lt"/>
                <a:cs typeface="Verdana" panose="020B0604030504040204" pitchFamily="34" charset="0"/>
              </a:rPr>
              <a:t>c[</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][j-1]</a:t>
            </a:r>
            <a:r>
              <a:rPr lang="zh-CN" altLang="en-US" sz="2200" dirty="0">
                <a:latin typeface="+mn-lt"/>
                <a:cs typeface="Verdana" panose="020B0604030504040204" pitchFamily="34" charset="0"/>
              </a:rPr>
              <a:t>得到</a:t>
            </a:r>
          </a:p>
          <a:p>
            <a:pPr marL="1332000" lvl="2" indent="-432000" eaLnBrk="1" hangingPunct="1">
              <a:lnSpc>
                <a:spcPct val="150000"/>
              </a:lnSpc>
              <a:spcBef>
                <a:spcPts val="0"/>
              </a:spcBef>
            </a:pPr>
            <a:r>
              <a:rPr lang="zh-CN" altLang="en-US" sz="2200" dirty="0" smtClean="0"/>
              <a:t>根据 </a:t>
            </a:r>
            <a:r>
              <a:rPr lang="en-US" altLang="zh-CN" sz="2200" b="1" dirty="0" err="1" smtClean="0">
                <a:latin typeface="+mn-ea"/>
                <a:ea typeface="+mn-ea"/>
              </a:rPr>
              <a:t>i</a:t>
            </a:r>
            <a:r>
              <a:rPr lang="en-US" altLang="zh-CN" sz="2200" b="1" dirty="0" smtClean="0">
                <a:latin typeface="+mn-ea"/>
                <a:ea typeface="+mn-ea"/>
              </a:rPr>
              <a:t> </a:t>
            </a:r>
            <a:r>
              <a:rPr lang="zh-CN" altLang="en-US" sz="2200" b="1" dirty="0" smtClean="0">
                <a:latin typeface="+mn-ea"/>
                <a:ea typeface="+mn-ea"/>
              </a:rPr>
              <a:t>和</a:t>
            </a:r>
            <a:r>
              <a:rPr lang="en-US" altLang="zh-CN" sz="2200" b="1" dirty="0" smtClean="0">
                <a:latin typeface="+mn-ea"/>
                <a:ea typeface="+mn-ea"/>
              </a:rPr>
              <a:t> j </a:t>
            </a:r>
            <a:r>
              <a:rPr lang="zh-CN" altLang="en-US" sz="2200" dirty="0"/>
              <a:t>分别对应序</a:t>
            </a:r>
            <a:r>
              <a:rPr lang="zh-CN" altLang="en-US" sz="2200" dirty="0" smtClean="0"/>
              <a:t>列 </a:t>
            </a:r>
            <a:r>
              <a:rPr lang="en-US" altLang="zh-CN" sz="2200" b="1" dirty="0" smtClean="0">
                <a:latin typeface="+mn-ea"/>
                <a:ea typeface="+mn-ea"/>
              </a:rPr>
              <a:t>x</a:t>
            </a:r>
            <a:r>
              <a:rPr lang="en-US" altLang="zh-CN" sz="2200" dirty="0" smtClean="0">
                <a:latin typeface="+mn-ea"/>
                <a:ea typeface="+mn-ea"/>
              </a:rPr>
              <a:t> </a:t>
            </a:r>
            <a:r>
              <a:rPr lang="zh-CN" altLang="en-US" sz="2200" dirty="0" smtClean="0">
                <a:latin typeface="+mn-ea"/>
                <a:ea typeface="+mn-ea"/>
              </a:rPr>
              <a:t>和 </a:t>
            </a:r>
            <a:r>
              <a:rPr lang="en-US" altLang="zh-CN" sz="2200" b="1" dirty="0" smtClean="0">
                <a:latin typeface="+mn-ea"/>
                <a:ea typeface="+mn-ea"/>
              </a:rPr>
              <a:t>y</a:t>
            </a:r>
            <a:r>
              <a:rPr lang="en-US" altLang="zh-CN" sz="2200" dirty="0" smtClean="0"/>
              <a:t> </a:t>
            </a:r>
            <a:r>
              <a:rPr lang="zh-CN" altLang="en-US" sz="2200" dirty="0" smtClean="0"/>
              <a:t>的下标可以构造出</a:t>
            </a:r>
            <a:r>
              <a:rPr lang="en-US" altLang="zh-CN" sz="2200" dirty="0" smtClean="0"/>
              <a:t>LCS</a:t>
            </a:r>
          </a:p>
          <a:p>
            <a:pPr marL="1789200" lvl="3" indent="-432000" eaLnBrk="1" hangingPunct="1">
              <a:lnSpc>
                <a:spcPct val="150000"/>
              </a:lnSpc>
              <a:spcBef>
                <a:spcPts val="0"/>
              </a:spcBef>
            </a:pPr>
            <a:r>
              <a:rPr lang="zh-CN" altLang="en-US" sz="2200" b="1" dirty="0">
                <a:solidFill>
                  <a:srgbClr val="FF0000"/>
                </a:solidFill>
                <a:latin typeface="+mn-lt"/>
                <a:cs typeface="Verdana" panose="020B0604030504040204" pitchFamily="34" charset="0"/>
              </a:rPr>
              <a:t>思考：怎样构造出</a:t>
            </a:r>
            <a:r>
              <a:rPr lang="en-US" altLang="zh-CN" sz="2200" b="1" dirty="0">
                <a:solidFill>
                  <a:srgbClr val="FF0000"/>
                </a:solidFill>
                <a:latin typeface="+mn-lt"/>
                <a:cs typeface="Verdana" panose="020B0604030504040204" pitchFamily="34" charset="0"/>
              </a:rPr>
              <a:t>LCS</a:t>
            </a:r>
            <a:r>
              <a:rPr lang="zh-CN" altLang="en-US" sz="2200" b="1" dirty="0">
                <a:solidFill>
                  <a:srgbClr val="FF0000"/>
                </a:solidFill>
                <a:latin typeface="+mn-lt"/>
                <a:cs typeface="Verdana" panose="020B0604030504040204" pitchFamily="34" charset="0"/>
              </a:rPr>
              <a:t>序列？</a:t>
            </a:r>
            <a:endParaRPr lang="en-US" altLang="zh-CN" sz="2200" b="1" dirty="0">
              <a:solidFill>
                <a:srgbClr val="FF0000"/>
              </a:solidFill>
              <a:latin typeface="+mn-lt"/>
              <a:cs typeface="Verdana" panose="020B0604030504040204" pitchFamily="34" charset="0"/>
            </a:endParaRPr>
          </a:p>
        </p:txBody>
      </p:sp>
    </p:spTree>
    <p:extLst>
      <p:ext uri="{BB962C8B-B14F-4D97-AF65-F5344CB8AC3E}">
        <p14:creationId xmlns:p14="http://schemas.microsoft.com/office/powerpoint/2010/main" val="312143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6AF1BEC2-6936-4A13-9435-6037A2269574}" type="slidenum">
              <a:rPr lang="en-US" altLang="zh-CN" smtClean="0">
                <a:ea typeface="宋体" charset="-122"/>
              </a:rPr>
              <a:pPr/>
              <a:t>7</a:t>
            </a:fld>
            <a:endParaRPr lang="en-US" altLang="zh-CN" smtClean="0">
              <a:ea typeface="宋体" charset="-122"/>
            </a:endParaRPr>
          </a:p>
        </p:txBody>
      </p:sp>
      <p:sp>
        <p:nvSpPr>
          <p:cNvPr id="24579" name="Rectangle 2"/>
          <p:cNvSpPr>
            <a:spLocks noChangeArrowheads="1"/>
          </p:cNvSpPr>
          <p:nvPr/>
        </p:nvSpPr>
        <p:spPr bwMode="auto">
          <a:xfrm>
            <a:off x="684213" y="1628775"/>
            <a:ext cx="7772400" cy="41148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zh-CN" altLang="en-US" sz="2400" dirty="0">
                <a:latin typeface="微软雅黑" pitchFamily="34" charset="-122"/>
                <a:ea typeface="微软雅黑" pitchFamily="34" charset="-122"/>
              </a:rPr>
              <a:t>如果能够保存已解决的子问题的答案，而在需要时再找出已求得的答案，就可以避免大量重复计算，从而得到多项式时间算法。</a:t>
            </a:r>
          </a:p>
        </p:txBody>
      </p:sp>
      <p:sp>
        <p:nvSpPr>
          <p:cNvPr id="286723" name="Rectangle 3"/>
          <p:cNvSpPr>
            <a:spLocks noChangeArrowheads="1"/>
          </p:cNvSpPr>
          <p:nvPr/>
        </p:nvSpPr>
        <p:spPr bwMode="auto">
          <a:xfrm>
            <a:off x="685800" y="609600"/>
            <a:ext cx="7772400" cy="1143000"/>
          </a:xfrm>
          <a:prstGeom prst="rect">
            <a:avLst/>
          </a:prstGeom>
          <a:noFill/>
          <a:ln>
            <a:noFill/>
          </a:ln>
          <a:effectLst/>
          <a:extLst/>
        </p:spPr>
        <p:txBody>
          <a:bodyPr anchor="ctr"/>
          <a:lstStyle/>
          <a:p>
            <a:pPr>
              <a:defRPr/>
            </a:pPr>
            <a:r>
              <a:rPr lang="zh-CN" altLang="en-US" sz="4200">
                <a:solidFill>
                  <a:schemeClr val="tx2"/>
                </a:solidFill>
                <a:effectLst>
                  <a:outerShdw blurRad="38100" dist="38100" dir="2700000" algn="tl">
                    <a:srgbClr val="C0C0C0"/>
                  </a:outerShdw>
                </a:effectLst>
                <a:latin typeface="Garamond" pitchFamily="18" charset="0"/>
                <a:ea typeface="黑体" pitchFamily="2" charset="-122"/>
              </a:rPr>
              <a:t>算法总体思想</a:t>
            </a:r>
          </a:p>
        </p:txBody>
      </p:sp>
      <p:grpSp>
        <p:nvGrpSpPr>
          <p:cNvPr id="2" name="Group 4"/>
          <p:cNvGrpSpPr>
            <a:grpSpLocks/>
          </p:cNvGrpSpPr>
          <p:nvPr/>
        </p:nvGrpSpPr>
        <p:grpSpPr bwMode="auto">
          <a:xfrm>
            <a:off x="500063" y="3000375"/>
            <a:ext cx="7983537" cy="2935288"/>
            <a:chOff x="521" y="2204"/>
            <a:chExt cx="5029" cy="1849"/>
          </a:xfrm>
        </p:grpSpPr>
        <p:sp>
          <p:nvSpPr>
            <p:cNvPr id="24582" name="Oval 5"/>
            <p:cNvSpPr>
              <a:spLocks noChangeArrowheads="1"/>
            </p:cNvSpPr>
            <p:nvPr/>
          </p:nvSpPr>
          <p:spPr bwMode="auto">
            <a:xfrm>
              <a:off x="2699" y="2204"/>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3200">
                  <a:latin typeface="Arial Rounded MT Bold" pitchFamily="34" charset="0"/>
                </a:rPr>
                <a:t>n</a:t>
              </a:r>
            </a:p>
          </p:txBody>
        </p:sp>
        <p:cxnSp>
          <p:nvCxnSpPr>
            <p:cNvPr id="24583" name="AutoShape 6"/>
            <p:cNvCxnSpPr>
              <a:cxnSpLocks noChangeShapeType="1"/>
              <a:stCxn id="24582" idx="4"/>
              <a:endCxn id="24608" idx="0"/>
            </p:cNvCxnSpPr>
            <p:nvPr/>
          </p:nvCxnSpPr>
          <p:spPr bwMode="auto">
            <a:xfrm>
              <a:off x="2951" y="2594"/>
              <a:ext cx="2216" cy="557"/>
            </a:xfrm>
            <a:prstGeom prst="straightConnector1">
              <a:avLst/>
            </a:prstGeom>
            <a:noFill/>
            <a:ln w="19050">
              <a:solidFill>
                <a:schemeClr val="accent2"/>
              </a:solidFill>
              <a:round/>
              <a:headEnd/>
              <a:tailEnd type="triangle" w="med" len="med"/>
            </a:ln>
          </p:spPr>
        </p:cxnSp>
        <p:cxnSp>
          <p:nvCxnSpPr>
            <p:cNvPr id="24584" name="AutoShape 7"/>
            <p:cNvCxnSpPr>
              <a:cxnSpLocks noChangeShapeType="1"/>
              <a:stCxn id="24582" idx="4"/>
              <a:endCxn id="24587" idx="0"/>
            </p:cNvCxnSpPr>
            <p:nvPr/>
          </p:nvCxnSpPr>
          <p:spPr bwMode="auto">
            <a:xfrm flipH="1">
              <a:off x="1051" y="2594"/>
              <a:ext cx="1900" cy="558"/>
            </a:xfrm>
            <a:prstGeom prst="straightConnector1">
              <a:avLst/>
            </a:prstGeom>
            <a:noFill/>
            <a:ln w="19050">
              <a:solidFill>
                <a:schemeClr val="accent2"/>
              </a:solidFill>
              <a:round/>
              <a:headEnd/>
              <a:tailEnd type="triangle" w="med" len="med"/>
            </a:ln>
          </p:spPr>
        </p:cxnSp>
        <p:cxnSp>
          <p:nvCxnSpPr>
            <p:cNvPr id="24585" name="AutoShape 8"/>
            <p:cNvCxnSpPr>
              <a:cxnSpLocks noChangeShapeType="1"/>
              <a:stCxn id="24582" idx="4"/>
              <a:endCxn id="24596" idx="0"/>
            </p:cNvCxnSpPr>
            <p:nvPr/>
          </p:nvCxnSpPr>
          <p:spPr bwMode="auto">
            <a:xfrm flipH="1">
              <a:off x="2774" y="2594"/>
              <a:ext cx="177" cy="558"/>
            </a:xfrm>
            <a:prstGeom prst="straightConnector1">
              <a:avLst/>
            </a:prstGeom>
            <a:noFill/>
            <a:ln w="19050">
              <a:solidFill>
                <a:schemeClr val="accent2"/>
              </a:solidFill>
              <a:round/>
              <a:headEnd/>
              <a:tailEnd type="triangle" w="med" len="med"/>
            </a:ln>
          </p:spPr>
        </p:cxnSp>
        <p:cxnSp>
          <p:nvCxnSpPr>
            <p:cNvPr id="24586" name="AutoShape 9"/>
            <p:cNvCxnSpPr>
              <a:cxnSpLocks noChangeShapeType="1"/>
              <a:stCxn id="24582" idx="4"/>
              <a:endCxn id="24601" idx="0"/>
            </p:cNvCxnSpPr>
            <p:nvPr/>
          </p:nvCxnSpPr>
          <p:spPr bwMode="auto">
            <a:xfrm>
              <a:off x="2951" y="2594"/>
              <a:ext cx="811" cy="557"/>
            </a:xfrm>
            <a:prstGeom prst="straightConnector1">
              <a:avLst/>
            </a:prstGeom>
            <a:noFill/>
            <a:ln w="19050">
              <a:solidFill>
                <a:schemeClr val="accent2"/>
              </a:solidFill>
              <a:round/>
              <a:headEnd/>
              <a:tailEnd type="triangle" w="med" len="med"/>
            </a:ln>
          </p:spPr>
        </p:cxnSp>
        <p:sp>
          <p:nvSpPr>
            <p:cNvPr id="24587" name="Oval 11"/>
            <p:cNvSpPr>
              <a:spLocks noChangeArrowheads="1"/>
            </p:cNvSpPr>
            <p:nvPr/>
          </p:nvSpPr>
          <p:spPr bwMode="auto">
            <a:xfrm>
              <a:off x="839" y="3158"/>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588" name="AutoShape 12"/>
            <p:cNvCxnSpPr>
              <a:cxnSpLocks noChangeShapeType="1"/>
              <a:stCxn id="24587" idx="4"/>
              <a:endCxn id="24595" idx="0"/>
            </p:cNvCxnSpPr>
            <p:nvPr/>
          </p:nvCxnSpPr>
          <p:spPr bwMode="auto">
            <a:xfrm>
              <a:off x="1051" y="3476"/>
              <a:ext cx="1305" cy="402"/>
            </a:xfrm>
            <a:prstGeom prst="straightConnector1">
              <a:avLst/>
            </a:prstGeom>
            <a:noFill/>
            <a:ln w="19050">
              <a:solidFill>
                <a:schemeClr val="accent2"/>
              </a:solidFill>
              <a:round/>
              <a:headEnd/>
              <a:tailEnd type="triangle" w="med" len="med"/>
            </a:ln>
          </p:spPr>
        </p:cxnSp>
        <p:cxnSp>
          <p:nvCxnSpPr>
            <p:cNvPr id="24589" name="AutoShape 13"/>
            <p:cNvCxnSpPr>
              <a:cxnSpLocks noChangeShapeType="1"/>
              <a:stCxn id="24587" idx="4"/>
              <a:endCxn id="24592" idx="0"/>
            </p:cNvCxnSpPr>
            <p:nvPr/>
          </p:nvCxnSpPr>
          <p:spPr bwMode="auto">
            <a:xfrm flipH="1">
              <a:off x="632" y="3476"/>
              <a:ext cx="419" cy="402"/>
            </a:xfrm>
            <a:prstGeom prst="straightConnector1">
              <a:avLst/>
            </a:prstGeom>
            <a:noFill/>
            <a:ln w="19050">
              <a:solidFill>
                <a:schemeClr val="accent2"/>
              </a:solidFill>
              <a:round/>
              <a:headEnd/>
              <a:tailEnd type="triangle" w="med" len="med"/>
            </a:ln>
          </p:spPr>
        </p:cxnSp>
        <p:cxnSp>
          <p:nvCxnSpPr>
            <p:cNvPr id="24590" name="AutoShape 14"/>
            <p:cNvCxnSpPr>
              <a:cxnSpLocks noChangeShapeType="1"/>
              <a:stCxn id="24587" idx="4"/>
              <a:endCxn id="24593" idx="0"/>
            </p:cNvCxnSpPr>
            <p:nvPr/>
          </p:nvCxnSpPr>
          <p:spPr bwMode="auto">
            <a:xfrm>
              <a:off x="1051" y="3476"/>
              <a:ext cx="126" cy="402"/>
            </a:xfrm>
            <a:prstGeom prst="straightConnector1">
              <a:avLst/>
            </a:prstGeom>
            <a:noFill/>
            <a:ln w="19050">
              <a:solidFill>
                <a:schemeClr val="accent2"/>
              </a:solidFill>
              <a:round/>
              <a:headEnd/>
              <a:tailEnd type="triangle" w="med" len="med"/>
            </a:ln>
          </p:spPr>
        </p:cxnSp>
        <p:cxnSp>
          <p:nvCxnSpPr>
            <p:cNvPr id="24591" name="AutoShape 15"/>
            <p:cNvCxnSpPr>
              <a:cxnSpLocks noChangeShapeType="1"/>
              <a:stCxn id="24587" idx="4"/>
              <a:endCxn id="24594" idx="0"/>
            </p:cNvCxnSpPr>
            <p:nvPr/>
          </p:nvCxnSpPr>
          <p:spPr bwMode="auto">
            <a:xfrm>
              <a:off x="1051" y="3476"/>
              <a:ext cx="806" cy="402"/>
            </a:xfrm>
            <a:prstGeom prst="straightConnector1">
              <a:avLst/>
            </a:prstGeom>
            <a:noFill/>
            <a:ln w="19050">
              <a:solidFill>
                <a:schemeClr val="accent2"/>
              </a:solidFill>
              <a:round/>
              <a:headEnd/>
              <a:tailEnd type="triangle" w="med" len="med"/>
            </a:ln>
          </p:spPr>
        </p:cxnSp>
        <p:sp>
          <p:nvSpPr>
            <p:cNvPr id="24592" name="AutoShape 16"/>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3" name="AutoShape 17"/>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4" name="AutoShape 18"/>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5" name="AutoShape 19"/>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6" name="Oval 20"/>
            <p:cNvSpPr>
              <a:spLocks noChangeArrowheads="1"/>
            </p:cNvSpPr>
            <p:nvPr/>
          </p:nvSpPr>
          <p:spPr bwMode="auto">
            <a:xfrm>
              <a:off x="2562" y="3158"/>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597" name="AutoShape 21"/>
            <p:cNvCxnSpPr>
              <a:cxnSpLocks noChangeShapeType="1"/>
              <a:stCxn id="24596" idx="4"/>
            </p:cNvCxnSpPr>
            <p:nvPr/>
          </p:nvCxnSpPr>
          <p:spPr bwMode="auto">
            <a:xfrm>
              <a:off x="2774" y="3476"/>
              <a:ext cx="483" cy="405"/>
            </a:xfrm>
            <a:prstGeom prst="straightConnector1">
              <a:avLst/>
            </a:prstGeom>
            <a:noFill/>
            <a:ln w="19050">
              <a:solidFill>
                <a:schemeClr val="accent2"/>
              </a:solidFill>
              <a:round/>
              <a:headEnd/>
              <a:tailEnd type="triangle" w="med" len="med"/>
            </a:ln>
          </p:spPr>
        </p:cxnSp>
        <p:cxnSp>
          <p:nvCxnSpPr>
            <p:cNvPr id="24598" name="AutoShape 22"/>
            <p:cNvCxnSpPr>
              <a:cxnSpLocks noChangeShapeType="1"/>
              <a:stCxn id="24596" idx="4"/>
              <a:endCxn id="24594" idx="0"/>
            </p:cNvCxnSpPr>
            <p:nvPr/>
          </p:nvCxnSpPr>
          <p:spPr bwMode="auto">
            <a:xfrm flipH="1">
              <a:off x="1857" y="3476"/>
              <a:ext cx="917" cy="402"/>
            </a:xfrm>
            <a:prstGeom prst="straightConnector1">
              <a:avLst/>
            </a:prstGeom>
            <a:noFill/>
            <a:ln w="19050">
              <a:solidFill>
                <a:schemeClr val="accent2"/>
              </a:solidFill>
              <a:round/>
              <a:headEnd/>
              <a:tailEnd type="triangle" w="med" len="med"/>
            </a:ln>
          </p:spPr>
        </p:cxnSp>
        <p:cxnSp>
          <p:nvCxnSpPr>
            <p:cNvPr id="24599" name="AutoShape 23"/>
            <p:cNvCxnSpPr>
              <a:cxnSpLocks noChangeShapeType="1"/>
              <a:stCxn id="24596" idx="4"/>
              <a:endCxn id="24595" idx="0"/>
            </p:cNvCxnSpPr>
            <p:nvPr/>
          </p:nvCxnSpPr>
          <p:spPr bwMode="auto">
            <a:xfrm flipH="1">
              <a:off x="2356" y="3476"/>
              <a:ext cx="418" cy="402"/>
            </a:xfrm>
            <a:prstGeom prst="straightConnector1">
              <a:avLst/>
            </a:prstGeom>
            <a:noFill/>
            <a:ln w="19050">
              <a:solidFill>
                <a:schemeClr val="accent2"/>
              </a:solidFill>
              <a:round/>
              <a:headEnd/>
              <a:tailEnd type="triangle" w="med" len="med"/>
            </a:ln>
          </p:spPr>
        </p:cxnSp>
        <p:cxnSp>
          <p:nvCxnSpPr>
            <p:cNvPr id="24600" name="AutoShape 24"/>
            <p:cNvCxnSpPr>
              <a:cxnSpLocks noChangeShapeType="1"/>
              <a:stCxn id="24596" idx="4"/>
              <a:endCxn id="24616" idx="0"/>
            </p:cNvCxnSpPr>
            <p:nvPr/>
          </p:nvCxnSpPr>
          <p:spPr bwMode="auto">
            <a:xfrm>
              <a:off x="2774" y="3476"/>
              <a:ext cx="81" cy="402"/>
            </a:xfrm>
            <a:prstGeom prst="straightConnector1">
              <a:avLst/>
            </a:prstGeom>
            <a:noFill/>
            <a:ln w="19050">
              <a:solidFill>
                <a:schemeClr val="accent2"/>
              </a:solidFill>
              <a:round/>
              <a:headEnd/>
              <a:tailEnd type="triangle" w="med" len="med"/>
            </a:ln>
          </p:spPr>
        </p:cxnSp>
        <p:sp>
          <p:nvSpPr>
            <p:cNvPr id="24601" name="Oval 25"/>
            <p:cNvSpPr>
              <a:spLocks noChangeArrowheads="1"/>
            </p:cNvSpPr>
            <p:nvPr/>
          </p:nvSpPr>
          <p:spPr bwMode="auto">
            <a:xfrm>
              <a:off x="3550" y="3157"/>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602" name="AutoShape 26"/>
            <p:cNvCxnSpPr>
              <a:cxnSpLocks noChangeShapeType="1"/>
              <a:stCxn id="24601" idx="4"/>
              <a:endCxn id="24613" idx="0"/>
            </p:cNvCxnSpPr>
            <p:nvPr/>
          </p:nvCxnSpPr>
          <p:spPr bwMode="auto">
            <a:xfrm>
              <a:off x="3762" y="3475"/>
              <a:ext cx="635" cy="403"/>
            </a:xfrm>
            <a:prstGeom prst="straightConnector1">
              <a:avLst/>
            </a:prstGeom>
            <a:noFill/>
            <a:ln w="19050">
              <a:solidFill>
                <a:schemeClr val="accent2"/>
              </a:solidFill>
              <a:round/>
              <a:headEnd/>
              <a:tailEnd type="triangle" w="med" len="med"/>
            </a:ln>
          </p:spPr>
        </p:cxnSp>
        <p:cxnSp>
          <p:nvCxnSpPr>
            <p:cNvPr id="24603" name="AutoShape 27"/>
            <p:cNvCxnSpPr>
              <a:cxnSpLocks noChangeShapeType="1"/>
              <a:stCxn id="24601" idx="4"/>
            </p:cNvCxnSpPr>
            <p:nvPr/>
          </p:nvCxnSpPr>
          <p:spPr bwMode="auto">
            <a:xfrm flipH="1">
              <a:off x="3218" y="3474"/>
              <a:ext cx="543" cy="405"/>
            </a:xfrm>
            <a:prstGeom prst="straightConnector1">
              <a:avLst/>
            </a:prstGeom>
            <a:noFill/>
            <a:ln w="19050">
              <a:solidFill>
                <a:schemeClr val="accent2"/>
              </a:solidFill>
              <a:round/>
              <a:headEnd/>
              <a:tailEnd type="triangle" w="med" len="med"/>
            </a:ln>
          </p:spPr>
        </p:cxnSp>
        <p:cxnSp>
          <p:nvCxnSpPr>
            <p:cNvPr id="24604" name="AutoShape 28"/>
            <p:cNvCxnSpPr>
              <a:cxnSpLocks noChangeShapeType="1"/>
              <a:stCxn id="24601" idx="4"/>
              <a:endCxn id="24606" idx="0"/>
            </p:cNvCxnSpPr>
            <p:nvPr/>
          </p:nvCxnSpPr>
          <p:spPr bwMode="auto">
            <a:xfrm flipH="1">
              <a:off x="3671" y="3475"/>
              <a:ext cx="91" cy="403"/>
            </a:xfrm>
            <a:prstGeom prst="straightConnector1">
              <a:avLst/>
            </a:prstGeom>
            <a:noFill/>
            <a:ln w="19050">
              <a:solidFill>
                <a:schemeClr val="accent2"/>
              </a:solidFill>
              <a:round/>
              <a:headEnd/>
              <a:tailEnd type="triangle" w="med" len="med"/>
            </a:ln>
          </p:spPr>
        </p:cxnSp>
        <p:cxnSp>
          <p:nvCxnSpPr>
            <p:cNvPr id="24605" name="AutoShape 29"/>
            <p:cNvCxnSpPr>
              <a:cxnSpLocks noChangeShapeType="1"/>
              <a:stCxn id="24601" idx="4"/>
              <a:endCxn id="24607" idx="0"/>
            </p:cNvCxnSpPr>
            <p:nvPr/>
          </p:nvCxnSpPr>
          <p:spPr bwMode="auto">
            <a:xfrm>
              <a:off x="3762" y="3475"/>
              <a:ext cx="272" cy="403"/>
            </a:xfrm>
            <a:prstGeom prst="straightConnector1">
              <a:avLst/>
            </a:prstGeom>
            <a:noFill/>
            <a:ln w="19050">
              <a:solidFill>
                <a:schemeClr val="accent2"/>
              </a:solidFill>
              <a:round/>
              <a:headEnd/>
              <a:tailEnd type="triangle" w="med" len="med"/>
            </a:ln>
          </p:spPr>
        </p:cxnSp>
        <p:sp>
          <p:nvSpPr>
            <p:cNvPr id="24606" name="AutoShape 30"/>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07" name="AutoShape 31"/>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08" name="Oval 32"/>
            <p:cNvSpPr>
              <a:spLocks noChangeArrowheads="1"/>
            </p:cNvSpPr>
            <p:nvPr/>
          </p:nvSpPr>
          <p:spPr bwMode="auto">
            <a:xfrm>
              <a:off x="4955" y="3157"/>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609" name="AutoShape 33"/>
            <p:cNvCxnSpPr>
              <a:cxnSpLocks noChangeShapeType="1"/>
              <a:stCxn id="24608" idx="4"/>
              <a:endCxn id="24615" idx="0"/>
            </p:cNvCxnSpPr>
            <p:nvPr/>
          </p:nvCxnSpPr>
          <p:spPr bwMode="auto">
            <a:xfrm>
              <a:off x="5167" y="3475"/>
              <a:ext cx="273" cy="403"/>
            </a:xfrm>
            <a:prstGeom prst="straightConnector1">
              <a:avLst/>
            </a:prstGeom>
            <a:noFill/>
            <a:ln w="19050">
              <a:solidFill>
                <a:schemeClr val="accent2"/>
              </a:solidFill>
              <a:round/>
              <a:headEnd/>
              <a:tailEnd type="triangle" w="med" len="med"/>
            </a:ln>
          </p:spPr>
        </p:cxnSp>
        <p:cxnSp>
          <p:nvCxnSpPr>
            <p:cNvPr id="24610" name="AutoShape 34"/>
            <p:cNvCxnSpPr>
              <a:cxnSpLocks noChangeShapeType="1"/>
              <a:stCxn id="24608" idx="4"/>
              <a:endCxn id="24613" idx="0"/>
            </p:cNvCxnSpPr>
            <p:nvPr/>
          </p:nvCxnSpPr>
          <p:spPr bwMode="auto">
            <a:xfrm flipH="1">
              <a:off x="4397" y="3475"/>
              <a:ext cx="770" cy="403"/>
            </a:xfrm>
            <a:prstGeom prst="straightConnector1">
              <a:avLst/>
            </a:prstGeom>
            <a:noFill/>
            <a:ln w="19050">
              <a:solidFill>
                <a:schemeClr val="accent2"/>
              </a:solidFill>
              <a:round/>
              <a:headEnd/>
              <a:tailEnd type="triangle" w="med" len="med"/>
            </a:ln>
          </p:spPr>
        </p:cxnSp>
        <p:cxnSp>
          <p:nvCxnSpPr>
            <p:cNvPr id="24611" name="AutoShape 35"/>
            <p:cNvCxnSpPr>
              <a:cxnSpLocks noChangeShapeType="1"/>
              <a:stCxn id="24608" idx="4"/>
              <a:endCxn id="24614" idx="0"/>
            </p:cNvCxnSpPr>
            <p:nvPr/>
          </p:nvCxnSpPr>
          <p:spPr bwMode="auto">
            <a:xfrm flipH="1">
              <a:off x="4851" y="3475"/>
              <a:ext cx="316" cy="403"/>
            </a:xfrm>
            <a:prstGeom prst="straightConnector1">
              <a:avLst/>
            </a:prstGeom>
            <a:noFill/>
            <a:ln w="19050">
              <a:solidFill>
                <a:schemeClr val="accent2"/>
              </a:solidFill>
              <a:round/>
              <a:headEnd/>
              <a:tailEnd type="triangle" w="med" len="med"/>
            </a:ln>
          </p:spPr>
        </p:cxnSp>
        <p:cxnSp>
          <p:nvCxnSpPr>
            <p:cNvPr id="24612" name="AutoShape 36"/>
            <p:cNvCxnSpPr>
              <a:cxnSpLocks noChangeShapeType="1"/>
              <a:stCxn id="24608" idx="4"/>
              <a:endCxn id="24606" idx="0"/>
            </p:cNvCxnSpPr>
            <p:nvPr/>
          </p:nvCxnSpPr>
          <p:spPr bwMode="auto">
            <a:xfrm flipH="1">
              <a:off x="3671" y="3475"/>
              <a:ext cx="1496" cy="403"/>
            </a:xfrm>
            <a:prstGeom prst="straightConnector1">
              <a:avLst/>
            </a:prstGeom>
            <a:noFill/>
            <a:ln w="19050">
              <a:solidFill>
                <a:schemeClr val="accent2"/>
              </a:solidFill>
              <a:round/>
              <a:headEnd/>
              <a:tailEnd type="triangle" w="med" len="med"/>
            </a:ln>
          </p:spPr>
        </p:cxnSp>
        <p:sp>
          <p:nvSpPr>
            <p:cNvPr id="24613" name="AutoShape 37"/>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4" name="AutoShape 38"/>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5" name="AutoShape 39"/>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6" name="AutoShape 40"/>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7" name="AutoShape 41"/>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611560" y="1412776"/>
            <a:ext cx="8308032" cy="5079147"/>
          </a:xfrm>
          <a:prstGeom prst="rect">
            <a:avLst/>
          </a:prstGeom>
          <a:noFill/>
          <a:ln w="6350">
            <a:solidFill>
              <a:srgbClr val="FF00FF"/>
            </a:solidFill>
            <a:miter lim="800000"/>
            <a:headEnd/>
            <a:tailEnd/>
          </a:ln>
          <a:effectLst/>
        </p:spPr>
        <p:txBody>
          <a:bodyPr wrap="square">
            <a:spAutoFit/>
          </a:bodyPr>
          <a:lstStyle/>
          <a:p>
            <a:pPr>
              <a:lnSpc>
                <a:spcPct val="130000"/>
              </a:lnSpc>
            </a:pPr>
            <a:r>
              <a:rPr kumimoji="1" lang="en-US" altLang="zh-CN" sz="2800" dirty="0" smtClean="0">
                <a:latin typeface="微软雅黑" pitchFamily="34" charset="-122"/>
                <a:ea typeface="微软雅黑" pitchFamily="34" charset="-122"/>
              </a:rPr>
              <a:t>void </a:t>
            </a:r>
            <a:r>
              <a:rPr kumimoji="1" lang="en-US" altLang="zh-CN" sz="2800" b="1" dirty="0">
                <a:latin typeface="微软雅黑" pitchFamily="34" charset="-122"/>
                <a:ea typeface="微软雅黑" pitchFamily="34" charset="-122"/>
              </a:rPr>
              <a:t>LCS</a:t>
            </a:r>
            <a:r>
              <a:rPr kumimoji="1" lang="en-US" altLang="zh-CN" sz="2800" dirty="0">
                <a:latin typeface="微软雅黑" pitchFamily="34" charset="-122"/>
                <a:ea typeface="微软雅黑" pitchFamily="34" charset="-122"/>
              </a:rPr>
              <a:t>(</a:t>
            </a:r>
            <a:r>
              <a:rPr kumimoji="1" lang="en-US" altLang="zh-CN" sz="2800" dirty="0" err="1">
                <a:latin typeface="微软雅黑" pitchFamily="34" charset="-122"/>
                <a:ea typeface="微软雅黑" pitchFamily="34" charset="-122"/>
              </a:rPr>
              <a:t>int</a:t>
            </a:r>
            <a:r>
              <a:rPr kumimoji="1" lang="en-US" altLang="zh-CN" sz="2800" dirty="0">
                <a:latin typeface="微软雅黑" pitchFamily="34" charset="-122"/>
                <a:ea typeface="微软雅黑" pitchFamily="34" charset="-122"/>
              </a:rPr>
              <a:t> </a:t>
            </a:r>
            <a:r>
              <a:rPr kumimoji="1" lang="en-US" altLang="zh-CN" sz="2800" dirty="0" err="1">
                <a:latin typeface="微软雅黑" pitchFamily="34" charset="-122"/>
                <a:ea typeface="微软雅黑" pitchFamily="34" charset="-122"/>
              </a:rPr>
              <a:t>i</a:t>
            </a:r>
            <a:r>
              <a:rPr kumimoji="1" lang="zh-CN" altLang="en-US" sz="2800" dirty="0">
                <a:latin typeface="微软雅黑" pitchFamily="34" charset="-122"/>
                <a:ea typeface="微软雅黑" pitchFamily="34" charset="-122"/>
              </a:rPr>
              <a:t>，</a:t>
            </a:r>
            <a:r>
              <a:rPr kumimoji="1" lang="en-US" altLang="zh-CN" sz="2800" dirty="0" err="1">
                <a:latin typeface="微软雅黑" pitchFamily="34" charset="-122"/>
                <a:ea typeface="微软雅黑" pitchFamily="34" charset="-122"/>
              </a:rPr>
              <a:t>int</a:t>
            </a:r>
            <a:r>
              <a:rPr kumimoji="1" lang="en-US" altLang="zh-CN" sz="2800" dirty="0">
                <a:latin typeface="微软雅黑" pitchFamily="34" charset="-122"/>
                <a:ea typeface="微软雅黑" pitchFamily="34" charset="-122"/>
              </a:rPr>
              <a:t> j</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char *x</a:t>
            </a:r>
            <a:r>
              <a:rPr kumimoji="1" lang="zh-CN" altLang="en-US" sz="2800" dirty="0">
                <a:latin typeface="微软雅黑" pitchFamily="34" charset="-122"/>
                <a:ea typeface="微软雅黑" pitchFamily="34" charset="-122"/>
              </a:rPr>
              <a:t>，</a:t>
            </a:r>
            <a:r>
              <a:rPr kumimoji="1" lang="en-US" altLang="zh-CN" sz="2800" dirty="0" err="1">
                <a:latin typeface="微软雅黑" pitchFamily="34" charset="-122"/>
                <a:ea typeface="微软雅黑" pitchFamily="34" charset="-122"/>
              </a:rPr>
              <a:t>int</a:t>
            </a:r>
            <a:r>
              <a:rPr kumimoji="1" lang="en-US" altLang="zh-CN" sz="2800" dirty="0">
                <a:latin typeface="微软雅黑" pitchFamily="34" charset="-122"/>
                <a:ea typeface="微软雅黑" pitchFamily="34" charset="-122"/>
              </a:rPr>
              <a:t> **b)</a:t>
            </a:r>
          </a:p>
          <a:p>
            <a:pPr>
              <a:lnSpc>
                <a:spcPct val="130000"/>
              </a:lnSpc>
            </a:pPr>
            <a:r>
              <a:rPr kumimoji="1" lang="en-US" altLang="zh-CN" sz="2800" dirty="0">
                <a:latin typeface="微软雅黑" pitchFamily="34" charset="-122"/>
                <a:ea typeface="微软雅黑" pitchFamily="34" charset="-122"/>
              </a:rPr>
              <a:t>{</a:t>
            </a:r>
          </a:p>
          <a:p>
            <a:pPr>
              <a:lnSpc>
                <a:spcPct val="130000"/>
              </a:lnSpc>
            </a:pPr>
            <a:r>
              <a:rPr kumimoji="1" lang="en-US" altLang="zh-CN" sz="2800" dirty="0">
                <a:latin typeface="微软雅黑" pitchFamily="34" charset="-122"/>
                <a:ea typeface="微软雅黑" pitchFamily="34" charset="-122"/>
              </a:rPr>
              <a:t>      if (</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 ==0 || j==0) return;</a:t>
            </a:r>
          </a:p>
          <a:p>
            <a:pPr>
              <a:lnSpc>
                <a:spcPct val="130000"/>
              </a:lnSpc>
            </a:pPr>
            <a:r>
              <a:rPr kumimoji="1" lang="en-US" altLang="zh-CN" sz="2800" dirty="0">
                <a:latin typeface="微软雅黑" pitchFamily="34" charset="-122"/>
                <a:ea typeface="微软雅黑" pitchFamily="34" charset="-122"/>
              </a:rPr>
              <a:t>      if (b[</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][j]== 1)</a:t>
            </a:r>
          </a:p>
          <a:p>
            <a:pPr>
              <a:lnSpc>
                <a:spcPct val="130000"/>
              </a:lnSpc>
            </a:pPr>
            <a:r>
              <a:rPr kumimoji="1" lang="en-US" altLang="zh-CN" sz="2800" dirty="0">
                <a:latin typeface="微软雅黑" pitchFamily="34" charset="-122"/>
                <a:ea typeface="微软雅黑" pitchFamily="34" charset="-122"/>
              </a:rPr>
              <a:t>            { LCS(i-1,j-1</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x</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b); </a:t>
            </a:r>
          </a:p>
          <a:p>
            <a:pPr>
              <a:lnSpc>
                <a:spcPct val="130000"/>
              </a:lnSpc>
            </a:pPr>
            <a:r>
              <a:rPr kumimoji="1" lang="en-US" altLang="zh-CN" sz="2800" dirty="0">
                <a:latin typeface="微软雅黑" pitchFamily="34" charset="-122"/>
                <a:ea typeface="微软雅黑" pitchFamily="34" charset="-122"/>
              </a:rPr>
              <a:t>                </a:t>
            </a:r>
            <a:r>
              <a:rPr kumimoji="1" lang="en-US" altLang="zh-CN" sz="2800" dirty="0" err="1">
                <a:latin typeface="微软雅黑" pitchFamily="34" charset="-122"/>
                <a:ea typeface="微软雅黑" pitchFamily="34" charset="-122"/>
              </a:rPr>
              <a:t>cout</a:t>
            </a:r>
            <a:r>
              <a:rPr kumimoji="1" lang="en-US" altLang="zh-CN" sz="2800" dirty="0">
                <a:latin typeface="微软雅黑" pitchFamily="34" charset="-122"/>
                <a:ea typeface="微软雅黑" pitchFamily="34" charset="-122"/>
              </a:rPr>
              <a:t>&lt;&lt;x[</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 }</a:t>
            </a:r>
          </a:p>
          <a:p>
            <a:pPr>
              <a:lnSpc>
                <a:spcPct val="130000"/>
              </a:lnSpc>
            </a:pPr>
            <a:r>
              <a:rPr kumimoji="1" lang="en-US" altLang="zh-CN" sz="2800" dirty="0">
                <a:latin typeface="微软雅黑" pitchFamily="34" charset="-122"/>
                <a:ea typeface="微软雅黑" pitchFamily="34" charset="-122"/>
              </a:rPr>
              <a:t>      else if (b[</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][j]== 2) LCS(i-1</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j</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x</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b);</a:t>
            </a:r>
          </a:p>
          <a:p>
            <a:pPr>
              <a:lnSpc>
                <a:spcPct val="130000"/>
              </a:lnSpc>
            </a:pPr>
            <a:r>
              <a:rPr kumimoji="1" lang="en-US" altLang="zh-CN" sz="2800" dirty="0">
                <a:latin typeface="微软雅黑" pitchFamily="34" charset="-122"/>
                <a:ea typeface="微软雅黑" pitchFamily="34" charset="-122"/>
              </a:rPr>
              <a:t>      else LCS(</a:t>
            </a:r>
            <a:r>
              <a:rPr kumimoji="1" lang="en-US" altLang="zh-CN" sz="2800" dirty="0" err="1">
                <a:latin typeface="微软雅黑" pitchFamily="34" charset="-122"/>
                <a:ea typeface="微软雅黑" pitchFamily="34" charset="-122"/>
              </a:rPr>
              <a:t>i</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j-1</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x</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b);</a:t>
            </a:r>
          </a:p>
          <a:p>
            <a:pPr>
              <a:lnSpc>
                <a:spcPct val="130000"/>
              </a:lnSpc>
            </a:pPr>
            <a:r>
              <a:rPr kumimoji="1" lang="en-US" altLang="zh-CN" sz="2800" dirty="0">
                <a:latin typeface="微软雅黑" pitchFamily="34" charset="-122"/>
                <a:ea typeface="微软雅黑" pitchFamily="34" charset="-122"/>
              </a:rPr>
              <a:t>     }</a:t>
            </a:r>
          </a:p>
        </p:txBody>
      </p:sp>
      <p:sp>
        <p:nvSpPr>
          <p:cNvPr id="52" name="矩形 51"/>
          <p:cNvSpPr/>
          <p:nvPr/>
        </p:nvSpPr>
        <p:spPr>
          <a:xfrm>
            <a:off x="395536" y="548680"/>
            <a:ext cx="3416321" cy="597664"/>
          </a:xfrm>
          <a:prstGeom prst="rect">
            <a:avLst/>
          </a:prstGeom>
        </p:spPr>
        <p:txBody>
          <a:bodyPr wrap="none">
            <a:spAutoFit/>
          </a:bodyPr>
          <a:lstStyle/>
          <a:p>
            <a:pPr lvl="0" algn="ctr">
              <a:lnSpc>
                <a:spcPct val="130000"/>
              </a:lnSpc>
            </a:pP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构造最长公共子序列</a:t>
            </a:r>
            <a:endParaRPr lang="en-US" altLang="zh-CN"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9469796"/>
              </p:ext>
            </p:extLst>
          </p:nvPr>
        </p:nvGraphicFramePr>
        <p:xfrm>
          <a:off x="1547664" y="2132856"/>
          <a:ext cx="6199584" cy="3600396"/>
        </p:xfrm>
        <a:graphic>
          <a:graphicData uri="http://schemas.openxmlformats.org/drawingml/2006/table">
            <a:tbl>
              <a:tblPr/>
              <a:tblGrid>
                <a:gridCol w="774948">
                  <a:extLst>
                    <a:ext uri="{9D8B030D-6E8A-4147-A177-3AD203B41FA5}">
                      <a16:colId xmlns="" xmlns:a16="http://schemas.microsoft.com/office/drawing/2014/main" val="20000"/>
                    </a:ext>
                  </a:extLst>
                </a:gridCol>
                <a:gridCol w="774948">
                  <a:extLst>
                    <a:ext uri="{9D8B030D-6E8A-4147-A177-3AD203B41FA5}">
                      <a16:colId xmlns="" xmlns:a16="http://schemas.microsoft.com/office/drawing/2014/main" val="20001"/>
                    </a:ext>
                  </a:extLst>
                </a:gridCol>
                <a:gridCol w="774948">
                  <a:extLst>
                    <a:ext uri="{9D8B030D-6E8A-4147-A177-3AD203B41FA5}">
                      <a16:colId xmlns="" xmlns:a16="http://schemas.microsoft.com/office/drawing/2014/main" val="20002"/>
                    </a:ext>
                  </a:extLst>
                </a:gridCol>
                <a:gridCol w="774948">
                  <a:extLst>
                    <a:ext uri="{9D8B030D-6E8A-4147-A177-3AD203B41FA5}">
                      <a16:colId xmlns="" xmlns:a16="http://schemas.microsoft.com/office/drawing/2014/main" val="20003"/>
                    </a:ext>
                  </a:extLst>
                </a:gridCol>
                <a:gridCol w="774948">
                  <a:extLst>
                    <a:ext uri="{9D8B030D-6E8A-4147-A177-3AD203B41FA5}">
                      <a16:colId xmlns="" xmlns:a16="http://schemas.microsoft.com/office/drawing/2014/main" val="20004"/>
                    </a:ext>
                  </a:extLst>
                </a:gridCol>
                <a:gridCol w="774948">
                  <a:extLst>
                    <a:ext uri="{9D8B030D-6E8A-4147-A177-3AD203B41FA5}">
                      <a16:colId xmlns="" xmlns:a16="http://schemas.microsoft.com/office/drawing/2014/main" val="20005"/>
                    </a:ext>
                  </a:extLst>
                </a:gridCol>
                <a:gridCol w="774948">
                  <a:extLst>
                    <a:ext uri="{9D8B030D-6E8A-4147-A177-3AD203B41FA5}">
                      <a16:colId xmlns="" xmlns:a16="http://schemas.microsoft.com/office/drawing/2014/main" val="20006"/>
                    </a:ext>
                  </a:extLst>
                </a:gridCol>
                <a:gridCol w="774948">
                  <a:extLst>
                    <a:ext uri="{9D8B030D-6E8A-4147-A177-3AD203B41FA5}">
                      <a16:colId xmlns=""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b</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smtClean="0">
                          <a:solidFill>
                            <a:srgbClr val="FF0000"/>
                          </a:solidFill>
                          <a:effectLst/>
                          <a:latin typeface="+mn-lt"/>
                        </a:rPr>
                        <a:t>1</a:t>
                      </a:r>
                      <a:endParaRPr lang="en-US" altLang="zh-CN" sz="2000" b="1" i="0" u="none" strike="noStrike" dirty="0">
                        <a:solidFill>
                          <a:srgbClr val="FF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788015019"/>
              </p:ext>
            </p:extLst>
          </p:nvPr>
        </p:nvGraphicFramePr>
        <p:xfrm>
          <a:off x="1403648" y="872716"/>
          <a:ext cx="3311525"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gridCol w="358775">
                  <a:extLst>
                    <a:ext uri="{9D8B030D-6E8A-4147-A177-3AD203B41FA5}">
                      <a16:colId xmlns=""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551092362"/>
              </p:ext>
            </p:extLst>
          </p:nvPr>
        </p:nvGraphicFramePr>
        <p:xfrm>
          <a:off x="5111428" y="872716"/>
          <a:ext cx="2952750"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7" name="Group 161"/>
          <p:cNvGraphicFramePr>
            <a:graphicFrameLocks noGrp="1"/>
          </p:cNvGraphicFramePr>
          <p:nvPr>
            <p:extLst>
              <p:ext uri="{D42A27DB-BD31-4B8C-83A1-F6EECF244321}">
                <p14:modId xmlns:p14="http://schemas.microsoft.com/office/powerpoint/2010/main" val="3512359733"/>
              </p:ext>
            </p:extLst>
          </p:nvPr>
        </p:nvGraphicFramePr>
        <p:xfrm>
          <a:off x="3347864" y="6021288"/>
          <a:ext cx="2412900" cy="426720"/>
        </p:xfrm>
        <a:graphic>
          <a:graphicData uri="http://schemas.openxmlformats.org/drawingml/2006/table">
            <a:tbl>
              <a:tblPr/>
              <a:tblGrid>
                <a:gridCol w="587370">
                  <a:extLst>
                    <a:ext uri="{9D8B030D-6E8A-4147-A177-3AD203B41FA5}">
                      <a16:colId xmlns="" xmlns:a16="http://schemas.microsoft.com/office/drawing/2014/main" val="20000"/>
                    </a:ext>
                  </a:extLst>
                </a:gridCol>
                <a:gridCol w="590014">
                  <a:extLst>
                    <a:ext uri="{9D8B030D-6E8A-4147-A177-3AD203B41FA5}">
                      <a16:colId xmlns="" xmlns:a16="http://schemas.microsoft.com/office/drawing/2014/main" val="20001"/>
                    </a:ext>
                  </a:extLst>
                </a:gridCol>
                <a:gridCol w="587370">
                  <a:extLst>
                    <a:ext uri="{9D8B030D-6E8A-4147-A177-3AD203B41FA5}">
                      <a16:colId xmlns="" xmlns:a16="http://schemas.microsoft.com/office/drawing/2014/main" val="20002"/>
                    </a:ext>
                  </a:extLst>
                </a:gridCol>
                <a:gridCol w="648146">
                  <a:extLst>
                    <a:ext uri="{9D8B030D-6E8A-4147-A177-3AD203B41FA5}">
                      <a16:colId xmlns="" xmlns:a16="http://schemas.microsoft.com/office/drawing/2014/main" val="20003"/>
                    </a:ext>
                  </a:extLst>
                </a:gridCol>
              </a:tblGrid>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10" name="Text Box 80"/>
          <p:cNvSpPr txBox="1">
            <a:spLocks noChangeArrowheads="1"/>
          </p:cNvSpPr>
          <p:nvPr/>
        </p:nvSpPr>
        <p:spPr bwMode="auto">
          <a:xfrm>
            <a:off x="827584" y="5949280"/>
            <a:ext cx="2583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80"/>
          <p:cNvSpPr txBox="1">
            <a:spLocks noChangeArrowheads="1"/>
          </p:cNvSpPr>
          <p:nvPr/>
        </p:nvSpPr>
        <p:spPr bwMode="auto">
          <a:xfrm>
            <a:off x="6516216" y="6021288"/>
            <a:ext cx="27999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FF0000"/>
                </a:solidFill>
                <a:latin typeface="微软雅黑" panose="020B0503020204020204" pitchFamily="34" charset="-122"/>
                <a:ea typeface="微软雅黑" panose="020B0503020204020204" pitchFamily="34" charset="-122"/>
              </a:rPr>
              <a:t>思考：怎样改进</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V="1">
            <a:off x="7596336" y="5301208"/>
            <a:ext cx="0" cy="43204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16" name="直接箭头连接符 15"/>
          <p:cNvCxnSpPr/>
          <p:nvPr/>
        </p:nvCxnSpPr>
        <p:spPr bwMode="auto">
          <a:xfrm flipH="1" flipV="1">
            <a:off x="6804248" y="4869160"/>
            <a:ext cx="792088" cy="504056"/>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19" name="直接箭头连接符 18"/>
          <p:cNvCxnSpPr/>
          <p:nvPr/>
        </p:nvCxnSpPr>
        <p:spPr bwMode="auto">
          <a:xfrm flipV="1">
            <a:off x="6804248" y="4509120"/>
            <a:ext cx="0" cy="43204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1" name="直接箭头连接符 20"/>
          <p:cNvCxnSpPr/>
          <p:nvPr/>
        </p:nvCxnSpPr>
        <p:spPr bwMode="auto">
          <a:xfrm flipH="1" flipV="1">
            <a:off x="6156176" y="4077072"/>
            <a:ext cx="648072" cy="43204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2" name="直接箭头连接符 21"/>
          <p:cNvCxnSpPr/>
          <p:nvPr/>
        </p:nvCxnSpPr>
        <p:spPr bwMode="auto">
          <a:xfrm flipH="1">
            <a:off x="5364088" y="4077072"/>
            <a:ext cx="864096" cy="0"/>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4" name="直接箭头连接符 23"/>
          <p:cNvCxnSpPr/>
          <p:nvPr/>
        </p:nvCxnSpPr>
        <p:spPr bwMode="auto">
          <a:xfrm flipH="1" flipV="1">
            <a:off x="4572000" y="3645024"/>
            <a:ext cx="864096" cy="504056"/>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6" name="直接箭头连接符 25"/>
          <p:cNvCxnSpPr/>
          <p:nvPr/>
        </p:nvCxnSpPr>
        <p:spPr bwMode="auto">
          <a:xfrm flipH="1" flipV="1">
            <a:off x="3059832" y="3356992"/>
            <a:ext cx="792088" cy="288032"/>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7" name="直接箭头连接符 26"/>
          <p:cNvCxnSpPr/>
          <p:nvPr/>
        </p:nvCxnSpPr>
        <p:spPr bwMode="auto">
          <a:xfrm flipH="1">
            <a:off x="3779912" y="3645024"/>
            <a:ext cx="864096" cy="0"/>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spTree>
    <p:extLst>
      <p:ext uri="{BB962C8B-B14F-4D97-AF65-F5344CB8AC3E}">
        <p14:creationId xmlns:p14="http://schemas.microsoft.com/office/powerpoint/2010/main" val="310422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strVal val="#ppt_w*0.70"/>
                                          </p:val>
                                        </p:tav>
                                        <p:tav tm="100000">
                                          <p:val>
                                            <p:strVal val="#ppt_w"/>
                                          </p:val>
                                        </p:tav>
                                      </p:tavLst>
                                    </p:anim>
                                    <p:anim calcmode="lin" valueType="num">
                                      <p:cBhvr>
                                        <p:cTn id="20" dur="1000" fill="hold"/>
                                        <p:tgtEl>
                                          <p:spTgt spid="16"/>
                                        </p:tgtEl>
                                        <p:attrNameLst>
                                          <p:attrName>ppt_h</p:attrName>
                                        </p:attrNameLst>
                                      </p:cBhvr>
                                      <p:tavLst>
                                        <p:tav tm="0">
                                          <p:val>
                                            <p:strVal val="#ppt_h"/>
                                          </p:val>
                                        </p:tav>
                                        <p:tav tm="100000">
                                          <p:val>
                                            <p:strVal val="#ppt_h"/>
                                          </p:val>
                                        </p:tav>
                                      </p:tavLst>
                                    </p:anim>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1000" fill="hold"/>
                                        <p:tgtEl>
                                          <p:spTgt spid="19"/>
                                        </p:tgtEl>
                                        <p:attrNameLst>
                                          <p:attrName>ppt_w</p:attrName>
                                        </p:attrNameLst>
                                      </p:cBhvr>
                                      <p:tavLst>
                                        <p:tav tm="0">
                                          <p:val>
                                            <p:strVal val="#ppt_w*0.70"/>
                                          </p:val>
                                        </p:tav>
                                        <p:tav tm="100000">
                                          <p:val>
                                            <p:strVal val="#ppt_w"/>
                                          </p:val>
                                        </p:tav>
                                      </p:tavLst>
                                    </p:anim>
                                    <p:anim calcmode="lin" valueType="num">
                                      <p:cBhvr>
                                        <p:cTn id="27" dur="1000" fill="hold"/>
                                        <p:tgtEl>
                                          <p:spTgt spid="19"/>
                                        </p:tgtEl>
                                        <p:attrNameLst>
                                          <p:attrName>ppt_h</p:attrName>
                                        </p:attrNameLst>
                                      </p:cBhvr>
                                      <p:tavLst>
                                        <p:tav tm="0">
                                          <p:val>
                                            <p:strVal val="#ppt_h"/>
                                          </p:val>
                                        </p:tav>
                                        <p:tav tm="100000">
                                          <p:val>
                                            <p:strVal val="#ppt_h"/>
                                          </p:val>
                                        </p:tav>
                                      </p:tavLst>
                                    </p:anim>
                                    <p:animEffect transition="in" filter="fade">
                                      <p:cBhvr>
                                        <p:cTn id="28" dur="1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1000" fill="hold"/>
                                        <p:tgtEl>
                                          <p:spTgt spid="21"/>
                                        </p:tgtEl>
                                        <p:attrNameLst>
                                          <p:attrName>ppt_w</p:attrName>
                                        </p:attrNameLst>
                                      </p:cBhvr>
                                      <p:tavLst>
                                        <p:tav tm="0">
                                          <p:val>
                                            <p:strVal val="#ppt_w*0.70"/>
                                          </p:val>
                                        </p:tav>
                                        <p:tav tm="100000">
                                          <p:val>
                                            <p:strVal val="#ppt_w"/>
                                          </p:val>
                                        </p:tav>
                                      </p:tavLst>
                                    </p:anim>
                                    <p:anim calcmode="lin" valueType="num">
                                      <p:cBhvr>
                                        <p:cTn id="34" dur="1000" fill="hold"/>
                                        <p:tgtEl>
                                          <p:spTgt spid="21"/>
                                        </p:tgtEl>
                                        <p:attrNameLst>
                                          <p:attrName>ppt_h</p:attrName>
                                        </p:attrNameLst>
                                      </p:cBhvr>
                                      <p:tavLst>
                                        <p:tav tm="0">
                                          <p:val>
                                            <p:strVal val="#ppt_h"/>
                                          </p:val>
                                        </p:tav>
                                        <p:tav tm="100000">
                                          <p:val>
                                            <p:strVal val="#ppt_h"/>
                                          </p:val>
                                        </p:tav>
                                      </p:tavLst>
                                    </p:anim>
                                    <p:animEffect transition="in" filter="fade">
                                      <p:cBhvr>
                                        <p:cTn id="35" dur="10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1000" fill="hold"/>
                                        <p:tgtEl>
                                          <p:spTgt spid="22"/>
                                        </p:tgtEl>
                                        <p:attrNameLst>
                                          <p:attrName>ppt_w</p:attrName>
                                        </p:attrNameLst>
                                      </p:cBhvr>
                                      <p:tavLst>
                                        <p:tav tm="0">
                                          <p:val>
                                            <p:strVal val="#ppt_w*0.70"/>
                                          </p:val>
                                        </p:tav>
                                        <p:tav tm="100000">
                                          <p:val>
                                            <p:strVal val="#ppt_w"/>
                                          </p:val>
                                        </p:tav>
                                      </p:tavLst>
                                    </p:anim>
                                    <p:anim calcmode="lin" valueType="num">
                                      <p:cBhvr>
                                        <p:cTn id="41" dur="1000" fill="hold"/>
                                        <p:tgtEl>
                                          <p:spTgt spid="22"/>
                                        </p:tgtEl>
                                        <p:attrNameLst>
                                          <p:attrName>ppt_h</p:attrName>
                                        </p:attrNameLst>
                                      </p:cBhvr>
                                      <p:tavLst>
                                        <p:tav tm="0">
                                          <p:val>
                                            <p:strVal val="#ppt_h"/>
                                          </p:val>
                                        </p:tav>
                                        <p:tav tm="100000">
                                          <p:val>
                                            <p:strVal val="#ppt_h"/>
                                          </p:val>
                                        </p:tav>
                                      </p:tavLst>
                                    </p:anim>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strVal val="#ppt_w*0.70"/>
                                          </p:val>
                                        </p:tav>
                                        <p:tav tm="100000">
                                          <p:val>
                                            <p:strVal val="#ppt_w"/>
                                          </p:val>
                                        </p:tav>
                                      </p:tavLst>
                                    </p:anim>
                                    <p:anim calcmode="lin" valueType="num">
                                      <p:cBhvr>
                                        <p:cTn id="48" dur="1000" fill="hold"/>
                                        <p:tgtEl>
                                          <p:spTgt spid="24"/>
                                        </p:tgtEl>
                                        <p:attrNameLst>
                                          <p:attrName>ppt_h</p:attrName>
                                        </p:attrNameLst>
                                      </p:cBhvr>
                                      <p:tavLst>
                                        <p:tav tm="0">
                                          <p:val>
                                            <p:strVal val="#ppt_h"/>
                                          </p:val>
                                        </p:tav>
                                        <p:tav tm="100000">
                                          <p:val>
                                            <p:strVal val="#ppt_h"/>
                                          </p:val>
                                        </p:tav>
                                      </p:tavLst>
                                    </p:anim>
                                    <p:animEffect transition="in" filter="fade">
                                      <p:cBhvr>
                                        <p:cTn id="49" dur="1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1000" fill="hold"/>
                                        <p:tgtEl>
                                          <p:spTgt spid="27"/>
                                        </p:tgtEl>
                                        <p:attrNameLst>
                                          <p:attrName>ppt_w</p:attrName>
                                        </p:attrNameLst>
                                      </p:cBhvr>
                                      <p:tavLst>
                                        <p:tav tm="0">
                                          <p:val>
                                            <p:strVal val="#ppt_w*0.70"/>
                                          </p:val>
                                        </p:tav>
                                        <p:tav tm="100000">
                                          <p:val>
                                            <p:strVal val="#ppt_w"/>
                                          </p:val>
                                        </p:tav>
                                      </p:tavLst>
                                    </p:anim>
                                    <p:anim calcmode="lin" valueType="num">
                                      <p:cBhvr>
                                        <p:cTn id="55" dur="1000" fill="hold"/>
                                        <p:tgtEl>
                                          <p:spTgt spid="27"/>
                                        </p:tgtEl>
                                        <p:attrNameLst>
                                          <p:attrName>ppt_h</p:attrName>
                                        </p:attrNameLst>
                                      </p:cBhvr>
                                      <p:tavLst>
                                        <p:tav tm="0">
                                          <p:val>
                                            <p:strVal val="#ppt_h"/>
                                          </p:val>
                                        </p:tav>
                                        <p:tav tm="100000">
                                          <p:val>
                                            <p:strVal val="#ppt_h"/>
                                          </p:val>
                                        </p:tav>
                                      </p:tavLst>
                                    </p:anim>
                                    <p:animEffect transition="in" filter="fade">
                                      <p:cBhvr>
                                        <p:cTn id="56" dur="10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1000" fill="hold"/>
                                        <p:tgtEl>
                                          <p:spTgt spid="26"/>
                                        </p:tgtEl>
                                        <p:attrNameLst>
                                          <p:attrName>ppt_w</p:attrName>
                                        </p:attrNameLst>
                                      </p:cBhvr>
                                      <p:tavLst>
                                        <p:tav tm="0">
                                          <p:val>
                                            <p:strVal val="#ppt_w*0.70"/>
                                          </p:val>
                                        </p:tav>
                                        <p:tav tm="100000">
                                          <p:val>
                                            <p:strVal val="#ppt_w"/>
                                          </p:val>
                                        </p:tav>
                                      </p:tavLst>
                                    </p:anim>
                                    <p:anim calcmode="lin" valueType="num">
                                      <p:cBhvr>
                                        <p:cTn id="62" dur="1000" fill="hold"/>
                                        <p:tgtEl>
                                          <p:spTgt spid="26"/>
                                        </p:tgtEl>
                                        <p:attrNameLst>
                                          <p:attrName>ppt_h</p:attrName>
                                        </p:attrNameLst>
                                      </p:cBhvr>
                                      <p:tavLst>
                                        <p:tav tm="0">
                                          <p:val>
                                            <p:strVal val="#ppt_h"/>
                                          </p:val>
                                        </p:tav>
                                        <p:tav tm="100000">
                                          <p:val>
                                            <p:strVal val="#ppt_h"/>
                                          </p:val>
                                        </p:tav>
                                      </p:tavLst>
                                    </p:anim>
                                    <p:animEffect transition="in" filter="fade">
                                      <p:cBhvr>
                                        <p:cTn id="63" dur="10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05172672"/>
              </p:ext>
            </p:extLst>
          </p:nvPr>
        </p:nvGraphicFramePr>
        <p:xfrm>
          <a:off x="1472209" y="2996956"/>
          <a:ext cx="6199584" cy="3600396"/>
        </p:xfrm>
        <a:graphic>
          <a:graphicData uri="http://schemas.openxmlformats.org/drawingml/2006/table">
            <a:tbl>
              <a:tblPr/>
              <a:tblGrid>
                <a:gridCol w="774948">
                  <a:extLst>
                    <a:ext uri="{9D8B030D-6E8A-4147-A177-3AD203B41FA5}">
                      <a16:colId xmlns="" xmlns:a16="http://schemas.microsoft.com/office/drawing/2014/main" val="20000"/>
                    </a:ext>
                  </a:extLst>
                </a:gridCol>
                <a:gridCol w="774948">
                  <a:extLst>
                    <a:ext uri="{9D8B030D-6E8A-4147-A177-3AD203B41FA5}">
                      <a16:colId xmlns="" xmlns:a16="http://schemas.microsoft.com/office/drawing/2014/main" val="20001"/>
                    </a:ext>
                  </a:extLst>
                </a:gridCol>
                <a:gridCol w="774948">
                  <a:extLst>
                    <a:ext uri="{9D8B030D-6E8A-4147-A177-3AD203B41FA5}">
                      <a16:colId xmlns="" xmlns:a16="http://schemas.microsoft.com/office/drawing/2014/main" val="20002"/>
                    </a:ext>
                  </a:extLst>
                </a:gridCol>
                <a:gridCol w="774948">
                  <a:extLst>
                    <a:ext uri="{9D8B030D-6E8A-4147-A177-3AD203B41FA5}">
                      <a16:colId xmlns="" xmlns:a16="http://schemas.microsoft.com/office/drawing/2014/main" val="20003"/>
                    </a:ext>
                  </a:extLst>
                </a:gridCol>
                <a:gridCol w="774948">
                  <a:extLst>
                    <a:ext uri="{9D8B030D-6E8A-4147-A177-3AD203B41FA5}">
                      <a16:colId xmlns="" xmlns:a16="http://schemas.microsoft.com/office/drawing/2014/main" val="20004"/>
                    </a:ext>
                  </a:extLst>
                </a:gridCol>
                <a:gridCol w="774948">
                  <a:extLst>
                    <a:ext uri="{9D8B030D-6E8A-4147-A177-3AD203B41FA5}">
                      <a16:colId xmlns="" xmlns:a16="http://schemas.microsoft.com/office/drawing/2014/main" val="20005"/>
                    </a:ext>
                  </a:extLst>
                </a:gridCol>
                <a:gridCol w="774948">
                  <a:extLst>
                    <a:ext uri="{9D8B030D-6E8A-4147-A177-3AD203B41FA5}">
                      <a16:colId xmlns="" xmlns:a16="http://schemas.microsoft.com/office/drawing/2014/main" val="20006"/>
                    </a:ext>
                  </a:extLst>
                </a:gridCol>
                <a:gridCol w="774948">
                  <a:extLst>
                    <a:ext uri="{9D8B030D-6E8A-4147-A177-3AD203B41FA5}">
                      <a16:colId xmlns=""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C</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00044">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400044">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00044">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400044">
                <a:tc>
                  <a:txBody>
                    <a:bodyPr/>
                    <a:lstStyle/>
                    <a:p>
                      <a:pPr algn="ctr" fontAlgn="ctr"/>
                      <a:r>
                        <a:rPr lang="en-US" sz="2000" b="1" i="0" u="none" strike="noStrike" dirty="0">
                          <a:solidFill>
                            <a:srgbClr val="FFFF00"/>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4270172987"/>
              </p:ext>
            </p:extLst>
          </p:nvPr>
        </p:nvGraphicFramePr>
        <p:xfrm>
          <a:off x="1403648" y="872716"/>
          <a:ext cx="3311525"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gridCol w="358775">
                  <a:extLst>
                    <a:ext uri="{9D8B030D-6E8A-4147-A177-3AD203B41FA5}">
                      <a16:colId xmlns=""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1880601080"/>
              </p:ext>
            </p:extLst>
          </p:nvPr>
        </p:nvGraphicFramePr>
        <p:xfrm>
          <a:off x="5111428" y="872716"/>
          <a:ext cx="2952750" cy="853440"/>
        </p:xfrm>
        <a:graphic>
          <a:graphicData uri="http://schemas.openxmlformats.org/drawingml/2006/table">
            <a:tbl>
              <a:tblPr/>
              <a:tblGrid>
                <a:gridCol w="420688">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gridCol w="420687">
                  <a:extLst>
                    <a:ext uri="{9D8B030D-6E8A-4147-A177-3AD203B41FA5}">
                      <a16:colId xmlns="" xmlns:a16="http://schemas.microsoft.com/office/drawing/2014/main" val="20002"/>
                    </a:ext>
                  </a:extLst>
                </a:gridCol>
                <a:gridCol w="419100">
                  <a:extLst>
                    <a:ext uri="{9D8B030D-6E8A-4147-A177-3AD203B41FA5}">
                      <a16:colId xmlns="" xmlns:a16="http://schemas.microsoft.com/office/drawing/2014/main" val="20003"/>
                    </a:ext>
                  </a:extLst>
                </a:gridCol>
                <a:gridCol w="419100">
                  <a:extLst>
                    <a:ext uri="{9D8B030D-6E8A-4147-A177-3AD203B41FA5}">
                      <a16:colId xmlns="" xmlns:a16="http://schemas.microsoft.com/office/drawing/2014/main" val="20004"/>
                    </a:ext>
                  </a:extLst>
                </a:gridCol>
                <a:gridCol w="420688">
                  <a:extLst>
                    <a:ext uri="{9D8B030D-6E8A-4147-A177-3AD203B41FA5}">
                      <a16:colId xmlns="" xmlns:a16="http://schemas.microsoft.com/office/drawing/2014/main" val="20005"/>
                    </a:ext>
                  </a:extLst>
                </a:gridCol>
                <a:gridCol w="433387">
                  <a:extLst>
                    <a:ext uri="{9D8B030D-6E8A-4147-A177-3AD203B41FA5}">
                      <a16:colId xmlns=""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 name="Group 161"/>
          <p:cNvGraphicFramePr>
            <a:graphicFrameLocks noGrp="1"/>
          </p:cNvGraphicFramePr>
          <p:nvPr>
            <p:extLst>
              <p:ext uri="{D42A27DB-BD31-4B8C-83A1-F6EECF244321}">
                <p14:modId xmlns:p14="http://schemas.microsoft.com/office/powerpoint/2010/main" val="4223693858"/>
              </p:ext>
            </p:extLst>
          </p:nvPr>
        </p:nvGraphicFramePr>
        <p:xfrm>
          <a:off x="4860032" y="2127302"/>
          <a:ext cx="2412900" cy="426720"/>
        </p:xfrm>
        <a:graphic>
          <a:graphicData uri="http://schemas.openxmlformats.org/drawingml/2006/table">
            <a:tbl>
              <a:tblPr/>
              <a:tblGrid>
                <a:gridCol w="587370">
                  <a:extLst>
                    <a:ext uri="{9D8B030D-6E8A-4147-A177-3AD203B41FA5}">
                      <a16:colId xmlns="" xmlns:a16="http://schemas.microsoft.com/office/drawing/2014/main" val="20000"/>
                    </a:ext>
                  </a:extLst>
                </a:gridCol>
                <a:gridCol w="590014">
                  <a:extLst>
                    <a:ext uri="{9D8B030D-6E8A-4147-A177-3AD203B41FA5}">
                      <a16:colId xmlns="" xmlns:a16="http://schemas.microsoft.com/office/drawing/2014/main" val="20001"/>
                    </a:ext>
                  </a:extLst>
                </a:gridCol>
                <a:gridCol w="587370">
                  <a:extLst>
                    <a:ext uri="{9D8B030D-6E8A-4147-A177-3AD203B41FA5}">
                      <a16:colId xmlns="" xmlns:a16="http://schemas.microsoft.com/office/drawing/2014/main" val="20002"/>
                    </a:ext>
                  </a:extLst>
                </a:gridCol>
                <a:gridCol w="648146">
                  <a:extLst>
                    <a:ext uri="{9D8B030D-6E8A-4147-A177-3AD203B41FA5}">
                      <a16:colId xmlns="" xmlns:a16="http://schemas.microsoft.com/office/drawing/2014/main" val="20003"/>
                    </a:ext>
                  </a:extLst>
                </a:gridCol>
              </a:tblGrid>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1" name="Text Box 80"/>
          <p:cNvSpPr txBox="1">
            <a:spLocks noChangeArrowheads="1"/>
          </p:cNvSpPr>
          <p:nvPr/>
        </p:nvSpPr>
        <p:spPr bwMode="auto">
          <a:xfrm>
            <a:off x="2132112" y="2109830"/>
            <a:ext cx="2583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42146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52936"/>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3.4 </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最</a:t>
            </a:r>
            <a:r>
              <a:rPr lang="zh-CN" altLang="en-US" sz="4000" kern="0" dirty="0">
                <a:solidFill>
                  <a:schemeClr val="bg2">
                    <a:lumMod val="10000"/>
                  </a:schemeClr>
                </a:solidFill>
                <a:latin typeface="Verdana" panose="020B0604030504040204" pitchFamily="34" charset="0"/>
                <a:cs typeface="Verdana" panose="020B0604030504040204" pitchFamily="34" charset="0"/>
              </a:rPr>
              <a:t>大子段和</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问题</a:t>
            </a:r>
            <a:endParaRPr lang="en-US" altLang="zh-CN" sz="4000" kern="0" dirty="0" smtClean="0">
              <a:solidFill>
                <a:schemeClr val="bg2">
                  <a:lumMod val="10000"/>
                </a:schemeClr>
              </a:solidFill>
              <a:latin typeface="Verdana" panose="020B0604030504040204" pitchFamily="34" charset="0"/>
              <a:cs typeface="Verdana" panose="020B0604030504040204" pitchFamily="34" charset="0"/>
            </a:endParaRPr>
          </a:p>
          <a:p>
            <a:pPr eaLnBrk="1" hangingPunct="1">
              <a:lnSpc>
                <a:spcPct val="150000"/>
              </a:lnSpc>
            </a:pP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r>
              <a:rPr lang="en-GB" altLang="zh-CN" sz="4000" kern="0" dirty="0" smtClean="0">
                <a:solidFill>
                  <a:schemeClr val="bg2">
                    <a:lumMod val="10000"/>
                  </a:schemeClr>
                </a:solidFill>
                <a:latin typeface="Verdana" panose="020B0604030504040204" pitchFamily="34" charset="0"/>
                <a:cs typeface="Verdana" panose="020B0604030504040204" pitchFamily="34" charset="0"/>
              </a:rPr>
              <a:t>Maximum Sub-Sequence Sum</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1864533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600"/>
              </a:spcBef>
            </a:pPr>
            <a:r>
              <a:rPr lang="zh-CN" altLang="en-US" sz="2200" dirty="0"/>
              <a:t>问题描</a:t>
            </a:r>
            <a:r>
              <a:rPr lang="zh-CN" altLang="en-US" sz="2200" dirty="0" smtClean="0"/>
              <a:t>述</a:t>
            </a:r>
          </a:p>
          <a:p>
            <a:pPr marL="990600" lvl="1" indent="-533400" eaLnBrk="1" hangingPunct="1">
              <a:lnSpc>
                <a:spcPct val="150000"/>
              </a:lnSpc>
              <a:spcBef>
                <a:spcPts val="600"/>
              </a:spcBef>
            </a:pPr>
            <a:r>
              <a:rPr lang="zh-CN" altLang="en-US" sz="2200" dirty="0"/>
              <a:t>给定</a:t>
            </a:r>
            <a:r>
              <a:rPr lang="en-US" altLang="zh-CN" sz="2200" dirty="0"/>
              <a:t>n</a:t>
            </a:r>
            <a:r>
              <a:rPr lang="zh-CN" altLang="en-US" sz="2200" dirty="0"/>
              <a:t>个整数（可能为负数）组成的序列</a:t>
            </a:r>
            <a:r>
              <a:rPr lang="en-US" altLang="zh-CN" sz="2200" dirty="0">
                <a:latin typeface="+mn-lt"/>
              </a:rPr>
              <a:t>a</a:t>
            </a:r>
            <a:r>
              <a:rPr lang="en-US" altLang="zh-CN" sz="2200" baseline="-25000" dirty="0">
                <a:latin typeface="+mn-lt"/>
              </a:rPr>
              <a:t>1</a:t>
            </a:r>
            <a:r>
              <a:rPr lang="en-US" altLang="zh-CN" sz="2200" dirty="0">
                <a:latin typeface="+mn-lt"/>
              </a:rPr>
              <a:t>,a</a:t>
            </a:r>
            <a:r>
              <a:rPr lang="en-US" altLang="zh-CN" sz="2200" baseline="-25000" dirty="0">
                <a:latin typeface="+mn-lt"/>
              </a:rPr>
              <a:t>2</a:t>
            </a:r>
            <a:r>
              <a:rPr lang="en-US" altLang="zh-CN" sz="2200" dirty="0">
                <a:latin typeface="+mn-lt"/>
              </a:rPr>
              <a:t>,…,</a:t>
            </a:r>
            <a:r>
              <a:rPr lang="en-US" altLang="zh-CN" sz="2200" dirty="0" smtClean="0">
                <a:latin typeface="+mn-lt"/>
              </a:rPr>
              <a:t>a</a:t>
            </a:r>
            <a:r>
              <a:rPr lang="en-US" altLang="zh-CN" sz="2200" baseline="-25000" dirty="0" smtClean="0">
                <a:latin typeface="+mn-lt"/>
              </a:rPr>
              <a:t>n</a:t>
            </a:r>
            <a:endParaRPr lang="en-US" altLang="zh-CN" sz="2200" dirty="0" smtClean="0"/>
          </a:p>
          <a:p>
            <a:pPr marL="990600" lvl="1" indent="-533400" eaLnBrk="1" hangingPunct="1">
              <a:lnSpc>
                <a:spcPct val="150000"/>
              </a:lnSpc>
              <a:spcBef>
                <a:spcPts val="600"/>
              </a:spcBef>
            </a:pPr>
            <a:r>
              <a:rPr lang="zh-CN" altLang="en-US" sz="2200" dirty="0" smtClean="0"/>
              <a:t>求</a:t>
            </a:r>
            <a:r>
              <a:rPr lang="zh-CN" altLang="en-US" sz="2200" dirty="0"/>
              <a:t>该序列形</a:t>
            </a:r>
            <a:r>
              <a:rPr lang="zh-CN" altLang="en-US" sz="2200" dirty="0" smtClean="0"/>
              <a:t>如下式的</a:t>
            </a:r>
            <a:r>
              <a:rPr lang="zh-CN" altLang="en-US" sz="2200" dirty="0"/>
              <a:t>子段和的最大</a:t>
            </a:r>
            <a:r>
              <a:rPr lang="zh-CN" altLang="en-US" sz="2200" dirty="0" smtClean="0"/>
              <a:t>值：</a:t>
            </a:r>
            <a:endParaRPr lang="en-US" altLang="zh-CN" sz="2200" dirty="0" smtClean="0"/>
          </a:p>
          <a:p>
            <a:pPr marL="990600" lvl="1" indent="-533400" eaLnBrk="1" hangingPunct="1">
              <a:lnSpc>
                <a:spcPct val="150000"/>
              </a:lnSpc>
              <a:spcBef>
                <a:spcPts val="600"/>
              </a:spcBef>
            </a:pPr>
            <a:r>
              <a:rPr lang="zh-CN" altLang="en-US" sz="2200" dirty="0" smtClean="0"/>
              <a:t>当</a:t>
            </a:r>
            <a:r>
              <a:rPr lang="zh-CN" altLang="en-US" sz="2200" dirty="0"/>
              <a:t>所有整数均为负整数时定义其最大子段和为</a:t>
            </a:r>
            <a:r>
              <a:rPr lang="en-US" altLang="zh-CN" sz="2200" dirty="0" smtClean="0"/>
              <a:t>0</a:t>
            </a:r>
          </a:p>
          <a:p>
            <a:pPr marL="990600" lvl="1" indent="-533400" eaLnBrk="1" hangingPunct="1">
              <a:lnSpc>
                <a:spcPct val="150000"/>
              </a:lnSpc>
              <a:spcBef>
                <a:spcPts val="600"/>
              </a:spcBef>
            </a:pPr>
            <a:r>
              <a:rPr lang="zh-CN" altLang="en-US" sz="2200" dirty="0" smtClean="0"/>
              <a:t>依</a:t>
            </a:r>
            <a:r>
              <a:rPr lang="zh-CN" altLang="en-US" sz="2200" dirty="0"/>
              <a:t>次定义，所求的最优值</a:t>
            </a:r>
            <a:r>
              <a:rPr lang="zh-CN" altLang="en-US" sz="2200" dirty="0" smtClean="0"/>
              <a:t>为：</a:t>
            </a:r>
            <a:endParaRPr lang="zh-CN" altLang="en-US" sz="2200" dirty="0"/>
          </a:p>
          <a:p>
            <a:pPr marL="990600" lvl="1" indent="-533400" eaLnBrk="1" hangingPunct="1">
              <a:lnSpc>
                <a:spcPct val="150000"/>
              </a:lnSpc>
              <a:spcBef>
                <a:spcPts val="600"/>
              </a:spcBef>
            </a:pPr>
            <a:endParaRPr lang="en-US" altLang="zh-CN" sz="2200" dirty="0" smtClean="0"/>
          </a:p>
          <a:p>
            <a:pPr marL="990600" lvl="1" indent="-533400" eaLnBrk="1" hangingPunct="1">
              <a:lnSpc>
                <a:spcPct val="150000"/>
              </a:lnSpc>
              <a:spcBef>
                <a:spcPts val="600"/>
              </a:spcBef>
            </a:pPr>
            <a:endParaRPr lang="en-US" altLang="zh-CN" sz="2200" dirty="0" smtClean="0"/>
          </a:p>
          <a:p>
            <a:pPr marL="990600" lvl="1" indent="-533400" eaLnBrk="1" hangingPunct="1">
              <a:lnSpc>
                <a:spcPct val="150000"/>
              </a:lnSpc>
              <a:spcBef>
                <a:spcPts val="600"/>
              </a:spcBef>
            </a:pPr>
            <a:r>
              <a:rPr lang="zh-CN" altLang="en-US" sz="2200" dirty="0" smtClean="0"/>
              <a:t>例</a:t>
            </a:r>
            <a:r>
              <a:rPr lang="zh-CN" altLang="en-US" sz="2200" dirty="0"/>
              <a:t>如</a:t>
            </a:r>
            <a:r>
              <a:rPr lang="zh-CN" altLang="en-US" sz="2200" dirty="0" smtClean="0"/>
              <a:t>：</a:t>
            </a:r>
            <a:r>
              <a:rPr lang="en-US" altLang="zh-CN" sz="2400" dirty="0"/>
              <a:t> </a:t>
            </a:r>
            <a:r>
              <a:rPr lang="en-US" altLang="zh-CN" sz="2400" b="1" dirty="0">
                <a:latin typeface="+mn-lt"/>
              </a:rPr>
              <a:t>(a</a:t>
            </a:r>
            <a:r>
              <a:rPr lang="en-US" altLang="zh-CN" sz="2400" b="1" baseline="-25000" dirty="0">
                <a:latin typeface="+mn-lt"/>
              </a:rPr>
              <a:t>1</a:t>
            </a:r>
            <a:r>
              <a:rPr lang="en-US" altLang="zh-CN" sz="2400" b="1" dirty="0">
                <a:latin typeface="+mn-lt"/>
              </a:rPr>
              <a:t>,a</a:t>
            </a:r>
            <a:r>
              <a:rPr lang="en-US" altLang="zh-CN" sz="2400" b="1" baseline="-25000" dirty="0">
                <a:latin typeface="+mn-lt"/>
              </a:rPr>
              <a:t>2</a:t>
            </a:r>
            <a:r>
              <a:rPr lang="en-US" altLang="zh-CN" sz="2400" b="1" dirty="0">
                <a:latin typeface="+mn-lt"/>
              </a:rPr>
              <a:t>,a</a:t>
            </a:r>
            <a:r>
              <a:rPr lang="en-US" altLang="zh-CN" sz="2400" b="1" baseline="-25000" dirty="0">
                <a:latin typeface="+mn-lt"/>
              </a:rPr>
              <a:t>3</a:t>
            </a:r>
            <a:r>
              <a:rPr lang="en-US" altLang="zh-CN" sz="2400" b="1" dirty="0">
                <a:latin typeface="+mn-lt"/>
              </a:rPr>
              <a:t>,a</a:t>
            </a:r>
            <a:r>
              <a:rPr lang="en-US" altLang="zh-CN" sz="2400" b="1" baseline="-25000" dirty="0">
                <a:latin typeface="+mn-lt"/>
              </a:rPr>
              <a:t>4</a:t>
            </a:r>
            <a:r>
              <a:rPr lang="en-US" altLang="zh-CN" sz="2400" b="1" dirty="0">
                <a:latin typeface="+mn-lt"/>
              </a:rPr>
              <a:t>,a</a:t>
            </a:r>
            <a:r>
              <a:rPr lang="en-US" altLang="zh-CN" sz="2400" b="1" baseline="-25000" dirty="0">
                <a:latin typeface="+mn-lt"/>
              </a:rPr>
              <a:t>5</a:t>
            </a:r>
            <a:r>
              <a:rPr lang="en-US" altLang="zh-CN" sz="2400" b="1" dirty="0">
                <a:latin typeface="+mn-lt"/>
              </a:rPr>
              <a:t>,a</a:t>
            </a:r>
            <a:r>
              <a:rPr lang="en-US" altLang="zh-CN" sz="2400" b="1" baseline="-25000" dirty="0">
                <a:latin typeface="+mn-lt"/>
              </a:rPr>
              <a:t>6</a:t>
            </a:r>
            <a:r>
              <a:rPr lang="en-US" altLang="zh-CN" sz="2400" b="1" dirty="0">
                <a:latin typeface="+mn-lt"/>
              </a:rPr>
              <a:t>)=(-2,11,-4,13,-5,-2</a:t>
            </a:r>
            <a:r>
              <a:rPr lang="en-US" altLang="zh-CN" sz="2400" b="1" dirty="0" smtClean="0">
                <a:latin typeface="+mn-lt"/>
              </a:rPr>
              <a:t>)</a:t>
            </a:r>
          </a:p>
          <a:p>
            <a:pPr marL="990600" lvl="1" indent="-533400" eaLnBrk="1" hangingPunct="1">
              <a:lnSpc>
                <a:spcPct val="200000"/>
              </a:lnSpc>
              <a:spcBef>
                <a:spcPts val="600"/>
              </a:spcBef>
            </a:pPr>
            <a:r>
              <a:rPr lang="zh-CN" altLang="en-US" sz="2200" dirty="0" smtClean="0"/>
              <a:t>该序列的</a:t>
            </a:r>
            <a:r>
              <a:rPr lang="zh-CN" altLang="en-US" sz="2400" dirty="0" smtClean="0"/>
              <a:t>最</a:t>
            </a:r>
            <a:r>
              <a:rPr lang="zh-CN" altLang="en-US" sz="2400" dirty="0"/>
              <a:t>大子段和</a:t>
            </a:r>
            <a:r>
              <a:rPr lang="zh-CN" altLang="en-US" sz="2400" dirty="0" smtClean="0"/>
              <a:t>为：</a:t>
            </a:r>
            <a:endParaRPr lang="en-US" altLang="zh-CN" sz="2200" b="1" dirty="0">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81570695"/>
              </p:ext>
            </p:extLst>
          </p:nvPr>
        </p:nvGraphicFramePr>
        <p:xfrm>
          <a:off x="6024860" y="1832124"/>
          <a:ext cx="1552277" cy="836240"/>
        </p:xfrm>
        <a:graphic>
          <a:graphicData uri="http://schemas.openxmlformats.org/presentationml/2006/ole">
            <mc:AlternateContent xmlns:mc="http://schemas.openxmlformats.org/markup-compatibility/2006">
              <mc:Choice xmlns:v="urn:schemas-microsoft-com:vml" Requires="v">
                <p:oleObj spid="_x0000_s188913" name="Equation" r:id="rId4" imgW="660113" imgH="431613" progId="Equation.DSMT4">
                  <p:embed/>
                </p:oleObj>
              </mc:Choice>
              <mc:Fallback>
                <p:oleObj name="Equation" r:id="rId4" imgW="660113" imgH="431613" progId="Equation.DSMT4">
                  <p:embed/>
                  <p:pic>
                    <p:nvPicPr>
                      <p:cNvPr id="0" name="Picture 3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860" y="1832124"/>
                        <a:ext cx="1552277" cy="836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58282300"/>
              </p:ext>
            </p:extLst>
          </p:nvPr>
        </p:nvGraphicFramePr>
        <p:xfrm>
          <a:off x="2915817" y="3651776"/>
          <a:ext cx="3312368" cy="1145376"/>
        </p:xfrm>
        <a:graphic>
          <a:graphicData uri="http://schemas.openxmlformats.org/presentationml/2006/ole">
            <mc:AlternateContent xmlns:mc="http://schemas.openxmlformats.org/markup-compatibility/2006">
              <mc:Choice xmlns:v="urn:schemas-microsoft-com:vml" Requires="v">
                <p:oleObj spid="_x0000_s188914" name="Equation" r:id="rId6" imgW="1333500" imgH="457200" progId="Equation.DSMT4">
                  <p:embed/>
                </p:oleObj>
              </mc:Choice>
              <mc:Fallback>
                <p:oleObj name="Equation" r:id="rId6" imgW="1333500" imgH="457200" progId="Equation.DSMT4">
                  <p:embed/>
                  <p:pic>
                    <p:nvPicPr>
                      <p:cNvPr id="0" name="Picture 3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7" y="3651776"/>
                        <a:ext cx="3312368" cy="1145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6468862"/>
              </p:ext>
            </p:extLst>
          </p:nvPr>
        </p:nvGraphicFramePr>
        <p:xfrm>
          <a:off x="4644008" y="5496024"/>
          <a:ext cx="1584176" cy="850488"/>
        </p:xfrm>
        <a:graphic>
          <a:graphicData uri="http://schemas.openxmlformats.org/presentationml/2006/ole">
            <mc:AlternateContent xmlns:mc="http://schemas.openxmlformats.org/markup-compatibility/2006">
              <mc:Choice xmlns:v="urn:schemas-microsoft-com:vml" Requires="v">
                <p:oleObj spid="_x0000_s188915" name="公式" r:id="rId8" imgW="672808" imgH="431613" progId="">
                  <p:embed/>
                </p:oleObj>
              </mc:Choice>
              <mc:Fallback>
                <p:oleObj name="公式" r:id="rId8" imgW="672808" imgH="431613" progId="">
                  <p:embed/>
                  <p:pic>
                    <p:nvPicPr>
                      <p:cNvPr id="0" name="Picture 3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5496024"/>
                        <a:ext cx="1584176" cy="850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6498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258947">
                                            <p:txEl>
                                              <p:pRg st="7" end="7"/>
                                            </p:txEl>
                                          </p:spTgt>
                                        </p:tgtEl>
                                        <p:attrNameLst>
                                          <p:attrName>style.visibility</p:attrName>
                                        </p:attrNameLst>
                                      </p:cBhvr>
                                      <p:to>
                                        <p:strVal val="visible"/>
                                      </p:to>
                                    </p:set>
                                    <p:animEffect transition="in" filter="wipe(left)">
                                      <p:cBhvr>
                                        <p:cTn id="40" dur="500"/>
                                        <p:tgtEl>
                                          <p:spTgt spid="225894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58947">
                                            <p:txEl>
                                              <p:pRg st="8" end="8"/>
                                            </p:txEl>
                                          </p:spTgt>
                                        </p:tgtEl>
                                        <p:attrNameLst>
                                          <p:attrName>style.visibility</p:attrName>
                                        </p:attrNameLst>
                                      </p:cBhvr>
                                      <p:to>
                                        <p:strVal val="visible"/>
                                      </p:to>
                                    </p:set>
                                    <p:animEffect transition="in" filter="wipe(left)">
                                      <p:cBhvr>
                                        <p:cTn id="45" dur="500"/>
                                        <p:tgtEl>
                                          <p:spTgt spid="2258947">
                                            <p:txEl>
                                              <p:pRg st="8" end="8"/>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a:t>
            </a:r>
            <a:r>
              <a:rPr lang="zh-CN" altLang="en-US" dirty="0" smtClean="0">
                <a:solidFill>
                  <a:schemeClr val="bg2">
                    <a:lumMod val="10000"/>
                  </a:schemeClr>
                </a:solidFill>
                <a:cs typeface="Courier New" pitchFamily="49" charset="0"/>
              </a:rPr>
              <a:t>题：简单算法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28724" y="713904"/>
            <a:ext cx="8663756" cy="6093296"/>
          </a:xfrm>
          <a:prstGeom prst="rect">
            <a:avLst/>
          </a:prstGeom>
        </p:spPr>
        <p:txBody>
          <a:bodyPr/>
          <a:lstStyle/>
          <a:p>
            <a:pPr marL="0" indent="0">
              <a:lnSpc>
                <a:spcPct val="120000"/>
              </a:lnSpc>
              <a:spcBef>
                <a:spcPts val="0"/>
              </a:spcBef>
              <a:buNone/>
            </a:pPr>
            <a:r>
              <a:rPr lang="sv-SE" altLang="zh-CN" sz="2200" dirty="0" smtClean="0"/>
              <a:t>int MaxSum(int n, int *pa, int *besti, int *bestj){</a:t>
            </a:r>
          </a:p>
          <a:p>
            <a:pPr marL="0" indent="0">
              <a:lnSpc>
                <a:spcPct val="120000"/>
              </a:lnSpc>
              <a:spcBef>
                <a:spcPts val="0"/>
              </a:spcBef>
              <a:buNone/>
            </a:pPr>
            <a:r>
              <a:rPr lang="sv-SE" altLang="zh-CN" sz="2200" dirty="0" smtClean="0"/>
              <a:t>      int sum = 0;</a:t>
            </a:r>
          </a:p>
          <a:p>
            <a:pPr marL="0" indent="0">
              <a:lnSpc>
                <a:spcPct val="120000"/>
              </a:lnSpc>
              <a:spcBef>
                <a:spcPts val="0"/>
              </a:spcBef>
              <a:buNone/>
            </a:pPr>
            <a:r>
              <a:rPr lang="sv-SE" altLang="zh-CN" sz="2200" dirty="0" smtClean="0"/>
              <a:t>      for(int i=1; i &lt;= n; i++){</a:t>
            </a:r>
          </a:p>
          <a:p>
            <a:pPr marL="0" indent="0">
              <a:lnSpc>
                <a:spcPct val="120000"/>
              </a:lnSpc>
              <a:spcBef>
                <a:spcPts val="0"/>
              </a:spcBef>
              <a:buNone/>
            </a:pPr>
            <a:r>
              <a:rPr lang="sv-SE" altLang="zh-CN" sz="2200" dirty="0" smtClean="0"/>
              <a:t>            for(int j=i; j &lt;= n; j++){</a:t>
            </a:r>
          </a:p>
          <a:p>
            <a:pPr marL="0" indent="0">
              <a:lnSpc>
                <a:spcPct val="120000"/>
              </a:lnSpc>
              <a:spcBef>
                <a:spcPts val="0"/>
              </a:spcBef>
              <a:buNone/>
            </a:pPr>
            <a:r>
              <a:rPr lang="sv-SE" altLang="zh-CN" sz="2200" dirty="0" smtClean="0"/>
              <a:t>                  int tmp = 0;</a:t>
            </a:r>
          </a:p>
          <a:p>
            <a:pPr marL="0" indent="0">
              <a:lnSpc>
                <a:spcPct val="120000"/>
              </a:lnSpc>
              <a:spcBef>
                <a:spcPts val="0"/>
              </a:spcBef>
              <a:buNone/>
            </a:pPr>
            <a:r>
              <a:rPr lang="sv-SE" altLang="zh-CN" sz="2200" dirty="0" smtClean="0"/>
              <a:t>                  for(int k=i; k&lt;=j; k++){</a:t>
            </a:r>
          </a:p>
          <a:p>
            <a:pPr marL="0" indent="0">
              <a:lnSpc>
                <a:spcPct val="120000"/>
              </a:lnSpc>
              <a:spcBef>
                <a:spcPts val="0"/>
              </a:spcBef>
              <a:buNone/>
            </a:pPr>
            <a:r>
              <a:rPr lang="sv-SE" altLang="zh-CN" sz="2200" dirty="0" smtClean="0"/>
              <a:t>                        tmp +=pa[k];</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if(tmp &gt; sum) {</a:t>
            </a:r>
          </a:p>
          <a:p>
            <a:pPr marL="0" indent="0">
              <a:lnSpc>
                <a:spcPct val="120000"/>
              </a:lnSpc>
              <a:spcBef>
                <a:spcPts val="0"/>
              </a:spcBef>
              <a:buNone/>
            </a:pPr>
            <a:r>
              <a:rPr lang="sv-SE" altLang="zh-CN" sz="2200" dirty="0" smtClean="0"/>
              <a:t>                        sum = tmp;  *besti=i;  *bestj=j;</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return sum;</a:t>
            </a:r>
          </a:p>
          <a:p>
            <a:pPr marL="0" indent="0">
              <a:lnSpc>
                <a:spcPct val="120000"/>
              </a:lnSpc>
              <a:spcBef>
                <a:spcPts val="0"/>
              </a:spcBef>
              <a:buNone/>
            </a:pPr>
            <a:r>
              <a:rPr lang="sv-SE" altLang="zh-CN" sz="2200" dirty="0" smtClean="0"/>
              <a:t>}</a:t>
            </a:r>
            <a:endParaRPr lang="sv-SE" altLang="zh-CN" sz="2200" dirty="0"/>
          </a:p>
        </p:txBody>
      </p:sp>
      <p:sp>
        <p:nvSpPr>
          <p:cNvPr id="5" name="矩形 4"/>
          <p:cNvSpPr/>
          <p:nvPr/>
        </p:nvSpPr>
        <p:spPr>
          <a:xfrm>
            <a:off x="4427984" y="5949280"/>
            <a:ext cx="4464496"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a:solidFill>
                  <a:srgbClr val="0033CC"/>
                </a:solidFill>
                <a:latin typeface="+mn-lt"/>
                <a:ea typeface="微软雅黑" panose="020B0503020204020204" pitchFamily="34" charset="-122"/>
              </a:rPr>
              <a:t>n</a:t>
            </a:r>
            <a:r>
              <a:rPr lang="en-US" altLang="zh-CN" sz="2800" baseline="30000" dirty="0">
                <a:solidFill>
                  <a:srgbClr val="0033CC"/>
                </a:solidFill>
                <a:latin typeface="+mn-lt"/>
                <a:ea typeface="微软雅黑" panose="020B0503020204020204" pitchFamily="34" charset="-122"/>
              </a:rPr>
              <a:t>3</a:t>
            </a:r>
            <a:r>
              <a:rPr lang="zh-CN" altLang="en-US" sz="2800" dirty="0">
                <a:solidFill>
                  <a:srgbClr val="000000"/>
                </a:solidFill>
                <a:latin typeface="+mn-lt"/>
                <a:ea typeface="微软雅黑" panose="020B0503020204020204" pitchFamily="34" charset="-122"/>
              </a:rPr>
              <a:t>）</a:t>
            </a:r>
          </a:p>
        </p:txBody>
      </p:sp>
      <p:sp>
        <p:nvSpPr>
          <p:cNvPr id="8" name="Text Box 80"/>
          <p:cNvSpPr txBox="1">
            <a:spLocks noChangeArrowheads="1"/>
          </p:cNvSpPr>
          <p:nvPr/>
        </p:nvSpPr>
        <p:spPr bwMode="auto">
          <a:xfrm>
            <a:off x="5868144" y="1484784"/>
            <a:ext cx="3024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思</a:t>
            </a:r>
            <a:r>
              <a:rPr lang="zh-CN" altLang="en-US" sz="2800" dirty="0" smtClean="0">
                <a:solidFill>
                  <a:srgbClr val="FF0000"/>
                </a:solidFill>
                <a:latin typeface="微软雅黑" panose="020B0503020204020204" pitchFamily="34" charset="-122"/>
                <a:ea typeface="微软雅黑" panose="020B0503020204020204" pitchFamily="34" charset="-122"/>
              </a:rPr>
              <a:t>考：怎样改进</a:t>
            </a:r>
            <a:r>
              <a:rPr lang="zh-CN" altLang="en-US" sz="2800" dirty="0">
                <a:solidFill>
                  <a:srgbClr val="FF0000"/>
                </a:solidFill>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bwMode="auto">
          <a:xfrm>
            <a:off x="1763688" y="3212976"/>
            <a:ext cx="3384376" cy="0"/>
          </a:xfrm>
          <a:prstGeom prst="line">
            <a:avLst/>
          </a:prstGeom>
          <a:gradFill rotWithShape="1">
            <a:gsLst>
              <a:gs pos="0">
                <a:srgbClr val="FFFF99"/>
              </a:gs>
              <a:gs pos="100000">
                <a:srgbClr val="FFFF99">
                  <a:gamma/>
                  <a:shade val="46275"/>
                  <a:invGamma/>
                </a:srgbClr>
              </a:gs>
            </a:gsLst>
            <a:lin ang="5400000" scaled="1"/>
          </a:gradFill>
          <a:ln w="76200" cap="flat" cmpd="sng" algn="ctr">
            <a:solidFill>
              <a:srgbClr val="FF0000"/>
            </a:solidFill>
            <a:prstDash val="solid"/>
            <a:round/>
            <a:headEnd type="none" w="med" len="med"/>
            <a:tailEnd type="none" w="med" len="med"/>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2352578311"/>
              </p:ext>
            </p:extLst>
          </p:nvPr>
        </p:nvGraphicFramePr>
        <p:xfrm>
          <a:off x="5426149" y="2420044"/>
          <a:ext cx="2962275" cy="1144588"/>
        </p:xfrm>
        <a:graphic>
          <a:graphicData uri="http://schemas.openxmlformats.org/presentationml/2006/ole">
            <mc:AlternateContent xmlns:mc="http://schemas.openxmlformats.org/markup-compatibility/2006">
              <mc:Choice xmlns:v="urn:schemas-microsoft-com:vml" Requires="v">
                <p:oleObj spid="_x0000_s189617" name="Equation" r:id="rId4" imgW="1117600" imgH="431800" progId="Equation.DSMT4">
                  <p:embed/>
                </p:oleObj>
              </mc:Choice>
              <mc:Fallback>
                <p:oleObj name="Equation" r:id="rId4" imgW="1117600" imgH="431800" progId="Equation.DSMT4">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149" y="2420044"/>
                        <a:ext cx="2962275"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40937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a:t>
            </a:r>
            <a:r>
              <a:rPr lang="zh-CN" altLang="en-US" dirty="0" smtClean="0">
                <a:solidFill>
                  <a:schemeClr val="bg2">
                    <a:lumMod val="10000"/>
                  </a:schemeClr>
                </a:solidFill>
                <a:cs typeface="Courier New" pitchFamily="49" charset="0"/>
              </a:rPr>
              <a:t>题：简单算法（改进版）</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28724" y="713904"/>
            <a:ext cx="8892480" cy="6093296"/>
          </a:xfrm>
          <a:prstGeom prst="rect">
            <a:avLst/>
          </a:prstGeom>
        </p:spPr>
        <p:txBody>
          <a:bodyPr/>
          <a:lstStyle/>
          <a:p>
            <a:pPr marL="0" indent="0">
              <a:lnSpc>
                <a:spcPct val="140000"/>
              </a:lnSpc>
              <a:spcBef>
                <a:spcPts val="0"/>
              </a:spcBef>
              <a:buNone/>
            </a:pPr>
            <a:r>
              <a:rPr lang="sv-SE" altLang="zh-CN" sz="2200" dirty="0" smtClean="0"/>
              <a:t>int MaxSum(int n, int *pa, int *besti, int *bestj){</a:t>
            </a:r>
          </a:p>
          <a:p>
            <a:pPr marL="0" indent="0">
              <a:lnSpc>
                <a:spcPct val="140000"/>
              </a:lnSpc>
              <a:spcBef>
                <a:spcPts val="0"/>
              </a:spcBef>
              <a:buNone/>
            </a:pPr>
            <a:r>
              <a:rPr lang="sv-SE" altLang="zh-CN" sz="2200" dirty="0" smtClean="0"/>
              <a:t>      int sum = 0;</a:t>
            </a:r>
          </a:p>
          <a:p>
            <a:pPr marL="0" indent="0">
              <a:lnSpc>
                <a:spcPct val="140000"/>
              </a:lnSpc>
              <a:spcBef>
                <a:spcPts val="0"/>
              </a:spcBef>
              <a:buNone/>
            </a:pPr>
            <a:r>
              <a:rPr lang="sv-SE" altLang="zh-CN" sz="2200" dirty="0" smtClean="0"/>
              <a:t>      for(int i=1; i &lt;= n; i++){</a:t>
            </a:r>
          </a:p>
          <a:p>
            <a:pPr marL="0" indent="0">
              <a:lnSpc>
                <a:spcPct val="140000"/>
              </a:lnSpc>
              <a:spcBef>
                <a:spcPts val="0"/>
              </a:spcBef>
              <a:buNone/>
            </a:pPr>
            <a:r>
              <a:rPr lang="sv-SE" altLang="zh-CN" sz="2200" dirty="0"/>
              <a:t>            </a:t>
            </a:r>
            <a:r>
              <a:rPr lang="sv-SE" altLang="zh-CN" sz="2200" dirty="0">
                <a:solidFill>
                  <a:srgbClr val="0033CC"/>
                </a:solidFill>
              </a:rPr>
              <a:t>int tmp = 0;</a:t>
            </a:r>
            <a:endParaRPr lang="sv-SE" altLang="zh-CN" sz="2200" dirty="0" smtClean="0">
              <a:solidFill>
                <a:srgbClr val="0033CC"/>
              </a:solidFill>
            </a:endParaRPr>
          </a:p>
          <a:p>
            <a:pPr marL="0" indent="0">
              <a:lnSpc>
                <a:spcPct val="140000"/>
              </a:lnSpc>
              <a:spcBef>
                <a:spcPts val="0"/>
              </a:spcBef>
              <a:buNone/>
            </a:pPr>
            <a:r>
              <a:rPr lang="sv-SE" altLang="zh-CN" sz="2200" dirty="0" smtClean="0"/>
              <a:t>            for(int j=i; j &lt;= n; j++){</a:t>
            </a:r>
          </a:p>
          <a:p>
            <a:pPr marL="0" indent="0">
              <a:lnSpc>
                <a:spcPct val="140000"/>
              </a:lnSpc>
              <a:spcBef>
                <a:spcPts val="0"/>
              </a:spcBef>
              <a:buNone/>
            </a:pPr>
            <a:r>
              <a:rPr lang="sv-SE" altLang="zh-CN" sz="2200" dirty="0"/>
              <a:t> </a:t>
            </a:r>
            <a:r>
              <a:rPr lang="sv-SE" altLang="zh-CN" sz="2200" dirty="0" smtClean="0"/>
              <a:t>                 </a:t>
            </a:r>
            <a:r>
              <a:rPr lang="sv-SE" altLang="zh-CN" sz="2200" dirty="0">
                <a:solidFill>
                  <a:srgbClr val="0033CC"/>
                </a:solidFill>
              </a:rPr>
              <a:t>tmp +=</a:t>
            </a:r>
            <a:r>
              <a:rPr lang="sv-SE" altLang="zh-CN" sz="2200" dirty="0" smtClean="0">
                <a:solidFill>
                  <a:srgbClr val="0033CC"/>
                </a:solidFill>
              </a:rPr>
              <a:t>pa[</a:t>
            </a:r>
            <a:r>
              <a:rPr lang="en-US" altLang="zh-CN" sz="2200" dirty="0" smtClean="0">
                <a:solidFill>
                  <a:srgbClr val="0033CC"/>
                </a:solidFill>
              </a:rPr>
              <a:t>j</a:t>
            </a:r>
            <a:r>
              <a:rPr lang="sv-SE" altLang="zh-CN" sz="2200" dirty="0" smtClean="0">
                <a:solidFill>
                  <a:srgbClr val="0033CC"/>
                </a:solidFill>
              </a:rPr>
              <a:t>];</a:t>
            </a:r>
            <a:endParaRPr lang="sv-SE" altLang="zh-CN" sz="2200" dirty="0">
              <a:solidFill>
                <a:srgbClr val="0033CC"/>
              </a:solidFill>
            </a:endParaRPr>
          </a:p>
          <a:p>
            <a:pPr marL="0" indent="0">
              <a:lnSpc>
                <a:spcPct val="140000"/>
              </a:lnSpc>
              <a:spcBef>
                <a:spcPts val="0"/>
              </a:spcBef>
              <a:buNone/>
            </a:pPr>
            <a:r>
              <a:rPr lang="sv-SE" altLang="zh-CN" sz="2200" dirty="0" smtClean="0"/>
              <a:t>                  if(tmp &gt; sum) {</a:t>
            </a:r>
          </a:p>
          <a:p>
            <a:pPr marL="0" indent="0">
              <a:lnSpc>
                <a:spcPct val="140000"/>
              </a:lnSpc>
              <a:spcBef>
                <a:spcPts val="0"/>
              </a:spcBef>
              <a:buNone/>
            </a:pPr>
            <a:r>
              <a:rPr lang="sv-SE" altLang="zh-CN" sz="2200" dirty="0" smtClean="0"/>
              <a:t>                        sum = tmp;  *besti=i;  *bestj=j;</a:t>
            </a:r>
          </a:p>
          <a:p>
            <a:pPr marL="0" indent="0">
              <a:lnSpc>
                <a:spcPct val="140000"/>
              </a:lnSpc>
              <a:spcBef>
                <a:spcPts val="0"/>
              </a:spcBef>
              <a:buNone/>
            </a:pPr>
            <a:r>
              <a:rPr lang="sv-SE" altLang="zh-CN" sz="2200" dirty="0" smtClean="0"/>
              <a:t>                  }</a:t>
            </a:r>
          </a:p>
          <a:p>
            <a:pPr marL="0" indent="0">
              <a:lnSpc>
                <a:spcPct val="140000"/>
              </a:lnSpc>
              <a:spcBef>
                <a:spcPts val="0"/>
              </a:spcBef>
              <a:buNone/>
            </a:pPr>
            <a:r>
              <a:rPr lang="sv-SE" altLang="zh-CN" sz="2200" dirty="0" smtClean="0"/>
              <a:t>            }</a:t>
            </a:r>
          </a:p>
          <a:p>
            <a:pPr marL="0" indent="0">
              <a:lnSpc>
                <a:spcPct val="140000"/>
              </a:lnSpc>
              <a:spcBef>
                <a:spcPts val="0"/>
              </a:spcBef>
              <a:buNone/>
            </a:pPr>
            <a:r>
              <a:rPr lang="sv-SE" altLang="zh-CN" sz="2200" dirty="0" smtClean="0"/>
              <a:t>      }</a:t>
            </a:r>
          </a:p>
          <a:p>
            <a:pPr marL="0" indent="0">
              <a:lnSpc>
                <a:spcPct val="140000"/>
              </a:lnSpc>
              <a:spcBef>
                <a:spcPts val="0"/>
              </a:spcBef>
              <a:buNone/>
            </a:pPr>
            <a:r>
              <a:rPr lang="sv-SE" altLang="zh-CN" sz="2200" dirty="0" smtClean="0"/>
              <a:t>      return sum;</a:t>
            </a:r>
          </a:p>
          <a:p>
            <a:pPr marL="0" indent="0">
              <a:lnSpc>
                <a:spcPct val="140000"/>
              </a:lnSpc>
              <a:spcBef>
                <a:spcPts val="0"/>
              </a:spcBef>
              <a:buNone/>
            </a:pPr>
            <a:r>
              <a:rPr lang="sv-SE" altLang="zh-CN" sz="2200" dirty="0" smtClean="0"/>
              <a:t>}</a:t>
            </a:r>
            <a:endParaRPr lang="sv-SE" altLang="zh-CN" sz="2200" dirty="0"/>
          </a:p>
        </p:txBody>
      </p:sp>
      <p:sp>
        <p:nvSpPr>
          <p:cNvPr id="5" name="矩形 4"/>
          <p:cNvSpPr/>
          <p:nvPr/>
        </p:nvSpPr>
        <p:spPr>
          <a:xfrm>
            <a:off x="4427984" y="5949280"/>
            <a:ext cx="4464496"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smtClean="0">
                <a:solidFill>
                  <a:srgbClr val="0033CC"/>
                </a:solidFill>
                <a:latin typeface="+mn-lt"/>
                <a:ea typeface="微软雅黑" panose="020B0503020204020204" pitchFamily="34" charset="-122"/>
              </a:rPr>
              <a:t>n</a:t>
            </a:r>
            <a:r>
              <a:rPr lang="en-US" altLang="zh-CN" sz="2800" baseline="30000" dirty="0" smtClean="0">
                <a:solidFill>
                  <a:srgbClr val="0033CC"/>
                </a:solidFill>
                <a:latin typeface="+mn-lt"/>
                <a:ea typeface="微软雅黑" panose="020B0503020204020204" pitchFamily="34" charset="-122"/>
              </a:rPr>
              <a:t>2</a:t>
            </a:r>
            <a:r>
              <a:rPr lang="zh-CN" altLang="en-US" sz="2800" dirty="0" smtClean="0">
                <a:solidFill>
                  <a:srgbClr val="000000"/>
                </a:solidFill>
                <a:latin typeface="+mn-lt"/>
                <a:ea typeface="微软雅黑" panose="020B0503020204020204" pitchFamily="34" charset="-122"/>
              </a:rPr>
              <a:t>）</a:t>
            </a:r>
            <a:endParaRPr lang="zh-CN" altLang="en-US" sz="2800" dirty="0">
              <a:solidFill>
                <a:srgbClr val="000000"/>
              </a:solidFill>
              <a:latin typeface="+mn-lt"/>
              <a:ea typeface="微软雅黑" panose="020B0503020204020204" pitchFamily="34" charset="-122"/>
            </a:endParaRPr>
          </a:p>
        </p:txBody>
      </p:sp>
    </p:spTree>
    <p:extLst>
      <p:ext uri="{BB962C8B-B14F-4D97-AF65-F5344CB8AC3E}">
        <p14:creationId xmlns:p14="http://schemas.microsoft.com/office/powerpoint/2010/main" val="205488282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最大子段和问题：分治算法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600"/>
              </a:spcBef>
            </a:pPr>
            <a:r>
              <a:rPr lang="zh-CN" altLang="en-US" sz="2200" dirty="0"/>
              <a:t>算</a:t>
            </a:r>
            <a:r>
              <a:rPr lang="zh-CN" altLang="en-US" sz="2200" dirty="0" smtClean="0"/>
              <a:t>法设计</a:t>
            </a:r>
          </a:p>
          <a:p>
            <a:pPr marL="990600" lvl="1" indent="-533400" eaLnBrk="1" hangingPunct="1">
              <a:lnSpc>
                <a:spcPct val="150000"/>
              </a:lnSpc>
              <a:spcBef>
                <a:spcPts val="600"/>
              </a:spcBef>
            </a:pPr>
            <a:r>
              <a:rPr lang="zh-CN" altLang="en-US" sz="2200" dirty="0" smtClean="0"/>
              <a:t>如果将序列</a:t>
            </a:r>
            <a:r>
              <a:rPr lang="en-US" altLang="zh-CN" sz="2200" dirty="0" smtClean="0"/>
              <a:t>a[1:n]</a:t>
            </a:r>
            <a:r>
              <a:rPr lang="zh-CN" altLang="en-US" sz="2200" dirty="0" smtClean="0"/>
              <a:t>分为等长的两段：</a:t>
            </a:r>
            <a:r>
              <a:rPr lang="en-US" altLang="zh-CN" sz="2200" dirty="0" smtClean="0"/>
              <a:t>a[1:n/2</a:t>
            </a:r>
            <a:r>
              <a:rPr lang="en-US" altLang="zh-CN" sz="2200" dirty="0"/>
              <a:t>]</a:t>
            </a:r>
            <a:r>
              <a:rPr lang="zh-CN" altLang="en-US" sz="2200" dirty="0"/>
              <a:t>和</a:t>
            </a:r>
            <a:r>
              <a:rPr lang="en-US" altLang="zh-CN" sz="2200" dirty="0"/>
              <a:t>a[n/2+1:n]</a:t>
            </a:r>
          </a:p>
          <a:p>
            <a:pPr marL="990600" lvl="1" indent="-533400" eaLnBrk="1" hangingPunct="1">
              <a:lnSpc>
                <a:spcPct val="150000"/>
              </a:lnSpc>
              <a:spcBef>
                <a:spcPts val="600"/>
              </a:spcBef>
            </a:pPr>
            <a:r>
              <a:rPr lang="zh-CN" altLang="en-US" sz="2200" dirty="0"/>
              <a:t>可以分别求出</a:t>
            </a:r>
            <a:r>
              <a:rPr lang="en-US" altLang="zh-CN" sz="2200" dirty="0"/>
              <a:t>a[1:n/2]</a:t>
            </a:r>
            <a:r>
              <a:rPr lang="zh-CN" altLang="en-US" sz="2200" dirty="0"/>
              <a:t>和</a:t>
            </a:r>
            <a:r>
              <a:rPr lang="en-US" altLang="zh-CN" sz="2200" dirty="0"/>
              <a:t>a[n/2+1:n]</a:t>
            </a:r>
            <a:r>
              <a:rPr lang="zh-CN" altLang="en-US" sz="2200" dirty="0"/>
              <a:t>的最大子段和</a:t>
            </a:r>
          </a:p>
          <a:p>
            <a:pPr marL="990600" lvl="1" indent="-533400" eaLnBrk="1" hangingPunct="1">
              <a:lnSpc>
                <a:spcPct val="150000"/>
              </a:lnSpc>
              <a:spcBef>
                <a:spcPts val="600"/>
              </a:spcBef>
            </a:pPr>
            <a:r>
              <a:rPr lang="zh-CN" altLang="en-US" sz="2200" dirty="0" smtClean="0"/>
              <a:t>原问题（</a:t>
            </a:r>
            <a:r>
              <a:rPr lang="pt-BR" altLang="zh-CN" sz="2200" dirty="0"/>
              <a:t>a[1:n]</a:t>
            </a:r>
            <a:r>
              <a:rPr lang="zh-CN" altLang="pt-BR" sz="2200" dirty="0"/>
              <a:t>的最大子段和</a:t>
            </a:r>
            <a:r>
              <a:rPr lang="zh-CN" altLang="en-US" sz="2200" dirty="0"/>
              <a:t>）有三种情</a:t>
            </a:r>
            <a:r>
              <a:rPr lang="zh-CN" altLang="en-US" sz="2200" dirty="0" smtClean="0"/>
              <a:t>形：</a:t>
            </a:r>
            <a:endParaRPr lang="en-US" altLang="zh-CN" sz="2200" dirty="0" smtClean="0"/>
          </a:p>
          <a:p>
            <a:pPr marL="1368000" lvl="2" indent="-432000" eaLnBrk="1" hangingPunct="1">
              <a:lnSpc>
                <a:spcPct val="150000"/>
              </a:lnSpc>
              <a:spcBef>
                <a:spcPts val="600"/>
              </a:spcBef>
            </a:pPr>
            <a:r>
              <a:rPr lang="pt-BR" altLang="zh-CN" sz="2200" dirty="0"/>
              <a:t>a[1:n]</a:t>
            </a:r>
            <a:r>
              <a:rPr lang="zh-CN" altLang="pt-BR" sz="2200" dirty="0"/>
              <a:t>的最大子段</a:t>
            </a:r>
            <a:r>
              <a:rPr lang="zh-CN" altLang="pt-BR" sz="2200" dirty="0" smtClean="0"/>
              <a:t>和</a:t>
            </a:r>
            <a:r>
              <a:rPr lang="zh-CN" altLang="en-US" sz="2200" dirty="0" smtClean="0"/>
              <a:t>与</a:t>
            </a:r>
            <a:r>
              <a:rPr lang="en-US" altLang="zh-CN" sz="2200" dirty="0"/>
              <a:t>a[1:n/2</a:t>
            </a:r>
            <a:r>
              <a:rPr lang="en-US" altLang="zh-CN" sz="2200" dirty="0" smtClean="0"/>
              <a:t>]</a:t>
            </a:r>
            <a:r>
              <a:rPr lang="zh-CN" altLang="pt-BR" sz="2200" dirty="0"/>
              <a:t>的最大子</a:t>
            </a:r>
            <a:r>
              <a:rPr lang="zh-CN" altLang="pt-BR" sz="2200" dirty="0" smtClean="0"/>
              <a:t>段</a:t>
            </a:r>
            <a:r>
              <a:rPr lang="zh-CN" altLang="en-US" sz="2200" dirty="0" smtClean="0"/>
              <a:t>相同</a:t>
            </a:r>
            <a:endParaRPr lang="en-US" altLang="zh-CN" sz="2200" dirty="0" smtClean="0"/>
          </a:p>
          <a:p>
            <a:pPr marL="1368000" lvl="2" indent="-432000" eaLnBrk="1" hangingPunct="1">
              <a:lnSpc>
                <a:spcPct val="150000"/>
              </a:lnSpc>
              <a:spcBef>
                <a:spcPts val="600"/>
              </a:spcBef>
            </a:pPr>
            <a:r>
              <a:rPr lang="pt-BR" altLang="zh-CN" sz="2200" dirty="0"/>
              <a:t>a[1:n]</a:t>
            </a:r>
            <a:r>
              <a:rPr lang="zh-CN" altLang="pt-BR" sz="2200" dirty="0"/>
              <a:t>的最大子段和</a:t>
            </a:r>
            <a:r>
              <a:rPr lang="zh-CN" altLang="en-US" sz="2200" dirty="0"/>
              <a:t>与</a:t>
            </a:r>
            <a:r>
              <a:rPr lang="en-US" altLang="zh-CN" sz="2200" dirty="0"/>
              <a:t>a[n/2+1:n]</a:t>
            </a:r>
            <a:r>
              <a:rPr lang="zh-CN" altLang="pt-BR" sz="2200" dirty="0"/>
              <a:t>的最大子段</a:t>
            </a:r>
            <a:r>
              <a:rPr lang="zh-CN" altLang="en-US" sz="2200" dirty="0"/>
              <a:t>相同</a:t>
            </a:r>
            <a:endParaRPr lang="en-US" altLang="zh-CN" sz="2200" dirty="0"/>
          </a:p>
          <a:p>
            <a:pPr marL="1368000" lvl="2" indent="-432000" eaLnBrk="1" hangingPunct="1">
              <a:lnSpc>
                <a:spcPct val="150000"/>
              </a:lnSpc>
              <a:spcBef>
                <a:spcPts val="600"/>
              </a:spcBef>
            </a:pPr>
            <a:r>
              <a:rPr lang="pt-BR" altLang="zh-CN" sz="2200" dirty="0"/>
              <a:t>a[1:n]</a:t>
            </a:r>
            <a:r>
              <a:rPr lang="zh-CN" altLang="pt-BR" sz="2200" dirty="0"/>
              <a:t>的最大子</a:t>
            </a:r>
            <a:r>
              <a:rPr lang="zh-CN" altLang="pt-BR" sz="2200" dirty="0" smtClean="0"/>
              <a:t>段和</a:t>
            </a:r>
            <a:r>
              <a:rPr lang="zh-CN" altLang="en-US" sz="2200" dirty="0" smtClean="0"/>
              <a:t>产生于跨越两段分界点的子序列</a:t>
            </a:r>
            <a:endParaRPr lang="en-US" altLang="zh-CN" sz="2200" dirty="0" smtClean="0"/>
          </a:p>
          <a:p>
            <a:pPr marL="1825200" lvl="3" indent="-432000" eaLnBrk="1" hangingPunct="1">
              <a:lnSpc>
                <a:spcPct val="150000"/>
              </a:lnSpc>
              <a:spcBef>
                <a:spcPts val="600"/>
              </a:spcBef>
            </a:pPr>
            <a:r>
              <a:rPr lang="zh-CN" altLang="en-US" sz="2200" dirty="0"/>
              <a:t>显</a:t>
            </a:r>
            <a:r>
              <a:rPr lang="zh-CN" altLang="en-US" sz="2200" dirty="0" smtClean="0"/>
              <a:t>然</a:t>
            </a:r>
            <a:r>
              <a:rPr lang="zh-CN" altLang="en-US" sz="2200" dirty="0"/>
              <a:t>此</a:t>
            </a:r>
            <a:r>
              <a:rPr lang="zh-CN" altLang="en-US" sz="2200" dirty="0" smtClean="0"/>
              <a:t>时有：</a:t>
            </a:r>
            <a:r>
              <a:rPr lang="en-US" altLang="zh-CN" sz="2200" dirty="0" smtClean="0"/>
              <a:t>a[n/2</a:t>
            </a:r>
            <a:r>
              <a:rPr lang="en-US" altLang="zh-CN" sz="2200" dirty="0"/>
              <a:t>]</a:t>
            </a:r>
            <a:r>
              <a:rPr lang="zh-CN" altLang="en-US" sz="2200" dirty="0"/>
              <a:t>和</a:t>
            </a:r>
            <a:r>
              <a:rPr lang="en-US" altLang="zh-CN" sz="2200" dirty="0" smtClean="0"/>
              <a:t>a[n/2+1]</a:t>
            </a:r>
            <a:r>
              <a:rPr lang="zh-CN" altLang="en-US" sz="2200" dirty="0" smtClean="0"/>
              <a:t>在最优子序列中</a:t>
            </a:r>
            <a:endParaRPr lang="en-US" altLang="zh-CN" sz="2200" dirty="0" smtClean="0"/>
          </a:p>
          <a:p>
            <a:pPr marL="1825200" lvl="3" indent="-432000" eaLnBrk="1" hangingPunct="1">
              <a:lnSpc>
                <a:spcPct val="150000"/>
              </a:lnSpc>
              <a:spcBef>
                <a:spcPts val="600"/>
              </a:spcBef>
            </a:pPr>
            <a:r>
              <a:rPr lang="zh-CN" altLang="en-US" sz="2200" dirty="0" smtClean="0"/>
              <a:t>可分别求得包含</a:t>
            </a:r>
            <a:r>
              <a:rPr lang="en-US" altLang="zh-CN" sz="2200" dirty="0"/>
              <a:t>a[n/2]</a:t>
            </a:r>
            <a:r>
              <a:rPr lang="zh-CN" altLang="en-US" sz="2200" dirty="0"/>
              <a:t>和</a:t>
            </a:r>
            <a:r>
              <a:rPr lang="en-US" altLang="zh-CN" sz="2200" dirty="0" smtClean="0"/>
              <a:t>a[n/2+1]</a:t>
            </a:r>
            <a:r>
              <a:rPr lang="zh-CN" altLang="en-US" sz="2200" dirty="0" smtClean="0"/>
              <a:t>的极大</a:t>
            </a:r>
            <a:r>
              <a:rPr lang="zh-CN" altLang="pt-BR" sz="2200" dirty="0" smtClean="0"/>
              <a:t>子</a:t>
            </a:r>
            <a:r>
              <a:rPr lang="zh-CN" altLang="pt-BR" sz="2200" dirty="0"/>
              <a:t>段</a:t>
            </a:r>
            <a:r>
              <a:rPr lang="zh-CN" altLang="pt-BR" sz="2200" dirty="0" smtClean="0"/>
              <a:t>和</a:t>
            </a:r>
            <a:r>
              <a:rPr lang="en-US" altLang="zh-CN" sz="2200" dirty="0" smtClean="0"/>
              <a:t>S</a:t>
            </a:r>
            <a:r>
              <a:rPr lang="en-US" altLang="zh-CN" sz="2200" baseline="-25000" dirty="0">
                <a:latin typeface="+mn-lt"/>
              </a:rPr>
              <a:t>1</a:t>
            </a:r>
            <a:r>
              <a:rPr lang="zh-CN" altLang="en-US" sz="2200" dirty="0" smtClean="0"/>
              <a:t>和</a:t>
            </a:r>
            <a:r>
              <a:rPr lang="en-US" altLang="zh-CN" sz="2200" dirty="0" smtClean="0"/>
              <a:t>S</a:t>
            </a:r>
            <a:r>
              <a:rPr lang="en-US" altLang="zh-CN" sz="2200" baseline="-25000" dirty="0" smtClean="0">
                <a:latin typeface="+mn-lt"/>
              </a:rPr>
              <a:t>2</a:t>
            </a:r>
          </a:p>
          <a:p>
            <a:pPr marL="1825200" lvl="3" indent="-432000" eaLnBrk="1" hangingPunct="1">
              <a:lnSpc>
                <a:spcPct val="150000"/>
              </a:lnSpc>
              <a:spcBef>
                <a:spcPts val="600"/>
              </a:spcBef>
            </a:pPr>
            <a:r>
              <a:rPr lang="zh-CN" altLang="en-US" sz="2200" dirty="0" smtClean="0"/>
              <a:t>则：</a:t>
            </a:r>
            <a:r>
              <a:rPr lang="pt-BR" altLang="zh-CN" sz="2200" dirty="0" smtClean="0"/>
              <a:t>a[1:n</a:t>
            </a:r>
            <a:r>
              <a:rPr lang="pt-BR" altLang="zh-CN" sz="2200" dirty="0"/>
              <a:t>]</a:t>
            </a:r>
            <a:r>
              <a:rPr lang="zh-CN" altLang="pt-BR" sz="2200" dirty="0"/>
              <a:t>的最大子段</a:t>
            </a:r>
            <a:r>
              <a:rPr lang="zh-CN" altLang="pt-BR" sz="2200" dirty="0" smtClean="0"/>
              <a:t>和</a:t>
            </a:r>
            <a:r>
              <a:rPr lang="en-US" altLang="zh-CN" sz="2200" dirty="0" smtClean="0"/>
              <a:t>=S</a:t>
            </a:r>
            <a:r>
              <a:rPr lang="en-US" altLang="zh-CN" sz="2200" baseline="-25000" dirty="0" smtClean="0"/>
              <a:t>1</a:t>
            </a:r>
            <a:r>
              <a:rPr lang="en-US" altLang="zh-CN" sz="2200" dirty="0" smtClean="0"/>
              <a:t>+S</a:t>
            </a:r>
            <a:r>
              <a:rPr lang="en-US" altLang="zh-CN" sz="2200" baseline="-25000" dirty="0" smtClean="0"/>
              <a:t>2</a:t>
            </a:r>
            <a:endParaRPr lang="en-US" altLang="zh-CN" sz="2200" dirty="0"/>
          </a:p>
        </p:txBody>
      </p:sp>
      <p:sp>
        <p:nvSpPr>
          <p:cNvPr id="8" name="矩形 7"/>
          <p:cNvSpPr/>
          <p:nvPr/>
        </p:nvSpPr>
        <p:spPr>
          <a:xfrm>
            <a:off x="3635896" y="836712"/>
            <a:ext cx="4896544"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err="1" smtClean="0">
                <a:solidFill>
                  <a:srgbClr val="000000"/>
                </a:solidFill>
                <a:latin typeface="+mn-lt"/>
                <a:ea typeface="微软雅黑" panose="020B0503020204020204" pitchFamily="34" charset="-122"/>
              </a:rPr>
              <a:t>nlogn</a:t>
            </a:r>
            <a:r>
              <a:rPr lang="zh-CN" altLang="en-US" sz="2800" dirty="0" smtClean="0">
                <a:solidFill>
                  <a:srgbClr val="000000"/>
                </a:solidFill>
                <a:latin typeface="+mn-lt"/>
                <a:ea typeface="微软雅黑" panose="020B0503020204020204" pitchFamily="34" charset="-122"/>
              </a:rPr>
              <a:t>）</a:t>
            </a:r>
            <a:endParaRPr lang="zh-CN" altLang="en-US" sz="2800" dirty="0">
              <a:solidFill>
                <a:srgbClr val="000000"/>
              </a:solidFill>
              <a:latin typeface="+mn-lt"/>
              <a:ea typeface="微软雅黑" panose="020B0503020204020204" pitchFamily="34" charset="-122"/>
            </a:endParaRPr>
          </a:p>
        </p:txBody>
      </p:sp>
    </p:spTree>
    <p:extLst>
      <p:ext uri="{BB962C8B-B14F-4D97-AF65-F5344CB8AC3E}">
        <p14:creationId xmlns:p14="http://schemas.microsoft.com/office/powerpoint/2010/main" val="2943570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428625" y="142875"/>
            <a:ext cx="8229600" cy="6715125"/>
          </a:xfrm>
        </p:spPr>
        <p:txBody>
          <a:bodyPr/>
          <a:lstStyle/>
          <a:p>
            <a:pPr>
              <a:lnSpc>
                <a:spcPts val="1700"/>
              </a:lnSpc>
              <a:buFontTx/>
              <a:buNone/>
            </a:pPr>
            <a:r>
              <a:rPr lang="en-US" altLang="zh-CN" sz="1800" smtClean="0"/>
              <a:t>int MaxSubSum(int *a, int left, int right)</a:t>
            </a:r>
          </a:p>
          <a:p>
            <a:pPr>
              <a:lnSpc>
                <a:spcPts val="1700"/>
              </a:lnSpc>
              <a:buFontTx/>
              <a:buNone/>
            </a:pPr>
            <a:r>
              <a:rPr lang="en-US" altLang="zh-CN" sz="1800" smtClean="0"/>
              <a:t>{  int sum=0;</a:t>
            </a:r>
          </a:p>
          <a:p>
            <a:pPr>
              <a:lnSpc>
                <a:spcPts val="1700"/>
              </a:lnSpc>
              <a:buFontTx/>
              <a:buNone/>
            </a:pPr>
            <a:r>
              <a:rPr lang="en-US" altLang="zh-CN" sz="1800" smtClean="0"/>
              <a:t>   if(left=right) sum=a[left]&gt;0 ? A[left] : 0;</a:t>
            </a:r>
          </a:p>
          <a:p>
            <a:pPr>
              <a:lnSpc>
                <a:spcPts val="1700"/>
              </a:lnSpc>
              <a:buFontTx/>
              <a:buNone/>
            </a:pPr>
            <a:r>
              <a:rPr lang="en-US" altLang="zh-CN" sz="1800" smtClean="0"/>
              <a:t>   else {  int center=(left+right)/2;</a:t>
            </a:r>
          </a:p>
          <a:p>
            <a:pPr>
              <a:lnSpc>
                <a:spcPts val="1700"/>
              </a:lnSpc>
              <a:buFontTx/>
              <a:buNone/>
            </a:pPr>
            <a:r>
              <a:rPr lang="en-US" altLang="zh-CN" sz="1800" smtClean="0"/>
              <a:t>              int leftsum=MaxSubSum(a,left,center);</a:t>
            </a:r>
          </a:p>
          <a:p>
            <a:pPr>
              <a:lnSpc>
                <a:spcPts val="1700"/>
              </a:lnSpc>
              <a:buFontTx/>
              <a:buNone/>
            </a:pPr>
            <a:r>
              <a:rPr lang="en-US" altLang="zh-CN" sz="1800" smtClean="0"/>
              <a:t>              int rightsum=MaxSubSum(a,center+1,right);</a:t>
            </a:r>
          </a:p>
          <a:p>
            <a:pPr>
              <a:lnSpc>
                <a:spcPts val="1700"/>
              </a:lnSpc>
              <a:buFontTx/>
              <a:buNone/>
            </a:pPr>
            <a:r>
              <a:rPr lang="en-US" altLang="zh-CN" sz="1800" smtClean="0"/>
              <a:t>              int s1=0;</a:t>
            </a:r>
          </a:p>
          <a:p>
            <a:pPr>
              <a:lnSpc>
                <a:spcPts val="1700"/>
              </a:lnSpc>
              <a:buFontTx/>
              <a:buNone/>
            </a:pPr>
            <a:r>
              <a:rPr lang="en-US" altLang="zh-CN" sz="1800" smtClean="0"/>
              <a:t>              int lefts=0;</a:t>
            </a:r>
          </a:p>
          <a:p>
            <a:pPr>
              <a:lnSpc>
                <a:spcPts val="1700"/>
              </a:lnSpc>
              <a:buFontTx/>
              <a:buNone/>
            </a:pPr>
            <a:r>
              <a:rPr lang="en-US" altLang="zh-CN" sz="1800" smtClean="0"/>
              <a:t>              for(int i=center;i&gt;=left;i--) {</a:t>
            </a:r>
          </a:p>
          <a:p>
            <a:pPr>
              <a:lnSpc>
                <a:spcPts val="1700"/>
              </a:lnSpc>
              <a:buFontTx/>
              <a:buNone/>
            </a:pPr>
            <a:r>
              <a:rPr lang="en-US" altLang="zh-CN" sz="1800" smtClean="0"/>
              <a:t>                    lefts +=a[i];</a:t>
            </a:r>
          </a:p>
          <a:p>
            <a:pPr>
              <a:lnSpc>
                <a:spcPts val="1700"/>
              </a:lnSpc>
              <a:buFontTx/>
              <a:buNone/>
            </a:pPr>
            <a:r>
              <a:rPr lang="en-US" altLang="zh-CN" sz="1800" smtClean="0"/>
              <a:t>                    if(lefts&gt;s1) s1=lefts;</a:t>
            </a:r>
          </a:p>
          <a:p>
            <a:pPr>
              <a:lnSpc>
                <a:spcPts val="1700"/>
              </a:lnSpc>
              <a:buFontTx/>
              <a:buNone/>
            </a:pPr>
            <a:r>
              <a:rPr lang="en-US" altLang="zh-CN" sz="1800" smtClean="0"/>
              <a:t>              }</a:t>
            </a:r>
          </a:p>
          <a:p>
            <a:pPr>
              <a:lnSpc>
                <a:spcPts val="1700"/>
              </a:lnSpc>
              <a:buFontTx/>
              <a:buNone/>
            </a:pPr>
            <a:r>
              <a:rPr lang="en-US" altLang="zh-CN" sz="1800" smtClean="0"/>
              <a:t>              int s2=0;</a:t>
            </a:r>
          </a:p>
          <a:p>
            <a:pPr>
              <a:lnSpc>
                <a:spcPts val="1700"/>
              </a:lnSpc>
              <a:buFontTx/>
              <a:buNone/>
            </a:pPr>
            <a:r>
              <a:rPr lang="en-US" altLang="zh-CN" sz="1800" smtClean="0"/>
              <a:t>              int rights=0;</a:t>
            </a:r>
          </a:p>
          <a:p>
            <a:pPr>
              <a:lnSpc>
                <a:spcPts val="1700"/>
              </a:lnSpc>
              <a:buFontTx/>
              <a:buNone/>
            </a:pPr>
            <a:r>
              <a:rPr lang="en-US" altLang="zh-CN" sz="1800" smtClean="0"/>
              <a:t>              for(int i=center+1;i&lt;=right;i++) {</a:t>
            </a:r>
          </a:p>
          <a:p>
            <a:pPr>
              <a:lnSpc>
                <a:spcPts val="1700"/>
              </a:lnSpc>
              <a:buFontTx/>
              <a:buNone/>
            </a:pPr>
            <a:r>
              <a:rPr lang="en-US" altLang="zh-CN" sz="1800" smtClean="0"/>
              <a:t>                    rights +=a[i];</a:t>
            </a:r>
          </a:p>
          <a:p>
            <a:pPr>
              <a:lnSpc>
                <a:spcPts val="1700"/>
              </a:lnSpc>
              <a:buFontTx/>
              <a:buNone/>
            </a:pPr>
            <a:r>
              <a:rPr lang="en-US" altLang="zh-CN" sz="1800" smtClean="0"/>
              <a:t>                    if(rights&gt;s2) s2=rights;</a:t>
            </a:r>
          </a:p>
          <a:p>
            <a:pPr>
              <a:lnSpc>
                <a:spcPts val="1700"/>
              </a:lnSpc>
              <a:buFontTx/>
              <a:buNone/>
            </a:pPr>
            <a:r>
              <a:rPr lang="en-US" altLang="zh-CN" sz="1800" smtClean="0"/>
              <a:t>              }</a:t>
            </a:r>
          </a:p>
          <a:p>
            <a:pPr>
              <a:lnSpc>
                <a:spcPts val="1700"/>
              </a:lnSpc>
              <a:buFontTx/>
              <a:buNone/>
            </a:pPr>
            <a:r>
              <a:rPr lang="en-US" altLang="zh-CN" sz="1800" smtClean="0"/>
              <a:t>              sum=s1+s2;</a:t>
            </a:r>
          </a:p>
          <a:p>
            <a:pPr>
              <a:lnSpc>
                <a:spcPts val="1700"/>
              </a:lnSpc>
              <a:buFontTx/>
              <a:buNone/>
            </a:pPr>
            <a:r>
              <a:rPr lang="en-US" altLang="zh-CN" sz="1800" smtClean="0"/>
              <a:t>              if(sum&lt;leftsum) sum=leftsum;</a:t>
            </a:r>
          </a:p>
          <a:p>
            <a:pPr>
              <a:lnSpc>
                <a:spcPts val="1700"/>
              </a:lnSpc>
              <a:buFontTx/>
              <a:buNone/>
            </a:pPr>
            <a:r>
              <a:rPr lang="en-US" altLang="zh-CN" sz="1800" smtClean="0"/>
              <a:t>              if(sum&lt;rightsum) sum=rightsum;</a:t>
            </a:r>
          </a:p>
          <a:p>
            <a:pPr>
              <a:lnSpc>
                <a:spcPts val="1700"/>
              </a:lnSpc>
              <a:buFontTx/>
              <a:buNone/>
            </a:pPr>
            <a:r>
              <a:rPr lang="en-US" altLang="zh-CN" sz="1800" smtClean="0"/>
              <a:t>   }</a:t>
            </a:r>
          </a:p>
          <a:p>
            <a:pPr>
              <a:lnSpc>
                <a:spcPts val="1700"/>
              </a:lnSpc>
              <a:buFontTx/>
              <a:buNone/>
            </a:pPr>
            <a:r>
              <a:rPr lang="en-US" altLang="zh-CN" sz="1800" smtClean="0"/>
              <a:t>   return sum;</a:t>
            </a:r>
          </a:p>
          <a:p>
            <a:pPr>
              <a:lnSpc>
                <a:spcPts val="1700"/>
              </a:lnSpc>
              <a:buFontTx/>
              <a:buNone/>
            </a:pPr>
            <a:r>
              <a:rPr lang="en-US" altLang="zh-CN" sz="1800" smtClean="0"/>
              <a:t>}     </a:t>
            </a:r>
            <a:endParaRPr lang="zh-CN" altLang="en-US" sz="1800" smtClean="0"/>
          </a:p>
        </p:txBody>
      </p:sp>
      <p:sp>
        <p:nvSpPr>
          <p:cNvPr id="6" name="TextBox 5"/>
          <p:cNvSpPr txBox="1"/>
          <p:nvPr/>
        </p:nvSpPr>
        <p:spPr>
          <a:xfrm>
            <a:off x="5143500" y="2286000"/>
            <a:ext cx="3186113" cy="923925"/>
          </a:xfrm>
          <a:prstGeom prst="rect">
            <a:avLst/>
          </a:prstGeom>
          <a:solidFill>
            <a:schemeClr val="accent5"/>
          </a:solidFill>
        </p:spPr>
        <p:txBody>
          <a:bodyPr wrap="none">
            <a:spAutoFit/>
          </a:bodyPr>
          <a:lstStyle/>
          <a:p>
            <a:pPr>
              <a:defRPr/>
            </a:pPr>
            <a:r>
              <a:rPr lang="en-US" altLang="zh-CN" sz="1800" b="0" dirty="0" err="1">
                <a:solidFill>
                  <a:srgbClr val="000000"/>
                </a:solidFill>
                <a:latin typeface="Arial" charset="0"/>
              </a:rPr>
              <a:t>int</a:t>
            </a:r>
            <a:r>
              <a:rPr lang="en-US" altLang="zh-CN" sz="1800" b="0" dirty="0">
                <a:solidFill>
                  <a:srgbClr val="000000"/>
                </a:solidFill>
                <a:latin typeface="Arial" charset="0"/>
              </a:rPr>
              <a:t> </a:t>
            </a:r>
            <a:r>
              <a:rPr lang="en-US" altLang="zh-CN" sz="1800" b="0" dirty="0" err="1">
                <a:solidFill>
                  <a:srgbClr val="000000"/>
                </a:solidFill>
                <a:latin typeface="Arial" charset="0"/>
              </a:rPr>
              <a:t>MaxSum</a:t>
            </a:r>
            <a:r>
              <a:rPr lang="en-US" altLang="zh-CN" sz="1800" b="0" dirty="0">
                <a:solidFill>
                  <a:srgbClr val="000000"/>
                </a:solidFill>
                <a:latin typeface="Arial" charset="0"/>
              </a:rPr>
              <a:t>(</a:t>
            </a:r>
            <a:r>
              <a:rPr lang="en-US" altLang="zh-CN" sz="1800" b="0" dirty="0" err="1">
                <a:solidFill>
                  <a:srgbClr val="000000"/>
                </a:solidFill>
                <a:latin typeface="Arial" charset="0"/>
              </a:rPr>
              <a:t>int</a:t>
            </a:r>
            <a:r>
              <a:rPr lang="en-US" altLang="zh-CN" sz="1800" b="0" dirty="0">
                <a:solidFill>
                  <a:srgbClr val="000000"/>
                </a:solidFill>
                <a:latin typeface="Arial" charset="0"/>
              </a:rPr>
              <a:t> n, </a:t>
            </a:r>
            <a:r>
              <a:rPr lang="en-US" altLang="zh-CN" sz="1800" b="0" dirty="0" err="1">
                <a:solidFill>
                  <a:srgbClr val="000000"/>
                </a:solidFill>
                <a:latin typeface="Arial" charset="0"/>
              </a:rPr>
              <a:t>int</a:t>
            </a:r>
            <a:r>
              <a:rPr lang="en-US" altLang="zh-CN" sz="1800" b="0" dirty="0">
                <a:solidFill>
                  <a:srgbClr val="000000"/>
                </a:solidFill>
                <a:latin typeface="Arial" charset="0"/>
              </a:rPr>
              <a:t> *a)</a:t>
            </a:r>
          </a:p>
          <a:p>
            <a:pPr>
              <a:defRPr/>
            </a:pPr>
            <a:r>
              <a:rPr lang="en-US" altLang="zh-CN" sz="1800" b="0" dirty="0">
                <a:solidFill>
                  <a:srgbClr val="000000"/>
                </a:solidFill>
                <a:latin typeface="Arial" charset="0"/>
              </a:rPr>
              <a:t>{  return( </a:t>
            </a:r>
            <a:r>
              <a:rPr lang="en-US" altLang="zh-CN" sz="1800" b="0" dirty="0" err="1">
                <a:solidFill>
                  <a:srgbClr val="000000"/>
                </a:solidFill>
                <a:latin typeface="Arial" charset="0"/>
              </a:rPr>
              <a:t>MaxSubSum</a:t>
            </a:r>
            <a:r>
              <a:rPr lang="en-US" altLang="zh-CN" sz="1800" b="0" dirty="0">
                <a:solidFill>
                  <a:srgbClr val="000000"/>
                </a:solidFill>
                <a:latin typeface="Arial" charset="0"/>
              </a:rPr>
              <a:t>(a,1,n);</a:t>
            </a:r>
          </a:p>
          <a:p>
            <a:pPr>
              <a:defRPr/>
            </a:pPr>
            <a:r>
              <a:rPr lang="en-US" altLang="zh-CN" sz="1800" b="0" dirty="0">
                <a:solidFill>
                  <a:srgbClr val="000000"/>
                </a:solidFill>
                <a:latin typeface="Arial" charset="0"/>
              </a:rPr>
              <a:t>}</a:t>
            </a:r>
            <a:endParaRPr lang="zh-CN" altLang="en-US" sz="1800" b="0" dirty="0">
              <a:solidFill>
                <a:srgbClr val="000000"/>
              </a:solidFill>
              <a:latin typeface="Arial" charset="0"/>
            </a:endParaRPr>
          </a:p>
        </p:txBody>
      </p:sp>
      <p:sp>
        <p:nvSpPr>
          <p:cNvPr id="7" name="TextBox 6"/>
          <p:cNvSpPr txBox="1">
            <a:spLocks noChangeArrowheads="1"/>
          </p:cNvSpPr>
          <p:nvPr/>
        </p:nvSpPr>
        <p:spPr bwMode="auto">
          <a:xfrm>
            <a:off x="5143500" y="4214813"/>
            <a:ext cx="3071813" cy="369887"/>
          </a:xfrm>
          <a:prstGeom prst="rect">
            <a:avLst/>
          </a:prstGeom>
          <a:solidFill>
            <a:srgbClr val="FFFF00"/>
          </a:solidFill>
          <a:ln w="9525">
            <a:noFill/>
            <a:miter lim="800000"/>
            <a:headEnd/>
            <a:tailEnd/>
          </a:ln>
        </p:spPr>
        <p:txBody>
          <a:bodyPr wrap="none">
            <a:spAutoFit/>
          </a:bodyPr>
          <a:lstStyle/>
          <a:p>
            <a:r>
              <a:rPr lang="zh-CN" altLang="en-US" sz="1800" smtClean="0">
                <a:solidFill>
                  <a:srgbClr val="000000"/>
                </a:solidFill>
                <a:latin typeface="Arial" charset="0"/>
                <a:ea typeface="宋体" charset="-122"/>
              </a:rPr>
              <a:t>时间复杂度 </a:t>
            </a:r>
            <a:r>
              <a:rPr lang="en-US" altLang="zh-CN" sz="1800" smtClean="0">
                <a:solidFill>
                  <a:srgbClr val="000000"/>
                </a:solidFill>
                <a:latin typeface="Arial" charset="0"/>
                <a:ea typeface="宋体" charset="-122"/>
              </a:rPr>
              <a:t>T(n)=O(n log n)</a:t>
            </a:r>
            <a:endParaRPr lang="zh-CN" altLang="en-US" sz="1800" smtClean="0">
              <a:solidFill>
                <a:srgbClr val="000000"/>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最大子段和问题：动态规划算法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26604"/>
            <a:ext cx="8892480" cy="5976664"/>
          </a:xfrm>
          <a:prstGeom prst="rect">
            <a:avLst/>
          </a:prstGeom>
        </p:spPr>
        <p:txBody>
          <a:bodyPr/>
          <a:lstStyle/>
          <a:p>
            <a:pPr marL="504000" indent="-504000" eaLnBrk="1" hangingPunct="1">
              <a:lnSpc>
                <a:spcPct val="200000"/>
              </a:lnSpc>
              <a:spcBef>
                <a:spcPts val="0"/>
              </a:spcBef>
            </a:pPr>
            <a:r>
              <a:rPr lang="zh-CN" altLang="en-US" sz="2200" dirty="0" smtClean="0"/>
              <a:t>算法设计</a:t>
            </a:r>
          </a:p>
          <a:p>
            <a:pPr marL="990600" lvl="1" indent="-533400" eaLnBrk="1" hangingPunct="1">
              <a:lnSpc>
                <a:spcPct val="200000"/>
              </a:lnSpc>
              <a:spcBef>
                <a:spcPts val="0"/>
              </a:spcBef>
            </a:pPr>
            <a:r>
              <a:rPr lang="zh-CN" altLang="en-US" sz="2200" dirty="0" smtClean="0"/>
              <a:t>通过对分治算法的分析可知，若记：</a:t>
            </a:r>
            <a:endParaRPr lang="en-US" altLang="zh-CN" sz="2200" dirty="0" smtClean="0"/>
          </a:p>
          <a:p>
            <a:pPr marL="990600" lvl="1" indent="-533400" eaLnBrk="1" hangingPunct="1">
              <a:lnSpc>
                <a:spcPct val="200000"/>
              </a:lnSpc>
              <a:spcBef>
                <a:spcPts val="0"/>
              </a:spcBef>
            </a:pPr>
            <a:endParaRPr lang="en-US" altLang="zh-CN" sz="2200" dirty="0" smtClean="0"/>
          </a:p>
          <a:p>
            <a:pPr marL="990600" lvl="1" indent="-533400" eaLnBrk="1" hangingPunct="1">
              <a:lnSpc>
                <a:spcPct val="200000"/>
              </a:lnSpc>
              <a:spcBef>
                <a:spcPts val="0"/>
              </a:spcBef>
            </a:pPr>
            <a:r>
              <a:rPr lang="zh-CN" altLang="en-US" sz="2200" dirty="0"/>
              <a:t>则所求的最大子段和为</a:t>
            </a:r>
            <a:r>
              <a:rPr lang="zh-CN" altLang="en-US" sz="2200" dirty="0" smtClean="0"/>
              <a:t>：</a:t>
            </a:r>
            <a:endParaRPr lang="en-US" altLang="zh-CN" sz="2200" dirty="0" smtClean="0"/>
          </a:p>
          <a:p>
            <a:pPr marL="990600" lvl="1" indent="-533400" eaLnBrk="1" hangingPunct="1">
              <a:lnSpc>
                <a:spcPct val="200000"/>
              </a:lnSpc>
              <a:spcBef>
                <a:spcPts val="0"/>
              </a:spcBef>
            </a:pPr>
            <a:endParaRPr lang="en-US" altLang="zh-CN" sz="2200" dirty="0"/>
          </a:p>
          <a:p>
            <a:pPr marL="990600" lvl="1" indent="-533400" eaLnBrk="1" hangingPunct="1">
              <a:lnSpc>
                <a:spcPct val="200000"/>
              </a:lnSpc>
              <a:spcBef>
                <a:spcPts val="0"/>
              </a:spcBef>
            </a:pPr>
            <a:r>
              <a:rPr lang="zh-CN" altLang="en-US" sz="2200" dirty="0"/>
              <a:t>由</a:t>
            </a:r>
            <a:r>
              <a:rPr lang="en-US" altLang="zh-CN" sz="2200" dirty="0">
                <a:latin typeface="+mn-lt"/>
              </a:rPr>
              <a:t>b[j]</a:t>
            </a:r>
            <a:r>
              <a:rPr lang="zh-CN" altLang="en-US" sz="2200" dirty="0"/>
              <a:t>的定</a:t>
            </a:r>
            <a:r>
              <a:rPr lang="zh-CN" altLang="en-US" sz="2200" dirty="0" smtClean="0"/>
              <a:t>义</a:t>
            </a:r>
            <a:r>
              <a:rPr lang="zh-CN" altLang="en-US" sz="2200" dirty="0"/>
              <a:t>可知</a:t>
            </a:r>
            <a:r>
              <a:rPr lang="zh-CN" altLang="en-US" sz="2200" dirty="0" smtClean="0"/>
              <a:t>：</a:t>
            </a:r>
            <a:endParaRPr lang="en-US" altLang="zh-CN" sz="2200" dirty="0" smtClean="0"/>
          </a:p>
          <a:p>
            <a:pPr marL="1390650" lvl="2" indent="-533400" eaLnBrk="1" hangingPunct="1">
              <a:lnSpc>
                <a:spcPct val="180000"/>
              </a:lnSpc>
              <a:spcBef>
                <a:spcPts val="0"/>
              </a:spcBef>
            </a:pPr>
            <a:r>
              <a:rPr lang="zh-CN" altLang="en-US" sz="2200" dirty="0"/>
              <a:t>当</a:t>
            </a:r>
            <a:r>
              <a:rPr lang="en-US" altLang="zh-CN" sz="2200" dirty="0">
                <a:latin typeface="+mn-lt"/>
              </a:rPr>
              <a:t>b[j-1]&gt;</a:t>
            </a:r>
            <a:r>
              <a:rPr lang="en-US" altLang="zh-CN" sz="2200" dirty="0"/>
              <a:t>0</a:t>
            </a:r>
            <a:r>
              <a:rPr lang="zh-CN" altLang="en-US" sz="2200" dirty="0" smtClean="0"/>
              <a:t>时：</a:t>
            </a:r>
            <a:r>
              <a:rPr lang="en-US" altLang="zh-CN" sz="2200" dirty="0">
                <a:latin typeface="+mn-lt"/>
              </a:rPr>
              <a:t>b[j]=b[j-1]+a[j</a:t>
            </a:r>
            <a:r>
              <a:rPr lang="en-US" altLang="zh-CN" sz="2200" dirty="0" smtClean="0">
                <a:latin typeface="+mn-lt"/>
              </a:rPr>
              <a:t>]</a:t>
            </a:r>
            <a:r>
              <a:rPr lang="zh-CN" altLang="en-US" sz="2200" dirty="0" smtClean="0">
                <a:latin typeface="+mn-lt"/>
              </a:rPr>
              <a:t>；否则：</a:t>
            </a:r>
            <a:r>
              <a:rPr lang="en-US" altLang="zh-CN" sz="2200" dirty="0">
                <a:latin typeface="+mn-lt"/>
              </a:rPr>
              <a:t>b[j]=a[j</a:t>
            </a:r>
            <a:r>
              <a:rPr lang="en-US" altLang="zh-CN" sz="2200" dirty="0" smtClean="0">
                <a:latin typeface="+mn-lt"/>
              </a:rPr>
              <a:t>]</a:t>
            </a:r>
          </a:p>
          <a:p>
            <a:pPr marL="990600" lvl="1" indent="-533400" eaLnBrk="1" hangingPunct="1">
              <a:lnSpc>
                <a:spcPct val="180000"/>
              </a:lnSpc>
              <a:spcBef>
                <a:spcPts val="0"/>
              </a:spcBef>
            </a:pPr>
            <a:r>
              <a:rPr lang="zh-CN" altLang="en-US" sz="2200" dirty="0">
                <a:latin typeface="+mn-lt"/>
              </a:rPr>
              <a:t>由</a:t>
            </a:r>
            <a:r>
              <a:rPr lang="zh-CN" altLang="en-US" sz="2200" dirty="0" smtClean="0">
                <a:latin typeface="+mn-lt"/>
              </a:rPr>
              <a:t>此可得</a:t>
            </a:r>
            <a:r>
              <a:rPr lang="en-US" altLang="zh-CN" sz="2200" dirty="0" smtClean="0">
                <a:latin typeface="+mn-lt"/>
              </a:rPr>
              <a:t>b[j</a:t>
            </a:r>
            <a:r>
              <a:rPr lang="en-US" altLang="zh-CN" sz="2200" dirty="0">
                <a:latin typeface="+mn-lt"/>
              </a:rPr>
              <a:t>]</a:t>
            </a:r>
            <a:r>
              <a:rPr lang="zh-CN" altLang="en-US" sz="2200" dirty="0">
                <a:latin typeface="+mn-lt"/>
              </a:rPr>
              <a:t>的动态规划递归</a:t>
            </a:r>
            <a:r>
              <a:rPr lang="zh-CN" altLang="en-US" sz="2200" dirty="0" smtClean="0">
                <a:latin typeface="+mn-lt"/>
              </a:rPr>
              <a:t>式：</a:t>
            </a:r>
            <a:endParaRPr lang="en-US" altLang="zh-CN" sz="2200" dirty="0" smtClean="0">
              <a:latin typeface="+mn-lt"/>
            </a:endParaRPr>
          </a:p>
          <a:p>
            <a:pPr marL="1390650" lvl="2" indent="-533400" eaLnBrk="1" hangingPunct="1">
              <a:lnSpc>
                <a:spcPct val="180000"/>
              </a:lnSpc>
              <a:spcBef>
                <a:spcPts val="0"/>
              </a:spcBef>
            </a:pPr>
            <a:r>
              <a:rPr lang="pt-BR" altLang="zh-CN" sz="2200" dirty="0">
                <a:latin typeface="+mn-lt"/>
              </a:rPr>
              <a:t>b[j]=max{ b[j-1]+a[j], a[j] </a:t>
            </a:r>
            <a:r>
              <a:rPr lang="pt-BR" altLang="zh-CN" sz="2200" dirty="0" smtClean="0">
                <a:latin typeface="+mn-lt"/>
              </a:rPr>
              <a:t>}</a:t>
            </a:r>
            <a:r>
              <a:rPr lang="zh-CN" altLang="pt-BR" sz="2200" dirty="0" smtClean="0">
                <a:latin typeface="+mn-lt"/>
              </a:rPr>
              <a:t> </a:t>
            </a:r>
            <a:r>
              <a:rPr lang="zh-CN" altLang="en-US" sz="2200" dirty="0" smtClean="0">
                <a:latin typeface="+mn-lt"/>
              </a:rPr>
              <a:t>（</a:t>
            </a:r>
            <a:r>
              <a:rPr lang="pt-BR" altLang="zh-CN" sz="2200" dirty="0" smtClean="0">
                <a:latin typeface="+mn-lt"/>
              </a:rPr>
              <a:t>1</a:t>
            </a:r>
            <a:r>
              <a:rPr lang="zh-CN" altLang="en-US" sz="2200" dirty="0" smtClean="0">
                <a:latin typeface="+mn-lt"/>
              </a:rPr>
              <a:t>≤</a:t>
            </a:r>
            <a:r>
              <a:rPr lang="pt-BR" altLang="zh-CN" sz="2200" dirty="0" smtClean="0">
                <a:latin typeface="+mn-lt"/>
              </a:rPr>
              <a:t>j</a:t>
            </a:r>
            <a:r>
              <a:rPr lang="zh-CN" altLang="en-US" sz="2200" dirty="0" smtClean="0">
                <a:latin typeface="+mn-lt"/>
              </a:rPr>
              <a:t>≤</a:t>
            </a:r>
            <a:r>
              <a:rPr lang="pt-BR" altLang="zh-CN" sz="2200" dirty="0" smtClean="0">
                <a:latin typeface="+mn-lt"/>
              </a:rPr>
              <a:t>n</a:t>
            </a:r>
            <a:r>
              <a:rPr lang="zh-CN" altLang="en-US" sz="2200" dirty="0" smtClean="0">
                <a:latin typeface="+mn-lt"/>
              </a:rPr>
              <a:t>）</a:t>
            </a:r>
            <a:endParaRPr lang="zh-CN" altLang="en-US" sz="2200" dirty="0">
              <a:latin typeface="+mn-lt"/>
            </a:endParaRPr>
          </a:p>
        </p:txBody>
      </p:sp>
      <p:sp>
        <p:nvSpPr>
          <p:cNvPr id="8" name="矩形 7"/>
          <p:cNvSpPr/>
          <p:nvPr/>
        </p:nvSpPr>
        <p:spPr>
          <a:xfrm>
            <a:off x="4860032" y="836712"/>
            <a:ext cx="3672408" cy="576064"/>
          </a:xfrm>
          <a:prstGeom prst="rect">
            <a:avLst/>
          </a:prstGeom>
        </p:spPr>
        <p:txBody>
          <a:bodyPr wrap="square">
            <a:noAutofit/>
          </a:bodyPr>
          <a:lstStyle/>
          <a:p>
            <a:pPr algn="r">
              <a:defRPr/>
            </a:pPr>
            <a:r>
              <a:rPr lang="zh-CN" altLang="en-US" sz="2400" dirty="0" smtClean="0">
                <a:solidFill>
                  <a:srgbClr val="FF0000"/>
                </a:solidFill>
                <a:latin typeface="+mn-lt"/>
                <a:ea typeface="微软雅黑" panose="020B0503020204020204" pitchFamily="34" charset="-122"/>
              </a:rPr>
              <a:t>思考：时</a:t>
            </a:r>
            <a:r>
              <a:rPr lang="zh-CN" altLang="en-US" sz="2400" dirty="0">
                <a:solidFill>
                  <a:srgbClr val="FF0000"/>
                </a:solidFill>
                <a:latin typeface="+mn-lt"/>
                <a:ea typeface="微软雅黑" panose="020B0503020204020204" pitchFamily="34" charset="-122"/>
              </a:rPr>
              <a:t>间复杂度</a:t>
            </a:r>
            <a:r>
              <a:rPr lang="zh-CN" altLang="en-US" sz="2400" dirty="0" smtClean="0">
                <a:solidFill>
                  <a:srgbClr val="FF0000"/>
                </a:solidFill>
                <a:latin typeface="+mn-lt"/>
                <a:ea typeface="微软雅黑" panose="020B0503020204020204" pitchFamily="34" charset="-122"/>
              </a:rPr>
              <a:t>：？</a:t>
            </a:r>
            <a:endParaRPr lang="zh-CN" altLang="en-US" sz="2400" dirty="0">
              <a:solidFill>
                <a:srgbClr val="FF0000"/>
              </a:solidFill>
              <a:latin typeface="+mn-lt"/>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77480247"/>
              </p:ext>
            </p:extLst>
          </p:nvPr>
        </p:nvGraphicFramePr>
        <p:xfrm>
          <a:off x="2724945" y="2089918"/>
          <a:ext cx="4140820" cy="936000"/>
        </p:xfrm>
        <a:graphic>
          <a:graphicData uri="http://schemas.openxmlformats.org/presentationml/2006/ole">
            <mc:AlternateContent xmlns:mc="http://schemas.openxmlformats.org/markup-compatibility/2006">
              <mc:Choice xmlns:v="urn:schemas-microsoft-com:vml" Requires="v">
                <p:oleObj spid="_x0000_s192844" name="Equation" r:id="rId4" imgW="2273300" imgH="508000" progId="Equation.DSMT4">
                  <p:embed/>
                </p:oleObj>
              </mc:Choice>
              <mc:Fallback>
                <p:oleObj name="Equation" r:id="rId4" imgW="2273300" imgH="508000" progId="Equation.DSMT4">
                  <p:embed/>
                  <p:pic>
                    <p:nvPicPr>
                      <p:cNvPr id="0" name="Picture 2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945" y="2089918"/>
                        <a:ext cx="4140820" cy="93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15840777"/>
              </p:ext>
            </p:extLst>
          </p:nvPr>
        </p:nvGraphicFramePr>
        <p:xfrm>
          <a:off x="1652588" y="3335338"/>
          <a:ext cx="6203950" cy="979487"/>
        </p:xfrm>
        <a:graphic>
          <a:graphicData uri="http://schemas.openxmlformats.org/presentationml/2006/ole">
            <mc:AlternateContent xmlns:mc="http://schemas.openxmlformats.org/markup-compatibility/2006">
              <mc:Choice xmlns:v="urn:schemas-microsoft-com:vml" Requires="v">
                <p:oleObj spid="_x0000_s192845" name="Equation" r:id="rId6" imgW="3581400" imgH="558800" progId="Equation.DSMT4">
                  <p:embed/>
                </p:oleObj>
              </mc:Choice>
              <mc:Fallback>
                <p:oleObj name="Equation" r:id="rId6" imgW="3581400" imgH="558800" progId="Equation.DSMT4">
                  <p:embed/>
                  <p:pic>
                    <p:nvPicPr>
                      <p:cNvPr id="0" name="Picture 2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2588" y="3335338"/>
                        <a:ext cx="6203950"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9121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258947">
                                            <p:txEl>
                                              <p:pRg st="5" end="5"/>
                                            </p:txEl>
                                          </p:spTgt>
                                        </p:tgtEl>
                                        <p:attrNameLst>
                                          <p:attrName>style.visibility</p:attrName>
                                        </p:attrNameLst>
                                      </p:cBhvr>
                                      <p:to>
                                        <p:strVal val="visible"/>
                                      </p:to>
                                    </p:set>
                                    <p:animEffect transition="in" filter="wipe(left)">
                                      <p:cBhvr>
                                        <p:cTn id="30" dur="500"/>
                                        <p:tgtEl>
                                          <p:spTgt spid="225894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258947">
                                            <p:txEl>
                                              <p:pRg st="6" end="6"/>
                                            </p:txEl>
                                          </p:spTgt>
                                        </p:tgtEl>
                                        <p:attrNameLst>
                                          <p:attrName>style.visibility</p:attrName>
                                        </p:attrNameLst>
                                      </p:cBhvr>
                                      <p:to>
                                        <p:strVal val="visible"/>
                                      </p:to>
                                    </p:set>
                                    <p:animEffect transition="in" filter="wipe(left)">
                                      <p:cBhvr>
                                        <p:cTn id="35" dur="500"/>
                                        <p:tgtEl>
                                          <p:spTgt spid="225894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258947">
                                            <p:txEl>
                                              <p:pRg st="7" end="7"/>
                                            </p:txEl>
                                          </p:spTgt>
                                        </p:tgtEl>
                                        <p:attrNameLst>
                                          <p:attrName>style.visibility</p:attrName>
                                        </p:attrNameLst>
                                      </p:cBhvr>
                                      <p:to>
                                        <p:strVal val="visible"/>
                                      </p:to>
                                    </p:set>
                                    <p:animEffect transition="in" filter="wipe(left)">
                                      <p:cBhvr>
                                        <p:cTn id="40" dur="500"/>
                                        <p:tgtEl>
                                          <p:spTgt spid="225894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58947">
                                            <p:txEl>
                                              <p:pRg st="8" end="8"/>
                                            </p:txEl>
                                          </p:spTgt>
                                        </p:tgtEl>
                                        <p:attrNameLst>
                                          <p:attrName>style.visibility</p:attrName>
                                        </p:attrNameLst>
                                      </p:cBhvr>
                                      <p:to>
                                        <p:strVal val="visible"/>
                                      </p:to>
                                    </p:set>
                                    <p:animEffect transition="in" filter="wipe(left)">
                                      <p:cBhvr>
                                        <p:cTn id="45"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动态规划算法</a:t>
            </a: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609600" indent="-609600" eaLnBrk="1" hangingPunct="1">
              <a:lnSpc>
                <a:spcPct val="130000"/>
              </a:lnSpc>
              <a:spcBef>
                <a:spcPts val="0"/>
              </a:spcBef>
            </a:pPr>
            <a:r>
              <a:rPr lang="zh-CN" altLang="en-US" sz="2200" dirty="0"/>
              <a:t>算</a:t>
            </a:r>
            <a:r>
              <a:rPr lang="zh-CN" altLang="en-US" sz="2200" dirty="0" smtClean="0"/>
              <a:t>法总体思想</a:t>
            </a:r>
          </a:p>
          <a:p>
            <a:pPr marL="990600" lvl="1" indent="-533400" eaLnBrk="1" hangingPunct="1">
              <a:lnSpc>
                <a:spcPct val="130000"/>
              </a:lnSpc>
              <a:spcBef>
                <a:spcPts val="0"/>
              </a:spcBef>
            </a:pPr>
            <a:r>
              <a:rPr lang="zh-CN" altLang="en-US" sz="2200" dirty="0"/>
              <a:t>动态规划算法与分治法类似，其基本思想也是将待求解问题分解成若干个子问题</a:t>
            </a:r>
          </a:p>
          <a:p>
            <a:pPr marL="990600" lvl="1" indent="-533400" eaLnBrk="1" hangingPunct="1">
              <a:lnSpc>
                <a:spcPct val="130000"/>
              </a:lnSpc>
              <a:spcBef>
                <a:spcPts val="0"/>
              </a:spcBef>
            </a:pPr>
            <a:r>
              <a:rPr lang="zh-CN" altLang="en-US" sz="2200" dirty="0" smtClean="0"/>
              <a:t>与分治法的区别在于</a:t>
            </a:r>
            <a:endParaRPr lang="en-US" altLang="zh-CN" sz="2200" dirty="0" smtClean="0"/>
          </a:p>
          <a:p>
            <a:pPr marL="1440000" lvl="2" indent="-432000" eaLnBrk="1" hangingPunct="1">
              <a:lnSpc>
                <a:spcPct val="130000"/>
              </a:lnSpc>
              <a:spcBef>
                <a:spcPts val="0"/>
              </a:spcBef>
              <a:buFont typeface="微软雅黑" panose="020B0503020204020204" pitchFamily="34" charset="-122"/>
              <a:buChar char="━"/>
            </a:pPr>
            <a:r>
              <a:rPr lang="zh-CN" altLang="en-US" sz="2200" dirty="0"/>
              <a:t>适用于动态规划算法求解的问题，经分解得到的子问题往往不是互相独立</a:t>
            </a:r>
            <a:r>
              <a:rPr lang="zh-CN" altLang="en-US" sz="2200" dirty="0" smtClean="0"/>
              <a:t>的；若</a:t>
            </a:r>
            <a:r>
              <a:rPr lang="zh-CN" altLang="en-US" sz="2200" dirty="0"/>
              <a:t>用分治法求解，则分解得到的子问题数目太多，导致最终解决原问题需指数时间，</a:t>
            </a:r>
            <a:endParaRPr lang="en-US" altLang="zh-CN" sz="2200" dirty="0"/>
          </a:p>
          <a:p>
            <a:pPr marL="1440000" lvl="2" indent="-432000" eaLnBrk="1" hangingPunct="1">
              <a:lnSpc>
                <a:spcPct val="130000"/>
              </a:lnSpc>
              <a:spcBef>
                <a:spcPts val="0"/>
              </a:spcBef>
              <a:buFont typeface="微软雅黑" panose="020B0503020204020204" pitchFamily="34" charset="-122"/>
              <a:buChar char="━"/>
            </a:pPr>
            <a:r>
              <a:rPr lang="zh-CN" altLang="en-US" sz="2200" dirty="0"/>
              <a:t>原因在于：虽然子问题的数目常常只有多项式量级，但在用分治法求解时，有些子问题被重复计算了许多次</a:t>
            </a:r>
            <a:endParaRPr lang="en-US" altLang="zh-CN" sz="2200" dirty="0"/>
          </a:p>
          <a:p>
            <a:pPr marL="990600" lvl="1" indent="-533400" eaLnBrk="1" hangingPunct="1">
              <a:lnSpc>
                <a:spcPct val="130000"/>
              </a:lnSpc>
              <a:spcBef>
                <a:spcPts val="0"/>
              </a:spcBef>
            </a:pPr>
            <a:r>
              <a:rPr lang="zh-CN" altLang="en-US" sz="2200" dirty="0"/>
              <a:t>如果可以</a:t>
            </a:r>
            <a:r>
              <a:rPr lang="zh-CN" altLang="en-US" sz="2200" b="1" dirty="0">
                <a:solidFill>
                  <a:srgbClr val="FF0000"/>
                </a:solidFill>
              </a:rPr>
              <a:t>保存</a:t>
            </a:r>
            <a:r>
              <a:rPr lang="zh-CN" altLang="en-US" sz="2200" dirty="0"/>
              <a:t>已解决的子问题的答案，就可以避免大量重复计算，从而得到多项式时间的算法</a:t>
            </a:r>
          </a:p>
          <a:p>
            <a:pPr marL="990600" lvl="1" indent="-533400" eaLnBrk="1" hangingPunct="1">
              <a:lnSpc>
                <a:spcPct val="130000"/>
              </a:lnSpc>
              <a:spcBef>
                <a:spcPts val="0"/>
              </a:spcBef>
            </a:pPr>
            <a:r>
              <a:rPr lang="zh-CN" altLang="en-US" sz="2200" dirty="0"/>
              <a:t>动态规划法的</a:t>
            </a:r>
            <a:r>
              <a:rPr lang="zh-CN" altLang="en-US" sz="2200" b="1" dirty="0">
                <a:solidFill>
                  <a:srgbClr val="FF0000"/>
                </a:solidFill>
              </a:rPr>
              <a:t>基本思路</a:t>
            </a:r>
            <a:r>
              <a:rPr lang="zh-CN" altLang="en-US" sz="2200" dirty="0" smtClean="0"/>
              <a:t>是：构</a:t>
            </a:r>
            <a:r>
              <a:rPr lang="zh-CN" altLang="en-US" sz="2200" dirty="0"/>
              <a:t>造一张表来记录所有已解决的子问题的答</a:t>
            </a:r>
            <a:r>
              <a:rPr lang="zh-CN" altLang="en-US" sz="2200" dirty="0" smtClean="0"/>
              <a:t>案</a:t>
            </a:r>
            <a:r>
              <a:rPr lang="zh-CN" altLang="en-US" sz="2200" dirty="0"/>
              <a:t>（</a:t>
            </a:r>
            <a:r>
              <a:rPr lang="zh-CN" altLang="en-US" sz="2200" dirty="0" smtClean="0"/>
              <a:t>无论算法形式如何，其填表格式是相同的）</a:t>
            </a:r>
            <a:endParaRPr lang="zh-CN" altLang="en-US" sz="2200" b="0" dirty="0" smtClean="0"/>
          </a:p>
        </p:txBody>
      </p:sp>
    </p:spTree>
    <p:extLst>
      <p:ext uri="{BB962C8B-B14F-4D97-AF65-F5344CB8AC3E}">
        <p14:creationId xmlns:p14="http://schemas.microsoft.com/office/powerpoint/2010/main" val="9338994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fade">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fade">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fade">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最大子段和问题：动态规划算法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26604"/>
            <a:ext cx="8892480" cy="5976664"/>
          </a:xfrm>
          <a:prstGeom prst="rect">
            <a:avLst/>
          </a:prstGeom>
        </p:spPr>
        <p:txBody>
          <a:bodyPr/>
          <a:lstStyle/>
          <a:p>
            <a:pPr marL="0" indent="0">
              <a:buNone/>
            </a:pPr>
            <a:r>
              <a:rPr lang="en-US" altLang="zh-CN" sz="2200" dirty="0" err="1">
                <a:latin typeface="+mn-lt"/>
              </a:rPr>
              <a:t>int</a:t>
            </a:r>
            <a:r>
              <a:rPr lang="en-US" altLang="zh-CN" sz="2200" dirty="0">
                <a:latin typeface="+mn-lt"/>
              </a:rPr>
              <a:t> </a:t>
            </a:r>
            <a:r>
              <a:rPr lang="en-US" altLang="zh-CN" sz="2200" dirty="0" err="1" smtClean="0">
                <a:latin typeface="+mn-lt"/>
              </a:rPr>
              <a:t>MaxSum</a:t>
            </a:r>
            <a:r>
              <a:rPr lang="en-US" altLang="zh-CN" sz="2200" dirty="0" smtClean="0">
                <a:latin typeface="+mn-lt"/>
              </a:rPr>
              <a:t> (</a:t>
            </a:r>
            <a:r>
              <a:rPr lang="en-US" altLang="zh-CN" sz="2200" dirty="0" err="1">
                <a:latin typeface="+mn-lt"/>
              </a:rPr>
              <a:t>int</a:t>
            </a:r>
            <a:r>
              <a:rPr lang="en-US" altLang="zh-CN" sz="2200" dirty="0">
                <a:latin typeface="+mn-lt"/>
              </a:rPr>
              <a:t> n, </a:t>
            </a:r>
            <a:r>
              <a:rPr lang="en-US" altLang="zh-CN" sz="2200" dirty="0" err="1">
                <a:latin typeface="+mn-lt"/>
              </a:rPr>
              <a:t>int</a:t>
            </a:r>
            <a:r>
              <a:rPr lang="en-US" altLang="zh-CN" sz="2200" dirty="0">
                <a:latin typeface="+mn-lt"/>
              </a:rPr>
              <a:t> *a</a:t>
            </a:r>
            <a:r>
              <a:rPr lang="en-US" altLang="zh-CN" sz="2200" dirty="0" smtClean="0">
                <a:latin typeface="+mn-lt"/>
              </a:rPr>
              <a:t>) {  </a:t>
            </a:r>
            <a:endParaRPr lang="en-US" altLang="zh-CN" sz="2200" dirty="0">
              <a:latin typeface="+mn-lt"/>
            </a:endParaRPr>
          </a:p>
          <a:p>
            <a:pPr marL="0" indent="0">
              <a:buNone/>
            </a:pPr>
            <a:r>
              <a:rPr lang="en-US" altLang="zh-CN" sz="2200" dirty="0">
                <a:latin typeface="+mn-lt"/>
              </a:rPr>
              <a:t>      </a:t>
            </a:r>
            <a:r>
              <a:rPr lang="en-US" altLang="zh-CN" sz="2200" dirty="0" err="1">
                <a:latin typeface="+mn-lt"/>
              </a:rPr>
              <a:t>int</a:t>
            </a:r>
            <a:r>
              <a:rPr lang="en-US" altLang="zh-CN" sz="2200" dirty="0">
                <a:latin typeface="+mn-lt"/>
              </a:rPr>
              <a:t> sum = 0, b = 0;</a:t>
            </a:r>
          </a:p>
          <a:p>
            <a:pPr marL="0" indent="0">
              <a:buNone/>
            </a:pPr>
            <a:r>
              <a:rPr lang="en-US" altLang="zh-CN" sz="2200" dirty="0">
                <a:latin typeface="+mn-lt"/>
              </a:rPr>
              <a:t>      for(</a:t>
            </a:r>
            <a:r>
              <a:rPr lang="en-US" altLang="zh-CN" sz="2200" dirty="0" err="1">
                <a:latin typeface="+mn-lt"/>
              </a:rPr>
              <a:t>int</a:t>
            </a:r>
            <a:r>
              <a:rPr lang="en-US" altLang="zh-CN" sz="2200" dirty="0">
                <a:latin typeface="+mn-lt"/>
              </a:rPr>
              <a:t> </a:t>
            </a:r>
            <a:r>
              <a:rPr lang="en-US" altLang="zh-CN" sz="2200" dirty="0" err="1">
                <a:latin typeface="+mn-lt"/>
              </a:rPr>
              <a:t>i</a:t>
            </a:r>
            <a:r>
              <a:rPr lang="en-US" altLang="zh-CN" sz="2200" dirty="0">
                <a:latin typeface="+mn-lt"/>
              </a:rPr>
              <a:t>=1; </a:t>
            </a:r>
            <a:r>
              <a:rPr lang="en-US" altLang="zh-CN" sz="2200" dirty="0" err="1">
                <a:latin typeface="+mn-lt"/>
              </a:rPr>
              <a:t>i</a:t>
            </a:r>
            <a:r>
              <a:rPr lang="en-US" altLang="zh-CN" sz="2200" dirty="0">
                <a:latin typeface="+mn-lt"/>
              </a:rPr>
              <a:t>&lt;=n; </a:t>
            </a:r>
            <a:r>
              <a:rPr lang="en-US" altLang="zh-CN" sz="2200" dirty="0" err="1">
                <a:latin typeface="+mn-lt"/>
              </a:rPr>
              <a:t>i</a:t>
            </a:r>
            <a:r>
              <a:rPr lang="en-US" altLang="zh-CN" sz="2200" dirty="0">
                <a:latin typeface="+mn-lt"/>
              </a:rPr>
              <a:t>++){</a:t>
            </a:r>
          </a:p>
          <a:p>
            <a:pPr marL="0" indent="0">
              <a:buNone/>
            </a:pPr>
            <a:r>
              <a:rPr lang="en-US" altLang="zh-CN" sz="2200" dirty="0">
                <a:latin typeface="+mn-lt"/>
              </a:rPr>
              <a:t>            if(b &gt; 0</a:t>
            </a:r>
            <a:r>
              <a:rPr lang="en-US" altLang="zh-CN" sz="2200" dirty="0" smtClean="0">
                <a:latin typeface="+mn-lt"/>
              </a:rPr>
              <a:t>)  </a:t>
            </a:r>
          </a:p>
          <a:p>
            <a:pPr marL="0" indent="0">
              <a:buNone/>
            </a:pPr>
            <a:r>
              <a:rPr lang="en-US" altLang="zh-CN" sz="2200" dirty="0"/>
              <a:t> </a:t>
            </a:r>
            <a:r>
              <a:rPr lang="en-US" altLang="zh-CN" sz="2200" dirty="0" smtClean="0"/>
              <a:t>                   </a:t>
            </a:r>
            <a:r>
              <a:rPr lang="en-US" altLang="zh-CN" sz="2200" dirty="0" smtClean="0">
                <a:latin typeface="+mn-lt"/>
              </a:rPr>
              <a:t>b </a:t>
            </a:r>
            <a:r>
              <a:rPr lang="en-US" altLang="zh-CN" sz="2200" dirty="0">
                <a:latin typeface="+mn-lt"/>
              </a:rPr>
              <a:t>+= a[</a:t>
            </a:r>
            <a:r>
              <a:rPr lang="en-US" altLang="zh-CN" sz="2200" dirty="0" err="1">
                <a:latin typeface="+mn-lt"/>
              </a:rPr>
              <a:t>i</a:t>
            </a:r>
            <a:r>
              <a:rPr lang="en-US" altLang="zh-CN" sz="2200" dirty="0" smtClean="0">
                <a:latin typeface="+mn-lt"/>
              </a:rPr>
              <a:t>];</a:t>
            </a:r>
          </a:p>
          <a:p>
            <a:pPr marL="0" indent="0">
              <a:buNone/>
            </a:pPr>
            <a:r>
              <a:rPr lang="en-US" altLang="zh-CN" sz="2200" dirty="0" smtClean="0">
                <a:latin typeface="+mn-lt"/>
              </a:rPr>
              <a:t>            else</a:t>
            </a:r>
          </a:p>
          <a:p>
            <a:pPr marL="0" indent="0">
              <a:buNone/>
            </a:pPr>
            <a:r>
              <a:rPr lang="en-US" altLang="zh-CN" sz="2200" dirty="0" smtClean="0">
                <a:latin typeface="+mn-lt"/>
              </a:rPr>
              <a:t>                  </a:t>
            </a:r>
            <a:r>
              <a:rPr lang="en-US" altLang="zh-CN" sz="2200" dirty="0">
                <a:latin typeface="+mn-lt"/>
              </a:rPr>
              <a:t>b = a[</a:t>
            </a:r>
            <a:r>
              <a:rPr lang="en-US" altLang="zh-CN" sz="2200" dirty="0" err="1">
                <a:latin typeface="+mn-lt"/>
              </a:rPr>
              <a:t>i</a:t>
            </a:r>
            <a:r>
              <a:rPr lang="en-US" altLang="zh-CN" sz="2200" dirty="0" smtClean="0">
                <a:latin typeface="+mn-lt"/>
              </a:rPr>
              <a:t>];</a:t>
            </a:r>
            <a:endParaRPr lang="en-US" altLang="zh-CN" sz="2200" dirty="0">
              <a:latin typeface="+mn-lt"/>
            </a:endParaRPr>
          </a:p>
          <a:p>
            <a:pPr marL="0" indent="0">
              <a:buNone/>
            </a:pPr>
            <a:r>
              <a:rPr lang="en-US" altLang="zh-CN" sz="2200" dirty="0">
                <a:latin typeface="+mn-lt"/>
              </a:rPr>
              <a:t>            if(b &gt; sum</a:t>
            </a:r>
            <a:r>
              <a:rPr lang="en-US" altLang="zh-CN" sz="2200" dirty="0" smtClean="0">
                <a:latin typeface="+mn-lt"/>
              </a:rPr>
              <a:t>)</a:t>
            </a:r>
            <a:endParaRPr lang="en-US" altLang="zh-CN" sz="2200" dirty="0">
              <a:latin typeface="+mn-lt"/>
            </a:endParaRPr>
          </a:p>
          <a:p>
            <a:pPr marL="0" indent="0">
              <a:buNone/>
            </a:pPr>
            <a:r>
              <a:rPr lang="en-US" altLang="zh-CN" sz="2200" dirty="0">
                <a:latin typeface="+mn-lt"/>
              </a:rPr>
              <a:t>                  sum = b;</a:t>
            </a:r>
          </a:p>
          <a:p>
            <a:pPr marL="0" indent="0">
              <a:buNone/>
            </a:pPr>
            <a:r>
              <a:rPr lang="en-US" altLang="zh-CN" sz="2200" dirty="0" smtClean="0">
                <a:latin typeface="+mn-lt"/>
              </a:rPr>
              <a:t>      }</a:t>
            </a:r>
            <a:endParaRPr lang="en-US" altLang="zh-CN" sz="2200" dirty="0">
              <a:latin typeface="+mn-lt"/>
            </a:endParaRPr>
          </a:p>
          <a:p>
            <a:pPr marL="0" indent="0">
              <a:buNone/>
            </a:pPr>
            <a:r>
              <a:rPr lang="en-US" altLang="zh-CN" sz="2200" dirty="0">
                <a:latin typeface="+mn-lt"/>
              </a:rPr>
              <a:t>      return sum;</a:t>
            </a:r>
          </a:p>
          <a:p>
            <a:pPr marL="0" indent="0">
              <a:buNone/>
            </a:pPr>
            <a:r>
              <a:rPr lang="en-US" altLang="zh-CN" sz="2200" dirty="0">
                <a:latin typeface="+mn-lt"/>
              </a:rPr>
              <a:t>}</a:t>
            </a:r>
          </a:p>
        </p:txBody>
      </p:sp>
      <p:sp>
        <p:nvSpPr>
          <p:cNvPr id="8" name="矩形 7"/>
          <p:cNvSpPr/>
          <p:nvPr/>
        </p:nvSpPr>
        <p:spPr>
          <a:xfrm>
            <a:off x="3995936" y="5877272"/>
            <a:ext cx="4896544"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smtClean="0">
                <a:solidFill>
                  <a:srgbClr val="000000"/>
                </a:solidFill>
                <a:latin typeface="+mn-lt"/>
                <a:ea typeface="微软雅黑" panose="020B0503020204020204" pitchFamily="34" charset="-122"/>
              </a:rPr>
              <a:t>n</a:t>
            </a:r>
            <a:r>
              <a:rPr lang="zh-CN" altLang="en-US" sz="2800" dirty="0" smtClean="0">
                <a:solidFill>
                  <a:srgbClr val="000000"/>
                </a:solidFill>
                <a:latin typeface="+mn-lt"/>
                <a:ea typeface="微软雅黑" panose="020B0503020204020204" pitchFamily="34" charset="-122"/>
              </a:rPr>
              <a:t>）</a:t>
            </a:r>
            <a:endParaRPr lang="zh-CN" altLang="en-US" sz="2800" dirty="0">
              <a:solidFill>
                <a:srgbClr val="000000"/>
              </a:solidFill>
              <a:latin typeface="+mn-lt"/>
              <a:ea typeface="微软雅黑" panose="020B0503020204020204" pitchFamily="34" charset="-122"/>
            </a:endParaRPr>
          </a:p>
        </p:txBody>
      </p:sp>
    </p:spTree>
    <p:extLst>
      <p:ext uri="{BB962C8B-B14F-4D97-AF65-F5344CB8AC3E}">
        <p14:creationId xmlns:p14="http://schemas.microsoft.com/office/powerpoint/2010/main" val="3485086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8947">
                                            <p:txEl>
                                              <p:pRg st="1" end="1"/>
                                            </p:txEl>
                                          </p:spTgt>
                                        </p:tgtEl>
                                        <p:attrNameLst>
                                          <p:attrName>style.visibility</p:attrName>
                                        </p:attrNameLst>
                                      </p:cBhvr>
                                      <p:to>
                                        <p:strVal val="visible"/>
                                      </p:to>
                                    </p:set>
                                    <p:animEffect transition="in" filter="fade">
                                      <p:cBhvr>
                                        <p:cTn id="10" dur="500"/>
                                        <p:tgtEl>
                                          <p:spTgt spid="225894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8947">
                                            <p:txEl>
                                              <p:pRg st="2" end="2"/>
                                            </p:txEl>
                                          </p:spTgt>
                                        </p:tgtEl>
                                        <p:attrNameLst>
                                          <p:attrName>style.visibility</p:attrName>
                                        </p:attrNameLst>
                                      </p:cBhvr>
                                      <p:to>
                                        <p:strVal val="visible"/>
                                      </p:to>
                                    </p:set>
                                    <p:animEffect transition="in" filter="fade">
                                      <p:cBhvr>
                                        <p:cTn id="13" dur="500"/>
                                        <p:tgtEl>
                                          <p:spTgt spid="225894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58947">
                                            <p:txEl>
                                              <p:pRg st="9" end="9"/>
                                            </p:txEl>
                                          </p:spTgt>
                                        </p:tgtEl>
                                        <p:attrNameLst>
                                          <p:attrName>style.visibility</p:attrName>
                                        </p:attrNameLst>
                                      </p:cBhvr>
                                      <p:to>
                                        <p:strVal val="visible"/>
                                      </p:to>
                                    </p:set>
                                    <p:animEffect transition="in" filter="fade">
                                      <p:cBhvr>
                                        <p:cTn id="16" dur="500"/>
                                        <p:tgtEl>
                                          <p:spTgt spid="2258947">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58947">
                                            <p:txEl>
                                              <p:pRg st="10" end="10"/>
                                            </p:txEl>
                                          </p:spTgt>
                                        </p:tgtEl>
                                        <p:attrNameLst>
                                          <p:attrName>style.visibility</p:attrName>
                                        </p:attrNameLst>
                                      </p:cBhvr>
                                      <p:to>
                                        <p:strVal val="visible"/>
                                      </p:to>
                                    </p:set>
                                    <p:animEffect transition="in" filter="fade">
                                      <p:cBhvr>
                                        <p:cTn id="19" dur="500"/>
                                        <p:tgtEl>
                                          <p:spTgt spid="2258947">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58947">
                                            <p:txEl>
                                              <p:pRg st="11" end="11"/>
                                            </p:txEl>
                                          </p:spTgt>
                                        </p:tgtEl>
                                        <p:attrNameLst>
                                          <p:attrName>style.visibility</p:attrName>
                                        </p:attrNameLst>
                                      </p:cBhvr>
                                      <p:to>
                                        <p:strVal val="visible"/>
                                      </p:to>
                                    </p:set>
                                    <p:animEffect transition="in" filter="fade">
                                      <p:cBhvr>
                                        <p:cTn id="22" dur="500"/>
                                        <p:tgtEl>
                                          <p:spTgt spid="2258947">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3" end="3"/>
                                            </p:txEl>
                                          </p:spTgt>
                                        </p:tgtEl>
                                        <p:attrNameLst>
                                          <p:attrName>style.visibility</p:attrName>
                                        </p:attrNameLst>
                                      </p:cBhvr>
                                      <p:to>
                                        <p:strVal val="visible"/>
                                      </p:to>
                                    </p:set>
                                    <p:animEffect transition="in" filter="wipe(left)">
                                      <p:cBhvr>
                                        <p:cTn id="27" dur="500"/>
                                        <p:tgtEl>
                                          <p:spTgt spid="22589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4" end="4"/>
                                            </p:txEl>
                                          </p:spTgt>
                                        </p:tgtEl>
                                        <p:attrNameLst>
                                          <p:attrName>style.visibility</p:attrName>
                                        </p:attrNameLst>
                                      </p:cBhvr>
                                      <p:to>
                                        <p:strVal val="visible"/>
                                      </p:to>
                                    </p:set>
                                    <p:animEffect transition="in" filter="wipe(left)">
                                      <p:cBhvr>
                                        <p:cTn id="32" dur="500"/>
                                        <p:tgtEl>
                                          <p:spTgt spid="22589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5" end="5"/>
                                            </p:txEl>
                                          </p:spTgt>
                                        </p:tgtEl>
                                        <p:attrNameLst>
                                          <p:attrName>style.visibility</p:attrName>
                                        </p:attrNameLst>
                                      </p:cBhvr>
                                      <p:to>
                                        <p:strVal val="visible"/>
                                      </p:to>
                                    </p:set>
                                    <p:animEffect transition="in" filter="wipe(left)">
                                      <p:cBhvr>
                                        <p:cTn id="37" dur="500"/>
                                        <p:tgtEl>
                                          <p:spTgt spid="225894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6" end="6"/>
                                            </p:txEl>
                                          </p:spTgt>
                                        </p:tgtEl>
                                        <p:attrNameLst>
                                          <p:attrName>style.visibility</p:attrName>
                                        </p:attrNameLst>
                                      </p:cBhvr>
                                      <p:to>
                                        <p:strVal val="visible"/>
                                      </p:to>
                                    </p:set>
                                    <p:animEffect transition="in" filter="wipe(left)">
                                      <p:cBhvr>
                                        <p:cTn id="42" dur="500"/>
                                        <p:tgtEl>
                                          <p:spTgt spid="22589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7" end="7"/>
                                            </p:txEl>
                                          </p:spTgt>
                                        </p:tgtEl>
                                        <p:attrNameLst>
                                          <p:attrName>style.visibility</p:attrName>
                                        </p:attrNameLst>
                                      </p:cBhvr>
                                      <p:to>
                                        <p:strVal val="visible"/>
                                      </p:to>
                                    </p:set>
                                    <p:animEffect transition="in" filter="wipe(left)">
                                      <p:cBhvr>
                                        <p:cTn id="47" dur="500"/>
                                        <p:tgtEl>
                                          <p:spTgt spid="22589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420888"/>
            <a:ext cx="9144000" cy="309634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rPr>
              <a:t>3.5 </a:t>
            </a:r>
            <a:r>
              <a:rPr lang="zh-CN" altLang="en-US" sz="4000" kern="0" dirty="0" smtClean="0">
                <a:solidFill>
                  <a:schemeClr val="bg2">
                    <a:lumMod val="10000"/>
                  </a:schemeClr>
                </a:solidFill>
              </a:rPr>
              <a:t>凸</a:t>
            </a:r>
            <a:r>
              <a:rPr lang="zh-CN" altLang="en-US" sz="4000" kern="0" dirty="0">
                <a:solidFill>
                  <a:schemeClr val="bg2">
                    <a:lumMod val="10000"/>
                  </a:schemeClr>
                </a:solidFill>
              </a:rPr>
              <a:t>多边形最优三角剖分</a:t>
            </a:r>
            <a:r>
              <a:rPr lang="zh-CN" altLang="en-US" sz="4000" kern="0" dirty="0" smtClean="0">
                <a:solidFill>
                  <a:schemeClr val="bg2">
                    <a:lumMod val="10000"/>
                  </a:schemeClr>
                </a:solidFill>
              </a:rPr>
              <a:t>问题</a:t>
            </a:r>
            <a:endParaRPr lang="en-US" altLang="zh-CN" sz="4000" kern="0" dirty="0" smtClean="0">
              <a:solidFill>
                <a:schemeClr val="bg2">
                  <a:lumMod val="10000"/>
                </a:schemeClr>
              </a:solidFill>
            </a:endParaRPr>
          </a:p>
          <a:p>
            <a:pPr eaLnBrk="1" hangingPunct="1">
              <a:lnSpc>
                <a:spcPct val="150000"/>
              </a:lnSpc>
            </a:pPr>
            <a:r>
              <a:rPr lang="en-US" altLang="zh-CN" sz="4000" kern="0" dirty="0" smtClean="0">
                <a:solidFill>
                  <a:schemeClr val="bg2">
                    <a:lumMod val="10000"/>
                  </a:schemeClr>
                </a:solidFill>
                <a:latin typeface="+mn-lt"/>
              </a:rPr>
              <a:t>Optimal Triangulation</a:t>
            </a:r>
          </a:p>
          <a:p>
            <a:pPr eaLnBrk="1" hangingPunct="1">
              <a:lnSpc>
                <a:spcPct val="150000"/>
              </a:lnSpc>
            </a:pPr>
            <a:r>
              <a:rPr lang="en-US" altLang="zh-CN" sz="4000" kern="0" dirty="0" smtClean="0">
                <a:solidFill>
                  <a:schemeClr val="bg2">
                    <a:lumMod val="10000"/>
                  </a:schemeClr>
                </a:solidFill>
                <a:latin typeface="+mn-lt"/>
              </a:rPr>
              <a:t> </a:t>
            </a:r>
            <a:r>
              <a:rPr lang="en-US" altLang="zh-CN" sz="4000" kern="0" dirty="0">
                <a:solidFill>
                  <a:schemeClr val="bg2">
                    <a:lumMod val="10000"/>
                  </a:schemeClr>
                </a:solidFill>
                <a:latin typeface="+mn-lt"/>
              </a:rPr>
              <a:t>of a Convex </a:t>
            </a:r>
            <a:r>
              <a:rPr lang="en-US" altLang="zh-CN" sz="4000" kern="0" dirty="0" smtClean="0">
                <a:solidFill>
                  <a:schemeClr val="bg2">
                    <a:lumMod val="10000"/>
                  </a:schemeClr>
                </a:solidFill>
                <a:latin typeface="+mn-lt"/>
              </a:rPr>
              <a:t>Polygon</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6071293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500"/>
              </a:spcBef>
            </a:pPr>
            <a:r>
              <a:rPr lang="zh-CN" altLang="en-US" sz="2200" dirty="0"/>
              <a:t>多边</a:t>
            </a:r>
            <a:r>
              <a:rPr lang="zh-CN" altLang="en-US" sz="2200" dirty="0" smtClean="0"/>
              <a:t>形</a:t>
            </a:r>
          </a:p>
          <a:p>
            <a:pPr marL="990600" lvl="1" indent="-533400" eaLnBrk="1" hangingPunct="1">
              <a:lnSpc>
                <a:spcPct val="130000"/>
              </a:lnSpc>
              <a:spcBef>
                <a:spcPts val="500"/>
              </a:spcBef>
            </a:pPr>
            <a:r>
              <a:rPr lang="zh-CN" altLang="en-US" sz="2200" dirty="0" smtClean="0"/>
              <a:t>平</a:t>
            </a:r>
            <a:r>
              <a:rPr lang="zh-CN" altLang="en-US" sz="2200" dirty="0"/>
              <a:t>面上由一系列首尾相接的直线段组成的分段线性闭曲</a:t>
            </a:r>
            <a:r>
              <a:rPr lang="zh-CN" altLang="en-US" sz="2200" dirty="0" smtClean="0"/>
              <a:t>线</a:t>
            </a:r>
            <a:endParaRPr lang="en-US" altLang="zh-CN" sz="2200" dirty="0" smtClean="0"/>
          </a:p>
          <a:p>
            <a:pPr marL="504000" indent="-504000" eaLnBrk="1" hangingPunct="1">
              <a:lnSpc>
                <a:spcPct val="130000"/>
              </a:lnSpc>
              <a:spcBef>
                <a:spcPts val="500"/>
              </a:spcBef>
            </a:pPr>
            <a:r>
              <a:rPr lang="zh-CN" altLang="en-US" sz="2200" dirty="0"/>
              <a:t>简单多边</a:t>
            </a:r>
            <a:r>
              <a:rPr lang="zh-CN" altLang="en-US" sz="2200" dirty="0" smtClean="0"/>
              <a:t>形</a:t>
            </a:r>
            <a:endParaRPr lang="zh-CN" altLang="en-US" sz="2200" dirty="0"/>
          </a:p>
          <a:p>
            <a:pPr marL="990600" lvl="1" indent="-533400" eaLnBrk="1" hangingPunct="1">
              <a:lnSpc>
                <a:spcPct val="130000"/>
              </a:lnSpc>
              <a:spcBef>
                <a:spcPts val="500"/>
              </a:spcBef>
            </a:pPr>
            <a:r>
              <a:rPr lang="zh-CN" altLang="en-US" sz="2200" dirty="0"/>
              <a:t>若多边形的边除了连接顶点外没有别的交点，称为简单多边</a:t>
            </a:r>
            <a:r>
              <a:rPr lang="zh-CN" altLang="en-US" sz="2200" dirty="0" smtClean="0"/>
              <a:t>形</a:t>
            </a:r>
            <a:endParaRPr lang="en-US" altLang="zh-CN" sz="2200" dirty="0"/>
          </a:p>
          <a:p>
            <a:pPr marL="504000" indent="-504000" eaLnBrk="1" hangingPunct="1">
              <a:lnSpc>
                <a:spcPct val="130000"/>
              </a:lnSpc>
              <a:spcBef>
                <a:spcPts val="500"/>
              </a:spcBef>
            </a:pPr>
            <a:r>
              <a:rPr lang="zh-CN" altLang="en-US" sz="2200" dirty="0"/>
              <a:t>凸多边</a:t>
            </a:r>
            <a:r>
              <a:rPr lang="zh-CN" altLang="en-US" sz="2200" dirty="0" smtClean="0"/>
              <a:t>形</a:t>
            </a:r>
            <a:endParaRPr lang="zh-CN" altLang="en-US" sz="2200" dirty="0"/>
          </a:p>
          <a:p>
            <a:pPr marL="990600" lvl="1" indent="-533400" eaLnBrk="1" hangingPunct="1">
              <a:lnSpc>
                <a:spcPct val="130000"/>
              </a:lnSpc>
              <a:spcBef>
                <a:spcPts val="500"/>
              </a:spcBef>
            </a:pPr>
            <a:r>
              <a:rPr lang="zh-CN" altLang="en-US" sz="2200" dirty="0"/>
              <a:t>当一个简单多边形及其内部构成一个闭凸集时，称为凸多边</a:t>
            </a:r>
            <a:r>
              <a:rPr lang="zh-CN" altLang="en-US" sz="2200" dirty="0" smtClean="0"/>
              <a:t>形</a:t>
            </a:r>
            <a:endParaRPr lang="en-US" altLang="zh-CN" sz="2200" dirty="0" smtClean="0"/>
          </a:p>
          <a:p>
            <a:pPr marL="990600" lvl="1" indent="-533400" eaLnBrk="1" hangingPunct="1">
              <a:lnSpc>
                <a:spcPct val="130000"/>
              </a:lnSpc>
              <a:spcBef>
                <a:spcPts val="500"/>
              </a:spcBef>
            </a:pPr>
            <a:r>
              <a:rPr lang="zh-CN" altLang="en-US" sz="2200" dirty="0">
                <a:solidFill>
                  <a:srgbClr val="FF0000"/>
                </a:solidFill>
              </a:rPr>
              <a:t>凸</a:t>
            </a:r>
            <a:r>
              <a:rPr lang="zh-CN" altLang="en-US" sz="2200" dirty="0" smtClean="0">
                <a:solidFill>
                  <a:srgbClr val="FF0000"/>
                </a:solidFill>
              </a:rPr>
              <a:t>集</a:t>
            </a:r>
            <a:r>
              <a:rPr lang="zh-CN" altLang="en-US" sz="2200" dirty="0" smtClean="0"/>
              <a:t>的含义：凸</a:t>
            </a:r>
            <a:r>
              <a:rPr lang="zh-CN" altLang="en-US" sz="2200" dirty="0"/>
              <a:t>多边形</a:t>
            </a:r>
            <a:r>
              <a:rPr lang="zh-CN" altLang="en-US" sz="2200" dirty="0" smtClean="0"/>
              <a:t>边</a:t>
            </a:r>
            <a:r>
              <a:rPr lang="zh-CN" altLang="en-US" sz="2200" dirty="0"/>
              <a:t>界或内部的任意两点所连成的直线段上的所有点均在凸多边形的内部或边界</a:t>
            </a:r>
            <a:r>
              <a:rPr lang="zh-CN" altLang="en-US" sz="2200" dirty="0" smtClean="0"/>
              <a:t>上</a:t>
            </a:r>
            <a:endParaRPr lang="en-US" altLang="zh-CN" sz="2200" dirty="0" smtClean="0"/>
          </a:p>
          <a:p>
            <a:pPr marL="990600" lvl="1" indent="-533400" eaLnBrk="1" hangingPunct="1">
              <a:lnSpc>
                <a:spcPct val="130000"/>
              </a:lnSpc>
              <a:spcBef>
                <a:spcPts val="500"/>
              </a:spcBef>
            </a:pPr>
            <a:r>
              <a:rPr lang="zh-CN" altLang="en-US" sz="2200" dirty="0"/>
              <a:t>通常用多边形顶点的</a:t>
            </a:r>
            <a:r>
              <a:rPr lang="zh-CN" altLang="en-US" sz="2200" dirty="0">
                <a:solidFill>
                  <a:srgbClr val="FF0000"/>
                </a:solidFill>
              </a:rPr>
              <a:t>逆时针</a:t>
            </a:r>
            <a:r>
              <a:rPr lang="zh-CN" altLang="en-US" sz="2200" dirty="0"/>
              <a:t>序列表示凸多边</a:t>
            </a:r>
            <a:r>
              <a:rPr lang="zh-CN" altLang="en-US" sz="2200" dirty="0" smtClean="0"/>
              <a:t>形</a:t>
            </a:r>
            <a:endParaRPr lang="en-US" altLang="zh-CN" sz="2200" dirty="0" smtClean="0"/>
          </a:p>
          <a:p>
            <a:pPr marL="990600" lvl="1" indent="-533400" eaLnBrk="1" hangingPunct="1">
              <a:lnSpc>
                <a:spcPct val="130000"/>
              </a:lnSpc>
              <a:spcBef>
                <a:spcPts val="500"/>
              </a:spcBef>
            </a:pPr>
            <a:r>
              <a:rPr lang="zh-CN" altLang="en-US" sz="2200" dirty="0" smtClean="0"/>
              <a:t>即：</a:t>
            </a:r>
            <a:r>
              <a:rPr lang="en-US" altLang="zh-CN" sz="2200" b="1" dirty="0"/>
              <a:t> </a:t>
            </a:r>
            <a:r>
              <a:rPr lang="en-US" altLang="zh-CN" sz="2200" b="1" dirty="0" smtClean="0"/>
              <a:t>V={v</a:t>
            </a:r>
            <a:r>
              <a:rPr lang="en-US" altLang="zh-CN" sz="2200" b="1" baseline="-25000" dirty="0" smtClean="0"/>
              <a:t>0</a:t>
            </a:r>
            <a:r>
              <a:rPr lang="en-US" altLang="zh-CN" sz="2200" b="1" dirty="0" smtClean="0"/>
              <a:t>, v</a:t>
            </a:r>
            <a:r>
              <a:rPr lang="en-US" altLang="zh-CN" sz="2200" b="1" baseline="-25000" dirty="0" smtClean="0"/>
              <a:t>1</a:t>
            </a:r>
            <a:r>
              <a:rPr lang="en-US" altLang="zh-CN" sz="2200" b="1" dirty="0" smtClean="0"/>
              <a:t>, </a:t>
            </a:r>
            <a:r>
              <a:rPr lang="en-US" altLang="zh-CN" sz="2200" b="1" dirty="0"/>
              <a:t>……, </a:t>
            </a:r>
            <a:r>
              <a:rPr lang="en-US" altLang="zh-CN" sz="2200" b="1" dirty="0" smtClean="0"/>
              <a:t>v</a:t>
            </a:r>
            <a:r>
              <a:rPr lang="en-US" altLang="zh-CN" sz="2200" b="1" baseline="-25000" dirty="0" smtClean="0"/>
              <a:t>n-1</a:t>
            </a:r>
            <a:r>
              <a:rPr lang="en-US" altLang="zh-CN" sz="2200" b="1" dirty="0" smtClean="0"/>
              <a:t>}</a:t>
            </a:r>
            <a:r>
              <a:rPr lang="en-US" altLang="zh-CN" sz="2200" dirty="0" smtClean="0"/>
              <a:t> </a:t>
            </a:r>
            <a:r>
              <a:rPr lang="zh-CN" altLang="en-US" sz="2200" dirty="0" smtClean="0"/>
              <a:t>表示具有</a:t>
            </a:r>
            <a:r>
              <a:rPr lang="en-US" altLang="zh-CN" sz="2200" dirty="0" smtClean="0"/>
              <a:t>n</a:t>
            </a:r>
            <a:r>
              <a:rPr lang="zh-CN" altLang="en-US" sz="2200" dirty="0" smtClean="0"/>
              <a:t>条边（</a:t>
            </a:r>
            <a:r>
              <a:rPr lang="en-US" altLang="zh-CN" sz="2200" b="1" dirty="0" smtClean="0"/>
              <a:t>v</a:t>
            </a:r>
            <a:r>
              <a:rPr lang="en-US" altLang="zh-CN" sz="2200" b="1" baseline="-25000" dirty="0" smtClean="0"/>
              <a:t>0</a:t>
            </a:r>
            <a:r>
              <a:rPr lang="en-US" altLang="zh-CN" sz="2200" b="1" dirty="0" smtClean="0"/>
              <a:t>, v</a:t>
            </a:r>
            <a:r>
              <a:rPr lang="en-US" altLang="zh-CN" sz="2200" b="1" baseline="-25000" dirty="0" smtClean="0"/>
              <a:t>1</a:t>
            </a:r>
            <a:r>
              <a:rPr lang="zh-CN" altLang="en-US" sz="2200" dirty="0" smtClean="0"/>
              <a:t>），（</a:t>
            </a:r>
            <a:r>
              <a:rPr lang="en-US" altLang="zh-CN" sz="2200" b="1" dirty="0" smtClean="0"/>
              <a:t>v</a:t>
            </a:r>
            <a:r>
              <a:rPr lang="en-US" altLang="zh-CN" sz="2200" b="1" baseline="-25000" dirty="0" smtClean="0"/>
              <a:t>1</a:t>
            </a:r>
            <a:r>
              <a:rPr lang="en-US" altLang="zh-CN" sz="2200" b="1" dirty="0" smtClean="0"/>
              <a:t>, v</a:t>
            </a:r>
            <a:r>
              <a:rPr lang="en-US" altLang="zh-CN" sz="2200" b="1" baseline="-25000" dirty="0" smtClean="0"/>
              <a:t>2 </a:t>
            </a:r>
            <a:r>
              <a:rPr lang="zh-CN" altLang="en-US" sz="2200" dirty="0" smtClean="0"/>
              <a:t>），</a:t>
            </a:r>
            <a:r>
              <a:rPr lang="en-US" altLang="zh-CN" sz="2200" dirty="0" smtClean="0"/>
              <a:t>……,</a:t>
            </a:r>
            <a:r>
              <a:rPr lang="zh-CN" altLang="en-US" sz="2200" dirty="0" smtClean="0"/>
              <a:t>（</a:t>
            </a:r>
            <a:r>
              <a:rPr lang="en-US" altLang="zh-CN" sz="2200" b="1" dirty="0" smtClean="0"/>
              <a:t>v</a:t>
            </a:r>
            <a:r>
              <a:rPr lang="en-US" altLang="zh-CN" sz="2200" b="1" baseline="-25000" dirty="0" smtClean="0"/>
              <a:t>n-1 </a:t>
            </a:r>
            <a:r>
              <a:rPr lang="en-US" altLang="zh-CN" sz="2200" b="1" dirty="0"/>
              <a:t>, </a:t>
            </a:r>
            <a:r>
              <a:rPr lang="en-US" altLang="zh-CN" sz="2200" b="1" dirty="0" err="1" smtClean="0"/>
              <a:t>v</a:t>
            </a:r>
            <a:r>
              <a:rPr lang="en-US" altLang="zh-CN" sz="2200" b="1" baseline="-25000" dirty="0" err="1" smtClean="0"/>
              <a:t>n</a:t>
            </a:r>
            <a:r>
              <a:rPr lang="zh-CN" altLang="en-US" sz="2200" dirty="0" smtClean="0"/>
              <a:t>）的一个凸多边形（约定：</a:t>
            </a:r>
            <a:r>
              <a:rPr lang="en-US" altLang="zh-CN" sz="2200" b="1" dirty="0" smtClean="0"/>
              <a:t>v</a:t>
            </a:r>
            <a:r>
              <a:rPr lang="en-US" altLang="zh-CN" sz="2200" b="1" baseline="-25000" dirty="0" smtClean="0"/>
              <a:t>0 </a:t>
            </a:r>
            <a:r>
              <a:rPr lang="en-US" altLang="zh-CN" sz="2200" b="1" dirty="0"/>
              <a:t>=</a:t>
            </a:r>
            <a:r>
              <a:rPr lang="en-US" altLang="zh-CN" sz="2200" b="1" dirty="0" err="1" smtClean="0"/>
              <a:t>v</a:t>
            </a:r>
            <a:r>
              <a:rPr lang="en-US" altLang="zh-CN" sz="2200" b="1" baseline="-25000" dirty="0" err="1" smtClean="0"/>
              <a:t>n</a:t>
            </a:r>
            <a:r>
              <a:rPr lang="en-US" altLang="zh-CN" sz="2200" b="1" baseline="-25000" dirty="0" smtClean="0"/>
              <a:t> </a:t>
            </a:r>
            <a:r>
              <a:rPr lang="zh-CN" altLang="en-US" sz="2200" dirty="0" smtClean="0"/>
              <a:t>）</a:t>
            </a:r>
            <a:endParaRPr lang="en-US" altLang="zh-CN" sz="2200" dirty="0"/>
          </a:p>
          <a:p>
            <a:pPr marL="990600" lvl="1" indent="-533400" eaLnBrk="1" hangingPunct="1">
              <a:lnSpc>
                <a:spcPct val="130000"/>
              </a:lnSpc>
              <a:spcBef>
                <a:spcPts val="500"/>
              </a:spcBef>
            </a:pPr>
            <a:endParaRPr lang="en-US" altLang="zh-CN" sz="2200" dirty="0" smtClean="0"/>
          </a:p>
        </p:txBody>
      </p:sp>
    </p:spTree>
    <p:extLst>
      <p:ext uri="{BB962C8B-B14F-4D97-AF65-F5344CB8AC3E}">
        <p14:creationId xmlns:p14="http://schemas.microsoft.com/office/powerpoint/2010/main" val="347263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3672408"/>
          </a:xfrm>
          <a:prstGeom prst="rect">
            <a:avLst/>
          </a:prstGeom>
        </p:spPr>
        <p:txBody>
          <a:bodyPr/>
          <a:lstStyle/>
          <a:p>
            <a:pPr marL="504000" indent="-504000" eaLnBrk="1" hangingPunct="1">
              <a:lnSpc>
                <a:spcPct val="130000"/>
              </a:lnSpc>
              <a:spcBef>
                <a:spcPts val="500"/>
              </a:spcBef>
            </a:pPr>
            <a:r>
              <a:rPr lang="zh-CN" altLang="en-US" sz="2200" dirty="0" smtClean="0"/>
              <a:t>凸</a:t>
            </a:r>
            <a:r>
              <a:rPr lang="zh-CN" altLang="en-US" sz="2200" dirty="0"/>
              <a:t>多边</a:t>
            </a:r>
            <a:r>
              <a:rPr lang="zh-CN" altLang="en-US" sz="2200" dirty="0" smtClean="0"/>
              <a:t>形的分割</a:t>
            </a:r>
            <a:endParaRPr lang="zh-CN" altLang="en-US" sz="2200" dirty="0"/>
          </a:p>
          <a:p>
            <a:pPr marL="990600" lvl="1" indent="-533400" eaLnBrk="1" hangingPunct="1">
              <a:lnSpc>
                <a:spcPct val="130000"/>
              </a:lnSpc>
              <a:spcBef>
                <a:spcPts val="500"/>
              </a:spcBef>
            </a:pPr>
            <a:r>
              <a:rPr lang="zh-CN" altLang="en-US" sz="2200" dirty="0" smtClean="0"/>
              <a:t>若 </a:t>
            </a:r>
            <a:r>
              <a:rPr lang="en-US" altLang="zh-CN" sz="2200" b="1" dirty="0" smtClean="0"/>
              <a:t>v</a:t>
            </a:r>
            <a:r>
              <a:rPr lang="en-US" altLang="zh-CN" sz="2200" b="1" baseline="-25000" dirty="0" smtClean="0"/>
              <a:t>i </a:t>
            </a:r>
            <a:r>
              <a:rPr lang="zh-CN" altLang="en-US" sz="2200" dirty="0" smtClean="0"/>
              <a:t>和</a:t>
            </a:r>
            <a:r>
              <a:rPr lang="en-US" altLang="zh-CN" sz="2200" b="1" dirty="0" smtClean="0"/>
              <a:t> </a:t>
            </a:r>
            <a:r>
              <a:rPr lang="en-US" altLang="zh-CN" sz="2200" b="1" dirty="0" err="1" smtClean="0"/>
              <a:t>v</a:t>
            </a:r>
            <a:r>
              <a:rPr lang="en-US" altLang="zh-CN" sz="2200" b="1" baseline="-25000" dirty="0" err="1" smtClean="0"/>
              <a:t>j</a:t>
            </a:r>
            <a:r>
              <a:rPr lang="zh-CN" altLang="en-US" sz="2200" dirty="0"/>
              <a:t> </a:t>
            </a:r>
            <a:r>
              <a:rPr lang="zh-CN" altLang="en-US" sz="2200" dirty="0" smtClean="0"/>
              <a:t>是多</a:t>
            </a:r>
            <a:r>
              <a:rPr lang="zh-CN" altLang="en-US" sz="2200" dirty="0"/>
              <a:t>边</a:t>
            </a:r>
            <a:r>
              <a:rPr lang="zh-CN" altLang="en-US" sz="2200" dirty="0" smtClean="0"/>
              <a:t>形中两个不相邻的顶点</a:t>
            </a:r>
            <a:endParaRPr lang="en-US" altLang="zh-CN" sz="2200" dirty="0" smtClean="0"/>
          </a:p>
          <a:p>
            <a:pPr marL="1440000" lvl="2" indent="-432000" eaLnBrk="1" hangingPunct="1">
              <a:lnSpc>
                <a:spcPct val="130000"/>
              </a:lnSpc>
              <a:spcBef>
                <a:spcPts val="500"/>
              </a:spcBef>
            </a:pPr>
            <a:r>
              <a:rPr lang="zh-CN" altLang="en-US" sz="2200" dirty="0" smtClean="0"/>
              <a:t>则线段</a:t>
            </a:r>
            <a:r>
              <a:rPr lang="zh-CN" altLang="en-US" sz="2200" dirty="0"/>
              <a:t>（</a:t>
            </a:r>
            <a:r>
              <a:rPr lang="en-US" altLang="zh-CN" sz="2200" b="1" dirty="0" smtClean="0"/>
              <a:t>v</a:t>
            </a:r>
            <a:r>
              <a:rPr lang="en-US" altLang="zh-CN" sz="2200" b="1" baseline="-25000" dirty="0" smtClean="0"/>
              <a:t>i</a:t>
            </a:r>
            <a:r>
              <a:rPr lang="en-US" altLang="zh-CN" sz="2200" b="1" dirty="0" smtClean="0"/>
              <a:t>, </a:t>
            </a:r>
            <a:r>
              <a:rPr lang="en-US" altLang="zh-CN" sz="2200" b="1" dirty="0" err="1" smtClean="0"/>
              <a:t>v</a:t>
            </a:r>
            <a:r>
              <a:rPr lang="en-US" altLang="zh-CN" sz="2200" b="1" baseline="-25000" dirty="0" err="1" smtClean="0"/>
              <a:t>j</a:t>
            </a:r>
            <a:r>
              <a:rPr lang="zh-CN" altLang="en-US" sz="2200" dirty="0" smtClean="0"/>
              <a:t>）称为多</a:t>
            </a:r>
            <a:r>
              <a:rPr lang="zh-CN" altLang="en-US" sz="2200" dirty="0"/>
              <a:t>边</a:t>
            </a:r>
            <a:r>
              <a:rPr lang="zh-CN" altLang="en-US" sz="2200" dirty="0" smtClean="0"/>
              <a:t>形的一条</a:t>
            </a:r>
            <a:r>
              <a:rPr lang="zh-CN" altLang="en-US" sz="2200" dirty="0" smtClean="0">
                <a:solidFill>
                  <a:srgbClr val="FF0000"/>
                </a:solidFill>
              </a:rPr>
              <a:t>弦</a:t>
            </a:r>
            <a:endParaRPr lang="en-US" altLang="zh-CN" sz="2200" dirty="0" smtClean="0">
              <a:solidFill>
                <a:srgbClr val="FF0000"/>
              </a:solidFill>
            </a:endParaRPr>
          </a:p>
          <a:p>
            <a:pPr marL="990600" lvl="1" indent="-533400" eaLnBrk="1" hangingPunct="1">
              <a:lnSpc>
                <a:spcPct val="130000"/>
              </a:lnSpc>
              <a:spcBef>
                <a:spcPts val="500"/>
              </a:spcBef>
            </a:pPr>
            <a:r>
              <a:rPr lang="zh-CN" altLang="en-US" sz="2200" dirty="0"/>
              <a:t>一条</a:t>
            </a:r>
            <a:r>
              <a:rPr lang="zh-CN" altLang="en-US" sz="2200" dirty="0" smtClean="0"/>
              <a:t>弦将多边形分割成两个多边形：</a:t>
            </a:r>
            <a:r>
              <a:rPr lang="en-US" altLang="zh-CN" sz="2200" b="1" dirty="0"/>
              <a:t> </a:t>
            </a:r>
            <a:endParaRPr lang="en-US" altLang="zh-CN" sz="2200" b="1" dirty="0" smtClean="0"/>
          </a:p>
          <a:p>
            <a:pPr marL="1440000" lvl="2" indent="-432000" eaLnBrk="1" hangingPunct="1">
              <a:lnSpc>
                <a:spcPct val="130000"/>
              </a:lnSpc>
              <a:spcBef>
                <a:spcPts val="500"/>
              </a:spcBef>
            </a:pPr>
            <a:r>
              <a:rPr lang="en-US" altLang="zh-CN" sz="2200" b="1" dirty="0" smtClean="0"/>
              <a:t>{ v</a:t>
            </a:r>
            <a:r>
              <a:rPr lang="en-US" altLang="zh-CN" sz="2200" b="1" baseline="-25000" dirty="0" smtClean="0"/>
              <a:t>i</a:t>
            </a:r>
            <a:r>
              <a:rPr lang="en-US" altLang="zh-CN" sz="2200" b="1" dirty="0" smtClean="0"/>
              <a:t>, v</a:t>
            </a:r>
            <a:r>
              <a:rPr lang="en-US" altLang="zh-CN" sz="2200" b="1" baseline="-25000" dirty="0" smtClean="0"/>
              <a:t>i+1</a:t>
            </a:r>
            <a:r>
              <a:rPr lang="en-US" altLang="zh-CN" sz="2200" b="1" dirty="0" smtClean="0"/>
              <a:t>, </a:t>
            </a:r>
            <a:r>
              <a:rPr lang="en-US" altLang="zh-CN" sz="2200" b="1" dirty="0"/>
              <a:t>……, </a:t>
            </a:r>
            <a:r>
              <a:rPr lang="en-US" altLang="zh-CN" sz="2200" b="1" dirty="0" err="1" smtClean="0"/>
              <a:t>v</a:t>
            </a:r>
            <a:r>
              <a:rPr lang="en-US" altLang="zh-CN" sz="2200" b="1" baseline="-25000" dirty="0" err="1" smtClean="0"/>
              <a:t>j</a:t>
            </a:r>
            <a:r>
              <a:rPr lang="en-US" altLang="zh-CN" sz="2200" b="1" baseline="-25000" dirty="0" smtClean="0"/>
              <a:t> </a:t>
            </a:r>
            <a:r>
              <a:rPr lang="en-US" altLang="zh-CN" sz="2200" b="1" dirty="0" smtClean="0"/>
              <a:t>}</a:t>
            </a:r>
            <a:r>
              <a:rPr lang="en-US" altLang="zh-CN" sz="2200" dirty="0" smtClean="0"/>
              <a:t>  </a:t>
            </a:r>
            <a:r>
              <a:rPr lang="zh-CN" altLang="en-US" sz="2200" dirty="0" smtClean="0"/>
              <a:t>和 </a:t>
            </a:r>
            <a:r>
              <a:rPr lang="en-US" altLang="zh-CN" sz="2200" b="1" dirty="0" smtClean="0"/>
              <a:t>{ </a:t>
            </a:r>
            <a:r>
              <a:rPr lang="en-US" altLang="zh-CN" sz="2200" b="1" dirty="0" err="1" smtClean="0"/>
              <a:t>v</a:t>
            </a:r>
            <a:r>
              <a:rPr lang="en-US" altLang="zh-CN" sz="2200" b="1" baseline="-25000" dirty="0" err="1" smtClean="0"/>
              <a:t>j</a:t>
            </a:r>
            <a:r>
              <a:rPr lang="en-US" altLang="zh-CN" sz="2200" b="1" dirty="0" smtClean="0"/>
              <a:t>, v</a:t>
            </a:r>
            <a:r>
              <a:rPr lang="en-US" altLang="zh-CN" sz="2200" b="1" baseline="-25000" dirty="0" smtClean="0"/>
              <a:t>j+1</a:t>
            </a:r>
            <a:r>
              <a:rPr lang="en-US" altLang="zh-CN" sz="2200" b="1" dirty="0" smtClean="0"/>
              <a:t>, </a:t>
            </a:r>
            <a:r>
              <a:rPr lang="en-US" altLang="zh-CN" sz="2200" b="1" dirty="0"/>
              <a:t>……, </a:t>
            </a:r>
            <a:r>
              <a:rPr lang="en-US" altLang="zh-CN" sz="2200" b="1" dirty="0" smtClean="0"/>
              <a:t>v</a:t>
            </a:r>
            <a:r>
              <a:rPr lang="en-US" altLang="zh-CN" sz="2200" b="1" baseline="-25000" dirty="0" smtClean="0"/>
              <a:t>i </a:t>
            </a:r>
            <a:r>
              <a:rPr lang="en-US" altLang="zh-CN" sz="2200" b="1" dirty="0" smtClean="0"/>
              <a:t>}</a:t>
            </a:r>
            <a:r>
              <a:rPr lang="en-US" altLang="zh-CN" sz="2200" dirty="0" smtClean="0"/>
              <a:t> </a:t>
            </a:r>
            <a:endParaRPr lang="en-US" altLang="zh-CN" sz="2200" dirty="0"/>
          </a:p>
          <a:p>
            <a:pPr marL="990600" lvl="1" indent="-533400" eaLnBrk="1" hangingPunct="1">
              <a:lnSpc>
                <a:spcPct val="130000"/>
              </a:lnSpc>
              <a:spcBef>
                <a:spcPts val="500"/>
              </a:spcBef>
            </a:pPr>
            <a:r>
              <a:rPr lang="zh-CN" altLang="en-US" sz="2200" dirty="0" smtClean="0"/>
              <a:t>例</a:t>
            </a:r>
            <a:r>
              <a:rPr lang="en-US" altLang="zh-CN" sz="2200" dirty="0" smtClean="0"/>
              <a:t>1</a:t>
            </a:r>
            <a:r>
              <a:rPr lang="zh-CN" altLang="en-US" sz="2200" dirty="0" smtClean="0"/>
              <a:t>：</a:t>
            </a:r>
            <a:r>
              <a:rPr lang="en-US" altLang="zh-CN" sz="2200" b="1" dirty="0"/>
              <a:t>{ </a:t>
            </a:r>
            <a:r>
              <a:rPr lang="en-US" altLang="zh-CN" sz="2200" b="1" dirty="0" smtClean="0"/>
              <a:t>v</a:t>
            </a:r>
            <a:r>
              <a:rPr lang="en-US" altLang="zh-CN" sz="2200" b="1" baseline="-25000" dirty="0" smtClean="0"/>
              <a:t>0</a:t>
            </a:r>
            <a:r>
              <a:rPr lang="en-US" altLang="zh-CN" sz="2200" b="1" dirty="0" smtClean="0"/>
              <a:t>, v</a:t>
            </a:r>
            <a:r>
              <a:rPr lang="en-US" altLang="zh-CN" sz="2200" b="1" baseline="-25000" dirty="0" smtClean="0"/>
              <a:t>1</a:t>
            </a:r>
            <a:r>
              <a:rPr lang="en-US" altLang="zh-CN" sz="2200" b="1" dirty="0" smtClean="0"/>
              <a:t>,</a:t>
            </a:r>
            <a:r>
              <a:rPr lang="en-US" altLang="zh-CN" sz="2200" b="1" dirty="0"/>
              <a:t> </a:t>
            </a:r>
            <a:r>
              <a:rPr lang="en-US" altLang="zh-CN" sz="2200" b="1" dirty="0" smtClean="0"/>
              <a:t>v</a:t>
            </a:r>
            <a:r>
              <a:rPr lang="en-US" altLang="zh-CN" sz="2200" b="1" baseline="-25000" dirty="0" smtClean="0"/>
              <a:t>2</a:t>
            </a:r>
            <a:r>
              <a:rPr lang="en-US" altLang="zh-CN" sz="2200" b="1" dirty="0" smtClean="0"/>
              <a:t>, v</a:t>
            </a:r>
            <a:r>
              <a:rPr lang="en-US" altLang="zh-CN" sz="2200" b="1" baseline="-25000" dirty="0" smtClean="0"/>
              <a:t>3</a:t>
            </a:r>
            <a:r>
              <a:rPr lang="en-US" altLang="zh-CN" sz="2200" b="1" dirty="0" smtClean="0"/>
              <a:t> }</a:t>
            </a:r>
            <a:r>
              <a:rPr lang="en-US" altLang="zh-CN" sz="2200" dirty="0" smtClean="0"/>
              <a:t>  </a:t>
            </a:r>
            <a:r>
              <a:rPr lang="zh-CN" altLang="en-US" sz="2200" dirty="0"/>
              <a:t>和 </a:t>
            </a:r>
            <a:r>
              <a:rPr lang="en-US" altLang="zh-CN" sz="2200" b="1" dirty="0"/>
              <a:t>{ </a:t>
            </a:r>
            <a:r>
              <a:rPr lang="en-US" altLang="zh-CN" sz="2200" b="1" dirty="0" smtClean="0"/>
              <a:t>v</a:t>
            </a:r>
            <a:r>
              <a:rPr lang="en-US" altLang="zh-CN" sz="2200" b="1" baseline="-25000" dirty="0" smtClean="0"/>
              <a:t>3</a:t>
            </a:r>
            <a:r>
              <a:rPr lang="en-US" altLang="zh-CN" sz="2200" b="1" dirty="0" smtClean="0"/>
              <a:t>, v</a:t>
            </a:r>
            <a:r>
              <a:rPr lang="en-US" altLang="zh-CN" sz="2200" b="1" baseline="-25000" dirty="0" smtClean="0"/>
              <a:t>4</a:t>
            </a:r>
            <a:r>
              <a:rPr lang="en-US" altLang="zh-CN" sz="2200" b="1" dirty="0" smtClean="0"/>
              <a:t>, v</a:t>
            </a:r>
            <a:r>
              <a:rPr lang="en-US" altLang="zh-CN" sz="2200" b="1" baseline="-25000" dirty="0" smtClean="0"/>
              <a:t>5</a:t>
            </a:r>
            <a:r>
              <a:rPr lang="en-US" altLang="zh-CN" sz="2200" b="1" dirty="0" smtClean="0"/>
              <a:t>, v</a:t>
            </a:r>
            <a:r>
              <a:rPr lang="en-US" altLang="zh-CN" sz="2200" b="1" baseline="-25000" dirty="0" smtClean="0"/>
              <a:t>6</a:t>
            </a:r>
            <a:r>
              <a:rPr lang="en-US" altLang="zh-CN" sz="2200" b="1" dirty="0" smtClean="0"/>
              <a:t>, v</a:t>
            </a:r>
            <a:r>
              <a:rPr lang="en-US" altLang="zh-CN" sz="2200" b="1" baseline="-25000" dirty="0" smtClean="0"/>
              <a:t>0 </a:t>
            </a:r>
            <a:r>
              <a:rPr lang="en-US" altLang="zh-CN" sz="2200" b="1" dirty="0"/>
              <a:t>}</a:t>
            </a:r>
            <a:r>
              <a:rPr lang="en-US" altLang="zh-CN" sz="2200" dirty="0"/>
              <a:t> </a:t>
            </a:r>
          </a:p>
          <a:p>
            <a:pPr marL="990600" lvl="1" indent="-533400" eaLnBrk="1" hangingPunct="1">
              <a:lnSpc>
                <a:spcPct val="130000"/>
              </a:lnSpc>
              <a:spcBef>
                <a:spcPts val="500"/>
              </a:spcBef>
            </a:pPr>
            <a:r>
              <a:rPr lang="zh-CN" altLang="en-US" sz="2200" dirty="0" smtClean="0"/>
              <a:t>例</a:t>
            </a:r>
            <a:r>
              <a:rPr lang="en-US" altLang="zh-CN" sz="2200" dirty="0"/>
              <a:t>2</a:t>
            </a:r>
            <a:r>
              <a:rPr lang="zh-CN" altLang="en-US" sz="2200" dirty="0" smtClean="0"/>
              <a:t>：</a:t>
            </a:r>
            <a:r>
              <a:rPr lang="en-US" altLang="zh-CN" sz="2200" b="1" dirty="0"/>
              <a:t>{ </a:t>
            </a:r>
            <a:r>
              <a:rPr lang="en-US" altLang="zh-CN" sz="2200" b="1" dirty="0" smtClean="0"/>
              <a:t>v</a:t>
            </a:r>
            <a:r>
              <a:rPr lang="en-US" altLang="zh-CN" sz="2200" b="1" baseline="-25000" dirty="0" smtClean="0"/>
              <a:t>1</a:t>
            </a:r>
            <a:r>
              <a:rPr lang="en-US" altLang="zh-CN" sz="2200" b="1" dirty="0" smtClean="0"/>
              <a:t>, v</a:t>
            </a:r>
            <a:r>
              <a:rPr lang="en-US" altLang="zh-CN" sz="2200" b="1" baseline="-25000" dirty="0" smtClean="0"/>
              <a:t>2</a:t>
            </a:r>
            <a:r>
              <a:rPr lang="en-US" altLang="zh-CN" sz="2200" b="1" dirty="0" smtClean="0"/>
              <a:t>, v</a:t>
            </a:r>
            <a:r>
              <a:rPr lang="en-US" altLang="zh-CN" sz="2200" b="1" baseline="-25000" dirty="0" smtClean="0"/>
              <a:t>3</a:t>
            </a:r>
            <a:r>
              <a:rPr lang="en-US" altLang="zh-CN" sz="2200" b="1" dirty="0" smtClean="0"/>
              <a:t>, v</a:t>
            </a:r>
            <a:r>
              <a:rPr lang="en-US" altLang="zh-CN" sz="2200" b="1" baseline="-25000" dirty="0" smtClean="0"/>
              <a:t>4  </a:t>
            </a:r>
            <a:r>
              <a:rPr lang="en-US" altLang="zh-CN" sz="2200" b="1" dirty="0"/>
              <a:t>}</a:t>
            </a:r>
            <a:r>
              <a:rPr lang="en-US" altLang="zh-CN" sz="2200" dirty="0"/>
              <a:t>  </a:t>
            </a:r>
            <a:r>
              <a:rPr lang="zh-CN" altLang="en-US" sz="2200" dirty="0"/>
              <a:t>和 </a:t>
            </a:r>
            <a:r>
              <a:rPr lang="en-US" altLang="zh-CN" sz="2200" b="1" dirty="0" smtClean="0"/>
              <a:t>{ v</a:t>
            </a:r>
            <a:r>
              <a:rPr lang="en-US" altLang="zh-CN" sz="2200" b="1" baseline="-25000" dirty="0" smtClean="0"/>
              <a:t>4</a:t>
            </a:r>
            <a:r>
              <a:rPr lang="en-US" altLang="zh-CN" sz="2200" b="1" dirty="0"/>
              <a:t>, v</a:t>
            </a:r>
            <a:r>
              <a:rPr lang="en-US" altLang="zh-CN" sz="2200" b="1" baseline="-25000" dirty="0"/>
              <a:t>5</a:t>
            </a:r>
            <a:r>
              <a:rPr lang="en-US" altLang="zh-CN" sz="2200" b="1" dirty="0"/>
              <a:t>, v</a:t>
            </a:r>
            <a:r>
              <a:rPr lang="en-US" altLang="zh-CN" sz="2200" b="1" baseline="-25000" dirty="0"/>
              <a:t>6</a:t>
            </a:r>
            <a:r>
              <a:rPr lang="en-US" altLang="zh-CN" sz="2200" b="1" dirty="0"/>
              <a:t>, v</a:t>
            </a:r>
            <a:r>
              <a:rPr lang="en-US" altLang="zh-CN" sz="2200" b="1" baseline="-25000" dirty="0"/>
              <a:t>0 </a:t>
            </a:r>
            <a:r>
              <a:rPr lang="en-US" altLang="zh-CN" sz="2200" b="1" dirty="0"/>
              <a:t>, </a:t>
            </a:r>
            <a:r>
              <a:rPr lang="en-US" altLang="zh-CN" sz="2200" b="1" dirty="0" smtClean="0"/>
              <a:t>v</a:t>
            </a:r>
            <a:r>
              <a:rPr lang="en-US" altLang="zh-CN" sz="2200" b="1" baseline="-25000" dirty="0" smtClean="0"/>
              <a:t>1 </a:t>
            </a:r>
            <a:r>
              <a:rPr lang="en-US" altLang="zh-CN" sz="2200" b="1" dirty="0" smtClean="0"/>
              <a:t>}</a:t>
            </a:r>
            <a:r>
              <a:rPr lang="en-US" altLang="zh-CN" sz="2200" dirty="0" smtClean="0"/>
              <a:t> </a:t>
            </a:r>
            <a:endParaRPr lang="en-US" altLang="zh-CN" sz="2200" dirty="0"/>
          </a:p>
          <a:p>
            <a:pPr marL="990600" lvl="1" indent="-533400" eaLnBrk="1" hangingPunct="1">
              <a:lnSpc>
                <a:spcPct val="130000"/>
              </a:lnSpc>
              <a:spcBef>
                <a:spcPts val="500"/>
              </a:spcBef>
            </a:pPr>
            <a:endParaRPr lang="en-US" altLang="zh-CN" sz="2200" dirty="0" smtClean="0"/>
          </a:p>
        </p:txBody>
      </p:sp>
      <p:pic>
        <p:nvPicPr>
          <p:cNvPr id="194564" name="Picture 4" descr="E:\资料存档\课堂教学\算法分析与设计\我的课件\graph\凸多边形1.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4509120"/>
            <a:ext cx="2697656" cy="2288268"/>
          </a:xfrm>
          <a:prstGeom prst="rect">
            <a:avLst/>
          </a:prstGeom>
          <a:noFill/>
          <a:extLst>
            <a:ext uri="{909E8E84-426E-40DD-AFC4-6F175D3DCCD1}">
              <a14:hiddenFill xmlns:a14="http://schemas.microsoft.com/office/drawing/2010/main">
                <a:solidFill>
                  <a:srgbClr val="FFFFFF"/>
                </a:solidFill>
              </a14:hiddenFill>
            </a:ext>
          </a:extLst>
        </p:spPr>
      </p:pic>
      <p:pic>
        <p:nvPicPr>
          <p:cNvPr id="194565" name="Picture 5" descr="E:\资料存档\课堂教学\算法分析与设计\我的课件\graph\凸多边形2.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509120"/>
            <a:ext cx="2697656" cy="228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58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94564"/>
                                        </p:tgtEl>
                                        <p:attrNameLst>
                                          <p:attrName>style.visibility</p:attrName>
                                        </p:attrNameLst>
                                      </p:cBhvr>
                                      <p:to>
                                        <p:strVal val="visible"/>
                                      </p:to>
                                    </p:set>
                                    <p:animEffect transition="in" filter="fade">
                                      <p:cBhvr>
                                        <p:cTn id="35" dur="500"/>
                                        <p:tgtEl>
                                          <p:spTgt spid="19456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258947">
                                            <p:txEl>
                                              <p:pRg st="6" end="6"/>
                                            </p:txEl>
                                          </p:spTgt>
                                        </p:tgtEl>
                                        <p:attrNameLst>
                                          <p:attrName>style.visibility</p:attrName>
                                        </p:attrNameLst>
                                      </p:cBhvr>
                                      <p:to>
                                        <p:strVal val="visible"/>
                                      </p:to>
                                    </p:set>
                                    <p:animEffect transition="in" filter="wipe(left)">
                                      <p:cBhvr>
                                        <p:cTn id="40" dur="500"/>
                                        <p:tgtEl>
                                          <p:spTgt spid="2258947">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94565"/>
                                        </p:tgtEl>
                                        <p:attrNameLst>
                                          <p:attrName>style.visibility</p:attrName>
                                        </p:attrNameLst>
                                      </p:cBhvr>
                                      <p:to>
                                        <p:strVal val="visible"/>
                                      </p:to>
                                    </p:set>
                                    <p:animEffect transition="in" filter="fade">
                                      <p:cBhvr>
                                        <p:cTn id="43"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3672408"/>
          </a:xfrm>
          <a:prstGeom prst="rect">
            <a:avLst/>
          </a:prstGeom>
        </p:spPr>
        <p:txBody>
          <a:bodyPr/>
          <a:lstStyle/>
          <a:p>
            <a:pPr marL="504000" indent="-504000" eaLnBrk="1" hangingPunct="1">
              <a:lnSpc>
                <a:spcPct val="130000"/>
              </a:lnSpc>
              <a:spcBef>
                <a:spcPts val="500"/>
              </a:spcBef>
            </a:pPr>
            <a:r>
              <a:rPr lang="zh-CN" altLang="en-US" sz="2200" dirty="0" smtClean="0"/>
              <a:t>凸</a:t>
            </a:r>
            <a:r>
              <a:rPr lang="zh-CN" altLang="en-US" sz="2200" dirty="0"/>
              <a:t>多边形的三角剖分</a:t>
            </a:r>
          </a:p>
          <a:p>
            <a:pPr marL="990600" lvl="1" indent="-533400" eaLnBrk="1" hangingPunct="1">
              <a:lnSpc>
                <a:spcPct val="130000"/>
              </a:lnSpc>
              <a:spcBef>
                <a:spcPts val="500"/>
              </a:spcBef>
            </a:pPr>
            <a:r>
              <a:rPr lang="zh-CN" altLang="en-US" sz="2200" dirty="0"/>
              <a:t>凸多边形的三角剖分</a:t>
            </a:r>
            <a:r>
              <a:rPr lang="zh-CN" altLang="en-US" sz="2200" dirty="0" smtClean="0"/>
              <a:t>是</a:t>
            </a:r>
            <a:endParaRPr lang="en-US" altLang="zh-CN" sz="2200" dirty="0" smtClean="0"/>
          </a:p>
          <a:p>
            <a:pPr marL="1440000" lvl="2" indent="-432000" eaLnBrk="1" hangingPunct="1">
              <a:lnSpc>
                <a:spcPct val="130000"/>
              </a:lnSpc>
              <a:spcBef>
                <a:spcPts val="500"/>
              </a:spcBef>
            </a:pPr>
            <a:r>
              <a:rPr lang="zh-CN" altLang="en-US" sz="2200" dirty="0"/>
              <a:t>将多边形</a:t>
            </a:r>
            <a:r>
              <a:rPr lang="en-US" altLang="zh-CN" sz="2200" b="1" dirty="0">
                <a:latin typeface="+mn-lt"/>
              </a:rPr>
              <a:t>P</a:t>
            </a:r>
            <a:r>
              <a:rPr lang="zh-CN" altLang="en-US" sz="2200" dirty="0"/>
              <a:t>分割成互不相交的三角形的</a:t>
            </a:r>
            <a:r>
              <a:rPr lang="zh-CN" altLang="en-US" sz="2200" b="1" dirty="0">
                <a:solidFill>
                  <a:srgbClr val="C00000"/>
                </a:solidFill>
              </a:rPr>
              <a:t>弦的集合</a:t>
            </a:r>
            <a:r>
              <a:rPr lang="en-US" altLang="zh-CN" sz="2200" b="1" dirty="0">
                <a:latin typeface="+mn-lt"/>
              </a:rPr>
              <a:t>T</a:t>
            </a:r>
            <a:endParaRPr lang="zh-CN" altLang="en-US" sz="2200" b="1" dirty="0">
              <a:latin typeface="+mn-lt"/>
            </a:endParaRPr>
          </a:p>
          <a:p>
            <a:pPr marL="1440000" lvl="2" indent="-432000" eaLnBrk="1" hangingPunct="1">
              <a:lnSpc>
                <a:spcPct val="130000"/>
              </a:lnSpc>
              <a:spcBef>
                <a:spcPts val="500"/>
              </a:spcBef>
            </a:pPr>
            <a:r>
              <a:rPr lang="zh-CN" altLang="en-US" sz="2200" dirty="0"/>
              <a:t>在该剖分中各弦互不相交，且集合</a:t>
            </a:r>
            <a:r>
              <a:rPr lang="en-US" altLang="zh-CN" sz="2200" dirty="0"/>
              <a:t>T</a:t>
            </a:r>
            <a:r>
              <a:rPr lang="zh-CN" altLang="en-US" sz="2200" dirty="0"/>
              <a:t>已达到最</a:t>
            </a:r>
            <a:r>
              <a:rPr lang="zh-CN" altLang="en-US" sz="2200" dirty="0" smtClean="0"/>
              <a:t>大</a:t>
            </a:r>
            <a:endParaRPr lang="zh-CN" altLang="en-US" sz="2200" dirty="0"/>
          </a:p>
          <a:p>
            <a:pPr marL="990600" lvl="1" indent="-533400" eaLnBrk="1" hangingPunct="1">
              <a:lnSpc>
                <a:spcPct val="130000"/>
              </a:lnSpc>
              <a:spcBef>
                <a:spcPts val="500"/>
              </a:spcBef>
            </a:pPr>
            <a:r>
              <a:rPr lang="zh-CN" altLang="en-US" sz="2200" dirty="0"/>
              <a:t>在有</a:t>
            </a:r>
            <a:r>
              <a:rPr lang="en-US" altLang="zh-CN" sz="2200" dirty="0"/>
              <a:t>n</a:t>
            </a:r>
            <a:r>
              <a:rPr lang="zh-CN" altLang="en-US" sz="2200" dirty="0"/>
              <a:t>个顶点的凸多边形的三角剖分</a:t>
            </a:r>
            <a:r>
              <a:rPr lang="zh-CN" altLang="en-US" sz="2200" dirty="0" smtClean="0"/>
              <a:t>中</a:t>
            </a:r>
            <a:endParaRPr lang="en-US" altLang="zh-CN" sz="2200" dirty="0" smtClean="0"/>
          </a:p>
          <a:p>
            <a:pPr marL="1440000" lvl="2" indent="-432000" eaLnBrk="1" hangingPunct="1">
              <a:lnSpc>
                <a:spcPct val="130000"/>
              </a:lnSpc>
              <a:spcBef>
                <a:spcPts val="500"/>
              </a:spcBef>
            </a:pPr>
            <a:r>
              <a:rPr lang="zh-CN" altLang="en-US" sz="2200" dirty="0"/>
              <a:t>恰有</a:t>
            </a:r>
            <a:r>
              <a:rPr lang="en-US" altLang="zh-CN" sz="2200" dirty="0"/>
              <a:t>n-3</a:t>
            </a:r>
            <a:r>
              <a:rPr lang="zh-CN" altLang="en-US" sz="2200" dirty="0"/>
              <a:t>条弦和</a:t>
            </a:r>
            <a:r>
              <a:rPr lang="en-US" altLang="zh-CN" sz="2200" dirty="0"/>
              <a:t>n-2</a:t>
            </a:r>
            <a:r>
              <a:rPr lang="zh-CN" altLang="en-US" sz="2200" dirty="0"/>
              <a:t>个三角形</a:t>
            </a:r>
            <a:endParaRPr lang="en-US" altLang="zh-CN" sz="2200" dirty="0"/>
          </a:p>
        </p:txBody>
      </p:sp>
      <p:pic>
        <p:nvPicPr>
          <p:cNvPr id="195586" name="Picture 2" descr="E:\资料存档\课堂教学\算法分析与设计\我的课件\graph\凸多边形的三角剖分2.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3933056"/>
            <a:ext cx="2758644"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95587" name="Picture 3" descr="E:\资料存档\课堂教学\算法分析与设计\我的课件\graph\凸多边形的三角剖分1.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3676" y="3933056"/>
            <a:ext cx="2758644" cy="23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0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pPr>
            <a:r>
              <a:rPr lang="zh-CN" altLang="en-US" sz="2200" dirty="0" smtClean="0"/>
              <a:t>凸</a:t>
            </a:r>
            <a:r>
              <a:rPr lang="zh-CN" altLang="en-US" sz="2200" dirty="0"/>
              <a:t>多边形的三角剖</a:t>
            </a:r>
            <a:r>
              <a:rPr lang="zh-CN" altLang="en-US" sz="2200" dirty="0" smtClean="0"/>
              <a:t>分</a:t>
            </a:r>
            <a:r>
              <a:rPr lang="zh-CN" altLang="en-US" sz="2200" dirty="0"/>
              <a:t>问题</a:t>
            </a:r>
          </a:p>
          <a:p>
            <a:pPr marL="990600" lvl="1" indent="-533400" eaLnBrk="1" hangingPunct="1">
              <a:lnSpc>
                <a:spcPct val="150000"/>
              </a:lnSpc>
            </a:pPr>
            <a:r>
              <a:rPr lang="zh-CN" altLang="en-US" sz="2200" dirty="0" smtClean="0"/>
              <a:t>给定凸</a:t>
            </a:r>
            <a:r>
              <a:rPr lang="zh-CN" altLang="en-US" sz="2200" dirty="0"/>
              <a:t>多边</a:t>
            </a:r>
            <a:r>
              <a:rPr lang="zh-CN" altLang="en-US" sz="2200" dirty="0" smtClean="0"/>
              <a:t>形</a:t>
            </a:r>
            <a:r>
              <a:rPr lang="en-US" altLang="zh-CN" sz="2200" b="1" dirty="0" smtClean="0"/>
              <a:t>P</a:t>
            </a:r>
            <a:r>
              <a:rPr lang="zh-CN" altLang="en-US" sz="2200" dirty="0" smtClean="0"/>
              <a:t>，以及定义在由多边形的边和弦组成的三角形上的权函数</a:t>
            </a:r>
            <a:r>
              <a:rPr lang="en-US" altLang="zh-CN" sz="2200" b="1" dirty="0"/>
              <a:t>W</a:t>
            </a:r>
            <a:r>
              <a:rPr lang="zh-CN" altLang="en-US" sz="2200" dirty="0" smtClean="0"/>
              <a:t>，要求确定该凸多边形的三角剖分，使得该三角剖分中</a:t>
            </a:r>
            <a:r>
              <a:rPr lang="zh-CN" altLang="en-US" sz="2200" b="1" dirty="0" smtClean="0">
                <a:solidFill>
                  <a:srgbClr val="FF0000"/>
                </a:solidFill>
              </a:rPr>
              <a:t>诸三角形上权值之和</a:t>
            </a:r>
            <a:r>
              <a:rPr lang="zh-CN" altLang="en-US" sz="2200" dirty="0" smtClean="0"/>
              <a:t>为最小</a:t>
            </a:r>
            <a:endParaRPr lang="en-US" altLang="zh-CN" sz="2200" dirty="0" smtClean="0"/>
          </a:p>
          <a:p>
            <a:pPr marL="990600" lvl="1" indent="-533400" eaLnBrk="1" hangingPunct="1">
              <a:lnSpc>
                <a:spcPct val="150000"/>
              </a:lnSpc>
            </a:pPr>
            <a:r>
              <a:rPr lang="zh-CN" altLang="en-US" sz="2200" dirty="0" smtClean="0"/>
              <a:t>三角形的</a:t>
            </a:r>
            <a:r>
              <a:rPr lang="zh-CN" altLang="en-US" sz="2200" dirty="0"/>
              <a:t>权</a:t>
            </a:r>
            <a:r>
              <a:rPr lang="zh-CN" altLang="en-US" sz="2200" dirty="0" smtClean="0"/>
              <a:t>函数</a:t>
            </a:r>
            <a:r>
              <a:rPr lang="en-US" altLang="zh-CN" sz="2200" b="1" dirty="0"/>
              <a:t>W</a:t>
            </a:r>
            <a:r>
              <a:rPr lang="zh-CN" altLang="en-US" sz="2200" dirty="0" smtClean="0"/>
              <a:t>可以有多种定义方式</a:t>
            </a:r>
            <a:endParaRPr lang="en-US" altLang="zh-CN" sz="2200" dirty="0" smtClean="0"/>
          </a:p>
          <a:p>
            <a:pPr marL="1440000" lvl="2" indent="-432000" eaLnBrk="1" hangingPunct="1">
              <a:lnSpc>
                <a:spcPct val="150000"/>
              </a:lnSpc>
            </a:pPr>
            <a:r>
              <a:rPr lang="zh-CN" altLang="en-US" sz="2200" dirty="0" smtClean="0"/>
              <a:t>例如：</a:t>
            </a:r>
            <a:r>
              <a:rPr lang="en-US" altLang="zh-CN" sz="2200" b="1" dirty="0" smtClean="0">
                <a:latin typeface="+mn-lt"/>
              </a:rPr>
              <a:t>W(</a:t>
            </a:r>
            <a:r>
              <a:rPr lang="en-US" altLang="zh-CN" sz="2200" b="1" dirty="0" err="1" smtClean="0"/>
              <a:t>v</a:t>
            </a:r>
            <a:r>
              <a:rPr lang="en-US" altLang="zh-CN" sz="2200" b="1" baseline="-25000" dirty="0" err="1" smtClean="0"/>
              <a:t>i</a:t>
            </a:r>
            <a:r>
              <a:rPr lang="en-US" altLang="zh-CN" sz="2200" b="1" dirty="0" err="1" smtClean="0"/>
              <a:t>v</a:t>
            </a:r>
            <a:r>
              <a:rPr lang="en-US" altLang="zh-CN" sz="2200" b="1" baseline="-25000" dirty="0" err="1" smtClean="0"/>
              <a:t>j</a:t>
            </a:r>
            <a:r>
              <a:rPr lang="en-US" altLang="zh-CN" sz="2200" b="1" dirty="0" err="1" smtClean="0"/>
              <a:t>v</a:t>
            </a:r>
            <a:r>
              <a:rPr lang="en-US" altLang="zh-CN" sz="2200" b="1" baseline="-25000" dirty="0" err="1" smtClean="0"/>
              <a:t>k</a:t>
            </a:r>
            <a:r>
              <a:rPr lang="en-US" altLang="zh-CN" sz="2200" b="1" dirty="0" smtClean="0">
                <a:latin typeface="+mn-lt"/>
              </a:rPr>
              <a:t>)=|</a:t>
            </a:r>
            <a:r>
              <a:rPr lang="en-US" altLang="zh-CN" sz="2200" b="1" dirty="0" err="1"/>
              <a:t>v</a:t>
            </a:r>
            <a:r>
              <a:rPr lang="en-US" altLang="zh-CN" sz="2200" b="1" baseline="-25000" dirty="0" err="1"/>
              <a:t>i</a:t>
            </a:r>
            <a:r>
              <a:rPr lang="en-US" altLang="zh-CN" sz="2200" b="1" dirty="0" err="1"/>
              <a:t>v</a:t>
            </a:r>
            <a:r>
              <a:rPr lang="en-US" altLang="zh-CN" sz="2200" b="1" baseline="-25000" dirty="0" err="1"/>
              <a:t>j</a:t>
            </a:r>
            <a:r>
              <a:rPr lang="en-US" altLang="zh-CN" sz="2200" b="1" dirty="0" smtClean="0">
                <a:latin typeface="+mn-lt"/>
              </a:rPr>
              <a:t>|+|</a:t>
            </a:r>
            <a:r>
              <a:rPr lang="en-US" altLang="zh-CN" sz="2200" b="1" dirty="0" err="1" smtClean="0"/>
              <a:t>v</a:t>
            </a:r>
            <a:r>
              <a:rPr lang="en-US" altLang="zh-CN" sz="2200" b="1" baseline="-25000" dirty="0" err="1" smtClean="0"/>
              <a:t>j</a:t>
            </a:r>
            <a:r>
              <a:rPr lang="en-US" altLang="zh-CN" sz="2200" b="1" dirty="0" err="1" smtClean="0"/>
              <a:t>v</a:t>
            </a:r>
            <a:r>
              <a:rPr lang="en-US" altLang="zh-CN" sz="2200" b="1" baseline="-25000" dirty="0" err="1" smtClean="0"/>
              <a:t>k</a:t>
            </a:r>
            <a:r>
              <a:rPr lang="en-US" altLang="zh-CN" sz="2200" b="1" dirty="0" smtClean="0">
                <a:latin typeface="+mn-lt"/>
              </a:rPr>
              <a:t>|+|</a:t>
            </a:r>
            <a:r>
              <a:rPr lang="en-US" altLang="zh-CN" sz="2200" b="1" dirty="0" err="1" smtClean="0"/>
              <a:t>v</a:t>
            </a:r>
            <a:r>
              <a:rPr lang="en-US" altLang="zh-CN" sz="2200" b="1" baseline="-25000" dirty="0" err="1" smtClean="0"/>
              <a:t>k</a:t>
            </a:r>
            <a:r>
              <a:rPr lang="en-US" altLang="zh-CN" sz="2200" b="1" dirty="0" err="1" smtClean="0"/>
              <a:t>v</a:t>
            </a:r>
            <a:r>
              <a:rPr lang="en-US" altLang="zh-CN" sz="2200" b="1" baseline="-25000" dirty="0" err="1" smtClean="0"/>
              <a:t>i</a:t>
            </a:r>
            <a:r>
              <a:rPr lang="en-US" altLang="zh-CN" sz="2200" b="1" dirty="0" smtClean="0">
                <a:latin typeface="+mn-lt"/>
              </a:rPr>
              <a:t>|</a:t>
            </a:r>
          </a:p>
          <a:p>
            <a:pPr marL="1440000" lvl="2" indent="-432000" eaLnBrk="1" hangingPunct="1">
              <a:lnSpc>
                <a:spcPct val="150000"/>
              </a:lnSpc>
            </a:pPr>
            <a:r>
              <a:rPr lang="zh-CN" altLang="en-US" sz="2200" dirty="0"/>
              <a:t>其中</a:t>
            </a:r>
            <a:r>
              <a:rPr lang="zh-CN" altLang="en-US" sz="2200" dirty="0" smtClean="0"/>
              <a:t>：</a:t>
            </a:r>
            <a:r>
              <a:rPr lang="en-US" altLang="zh-CN" sz="2200" b="1" dirty="0"/>
              <a:t> </a:t>
            </a:r>
            <a:r>
              <a:rPr lang="en-US" altLang="zh-CN" sz="2200" b="1" dirty="0" smtClean="0"/>
              <a:t>|</a:t>
            </a:r>
            <a:r>
              <a:rPr lang="en-US" altLang="zh-CN" sz="2200" b="1" dirty="0" err="1"/>
              <a:t>v</a:t>
            </a:r>
            <a:r>
              <a:rPr lang="en-US" altLang="zh-CN" sz="2200" b="1" baseline="-25000" dirty="0" err="1"/>
              <a:t>i</a:t>
            </a:r>
            <a:r>
              <a:rPr lang="en-US" altLang="zh-CN" sz="2200" b="1" dirty="0" err="1"/>
              <a:t>v</a:t>
            </a:r>
            <a:r>
              <a:rPr lang="en-US" altLang="zh-CN" sz="2200" b="1" baseline="-25000" dirty="0" err="1"/>
              <a:t>j</a:t>
            </a:r>
            <a:r>
              <a:rPr lang="en-US" altLang="zh-CN" sz="2200" b="1" dirty="0" smtClean="0"/>
              <a:t>| </a:t>
            </a:r>
            <a:r>
              <a:rPr lang="zh-CN" altLang="en-US" sz="2200" dirty="0" smtClean="0"/>
              <a:t>表示顶点 </a:t>
            </a:r>
            <a:r>
              <a:rPr lang="en-US" altLang="zh-CN" sz="2200" b="1" dirty="0" smtClean="0"/>
              <a:t>v</a:t>
            </a:r>
            <a:r>
              <a:rPr lang="en-US" altLang="zh-CN" sz="2200" b="1" baseline="-25000" dirty="0" smtClean="0"/>
              <a:t>i </a:t>
            </a:r>
            <a:r>
              <a:rPr lang="zh-CN" altLang="en-US" sz="2200" dirty="0" smtClean="0"/>
              <a:t>到 </a:t>
            </a:r>
            <a:r>
              <a:rPr lang="en-US" altLang="zh-CN" sz="2200" b="1" dirty="0" err="1" smtClean="0"/>
              <a:t>v</a:t>
            </a:r>
            <a:r>
              <a:rPr lang="en-US" altLang="zh-CN" sz="2200" b="1" baseline="-25000" dirty="0" err="1" smtClean="0"/>
              <a:t>j</a:t>
            </a:r>
            <a:r>
              <a:rPr lang="en-US" altLang="zh-CN" sz="2200" b="1" baseline="-25000" dirty="0" smtClean="0"/>
              <a:t> </a:t>
            </a:r>
            <a:r>
              <a:rPr lang="zh-CN" altLang="en-US" sz="2200" dirty="0" smtClean="0"/>
              <a:t>的欧式距离</a:t>
            </a:r>
            <a:endParaRPr lang="en-US" altLang="zh-CN" sz="2200" dirty="0" smtClean="0"/>
          </a:p>
          <a:p>
            <a:pPr marL="1440000" lvl="2" indent="-432000" eaLnBrk="1" hangingPunct="1">
              <a:lnSpc>
                <a:spcPct val="150000"/>
              </a:lnSpc>
            </a:pPr>
            <a:r>
              <a:rPr lang="zh-CN" altLang="en-US" sz="2200" dirty="0" smtClean="0"/>
              <a:t>对应于该权函数的最优三角剖分称为最小弦长三角剖分</a:t>
            </a:r>
            <a:endParaRPr lang="en-US" altLang="zh-CN" sz="2200" dirty="0" smtClean="0"/>
          </a:p>
          <a:p>
            <a:pPr marL="990600" lvl="1" indent="-533400" eaLnBrk="1" hangingPunct="1">
              <a:lnSpc>
                <a:spcPct val="150000"/>
              </a:lnSpc>
            </a:pPr>
            <a:r>
              <a:rPr lang="zh-CN" altLang="en-US" sz="2200" dirty="0"/>
              <a:t>本节介绍的算法可以适用于任意权函数情况</a:t>
            </a:r>
            <a:endParaRPr lang="en-US" altLang="zh-CN" sz="2200" dirty="0"/>
          </a:p>
        </p:txBody>
      </p:sp>
    </p:spTree>
    <p:extLst>
      <p:ext uri="{BB962C8B-B14F-4D97-AF65-F5344CB8AC3E}">
        <p14:creationId xmlns:p14="http://schemas.microsoft.com/office/powerpoint/2010/main" val="1169175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fade">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完全加括号表达式的语法树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90550" indent="-533400" eaLnBrk="1" hangingPunct="1">
              <a:lnSpc>
                <a:spcPct val="150000"/>
              </a:lnSpc>
              <a:spcBef>
                <a:spcPts val="600"/>
              </a:spcBef>
            </a:pPr>
            <a:r>
              <a:rPr lang="zh-CN" altLang="en-US" sz="2200" dirty="0"/>
              <a:t>矩阵连乘的最优计算次序等价于矩阵链的最优完全加括号方</a:t>
            </a:r>
            <a:r>
              <a:rPr lang="zh-CN" altLang="en-US" sz="2200" dirty="0" smtClean="0"/>
              <a:t>式</a:t>
            </a:r>
            <a:endParaRPr lang="en-US" altLang="zh-CN" sz="2200" dirty="0" smtClean="0"/>
          </a:p>
          <a:p>
            <a:pPr marL="590550" indent="-533400" eaLnBrk="1" hangingPunct="1">
              <a:lnSpc>
                <a:spcPct val="150000"/>
              </a:lnSpc>
              <a:spcBef>
                <a:spcPts val="600"/>
              </a:spcBef>
            </a:pPr>
            <a:r>
              <a:rPr lang="zh-CN" altLang="en-US" sz="2200" dirty="0" smtClean="0"/>
              <a:t>一</a:t>
            </a:r>
            <a:r>
              <a:rPr lang="zh-CN" altLang="en-US" sz="2200" dirty="0"/>
              <a:t>个表达式的完全加括号方式相当于一</a:t>
            </a:r>
            <a:r>
              <a:rPr lang="zh-CN" altLang="en-US" sz="2200" dirty="0" smtClean="0"/>
              <a:t>棵平衡二</a:t>
            </a:r>
            <a:r>
              <a:rPr lang="zh-CN" altLang="en-US" sz="2200" dirty="0"/>
              <a:t>叉树</a:t>
            </a:r>
          </a:p>
          <a:p>
            <a:pPr marL="590550" indent="-533400" eaLnBrk="1" hangingPunct="1">
              <a:lnSpc>
                <a:spcPct val="150000"/>
              </a:lnSpc>
              <a:spcBef>
                <a:spcPts val="600"/>
              </a:spcBef>
            </a:pPr>
            <a:r>
              <a:rPr lang="zh-CN" altLang="en-US" sz="2200" dirty="0" smtClean="0"/>
              <a:t>例如：完全加括号的矩阵连乘积</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2</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3</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4</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5</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6</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t>
            </a:r>
          </a:p>
          <a:p>
            <a:pPr marL="990600" lvl="1" indent="-533400" eaLnBrk="1" hangingPunct="1">
              <a:lnSpc>
                <a:spcPct val="150000"/>
              </a:lnSpc>
              <a:spcBef>
                <a:spcPts val="600"/>
              </a:spcBef>
            </a:pPr>
            <a:r>
              <a:rPr lang="zh-CN" altLang="en-US" sz="2200" dirty="0"/>
              <a:t>可</a:t>
            </a:r>
            <a:r>
              <a:rPr lang="zh-CN" altLang="en-US" sz="2200" dirty="0" smtClean="0"/>
              <a:t>以用如下的平衡二叉树进行表示</a:t>
            </a:r>
            <a:endParaRPr lang="en-US" altLang="zh-CN" sz="2200" dirty="0" smtClean="0"/>
          </a:p>
          <a:p>
            <a:pPr marL="990600" lvl="1" indent="-533400" eaLnBrk="1" hangingPunct="1">
              <a:lnSpc>
                <a:spcPct val="150000"/>
              </a:lnSpc>
              <a:spcBef>
                <a:spcPts val="600"/>
              </a:spcBef>
            </a:pPr>
            <a:r>
              <a:rPr lang="zh-CN" altLang="en-US" sz="2200" dirty="0"/>
              <a:t>其</a:t>
            </a:r>
            <a:r>
              <a:rPr lang="zh-CN" altLang="en-US" sz="2200" dirty="0" smtClean="0"/>
              <a:t>中：</a:t>
            </a:r>
            <a:r>
              <a:rPr lang="zh-CN" altLang="en-US" sz="2200" dirty="0"/>
              <a:t>叶节点为表达式中的原</a:t>
            </a:r>
            <a:r>
              <a:rPr lang="zh-CN" altLang="en-US" sz="2200" dirty="0" smtClean="0"/>
              <a:t>子；</a:t>
            </a:r>
            <a:r>
              <a:rPr lang="zh-CN" altLang="en-US" sz="2200" dirty="0"/>
              <a:t>树根表示左右子树相结合</a:t>
            </a:r>
          </a:p>
          <a:p>
            <a:pPr marL="990600" lvl="1" indent="-533400" eaLnBrk="1" hangingPunct="1">
              <a:lnSpc>
                <a:spcPct val="150000"/>
              </a:lnSpc>
              <a:spcBef>
                <a:spcPts val="600"/>
              </a:spcBef>
            </a:pPr>
            <a:r>
              <a:rPr lang="zh-CN" altLang="en-US" sz="2200" dirty="0" smtClean="0"/>
              <a:t>这样的二叉树</a:t>
            </a:r>
            <a:r>
              <a:rPr lang="zh-CN" altLang="en-US" sz="2200" dirty="0"/>
              <a:t>称</a:t>
            </a:r>
            <a:r>
              <a:rPr lang="zh-CN" altLang="en-US" sz="2200" dirty="0" smtClean="0"/>
              <a:t>为该表</a:t>
            </a:r>
            <a:r>
              <a:rPr lang="zh-CN" altLang="en-US" sz="2200" dirty="0"/>
              <a:t>达式的语法</a:t>
            </a:r>
            <a:r>
              <a:rPr lang="zh-CN" altLang="en-US" sz="2200" dirty="0" smtClean="0"/>
              <a:t>树</a:t>
            </a:r>
            <a:endParaRPr lang="en-US" altLang="zh-CN" sz="2200" dirty="0" smtClean="0"/>
          </a:p>
        </p:txBody>
      </p:sp>
      <p:pic>
        <p:nvPicPr>
          <p:cNvPr id="207874" name="Picture 2" descr="E:\资料存档\课堂教学\算法分析与设计\我的课件\graph\语法树.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1" y="4221088"/>
            <a:ext cx="4320480" cy="248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8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07874"/>
                                        </p:tgtEl>
                                        <p:attrNameLst>
                                          <p:attrName>style.visibility</p:attrName>
                                        </p:attrNameLst>
                                      </p:cBhvr>
                                      <p:to>
                                        <p:strVal val="visible"/>
                                      </p:to>
                                    </p:set>
                                    <p:animEffect transition="in" filter="fade">
                                      <p:cBhvr>
                                        <p:cTn id="26" dur="500"/>
                                        <p:tgtEl>
                                          <p:spTgt spid="20787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115888"/>
            <a:ext cx="9144000" cy="563562"/>
          </a:xfrm>
          <a:prstGeom prst="rect">
            <a:avLst/>
          </a:prstGeom>
        </p:spPr>
        <p:txBody>
          <a:bodyPr/>
          <a:lstStyle/>
          <a:p>
            <a:pPr eaLnBrk="1" hangingPunct="1"/>
            <a:r>
              <a:rPr lang="zh-CN" altLang="en-US" sz="2400" dirty="0">
                <a:solidFill>
                  <a:schemeClr val="bg2">
                    <a:lumMod val="10000"/>
                  </a:schemeClr>
                </a:solidFill>
                <a:cs typeface="Courier New" pitchFamily="49" charset="0"/>
              </a:rPr>
              <a:t>凸多边形三角剖分与表达式完全加括号问题的语法同构性</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0"/>
              </a:spcBef>
            </a:pPr>
            <a:r>
              <a:rPr lang="zh-CN" altLang="en-US" sz="2200" dirty="0"/>
              <a:t>凸多边形三角剖</a:t>
            </a:r>
            <a:r>
              <a:rPr lang="zh-CN" altLang="en-US" sz="2200" dirty="0" smtClean="0"/>
              <a:t>分也可以用语法树来表</a:t>
            </a:r>
            <a:r>
              <a:rPr lang="zh-CN" altLang="en-US" sz="2200" dirty="0"/>
              <a:t>示（如图）</a:t>
            </a:r>
          </a:p>
          <a:p>
            <a:pPr marL="990600" lvl="1" indent="-533400" eaLnBrk="1" hangingPunct="1">
              <a:lnSpc>
                <a:spcPct val="150000"/>
              </a:lnSpc>
              <a:spcBef>
                <a:spcPts val="0"/>
              </a:spcBef>
            </a:pPr>
            <a:r>
              <a:rPr lang="zh-CN" altLang="en-US" sz="2200" dirty="0" smtClean="0"/>
              <a:t>该</a:t>
            </a:r>
            <a:r>
              <a:rPr lang="zh-CN" altLang="en-US" sz="2200" dirty="0"/>
              <a:t>语法树的根节点为边</a:t>
            </a:r>
            <a:r>
              <a:rPr lang="zh-CN" altLang="en-US" sz="2200" dirty="0" smtClean="0"/>
              <a:t>（</a:t>
            </a:r>
            <a:r>
              <a:rPr lang="en-US" altLang="zh-CN" sz="2200" b="1" dirty="0" smtClean="0"/>
              <a:t>v</a:t>
            </a:r>
            <a:r>
              <a:rPr lang="en-US" altLang="zh-CN" sz="2200" b="1" baseline="-25000" dirty="0" smtClean="0"/>
              <a:t>0</a:t>
            </a:r>
            <a:r>
              <a:rPr lang="en-US" altLang="zh-CN" sz="2200" b="1" dirty="0"/>
              <a:t>, v</a:t>
            </a:r>
            <a:r>
              <a:rPr lang="en-US" altLang="zh-CN" sz="2200" b="1" baseline="-25000" dirty="0"/>
              <a:t>6 </a:t>
            </a:r>
            <a:r>
              <a:rPr lang="zh-CN" altLang="en-US" sz="2200" dirty="0" smtClean="0"/>
              <a:t>）</a:t>
            </a:r>
            <a:endParaRPr lang="zh-CN" altLang="en-US" sz="2200" dirty="0"/>
          </a:p>
          <a:p>
            <a:pPr marL="990600" lvl="1" indent="-533400" eaLnBrk="1" hangingPunct="1">
              <a:lnSpc>
                <a:spcPct val="150000"/>
              </a:lnSpc>
              <a:spcBef>
                <a:spcPts val="0"/>
              </a:spcBef>
            </a:pPr>
            <a:r>
              <a:rPr lang="zh-CN" altLang="en-US" sz="2200" dirty="0"/>
              <a:t>三角剖分中的弦组成其余的内节</a:t>
            </a:r>
            <a:r>
              <a:rPr lang="zh-CN" altLang="en-US" sz="2200" dirty="0" smtClean="0"/>
              <a:t>点（子树的根节点）</a:t>
            </a:r>
            <a:endParaRPr lang="zh-CN" altLang="en-US" sz="2200" dirty="0"/>
          </a:p>
          <a:p>
            <a:pPr marL="990600" lvl="1" indent="-533400" eaLnBrk="1" hangingPunct="1">
              <a:lnSpc>
                <a:spcPct val="150000"/>
              </a:lnSpc>
              <a:spcBef>
                <a:spcPts val="0"/>
              </a:spcBef>
            </a:pPr>
            <a:r>
              <a:rPr lang="zh-CN" altLang="en-US" sz="2200" dirty="0"/>
              <a:t>多边形中</a:t>
            </a:r>
            <a:r>
              <a:rPr lang="zh-CN" altLang="en-US" sz="2200" dirty="0" smtClean="0"/>
              <a:t>除</a:t>
            </a:r>
            <a:r>
              <a:rPr lang="zh-CN" altLang="en-US" sz="2200" dirty="0"/>
              <a:t>（</a:t>
            </a:r>
            <a:r>
              <a:rPr lang="en-US" altLang="zh-CN" sz="2200" b="1" dirty="0"/>
              <a:t>v</a:t>
            </a:r>
            <a:r>
              <a:rPr lang="en-US" altLang="zh-CN" sz="2200" b="1" baseline="-25000" dirty="0"/>
              <a:t>0</a:t>
            </a:r>
            <a:r>
              <a:rPr lang="en-US" altLang="zh-CN" sz="2200" b="1" dirty="0"/>
              <a:t>, v</a:t>
            </a:r>
            <a:r>
              <a:rPr lang="en-US" altLang="zh-CN" sz="2200" b="1" baseline="-25000" dirty="0"/>
              <a:t>6 </a:t>
            </a:r>
            <a:r>
              <a:rPr lang="zh-CN" altLang="en-US" sz="2200" dirty="0" smtClean="0"/>
              <a:t>）外</a:t>
            </a:r>
            <a:r>
              <a:rPr lang="zh-CN" altLang="en-US" sz="2200" dirty="0"/>
              <a:t>的各条边都是语法树的一个叶节</a:t>
            </a:r>
            <a:r>
              <a:rPr lang="zh-CN" altLang="en-US" sz="2200" dirty="0" smtClean="0"/>
              <a:t>点</a:t>
            </a:r>
            <a:endParaRPr lang="en-US" altLang="zh-CN" sz="2200" dirty="0" smtClean="0"/>
          </a:p>
          <a:p>
            <a:pPr marL="990600" lvl="1" indent="-533400" eaLnBrk="1" hangingPunct="1">
              <a:lnSpc>
                <a:spcPct val="150000"/>
              </a:lnSpc>
              <a:spcBef>
                <a:spcPts val="0"/>
              </a:spcBef>
            </a:pPr>
            <a:r>
              <a:rPr lang="zh-CN" altLang="en-US" sz="2200" dirty="0" smtClean="0"/>
              <a:t>例如：以弦</a:t>
            </a:r>
            <a:r>
              <a:rPr lang="zh-CN" altLang="en-US" sz="2200" dirty="0"/>
              <a:t>（</a:t>
            </a:r>
            <a:r>
              <a:rPr lang="en-US" altLang="zh-CN" sz="2200" b="1" dirty="0"/>
              <a:t>v</a:t>
            </a:r>
            <a:r>
              <a:rPr lang="en-US" altLang="zh-CN" sz="2200" b="1" baseline="-25000" dirty="0"/>
              <a:t>0</a:t>
            </a:r>
            <a:r>
              <a:rPr lang="en-US" altLang="zh-CN" sz="2200" b="1" dirty="0"/>
              <a:t>, </a:t>
            </a:r>
            <a:r>
              <a:rPr lang="en-US" altLang="zh-CN" sz="2200" b="1" dirty="0" smtClean="0"/>
              <a:t>v</a:t>
            </a:r>
            <a:r>
              <a:rPr lang="en-US" altLang="zh-CN" sz="2200" b="1" baseline="-25000" dirty="0" smtClean="0"/>
              <a:t>3 </a:t>
            </a:r>
            <a:r>
              <a:rPr lang="zh-CN" altLang="en-US" sz="2200" dirty="0" smtClean="0"/>
              <a:t>）和</a:t>
            </a:r>
            <a:r>
              <a:rPr lang="zh-CN" altLang="en-US" sz="2200" dirty="0"/>
              <a:t>（</a:t>
            </a:r>
            <a:r>
              <a:rPr lang="en-US" altLang="zh-CN" sz="2200" b="1" dirty="0" smtClean="0"/>
              <a:t>v</a:t>
            </a:r>
            <a:r>
              <a:rPr lang="en-US" altLang="zh-CN" sz="2200" b="1" baseline="-25000" dirty="0" smtClean="0"/>
              <a:t>3</a:t>
            </a:r>
            <a:r>
              <a:rPr lang="en-US" altLang="zh-CN" sz="2200" b="1" dirty="0" smtClean="0"/>
              <a:t>, </a:t>
            </a:r>
            <a:r>
              <a:rPr lang="en-US" altLang="zh-CN" sz="2200" b="1" dirty="0"/>
              <a:t>v</a:t>
            </a:r>
            <a:r>
              <a:rPr lang="en-US" altLang="zh-CN" sz="2200" b="1" baseline="-25000" dirty="0"/>
              <a:t>6 </a:t>
            </a:r>
            <a:r>
              <a:rPr lang="zh-CN" altLang="en-US" sz="2200" dirty="0" smtClean="0"/>
              <a:t>）为根的子树表示？</a:t>
            </a:r>
            <a:endParaRPr lang="en-US" altLang="zh-CN" sz="2200" dirty="0" smtClean="0"/>
          </a:p>
          <a:p>
            <a:pPr marL="1440000" lvl="2" indent="-432000" eaLnBrk="1" hangingPunct="1">
              <a:lnSpc>
                <a:spcPct val="150000"/>
              </a:lnSpc>
              <a:spcBef>
                <a:spcPts val="0"/>
              </a:spcBef>
            </a:pPr>
            <a:r>
              <a:rPr lang="zh-CN" altLang="en-US" sz="2200" dirty="0" smtClean="0"/>
              <a:t>凸多边形</a:t>
            </a:r>
            <a:r>
              <a:rPr lang="en-US" altLang="zh-CN" sz="2200" b="1" dirty="0"/>
              <a:t>{ v</a:t>
            </a:r>
            <a:r>
              <a:rPr lang="en-US" altLang="zh-CN" sz="2200" b="1" baseline="-25000" dirty="0"/>
              <a:t>0</a:t>
            </a:r>
            <a:r>
              <a:rPr lang="en-US" altLang="zh-CN" sz="2200" b="1" dirty="0"/>
              <a:t>, v</a:t>
            </a:r>
            <a:r>
              <a:rPr lang="en-US" altLang="zh-CN" sz="2200" b="1" baseline="-25000" dirty="0"/>
              <a:t>1</a:t>
            </a:r>
            <a:r>
              <a:rPr lang="en-US" altLang="zh-CN" sz="2200" b="1" dirty="0"/>
              <a:t>, v</a:t>
            </a:r>
            <a:r>
              <a:rPr lang="en-US" altLang="zh-CN" sz="2200" b="1" baseline="-25000" dirty="0"/>
              <a:t>2</a:t>
            </a:r>
            <a:r>
              <a:rPr lang="en-US" altLang="zh-CN" sz="2200" b="1" dirty="0"/>
              <a:t>, v</a:t>
            </a:r>
            <a:r>
              <a:rPr lang="en-US" altLang="zh-CN" sz="2200" b="1" baseline="-25000" dirty="0"/>
              <a:t>3</a:t>
            </a:r>
            <a:r>
              <a:rPr lang="en-US" altLang="zh-CN" sz="2200" b="1" dirty="0"/>
              <a:t> }</a:t>
            </a:r>
            <a:r>
              <a:rPr lang="en-US" altLang="zh-CN" sz="2200" dirty="0"/>
              <a:t>  </a:t>
            </a:r>
            <a:r>
              <a:rPr lang="zh-CN" altLang="en-US" sz="2200" dirty="0"/>
              <a:t>和 </a:t>
            </a:r>
            <a:r>
              <a:rPr lang="en-US" altLang="zh-CN" sz="2200" b="1" dirty="0"/>
              <a:t>{ v</a:t>
            </a:r>
            <a:r>
              <a:rPr lang="en-US" altLang="zh-CN" sz="2200" b="1" baseline="-25000" dirty="0"/>
              <a:t>3</a:t>
            </a:r>
            <a:r>
              <a:rPr lang="en-US" altLang="zh-CN" sz="2200" b="1" dirty="0"/>
              <a:t>, v</a:t>
            </a:r>
            <a:r>
              <a:rPr lang="en-US" altLang="zh-CN" sz="2200" b="1" baseline="-25000" dirty="0"/>
              <a:t>4</a:t>
            </a:r>
            <a:r>
              <a:rPr lang="en-US" altLang="zh-CN" sz="2200" b="1" dirty="0"/>
              <a:t>, v</a:t>
            </a:r>
            <a:r>
              <a:rPr lang="en-US" altLang="zh-CN" sz="2200" b="1" baseline="-25000" dirty="0"/>
              <a:t>5</a:t>
            </a:r>
            <a:r>
              <a:rPr lang="en-US" altLang="zh-CN" sz="2200" b="1" dirty="0"/>
              <a:t>, </a:t>
            </a:r>
            <a:r>
              <a:rPr lang="en-US" altLang="zh-CN" sz="2200" b="1" dirty="0" smtClean="0"/>
              <a:t>v</a:t>
            </a:r>
            <a:r>
              <a:rPr lang="en-US" altLang="zh-CN" sz="2200" b="1" baseline="-25000" dirty="0" smtClean="0"/>
              <a:t>6</a:t>
            </a:r>
            <a:r>
              <a:rPr lang="en-US" altLang="zh-CN" sz="2200" b="1" dirty="0" smtClean="0"/>
              <a:t>}</a:t>
            </a:r>
            <a:r>
              <a:rPr lang="zh-CN" altLang="en-US" sz="2200" dirty="0" smtClean="0"/>
              <a:t>的三角剖分</a:t>
            </a:r>
            <a:endParaRPr lang="zh-CN" altLang="en-US" sz="2200" dirty="0"/>
          </a:p>
        </p:txBody>
      </p:sp>
      <p:graphicFrame>
        <p:nvGraphicFramePr>
          <p:cNvPr id="2" name="对象 1"/>
          <p:cNvGraphicFramePr>
            <a:graphicFrameLocks noChangeAspect="1"/>
          </p:cNvGraphicFramePr>
          <p:nvPr>
            <p:extLst>
              <p:ext uri="{D42A27DB-BD31-4B8C-83A1-F6EECF244321}">
                <p14:modId xmlns:p14="http://schemas.microsoft.com/office/powerpoint/2010/main" val="1260554266"/>
              </p:ext>
            </p:extLst>
          </p:nvPr>
        </p:nvGraphicFramePr>
        <p:xfrm>
          <a:off x="683568" y="3859299"/>
          <a:ext cx="3732596" cy="3013385"/>
        </p:xfrm>
        <a:graphic>
          <a:graphicData uri="http://schemas.openxmlformats.org/presentationml/2006/ole">
            <mc:AlternateContent xmlns:mc="http://schemas.openxmlformats.org/markup-compatibility/2006">
              <mc:Choice xmlns:v="urn:schemas-microsoft-com:vml" Requires="v">
                <p:oleObj spid="_x0000_s206990" name="Visio" r:id="rId4" imgW="10466508" imgH="8449283" progId="Visio.Drawing.11">
                  <p:embed/>
                </p:oleObj>
              </mc:Choice>
              <mc:Fallback>
                <p:oleObj name="Visio" r:id="rId4" imgW="10466508" imgH="8449283" progId="Visio.Drawing.11">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859299"/>
                        <a:ext cx="3732596" cy="3013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2" descr="E:\资料存档\课堂教学\算法分析与设计\我的课件\graph\语法树.e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0221" y="4410108"/>
            <a:ext cx="3324188" cy="191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7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1" end="1"/>
                                            </p:txEl>
                                          </p:spTgt>
                                        </p:tgtEl>
                                        <p:attrNameLst>
                                          <p:attrName>style.visibility</p:attrName>
                                        </p:attrNameLst>
                                      </p:cBhvr>
                                      <p:to>
                                        <p:strVal val="visible"/>
                                      </p:to>
                                    </p:set>
                                    <p:animEffect transition="in" filter="wipe(left)">
                                      <p:cBhvr>
                                        <p:cTn id="17" dur="500"/>
                                        <p:tgtEl>
                                          <p:spTgt spid="22589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2" end="2"/>
                                            </p:txEl>
                                          </p:spTgt>
                                        </p:tgtEl>
                                        <p:attrNameLst>
                                          <p:attrName>style.visibility</p:attrName>
                                        </p:attrNameLst>
                                      </p:cBhvr>
                                      <p:to>
                                        <p:strVal val="visible"/>
                                      </p:to>
                                    </p:set>
                                    <p:animEffect transition="in" filter="wipe(left)">
                                      <p:cBhvr>
                                        <p:cTn id="22" dur="500"/>
                                        <p:tgtEl>
                                          <p:spTgt spid="22589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3" end="3"/>
                                            </p:txEl>
                                          </p:spTgt>
                                        </p:tgtEl>
                                        <p:attrNameLst>
                                          <p:attrName>style.visibility</p:attrName>
                                        </p:attrNameLst>
                                      </p:cBhvr>
                                      <p:to>
                                        <p:strVal val="visible"/>
                                      </p:to>
                                    </p:set>
                                    <p:animEffect transition="in" filter="wipe(left)">
                                      <p:cBhvr>
                                        <p:cTn id="27" dur="500"/>
                                        <p:tgtEl>
                                          <p:spTgt spid="22589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4" end="4"/>
                                            </p:txEl>
                                          </p:spTgt>
                                        </p:tgtEl>
                                        <p:attrNameLst>
                                          <p:attrName>style.visibility</p:attrName>
                                        </p:attrNameLst>
                                      </p:cBhvr>
                                      <p:to>
                                        <p:strVal val="visible"/>
                                      </p:to>
                                    </p:set>
                                    <p:animEffect transition="in" filter="wipe(left)">
                                      <p:cBhvr>
                                        <p:cTn id="32" dur="500"/>
                                        <p:tgtEl>
                                          <p:spTgt spid="22589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5" end="5"/>
                                            </p:txEl>
                                          </p:spTgt>
                                        </p:tgtEl>
                                        <p:attrNameLst>
                                          <p:attrName>style.visibility</p:attrName>
                                        </p:attrNameLst>
                                      </p:cBhvr>
                                      <p:to>
                                        <p:strVal val="visible"/>
                                      </p:to>
                                    </p:set>
                                    <p:animEffect transition="in" filter="wipe(left)">
                                      <p:cBhvr>
                                        <p:cTn id="37" dur="500"/>
                                        <p:tgtEl>
                                          <p:spTgt spid="225894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三角剖分的结构及其相关问题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13904"/>
            <a:ext cx="8892480" cy="6093296"/>
          </a:xfrm>
          <a:prstGeom prst="rect">
            <a:avLst/>
          </a:prstGeom>
        </p:spPr>
        <p:txBody>
          <a:bodyPr/>
          <a:lstStyle/>
          <a:p>
            <a:pPr marL="504000" indent="-504000" eaLnBrk="1" hangingPunct="1">
              <a:lnSpc>
                <a:spcPct val="140000"/>
              </a:lnSpc>
              <a:spcBef>
                <a:spcPts val="0"/>
              </a:spcBef>
            </a:pPr>
            <a:r>
              <a:rPr lang="zh-CN" altLang="en-US" sz="2200" dirty="0"/>
              <a:t>凸多边形三角剖分与矩阵连</a:t>
            </a:r>
            <a:r>
              <a:rPr lang="zh-CN" altLang="en-US" sz="2200" dirty="0" smtClean="0"/>
              <a:t>乘问题的同构关系</a:t>
            </a:r>
            <a:endParaRPr lang="zh-CN" altLang="en-US" sz="2200" dirty="0"/>
          </a:p>
          <a:p>
            <a:pPr marL="990600" lvl="1" indent="-533400" eaLnBrk="1" hangingPunct="1">
              <a:lnSpc>
                <a:spcPct val="140000"/>
              </a:lnSpc>
              <a:spcBef>
                <a:spcPts val="0"/>
              </a:spcBef>
            </a:pPr>
            <a:r>
              <a:rPr lang="zh-CN" altLang="en-US" sz="2000" dirty="0" smtClean="0"/>
              <a:t>凸</a:t>
            </a:r>
            <a:r>
              <a:rPr lang="en-US" altLang="zh-CN" sz="2000" dirty="0" smtClean="0"/>
              <a:t>n</a:t>
            </a:r>
            <a:r>
              <a:rPr lang="zh-CN" altLang="en-US" sz="2000" dirty="0" smtClean="0"/>
              <a:t>边形的三角剖分和有</a:t>
            </a:r>
            <a:r>
              <a:rPr lang="en-US" altLang="zh-CN" sz="2000" dirty="0" smtClean="0"/>
              <a:t>n-1</a:t>
            </a:r>
            <a:r>
              <a:rPr lang="zh-CN" altLang="en-US" sz="2000" dirty="0" smtClean="0"/>
              <a:t>个叶节点的语法树存在一一对应关系。</a:t>
            </a:r>
          </a:p>
          <a:p>
            <a:pPr marL="990600" lvl="1" indent="-533400" eaLnBrk="1" hangingPunct="1">
              <a:lnSpc>
                <a:spcPct val="140000"/>
              </a:lnSpc>
              <a:spcBef>
                <a:spcPts val="0"/>
              </a:spcBef>
            </a:pPr>
            <a:r>
              <a:rPr lang="en-US" altLang="zh-CN" sz="2000" dirty="0" smtClean="0"/>
              <a:t>n</a:t>
            </a:r>
            <a:r>
              <a:rPr lang="zh-CN" altLang="en-US" sz="2000" dirty="0" smtClean="0"/>
              <a:t>个矩阵的完全加括号</a:t>
            </a:r>
            <a:r>
              <a:rPr lang="zh-CN" altLang="en-US" sz="2000" dirty="0"/>
              <a:t>乘积</a:t>
            </a:r>
            <a:r>
              <a:rPr lang="zh-CN" altLang="en-US" sz="2000" dirty="0" smtClean="0"/>
              <a:t>和有</a:t>
            </a:r>
            <a:r>
              <a:rPr lang="en-US" altLang="zh-CN" sz="2000" dirty="0" smtClean="0"/>
              <a:t>n</a:t>
            </a:r>
            <a:r>
              <a:rPr lang="zh-CN" altLang="en-US" sz="2000" dirty="0" smtClean="0"/>
              <a:t>个叶节点的语法树存在一一对应关系。</a:t>
            </a:r>
          </a:p>
          <a:p>
            <a:pPr marL="990600" lvl="1" indent="-533400" eaLnBrk="1" hangingPunct="1">
              <a:lnSpc>
                <a:spcPct val="140000"/>
              </a:lnSpc>
              <a:spcBef>
                <a:spcPts val="0"/>
              </a:spcBef>
            </a:pPr>
            <a:r>
              <a:rPr lang="zh-CN" altLang="en-US" sz="2000" dirty="0" smtClean="0"/>
              <a:t>推论：</a:t>
            </a:r>
            <a:r>
              <a:rPr lang="en-US" altLang="zh-CN" sz="2000" dirty="0" smtClean="0"/>
              <a:t>n</a:t>
            </a:r>
            <a:r>
              <a:rPr lang="zh-CN" altLang="en-US" sz="2000" dirty="0" smtClean="0"/>
              <a:t>个矩阵连乘的完全加括号和凸</a:t>
            </a:r>
            <a:r>
              <a:rPr lang="en-US" altLang="zh-CN" sz="2000" dirty="0" smtClean="0"/>
              <a:t>n+1</a:t>
            </a:r>
            <a:r>
              <a:rPr lang="zh-CN" altLang="en-US" sz="2000" dirty="0" smtClean="0"/>
              <a:t>边形的三角剖分也存在一一对应关系。其中，</a:t>
            </a:r>
            <a:r>
              <a:rPr lang="zh-CN" altLang="en-US" sz="2000" dirty="0" smtClean="0">
                <a:solidFill>
                  <a:srgbClr val="FF0000"/>
                </a:solidFill>
              </a:rPr>
              <a:t>矩阵</a:t>
            </a:r>
            <a:r>
              <a:rPr lang="en-US" altLang="zh-CN" sz="2000" b="1" dirty="0" smtClean="0"/>
              <a:t>A</a:t>
            </a:r>
            <a:r>
              <a:rPr lang="en-US" altLang="zh-CN" sz="2000" b="1" baseline="-25000" dirty="0" smtClean="0"/>
              <a:t>i</a:t>
            </a:r>
            <a:r>
              <a:rPr lang="zh-CN" altLang="en-US" sz="2000" dirty="0" smtClean="0"/>
              <a:t>对</a:t>
            </a:r>
            <a:r>
              <a:rPr lang="zh-CN" altLang="en-US" sz="2000" dirty="0"/>
              <a:t>应</a:t>
            </a:r>
            <a:r>
              <a:rPr lang="zh-CN" altLang="en-US" sz="2000" dirty="0" smtClean="0"/>
              <a:t>于凸多边形中的</a:t>
            </a:r>
            <a:r>
              <a:rPr lang="zh-CN" altLang="en-US" sz="2000" dirty="0" smtClean="0">
                <a:solidFill>
                  <a:srgbClr val="FF0000"/>
                </a:solidFill>
              </a:rPr>
              <a:t>一条边</a:t>
            </a:r>
            <a:r>
              <a:rPr lang="zh-CN" altLang="en-US" sz="2000" dirty="0"/>
              <a:t>（</a:t>
            </a:r>
            <a:r>
              <a:rPr lang="en-US" altLang="zh-CN" sz="2000" b="1" dirty="0" smtClean="0"/>
              <a:t>v</a:t>
            </a:r>
            <a:r>
              <a:rPr lang="en-US" altLang="zh-CN" sz="2000" b="1" baseline="-25000" dirty="0" smtClean="0"/>
              <a:t>i-1</a:t>
            </a:r>
            <a:r>
              <a:rPr lang="en-US" altLang="zh-CN" sz="2000" b="1" dirty="0" smtClean="0"/>
              <a:t>, v</a:t>
            </a:r>
            <a:r>
              <a:rPr lang="en-US" altLang="zh-CN" sz="2000" b="1" baseline="-25000" dirty="0" smtClean="0"/>
              <a:t>i</a:t>
            </a:r>
            <a:r>
              <a:rPr lang="zh-CN" altLang="en-US" sz="2000" dirty="0" smtClean="0"/>
              <a:t>） ，三角剖分中的</a:t>
            </a:r>
            <a:r>
              <a:rPr lang="zh-CN" altLang="en-US" sz="2000" dirty="0" smtClean="0">
                <a:solidFill>
                  <a:srgbClr val="FF0000"/>
                </a:solidFill>
              </a:rPr>
              <a:t>每条弦</a:t>
            </a:r>
            <a:r>
              <a:rPr lang="zh-CN" altLang="en-US" sz="2000" dirty="0"/>
              <a:t>（</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000" b="1" baseline="-25000" dirty="0" smtClean="0">
                <a:latin typeface="Verdana" panose="020B0604030504040204" pitchFamily="34" charset="0"/>
                <a:ea typeface="Verdana" panose="020B0604030504040204" pitchFamily="34" charset="0"/>
                <a:cs typeface="Verdana" panose="020B0604030504040204" pitchFamily="34" charset="0"/>
              </a:rPr>
              <a:t>i </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smtClean="0">
                <a:latin typeface="Verdana" panose="020B0604030504040204" pitchFamily="34" charset="0"/>
                <a:ea typeface="Verdana" panose="020B0604030504040204" pitchFamily="34" charset="0"/>
                <a:cs typeface="Verdana" panose="020B0604030504040204" pitchFamily="34" charset="0"/>
              </a:rPr>
              <a:t>v</a:t>
            </a:r>
            <a:r>
              <a:rPr lang="en-US" altLang="zh-CN" sz="2000" b="1" baseline="-25000" dirty="0" err="1" smtClean="0">
                <a:latin typeface="Verdana" panose="020B0604030504040204" pitchFamily="34" charset="0"/>
                <a:ea typeface="Verdana" panose="020B0604030504040204" pitchFamily="34" charset="0"/>
                <a:cs typeface="Verdana" panose="020B0604030504040204" pitchFamily="34" charset="0"/>
              </a:rPr>
              <a:t>j</a:t>
            </a:r>
            <a:r>
              <a:rPr lang="en-US" altLang="zh-CN" sz="2000" b="1" baseline="-25000" dirty="0" smtClean="0">
                <a:latin typeface="Verdana" panose="020B0604030504040204" pitchFamily="34" charset="0"/>
                <a:ea typeface="Verdana" panose="020B0604030504040204" pitchFamily="34" charset="0"/>
                <a:cs typeface="Verdana" panose="020B0604030504040204" pitchFamily="34" charset="0"/>
              </a:rPr>
              <a:t> </a:t>
            </a:r>
            <a:r>
              <a:rPr lang="zh-CN" altLang="en-US" sz="2000" dirty="0"/>
              <a:t>）</a:t>
            </a:r>
            <a:r>
              <a:rPr lang="zh-CN" altLang="en-US" sz="2000" dirty="0" smtClean="0"/>
              <a:t>对应于一组矩阵的</a:t>
            </a:r>
            <a:r>
              <a:rPr lang="zh-CN" altLang="en-US" sz="2000" dirty="0" smtClean="0">
                <a:solidFill>
                  <a:srgbClr val="FF0000"/>
                </a:solidFill>
              </a:rPr>
              <a:t>连乘积</a:t>
            </a:r>
            <a:r>
              <a:rPr lang="en-US" altLang="zh-CN" sz="2000" b="1" dirty="0"/>
              <a:t>A[i+1, j</a:t>
            </a:r>
            <a:r>
              <a:rPr lang="en-US" altLang="zh-CN" sz="2000" b="1" dirty="0" smtClean="0"/>
              <a:t>]</a:t>
            </a:r>
            <a:endParaRPr lang="en-US" altLang="zh-CN" sz="2000" dirty="0" smtClean="0"/>
          </a:p>
          <a:p>
            <a:pPr marL="504000" indent="-504000" eaLnBrk="1" hangingPunct="1">
              <a:lnSpc>
                <a:spcPct val="140000"/>
              </a:lnSpc>
              <a:spcBef>
                <a:spcPts val="0"/>
              </a:spcBef>
            </a:pPr>
            <a:r>
              <a:rPr lang="zh-CN" altLang="en-US" sz="2200" dirty="0" smtClean="0"/>
              <a:t>矩</a:t>
            </a:r>
            <a:r>
              <a:rPr lang="zh-CN" altLang="en-US" sz="2200" dirty="0"/>
              <a:t>阵连</a:t>
            </a:r>
            <a:r>
              <a:rPr lang="zh-CN" altLang="en-US" sz="2200" dirty="0" smtClean="0"/>
              <a:t>乘的最优计算次序问题是</a:t>
            </a:r>
            <a:r>
              <a:rPr lang="zh-CN" altLang="en-US" sz="2200" dirty="0"/>
              <a:t>凸多边</a:t>
            </a:r>
            <a:r>
              <a:rPr lang="zh-CN" altLang="en-US" sz="2200" dirty="0" smtClean="0"/>
              <a:t>形最优三</a:t>
            </a:r>
            <a:r>
              <a:rPr lang="zh-CN" altLang="en-US" sz="2200" dirty="0"/>
              <a:t>角剖</a:t>
            </a:r>
            <a:r>
              <a:rPr lang="zh-CN" altLang="en-US" sz="2200" dirty="0" smtClean="0"/>
              <a:t>分的特例</a:t>
            </a:r>
            <a:endParaRPr lang="zh-CN" altLang="en-US" sz="2200" dirty="0"/>
          </a:p>
          <a:p>
            <a:pPr marL="990600" lvl="1" indent="-533400" eaLnBrk="1" hangingPunct="1">
              <a:lnSpc>
                <a:spcPct val="140000"/>
              </a:lnSpc>
              <a:spcBef>
                <a:spcPts val="0"/>
              </a:spcBef>
            </a:pPr>
            <a:r>
              <a:rPr lang="zh-CN" altLang="en-US" sz="2000" dirty="0"/>
              <a:t>对于给定的矩</a:t>
            </a:r>
            <a:r>
              <a:rPr lang="zh-CN" altLang="en-US" sz="2000" dirty="0" smtClean="0"/>
              <a:t>阵链： </a:t>
            </a:r>
            <a:r>
              <a:rPr lang="en-US" altLang="zh-CN" sz="2000" b="1" dirty="0" smtClean="0"/>
              <a:t>(A</a:t>
            </a:r>
            <a:r>
              <a:rPr lang="en-US" altLang="zh-CN" sz="2000" b="1" baseline="-25000" dirty="0" smtClean="0"/>
              <a:t>1 </a:t>
            </a:r>
            <a:r>
              <a:rPr lang="en-US" altLang="zh-CN" sz="2000" b="1" dirty="0" smtClean="0"/>
              <a:t>A</a:t>
            </a:r>
            <a:r>
              <a:rPr lang="en-US" altLang="zh-CN" sz="2000" b="1" baseline="-25000" dirty="0" smtClean="0"/>
              <a:t>2 </a:t>
            </a:r>
            <a:r>
              <a:rPr lang="en-US" altLang="zh-CN" sz="2000" b="1" dirty="0"/>
              <a:t>… A</a:t>
            </a:r>
            <a:r>
              <a:rPr lang="en-US" altLang="zh-CN" sz="2000" b="1" baseline="-25000" dirty="0"/>
              <a:t>n</a:t>
            </a:r>
            <a:r>
              <a:rPr lang="en-US" altLang="zh-CN" sz="2000" b="1" dirty="0"/>
              <a:t>)</a:t>
            </a:r>
            <a:r>
              <a:rPr lang="zh-CN" altLang="en-US" sz="2000" b="1" dirty="0"/>
              <a:t> </a:t>
            </a:r>
            <a:endParaRPr lang="zh-CN" altLang="en-US" sz="2000" dirty="0"/>
          </a:p>
          <a:p>
            <a:pPr marL="990600" lvl="1" indent="-533400" eaLnBrk="1" hangingPunct="1">
              <a:lnSpc>
                <a:spcPct val="140000"/>
              </a:lnSpc>
              <a:spcBef>
                <a:spcPts val="0"/>
              </a:spcBef>
            </a:pPr>
            <a:r>
              <a:rPr lang="zh-CN" altLang="en-US" sz="2000" dirty="0"/>
              <a:t>定义一个与之相应的凸多边</a:t>
            </a:r>
            <a:r>
              <a:rPr lang="zh-CN" altLang="en-US" sz="2000" dirty="0" smtClean="0"/>
              <a:t>形：</a:t>
            </a:r>
            <a:r>
              <a:rPr lang="en-US" altLang="zh-CN" sz="2000" b="1" dirty="0"/>
              <a:t>P={v</a:t>
            </a:r>
            <a:r>
              <a:rPr lang="en-US" altLang="zh-CN" sz="2000" b="1" baseline="-25000" dirty="0"/>
              <a:t>0</a:t>
            </a:r>
            <a:r>
              <a:rPr lang="en-US" altLang="zh-CN" sz="2000" b="1" dirty="0"/>
              <a:t>, v</a:t>
            </a:r>
            <a:r>
              <a:rPr lang="en-US" altLang="zh-CN" sz="2000" b="1" baseline="-25000" dirty="0"/>
              <a:t>1</a:t>
            </a:r>
            <a:r>
              <a:rPr lang="en-US" altLang="zh-CN" sz="2000" b="1" dirty="0"/>
              <a:t>, ……, </a:t>
            </a:r>
            <a:r>
              <a:rPr lang="en-US" altLang="zh-CN" sz="2000" b="1" dirty="0" err="1" smtClean="0"/>
              <a:t>v</a:t>
            </a:r>
            <a:r>
              <a:rPr lang="en-US" altLang="zh-CN" sz="2000" b="1" baseline="-25000" dirty="0" err="1" smtClean="0"/>
              <a:t>n</a:t>
            </a:r>
            <a:r>
              <a:rPr lang="en-US" altLang="zh-CN" sz="2000" b="1" dirty="0"/>
              <a:t>}</a:t>
            </a:r>
          </a:p>
          <a:p>
            <a:pPr marL="990600" lvl="1" indent="-533400" eaLnBrk="1" hangingPunct="1">
              <a:lnSpc>
                <a:spcPct val="140000"/>
              </a:lnSpc>
              <a:spcBef>
                <a:spcPts val="0"/>
              </a:spcBef>
            </a:pPr>
            <a:r>
              <a:rPr lang="zh-CN" altLang="en-US" sz="2000" dirty="0"/>
              <a:t>使得矩</a:t>
            </a:r>
            <a:r>
              <a:rPr lang="zh-CN" altLang="en-US" sz="2000" dirty="0" smtClean="0"/>
              <a:t>阵 </a:t>
            </a:r>
            <a:r>
              <a:rPr lang="en-US" altLang="zh-CN" sz="2000" dirty="0" smtClean="0"/>
              <a:t>A</a:t>
            </a:r>
            <a:r>
              <a:rPr lang="en-US" altLang="zh-CN" sz="2000" b="1" baseline="-25000" dirty="0" smtClean="0"/>
              <a:t>i </a:t>
            </a:r>
            <a:r>
              <a:rPr lang="zh-CN" altLang="en-US" sz="2000" dirty="0" smtClean="0"/>
              <a:t>与</a:t>
            </a:r>
            <a:r>
              <a:rPr lang="zh-CN" altLang="en-US" sz="2000" dirty="0"/>
              <a:t>凸多边形的边</a:t>
            </a:r>
            <a:r>
              <a:rPr lang="zh-CN" altLang="en-US" sz="2000" dirty="0" smtClean="0"/>
              <a:t>（</a:t>
            </a:r>
            <a:r>
              <a:rPr lang="en-US" altLang="zh-CN" sz="2000" b="1" dirty="0" smtClean="0"/>
              <a:t>v</a:t>
            </a:r>
            <a:r>
              <a:rPr lang="en-US" altLang="zh-CN" sz="2000" b="1" baseline="-25000" dirty="0" smtClean="0"/>
              <a:t>i-1</a:t>
            </a:r>
            <a:r>
              <a:rPr lang="en-US" altLang="zh-CN" sz="2000" b="1" dirty="0"/>
              <a:t>, </a:t>
            </a:r>
            <a:r>
              <a:rPr lang="en-US" altLang="zh-CN" sz="2000" b="1" dirty="0" smtClean="0"/>
              <a:t>v</a:t>
            </a:r>
            <a:r>
              <a:rPr lang="en-US" altLang="zh-CN" sz="2000" b="1" baseline="-25000" dirty="0" smtClean="0"/>
              <a:t>i</a:t>
            </a:r>
            <a:r>
              <a:rPr lang="zh-CN" altLang="en-US" sz="2000" dirty="0" smtClean="0"/>
              <a:t>）</a:t>
            </a:r>
            <a:r>
              <a:rPr lang="zh-CN" altLang="en-US" sz="2000" dirty="0"/>
              <a:t>一一对</a:t>
            </a:r>
            <a:r>
              <a:rPr lang="zh-CN" altLang="en-US" sz="2000" dirty="0" smtClean="0"/>
              <a:t>应</a:t>
            </a:r>
            <a:endParaRPr lang="en-US" altLang="zh-CN" sz="2000" dirty="0" smtClean="0"/>
          </a:p>
          <a:p>
            <a:pPr marL="990600" lvl="1" indent="-533400" eaLnBrk="1" hangingPunct="1">
              <a:lnSpc>
                <a:spcPct val="140000"/>
              </a:lnSpc>
              <a:spcBef>
                <a:spcPts val="0"/>
              </a:spcBef>
            </a:pPr>
            <a:r>
              <a:rPr lang="zh-CN" altLang="en-US" sz="2000" dirty="0"/>
              <a:t>若矩</a:t>
            </a:r>
            <a:r>
              <a:rPr lang="zh-CN" altLang="en-US" sz="2000" dirty="0" smtClean="0"/>
              <a:t>阵 </a:t>
            </a:r>
            <a:r>
              <a:rPr lang="en-US" altLang="zh-CN" sz="2000" dirty="0" smtClean="0"/>
              <a:t>A</a:t>
            </a:r>
            <a:r>
              <a:rPr lang="en-US" altLang="zh-CN" sz="2000" b="1" baseline="-25000" dirty="0" smtClean="0"/>
              <a:t>i </a:t>
            </a:r>
            <a:r>
              <a:rPr lang="zh-CN" altLang="en-US" sz="2000" dirty="0" smtClean="0"/>
              <a:t>的</a:t>
            </a:r>
            <a:r>
              <a:rPr lang="zh-CN" altLang="en-US" sz="2000" dirty="0"/>
              <a:t>维数为：</a:t>
            </a:r>
            <a:r>
              <a:rPr lang="en-US" altLang="zh-CN" sz="2000" b="1" dirty="0"/>
              <a:t>p</a:t>
            </a:r>
            <a:r>
              <a:rPr lang="en-US" altLang="zh-CN" sz="2000" b="1" baseline="-25000" dirty="0"/>
              <a:t>i-1 </a:t>
            </a:r>
            <a:r>
              <a:rPr lang="en-US" altLang="zh-CN" sz="2000" b="1" dirty="0"/>
              <a:t>x </a:t>
            </a:r>
            <a:r>
              <a:rPr lang="en-US" altLang="zh-CN" sz="2000" b="1" dirty="0" smtClean="0"/>
              <a:t>p</a:t>
            </a:r>
            <a:r>
              <a:rPr lang="en-US" altLang="zh-CN" sz="2000" b="1" baseline="-25000" dirty="0" smtClean="0"/>
              <a:t>i</a:t>
            </a:r>
          </a:p>
          <a:p>
            <a:pPr marL="990600" lvl="1" indent="-533400" eaLnBrk="1" hangingPunct="1">
              <a:lnSpc>
                <a:spcPct val="140000"/>
              </a:lnSpc>
              <a:spcBef>
                <a:spcPts val="0"/>
              </a:spcBef>
            </a:pPr>
            <a:r>
              <a:rPr lang="zh-CN" altLang="en-US" sz="2000" dirty="0"/>
              <a:t>定义三角</a:t>
            </a:r>
            <a:r>
              <a:rPr lang="zh-CN" altLang="en-US" sz="2000" dirty="0" smtClean="0"/>
              <a:t>形（</a:t>
            </a:r>
            <a:r>
              <a:rPr lang="en-US" altLang="zh-CN" sz="2000" b="1" dirty="0" err="1" smtClean="0"/>
              <a:t>v</a:t>
            </a:r>
            <a:r>
              <a:rPr lang="en-US" altLang="zh-CN" sz="2000" b="1" baseline="-25000" dirty="0" err="1" smtClean="0"/>
              <a:t>i</a:t>
            </a:r>
            <a:r>
              <a:rPr lang="en-US" altLang="zh-CN" sz="2000" b="1" dirty="0" err="1" smtClean="0"/>
              <a:t>v</a:t>
            </a:r>
            <a:r>
              <a:rPr lang="en-US" altLang="zh-CN" sz="2000" b="1" baseline="-25000" dirty="0" err="1" smtClean="0"/>
              <a:t>j</a:t>
            </a:r>
            <a:r>
              <a:rPr lang="en-US" altLang="zh-CN" sz="2000" b="1" dirty="0" err="1" smtClean="0"/>
              <a:t>v</a:t>
            </a:r>
            <a:r>
              <a:rPr lang="en-US" altLang="zh-CN" sz="2000" b="1" baseline="-25000" dirty="0" err="1" smtClean="0"/>
              <a:t>k</a:t>
            </a:r>
            <a:r>
              <a:rPr lang="zh-CN" altLang="en-US" sz="2000" dirty="0" smtClean="0"/>
              <a:t>）上的权函数值：</a:t>
            </a:r>
            <a:r>
              <a:rPr lang="en-US" altLang="zh-CN" sz="2000" b="1" dirty="0"/>
              <a:t>w</a:t>
            </a:r>
            <a:r>
              <a:rPr lang="en-US" altLang="zh-CN" sz="2000" b="1" dirty="0" smtClean="0"/>
              <a:t>(</a:t>
            </a:r>
            <a:r>
              <a:rPr lang="en-US" altLang="zh-CN" sz="2000" b="1" dirty="0" err="1" smtClean="0"/>
              <a:t>v</a:t>
            </a:r>
            <a:r>
              <a:rPr lang="en-US" altLang="zh-CN" sz="2000" b="1" baseline="-25000" dirty="0" err="1" smtClean="0"/>
              <a:t>i</a:t>
            </a:r>
            <a:r>
              <a:rPr lang="en-US" altLang="zh-CN" sz="2000" b="1" dirty="0" err="1" smtClean="0"/>
              <a:t>v</a:t>
            </a:r>
            <a:r>
              <a:rPr lang="en-US" altLang="zh-CN" sz="2000" b="1" baseline="-25000" dirty="0" err="1" smtClean="0"/>
              <a:t>j</a:t>
            </a:r>
            <a:r>
              <a:rPr lang="en-US" altLang="zh-CN" sz="2000" b="1" dirty="0" err="1" smtClean="0"/>
              <a:t>v</a:t>
            </a:r>
            <a:r>
              <a:rPr lang="en-US" altLang="zh-CN" sz="2000" b="1" baseline="-25000" dirty="0" err="1" smtClean="0"/>
              <a:t>k</a:t>
            </a:r>
            <a:r>
              <a:rPr lang="en-US" altLang="zh-CN" sz="2000" b="1" dirty="0" smtClean="0"/>
              <a:t>)=p</a:t>
            </a:r>
            <a:r>
              <a:rPr lang="en-US" altLang="zh-CN" sz="2000" b="1" baseline="-25000" dirty="0" smtClean="0"/>
              <a:t>i </a:t>
            </a:r>
            <a:r>
              <a:rPr lang="en-US" altLang="zh-CN" sz="2000" b="1" dirty="0" smtClean="0"/>
              <a:t>x </a:t>
            </a:r>
            <a:r>
              <a:rPr lang="en-US" altLang="zh-CN" sz="2000" b="1" dirty="0" err="1" smtClean="0"/>
              <a:t>p</a:t>
            </a:r>
            <a:r>
              <a:rPr lang="en-US" altLang="zh-CN" sz="2000" b="1" baseline="-25000" dirty="0" err="1" smtClean="0"/>
              <a:t>j</a:t>
            </a:r>
            <a:r>
              <a:rPr lang="en-US" altLang="zh-CN" sz="2000" b="1" baseline="-25000" dirty="0" smtClean="0"/>
              <a:t> </a:t>
            </a:r>
            <a:r>
              <a:rPr lang="en-US" altLang="zh-CN" sz="2000" b="1" dirty="0" smtClean="0"/>
              <a:t>x </a:t>
            </a:r>
            <a:r>
              <a:rPr lang="en-US" altLang="zh-CN" sz="2000" b="1" dirty="0" err="1" smtClean="0"/>
              <a:t>p</a:t>
            </a:r>
            <a:r>
              <a:rPr lang="en-US" altLang="zh-CN" sz="2000" b="1" baseline="-25000" dirty="0" err="1" smtClean="0"/>
              <a:t>k</a:t>
            </a:r>
            <a:endParaRPr lang="en-US" altLang="zh-CN" sz="2000" b="1" baseline="-25000" dirty="0" smtClean="0"/>
          </a:p>
          <a:p>
            <a:pPr marL="990600" lvl="1" indent="-533400" eaLnBrk="1" hangingPunct="1">
              <a:lnSpc>
                <a:spcPct val="140000"/>
              </a:lnSpc>
              <a:spcBef>
                <a:spcPts val="0"/>
              </a:spcBef>
            </a:pPr>
            <a:r>
              <a:rPr lang="zh-CN" altLang="en-US" sz="2000" dirty="0"/>
              <a:t>则：凸多边形</a:t>
            </a:r>
            <a:r>
              <a:rPr lang="en-US" altLang="zh-CN" sz="2000" b="1" dirty="0"/>
              <a:t>P</a:t>
            </a:r>
            <a:r>
              <a:rPr lang="zh-CN" altLang="en-US" sz="2000" dirty="0"/>
              <a:t>的最优三角剖分所对应的语法</a:t>
            </a:r>
            <a:r>
              <a:rPr lang="zh-CN" altLang="en-US" sz="2000" dirty="0" smtClean="0"/>
              <a:t>树</a:t>
            </a:r>
            <a:r>
              <a:rPr lang="en-US" altLang="zh-CN" sz="2000" dirty="0" smtClean="0"/>
              <a:t> </a:t>
            </a:r>
            <a:r>
              <a:rPr lang="zh-CN" altLang="en-US" sz="2000" dirty="0" smtClean="0"/>
              <a:t>同时 也给出了该矩</a:t>
            </a:r>
            <a:r>
              <a:rPr lang="zh-CN" altLang="en-US" sz="2000" dirty="0"/>
              <a:t>阵</a:t>
            </a:r>
            <a:r>
              <a:rPr lang="zh-CN" altLang="en-US" sz="2000" dirty="0" smtClean="0"/>
              <a:t>链</a:t>
            </a:r>
            <a:r>
              <a:rPr lang="en-US" altLang="zh-CN" sz="2000" b="1" dirty="0" smtClean="0"/>
              <a:t>A</a:t>
            </a:r>
            <a:r>
              <a:rPr lang="en-US" altLang="zh-CN" sz="2000" b="1" baseline="-25000" dirty="0" smtClean="0"/>
              <a:t>1</a:t>
            </a:r>
            <a:r>
              <a:rPr lang="en-US" altLang="zh-CN" sz="2000" b="1" dirty="0" smtClean="0"/>
              <a:t>A</a:t>
            </a:r>
            <a:r>
              <a:rPr lang="en-US" altLang="zh-CN" sz="2000" b="1" baseline="-25000" dirty="0" smtClean="0"/>
              <a:t>2 </a:t>
            </a:r>
            <a:r>
              <a:rPr lang="en-US" altLang="zh-CN" sz="2000" b="1" dirty="0"/>
              <a:t>… </a:t>
            </a:r>
            <a:r>
              <a:rPr lang="en-US" altLang="zh-CN" sz="2000" b="1" dirty="0" smtClean="0"/>
              <a:t>A</a:t>
            </a:r>
            <a:r>
              <a:rPr lang="en-US" altLang="zh-CN" sz="2000" b="1" baseline="-25000" dirty="0" smtClean="0"/>
              <a:t>n </a:t>
            </a:r>
            <a:r>
              <a:rPr lang="zh-CN" altLang="en-US" sz="2000" dirty="0" smtClean="0"/>
              <a:t>的</a:t>
            </a:r>
            <a:r>
              <a:rPr lang="zh-CN" altLang="en-US" sz="2000" dirty="0"/>
              <a:t>最优完全加括号方</a:t>
            </a:r>
            <a:r>
              <a:rPr lang="zh-CN" altLang="en-US" sz="2000" dirty="0" smtClean="0"/>
              <a:t>式</a:t>
            </a:r>
            <a:endParaRPr lang="en-US" altLang="zh-CN" sz="2000" dirty="0" smtClean="0"/>
          </a:p>
        </p:txBody>
      </p:sp>
    </p:spTree>
    <p:extLst>
      <p:ext uri="{BB962C8B-B14F-4D97-AF65-F5344CB8AC3E}">
        <p14:creationId xmlns:p14="http://schemas.microsoft.com/office/powerpoint/2010/main" val="55847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a:t>
            </a:r>
            <a:r>
              <a:rPr lang="zh-CN" altLang="en-US" dirty="0" smtClean="0">
                <a:solidFill>
                  <a:schemeClr val="bg2">
                    <a:lumMod val="10000"/>
                  </a:schemeClr>
                </a:solidFill>
                <a:cs typeface="Courier New" pitchFamily="49" charset="0"/>
              </a:rPr>
              <a:t>剖分的</a:t>
            </a:r>
            <a:r>
              <a:rPr lang="zh-CN" altLang="en-US" dirty="0">
                <a:solidFill>
                  <a:schemeClr val="bg2">
                    <a:lumMod val="10000"/>
                  </a:schemeClr>
                </a:solidFill>
                <a:cs typeface="Courier New" pitchFamily="49" charset="0"/>
              </a:rPr>
              <a:t>最优子结构性质</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048672"/>
          </a:xfrm>
          <a:prstGeom prst="rect">
            <a:avLst/>
          </a:prstGeom>
        </p:spPr>
        <p:txBody>
          <a:bodyPr/>
          <a:lstStyle/>
          <a:p>
            <a:pPr marL="504000" indent="-504000" eaLnBrk="1" hangingPunct="1">
              <a:lnSpc>
                <a:spcPct val="140000"/>
              </a:lnSpc>
              <a:spcBef>
                <a:spcPts val="0"/>
              </a:spcBef>
            </a:pPr>
            <a:r>
              <a:rPr lang="zh-CN" altLang="en-US" sz="2200" dirty="0" smtClean="0"/>
              <a:t>凸多边形最优三角剖分的最优子结构性质</a:t>
            </a:r>
            <a:endParaRPr lang="zh-CN" altLang="en-US" sz="2200" dirty="0"/>
          </a:p>
          <a:p>
            <a:pPr marL="990600" lvl="1" indent="-533400" eaLnBrk="1" hangingPunct="1">
              <a:lnSpc>
                <a:spcPct val="140000"/>
              </a:lnSpc>
              <a:spcBef>
                <a:spcPts val="0"/>
              </a:spcBef>
            </a:pPr>
            <a:r>
              <a:rPr lang="zh-CN" altLang="en-US" sz="2200" dirty="0" smtClean="0"/>
              <a:t>设</a:t>
            </a:r>
            <a:r>
              <a:rPr lang="zh-CN" altLang="en-US" sz="2200" dirty="0"/>
              <a:t>：</a:t>
            </a:r>
            <a:r>
              <a:rPr lang="en-US" altLang="zh-CN" sz="2200" dirty="0" smtClean="0"/>
              <a:t>T</a:t>
            </a:r>
            <a:r>
              <a:rPr lang="zh-CN" altLang="en-US" sz="2200" dirty="0"/>
              <a:t>为凸多边</a:t>
            </a:r>
            <a:r>
              <a:rPr lang="zh-CN" altLang="en-US" sz="2200" dirty="0" smtClean="0"/>
              <a:t>形</a:t>
            </a:r>
            <a:r>
              <a:rPr lang="en-US" altLang="zh-CN" sz="2200" b="1" dirty="0"/>
              <a:t>P={v</a:t>
            </a:r>
            <a:r>
              <a:rPr lang="en-US" altLang="zh-CN" sz="2200" b="1" baseline="-25000" dirty="0"/>
              <a:t>0</a:t>
            </a:r>
            <a:r>
              <a:rPr lang="en-US" altLang="zh-CN" sz="2200" b="1" dirty="0"/>
              <a:t>, v</a:t>
            </a:r>
            <a:r>
              <a:rPr lang="en-US" altLang="zh-CN" sz="2200" b="1" baseline="-25000" dirty="0"/>
              <a:t>1</a:t>
            </a:r>
            <a:r>
              <a:rPr lang="en-US" altLang="zh-CN" sz="2200" b="1" dirty="0"/>
              <a:t>, ……, </a:t>
            </a:r>
            <a:r>
              <a:rPr lang="en-US" altLang="zh-CN" sz="2200" b="1" dirty="0" err="1"/>
              <a:t>v</a:t>
            </a:r>
            <a:r>
              <a:rPr lang="en-US" altLang="zh-CN" sz="2200" b="1" baseline="-25000" dirty="0" err="1"/>
              <a:t>n</a:t>
            </a:r>
            <a:r>
              <a:rPr lang="en-US" altLang="zh-CN" sz="2200" b="1" dirty="0" smtClean="0"/>
              <a:t>}</a:t>
            </a:r>
            <a:r>
              <a:rPr lang="zh-CN" altLang="en-US" sz="2200" dirty="0" smtClean="0"/>
              <a:t>的</a:t>
            </a:r>
            <a:r>
              <a:rPr lang="zh-CN" altLang="en-US" sz="2200" dirty="0"/>
              <a:t>一个最优三角剖分</a:t>
            </a:r>
          </a:p>
          <a:p>
            <a:pPr marL="990600" lvl="1" indent="-533400" eaLnBrk="1" hangingPunct="1">
              <a:lnSpc>
                <a:spcPct val="140000"/>
              </a:lnSpc>
              <a:spcBef>
                <a:spcPts val="0"/>
              </a:spcBef>
            </a:pPr>
            <a:r>
              <a:rPr lang="zh-CN" altLang="en-US" sz="2200" dirty="0"/>
              <a:t>并</a:t>
            </a:r>
            <a:r>
              <a:rPr lang="zh-CN" altLang="en-US" sz="2200" dirty="0" smtClean="0"/>
              <a:t>设：</a:t>
            </a:r>
            <a:r>
              <a:rPr lang="en-US" altLang="zh-CN" sz="2200" dirty="0" smtClean="0"/>
              <a:t>T</a:t>
            </a:r>
            <a:r>
              <a:rPr lang="zh-CN" altLang="en-US" sz="2200" dirty="0"/>
              <a:t>包含三角</a:t>
            </a:r>
            <a:r>
              <a:rPr lang="zh-CN" altLang="en-US" sz="2200" dirty="0" smtClean="0"/>
              <a:t>形</a:t>
            </a:r>
            <a:r>
              <a:rPr lang="en-US" altLang="zh-CN" sz="2200" b="1" dirty="0" smtClean="0"/>
              <a:t>v</a:t>
            </a:r>
            <a:r>
              <a:rPr lang="en-US" altLang="zh-CN" sz="2200" b="1" baseline="-25000" dirty="0" smtClean="0"/>
              <a:t>0</a:t>
            </a:r>
            <a:r>
              <a:rPr lang="en-US" altLang="zh-CN" sz="2200" b="1" dirty="0" smtClean="0"/>
              <a:t>v</a:t>
            </a:r>
            <a:r>
              <a:rPr lang="en-US" altLang="zh-CN" sz="2200" b="1" baseline="-25000" dirty="0" smtClean="0"/>
              <a:t>k</a:t>
            </a:r>
            <a:r>
              <a:rPr lang="en-US" altLang="zh-CN" sz="2200" b="1" dirty="0" smtClean="0"/>
              <a:t>v</a:t>
            </a:r>
            <a:r>
              <a:rPr lang="en-US" altLang="zh-CN" sz="2200" b="1" baseline="-25000" dirty="0" smtClean="0"/>
              <a:t>n </a:t>
            </a:r>
            <a:r>
              <a:rPr lang="zh-CN" altLang="en-US" sz="2200" dirty="0" smtClean="0"/>
              <a:t>（</a:t>
            </a:r>
            <a:r>
              <a:rPr lang="en-US" altLang="zh-CN" sz="2200" dirty="0" smtClean="0"/>
              <a:t>1≤k≤n</a:t>
            </a:r>
            <a:r>
              <a:rPr lang="zh-CN" altLang="en-US" sz="2200" dirty="0" smtClean="0"/>
              <a:t>）</a:t>
            </a:r>
            <a:endParaRPr lang="en-US" altLang="zh-CN" sz="2200" dirty="0" smtClean="0"/>
          </a:p>
          <a:p>
            <a:pPr marL="990600" lvl="1" indent="-533400" eaLnBrk="1" hangingPunct="1">
              <a:lnSpc>
                <a:spcPct val="140000"/>
              </a:lnSpc>
              <a:spcBef>
                <a:spcPts val="0"/>
              </a:spcBef>
            </a:pPr>
            <a:r>
              <a:rPr lang="zh-CN" altLang="en-US" sz="2200" dirty="0" smtClean="0"/>
              <a:t>则：</a:t>
            </a:r>
            <a:r>
              <a:rPr lang="en-US" altLang="zh-CN" sz="2200" dirty="0" smtClean="0"/>
              <a:t>T</a:t>
            </a:r>
            <a:r>
              <a:rPr lang="zh-CN" altLang="en-US" sz="2200" dirty="0"/>
              <a:t>的权为三部分权之和：三角</a:t>
            </a:r>
            <a:r>
              <a:rPr lang="zh-CN" altLang="en-US" sz="2200" dirty="0" smtClean="0"/>
              <a:t>形</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0</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k</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n</a:t>
            </a:r>
            <a:r>
              <a:rPr lang="zh-CN" altLang="en-US" sz="2200" dirty="0"/>
              <a:t>的权</a:t>
            </a:r>
            <a:r>
              <a:rPr lang="zh-CN" altLang="en-US" sz="2200" dirty="0" smtClean="0"/>
              <a:t>，以及两</a:t>
            </a:r>
            <a:r>
              <a:rPr lang="zh-CN" altLang="en-US" sz="2200" dirty="0"/>
              <a:t>个子多边</a:t>
            </a:r>
            <a:r>
              <a:rPr lang="zh-CN" altLang="en-US" sz="2200" dirty="0" smtClean="0"/>
              <a:t>形</a:t>
            </a:r>
            <a:r>
              <a:rPr lang="en-US" altLang="zh-CN" sz="2200" b="1" dirty="0">
                <a:latin typeface="+mn-lt"/>
              </a:rPr>
              <a:t>{v</a:t>
            </a:r>
            <a:r>
              <a:rPr lang="en-US" altLang="zh-CN" sz="2200" b="1" baseline="-25000" dirty="0">
                <a:latin typeface="+mn-lt"/>
              </a:rPr>
              <a:t>0,</a:t>
            </a:r>
            <a:r>
              <a:rPr lang="en-US" altLang="zh-CN" sz="2200" b="1" dirty="0">
                <a:latin typeface="+mn-lt"/>
              </a:rPr>
              <a:t>v</a:t>
            </a:r>
            <a:r>
              <a:rPr lang="en-US" altLang="zh-CN" sz="2200" b="1" baseline="-25000" dirty="0">
                <a:latin typeface="+mn-lt"/>
              </a:rPr>
              <a:t>1,...</a:t>
            </a:r>
            <a:r>
              <a:rPr lang="en-US" altLang="zh-CN" sz="2200" b="1" dirty="0" err="1">
                <a:latin typeface="+mn-lt"/>
              </a:rPr>
              <a:t>v</a:t>
            </a:r>
            <a:r>
              <a:rPr lang="en-US" altLang="zh-CN" sz="2200" b="1" baseline="-25000" dirty="0" err="1">
                <a:latin typeface="+mn-lt"/>
              </a:rPr>
              <a:t>k</a:t>
            </a:r>
            <a:r>
              <a:rPr lang="en-US" altLang="zh-CN" sz="2200" b="1" dirty="0">
                <a:latin typeface="+mn-lt"/>
              </a:rPr>
              <a:t>}</a:t>
            </a:r>
            <a:r>
              <a:rPr lang="zh-CN" altLang="en-US" sz="2200" dirty="0">
                <a:latin typeface="+mn-lt"/>
              </a:rPr>
              <a:t>和</a:t>
            </a:r>
            <a:r>
              <a:rPr lang="en-US" altLang="zh-CN" sz="2200" b="1" dirty="0">
                <a:latin typeface="+mn-lt"/>
              </a:rPr>
              <a:t>{v</a:t>
            </a:r>
            <a:r>
              <a:rPr lang="en-US" altLang="zh-CN" sz="2200" b="1" baseline="-25000" dirty="0">
                <a:latin typeface="+mn-lt"/>
              </a:rPr>
              <a:t>k,</a:t>
            </a:r>
            <a:r>
              <a:rPr lang="en-US" altLang="zh-CN" sz="2200" b="1" dirty="0">
                <a:latin typeface="+mn-lt"/>
              </a:rPr>
              <a:t>v</a:t>
            </a:r>
            <a:r>
              <a:rPr lang="en-US" altLang="zh-CN" sz="2200" b="1" baseline="-25000" dirty="0">
                <a:latin typeface="+mn-lt"/>
              </a:rPr>
              <a:t>k+1,...</a:t>
            </a:r>
            <a:r>
              <a:rPr lang="en-US" altLang="zh-CN" sz="2200" b="1" dirty="0" err="1">
                <a:latin typeface="+mn-lt"/>
              </a:rPr>
              <a:t>v</a:t>
            </a:r>
            <a:r>
              <a:rPr lang="en-US" altLang="zh-CN" sz="2200" b="1" baseline="-25000" dirty="0" err="1">
                <a:latin typeface="+mn-lt"/>
              </a:rPr>
              <a:t>n</a:t>
            </a:r>
            <a:r>
              <a:rPr lang="en-US" altLang="zh-CN" sz="2200" b="1" dirty="0">
                <a:latin typeface="+mn-lt"/>
              </a:rPr>
              <a:t>}</a:t>
            </a:r>
            <a:r>
              <a:rPr lang="zh-CN" altLang="en-US" sz="2200" dirty="0"/>
              <a:t>的权之和</a:t>
            </a:r>
            <a:r>
              <a:rPr lang="zh-CN" altLang="en-US" sz="2200" dirty="0" smtClean="0"/>
              <a:t>（如图）</a:t>
            </a:r>
            <a:endParaRPr lang="en-US" altLang="zh-CN" sz="2200" dirty="0" smtClean="0"/>
          </a:p>
          <a:p>
            <a:pPr marL="990600" lvl="1" indent="-533400" eaLnBrk="1" hangingPunct="1">
              <a:lnSpc>
                <a:spcPct val="140000"/>
              </a:lnSpc>
              <a:spcBef>
                <a:spcPts val="0"/>
              </a:spcBef>
            </a:pPr>
            <a:r>
              <a:rPr lang="zh-CN" altLang="en-US" sz="2200" dirty="0"/>
              <a:t>可以断言：由</a:t>
            </a:r>
            <a:r>
              <a:rPr lang="en-US" altLang="zh-CN" sz="2200" dirty="0"/>
              <a:t>T</a:t>
            </a:r>
            <a:r>
              <a:rPr lang="zh-CN" altLang="en-US" sz="2200" dirty="0"/>
              <a:t>所确定的这两个子多边形的三角剖分也是最优的</a:t>
            </a:r>
            <a:endParaRPr lang="en-US" altLang="zh-CN" sz="2200" dirty="0" smtClean="0"/>
          </a:p>
          <a:p>
            <a:pPr marL="990600" lvl="1" indent="-533400" eaLnBrk="1" hangingPunct="1">
              <a:lnSpc>
                <a:spcPct val="140000"/>
              </a:lnSpc>
              <a:spcBef>
                <a:spcPts val="0"/>
              </a:spcBef>
            </a:pPr>
            <a:r>
              <a:rPr lang="zh-CN" altLang="en-US" sz="2200" dirty="0"/>
              <a:t>这是因为：若子多边形有更小权的三角剖分，则三部分之和将小于</a:t>
            </a:r>
            <a:r>
              <a:rPr lang="en-US" altLang="zh-CN" sz="2200" dirty="0"/>
              <a:t>T</a:t>
            </a:r>
            <a:r>
              <a:rPr lang="zh-CN" altLang="en-US" sz="2200" dirty="0"/>
              <a:t>的值，这将导致</a:t>
            </a:r>
            <a:r>
              <a:rPr lang="en-US" altLang="zh-CN" sz="2200" dirty="0"/>
              <a:t>T</a:t>
            </a:r>
            <a:r>
              <a:rPr lang="zh-CN" altLang="en-US" sz="2200" dirty="0"/>
              <a:t>不是最优三角剖分的矛</a:t>
            </a:r>
            <a:r>
              <a:rPr lang="zh-CN" altLang="en-US" sz="2200" dirty="0" smtClean="0"/>
              <a:t>盾</a:t>
            </a:r>
            <a:endParaRPr lang="zh-CN" altLang="en-US" sz="2200" dirty="0"/>
          </a:p>
        </p:txBody>
      </p:sp>
      <p:pic>
        <p:nvPicPr>
          <p:cNvPr id="196611" name="Picture 3" descr="E:\资料存档\课堂教学\算法分析与设计\我的课件\graph\三角剖分的最优子结构性质.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679" y="4492685"/>
            <a:ext cx="2758645" cy="23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96611"/>
                                        </p:tgtEl>
                                        <p:attrNameLst>
                                          <p:attrName>style.visibility</p:attrName>
                                        </p:attrNameLst>
                                      </p:cBhvr>
                                      <p:to>
                                        <p:strVal val="visible"/>
                                      </p:to>
                                    </p:set>
                                    <p:animEffect transition="in" filter="fade">
                                      <p:cBhvr>
                                        <p:cTn id="26" dur="500"/>
                                        <p:tgtEl>
                                          <p:spTgt spid="1966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fade">
                                      <p:cBhvr>
                                        <p:cTn id="36"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动态规划算法的基本步骤</a:t>
            </a:r>
          </a:p>
        </p:txBody>
      </p:sp>
      <p:sp>
        <p:nvSpPr>
          <p:cNvPr id="2258947" name="Rectangle 3"/>
          <p:cNvSpPr>
            <a:spLocks noGrp="1" noChangeArrowheads="1"/>
          </p:cNvSpPr>
          <p:nvPr>
            <p:ph type="body" idx="4294967295"/>
          </p:nvPr>
        </p:nvSpPr>
        <p:spPr>
          <a:xfrm>
            <a:off x="575557" y="764704"/>
            <a:ext cx="7992888" cy="5976664"/>
          </a:xfrm>
          <a:prstGeom prst="rect">
            <a:avLst/>
          </a:prstGeom>
        </p:spPr>
        <p:txBody>
          <a:bodyPr/>
          <a:lstStyle/>
          <a:p>
            <a:pPr marL="609600" indent="-609600" eaLnBrk="1" hangingPunct="1">
              <a:lnSpc>
                <a:spcPct val="250000"/>
              </a:lnSpc>
              <a:spcBef>
                <a:spcPts val="0"/>
              </a:spcBef>
              <a:buFont typeface="+mj-lt"/>
              <a:buAutoNum type="arabicPeriod"/>
            </a:pPr>
            <a:r>
              <a:rPr lang="zh-CN" altLang="en-US" dirty="0"/>
              <a:t>找出</a:t>
            </a:r>
            <a:r>
              <a:rPr lang="zh-CN" altLang="en-US" dirty="0">
                <a:solidFill>
                  <a:srgbClr val="FF0000"/>
                </a:solidFill>
              </a:rPr>
              <a:t>最优解的性</a:t>
            </a:r>
            <a:r>
              <a:rPr lang="zh-CN" altLang="en-US" dirty="0" smtClean="0">
                <a:solidFill>
                  <a:srgbClr val="FF0000"/>
                </a:solidFill>
              </a:rPr>
              <a:t>质</a:t>
            </a:r>
            <a:r>
              <a:rPr lang="zh-CN" altLang="en-US" dirty="0" smtClean="0"/>
              <a:t>（分析其</a:t>
            </a:r>
            <a:r>
              <a:rPr lang="zh-CN" altLang="en-US" dirty="0"/>
              <a:t>结构特</a:t>
            </a:r>
            <a:r>
              <a:rPr lang="zh-CN" altLang="en-US" dirty="0" smtClean="0"/>
              <a:t>征）</a:t>
            </a:r>
            <a:endParaRPr lang="zh-CN" altLang="en-US" dirty="0"/>
          </a:p>
          <a:p>
            <a:pPr marL="609600" indent="-609600" eaLnBrk="1" hangingPunct="1">
              <a:lnSpc>
                <a:spcPct val="250000"/>
              </a:lnSpc>
              <a:spcBef>
                <a:spcPts val="0"/>
              </a:spcBef>
              <a:buFont typeface="+mj-lt"/>
              <a:buAutoNum type="arabicPeriod"/>
            </a:pPr>
            <a:r>
              <a:rPr lang="zh-CN" altLang="en-US" dirty="0"/>
              <a:t>递归地定义</a:t>
            </a:r>
            <a:r>
              <a:rPr lang="zh-CN" altLang="en-US" dirty="0">
                <a:solidFill>
                  <a:srgbClr val="FF0000"/>
                </a:solidFill>
              </a:rPr>
              <a:t>最优</a:t>
            </a:r>
            <a:r>
              <a:rPr lang="zh-CN" altLang="en-US" dirty="0" smtClean="0">
                <a:solidFill>
                  <a:srgbClr val="FF0000"/>
                </a:solidFill>
              </a:rPr>
              <a:t>值</a:t>
            </a:r>
            <a:r>
              <a:rPr lang="zh-CN" altLang="en-US" dirty="0" smtClean="0"/>
              <a:t>（优化目标函数）</a:t>
            </a:r>
            <a:endParaRPr lang="zh-CN" altLang="en-US" dirty="0"/>
          </a:p>
          <a:p>
            <a:pPr marL="609600" indent="-609600" eaLnBrk="1" hangingPunct="1">
              <a:lnSpc>
                <a:spcPct val="250000"/>
              </a:lnSpc>
              <a:spcBef>
                <a:spcPts val="0"/>
              </a:spcBef>
              <a:buFont typeface="+mj-lt"/>
              <a:buAutoNum type="arabicPeriod"/>
            </a:pPr>
            <a:r>
              <a:rPr lang="zh-CN" altLang="en-US" dirty="0"/>
              <a:t>以</a:t>
            </a:r>
            <a:r>
              <a:rPr lang="zh-CN" altLang="en-US" dirty="0">
                <a:solidFill>
                  <a:srgbClr val="FF0000"/>
                </a:solidFill>
              </a:rPr>
              <a:t>自底向上</a:t>
            </a:r>
            <a:r>
              <a:rPr lang="zh-CN" altLang="en-US" dirty="0"/>
              <a:t>的方式计算出最优</a:t>
            </a:r>
            <a:r>
              <a:rPr lang="zh-CN" altLang="en-US" dirty="0" smtClean="0"/>
              <a:t>值</a:t>
            </a:r>
            <a:endParaRPr lang="zh-CN" altLang="en-US" dirty="0"/>
          </a:p>
          <a:p>
            <a:pPr marL="609600" indent="-609600" eaLnBrk="1" hangingPunct="1">
              <a:lnSpc>
                <a:spcPct val="250000"/>
              </a:lnSpc>
              <a:spcBef>
                <a:spcPts val="0"/>
              </a:spcBef>
              <a:buFont typeface="+mj-lt"/>
              <a:buAutoNum type="arabicPeriod"/>
            </a:pPr>
            <a:r>
              <a:rPr lang="zh-CN" altLang="en-US" dirty="0"/>
              <a:t>根据计算最优值时得到的信息，</a:t>
            </a:r>
            <a:r>
              <a:rPr lang="zh-CN" altLang="en-US" dirty="0">
                <a:solidFill>
                  <a:srgbClr val="FF0000"/>
                </a:solidFill>
              </a:rPr>
              <a:t>构造</a:t>
            </a:r>
            <a:r>
              <a:rPr lang="zh-CN" altLang="en-US" dirty="0"/>
              <a:t>最优</a:t>
            </a:r>
            <a:r>
              <a:rPr lang="zh-CN" altLang="en-US" dirty="0" smtClean="0"/>
              <a:t>解</a:t>
            </a:r>
            <a:endParaRPr lang="zh-CN" altLang="en-US" dirty="0"/>
          </a:p>
        </p:txBody>
      </p:sp>
    </p:spTree>
    <p:extLst>
      <p:ext uri="{BB962C8B-B14F-4D97-AF65-F5344CB8AC3E}">
        <p14:creationId xmlns:p14="http://schemas.microsoft.com/office/powerpoint/2010/main" val="163975445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a:t>
            </a:r>
            <a:r>
              <a:rPr lang="zh-CN" altLang="en-US" dirty="0" smtClean="0">
                <a:solidFill>
                  <a:schemeClr val="bg2">
                    <a:lumMod val="10000"/>
                  </a:schemeClr>
                </a:solidFill>
                <a:cs typeface="Courier New" pitchFamily="49" charset="0"/>
              </a:rPr>
              <a:t>剖分的递归结构</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4824536"/>
          </a:xfrm>
          <a:prstGeom prst="rect">
            <a:avLst/>
          </a:prstGeom>
        </p:spPr>
        <p:txBody>
          <a:bodyPr/>
          <a:lstStyle/>
          <a:p>
            <a:pPr marL="590550" indent="-533400" eaLnBrk="1" hangingPunct="1">
              <a:lnSpc>
                <a:spcPct val="140000"/>
              </a:lnSpc>
              <a:spcBef>
                <a:spcPts val="0"/>
              </a:spcBef>
            </a:pPr>
            <a:r>
              <a:rPr lang="zh-CN" altLang="en-US" sz="2200" b="0" dirty="0" smtClean="0"/>
              <a:t>设：</a:t>
            </a:r>
            <a:r>
              <a:rPr lang="en-US" altLang="zh-CN" sz="2200" dirty="0">
                <a:latin typeface="+mn-lt"/>
              </a:rPr>
              <a:t>t[</a:t>
            </a:r>
            <a:r>
              <a:rPr lang="en-US" altLang="zh-CN" sz="2200" dirty="0" err="1">
                <a:latin typeface="+mn-lt"/>
              </a:rPr>
              <a:t>i</a:t>
            </a:r>
            <a:r>
              <a:rPr lang="en-US" altLang="zh-CN" sz="2200" dirty="0">
                <a:latin typeface="+mn-lt"/>
              </a:rPr>
              <a:t>][j]</a:t>
            </a:r>
            <a:r>
              <a:rPr lang="zh-CN" altLang="en-US" sz="2200" b="0" dirty="0" smtClean="0"/>
              <a:t>（</a:t>
            </a:r>
            <a:r>
              <a:rPr lang="en-US" altLang="zh-CN" sz="2200" b="0" dirty="0" smtClean="0">
                <a:latin typeface="Times New Roman" pitchFamily="18" charset="0"/>
              </a:rPr>
              <a:t>1</a:t>
            </a:r>
            <a:r>
              <a:rPr lang="en-US" altLang="zh-CN" sz="2200" b="0" dirty="0"/>
              <a:t> ≤</a:t>
            </a:r>
            <a:r>
              <a:rPr lang="en-US" altLang="zh-CN" sz="2200" b="0" dirty="0" smtClean="0">
                <a:latin typeface="Times New Roman" pitchFamily="18" charset="0"/>
              </a:rPr>
              <a:t> </a:t>
            </a:r>
            <a:r>
              <a:rPr lang="en-US" altLang="zh-CN" sz="2200" b="0" dirty="0" err="1" smtClean="0">
                <a:latin typeface="Times New Roman" pitchFamily="18" charset="0"/>
              </a:rPr>
              <a:t>i</a:t>
            </a:r>
            <a:r>
              <a:rPr lang="en-US" altLang="zh-CN" sz="2200" b="0" dirty="0"/>
              <a:t> ≤ </a:t>
            </a:r>
            <a:r>
              <a:rPr lang="en-US" altLang="zh-CN" sz="2200" b="0" dirty="0" smtClean="0">
                <a:latin typeface="Times New Roman" pitchFamily="18" charset="0"/>
              </a:rPr>
              <a:t>j</a:t>
            </a:r>
            <a:r>
              <a:rPr lang="en-US" altLang="zh-CN" sz="2200" b="0" dirty="0"/>
              <a:t> ≤ </a:t>
            </a:r>
            <a:r>
              <a:rPr lang="en-US" altLang="zh-CN" sz="2200" b="0" dirty="0" smtClean="0">
                <a:latin typeface="Times New Roman" pitchFamily="18" charset="0"/>
              </a:rPr>
              <a:t>n</a:t>
            </a:r>
            <a:r>
              <a:rPr lang="zh-CN" altLang="en-US" sz="2200" b="0" dirty="0" smtClean="0">
                <a:latin typeface="Times New Roman" pitchFamily="18" charset="0"/>
              </a:rPr>
              <a:t>）为</a:t>
            </a:r>
            <a:r>
              <a:rPr lang="zh-CN" altLang="en-US" sz="2200" b="0" dirty="0">
                <a:latin typeface="Times New Roman" pitchFamily="18" charset="0"/>
              </a:rPr>
              <a:t>凸子多边形</a:t>
            </a:r>
            <a:r>
              <a:rPr lang="en-US" altLang="zh-CN" sz="2200" b="0" dirty="0">
                <a:latin typeface="+mn-lt"/>
              </a:rPr>
              <a:t>p{v</a:t>
            </a:r>
            <a:r>
              <a:rPr lang="en-US" altLang="zh-CN" sz="2200" b="0" baseline="-25000" dirty="0">
                <a:latin typeface="+mn-lt"/>
              </a:rPr>
              <a:t>i-1,</a:t>
            </a:r>
            <a:r>
              <a:rPr lang="en-US" altLang="zh-CN" sz="2200" b="0" dirty="0">
                <a:latin typeface="+mn-lt"/>
              </a:rPr>
              <a:t>v</a:t>
            </a:r>
            <a:r>
              <a:rPr lang="en-US" altLang="zh-CN" sz="2200" b="0" baseline="-25000" dirty="0">
                <a:latin typeface="+mn-lt"/>
              </a:rPr>
              <a:t>i,........</a:t>
            </a:r>
            <a:r>
              <a:rPr lang="en-US" altLang="zh-CN" sz="2200" b="0" dirty="0" err="1">
                <a:latin typeface="+mn-lt"/>
              </a:rPr>
              <a:t>v</a:t>
            </a:r>
            <a:r>
              <a:rPr lang="en-US" altLang="zh-CN" sz="2200" b="0" baseline="-25000" dirty="0" err="1">
                <a:latin typeface="+mn-lt"/>
              </a:rPr>
              <a:t>j</a:t>
            </a:r>
            <a:r>
              <a:rPr lang="en-US" altLang="zh-CN" sz="2200" b="0" dirty="0">
                <a:latin typeface="+mn-lt"/>
              </a:rPr>
              <a:t>}</a:t>
            </a:r>
            <a:r>
              <a:rPr lang="zh-CN" altLang="en-US" sz="2200" b="0" dirty="0">
                <a:latin typeface="Times New Roman" pitchFamily="18" charset="0"/>
              </a:rPr>
              <a:t>的最优三角剖分所对应的权函数值，即三角剖分的最优</a:t>
            </a:r>
            <a:r>
              <a:rPr lang="zh-CN" altLang="en-US" sz="2200" b="0" dirty="0" smtClean="0">
                <a:latin typeface="Times New Roman" pitchFamily="18" charset="0"/>
              </a:rPr>
              <a:t>值</a:t>
            </a:r>
            <a:endParaRPr lang="en-US" altLang="zh-CN" sz="2200" b="0" dirty="0" smtClean="0">
              <a:latin typeface="Times New Roman" pitchFamily="18" charset="0"/>
            </a:endParaRPr>
          </a:p>
          <a:p>
            <a:pPr marL="590550" indent="-533400" eaLnBrk="1" hangingPunct="1">
              <a:lnSpc>
                <a:spcPct val="140000"/>
              </a:lnSpc>
              <a:spcBef>
                <a:spcPts val="0"/>
              </a:spcBef>
            </a:pPr>
            <a:r>
              <a:rPr lang="zh-CN" altLang="en-US" sz="2200" b="0" dirty="0" smtClean="0"/>
              <a:t>设：退</a:t>
            </a:r>
            <a:r>
              <a:rPr lang="zh-CN" altLang="en-US" sz="2200" b="0" dirty="0"/>
              <a:t>化的两顶点多边形</a:t>
            </a:r>
            <a:r>
              <a:rPr lang="en-US" altLang="zh-CN" sz="2200" b="0" dirty="0">
                <a:latin typeface="+mn-lt"/>
              </a:rPr>
              <a:t>{v</a:t>
            </a:r>
            <a:r>
              <a:rPr lang="en-US" altLang="zh-CN" sz="2200" b="0" baseline="-25000" dirty="0">
                <a:latin typeface="+mn-lt"/>
              </a:rPr>
              <a:t>i-1</a:t>
            </a:r>
            <a:r>
              <a:rPr lang="en-US" altLang="zh-CN" sz="2200" b="0" dirty="0">
                <a:latin typeface="+mn-lt"/>
              </a:rPr>
              <a:t>v</a:t>
            </a:r>
            <a:r>
              <a:rPr lang="en-US" altLang="zh-CN" sz="2200" b="0" baseline="-25000" dirty="0">
                <a:latin typeface="+mn-lt"/>
              </a:rPr>
              <a:t>i</a:t>
            </a:r>
            <a:r>
              <a:rPr lang="en-US" altLang="zh-CN" sz="2200" b="0" dirty="0">
                <a:latin typeface="+mn-lt"/>
              </a:rPr>
              <a:t>}</a:t>
            </a:r>
            <a:r>
              <a:rPr lang="zh-CN" altLang="en-US" sz="2200" b="0" dirty="0"/>
              <a:t>的具有权值</a:t>
            </a:r>
            <a:r>
              <a:rPr lang="en-US" altLang="zh-CN" sz="2200" b="0" dirty="0" smtClean="0"/>
              <a:t>0</a:t>
            </a:r>
            <a:r>
              <a:rPr lang="zh-CN" altLang="en-US" sz="2200" b="0" dirty="0" smtClean="0"/>
              <a:t>（</a:t>
            </a:r>
            <a:r>
              <a:rPr lang="en-US" altLang="zh-CN" sz="2200" b="0" dirty="0" smtClean="0"/>
              <a:t>t[</a:t>
            </a:r>
            <a:r>
              <a:rPr lang="en-US" altLang="zh-CN" sz="2200" b="0" dirty="0" err="1" smtClean="0"/>
              <a:t>i</a:t>
            </a:r>
            <a:r>
              <a:rPr lang="en-US" altLang="zh-CN" sz="2200" b="0" dirty="0" smtClean="0"/>
              <a:t>][</a:t>
            </a:r>
            <a:r>
              <a:rPr lang="en-US" altLang="zh-CN" sz="2200" b="0" dirty="0" err="1" smtClean="0"/>
              <a:t>i</a:t>
            </a:r>
            <a:r>
              <a:rPr lang="en-US" altLang="zh-CN" sz="2200" b="0" dirty="0" smtClean="0"/>
              <a:t>]=0</a:t>
            </a:r>
            <a:r>
              <a:rPr lang="zh-CN" altLang="en-US" sz="2200" b="0" dirty="0" smtClean="0"/>
              <a:t>）</a:t>
            </a:r>
            <a:endParaRPr lang="en-US" altLang="zh-CN" sz="2200" b="0" dirty="0"/>
          </a:p>
          <a:p>
            <a:pPr marL="590550" indent="-533400" eaLnBrk="1" hangingPunct="1">
              <a:lnSpc>
                <a:spcPct val="140000"/>
              </a:lnSpc>
              <a:spcBef>
                <a:spcPts val="0"/>
              </a:spcBef>
            </a:pPr>
            <a:r>
              <a:rPr lang="zh-CN" altLang="en-US" sz="2200" b="0" dirty="0" smtClean="0"/>
              <a:t>则：原</a:t>
            </a:r>
            <a:r>
              <a:rPr lang="zh-CN" altLang="en-US" sz="2200" b="0" dirty="0"/>
              <a:t>问题（凸</a:t>
            </a:r>
            <a:r>
              <a:rPr lang="en-US" altLang="zh-CN" sz="2200" b="0" dirty="0"/>
              <a:t>(n+1)</a:t>
            </a:r>
            <a:r>
              <a:rPr lang="zh-CN" altLang="en-US" sz="2200" b="0" dirty="0"/>
              <a:t>边</a:t>
            </a:r>
            <a:r>
              <a:rPr lang="zh-CN" altLang="en-US" sz="2200" b="0" dirty="0" smtClean="0"/>
              <a:t>形）的</a:t>
            </a:r>
            <a:r>
              <a:rPr lang="zh-CN" altLang="en-US" sz="2200" b="0" dirty="0"/>
              <a:t>最</a:t>
            </a:r>
            <a:r>
              <a:rPr lang="zh-CN" altLang="en-US" sz="2200" b="0" dirty="0" smtClean="0"/>
              <a:t>优权值为：</a:t>
            </a:r>
            <a:r>
              <a:rPr lang="en-US" altLang="zh-CN" sz="2200" dirty="0">
                <a:latin typeface="+mn-lt"/>
              </a:rPr>
              <a:t>t[1][n]</a:t>
            </a:r>
          </a:p>
          <a:p>
            <a:pPr marL="590550" indent="-533400" eaLnBrk="1" hangingPunct="1">
              <a:lnSpc>
                <a:spcPct val="140000"/>
              </a:lnSpc>
              <a:spcBef>
                <a:spcPts val="0"/>
              </a:spcBef>
            </a:pPr>
            <a:r>
              <a:rPr lang="zh-CN" altLang="en-US" sz="2200" b="0" dirty="0" smtClean="0">
                <a:latin typeface="Times New Roman" pitchFamily="18" charset="0"/>
                <a:cs typeface="Times New Roman" pitchFamily="18" charset="0"/>
              </a:rPr>
              <a:t>当（</a:t>
            </a:r>
            <a:r>
              <a:rPr lang="en-US" altLang="zh-CN" sz="2200" b="0" dirty="0" smtClean="0"/>
              <a:t>j-</a:t>
            </a:r>
            <a:r>
              <a:rPr lang="en-US" altLang="zh-CN" sz="2200" b="0" dirty="0" err="1" smtClean="0"/>
              <a:t>i</a:t>
            </a:r>
            <a:r>
              <a:rPr lang="zh-CN" altLang="en-US" sz="2200" b="0" dirty="0" smtClean="0"/>
              <a:t>）≥</a:t>
            </a:r>
            <a:r>
              <a:rPr lang="en-US" altLang="zh-CN" sz="2200" b="0" dirty="0" smtClean="0"/>
              <a:t>1</a:t>
            </a:r>
            <a:r>
              <a:rPr lang="zh-CN" altLang="en-US" sz="2200" b="0" dirty="0" smtClean="0">
                <a:latin typeface="Times New Roman" pitchFamily="18" charset="0"/>
                <a:cs typeface="Times New Roman" pitchFamily="18" charset="0"/>
              </a:rPr>
              <a:t>时：凸</a:t>
            </a:r>
            <a:r>
              <a:rPr lang="zh-CN" altLang="en-US" sz="2200" b="0" dirty="0">
                <a:latin typeface="Times New Roman" pitchFamily="18" charset="0"/>
                <a:cs typeface="Times New Roman" pitchFamily="18" charset="0"/>
              </a:rPr>
              <a:t>子多边形</a:t>
            </a:r>
            <a:r>
              <a:rPr lang="en-US" altLang="zh-CN" sz="2200" b="0" dirty="0">
                <a:latin typeface="+mn-lt"/>
                <a:cs typeface="Times New Roman" pitchFamily="18" charset="0"/>
              </a:rPr>
              <a:t>{v</a:t>
            </a:r>
            <a:r>
              <a:rPr lang="en-US" altLang="zh-CN" sz="2200" b="0" baseline="-25000" dirty="0">
                <a:latin typeface="+mn-lt"/>
                <a:cs typeface="Times New Roman" pitchFamily="18" charset="0"/>
              </a:rPr>
              <a:t>i-1</a:t>
            </a:r>
            <a:r>
              <a:rPr lang="en-US" altLang="zh-CN" sz="2200" b="0" dirty="0">
                <a:latin typeface="+mn-lt"/>
                <a:cs typeface="Times New Roman" pitchFamily="18" charset="0"/>
              </a:rPr>
              <a:t>,v</a:t>
            </a:r>
            <a:r>
              <a:rPr lang="en-US" altLang="zh-CN" sz="2200" b="0" baseline="-25000" dirty="0">
                <a:latin typeface="+mn-lt"/>
                <a:cs typeface="Times New Roman" pitchFamily="18" charset="0"/>
              </a:rPr>
              <a:t>i</a:t>
            </a:r>
            <a:r>
              <a:rPr lang="en-US" altLang="zh-CN" sz="2200" b="0" dirty="0">
                <a:latin typeface="+mn-lt"/>
                <a:cs typeface="Times New Roman" pitchFamily="18" charset="0"/>
              </a:rPr>
              <a:t>,...</a:t>
            </a:r>
            <a:r>
              <a:rPr lang="en-US" altLang="zh-CN" sz="2200" b="0" dirty="0" err="1">
                <a:latin typeface="+mn-lt"/>
                <a:cs typeface="Times New Roman" pitchFamily="18" charset="0"/>
              </a:rPr>
              <a:t>v</a:t>
            </a:r>
            <a:r>
              <a:rPr lang="en-US" altLang="zh-CN" sz="2200" b="0" baseline="-25000" dirty="0" err="1">
                <a:latin typeface="+mn-lt"/>
                <a:cs typeface="Times New Roman" pitchFamily="18" charset="0"/>
              </a:rPr>
              <a:t>j</a:t>
            </a:r>
            <a:r>
              <a:rPr lang="en-US" altLang="zh-CN" sz="2200" b="0" dirty="0">
                <a:latin typeface="+mn-lt"/>
                <a:cs typeface="Times New Roman" pitchFamily="18" charset="0"/>
              </a:rPr>
              <a:t>}</a:t>
            </a:r>
            <a:r>
              <a:rPr lang="zh-CN" altLang="en-US" sz="2200" b="0" dirty="0">
                <a:latin typeface="Times New Roman" pitchFamily="18" charset="0"/>
                <a:cs typeface="Times New Roman" pitchFamily="18" charset="0"/>
              </a:rPr>
              <a:t>至少有三个顶</a:t>
            </a:r>
            <a:r>
              <a:rPr lang="zh-CN" altLang="en-US" sz="2200" b="0" dirty="0" smtClean="0">
                <a:latin typeface="Times New Roman" pitchFamily="18" charset="0"/>
                <a:cs typeface="Times New Roman" pitchFamily="18" charset="0"/>
              </a:rPr>
              <a:t>点</a:t>
            </a:r>
            <a:endParaRPr lang="en-US" altLang="zh-CN" sz="2200" b="0" dirty="0" smtClean="0">
              <a:latin typeface="Times New Roman" pitchFamily="18" charset="0"/>
              <a:cs typeface="Times New Roman" pitchFamily="18" charset="0"/>
            </a:endParaRPr>
          </a:p>
          <a:p>
            <a:pPr marL="1039950" lvl="1" indent="-432000" eaLnBrk="1" hangingPunct="1">
              <a:lnSpc>
                <a:spcPct val="140000"/>
              </a:lnSpc>
              <a:spcBef>
                <a:spcPts val="0"/>
              </a:spcBef>
            </a:pPr>
            <a:r>
              <a:rPr lang="zh-CN" altLang="en-US" sz="2200" dirty="0">
                <a:latin typeface="+mn-lt"/>
              </a:rPr>
              <a:t>设</a:t>
            </a:r>
            <a:r>
              <a:rPr lang="en-US" altLang="zh-CN" sz="2200" dirty="0">
                <a:latin typeface="+mn-lt"/>
              </a:rPr>
              <a:t>k</a:t>
            </a:r>
            <a:r>
              <a:rPr lang="zh-CN" altLang="en-US" sz="2200" dirty="0">
                <a:latin typeface="+mn-lt"/>
              </a:rPr>
              <a:t>为其中一个中间点（</a:t>
            </a:r>
            <a:r>
              <a:rPr lang="en-US" altLang="zh-CN" sz="2200" dirty="0" err="1" smtClean="0">
                <a:latin typeface="+mn-lt"/>
              </a:rPr>
              <a:t>i</a:t>
            </a:r>
            <a:r>
              <a:rPr lang="en-US" altLang="zh-CN" sz="2200" dirty="0" smtClean="0">
                <a:latin typeface="+mn-lt"/>
              </a:rPr>
              <a:t>≤ </a:t>
            </a:r>
            <a:r>
              <a:rPr lang="en-US" altLang="zh-CN" sz="2200" dirty="0">
                <a:latin typeface="+mn-lt"/>
              </a:rPr>
              <a:t>k </a:t>
            </a:r>
            <a:r>
              <a:rPr lang="en-US" altLang="zh-CN" sz="2200" dirty="0" smtClean="0">
                <a:latin typeface="+mn-lt"/>
              </a:rPr>
              <a:t>&lt; j</a:t>
            </a:r>
            <a:r>
              <a:rPr lang="zh-CN" altLang="en-US" sz="2200" dirty="0" smtClean="0">
                <a:latin typeface="+mn-lt"/>
              </a:rPr>
              <a:t>），</a:t>
            </a:r>
            <a:r>
              <a:rPr lang="zh-CN" altLang="en-US" sz="2200" dirty="0">
                <a:latin typeface="+mn-lt"/>
              </a:rPr>
              <a:t>由最优子结构性质</a:t>
            </a:r>
            <a:endParaRPr lang="en-US" altLang="zh-CN" sz="2200" dirty="0">
              <a:latin typeface="+mn-lt"/>
            </a:endParaRPr>
          </a:p>
          <a:p>
            <a:pPr marL="1039950" lvl="1" indent="-432000" eaLnBrk="1" hangingPunct="1">
              <a:lnSpc>
                <a:spcPct val="140000"/>
              </a:lnSpc>
              <a:spcBef>
                <a:spcPts val="0"/>
              </a:spcBef>
            </a:pPr>
            <a:r>
              <a:rPr lang="en-US" altLang="zh-CN" sz="2200" dirty="0">
                <a:latin typeface="+mn-lt"/>
                <a:sym typeface="Arial" pitchFamily="34" charset="0"/>
              </a:rPr>
              <a:t>t[</a:t>
            </a:r>
            <a:r>
              <a:rPr lang="en-US" altLang="zh-CN" sz="2200" dirty="0" err="1">
                <a:latin typeface="+mn-lt"/>
                <a:sym typeface="Arial" pitchFamily="34" charset="0"/>
              </a:rPr>
              <a:t>i</a:t>
            </a:r>
            <a:r>
              <a:rPr lang="en-US" altLang="zh-CN" sz="2200" dirty="0">
                <a:latin typeface="+mn-lt"/>
                <a:sym typeface="Arial" pitchFamily="34" charset="0"/>
              </a:rPr>
              <a:t>][j]</a:t>
            </a:r>
            <a:r>
              <a:rPr lang="zh-CN" altLang="en-US" sz="2200" dirty="0">
                <a:latin typeface="+mn-lt"/>
                <a:sym typeface="Arial" pitchFamily="34" charset="0"/>
              </a:rPr>
              <a:t>的值应为三部分权值之和：两</a:t>
            </a:r>
            <a:r>
              <a:rPr lang="zh-CN" altLang="en-US" sz="2200" dirty="0" smtClean="0">
                <a:latin typeface="+mn-lt"/>
                <a:sym typeface="Arial" pitchFamily="34" charset="0"/>
              </a:rPr>
              <a:t>个凸子多边</a:t>
            </a:r>
            <a:r>
              <a:rPr lang="zh-CN" altLang="en-US" sz="2200" dirty="0">
                <a:latin typeface="+mn-lt"/>
                <a:sym typeface="Arial" pitchFamily="34" charset="0"/>
              </a:rPr>
              <a:t>形的最优权值</a:t>
            </a:r>
            <a:r>
              <a:rPr lang="en-US" altLang="zh-CN" sz="2200" dirty="0">
                <a:latin typeface="+mn-lt"/>
                <a:sym typeface="Arial" pitchFamily="34" charset="0"/>
              </a:rPr>
              <a:t>t[</a:t>
            </a:r>
            <a:r>
              <a:rPr lang="en-US" altLang="zh-CN" sz="2200" dirty="0" err="1">
                <a:latin typeface="+mn-lt"/>
                <a:sym typeface="Arial" pitchFamily="34" charset="0"/>
              </a:rPr>
              <a:t>i</a:t>
            </a:r>
            <a:r>
              <a:rPr lang="en-US" altLang="zh-CN" sz="2200" dirty="0">
                <a:latin typeface="+mn-lt"/>
                <a:sym typeface="Arial" pitchFamily="34" charset="0"/>
              </a:rPr>
              <a:t>][k]</a:t>
            </a:r>
            <a:r>
              <a:rPr lang="zh-CN" altLang="en-US" sz="2200" dirty="0">
                <a:latin typeface="+mn-lt"/>
                <a:sym typeface="Arial" pitchFamily="34" charset="0"/>
              </a:rPr>
              <a:t>和</a:t>
            </a:r>
            <a:r>
              <a:rPr lang="en-US" altLang="zh-CN" sz="2200" dirty="0">
                <a:latin typeface="+mn-lt"/>
                <a:sym typeface="Arial" pitchFamily="34" charset="0"/>
              </a:rPr>
              <a:t>t[k+1][j</a:t>
            </a:r>
            <a:r>
              <a:rPr lang="en-US" altLang="zh-CN" sz="2200" dirty="0" smtClean="0">
                <a:latin typeface="+mn-lt"/>
                <a:sym typeface="Arial" pitchFamily="34" charset="0"/>
              </a:rPr>
              <a:t>]</a:t>
            </a:r>
            <a:r>
              <a:rPr lang="zh-CN" altLang="en-US" sz="2200" dirty="0" smtClean="0">
                <a:latin typeface="+mn-lt"/>
                <a:sym typeface="Arial" pitchFamily="34" charset="0"/>
              </a:rPr>
              <a:t>，加</a:t>
            </a:r>
            <a:r>
              <a:rPr lang="zh-CN" altLang="en-US" sz="2200" dirty="0">
                <a:latin typeface="+mn-lt"/>
                <a:sym typeface="Arial" pitchFamily="34" charset="0"/>
              </a:rPr>
              <a:t>上三角形</a:t>
            </a:r>
            <a:r>
              <a:rPr lang="en-US" altLang="zh-CN" sz="2200" dirty="0">
                <a:latin typeface="+mn-lt"/>
                <a:sym typeface="Arial" pitchFamily="34" charset="0"/>
              </a:rPr>
              <a:t>v</a:t>
            </a:r>
            <a:r>
              <a:rPr lang="en-US" altLang="zh-CN" sz="2200" baseline="-25000" dirty="0">
                <a:latin typeface="+mn-lt"/>
                <a:sym typeface="Arial" pitchFamily="34" charset="0"/>
              </a:rPr>
              <a:t>i-1</a:t>
            </a:r>
            <a:r>
              <a:rPr lang="en-US" altLang="zh-CN" sz="2200" dirty="0">
                <a:latin typeface="+mn-lt"/>
                <a:sym typeface="Arial" pitchFamily="34" charset="0"/>
              </a:rPr>
              <a:t>v</a:t>
            </a:r>
            <a:r>
              <a:rPr lang="en-US" altLang="zh-CN" sz="2200" baseline="-25000" dirty="0">
                <a:latin typeface="+mn-lt"/>
                <a:sym typeface="Arial" pitchFamily="34" charset="0"/>
              </a:rPr>
              <a:t>k</a:t>
            </a:r>
            <a:r>
              <a:rPr lang="en-US" altLang="zh-CN" sz="2200" dirty="0">
                <a:latin typeface="+mn-lt"/>
                <a:sym typeface="Arial" pitchFamily="34" charset="0"/>
              </a:rPr>
              <a:t>v</a:t>
            </a:r>
            <a:r>
              <a:rPr lang="en-US" altLang="zh-CN" sz="2200" baseline="-25000" dirty="0">
                <a:latin typeface="+mn-lt"/>
                <a:sym typeface="Arial" pitchFamily="34" charset="0"/>
              </a:rPr>
              <a:t>j</a:t>
            </a:r>
            <a:r>
              <a:rPr lang="zh-CN" altLang="en-US" sz="2200" dirty="0">
                <a:latin typeface="+mn-lt"/>
                <a:sym typeface="Arial" pitchFamily="34" charset="0"/>
              </a:rPr>
              <a:t>的权</a:t>
            </a:r>
            <a:r>
              <a:rPr lang="zh-CN" altLang="en-US" sz="2200" dirty="0" smtClean="0">
                <a:latin typeface="+mn-lt"/>
                <a:sym typeface="Arial" pitchFamily="34" charset="0"/>
              </a:rPr>
              <a:t>值</a:t>
            </a:r>
            <a:endParaRPr lang="en-US" altLang="zh-CN" sz="2200" dirty="0" smtClean="0">
              <a:latin typeface="+mn-lt"/>
              <a:sym typeface="Arial" pitchFamily="34" charset="0"/>
            </a:endParaRPr>
          </a:p>
          <a:p>
            <a:pPr marL="1039950" lvl="1" indent="-432000" eaLnBrk="1" hangingPunct="1">
              <a:lnSpc>
                <a:spcPct val="140000"/>
              </a:lnSpc>
              <a:spcBef>
                <a:spcPts val="0"/>
              </a:spcBef>
            </a:pPr>
            <a:r>
              <a:rPr lang="zh-CN" altLang="en-US" sz="2200" dirty="0">
                <a:latin typeface="+mn-lt"/>
              </a:rPr>
              <a:t>由于</a:t>
            </a:r>
            <a:r>
              <a:rPr lang="en-US" altLang="zh-CN" sz="2200" dirty="0">
                <a:latin typeface="+mn-lt"/>
              </a:rPr>
              <a:t>k</a:t>
            </a:r>
            <a:r>
              <a:rPr lang="zh-CN" altLang="en-US" sz="2200" dirty="0">
                <a:latin typeface="+mn-lt"/>
              </a:rPr>
              <a:t>的可能位置有</a:t>
            </a:r>
            <a:r>
              <a:rPr lang="en-US" altLang="zh-CN" sz="2200" b="1" dirty="0">
                <a:latin typeface="+mn-lt"/>
              </a:rPr>
              <a:t>j-</a:t>
            </a:r>
            <a:r>
              <a:rPr lang="en-US" altLang="zh-CN" sz="2200" b="1" dirty="0" err="1">
                <a:latin typeface="+mn-lt"/>
              </a:rPr>
              <a:t>i</a:t>
            </a:r>
            <a:r>
              <a:rPr lang="zh-CN" altLang="en-US" sz="2200" dirty="0" smtClean="0">
                <a:latin typeface="+mn-lt"/>
              </a:rPr>
              <a:t>个，因</a:t>
            </a:r>
            <a:r>
              <a:rPr lang="zh-CN" altLang="en-US" sz="2200" dirty="0">
                <a:latin typeface="+mn-lt"/>
              </a:rPr>
              <a:t>此问题转化</a:t>
            </a:r>
            <a:r>
              <a:rPr lang="zh-CN" altLang="en-US" sz="2200" dirty="0" smtClean="0">
                <a:latin typeface="+mn-lt"/>
              </a:rPr>
              <a:t>为：在</a:t>
            </a:r>
            <a:r>
              <a:rPr lang="zh-CN" altLang="en-US" sz="2200" dirty="0">
                <a:latin typeface="+mn-lt"/>
              </a:rPr>
              <a:t>其中选择使得</a:t>
            </a:r>
            <a:r>
              <a:rPr lang="en-US" altLang="zh-CN" sz="2200" dirty="0">
                <a:latin typeface="+mn-lt"/>
              </a:rPr>
              <a:t>t[</a:t>
            </a:r>
            <a:r>
              <a:rPr lang="en-US" altLang="zh-CN" sz="2200" dirty="0" err="1">
                <a:latin typeface="+mn-lt"/>
              </a:rPr>
              <a:t>i</a:t>
            </a:r>
            <a:r>
              <a:rPr lang="en-US" altLang="zh-CN" sz="2200" dirty="0">
                <a:latin typeface="+mn-lt"/>
              </a:rPr>
              <a:t>][j]</a:t>
            </a:r>
            <a:r>
              <a:rPr lang="zh-CN" altLang="en-US" sz="2200" dirty="0">
                <a:latin typeface="+mn-lt"/>
              </a:rPr>
              <a:t>达到最小的位</a:t>
            </a:r>
            <a:r>
              <a:rPr lang="zh-CN" altLang="en-US" sz="2200" dirty="0" smtClean="0">
                <a:latin typeface="+mn-lt"/>
              </a:rPr>
              <a:t>置。相应地得到</a:t>
            </a:r>
            <a:r>
              <a:rPr lang="en-US" altLang="zh-CN" sz="2200" dirty="0">
                <a:latin typeface="+mn-lt"/>
              </a:rPr>
              <a:t>t[</a:t>
            </a:r>
            <a:r>
              <a:rPr lang="en-US" altLang="zh-CN" sz="2200" dirty="0" err="1">
                <a:latin typeface="+mn-lt"/>
              </a:rPr>
              <a:t>i</a:t>
            </a:r>
            <a:r>
              <a:rPr lang="en-US" altLang="zh-CN" sz="2200" dirty="0">
                <a:latin typeface="+mn-lt"/>
              </a:rPr>
              <a:t>][j]</a:t>
            </a:r>
            <a:r>
              <a:rPr lang="zh-CN" altLang="en-US" sz="2200" dirty="0" smtClean="0">
                <a:latin typeface="+mn-lt"/>
              </a:rPr>
              <a:t>的递归定义如下：</a:t>
            </a:r>
            <a:endParaRPr lang="en-US" altLang="zh-CN" sz="2200" dirty="0">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04365928"/>
              </p:ext>
            </p:extLst>
          </p:nvPr>
        </p:nvGraphicFramePr>
        <p:xfrm>
          <a:off x="1191378" y="5445224"/>
          <a:ext cx="7845118" cy="1332000"/>
        </p:xfrm>
        <a:graphic>
          <a:graphicData uri="http://schemas.openxmlformats.org/presentationml/2006/ole">
            <mc:AlternateContent xmlns:mc="http://schemas.openxmlformats.org/markup-compatibility/2006">
              <mc:Choice xmlns:v="urn:schemas-microsoft-com:vml" Requires="v">
                <p:oleObj spid="_x0000_s197803" name="Equation" r:id="rId4" imgW="4038600" imgH="685800" progId="Equation.DSMT4">
                  <p:embed/>
                </p:oleObj>
              </mc:Choice>
              <mc:Fallback>
                <p:oleObj name="Equation" r:id="rId4" imgW="4038600" imgH="685800" progId="Equation.DSMT4">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378" y="5445224"/>
                        <a:ext cx="7845118" cy="13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6835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计算凸</a:t>
            </a:r>
            <a:r>
              <a:rPr lang="zh-CN" altLang="en-US" dirty="0">
                <a:solidFill>
                  <a:schemeClr val="bg2">
                    <a:lumMod val="10000"/>
                  </a:schemeClr>
                </a:solidFill>
                <a:cs typeface="Courier New" pitchFamily="49" charset="0"/>
              </a:rPr>
              <a:t>多边形最优三角</a:t>
            </a:r>
            <a:r>
              <a:rPr lang="zh-CN" altLang="en-US" dirty="0" smtClean="0">
                <a:solidFill>
                  <a:schemeClr val="bg2">
                    <a:lumMod val="10000"/>
                  </a:schemeClr>
                </a:solidFill>
                <a:cs typeface="Courier New" pitchFamily="49" charset="0"/>
              </a:rPr>
              <a:t>剖分的最优值</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1656184"/>
          </a:xfrm>
          <a:prstGeom prst="rect">
            <a:avLst/>
          </a:prstGeom>
        </p:spPr>
        <p:txBody>
          <a:bodyPr/>
          <a:lstStyle/>
          <a:p>
            <a:pPr marL="590550" indent="-533400" eaLnBrk="1" hangingPunct="1">
              <a:lnSpc>
                <a:spcPct val="250000"/>
              </a:lnSpc>
              <a:spcBef>
                <a:spcPts val="0"/>
              </a:spcBef>
            </a:pPr>
            <a:r>
              <a:rPr lang="zh-CN" altLang="en-US" sz="2200" b="0" dirty="0"/>
              <a:t>与矩阵连乘问题相比，除了权函数的定义外，</a:t>
            </a:r>
            <a:r>
              <a:rPr lang="en-US" altLang="zh-CN" sz="2200" dirty="0">
                <a:latin typeface="+mn-lt"/>
              </a:rPr>
              <a:t>t[</a:t>
            </a:r>
            <a:r>
              <a:rPr lang="en-US" altLang="zh-CN" sz="2200" dirty="0" err="1">
                <a:latin typeface="+mn-lt"/>
              </a:rPr>
              <a:t>i</a:t>
            </a:r>
            <a:r>
              <a:rPr lang="en-US" altLang="zh-CN" sz="2200" dirty="0">
                <a:latin typeface="+mn-lt"/>
              </a:rPr>
              <a:t>][j]</a:t>
            </a:r>
            <a:r>
              <a:rPr lang="zh-CN" altLang="en-US" sz="2200" b="0" dirty="0" smtClean="0"/>
              <a:t>与</a:t>
            </a:r>
            <a:r>
              <a:rPr lang="en-US" altLang="zh-CN" sz="2200" dirty="0">
                <a:latin typeface="+mn-lt"/>
              </a:rPr>
              <a:t>m[</a:t>
            </a:r>
            <a:r>
              <a:rPr lang="en-US" altLang="zh-CN" sz="2200" dirty="0" err="1">
                <a:latin typeface="+mn-lt"/>
              </a:rPr>
              <a:t>i</a:t>
            </a:r>
            <a:r>
              <a:rPr lang="en-US" altLang="zh-CN" sz="2200" dirty="0">
                <a:latin typeface="+mn-lt"/>
              </a:rPr>
              <a:t>][j]</a:t>
            </a:r>
            <a:r>
              <a:rPr lang="zh-CN" altLang="en-US" sz="2200" b="0" dirty="0"/>
              <a:t>的递归式完全相同，因此只需对</a:t>
            </a:r>
            <a:r>
              <a:rPr lang="en-US" altLang="zh-CN" sz="2200" b="0" dirty="0" err="1"/>
              <a:t>MatrixChain</a:t>
            </a:r>
            <a:r>
              <a:rPr lang="zh-CN" altLang="en-US" sz="2200" b="0" dirty="0"/>
              <a:t>算法做少量修改即</a:t>
            </a:r>
            <a:r>
              <a:rPr lang="zh-CN" altLang="en-US" sz="2200" b="0" dirty="0" smtClean="0"/>
              <a:t>可</a:t>
            </a:r>
            <a:endParaRPr lang="en-US" altLang="zh-CN" sz="2200" b="0" dirty="0" smtClean="0">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27136037"/>
              </p:ext>
            </p:extLst>
          </p:nvPr>
        </p:nvGraphicFramePr>
        <p:xfrm>
          <a:off x="750763" y="4195631"/>
          <a:ext cx="8208000" cy="1393609"/>
        </p:xfrm>
        <a:graphic>
          <a:graphicData uri="http://schemas.openxmlformats.org/presentationml/2006/ole">
            <mc:AlternateContent xmlns:mc="http://schemas.openxmlformats.org/markup-compatibility/2006">
              <mc:Choice xmlns:v="urn:schemas-microsoft-com:vml" Requires="v">
                <p:oleObj spid="_x0000_s198983" name="Equation" r:id="rId4" imgW="4038600" imgH="685800" progId="Equation.DSMT4">
                  <p:embed/>
                </p:oleObj>
              </mc:Choice>
              <mc:Fallback>
                <p:oleObj name="Equation" r:id="rId4" imgW="4038600" imgH="685800" progId="Equation.DSMT4">
                  <p:embed/>
                  <p:pic>
                    <p:nvPicPr>
                      <p:cNvPr id="0" name="Picture 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763" y="4195631"/>
                        <a:ext cx="8208000" cy="1393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13297308"/>
              </p:ext>
            </p:extLst>
          </p:nvPr>
        </p:nvGraphicFramePr>
        <p:xfrm>
          <a:off x="750763" y="2802304"/>
          <a:ext cx="8213725" cy="1281112"/>
        </p:xfrm>
        <a:graphic>
          <a:graphicData uri="http://schemas.openxmlformats.org/presentationml/2006/ole">
            <mc:AlternateContent xmlns:mc="http://schemas.openxmlformats.org/markup-compatibility/2006">
              <mc:Choice xmlns:v="urn:schemas-microsoft-com:vml" Requires="v">
                <p:oleObj spid="_x0000_s198984" name="Equation" r:id="rId6" imgW="3911600" imgH="609600" progId="Equation.DSMT4">
                  <p:embed/>
                </p:oleObj>
              </mc:Choice>
              <mc:Fallback>
                <p:oleObj name="Equation" r:id="rId6" imgW="3911600" imgH="609600" progId="Equation.DSMT4">
                  <p:embed/>
                  <p:pic>
                    <p:nvPicPr>
                      <p:cNvPr id="0" name="Picture 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763" y="2802304"/>
                        <a:ext cx="8213725" cy="128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89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94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95536" y="1052736"/>
            <a:ext cx="8496944" cy="5632311"/>
          </a:xfrm>
          <a:prstGeom prst="rect">
            <a:avLst/>
          </a:prstGeom>
          <a:noFill/>
          <a:ln w="6350">
            <a:noFill/>
            <a:miter lim="800000"/>
            <a:headEnd/>
            <a:tailEnd/>
          </a:ln>
          <a:effectLst/>
        </p:spPr>
        <p:txBody>
          <a:bodyPr wrap="square">
            <a:spAutoFit/>
          </a:bodyPr>
          <a:lstStyle/>
          <a:p>
            <a:pPr marL="0" marR="0" lvl="0" indent="0" defTabSz="914400" eaLnBrk="1" fontAlgn="auto" latinLnBrk="0" hangingPunct="1">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template&lt;class type&gt;</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void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minweighttriangulation</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n, type ** t,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**s)</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&lt;=n;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]=0;</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r=2; r&lt;=n; r++)</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&lt;=n-r+1;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j=i+r-1;   </a:t>
            </a:r>
          </a:p>
          <a:p>
            <a:pPr marL="0" marR="0" lvl="0" indent="0" defTabSz="914400" eaLnBrk="1" fontAlgn="auto" latinLnBrk="0" hangingPunct="1">
              <a:spcBef>
                <a:spcPts val="0"/>
              </a:spcBef>
              <a:spcAft>
                <a:spcPts val="0"/>
              </a:spcAft>
              <a:buClrTx/>
              <a:buSzTx/>
              <a:buFontTx/>
              <a:buNone/>
              <a:tabLst/>
              <a:defRPr/>
            </a:pPr>
            <a:r>
              <a:rPr lang="en-US" altLang="zh-CN" sz="2400" kern="0" dirty="0" smtClean="0">
                <a:solidFill>
                  <a:sysClr val="windowText" lastClr="000000"/>
                </a:solidFill>
                <a:latin typeface="微软雅黑" pitchFamily="34" charset="-122"/>
                <a:ea typeface="微软雅黑" pitchFamily="34" charset="-122"/>
              </a:rPr>
              <a:t>              </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 t[i+1][j]+w(i-1,i,j);    </a:t>
            </a:r>
          </a:p>
          <a:p>
            <a:pPr marL="0" marR="0" lvl="0" indent="0" defTabSz="914400" eaLnBrk="1" fontAlgn="auto" latinLnBrk="0" hangingPunct="1">
              <a:spcBef>
                <a:spcPts val="0"/>
              </a:spcBef>
              <a:spcAft>
                <a:spcPts val="0"/>
              </a:spcAft>
              <a:buClrTx/>
              <a:buSzTx/>
              <a:buFontTx/>
              <a:buNone/>
              <a:tabLst/>
              <a:defRPr/>
            </a:pPr>
            <a:r>
              <a:rPr lang="en-US" altLang="zh-CN" sz="2400" kern="0" dirty="0" smtClean="0">
                <a:solidFill>
                  <a:sysClr val="windowText" lastClr="000000"/>
                </a:solidFill>
                <a:latin typeface="微软雅黑" pitchFamily="34" charset="-122"/>
                <a:ea typeface="微软雅黑" pitchFamily="34" charset="-122"/>
              </a:rPr>
              <a:t>              </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k=i+1; k&lt;=i+r+1; k++)</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u=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][k]+t[k+1][j]+w(i-1,k,j)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if (u&lt;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 u;     s[</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][j]=k;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p>
        </p:txBody>
      </p:sp>
      <p:sp>
        <p:nvSpPr>
          <p:cNvPr id="5" name="Rectangle 2"/>
          <p:cNvSpPr>
            <a:spLocks noChangeArrowheads="1"/>
          </p:cNvSpPr>
          <p:nvPr/>
        </p:nvSpPr>
        <p:spPr bwMode="auto">
          <a:xfrm>
            <a:off x="395536" y="116632"/>
            <a:ext cx="2880320" cy="566738"/>
          </a:xfrm>
          <a:prstGeom prst="rect">
            <a:avLst/>
          </a:prstGeom>
          <a:noFill/>
          <a:ln w="9525">
            <a:noFill/>
            <a:miter lim="800000"/>
            <a:headEnd/>
            <a:tailEnd/>
          </a:ln>
          <a:effectLst/>
        </p:spPr>
        <p:txBody>
          <a:bodyPr anchor="b"/>
          <a:lstStyle/>
          <a:p>
            <a:r>
              <a:rPr lang="zh-CN" altLang="en-US" sz="3200" dirty="0">
                <a:solidFill>
                  <a:srgbClr val="0000FF"/>
                </a:solidFill>
                <a:effectLst>
                  <a:outerShdw blurRad="38100" dist="38100" dir="2700000" algn="tl">
                    <a:srgbClr val="000000"/>
                  </a:outerShdw>
                </a:effectLst>
                <a:latin typeface="微软雅黑" pitchFamily="34" charset="-122"/>
                <a:ea typeface="微软雅黑" pitchFamily="34" charset="-122"/>
              </a:rPr>
              <a:t>计算最优值</a:t>
            </a:r>
            <a:endParaRPr lang="ja-JP" altLang="en-US" sz="3200" dirty="0">
              <a:solidFill>
                <a:srgbClr val="0000FF"/>
              </a:solidFill>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48278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计算凸</a:t>
            </a:r>
            <a:r>
              <a:rPr lang="zh-CN" altLang="en-US" dirty="0">
                <a:solidFill>
                  <a:schemeClr val="bg2">
                    <a:lumMod val="10000"/>
                  </a:schemeClr>
                </a:solidFill>
                <a:cs typeface="Courier New" pitchFamily="49" charset="0"/>
              </a:rPr>
              <a:t>多边形最优三角</a:t>
            </a:r>
            <a:r>
              <a:rPr lang="zh-CN" altLang="en-US" dirty="0" smtClean="0">
                <a:solidFill>
                  <a:schemeClr val="bg2">
                    <a:lumMod val="10000"/>
                  </a:schemeClr>
                </a:solidFill>
                <a:cs typeface="Courier New" pitchFamily="49" charset="0"/>
              </a:rPr>
              <a:t>剖分的最优值</a:t>
            </a:r>
            <a:endParaRPr lang="zh-CN" altLang="en-US" sz="2800" dirty="0" smtClean="0">
              <a:solidFill>
                <a:schemeClr val="bg2">
                  <a:lumMod val="10000"/>
                </a:schemeClr>
              </a:solidFill>
              <a:cs typeface="Courier New" pitchFamily="49" charset="0"/>
            </a:endParaRPr>
          </a:p>
        </p:txBody>
      </p:sp>
      <p:sp>
        <p:nvSpPr>
          <p:cNvPr id="6" name="Rectangle 3"/>
          <p:cNvSpPr txBox="1">
            <a:spLocks noChangeArrowheads="1"/>
          </p:cNvSpPr>
          <p:nvPr/>
        </p:nvSpPr>
        <p:spPr>
          <a:xfrm>
            <a:off x="216024" y="764704"/>
            <a:ext cx="8892480" cy="609329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eaLnBrk="1" hangingPunct="1">
              <a:lnSpc>
                <a:spcPct val="200000"/>
              </a:lnSpc>
              <a:spcBef>
                <a:spcPts val="0"/>
              </a:spcBef>
            </a:pPr>
            <a:r>
              <a:rPr lang="zh-CN" altLang="en-US" sz="2200" b="0" dirty="0">
                <a:latin typeface="Times New Roman" pitchFamily="18" charset="0"/>
                <a:cs typeface="Times New Roman" pitchFamily="18" charset="0"/>
              </a:rPr>
              <a:t>复杂度分析</a:t>
            </a:r>
            <a:r>
              <a:rPr lang="zh-CN" altLang="en-US" sz="2200" b="0" dirty="0" smtClean="0">
                <a:latin typeface="Times New Roman" pitchFamily="18" charset="0"/>
                <a:cs typeface="Times New Roman" pitchFamily="18" charset="0"/>
              </a:rPr>
              <a:t>：</a:t>
            </a:r>
            <a:endParaRPr lang="en-US" altLang="zh-CN" sz="2200" b="0" dirty="0" smtClean="0">
              <a:latin typeface="Times New Roman" pitchFamily="18" charset="0"/>
              <a:cs typeface="Times New Roman" pitchFamily="18" charset="0"/>
            </a:endParaRPr>
          </a:p>
          <a:p>
            <a:pPr marL="1039950" lvl="1" indent="-432000" eaLnBrk="1" hangingPunct="1">
              <a:lnSpc>
                <a:spcPct val="200000"/>
              </a:lnSpc>
              <a:spcBef>
                <a:spcPts val="0"/>
              </a:spcBef>
            </a:pPr>
            <a:r>
              <a:rPr lang="zh-CN" altLang="en-US" sz="2200" b="0" dirty="0">
                <a:latin typeface="+mn-lt"/>
              </a:rPr>
              <a:t>与矩阵连乘算法的复杂度是一样的</a:t>
            </a:r>
          </a:p>
          <a:p>
            <a:pPr marL="1039950" lvl="1" indent="-432000" eaLnBrk="1" hangingPunct="1">
              <a:lnSpc>
                <a:spcPct val="200000"/>
              </a:lnSpc>
              <a:spcBef>
                <a:spcPts val="0"/>
              </a:spcBef>
            </a:pPr>
            <a:r>
              <a:rPr lang="zh-CN" altLang="en-US" sz="2200" b="0" dirty="0">
                <a:latin typeface="+mn-lt"/>
              </a:rPr>
              <a:t>算法有三重循环，元运算的总次数</a:t>
            </a:r>
            <a:r>
              <a:rPr lang="zh-CN" altLang="en-US" sz="2200" b="0" dirty="0" smtClean="0">
                <a:latin typeface="+mn-lt"/>
              </a:rPr>
              <a:t>为</a:t>
            </a:r>
            <a:r>
              <a:rPr lang="en-US" altLang="zh-CN" sz="2200" dirty="0" smtClean="0">
                <a:latin typeface="+mn-lt"/>
              </a:rPr>
              <a:t>O(n</a:t>
            </a:r>
            <a:r>
              <a:rPr lang="en-US" altLang="zh-CN" sz="2200" baseline="30000" dirty="0" smtClean="0">
                <a:latin typeface="+mn-lt"/>
              </a:rPr>
              <a:t>3</a:t>
            </a:r>
            <a:r>
              <a:rPr lang="en-US" altLang="zh-CN" sz="2200" dirty="0">
                <a:latin typeface="+mn-lt"/>
              </a:rPr>
              <a:t>)</a:t>
            </a:r>
          </a:p>
          <a:p>
            <a:pPr marL="1039950" lvl="1" indent="-432000" eaLnBrk="1" hangingPunct="1">
              <a:lnSpc>
                <a:spcPct val="200000"/>
              </a:lnSpc>
              <a:spcBef>
                <a:spcPts val="0"/>
              </a:spcBef>
            </a:pPr>
            <a:r>
              <a:rPr lang="zh-CN" altLang="en-US" sz="2200" b="0" dirty="0">
                <a:latin typeface="+mn-lt"/>
              </a:rPr>
              <a:t>因此算法的计算时间上界为</a:t>
            </a:r>
            <a:r>
              <a:rPr lang="en-US" altLang="zh-CN" sz="2200" dirty="0">
                <a:latin typeface="+mn-lt"/>
              </a:rPr>
              <a:t>O(n</a:t>
            </a:r>
            <a:r>
              <a:rPr lang="en-US" altLang="zh-CN" sz="2200" baseline="30000" dirty="0">
                <a:latin typeface="+mn-lt"/>
              </a:rPr>
              <a:t>3</a:t>
            </a:r>
            <a:r>
              <a:rPr lang="en-US" altLang="zh-CN" sz="2200" dirty="0">
                <a:latin typeface="+mn-lt"/>
              </a:rPr>
              <a:t>)</a:t>
            </a:r>
          </a:p>
          <a:p>
            <a:pPr marL="1039950" lvl="1" indent="-432000" eaLnBrk="1" hangingPunct="1">
              <a:lnSpc>
                <a:spcPct val="200000"/>
              </a:lnSpc>
              <a:spcBef>
                <a:spcPts val="0"/>
              </a:spcBef>
            </a:pPr>
            <a:r>
              <a:rPr lang="zh-CN" altLang="en-US" sz="2200" b="0" dirty="0">
                <a:latin typeface="+mn-lt"/>
              </a:rPr>
              <a:t>算法所占用的空</a:t>
            </a:r>
            <a:r>
              <a:rPr lang="zh-CN" altLang="en-US" sz="2200" b="0" dirty="0" smtClean="0">
                <a:latin typeface="+mn-lt"/>
              </a:rPr>
              <a:t>间为</a:t>
            </a:r>
            <a:r>
              <a:rPr lang="en-US" altLang="zh-CN" sz="2200" dirty="0">
                <a:latin typeface="+mn-lt"/>
              </a:rPr>
              <a:t>O(n</a:t>
            </a:r>
            <a:r>
              <a:rPr lang="en-US" altLang="zh-CN" sz="2200" baseline="30000" dirty="0">
                <a:latin typeface="+mn-lt"/>
              </a:rPr>
              <a:t>2</a:t>
            </a:r>
            <a:r>
              <a:rPr lang="en-US" altLang="zh-CN" sz="2200" dirty="0">
                <a:latin typeface="+mn-lt"/>
              </a:rPr>
              <a:t>)</a:t>
            </a:r>
            <a:endParaRPr lang="zh-CN" altLang="en-US" sz="2200" dirty="0">
              <a:latin typeface="+mn-lt"/>
            </a:endParaRPr>
          </a:p>
        </p:txBody>
      </p:sp>
    </p:spTree>
    <p:extLst>
      <p:ext uri="{BB962C8B-B14F-4D97-AF65-F5344CB8AC3E}">
        <p14:creationId xmlns:p14="http://schemas.microsoft.com/office/powerpoint/2010/main" val="333954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构造凸多边形最优三角</a:t>
            </a:r>
            <a:r>
              <a:rPr lang="zh-CN" altLang="en-US" dirty="0" smtClean="0">
                <a:solidFill>
                  <a:schemeClr val="bg2">
                    <a:lumMod val="10000"/>
                  </a:schemeClr>
                </a:solidFill>
                <a:cs typeface="Courier New" pitchFamily="49" charset="0"/>
              </a:rPr>
              <a:t>剖</a:t>
            </a:r>
            <a:r>
              <a:rPr lang="zh-CN" altLang="en-US" dirty="0">
                <a:solidFill>
                  <a:schemeClr val="bg2">
                    <a:lumMod val="10000"/>
                  </a:schemeClr>
                </a:solidFill>
                <a:cs typeface="Courier New" pitchFamily="49" charset="0"/>
              </a:rPr>
              <a:t>分（最优解）</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179512" y="692696"/>
            <a:ext cx="8892480" cy="2880320"/>
          </a:xfrm>
          <a:prstGeom prst="rect">
            <a:avLst/>
          </a:prstGeom>
        </p:spPr>
        <p:txBody>
          <a:bodyPr/>
          <a:lstStyle/>
          <a:p>
            <a:pPr marL="504000" indent="-504000" eaLnBrk="1" hangingPunct="1">
              <a:lnSpc>
                <a:spcPct val="200000"/>
              </a:lnSpc>
              <a:spcBef>
                <a:spcPts val="0"/>
              </a:spcBef>
            </a:pPr>
            <a:r>
              <a:rPr lang="zh-CN" altLang="en-US" sz="2200" dirty="0" smtClean="0"/>
              <a:t>凸多边形最优三角剖分的最优解</a:t>
            </a:r>
            <a:endParaRPr lang="zh-CN" altLang="en-US" sz="2200" dirty="0"/>
          </a:p>
          <a:p>
            <a:pPr marL="990600" lvl="1" indent="-533400" eaLnBrk="1" hangingPunct="1">
              <a:lnSpc>
                <a:spcPct val="200000"/>
              </a:lnSpc>
              <a:spcBef>
                <a:spcPts val="0"/>
              </a:spcBef>
            </a:pPr>
            <a:r>
              <a:rPr lang="zh-CN" altLang="en-US" sz="2200" dirty="0" smtClean="0"/>
              <a:t>计</a:t>
            </a:r>
            <a:r>
              <a:rPr lang="zh-CN" altLang="en-US" sz="2200" dirty="0"/>
              <a:t>算最优</a:t>
            </a:r>
            <a:r>
              <a:rPr lang="zh-CN" altLang="en-US" sz="2200" dirty="0" smtClean="0"/>
              <a:t>值</a:t>
            </a:r>
            <a:r>
              <a:rPr lang="en-US" altLang="zh-CN" sz="2200" b="1" dirty="0">
                <a:latin typeface="+mn-lt"/>
                <a:cs typeface="+mn-cs"/>
              </a:rPr>
              <a:t>t[1][n]</a:t>
            </a:r>
            <a:r>
              <a:rPr lang="zh-CN" altLang="en-US" sz="2200" dirty="0" smtClean="0"/>
              <a:t>时</a:t>
            </a:r>
            <a:r>
              <a:rPr lang="zh-CN" altLang="en-US" sz="2200" dirty="0"/>
              <a:t>，可以用数</a:t>
            </a:r>
            <a:r>
              <a:rPr lang="zh-CN" altLang="en-US" sz="2200" dirty="0" smtClean="0"/>
              <a:t>组</a:t>
            </a:r>
            <a:r>
              <a:rPr lang="en-US" altLang="zh-CN" sz="2200" b="1" dirty="0">
                <a:latin typeface="+mn-lt"/>
                <a:cs typeface="+mn-cs"/>
              </a:rPr>
              <a:t>S</a:t>
            </a:r>
            <a:r>
              <a:rPr lang="zh-CN" altLang="en-US" sz="2200" dirty="0" smtClean="0"/>
              <a:t>记</a:t>
            </a:r>
            <a:r>
              <a:rPr lang="zh-CN" altLang="en-US" sz="2200" dirty="0"/>
              <a:t>录三角剖</a:t>
            </a:r>
            <a:r>
              <a:rPr lang="zh-CN" altLang="en-US" sz="2200" dirty="0" smtClean="0"/>
              <a:t>分信息</a:t>
            </a:r>
            <a:endParaRPr lang="en-US" altLang="zh-CN" sz="2200" dirty="0" smtClean="0"/>
          </a:p>
          <a:p>
            <a:pPr marL="990600" lvl="1" indent="-533400" eaLnBrk="1" hangingPunct="1">
              <a:lnSpc>
                <a:spcPct val="200000"/>
              </a:lnSpc>
              <a:spcBef>
                <a:spcPts val="0"/>
              </a:spcBef>
            </a:pPr>
            <a:r>
              <a:rPr lang="en-US" altLang="zh-CN" sz="2200" dirty="0">
                <a:latin typeface="+mn-lt"/>
                <a:cs typeface="+mn-cs"/>
              </a:rPr>
              <a:t>S[</a:t>
            </a:r>
            <a:r>
              <a:rPr lang="en-US" altLang="zh-CN" sz="2200" dirty="0" err="1">
                <a:latin typeface="+mn-lt"/>
                <a:cs typeface="+mn-cs"/>
              </a:rPr>
              <a:t>i</a:t>
            </a:r>
            <a:r>
              <a:rPr lang="en-US" altLang="zh-CN" sz="2200" dirty="0">
                <a:latin typeface="+mn-lt"/>
                <a:cs typeface="+mn-cs"/>
              </a:rPr>
              <a:t>][j]</a:t>
            </a:r>
            <a:r>
              <a:rPr lang="zh-CN" altLang="en-US" sz="2200" dirty="0"/>
              <a:t>记</a:t>
            </a:r>
            <a:r>
              <a:rPr lang="zh-CN" altLang="en-US" sz="2200" dirty="0" smtClean="0"/>
              <a:t>录与</a:t>
            </a:r>
            <a:r>
              <a:rPr lang="zh-CN" altLang="en-US" sz="2200" b="1" dirty="0" smtClean="0"/>
              <a:t>（</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i-1</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200" b="1" dirty="0" err="1"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err="1">
                <a:latin typeface="Verdana" panose="020B0604030504040204" pitchFamily="34" charset="0"/>
                <a:ea typeface="Verdana" panose="020B0604030504040204" pitchFamily="34" charset="0"/>
                <a:cs typeface="Verdana" panose="020B0604030504040204" pitchFamily="34" charset="0"/>
              </a:rPr>
              <a:t>j</a:t>
            </a:r>
            <a:r>
              <a:rPr lang="zh-CN" altLang="en-US" sz="2200" b="1" dirty="0" smtClean="0"/>
              <a:t>）</a:t>
            </a:r>
            <a:r>
              <a:rPr lang="zh-CN" altLang="en-US" sz="2200" dirty="0" smtClean="0"/>
              <a:t>共</a:t>
            </a:r>
            <a:r>
              <a:rPr lang="zh-CN" altLang="en-US" sz="2200" dirty="0"/>
              <a:t>同组成三角形的第</a:t>
            </a:r>
            <a:r>
              <a:rPr lang="zh-CN" altLang="en-US" sz="2200" dirty="0">
                <a:solidFill>
                  <a:srgbClr val="FF0000"/>
                </a:solidFill>
              </a:rPr>
              <a:t>三</a:t>
            </a:r>
            <a:r>
              <a:rPr lang="zh-CN" altLang="en-US" sz="2200" dirty="0"/>
              <a:t>个顶点的位</a:t>
            </a:r>
            <a:r>
              <a:rPr lang="zh-CN" altLang="en-US" sz="2200" dirty="0" smtClean="0"/>
              <a:t>置</a:t>
            </a:r>
            <a:endParaRPr lang="zh-CN" altLang="en-US" sz="2200" dirty="0"/>
          </a:p>
          <a:p>
            <a:pPr marL="990600" lvl="1" indent="-533400" eaLnBrk="1" hangingPunct="1">
              <a:lnSpc>
                <a:spcPct val="200000"/>
              </a:lnSpc>
              <a:spcBef>
                <a:spcPts val="0"/>
              </a:spcBef>
            </a:pPr>
            <a:r>
              <a:rPr lang="zh-CN" altLang="en-US" sz="2200" dirty="0"/>
              <a:t>据</a:t>
            </a:r>
            <a:r>
              <a:rPr lang="zh-CN" altLang="en-US" sz="2200" dirty="0" smtClean="0"/>
              <a:t>此在</a:t>
            </a:r>
            <a:r>
              <a:rPr lang="en-US" altLang="zh-CN" sz="2200" dirty="0"/>
              <a:t>O(n)</a:t>
            </a:r>
            <a:r>
              <a:rPr lang="zh-CN" altLang="en-US" sz="2200" dirty="0"/>
              <a:t>时间内可以构造出最优三角剖分当中的所有三角</a:t>
            </a:r>
            <a:r>
              <a:rPr lang="zh-CN" altLang="en-US" sz="2200" dirty="0" smtClean="0"/>
              <a:t>形</a:t>
            </a:r>
            <a:endParaRPr lang="zh-CN" altLang="en-US" sz="2200" dirty="0"/>
          </a:p>
        </p:txBody>
      </p:sp>
      <p:graphicFrame>
        <p:nvGraphicFramePr>
          <p:cNvPr id="4" name="Group 88"/>
          <p:cNvGraphicFramePr>
            <a:graphicFrameLocks noGrp="1"/>
          </p:cNvGraphicFramePr>
          <p:nvPr>
            <p:extLst>
              <p:ext uri="{D42A27DB-BD31-4B8C-83A1-F6EECF244321}">
                <p14:modId xmlns:p14="http://schemas.microsoft.com/office/powerpoint/2010/main" val="2088994954"/>
              </p:ext>
            </p:extLst>
          </p:nvPr>
        </p:nvGraphicFramePr>
        <p:xfrm>
          <a:off x="449538" y="3833140"/>
          <a:ext cx="5130574" cy="2560320"/>
        </p:xfrm>
        <a:graphic>
          <a:graphicData uri="http://schemas.openxmlformats.org/drawingml/2006/table">
            <a:tbl>
              <a:tblPr/>
              <a:tblGrid>
                <a:gridCol w="734578">
                  <a:extLst>
                    <a:ext uri="{9D8B030D-6E8A-4147-A177-3AD203B41FA5}">
                      <a16:colId xmlns="" xmlns:a16="http://schemas.microsoft.com/office/drawing/2014/main" val="20000"/>
                    </a:ext>
                  </a:extLst>
                </a:gridCol>
                <a:gridCol w="732666">
                  <a:extLst>
                    <a:ext uri="{9D8B030D-6E8A-4147-A177-3AD203B41FA5}">
                      <a16:colId xmlns="" xmlns:a16="http://schemas.microsoft.com/office/drawing/2014/main" val="20001"/>
                    </a:ext>
                  </a:extLst>
                </a:gridCol>
                <a:gridCol w="732666">
                  <a:extLst>
                    <a:ext uri="{9D8B030D-6E8A-4147-A177-3AD203B41FA5}">
                      <a16:colId xmlns="" xmlns:a16="http://schemas.microsoft.com/office/drawing/2014/main" val="20002"/>
                    </a:ext>
                  </a:extLst>
                </a:gridCol>
                <a:gridCol w="732666">
                  <a:extLst>
                    <a:ext uri="{9D8B030D-6E8A-4147-A177-3AD203B41FA5}">
                      <a16:colId xmlns="" xmlns:a16="http://schemas.microsoft.com/office/drawing/2014/main" val="20003"/>
                    </a:ext>
                  </a:extLst>
                </a:gridCol>
                <a:gridCol w="732666">
                  <a:extLst>
                    <a:ext uri="{9D8B030D-6E8A-4147-A177-3AD203B41FA5}">
                      <a16:colId xmlns="" xmlns:a16="http://schemas.microsoft.com/office/drawing/2014/main" val="20004"/>
                    </a:ext>
                  </a:extLst>
                </a:gridCol>
                <a:gridCol w="732666">
                  <a:extLst>
                    <a:ext uri="{9D8B030D-6E8A-4147-A177-3AD203B41FA5}">
                      <a16:colId xmlns="" xmlns:a16="http://schemas.microsoft.com/office/drawing/2014/main" val="20005"/>
                    </a:ext>
                  </a:extLst>
                </a:gridCol>
                <a:gridCol w="732666">
                  <a:extLst>
                    <a:ext uri="{9D8B030D-6E8A-4147-A177-3AD203B41FA5}">
                      <a16:colId xmlns=""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FF0000"/>
                          </a:solidFill>
                          <a:effectLst/>
                          <a:latin typeface="+mn-lt"/>
                          <a:ea typeface="宋体" charset="-122"/>
                        </a:rPr>
                        <a:t>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10000"/>
                        <a:lumOff val="90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 xmlns:a16="http://schemas.microsoft.com/office/drawing/2014/main" val="10006"/>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18597833"/>
              </p:ext>
            </p:extLst>
          </p:nvPr>
        </p:nvGraphicFramePr>
        <p:xfrm>
          <a:off x="5641274" y="3701256"/>
          <a:ext cx="3467230" cy="2824088"/>
        </p:xfrm>
        <a:graphic>
          <a:graphicData uri="http://schemas.openxmlformats.org/presentationml/2006/ole">
            <mc:AlternateContent xmlns:mc="http://schemas.openxmlformats.org/markup-compatibility/2006">
              <mc:Choice xmlns:v="urn:schemas-microsoft-com:vml" Requires="v">
                <p:oleObj spid="_x0000_s209030" name="Visio" r:id="rId4" imgW="10467318" imgH="8526294" progId="Visio.Drawing.11">
                  <p:embed/>
                </p:oleObj>
              </mc:Choice>
              <mc:Fallback>
                <p:oleObj name="Visio" r:id="rId4" imgW="10467318" imgH="8526294" progId="Visio.Drawing.11">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1274" y="3701256"/>
                        <a:ext cx="3467230" cy="282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9412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08920"/>
            <a:ext cx="9144000" cy="201622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3.7</a:t>
            </a:r>
            <a:r>
              <a:rPr lang="en-US" altLang="zh-CN" sz="4000" kern="0" dirty="0" smtClean="0">
                <a:solidFill>
                  <a:schemeClr val="bg2">
                    <a:lumMod val="10000"/>
                  </a:schemeClr>
                </a:solidFill>
              </a:rPr>
              <a:t>  </a:t>
            </a:r>
            <a:r>
              <a:rPr lang="zh-CN" altLang="en-US" sz="4000" kern="0" dirty="0" smtClean="0">
                <a:solidFill>
                  <a:schemeClr val="bg2">
                    <a:lumMod val="10000"/>
                  </a:schemeClr>
                </a:solidFill>
              </a:rPr>
              <a:t>图</a:t>
            </a:r>
            <a:r>
              <a:rPr lang="zh-CN" altLang="en-US" sz="4000" kern="0" dirty="0">
                <a:solidFill>
                  <a:schemeClr val="bg2">
                    <a:lumMod val="10000"/>
                  </a:schemeClr>
                </a:solidFill>
              </a:rPr>
              <a:t>像压缩</a:t>
            </a:r>
            <a:r>
              <a:rPr lang="zh-CN" altLang="en-US" sz="4000" kern="0" dirty="0" smtClean="0">
                <a:solidFill>
                  <a:schemeClr val="bg2">
                    <a:lumMod val="10000"/>
                  </a:schemeClr>
                </a:solidFill>
              </a:rPr>
              <a:t>问题</a:t>
            </a:r>
            <a:endParaRPr lang="en-US" altLang="zh-CN" sz="4000" kern="0" dirty="0" smtClean="0">
              <a:solidFill>
                <a:schemeClr val="bg2">
                  <a:lumMod val="10000"/>
                </a:schemeClr>
              </a:solidFill>
            </a:endParaRPr>
          </a:p>
          <a:p>
            <a:pPr eaLnBrk="1" hangingPunct="1">
              <a:lnSpc>
                <a:spcPct val="150000"/>
              </a:lnSpc>
            </a:pPr>
            <a:r>
              <a:rPr lang="zh-CN" altLang="en-US" sz="4000" kern="0" dirty="0" smtClean="0">
                <a:solidFill>
                  <a:schemeClr val="bg2">
                    <a:lumMod val="10000"/>
                  </a:schemeClr>
                </a:solidFill>
              </a:rPr>
              <a:t>（</a:t>
            </a:r>
            <a:r>
              <a:rPr lang="en-GB" altLang="zh-CN" sz="4000" kern="0" dirty="0">
                <a:solidFill>
                  <a:schemeClr val="bg2">
                    <a:lumMod val="10000"/>
                  </a:schemeClr>
                </a:solidFill>
                <a:latin typeface="+mn-lt"/>
              </a:rPr>
              <a:t>Image </a:t>
            </a:r>
            <a:r>
              <a:rPr lang="en-GB" altLang="zh-CN" sz="4000" kern="0" dirty="0" smtClean="0">
                <a:solidFill>
                  <a:schemeClr val="bg2">
                    <a:lumMod val="10000"/>
                  </a:schemeClr>
                </a:solidFill>
                <a:latin typeface="+mn-lt"/>
              </a:rPr>
              <a:t>Compression </a:t>
            </a:r>
            <a:r>
              <a:rPr lang="en-US" altLang="zh-CN" sz="4000" kern="0" dirty="0" smtClean="0">
                <a:solidFill>
                  <a:schemeClr val="bg2">
                    <a:lumMod val="10000"/>
                  </a:schemeClr>
                </a:solidFill>
                <a:latin typeface="+mn-lt"/>
              </a:rPr>
              <a:t>Problem</a:t>
            </a:r>
            <a:r>
              <a:rPr lang="zh-CN" altLang="en-US" sz="4000" kern="0" dirty="0" smtClean="0">
                <a:solidFill>
                  <a:schemeClr val="bg2">
                    <a:lumMod val="10000"/>
                  </a:schemeClr>
                </a:solidFill>
              </a:rPr>
              <a:t>）</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40973300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70289" y="764704"/>
            <a:ext cx="8676456" cy="5904656"/>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灰度</a:t>
            </a:r>
            <a:r>
              <a:rPr lang="zh-CN" altLang="en-US" sz="2200" dirty="0" smtClean="0">
                <a:latin typeface="Times New Roman" pitchFamily="18" charset="0"/>
                <a:cs typeface="Times New Roman" pitchFamily="18" charset="0"/>
              </a:rPr>
              <a:t>图</a:t>
            </a:r>
            <a:endParaRPr lang="zh-CN" altLang="en-US" sz="2200" dirty="0"/>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灰</a:t>
            </a:r>
            <a:r>
              <a:rPr lang="zh-CN" altLang="en-US" sz="2200" dirty="0">
                <a:latin typeface="Times New Roman" pitchFamily="18" charset="0"/>
                <a:cs typeface="Times New Roman" pitchFamily="18" charset="0"/>
              </a:rPr>
              <a:t>度图是指用灰度表示的图</a:t>
            </a:r>
            <a:r>
              <a:rPr lang="zh-CN" altLang="en-US" sz="2200" dirty="0" smtClean="0">
                <a:latin typeface="Times New Roman" pitchFamily="18" charset="0"/>
                <a:cs typeface="Times New Roman" pitchFamily="18" charset="0"/>
              </a:rPr>
              <a:t>像</a:t>
            </a:r>
            <a:endParaRPr lang="en-US" altLang="zh-CN" sz="2200" dirty="0" smtClean="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灰度是在白色和黑色之间分的若干个等级</a:t>
            </a:r>
            <a:endParaRPr lang="en-US" altLang="zh-CN" sz="2200" dirty="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其中最常用的是</a:t>
            </a:r>
            <a:r>
              <a:rPr lang="en-US" altLang="zh-CN" sz="2200" dirty="0">
                <a:latin typeface="Times New Roman" pitchFamily="18" charset="0"/>
                <a:cs typeface="Times New Roman" pitchFamily="18" charset="0"/>
              </a:rPr>
              <a:t>256</a:t>
            </a:r>
            <a:r>
              <a:rPr lang="zh-CN" altLang="en-US" sz="2200" dirty="0">
                <a:latin typeface="Times New Roman" pitchFamily="18" charset="0"/>
                <a:cs typeface="Times New Roman" pitchFamily="18" charset="0"/>
              </a:rPr>
              <a:t>级，也就是</a:t>
            </a:r>
            <a:r>
              <a:rPr lang="en-US" altLang="zh-CN" sz="2200" dirty="0">
                <a:latin typeface="Times New Roman" pitchFamily="18" charset="0"/>
                <a:cs typeface="Times New Roman" pitchFamily="18" charset="0"/>
              </a:rPr>
              <a:t>256</a:t>
            </a:r>
            <a:r>
              <a:rPr lang="zh-CN" altLang="en-US" sz="2200" dirty="0">
                <a:latin typeface="Times New Roman" pitchFamily="18" charset="0"/>
                <a:cs typeface="Times New Roman" pitchFamily="18" charset="0"/>
              </a:rPr>
              <a:t>级灰度图</a:t>
            </a:r>
            <a:endParaRPr lang="en-US" altLang="zh-CN" sz="2200" dirty="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灰度就是没有色彩，</a:t>
            </a:r>
            <a:r>
              <a:rPr lang="en-US" altLang="zh-CN" sz="2200" dirty="0">
                <a:latin typeface="Times New Roman" pitchFamily="18" charset="0"/>
                <a:cs typeface="Times New Roman" pitchFamily="18" charset="0"/>
              </a:rPr>
              <a:t>RGB</a:t>
            </a:r>
            <a:r>
              <a:rPr lang="zh-CN" altLang="en-US" sz="2200" dirty="0">
                <a:latin typeface="Times New Roman" pitchFamily="18" charset="0"/>
                <a:cs typeface="Times New Roman" pitchFamily="18" charset="0"/>
              </a:rPr>
              <a:t>色彩分量全部相等</a:t>
            </a:r>
            <a:endParaRPr lang="en-US" altLang="zh-CN" sz="2200" dirty="0">
              <a:latin typeface="Times New Roman" pitchFamily="18" charset="0"/>
              <a:cs typeface="Times New Roman" pitchFamily="18" charset="0"/>
            </a:endParaRPr>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a:latin typeface="Times New Roman" pitchFamily="18" charset="0"/>
                <a:cs typeface="Times New Roman" pitchFamily="18" charset="0"/>
              </a:rPr>
              <a:t>例如：</a:t>
            </a:r>
            <a:r>
              <a:rPr lang="en-US" altLang="zh-CN" sz="2200" dirty="0">
                <a:latin typeface="Times New Roman" pitchFamily="18" charset="0"/>
                <a:cs typeface="Times New Roman" pitchFamily="18" charset="0"/>
              </a:rPr>
              <a:t>RGB(100,100,100)</a:t>
            </a:r>
            <a:r>
              <a:rPr lang="zh-CN" altLang="en-US" sz="2200" dirty="0">
                <a:latin typeface="Times New Roman" pitchFamily="18" charset="0"/>
                <a:cs typeface="Times New Roman" pitchFamily="18" charset="0"/>
              </a:rPr>
              <a:t> 代表灰度为</a:t>
            </a:r>
            <a:r>
              <a:rPr lang="en-US" altLang="zh-CN" sz="2200" dirty="0">
                <a:latin typeface="Times New Roman" pitchFamily="18" charset="0"/>
                <a:cs typeface="Times New Roman" pitchFamily="18" charset="0"/>
              </a:rPr>
              <a:t>100</a:t>
            </a:r>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a:latin typeface="Times New Roman" pitchFamily="18" charset="0"/>
                <a:cs typeface="Times New Roman" pitchFamily="18" charset="0"/>
              </a:rPr>
              <a:t>例如：</a:t>
            </a:r>
            <a:r>
              <a:rPr lang="en-US" altLang="zh-CN" sz="2200" dirty="0">
                <a:latin typeface="Times New Roman" pitchFamily="18" charset="0"/>
                <a:cs typeface="Times New Roman" pitchFamily="18" charset="0"/>
              </a:rPr>
              <a:t>RGB(50,50,50) </a:t>
            </a:r>
            <a:r>
              <a:rPr lang="zh-CN" altLang="en-US" sz="2200" dirty="0">
                <a:latin typeface="Times New Roman" pitchFamily="18" charset="0"/>
                <a:cs typeface="Times New Roman" pitchFamily="18" charset="0"/>
              </a:rPr>
              <a:t>代表灰度为</a:t>
            </a:r>
            <a:r>
              <a:rPr lang="en-US" altLang="zh-CN" sz="2200" dirty="0">
                <a:latin typeface="Times New Roman" pitchFamily="18" charset="0"/>
                <a:cs typeface="Times New Roman" pitchFamily="18" charset="0"/>
              </a:rPr>
              <a:t>50</a:t>
            </a:r>
          </a:p>
          <a:p>
            <a:pPr marL="990600" lvl="1" indent="-533400" eaLnBrk="1" hangingPunct="1">
              <a:lnSpc>
                <a:spcPct val="150000"/>
              </a:lnSpc>
              <a:spcBef>
                <a:spcPts val="600"/>
              </a:spcBef>
            </a:pPr>
            <a:r>
              <a:rPr lang="zh-CN" altLang="en-US" sz="2200" dirty="0"/>
              <a:t>在计算机</a:t>
            </a:r>
            <a:r>
              <a:rPr lang="zh-CN" altLang="en-US" sz="2200" dirty="0" smtClean="0"/>
              <a:t>中常</a:t>
            </a:r>
            <a:r>
              <a:rPr lang="zh-CN" altLang="en-US" sz="2200" dirty="0"/>
              <a:t>用像素点的灰度值序列来表示图</a:t>
            </a:r>
            <a:r>
              <a:rPr lang="zh-CN" altLang="en-US" sz="2200" dirty="0" smtClean="0"/>
              <a:t>像</a:t>
            </a:r>
            <a:endParaRPr lang="en-US" altLang="zh-CN" sz="2200" dirty="0" smtClean="0"/>
          </a:p>
          <a:p>
            <a:pPr marL="1350900" lvl="2" indent="-342900" eaLnBrk="1" hangingPunct="1">
              <a:lnSpc>
                <a:spcPct val="150000"/>
              </a:lnSpc>
              <a:spcBef>
                <a:spcPts val="600"/>
              </a:spcBef>
              <a:buSzPct val="70000"/>
              <a:buFont typeface="Wingdings" panose="05000000000000000000" pitchFamily="2" charset="2"/>
              <a:buChar char="l"/>
            </a:pPr>
            <a:r>
              <a:rPr lang="en-US" altLang="zh-CN" sz="2200" dirty="0" smtClean="0">
                <a:latin typeface="+mn-lt"/>
                <a:cs typeface="Times New Roman" pitchFamily="18" charset="0"/>
              </a:rPr>
              <a:t>P = {p</a:t>
            </a:r>
            <a:r>
              <a:rPr lang="en-US" altLang="zh-CN" sz="2200" baseline="-25000" dirty="0" smtClean="0">
                <a:latin typeface="+mn-lt"/>
                <a:cs typeface="Times New Roman" pitchFamily="18" charset="0"/>
              </a:rPr>
              <a:t>1</a:t>
            </a:r>
            <a:r>
              <a:rPr lang="en-US" altLang="zh-CN" sz="2200" dirty="0" smtClean="0">
                <a:latin typeface="+mn-lt"/>
                <a:cs typeface="Times New Roman" pitchFamily="18" charset="0"/>
              </a:rPr>
              <a:t>, p</a:t>
            </a:r>
            <a:r>
              <a:rPr lang="en-US" altLang="zh-CN" sz="2200" baseline="-25000" dirty="0">
                <a:latin typeface="+mn-lt"/>
                <a:cs typeface="Times New Roman" pitchFamily="18" charset="0"/>
              </a:rPr>
              <a:t>2</a:t>
            </a:r>
            <a:r>
              <a:rPr lang="en-US" altLang="zh-CN" sz="2200" dirty="0" smtClean="0">
                <a:latin typeface="+mn-lt"/>
                <a:cs typeface="Times New Roman" pitchFamily="18" charset="0"/>
              </a:rPr>
              <a:t>, ... </a:t>
            </a:r>
            <a:r>
              <a:rPr lang="en-US" altLang="zh-CN" sz="2200" dirty="0" err="1" smtClean="0">
                <a:latin typeface="+mn-lt"/>
                <a:cs typeface="Times New Roman" pitchFamily="18" charset="0"/>
              </a:rPr>
              <a:t>p</a:t>
            </a:r>
            <a:r>
              <a:rPr lang="en-US" altLang="zh-CN" sz="2200" baseline="-25000" dirty="0" err="1">
                <a:latin typeface="+mn-lt"/>
                <a:cs typeface="Times New Roman" pitchFamily="18" charset="0"/>
              </a:rPr>
              <a:t>n</a:t>
            </a:r>
            <a:r>
              <a:rPr lang="en-US" altLang="zh-CN" sz="2200" dirty="0">
                <a:latin typeface="+mn-lt"/>
                <a:cs typeface="Times New Roman" pitchFamily="18" charset="0"/>
              </a:rPr>
              <a:t>}</a:t>
            </a:r>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灰</a:t>
            </a:r>
            <a:r>
              <a:rPr lang="zh-CN" altLang="en-US" sz="2200" dirty="0">
                <a:latin typeface="Times New Roman" pitchFamily="18" charset="0"/>
                <a:cs typeface="Times New Roman" pitchFamily="18" charset="0"/>
              </a:rPr>
              <a:t>度图在医学、航天等领域有着广泛的应用</a:t>
            </a:r>
            <a:endParaRPr lang="en-US" altLang="zh-CN" sz="2200" dirty="0">
              <a:latin typeface="Times New Roman" pitchFamily="18" charset="0"/>
              <a:cs typeface="Times New Roman" pitchFamily="18"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p:cNvGrpSpPr/>
          <p:nvPr/>
        </p:nvGrpSpPr>
        <p:grpSpPr>
          <a:xfrm>
            <a:off x="7119174" y="908720"/>
            <a:ext cx="1844459" cy="2128302"/>
            <a:chOff x="7078405" y="836712"/>
            <a:chExt cx="1844459" cy="2128302"/>
          </a:xfrm>
        </p:grpSpPr>
        <p:pic>
          <p:nvPicPr>
            <p:cNvPr id="12" name="Picture 12" descr="C:\Users\Roger\Pictures\4729067_150628100000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6539" y="836712"/>
              <a:ext cx="1728192" cy="172819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7078405" y="2564904"/>
              <a:ext cx="1844459" cy="400110"/>
            </a:xfrm>
            <a:prstGeom prst="rect">
              <a:avLst/>
            </a:prstGeom>
          </p:spPr>
          <p:txBody>
            <a:bodyPr wrap="square">
              <a:spAutoFit/>
            </a:bodyPr>
            <a:lstStyle/>
            <a:p>
              <a:pPr algn="ctr"/>
              <a:r>
                <a:rPr lang="en-US" altLang="zh-CN" dirty="0" smtClean="0">
                  <a:solidFill>
                    <a:schemeClr val="bg2">
                      <a:lumMod val="10000"/>
                    </a:schemeClr>
                  </a:solidFill>
                  <a:latin typeface="+mn-lt"/>
                  <a:cs typeface="Times New Roman" pitchFamily="18" charset="0"/>
                </a:rPr>
                <a:t>256×</a:t>
              </a:r>
              <a:r>
                <a:rPr lang="en-US" altLang="zh-CN" dirty="0" smtClean="0">
                  <a:solidFill>
                    <a:schemeClr val="bg2">
                      <a:lumMod val="10000"/>
                    </a:schemeClr>
                  </a:solidFill>
                  <a:latin typeface="+mn-lt"/>
                </a:rPr>
                <a:t>256</a:t>
              </a:r>
              <a:endParaRPr lang="zh-CN" altLang="en-US" dirty="0">
                <a:solidFill>
                  <a:schemeClr val="bg2">
                    <a:lumMod val="10000"/>
                  </a:schemeClr>
                </a:solidFill>
                <a:latin typeface="+mn-lt"/>
              </a:endParaRPr>
            </a:p>
          </p:txBody>
        </p:sp>
      </p:grpSp>
    </p:spTree>
    <p:extLst>
      <p:ext uri="{BB962C8B-B14F-4D97-AF65-F5344CB8AC3E}">
        <p14:creationId xmlns:p14="http://schemas.microsoft.com/office/powerpoint/2010/main" val="849355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6" end="6"/>
                                            </p:txEl>
                                          </p:spTgt>
                                        </p:tgtEl>
                                        <p:attrNameLst>
                                          <p:attrName>style.visibility</p:attrName>
                                        </p:attrNameLst>
                                      </p:cBhvr>
                                      <p:to>
                                        <p:strVal val="visible"/>
                                      </p:to>
                                    </p:set>
                                    <p:animEffect transition="in" filter="wipe(left)">
                                      <p:cBhvr>
                                        <p:cTn id="41" dur="500"/>
                                        <p:tgtEl>
                                          <p:spTgt spid="22589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7" end="7"/>
                                            </p:txEl>
                                          </p:spTgt>
                                        </p:tgtEl>
                                        <p:attrNameLst>
                                          <p:attrName>style.visibility</p:attrName>
                                        </p:attrNameLst>
                                      </p:cBhvr>
                                      <p:to>
                                        <p:strVal val="visible"/>
                                      </p:to>
                                    </p:set>
                                    <p:animEffect transition="in" filter="wipe(left)">
                                      <p:cBhvr>
                                        <p:cTn id="46" dur="500"/>
                                        <p:tgtEl>
                                          <p:spTgt spid="22589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8" end="8"/>
                                            </p:txEl>
                                          </p:spTgt>
                                        </p:tgtEl>
                                        <p:attrNameLst>
                                          <p:attrName>style.visibility</p:attrName>
                                        </p:attrNameLst>
                                      </p:cBhvr>
                                      <p:to>
                                        <p:strVal val="visible"/>
                                      </p:to>
                                    </p:set>
                                    <p:animEffect transition="in" filter="wipe(left)">
                                      <p:cBhvr>
                                        <p:cTn id="51" dur="500"/>
                                        <p:tgtEl>
                                          <p:spTgt spid="2258947">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58947">
                                            <p:txEl>
                                              <p:pRg st="9" end="9"/>
                                            </p:txEl>
                                          </p:spTgt>
                                        </p:tgtEl>
                                        <p:attrNameLst>
                                          <p:attrName>style.visibility</p:attrName>
                                        </p:attrNameLst>
                                      </p:cBhvr>
                                      <p:to>
                                        <p:strVal val="visible"/>
                                      </p:to>
                                    </p:set>
                                    <p:animEffect transition="in" filter="wipe(left)">
                                      <p:cBhvr>
                                        <p:cTn id="56"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55618" y="751257"/>
            <a:ext cx="8676456" cy="5990111"/>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可以</a:t>
            </a:r>
            <a:r>
              <a:rPr lang="zh-CN" altLang="en-US" sz="2200" dirty="0" smtClean="0">
                <a:latin typeface="Times New Roman" pitchFamily="18" charset="0"/>
                <a:cs typeface="Times New Roman" pitchFamily="18" charset="0"/>
              </a:rPr>
              <a:t>将</a:t>
            </a:r>
            <a:r>
              <a:rPr lang="zh-CN" altLang="en-US" sz="2200" dirty="0">
                <a:latin typeface="Times New Roman" pitchFamily="18" charset="0"/>
                <a:cs typeface="Times New Roman" pitchFamily="18" charset="0"/>
              </a:rPr>
              <a:t>彩色图像（</a:t>
            </a:r>
            <a:r>
              <a:rPr lang="en-US" altLang="zh-CN" sz="2200" dirty="0">
                <a:latin typeface="Times New Roman" pitchFamily="18" charset="0"/>
                <a:cs typeface="Times New Roman" pitchFamily="18" charset="0"/>
              </a:rPr>
              <a:t>RGB</a:t>
            </a:r>
            <a:r>
              <a:rPr lang="zh-CN" altLang="en-US" sz="2200" dirty="0">
                <a:latin typeface="Times New Roman" pitchFamily="18" charset="0"/>
                <a:cs typeface="Times New Roman" pitchFamily="18" charset="0"/>
              </a:rPr>
              <a:t>三色图）转换为灰度</a:t>
            </a:r>
            <a:r>
              <a:rPr lang="zh-CN" altLang="en-US" sz="2200" dirty="0" smtClean="0">
                <a:latin typeface="Times New Roman" pitchFamily="18" charset="0"/>
                <a:cs typeface="Times New Roman" pitchFamily="18" charset="0"/>
              </a:rPr>
              <a:t>图</a:t>
            </a:r>
            <a:endParaRPr lang="zh-CN" altLang="en-US" sz="2200" dirty="0"/>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常用方法</a:t>
            </a:r>
            <a:r>
              <a:rPr lang="en-US" altLang="zh-CN" sz="2200" dirty="0" smtClean="0">
                <a:latin typeface="Times New Roman" pitchFamily="18" charset="0"/>
                <a:cs typeface="Times New Roman" pitchFamily="18" charset="0"/>
              </a:rPr>
              <a:t>1</a:t>
            </a:r>
            <a:r>
              <a:rPr lang="zh-CN" altLang="en-US" sz="2200" dirty="0" smtClean="0">
                <a:latin typeface="Times New Roman" pitchFamily="18" charset="0"/>
                <a:cs typeface="Times New Roman" pitchFamily="18" charset="0"/>
              </a:rPr>
              <a:t>：比例法</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zh-CN" altLang="en-US" sz="2200" dirty="0">
                <a:latin typeface="Times New Roman" pitchFamily="18" charset="0"/>
                <a:cs typeface="Times New Roman" pitchFamily="18" charset="0"/>
              </a:rPr>
              <a:t>根据人眼对红绿蓝的敏感程</a:t>
            </a:r>
            <a:r>
              <a:rPr lang="zh-CN" altLang="en-US" sz="2200" dirty="0" smtClean="0">
                <a:latin typeface="Times New Roman" pitchFamily="18" charset="0"/>
                <a:cs typeface="Times New Roman" pitchFamily="18" charset="0"/>
              </a:rPr>
              <a:t>度</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zh-CN" altLang="en-US" sz="2200" dirty="0" smtClean="0">
                <a:latin typeface="Times New Roman" pitchFamily="18" charset="0"/>
                <a:cs typeface="Times New Roman" pitchFamily="18" charset="0"/>
              </a:rPr>
              <a:t>使</a:t>
            </a:r>
            <a:r>
              <a:rPr lang="zh-CN" altLang="en-US" sz="2200" dirty="0">
                <a:latin typeface="Times New Roman" pitchFamily="18" charset="0"/>
                <a:cs typeface="Times New Roman" pitchFamily="18" charset="0"/>
              </a:rPr>
              <a:t>用以下比例式进行转换</a:t>
            </a:r>
            <a:endParaRPr lang="en-US" altLang="zh-CN" sz="2200" dirty="0">
              <a:latin typeface="Times New Roman" pitchFamily="18" charset="0"/>
              <a:cs typeface="Times New Roman" pitchFamily="18" charset="0"/>
            </a:endParaRPr>
          </a:p>
          <a:p>
            <a:pPr marL="1440000" lvl="2" indent="-432000" eaLnBrk="1" hangingPunct="1">
              <a:lnSpc>
                <a:spcPct val="150000"/>
              </a:lnSpc>
              <a:spcBef>
                <a:spcPts val="600"/>
              </a:spcBef>
            </a:pPr>
            <a:r>
              <a:rPr lang="en-GB" altLang="zh-CN" sz="2200" b="1" dirty="0" err="1">
                <a:latin typeface="+mn-lt"/>
                <a:cs typeface="Times New Roman" pitchFamily="18" charset="0"/>
              </a:rPr>
              <a:t>Gray</a:t>
            </a:r>
            <a:r>
              <a:rPr lang="en-GB" altLang="zh-CN" sz="2200" b="1" dirty="0">
                <a:latin typeface="+mn-lt"/>
                <a:cs typeface="Times New Roman" pitchFamily="18" charset="0"/>
              </a:rPr>
              <a:t> = R</a:t>
            </a:r>
            <a:r>
              <a:rPr lang="en-US" altLang="zh-CN" sz="2200" b="1" dirty="0">
                <a:latin typeface="+mn-lt"/>
                <a:cs typeface="Times New Roman" pitchFamily="18" charset="0"/>
              </a:rPr>
              <a:t>×</a:t>
            </a:r>
            <a:r>
              <a:rPr lang="en-GB" altLang="zh-CN" sz="2200" b="1" dirty="0">
                <a:latin typeface="+mn-lt"/>
                <a:cs typeface="Times New Roman" pitchFamily="18" charset="0"/>
              </a:rPr>
              <a:t>0.3+G</a:t>
            </a:r>
            <a:r>
              <a:rPr lang="en-US" altLang="zh-CN" sz="2200" b="1" dirty="0">
                <a:latin typeface="+mn-lt"/>
                <a:cs typeface="Times New Roman" pitchFamily="18" charset="0"/>
              </a:rPr>
              <a:t> × </a:t>
            </a:r>
            <a:r>
              <a:rPr lang="en-GB" altLang="zh-CN" sz="2200" b="1" dirty="0">
                <a:latin typeface="+mn-lt"/>
                <a:cs typeface="Times New Roman" pitchFamily="18" charset="0"/>
              </a:rPr>
              <a:t>0.59+B</a:t>
            </a:r>
            <a:r>
              <a:rPr lang="en-US" altLang="zh-CN" sz="2200" b="1" dirty="0">
                <a:latin typeface="+mn-lt"/>
                <a:cs typeface="Times New Roman" pitchFamily="18" charset="0"/>
              </a:rPr>
              <a:t> × </a:t>
            </a:r>
            <a:r>
              <a:rPr lang="en-GB" altLang="zh-CN" sz="2200" b="1" dirty="0">
                <a:latin typeface="+mn-lt"/>
                <a:cs typeface="Times New Roman" pitchFamily="18" charset="0"/>
              </a:rPr>
              <a:t>0.11</a:t>
            </a:r>
          </a:p>
          <a:p>
            <a:pPr marL="1440000" lvl="2" indent="-432000" eaLnBrk="1" hangingPunct="1">
              <a:lnSpc>
                <a:spcPct val="150000"/>
              </a:lnSpc>
              <a:spcBef>
                <a:spcPts val="600"/>
              </a:spcBef>
            </a:pPr>
            <a:r>
              <a:rPr lang="zh-CN" altLang="en-US" sz="2200" dirty="0">
                <a:latin typeface="Times New Roman" pitchFamily="18" charset="0"/>
                <a:cs typeface="Times New Roman" pitchFamily="18" charset="0"/>
              </a:rPr>
              <a:t>这也是最常用的一种转换</a:t>
            </a:r>
            <a:endParaRPr lang="en-US" altLang="zh-CN" sz="2200" dirty="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常用方</a:t>
            </a:r>
            <a:r>
              <a:rPr lang="zh-CN" altLang="en-US" sz="2200" dirty="0" smtClean="0">
                <a:latin typeface="Times New Roman" pitchFamily="18" charset="0"/>
                <a:cs typeface="Times New Roman" pitchFamily="18" charset="0"/>
              </a:rPr>
              <a:t>法</a:t>
            </a:r>
            <a:r>
              <a:rPr lang="en-US" altLang="zh-CN" sz="2200" dirty="0" smtClean="0">
                <a:latin typeface="Times New Roman" pitchFamily="18" charset="0"/>
                <a:cs typeface="Times New Roman" pitchFamily="18" charset="0"/>
              </a:rPr>
              <a:t>2</a:t>
            </a:r>
            <a:r>
              <a:rPr lang="zh-CN" altLang="en-US" sz="2200" dirty="0" smtClean="0">
                <a:latin typeface="Times New Roman" pitchFamily="18" charset="0"/>
                <a:cs typeface="Times New Roman" pitchFamily="18" charset="0"/>
              </a:rPr>
              <a:t>：</a:t>
            </a:r>
            <a:r>
              <a:rPr lang="zh-CN" altLang="en-US" sz="2200" dirty="0">
                <a:latin typeface="Times New Roman" pitchFamily="18" charset="0"/>
                <a:cs typeface="Times New Roman" pitchFamily="18" charset="0"/>
              </a:rPr>
              <a:t>平均值法</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en-GB" altLang="zh-CN" sz="2200" b="1" dirty="0" err="1">
                <a:latin typeface="+mn-lt"/>
                <a:cs typeface="Times New Roman" pitchFamily="18" charset="0"/>
              </a:rPr>
              <a:t>Gray</a:t>
            </a:r>
            <a:r>
              <a:rPr lang="en-GB" altLang="zh-CN" sz="2200" b="1" dirty="0">
                <a:latin typeface="+mn-lt"/>
                <a:cs typeface="Times New Roman" pitchFamily="18" charset="0"/>
              </a:rPr>
              <a:t> =</a:t>
            </a:r>
            <a:r>
              <a:rPr lang="zh-CN" altLang="en-GB" sz="2200" b="1" dirty="0">
                <a:latin typeface="+mn-lt"/>
                <a:cs typeface="Times New Roman" pitchFamily="18" charset="0"/>
              </a:rPr>
              <a:t>（</a:t>
            </a:r>
            <a:r>
              <a:rPr lang="en-GB" altLang="zh-CN" sz="2200" b="1" dirty="0">
                <a:latin typeface="+mn-lt"/>
                <a:cs typeface="Times New Roman" pitchFamily="18" charset="0"/>
              </a:rPr>
              <a:t>R+G+B</a:t>
            </a:r>
            <a:r>
              <a:rPr lang="zh-CN" altLang="en-GB" sz="2200" b="1" dirty="0">
                <a:latin typeface="+mn-lt"/>
                <a:cs typeface="Times New Roman" pitchFamily="18" charset="0"/>
              </a:rPr>
              <a:t>）</a:t>
            </a:r>
            <a:r>
              <a:rPr lang="en-GB" altLang="zh-CN" sz="2200" b="1" dirty="0">
                <a:latin typeface="+mn-lt"/>
                <a:cs typeface="Times New Roman" pitchFamily="18" charset="0"/>
              </a:rPr>
              <a:t>/ 3</a:t>
            </a:r>
          </a:p>
          <a:p>
            <a:pPr marL="1440000" lvl="2" indent="-432000" eaLnBrk="1" hangingPunct="1">
              <a:lnSpc>
                <a:spcPct val="150000"/>
              </a:lnSpc>
              <a:spcBef>
                <a:spcPts val="600"/>
              </a:spcBef>
            </a:pPr>
            <a:r>
              <a:rPr lang="zh-CN" altLang="en-US" sz="2200" dirty="0">
                <a:latin typeface="Times New Roman" pitchFamily="18" charset="0"/>
                <a:cs typeface="Times New Roman" pitchFamily="18" charset="0"/>
              </a:rPr>
              <a:t>即：取红绿蓝三色的平均值为灰度</a:t>
            </a: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0947" name="Picture 3" descr="C:\Users\Roger\Pictures\20110516160751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1052736"/>
            <a:ext cx="2016224" cy="1729896"/>
          </a:xfrm>
          <a:prstGeom prst="rect">
            <a:avLst/>
          </a:prstGeom>
          <a:noFill/>
          <a:extLst>
            <a:ext uri="{909E8E84-426E-40DD-AFC4-6F175D3DCCD1}">
              <a14:hiddenFill xmlns:a14="http://schemas.microsoft.com/office/drawing/2010/main">
                <a:solidFill>
                  <a:srgbClr val="FFFFFF"/>
                </a:solidFill>
              </a14:hiddenFill>
            </a:ext>
          </a:extLst>
        </p:spPr>
      </p:pic>
      <p:pic>
        <p:nvPicPr>
          <p:cNvPr id="210948" name="Picture 4" descr="C:\Users\Roger\Pictures\201105161609302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248" y="4075368"/>
            <a:ext cx="2016224" cy="1729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680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10947"/>
                                        </p:tgtEl>
                                        <p:attrNameLst>
                                          <p:attrName>style.visibility</p:attrName>
                                        </p:attrNameLst>
                                      </p:cBhvr>
                                      <p:to>
                                        <p:strVal val="visible"/>
                                      </p:to>
                                    </p:set>
                                    <p:animEffect transition="in" filter="wheel(1)">
                                      <p:cBhvr>
                                        <p:cTn id="11" dur="500"/>
                                        <p:tgtEl>
                                          <p:spTgt spid="2109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1" end="1"/>
                                            </p:txEl>
                                          </p:spTgt>
                                        </p:tgtEl>
                                        <p:attrNameLst>
                                          <p:attrName>style.visibility</p:attrName>
                                        </p:attrNameLst>
                                      </p:cBhvr>
                                      <p:to>
                                        <p:strVal val="visible"/>
                                      </p:to>
                                    </p:set>
                                    <p:animEffect transition="in" filter="wipe(left)">
                                      <p:cBhvr>
                                        <p:cTn id="16" dur="500"/>
                                        <p:tgtEl>
                                          <p:spTgt spid="225894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par>
                          <p:cTn id="37" fill="hold">
                            <p:stCondLst>
                              <p:cond delay="500"/>
                            </p:stCondLst>
                            <p:childTnLst>
                              <p:par>
                                <p:cTn id="38" presetID="21" presetClass="entr" presetSubtype="1" fill="hold" nodeType="afterEffect">
                                  <p:stCondLst>
                                    <p:cond delay="0"/>
                                  </p:stCondLst>
                                  <p:childTnLst>
                                    <p:set>
                                      <p:cBhvr>
                                        <p:cTn id="39" dur="1" fill="hold">
                                          <p:stCondLst>
                                            <p:cond delay="0"/>
                                          </p:stCondLst>
                                        </p:cTn>
                                        <p:tgtEl>
                                          <p:spTgt spid="210948"/>
                                        </p:tgtEl>
                                        <p:attrNameLst>
                                          <p:attrName>style.visibility</p:attrName>
                                        </p:attrNameLst>
                                      </p:cBhvr>
                                      <p:to>
                                        <p:strVal val="visible"/>
                                      </p:to>
                                    </p:set>
                                    <p:animEffect transition="in" filter="wheel(1)">
                                      <p:cBhvr>
                                        <p:cTn id="40" dur="500"/>
                                        <p:tgtEl>
                                          <p:spTgt spid="21094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58947">
                                            <p:txEl>
                                              <p:pRg st="6" end="6"/>
                                            </p:txEl>
                                          </p:spTgt>
                                        </p:tgtEl>
                                        <p:attrNameLst>
                                          <p:attrName>style.visibility</p:attrName>
                                        </p:attrNameLst>
                                      </p:cBhvr>
                                      <p:to>
                                        <p:strVal val="visible"/>
                                      </p:to>
                                    </p:set>
                                    <p:animEffect transition="in" filter="wipe(left)">
                                      <p:cBhvr>
                                        <p:cTn id="45" dur="500"/>
                                        <p:tgtEl>
                                          <p:spTgt spid="225894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58947">
                                            <p:txEl>
                                              <p:pRg st="7" end="7"/>
                                            </p:txEl>
                                          </p:spTgt>
                                        </p:tgtEl>
                                        <p:attrNameLst>
                                          <p:attrName>style.visibility</p:attrName>
                                        </p:attrNameLst>
                                      </p:cBhvr>
                                      <p:to>
                                        <p:strVal val="visible"/>
                                      </p:to>
                                    </p:set>
                                    <p:animEffect transition="in" filter="wipe(left)">
                                      <p:cBhvr>
                                        <p:cTn id="50" dur="500"/>
                                        <p:tgtEl>
                                          <p:spTgt spid="2258947">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258947">
                                            <p:txEl>
                                              <p:pRg st="8" end="8"/>
                                            </p:txEl>
                                          </p:spTgt>
                                        </p:tgtEl>
                                        <p:attrNameLst>
                                          <p:attrName>style.visibility</p:attrName>
                                        </p:attrNameLst>
                                      </p:cBhvr>
                                      <p:to>
                                        <p:strVal val="visible"/>
                                      </p:to>
                                    </p:set>
                                    <p:animEffect transition="in" filter="wipe(left)">
                                      <p:cBhvr>
                                        <p:cTn id="55"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28724" y="764704"/>
            <a:ext cx="8676456" cy="5976664"/>
          </a:xfrm>
          <a:prstGeom prst="rect">
            <a:avLst/>
          </a:prstGeom>
        </p:spPr>
        <p:txBody>
          <a:bodyPr/>
          <a:lstStyle/>
          <a:p>
            <a:pPr marL="504000" indent="-504000" eaLnBrk="1" hangingPunct="1">
              <a:lnSpc>
                <a:spcPct val="150000"/>
              </a:lnSpc>
              <a:spcBef>
                <a:spcPts val="600"/>
              </a:spcBef>
            </a:pPr>
            <a:r>
              <a:rPr lang="zh-CN" altLang="en-US" sz="2200" dirty="0" smtClean="0"/>
              <a:t>灰度图的压缩</a:t>
            </a:r>
            <a:endParaRPr lang="zh-CN" altLang="en-US" sz="2200" dirty="0"/>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例如：图像</a:t>
            </a:r>
            <a:r>
              <a:rPr lang="en-US" altLang="zh-CN" sz="2200" dirty="0" smtClean="0">
                <a:latin typeface="Times New Roman" pitchFamily="18" charset="0"/>
                <a:cs typeface="Times New Roman" pitchFamily="18" charset="0"/>
              </a:rPr>
              <a:t>A</a:t>
            </a:r>
            <a:r>
              <a:rPr lang="zh-CN" altLang="en-US" sz="2200" dirty="0" smtClean="0">
                <a:latin typeface="Times New Roman" pitchFamily="18" charset="0"/>
                <a:cs typeface="Times New Roman" pitchFamily="18" charset="0"/>
              </a:rPr>
              <a:t>的像</a:t>
            </a:r>
            <a:r>
              <a:rPr lang="zh-CN" altLang="en-US" sz="2200" dirty="0">
                <a:latin typeface="Times New Roman" pitchFamily="18" charset="0"/>
                <a:cs typeface="Times New Roman" pitchFamily="18" charset="0"/>
              </a:rPr>
              <a:t>素点灰度值序</a:t>
            </a:r>
            <a:r>
              <a:rPr lang="zh-CN" altLang="en-US" sz="2200" dirty="0" smtClean="0">
                <a:latin typeface="Times New Roman" pitchFamily="18" charset="0"/>
                <a:cs typeface="Times New Roman" pitchFamily="18" charset="0"/>
              </a:rPr>
              <a:t>列为：</a:t>
            </a:r>
            <a:r>
              <a:rPr lang="en-US" altLang="zh-CN" sz="2200" dirty="0">
                <a:latin typeface="+mn-lt"/>
                <a:cs typeface="Times New Roman" pitchFamily="18" charset="0"/>
              </a:rPr>
              <a:t>{p</a:t>
            </a:r>
            <a:r>
              <a:rPr lang="en-US" altLang="zh-CN" sz="2200" baseline="-25000" dirty="0">
                <a:latin typeface="+mn-lt"/>
                <a:cs typeface="Times New Roman" pitchFamily="18" charset="0"/>
              </a:rPr>
              <a:t>1</a:t>
            </a:r>
            <a:r>
              <a:rPr lang="en-US" altLang="zh-CN" sz="2200" dirty="0">
                <a:latin typeface="+mn-lt"/>
                <a:cs typeface="Times New Roman" pitchFamily="18" charset="0"/>
              </a:rPr>
              <a:t>,p</a:t>
            </a:r>
            <a:r>
              <a:rPr lang="en-US" altLang="zh-CN" sz="2200" baseline="-25000" dirty="0">
                <a:latin typeface="+mn-lt"/>
                <a:cs typeface="Times New Roman" pitchFamily="18" charset="0"/>
              </a:rPr>
              <a:t>2</a:t>
            </a:r>
            <a:r>
              <a:rPr lang="en-US" altLang="zh-CN" sz="2200" dirty="0">
                <a:latin typeface="+mn-lt"/>
                <a:cs typeface="Times New Roman" pitchFamily="18" charset="0"/>
              </a:rPr>
              <a:t>,...</a:t>
            </a:r>
            <a:r>
              <a:rPr lang="en-US" altLang="zh-CN" sz="2200" dirty="0" err="1">
                <a:latin typeface="+mn-lt"/>
                <a:cs typeface="Times New Roman" pitchFamily="18" charset="0"/>
              </a:rPr>
              <a:t>p</a:t>
            </a:r>
            <a:r>
              <a:rPr lang="en-US" altLang="zh-CN" sz="2200" baseline="-25000" dirty="0" err="1">
                <a:latin typeface="+mn-lt"/>
                <a:cs typeface="Times New Roman" pitchFamily="18" charset="0"/>
              </a:rPr>
              <a:t>n</a:t>
            </a:r>
            <a:r>
              <a:rPr lang="en-US" altLang="zh-CN" sz="2200" dirty="0" smtClean="0">
                <a:latin typeface="+mn-lt"/>
                <a:cs typeface="Times New Roman" pitchFamily="18" charset="0"/>
              </a:rPr>
              <a:t>}</a:t>
            </a:r>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其中：整</a:t>
            </a:r>
            <a:r>
              <a:rPr lang="zh-CN" altLang="en-US" sz="2200" dirty="0">
                <a:latin typeface="Times New Roman" pitchFamily="18" charset="0"/>
                <a:cs typeface="Times New Roman" pitchFamily="18" charset="0"/>
              </a:rPr>
              <a:t>数值</a:t>
            </a:r>
            <a:r>
              <a:rPr lang="en-US" altLang="zh-CN" sz="2200" dirty="0" smtClean="0">
                <a:latin typeface="+mn-lt"/>
                <a:cs typeface="Times New Roman" pitchFamily="18" charset="0"/>
              </a:rPr>
              <a:t>p</a:t>
            </a:r>
            <a:r>
              <a:rPr lang="en-US" altLang="zh-CN" sz="2200" baseline="-25000" dirty="0" smtClean="0">
                <a:latin typeface="+mn-lt"/>
                <a:cs typeface="Times New Roman" pitchFamily="18" charset="0"/>
              </a:rPr>
              <a:t>i </a:t>
            </a:r>
            <a:r>
              <a:rPr lang="en-US" altLang="zh-CN" sz="2200" dirty="0" smtClean="0">
                <a:latin typeface="+mn-lt"/>
                <a:cs typeface="Times New Roman" pitchFamily="18" charset="0"/>
              </a:rPr>
              <a:t>(</a:t>
            </a:r>
            <a:r>
              <a:rPr lang="en-US" altLang="zh-CN" sz="2200" dirty="0">
                <a:latin typeface="+mn-lt"/>
                <a:cs typeface="Times New Roman" pitchFamily="18" charset="0"/>
              </a:rPr>
              <a:t>0 ≤ p</a:t>
            </a:r>
            <a:r>
              <a:rPr lang="en-US" altLang="zh-CN" sz="2200" baseline="-25000" dirty="0">
                <a:latin typeface="+mn-lt"/>
                <a:cs typeface="Times New Roman" pitchFamily="18" charset="0"/>
              </a:rPr>
              <a:t>i</a:t>
            </a:r>
            <a:r>
              <a:rPr lang="en-US" altLang="zh-CN" sz="2200" dirty="0">
                <a:latin typeface="+mn-lt"/>
                <a:cs typeface="Times New Roman" pitchFamily="18" charset="0"/>
              </a:rPr>
              <a:t> ≤ n</a:t>
            </a:r>
            <a:r>
              <a:rPr lang="en-US" altLang="zh-CN" sz="2200" dirty="0" smtClean="0">
                <a:latin typeface="+mn-lt"/>
                <a:cs typeface="Times New Roman" pitchFamily="18" charset="0"/>
              </a:rPr>
              <a:t>) </a:t>
            </a:r>
            <a:r>
              <a:rPr lang="zh-CN" altLang="en-US" sz="2200" dirty="0" smtClean="0">
                <a:latin typeface="Times New Roman" pitchFamily="18" charset="0"/>
                <a:cs typeface="Times New Roman" pitchFamily="18" charset="0"/>
              </a:rPr>
              <a:t>表</a:t>
            </a:r>
            <a:r>
              <a:rPr lang="zh-CN" altLang="en-US" sz="2200" dirty="0">
                <a:latin typeface="Times New Roman" pitchFamily="18" charset="0"/>
                <a:cs typeface="Times New Roman" pitchFamily="18" charset="0"/>
              </a:rPr>
              <a:t>示像素</a:t>
            </a:r>
            <a:r>
              <a:rPr lang="zh-CN" altLang="en-US" sz="2200" dirty="0" smtClean="0">
                <a:latin typeface="Times New Roman" pitchFamily="18" charset="0"/>
                <a:cs typeface="Times New Roman" pitchFamily="18" charset="0"/>
              </a:rPr>
              <a:t>点</a:t>
            </a:r>
            <a:r>
              <a:rPr lang="zh-CN" altLang="en-US" sz="2200" dirty="0">
                <a:latin typeface="+mn-lt"/>
              </a:rPr>
              <a:t> </a:t>
            </a:r>
            <a:r>
              <a:rPr lang="en-US" altLang="zh-CN" sz="2200" dirty="0" err="1">
                <a:latin typeface="+mn-lt"/>
              </a:rPr>
              <a:t>i</a:t>
            </a:r>
            <a:r>
              <a:rPr lang="en-US" altLang="zh-CN" sz="2200" dirty="0">
                <a:latin typeface="+mn-lt"/>
              </a:rPr>
              <a:t> </a:t>
            </a:r>
            <a:r>
              <a:rPr lang="zh-CN" altLang="en-US" sz="2200" dirty="0" smtClean="0">
                <a:latin typeface="Times New Roman" pitchFamily="18" charset="0"/>
                <a:cs typeface="Times New Roman" pitchFamily="18" charset="0"/>
              </a:rPr>
              <a:t>的</a:t>
            </a:r>
            <a:r>
              <a:rPr lang="zh-CN" altLang="en-US" sz="2200" dirty="0">
                <a:latin typeface="Times New Roman" pitchFamily="18" charset="0"/>
                <a:cs typeface="Times New Roman" pitchFamily="18" charset="0"/>
              </a:rPr>
              <a:t>灰度</a:t>
            </a:r>
            <a:r>
              <a:rPr lang="zh-CN" altLang="en-US" sz="2200" dirty="0" smtClean="0">
                <a:latin typeface="Times New Roman" pitchFamily="18" charset="0"/>
                <a:cs typeface="Times New Roman" pitchFamily="18" charset="0"/>
              </a:rPr>
              <a:t>值</a:t>
            </a:r>
            <a:endParaRPr lang="en-US" altLang="zh-CN" sz="2200" dirty="0" smtClean="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smtClean="0"/>
              <a:t>像素点灰度值取值范围</a:t>
            </a:r>
            <a:r>
              <a:rPr lang="en-US" altLang="zh-CN" sz="2200" dirty="0" smtClean="0"/>
              <a:t>[0-255]</a:t>
            </a:r>
            <a:r>
              <a:rPr lang="zh-CN" altLang="en-US" sz="2200" dirty="0" smtClean="0"/>
              <a:t>，表示为</a:t>
            </a:r>
            <a:r>
              <a:rPr lang="en-US" altLang="zh-CN" sz="2200" dirty="0" smtClean="0"/>
              <a:t>8</a:t>
            </a:r>
            <a:r>
              <a:rPr lang="zh-CN" altLang="en-US" sz="2200" dirty="0" smtClean="0"/>
              <a:t>位二进制数</a:t>
            </a:r>
            <a:endParaRPr lang="en-US" altLang="zh-CN" sz="2200" dirty="0" smtClean="0"/>
          </a:p>
          <a:p>
            <a:pPr marL="990600" lvl="1" indent="-533400" eaLnBrk="1" hangingPunct="1">
              <a:lnSpc>
                <a:spcPct val="150000"/>
              </a:lnSpc>
              <a:spcBef>
                <a:spcPts val="600"/>
              </a:spcBef>
            </a:pPr>
            <a:r>
              <a:rPr lang="zh-CN" altLang="en-US" sz="2200" dirty="0" smtClean="0"/>
              <a:t>减</a:t>
            </a:r>
            <a:r>
              <a:rPr lang="zh-CN" altLang="en-US" sz="2200" dirty="0"/>
              <a:t>少表示像素点的位数，可以降低图像的空间占用需</a:t>
            </a:r>
            <a:r>
              <a:rPr lang="zh-CN" altLang="en-US" sz="2200" dirty="0" smtClean="0"/>
              <a:t>求</a:t>
            </a:r>
            <a:endParaRPr lang="zh-CN" altLang="en-US" sz="2200" dirty="0"/>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34902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504000" indent="-504000" eaLnBrk="1" hangingPunct="1">
              <a:lnSpc>
                <a:spcPct val="150000"/>
              </a:lnSpc>
              <a:spcBef>
                <a:spcPts val="600"/>
              </a:spcBef>
            </a:pPr>
            <a:r>
              <a:rPr lang="zh-CN" altLang="en-US" sz="2200" dirty="0" smtClean="0"/>
              <a:t>图</a:t>
            </a:r>
            <a:r>
              <a:rPr lang="zh-CN" altLang="en-US" sz="2200" dirty="0"/>
              <a:t>像的变位压缩存</a:t>
            </a:r>
            <a:r>
              <a:rPr lang="zh-CN" altLang="en-US" sz="2200" dirty="0" smtClean="0"/>
              <a:t>储</a:t>
            </a:r>
          </a:p>
          <a:p>
            <a:pPr marL="990600" lvl="1" indent="-533400" eaLnBrk="1" hangingPunct="1">
              <a:lnSpc>
                <a:spcPct val="150000"/>
              </a:lnSpc>
              <a:spcBef>
                <a:spcPts val="600"/>
              </a:spcBef>
            </a:pPr>
            <a:r>
              <a:rPr lang="zh-CN" altLang="en-US" sz="2200" dirty="0" smtClean="0">
                <a:latin typeface="+mn-lt"/>
              </a:rPr>
              <a:t>对于给定像</a:t>
            </a:r>
            <a:r>
              <a:rPr lang="zh-CN" altLang="en-US" sz="2200" dirty="0">
                <a:latin typeface="+mn-lt"/>
              </a:rPr>
              <a:t>素点序</a:t>
            </a:r>
            <a:r>
              <a:rPr lang="zh-CN" altLang="en-US" sz="2200" dirty="0" smtClean="0">
                <a:latin typeface="+mn-lt"/>
              </a:rPr>
              <a:t>列：</a:t>
            </a:r>
            <a:r>
              <a:rPr lang="en-US" altLang="zh-CN" sz="2200" dirty="0" smtClean="0">
                <a:latin typeface="+mn-lt"/>
                <a:cs typeface="Times New Roman" pitchFamily="18" charset="0"/>
              </a:rPr>
              <a:t>{</a:t>
            </a:r>
            <a:r>
              <a:rPr lang="en-US" altLang="zh-CN" sz="2200" dirty="0">
                <a:latin typeface="+mn-lt"/>
                <a:cs typeface="Times New Roman" pitchFamily="18" charset="0"/>
              </a:rPr>
              <a:t>p</a:t>
            </a:r>
            <a:r>
              <a:rPr lang="en-US" altLang="zh-CN" sz="2200" baseline="-25000" dirty="0">
                <a:latin typeface="+mn-lt"/>
                <a:cs typeface="Times New Roman" pitchFamily="18" charset="0"/>
              </a:rPr>
              <a:t>1</a:t>
            </a:r>
            <a:r>
              <a:rPr lang="en-US" altLang="zh-CN" sz="2200" dirty="0">
                <a:latin typeface="+mn-lt"/>
                <a:cs typeface="Times New Roman" pitchFamily="18" charset="0"/>
              </a:rPr>
              <a:t>,p</a:t>
            </a:r>
            <a:r>
              <a:rPr lang="en-US" altLang="zh-CN" sz="2200" baseline="-25000" dirty="0">
                <a:latin typeface="+mn-lt"/>
                <a:cs typeface="Times New Roman" pitchFamily="18" charset="0"/>
              </a:rPr>
              <a:t>2</a:t>
            </a:r>
            <a:r>
              <a:rPr lang="en-US" altLang="zh-CN" sz="2200" dirty="0">
                <a:latin typeface="+mn-lt"/>
                <a:cs typeface="Times New Roman" pitchFamily="18" charset="0"/>
              </a:rPr>
              <a:t>,...</a:t>
            </a:r>
            <a:r>
              <a:rPr lang="en-US" altLang="zh-CN" sz="2200" dirty="0" err="1">
                <a:latin typeface="+mn-lt"/>
                <a:cs typeface="Times New Roman" pitchFamily="18" charset="0"/>
              </a:rPr>
              <a:t>p</a:t>
            </a:r>
            <a:r>
              <a:rPr lang="en-US" altLang="zh-CN" sz="2200" baseline="-25000" dirty="0" err="1">
                <a:latin typeface="+mn-lt"/>
                <a:cs typeface="Times New Roman" pitchFamily="18" charset="0"/>
              </a:rPr>
              <a:t>n</a:t>
            </a:r>
            <a:r>
              <a:rPr lang="en-US" altLang="zh-CN" sz="2200" dirty="0" smtClean="0">
                <a:latin typeface="+mn-lt"/>
                <a:cs typeface="Times New Roman" pitchFamily="18" charset="0"/>
              </a:rPr>
              <a:t>}</a:t>
            </a:r>
          </a:p>
          <a:p>
            <a:pPr marL="990600" lvl="1" indent="-533400" eaLnBrk="1" hangingPunct="1">
              <a:lnSpc>
                <a:spcPct val="150000"/>
              </a:lnSpc>
              <a:spcBef>
                <a:spcPts val="600"/>
              </a:spcBef>
            </a:pPr>
            <a:r>
              <a:rPr lang="zh-CN" altLang="en-US" sz="2200" dirty="0" smtClean="0">
                <a:latin typeface="+mn-lt"/>
              </a:rPr>
              <a:t>将其分</a:t>
            </a:r>
            <a:r>
              <a:rPr lang="zh-CN" altLang="en-US" sz="2200" dirty="0">
                <a:latin typeface="+mn-lt"/>
              </a:rPr>
              <a:t>割成</a:t>
            </a:r>
            <a:r>
              <a:rPr lang="en-US" altLang="zh-CN" sz="2200" dirty="0">
                <a:latin typeface="+mn-lt"/>
              </a:rPr>
              <a:t>m</a:t>
            </a:r>
            <a:r>
              <a:rPr lang="zh-CN" altLang="en-US" sz="2200" dirty="0">
                <a:latin typeface="+mn-lt"/>
              </a:rPr>
              <a:t>个连续分段</a:t>
            </a:r>
            <a:r>
              <a:rPr lang="en-US" altLang="zh-CN" sz="2200" dirty="0">
                <a:latin typeface="+mn-lt"/>
              </a:rPr>
              <a:t>S</a:t>
            </a:r>
            <a:r>
              <a:rPr lang="en-US" altLang="zh-CN" sz="2200" baseline="-25000" dirty="0">
                <a:latin typeface="+mn-lt"/>
              </a:rPr>
              <a:t>1,</a:t>
            </a:r>
            <a:r>
              <a:rPr lang="en-US" altLang="zh-CN" sz="2200" dirty="0">
                <a:latin typeface="+mn-lt"/>
              </a:rPr>
              <a:t>S</a:t>
            </a:r>
            <a:r>
              <a:rPr lang="en-US" altLang="zh-CN" sz="2200" baseline="-25000" dirty="0">
                <a:latin typeface="+mn-lt"/>
              </a:rPr>
              <a:t>2,</a:t>
            </a:r>
            <a:r>
              <a:rPr lang="en-US" altLang="zh-CN" sz="2200" dirty="0">
                <a:latin typeface="+mn-lt"/>
              </a:rPr>
              <a:t>...,</a:t>
            </a:r>
            <a:r>
              <a:rPr lang="en-US" altLang="zh-CN" sz="2200" dirty="0" smtClean="0">
                <a:latin typeface="+mn-lt"/>
              </a:rPr>
              <a:t>S</a:t>
            </a:r>
            <a:r>
              <a:rPr lang="en-US" altLang="zh-CN" sz="2200" baseline="-25000" dirty="0" smtClean="0">
                <a:latin typeface="+mn-lt"/>
              </a:rPr>
              <a:t>m</a:t>
            </a:r>
            <a:endParaRPr lang="en-US" altLang="zh-CN" sz="2200" dirty="0" smtClean="0"/>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smtClean="0"/>
              <a:t>设第</a:t>
            </a:r>
            <a:r>
              <a:rPr lang="zh-CN" altLang="en-US" sz="2200" b="1" dirty="0" smtClean="0"/>
              <a:t> </a:t>
            </a:r>
            <a:r>
              <a:rPr lang="en-US" altLang="zh-CN" sz="2200" b="1" dirty="0" err="1" smtClean="0">
                <a:latin typeface="+mn-lt"/>
              </a:rPr>
              <a:t>i</a:t>
            </a:r>
            <a:r>
              <a:rPr lang="en-US" altLang="zh-CN" sz="2200" b="1" dirty="0" smtClean="0">
                <a:latin typeface="+mn-lt"/>
              </a:rPr>
              <a:t> </a:t>
            </a:r>
            <a:r>
              <a:rPr lang="zh-CN" altLang="en-US" sz="2200" dirty="0" smtClean="0"/>
              <a:t>个</a:t>
            </a:r>
            <a:r>
              <a:rPr lang="zh-CN" altLang="en-US" sz="2200" dirty="0"/>
              <a:t>像素</a:t>
            </a:r>
            <a:r>
              <a:rPr lang="zh-CN" altLang="en-US" sz="2200" dirty="0" smtClean="0"/>
              <a:t>段 </a:t>
            </a:r>
            <a:r>
              <a:rPr lang="en-US" altLang="zh-CN" sz="2200" b="1" dirty="0" smtClean="0">
                <a:latin typeface="+mn-lt"/>
              </a:rPr>
              <a:t>S</a:t>
            </a:r>
            <a:r>
              <a:rPr lang="en-US" altLang="zh-CN" sz="2200" b="1" baseline="-25000" dirty="0" smtClean="0">
                <a:latin typeface="+mn-lt"/>
                <a:cs typeface="Times New Roman" pitchFamily="18" charset="0"/>
              </a:rPr>
              <a:t>i </a:t>
            </a:r>
            <a:r>
              <a:rPr lang="zh-CN" altLang="en-US" sz="2200" dirty="0" smtClean="0"/>
              <a:t>中：有</a:t>
            </a:r>
            <a:r>
              <a:rPr lang="en-US" altLang="zh-CN" sz="2200" b="1" dirty="0">
                <a:latin typeface="+mn-lt"/>
              </a:rPr>
              <a:t>N[</a:t>
            </a:r>
            <a:r>
              <a:rPr lang="en-US" altLang="zh-CN" sz="2200" b="1" dirty="0" err="1">
                <a:latin typeface="+mn-lt"/>
              </a:rPr>
              <a:t>i</a:t>
            </a:r>
            <a:r>
              <a:rPr lang="en-US" altLang="zh-CN" sz="2200" b="1" dirty="0">
                <a:latin typeface="+mn-lt"/>
              </a:rPr>
              <a:t>]</a:t>
            </a:r>
            <a:r>
              <a:rPr lang="zh-CN" altLang="en-US" sz="2200" dirty="0"/>
              <a:t>个像</a:t>
            </a:r>
            <a:r>
              <a:rPr lang="zh-CN" altLang="en-US" sz="2200" dirty="0" smtClean="0"/>
              <a:t>素 </a:t>
            </a:r>
            <a:r>
              <a:rPr lang="en-US" altLang="zh-CN" sz="2200" b="1" dirty="0">
                <a:cs typeface="+mn-cs"/>
              </a:rPr>
              <a:t>(1≤i≤m)</a:t>
            </a:r>
            <a:endParaRPr lang="en-US" altLang="zh-CN" sz="2200" dirty="0" smtClean="0"/>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smtClean="0">
                <a:cs typeface="+mn-cs"/>
              </a:rPr>
              <a:t>设第</a:t>
            </a:r>
            <a:r>
              <a:rPr lang="zh-CN" altLang="en-US" sz="2200" b="1" dirty="0" smtClean="0">
                <a:cs typeface="+mn-cs"/>
              </a:rPr>
              <a:t> </a:t>
            </a:r>
            <a:r>
              <a:rPr lang="en-US" altLang="zh-CN" sz="2200" b="1" dirty="0" err="1">
                <a:latin typeface="Verdana"/>
                <a:cs typeface="+mn-cs"/>
              </a:rPr>
              <a:t>i</a:t>
            </a:r>
            <a:r>
              <a:rPr lang="en-US" altLang="zh-CN" sz="2200" b="1" dirty="0">
                <a:latin typeface="Verdana"/>
                <a:cs typeface="+mn-cs"/>
              </a:rPr>
              <a:t> </a:t>
            </a:r>
            <a:r>
              <a:rPr lang="zh-CN" altLang="en-US" sz="2200" dirty="0">
                <a:cs typeface="+mn-cs"/>
              </a:rPr>
              <a:t>个像素段 </a:t>
            </a:r>
            <a:r>
              <a:rPr lang="en-US" altLang="zh-CN" sz="2200" b="1" dirty="0">
                <a:latin typeface="Verdana"/>
                <a:cs typeface="+mn-cs"/>
              </a:rPr>
              <a:t>S</a:t>
            </a:r>
            <a:r>
              <a:rPr lang="en-US" altLang="zh-CN" sz="2200" b="1" baseline="-25000" dirty="0">
                <a:latin typeface="Verdana"/>
                <a:cs typeface="Times New Roman" pitchFamily="18" charset="0"/>
              </a:rPr>
              <a:t>i</a:t>
            </a:r>
            <a:r>
              <a:rPr lang="en-US" altLang="zh-CN" sz="2200" baseline="-25000" dirty="0">
                <a:latin typeface="Verdana"/>
                <a:cs typeface="Times New Roman" pitchFamily="18" charset="0"/>
              </a:rPr>
              <a:t> </a:t>
            </a:r>
            <a:r>
              <a:rPr lang="zh-CN" altLang="en-US" sz="2200" dirty="0" smtClean="0">
                <a:cs typeface="+mn-cs"/>
              </a:rPr>
              <a:t>中：</a:t>
            </a:r>
            <a:r>
              <a:rPr lang="zh-CN" altLang="en-US" sz="2200" dirty="0" smtClean="0"/>
              <a:t>每</a:t>
            </a:r>
            <a:r>
              <a:rPr lang="zh-CN" altLang="en-US" sz="2200" dirty="0"/>
              <a:t>个像素都用</a:t>
            </a:r>
            <a:r>
              <a:rPr lang="en-US" altLang="zh-CN" sz="2200" b="1" dirty="0">
                <a:latin typeface="+mn-lt"/>
              </a:rPr>
              <a:t>b[</a:t>
            </a:r>
            <a:r>
              <a:rPr lang="en-US" altLang="zh-CN" sz="2200" b="1" dirty="0" err="1">
                <a:latin typeface="+mn-lt"/>
              </a:rPr>
              <a:t>i</a:t>
            </a:r>
            <a:r>
              <a:rPr lang="en-US" altLang="zh-CN" sz="2200" b="1" dirty="0">
                <a:latin typeface="+mn-lt"/>
              </a:rPr>
              <a:t>]</a:t>
            </a:r>
            <a:r>
              <a:rPr lang="zh-CN" altLang="en-US" sz="2200" dirty="0"/>
              <a:t>位表</a:t>
            </a:r>
            <a:r>
              <a:rPr lang="zh-CN" altLang="en-US" sz="2200" dirty="0" smtClean="0"/>
              <a:t>示</a:t>
            </a:r>
            <a:endParaRPr lang="en-US" altLang="zh-CN" sz="2200" dirty="0" smtClean="0"/>
          </a:p>
          <a:p>
            <a:pPr marL="990600" lvl="1" indent="-533400" eaLnBrk="1" hangingPunct="1">
              <a:lnSpc>
                <a:spcPct val="150000"/>
              </a:lnSpc>
              <a:spcBef>
                <a:spcPts val="600"/>
              </a:spcBef>
            </a:pPr>
            <a:r>
              <a:rPr lang="zh-CN" altLang="en-US" sz="2200" dirty="0" smtClean="0"/>
              <a:t>前</a:t>
            </a:r>
            <a:r>
              <a:rPr lang="zh-CN" altLang="en-US" sz="2200" b="1" dirty="0" smtClean="0"/>
              <a:t>（</a:t>
            </a:r>
            <a:r>
              <a:rPr lang="en-US" altLang="zh-CN" sz="2200" b="1" dirty="0" smtClean="0">
                <a:latin typeface="+mn-lt"/>
              </a:rPr>
              <a:t>i-1</a:t>
            </a:r>
            <a:r>
              <a:rPr lang="zh-CN" altLang="en-US" sz="2200" b="1" dirty="0" smtClean="0"/>
              <a:t>）</a:t>
            </a:r>
            <a:r>
              <a:rPr lang="zh-CN" altLang="en-US" sz="2200" dirty="0" smtClean="0"/>
              <a:t>个</a:t>
            </a:r>
            <a:r>
              <a:rPr lang="zh-CN" altLang="en-US" sz="2200" dirty="0"/>
              <a:t>分段的</a:t>
            </a:r>
            <a:r>
              <a:rPr lang="zh-CN" altLang="en-US" sz="2200" dirty="0" smtClean="0"/>
              <a:t>像素个数：</a:t>
            </a:r>
            <a:endParaRPr lang="en-US" altLang="zh-CN" sz="2200" dirty="0" smtClean="0"/>
          </a:p>
          <a:p>
            <a:pPr marL="990600" lvl="1" indent="-533400" eaLnBrk="1" hangingPunct="1">
              <a:lnSpc>
                <a:spcPct val="150000"/>
              </a:lnSpc>
              <a:spcBef>
                <a:spcPts val="1800"/>
              </a:spcBef>
              <a:spcAft>
                <a:spcPts val="600"/>
              </a:spcAft>
            </a:pPr>
            <a:endParaRPr lang="en-US" altLang="zh-CN" sz="2200" dirty="0" smtClean="0"/>
          </a:p>
          <a:p>
            <a:pPr marL="990600" lvl="1" indent="-533400" eaLnBrk="1" hangingPunct="1">
              <a:lnSpc>
                <a:spcPct val="150000"/>
              </a:lnSpc>
              <a:spcBef>
                <a:spcPts val="600"/>
              </a:spcBef>
            </a:pPr>
            <a:r>
              <a:rPr lang="zh-CN" altLang="en-US" sz="2200" dirty="0"/>
              <a:t>则</a:t>
            </a:r>
            <a:r>
              <a:rPr lang="zh-CN" altLang="en-US" sz="2200" dirty="0" smtClean="0"/>
              <a:t>第</a:t>
            </a:r>
            <a:r>
              <a:rPr lang="zh-CN" altLang="en-US" sz="2200" b="1" dirty="0">
                <a:latin typeface="+mn-lt"/>
              </a:rPr>
              <a:t> </a:t>
            </a:r>
            <a:r>
              <a:rPr lang="en-US" altLang="zh-CN" sz="2200" b="1" dirty="0" err="1">
                <a:latin typeface="+mn-lt"/>
              </a:rPr>
              <a:t>i</a:t>
            </a:r>
            <a:r>
              <a:rPr lang="en-US" altLang="zh-CN" sz="2200" b="1" dirty="0">
                <a:latin typeface="+mn-lt"/>
              </a:rPr>
              <a:t> </a:t>
            </a:r>
            <a:r>
              <a:rPr lang="zh-CN" altLang="en-US" sz="2200" dirty="0" smtClean="0"/>
              <a:t>个</a:t>
            </a:r>
            <a:r>
              <a:rPr lang="zh-CN" altLang="en-US" sz="2200" dirty="0"/>
              <a:t>像素段序</a:t>
            </a:r>
            <a:r>
              <a:rPr lang="zh-CN" altLang="en-US" sz="2200" dirty="0" smtClean="0"/>
              <a:t>列</a:t>
            </a:r>
            <a:r>
              <a:rPr lang="zh-CN" altLang="en-US" sz="2200" b="1" dirty="0" smtClean="0"/>
              <a:t> </a:t>
            </a:r>
            <a:r>
              <a:rPr lang="en-US" altLang="zh-CN" sz="2200" b="1" dirty="0">
                <a:latin typeface="+mn-lt"/>
              </a:rPr>
              <a:t>S</a:t>
            </a:r>
            <a:r>
              <a:rPr lang="en-US" altLang="zh-CN" sz="2200" b="1" baseline="-25000" dirty="0">
                <a:latin typeface="+mn-lt"/>
                <a:cs typeface="Times New Roman" pitchFamily="18" charset="0"/>
              </a:rPr>
              <a:t>i</a:t>
            </a:r>
            <a:r>
              <a:rPr lang="en-US" altLang="zh-CN" sz="2200" b="1" dirty="0" smtClean="0"/>
              <a:t> </a:t>
            </a:r>
            <a:r>
              <a:rPr lang="zh-CN" altLang="en-US" sz="2200" dirty="0" smtClean="0"/>
              <a:t>可</a:t>
            </a:r>
            <a:r>
              <a:rPr lang="zh-CN" altLang="en-US" sz="2200" dirty="0"/>
              <a:t>以表示为</a:t>
            </a:r>
            <a:r>
              <a:rPr lang="zh-CN" altLang="en-US" sz="2200" dirty="0" smtClean="0"/>
              <a:t>：</a:t>
            </a:r>
            <a:endParaRPr lang="en-US" altLang="zh-CN" sz="2200" dirty="0"/>
          </a:p>
        </p:txBody>
      </p:sp>
      <p:graphicFrame>
        <p:nvGraphicFramePr>
          <p:cNvPr id="2" name="对象 1"/>
          <p:cNvGraphicFramePr>
            <a:graphicFrameLocks noChangeAspect="1"/>
          </p:cNvGraphicFramePr>
          <p:nvPr>
            <p:extLst>
              <p:ext uri="{D42A27DB-BD31-4B8C-83A1-F6EECF244321}">
                <p14:modId xmlns:p14="http://schemas.microsoft.com/office/powerpoint/2010/main" val="2973646400"/>
              </p:ext>
            </p:extLst>
          </p:nvPr>
        </p:nvGraphicFramePr>
        <p:xfrm>
          <a:off x="2987824" y="4221088"/>
          <a:ext cx="2952000" cy="801901"/>
        </p:xfrm>
        <a:graphic>
          <a:graphicData uri="http://schemas.openxmlformats.org/presentationml/2006/ole">
            <mc:AlternateContent xmlns:mc="http://schemas.openxmlformats.org/markup-compatibility/2006">
              <mc:Choice xmlns:v="urn:schemas-microsoft-com:vml" Requires="v">
                <p:oleObj spid="_x0000_s201033" name="Equation" r:id="rId4" imgW="1612900" imgH="444500" progId="Equation.DSMT4">
                  <p:embed/>
                </p:oleObj>
              </mc:Choice>
              <mc:Fallback>
                <p:oleObj name="Equation" r:id="rId4" imgW="1612900" imgH="444500" progId="Equation.DSMT4">
                  <p:embed/>
                  <p:pic>
                    <p:nvPicPr>
                      <p:cNvPr id="0" name="Picture 2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4221088"/>
                        <a:ext cx="2952000" cy="801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87178664"/>
              </p:ext>
            </p:extLst>
          </p:nvPr>
        </p:nvGraphicFramePr>
        <p:xfrm>
          <a:off x="2239963" y="5733256"/>
          <a:ext cx="5041900" cy="720725"/>
        </p:xfrm>
        <a:graphic>
          <a:graphicData uri="http://schemas.openxmlformats.org/presentationml/2006/ole">
            <mc:AlternateContent xmlns:mc="http://schemas.openxmlformats.org/markup-compatibility/2006">
              <mc:Choice xmlns:v="urn:schemas-microsoft-com:vml" Requires="v">
                <p:oleObj spid="_x0000_s201034" name="Equation" r:id="rId6" imgW="2667000" imgH="381000" progId="Equation.DSMT4">
                  <p:embed/>
                </p:oleObj>
              </mc:Choice>
              <mc:Fallback>
                <p:oleObj name="Equation" r:id="rId6" imgW="2667000" imgH="381000" progId="Equation.DSMT4">
                  <p:embed/>
                  <p:pic>
                    <p:nvPicPr>
                      <p:cNvPr id="0" name="Picture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9963" y="5733256"/>
                        <a:ext cx="50419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774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wipe(left)">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wipe(left)">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wipe(left)">
                                      <p:cBhvr>
                                        <p:cTn id="31" dur="500"/>
                                        <p:tgtEl>
                                          <p:spTgt spid="22589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7" end="7"/>
                                            </p:txEl>
                                          </p:spTgt>
                                        </p:tgtEl>
                                        <p:attrNameLst>
                                          <p:attrName>style.visibility</p:attrName>
                                        </p:attrNameLst>
                                      </p:cBhvr>
                                      <p:to>
                                        <p:strVal val="visible"/>
                                      </p:to>
                                    </p:set>
                                    <p:animEffect transition="in" filter="wipe(left)">
                                      <p:cBhvr>
                                        <p:cTn id="41" dur="500"/>
                                        <p:tgtEl>
                                          <p:spTgt spid="2258947">
                                            <p:txEl>
                                              <p:pRg st="7" end="7"/>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29d24d8d839f3be0b1b1bb1936befd14e5d5b39c"/>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46225</TotalTime>
  <Words>17808</Words>
  <Application>Microsoft Macintosh PowerPoint</Application>
  <PresentationFormat>全屏显示(4:3)</PresentationFormat>
  <Paragraphs>2987</Paragraphs>
  <Slides>157</Slides>
  <Notes>110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5</vt:i4>
      </vt:variant>
      <vt:variant>
        <vt:lpstr>幻灯片标题</vt:lpstr>
      </vt:variant>
      <vt:variant>
        <vt:i4>157</vt:i4>
      </vt:variant>
    </vt:vector>
  </HeadingPairs>
  <TitlesOfParts>
    <vt:vector size="182" baseType="lpstr">
      <vt:lpstr>Arial</vt:lpstr>
      <vt:lpstr>Arial Rounded MT Bold</vt:lpstr>
      <vt:lpstr>Calibri</vt:lpstr>
      <vt:lpstr>Constantia</vt:lpstr>
      <vt:lpstr>Courier New</vt:lpstr>
      <vt:lpstr>Garamond</vt:lpstr>
      <vt:lpstr>Mangal</vt:lpstr>
      <vt:lpstr>Tahoma</vt:lpstr>
      <vt:lpstr>Times New Roman</vt:lpstr>
      <vt:lpstr>Verdana</vt:lpstr>
      <vt:lpstr>Wingdings</vt:lpstr>
      <vt:lpstr>Wingdings 2</vt:lpstr>
      <vt:lpstr>黑体</vt:lpstr>
      <vt:lpstr>华文行楷</vt:lpstr>
      <vt:lpstr>华文楷体</vt:lpstr>
      <vt:lpstr>楷体_GB2312</vt:lpstr>
      <vt:lpstr>宋体</vt:lpstr>
      <vt:lpstr>微软雅黑</vt:lpstr>
      <vt:lpstr>40_1231308129</vt:lpstr>
      <vt:lpstr>默认设计模板</vt:lpstr>
      <vt:lpstr>Equation</vt:lpstr>
      <vt:lpstr>数式</vt:lpstr>
      <vt:lpstr>公式</vt:lpstr>
      <vt:lpstr>Visio</vt:lpstr>
      <vt:lpstr>Equation.DSMT4</vt:lpstr>
      <vt:lpstr>PowerPoint 演示文稿</vt:lpstr>
      <vt:lpstr>PowerPoint 演示文稿</vt:lpstr>
      <vt:lpstr>知识要点</vt:lpstr>
      <vt:lpstr>知识要点</vt:lpstr>
      <vt:lpstr>PowerPoint 演示文稿</vt:lpstr>
      <vt:lpstr>PowerPoint 演示文稿</vt:lpstr>
      <vt:lpstr>PowerPoint 演示文稿</vt:lpstr>
      <vt:lpstr>动态规划算法</vt:lpstr>
      <vt:lpstr>动态规划算法的基本步骤</vt:lpstr>
      <vt:lpstr>PowerPoint 演示文稿</vt:lpstr>
      <vt:lpstr>两个矩阵相乘：标准解法</vt:lpstr>
      <vt:lpstr>矩阵连乘问题</vt:lpstr>
      <vt:lpstr>完全加括号的矩阵连乘积</vt:lpstr>
      <vt:lpstr>矩阵连乘问题</vt:lpstr>
      <vt:lpstr>PowerPoint 演示文稿</vt:lpstr>
      <vt:lpstr>矩阵连乘问题</vt:lpstr>
      <vt:lpstr>矩阵连乘问题</vt:lpstr>
      <vt:lpstr>动态规划法求解矩阵连乘问题</vt:lpstr>
      <vt:lpstr>动态规划法求解矩阵连乘问题</vt:lpstr>
      <vt:lpstr>动态规划法求解矩阵连乘问题</vt:lpstr>
      <vt:lpstr>动态规划法求解矩阵连乘问题</vt:lpstr>
      <vt:lpstr>根据递归式自底向上计算</vt:lpstr>
      <vt:lpstr>根据递归式自底向上计算</vt:lpstr>
      <vt:lpstr>根据递归式自底向上计算</vt:lpstr>
      <vt:lpstr>根据递归式自底向上计算</vt:lpstr>
      <vt:lpstr>根据递归式自底向上计算</vt:lpstr>
      <vt:lpstr>动态规划法求解矩阵连乘问题</vt:lpstr>
      <vt:lpstr>构造最优解</vt:lpstr>
      <vt:lpstr>构造最优解</vt:lpstr>
      <vt:lpstr>构造最优解</vt:lpstr>
      <vt:lpstr>PowerPoint 演示文稿</vt:lpstr>
      <vt:lpstr>动态规划方法的数据结构</vt:lpstr>
      <vt:lpstr>PowerPoint 演示文稿</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PowerPoint 演示文稿</vt:lpstr>
      <vt:lpstr>PowerPoint 演示文稿</vt:lpstr>
      <vt:lpstr>动态规划算法的基本要素</vt:lpstr>
      <vt:lpstr>动态规划算法的基本要素</vt:lpstr>
      <vt:lpstr>动态规划算法的基本要素</vt:lpstr>
      <vt:lpstr>PowerPoint 演示文稿</vt:lpstr>
      <vt:lpstr>PowerPoint 演示文稿</vt:lpstr>
      <vt:lpstr>序列比对 （Sequence Alignment）</vt:lpstr>
      <vt:lpstr>子序列和子串</vt:lpstr>
      <vt:lpstr>最长公共子序列</vt:lpstr>
      <vt:lpstr>最长公共子序列问题</vt:lpstr>
      <vt:lpstr>穷举搜索法（Brute-force）</vt:lpstr>
      <vt:lpstr>最长公共子序列问题</vt:lpstr>
      <vt:lpstr>PowerPoint 演示文稿</vt:lpstr>
      <vt:lpstr>动态规划求解LCS问题</vt:lpstr>
      <vt:lpstr>动态规划求解LCS问题</vt:lpstr>
      <vt:lpstr>动态规划求解LCS问题</vt:lpstr>
      <vt:lpstr>PowerPoint 演示文稿</vt:lpstr>
      <vt:lpstr>动态规划求解LCS问题</vt:lpstr>
      <vt:lpstr>PowerPoint 演示文稿</vt:lpstr>
      <vt:lpstr>PowerPoint 演示文稿</vt:lpstr>
      <vt:lpstr>动态规划求解LCS问题</vt:lpstr>
      <vt:lpstr>PowerPoint 演示文稿</vt:lpstr>
      <vt:lpstr>PowerPoint 演示文稿</vt:lpstr>
      <vt:lpstr>PowerPoint 演示文稿</vt:lpstr>
      <vt:lpstr>PowerPoint 演示文稿</vt:lpstr>
      <vt:lpstr>最大子段和问题</vt:lpstr>
      <vt:lpstr>最大子段和问题：简单算法</vt:lpstr>
      <vt:lpstr>最大子段和问题：简单算法（改进版）</vt:lpstr>
      <vt:lpstr>最大子段和问题：分治算法</vt:lpstr>
      <vt:lpstr>PowerPoint 演示文稿</vt:lpstr>
      <vt:lpstr>最大子段和问题：动态规划算法</vt:lpstr>
      <vt:lpstr>最大子段和问题：动态规划算法</vt:lpstr>
      <vt:lpstr>PowerPoint 演示文稿</vt:lpstr>
      <vt:lpstr>凸多边形最优三角剖分</vt:lpstr>
      <vt:lpstr>凸多边形最优三角剖分</vt:lpstr>
      <vt:lpstr>凸多边形最优三角剖分</vt:lpstr>
      <vt:lpstr>凸多边形最优三角剖分</vt:lpstr>
      <vt:lpstr>完全加括号表达式的语法树</vt:lpstr>
      <vt:lpstr>凸多边形三角剖分与表达式完全加括号问题的语法同构性</vt:lpstr>
      <vt:lpstr>三角剖分的结构及其相关问题</vt:lpstr>
      <vt:lpstr>凸多边形最优三角剖分的最优子结构性质</vt:lpstr>
      <vt:lpstr>凸多边形最优三角剖分的递归结构</vt:lpstr>
      <vt:lpstr>计算凸多边形最优三角剖分的最优值</vt:lpstr>
      <vt:lpstr>PowerPoint 演示文稿</vt:lpstr>
      <vt:lpstr>计算凸多边形最优三角剖分的最优值</vt:lpstr>
      <vt:lpstr>构造凸多边形最优三角剖分（最优解）</vt:lpstr>
      <vt:lpstr>PowerPoint 演示文稿</vt:lpstr>
      <vt:lpstr>图像压缩问题</vt:lpstr>
      <vt:lpstr>图像压缩问题</vt:lpstr>
      <vt:lpstr>图像压缩问题</vt:lpstr>
      <vt:lpstr>图像压缩问题</vt:lpstr>
      <vt:lpstr>图像压缩问题</vt:lpstr>
      <vt:lpstr>图像压缩问题</vt:lpstr>
      <vt:lpstr>图像压缩问题</vt:lpstr>
      <vt:lpstr>PowerPoint 演示文稿</vt:lpstr>
      <vt:lpstr>PowerPoint 演示文稿</vt:lpstr>
      <vt:lpstr>图像压缩问题</vt:lpstr>
      <vt:lpstr>PowerPoint 演示文稿</vt:lpstr>
      <vt:lpstr>PowerPoint 演示文稿</vt:lpstr>
      <vt:lpstr>PowerPoint 演示文稿</vt:lpstr>
      <vt:lpstr>PowerPoint 演示文稿</vt:lpstr>
      <vt:lpstr>图像压缩问题</vt:lpstr>
      <vt:lpstr>PowerPoint 演示文稿</vt:lpstr>
      <vt:lpstr>PowerPoint 演示文稿</vt:lpstr>
      <vt:lpstr>PowerPoint 演示文稿</vt:lpstr>
      <vt:lpstr>PowerPoint 演示文稿</vt:lpstr>
      <vt:lpstr>0-1背包问题</vt:lpstr>
      <vt:lpstr>0-1背包问题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二叉查找树</vt:lpstr>
      <vt:lpstr>PowerPoint 演示文稿</vt:lpstr>
      <vt:lpstr>PowerPoint 演示文稿</vt:lpstr>
      <vt:lpstr>PowerPoint 演示文稿</vt:lpstr>
      <vt:lpstr>PowerPoint 演示文稿</vt:lpstr>
      <vt:lpstr>PowerPoint 演示文稿</vt:lpstr>
      <vt:lpstr>二叉查找树的期望搜索代价</vt:lpstr>
      <vt:lpstr>PowerPoint 演示文稿</vt:lpstr>
      <vt:lpstr>最优二叉查找树</vt:lpstr>
      <vt:lpstr>PowerPoint 演示文稿</vt:lpstr>
      <vt:lpstr>最优二叉查找树</vt:lpstr>
      <vt:lpstr>最优二叉查找树</vt:lpstr>
      <vt:lpstr>最优二叉查找树</vt:lpstr>
      <vt:lpstr>最优二叉查找树</vt:lpstr>
      <vt:lpstr>最优二叉查找树</vt:lpstr>
      <vt:lpstr>最优二叉查找树</vt:lpstr>
      <vt:lpstr>PowerPoint 演示文稿</vt:lpstr>
      <vt:lpstr>PowerPoint 演示文稿</vt:lpstr>
      <vt:lpstr>PowerPoint 演示文稿</vt:lpstr>
      <vt:lpstr>最优二叉查找树</vt:lpstr>
      <vt:lpstr>本章小结</vt:lpstr>
      <vt:lpstr>PowerPoint 演示文稿</vt:lpstr>
      <vt:lpstr>PowerPoint 演示文稿</vt:lpstr>
      <vt:lpstr>PowerPoint 演示文稿</vt:lpstr>
      <vt:lpstr>PowerPoint 演示文稿</vt:lpstr>
      <vt:lpstr>PowerPoint 演示文稿</vt:lpstr>
    </vt:vector>
  </TitlesOfParts>
  <Company>Sinopec</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CH03</dc:title>
  <dc:creator>LR</dc:creator>
  <cp:lastModifiedBy>Microsoft Office User</cp:lastModifiedBy>
  <cp:revision>2371</cp:revision>
  <dcterms:created xsi:type="dcterms:W3CDTF">2011-07-01T08:48:09Z</dcterms:created>
  <dcterms:modified xsi:type="dcterms:W3CDTF">2021-10-08T05:54:42Z</dcterms:modified>
</cp:coreProperties>
</file>